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77" r:id="rId6"/>
    <p:sldId id="286" r:id="rId7"/>
    <p:sldId id="262" r:id="rId8"/>
    <p:sldId id="290" r:id="rId9"/>
    <p:sldId id="293" r:id="rId10"/>
    <p:sldId id="294" r:id="rId11"/>
    <p:sldId id="295" r:id="rId12"/>
    <p:sldId id="296" r:id="rId13"/>
    <p:sldId id="264" r:id="rId14"/>
    <p:sldId id="297" r:id="rId15"/>
    <p:sldId id="298" r:id="rId16"/>
    <p:sldId id="282" r:id="rId17"/>
    <p:sldId id="299" r:id="rId18"/>
    <p:sldId id="300" r:id="rId19"/>
    <p:sldId id="276" r:id="rId20"/>
    <p:sldId id="301" r:id="rId21"/>
    <p:sldId id="302" r:id="rId22"/>
    <p:sldId id="303"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40110-CB91-D41A-C0C2-ABD3FB514929}" v="1506" dt="2024-01-06T11:17:38.384"/>
    <p1510:client id="{ACA973B0-DAD1-718F-8D89-8A072F5E532D}" v="407" dt="2024-01-06T11:34:19.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p:scale>
          <a:sx n="100" d="100"/>
          <a:sy n="100" d="100"/>
        </p:scale>
        <p:origin x="58" y="-1109"/>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1/6/2024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IOT, ITS THREATS, and SOLUTION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vert="horz" lIns="91440" tIns="45720" rIns="91440" bIns="45720" rtlCol="0" anchor="t">
            <a:normAutofit/>
          </a:bodyPr>
          <a:lstStyle/>
          <a:p>
            <a:r>
              <a:rPr lang="en-US" dirty="0"/>
              <a:t>Submitted by: Pankaj Bhatt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ADVANTAGE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marL="285750" indent="-285750">
              <a:buFont typeface="Calibri" panose="020B0604020202020204" pitchFamily="34" charset="0"/>
              <a:buChar char="-"/>
            </a:pPr>
            <a:r>
              <a:rPr lang="en-ZA" dirty="0"/>
              <a:t>EFFICIENT AND CONVINIENT</a:t>
            </a:r>
          </a:p>
          <a:p>
            <a:pPr marL="285750" indent="-285750">
              <a:buFont typeface="Calibri" panose="020B0604020202020204" pitchFamily="34" charset="0"/>
              <a:buChar char="-"/>
            </a:pPr>
            <a:r>
              <a:rPr lang="en-ZA" dirty="0"/>
              <a:t>AUTOMATIC AND EASY TO USE</a:t>
            </a:r>
          </a:p>
          <a:p>
            <a:pPr marL="285750" indent="-285750">
              <a:buFont typeface="Calibri" panose="020B0604020202020204" pitchFamily="34" charset="0"/>
              <a:buChar char="-"/>
            </a:pPr>
            <a:r>
              <a:rPr lang="en-ZA" dirty="0"/>
              <a:t>TIME SAVING.</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02C8C-3470-9271-E363-04C56DA28B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199A5-05D7-CB97-87D4-77AC4DC45FB2}"/>
              </a:ext>
            </a:extLst>
          </p:cNvPr>
          <p:cNvSpPr>
            <a:spLocks noGrp="1"/>
          </p:cNvSpPr>
          <p:nvPr>
            <p:ph type="title"/>
          </p:nvPr>
        </p:nvSpPr>
        <p:spPr>
          <a:xfrm>
            <a:off x="914400" y="896112"/>
            <a:ext cx="6800850" cy="1325880"/>
          </a:xfrm>
        </p:spPr>
        <p:txBody>
          <a:bodyPr/>
          <a:lstStyle/>
          <a:p>
            <a:r>
              <a:rPr lang="en-US" dirty="0"/>
              <a:t>ADVANTAGE</a:t>
            </a:r>
          </a:p>
        </p:txBody>
      </p:sp>
      <p:sp>
        <p:nvSpPr>
          <p:cNvPr id="3" name="Content Placeholder 2">
            <a:extLst>
              <a:ext uri="{FF2B5EF4-FFF2-40B4-BE49-F238E27FC236}">
                <a16:creationId xmlns:a16="http://schemas.microsoft.com/office/drawing/2014/main" id="{6E942A69-EA07-8F31-80CE-FF1D4D186891}"/>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marL="285750" indent="-285750">
              <a:buFont typeface="Calibri" panose="020B0604020202020204" pitchFamily="34" charset="0"/>
              <a:buChar char="-"/>
            </a:pPr>
            <a:r>
              <a:rPr lang="en-ZA" dirty="0"/>
              <a:t>COST EFFECTIVE</a:t>
            </a:r>
          </a:p>
          <a:p>
            <a:pPr marL="285750" indent="-285750">
              <a:buFont typeface="Calibri" panose="020B0604020202020204" pitchFamily="34" charset="0"/>
              <a:buChar char="-"/>
            </a:pPr>
            <a:r>
              <a:rPr lang="en-ZA" dirty="0"/>
              <a:t>REALTIME DATA PROCESS</a:t>
            </a:r>
          </a:p>
          <a:p>
            <a:pPr marL="285750" indent="-285750">
              <a:buFont typeface="Calibri" panose="020B0604020202020204" pitchFamily="34" charset="0"/>
              <a:buChar char="-"/>
            </a:pPr>
            <a:r>
              <a:rPr lang="en-ZA" dirty="0"/>
              <a:t>PERSONALIZATION</a:t>
            </a:r>
          </a:p>
        </p:txBody>
      </p:sp>
      <p:sp>
        <p:nvSpPr>
          <p:cNvPr id="4" name="Date Placeholder 3">
            <a:extLst>
              <a:ext uri="{FF2B5EF4-FFF2-40B4-BE49-F238E27FC236}">
                <a16:creationId xmlns:a16="http://schemas.microsoft.com/office/drawing/2014/main" id="{F2757CA7-11C2-D060-270D-93E024F8C86C}"/>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1D819659-C2B4-68A2-5FD5-181010D0E3F5}"/>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86713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105F1-2594-6CB3-DB2B-CFBBB34F3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514EA-6C98-1CEC-3A2A-3FA1C42DED97}"/>
              </a:ext>
            </a:extLst>
          </p:cNvPr>
          <p:cNvSpPr>
            <a:spLocks noGrp="1"/>
          </p:cNvSpPr>
          <p:nvPr>
            <p:ph type="title"/>
          </p:nvPr>
        </p:nvSpPr>
        <p:spPr>
          <a:xfrm>
            <a:off x="914400" y="896112"/>
            <a:ext cx="6800850" cy="1325880"/>
          </a:xfrm>
        </p:spPr>
        <p:txBody>
          <a:bodyPr/>
          <a:lstStyle/>
          <a:p>
            <a:r>
              <a:rPr lang="en-US" dirty="0"/>
              <a:t>ADVANTAGE</a:t>
            </a:r>
          </a:p>
        </p:txBody>
      </p:sp>
      <p:sp>
        <p:nvSpPr>
          <p:cNvPr id="3" name="Content Placeholder 2">
            <a:extLst>
              <a:ext uri="{FF2B5EF4-FFF2-40B4-BE49-F238E27FC236}">
                <a16:creationId xmlns:a16="http://schemas.microsoft.com/office/drawing/2014/main" id="{60449C9D-CD96-E4A5-8BA5-591F95A2BF0A}"/>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marL="285750" indent="-285750">
              <a:buFont typeface="Calibri" panose="020B0604020202020204" pitchFamily="34" charset="0"/>
              <a:buChar char="-"/>
            </a:pPr>
            <a:r>
              <a:rPr lang="en-ZA" dirty="0"/>
              <a:t>SUSTAINABILITY</a:t>
            </a:r>
          </a:p>
          <a:p>
            <a:pPr marL="285750" indent="-285750">
              <a:buFont typeface="Calibri" panose="020B0604020202020204" pitchFamily="34" charset="0"/>
              <a:buChar char="-"/>
            </a:pPr>
            <a:r>
              <a:rPr lang="en-ZA" dirty="0"/>
              <a:t>SIMPLIFIED MAINTAINANCE</a:t>
            </a:r>
          </a:p>
          <a:p>
            <a:pPr marL="285750" indent="-285750">
              <a:buFont typeface="Calibri" panose="020B0604020202020204" pitchFamily="34" charset="0"/>
              <a:buChar char="-"/>
            </a:pPr>
            <a:r>
              <a:rPr lang="en-ZA" dirty="0"/>
              <a:t>PERSONALIZATION</a:t>
            </a:r>
          </a:p>
        </p:txBody>
      </p:sp>
      <p:sp>
        <p:nvSpPr>
          <p:cNvPr id="4" name="Date Placeholder 3">
            <a:extLst>
              <a:ext uri="{FF2B5EF4-FFF2-40B4-BE49-F238E27FC236}">
                <a16:creationId xmlns:a16="http://schemas.microsoft.com/office/drawing/2014/main" id="{86D725FB-43D6-DC96-25BE-955FA884BCDC}"/>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DD15C9CD-1B8E-28A9-CDE5-40C6819B1ED2}"/>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82347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DISADVANTAGE</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
        <p:nvSpPr>
          <p:cNvPr id="16" name="TextBox 15">
            <a:extLst>
              <a:ext uri="{FF2B5EF4-FFF2-40B4-BE49-F238E27FC236}">
                <a16:creationId xmlns:a16="http://schemas.microsoft.com/office/drawing/2014/main" id="{11CB051F-4C9B-4C9A-567B-AB08E4B16BA7}"/>
              </a:ext>
            </a:extLst>
          </p:cNvPr>
          <p:cNvSpPr txBox="1"/>
          <p:nvPr/>
        </p:nvSpPr>
        <p:spPr>
          <a:xfrm>
            <a:off x="4975058" y="2448426"/>
            <a:ext cx="492187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ZA">
                <a:solidFill>
                  <a:schemeClr val="accent3">
                    <a:lumMod val="50000"/>
                  </a:schemeClr>
                </a:solidFill>
                <a:ea typeface="+mn-lt"/>
                <a:cs typeface="Arial"/>
              </a:rPr>
              <a:t>ENERGY CONSUMPTION</a:t>
            </a:r>
            <a:endParaRPr lang="en-ZA" dirty="0">
              <a:solidFill>
                <a:schemeClr val="accent3">
                  <a:lumMod val="50000"/>
                </a:schemeClr>
              </a:solidFill>
              <a:cs typeface="Arial"/>
            </a:endParaRPr>
          </a:p>
          <a:p>
            <a:pPr marL="285750" indent="-285750">
              <a:buFont typeface="Calibri"/>
              <a:buChar char="-"/>
            </a:pPr>
            <a:endParaRPr lang="en-ZA" dirty="0">
              <a:solidFill>
                <a:schemeClr val="accent3">
                  <a:lumMod val="50000"/>
                </a:schemeClr>
              </a:solidFill>
              <a:cs typeface="Arial"/>
            </a:endParaRPr>
          </a:p>
          <a:p>
            <a:pPr marL="285750" indent="-285750">
              <a:buFont typeface="Calibri"/>
              <a:buChar char="-"/>
            </a:pPr>
            <a:r>
              <a:rPr lang="en-ZA">
                <a:solidFill>
                  <a:schemeClr val="accent3">
                    <a:lumMod val="50000"/>
                  </a:schemeClr>
                </a:solidFill>
                <a:cs typeface="Arial"/>
              </a:rPr>
              <a:t>LOW CONNECTIVITY</a:t>
            </a:r>
            <a:endParaRPr lang="en-ZA" dirty="0">
              <a:solidFill>
                <a:schemeClr val="accent3">
                  <a:lumMod val="50000"/>
                </a:schemeClr>
              </a:solidFill>
              <a:cs typeface="Arial"/>
            </a:endParaRPr>
          </a:p>
          <a:p>
            <a:pPr marL="285750" indent="-285750">
              <a:buFont typeface="Calibri"/>
              <a:buChar char="-"/>
            </a:pPr>
            <a:endParaRPr lang="en-ZA" dirty="0">
              <a:solidFill>
                <a:schemeClr val="accent3">
                  <a:lumMod val="50000"/>
                </a:schemeClr>
              </a:solidFill>
              <a:cs typeface="Arial"/>
            </a:endParaRPr>
          </a:p>
          <a:p>
            <a:pPr marL="285750" indent="-285750">
              <a:buFont typeface="Calibri"/>
              <a:buChar char="-"/>
            </a:pPr>
            <a:r>
              <a:rPr lang="en-ZA">
                <a:solidFill>
                  <a:schemeClr val="accent3">
                    <a:lumMod val="50000"/>
                  </a:schemeClr>
                </a:solidFill>
                <a:cs typeface="Arial"/>
              </a:rPr>
              <a:t>TECHNICAL COMPLEXILITY</a:t>
            </a:r>
            <a:endParaRPr lang="en-ZA" dirty="0">
              <a:solidFill>
                <a:schemeClr val="accent3">
                  <a:lumMod val="50000"/>
                </a:schemeClr>
              </a:solidFill>
              <a:cs typeface="Arial"/>
            </a:endParaRPr>
          </a:p>
          <a:p>
            <a:r>
              <a:rPr lang="en-US" dirty="0">
                <a:solidFill>
                  <a:schemeClr val="accent3">
                    <a:lumMod val="50000"/>
                  </a:schemeClr>
                </a:solidFill>
                <a:cs typeface="Arial"/>
              </a:rPr>
              <a:t>​</a:t>
            </a:r>
          </a:p>
          <a:p>
            <a:pPr marL="285750" indent="-285750">
              <a:buFont typeface="Calibri"/>
              <a:buChar char="-"/>
            </a:pPr>
            <a:endParaRPr lang="en-ZA" dirty="0">
              <a:solidFill>
                <a:schemeClr val="accent3">
                  <a:lumMod val="50000"/>
                </a:schemeClr>
              </a:solidFill>
              <a:cs typeface="Arial"/>
            </a:endParaRPr>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15406-3818-FE27-702D-9DE94FAD5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A8CD9-0DE3-06AD-23D7-1959E97FF358}"/>
              </a:ext>
            </a:extLst>
          </p:cNvPr>
          <p:cNvSpPr>
            <a:spLocks noGrp="1"/>
          </p:cNvSpPr>
          <p:nvPr>
            <p:ph type="title"/>
          </p:nvPr>
        </p:nvSpPr>
        <p:spPr>
          <a:xfrm>
            <a:off x="4937760" y="898525"/>
            <a:ext cx="6400800" cy="1325880"/>
          </a:xfrm>
        </p:spPr>
        <p:txBody>
          <a:bodyPr>
            <a:normAutofit/>
          </a:bodyPr>
          <a:lstStyle/>
          <a:p>
            <a:r>
              <a:rPr lang="en-US" dirty="0"/>
              <a:t>THREATS</a:t>
            </a:r>
          </a:p>
        </p:txBody>
      </p:sp>
      <p:sp>
        <p:nvSpPr>
          <p:cNvPr id="3" name="Content Placeholder 2">
            <a:extLst>
              <a:ext uri="{FF2B5EF4-FFF2-40B4-BE49-F238E27FC236}">
                <a16:creationId xmlns:a16="http://schemas.microsoft.com/office/drawing/2014/main" id="{09F03364-5AA8-8092-D571-E8FBB415DF97}"/>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pPr marL="285750" indent="-285750">
              <a:buFont typeface="Calibri" panose="020B0604020202020204" pitchFamily="34" charset="0"/>
              <a:buChar char="-"/>
            </a:pPr>
            <a:r>
              <a:rPr lang="en-US" dirty="0"/>
              <a:t>MALICIOUS APPLICATION</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PHYSICAL TAMPERING</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DATA INTERCEPTION</a:t>
            </a:r>
          </a:p>
        </p:txBody>
      </p:sp>
      <p:sp>
        <p:nvSpPr>
          <p:cNvPr id="4" name="Date Placeholder 3">
            <a:extLst>
              <a:ext uri="{FF2B5EF4-FFF2-40B4-BE49-F238E27FC236}">
                <a16:creationId xmlns:a16="http://schemas.microsoft.com/office/drawing/2014/main" id="{B004A931-1332-D734-43EC-0F5566BE1D74}"/>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73CE4B3E-0B1F-C122-1B32-07B324E86C4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84353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01C50-421E-D6ED-052D-40BBFD80E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CDBB4-537D-4A5A-510F-2B78D25097E5}"/>
              </a:ext>
            </a:extLst>
          </p:cNvPr>
          <p:cNvSpPr>
            <a:spLocks noGrp="1"/>
          </p:cNvSpPr>
          <p:nvPr>
            <p:ph type="title"/>
          </p:nvPr>
        </p:nvSpPr>
        <p:spPr>
          <a:xfrm>
            <a:off x="4937760" y="898525"/>
            <a:ext cx="6400800" cy="1325880"/>
          </a:xfrm>
        </p:spPr>
        <p:txBody>
          <a:bodyPr>
            <a:normAutofit/>
          </a:bodyPr>
          <a:lstStyle/>
          <a:p>
            <a:r>
              <a:rPr lang="en-US" dirty="0"/>
              <a:t>THREATS</a:t>
            </a:r>
          </a:p>
        </p:txBody>
      </p:sp>
      <p:sp>
        <p:nvSpPr>
          <p:cNvPr id="3" name="Content Placeholder 2">
            <a:extLst>
              <a:ext uri="{FF2B5EF4-FFF2-40B4-BE49-F238E27FC236}">
                <a16:creationId xmlns:a16="http://schemas.microsoft.com/office/drawing/2014/main" id="{816BDAC6-E80F-3559-660A-0634D55ACBDA}"/>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pPr marL="285750" indent="-285750">
              <a:buFont typeface="Calibri" panose="020B0604020202020204" pitchFamily="34" charset="0"/>
              <a:buChar char="-"/>
            </a:pPr>
            <a:r>
              <a:rPr lang="en-US" dirty="0"/>
              <a:t>MANUPLATION</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RANSOMWARE ATTACKS</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PHYSICAL THEFT OF DEVICE</a:t>
            </a:r>
          </a:p>
        </p:txBody>
      </p:sp>
      <p:sp>
        <p:nvSpPr>
          <p:cNvPr id="4" name="Date Placeholder 3">
            <a:extLst>
              <a:ext uri="{FF2B5EF4-FFF2-40B4-BE49-F238E27FC236}">
                <a16:creationId xmlns:a16="http://schemas.microsoft.com/office/drawing/2014/main" id="{4D6793DD-A68E-ADD5-A9A4-7AB99E757A04}"/>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B5F3DA63-704D-9968-2C67-FF0C0FABDD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26942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570915"/>
            <a:ext cx="5486400" cy="983916"/>
          </a:xfrm>
        </p:spPr>
        <p:txBody>
          <a:bodyPr/>
          <a:lstStyle/>
          <a:p>
            <a:r>
              <a:rPr lang="en-US" dirty="0"/>
              <a:t>SOLUTIONS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100812" y="2027907"/>
            <a:ext cx="5486400" cy="1655762"/>
          </a:xfrm>
        </p:spPr>
        <p:txBody>
          <a:bodyPr vert="horz" lIns="91440" tIns="45720" rIns="91440" bIns="0" rtlCol="0" anchor="t">
            <a:normAutofit/>
          </a:bodyPr>
          <a:lstStyle/>
          <a:p>
            <a:pPr marL="285750" indent="-285750">
              <a:buFont typeface="Calibri" panose="020B0604020202020204" pitchFamily="34" charset="0"/>
              <a:buChar char="-"/>
            </a:pPr>
            <a:r>
              <a:rPr lang="en-US"/>
              <a:t>USE OF SECURE FIRMWARE</a:t>
            </a: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USE OF FIRE WALL &amp; INTRUSION DETECTION SOFTWARE (IDS)</a:t>
            </a:r>
          </a:p>
        </p:txBody>
      </p:sp>
    </p:spTree>
    <p:extLst>
      <p:ext uri="{BB962C8B-B14F-4D97-AF65-F5344CB8AC3E}">
        <p14:creationId xmlns:p14="http://schemas.microsoft.com/office/powerpoint/2010/main" val="243649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49ECB-C85C-B741-584A-5771D3711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6A977-7B6D-E39C-8B4F-2E553C7B4D69}"/>
              </a:ext>
            </a:extLst>
          </p:cNvPr>
          <p:cNvSpPr>
            <a:spLocks noGrp="1"/>
          </p:cNvSpPr>
          <p:nvPr>
            <p:ph type="ctrTitle"/>
          </p:nvPr>
        </p:nvSpPr>
        <p:spPr>
          <a:xfrm>
            <a:off x="6084664" y="570915"/>
            <a:ext cx="5486400" cy="983916"/>
          </a:xfrm>
        </p:spPr>
        <p:txBody>
          <a:bodyPr/>
          <a:lstStyle/>
          <a:p>
            <a:r>
              <a:rPr lang="en-US" dirty="0"/>
              <a:t>SOLUTIONS</a:t>
            </a:r>
          </a:p>
        </p:txBody>
      </p:sp>
      <p:sp>
        <p:nvSpPr>
          <p:cNvPr id="3" name="Content Placeholder 2">
            <a:extLst>
              <a:ext uri="{FF2B5EF4-FFF2-40B4-BE49-F238E27FC236}">
                <a16:creationId xmlns:a16="http://schemas.microsoft.com/office/drawing/2014/main" id="{9C5B2C1F-0E86-3973-2A91-D9E710B1C19C}"/>
              </a:ext>
            </a:extLst>
          </p:cNvPr>
          <p:cNvSpPr>
            <a:spLocks noGrp="1"/>
          </p:cNvSpPr>
          <p:nvPr>
            <p:ph type="subTitle" idx="1"/>
          </p:nvPr>
        </p:nvSpPr>
        <p:spPr>
          <a:xfrm>
            <a:off x="6100812" y="2027907"/>
            <a:ext cx="5486400" cy="1655762"/>
          </a:xfrm>
        </p:spPr>
        <p:txBody>
          <a:bodyPr vert="horz" lIns="91440" tIns="45720" rIns="91440" bIns="0" rtlCol="0" anchor="t">
            <a:normAutofit/>
          </a:bodyPr>
          <a:lstStyle/>
          <a:p>
            <a:pPr marL="285750" indent="-285750">
              <a:buFont typeface="Calibri" panose="020B0604020202020204" pitchFamily="34" charset="0"/>
              <a:buChar char="-"/>
            </a:pPr>
            <a:r>
              <a:rPr lang="en-US" dirty="0"/>
              <a:t>SECURE DATA TRANSMISSION</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IMPLEMENTING THREAT INTELLIGENCE </a:t>
            </a:r>
          </a:p>
        </p:txBody>
      </p:sp>
    </p:spTree>
    <p:extLst>
      <p:ext uri="{BB962C8B-B14F-4D97-AF65-F5344CB8AC3E}">
        <p14:creationId xmlns:p14="http://schemas.microsoft.com/office/powerpoint/2010/main" val="402270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EC4AD-4EB6-4DC8-B32B-55C20C1991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9B294-21FC-49D3-E54C-4B4C0DF0D25A}"/>
              </a:ext>
            </a:extLst>
          </p:cNvPr>
          <p:cNvSpPr>
            <a:spLocks noGrp="1"/>
          </p:cNvSpPr>
          <p:nvPr>
            <p:ph type="ctrTitle"/>
          </p:nvPr>
        </p:nvSpPr>
        <p:spPr>
          <a:xfrm>
            <a:off x="6084664" y="570915"/>
            <a:ext cx="5486400" cy="983916"/>
          </a:xfrm>
        </p:spPr>
        <p:txBody>
          <a:bodyPr/>
          <a:lstStyle/>
          <a:p>
            <a:r>
              <a:rPr lang="en-US" dirty="0"/>
              <a:t>SOLUTIONS</a:t>
            </a:r>
          </a:p>
        </p:txBody>
      </p:sp>
      <p:sp>
        <p:nvSpPr>
          <p:cNvPr id="3" name="Content Placeholder 2">
            <a:extLst>
              <a:ext uri="{FF2B5EF4-FFF2-40B4-BE49-F238E27FC236}">
                <a16:creationId xmlns:a16="http://schemas.microsoft.com/office/drawing/2014/main" id="{49502C29-5A2C-48A1-7303-A51C52CFF6A4}"/>
              </a:ext>
            </a:extLst>
          </p:cNvPr>
          <p:cNvSpPr>
            <a:spLocks noGrp="1"/>
          </p:cNvSpPr>
          <p:nvPr>
            <p:ph type="subTitle" idx="1"/>
          </p:nvPr>
        </p:nvSpPr>
        <p:spPr>
          <a:xfrm>
            <a:off x="6100812" y="2027907"/>
            <a:ext cx="5486400" cy="1655762"/>
          </a:xfrm>
        </p:spPr>
        <p:txBody>
          <a:bodyPr vert="horz" lIns="91440" tIns="45720" rIns="91440" bIns="0" rtlCol="0" anchor="t">
            <a:normAutofit/>
          </a:bodyPr>
          <a:lstStyle/>
          <a:p>
            <a:pPr marL="285750" indent="-285750">
              <a:buFont typeface="Calibri" panose="020B0604020202020204" pitchFamily="34" charset="0"/>
              <a:buChar char="-"/>
            </a:pPr>
            <a:r>
              <a:rPr lang="en-US" dirty="0"/>
              <a:t>STRONG PASSWORD FOR ACCESS CONTROL</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SECURE LOCATION FOR DEVICE OPERATION</a:t>
            </a:r>
          </a:p>
        </p:txBody>
      </p:sp>
    </p:spTree>
    <p:extLst>
      <p:ext uri="{BB962C8B-B14F-4D97-AF65-F5344CB8AC3E}">
        <p14:creationId xmlns:p14="http://schemas.microsoft.com/office/powerpoint/2010/main" val="3941441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18C5E-33F3-4B30-3711-F2EDF4A48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47581C-F221-208C-F2C4-1654018FAEAE}"/>
              </a:ext>
            </a:extLst>
          </p:cNvPr>
          <p:cNvSpPr>
            <a:spLocks noGrp="1"/>
          </p:cNvSpPr>
          <p:nvPr>
            <p:ph type="title"/>
          </p:nvPr>
        </p:nvSpPr>
        <p:spPr>
          <a:xfrm>
            <a:off x="4933950" y="898524"/>
            <a:ext cx="6343650" cy="1325880"/>
          </a:xfrm>
        </p:spPr>
        <p:txBody>
          <a:bodyPr>
            <a:normAutofit/>
          </a:bodyPr>
          <a:lstStyle/>
          <a:p>
            <a:r>
              <a:rPr lang="en-ZA" dirty="0"/>
              <a:t>CONCLUSION</a:t>
            </a:r>
          </a:p>
        </p:txBody>
      </p:sp>
      <p:sp>
        <p:nvSpPr>
          <p:cNvPr id="3" name="Subtitle 2">
            <a:extLst>
              <a:ext uri="{FF2B5EF4-FFF2-40B4-BE49-F238E27FC236}">
                <a16:creationId xmlns:a16="http://schemas.microsoft.com/office/drawing/2014/main" id="{199D1F8B-43C7-3826-4F37-C252977EDA29}"/>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pPr marL="285750" indent="-285750">
              <a:buFont typeface="Calibri" panose="020B0604020202020204" pitchFamily="34" charset="0"/>
              <a:buChar char="-"/>
            </a:pPr>
            <a:r>
              <a:rPr lang="en-US" dirty="0">
                <a:latin typeface="Avenir Next LT Pro"/>
                <a:cs typeface="Calibri"/>
              </a:rPr>
              <a:t>In conclusion, the whole future of IOT depends upon the developers, manufacturers and users. The security for the IOT device is the main concern, so the developers and users so focus on investing more on security of IOT device and keep themself aware about ongoing cyber threats.</a:t>
            </a:r>
            <a:endParaRPr lang="en-US" dirty="0">
              <a:latin typeface="Avenir Next LT Pro"/>
            </a:endParaRPr>
          </a:p>
        </p:txBody>
      </p:sp>
      <p:sp>
        <p:nvSpPr>
          <p:cNvPr id="36" name="Date Placeholder 35">
            <a:extLst>
              <a:ext uri="{FF2B5EF4-FFF2-40B4-BE49-F238E27FC236}">
                <a16:creationId xmlns:a16="http://schemas.microsoft.com/office/drawing/2014/main" id="{57F71052-7252-23C7-DC3C-657A46B8225C}"/>
              </a:ext>
            </a:extLst>
          </p:cNvPr>
          <p:cNvSpPr>
            <a:spLocks noGrp="1"/>
          </p:cNvSpPr>
          <p:nvPr>
            <p:ph type="dt" sz="half" idx="10"/>
          </p:nvPr>
        </p:nvSpPr>
        <p:spPr>
          <a:xfrm>
            <a:off x="4937760" y="6353175"/>
            <a:ext cx="1097280" cy="365125"/>
          </a:xfrm>
        </p:spPr>
        <p:txBody>
          <a:bodyPr/>
          <a:lstStyle/>
          <a:p>
            <a:r>
              <a:rPr lang="en-US" dirty="0"/>
              <a:t>20XX</a:t>
            </a:r>
          </a:p>
        </p:txBody>
      </p:sp>
      <p:sp>
        <p:nvSpPr>
          <p:cNvPr id="38" name="Slide Number Placeholder 37">
            <a:extLst>
              <a:ext uri="{FF2B5EF4-FFF2-40B4-BE49-F238E27FC236}">
                <a16:creationId xmlns:a16="http://schemas.microsoft.com/office/drawing/2014/main" id="{0A61A246-7B47-9395-0C3C-A1F4D4F706A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87711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TABLE OF CONTENT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pPr marL="285750" indent="-285750">
              <a:buFont typeface="Calibri" panose="020B0604020202020204" pitchFamily="34" charset="0"/>
              <a:buChar char="-"/>
            </a:pPr>
            <a:r>
              <a:rPr lang="en-US" dirty="0"/>
              <a:t>INTRODUCTION </a:t>
            </a:r>
            <a:endParaRPr lang="en-US"/>
          </a:p>
          <a:p>
            <a:pPr marL="285750" indent="-285750">
              <a:buFont typeface="Calibri" panose="020B0604020202020204" pitchFamily="34" charset="0"/>
              <a:buChar char="-"/>
            </a:pPr>
            <a:r>
              <a:rPr lang="en-US" dirty="0"/>
              <a:t>HOW IT WORKS </a:t>
            </a:r>
          </a:p>
          <a:p>
            <a:pPr marL="285750" indent="-285750">
              <a:buFont typeface="Calibri" panose="020B0604020202020204" pitchFamily="34" charset="0"/>
              <a:buChar char="-"/>
            </a:pPr>
            <a:r>
              <a:rPr lang="en-US" dirty="0"/>
              <a:t>USES </a:t>
            </a:r>
          </a:p>
          <a:p>
            <a:pPr marL="285750" indent="-285750">
              <a:buFont typeface="Calibri" panose="020B0604020202020204" pitchFamily="34" charset="0"/>
              <a:buChar char="-"/>
            </a:pPr>
            <a:r>
              <a:rPr lang="en-US" dirty="0"/>
              <a:t>ADVANTAGES </a:t>
            </a:r>
          </a:p>
          <a:p>
            <a:pPr marL="285750" indent="-285750">
              <a:buFont typeface="Calibri" panose="020B0604020202020204" pitchFamily="34" charset="0"/>
              <a:buChar char="-"/>
            </a:pPr>
            <a:r>
              <a:rPr lang="en-US" dirty="0"/>
              <a:t>DISADVANTAGES </a:t>
            </a:r>
          </a:p>
          <a:p>
            <a:pPr marL="285750" indent="-285750">
              <a:buFont typeface="Calibri" panose="020B0604020202020204" pitchFamily="34" charset="0"/>
              <a:buChar char="-"/>
            </a:pPr>
            <a:r>
              <a:rPr lang="en-US" dirty="0"/>
              <a:t>THREATS </a:t>
            </a:r>
          </a:p>
          <a:p>
            <a:pPr marL="285750" indent="-285750">
              <a:buFont typeface="Calibri" panose="020B0604020202020204" pitchFamily="34" charset="0"/>
              <a:buChar char="-"/>
            </a:pPr>
            <a:r>
              <a:rPr lang="en-US" dirty="0"/>
              <a:t>SOLUTIONS </a:t>
            </a:r>
          </a:p>
          <a:p>
            <a:pPr marL="285750" indent="-285750">
              <a:buFont typeface="Calibri" panose="020B0604020202020204" pitchFamily="34" charset="0"/>
              <a:buChar char="-"/>
            </a:pPr>
            <a:r>
              <a:rPr lang="en-US" dirty="0"/>
              <a:t>CONCLUSION </a:t>
            </a:r>
          </a:p>
          <a:p>
            <a:pPr marL="285750" indent="-285750">
              <a:buFont typeface="Calibri" panose="020B0604020202020204" pitchFamily="34" charset="0"/>
              <a:buChar char="-"/>
            </a:pP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8218D-B896-E405-379B-681230CD0C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DDFC6-1E7C-34B8-B193-9EA3EC815930}"/>
              </a:ext>
            </a:extLst>
          </p:cNvPr>
          <p:cNvSpPr>
            <a:spLocks noGrp="1"/>
          </p:cNvSpPr>
          <p:nvPr>
            <p:ph type="ctrTitle"/>
          </p:nvPr>
        </p:nvSpPr>
        <p:spPr>
          <a:xfrm>
            <a:off x="6084664" y="1122363"/>
            <a:ext cx="5486400" cy="2387600"/>
          </a:xfrm>
        </p:spPr>
        <p:txBody>
          <a:bodyPr>
            <a:normAutofit fontScale="90000"/>
          </a:bodyPr>
          <a:lstStyle/>
          <a:p>
            <a:r>
              <a:rPr lang="en-US" dirty="0"/>
              <a:t>Thank you for your time</a:t>
            </a:r>
          </a:p>
        </p:txBody>
      </p:sp>
      <p:sp>
        <p:nvSpPr>
          <p:cNvPr id="3" name="Subtitle 2">
            <a:extLst>
              <a:ext uri="{FF2B5EF4-FFF2-40B4-BE49-F238E27FC236}">
                <a16:creationId xmlns:a16="http://schemas.microsoft.com/office/drawing/2014/main" id="{781069EE-CA86-CB32-958C-4D11F2657C8C}"/>
              </a:ext>
            </a:extLst>
          </p:cNvPr>
          <p:cNvSpPr>
            <a:spLocks noGrp="1"/>
          </p:cNvSpPr>
          <p:nvPr>
            <p:ph type="subTitle" idx="1"/>
          </p:nvPr>
        </p:nvSpPr>
        <p:spPr>
          <a:xfrm>
            <a:off x="6080759" y="3602038"/>
            <a:ext cx="5486400" cy="1655762"/>
          </a:xfrm>
        </p:spPr>
        <p:txBody>
          <a:bodyPr vert="horz" lIns="91440" tIns="45720" rIns="91440" bIns="45720" rtlCol="0" anchor="t">
            <a:normAutofit/>
          </a:bodyPr>
          <a:lstStyle/>
          <a:p>
            <a:r>
              <a:rPr lang="en-US" dirty="0"/>
              <a:t>Submitted by: Pankaj Bhatt</a:t>
            </a:r>
          </a:p>
        </p:txBody>
      </p:sp>
    </p:spTree>
    <p:extLst>
      <p:ext uri="{BB962C8B-B14F-4D97-AF65-F5344CB8AC3E}">
        <p14:creationId xmlns:p14="http://schemas.microsoft.com/office/powerpoint/2010/main" val="408002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INTRODUCTION</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vert="horz" lIns="91440" tIns="45720" rIns="91440" bIns="45720" rtlCol="0" anchor="t">
            <a:noAutofit/>
          </a:bodyPr>
          <a:lstStyle/>
          <a:p>
            <a:r>
              <a:rPr lang="en-US" dirty="0"/>
              <a:t>WHAT IS IOT?</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6178215" cy="1794309"/>
          </a:xfrm>
        </p:spPr>
        <p:txBody>
          <a:bodyPr vert="horz" lIns="91440" tIns="45720" rIns="91440" bIns="45720" rtlCol="0" anchor="t">
            <a:noAutofit/>
          </a:bodyPr>
          <a:lstStyle/>
          <a:p>
            <a:r>
              <a:rPr lang="en-US" b="1" dirty="0">
                <a:solidFill>
                  <a:srgbClr val="551038"/>
                </a:solidFill>
                <a:latin typeface="Arial Rounded MT Bold"/>
                <a:cs typeface="Calibri"/>
              </a:rPr>
              <a:t>A concept in which objects that are used in our daily life are connected with sensors, software, and network connectivity to collect and exchange data and information. </a:t>
            </a:r>
            <a:endParaRPr lang="en-US" b="1">
              <a:solidFill>
                <a:srgbClr val="551038"/>
              </a:solidFill>
              <a:latin typeface="Arial Rounded MT Bold"/>
              <a:cs typeface="Calibri"/>
            </a:endParaRP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dirty="0"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HOW it works</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065471" y="2495911"/>
            <a:ext cx="3200400" cy="365760"/>
          </a:xfrm>
        </p:spPr>
        <p:txBody>
          <a:bodyPr vert="horz" lIns="91440" tIns="45720" rIns="91440" bIns="45720" rtlCol="0" anchor="t">
            <a:noAutofit/>
          </a:bodyPr>
          <a:lstStyle/>
          <a:p>
            <a:r>
              <a:rPr lang="en-US" dirty="0"/>
              <a:t>CONNECTIVITY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132848" y="3037733"/>
            <a:ext cx="3200400" cy="1579746"/>
          </a:xfrm>
        </p:spPr>
        <p:txBody>
          <a:bodyPr vert="horz" lIns="91440" tIns="45720" rIns="91440" bIns="45720" rtlCol="0" anchor="t">
            <a:noAutofit/>
          </a:bodyPr>
          <a:lstStyle/>
          <a:p>
            <a:r>
              <a:rPr lang="en-US" dirty="0">
                <a:ea typeface="+mn-lt"/>
                <a:cs typeface="+mn-lt"/>
              </a:rPr>
              <a:t>IOT DEVICES ARE CONNECTED TO INTERNET AND SENSOR TO COLLECT DATA.</a:t>
            </a:r>
          </a:p>
          <a:p>
            <a:endParaRPr lang="en-US" dirty="0"/>
          </a:p>
          <a:p>
            <a:r>
              <a:rPr lang="en-US" dirty="0"/>
              <a:t>INFORMATION IS SHARED VIA CONNECTION, BETWEEN DEVICES</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20" name="Picture 19" descr="Should Your Business Have Two Internet Connections? - Managed IT">
            <a:extLst>
              <a:ext uri="{FF2B5EF4-FFF2-40B4-BE49-F238E27FC236}">
                <a16:creationId xmlns:a16="http://schemas.microsoft.com/office/drawing/2014/main" id="{BDC32BAD-A8F9-7A89-B1FB-0D78DFA779CC}"/>
              </a:ext>
            </a:extLst>
          </p:cNvPr>
          <p:cNvPicPr>
            <a:picLocks noChangeAspect="1"/>
          </p:cNvPicPr>
          <p:nvPr/>
        </p:nvPicPr>
        <p:blipFill>
          <a:blip r:embed="rId2"/>
          <a:stretch>
            <a:fillRect/>
          </a:stretch>
        </p:blipFill>
        <p:spPr>
          <a:xfrm>
            <a:off x="7411452" y="2498806"/>
            <a:ext cx="4547936" cy="3334256"/>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ABFD6-7C23-C129-04DE-A633F22A6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5F9C2-8143-369C-75B1-7A237D5423EE}"/>
              </a:ext>
            </a:extLst>
          </p:cNvPr>
          <p:cNvSpPr>
            <a:spLocks noGrp="1"/>
          </p:cNvSpPr>
          <p:nvPr>
            <p:ph type="title"/>
          </p:nvPr>
        </p:nvSpPr>
        <p:spPr>
          <a:xfrm>
            <a:off x="4937760" y="898525"/>
            <a:ext cx="6800850" cy="1325880"/>
          </a:xfrm>
        </p:spPr>
        <p:txBody>
          <a:bodyPr/>
          <a:lstStyle/>
          <a:p>
            <a:r>
              <a:rPr lang="en-US" dirty="0"/>
              <a:t>HOW it works</a:t>
            </a:r>
          </a:p>
        </p:txBody>
      </p:sp>
      <p:sp>
        <p:nvSpPr>
          <p:cNvPr id="66" name="Text Placeholder 65">
            <a:extLst>
              <a:ext uri="{FF2B5EF4-FFF2-40B4-BE49-F238E27FC236}">
                <a16:creationId xmlns:a16="http://schemas.microsoft.com/office/drawing/2014/main" id="{D6B3B4D4-235C-CC9D-2B64-EAA2E6628959}"/>
              </a:ext>
            </a:extLst>
          </p:cNvPr>
          <p:cNvSpPr>
            <a:spLocks noGrp="1"/>
          </p:cNvSpPr>
          <p:nvPr>
            <p:ph type="body" sz="quarter" idx="15"/>
          </p:nvPr>
        </p:nvSpPr>
        <p:spPr>
          <a:xfrm>
            <a:off x="4065471" y="2495911"/>
            <a:ext cx="3200400" cy="365760"/>
          </a:xfrm>
        </p:spPr>
        <p:txBody>
          <a:bodyPr vert="horz" lIns="91440" tIns="45720" rIns="91440" bIns="45720" rtlCol="0" anchor="t">
            <a:noAutofit/>
          </a:bodyPr>
          <a:lstStyle/>
          <a:p>
            <a:r>
              <a:rPr lang="en-US" dirty="0"/>
              <a:t>DATA PROCESSING</a:t>
            </a:r>
          </a:p>
        </p:txBody>
      </p:sp>
      <p:sp>
        <p:nvSpPr>
          <p:cNvPr id="3" name="Content Placeholder 2">
            <a:extLst>
              <a:ext uri="{FF2B5EF4-FFF2-40B4-BE49-F238E27FC236}">
                <a16:creationId xmlns:a16="http://schemas.microsoft.com/office/drawing/2014/main" id="{2247309F-C1D9-F333-0DF5-500A2A0091A8}"/>
              </a:ext>
            </a:extLst>
          </p:cNvPr>
          <p:cNvSpPr>
            <a:spLocks noGrp="1"/>
          </p:cNvSpPr>
          <p:nvPr>
            <p:ph type="body" sz="quarter" idx="13"/>
          </p:nvPr>
        </p:nvSpPr>
        <p:spPr>
          <a:xfrm>
            <a:off x="4132848" y="3037733"/>
            <a:ext cx="3200400" cy="1629877"/>
          </a:xfrm>
        </p:spPr>
        <p:txBody>
          <a:bodyPr vert="horz" lIns="91440" tIns="45720" rIns="91440" bIns="45720" rtlCol="0" anchor="t">
            <a:noAutofit/>
          </a:bodyPr>
          <a:lstStyle/>
          <a:p>
            <a:r>
              <a:rPr lang="en-US" dirty="0"/>
              <a:t>THE DATA PROCESSED BY THE DEVICE IS IMPORTANT TO MAKE RESULTS.</a:t>
            </a:r>
          </a:p>
          <a:p>
            <a:endParaRPr lang="en-US" dirty="0"/>
          </a:p>
          <a:p>
            <a:r>
              <a:rPr lang="en-US" dirty="0"/>
              <a:t>DATA IS TAKEN VIA SENSORS OR OTHER COMPONENTS</a:t>
            </a:r>
          </a:p>
        </p:txBody>
      </p:sp>
      <p:sp>
        <p:nvSpPr>
          <p:cNvPr id="4" name="Date Placeholder 3">
            <a:extLst>
              <a:ext uri="{FF2B5EF4-FFF2-40B4-BE49-F238E27FC236}">
                <a16:creationId xmlns:a16="http://schemas.microsoft.com/office/drawing/2014/main" id="{3019A569-BFF8-08CA-93A4-7191B30B5681}"/>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25867258-D11E-2AFD-3F3E-009CFE85E9D3}"/>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20" name="Picture 19" descr="Should Your Business Have Two Internet Connections? - Managed IT">
            <a:extLst>
              <a:ext uri="{FF2B5EF4-FFF2-40B4-BE49-F238E27FC236}">
                <a16:creationId xmlns:a16="http://schemas.microsoft.com/office/drawing/2014/main" id="{388747DA-3241-E615-F98D-3A6FC9FF841B}"/>
              </a:ext>
            </a:extLst>
          </p:cNvPr>
          <p:cNvPicPr>
            <a:picLocks noChangeAspect="1"/>
          </p:cNvPicPr>
          <p:nvPr/>
        </p:nvPicPr>
        <p:blipFill>
          <a:blip r:embed="rId2"/>
          <a:stretch>
            <a:fillRect/>
          </a:stretch>
        </p:blipFill>
        <p:spPr>
          <a:xfrm>
            <a:off x="7431504" y="2498806"/>
            <a:ext cx="4547936" cy="3334256"/>
          </a:xfrm>
          <a:prstGeom prst="rect">
            <a:avLst/>
          </a:prstGeom>
        </p:spPr>
      </p:pic>
    </p:spTree>
    <p:extLst>
      <p:ext uri="{BB962C8B-B14F-4D97-AF65-F5344CB8AC3E}">
        <p14:creationId xmlns:p14="http://schemas.microsoft.com/office/powerpoint/2010/main" val="302960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531CD-7EEA-CBA9-C71B-103F830F7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F2BEB-34D9-A081-92DE-8A6C92D4F5B9}"/>
              </a:ext>
            </a:extLst>
          </p:cNvPr>
          <p:cNvSpPr>
            <a:spLocks noGrp="1"/>
          </p:cNvSpPr>
          <p:nvPr>
            <p:ph type="title"/>
          </p:nvPr>
        </p:nvSpPr>
        <p:spPr>
          <a:xfrm>
            <a:off x="4937760" y="898525"/>
            <a:ext cx="6800850" cy="1325880"/>
          </a:xfrm>
        </p:spPr>
        <p:txBody>
          <a:bodyPr/>
          <a:lstStyle/>
          <a:p>
            <a:r>
              <a:rPr lang="en-US" dirty="0"/>
              <a:t>Uses OF IOT</a:t>
            </a:r>
          </a:p>
        </p:txBody>
      </p:sp>
      <p:sp>
        <p:nvSpPr>
          <p:cNvPr id="66" name="Text Placeholder 65">
            <a:extLst>
              <a:ext uri="{FF2B5EF4-FFF2-40B4-BE49-F238E27FC236}">
                <a16:creationId xmlns:a16="http://schemas.microsoft.com/office/drawing/2014/main" id="{E3A51206-9A5E-F42F-C30C-8F8950136CAE}"/>
              </a:ext>
            </a:extLst>
          </p:cNvPr>
          <p:cNvSpPr>
            <a:spLocks noGrp="1"/>
          </p:cNvSpPr>
          <p:nvPr>
            <p:ph type="body" sz="quarter" idx="15"/>
          </p:nvPr>
        </p:nvSpPr>
        <p:spPr>
          <a:xfrm>
            <a:off x="4065471" y="2495911"/>
            <a:ext cx="3200400" cy="365760"/>
          </a:xfrm>
        </p:spPr>
        <p:txBody>
          <a:bodyPr vert="horz" lIns="91440" tIns="45720" rIns="91440" bIns="45720" rtlCol="0" anchor="t">
            <a:noAutofit/>
          </a:bodyPr>
          <a:lstStyle/>
          <a:p>
            <a:r>
              <a:rPr lang="en-US" dirty="0"/>
              <a:t>HEALTHCARE</a:t>
            </a:r>
          </a:p>
        </p:txBody>
      </p:sp>
      <p:sp>
        <p:nvSpPr>
          <p:cNvPr id="3" name="Content Placeholder 2">
            <a:extLst>
              <a:ext uri="{FF2B5EF4-FFF2-40B4-BE49-F238E27FC236}">
                <a16:creationId xmlns:a16="http://schemas.microsoft.com/office/drawing/2014/main" id="{07FC669D-3F6A-0AAC-7316-ADD139159B48}"/>
              </a:ext>
            </a:extLst>
          </p:cNvPr>
          <p:cNvSpPr>
            <a:spLocks noGrp="1"/>
          </p:cNvSpPr>
          <p:nvPr>
            <p:ph type="body" sz="quarter" idx="13"/>
          </p:nvPr>
        </p:nvSpPr>
        <p:spPr>
          <a:xfrm>
            <a:off x="4132848" y="3037733"/>
            <a:ext cx="3200400" cy="1629877"/>
          </a:xfrm>
        </p:spPr>
        <p:txBody>
          <a:bodyPr vert="horz" lIns="91440" tIns="45720" rIns="91440" bIns="45720" rtlCol="0" anchor="t">
            <a:noAutofit/>
          </a:bodyPr>
          <a:lstStyle/>
          <a:p>
            <a:pPr marL="285750" indent="-285750">
              <a:buFont typeface="Calibri" panose="020B0604020202020204" pitchFamily="34" charset="0"/>
              <a:buChar char="-"/>
            </a:pPr>
            <a:r>
              <a:rPr lang="en-US" dirty="0"/>
              <a:t>REALTIME MONITORING</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ACCESSIBLE AND AFFORDABLE</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4" name="Date Placeholder 3">
            <a:extLst>
              <a:ext uri="{FF2B5EF4-FFF2-40B4-BE49-F238E27FC236}">
                <a16:creationId xmlns:a16="http://schemas.microsoft.com/office/drawing/2014/main" id="{D63B4211-CB65-33B6-80C0-A4223614297A}"/>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BEE80C71-4185-BD46-6AC2-6A82948783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7" name="Picture 6" descr="HOW IS IOT USED IN HEALTHCARE - Kserve">
            <a:extLst>
              <a:ext uri="{FF2B5EF4-FFF2-40B4-BE49-F238E27FC236}">
                <a16:creationId xmlns:a16="http://schemas.microsoft.com/office/drawing/2014/main" id="{A9386A5E-7E09-27BB-0FFE-B6548FCE9202}"/>
              </a:ext>
            </a:extLst>
          </p:cNvPr>
          <p:cNvPicPr>
            <a:picLocks noChangeAspect="1"/>
          </p:cNvPicPr>
          <p:nvPr/>
        </p:nvPicPr>
        <p:blipFill>
          <a:blip r:embed="rId2"/>
          <a:stretch>
            <a:fillRect/>
          </a:stretch>
        </p:blipFill>
        <p:spPr>
          <a:xfrm>
            <a:off x="7491663" y="2724351"/>
            <a:ext cx="4477753" cy="3494773"/>
          </a:xfrm>
          <a:prstGeom prst="rect">
            <a:avLst/>
          </a:prstGeom>
        </p:spPr>
      </p:pic>
    </p:spTree>
    <p:extLst>
      <p:ext uri="{BB962C8B-B14F-4D97-AF65-F5344CB8AC3E}">
        <p14:creationId xmlns:p14="http://schemas.microsoft.com/office/powerpoint/2010/main" val="284004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FDEB4-AF8C-F710-E954-4F9E1D99C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EB632-57BC-1B26-67E1-478CC39A4A94}"/>
              </a:ext>
            </a:extLst>
          </p:cNvPr>
          <p:cNvSpPr>
            <a:spLocks noGrp="1"/>
          </p:cNvSpPr>
          <p:nvPr>
            <p:ph type="title"/>
          </p:nvPr>
        </p:nvSpPr>
        <p:spPr>
          <a:xfrm>
            <a:off x="4937760" y="898525"/>
            <a:ext cx="6800850" cy="1325880"/>
          </a:xfrm>
        </p:spPr>
        <p:txBody>
          <a:bodyPr/>
          <a:lstStyle/>
          <a:p>
            <a:r>
              <a:rPr lang="en-US" dirty="0"/>
              <a:t>Uses OF IOT</a:t>
            </a:r>
          </a:p>
        </p:txBody>
      </p:sp>
      <p:sp>
        <p:nvSpPr>
          <p:cNvPr id="66" name="Text Placeholder 65">
            <a:extLst>
              <a:ext uri="{FF2B5EF4-FFF2-40B4-BE49-F238E27FC236}">
                <a16:creationId xmlns:a16="http://schemas.microsoft.com/office/drawing/2014/main" id="{F7EFCB70-E73A-8C3A-426D-621977CAA7DD}"/>
              </a:ext>
            </a:extLst>
          </p:cNvPr>
          <p:cNvSpPr>
            <a:spLocks noGrp="1"/>
          </p:cNvSpPr>
          <p:nvPr>
            <p:ph type="body" sz="quarter" idx="15"/>
          </p:nvPr>
        </p:nvSpPr>
        <p:spPr>
          <a:xfrm>
            <a:off x="4065471" y="2495911"/>
            <a:ext cx="3200400" cy="365760"/>
          </a:xfrm>
        </p:spPr>
        <p:txBody>
          <a:bodyPr vert="horz" lIns="91440" tIns="45720" rIns="91440" bIns="45720" rtlCol="0" anchor="t">
            <a:noAutofit/>
          </a:bodyPr>
          <a:lstStyle/>
          <a:p>
            <a:r>
              <a:rPr lang="en-US" dirty="0"/>
              <a:t>AGRICULTURE</a:t>
            </a:r>
          </a:p>
        </p:txBody>
      </p:sp>
      <p:sp>
        <p:nvSpPr>
          <p:cNvPr id="3" name="Content Placeholder 2">
            <a:extLst>
              <a:ext uri="{FF2B5EF4-FFF2-40B4-BE49-F238E27FC236}">
                <a16:creationId xmlns:a16="http://schemas.microsoft.com/office/drawing/2014/main" id="{35B96BC5-EFC8-EE10-765C-527D9B658933}"/>
              </a:ext>
            </a:extLst>
          </p:cNvPr>
          <p:cNvSpPr>
            <a:spLocks noGrp="1"/>
          </p:cNvSpPr>
          <p:nvPr>
            <p:ph type="body" sz="quarter" idx="13"/>
          </p:nvPr>
        </p:nvSpPr>
        <p:spPr>
          <a:xfrm>
            <a:off x="4132848" y="3037733"/>
            <a:ext cx="3200400" cy="1629877"/>
          </a:xfrm>
        </p:spPr>
        <p:txBody>
          <a:bodyPr vert="horz" lIns="91440" tIns="45720" rIns="91440" bIns="45720" rtlCol="0" anchor="t">
            <a:noAutofit/>
          </a:bodyPr>
          <a:lstStyle/>
          <a:p>
            <a:pPr marL="285750" indent="-285750">
              <a:buFont typeface="Calibri" panose="020B0604020202020204" pitchFamily="34" charset="0"/>
              <a:buChar char="-"/>
            </a:pPr>
            <a:r>
              <a:rPr lang="en-US" dirty="0"/>
              <a:t>SOIL MONITORING</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AUTOMATION IN IRRIGATION</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CROP HEALTH ALERTS</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4" name="Date Placeholder 3">
            <a:extLst>
              <a:ext uri="{FF2B5EF4-FFF2-40B4-BE49-F238E27FC236}">
                <a16:creationId xmlns:a16="http://schemas.microsoft.com/office/drawing/2014/main" id="{95361F5A-A337-38A4-71B2-4C86DE735727}"/>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A6ED355-A29C-B38A-24F4-EEE0F2178FC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5" name="Picture 4" descr="IoT - Smart Agriculture Domain - Javatpoint">
            <a:extLst>
              <a:ext uri="{FF2B5EF4-FFF2-40B4-BE49-F238E27FC236}">
                <a16:creationId xmlns:a16="http://schemas.microsoft.com/office/drawing/2014/main" id="{BA3C99E3-7D96-B370-ACF5-BFC8B62BA4C3}"/>
              </a:ext>
            </a:extLst>
          </p:cNvPr>
          <p:cNvPicPr>
            <a:picLocks noChangeAspect="1"/>
          </p:cNvPicPr>
          <p:nvPr/>
        </p:nvPicPr>
        <p:blipFill>
          <a:blip r:embed="rId2"/>
          <a:stretch>
            <a:fillRect/>
          </a:stretch>
        </p:blipFill>
        <p:spPr>
          <a:xfrm>
            <a:off x="7611979" y="2309010"/>
            <a:ext cx="4076700" cy="3483241"/>
          </a:xfrm>
          <a:prstGeom prst="rect">
            <a:avLst/>
          </a:prstGeom>
        </p:spPr>
      </p:pic>
    </p:spTree>
    <p:extLst>
      <p:ext uri="{BB962C8B-B14F-4D97-AF65-F5344CB8AC3E}">
        <p14:creationId xmlns:p14="http://schemas.microsoft.com/office/powerpoint/2010/main" val="188320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4FE50-EB45-C905-A64C-1693C5699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1944C-947F-AC9D-9303-14102633E256}"/>
              </a:ext>
            </a:extLst>
          </p:cNvPr>
          <p:cNvSpPr>
            <a:spLocks noGrp="1"/>
          </p:cNvSpPr>
          <p:nvPr>
            <p:ph type="title"/>
          </p:nvPr>
        </p:nvSpPr>
        <p:spPr>
          <a:xfrm>
            <a:off x="4937760" y="898525"/>
            <a:ext cx="6800850" cy="1325880"/>
          </a:xfrm>
        </p:spPr>
        <p:txBody>
          <a:bodyPr/>
          <a:lstStyle/>
          <a:p>
            <a:r>
              <a:rPr lang="en-US" dirty="0"/>
              <a:t>Uses OF IOT</a:t>
            </a:r>
          </a:p>
        </p:txBody>
      </p:sp>
      <p:sp>
        <p:nvSpPr>
          <p:cNvPr id="66" name="Text Placeholder 65">
            <a:extLst>
              <a:ext uri="{FF2B5EF4-FFF2-40B4-BE49-F238E27FC236}">
                <a16:creationId xmlns:a16="http://schemas.microsoft.com/office/drawing/2014/main" id="{8696F80A-FA46-060B-F09E-10155392576B}"/>
              </a:ext>
            </a:extLst>
          </p:cNvPr>
          <p:cNvSpPr>
            <a:spLocks noGrp="1"/>
          </p:cNvSpPr>
          <p:nvPr>
            <p:ph type="body" sz="quarter" idx="15"/>
          </p:nvPr>
        </p:nvSpPr>
        <p:spPr>
          <a:xfrm>
            <a:off x="4065471" y="2495911"/>
            <a:ext cx="3200400" cy="365760"/>
          </a:xfrm>
        </p:spPr>
        <p:txBody>
          <a:bodyPr vert="horz" lIns="91440" tIns="45720" rIns="91440" bIns="45720" rtlCol="0" anchor="t">
            <a:noAutofit/>
          </a:bodyPr>
          <a:lstStyle/>
          <a:p>
            <a:r>
              <a:rPr lang="en-US" dirty="0"/>
              <a:t>EDUCATION</a:t>
            </a:r>
          </a:p>
        </p:txBody>
      </p:sp>
      <p:sp>
        <p:nvSpPr>
          <p:cNvPr id="3" name="Content Placeholder 2">
            <a:extLst>
              <a:ext uri="{FF2B5EF4-FFF2-40B4-BE49-F238E27FC236}">
                <a16:creationId xmlns:a16="http://schemas.microsoft.com/office/drawing/2014/main" id="{382FCA21-CE5C-80D9-D6E1-96E49063EC40}"/>
              </a:ext>
            </a:extLst>
          </p:cNvPr>
          <p:cNvSpPr>
            <a:spLocks noGrp="1"/>
          </p:cNvSpPr>
          <p:nvPr>
            <p:ph type="body" sz="quarter" idx="13"/>
          </p:nvPr>
        </p:nvSpPr>
        <p:spPr>
          <a:xfrm>
            <a:off x="4132848" y="3037733"/>
            <a:ext cx="3200400" cy="1629877"/>
          </a:xfrm>
        </p:spPr>
        <p:txBody>
          <a:bodyPr vert="horz" lIns="91440" tIns="45720" rIns="91440" bIns="45720" rtlCol="0" anchor="t">
            <a:noAutofit/>
          </a:bodyPr>
          <a:lstStyle/>
          <a:p>
            <a:pPr marL="285750" indent="-285750">
              <a:buFont typeface="Calibri" panose="020B0604020202020204" pitchFamily="34" charset="0"/>
              <a:buChar char="-"/>
            </a:pPr>
            <a:r>
              <a:rPr lang="en-US" dirty="0"/>
              <a:t>REMOTE EDUCATION</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INTERACTIVE AND QUALITY LEARNING</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4" name="Date Placeholder 3">
            <a:extLst>
              <a:ext uri="{FF2B5EF4-FFF2-40B4-BE49-F238E27FC236}">
                <a16:creationId xmlns:a16="http://schemas.microsoft.com/office/drawing/2014/main" id="{F2B3A5E8-75AE-B41A-146E-17CAF55E6084}"/>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6815DF02-3EB4-BDC0-CF1B-4DC6002DAFA7}"/>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5" name="Picture 4" descr="8 Applications of IoT in Education - Teledata ICT">
            <a:extLst>
              <a:ext uri="{FF2B5EF4-FFF2-40B4-BE49-F238E27FC236}">
                <a16:creationId xmlns:a16="http://schemas.microsoft.com/office/drawing/2014/main" id="{230D9CC3-0A79-BED7-531A-40141B9CFDCF}"/>
              </a:ext>
            </a:extLst>
          </p:cNvPr>
          <p:cNvPicPr>
            <a:picLocks noChangeAspect="1"/>
          </p:cNvPicPr>
          <p:nvPr/>
        </p:nvPicPr>
        <p:blipFill>
          <a:blip r:embed="rId2"/>
          <a:stretch>
            <a:fillRect/>
          </a:stretch>
        </p:blipFill>
        <p:spPr>
          <a:xfrm>
            <a:off x="6980321" y="2581255"/>
            <a:ext cx="5049252" cy="3329778"/>
          </a:xfrm>
          <a:prstGeom prst="rect">
            <a:avLst/>
          </a:prstGeom>
        </p:spPr>
      </p:pic>
    </p:spTree>
    <p:extLst>
      <p:ext uri="{BB962C8B-B14F-4D97-AF65-F5344CB8AC3E}">
        <p14:creationId xmlns:p14="http://schemas.microsoft.com/office/powerpoint/2010/main" val="233151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D36A1-B490-90EE-2973-E41BEC226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87D8D-6DF2-4451-F4DE-FC0F56FBFDF2}"/>
              </a:ext>
            </a:extLst>
          </p:cNvPr>
          <p:cNvSpPr>
            <a:spLocks noGrp="1"/>
          </p:cNvSpPr>
          <p:nvPr>
            <p:ph type="title"/>
          </p:nvPr>
        </p:nvSpPr>
        <p:spPr>
          <a:xfrm>
            <a:off x="6221128" y="888499"/>
            <a:ext cx="6800850" cy="1325880"/>
          </a:xfrm>
        </p:spPr>
        <p:txBody>
          <a:bodyPr/>
          <a:lstStyle/>
          <a:p>
            <a:r>
              <a:rPr lang="en-US" dirty="0"/>
              <a:t>Uses OF IOT</a:t>
            </a:r>
          </a:p>
        </p:txBody>
      </p:sp>
      <p:sp>
        <p:nvSpPr>
          <p:cNvPr id="4" name="Date Placeholder 3">
            <a:extLst>
              <a:ext uri="{FF2B5EF4-FFF2-40B4-BE49-F238E27FC236}">
                <a16:creationId xmlns:a16="http://schemas.microsoft.com/office/drawing/2014/main" id="{EC08293B-A16B-B23E-B49B-AC0F01BCA784}"/>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A0BD93FA-EF05-E836-D0C2-53280AF2A40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11" name="Picture 10" descr="A graph of a number of devices&#10;&#10;Description automatically generated">
            <a:extLst>
              <a:ext uri="{FF2B5EF4-FFF2-40B4-BE49-F238E27FC236}">
                <a16:creationId xmlns:a16="http://schemas.microsoft.com/office/drawing/2014/main" id="{A79E15D1-3873-CF65-52D5-620D01402B2A}"/>
              </a:ext>
            </a:extLst>
          </p:cNvPr>
          <p:cNvPicPr>
            <a:picLocks noChangeAspect="1"/>
          </p:cNvPicPr>
          <p:nvPr/>
        </p:nvPicPr>
        <p:blipFill>
          <a:blip r:embed="rId2"/>
          <a:stretch>
            <a:fillRect/>
          </a:stretch>
        </p:blipFill>
        <p:spPr>
          <a:xfrm>
            <a:off x="4335887" y="1900765"/>
            <a:ext cx="7104844" cy="4741455"/>
          </a:xfrm>
          <a:prstGeom prst="rect">
            <a:avLst/>
          </a:prstGeom>
        </p:spPr>
      </p:pic>
    </p:spTree>
    <p:extLst>
      <p:ext uri="{BB962C8B-B14F-4D97-AF65-F5344CB8AC3E}">
        <p14:creationId xmlns:p14="http://schemas.microsoft.com/office/powerpoint/2010/main" val="258550863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Office PowerPoint</Application>
  <PresentationFormat>Widescreen</PresentationFormat>
  <Paragraphs>267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IOT, ITS THREATS, and SOLUTION</vt:lpstr>
      <vt:lpstr>TABLE OF CONTENT</vt:lpstr>
      <vt:lpstr>INTRODUCTION</vt:lpstr>
      <vt:lpstr>HOW it works</vt:lpstr>
      <vt:lpstr>HOW it works</vt:lpstr>
      <vt:lpstr>Uses OF IOT</vt:lpstr>
      <vt:lpstr>Uses OF IOT</vt:lpstr>
      <vt:lpstr>Uses OF IOT</vt:lpstr>
      <vt:lpstr>Uses OF IOT</vt:lpstr>
      <vt:lpstr>ADVANTAGE</vt:lpstr>
      <vt:lpstr>ADVANTAGE</vt:lpstr>
      <vt:lpstr>ADVANTAGE</vt:lpstr>
      <vt:lpstr>DISADVANTAGE</vt:lpstr>
      <vt:lpstr>THREATS</vt:lpstr>
      <vt:lpstr>THREATS</vt:lpstr>
      <vt:lpstr>SOLUTIONS</vt:lpstr>
      <vt:lpstr>SOLUTIONS</vt:lpstr>
      <vt:lpstr>SOLUTIONS</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468</cp:revision>
  <dcterms:created xsi:type="dcterms:W3CDTF">2024-01-06T09:19:05Z</dcterms:created>
  <dcterms:modified xsi:type="dcterms:W3CDTF">2024-01-06T15:22:36Z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