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&amp; Struktur" id="{DC03D8EF-C6B1-4617-B391-1555AF78F1BB}">
          <p14:sldIdLst>
            <p14:sldId id="256"/>
            <p14:sldId id="257"/>
          </p14:sldIdLst>
        </p14:section>
        <p14:section name="Allgemeines" id="{82A2DB1F-86EF-406B-861D-4734CFC830A8}">
          <p14:sldIdLst>
            <p14:sldId id="258"/>
            <p14:sldId id="259"/>
            <p14:sldId id="260"/>
          </p14:sldIdLst>
        </p14:section>
        <p14:section name="Beweggründe" id="{29765908-46B0-4A51-B057-4B8EF2870AC6}">
          <p14:sldIdLst>
            <p14:sldId id="261"/>
            <p14:sldId id="262"/>
          </p14:sldIdLst>
        </p14:section>
        <p14:section name="Beweggründe - Cracking" id="{69BECD42-7E24-4B86-AE77-6E250CAF6CAA}">
          <p14:sldIdLst>
            <p14:sldId id="263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</p14:sldIdLst>
        </p14:section>
        <p14:section name="Beweggründe - Gamehacking" id="{F3154331-2F0E-47E6-841A-6A954E5BDE0A}">
          <p14:sldIdLst>
            <p14:sldId id="264"/>
            <p14:sldId id="273"/>
            <p14:sldId id="274"/>
            <p14:sldId id="275"/>
          </p14:sldIdLst>
        </p14:section>
        <p14:section name="Erfahrungen" id="{7734A6BD-23FD-4A5A-8434-31765853F5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E329-6B6F-479C-B357-209CFB5EB2EE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79A57-2A51-44AA-948C-7980BDCC5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57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93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92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8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1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4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1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53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17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0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E3C497-CB7B-45A2-AB37-C5368BC81500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703C4D-4E7B-4617-8057-8A3B59717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Gegenstand" TargetMode="External"/><Relationship Id="rId3" Type="http://schemas.openxmlformats.org/officeDocument/2006/relationships/hyperlink" Target="https://de.wikipedia.org/wiki/System" TargetMode="External"/><Relationship Id="rId7" Type="http://schemas.openxmlformats.org/officeDocument/2006/relationships/hyperlink" Target="https://de.wikipedia.org/wiki/Konstruktionsprozess" TargetMode="External"/><Relationship Id="rId2" Type="http://schemas.openxmlformats.org/officeDocument/2006/relationships/hyperlink" Target="https://de.wikipedia.org/wiki/Rekonstruk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Analyse" TargetMode="External"/><Relationship Id="rId5" Type="http://schemas.openxmlformats.org/officeDocument/2006/relationships/hyperlink" Target="https://de.wikipedia.org/wiki/Produkt_(Wirtschaft)" TargetMode="External"/><Relationship Id="rId4" Type="http://schemas.openxmlformats.org/officeDocument/2006/relationships/hyperlink" Target="https://de.wikipedia.org/wiki/Industri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Gegenstand" TargetMode="External"/><Relationship Id="rId3" Type="http://schemas.openxmlformats.org/officeDocument/2006/relationships/hyperlink" Target="https://de.wikipedia.org/wiki/System" TargetMode="External"/><Relationship Id="rId7" Type="http://schemas.openxmlformats.org/officeDocument/2006/relationships/hyperlink" Target="https://de.wikipedia.org/wiki/Konstruktionsprozess" TargetMode="External"/><Relationship Id="rId2" Type="http://schemas.openxmlformats.org/officeDocument/2006/relationships/hyperlink" Target="https://de.wikipedia.org/wiki/Rekonstruk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Analyse" TargetMode="External"/><Relationship Id="rId5" Type="http://schemas.openxmlformats.org/officeDocument/2006/relationships/hyperlink" Target="https://de.wikipedia.org/wiki/Produkt_(Wirtschaft)" TargetMode="External"/><Relationship Id="rId4" Type="http://schemas.openxmlformats.org/officeDocument/2006/relationships/hyperlink" Target="https://de.wikipedia.org/wiki/Industr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3920" y="2922176"/>
            <a:ext cx="6376416" cy="1013649"/>
          </a:xfrm>
        </p:spPr>
        <p:txBody>
          <a:bodyPr>
            <a:normAutofit fontScale="90000"/>
          </a:bodyPr>
          <a:lstStyle/>
          <a:p>
            <a:pPr algn="l">
              <a:lnSpc>
                <a:spcPct val="65000"/>
              </a:lnSpc>
            </a:pPr>
            <a:r>
              <a:rPr lang="de-DE" b="1" dirty="0"/>
              <a:t>Reverse-Engineering</a:t>
            </a:r>
            <a:br>
              <a:rPr lang="de-DE" b="1" dirty="0"/>
            </a:br>
            <a:r>
              <a:rPr lang="de-DE" sz="2800" b="1" dirty="0">
                <a:solidFill>
                  <a:schemeClr val="tx1">
                    <a:lumMod val="75000"/>
                  </a:schemeClr>
                </a:solidFill>
              </a:rPr>
              <a:t>Eric Himmelbauer</a:t>
            </a:r>
          </a:p>
        </p:txBody>
      </p:sp>
    </p:spTree>
    <p:extLst>
      <p:ext uri="{BB962C8B-B14F-4D97-AF65-F5344CB8AC3E}">
        <p14:creationId xmlns:p14="http://schemas.microsoft.com/office/powerpoint/2010/main" val="170806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„Beweggründe“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D91754-AE69-4425-98A1-5403A9A0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9" y="2584988"/>
            <a:ext cx="10568742" cy="21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D91754-AE69-4425-98A1-5403A9A0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9" y="2584988"/>
            <a:ext cx="10568742" cy="21547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3AA13CC-E2BF-4F98-AC1A-96D11F369FD2}"/>
              </a:ext>
            </a:extLst>
          </p:cNvPr>
          <p:cNvSpPr/>
          <p:nvPr/>
        </p:nvSpPr>
        <p:spPr>
          <a:xfrm>
            <a:off x="6887361" y="3565321"/>
            <a:ext cx="3691156" cy="67950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72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76D47-1980-4BC2-A71F-AE8E0CE9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6" y="2020161"/>
            <a:ext cx="11606488" cy="12414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2D307DA-AFA7-48FE-9F64-26D3F60F4592}"/>
              </a:ext>
            </a:extLst>
          </p:cNvPr>
          <p:cNvSpPr/>
          <p:nvPr/>
        </p:nvSpPr>
        <p:spPr>
          <a:xfrm>
            <a:off x="292755" y="2301152"/>
            <a:ext cx="8907805" cy="319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7D2BC7-6DE9-4090-9CDC-D2C673A0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08" y="3733375"/>
            <a:ext cx="6096983" cy="21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5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76D47-1980-4BC2-A71F-AE8E0CE9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6" y="2020161"/>
            <a:ext cx="11606488" cy="12414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2D307DA-AFA7-48FE-9F64-26D3F60F4592}"/>
              </a:ext>
            </a:extLst>
          </p:cNvPr>
          <p:cNvSpPr/>
          <p:nvPr/>
        </p:nvSpPr>
        <p:spPr>
          <a:xfrm>
            <a:off x="292755" y="2301152"/>
            <a:ext cx="8907805" cy="319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7D2BC7-6DE9-4090-9CDC-D2C673A0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08" y="3733375"/>
            <a:ext cx="6096983" cy="21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592EA-D428-4F3F-8B83-9F534A6E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5" y="3367749"/>
            <a:ext cx="11606488" cy="7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592EA-D428-4F3F-8B83-9F534A6E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6" y="2430641"/>
            <a:ext cx="11606488" cy="7007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B113AA-9BFC-485E-9296-9ADAB6C6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19" y="3429000"/>
            <a:ext cx="8553562" cy="11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D1EAA5-D6EF-4626-B97A-ABA26AF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2" y="1992278"/>
            <a:ext cx="11444516" cy="10722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B6AAA1-10CB-4D94-901A-76F94E1E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86" y="4021098"/>
            <a:ext cx="8886627" cy="7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3452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Game-Hacks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1CEEAD-3F49-46DD-A27A-F0300C4F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6" y="1333849"/>
            <a:ext cx="9515048" cy="53522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F9EA167-E026-409B-BC01-5E7CE94D3A5F}"/>
              </a:ext>
            </a:extLst>
          </p:cNvPr>
          <p:cNvSpPr txBox="1"/>
          <p:nvPr/>
        </p:nvSpPr>
        <p:spPr>
          <a:xfrm>
            <a:off x="-57090" y="6624040"/>
            <a:ext cx="5144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https://aimware.net/cheats/counter-strike-global-offensive</a:t>
            </a:r>
          </a:p>
        </p:txBody>
      </p:sp>
    </p:spTree>
    <p:extLst>
      <p:ext uri="{BB962C8B-B14F-4D97-AF65-F5344CB8AC3E}">
        <p14:creationId xmlns:p14="http://schemas.microsoft.com/office/powerpoint/2010/main" val="8861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3452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Game-Hacks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1A6EC3-85AC-46DF-96D2-4711AD83FE63}"/>
              </a:ext>
            </a:extLst>
          </p:cNvPr>
          <p:cNvSpPr txBox="1"/>
          <p:nvPr/>
        </p:nvSpPr>
        <p:spPr>
          <a:xfrm>
            <a:off x="423452" y="2990850"/>
            <a:ext cx="10288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External-Hacking</a:t>
            </a:r>
          </a:p>
          <a:p>
            <a:r>
              <a:rPr lang="de-DE" sz="2000" dirty="0"/>
              <a:t>Programm greift extern über die Windows-API auf den Zielprozess zu, und kann so </a:t>
            </a:r>
          </a:p>
          <a:p>
            <a:r>
              <a:rPr lang="de-DE" sz="2000" dirty="0"/>
              <a:t>den Prozessspeicher modifizieren und auslesen.</a:t>
            </a:r>
          </a:p>
        </p:txBody>
      </p:sp>
    </p:spTree>
    <p:extLst>
      <p:ext uri="{BB962C8B-B14F-4D97-AF65-F5344CB8AC3E}">
        <p14:creationId xmlns:p14="http://schemas.microsoft.com/office/powerpoint/2010/main" val="12242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3452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Game-Hacks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32DA0-E0CC-41D0-B2FF-D1ED5FFCBD92}"/>
              </a:ext>
            </a:extLst>
          </p:cNvPr>
          <p:cNvSpPr txBox="1"/>
          <p:nvPr/>
        </p:nvSpPr>
        <p:spPr>
          <a:xfrm>
            <a:off x="423452" y="2533650"/>
            <a:ext cx="1062181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Internal-Hacking</a:t>
            </a:r>
          </a:p>
          <a:p>
            <a:r>
              <a:rPr lang="de-DE" sz="2000" dirty="0"/>
              <a:t>DLL-</a:t>
            </a:r>
            <a:r>
              <a:rPr lang="de-DE" sz="2000" dirty="0" err="1"/>
              <a:t>Injector</a:t>
            </a:r>
            <a:r>
              <a:rPr lang="de-DE" sz="2000" dirty="0"/>
              <a:t> zwingt den Zielprozess dazu, eine Payload-DLL zu laden.</a:t>
            </a:r>
          </a:p>
          <a:p>
            <a:r>
              <a:rPr lang="de-DE" sz="2000" dirty="0"/>
              <a:t>Diese ist dann in der Lage, alles zu machen, was der Zielprozess auch machen kann.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Seine Funktionen ausführen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Prozessspeicher über Pointer ändern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„</a:t>
            </a:r>
            <a:r>
              <a:rPr lang="de-DE" sz="2000" dirty="0" err="1"/>
              <a:t>Hooking</a:t>
            </a:r>
            <a:r>
              <a:rPr lang="de-DE" sz="2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27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207940"/>
            <a:ext cx="8534400" cy="1507067"/>
          </a:xfrm>
        </p:spPr>
        <p:txBody>
          <a:bodyPr/>
          <a:lstStyle/>
          <a:p>
            <a:r>
              <a:rPr lang="de-DE" sz="4000" dirty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8720" y="1518406"/>
            <a:ext cx="8029892" cy="2410905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Reverse-Engineering im Allgemeinen</a:t>
            </a:r>
          </a:p>
          <a:p>
            <a:r>
              <a:rPr lang="de-DE" sz="2800" dirty="0">
                <a:solidFill>
                  <a:srgbClr val="FFFFFF"/>
                </a:solidFill>
              </a:rPr>
              <a:t>Beweggründe</a:t>
            </a:r>
          </a:p>
          <a:p>
            <a:r>
              <a:rPr lang="de-DE" sz="2800" dirty="0">
                <a:solidFill>
                  <a:srgbClr val="FFFFFF"/>
                </a:solidFill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04589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3452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Game-Hacks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69E20F-F115-4486-9AB8-914BBC70274B}"/>
              </a:ext>
            </a:extLst>
          </p:cNvPr>
          <p:cNvSpPr txBox="1"/>
          <p:nvPr/>
        </p:nvSpPr>
        <p:spPr>
          <a:xfrm>
            <a:off x="423452" y="2533650"/>
            <a:ext cx="101040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DLL-</a:t>
            </a:r>
            <a:r>
              <a:rPr lang="de-DE" sz="2400" b="1" dirty="0" err="1"/>
              <a:t>Injector</a:t>
            </a:r>
            <a:endParaRPr lang="de-DE" sz="2400" b="1" dirty="0"/>
          </a:p>
          <a:p>
            <a:r>
              <a:rPr lang="de-DE" sz="2000" dirty="0"/>
              <a:t>Ein DLL-</a:t>
            </a:r>
            <a:r>
              <a:rPr lang="de-DE" sz="2000" dirty="0" err="1"/>
              <a:t>Injector</a:t>
            </a:r>
            <a:r>
              <a:rPr lang="de-DE" sz="2000" dirty="0"/>
              <a:t> zwingt einen Prozess dazu, ungewollt eine Payload-DLL zu laden.</a:t>
            </a:r>
          </a:p>
          <a:p>
            <a:r>
              <a:rPr lang="de-DE" sz="2000" dirty="0"/>
              <a:t>Dazu gibt es verschiedene Methoden: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LoadLibraryA</a:t>
            </a: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Manual-Mapping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ThreadHijacking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171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 fontScale="90000"/>
          </a:bodyPr>
          <a:lstStyle/>
          <a:p>
            <a:r>
              <a:rPr lang="de-DE" dirty="0"/>
              <a:t>Reverse-Engineering 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1901952"/>
            <a:ext cx="9859380" cy="31365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</a:rPr>
              <a:t>Reverse Engineering</a:t>
            </a:r>
            <a:r>
              <a:rPr lang="de-DE" sz="2400" dirty="0">
                <a:solidFill>
                  <a:schemeClr val="bg1"/>
                </a:solidFill>
              </a:rPr>
              <a:t> (engl., bedeutet: </a:t>
            </a:r>
            <a:r>
              <a:rPr lang="de-DE" sz="2400" i="1" dirty="0">
                <a:solidFill>
                  <a:schemeClr val="bg1"/>
                </a:solidFill>
              </a:rPr>
              <a:t>umgekehrt entwickeln</a:t>
            </a:r>
            <a:r>
              <a:rPr lang="de-DE" sz="2400" dirty="0">
                <a:solidFill>
                  <a:schemeClr val="bg1"/>
                </a:solidFill>
              </a:rPr>
              <a:t>, </a:t>
            </a:r>
            <a:r>
              <a:rPr lang="de-DE" sz="2400" i="1" dirty="0">
                <a:solidFill>
                  <a:schemeClr val="bg1"/>
                </a:solidFill>
                <a:hlinkClick r:id="rId2" tooltip="Rekonstruktion"/>
              </a:rPr>
              <a:t>rekonstruieren</a:t>
            </a:r>
            <a:r>
              <a:rPr lang="de-DE" sz="2400" dirty="0">
                <a:solidFill>
                  <a:schemeClr val="bg1"/>
                </a:solidFill>
              </a:rPr>
              <a:t>, Kürzel: </a:t>
            </a:r>
            <a:r>
              <a:rPr lang="de-DE" sz="2400" i="1" dirty="0">
                <a:solidFill>
                  <a:schemeClr val="bg1"/>
                </a:solidFill>
              </a:rPr>
              <a:t>RE</a:t>
            </a:r>
            <a:r>
              <a:rPr lang="de-DE" sz="2400" dirty="0">
                <a:solidFill>
                  <a:schemeClr val="bg1"/>
                </a:solidFill>
              </a:rPr>
              <a:t>; auch </a:t>
            </a:r>
            <a:r>
              <a:rPr lang="de-DE" sz="2400" b="1" dirty="0">
                <a:solidFill>
                  <a:schemeClr val="bg1"/>
                </a:solidFill>
              </a:rPr>
              <a:t>Nachkonstruktion</a:t>
            </a:r>
            <a:r>
              <a:rPr lang="de-DE" sz="2400" dirty="0">
                <a:solidFill>
                  <a:schemeClr val="bg1"/>
                </a:solidFill>
              </a:rPr>
              <a:t>) bezeichnet den Vorgang, aus einem bestehenden fertigen </a:t>
            </a:r>
            <a:r>
              <a:rPr lang="de-DE" sz="2400" dirty="0">
                <a:solidFill>
                  <a:schemeClr val="bg1"/>
                </a:solidFill>
                <a:hlinkClick r:id="rId3" tooltip="System"/>
              </a:rPr>
              <a:t>System</a:t>
            </a:r>
            <a:r>
              <a:rPr lang="de-DE" sz="2400" dirty="0">
                <a:solidFill>
                  <a:schemeClr val="bg1"/>
                </a:solidFill>
              </a:rPr>
              <a:t> oder einem meistens </a:t>
            </a:r>
            <a:r>
              <a:rPr lang="de-DE" sz="2400" dirty="0">
                <a:solidFill>
                  <a:schemeClr val="bg1"/>
                </a:solidFill>
                <a:hlinkClick r:id="rId4" tooltip="Industrie"/>
              </a:rPr>
              <a:t>industriell</a:t>
            </a:r>
            <a:r>
              <a:rPr lang="de-DE" sz="2400" dirty="0">
                <a:solidFill>
                  <a:schemeClr val="bg1"/>
                </a:solidFill>
              </a:rPr>
              <a:t> gefertigten </a:t>
            </a:r>
            <a:r>
              <a:rPr lang="de-DE" sz="2400" dirty="0">
                <a:solidFill>
                  <a:schemeClr val="bg1"/>
                </a:solidFill>
                <a:hlinkClick r:id="rId5" tooltip="Produkt (Wirtschaft)"/>
              </a:rPr>
              <a:t>Produkt</a:t>
            </a:r>
            <a:r>
              <a:rPr lang="de-DE" sz="2400" dirty="0">
                <a:solidFill>
                  <a:schemeClr val="bg1"/>
                </a:solidFill>
              </a:rPr>
              <a:t> durch </a:t>
            </a:r>
            <a:r>
              <a:rPr lang="de-DE" sz="2400" dirty="0">
                <a:solidFill>
                  <a:schemeClr val="bg1"/>
                </a:solidFill>
                <a:hlinkClick r:id="rId6" tooltip="Analyse"/>
              </a:rPr>
              <a:t>Untersuchung</a:t>
            </a:r>
            <a:r>
              <a:rPr lang="de-DE" sz="2400" dirty="0">
                <a:solidFill>
                  <a:schemeClr val="bg1"/>
                </a:solidFill>
              </a:rPr>
              <a:t> der Strukturen, Zustände und Verhaltensweisen die </a:t>
            </a:r>
            <a:r>
              <a:rPr lang="de-DE" sz="2400" dirty="0">
                <a:solidFill>
                  <a:schemeClr val="bg1"/>
                </a:solidFill>
                <a:hlinkClick r:id="rId7" tooltip="Konstruktionsprozess"/>
              </a:rPr>
              <a:t>Konstruktionselemente</a:t>
            </a:r>
            <a:r>
              <a:rPr lang="de-DE" sz="2400" dirty="0">
                <a:solidFill>
                  <a:schemeClr val="bg1"/>
                </a:solidFill>
              </a:rPr>
              <a:t> zu extrahieren. Aus dem fertigen </a:t>
            </a:r>
            <a:r>
              <a:rPr lang="de-DE" sz="2400" dirty="0">
                <a:solidFill>
                  <a:schemeClr val="bg1"/>
                </a:solidFill>
                <a:hlinkClick r:id="rId8" tooltip="Gegenstand"/>
              </a:rPr>
              <a:t>Objekt</a:t>
            </a:r>
            <a:r>
              <a:rPr lang="de-DE" sz="2400" dirty="0">
                <a:solidFill>
                  <a:schemeClr val="bg1"/>
                </a:solidFill>
              </a:rPr>
              <a:t> wird somit wieder ein Plan erstellt.</a:t>
            </a:r>
          </a:p>
        </p:txBody>
      </p:sp>
    </p:spTree>
    <p:extLst>
      <p:ext uri="{BB962C8B-B14F-4D97-AF65-F5344CB8AC3E}">
        <p14:creationId xmlns:p14="http://schemas.microsoft.com/office/powerpoint/2010/main" val="38888540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 fontScale="90000"/>
          </a:bodyPr>
          <a:lstStyle/>
          <a:p>
            <a:r>
              <a:rPr lang="de-DE" dirty="0"/>
              <a:t>Reverse-Engineering 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1901952"/>
            <a:ext cx="9859380" cy="31365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b="1" strike="sngStrike" dirty="0">
                <a:solidFill>
                  <a:schemeClr val="bg1"/>
                </a:solidFill>
              </a:rPr>
              <a:t>Reverse Engineering</a:t>
            </a:r>
            <a:r>
              <a:rPr lang="de-DE" sz="2400" strike="sngStrike" dirty="0">
                <a:solidFill>
                  <a:schemeClr val="bg1"/>
                </a:solidFill>
              </a:rPr>
              <a:t> (engl., bedeutet: </a:t>
            </a:r>
            <a:r>
              <a:rPr lang="de-DE" sz="2400" i="1" strike="sngStrike" dirty="0">
                <a:solidFill>
                  <a:schemeClr val="bg1"/>
                </a:solidFill>
              </a:rPr>
              <a:t>umgekehrt entwickeln</a:t>
            </a:r>
            <a:r>
              <a:rPr lang="de-DE" sz="2400" strike="sngStrike" dirty="0">
                <a:solidFill>
                  <a:schemeClr val="bg1"/>
                </a:solidFill>
              </a:rPr>
              <a:t>, </a:t>
            </a:r>
            <a:r>
              <a:rPr lang="de-DE" sz="2400" i="1" strike="sngStrike" dirty="0">
                <a:solidFill>
                  <a:schemeClr val="bg1"/>
                </a:solidFill>
                <a:hlinkClick r:id="rId2" tooltip="Rekonstruktion"/>
              </a:rPr>
              <a:t>rekonstruieren</a:t>
            </a:r>
            <a:r>
              <a:rPr lang="de-DE" sz="2400" strike="sngStrike" dirty="0">
                <a:solidFill>
                  <a:schemeClr val="bg1"/>
                </a:solidFill>
              </a:rPr>
              <a:t>, Kürzel: </a:t>
            </a:r>
            <a:r>
              <a:rPr lang="de-DE" sz="2400" i="1" strike="sngStrike" dirty="0">
                <a:solidFill>
                  <a:schemeClr val="bg1"/>
                </a:solidFill>
              </a:rPr>
              <a:t>RE</a:t>
            </a:r>
            <a:r>
              <a:rPr lang="de-DE" sz="2400" strike="sngStrike" dirty="0">
                <a:solidFill>
                  <a:schemeClr val="bg1"/>
                </a:solidFill>
              </a:rPr>
              <a:t>; auch </a:t>
            </a:r>
            <a:r>
              <a:rPr lang="de-DE" sz="2400" b="1" strike="sngStrike" dirty="0">
                <a:solidFill>
                  <a:schemeClr val="bg1"/>
                </a:solidFill>
              </a:rPr>
              <a:t>Nachkonstruktion</a:t>
            </a:r>
            <a:r>
              <a:rPr lang="de-DE" sz="2400" strike="sngStrike" dirty="0">
                <a:solidFill>
                  <a:schemeClr val="bg1"/>
                </a:solidFill>
              </a:rPr>
              <a:t>) bezeichnet den Vorgang, aus einem bestehenden fertigen </a:t>
            </a:r>
            <a:r>
              <a:rPr lang="de-DE" sz="2400" strike="sngStrike" dirty="0">
                <a:solidFill>
                  <a:schemeClr val="bg1"/>
                </a:solidFill>
                <a:hlinkClick r:id="rId3" tooltip="System"/>
              </a:rPr>
              <a:t>System</a:t>
            </a:r>
            <a:r>
              <a:rPr lang="de-DE" sz="2400" strike="sngStrike" dirty="0">
                <a:solidFill>
                  <a:schemeClr val="bg1"/>
                </a:solidFill>
              </a:rPr>
              <a:t> oder einem meistens </a:t>
            </a:r>
            <a:r>
              <a:rPr lang="de-DE" sz="2400" strike="sngStrike" dirty="0">
                <a:solidFill>
                  <a:schemeClr val="bg1"/>
                </a:solidFill>
                <a:hlinkClick r:id="rId4" tooltip="Industrie"/>
              </a:rPr>
              <a:t>industriell</a:t>
            </a:r>
            <a:r>
              <a:rPr lang="de-DE" sz="2400" strike="sngStrike" dirty="0">
                <a:solidFill>
                  <a:schemeClr val="bg1"/>
                </a:solidFill>
              </a:rPr>
              <a:t> gefertigten </a:t>
            </a:r>
            <a:r>
              <a:rPr lang="de-DE" sz="2400" strike="sngStrike" dirty="0">
                <a:solidFill>
                  <a:schemeClr val="bg1"/>
                </a:solidFill>
                <a:hlinkClick r:id="rId5" tooltip="Produkt (Wirtschaft)"/>
              </a:rPr>
              <a:t>Produkt</a:t>
            </a:r>
            <a:r>
              <a:rPr lang="de-DE" sz="2400" strike="sngStrike" dirty="0">
                <a:solidFill>
                  <a:schemeClr val="bg1"/>
                </a:solidFill>
              </a:rPr>
              <a:t> durch </a:t>
            </a:r>
            <a:r>
              <a:rPr lang="de-DE" sz="2400" strike="sngStrike" dirty="0">
                <a:solidFill>
                  <a:schemeClr val="bg1"/>
                </a:solidFill>
                <a:hlinkClick r:id="rId6" tooltip="Analyse"/>
              </a:rPr>
              <a:t>Untersuchung</a:t>
            </a:r>
            <a:r>
              <a:rPr lang="de-DE" sz="2400" strike="sngStrike" dirty="0">
                <a:solidFill>
                  <a:schemeClr val="bg1"/>
                </a:solidFill>
              </a:rPr>
              <a:t> der Strukturen, Zustände und Verhaltensweisen die </a:t>
            </a:r>
            <a:r>
              <a:rPr lang="de-DE" sz="2400" strike="sngStrike" dirty="0">
                <a:solidFill>
                  <a:schemeClr val="bg1"/>
                </a:solidFill>
                <a:hlinkClick r:id="rId7" tooltip="Konstruktionsprozess"/>
              </a:rPr>
              <a:t>Konstruktionselemente</a:t>
            </a:r>
            <a:r>
              <a:rPr lang="de-DE" sz="2400" strike="sngStrike" dirty="0">
                <a:solidFill>
                  <a:schemeClr val="bg1"/>
                </a:solidFill>
              </a:rPr>
              <a:t> zu extrahieren. Aus dem fertigen </a:t>
            </a:r>
            <a:r>
              <a:rPr lang="de-DE" sz="2400" strike="sngStrike" dirty="0">
                <a:solidFill>
                  <a:schemeClr val="bg1"/>
                </a:solidFill>
                <a:hlinkClick r:id="rId8" tooltip="Gegenstand"/>
              </a:rPr>
              <a:t>Objekt</a:t>
            </a:r>
            <a:r>
              <a:rPr lang="de-DE" sz="2400" strike="sngStrike" dirty="0">
                <a:solidFill>
                  <a:schemeClr val="bg1"/>
                </a:solidFill>
              </a:rPr>
              <a:t> wird somit wieder ein Plan erstellt.</a:t>
            </a:r>
          </a:p>
        </p:txBody>
      </p:sp>
    </p:spTree>
    <p:extLst>
      <p:ext uri="{BB962C8B-B14F-4D97-AF65-F5344CB8AC3E}">
        <p14:creationId xmlns:p14="http://schemas.microsoft.com/office/powerpoint/2010/main" val="148945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 fontScale="90000"/>
          </a:bodyPr>
          <a:lstStyle/>
          <a:p>
            <a:r>
              <a:rPr lang="de-DE" dirty="0"/>
              <a:t>Reverse-Engineering 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784442"/>
            <a:ext cx="9859380" cy="12891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Unter Reverse-Engineering versteht man das gezielte Testen und Lesen eines Programmcodes, um die Struktur dahinter zu erkennen und (eventuell) kontrollieren zu können.</a:t>
            </a:r>
          </a:p>
        </p:txBody>
      </p:sp>
    </p:spTree>
    <p:extLst>
      <p:ext uri="{BB962C8B-B14F-4D97-AF65-F5344CB8AC3E}">
        <p14:creationId xmlns:p14="http://schemas.microsoft.com/office/powerpoint/2010/main" val="12760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2164702"/>
            <a:ext cx="10092645" cy="40868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Die bekanntesten Gründe, Reverse-Engineering zu betreiben sind:</a:t>
            </a:r>
          </a:p>
          <a:p>
            <a:pPr marL="0" indent="0">
              <a:buNone/>
            </a:pPr>
            <a:endParaRPr lang="de-DE" sz="2200" dirty="0">
              <a:solidFill>
                <a:schemeClr val="bg1"/>
              </a:solidFill>
            </a:endParaRPr>
          </a:p>
          <a:p>
            <a:pPr lvl="1"/>
            <a:r>
              <a:rPr lang="de-DE" sz="2200" dirty="0">
                <a:solidFill>
                  <a:schemeClr val="bg1"/>
                </a:solidFill>
              </a:rPr>
              <a:t>Viren erkennen (Anti-Virus)</a:t>
            </a:r>
          </a:p>
          <a:p>
            <a:pPr lvl="1"/>
            <a:r>
              <a:rPr lang="de-DE" sz="2200" dirty="0">
                <a:solidFill>
                  <a:schemeClr val="bg1"/>
                </a:solidFill>
              </a:rPr>
              <a:t>„</a:t>
            </a:r>
            <a:r>
              <a:rPr lang="de-DE" sz="2200" dirty="0" err="1">
                <a:solidFill>
                  <a:schemeClr val="bg1"/>
                </a:solidFill>
              </a:rPr>
              <a:t>Cracking</a:t>
            </a:r>
            <a:r>
              <a:rPr lang="de-DE" sz="2200" dirty="0">
                <a:solidFill>
                  <a:schemeClr val="bg1"/>
                </a:solidFill>
              </a:rPr>
              <a:t>“</a:t>
            </a:r>
          </a:p>
          <a:p>
            <a:pPr lvl="1"/>
            <a:r>
              <a:rPr lang="de-DE" sz="2200" dirty="0">
                <a:solidFill>
                  <a:schemeClr val="bg1"/>
                </a:solidFill>
              </a:rPr>
              <a:t>Game-Hacking</a:t>
            </a:r>
          </a:p>
        </p:txBody>
      </p:sp>
    </p:spTree>
    <p:extLst>
      <p:ext uri="{BB962C8B-B14F-4D97-AF65-F5344CB8AC3E}">
        <p14:creationId xmlns:p14="http://schemas.microsoft.com/office/powerpoint/2010/main" val="5362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Beweggründe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3452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Virensuche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D92827-6BF9-4EE1-B1DE-12AD1C3F4B04}"/>
              </a:ext>
            </a:extLst>
          </p:cNvPr>
          <p:cNvGrpSpPr/>
          <p:nvPr/>
        </p:nvGrpSpPr>
        <p:grpSpPr>
          <a:xfrm>
            <a:off x="3980118" y="1717516"/>
            <a:ext cx="4231764" cy="4087683"/>
            <a:chOff x="3323735" y="1717516"/>
            <a:chExt cx="4231764" cy="4087683"/>
          </a:xfrm>
        </p:grpSpPr>
        <p:grpSp>
          <p:nvGrpSpPr>
            <p:cNvPr id="7" name="Gruppieren 6"/>
            <p:cNvGrpSpPr/>
            <p:nvPr/>
          </p:nvGrpSpPr>
          <p:grpSpPr>
            <a:xfrm>
              <a:off x="3323735" y="1717516"/>
              <a:ext cx="494523" cy="1026368"/>
              <a:chOff x="1674845" y="3321698"/>
              <a:chExt cx="494523" cy="102636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726164" y="3321698"/>
                <a:ext cx="391886" cy="51318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Flussdiagramm: Verzögerung 5"/>
              <p:cNvSpPr/>
              <p:nvPr/>
            </p:nvSpPr>
            <p:spPr>
              <a:xfrm rot="16200000">
                <a:off x="1665515" y="3844212"/>
                <a:ext cx="513184" cy="494523"/>
              </a:xfrm>
              <a:prstGeom prst="flowChartDelay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Flussdiagramm: Magnetplattenspeicher 7"/>
            <p:cNvSpPr/>
            <p:nvPr/>
          </p:nvSpPr>
          <p:spPr>
            <a:xfrm>
              <a:off x="6107735" y="4368285"/>
              <a:ext cx="1067264" cy="1436914"/>
            </a:xfrm>
            <a:prstGeom prst="flowChartMagneticDisk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6641367" y="2912019"/>
              <a:ext cx="0" cy="1248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5891803" y="3154305"/>
              <a:ext cx="1499128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Eintragen in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</a:rPr>
                <a:t>Datenbank</a:t>
              </a: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 rot="-5400000">
              <a:off x="4863575" y="1711410"/>
              <a:ext cx="0" cy="1248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D8A46FD-3450-4F88-913C-F5F566B9B132}"/>
                </a:ext>
              </a:extLst>
            </p:cNvPr>
            <p:cNvSpPr txBox="1"/>
            <p:nvPr/>
          </p:nvSpPr>
          <p:spPr>
            <a:xfrm>
              <a:off x="5761418" y="2012589"/>
              <a:ext cx="1794081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Programm gut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</a:rPr>
                <a:t>Oder böse?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„Beweggründe“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2164702"/>
            <a:ext cx="10092645" cy="3976039"/>
          </a:xfrm>
        </p:spPr>
        <p:txBody>
          <a:bodyPr anchor="t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Gezieltes manipulieren des Programmablaufs um sonst verschlossene Vorteile zu erhalten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z.B. Demoversionen zu Vollversionen wandeln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350" y="356991"/>
            <a:ext cx="8534400" cy="678707"/>
          </a:xfrm>
        </p:spPr>
        <p:txBody>
          <a:bodyPr>
            <a:norm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16399" y="830425"/>
            <a:ext cx="3943274" cy="4136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err="1">
                <a:solidFill>
                  <a:schemeClr val="bg1"/>
                </a:solidFill>
              </a:rPr>
              <a:t>Cracking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C1D212-D699-4F54-A827-CE50649B61D5}"/>
              </a:ext>
            </a:extLst>
          </p:cNvPr>
          <p:cNvSpPr txBox="1"/>
          <p:nvPr/>
        </p:nvSpPr>
        <p:spPr>
          <a:xfrm>
            <a:off x="3280966" y="830425"/>
            <a:ext cx="5883342" cy="50783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pch.h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"ehdes1337"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input the password: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(password, input) == 0)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Correct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Password =)"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Incorrect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Password =("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312</Words>
  <Application>Microsoft Office PowerPoint</Application>
  <PresentationFormat>Breitbild</PresentationFormat>
  <Paragraphs>85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Segment</vt:lpstr>
      <vt:lpstr>Reverse-Engineering Eric Himmelbauer</vt:lpstr>
      <vt:lpstr>Gliederung</vt:lpstr>
      <vt:lpstr>Reverse-Engineering im Allgemeinen</vt:lpstr>
      <vt:lpstr>Reverse-Engineering im Allgemeinen</vt:lpstr>
      <vt:lpstr>Reverse-Engineering im Allgemeinen</vt:lpstr>
      <vt:lpstr>Beweggründe</vt:lpstr>
      <vt:lpstr>Beweggründe</vt:lpstr>
      <vt:lpstr>„Beweggründe“</vt:lpstr>
      <vt:lpstr>Beispiel</vt:lpstr>
      <vt:lpstr>„Beweggründe“</vt:lpstr>
      <vt:lpstr>Beispiel</vt:lpstr>
      <vt:lpstr>Beispiel</vt:lpstr>
      <vt:lpstr>Beispiel</vt:lpstr>
      <vt:lpstr>Beispiel</vt:lpstr>
      <vt:lpstr>Beispiel</vt:lpstr>
      <vt:lpstr>Beispiel</vt:lpstr>
      <vt:lpstr>Beweggründe</vt:lpstr>
      <vt:lpstr>Beweggründe</vt:lpstr>
      <vt:lpstr>Beweggründe</vt:lpstr>
      <vt:lpstr>Beweggründe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Reverse-Engineering   Eric Himmelbauer</dc:title>
  <dc:creator>Himmelbauer Eric</dc:creator>
  <cp:lastModifiedBy>desdes des</cp:lastModifiedBy>
  <cp:revision>57</cp:revision>
  <dcterms:created xsi:type="dcterms:W3CDTF">2019-02-11T07:41:44Z</dcterms:created>
  <dcterms:modified xsi:type="dcterms:W3CDTF">2019-03-17T18:46:24Z</dcterms:modified>
</cp:coreProperties>
</file>