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3" r:id="rId3"/>
    <p:sldId id="274" r:id="rId4"/>
    <p:sldId id="272" r:id="rId5"/>
    <p:sldId id="275" r:id="rId6"/>
    <p:sldId id="276" r:id="rId7"/>
    <p:sldId id="277" r:id="rId8"/>
    <p:sldId id="279" r:id="rId9"/>
    <p:sldId id="256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8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评测中常见的</a:t>
            </a:r>
            <a:br>
              <a:rPr lang="en-US" altLang="zh-CN" dirty="0"/>
            </a:br>
            <a:r>
              <a:rPr lang="zh-CN" altLang="en-US" dirty="0"/>
              <a:t>几种评测结果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7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55" y="79131"/>
            <a:ext cx="7355453" cy="6694288"/>
          </a:xfrm>
        </p:spPr>
      </p:pic>
    </p:spTree>
    <p:extLst>
      <p:ext uri="{BB962C8B-B14F-4D97-AF65-F5344CB8AC3E}">
        <p14:creationId xmlns:p14="http://schemas.microsoft.com/office/powerpoint/2010/main" val="391196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7543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错误一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invalid preprocessing directive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错误信息：无效的预处理指令</a:t>
            </a:r>
            <a:endParaRPr lang="en-US" altLang="zh-CN" sz="2800" dirty="0"/>
          </a:p>
          <a:p>
            <a:r>
              <a:rPr lang="zh-CN" altLang="en-US" sz="2800" dirty="0"/>
              <a:t>产生原因：</a:t>
            </a:r>
            <a:r>
              <a:rPr lang="en-US" altLang="zh-CN" sz="2800" dirty="0"/>
              <a:t>include</a:t>
            </a:r>
            <a:r>
              <a:rPr lang="zh-CN" altLang="en-US" sz="2800" dirty="0"/>
              <a:t>打错了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248587"/>
            <a:ext cx="6401693" cy="45726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22762"/>
            <a:ext cx="334374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7543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错误二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</a:t>
            </a:r>
            <a:r>
              <a:rPr lang="en-US" altLang="zh-CN" dirty="0" err="1">
                <a:solidFill>
                  <a:srgbClr val="FF0000"/>
                </a:solidFill>
              </a:rPr>
              <a:t>cstido</a:t>
            </a:r>
            <a:r>
              <a:rPr lang="en-US" altLang="zh-CN" dirty="0">
                <a:solidFill>
                  <a:srgbClr val="FF0000"/>
                </a:solidFill>
              </a:rPr>
              <a:t>: No such file or directory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错误信息：没有这个文件或目录</a:t>
            </a:r>
            <a:endParaRPr lang="en-US" altLang="zh-CN" sz="2800" dirty="0"/>
          </a:p>
          <a:p>
            <a:r>
              <a:rPr lang="zh-CN" altLang="en-US" sz="2800" dirty="0"/>
              <a:t>产生原因：</a:t>
            </a:r>
            <a:r>
              <a:rPr lang="en-US" altLang="zh-CN" sz="2800" dirty="0" err="1"/>
              <a:t>cstdio</a:t>
            </a:r>
            <a:r>
              <a:rPr lang="zh-CN" altLang="en-US" sz="2800" dirty="0"/>
              <a:t>打错了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8396"/>
            <a:ext cx="3000794" cy="29531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102786"/>
            <a:ext cx="654458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4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7543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错误三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'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' was not declared in this 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/>
              <a:t>’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’</a:t>
            </a:r>
            <a:r>
              <a:rPr lang="zh-CN" altLang="en-US" sz="2800" dirty="0"/>
              <a:t>在当前作用域内未定义</a:t>
            </a:r>
            <a:endParaRPr lang="en-US" altLang="zh-CN" sz="2800" dirty="0"/>
          </a:p>
          <a:p>
            <a:r>
              <a:rPr lang="zh-CN" altLang="en-US" sz="2800" dirty="0"/>
              <a:t>产生原因：没写</a:t>
            </a:r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16774"/>
            <a:ext cx="6211167" cy="177189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5" y="5203498"/>
            <a:ext cx="6668431" cy="11812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45623" y="5794130"/>
            <a:ext cx="2769577" cy="66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7543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错误四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'l' was not declared in this 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/>
              <a:t>l</a:t>
            </a:r>
            <a:r>
              <a:rPr lang="zh-CN" altLang="en-US" sz="2800" dirty="0"/>
              <a:t>在当前作用域内未定义</a:t>
            </a:r>
            <a:endParaRPr lang="en-US" altLang="zh-CN" sz="2800" dirty="0"/>
          </a:p>
          <a:p>
            <a:r>
              <a:rPr lang="zh-CN" altLang="en-US" sz="2800" dirty="0"/>
              <a:t>产生原因：变量</a:t>
            </a:r>
            <a:r>
              <a:rPr lang="en-US" altLang="zh-CN" sz="2800" dirty="0"/>
              <a:t>l</a:t>
            </a:r>
            <a:r>
              <a:rPr lang="zh-CN" altLang="en-US" sz="2800" dirty="0"/>
              <a:t>忘记定义就直接使用</a:t>
            </a:r>
            <a:endParaRPr lang="en-US" altLang="zh-CN" sz="2800" dirty="0"/>
          </a:p>
          <a:p>
            <a:r>
              <a:rPr lang="zh-CN" altLang="en-US" sz="2800" dirty="0"/>
              <a:t>注：同时，</a:t>
            </a:r>
            <a:r>
              <a:rPr lang="en-US" altLang="zh-CN" sz="2800" dirty="0"/>
              <a:t>m</a:t>
            </a:r>
            <a:r>
              <a:rPr lang="zh-CN" altLang="en-US" sz="2800" dirty="0"/>
              <a:t>也没有定义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67" y="2051073"/>
            <a:ext cx="4744112" cy="141942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7" y="4370112"/>
            <a:ext cx="612543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9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7543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错误五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‘</a:t>
            </a:r>
            <a:r>
              <a:rPr lang="en-US" altLang="zh-CN" dirty="0" err="1">
                <a:solidFill>
                  <a:srgbClr val="FF0000"/>
                </a:solidFill>
              </a:rPr>
              <a:t>memset</a:t>
            </a:r>
            <a:r>
              <a:rPr lang="en-US" altLang="zh-CN" dirty="0">
                <a:solidFill>
                  <a:srgbClr val="FF0000"/>
                </a:solidFill>
              </a:rPr>
              <a:t>' was not declared in this 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 err="1"/>
              <a:t>memset</a:t>
            </a:r>
            <a:r>
              <a:rPr lang="zh-CN" altLang="en-US" sz="2800" dirty="0"/>
              <a:t>在当前作用域内未定义</a:t>
            </a:r>
            <a:endParaRPr lang="en-US" altLang="zh-CN" sz="2800" dirty="0"/>
          </a:p>
          <a:p>
            <a:r>
              <a:rPr lang="zh-CN" altLang="en-US" sz="2800" dirty="0"/>
              <a:t>产生原因：忘记</a:t>
            </a:r>
            <a:r>
              <a:rPr lang="en-US" altLang="zh-CN" sz="2800" dirty="0"/>
              <a:t>include </a:t>
            </a:r>
            <a:r>
              <a:rPr lang="en-US" altLang="zh-CN" sz="2800" dirty="0" err="1"/>
              <a:t>cstring</a:t>
            </a:r>
            <a:r>
              <a:rPr lang="zh-CN" altLang="en-US" sz="2800" dirty="0"/>
              <a:t>库</a:t>
            </a:r>
            <a:endParaRPr lang="en-US" altLang="zh-CN" sz="2800" dirty="0"/>
          </a:p>
          <a:p>
            <a:r>
              <a:rPr lang="zh-CN" altLang="en-US" sz="2800" dirty="0"/>
              <a:t>注：这个错误不会在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上出现，但是在竞赛</a:t>
            </a:r>
            <a:r>
              <a:rPr lang="en-US" altLang="zh-CN" sz="2800" dirty="0"/>
              <a:t>NOI Linux</a:t>
            </a:r>
            <a:r>
              <a:rPr lang="zh-CN" altLang="en-US" sz="2800" dirty="0"/>
              <a:t>环境下中他一定会</a:t>
            </a:r>
            <a:r>
              <a:rPr lang="en-US" altLang="zh-CN" sz="2800" dirty="0"/>
              <a:t>CE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8" y="4496131"/>
            <a:ext cx="514421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1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3490" cy="1320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错误六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[Error] invalid conversion from '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' to 'void*' [-</a:t>
            </a:r>
            <a:r>
              <a:rPr lang="en-US" altLang="zh-CN" dirty="0" err="1">
                <a:solidFill>
                  <a:srgbClr val="FF0000"/>
                </a:solidFill>
              </a:rPr>
              <a:t>fpermissive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2160589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到</a:t>
            </a:r>
            <a:r>
              <a:rPr lang="en-US" altLang="zh-CN" sz="2800" dirty="0"/>
              <a:t>void*</a:t>
            </a:r>
            <a:r>
              <a:rPr lang="zh-CN" altLang="en-US" sz="2800" dirty="0"/>
              <a:t>类型转换无效</a:t>
            </a:r>
            <a:endParaRPr lang="en-US" altLang="zh-CN" sz="2800" dirty="0"/>
          </a:p>
          <a:p>
            <a:r>
              <a:rPr lang="zh-CN" altLang="en-US" sz="2800" dirty="0"/>
              <a:t>产生原因：前文中</a:t>
            </a:r>
            <a:r>
              <a:rPr lang="en-US" altLang="zh-CN" sz="2800" dirty="0"/>
              <a:t>tree</a:t>
            </a:r>
            <a:r>
              <a:rPr lang="zh-CN" altLang="en-US" sz="2800" dirty="0"/>
              <a:t>是个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memset</a:t>
            </a:r>
            <a:r>
              <a:rPr lang="zh-CN" altLang="en-US" sz="2800" dirty="0"/>
              <a:t>不能操作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变量</a:t>
            </a:r>
            <a:endParaRPr lang="en-US" altLang="zh-CN" sz="2800" dirty="0"/>
          </a:p>
          <a:p>
            <a:r>
              <a:rPr lang="zh-CN" altLang="en-US" sz="2800" dirty="0"/>
              <a:t>注：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到</a:t>
            </a:r>
            <a:r>
              <a:rPr lang="en-US" altLang="zh-CN" sz="2800" dirty="0"/>
              <a:t>void*</a:t>
            </a:r>
            <a:r>
              <a:rPr lang="zh-CN" altLang="en-US" sz="2800" dirty="0"/>
              <a:t>类型转换什么的，就当他是空气吧</a:t>
            </a:r>
            <a:endParaRPr lang="en-US" altLang="zh-CN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8" y="4496131"/>
            <a:ext cx="5144218" cy="48584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6" y="5207527"/>
            <a:ext cx="1074570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3490" cy="1667608"/>
          </a:xfrm>
        </p:spPr>
        <p:txBody>
          <a:bodyPr>
            <a:normAutofit/>
          </a:bodyPr>
          <a:lstStyle/>
          <a:p>
            <a:r>
              <a:rPr lang="zh-CN" altLang="en-US" dirty="0"/>
              <a:t>错误七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no match for 'operator&lt;&lt;' (operand types are '</a:t>
            </a:r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</a:t>
            </a:r>
            <a:r>
              <a:rPr lang="en-US" altLang="zh-CN" sz="3200" dirty="0" err="1">
                <a:solidFill>
                  <a:srgbClr val="FF0000"/>
                </a:solidFill>
              </a:rPr>
              <a:t>istream</a:t>
            </a:r>
            <a:r>
              <a:rPr lang="en-US" altLang="zh-CN" sz="3200" dirty="0">
                <a:solidFill>
                  <a:srgbClr val="FF0000"/>
                </a:solidFill>
              </a:rPr>
              <a:t> {aka </a:t>
            </a:r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</a:t>
            </a:r>
            <a:r>
              <a:rPr lang="en-US" altLang="zh-CN" sz="3200" dirty="0" err="1">
                <a:solidFill>
                  <a:srgbClr val="FF0000"/>
                </a:solidFill>
              </a:rPr>
              <a:t>basic_istream</a:t>
            </a:r>
            <a:r>
              <a:rPr lang="en-US" altLang="zh-CN" sz="3200" dirty="0">
                <a:solidFill>
                  <a:srgbClr val="FF0000"/>
                </a:solidFill>
              </a:rPr>
              <a:t>&lt;char&gt;}' and '</a:t>
            </a: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')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2160589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错误信息：没有</a:t>
            </a:r>
            <a:r>
              <a:rPr lang="en-US" altLang="zh-CN" sz="2800" dirty="0"/>
              <a:t>&lt;&lt;</a:t>
            </a:r>
            <a:r>
              <a:rPr lang="zh-CN" altLang="en-US" sz="2800" dirty="0"/>
              <a:t>操作符</a:t>
            </a:r>
            <a:endParaRPr lang="en-US" altLang="zh-CN" sz="2800" dirty="0"/>
          </a:p>
          <a:p>
            <a:r>
              <a:rPr lang="zh-CN" altLang="en-US" sz="2800" dirty="0"/>
              <a:t>产生原因：</a:t>
            </a:r>
            <a:r>
              <a:rPr lang="en-US" altLang="zh-CN" sz="2800" dirty="0" err="1"/>
              <a:t>cin</a:t>
            </a:r>
            <a:r>
              <a:rPr lang="zh-CN" altLang="en-US" sz="2800" dirty="0"/>
              <a:t>怎么能用</a:t>
            </a:r>
            <a:r>
              <a:rPr lang="en-US" altLang="zh-CN" sz="2800" dirty="0"/>
              <a:t>&lt;&lt;</a:t>
            </a:r>
            <a:r>
              <a:rPr lang="zh-CN" altLang="en-US" sz="2800" dirty="0"/>
              <a:t>操作符，分明是</a:t>
            </a:r>
            <a:r>
              <a:rPr lang="en-US" altLang="zh-CN" sz="2800" dirty="0"/>
              <a:t>&gt;&gt;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3" y="3352757"/>
            <a:ext cx="3734321" cy="60968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3" y="3962442"/>
            <a:ext cx="10412860" cy="25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3490" cy="1667608"/>
          </a:xfrm>
        </p:spPr>
        <p:txBody>
          <a:bodyPr>
            <a:normAutofit/>
          </a:bodyPr>
          <a:lstStyle/>
          <a:p>
            <a:r>
              <a:rPr lang="zh-CN" altLang="en-US" dirty="0"/>
              <a:t>错误八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expected ';' before ……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949573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错误信息：缺个分号</a:t>
            </a:r>
            <a:endParaRPr lang="en-US" altLang="zh-CN" sz="2800" dirty="0"/>
          </a:p>
          <a:p>
            <a:r>
              <a:rPr lang="zh-CN" altLang="en-US" sz="2800" dirty="0"/>
              <a:t>产生原因：漏了分号，或者键盘上分号坏了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注意：这个报错出现在</a:t>
            </a:r>
            <a:r>
              <a:rPr lang="en-US" altLang="zh-CN" sz="2800" dirty="0">
                <a:solidFill>
                  <a:srgbClr val="FF0000"/>
                </a:solidFill>
              </a:rPr>
              <a:t>14</a:t>
            </a:r>
            <a:r>
              <a:rPr lang="zh-CN" altLang="en-US" sz="2800" dirty="0">
                <a:solidFill>
                  <a:srgbClr val="FF0000"/>
                </a:solidFill>
              </a:rPr>
              <a:t>行，但是我们是</a:t>
            </a:r>
            <a:r>
              <a:rPr lang="en-US" altLang="zh-CN" sz="2800" dirty="0">
                <a:solidFill>
                  <a:srgbClr val="FF0000"/>
                </a:solidFill>
              </a:rPr>
              <a:t>13</a:t>
            </a:r>
            <a:r>
              <a:rPr lang="zh-CN" altLang="en-US" sz="2800" dirty="0">
                <a:solidFill>
                  <a:srgbClr val="FF0000"/>
                </a:solidFill>
              </a:rPr>
              <a:t>行缺少分号。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一定要检查上下句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074381"/>
            <a:ext cx="6154009" cy="166710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944647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3490" cy="1289538"/>
          </a:xfrm>
        </p:spPr>
        <p:txBody>
          <a:bodyPr>
            <a:normAutofit/>
          </a:bodyPr>
          <a:lstStyle/>
          <a:p>
            <a:r>
              <a:rPr lang="zh-CN" altLang="en-US" dirty="0"/>
              <a:t>错误九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invalid types '</a:t>
            </a: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[</a:t>
            </a: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]' for array subscript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错误信息：无效的数组下标类型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]</a:t>
            </a:r>
          </a:p>
          <a:p>
            <a:r>
              <a:rPr lang="zh-CN" altLang="en-US" sz="2800" dirty="0"/>
              <a:t>产生原因：定义的</a:t>
            </a:r>
            <a:r>
              <a:rPr lang="en-US" altLang="zh-CN" sz="2800" dirty="0"/>
              <a:t>tree</a:t>
            </a:r>
            <a:r>
              <a:rPr lang="zh-CN" altLang="en-US" sz="2800" dirty="0"/>
              <a:t>变量只是一个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，又不是数组，哪来的下标？</a:t>
            </a:r>
            <a:endParaRPr lang="en-US" altLang="zh-CN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4" y="3337575"/>
            <a:ext cx="6220693" cy="294363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05" y="3337575"/>
            <a:ext cx="689706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通过（</a:t>
            </a:r>
            <a:r>
              <a:rPr lang="en-US" altLang="zh-CN" dirty="0"/>
              <a:t>AC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Accepted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因为本来题目实现的方法就有很多种。评测程序正确与否一般用黑箱法，即给出输入数据，如果你的程序在规定的时间内出的结果与答案的输出数据相同，即得该个测试点的分数。</a:t>
            </a:r>
            <a:endParaRPr lang="en-US" altLang="zh-CN" dirty="0"/>
          </a:p>
          <a:p>
            <a:r>
              <a:rPr lang="zh-CN" altLang="en-US" dirty="0"/>
              <a:t>一般一个题目有</a:t>
            </a:r>
            <a:r>
              <a:rPr lang="en-US" altLang="zh-CN" dirty="0"/>
              <a:t>10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个测试点，全部做对即为</a:t>
            </a:r>
            <a:r>
              <a:rPr lang="en-US" altLang="zh-CN" dirty="0"/>
              <a:t>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23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3490" cy="1289538"/>
          </a:xfrm>
        </p:spPr>
        <p:txBody>
          <a:bodyPr>
            <a:normAutofit/>
          </a:bodyPr>
          <a:lstStyle/>
          <a:p>
            <a:r>
              <a:rPr lang="zh-CN" altLang="en-US" dirty="0"/>
              <a:t>错误十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expected '}' at end of input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错误信息：文件末尾缺少一个</a:t>
            </a:r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产生原因：大括号少了一个，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不一定在末尾，仔细找找吧</a:t>
            </a:r>
            <a:endParaRPr lang="en-US" altLang="zh-CN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70" y="1899138"/>
            <a:ext cx="6125430" cy="43440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3508" y="3165231"/>
            <a:ext cx="844061" cy="15562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" y="3839524"/>
            <a:ext cx="6801799" cy="1390844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657182" y="4405900"/>
            <a:ext cx="5268833" cy="429869"/>
          </a:xfrm>
          <a:custGeom>
            <a:avLst/>
            <a:gdLst>
              <a:gd name="connsiteX0" fmla="*/ 107749 w 5268833"/>
              <a:gd name="connsiteY0" fmla="*/ 25423 h 429869"/>
              <a:gd name="connsiteX1" fmla="*/ 855095 w 5268833"/>
              <a:gd name="connsiteY1" fmla="*/ 25423 h 429869"/>
              <a:gd name="connsiteX2" fmla="*/ 1162826 w 5268833"/>
              <a:gd name="connsiteY2" fmla="*/ 69385 h 429869"/>
              <a:gd name="connsiteX3" fmla="*/ 1663987 w 5268833"/>
              <a:gd name="connsiteY3" fmla="*/ 78177 h 429869"/>
              <a:gd name="connsiteX4" fmla="*/ 1743118 w 5268833"/>
              <a:gd name="connsiteY4" fmla="*/ 86969 h 429869"/>
              <a:gd name="connsiteX5" fmla="*/ 1901380 w 5268833"/>
              <a:gd name="connsiteY5" fmla="*/ 113346 h 429869"/>
              <a:gd name="connsiteX6" fmla="*/ 2182733 w 5268833"/>
              <a:gd name="connsiteY6" fmla="*/ 122138 h 429869"/>
              <a:gd name="connsiteX7" fmla="*/ 2349787 w 5268833"/>
              <a:gd name="connsiteY7" fmla="*/ 148515 h 429869"/>
              <a:gd name="connsiteX8" fmla="*/ 2437710 w 5268833"/>
              <a:gd name="connsiteY8" fmla="*/ 157308 h 429869"/>
              <a:gd name="connsiteX9" fmla="*/ 2569595 w 5268833"/>
              <a:gd name="connsiteY9" fmla="*/ 174892 h 429869"/>
              <a:gd name="connsiteX10" fmla="*/ 2631141 w 5268833"/>
              <a:gd name="connsiteY10" fmla="*/ 183685 h 429869"/>
              <a:gd name="connsiteX11" fmla="*/ 2789403 w 5268833"/>
              <a:gd name="connsiteY11" fmla="*/ 210062 h 429869"/>
              <a:gd name="connsiteX12" fmla="*/ 3026795 w 5268833"/>
              <a:gd name="connsiteY12" fmla="*/ 245231 h 429869"/>
              <a:gd name="connsiteX13" fmla="*/ 3185056 w 5268833"/>
              <a:gd name="connsiteY13" fmla="*/ 262815 h 429869"/>
              <a:gd name="connsiteX14" fmla="*/ 3255395 w 5268833"/>
              <a:gd name="connsiteY14" fmla="*/ 280400 h 429869"/>
              <a:gd name="connsiteX15" fmla="*/ 3510372 w 5268833"/>
              <a:gd name="connsiteY15" fmla="*/ 306777 h 429869"/>
              <a:gd name="connsiteX16" fmla="*/ 3571918 w 5268833"/>
              <a:gd name="connsiteY16" fmla="*/ 315569 h 429869"/>
              <a:gd name="connsiteX17" fmla="*/ 3659841 w 5268833"/>
              <a:gd name="connsiteY17" fmla="*/ 333154 h 429869"/>
              <a:gd name="connsiteX18" fmla="*/ 3774141 w 5268833"/>
              <a:gd name="connsiteY18" fmla="*/ 341946 h 429869"/>
              <a:gd name="connsiteX19" fmla="*/ 4204964 w 5268833"/>
              <a:gd name="connsiteY19" fmla="*/ 350738 h 429869"/>
              <a:gd name="connsiteX20" fmla="*/ 4319264 w 5268833"/>
              <a:gd name="connsiteY20" fmla="*/ 377115 h 429869"/>
              <a:gd name="connsiteX21" fmla="*/ 5022649 w 5268833"/>
              <a:gd name="connsiteY21" fmla="*/ 377115 h 429869"/>
              <a:gd name="connsiteX22" fmla="*/ 5049026 w 5268833"/>
              <a:gd name="connsiteY22" fmla="*/ 368323 h 429869"/>
              <a:gd name="connsiteX23" fmla="*/ 5092987 w 5268833"/>
              <a:gd name="connsiteY23" fmla="*/ 333154 h 429869"/>
              <a:gd name="connsiteX24" fmla="*/ 5128156 w 5268833"/>
              <a:gd name="connsiteY24" fmla="*/ 306777 h 429869"/>
              <a:gd name="connsiteX25" fmla="*/ 5163326 w 5268833"/>
              <a:gd name="connsiteY25" fmla="*/ 245231 h 429869"/>
              <a:gd name="connsiteX26" fmla="*/ 5180910 w 5268833"/>
              <a:gd name="connsiteY26" fmla="*/ 192477 h 429869"/>
              <a:gd name="connsiteX27" fmla="*/ 5163326 w 5268833"/>
              <a:gd name="connsiteY27" fmla="*/ 130931 h 429869"/>
              <a:gd name="connsiteX28" fmla="*/ 5128156 w 5268833"/>
              <a:gd name="connsiteY28" fmla="*/ 113346 h 429869"/>
              <a:gd name="connsiteX29" fmla="*/ 5049026 w 5268833"/>
              <a:gd name="connsiteY29" fmla="*/ 78177 h 429869"/>
              <a:gd name="connsiteX30" fmla="*/ 5013856 w 5268833"/>
              <a:gd name="connsiteY30" fmla="*/ 51800 h 429869"/>
              <a:gd name="connsiteX31" fmla="*/ 4987480 w 5268833"/>
              <a:gd name="connsiteY31" fmla="*/ 43008 h 429869"/>
              <a:gd name="connsiteX32" fmla="*/ 4917141 w 5268833"/>
              <a:gd name="connsiteY32" fmla="*/ 25423 h 429869"/>
              <a:gd name="connsiteX33" fmla="*/ 4539072 w 5268833"/>
              <a:gd name="connsiteY33" fmla="*/ 34215 h 429869"/>
              <a:gd name="connsiteX34" fmla="*/ 4512695 w 5268833"/>
              <a:gd name="connsiteY34" fmla="*/ 43008 h 429869"/>
              <a:gd name="connsiteX35" fmla="*/ 4468733 w 5268833"/>
              <a:gd name="connsiteY35" fmla="*/ 51800 h 429869"/>
              <a:gd name="connsiteX36" fmla="*/ 4407187 w 5268833"/>
              <a:gd name="connsiteY36" fmla="*/ 78177 h 429869"/>
              <a:gd name="connsiteX37" fmla="*/ 4345641 w 5268833"/>
              <a:gd name="connsiteY37" fmla="*/ 104554 h 429869"/>
              <a:gd name="connsiteX38" fmla="*/ 4266510 w 5268833"/>
              <a:gd name="connsiteY38" fmla="*/ 139723 h 429869"/>
              <a:gd name="connsiteX39" fmla="*/ 4204964 w 5268833"/>
              <a:gd name="connsiteY39" fmla="*/ 148515 h 429869"/>
              <a:gd name="connsiteX40" fmla="*/ 4090664 w 5268833"/>
              <a:gd name="connsiteY40" fmla="*/ 183685 h 429869"/>
              <a:gd name="connsiteX41" fmla="*/ 3976364 w 5268833"/>
              <a:gd name="connsiteY41" fmla="*/ 218854 h 429869"/>
              <a:gd name="connsiteX42" fmla="*/ 3888441 w 5268833"/>
              <a:gd name="connsiteY42" fmla="*/ 236438 h 429869"/>
              <a:gd name="connsiteX43" fmla="*/ 3844480 w 5268833"/>
              <a:gd name="connsiteY43" fmla="*/ 254023 h 429869"/>
              <a:gd name="connsiteX44" fmla="*/ 3738972 w 5268833"/>
              <a:gd name="connsiteY44" fmla="*/ 271608 h 429869"/>
              <a:gd name="connsiteX45" fmla="*/ 3703803 w 5268833"/>
              <a:gd name="connsiteY45" fmla="*/ 280400 h 429869"/>
              <a:gd name="connsiteX46" fmla="*/ 3642256 w 5268833"/>
              <a:gd name="connsiteY46" fmla="*/ 297985 h 429869"/>
              <a:gd name="connsiteX47" fmla="*/ 3536749 w 5268833"/>
              <a:gd name="connsiteY47" fmla="*/ 306777 h 429869"/>
              <a:gd name="connsiteX48" fmla="*/ 3158680 w 5268833"/>
              <a:gd name="connsiteY48" fmla="*/ 315569 h 429869"/>
              <a:gd name="connsiteX49" fmla="*/ 3035587 w 5268833"/>
              <a:gd name="connsiteY49" fmla="*/ 324362 h 429869"/>
              <a:gd name="connsiteX50" fmla="*/ 1444180 w 5268833"/>
              <a:gd name="connsiteY50" fmla="*/ 350738 h 429869"/>
              <a:gd name="connsiteX51" fmla="*/ 1329880 w 5268833"/>
              <a:gd name="connsiteY51" fmla="*/ 368323 h 429869"/>
              <a:gd name="connsiteX52" fmla="*/ 1241956 w 5268833"/>
              <a:gd name="connsiteY52" fmla="*/ 394700 h 429869"/>
              <a:gd name="connsiteX53" fmla="*/ 1206787 w 5268833"/>
              <a:gd name="connsiteY53" fmla="*/ 403492 h 429869"/>
              <a:gd name="connsiteX54" fmla="*/ 1180410 w 5268833"/>
              <a:gd name="connsiteY54" fmla="*/ 412285 h 429869"/>
              <a:gd name="connsiteX55" fmla="*/ 1048526 w 5268833"/>
              <a:gd name="connsiteY55" fmla="*/ 429869 h 429869"/>
              <a:gd name="connsiteX56" fmla="*/ 63787 w 5268833"/>
              <a:gd name="connsiteY56" fmla="*/ 421077 h 429869"/>
              <a:gd name="connsiteX57" fmla="*/ 11033 w 5268833"/>
              <a:gd name="connsiteY57" fmla="*/ 385908 h 429869"/>
              <a:gd name="connsiteX58" fmla="*/ 19826 w 5268833"/>
              <a:gd name="connsiteY58" fmla="*/ 245231 h 429869"/>
              <a:gd name="connsiteX59" fmla="*/ 37410 w 5268833"/>
              <a:gd name="connsiteY59" fmla="*/ 218854 h 429869"/>
              <a:gd name="connsiteX60" fmla="*/ 81372 w 5268833"/>
              <a:gd name="connsiteY60" fmla="*/ 210062 h 429869"/>
              <a:gd name="connsiteX61" fmla="*/ 186880 w 5268833"/>
              <a:gd name="connsiteY61" fmla="*/ 183685 h 429869"/>
              <a:gd name="connsiteX62" fmla="*/ 380310 w 5268833"/>
              <a:gd name="connsiteY62" fmla="*/ 157308 h 429869"/>
              <a:gd name="connsiteX63" fmla="*/ 3026795 w 5268833"/>
              <a:gd name="connsiteY63" fmla="*/ 166100 h 429869"/>
              <a:gd name="connsiteX64" fmla="*/ 3220226 w 5268833"/>
              <a:gd name="connsiteY64" fmla="*/ 192477 h 429869"/>
              <a:gd name="connsiteX65" fmla="*/ 3369695 w 5268833"/>
              <a:gd name="connsiteY65" fmla="*/ 201269 h 429869"/>
              <a:gd name="connsiteX66" fmla="*/ 3440033 w 5268833"/>
              <a:gd name="connsiteY66" fmla="*/ 210062 h 429869"/>
              <a:gd name="connsiteX67" fmla="*/ 3519164 w 5268833"/>
              <a:gd name="connsiteY67" fmla="*/ 218854 h 429869"/>
              <a:gd name="connsiteX68" fmla="*/ 3589503 w 5268833"/>
              <a:gd name="connsiteY68" fmla="*/ 245231 h 429869"/>
              <a:gd name="connsiteX69" fmla="*/ 4609410 w 5268833"/>
              <a:gd name="connsiteY69" fmla="*/ 254023 h 429869"/>
              <a:gd name="connsiteX70" fmla="*/ 4679749 w 5268833"/>
              <a:gd name="connsiteY70" fmla="*/ 262815 h 429869"/>
              <a:gd name="connsiteX71" fmla="*/ 4776464 w 5268833"/>
              <a:gd name="connsiteY71" fmla="*/ 289192 h 429869"/>
              <a:gd name="connsiteX72" fmla="*/ 4881972 w 5268833"/>
              <a:gd name="connsiteY72" fmla="*/ 297985 h 429869"/>
              <a:gd name="connsiteX73" fmla="*/ 5013856 w 5268833"/>
              <a:gd name="connsiteY73" fmla="*/ 324362 h 429869"/>
              <a:gd name="connsiteX74" fmla="*/ 5092987 w 5268833"/>
              <a:gd name="connsiteY74" fmla="*/ 333154 h 429869"/>
              <a:gd name="connsiteX75" fmla="*/ 5260041 w 5268833"/>
              <a:gd name="connsiteY75" fmla="*/ 306777 h 429869"/>
              <a:gd name="connsiteX76" fmla="*/ 5268833 w 5268833"/>
              <a:gd name="connsiteY76" fmla="*/ 297985 h 42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268833" h="429869">
                <a:moveTo>
                  <a:pt x="107749" y="25423"/>
                </a:moveTo>
                <a:cubicBezTo>
                  <a:pt x="383663" y="-13992"/>
                  <a:pt x="280442" y="-2472"/>
                  <a:pt x="855095" y="25423"/>
                </a:cubicBezTo>
                <a:cubicBezTo>
                  <a:pt x="1058594" y="35301"/>
                  <a:pt x="1019089" y="65094"/>
                  <a:pt x="1162826" y="69385"/>
                </a:cubicBezTo>
                <a:cubicBezTo>
                  <a:pt x="1329831" y="74370"/>
                  <a:pt x="1496933" y="75246"/>
                  <a:pt x="1663987" y="78177"/>
                </a:cubicBezTo>
                <a:cubicBezTo>
                  <a:pt x="1690364" y="81108"/>
                  <a:pt x="1716872" y="83032"/>
                  <a:pt x="1743118" y="86969"/>
                </a:cubicBezTo>
                <a:cubicBezTo>
                  <a:pt x="1760134" y="89521"/>
                  <a:pt x="1870698" y="111773"/>
                  <a:pt x="1901380" y="113346"/>
                </a:cubicBezTo>
                <a:cubicBezTo>
                  <a:pt x="1995087" y="118151"/>
                  <a:pt x="2088949" y="119207"/>
                  <a:pt x="2182733" y="122138"/>
                </a:cubicBezTo>
                <a:cubicBezTo>
                  <a:pt x="2453423" y="146748"/>
                  <a:pt x="2136129" y="112905"/>
                  <a:pt x="2349787" y="148515"/>
                </a:cubicBezTo>
                <a:cubicBezTo>
                  <a:pt x="2378840" y="153357"/>
                  <a:pt x="2408418" y="154225"/>
                  <a:pt x="2437710" y="157308"/>
                </a:cubicBezTo>
                <a:cubicBezTo>
                  <a:pt x="2553899" y="169539"/>
                  <a:pt x="2477672" y="160750"/>
                  <a:pt x="2569595" y="174892"/>
                </a:cubicBezTo>
                <a:cubicBezTo>
                  <a:pt x="2590078" y="178043"/>
                  <a:pt x="2610877" y="179343"/>
                  <a:pt x="2631141" y="183685"/>
                </a:cubicBezTo>
                <a:cubicBezTo>
                  <a:pt x="2777460" y="215039"/>
                  <a:pt x="2590045" y="191937"/>
                  <a:pt x="2789403" y="210062"/>
                </a:cubicBezTo>
                <a:cubicBezTo>
                  <a:pt x="2894934" y="236444"/>
                  <a:pt x="2787764" y="211085"/>
                  <a:pt x="3026795" y="245231"/>
                </a:cubicBezTo>
                <a:cubicBezTo>
                  <a:pt x="3120387" y="258601"/>
                  <a:pt x="3067702" y="252147"/>
                  <a:pt x="3185056" y="262815"/>
                </a:cubicBezTo>
                <a:cubicBezTo>
                  <a:pt x="3208502" y="268677"/>
                  <a:pt x="3231696" y="275660"/>
                  <a:pt x="3255395" y="280400"/>
                </a:cubicBezTo>
                <a:cubicBezTo>
                  <a:pt x="3317675" y="292856"/>
                  <a:pt x="3494242" y="304473"/>
                  <a:pt x="3510372" y="306777"/>
                </a:cubicBezTo>
                <a:lnTo>
                  <a:pt x="3571918" y="315569"/>
                </a:lnTo>
                <a:cubicBezTo>
                  <a:pt x="3612147" y="328980"/>
                  <a:pt x="3602108" y="327381"/>
                  <a:pt x="3659841" y="333154"/>
                </a:cubicBezTo>
                <a:cubicBezTo>
                  <a:pt x="3697864" y="336956"/>
                  <a:pt x="3735948" y="340714"/>
                  <a:pt x="3774141" y="341946"/>
                </a:cubicBezTo>
                <a:cubicBezTo>
                  <a:pt x="3917704" y="346577"/>
                  <a:pt x="4061356" y="347807"/>
                  <a:pt x="4204964" y="350738"/>
                </a:cubicBezTo>
                <a:cubicBezTo>
                  <a:pt x="4243064" y="359530"/>
                  <a:pt x="4280389" y="372912"/>
                  <a:pt x="4319264" y="377115"/>
                </a:cubicBezTo>
                <a:cubicBezTo>
                  <a:pt x="4496486" y="396275"/>
                  <a:pt x="4921098" y="378929"/>
                  <a:pt x="5022649" y="377115"/>
                </a:cubicBezTo>
                <a:cubicBezTo>
                  <a:pt x="5031441" y="374184"/>
                  <a:pt x="5041789" y="374113"/>
                  <a:pt x="5049026" y="368323"/>
                </a:cubicBezTo>
                <a:cubicBezTo>
                  <a:pt x="5105839" y="322872"/>
                  <a:pt x="5026687" y="355253"/>
                  <a:pt x="5092987" y="333154"/>
                </a:cubicBezTo>
                <a:cubicBezTo>
                  <a:pt x="5104710" y="324362"/>
                  <a:pt x="5117794" y="317139"/>
                  <a:pt x="5128156" y="306777"/>
                </a:cubicBezTo>
                <a:cubicBezTo>
                  <a:pt x="5138730" y="296203"/>
                  <a:pt x="5158729" y="256724"/>
                  <a:pt x="5163326" y="245231"/>
                </a:cubicBezTo>
                <a:cubicBezTo>
                  <a:pt x="5170210" y="228021"/>
                  <a:pt x="5180910" y="192477"/>
                  <a:pt x="5180910" y="192477"/>
                </a:cubicBezTo>
                <a:cubicBezTo>
                  <a:pt x="5180834" y="192173"/>
                  <a:pt x="5167530" y="135135"/>
                  <a:pt x="5163326" y="130931"/>
                </a:cubicBezTo>
                <a:cubicBezTo>
                  <a:pt x="5154058" y="121663"/>
                  <a:pt x="5139614" y="119711"/>
                  <a:pt x="5128156" y="113346"/>
                </a:cubicBezTo>
                <a:cubicBezTo>
                  <a:pt x="5065931" y="78776"/>
                  <a:pt x="5106361" y="92510"/>
                  <a:pt x="5049026" y="78177"/>
                </a:cubicBezTo>
                <a:cubicBezTo>
                  <a:pt x="5037303" y="69385"/>
                  <a:pt x="5026579" y="59070"/>
                  <a:pt x="5013856" y="51800"/>
                </a:cubicBezTo>
                <a:cubicBezTo>
                  <a:pt x="5005809" y="47202"/>
                  <a:pt x="4996421" y="45446"/>
                  <a:pt x="4987480" y="43008"/>
                </a:cubicBezTo>
                <a:cubicBezTo>
                  <a:pt x="4964164" y="36649"/>
                  <a:pt x="4940587" y="31285"/>
                  <a:pt x="4917141" y="25423"/>
                </a:cubicBezTo>
                <a:cubicBezTo>
                  <a:pt x="4791118" y="28354"/>
                  <a:pt x="4665010" y="28739"/>
                  <a:pt x="4539072" y="34215"/>
                </a:cubicBezTo>
                <a:cubicBezTo>
                  <a:pt x="4529813" y="34618"/>
                  <a:pt x="4521686" y="40760"/>
                  <a:pt x="4512695" y="43008"/>
                </a:cubicBezTo>
                <a:cubicBezTo>
                  <a:pt x="4498197" y="46633"/>
                  <a:pt x="4483387" y="48869"/>
                  <a:pt x="4468733" y="51800"/>
                </a:cubicBezTo>
                <a:cubicBezTo>
                  <a:pt x="4402512" y="95948"/>
                  <a:pt x="4486673" y="44111"/>
                  <a:pt x="4407187" y="78177"/>
                </a:cubicBezTo>
                <a:cubicBezTo>
                  <a:pt x="4322181" y="114608"/>
                  <a:pt x="4446608" y="79313"/>
                  <a:pt x="4345641" y="104554"/>
                </a:cubicBezTo>
                <a:cubicBezTo>
                  <a:pt x="4327048" y="113850"/>
                  <a:pt x="4291527" y="134720"/>
                  <a:pt x="4266510" y="139723"/>
                </a:cubicBezTo>
                <a:cubicBezTo>
                  <a:pt x="4246189" y="143787"/>
                  <a:pt x="4225479" y="145584"/>
                  <a:pt x="4204964" y="148515"/>
                </a:cubicBezTo>
                <a:cubicBezTo>
                  <a:pt x="4158267" y="161857"/>
                  <a:pt x="4135276" y="167462"/>
                  <a:pt x="4090664" y="183685"/>
                </a:cubicBezTo>
                <a:cubicBezTo>
                  <a:pt x="4018182" y="210042"/>
                  <a:pt x="4071327" y="197751"/>
                  <a:pt x="3976364" y="218854"/>
                </a:cubicBezTo>
                <a:cubicBezTo>
                  <a:pt x="3947188" y="225338"/>
                  <a:pt x="3888441" y="236438"/>
                  <a:pt x="3888441" y="236438"/>
                </a:cubicBezTo>
                <a:cubicBezTo>
                  <a:pt x="3873787" y="242300"/>
                  <a:pt x="3859597" y="249488"/>
                  <a:pt x="3844480" y="254023"/>
                </a:cubicBezTo>
                <a:cubicBezTo>
                  <a:pt x="3816452" y="262431"/>
                  <a:pt x="3765036" y="266869"/>
                  <a:pt x="3738972" y="271608"/>
                </a:cubicBezTo>
                <a:cubicBezTo>
                  <a:pt x="3727083" y="273770"/>
                  <a:pt x="3715461" y="277221"/>
                  <a:pt x="3703803" y="280400"/>
                </a:cubicBezTo>
                <a:cubicBezTo>
                  <a:pt x="3683218" y="286014"/>
                  <a:pt x="3663332" y="294657"/>
                  <a:pt x="3642256" y="297985"/>
                </a:cubicBezTo>
                <a:cubicBezTo>
                  <a:pt x="3607397" y="303489"/>
                  <a:pt x="3572017" y="305495"/>
                  <a:pt x="3536749" y="306777"/>
                </a:cubicBezTo>
                <a:cubicBezTo>
                  <a:pt x="3410775" y="311358"/>
                  <a:pt x="3284703" y="312638"/>
                  <a:pt x="3158680" y="315569"/>
                </a:cubicBezTo>
                <a:cubicBezTo>
                  <a:pt x="3117649" y="318500"/>
                  <a:pt x="3076717" y="323691"/>
                  <a:pt x="3035587" y="324362"/>
                </a:cubicBezTo>
                <a:cubicBezTo>
                  <a:pt x="1415593" y="350775"/>
                  <a:pt x="2043152" y="296288"/>
                  <a:pt x="1444180" y="350738"/>
                </a:cubicBezTo>
                <a:cubicBezTo>
                  <a:pt x="1309762" y="377624"/>
                  <a:pt x="1521435" y="336398"/>
                  <a:pt x="1329880" y="368323"/>
                </a:cubicBezTo>
                <a:cubicBezTo>
                  <a:pt x="1288003" y="375302"/>
                  <a:pt x="1288879" y="382970"/>
                  <a:pt x="1241956" y="394700"/>
                </a:cubicBezTo>
                <a:cubicBezTo>
                  <a:pt x="1230233" y="397631"/>
                  <a:pt x="1218406" y="400172"/>
                  <a:pt x="1206787" y="403492"/>
                </a:cubicBezTo>
                <a:cubicBezTo>
                  <a:pt x="1197876" y="406038"/>
                  <a:pt x="1189498" y="410467"/>
                  <a:pt x="1180410" y="412285"/>
                </a:cubicBezTo>
                <a:cubicBezTo>
                  <a:pt x="1160190" y="416329"/>
                  <a:pt x="1065639" y="427730"/>
                  <a:pt x="1048526" y="429869"/>
                </a:cubicBezTo>
                <a:lnTo>
                  <a:pt x="63787" y="421077"/>
                </a:lnTo>
                <a:cubicBezTo>
                  <a:pt x="37887" y="420627"/>
                  <a:pt x="27497" y="402372"/>
                  <a:pt x="11033" y="385908"/>
                </a:cubicBezTo>
                <a:cubicBezTo>
                  <a:pt x="-4480" y="323851"/>
                  <a:pt x="-5427" y="339930"/>
                  <a:pt x="19826" y="245231"/>
                </a:cubicBezTo>
                <a:cubicBezTo>
                  <a:pt x="22549" y="235021"/>
                  <a:pt x="28235" y="224097"/>
                  <a:pt x="37410" y="218854"/>
                </a:cubicBezTo>
                <a:cubicBezTo>
                  <a:pt x="50385" y="211440"/>
                  <a:pt x="66718" y="212993"/>
                  <a:pt x="81372" y="210062"/>
                </a:cubicBezTo>
                <a:cubicBezTo>
                  <a:pt x="130256" y="177472"/>
                  <a:pt x="96178" y="194356"/>
                  <a:pt x="186880" y="183685"/>
                </a:cubicBezTo>
                <a:cubicBezTo>
                  <a:pt x="265790" y="174401"/>
                  <a:pt x="290933" y="170076"/>
                  <a:pt x="380310" y="157308"/>
                </a:cubicBezTo>
                <a:lnTo>
                  <a:pt x="3026795" y="166100"/>
                </a:lnTo>
                <a:cubicBezTo>
                  <a:pt x="3103622" y="166594"/>
                  <a:pt x="3142043" y="184389"/>
                  <a:pt x="3220226" y="192477"/>
                </a:cubicBezTo>
                <a:cubicBezTo>
                  <a:pt x="3269870" y="197613"/>
                  <a:pt x="3319872" y="198338"/>
                  <a:pt x="3369695" y="201269"/>
                </a:cubicBezTo>
                <a:lnTo>
                  <a:pt x="3440033" y="210062"/>
                </a:lnTo>
                <a:cubicBezTo>
                  <a:pt x="3466391" y="213163"/>
                  <a:pt x="3493330" y="212776"/>
                  <a:pt x="3519164" y="218854"/>
                </a:cubicBezTo>
                <a:cubicBezTo>
                  <a:pt x="3543539" y="224589"/>
                  <a:pt x="3564475" y="244424"/>
                  <a:pt x="3589503" y="245231"/>
                </a:cubicBezTo>
                <a:cubicBezTo>
                  <a:pt x="3929308" y="256192"/>
                  <a:pt x="4269441" y="251092"/>
                  <a:pt x="4609410" y="254023"/>
                </a:cubicBezTo>
                <a:cubicBezTo>
                  <a:pt x="4632856" y="256954"/>
                  <a:pt x="4656627" y="257947"/>
                  <a:pt x="4679749" y="262815"/>
                </a:cubicBezTo>
                <a:cubicBezTo>
                  <a:pt x="4712448" y="269699"/>
                  <a:pt x="4743542" y="283466"/>
                  <a:pt x="4776464" y="289192"/>
                </a:cubicBezTo>
                <a:cubicBezTo>
                  <a:pt x="4811233" y="295239"/>
                  <a:pt x="4846897" y="294088"/>
                  <a:pt x="4881972" y="297985"/>
                </a:cubicBezTo>
                <a:cubicBezTo>
                  <a:pt x="4945680" y="305064"/>
                  <a:pt x="4941116" y="312239"/>
                  <a:pt x="5013856" y="324362"/>
                </a:cubicBezTo>
                <a:cubicBezTo>
                  <a:pt x="5040034" y="328725"/>
                  <a:pt x="5066610" y="330223"/>
                  <a:pt x="5092987" y="333154"/>
                </a:cubicBezTo>
                <a:cubicBezTo>
                  <a:pt x="5208929" y="325908"/>
                  <a:pt x="5202506" y="349928"/>
                  <a:pt x="5260041" y="306777"/>
                </a:cubicBezTo>
                <a:cubicBezTo>
                  <a:pt x="5263357" y="304290"/>
                  <a:pt x="5265902" y="300916"/>
                  <a:pt x="5268833" y="2979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7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11514667" cy="12895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错误十一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name lookup of '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' changed for ISO 'for' scoping [-</a:t>
            </a:r>
            <a:r>
              <a:rPr lang="en-US" altLang="zh-CN" sz="3200" dirty="0" err="1">
                <a:solidFill>
                  <a:srgbClr val="FF0000"/>
                </a:solidFill>
              </a:rPr>
              <a:t>fpermissive</a:t>
            </a:r>
            <a:r>
              <a:rPr lang="en-US" altLang="zh-CN" sz="3200" dirty="0">
                <a:solidFill>
                  <a:srgbClr val="FF0000"/>
                </a:solidFill>
              </a:rPr>
              <a:t>]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/>
              <a:t>【</a:t>
            </a:r>
            <a:r>
              <a:rPr lang="zh-CN" altLang="en-US" sz="2800" dirty="0"/>
              <a:t>懒得翻译了</a:t>
            </a:r>
            <a:r>
              <a:rPr lang="en-US" altLang="zh-CN" sz="2800" dirty="0"/>
              <a:t>】</a:t>
            </a:r>
          </a:p>
          <a:p>
            <a:r>
              <a:rPr lang="zh-CN" altLang="en-US" sz="2800" dirty="0"/>
              <a:t>产生原因：在循环外调用在循环“单次表达式”部分定义的变量。这是不符合标准的，在作用域上也是不对的。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4" y="3592271"/>
            <a:ext cx="4944165" cy="169568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4" y="5405362"/>
            <a:ext cx="76972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11514667" cy="1289538"/>
          </a:xfrm>
        </p:spPr>
        <p:txBody>
          <a:bodyPr>
            <a:normAutofit/>
          </a:bodyPr>
          <a:lstStyle/>
          <a:p>
            <a:r>
              <a:rPr lang="zh-CN" altLang="en-US" dirty="0"/>
              <a:t>错误十二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undefined reference to `</a:t>
            </a:r>
            <a:r>
              <a:rPr lang="en-US" altLang="zh-CN" sz="3200" dirty="0" err="1">
                <a:solidFill>
                  <a:srgbClr val="FF0000"/>
                </a:solidFill>
              </a:rPr>
              <a:t>WinMain</a:t>
            </a:r>
            <a:r>
              <a:rPr lang="en-US" altLang="zh-CN" sz="3200" dirty="0">
                <a:solidFill>
                  <a:srgbClr val="FF0000"/>
                </a:solidFill>
              </a:rPr>
              <a:t>'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</a:t>
            </a:r>
            <a:r>
              <a:rPr lang="en-US" altLang="zh-CN" sz="2800" dirty="0"/>
              <a:t>【</a:t>
            </a:r>
            <a:r>
              <a:rPr lang="zh-CN" altLang="en-US" sz="2800" dirty="0"/>
              <a:t>懒得翻译了</a:t>
            </a:r>
            <a:r>
              <a:rPr lang="en-US" altLang="zh-CN" sz="2800" dirty="0"/>
              <a:t>】</a:t>
            </a:r>
          </a:p>
          <a:p>
            <a:r>
              <a:rPr lang="zh-CN" altLang="en-US" sz="2800" dirty="0"/>
              <a:t>产生原因：这个程序没有</a:t>
            </a:r>
            <a:r>
              <a:rPr lang="en-US" altLang="zh-CN" sz="2800" dirty="0"/>
              <a:t>main</a:t>
            </a:r>
            <a:r>
              <a:rPr lang="zh-CN" altLang="en-US" sz="2800" dirty="0"/>
              <a:t>函数，看看前面写的是</a:t>
            </a:r>
            <a:r>
              <a:rPr lang="en-US" altLang="zh-CN" sz="2800" dirty="0"/>
              <a:t>main</a:t>
            </a:r>
            <a:r>
              <a:rPr lang="zh-CN" altLang="en-US" sz="2800" dirty="0"/>
              <a:t>还是</a:t>
            </a:r>
            <a:r>
              <a:rPr lang="en-US" altLang="zh-CN" sz="2800" dirty="0" err="1"/>
              <a:t>mian</a:t>
            </a:r>
            <a:endParaRPr lang="en-US" altLang="zh-CN" sz="28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3718021"/>
            <a:ext cx="2162477" cy="37152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4481436"/>
            <a:ext cx="603969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11514667" cy="1289538"/>
          </a:xfrm>
        </p:spPr>
        <p:txBody>
          <a:bodyPr>
            <a:normAutofit/>
          </a:bodyPr>
          <a:lstStyle/>
          <a:p>
            <a:r>
              <a:rPr lang="zh-CN" altLang="en-US" dirty="0"/>
              <a:t>错误十三 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[Error] lvalue required as left operand of assignment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错误信息：需要左值作为赋值左操作数</a:t>
            </a:r>
            <a:endParaRPr lang="en-US" altLang="zh-CN" sz="2800" dirty="0"/>
          </a:p>
          <a:p>
            <a:r>
              <a:rPr lang="zh-CN" altLang="en-US" sz="2800" dirty="0"/>
              <a:t>产生原因：常量</a:t>
            </a:r>
            <a:r>
              <a:rPr lang="en-US" altLang="zh-CN" sz="2800" dirty="0"/>
              <a:t>1</a:t>
            </a:r>
            <a:r>
              <a:rPr lang="zh-CN" altLang="en-US" sz="2800" dirty="0"/>
              <a:t>不能作为左值使用，赋值的时候是把等号右边的值（右值）赋予等号左边的量（左值）</a:t>
            </a:r>
            <a:endParaRPr lang="en-US" altLang="zh-CN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0" y="3839524"/>
            <a:ext cx="6449325" cy="64779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03" y="4897234"/>
            <a:ext cx="691611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2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11514667" cy="1289538"/>
          </a:xfrm>
        </p:spPr>
        <p:txBody>
          <a:bodyPr>
            <a:normAutofit/>
          </a:bodyPr>
          <a:lstStyle/>
          <a:p>
            <a:r>
              <a:rPr lang="zh-CN" altLang="en-US" dirty="0"/>
              <a:t>错误十四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cannot open output file XXXXXXXX: Permission denied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899138"/>
            <a:ext cx="9987735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错误信息：不能打开输出文件，没有权限</a:t>
            </a:r>
            <a:endParaRPr lang="en-US" altLang="zh-CN" sz="2800" dirty="0"/>
          </a:p>
          <a:p>
            <a:r>
              <a:rPr lang="zh-CN" altLang="en-US" sz="2800" dirty="0"/>
              <a:t>产生原因：请先把正在运行的你写的程序（黑窗口）关掉</a:t>
            </a:r>
            <a:endParaRPr lang="en-US" altLang="zh-CN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0" y="3722794"/>
            <a:ext cx="818311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https://oi-wiki.org/intro/common-mistakes/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答案错误（</a:t>
            </a:r>
            <a:r>
              <a:rPr lang="en-US" altLang="zh-CN" dirty="0"/>
              <a:t>WA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Wrong 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答案与标准的输出答案不同，可能是程序本身的错误导致的，也可能是因为程序运行超时，评测系统只收到了一部分答案。</a:t>
            </a:r>
            <a:endParaRPr lang="en-US" altLang="zh-CN" dirty="0"/>
          </a:p>
          <a:p>
            <a:r>
              <a:rPr lang="zh-CN" altLang="en-US" dirty="0"/>
              <a:t>有时候在</a:t>
            </a:r>
            <a:r>
              <a:rPr lang="en-US" altLang="zh-CN" dirty="0"/>
              <a:t>WA</a:t>
            </a:r>
            <a:r>
              <a:rPr lang="zh-CN" altLang="en-US" dirty="0"/>
              <a:t>的基础上，还会有一些额外提示：</a:t>
            </a:r>
            <a:endParaRPr lang="en-US" altLang="zh-CN" dirty="0"/>
          </a:p>
          <a:p>
            <a:pPr lvl="1"/>
            <a:r>
              <a:rPr lang="en-US" altLang="zh-CN" dirty="0"/>
              <a:t>Too short on line xxx </a:t>
            </a:r>
            <a:r>
              <a:rPr lang="zh-CN" altLang="en-US" dirty="0"/>
              <a:t>输出的长度不太够</a:t>
            </a:r>
            <a:endParaRPr lang="en-US" altLang="zh-CN" dirty="0"/>
          </a:p>
          <a:p>
            <a:pPr lvl="1"/>
            <a:r>
              <a:rPr lang="en-US" altLang="zh-CN" dirty="0"/>
              <a:t>On line 1 column 1, read -, expected 4. </a:t>
            </a:r>
            <a:r>
              <a:rPr lang="zh-CN" altLang="en-US" dirty="0"/>
              <a:t>从某行某列开始答案错误</a:t>
            </a:r>
            <a:endParaRPr lang="en-US" altLang="zh-CN" dirty="0"/>
          </a:p>
          <a:p>
            <a:pPr lvl="1"/>
            <a:r>
              <a:rPr lang="zh-CN" altLang="en-US" dirty="0"/>
              <a:t>还有一些什么提示我记不起来了。但是输出的格式错误好像也会有额外的提示。</a:t>
            </a:r>
          </a:p>
        </p:txBody>
      </p:sp>
    </p:spTree>
    <p:extLst>
      <p:ext uri="{BB962C8B-B14F-4D97-AF65-F5344CB8AC3E}">
        <p14:creationId xmlns:p14="http://schemas.microsoft.com/office/powerpoint/2010/main" val="24698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编译错误（</a:t>
            </a:r>
            <a:r>
              <a:rPr lang="en-US" altLang="zh-CN" dirty="0"/>
              <a:t>CE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Compile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编译错误，一会说</a:t>
            </a:r>
          </a:p>
        </p:txBody>
      </p:sp>
    </p:spTree>
    <p:extLst>
      <p:ext uri="{BB962C8B-B14F-4D97-AF65-F5344CB8AC3E}">
        <p14:creationId xmlns:p14="http://schemas.microsoft.com/office/powerpoint/2010/main" val="11457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运行时错误（</a:t>
            </a:r>
            <a:r>
              <a:rPr lang="en-US" altLang="zh-CN" dirty="0"/>
              <a:t>RE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Runtime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程序在运行过程中意外退出（即返回值非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数组开的过大，数组越界访问，堆、栈溢出，递归层数过多都会引起</a:t>
            </a:r>
            <a:r>
              <a:rPr lang="en-US" altLang="zh-CN" dirty="0"/>
              <a:t>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9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超过时间限制（</a:t>
            </a:r>
            <a:r>
              <a:rPr lang="en-US" altLang="zh-CN" dirty="0"/>
              <a:t>TLE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Time Limit Exceeded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程序运行超时。</a:t>
            </a:r>
            <a:endParaRPr lang="en-US" altLang="zh-CN" dirty="0"/>
          </a:p>
          <a:p>
            <a:r>
              <a:rPr lang="zh-CN" altLang="en-US" dirty="0"/>
              <a:t>没啥说的，就是跑得太慢了。</a:t>
            </a:r>
          </a:p>
        </p:txBody>
      </p:sp>
    </p:spTree>
    <p:extLst>
      <p:ext uri="{BB962C8B-B14F-4D97-AF65-F5344CB8AC3E}">
        <p14:creationId xmlns:p14="http://schemas.microsoft.com/office/powerpoint/2010/main" val="94237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超过空间限制（</a:t>
            </a:r>
            <a:r>
              <a:rPr lang="en-US" altLang="zh-CN" dirty="0"/>
              <a:t>MLE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Memory Limit Exceeded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程序运行使用的内存超限</a:t>
            </a:r>
            <a:endParaRPr lang="en-US" altLang="zh-CN" dirty="0"/>
          </a:p>
          <a:p>
            <a:r>
              <a:rPr lang="zh-CN" altLang="en-US" dirty="0"/>
              <a:t>自己作死，数组开得过大</a:t>
            </a:r>
            <a:endParaRPr lang="en-US" altLang="zh-CN" dirty="0"/>
          </a:p>
          <a:p>
            <a:r>
              <a:rPr lang="zh-CN" altLang="en-US" dirty="0"/>
              <a:t>采用了不合理的数据类型：能用</a:t>
            </a:r>
            <a:r>
              <a:rPr lang="en-US" altLang="zh-CN" dirty="0" err="1"/>
              <a:t>int</a:t>
            </a:r>
            <a:r>
              <a:rPr lang="zh-CN" altLang="en-US" dirty="0"/>
              <a:t>非要开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，能用</a:t>
            </a:r>
            <a:r>
              <a:rPr lang="en-US" altLang="zh-CN" dirty="0"/>
              <a:t>double</a:t>
            </a:r>
            <a:r>
              <a:rPr lang="zh-CN" altLang="en-US" dirty="0"/>
              <a:t>非要开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邪恶出题人故意卡你内存，必须采用某种高效率做法</a:t>
            </a:r>
          </a:p>
        </p:txBody>
      </p:sp>
    </p:spTree>
    <p:extLst>
      <p:ext uri="{BB962C8B-B14F-4D97-AF65-F5344CB8AC3E}">
        <p14:creationId xmlns:p14="http://schemas.microsoft.com/office/powerpoint/2010/main" val="34094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还有一些少见的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Partially Correct</a:t>
            </a:r>
            <a:r>
              <a:rPr lang="zh-CN" altLang="en-US" dirty="0"/>
              <a:t>，部分正确。</a:t>
            </a:r>
            <a:endParaRPr lang="en-US" altLang="zh-CN" dirty="0"/>
          </a:p>
          <a:p>
            <a:r>
              <a:rPr lang="en-US" altLang="zh-CN" dirty="0"/>
              <a:t>OLE</a:t>
            </a:r>
            <a:r>
              <a:rPr lang="zh-CN" altLang="en-US" dirty="0"/>
              <a:t>：</a:t>
            </a:r>
            <a:r>
              <a:rPr lang="en-US" altLang="zh-CN" dirty="0"/>
              <a:t>Output Limit Exceeded</a:t>
            </a:r>
            <a:r>
              <a:rPr lang="zh-CN" altLang="en-US" dirty="0"/>
              <a:t>，输出超过限制。</a:t>
            </a:r>
            <a:endParaRPr lang="en-US" altLang="zh-CN" dirty="0"/>
          </a:p>
          <a:p>
            <a:r>
              <a:rPr lang="en-US" altLang="zh-CN" dirty="0"/>
              <a:t>UKE</a:t>
            </a:r>
            <a:r>
              <a:rPr lang="zh-CN" altLang="en-US" dirty="0"/>
              <a:t>：</a:t>
            </a:r>
            <a:r>
              <a:rPr lang="en-US" altLang="zh-CN" dirty="0"/>
              <a:t>Unknown Error</a:t>
            </a:r>
            <a:r>
              <a:rPr lang="zh-CN" altLang="en-US" dirty="0"/>
              <a:t>，未知错误。</a:t>
            </a:r>
          </a:p>
        </p:txBody>
      </p:sp>
    </p:spTree>
    <p:extLst>
      <p:ext uri="{BB962C8B-B14F-4D97-AF65-F5344CB8AC3E}">
        <p14:creationId xmlns:p14="http://schemas.microsoft.com/office/powerpoint/2010/main" val="159686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7830" y="1591408"/>
            <a:ext cx="8730761" cy="2459428"/>
          </a:xfrm>
        </p:spPr>
        <p:txBody>
          <a:bodyPr/>
          <a:lstStyle/>
          <a:p>
            <a:r>
              <a:rPr lang="zh-CN" altLang="en-US" dirty="0"/>
              <a:t>常见编译错误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ompile 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en-US" altLang="zh-CN" dirty="0"/>
              <a:t>rror</a:t>
            </a:r>
            <a:r>
              <a:rPr lang="zh-CN" altLang="en-US" dirty="0"/>
              <a:t>）排除指北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哈三中 郭凡漪</a:t>
            </a:r>
          </a:p>
        </p:txBody>
      </p:sp>
    </p:spTree>
    <p:extLst>
      <p:ext uri="{BB962C8B-B14F-4D97-AF65-F5344CB8AC3E}">
        <p14:creationId xmlns:p14="http://schemas.microsoft.com/office/powerpoint/2010/main" val="23157074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987</Words>
  <Application>Microsoft Office PowerPoint</Application>
  <PresentationFormat>宽屏</PresentationFormat>
  <Paragraphs>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平面</vt:lpstr>
      <vt:lpstr>OI评测中常见的 几种评测结果</vt:lpstr>
      <vt:lpstr>通过（AC） Accepted</vt:lpstr>
      <vt:lpstr>答案错误（WA） Wrong Answer</vt:lpstr>
      <vt:lpstr>编译错误（CE） Compile Error</vt:lpstr>
      <vt:lpstr>运行时错误（RE） Runtime Error</vt:lpstr>
      <vt:lpstr>超过时间限制（TLE） Time Limit Exceeded</vt:lpstr>
      <vt:lpstr>超过空间限制（MLE） Memory Limit Exceeded</vt:lpstr>
      <vt:lpstr>还有一些少见的</vt:lpstr>
      <vt:lpstr>常见编译错误 （Compile Error）排除指北</vt:lpstr>
      <vt:lpstr>PowerPoint 演示文稿</vt:lpstr>
      <vt:lpstr>错误一 [Error] invalid preprocessing directive</vt:lpstr>
      <vt:lpstr>错误二 [Error] cstido: No such file or directory</vt:lpstr>
      <vt:lpstr>错误三 [Error] 'cin' was not declared in this scope</vt:lpstr>
      <vt:lpstr>错误四 [Error] 'l' was not declared in this scope</vt:lpstr>
      <vt:lpstr>错误五 [Error] ‘memset' was not declared in this scope</vt:lpstr>
      <vt:lpstr>错误六 [Error] invalid conversion from 'int' to 'void*' [-fpermissive]</vt:lpstr>
      <vt:lpstr>错误七 [Error] no match for 'operator&lt;&lt;' (operand types are 'std::istream {aka std::basic_istream&lt;char&gt;}' and 'int')</vt:lpstr>
      <vt:lpstr>错误八 [Error] expected ';' before ……</vt:lpstr>
      <vt:lpstr>错误九 [Error] invalid types 'int[int]' for array subscript</vt:lpstr>
      <vt:lpstr>错误十 [Error] expected '}' at end of input</vt:lpstr>
      <vt:lpstr>错误十一 [Error] name lookup of 'i' changed for ISO 'for' scoping [-fpermissive]</vt:lpstr>
      <vt:lpstr>错误十二 undefined reference to `WinMain'</vt:lpstr>
      <vt:lpstr>错误十三  [Error] lvalue required as left operand of assignment</vt:lpstr>
      <vt:lpstr>错误十四 cannot open output file XXXXXXXX: Permission denied</vt:lpstr>
      <vt:lpstr>扩展阅读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常见编译错误举例</dc:title>
  <dc:creator>郭 凡漪</dc:creator>
  <cp:lastModifiedBy>郭 凡漪</cp:lastModifiedBy>
  <cp:revision>22</cp:revision>
  <dcterms:created xsi:type="dcterms:W3CDTF">2019-07-18T11:38:07Z</dcterms:created>
  <dcterms:modified xsi:type="dcterms:W3CDTF">2020-08-04T05:53:05Z</dcterms:modified>
</cp:coreProperties>
</file>