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4" r:id="rId16"/>
    <p:sldId id="273" r:id="rId17"/>
    <p:sldId id="275" r:id="rId18"/>
    <p:sldId id="276" r:id="rId19"/>
    <p:sldId id="277" r:id="rId20"/>
    <p:sldId id="278" r:id="rId21"/>
    <p:sldId id="279" r:id="rId22"/>
    <p:sldId id="280" r:id="rId23"/>
    <p:sldId id="281" r:id="rId24"/>
    <p:sldId id="282" r:id="rId25"/>
    <p:sldId id="283" r:id="rId26"/>
    <p:sldId id="284" r:id="rId27"/>
    <p:sldId id="286" r:id="rId28"/>
    <p:sldId id="285" r:id="rId29"/>
    <p:sldId id="287" r:id="rId30"/>
    <p:sldId id="288" r:id="rId31"/>
    <p:sldId id="289" r:id="rId32"/>
    <p:sldId id="290" r:id="rId33"/>
    <p:sldId id="292" r:id="rId34"/>
    <p:sldId id="293" r:id="rId35"/>
    <p:sldId id="294" r:id="rId36"/>
    <p:sldId id="295" r:id="rId37"/>
    <p:sldId id="296" r:id="rId38"/>
    <p:sldId id="298" r:id="rId39"/>
    <p:sldId id="297"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787333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248685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2793432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2319614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590158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3067704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1170082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2610568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223845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3587846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331642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33798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248736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2802503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306898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162958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39D8A20-7144-4620-B771-D084AF3C255D}" type="datetimeFigureOut">
              <a:rPr lang="zh-CN" altLang="en-US" smtClean="0"/>
              <a:t>2020/8/2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3838736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9D8A20-7144-4620-B771-D084AF3C255D}" type="datetimeFigureOut">
              <a:rPr lang="zh-CN" altLang="en-US" smtClean="0"/>
              <a:t>2020/8/2</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BF96DE-C5FD-434B-B4C4-AF20154239B2}" type="slidenum">
              <a:rPr lang="zh-CN" altLang="en-US" smtClean="0"/>
              <a:t>‹#›</a:t>
            </a:fld>
            <a:endParaRPr lang="zh-CN" altLang="en-US"/>
          </a:p>
        </p:txBody>
      </p:sp>
    </p:spTree>
    <p:extLst>
      <p:ext uri="{BB962C8B-B14F-4D97-AF65-F5344CB8AC3E}">
        <p14:creationId xmlns:p14="http://schemas.microsoft.com/office/powerpoint/2010/main" val="14956470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5F0A6-5965-4781-8380-8CC179F83A30}"/>
              </a:ext>
            </a:extLst>
          </p:cNvPr>
          <p:cNvSpPr>
            <a:spLocks noGrp="1"/>
          </p:cNvSpPr>
          <p:nvPr>
            <p:ph type="ctrTitle"/>
          </p:nvPr>
        </p:nvSpPr>
        <p:spPr/>
        <p:txBody>
          <a:bodyPr/>
          <a:lstStyle/>
          <a:p>
            <a:r>
              <a:rPr lang="zh-CN" altLang="en-US" dirty="0"/>
              <a:t>顺序结构</a:t>
            </a:r>
          </a:p>
        </p:txBody>
      </p:sp>
      <p:sp>
        <p:nvSpPr>
          <p:cNvPr id="3" name="副标题 2">
            <a:extLst>
              <a:ext uri="{FF2B5EF4-FFF2-40B4-BE49-F238E27FC236}">
                <a16:creationId xmlns:a16="http://schemas.microsoft.com/office/drawing/2014/main" id="{D20E96A4-242C-4130-82BE-D6827841AA2D}"/>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406077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5BC57-E466-4586-A347-D6FF498F9B51}"/>
              </a:ext>
            </a:extLst>
          </p:cNvPr>
          <p:cNvSpPr>
            <a:spLocks noGrp="1"/>
          </p:cNvSpPr>
          <p:nvPr>
            <p:ph type="title"/>
          </p:nvPr>
        </p:nvSpPr>
        <p:spPr/>
        <p:txBody>
          <a:bodyPr/>
          <a:lstStyle/>
          <a:p>
            <a:r>
              <a:rPr lang="zh-CN" altLang="en-US" dirty="0"/>
              <a:t>一、赋值语句</a:t>
            </a:r>
          </a:p>
        </p:txBody>
      </p:sp>
      <p:sp>
        <p:nvSpPr>
          <p:cNvPr id="3" name="文本占位符 2">
            <a:extLst>
              <a:ext uri="{FF2B5EF4-FFF2-40B4-BE49-F238E27FC236}">
                <a16:creationId xmlns:a16="http://schemas.microsoft.com/office/drawing/2014/main" id="{0BF8F0C6-186B-49CD-80CA-17582E311E5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92229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2645CB-523E-49DC-860F-30EA2EA41A2D}"/>
              </a:ext>
            </a:extLst>
          </p:cNvPr>
          <p:cNvSpPr>
            <a:spLocks noGrp="1"/>
          </p:cNvSpPr>
          <p:nvPr>
            <p:ph idx="1"/>
          </p:nvPr>
        </p:nvSpPr>
        <p:spPr>
          <a:xfrm>
            <a:off x="1443367" y="678976"/>
            <a:ext cx="10748633" cy="5500047"/>
          </a:xfrm>
        </p:spPr>
        <p:txBody>
          <a:bodyPr/>
          <a:lstStyle/>
          <a:p>
            <a:r>
              <a:rPr lang="zh-CN" altLang="en-US" dirty="0"/>
              <a:t>在</a:t>
            </a:r>
            <a:r>
              <a:rPr lang="en-US" altLang="zh-CN" dirty="0"/>
              <a:t>C++</a:t>
            </a:r>
            <a:r>
              <a:rPr lang="zh-CN" altLang="en-US" dirty="0"/>
              <a:t>中，“</a:t>
            </a:r>
            <a:r>
              <a:rPr lang="en-US" altLang="zh-CN" dirty="0"/>
              <a:t>=</a:t>
            </a:r>
            <a:r>
              <a:rPr lang="zh-CN" altLang="en-US" dirty="0"/>
              <a:t>”作为赋值运算符，注意不表示等于，与数学中含义不同。</a:t>
            </a:r>
            <a:endParaRPr lang="en-US" altLang="zh-CN" dirty="0"/>
          </a:p>
          <a:p>
            <a:r>
              <a:rPr lang="zh-CN" altLang="en-US" dirty="0"/>
              <a:t>用法：</a:t>
            </a:r>
            <a:r>
              <a:rPr lang="zh-CN" altLang="en-US" dirty="0">
                <a:solidFill>
                  <a:srgbClr val="FF0000"/>
                </a:solidFill>
              </a:rPr>
              <a:t>变量</a:t>
            </a:r>
            <a:r>
              <a:rPr lang="en-US" altLang="zh-CN" dirty="0">
                <a:solidFill>
                  <a:srgbClr val="FF0000"/>
                </a:solidFill>
              </a:rPr>
              <a:t>=</a:t>
            </a:r>
            <a:r>
              <a:rPr lang="zh-CN" altLang="en-US" dirty="0">
                <a:solidFill>
                  <a:srgbClr val="FF0000"/>
                </a:solidFill>
              </a:rPr>
              <a:t>表达式</a:t>
            </a:r>
            <a:r>
              <a:rPr lang="en-US" altLang="zh-CN" dirty="0">
                <a:solidFill>
                  <a:srgbClr val="FF0000"/>
                </a:solidFill>
              </a:rPr>
              <a:t>;  </a:t>
            </a:r>
            <a:r>
              <a:rPr lang="zh-CN" altLang="en-US" dirty="0"/>
              <a:t>表示将右侧表达式的值赋给左侧的变量，如：</a:t>
            </a:r>
            <a:r>
              <a:rPr lang="en-US" altLang="zh-CN" dirty="0"/>
              <a:t>int a=5;</a:t>
            </a:r>
          </a:p>
          <a:p>
            <a:r>
              <a:rPr lang="zh-CN" altLang="en-US" dirty="0"/>
              <a:t>使用赋值语句过程中，注意：</a:t>
            </a:r>
            <a:endParaRPr lang="en-US" altLang="zh-CN" dirty="0"/>
          </a:p>
          <a:p>
            <a:r>
              <a:rPr lang="en-US" altLang="zh-CN" dirty="0"/>
              <a:t>1</a:t>
            </a:r>
            <a:r>
              <a:rPr lang="zh-CN" altLang="en-US" dirty="0"/>
              <a:t>）赋值运算符“</a:t>
            </a:r>
            <a:r>
              <a:rPr lang="en-US" altLang="zh-CN" dirty="0"/>
              <a:t>=</a:t>
            </a:r>
            <a:r>
              <a:rPr lang="zh-CN" altLang="en-US" dirty="0"/>
              <a:t>”右侧的表达式也可是赋值表达式，因此，下述形式：</a:t>
            </a:r>
            <a:endParaRPr lang="en-US" altLang="zh-CN" dirty="0"/>
          </a:p>
          <a:p>
            <a:pPr marL="0" indent="0">
              <a:buNone/>
            </a:pPr>
            <a:r>
              <a:rPr lang="en-US" altLang="zh-CN" dirty="0"/>
              <a:t>            </a:t>
            </a:r>
            <a:r>
              <a:rPr lang="zh-CN" altLang="en-US" dirty="0"/>
              <a:t>变量</a:t>
            </a:r>
            <a:r>
              <a:rPr lang="en-US" altLang="zh-CN" dirty="0"/>
              <a:t>=(</a:t>
            </a:r>
            <a:r>
              <a:rPr lang="zh-CN" altLang="en-US" dirty="0"/>
              <a:t>变量</a:t>
            </a:r>
            <a:r>
              <a:rPr lang="en-US" altLang="zh-CN" dirty="0"/>
              <a:t>=</a:t>
            </a:r>
            <a:r>
              <a:rPr lang="zh-CN" altLang="en-US" dirty="0"/>
              <a:t>表达式</a:t>
            </a:r>
            <a:r>
              <a:rPr lang="en-US" altLang="zh-CN" dirty="0"/>
              <a:t>);   </a:t>
            </a:r>
            <a:r>
              <a:rPr lang="zh-CN" altLang="en-US" dirty="0"/>
              <a:t>是成立的。</a:t>
            </a:r>
            <a:endParaRPr lang="en-US" altLang="zh-CN" dirty="0"/>
          </a:p>
          <a:p>
            <a:pPr marL="0" indent="0">
              <a:buNone/>
            </a:pPr>
            <a:r>
              <a:rPr lang="en-US" altLang="zh-CN" dirty="0"/>
              <a:t>            </a:t>
            </a:r>
            <a:r>
              <a:rPr lang="zh-CN" altLang="en-US" dirty="0"/>
              <a:t>例如：</a:t>
            </a:r>
            <a:r>
              <a:rPr lang="en-US" altLang="zh-CN" dirty="0"/>
              <a:t>a=b=c=d=e=5;  </a:t>
            </a:r>
            <a:r>
              <a:rPr lang="zh-CN" altLang="en-US" dirty="0"/>
              <a:t>等价于  </a:t>
            </a:r>
            <a:r>
              <a:rPr lang="en-US" altLang="zh-CN" dirty="0"/>
              <a:t>e=5;d=</a:t>
            </a:r>
            <a:r>
              <a:rPr lang="en-US" altLang="zh-CN" dirty="0" err="1"/>
              <a:t>e;c</a:t>
            </a:r>
            <a:r>
              <a:rPr lang="en-US" altLang="zh-CN" dirty="0"/>
              <a:t>=</a:t>
            </a:r>
            <a:r>
              <a:rPr lang="en-US" altLang="zh-CN" dirty="0" err="1"/>
              <a:t>d;b</a:t>
            </a:r>
            <a:r>
              <a:rPr lang="en-US" altLang="zh-CN" dirty="0"/>
              <a:t>=</a:t>
            </a:r>
            <a:r>
              <a:rPr lang="en-US" altLang="zh-CN" dirty="0" err="1"/>
              <a:t>c;a</a:t>
            </a:r>
            <a:r>
              <a:rPr lang="en-US" altLang="zh-CN" dirty="0"/>
              <a:t>=b;</a:t>
            </a:r>
          </a:p>
          <a:p>
            <a:r>
              <a:rPr lang="en-US" altLang="zh-CN" dirty="0"/>
              <a:t>2</a:t>
            </a:r>
            <a:r>
              <a:rPr lang="zh-CN" altLang="en-US" dirty="0"/>
              <a:t>）进行赋值运算时，如果赋值运算符两侧的数据类型不同，系统会进行类型转换，将赋值运算符右侧的数据类型转换为左边的数据类型。关于数据类型后续会详细介绍。</a:t>
            </a:r>
            <a:endParaRPr lang="en-US" altLang="zh-CN" dirty="0"/>
          </a:p>
          <a:p>
            <a:pPr marL="0" indent="0">
              <a:buNone/>
            </a:pPr>
            <a:r>
              <a:rPr lang="en-US" altLang="zh-CN" dirty="0"/>
              <a:t>             </a:t>
            </a:r>
            <a:r>
              <a:rPr lang="zh-CN" altLang="en-US" dirty="0"/>
              <a:t>例如：</a:t>
            </a:r>
            <a:r>
              <a:rPr lang="en-US" altLang="zh-CN" dirty="0"/>
              <a:t>int a=3.5;  //</a:t>
            </a:r>
            <a:r>
              <a:rPr lang="zh-CN" altLang="en-US" dirty="0"/>
              <a:t>变量</a:t>
            </a:r>
            <a:r>
              <a:rPr lang="en-US" altLang="zh-CN" dirty="0"/>
              <a:t>a</a:t>
            </a:r>
            <a:r>
              <a:rPr lang="zh-CN" altLang="en-US" dirty="0"/>
              <a:t>的值实际为</a:t>
            </a:r>
            <a:r>
              <a:rPr lang="en-US" altLang="zh-CN" dirty="0"/>
              <a:t>3</a:t>
            </a:r>
            <a:endParaRPr lang="zh-CN" altLang="en-US" dirty="0"/>
          </a:p>
        </p:txBody>
      </p:sp>
    </p:spTree>
    <p:extLst>
      <p:ext uri="{BB962C8B-B14F-4D97-AF65-F5344CB8AC3E}">
        <p14:creationId xmlns:p14="http://schemas.microsoft.com/office/powerpoint/2010/main" val="868615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20496-C3E8-4987-9043-9A0B154E84CA}"/>
              </a:ext>
            </a:extLst>
          </p:cNvPr>
          <p:cNvSpPr>
            <a:spLocks noGrp="1"/>
          </p:cNvSpPr>
          <p:nvPr>
            <p:ph type="title"/>
          </p:nvPr>
        </p:nvSpPr>
        <p:spPr>
          <a:xfrm>
            <a:off x="1484311" y="685801"/>
            <a:ext cx="10018713" cy="924636"/>
          </a:xfrm>
        </p:spPr>
        <p:txBody>
          <a:bodyPr>
            <a:normAutofit/>
          </a:bodyPr>
          <a:lstStyle/>
          <a:p>
            <a:pPr algn="l"/>
            <a:r>
              <a:rPr lang="zh-CN" altLang="en-US" sz="2400" dirty="0"/>
              <a:t>例：输入两个正整数</a:t>
            </a:r>
            <a:r>
              <a:rPr lang="en-US" altLang="zh-CN" sz="2400" dirty="0"/>
              <a:t>a</a:t>
            </a:r>
            <a:r>
              <a:rPr lang="zh-CN" altLang="en-US" sz="2400" dirty="0"/>
              <a:t>和</a:t>
            </a:r>
            <a:r>
              <a:rPr lang="en-US" altLang="zh-CN" sz="2400" dirty="0"/>
              <a:t>b</a:t>
            </a:r>
            <a:r>
              <a:rPr lang="zh-CN" altLang="en-US" sz="2400" dirty="0"/>
              <a:t>，试交换</a:t>
            </a:r>
            <a:r>
              <a:rPr lang="en-US" altLang="zh-CN" sz="2400" dirty="0"/>
              <a:t>a</a:t>
            </a:r>
            <a:r>
              <a:rPr lang="zh-CN" altLang="en-US" sz="2400" dirty="0"/>
              <a:t>、</a:t>
            </a:r>
            <a:r>
              <a:rPr lang="en-US" altLang="zh-CN" sz="2400" dirty="0"/>
              <a:t>b</a:t>
            </a:r>
            <a:r>
              <a:rPr lang="zh-CN" altLang="en-US" sz="2400" dirty="0"/>
              <a:t>的值（使</a:t>
            </a:r>
            <a:r>
              <a:rPr lang="en-US" altLang="zh-CN" sz="2400" dirty="0"/>
              <a:t>a</a:t>
            </a:r>
            <a:r>
              <a:rPr lang="zh-CN" altLang="en-US" sz="2400" dirty="0"/>
              <a:t>的值等于</a:t>
            </a:r>
            <a:r>
              <a:rPr lang="en-US" altLang="zh-CN" sz="2400" dirty="0"/>
              <a:t>b</a:t>
            </a:r>
            <a:r>
              <a:rPr lang="zh-CN" altLang="en-US" sz="2400" dirty="0"/>
              <a:t>，</a:t>
            </a:r>
            <a:r>
              <a:rPr lang="en-US" altLang="zh-CN" sz="2400" dirty="0"/>
              <a:t>b</a:t>
            </a:r>
            <a:r>
              <a:rPr lang="zh-CN" altLang="en-US" sz="2400" dirty="0"/>
              <a:t>的值等于</a:t>
            </a:r>
            <a:r>
              <a:rPr lang="en-US" altLang="zh-CN" sz="2400" dirty="0"/>
              <a:t>a</a:t>
            </a:r>
            <a:r>
              <a:rPr lang="zh-CN" altLang="en-US" sz="2400" dirty="0"/>
              <a:t>）。</a:t>
            </a:r>
          </a:p>
        </p:txBody>
      </p:sp>
      <p:sp>
        <p:nvSpPr>
          <p:cNvPr id="3" name="内容占位符 2">
            <a:extLst>
              <a:ext uri="{FF2B5EF4-FFF2-40B4-BE49-F238E27FC236}">
                <a16:creationId xmlns:a16="http://schemas.microsoft.com/office/drawing/2014/main" id="{C5ADA495-2F65-4EB2-9ED4-EF3318EAA10D}"/>
              </a:ext>
            </a:extLst>
          </p:cNvPr>
          <p:cNvSpPr>
            <a:spLocks noGrp="1"/>
          </p:cNvSpPr>
          <p:nvPr>
            <p:ph idx="1"/>
          </p:nvPr>
        </p:nvSpPr>
        <p:spPr>
          <a:xfrm>
            <a:off x="1484310" y="1610437"/>
            <a:ext cx="10018713" cy="5076966"/>
          </a:xfrm>
        </p:spPr>
        <p:txBody>
          <a:bodyPr anchor="t">
            <a:normAutofit fontScale="85000" lnSpcReduction="20000"/>
          </a:bodyPr>
          <a:lstStyle/>
          <a:p>
            <a:r>
              <a:rPr lang="en-US" altLang="zh-CN" dirty="0"/>
              <a:t>【</a:t>
            </a:r>
            <a:r>
              <a:rPr lang="zh-CN" altLang="en-US" dirty="0"/>
              <a:t>分析</a:t>
            </a:r>
            <a:r>
              <a:rPr lang="en-US" altLang="zh-CN" dirty="0"/>
              <a:t>】</a:t>
            </a:r>
            <a:r>
              <a:rPr lang="zh-CN" altLang="en-US" dirty="0"/>
              <a:t>交换两个变量的值方法很多，一般我们采用引入第三个变量的算法，二个变量交换，可以想像成一瓶酱油和一瓶醋进行交换，这时容易想到拿一个空瓶子过来：</a:t>
            </a:r>
            <a:endParaRPr lang="en-US" altLang="zh-CN" dirty="0"/>
          </a:p>
          <a:p>
            <a:pPr marL="0" indent="0">
              <a:buNone/>
            </a:pPr>
            <a:r>
              <a:rPr lang="en-US" altLang="zh-CN" dirty="0"/>
              <a:t>      </a:t>
            </a:r>
            <a:r>
              <a:rPr lang="zh-CN" altLang="en-US" dirty="0"/>
              <a:t>① 将酱油倒到空瓶中；② 将醋倒到酱油瓶中；③ 将原空瓶中的酱油倒到醋瓶中。</a:t>
            </a:r>
          </a:p>
          <a:p>
            <a:r>
              <a:rPr lang="zh-CN" altLang="en-US" dirty="0"/>
              <a:t>程序如下：</a:t>
            </a:r>
            <a:endParaRPr lang="en-US" altLang="zh-CN" dirty="0"/>
          </a:p>
          <a:p>
            <a:pPr marL="457200" lvl="1" indent="0">
              <a:buNone/>
            </a:pPr>
            <a:r>
              <a:rPr lang="en-US" altLang="zh-CN" dirty="0"/>
              <a:t>#include&lt;iostream&gt;                      //</a:t>
            </a:r>
            <a:r>
              <a:rPr lang="zh-CN" altLang="en-US" dirty="0"/>
              <a:t>使用</a:t>
            </a:r>
            <a:r>
              <a:rPr lang="en-US" altLang="zh-CN" dirty="0" err="1"/>
              <a:t>cin,cout</a:t>
            </a:r>
            <a:r>
              <a:rPr lang="zh-CN" altLang="en-US" dirty="0"/>
              <a:t>，须调用</a:t>
            </a:r>
            <a:r>
              <a:rPr lang="en-US" altLang="zh-CN" dirty="0"/>
              <a:t>iostream</a:t>
            </a:r>
            <a:r>
              <a:rPr lang="zh-CN" altLang="en-US" dirty="0"/>
              <a:t>库</a:t>
            </a:r>
          </a:p>
          <a:p>
            <a:pPr marL="457200" lvl="1" indent="0">
              <a:buNone/>
            </a:pPr>
            <a:r>
              <a:rPr lang="en-US" altLang="zh-CN" dirty="0"/>
              <a:t>using namespace std;</a:t>
            </a:r>
          </a:p>
          <a:p>
            <a:pPr marL="457200" lvl="1" indent="0">
              <a:buNone/>
            </a:pPr>
            <a:r>
              <a:rPr lang="en-US" altLang="zh-CN" dirty="0"/>
              <a:t>int main()</a:t>
            </a:r>
          </a:p>
          <a:p>
            <a:pPr marL="457200" lvl="1" indent="0">
              <a:buNone/>
            </a:pPr>
            <a:r>
              <a:rPr lang="en-US" altLang="zh-CN" dirty="0"/>
              <a:t>{</a:t>
            </a:r>
          </a:p>
          <a:p>
            <a:pPr marL="457200" lvl="1" indent="0">
              <a:buNone/>
            </a:pPr>
            <a:r>
              <a:rPr lang="en-US" altLang="zh-CN" dirty="0"/>
              <a:t>	int </a:t>
            </a:r>
            <a:r>
              <a:rPr lang="en-US" altLang="zh-CN" dirty="0" err="1"/>
              <a:t>a,b,c</a:t>
            </a:r>
            <a:r>
              <a:rPr lang="en-US" altLang="zh-CN" dirty="0"/>
              <a:t>;                          //</a:t>
            </a:r>
            <a:r>
              <a:rPr lang="zh-CN" altLang="en-US" dirty="0"/>
              <a:t>定义三个变量</a:t>
            </a:r>
          </a:p>
          <a:p>
            <a:pPr marL="457200" lvl="1" indent="0">
              <a:buNone/>
            </a:pPr>
            <a:r>
              <a:rPr lang="zh-CN" altLang="en-US" dirty="0"/>
              <a:t>	</a:t>
            </a:r>
            <a:r>
              <a:rPr lang="en-US" altLang="zh-CN" dirty="0" err="1"/>
              <a:t>cout</a:t>
            </a:r>
            <a:r>
              <a:rPr lang="en-US" altLang="zh-CN" dirty="0"/>
              <a:t>&lt;&lt;"Input </a:t>
            </a:r>
            <a:r>
              <a:rPr lang="en-US" altLang="zh-CN" dirty="0" err="1"/>
              <a:t>a,b</a:t>
            </a:r>
            <a:r>
              <a:rPr lang="en-US" altLang="zh-CN" dirty="0"/>
              <a:t>=";                 //</a:t>
            </a:r>
            <a:r>
              <a:rPr lang="zh-CN" altLang="en-US" dirty="0"/>
              <a:t>输入提示</a:t>
            </a:r>
            <a:r>
              <a:rPr lang="en-US" altLang="zh-CN" dirty="0"/>
              <a:t>Input </a:t>
            </a:r>
            <a:r>
              <a:rPr lang="en-US" altLang="zh-CN" dirty="0" err="1"/>
              <a:t>a,b</a:t>
            </a:r>
            <a:r>
              <a:rPr lang="en-US" altLang="zh-CN" dirty="0"/>
              <a:t>=</a:t>
            </a:r>
          </a:p>
          <a:p>
            <a:pPr marL="457200" lvl="1" indent="0">
              <a:buNone/>
            </a:pPr>
            <a:r>
              <a:rPr lang="en-US" altLang="zh-CN" dirty="0"/>
              <a:t>	</a:t>
            </a:r>
            <a:r>
              <a:rPr lang="en-US" altLang="zh-CN" dirty="0" err="1"/>
              <a:t>cin</a:t>
            </a:r>
            <a:r>
              <a:rPr lang="en-US" altLang="zh-CN" dirty="0"/>
              <a:t>&gt;&gt;a&gt;&gt;b;                          //</a:t>
            </a:r>
            <a:r>
              <a:rPr lang="zh-CN" altLang="en-US" dirty="0"/>
              <a:t>输入</a:t>
            </a:r>
            <a:r>
              <a:rPr lang="en-US" altLang="zh-CN" dirty="0"/>
              <a:t>A</a:t>
            </a:r>
            <a:r>
              <a:rPr lang="zh-CN" altLang="en-US" dirty="0"/>
              <a:t>、</a:t>
            </a:r>
            <a:r>
              <a:rPr lang="en-US" altLang="zh-CN" dirty="0"/>
              <a:t>B</a:t>
            </a:r>
            <a:r>
              <a:rPr lang="zh-CN" altLang="en-US" dirty="0"/>
              <a:t>的值</a:t>
            </a:r>
          </a:p>
          <a:p>
            <a:pPr marL="457200" lvl="1" indent="0">
              <a:buNone/>
            </a:pPr>
            <a:r>
              <a:rPr lang="zh-CN" altLang="en-US" dirty="0"/>
              <a:t>	</a:t>
            </a:r>
            <a:r>
              <a:rPr lang="en-US" altLang="zh-CN" dirty="0"/>
              <a:t>c=a;   a=b;   b=c;                  //</a:t>
            </a:r>
            <a:r>
              <a:rPr lang="zh-CN" altLang="en-US" dirty="0"/>
              <a:t>交换</a:t>
            </a:r>
            <a:r>
              <a:rPr lang="en-US" altLang="zh-CN" dirty="0"/>
              <a:t>A</a:t>
            </a:r>
            <a:r>
              <a:rPr lang="zh-CN" altLang="en-US" dirty="0"/>
              <a:t>、</a:t>
            </a:r>
            <a:r>
              <a:rPr lang="en-US" altLang="zh-CN" dirty="0"/>
              <a:t>B</a:t>
            </a:r>
            <a:r>
              <a:rPr lang="zh-CN" altLang="en-US" dirty="0"/>
              <a:t>的值</a:t>
            </a:r>
          </a:p>
          <a:p>
            <a:pPr marL="457200" lvl="1" indent="0">
              <a:buNone/>
            </a:pPr>
            <a:r>
              <a:rPr lang="zh-CN" altLang="en-US" dirty="0"/>
              <a:t>	</a:t>
            </a:r>
            <a:r>
              <a:rPr lang="en-US" altLang="zh-CN" dirty="0" err="1"/>
              <a:t>cout</a:t>
            </a:r>
            <a:r>
              <a:rPr lang="en-US" altLang="zh-CN" dirty="0"/>
              <a:t>&lt;&lt;"a="&lt;&lt;a&lt;&lt;"  b="&lt;&lt;b&lt;&lt;</a:t>
            </a:r>
            <a:r>
              <a:rPr lang="en-US" altLang="zh-CN" dirty="0" err="1"/>
              <a:t>endl</a:t>
            </a:r>
            <a:r>
              <a:rPr lang="en-US" altLang="zh-CN" dirty="0"/>
              <a:t>;     //</a:t>
            </a:r>
            <a:r>
              <a:rPr lang="zh-CN" altLang="en-US" dirty="0"/>
              <a:t>输出结果</a:t>
            </a:r>
          </a:p>
          <a:p>
            <a:pPr marL="457200" lvl="1" indent="0">
              <a:buNone/>
            </a:pPr>
            <a:r>
              <a:rPr lang="zh-CN" altLang="en-US" dirty="0"/>
              <a:t>	</a:t>
            </a:r>
            <a:r>
              <a:rPr lang="en-US" altLang="zh-CN" dirty="0"/>
              <a:t>return 0;</a:t>
            </a:r>
          </a:p>
          <a:p>
            <a:pPr marL="457200" lvl="1" indent="0">
              <a:buNone/>
            </a:pPr>
            <a:r>
              <a:rPr lang="en-US" altLang="zh-CN" dirty="0"/>
              <a:t>}</a:t>
            </a:r>
            <a:endParaRPr lang="zh-CN" altLang="en-US" dirty="0"/>
          </a:p>
        </p:txBody>
      </p:sp>
    </p:spTree>
    <p:extLst>
      <p:ext uri="{BB962C8B-B14F-4D97-AF65-F5344CB8AC3E}">
        <p14:creationId xmlns:p14="http://schemas.microsoft.com/office/powerpoint/2010/main" val="19561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1000"/>
                                        <p:tgtEl>
                                          <p:spTgt spid="3">
                                            <p:txEl>
                                              <p:pRg st="11" end="11"/>
                                            </p:txEl>
                                          </p:spTgt>
                                        </p:tgtEl>
                                      </p:cBhvr>
                                    </p:animEffect>
                                    <p:anim calcmode="lin" valueType="num">
                                      <p:cBhvr>
                                        <p:cTn id="6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1000"/>
                                        <p:tgtEl>
                                          <p:spTgt spid="3">
                                            <p:txEl>
                                              <p:pRg st="12" end="12"/>
                                            </p:txEl>
                                          </p:spTgt>
                                        </p:tgtEl>
                                      </p:cBhvr>
                                    </p:animEffect>
                                    <p:anim calcmode="lin" valueType="num">
                                      <p:cBhvr>
                                        <p:cTn id="7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3">
                                            <p:txEl>
                                              <p:pRg st="13" end="13"/>
                                            </p:txEl>
                                          </p:spTgt>
                                        </p:tgtEl>
                                        <p:attrNameLst>
                                          <p:attrName>style.visibility</p:attrName>
                                        </p:attrNameLst>
                                      </p:cBhvr>
                                      <p:to>
                                        <p:strVal val="visible"/>
                                      </p:to>
                                    </p:set>
                                    <p:animEffect transition="in" filter="fade">
                                      <p:cBhvr>
                                        <p:cTn id="74" dur="1000"/>
                                        <p:tgtEl>
                                          <p:spTgt spid="3">
                                            <p:txEl>
                                              <p:pRg st="13" end="13"/>
                                            </p:txEl>
                                          </p:spTgt>
                                        </p:tgtEl>
                                      </p:cBhvr>
                                    </p:animEffect>
                                    <p:anim calcmode="lin" valueType="num">
                                      <p:cBhvr>
                                        <p:cTn id="75"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FA7AF-AE29-4B13-87AD-0863F97A67BD}"/>
              </a:ext>
            </a:extLst>
          </p:cNvPr>
          <p:cNvSpPr>
            <a:spLocks noGrp="1"/>
          </p:cNvSpPr>
          <p:nvPr>
            <p:ph type="title"/>
          </p:nvPr>
        </p:nvSpPr>
        <p:spPr/>
        <p:txBody>
          <a:bodyPr/>
          <a:lstStyle/>
          <a:p>
            <a:r>
              <a:rPr lang="zh-CN" altLang="en-US" dirty="0"/>
              <a:t>二、运算符和表达式</a:t>
            </a:r>
          </a:p>
        </p:txBody>
      </p:sp>
      <p:sp>
        <p:nvSpPr>
          <p:cNvPr id="3" name="文本占位符 2">
            <a:extLst>
              <a:ext uri="{FF2B5EF4-FFF2-40B4-BE49-F238E27FC236}">
                <a16:creationId xmlns:a16="http://schemas.microsoft.com/office/drawing/2014/main" id="{31C2B455-471D-4E0B-9B86-AE2AA6BF91A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42333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EE7626-1B82-450F-A89A-F4CEE3083154}"/>
              </a:ext>
            </a:extLst>
          </p:cNvPr>
          <p:cNvSpPr>
            <a:spLocks noGrp="1"/>
          </p:cNvSpPr>
          <p:nvPr>
            <p:ph idx="1"/>
          </p:nvPr>
        </p:nvSpPr>
        <p:spPr>
          <a:xfrm>
            <a:off x="1484310" y="586854"/>
            <a:ext cx="10018713" cy="5786649"/>
          </a:xfrm>
        </p:spPr>
        <p:txBody>
          <a:bodyPr/>
          <a:lstStyle/>
          <a:p>
            <a:r>
              <a:rPr lang="zh-CN" altLang="en-US" dirty="0"/>
              <a:t>运算符是一种告诉编译器执行特定的数学或逻辑操作的符号，</a:t>
            </a:r>
            <a:r>
              <a:rPr lang="en-US" altLang="zh-CN" dirty="0"/>
              <a:t>C++</a:t>
            </a:r>
            <a:r>
              <a:rPr lang="zh-CN" altLang="en-US" dirty="0"/>
              <a:t>内置了丰富的运算符：</a:t>
            </a:r>
            <a:endParaRPr lang="en-US" altLang="zh-CN" dirty="0"/>
          </a:p>
          <a:p>
            <a:r>
              <a:rPr lang="en-US" altLang="zh-CN" dirty="0"/>
              <a:t>1</a:t>
            </a:r>
            <a:r>
              <a:rPr lang="zh-CN" altLang="en-US" dirty="0"/>
              <a:t>）算术运算符（用于各类数值运算，如：</a:t>
            </a:r>
            <a:r>
              <a:rPr lang="en-US" altLang="zh-CN" dirty="0"/>
              <a:t>+</a:t>
            </a:r>
            <a:r>
              <a:rPr lang="zh-CN" altLang="en-US" dirty="0"/>
              <a:t>、</a:t>
            </a:r>
            <a:r>
              <a:rPr lang="en-US" altLang="zh-CN" dirty="0"/>
              <a:t>-</a:t>
            </a:r>
            <a:r>
              <a:rPr lang="zh-CN" altLang="en-US" dirty="0"/>
              <a:t>、*、</a:t>
            </a:r>
            <a:r>
              <a:rPr lang="en-US" altLang="zh-CN" dirty="0"/>
              <a:t>/ </a:t>
            </a:r>
            <a:r>
              <a:rPr lang="zh-CN" altLang="en-US" dirty="0"/>
              <a:t>）</a:t>
            </a:r>
            <a:endParaRPr lang="en-US" altLang="zh-CN" dirty="0"/>
          </a:p>
          <a:p>
            <a:r>
              <a:rPr lang="en-US" altLang="zh-CN" dirty="0"/>
              <a:t>2</a:t>
            </a:r>
            <a:r>
              <a:rPr lang="zh-CN" altLang="en-US" dirty="0"/>
              <a:t>）关系运算符（用于比较运算，如：</a:t>
            </a:r>
            <a:r>
              <a:rPr lang="en-US" altLang="zh-CN" dirty="0"/>
              <a:t>&gt;</a:t>
            </a:r>
            <a:r>
              <a:rPr lang="zh-CN" altLang="en-US" dirty="0"/>
              <a:t>、</a:t>
            </a:r>
            <a:r>
              <a:rPr lang="en-US" altLang="zh-CN" dirty="0"/>
              <a:t>&lt;</a:t>
            </a:r>
            <a:r>
              <a:rPr lang="zh-CN" altLang="en-US" dirty="0"/>
              <a:t>、</a:t>
            </a:r>
            <a:r>
              <a:rPr lang="en-US" altLang="zh-CN" dirty="0"/>
              <a:t>== </a:t>
            </a:r>
            <a:r>
              <a:rPr lang="zh-CN" altLang="en-US" dirty="0"/>
              <a:t>）</a:t>
            </a:r>
            <a:endParaRPr lang="en-US" altLang="zh-CN" dirty="0"/>
          </a:p>
          <a:p>
            <a:r>
              <a:rPr lang="en-US" altLang="zh-CN" dirty="0"/>
              <a:t>3</a:t>
            </a:r>
            <a:r>
              <a:rPr lang="zh-CN" altLang="en-US" dirty="0"/>
              <a:t>）逻辑运算符（用于逻辑运算，如：</a:t>
            </a:r>
            <a:r>
              <a:rPr lang="en-US" altLang="zh-CN" dirty="0"/>
              <a:t>&amp;&amp;</a:t>
            </a:r>
            <a:r>
              <a:rPr lang="zh-CN" altLang="en-US" dirty="0"/>
              <a:t>、</a:t>
            </a:r>
            <a:r>
              <a:rPr lang="en-US" altLang="zh-CN" dirty="0"/>
              <a:t>||</a:t>
            </a:r>
            <a:r>
              <a:rPr lang="zh-CN" altLang="en-US" dirty="0"/>
              <a:t>、</a:t>
            </a:r>
            <a:r>
              <a:rPr lang="en-US" altLang="zh-CN" dirty="0"/>
              <a:t>!</a:t>
            </a:r>
            <a:r>
              <a:rPr lang="zh-CN" altLang="en-US" dirty="0"/>
              <a:t>）</a:t>
            </a:r>
            <a:endParaRPr lang="en-US" altLang="zh-CN" dirty="0"/>
          </a:p>
          <a:p>
            <a:r>
              <a:rPr lang="en-US" altLang="zh-CN" dirty="0"/>
              <a:t>4</a:t>
            </a:r>
            <a:r>
              <a:rPr lang="zh-CN" altLang="en-US" dirty="0"/>
              <a:t>）位运算符（位运算符作用于位，逐位操作，如：</a:t>
            </a:r>
            <a:r>
              <a:rPr lang="en-US" altLang="zh-CN" dirty="0"/>
              <a:t>&amp;</a:t>
            </a:r>
            <a:r>
              <a:rPr lang="zh-CN" altLang="en-US" dirty="0"/>
              <a:t>、</a:t>
            </a:r>
            <a:r>
              <a:rPr lang="en-US" altLang="zh-CN" dirty="0"/>
              <a:t>|</a:t>
            </a:r>
            <a:r>
              <a:rPr lang="zh-CN" altLang="en-US" dirty="0"/>
              <a:t>、</a:t>
            </a:r>
            <a:r>
              <a:rPr lang="en-US" altLang="zh-CN" dirty="0"/>
              <a:t>^</a:t>
            </a:r>
            <a:r>
              <a:rPr lang="zh-CN" altLang="en-US" dirty="0"/>
              <a:t>）</a:t>
            </a:r>
            <a:endParaRPr lang="en-US" altLang="zh-CN" dirty="0"/>
          </a:p>
          <a:p>
            <a:r>
              <a:rPr lang="en-US" altLang="zh-CN" dirty="0"/>
              <a:t>5</a:t>
            </a:r>
            <a:r>
              <a:rPr lang="zh-CN" altLang="en-US" dirty="0"/>
              <a:t>）赋值运算符（用于赋值运算，分为简单赋值</a:t>
            </a:r>
            <a:r>
              <a:rPr lang="en-US" altLang="zh-CN" dirty="0"/>
              <a:t>=</a:t>
            </a:r>
            <a:r>
              <a:rPr lang="zh-CN" altLang="en-US" dirty="0"/>
              <a:t>，复合算术赋值</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a:t>
            </a:r>
            <a:r>
              <a:rPr lang="en-US" altLang="zh-CN" dirty="0"/>
              <a:t>%=</a:t>
            </a:r>
            <a:r>
              <a:rPr lang="zh-CN" altLang="en-US" dirty="0"/>
              <a:t>和复合位运算赋值</a:t>
            </a:r>
            <a:r>
              <a:rPr lang="en-US" altLang="zh-CN" dirty="0"/>
              <a:t>&amp;=</a:t>
            </a:r>
            <a:r>
              <a:rPr lang="zh-CN" altLang="en-US" dirty="0"/>
              <a:t>、</a:t>
            </a:r>
            <a:r>
              <a:rPr lang="en-US" altLang="zh-CN" dirty="0"/>
              <a:t>|=</a:t>
            </a:r>
            <a:r>
              <a:rPr lang="zh-CN" altLang="en-US" dirty="0"/>
              <a:t>、</a:t>
            </a:r>
            <a:r>
              <a:rPr lang="en-US" altLang="zh-CN" dirty="0"/>
              <a:t>^=</a:t>
            </a:r>
            <a:r>
              <a:rPr lang="zh-CN" altLang="en-US" dirty="0"/>
              <a:t>、</a:t>
            </a:r>
            <a:r>
              <a:rPr lang="en-US" altLang="zh-CN" dirty="0"/>
              <a:t>&gt;&gt;=</a:t>
            </a:r>
            <a:r>
              <a:rPr lang="zh-CN" altLang="en-US" dirty="0"/>
              <a:t>、</a:t>
            </a:r>
            <a:r>
              <a:rPr lang="en-US" altLang="zh-CN" dirty="0"/>
              <a:t>&lt;&lt;=</a:t>
            </a:r>
            <a:r>
              <a:rPr lang="zh-CN" altLang="en-US" dirty="0"/>
              <a:t>）三类</a:t>
            </a:r>
            <a:endParaRPr lang="en-US" altLang="zh-CN" dirty="0"/>
          </a:p>
          <a:p>
            <a:r>
              <a:rPr lang="en-US" altLang="zh-CN" dirty="0"/>
              <a:t>6</a:t>
            </a:r>
            <a:r>
              <a:rPr lang="zh-CN" altLang="en-US" dirty="0"/>
              <a:t>）杂项运算符（如</a:t>
            </a:r>
            <a:r>
              <a:rPr lang="en-US" altLang="zh-CN" dirty="0" err="1"/>
              <a:t>sizeof</a:t>
            </a:r>
            <a:r>
              <a:rPr lang="zh-CN" altLang="en-US" dirty="0"/>
              <a:t>、</a:t>
            </a:r>
            <a:r>
              <a:rPr lang="en-US" altLang="zh-CN" dirty="0"/>
              <a:t>.</a:t>
            </a:r>
            <a:r>
              <a:rPr lang="zh-CN" altLang="en-US" dirty="0"/>
              <a:t>（点）、</a:t>
            </a:r>
            <a:r>
              <a:rPr lang="en-US" altLang="zh-CN" dirty="0"/>
              <a:t>-&gt;</a:t>
            </a:r>
            <a:r>
              <a:rPr lang="zh-CN" altLang="en-US" dirty="0"/>
              <a:t>（箭头）等）</a:t>
            </a:r>
          </a:p>
        </p:txBody>
      </p:sp>
    </p:spTree>
    <p:extLst>
      <p:ext uri="{BB962C8B-B14F-4D97-AF65-F5344CB8AC3E}">
        <p14:creationId xmlns:p14="http://schemas.microsoft.com/office/powerpoint/2010/main" val="3621951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EE7626-1B82-450F-A89A-F4CEE3083154}"/>
              </a:ext>
            </a:extLst>
          </p:cNvPr>
          <p:cNvSpPr>
            <a:spLocks noGrp="1"/>
          </p:cNvSpPr>
          <p:nvPr>
            <p:ph idx="1"/>
          </p:nvPr>
        </p:nvSpPr>
        <p:spPr>
          <a:xfrm>
            <a:off x="1484310" y="586854"/>
            <a:ext cx="10018713" cy="5786649"/>
          </a:xfrm>
        </p:spPr>
        <p:txBody>
          <a:bodyPr/>
          <a:lstStyle/>
          <a:p>
            <a:r>
              <a:rPr lang="zh-CN" altLang="en-US" dirty="0"/>
              <a:t>运算符是一种告诉编译器执行特定的数学或逻辑操作的符号，</a:t>
            </a:r>
            <a:r>
              <a:rPr lang="en-US" altLang="zh-CN" dirty="0"/>
              <a:t>C++</a:t>
            </a:r>
            <a:r>
              <a:rPr lang="zh-CN" altLang="en-US" dirty="0"/>
              <a:t>内置了丰富的运算符：</a:t>
            </a:r>
            <a:endParaRPr lang="en-US" altLang="zh-CN" dirty="0"/>
          </a:p>
          <a:p>
            <a:r>
              <a:rPr lang="en-US" altLang="zh-CN" dirty="0">
                <a:solidFill>
                  <a:srgbClr val="FF0000"/>
                </a:solidFill>
              </a:rPr>
              <a:t>1</a:t>
            </a:r>
            <a:r>
              <a:rPr lang="zh-CN" altLang="en-US" dirty="0">
                <a:solidFill>
                  <a:srgbClr val="FF0000"/>
                </a:solidFill>
              </a:rPr>
              <a:t>）算术运算符（用于各类数值运算，如：</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a:t>
            </a:r>
            <a:r>
              <a:rPr lang="en-US" altLang="zh-CN" dirty="0">
                <a:solidFill>
                  <a:srgbClr val="FF0000"/>
                </a:solidFill>
              </a:rPr>
              <a:t>/ </a:t>
            </a:r>
            <a:r>
              <a:rPr lang="zh-CN" altLang="en-US" dirty="0">
                <a:solidFill>
                  <a:srgbClr val="FF0000"/>
                </a:solidFill>
              </a:rPr>
              <a:t>）</a:t>
            </a:r>
            <a:endParaRPr lang="en-US" altLang="zh-CN" dirty="0">
              <a:solidFill>
                <a:srgbClr val="FF0000"/>
              </a:solidFill>
            </a:endParaRPr>
          </a:p>
          <a:p>
            <a:r>
              <a:rPr lang="en-US" altLang="zh-CN" dirty="0">
                <a:solidFill>
                  <a:schemeClr val="bg1">
                    <a:lumMod val="85000"/>
                  </a:schemeClr>
                </a:solidFill>
              </a:rPr>
              <a:t>2</a:t>
            </a:r>
            <a:r>
              <a:rPr lang="zh-CN" altLang="en-US" dirty="0">
                <a:solidFill>
                  <a:schemeClr val="bg1">
                    <a:lumMod val="85000"/>
                  </a:schemeClr>
                </a:solidFill>
              </a:rPr>
              <a:t>）关系运算符（用于比较运算，如：</a:t>
            </a:r>
            <a:r>
              <a:rPr lang="en-US" altLang="zh-CN" dirty="0">
                <a:solidFill>
                  <a:schemeClr val="bg1">
                    <a:lumMod val="85000"/>
                  </a:schemeClr>
                </a:solidFill>
              </a:rPr>
              <a:t>&gt;</a:t>
            </a:r>
            <a:r>
              <a:rPr lang="zh-CN" altLang="en-US" dirty="0">
                <a:solidFill>
                  <a:schemeClr val="bg1">
                    <a:lumMod val="85000"/>
                  </a:schemeClr>
                </a:solidFill>
              </a:rPr>
              <a:t>、</a:t>
            </a:r>
            <a:r>
              <a:rPr lang="en-US" altLang="zh-CN" dirty="0">
                <a:solidFill>
                  <a:schemeClr val="bg1">
                    <a:lumMod val="85000"/>
                  </a:schemeClr>
                </a:solidFill>
              </a:rPr>
              <a:t>&lt;</a:t>
            </a:r>
            <a:r>
              <a:rPr lang="zh-CN" altLang="en-US" dirty="0">
                <a:solidFill>
                  <a:schemeClr val="bg1">
                    <a:lumMod val="85000"/>
                  </a:schemeClr>
                </a:solidFill>
              </a:rPr>
              <a:t>、</a:t>
            </a:r>
            <a:r>
              <a:rPr lang="en-US" altLang="zh-CN" dirty="0">
                <a:solidFill>
                  <a:schemeClr val="bg1">
                    <a:lumMod val="85000"/>
                  </a:schemeClr>
                </a:solidFill>
              </a:rPr>
              <a:t>== </a:t>
            </a:r>
            <a:r>
              <a:rPr lang="zh-CN" altLang="en-US" dirty="0">
                <a:solidFill>
                  <a:schemeClr val="bg1">
                    <a:lumMod val="85000"/>
                  </a:schemeClr>
                </a:solidFill>
              </a:rPr>
              <a:t>）</a:t>
            </a:r>
            <a:endParaRPr lang="en-US" altLang="zh-CN" dirty="0">
              <a:solidFill>
                <a:schemeClr val="bg1">
                  <a:lumMod val="85000"/>
                </a:schemeClr>
              </a:solidFill>
            </a:endParaRPr>
          </a:p>
          <a:p>
            <a:r>
              <a:rPr lang="en-US" altLang="zh-CN" dirty="0">
                <a:solidFill>
                  <a:schemeClr val="bg1">
                    <a:lumMod val="85000"/>
                  </a:schemeClr>
                </a:solidFill>
              </a:rPr>
              <a:t>3</a:t>
            </a:r>
            <a:r>
              <a:rPr lang="zh-CN" altLang="en-US" dirty="0">
                <a:solidFill>
                  <a:schemeClr val="bg1">
                    <a:lumMod val="85000"/>
                  </a:schemeClr>
                </a:solidFill>
              </a:rPr>
              <a:t>）逻辑运算符（用于逻辑运算，如：</a:t>
            </a:r>
            <a:r>
              <a:rPr lang="en-US" altLang="zh-CN" dirty="0">
                <a:solidFill>
                  <a:schemeClr val="bg1">
                    <a:lumMod val="85000"/>
                  </a:schemeClr>
                </a:solidFill>
              </a:rPr>
              <a:t>&amp;&amp;</a:t>
            </a:r>
            <a:r>
              <a:rPr lang="zh-CN" altLang="en-US" dirty="0">
                <a:solidFill>
                  <a:schemeClr val="bg1">
                    <a:lumMod val="85000"/>
                  </a:schemeClr>
                </a:solidFill>
              </a:rPr>
              <a:t>、</a:t>
            </a:r>
            <a:r>
              <a:rPr lang="en-US" altLang="zh-CN" dirty="0">
                <a:solidFill>
                  <a:schemeClr val="bg1">
                    <a:lumMod val="85000"/>
                  </a:schemeClr>
                </a:solidFill>
              </a:rPr>
              <a:t>||</a:t>
            </a:r>
            <a:r>
              <a:rPr lang="zh-CN" altLang="en-US" dirty="0">
                <a:solidFill>
                  <a:schemeClr val="bg1">
                    <a:lumMod val="85000"/>
                  </a:schemeClr>
                </a:solidFill>
              </a:rPr>
              <a:t>、</a:t>
            </a:r>
            <a:r>
              <a:rPr lang="en-US" altLang="zh-CN" dirty="0">
                <a:solidFill>
                  <a:schemeClr val="bg1">
                    <a:lumMod val="85000"/>
                  </a:schemeClr>
                </a:solidFill>
              </a:rPr>
              <a:t>!</a:t>
            </a:r>
            <a:r>
              <a:rPr lang="zh-CN" altLang="en-US" dirty="0">
                <a:solidFill>
                  <a:schemeClr val="bg1">
                    <a:lumMod val="85000"/>
                  </a:schemeClr>
                </a:solidFill>
              </a:rPr>
              <a:t>）</a:t>
            </a:r>
            <a:endParaRPr lang="en-US" altLang="zh-CN" dirty="0">
              <a:solidFill>
                <a:schemeClr val="bg1">
                  <a:lumMod val="85000"/>
                </a:schemeClr>
              </a:solidFill>
            </a:endParaRPr>
          </a:p>
          <a:p>
            <a:r>
              <a:rPr lang="en-US" altLang="zh-CN" dirty="0">
                <a:solidFill>
                  <a:schemeClr val="bg1">
                    <a:lumMod val="85000"/>
                  </a:schemeClr>
                </a:solidFill>
              </a:rPr>
              <a:t>4</a:t>
            </a:r>
            <a:r>
              <a:rPr lang="zh-CN" altLang="en-US" dirty="0">
                <a:solidFill>
                  <a:schemeClr val="bg1">
                    <a:lumMod val="85000"/>
                  </a:schemeClr>
                </a:solidFill>
              </a:rPr>
              <a:t>）位运算符（位运算符作用于位，逐位操作，如：</a:t>
            </a:r>
            <a:r>
              <a:rPr lang="en-US" altLang="zh-CN" dirty="0">
                <a:solidFill>
                  <a:schemeClr val="bg1">
                    <a:lumMod val="85000"/>
                  </a:schemeClr>
                </a:solidFill>
              </a:rPr>
              <a:t>&amp;</a:t>
            </a:r>
            <a:r>
              <a:rPr lang="zh-CN" altLang="en-US" dirty="0">
                <a:solidFill>
                  <a:schemeClr val="bg1">
                    <a:lumMod val="85000"/>
                  </a:schemeClr>
                </a:solidFill>
              </a:rPr>
              <a:t>、</a:t>
            </a:r>
            <a:r>
              <a:rPr lang="en-US" altLang="zh-CN" dirty="0">
                <a:solidFill>
                  <a:schemeClr val="bg1">
                    <a:lumMod val="85000"/>
                  </a:schemeClr>
                </a:solidFill>
              </a:rPr>
              <a:t>|</a:t>
            </a:r>
            <a:r>
              <a:rPr lang="zh-CN" altLang="en-US" dirty="0">
                <a:solidFill>
                  <a:schemeClr val="bg1">
                    <a:lumMod val="85000"/>
                  </a:schemeClr>
                </a:solidFill>
              </a:rPr>
              <a:t>、</a:t>
            </a:r>
            <a:r>
              <a:rPr lang="en-US" altLang="zh-CN" dirty="0">
                <a:solidFill>
                  <a:schemeClr val="bg1">
                    <a:lumMod val="85000"/>
                  </a:schemeClr>
                </a:solidFill>
              </a:rPr>
              <a:t>^</a:t>
            </a:r>
            <a:r>
              <a:rPr lang="zh-CN" altLang="en-US" dirty="0">
                <a:solidFill>
                  <a:schemeClr val="bg1">
                    <a:lumMod val="85000"/>
                  </a:schemeClr>
                </a:solidFill>
              </a:rPr>
              <a:t>）</a:t>
            </a:r>
            <a:endParaRPr lang="en-US" altLang="zh-CN" dirty="0">
              <a:solidFill>
                <a:schemeClr val="bg1">
                  <a:lumMod val="85000"/>
                </a:schemeClr>
              </a:solidFill>
            </a:endParaRPr>
          </a:p>
          <a:p>
            <a:r>
              <a:rPr lang="en-US" altLang="zh-CN" dirty="0">
                <a:solidFill>
                  <a:srgbClr val="FF0000"/>
                </a:solidFill>
              </a:rPr>
              <a:t>5</a:t>
            </a:r>
            <a:r>
              <a:rPr lang="zh-CN" altLang="en-US" dirty="0">
                <a:solidFill>
                  <a:srgbClr val="FF0000"/>
                </a:solidFill>
              </a:rPr>
              <a:t>）赋值运算符（用于赋值运算，分为简单赋值</a:t>
            </a:r>
            <a:r>
              <a:rPr lang="en-US" altLang="zh-CN" dirty="0">
                <a:solidFill>
                  <a:srgbClr val="FF0000"/>
                </a:solidFill>
              </a:rPr>
              <a:t>=</a:t>
            </a:r>
            <a:r>
              <a:rPr lang="zh-CN" altLang="en-US" dirty="0">
                <a:solidFill>
                  <a:srgbClr val="FF0000"/>
                </a:solidFill>
              </a:rPr>
              <a:t>，复合算术赋值</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和</a:t>
            </a:r>
            <a:r>
              <a:rPr lang="zh-CN" altLang="en-US" dirty="0">
                <a:solidFill>
                  <a:schemeClr val="bg1">
                    <a:lumMod val="85000"/>
                  </a:schemeClr>
                </a:solidFill>
              </a:rPr>
              <a:t>复合位运算赋值</a:t>
            </a:r>
            <a:r>
              <a:rPr lang="en-US" altLang="zh-CN" dirty="0">
                <a:solidFill>
                  <a:schemeClr val="bg1">
                    <a:lumMod val="85000"/>
                  </a:schemeClr>
                </a:solidFill>
              </a:rPr>
              <a:t>&amp;=</a:t>
            </a:r>
            <a:r>
              <a:rPr lang="zh-CN" altLang="en-US" dirty="0">
                <a:solidFill>
                  <a:schemeClr val="bg1">
                    <a:lumMod val="85000"/>
                  </a:schemeClr>
                </a:solidFill>
              </a:rPr>
              <a:t>、</a:t>
            </a:r>
            <a:r>
              <a:rPr lang="en-US" altLang="zh-CN" dirty="0">
                <a:solidFill>
                  <a:schemeClr val="bg1">
                    <a:lumMod val="85000"/>
                  </a:schemeClr>
                </a:solidFill>
              </a:rPr>
              <a:t>|=</a:t>
            </a:r>
            <a:r>
              <a:rPr lang="zh-CN" altLang="en-US" dirty="0">
                <a:solidFill>
                  <a:schemeClr val="bg1">
                    <a:lumMod val="85000"/>
                  </a:schemeClr>
                </a:solidFill>
              </a:rPr>
              <a:t>、</a:t>
            </a:r>
            <a:r>
              <a:rPr lang="en-US" altLang="zh-CN" dirty="0">
                <a:solidFill>
                  <a:schemeClr val="bg1">
                    <a:lumMod val="85000"/>
                  </a:schemeClr>
                </a:solidFill>
              </a:rPr>
              <a:t>^=</a:t>
            </a:r>
            <a:r>
              <a:rPr lang="zh-CN" altLang="en-US" dirty="0">
                <a:solidFill>
                  <a:schemeClr val="bg1">
                    <a:lumMod val="85000"/>
                  </a:schemeClr>
                </a:solidFill>
              </a:rPr>
              <a:t>、</a:t>
            </a:r>
            <a:r>
              <a:rPr lang="en-US" altLang="zh-CN" dirty="0">
                <a:solidFill>
                  <a:schemeClr val="bg1">
                    <a:lumMod val="85000"/>
                  </a:schemeClr>
                </a:solidFill>
              </a:rPr>
              <a:t>&gt;&gt;=</a:t>
            </a:r>
            <a:r>
              <a:rPr lang="zh-CN" altLang="en-US" dirty="0">
                <a:solidFill>
                  <a:schemeClr val="bg1">
                    <a:lumMod val="85000"/>
                  </a:schemeClr>
                </a:solidFill>
              </a:rPr>
              <a:t>、</a:t>
            </a:r>
            <a:r>
              <a:rPr lang="en-US" altLang="zh-CN" dirty="0">
                <a:solidFill>
                  <a:schemeClr val="bg1">
                    <a:lumMod val="85000"/>
                  </a:schemeClr>
                </a:solidFill>
              </a:rPr>
              <a:t>&lt;&lt;=</a:t>
            </a:r>
            <a:r>
              <a:rPr lang="zh-CN" altLang="en-US" dirty="0">
                <a:solidFill>
                  <a:srgbClr val="FF0000"/>
                </a:solidFill>
              </a:rPr>
              <a:t>）三类</a:t>
            </a:r>
            <a:endParaRPr lang="en-US" altLang="zh-CN" dirty="0">
              <a:solidFill>
                <a:srgbClr val="FF0000"/>
              </a:solidFill>
            </a:endParaRPr>
          </a:p>
          <a:p>
            <a:r>
              <a:rPr lang="en-US" altLang="zh-CN" dirty="0">
                <a:solidFill>
                  <a:schemeClr val="bg1">
                    <a:lumMod val="85000"/>
                  </a:schemeClr>
                </a:solidFill>
              </a:rPr>
              <a:t>6</a:t>
            </a:r>
            <a:r>
              <a:rPr lang="zh-CN" altLang="en-US" dirty="0">
                <a:solidFill>
                  <a:schemeClr val="bg1">
                    <a:lumMod val="85000"/>
                  </a:schemeClr>
                </a:solidFill>
              </a:rPr>
              <a:t>）杂项运算符（如</a:t>
            </a:r>
            <a:r>
              <a:rPr lang="en-US" altLang="zh-CN" dirty="0" err="1">
                <a:solidFill>
                  <a:schemeClr val="bg1">
                    <a:lumMod val="85000"/>
                  </a:schemeClr>
                </a:solidFill>
              </a:rPr>
              <a:t>sizeof</a:t>
            </a:r>
            <a:r>
              <a:rPr lang="zh-CN" altLang="en-US" dirty="0">
                <a:solidFill>
                  <a:schemeClr val="bg1">
                    <a:lumMod val="85000"/>
                  </a:schemeClr>
                </a:solidFill>
              </a:rPr>
              <a:t>、</a:t>
            </a:r>
            <a:r>
              <a:rPr lang="en-US" altLang="zh-CN" dirty="0">
                <a:solidFill>
                  <a:schemeClr val="bg1">
                    <a:lumMod val="85000"/>
                  </a:schemeClr>
                </a:solidFill>
              </a:rPr>
              <a:t>.</a:t>
            </a:r>
            <a:r>
              <a:rPr lang="zh-CN" altLang="en-US" dirty="0">
                <a:solidFill>
                  <a:schemeClr val="bg1">
                    <a:lumMod val="85000"/>
                  </a:schemeClr>
                </a:solidFill>
              </a:rPr>
              <a:t>（点）、</a:t>
            </a:r>
            <a:r>
              <a:rPr lang="en-US" altLang="zh-CN" dirty="0">
                <a:solidFill>
                  <a:schemeClr val="bg1">
                    <a:lumMod val="85000"/>
                  </a:schemeClr>
                </a:solidFill>
              </a:rPr>
              <a:t>-&gt;</a:t>
            </a:r>
            <a:r>
              <a:rPr lang="zh-CN" altLang="en-US" dirty="0">
                <a:solidFill>
                  <a:schemeClr val="bg1">
                    <a:lumMod val="85000"/>
                  </a:schemeClr>
                </a:solidFill>
              </a:rPr>
              <a:t>（箭头）等）</a:t>
            </a:r>
            <a:endParaRPr lang="en-US" altLang="zh-CN" dirty="0">
              <a:solidFill>
                <a:schemeClr val="bg1">
                  <a:lumMod val="85000"/>
                </a:schemeClr>
              </a:solidFill>
            </a:endParaRPr>
          </a:p>
          <a:p>
            <a:r>
              <a:rPr lang="zh-CN" altLang="en-US" dirty="0"/>
              <a:t>其余运算符后面课程会陆续介绍</a:t>
            </a:r>
          </a:p>
        </p:txBody>
      </p:sp>
    </p:spTree>
    <p:extLst>
      <p:ext uri="{BB962C8B-B14F-4D97-AF65-F5344CB8AC3E}">
        <p14:creationId xmlns:p14="http://schemas.microsoft.com/office/powerpoint/2010/main" val="320996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DA04A-065C-4727-89DC-D9483CE6379C}"/>
              </a:ext>
            </a:extLst>
          </p:cNvPr>
          <p:cNvSpPr>
            <a:spLocks noGrp="1"/>
          </p:cNvSpPr>
          <p:nvPr>
            <p:ph type="title"/>
          </p:nvPr>
        </p:nvSpPr>
        <p:spPr>
          <a:xfrm>
            <a:off x="1484309" y="276367"/>
            <a:ext cx="10018713" cy="856397"/>
          </a:xfrm>
        </p:spPr>
        <p:txBody>
          <a:bodyPr/>
          <a:lstStyle/>
          <a:p>
            <a:r>
              <a:rPr lang="zh-CN" altLang="en-US" dirty="0"/>
              <a:t>算术运算符</a:t>
            </a:r>
          </a:p>
        </p:txBody>
      </p:sp>
      <p:sp>
        <p:nvSpPr>
          <p:cNvPr id="3" name="内容占位符 2">
            <a:extLst>
              <a:ext uri="{FF2B5EF4-FFF2-40B4-BE49-F238E27FC236}">
                <a16:creationId xmlns:a16="http://schemas.microsoft.com/office/drawing/2014/main" id="{FD1F2C94-5DC1-462F-81E5-DB496FA05DB8}"/>
              </a:ext>
            </a:extLst>
          </p:cNvPr>
          <p:cNvSpPr>
            <a:spLocks noGrp="1"/>
          </p:cNvSpPr>
          <p:nvPr>
            <p:ph idx="1"/>
          </p:nvPr>
        </p:nvSpPr>
        <p:spPr>
          <a:xfrm>
            <a:off x="1484310" y="1132764"/>
            <a:ext cx="10018713" cy="5568287"/>
          </a:xfrm>
        </p:spPr>
        <p:txBody>
          <a:bodyPr/>
          <a:lstStyle/>
          <a:p>
            <a:r>
              <a:rPr lang="en-US" altLang="zh-CN" dirty="0"/>
              <a:t>+</a:t>
            </a:r>
            <a:r>
              <a:rPr lang="zh-CN" altLang="en-US" dirty="0"/>
              <a:t>（加）、</a:t>
            </a:r>
            <a:r>
              <a:rPr lang="en-US" altLang="zh-CN" dirty="0"/>
              <a:t>-</a:t>
            </a:r>
            <a:r>
              <a:rPr lang="zh-CN" altLang="en-US" dirty="0"/>
              <a:t>（减）、</a:t>
            </a:r>
            <a:r>
              <a:rPr lang="en-US" altLang="zh-CN" dirty="0"/>
              <a:t>*</a:t>
            </a:r>
            <a:r>
              <a:rPr lang="zh-CN" altLang="en-US" dirty="0"/>
              <a:t>（乘）三种运算符含义与用法与数学中类似</a:t>
            </a:r>
            <a:endParaRPr lang="en-US" altLang="zh-CN" dirty="0"/>
          </a:p>
          <a:p>
            <a:r>
              <a:rPr lang="en-US" altLang="zh-CN" dirty="0"/>
              <a:t>/</a:t>
            </a:r>
            <a:r>
              <a:rPr lang="zh-CN" altLang="en-US" dirty="0"/>
              <a:t>（除）：除法运算符有一些特殊之处，如果</a:t>
            </a:r>
            <a:r>
              <a:rPr lang="en-US" altLang="zh-CN" dirty="0"/>
              <a:t>a</a:t>
            </a:r>
            <a:r>
              <a:rPr lang="zh-CN" altLang="en-US" dirty="0"/>
              <a:t>、</a:t>
            </a:r>
            <a:r>
              <a:rPr lang="en-US" altLang="zh-CN" dirty="0"/>
              <a:t>b</a:t>
            </a:r>
            <a:r>
              <a:rPr lang="zh-CN" altLang="en-US" dirty="0"/>
              <a:t>是两个整数，那么</a:t>
            </a:r>
            <a:r>
              <a:rPr lang="en-US" altLang="zh-CN" dirty="0"/>
              <a:t>a/b</a:t>
            </a:r>
            <a:r>
              <a:rPr lang="zh-CN" altLang="en-US" dirty="0"/>
              <a:t>的值也为整数。如：</a:t>
            </a:r>
            <a:r>
              <a:rPr lang="en-US" altLang="zh-CN" dirty="0"/>
              <a:t>5/2</a:t>
            </a:r>
            <a:r>
              <a:rPr lang="zh-CN" altLang="en-US" dirty="0"/>
              <a:t>的值是</a:t>
            </a:r>
            <a:r>
              <a:rPr lang="en-US" altLang="zh-CN" dirty="0"/>
              <a:t>2</a:t>
            </a:r>
            <a:r>
              <a:rPr lang="zh-CN" altLang="en-US" dirty="0"/>
              <a:t>，而不是</a:t>
            </a:r>
            <a:r>
              <a:rPr lang="en-US" altLang="zh-CN" dirty="0"/>
              <a:t>2.5</a:t>
            </a:r>
            <a:r>
              <a:rPr lang="zh-CN" altLang="en-US" dirty="0"/>
              <a:t>，</a:t>
            </a:r>
            <a:r>
              <a:rPr lang="en-US" altLang="zh-CN" dirty="0"/>
              <a:t>5.0/2</a:t>
            </a:r>
            <a:r>
              <a:rPr lang="zh-CN" altLang="en-US" dirty="0"/>
              <a:t>或</a:t>
            </a:r>
            <a:r>
              <a:rPr lang="en-US" altLang="zh-CN" dirty="0"/>
              <a:t>5/2.0</a:t>
            </a:r>
            <a:r>
              <a:rPr lang="zh-CN" altLang="en-US" dirty="0"/>
              <a:t>的值为</a:t>
            </a:r>
            <a:r>
              <a:rPr lang="en-US" altLang="zh-CN" dirty="0"/>
              <a:t>2.5</a:t>
            </a:r>
          </a:p>
          <a:p>
            <a:r>
              <a:rPr lang="en-US" altLang="zh-CN" dirty="0"/>
              <a:t>%</a:t>
            </a:r>
            <a:r>
              <a:rPr lang="zh-CN" altLang="en-US" dirty="0"/>
              <a:t>（模运算符）：</a:t>
            </a:r>
            <a:r>
              <a:rPr lang="en-US" altLang="zh-CN" dirty="0" err="1"/>
              <a:t>a%b</a:t>
            </a:r>
            <a:r>
              <a:rPr lang="zh-CN" altLang="en-US" dirty="0"/>
              <a:t>的值就是</a:t>
            </a:r>
            <a:r>
              <a:rPr lang="en-US" altLang="zh-CN" dirty="0"/>
              <a:t>a</a:t>
            </a:r>
            <a:r>
              <a:rPr lang="zh-CN" altLang="en-US" dirty="0"/>
              <a:t>除以</a:t>
            </a:r>
            <a:r>
              <a:rPr lang="en-US" altLang="zh-CN" dirty="0"/>
              <a:t>b</a:t>
            </a:r>
            <a:r>
              <a:rPr lang="zh-CN" altLang="en-US" dirty="0"/>
              <a:t>的余数，如：</a:t>
            </a:r>
            <a:r>
              <a:rPr lang="en-US" altLang="zh-CN" dirty="0"/>
              <a:t>5%2</a:t>
            </a:r>
            <a:r>
              <a:rPr lang="zh-CN" altLang="en-US" dirty="0"/>
              <a:t>的值为</a:t>
            </a:r>
            <a:r>
              <a:rPr lang="en-US" altLang="zh-CN" dirty="0"/>
              <a:t>1</a:t>
            </a:r>
            <a:r>
              <a:rPr lang="zh-CN" altLang="en-US" dirty="0"/>
              <a:t>。其操作的对象只能是整型。</a:t>
            </a:r>
            <a:endParaRPr lang="en-US" altLang="zh-CN" dirty="0"/>
          </a:p>
          <a:p>
            <a:r>
              <a:rPr lang="en-US" altLang="zh-CN" dirty="0"/>
              <a:t>++</a:t>
            </a:r>
            <a:r>
              <a:rPr lang="zh-CN" altLang="en-US" dirty="0"/>
              <a:t>、</a:t>
            </a:r>
            <a:r>
              <a:rPr lang="en-US" altLang="zh-CN" dirty="0"/>
              <a:t>--</a:t>
            </a:r>
            <a:r>
              <a:rPr lang="zh-CN" altLang="en-US" dirty="0"/>
              <a:t>（自增自减运算符）：自增、自减运算符用来对一个操作数进行加</a:t>
            </a:r>
            <a:r>
              <a:rPr lang="en-US" altLang="zh-CN" dirty="0"/>
              <a:t>1</a:t>
            </a:r>
            <a:r>
              <a:rPr lang="zh-CN" altLang="en-US" dirty="0"/>
              <a:t>或减</a:t>
            </a:r>
            <a:r>
              <a:rPr lang="en-US" altLang="zh-CN" dirty="0"/>
              <a:t>1</a:t>
            </a:r>
            <a:r>
              <a:rPr lang="zh-CN" altLang="en-US" dirty="0"/>
              <a:t>运算，其结果仍然赋予该操作数，而且参加运算的操作数必须是变量，而不能是常量或表达式。</a:t>
            </a:r>
            <a:endParaRPr lang="en-US" altLang="zh-CN" dirty="0"/>
          </a:p>
          <a:p>
            <a:pPr marL="0" indent="0">
              <a:buNone/>
            </a:pPr>
            <a:r>
              <a:rPr lang="en-US" altLang="zh-CN" dirty="0"/>
              <a:t>      </a:t>
            </a:r>
            <a:r>
              <a:rPr lang="zh-CN" altLang="en-US" dirty="0"/>
              <a:t>注意：</a:t>
            </a:r>
            <a:r>
              <a:rPr lang="en-US" altLang="zh-CN" dirty="0"/>
              <a:t>x++</a:t>
            </a:r>
            <a:r>
              <a:rPr lang="zh-CN" altLang="en-US" dirty="0"/>
              <a:t>表示在使用</a:t>
            </a:r>
            <a:r>
              <a:rPr lang="en-US" altLang="zh-CN" dirty="0"/>
              <a:t>x</a:t>
            </a:r>
            <a:r>
              <a:rPr lang="zh-CN" altLang="en-US" dirty="0"/>
              <a:t>之后，使</a:t>
            </a:r>
            <a:r>
              <a:rPr lang="en-US" altLang="zh-CN" dirty="0"/>
              <a:t>x</a:t>
            </a:r>
            <a:r>
              <a:rPr lang="zh-CN" altLang="en-US" dirty="0"/>
              <a:t>的值加</a:t>
            </a:r>
            <a:r>
              <a:rPr lang="en-US" altLang="zh-CN" dirty="0"/>
              <a:t>1</a:t>
            </a:r>
            <a:r>
              <a:rPr lang="zh-CN" altLang="en-US" dirty="0"/>
              <a:t>，即</a:t>
            </a:r>
            <a:r>
              <a:rPr lang="en-US" altLang="zh-CN" dirty="0"/>
              <a:t>x=x+1</a:t>
            </a:r>
            <a:r>
              <a:rPr lang="zh-CN" altLang="en-US" dirty="0"/>
              <a:t>；</a:t>
            </a:r>
            <a:r>
              <a:rPr lang="en-US" altLang="zh-CN" dirty="0"/>
              <a:t>++x</a:t>
            </a:r>
            <a:r>
              <a:rPr lang="zh-CN" altLang="en-US" dirty="0"/>
              <a:t>表示先把</a:t>
            </a:r>
            <a:r>
              <a:rPr lang="en-US" altLang="zh-CN" dirty="0"/>
              <a:t>x</a:t>
            </a:r>
            <a:r>
              <a:rPr lang="zh-CN" altLang="en-US" dirty="0"/>
              <a:t>的值加</a:t>
            </a:r>
            <a:r>
              <a:rPr lang="en-US" altLang="zh-CN" dirty="0"/>
              <a:t>1</a:t>
            </a:r>
            <a:r>
              <a:rPr lang="zh-CN" altLang="en-US" dirty="0"/>
              <a:t>，再使用</a:t>
            </a:r>
            <a:r>
              <a:rPr lang="en-US" altLang="zh-CN" dirty="0"/>
              <a:t>x</a:t>
            </a:r>
            <a:r>
              <a:rPr lang="zh-CN" altLang="en-US" dirty="0"/>
              <a:t>，即</a:t>
            </a:r>
            <a:r>
              <a:rPr lang="en-US" altLang="zh-CN" dirty="0"/>
              <a:t>x=x+1</a:t>
            </a:r>
            <a:r>
              <a:rPr lang="zh-CN" altLang="en-US" dirty="0"/>
              <a:t>。减法类似。</a:t>
            </a:r>
          </a:p>
          <a:p>
            <a:r>
              <a:rPr lang="zh-CN" altLang="en-US" dirty="0"/>
              <a:t>复合算术运算符：</a:t>
            </a:r>
            <a:r>
              <a:rPr lang="en-US" altLang="zh-CN" dirty="0"/>
              <a:t>a+=1</a:t>
            </a:r>
            <a:r>
              <a:rPr lang="zh-CN" altLang="en-US" dirty="0"/>
              <a:t>，相当于</a:t>
            </a:r>
            <a:r>
              <a:rPr lang="en-US" altLang="zh-CN" dirty="0"/>
              <a:t>a=a+1</a:t>
            </a:r>
            <a:r>
              <a:rPr lang="zh-CN" altLang="en-US" dirty="0"/>
              <a:t>；</a:t>
            </a:r>
            <a:r>
              <a:rPr lang="en-US" altLang="zh-CN" dirty="0"/>
              <a:t>a+=b</a:t>
            </a:r>
            <a:r>
              <a:rPr lang="zh-CN" altLang="en-US" dirty="0"/>
              <a:t>，相当于</a:t>
            </a:r>
            <a:r>
              <a:rPr lang="en-US" altLang="zh-CN" dirty="0"/>
              <a:t>a=</a:t>
            </a:r>
            <a:r>
              <a:rPr lang="en-US" altLang="zh-CN" dirty="0" err="1"/>
              <a:t>a+b</a:t>
            </a:r>
            <a:r>
              <a:rPr lang="zh-CN" altLang="en-US" dirty="0"/>
              <a:t>。</a:t>
            </a:r>
            <a:endParaRPr lang="en-US" altLang="zh-CN" dirty="0"/>
          </a:p>
        </p:txBody>
      </p:sp>
    </p:spTree>
    <p:extLst>
      <p:ext uri="{BB962C8B-B14F-4D97-AF65-F5344CB8AC3E}">
        <p14:creationId xmlns:p14="http://schemas.microsoft.com/office/powerpoint/2010/main" val="4054436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20496-C3E8-4987-9043-9A0B154E84CA}"/>
              </a:ext>
            </a:extLst>
          </p:cNvPr>
          <p:cNvSpPr>
            <a:spLocks noGrp="1"/>
          </p:cNvSpPr>
          <p:nvPr>
            <p:ph type="title"/>
          </p:nvPr>
        </p:nvSpPr>
        <p:spPr>
          <a:xfrm>
            <a:off x="1484311" y="685801"/>
            <a:ext cx="10018713" cy="924636"/>
          </a:xfrm>
        </p:spPr>
        <p:txBody>
          <a:bodyPr>
            <a:normAutofit/>
          </a:bodyPr>
          <a:lstStyle/>
          <a:p>
            <a:pPr algn="l"/>
            <a:r>
              <a:rPr lang="zh-CN" altLang="en-US" sz="2400" dirty="0"/>
              <a:t>例：</a:t>
            </a:r>
            <a:r>
              <a:rPr lang="zh-CN" altLang="en-US" sz="2400" dirty="0">
                <a:solidFill>
                  <a:schemeClr val="tx2"/>
                </a:solidFill>
              </a:rPr>
              <a:t>变量自加运算，输出结果是什么？</a:t>
            </a:r>
            <a:endParaRPr lang="zh-CN" altLang="en-US" sz="2400" dirty="0"/>
          </a:p>
        </p:txBody>
      </p:sp>
      <p:sp>
        <p:nvSpPr>
          <p:cNvPr id="3" name="内容占位符 2">
            <a:extLst>
              <a:ext uri="{FF2B5EF4-FFF2-40B4-BE49-F238E27FC236}">
                <a16:creationId xmlns:a16="http://schemas.microsoft.com/office/drawing/2014/main" id="{C5ADA495-2F65-4EB2-9ED4-EF3318EAA10D}"/>
              </a:ext>
            </a:extLst>
          </p:cNvPr>
          <p:cNvSpPr>
            <a:spLocks noGrp="1"/>
          </p:cNvSpPr>
          <p:nvPr>
            <p:ph idx="1"/>
          </p:nvPr>
        </p:nvSpPr>
        <p:spPr>
          <a:xfrm>
            <a:off x="1484311" y="1610437"/>
            <a:ext cx="6404096" cy="5076966"/>
          </a:xfrm>
        </p:spPr>
        <p:txBody>
          <a:bodyPr anchor="t">
            <a:normAutofit fontScale="85000" lnSpcReduction="20000"/>
          </a:bodyPr>
          <a:lstStyle/>
          <a:p>
            <a:pPr marL="0" indent="0">
              <a:buNone/>
            </a:pPr>
            <a:r>
              <a:rPr lang="en-US" altLang="zh-CN" dirty="0">
                <a:latin typeface="宋体" panose="02010600030101010101" pitchFamily="2" charset="-122"/>
                <a:ea typeface="宋体" panose="02010600030101010101" pitchFamily="2" charset="-122"/>
              </a:rPr>
              <a:t>#include&lt;iostream&gt;</a:t>
            </a:r>
          </a:p>
          <a:p>
            <a:pPr marL="0" indent="0">
              <a:buNone/>
            </a:pPr>
            <a:r>
              <a:rPr lang="en-US" altLang="zh-CN" dirty="0">
                <a:latin typeface="宋体" panose="02010600030101010101" pitchFamily="2" charset="-122"/>
                <a:ea typeface="宋体" panose="02010600030101010101" pitchFamily="2" charset="-122"/>
              </a:rPr>
              <a:t>using namespace std;</a:t>
            </a:r>
          </a:p>
          <a:p>
            <a:pPr marL="0" indent="0">
              <a:buNone/>
            </a:pPr>
            <a:r>
              <a:rPr lang="en-US" altLang="zh-CN" dirty="0">
                <a:latin typeface="宋体" panose="02010600030101010101" pitchFamily="2" charset="-122"/>
                <a:ea typeface="宋体" panose="02010600030101010101" pitchFamily="2" charset="-122"/>
              </a:rPr>
              <a:t>int main() {</a:t>
            </a:r>
          </a:p>
          <a:p>
            <a:pPr marL="0" indent="0">
              <a:buNone/>
            </a:pPr>
            <a:r>
              <a:rPr lang="en-US" altLang="zh-CN" dirty="0">
                <a:latin typeface="宋体" panose="02010600030101010101" pitchFamily="2" charset="-122"/>
                <a:ea typeface="宋体" panose="02010600030101010101" pitchFamily="2" charset="-122"/>
              </a:rPr>
              <a:t>	int x,y,z1,z2;</a:t>
            </a:r>
          </a:p>
          <a:p>
            <a:pPr marL="0" indent="0">
              <a:buNone/>
            </a:pPr>
            <a:r>
              <a:rPr lang="en-US" altLang="zh-CN" dirty="0">
                <a:latin typeface="宋体" panose="02010600030101010101" pitchFamily="2" charset="-122"/>
                <a:ea typeface="宋体" panose="02010600030101010101" pitchFamily="2" charset="-122"/>
              </a:rPr>
              <a:t>	x=7;  y=8;</a:t>
            </a:r>
          </a:p>
          <a:p>
            <a:pPr marL="0" indent="0">
              <a:buNone/>
            </a:pPr>
            <a:r>
              <a:rPr lang="en-US" altLang="zh-CN" dirty="0">
                <a:latin typeface="宋体" panose="02010600030101010101" pitchFamily="2" charset="-122"/>
                <a:ea typeface="宋体" panose="02010600030101010101" pitchFamily="2" charset="-122"/>
              </a:rPr>
              <a:t>	z1=y-(x++);              </a:t>
            </a: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计算</a:t>
            </a:r>
            <a:r>
              <a:rPr lang="en-US" altLang="zh-CN" dirty="0">
                <a:latin typeface="宋体" panose="02010600030101010101" pitchFamily="2" charset="-122"/>
                <a:ea typeface="宋体" panose="02010600030101010101" pitchFamily="2" charset="-122"/>
              </a:rPr>
              <a:t>z1=1</a:t>
            </a:r>
            <a:r>
              <a:rPr lang="zh-CN" altLang="en-US" dirty="0">
                <a:latin typeface="宋体" panose="02010600030101010101" pitchFamily="2" charset="-122"/>
                <a:ea typeface="宋体" panose="02010600030101010101" pitchFamily="2" charset="-122"/>
              </a:rPr>
              <a:t>，计算后</a:t>
            </a:r>
            <a:r>
              <a:rPr lang="en-US" altLang="zh-CN" dirty="0">
                <a:latin typeface="宋体" panose="02010600030101010101" pitchFamily="2" charset="-122"/>
                <a:ea typeface="宋体" panose="02010600030101010101" pitchFamily="2" charset="-122"/>
              </a:rPr>
              <a:t>x=8</a:t>
            </a:r>
          </a:p>
          <a:p>
            <a:pPr marL="0" indent="0">
              <a:buNone/>
            </a:pPr>
            <a:r>
              <a:rPr lang="en-US" altLang="zh-CN" dirty="0">
                <a:latin typeface="宋体" panose="02010600030101010101" pitchFamily="2" charset="-122"/>
                <a:ea typeface="宋体" panose="02010600030101010101" pitchFamily="2" charset="-122"/>
              </a:rPr>
              <a:t>	z2=y-(++x);              </a:t>
            </a: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计算前</a:t>
            </a:r>
            <a:r>
              <a:rPr lang="en-US" altLang="zh-CN" dirty="0">
                <a:latin typeface="宋体" panose="02010600030101010101" pitchFamily="2" charset="-122"/>
                <a:ea typeface="宋体" panose="02010600030101010101" pitchFamily="2" charset="-122"/>
              </a:rPr>
              <a:t>x</a:t>
            </a:r>
            <a:r>
              <a:rPr lang="zh-CN" altLang="en-US" dirty="0">
                <a:latin typeface="宋体" panose="02010600030101010101" pitchFamily="2" charset="-122"/>
                <a:ea typeface="宋体" panose="02010600030101010101" pitchFamily="2" charset="-122"/>
              </a:rPr>
              <a:t>的值自加</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x</a:t>
            </a:r>
            <a:r>
              <a:rPr lang="zh-CN" altLang="en-US" dirty="0">
                <a:latin typeface="宋体" panose="02010600030101010101" pitchFamily="2" charset="-122"/>
                <a:ea typeface="宋体" panose="02010600030101010101" pitchFamily="2" charset="-122"/>
              </a:rPr>
              <a:t>的值为</a:t>
            </a:r>
            <a:r>
              <a:rPr lang="en-US" altLang="zh-CN" dirty="0">
                <a:latin typeface="宋体" panose="02010600030101010101" pitchFamily="2" charset="-122"/>
                <a:ea typeface="宋体" panose="02010600030101010101" pitchFamily="2" charset="-122"/>
              </a:rPr>
              <a:t>9</a:t>
            </a:r>
            <a:r>
              <a:rPr lang="zh-CN" altLang="en-US" dirty="0">
                <a:latin typeface="宋体" panose="02010600030101010101" pitchFamily="2" charset="-122"/>
                <a:ea typeface="宋体" panose="02010600030101010101" pitchFamily="2" charset="-122"/>
              </a:rPr>
              <a:t>，再与</a:t>
            </a:r>
            <a:r>
              <a:rPr lang="en-US" altLang="zh-CN" dirty="0">
                <a:latin typeface="宋体" panose="02010600030101010101" pitchFamily="2" charset="-122"/>
                <a:ea typeface="宋体" panose="02010600030101010101" pitchFamily="2" charset="-122"/>
              </a:rPr>
              <a:t>y</a:t>
            </a:r>
            <a:r>
              <a:rPr lang="zh-CN" altLang="en-US" dirty="0">
                <a:latin typeface="宋体" panose="02010600030101010101" pitchFamily="2" charset="-122"/>
                <a:ea typeface="宋体" panose="02010600030101010101" pitchFamily="2" charset="-122"/>
              </a:rPr>
              <a:t>求差</a:t>
            </a:r>
          </a:p>
          <a:p>
            <a:pPr marL="0" indent="0">
              <a:buNone/>
            </a:pPr>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cout</a:t>
            </a:r>
            <a:r>
              <a:rPr lang="en-US" altLang="zh-CN" dirty="0">
                <a:latin typeface="宋体" panose="02010600030101010101" pitchFamily="2" charset="-122"/>
                <a:ea typeface="宋体" panose="02010600030101010101" pitchFamily="2" charset="-122"/>
              </a:rPr>
              <a:t>&lt;&lt;"z1="&lt;&lt;z1&lt;&lt;</a:t>
            </a:r>
            <a:r>
              <a:rPr lang="en-US" altLang="zh-CN" dirty="0" err="1">
                <a:latin typeface="宋体" panose="02010600030101010101" pitchFamily="2" charset="-122"/>
                <a:ea typeface="宋体" panose="02010600030101010101" pitchFamily="2" charset="-122"/>
              </a:rPr>
              <a:t>endl</a:t>
            </a:r>
            <a:r>
              <a:rPr lang="en-US" altLang="zh-CN" dirty="0">
                <a:latin typeface="宋体" panose="02010600030101010101" pitchFamily="2" charset="-122"/>
                <a:ea typeface="宋体" panose="02010600030101010101" pitchFamily="2" charset="-122"/>
              </a:rPr>
              <a:t>&lt;&lt;"z2="&lt;&lt;z2;   </a:t>
            </a:r>
          </a:p>
          <a:p>
            <a:pPr marL="0" indent="0">
              <a:buNone/>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分别输出</a:t>
            </a:r>
            <a:r>
              <a:rPr lang="en-US" altLang="zh-CN" dirty="0">
                <a:latin typeface="宋体" panose="02010600030101010101" pitchFamily="2" charset="-122"/>
                <a:ea typeface="宋体" panose="02010600030101010101" pitchFamily="2" charset="-122"/>
              </a:rPr>
              <a:t>z1</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z2</a:t>
            </a:r>
            <a:r>
              <a:rPr lang="zh-CN" altLang="en-US" dirty="0">
                <a:latin typeface="宋体" panose="02010600030101010101" pitchFamily="2" charset="-122"/>
                <a:ea typeface="宋体" panose="02010600030101010101" pitchFamily="2" charset="-122"/>
              </a:rPr>
              <a:t>的值</a:t>
            </a: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return 0;</a:t>
            </a:r>
          </a:p>
          <a:p>
            <a:pPr marL="0" indent="0">
              <a:buNone/>
            </a:pP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4" name="内容占位符 2">
            <a:extLst>
              <a:ext uri="{FF2B5EF4-FFF2-40B4-BE49-F238E27FC236}">
                <a16:creationId xmlns:a16="http://schemas.microsoft.com/office/drawing/2014/main" id="{125109AB-8217-44EE-88F3-E0482F0BD41F}"/>
              </a:ext>
            </a:extLst>
          </p:cNvPr>
          <p:cNvSpPr txBox="1">
            <a:spLocks/>
          </p:cNvSpPr>
          <p:nvPr/>
        </p:nvSpPr>
        <p:spPr>
          <a:xfrm>
            <a:off x="8321840" y="1610437"/>
            <a:ext cx="2992155" cy="507696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zh-CN" altLang="en-US" dirty="0">
                <a:latin typeface="宋体" panose="02010600030101010101" pitchFamily="2" charset="-122"/>
                <a:ea typeface="宋体" panose="02010600030101010101" pitchFamily="2" charset="-122"/>
              </a:rPr>
              <a:t>输出结果：</a:t>
            </a:r>
            <a:endParaRPr lang="en-US" altLang="zh-CN" dirty="0">
              <a:latin typeface="宋体" panose="02010600030101010101" pitchFamily="2" charset="-122"/>
              <a:ea typeface="宋体" panose="02010600030101010101" pitchFamily="2" charset="-122"/>
            </a:endParaRPr>
          </a:p>
          <a:p>
            <a:pPr marL="0" indent="0">
              <a:buFont typeface="Arial"/>
              <a:buNone/>
            </a:pPr>
            <a:r>
              <a:rPr lang="en-US" altLang="zh-CN" dirty="0">
                <a:latin typeface="宋体" panose="02010600030101010101" pitchFamily="2" charset="-122"/>
                <a:ea typeface="宋体" panose="02010600030101010101" pitchFamily="2" charset="-122"/>
              </a:rPr>
              <a:t>z1=1</a:t>
            </a:r>
          </a:p>
          <a:p>
            <a:pPr marL="0" indent="0">
              <a:buFont typeface="Arial"/>
              <a:buNone/>
            </a:pPr>
            <a:r>
              <a:rPr lang="en-US" altLang="zh-CN" dirty="0">
                <a:latin typeface="宋体" panose="02010600030101010101" pitchFamily="2" charset="-122"/>
                <a:ea typeface="宋体" panose="02010600030101010101" pitchFamily="2" charset="-122"/>
              </a:rPr>
              <a:t>z2=-1</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899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20496-C3E8-4987-9043-9A0B154E84CA}"/>
              </a:ext>
            </a:extLst>
          </p:cNvPr>
          <p:cNvSpPr>
            <a:spLocks noGrp="1"/>
          </p:cNvSpPr>
          <p:nvPr>
            <p:ph type="title"/>
          </p:nvPr>
        </p:nvSpPr>
        <p:spPr>
          <a:xfrm>
            <a:off x="1484311" y="685801"/>
            <a:ext cx="10018713" cy="924636"/>
          </a:xfrm>
        </p:spPr>
        <p:txBody>
          <a:bodyPr>
            <a:normAutofit/>
          </a:bodyPr>
          <a:lstStyle/>
          <a:p>
            <a:pPr algn="l"/>
            <a:r>
              <a:rPr lang="zh-CN" altLang="en-US" sz="2400" dirty="0"/>
              <a:t>例：数学中经典的“鸡兔同笼”问题，已知头共</a:t>
            </a:r>
            <a:r>
              <a:rPr lang="en-US" altLang="zh-CN" sz="2400" dirty="0"/>
              <a:t>30</a:t>
            </a:r>
            <a:r>
              <a:rPr lang="zh-CN" altLang="en-US" sz="2400" dirty="0"/>
              <a:t>个，脚共</a:t>
            </a:r>
            <a:r>
              <a:rPr lang="en-US" altLang="zh-CN" sz="2400" dirty="0"/>
              <a:t>90</a:t>
            </a:r>
            <a:r>
              <a:rPr lang="zh-CN" altLang="en-US" sz="2400" dirty="0"/>
              <a:t>只，问笼中的鸡和兔各有多少只</a:t>
            </a:r>
            <a:r>
              <a:rPr lang="en-US" altLang="zh-CN" sz="2400" dirty="0"/>
              <a:t>?</a:t>
            </a:r>
            <a:endParaRPr lang="zh-CN" altLang="en-US" sz="2400" dirty="0"/>
          </a:p>
        </p:txBody>
      </p:sp>
      <p:sp>
        <p:nvSpPr>
          <p:cNvPr id="3" name="内容占位符 2">
            <a:extLst>
              <a:ext uri="{FF2B5EF4-FFF2-40B4-BE49-F238E27FC236}">
                <a16:creationId xmlns:a16="http://schemas.microsoft.com/office/drawing/2014/main" id="{C5ADA495-2F65-4EB2-9ED4-EF3318EAA10D}"/>
              </a:ext>
            </a:extLst>
          </p:cNvPr>
          <p:cNvSpPr>
            <a:spLocks noGrp="1"/>
          </p:cNvSpPr>
          <p:nvPr>
            <p:ph idx="1"/>
          </p:nvPr>
        </p:nvSpPr>
        <p:spPr>
          <a:xfrm>
            <a:off x="1484311" y="1610437"/>
            <a:ext cx="4479761" cy="5076966"/>
          </a:xfrm>
        </p:spPr>
        <p:txBody>
          <a:bodyPr anchor="t">
            <a:normAutofit fontScale="85000" lnSpcReduction="20000"/>
          </a:bodyPr>
          <a:lstStyle/>
          <a:p>
            <a:r>
              <a:rPr lang="en-US" altLang="zh-CN" dirty="0"/>
              <a:t>【</a:t>
            </a:r>
            <a:r>
              <a:rPr lang="zh-CN" altLang="en-US" dirty="0"/>
              <a:t>分析</a:t>
            </a:r>
            <a:r>
              <a:rPr lang="en-US" altLang="zh-CN" dirty="0"/>
              <a:t>】 </a:t>
            </a:r>
            <a:r>
              <a:rPr lang="zh-CN" altLang="en-US" dirty="0"/>
              <a:t>设鸡为</a:t>
            </a:r>
            <a:r>
              <a:rPr lang="en-US" altLang="zh-CN" dirty="0"/>
              <a:t>j</a:t>
            </a:r>
            <a:r>
              <a:rPr lang="zh-CN" altLang="en-US" dirty="0"/>
              <a:t>只，兔为</a:t>
            </a:r>
            <a:r>
              <a:rPr lang="en-US" altLang="zh-CN" dirty="0"/>
              <a:t>t</a:t>
            </a:r>
            <a:r>
              <a:rPr lang="zh-CN" altLang="en-US" dirty="0"/>
              <a:t>只，头为</a:t>
            </a:r>
            <a:r>
              <a:rPr lang="en-US" altLang="zh-CN" dirty="0"/>
              <a:t>h</a:t>
            </a:r>
            <a:r>
              <a:rPr lang="zh-CN" altLang="en-US" dirty="0"/>
              <a:t>，脚为</a:t>
            </a:r>
            <a:r>
              <a:rPr lang="en-US" altLang="zh-CN" dirty="0"/>
              <a:t>f</a:t>
            </a:r>
            <a:r>
              <a:rPr lang="zh-CN" altLang="en-US" dirty="0"/>
              <a:t>，那么有：</a:t>
            </a:r>
            <a:endParaRPr lang="en-US" altLang="zh-CN" dirty="0"/>
          </a:p>
          <a:p>
            <a:pPr marL="0" indent="0">
              <a:buNone/>
            </a:pPr>
            <a:r>
              <a:rPr lang="en-US" altLang="zh-CN" dirty="0"/>
              <a:t>       </a:t>
            </a:r>
            <a:r>
              <a:rPr lang="en-US" altLang="zh-CN" dirty="0" err="1"/>
              <a:t>j+t</a:t>
            </a:r>
            <a:r>
              <a:rPr lang="en-US" altLang="zh-CN" dirty="0"/>
              <a:t>=30		       ①</a:t>
            </a:r>
          </a:p>
          <a:p>
            <a:pPr marL="0" indent="0">
              <a:buNone/>
            </a:pPr>
            <a:r>
              <a:rPr lang="zh-CN" altLang="en-US" dirty="0"/>
              <a:t>      </a:t>
            </a:r>
            <a:r>
              <a:rPr lang="en-US" altLang="zh-CN" dirty="0"/>
              <a:t>2*j+4*t=90	       ②</a:t>
            </a:r>
          </a:p>
          <a:p>
            <a:r>
              <a:rPr lang="zh-CN" altLang="en-US" dirty="0"/>
              <a:t>假设笼中</a:t>
            </a:r>
            <a:r>
              <a:rPr lang="en-US" altLang="zh-CN" dirty="0"/>
              <a:t>30 </a:t>
            </a:r>
            <a:r>
              <a:rPr lang="zh-CN" altLang="en-US" dirty="0"/>
              <a:t>个头全都是兔，那么都按每头４只脚计算，总脚数为</a:t>
            </a:r>
            <a:r>
              <a:rPr lang="en-US" altLang="zh-CN" dirty="0"/>
              <a:t>(4*h)</a:t>
            </a:r>
            <a:r>
              <a:rPr lang="zh-CN" altLang="en-US" dirty="0"/>
              <a:t>，与实际脚数</a:t>
            </a:r>
            <a:r>
              <a:rPr lang="en-US" altLang="zh-CN" dirty="0"/>
              <a:t>(f )</a:t>
            </a:r>
            <a:r>
              <a:rPr lang="zh-CN" altLang="en-US" dirty="0"/>
              <a:t>之差为</a:t>
            </a:r>
            <a:r>
              <a:rPr lang="en-US" altLang="zh-CN" dirty="0"/>
              <a:t>(4*h-f)</a:t>
            </a:r>
            <a:r>
              <a:rPr lang="zh-CN" altLang="en-US" dirty="0"/>
              <a:t>，如果这个差</a:t>
            </a:r>
            <a:r>
              <a:rPr lang="en-US" altLang="zh-CN" dirty="0"/>
              <a:t>=0</a:t>
            </a:r>
            <a:r>
              <a:rPr lang="zh-CN" altLang="en-US" dirty="0"/>
              <a:t>，则笼中全是兔（即鸡为</a:t>
            </a:r>
            <a:r>
              <a:rPr lang="en-US" altLang="zh-CN" dirty="0"/>
              <a:t>0</a:t>
            </a:r>
            <a:r>
              <a:rPr lang="zh-CN" altLang="en-US" dirty="0"/>
              <a:t>只）；如果这个差值 </a:t>
            </a:r>
            <a:r>
              <a:rPr lang="en-US" altLang="zh-CN" dirty="0"/>
              <a:t>&gt;0</a:t>
            </a:r>
            <a:r>
              <a:rPr lang="zh-CN" altLang="en-US" dirty="0"/>
              <a:t>，说明多计算了脚数，凡是鸡都多计算了两只脚，用它除以</a:t>
            </a:r>
            <a:r>
              <a:rPr lang="en-US" altLang="zh-CN" dirty="0"/>
              <a:t>2</a:t>
            </a:r>
            <a:r>
              <a:rPr lang="zh-CN" altLang="en-US" dirty="0"/>
              <a:t>就能得到鸡的只数，算法为：</a:t>
            </a:r>
            <a:endParaRPr lang="en-US" altLang="zh-CN" dirty="0"/>
          </a:p>
          <a:p>
            <a:r>
              <a:rPr lang="zh-CN" altLang="en-US" dirty="0"/>
              <a:t>①  </a:t>
            </a:r>
            <a:r>
              <a:rPr lang="en-US" altLang="zh-CN" dirty="0"/>
              <a:t>j=(4*h - f)/2            </a:t>
            </a:r>
          </a:p>
          <a:p>
            <a:r>
              <a:rPr lang="en-US" altLang="zh-CN" dirty="0"/>
              <a:t>//</a:t>
            </a:r>
            <a:r>
              <a:rPr lang="zh-CN" altLang="en-US" dirty="0"/>
              <a:t>先用脚数差值除以</a:t>
            </a:r>
            <a:r>
              <a:rPr lang="en-US" altLang="zh-CN" dirty="0"/>
              <a:t>2</a:t>
            </a:r>
            <a:r>
              <a:rPr lang="zh-CN" altLang="en-US" dirty="0"/>
              <a:t>算出鸡的只数</a:t>
            </a:r>
            <a:endParaRPr lang="en-US" altLang="zh-CN" dirty="0"/>
          </a:p>
          <a:p>
            <a:r>
              <a:rPr lang="zh-CN" altLang="en-US" dirty="0"/>
              <a:t>②  </a:t>
            </a:r>
            <a:r>
              <a:rPr lang="en-US" altLang="zh-CN" dirty="0"/>
              <a:t>t=h - j    </a:t>
            </a:r>
          </a:p>
          <a:p>
            <a:r>
              <a:rPr lang="en-US" altLang="zh-CN" dirty="0"/>
              <a:t>//</a:t>
            </a:r>
            <a:r>
              <a:rPr lang="zh-CN" altLang="en-US" dirty="0"/>
              <a:t>再用总头数减鸡数算出免的只数</a:t>
            </a:r>
          </a:p>
          <a:p>
            <a:endParaRPr lang="zh-CN" altLang="en-US" dirty="0"/>
          </a:p>
        </p:txBody>
      </p:sp>
      <p:sp>
        <p:nvSpPr>
          <p:cNvPr id="4" name="内容占位符 2">
            <a:extLst>
              <a:ext uri="{FF2B5EF4-FFF2-40B4-BE49-F238E27FC236}">
                <a16:creationId xmlns:a16="http://schemas.microsoft.com/office/drawing/2014/main" id="{3F0A279A-FA9C-49B7-AD01-4AE303FCF5B8}"/>
              </a:ext>
            </a:extLst>
          </p:cNvPr>
          <p:cNvSpPr txBox="1">
            <a:spLocks/>
          </p:cNvSpPr>
          <p:nvPr/>
        </p:nvSpPr>
        <p:spPr>
          <a:xfrm>
            <a:off x="6493667" y="1610437"/>
            <a:ext cx="4479761" cy="5076966"/>
          </a:xfrm>
          <a:prstGeom prst="rect">
            <a:avLst/>
          </a:prstGeom>
        </p:spPr>
        <p:txBody>
          <a:bodyPr vert="horz" lIns="91440" tIns="45720" rIns="91440" bIns="45720" rtlCol="0" anchor="t">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zh-CN" altLang="en-US" dirty="0"/>
              <a:t>程序如下：</a:t>
            </a:r>
            <a:endParaRPr lang="en-US" altLang="zh-CN" dirty="0"/>
          </a:p>
          <a:p>
            <a:pPr marL="0" indent="0">
              <a:buNone/>
            </a:pPr>
            <a:r>
              <a:rPr lang="en-US" altLang="zh-CN" dirty="0"/>
              <a:t>#include&lt;iostream&gt;</a:t>
            </a:r>
          </a:p>
          <a:p>
            <a:pPr marL="0" indent="0">
              <a:buNone/>
            </a:pPr>
            <a:r>
              <a:rPr lang="en-US" altLang="zh-CN" dirty="0"/>
              <a:t> //</a:t>
            </a:r>
            <a:r>
              <a:rPr lang="zh-CN" altLang="en-US" dirty="0"/>
              <a:t>使用</a:t>
            </a:r>
            <a:r>
              <a:rPr lang="en-US" altLang="zh-CN" dirty="0" err="1"/>
              <a:t>cin,cout</a:t>
            </a:r>
            <a:r>
              <a:rPr lang="zh-CN" altLang="en-US" dirty="0"/>
              <a:t>，须调用</a:t>
            </a:r>
            <a:r>
              <a:rPr lang="en-US" altLang="zh-CN" dirty="0"/>
              <a:t>iostream</a:t>
            </a:r>
            <a:r>
              <a:rPr lang="zh-CN" altLang="en-US" dirty="0"/>
              <a:t>库</a:t>
            </a:r>
          </a:p>
          <a:p>
            <a:pPr marL="0" indent="0">
              <a:buNone/>
            </a:pPr>
            <a:r>
              <a:rPr lang="en-US" altLang="zh-CN" dirty="0"/>
              <a:t>using namespace std;</a:t>
            </a:r>
          </a:p>
          <a:p>
            <a:pPr marL="0" indent="0">
              <a:buNone/>
            </a:pPr>
            <a:r>
              <a:rPr lang="en-US" altLang="zh-CN" dirty="0"/>
              <a:t>int main() {</a:t>
            </a:r>
          </a:p>
          <a:p>
            <a:pPr marL="0" indent="0">
              <a:buNone/>
            </a:pPr>
            <a:r>
              <a:rPr lang="en-US" altLang="zh-CN" dirty="0"/>
              <a:t>	int </a:t>
            </a:r>
            <a:r>
              <a:rPr lang="en-US" altLang="zh-CN" dirty="0" err="1"/>
              <a:t>h,f,j,t</a:t>
            </a:r>
            <a:r>
              <a:rPr lang="en-US" altLang="zh-CN" dirty="0"/>
              <a:t>;  //</a:t>
            </a:r>
            <a:r>
              <a:rPr lang="zh-CN" altLang="en-US" dirty="0"/>
              <a:t>定义变量</a:t>
            </a:r>
          </a:p>
          <a:p>
            <a:pPr marL="0" indent="0">
              <a:buNone/>
            </a:pPr>
            <a:r>
              <a:rPr lang="zh-CN" altLang="en-US" dirty="0"/>
              <a:t>	</a:t>
            </a:r>
            <a:r>
              <a:rPr lang="en-US" altLang="zh-CN" dirty="0"/>
              <a:t>h=30;f=90;    //</a:t>
            </a:r>
            <a:r>
              <a:rPr lang="zh-CN" altLang="en-US" dirty="0"/>
              <a:t>赋初始值</a:t>
            </a:r>
          </a:p>
          <a:p>
            <a:pPr marL="0" indent="0">
              <a:buNone/>
            </a:pPr>
            <a:r>
              <a:rPr lang="zh-CN" altLang="en-US" dirty="0"/>
              <a:t>	</a:t>
            </a:r>
            <a:r>
              <a:rPr lang="en-US" altLang="zh-CN" dirty="0"/>
              <a:t>j=(4*h-f)/2;  //</a:t>
            </a:r>
            <a:r>
              <a:rPr lang="zh-CN" altLang="en-US" dirty="0"/>
              <a:t>计算鸡的只数</a:t>
            </a:r>
          </a:p>
          <a:p>
            <a:pPr marL="0" indent="0">
              <a:buNone/>
            </a:pPr>
            <a:r>
              <a:rPr lang="zh-CN" altLang="en-US" dirty="0"/>
              <a:t>	</a:t>
            </a:r>
            <a:r>
              <a:rPr lang="en-US" altLang="zh-CN" dirty="0"/>
              <a:t>t=h-j;        //</a:t>
            </a:r>
            <a:r>
              <a:rPr lang="zh-CN" altLang="en-US" dirty="0"/>
              <a:t>计算免的只数</a:t>
            </a:r>
          </a:p>
          <a:p>
            <a:pPr marL="0" indent="0">
              <a:buNone/>
            </a:pPr>
            <a:r>
              <a:rPr lang="zh-CN" altLang="en-US" dirty="0"/>
              <a:t>	</a:t>
            </a:r>
            <a:r>
              <a:rPr lang="en-US" altLang="zh-CN" dirty="0" err="1"/>
              <a:t>cout</a:t>
            </a:r>
            <a:r>
              <a:rPr lang="en-US" altLang="zh-CN" dirty="0"/>
              <a:t>&lt;&lt;"j="&lt;&lt;j&lt;&lt;"  t="&lt;&lt;t&lt;&lt;</a:t>
            </a:r>
            <a:r>
              <a:rPr lang="en-US" altLang="zh-CN" dirty="0" err="1"/>
              <a:t>endl</a:t>
            </a:r>
            <a:r>
              <a:rPr lang="en-US" altLang="zh-CN" dirty="0"/>
              <a:t>; </a:t>
            </a:r>
          </a:p>
          <a:p>
            <a:pPr marL="0" indent="0">
              <a:buNone/>
            </a:pPr>
            <a:r>
              <a:rPr lang="en-US" altLang="zh-CN" dirty="0"/>
              <a:t>   //</a:t>
            </a:r>
            <a:r>
              <a:rPr lang="zh-CN" altLang="en-US" dirty="0"/>
              <a:t>输出结果</a:t>
            </a:r>
          </a:p>
          <a:p>
            <a:pPr marL="0" indent="0">
              <a:buNone/>
            </a:pPr>
            <a:r>
              <a:rPr lang="zh-CN" altLang="en-US" dirty="0"/>
              <a:t>	</a:t>
            </a:r>
            <a:r>
              <a:rPr lang="en-US" altLang="zh-CN" dirty="0"/>
              <a:t>return 0; </a:t>
            </a:r>
          </a:p>
          <a:p>
            <a:pPr marL="0" indent="0">
              <a:buNone/>
            </a:pPr>
            <a:r>
              <a:rPr lang="en-US" altLang="zh-CN" dirty="0"/>
              <a:t>}</a:t>
            </a:r>
          </a:p>
          <a:p>
            <a:endParaRPr lang="zh-CN" altLang="en-US" dirty="0"/>
          </a:p>
        </p:txBody>
      </p:sp>
    </p:spTree>
    <p:extLst>
      <p:ext uri="{BB962C8B-B14F-4D97-AF65-F5344CB8AC3E}">
        <p14:creationId xmlns:p14="http://schemas.microsoft.com/office/powerpoint/2010/main" val="391801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uiExpan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4FDAD-2775-4E16-B79A-E2E4934B76EF}"/>
              </a:ext>
            </a:extLst>
          </p:cNvPr>
          <p:cNvSpPr>
            <a:spLocks noGrp="1"/>
          </p:cNvSpPr>
          <p:nvPr>
            <p:ph type="title"/>
          </p:nvPr>
        </p:nvSpPr>
        <p:spPr/>
        <p:txBody>
          <a:bodyPr/>
          <a:lstStyle/>
          <a:p>
            <a:r>
              <a:rPr lang="zh-CN" altLang="en-US" dirty="0"/>
              <a:t>三、变量和常量</a:t>
            </a:r>
          </a:p>
        </p:txBody>
      </p:sp>
      <p:sp>
        <p:nvSpPr>
          <p:cNvPr id="3" name="文本占位符 2">
            <a:extLst>
              <a:ext uri="{FF2B5EF4-FFF2-40B4-BE49-F238E27FC236}">
                <a16:creationId xmlns:a16="http://schemas.microsoft.com/office/drawing/2014/main" id="{51ED66B1-DB5E-42F0-8B50-96DA5BAB0E2F}"/>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65103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19A81-1511-48CD-A46C-CFFC8C84D059}"/>
              </a:ext>
            </a:extLst>
          </p:cNvPr>
          <p:cNvSpPr>
            <a:spLocks noGrp="1"/>
          </p:cNvSpPr>
          <p:nvPr>
            <p:ph type="title"/>
          </p:nvPr>
        </p:nvSpPr>
        <p:spPr/>
        <p:txBody>
          <a:bodyPr/>
          <a:lstStyle/>
          <a:p>
            <a:r>
              <a:rPr lang="zh-CN" altLang="en-US" dirty="0"/>
              <a:t>初识</a:t>
            </a:r>
            <a:r>
              <a:rPr lang="en-US" altLang="zh-CN" dirty="0"/>
              <a:t>C++</a:t>
            </a:r>
            <a:endParaRPr lang="zh-CN" altLang="en-US" dirty="0"/>
          </a:p>
        </p:txBody>
      </p:sp>
      <p:sp>
        <p:nvSpPr>
          <p:cNvPr id="3" name="文本占位符 2">
            <a:extLst>
              <a:ext uri="{FF2B5EF4-FFF2-40B4-BE49-F238E27FC236}">
                <a16:creationId xmlns:a16="http://schemas.microsoft.com/office/drawing/2014/main" id="{90C203CE-611A-439C-A7E1-046F5D62D6D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66797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C523E-10EE-417B-AFAD-8036884173D6}"/>
              </a:ext>
            </a:extLst>
          </p:cNvPr>
          <p:cNvSpPr>
            <a:spLocks noGrp="1"/>
          </p:cNvSpPr>
          <p:nvPr>
            <p:ph type="title"/>
          </p:nvPr>
        </p:nvSpPr>
        <p:spPr>
          <a:xfrm>
            <a:off x="1484311" y="685800"/>
            <a:ext cx="10018713" cy="719919"/>
          </a:xfrm>
        </p:spPr>
        <p:txBody>
          <a:bodyPr/>
          <a:lstStyle/>
          <a:p>
            <a:r>
              <a:rPr lang="zh-CN" altLang="en-US" dirty="0"/>
              <a:t>常量</a:t>
            </a:r>
          </a:p>
        </p:txBody>
      </p:sp>
      <p:sp>
        <p:nvSpPr>
          <p:cNvPr id="3" name="内容占位符 2">
            <a:extLst>
              <a:ext uri="{FF2B5EF4-FFF2-40B4-BE49-F238E27FC236}">
                <a16:creationId xmlns:a16="http://schemas.microsoft.com/office/drawing/2014/main" id="{36B4C560-D90F-4A1A-83CF-74529826BC5B}"/>
              </a:ext>
            </a:extLst>
          </p:cNvPr>
          <p:cNvSpPr>
            <a:spLocks noGrp="1"/>
          </p:cNvSpPr>
          <p:nvPr>
            <p:ph idx="1"/>
          </p:nvPr>
        </p:nvSpPr>
        <p:spPr>
          <a:xfrm>
            <a:off x="1484310" y="1405720"/>
            <a:ext cx="10018713" cy="5200820"/>
          </a:xfrm>
        </p:spPr>
        <p:txBody>
          <a:bodyPr>
            <a:normAutofit/>
          </a:bodyPr>
          <a:lstStyle/>
          <a:p>
            <a:r>
              <a:rPr lang="zh-CN" altLang="en-US" dirty="0"/>
              <a:t>常量是指在程序中使用的一些具体数字、字符。在程序运行过程中，常量的值不能被更改。如：</a:t>
            </a:r>
            <a:r>
              <a:rPr lang="en-US" altLang="zh-CN" dirty="0"/>
              <a:t>123</a:t>
            </a:r>
            <a:r>
              <a:rPr lang="zh-CN" altLang="en-US" dirty="0"/>
              <a:t>，</a:t>
            </a:r>
            <a:r>
              <a:rPr lang="en-US" altLang="zh-CN" dirty="0"/>
              <a:t>111.22</a:t>
            </a:r>
            <a:r>
              <a:rPr lang="zh-CN" altLang="en-US" dirty="0"/>
              <a:t>，</a:t>
            </a:r>
            <a:r>
              <a:rPr lang="en-US" altLang="zh-CN" dirty="0"/>
              <a:t>’m’</a:t>
            </a:r>
            <a:r>
              <a:rPr lang="zh-CN" altLang="en-US" dirty="0"/>
              <a:t>，</a:t>
            </a:r>
            <a:r>
              <a:rPr lang="en-US" altLang="zh-CN" dirty="0"/>
              <a:t>true</a:t>
            </a:r>
            <a:r>
              <a:rPr lang="zh-CN" altLang="en-US" dirty="0"/>
              <a:t>等。</a:t>
            </a:r>
            <a:endParaRPr lang="en-US" altLang="zh-CN" dirty="0"/>
          </a:p>
          <a:p>
            <a:r>
              <a:rPr lang="en-US" altLang="zh-CN" dirty="0"/>
              <a:t>1</a:t>
            </a:r>
            <a:r>
              <a:rPr lang="zh-CN" altLang="en-US" dirty="0"/>
              <a:t>）整型常量：如</a:t>
            </a:r>
            <a:r>
              <a:rPr lang="en-US" altLang="zh-CN" dirty="0"/>
              <a:t>3</a:t>
            </a:r>
            <a:r>
              <a:rPr lang="zh-CN" altLang="en-US" dirty="0"/>
              <a:t>、</a:t>
            </a:r>
            <a:r>
              <a:rPr lang="en-US" altLang="zh-CN" dirty="0"/>
              <a:t>-5</a:t>
            </a:r>
            <a:r>
              <a:rPr lang="zh-CN" altLang="en-US" dirty="0"/>
              <a:t>、</a:t>
            </a:r>
            <a:r>
              <a:rPr lang="en-US" altLang="zh-CN" dirty="0"/>
              <a:t>0</a:t>
            </a:r>
            <a:r>
              <a:rPr lang="zh-CN" altLang="en-US" dirty="0"/>
              <a:t>等，是表示整数的常量，有三种表示形式：</a:t>
            </a:r>
            <a:endParaRPr lang="en-US" altLang="zh-CN" dirty="0"/>
          </a:p>
          <a:p>
            <a:pPr marL="0" indent="0">
              <a:buNone/>
            </a:pPr>
            <a:r>
              <a:rPr lang="zh-CN" altLang="en-US" dirty="0"/>
              <a:t>     ①十进制形式，如</a:t>
            </a:r>
            <a:r>
              <a:rPr lang="en-US" altLang="zh-CN" dirty="0"/>
              <a:t>99</a:t>
            </a:r>
            <a:r>
              <a:rPr lang="zh-CN" altLang="en-US" dirty="0"/>
              <a:t>、</a:t>
            </a:r>
            <a:r>
              <a:rPr lang="en-US" altLang="zh-CN" dirty="0"/>
              <a:t>-1</a:t>
            </a:r>
          </a:p>
          <a:p>
            <a:pPr marL="0" indent="0">
              <a:buNone/>
            </a:pPr>
            <a:r>
              <a:rPr lang="en-US" altLang="zh-CN" dirty="0"/>
              <a:t>     </a:t>
            </a:r>
            <a:r>
              <a:rPr lang="zh-CN" altLang="en-US" dirty="0"/>
              <a:t>②八进制形式，以数字</a:t>
            </a:r>
            <a:r>
              <a:rPr lang="en-US" altLang="zh-CN" dirty="0">
                <a:latin typeface="宋体" panose="02010600030101010101" pitchFamily="2" charset="-122"/>
                <a:ea typeface="宋体" panose="02010600030101010101" pitchFamily="2" charset="-122"/>
              </a:rPr>
              <a:t>0</a:t>
            </a:r>
            <a:r>
              <a:rPr lang="zh-CN" altLang="en-US" dirty="0"/>
              <a:t>开头，由</a:t>
            </a:r>
            <a:r>
              <a:rPr lang="en-US" altLang="zh-CN" dirty="0">
                <a:latin typeface="宋体" panose="02010600030101010101" pitchFamily="2" charset="-122"/>
                <a:ea typeface="宋体" panose="02010600030101010101" pitchFamily="2" charset="-122"/>
              </a:rPr>
              <a:t>0-7</a:t>
            </a:r>
            <a:r>
              <a:rPr lang="zh-CN" altLang="en-US" dirty="0"/>
              <a:t>构成，如</a:t>
            </a:r>
            <a:r>
              <a:rPr lang="en-US" altLang="zh-CN" dirty="0">
                <a:latin typeface="宋体" panose="02010600030101010101" pitchFamily="2" charset="-122"/>
                <a:ea typeface="宋体" panose="02010600030101010101" pitchFamily="2" charset="-122"/>
              </a:rPr>
              <a:t>012</a:t>
            </a:r>
            <a:r>
              <a:rPr lang="zh-CN" altLang="en-US" dirty="0"/>
              <a:t>，表示八进制整数</a:t>
            </a:r>
            <a:r>
              <a:rPr lang="en-US" altLang="zh-CN" dirty="0">
                <a:latin typeface="宋体" panose="02010600030101010101" pitchFamily="2" charset="-122"/>
                <a:ea typeface="宋体" panose="02010600030101010101" pitchFamily="2" charset="-122"/>
              </a:rPr>
              <a:t>12</a:t>
            </a:r>
          </a:p>
          <a:p>
            <a:pPr marL="0" indent="0">
              <a:buNone/>
            </a:pPr>
            <a:r>
              <a:rPr lang="en-US" altLang="zh-CN" dirty="0"/>
              <a:t>     </a:t>
            </a:r>
            <a:r>
              <a:rPr lang="zh-CN" altLang="en-US" dirty="0"/>
              <a:t>③十六进制形式，以</a:t>
            </a:r>
            <a:r>
              <a:rPr lang="en-US" altLang="zh-CN" dirty="0">
                <a:latin typeface="宋体" panose="02010600030101010101" pitchFamily="2" charset="-122"/>
                <a:ea typeface="宋体" panose="02010600030101010101" pitchFamily="2" charset="-122"/>
              </a:rPr>
              <a:t>0x</a:t>
            </a:r>
            <a:r>
              <a:rPr lang="zh-CN" altLang="en-US" dirty="0"/>
              <a:t>开头，如</a:t>
            </a:r>
            <a:r>
              <a:rPr lang="en-US" altLang="zh-CN" dirty="0">
                <a:latin typeface="宋体" panose="02010600030101010101" pitchFamily="2" charset="-122"/>
                <a:ea typeface="宋体" panose="02010600030101010101" pitchFamily="2" charset="-122"/>
              </a:rPr>
              <a:t>0x12A</a:t>
            </a:r>
            <a:r>
              <a:rPr lang="zh-CN" altLang="en-US" dirty="0"/>
              <a:t>，表示十六进制整数</a:t>
            </a:r>
            <a:r>
              <a:rPr lang="en-US" altLang="zh-CN" dirty="0">
                <a:latin typeface="宋体" panose="02010600030101010101" pitchFamily="2" charset="-122"/>
                <a:ea typeface="宋体" panose="02010600030101010101" pitchFamily="2" charset="-122"/>
              </a:rPr>
              <a:t>12A</a:t>
            </a:r>
          </a:p>
          <a:p>
            <a:r>
              <a:rPr lang="en-US" altLang="zh-CN" dirty="0"/>
              <a:t>2</a:t>
            </a:r>
            <a:r>
              <a:rPr lang="zh-CN" altLang="en-US" dirty="0"/>
              <a:t>）实型常量：如</a:t>
            </a:r>
            <a:r>
              <a:rPr lang="en-US" altLang="zh-CN" dirty="0"/>
              <a:t>3.1</a:t>
            </a:r>
            <a:r>
              <a:rPr lang="zh-CN" altLang="en-US" dirty="0"/>
              <a:t>、</a:t>
            </a:r>
            <a:r>
              <a:rPr lang="en-US" altLang="zh-CN" dirty="0"/>
              <a:t>1e6</a:t>
            </a:r>
            <a:r>
              <a:rPr lang="zh-CN" altLang="en-US" dirty="0"/>
              <a:t>（科学计数法）</a:t>
            </a:r>
            <a:endParaRPr lang="en-US" altLang="zh-CN" dirty="0"/>
          </a:p>
          <a:p>
            <a:r>
              <a:rPr lang="en-US" altLang="zh-CN" dirty="0"/>
              <a:t>3</a:t>
            </a:r>
            <a:r>
              <a:rPr lang="zh-CN" altLang="en-US" dirty="0"/>
              <a:t>）字符常量：用单引号括起来的字符，如</a:t>
            </a:r>
            <a:r>
              <a:rPr lang="en-US" altLang="zh-CN" dirty="0"/>
              <a:t>’k’</a:t>
            </a:r>
            <a:r>
              <a:rPr lang="zh-CN" altLang="en-US" dirty="0"/>
              <a:t>，</a:t>
            </a:r>
            <a:r>
              <a:rPr lang="en-US" altLang="zh-CN" dirty="0"/>
              <a:t>’5’</a:t>
            </a:r>
            <a:r>
              <a:rPr lang="zh-CN" altLang="en-US" dirty="0"/>
              <a:t>，</a:t>
            </a:r>
            <a:r>
              <a:rPr lang="en-US" altLang="zh-CN" dirty="0"/>
              <a:t>’%’</a:t>
            </a:r>
          </a:p>
          <a:p>
            <a:pPr marL="0" indent="0">
              <a:buNone/>
            </a:pPr>
            <a:r>
              <a:rPr lang="en-US" altLang="zh-CN" dirty="0"/>
              <a:t>     </a:t>
            </a:r>
            <a:r>
              <a:rPr lang="zh-CN" altLang="en-US" dirty="0"/>
              <a:t>注意：</a:t>
            </a:r>
            <a:r>
              <a:rPr lang="en-US" altLang="zh-CN" dirty="0"/>
              <a:t>’a’</a:t>
            </a:r>
            <a:r>
              <a:rPr lang="zh-CN" altLang="en-US" dirty="0"/>
              <a:t>与</a:t>
            </a:r>
            <a:r>
              <a:rPr lang="en-US" altLang="zh-CN" dirty="0"/>
              <a:t>”a”</a:t>
            </a:r>
            <a:r>
              <a:rPr lang="zh-CN" altLang="en-US" dirty="0"/>
              <a:t>表示的含义是不同的，</a:t>
            </a:r>
            <a:r>
              <a:rPr lang="en-US" altLang="zh-CN" dirty="0"/>
              <a:t>’a’</a:t>
            </a:r>
            <a:r>
              <a:rPr lang="zh-CN" altLang="en-US" dirty="0"/>
              <a:t>表示一个字符常量，</a:t>
            </a:r>
            <a:r>
              <a:rPr lang="en-US" altLang="zh-CN" dirty="0"/>
              <a:t>”a”</a:t>
            </a:r>
            <a:r>
              <a:rPr lang="zh-CN" altLang="en-US" dirty="0"/>
              <a:t>表示一个字符串。</a:t>
            </a:r>
          </a:p>
        </p:txBody>
      </p:sp>
    </p:spTree>
    <p:extLst>
      <p:ext uri="{BB962C8B-B14F-4D97-AF65-F5344CB8AC3E}">
        <p14:creationId xmlns:p14="http://schemas.microsoft.com/office/powerpoint/2010/main" val="1266160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C523E-10EE-417B-AFAD-8036884173D6}"/>
              </a:ext>
            </a:extLst>
          </p:cNvPr>
          <p:cNvSpPr>
            <a:spLocks noGrp="1"/>
          </p:cNvSpPr>
          <p:nvPr>
            <p:ph type="title"/>
          </p:nvPr>
        </p:nvSpPr>
        <p:spPr>
          <a:xfrm>
            <a:off x="1484311" y="685800"/>
            <a:ext cx="10018713" cy="1197591"/>
          </a:xfrm>
        </p:spPr>
        <p:txBody>
          <a:bodyPr/>
          <a:lstStyle/>
          <a:p>
            <a:r>
              <a:rPr lang="zh-CN" altLang="en-US" dirty="0"/>
              <a:t>常量的定义</a:t>
            </a:r>
          </a:p>
        </p:txBody>
      </p:sp>
      <p:sp>
        <p:nvSpPr>
          <p:cNvPr id="3" name="内容占位符 2">
            <a:extLst>
              <a:ext uri="{FF2B5EF4-FFF2-40B4-BE49-F238E27FC236}">
                <a16:creationId xmlns:a16="http://schemas.microsoft.com/office/drawing/2014/main" id="{36B4C560-D90F-4A1A-83CF-74529826BC5B}"/>
              </a:ext>
            </a:extLst>
          </p:cNvPr>
          <p:cNvSpPr>
            <a:spLocks noGrp="1"/>
          </p:cNvSpPr>
          <p:nvPr>
            <p:ph idx="1"/>
          </p:nvPr>
        </p:nvSpPr>
        <p:spPr>
          <a:xfrm>
            <a:off x="1484310" y="1883391"/>
            <a:ext cx="4793660" cy="4723149"/>
          </a:xfrm>
        </p:spPr>
        <p:txBody>
          <a:bodyPr>
            <a:normAutofit/>
          </a:bodyPr>
          <a:lstStyle/>
          <a:p>
            <a:r>
              <a:rPr lang="zh-CN" altLang="en-US" dirty="0"/>
              <a:t>一个常量可以直接调用，如</a:t>
            </a:r>
            <a:r>
              <a:rPr lang="en-US" altLang="zh-CN" dirty="0"/>
              <a:t>123</a:t>
            </a:r>
            <a:r>
              <a:rPr lang="zh-CN" altLang="en-US" dirty="0"/>
              <a:t>，</a:t>
            </a:r>
            <a:r>
              <a:rPr lang="en-US" altLang="zh-CN" dirty="0"/>
              <a:t>’A’</a:t>
            </a:r>
            <a:r>
              <a:rPr lang="zh-CN" altLang="en-US" dirty="0"/>
              <a:t>，也可以给常量取个名字用一个标识符代表它，这就是符号常量，语法格式为：</a:t>
            </a:r>
            <a:endParaRPr lang="en-US" altLang="zh-CN" dirty="0"/>
          </a:p>
          <a:p>
            <a:r>
              <a:rPr lang="en-US" altLang="zh-CN" dirty="0">
                <a:solidFill>
                  <a:srgbClr val="FF0000"/>
                </a:solidFill>
              </a:rPr>
              <a:t>const </a:t>
            </a:r>
            <a:r>
              <a:rPr lang="zh-CN" altLang="en-US" dirty="0">
                <a:solidFill>
                  <a:srgbClr val="FF0000"/>
                </a:solidFill>
              </a:rPr>
              <a:t>类型  符号常量</a:t>
            </a:r>
            <a:r>
              <a:rPr lang="en-US" altLang="zh-CN" dirty="0">
                <a:solidFill>
                  <a:srgbClr val="FF0000"/>
                </a:solidFill>
              </a:rPr>
              <a:t> = </a:t>
            </a:r>
            <a:r>
              <a:rPr lang="zh-CN" altLang="en-US" dirty="0">
                <a:solidFill>
                  <a:srgbClr val="FF0000"/>
                </a:solidFill>
              </a:rPr>
              <a:t>常量字串</a:t>
            </a:r>
            <a:r>
              <a:rPr lang="en-US" altLang="zh-CN" dirty="0">
                <a:solidFill>
                  <a:srgbClr val="FF0000"/>
                </a:solidFill>
              </a:rPr>
              <a:t>;</a:t>
            </a:r>
          </a:p>
          <a:p>
            <a:r>
              <a:rPr lang="zh-CN" altLang="en-US" dirty="0"/>
              <a:t>例如：</a:t>
            </a:r>
            <a:r>
              <a:rPr lang="en-US" altLang="zh-CN" dirty="0"/>
              <a:t>const  double  PI = 3.1415926;</a:t>
            </a:r>
            <a:endParaRPr lang="zh-CN" altLang="en-US" dirty="0"/>
          </a:p>
        </p:txBody>
      </p:sp>
      <p:sp>
        <p:nvSpPr>
          <p:cNvPr id="4" name="内容占位符 2">
            <a:extLst>
              <a:ext uri="{FF2B5EF4-FFF2-40B4-BE49-F238E27FC236}">
                <a16:creationId xmlns:a16="http://schemas.microsoft.com/office/drawing/2014/main" id="{54290DAE-B60C-4D79-9B4E-0F73DB1E9BE3}"/>
              </a:ext>
            </a:extLst>
          </p:cNvPr>
          <p:cNvSpPr txBox="1">
            <a:spLocks/>
          </p:cNvSpPr>
          <p:nvPr/>
        </p:nvSpPr>
        <p:spPr>
          <a:xfrm>
            <a:off x="6891334" y="1883390"/>
            <a:ext cx="4611690" cy="4974610"/>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zh-CN" altLang="en-US" dirty="0"/>
              <a:t>例：</a:t>
            </a:r>
            <a:endParaRPr lang="en-US" altLang="zh-CN" dirty="0"/>
          </a:p>
          <a:p>
            <a:r>
              <a:rPr lang="en-US" altLang="zh-CN" dirty="0"/>
              <a:t>#include&lt;</a:t>
            </a:r>
            <a:r>
              <a:rPr lang="en-US" altLang="zh-CN" dirty="0" err="1"/>
              <a:t>cstdio</a:t>
            </a:r>
            <a:r>
              <a:rPr lang="en-US" altLang="zh-CN" dirty="0"/>
              <a:t>&gt;</a:t>
            </a:r>
          </a:p>
          <a:p>
            <a:r>
              <a:rPr lang="en-US" altLang="zh-CN" dirty="0"/>
              <a:t>using namespace std;</a:t>
            </a:r>
          </a:p>
          <a:p>
            <a:r>
              <a:rPr lang="en-US" altLang="zh-CN" dirty="0"/>
              <a:t>const double PI = 3.1415926;</a:t>
            </a:r>
          </a:p>
          <a:p>
            <a:r>
              <a:rPr lang="en-US" altLang="zh-CN" dirty="0"/>
              <a:t>int main() {</a:t>
            </a:r>
          </a:p>
          <a:p>
            <a:r>
              <a:rPr lang="en-US" altLang="zh-CN" dirty="0"/>
              <a:t>	float </a:t>
            </a:r>
            <a:r>
              <a:rPr lang="en-US" altLang="zh-CN" dirty="0" err="1"/>
              <a:t>r,p,c,s</a:t>
            </a:r>
            <a:r>
              <a:rPr lang="en-US" altLang="zh-CN" dirty="0"/>
              <a:t>;</a:t>
            </a:r>
          </a:p>
          <a:p>
            <a:r>
              <a:rPr lang="en-US" altLang="zh-CN" dirty="0"/>
              <a:t>   </a:t>
            </a:r>
            <a:r>
              <a:rPr lang="en-US" altLang="zh-CN" dirty="0" err="1"/>
              <a:t>printf</a:t>
            </a:r>
            <a:r>
              <a:rPr lang="en-US" altLang="zh-CN" dirty="0"/>
              <a:t>("Input R:\n");</a:t>
            </a:r>
          </a:p>
          <a:p>
            <a:r>
              <a:rPr lang="en-US" altLang="zh-CN" dirty="0"/>
              <a:t>	</a:t>
            </a:r>
            <a:r>
              <a:rPr lang="en-US" altLang="zh-CN" dirty="0" err="1"/>
              <a:t>scanf</a:t>
            </a:r>
            <a:r>
              <a:rPr lang="en-US" altLang="zh-CN" dirty="0"/>
              <a:t>("%</a:t>
            </a:r>
            <a:r>
              <a:rPr lang="en-US" altLang="zh-CN" dirty="0" err="1"/>
              <a:t>f",&amp;r</a:t>
            </a:r>
            <a:r>
              <a:rPr lang="en-US" altLang="zh-CN" dirty="0"/>
              <a:t>);</a:t>
            </a:r>
          </a:p>
          <a:p>
            <a:r>
              <a:rPr lang="en-US" altLang="zh-CN" dirty="0"/>
              <a:t>	c=2*PI*r;</a:t>
            </a:r>
          </a:p>
          <a:p>
            <a:r>
              <a:rPr lang="en-US" altLang="zh-CN" dirty="0"/>
              <a:t>	s=p*PI*r;</a:t>
            </a:r>
          </a:p>
          <a:p>
            <a:r>
              <a:rPr lang="en-US" altLang="zh-CN" dirty="0"/>
              <a:t>	</a:t>
            </a:r>
            <a:r>
              <a:rPr lang="en-US" altLang="zh-CN" dirty="0" err="1"/>
              <a:t>printf</a:t>
            </a:r>
            <a:r>
              <a:rPr lang="en-US" altLang="zh-CN" dirty="0"/>
              <a:t>("c=%</a:t>
            </a:r>
            <a:r>
              <a:rPr lang="en-US" altLang="zh-CN" dirty="0" err="1"/>
              <a:t>f,s</a:t>
            </a:r>
            <a:r>
              <a:rPr lang="en-US" altLang="zh-CN" dirty="0"/>
              <a:t>=%f\n",</a:t>
            </a:r>
            <a:r>
              <a:rPr lang="en-US" altLang="zh-CN" dirty="0" err="1"/>
              <a:t>c,s</a:t>
            </a:r>
            <a:r>
              <a:rPr lang="en-US" altLang="zh-CN" dirty="0"/>
              <a:t>);</a:t>
            </a:r>
          </a:p>
          <a:p>
            <a:r>
              <a:rPr lang="en-US" altLang="zh-CN" dirty="0"/>
              <a:t>	return 0;</a:t>
            </a:r>
          </a:p>
          <a:p>
            <a:r>
              <a:rPr lang="en-US" altLang="zh-CN" dirty="0"/>
              <a:t>}</a:t>
            </a:r>
          </a:p>
        </p:txBody>
      </p:sp>
    </p:spTree>
    <p:extLst>
      <p:ext uri="{BB962C8B-B14F-4D97-AF65-F5344CB8AC3E}">
        <p14:creationId xmlns:p14="http://schemas.microsoft.com/office/powerpoint/2010/main" val="3131883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EECC3-4D7C-41A7-8228-FF48951B1D24}"/>
              </a:ext>
            </a:extLst>
          </p:cNvPr>
          <p:cNvSpPr>
            <a:spLocks noGrp="1"/>
          </p:cNvSpPr>
          <p:nvPr>
            <p:ph type="title"/>
          </p:nvPr>
        </p:nvSpPr>
        <p:spPr/>
        <p:txBody>
          <a:bodyPr/>
          <a:lstStyle/>
          <a:p>
            <a:r>
              <a:rPr lang="zh-CN" altLang="en-US" dirty="0"/>
              <a:t>使用常量注意事项</a:t>
            </a:r>
          </a:p>
        </p:txBody>
      </p:sp>
      <p:sp>
        <p:nvSpPr>
          <p:cNvPr id="3" name="内容占位符 2">
            <a:extLst>
              <a:ext uri="{FF2B5EF4-FFF2-40B4-BE49-F238E27FC236}">
                <a16:creationId xmlns:a16="http://schemas.microsoft.com/office/drawing/2014/main" id="{A0AF4B2C-CD8F-444C-8265-6E3473EEA29B}"/>
              </a:ext>
            </a:extLst>
          </p:cNvPr>
          <p:cNvSpPr>
            <a:spLocks noGrp="1"/>
          </p:cNvSpPr>
          <p:nvPr>
            <p:ph idx="1"/>
          </p:nvPr>
        </p:nvSpPr>
        <p:spPr/>
        <p:txBody>
          <a:bodyPr/>
          <a:lstStyle/>
          <a:p>
            <a:r>
              <a:rPr lang="zh-CN" altLang="en-US" dirty="0"/>
              <a:t>习惯上，常量名用大写，而变量名用小写，以便于区别</a:t>
            </a:r>
            <a:endParaRPr lang="en-US" altLang="zh-CN" dirty="0"/>
          </a:p>
          <a:p>
            <a:r>
              <a:rPr lang="zh-CN" altLang="en-US" dirty="0"/>
              <a:t>增加了程序的可读性，如上例中，看到</a:t>
            </a:r>
            <a:r>
              <a:rPr lang="en-US" altLang="zh-CN" dirty="0"/>
              <a:t>PI</a:t>
            </a:r>
            <a:r>
              <a:rPr lang="zh-CN" altLang="en-US" dirty="0"/>
              <a:t>就知道它代表圆周率，定义常量时应尽量使用见名知意的常量名</a:t>
            </a:r>
            <a:endParaRPr lang="en-US" altLang="zh-CN" dirty="0"/>
          </a:p>
          <a:p>
            <a:r>
              <a:rPr lang="zh-CN" altLang="en-US" dirty="0"/>
              <a:t>增加了程序的易改性，如上例中，只需改动一处，程序中的所有</a:t>
            </a:r>
            <a:r>
              <a:rPr lang="en-US" altLang="zh-CN" dirty="0"/>
              <a:t>PI</a:t>
            </a:r>
            <a:r>
              <a:rPr lang="zh-CN" altLang="en-US" dirty="0"/>
              <a:t>都会自动全部替换，做到“一改全改”</a:t>
            </a:r>
          </a:p>
        </p:txBody>
      </p:sp>
    </p:spTree>
    <p:extLst>
      <p:ext uri="{BB962C8B-B14F-4D97-AF65-F5344CB8AC3E}">
        <p14:creationId xmlns:p14="http://schemas.microsoft.com/office/powerpoint/2010/main" val="275802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EECC3-4D7C-41A7-8228-FF48951B1D24}"/>
              </a:ext>
            </a:extLst>
          </p:cNvPr>
          <p:cNvSpPr>
            <a:spLocks noGrp="1"/>
          </p:cNvSpPr>
          <p:nvPr>
            <p:ph type="title"/>
          </p:nvPr>
        </p:nvSpPr>
        <p:spPr>
          <a:xfrm>
            <a:off x="1484311" y="685800"/>
            <a:ext cx="10018713" cy="1061113"/>
          </a:xfrm>
        </p:spPr>
        <p:txBody>
          <a:bodyPr/>
          <a:lstStyle/>
          <a:p>
            <a:r>
              <a:rPr lang="zh-CN" altLang="en-US" dirty="0"/>
              <a:t>变量</a:t>
            </a:r>
          </a:p>
        </p:txBody>
      </p:sp>
      <p:sp>
        <p:nvSpPr>
          <p:cNvPr id="3" name="内容占位符 2">
            <a:extLst>
              <a:ext uri="{FF2B5EF4-FFF2-40B4-BE49-F238E27FC236}">
                <a16:creationId xmlns:a16="http://schemas.microsoft.com/office/drawing/2014/main" id="{A0AF4B2C-CD8F-444C-8265-6E3473EEA29B}"/>
              </a:ext>
            </a:extLst>
          </p:cNvPr>
          <p:cNvSpPr>
            <a:spLocks noGrp="1"/>
          </p:cNvSpPr>
          <p:nvPr>
            <p:ph idx="1"/>
          </p:nvPr>
        </p:nvSpPr>
        <p:spPr>
          <a:xfrm>
            <a:off x="1484310" y="1746913"/>
            <a:ext cx="10018713" cy="4804012"/>
          </a:xfrm>
        </p:spPr>
        <p:txBody>
          <a:bodyPr/>
          <a:lstStyle/>
          <a:p>
            <a:r>
              <a:rPr lang="zh-CN" altLang="en-US" dirty="0"/>
              <a:t>变量代表了一个存储单元，其中的值是可以改变的，因此称为变量。如游戏中玩家命的条数最初为</a:t>
            </a:r>
            <a:r>
              <a:rPr lang="en-US" altLang="zh-CN" dirty="0"/>
              <a:t>3</a:t>
            </a:r>
            <a:r>
              <a:rPr lang="zh-CN" altLang="en-US" dirty="0"/>
              <a:t>，当你死了一次，命减少一条，这里命的条数就是一个变量（或者说命的条数存储在一个存储单元中）。</a:t>
            </a:r>
          </a:p>
          <a:p>
            <a:r>
              <a:rPr lang="zh-CN" altLang="en-US" dirty="0"/>
              <a:t>一个程序中可能要使用到若干个变量，为了区别不同的变量，必须给每个变量（存储单元）取一个名（称为变量名），该变量（存贮单元）存储的值称为变量的值，变量中能够存储值的类型为变量的类型。</a:t>
            </a:r>
            <a:endParaRPr lang="en-US" altLang="zh-CN" dirty="0"/>
          </a:p>
          <a:p>
            <a:r>
              <a:rPr lang="zh-CN" altLang="en-US" dirty="0"/>
              <a:t>例如：游戏中用于存储“命”的变量，在游戏程序中的存储命的变量名可取为</a:t>
            </a:r>
            <a:r>
              <a:rPr lang="en-US" altLang="zh-CN" dirty="0"/>
              <a:t>life</a:t>
            </a:r>
            <a:r>
              <a:rPr lang="zh-CN" altLang="en-US" dirty="0"/>
              <a:t>，它的类型为整型，游戏初始时这个变量的值为</a:t>
            </a:r>
            <a:r>
              <a:rPr lang="en-US" altLang="zh-CN" dirty="0"/>
              <a:t>3</a:t>
            </a:r>
            <a:r>
              <a:rPr lang="zh-CN" altLang="en-US" dirty="0"/>
              <a:t>。</a:t>
            </a:r>
          </a:p>
        </p:txBody>
      </p:sp>
    </p:spTree>
    <p:extLst>
      <p:ext uri="{BB962C8B-B14F-4D97-AF65-F5344CB8AC3E}">
        <p14:creationId xmlns:p14="http://schemas.microsoft.com/office/powerpoint/2010/main" val="3132467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EECC3-4D7C-41A7-8228-FF48951B1D24}"/>
              </a:ext>
            </a:extLst>
          </p:cNvPr>
          <p:cNvSpPr>
            <a:spLocks noGrp="1"/>
          </p:cNvSpPr>
          <p:nvPr>
            <p:ph type="title"/>
          </p:nvPr>
        </p:nvSpPr>
        <p:spPr>
          <a:xfrm>
            <a:off x="1484311" y="685800"/>
            <a:ext cx="10018713" cy="1061113"/>
          </a:xfrm>
        </p:spPr>
        <p:txBody>
          <a:bodyPr/>
          <a:lstStyle/>
          <a:p>
            <a:r>
              <a:rPr lang="zh-CN" altLang="en-US" dirty="0"/>
              <a:t>变量名</a:t>
            </a:r>
          </a:p>
        </p:txBody>
      </p:sp>
      <p:sp>
        <p:nvSpPr>
          <p:cNvPr id="3" name="内容占位符 2">
            <a:extLst>
              <a:ext uri="{FF2B5EF4-FFF2-40B4-BE49-F238E27FC236}">
                <a16:creationId xmlns:a16="http://schemas.microsoft.com/office/drawing/2014/main" id="{A0AF4B2C-CD8F-444C-8265-6E3473EEA29B}"/>
              </a:ext>
            </a:extLst>
          </p:cNvPr>
          <p:cNvSpPr>
            <a:spLocks noGrp="1"/>
          </p:cNvSpPr>
          <p:nvPr>
            <p:ph idx="1"/>
          </p:nvPr>
        </p:nvSpPr>
        <p:spPr>
          <a:xfrm>
            <a:off x="1484310" y="1746913"/>
            <a:ext cx="10018713" cy="4804012"/>
          </a:xfrm>
        </p:spPr>
        <p:txBody>
          <a:bodyPr/>
          <a:lstStyle/>
          <a:p>
            <a:r>
              <a:rPr lang="zh-CN" altLang="en-US" dirty="0"/>
              <a:t>用一个合法的标识符代表一个变量。如</a:t>
            </a:r>
            <a:r>
              <a:rPr lang="en-US" altLang="zh-CN" dirty="0"/>
              <a:t>n</a:t>
            </a:r>
            <a:r>
              <a:rPr lang="zh-CN" altLang="en-US" dirty="0"/>
              <a:t>，</a:t>
            </a:r>
            <a:r>
              <a:rPr lang="en-US" altLang="zh-CN" dirty="0"/>
              <a:t>m</a:t>
            </a:r>
            <a:r>
              <a:rPr lang="zh-CN" altLang="en-US" dirty="0"/>
              <a:t>，</a:t>
            </a:r>
            <a:r>
              <a:rPr lang="en-US" altLang="zh-CN" dirty="0"/>
              <a:t>rot</a:t>
            </a:r>
            <a:r>
              <a:rPr lang="zh-CN" altLang="en-US" dirty="0"/>
              <a:t>，</a:t>
            </a:r>
            <a:r>
              <a:rPr lang="en-US" altLang="zh-CN" dirty="0"/>
              <a:t>total </a:t>
            </a:r>
            <a:r>
              <a:rPr lang="zh-CN" altLang="en-US" dirty="0"/>
              <a:t>等都是合法变量名。在程序中用到的变量要“先定义后使用”，变量名应遵循自定义标识符的命名规则，并建议使用“见名知义”的原则，即用一些有意义的单词作为变量名。在</a:t>
            </a:r>
            <a:r>
              <a:rPr lang="en-US" altLang="zh-CN" dirty="0"/>
              <a:t>C++</a:t>
            </a:r>
            <a:r>
              <a:rPr lang="zh-CN" altLang="en-US" dirty="0"/>
              <a:t>语言，变量名大小写有区别。</a:t>
            </a:r>
            <a:endParaRPr lang="en-US" altLang="zh-CN" dirty="0"/>
          </a:p>
          <a:p>
            <a:r>
              <a:rPr lang="zh-CN" altLang="en-US" dirty="0"/>
              <a:t>用来标识变量名、符号常量名、函数名、数组名、类型名、文件名的有效字符序列称为标识符。</a:t>
            </a:r>
            <a:r>
              <a:rPr lang="en-US" altLang="zh-CN" dirty="0"/>
              <a:t>C++</a:t>
            </a:r>
            <a:r>
              <a:rPr lang="zh-CN" altLang="en-US" dirty="0"/>
              <a:t>语言规定，合法的标识符可以包含字母、数字、下划线</a:t>
            </a:r>
            <a:r>
              <a:rPr lang="en-US" altLang="zh-CN" dirty="0"/>
              <a:t>(_)</a:t>
            </a:r>
            <a:r>
              <a:rPr lang="zh-CN" altLang="en-US" dirty="0"/>
              <a:t>，但不能以数字开头。例如：</a:t>
            </a:r>
            <a:r>
              <a:rPr lang="en-US" altLang="zh-CN" dirty="0"/>
              <a:t>month</a:t>
            </a:r>
            <a:r>
              <a:rPr lang="zh-CN" altLang="en-US" dirty="0"/>
              <a:t>、</a:t>
            </a:r>
            <a:r>
              <a:rPr lang="en-US" altLang="zh-CN" dirty="0"/>
              <a:t>_age</a:t>
            </a:r>
            <a:r>
              <a:rPr lang="zh-CN" altLang="en-US" dirty="0"/>
              <a:t>、</a:t>
            </a:r>
            <a:r>
              <a:rPr lang="en-US" altLang="zh-CN" dirty="0"/>
              <a:t>s2</a:t>
            </a:r>
            <a:r>
              <a:rPr lang="zh-CN" altLang="en-US" dirty="0"/>
              <a:t>为合法的标识符；</a:t>
            </a:r>
            <a:r>
              <a:rPr lang="en-US" altLang="zh-CN" dirty="0" err="1"/>
              <a:t>m.k.jack</a:t>
            </a:r>
            <a:r>
              <a:rPr lang="zh-CN" altLang="en-US" dirty="0"/>
              <a:t>、</a:t>
            </a:r>
            <a:r>
              <a:rPr lang="en-US" altLang="zh-CN" dirty="0"/>
              <a:t>a&lt;=b</a:t>
            </a:r>
            <a:r>
              <a:rPr lang="zh-CN" altLang="en-US" dirty="0"/>
              <a:t>、</a:t>
            </a:r>
            <a:r>
              <a:rPr lang="en-US" altLang="zh-CN" dirty="0"/>
              <a:t>9y</a:t>
            </a:r>
            <a:r>
              <a:rPr lang="zh-CN" altLang="en-US" dirty="0"/>
              <a:t>为不合法的标识符。</a:t>
            </a:r>
          </a:p>
        </p:txBody>
      </p:sp>
    </p:spTree>
    <p:extLst>
      <p:ext uri="{BB962C8B-B14F-4D97-AF65-F5344CB8AC3E}">
        <p14:creationId xmlns:p14="http://schemas.microsoft.com/office/powerpoint/2010/main" val="1744384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EECC3-4D7C-41A7-8228-FF48951B1D24}"/>
              </a:ext>
            </a:extLst>
          </p:cNvPr>
          <p:cNvSpPr>
            <a:spLocks noGrp="1"/>
          </p:cNvSpPr>
          <p:nvPr>
            <p:ph type="title"/>
          </p:nvPr>
        </p:nvSpPr>
        <p:spPr>
          <a:xfrm>
            <a:off x="1484311" y="685800"/>
            <a:ext cx="10018713" cy="1061113"/>
          </a:xfrm>
        </p:spPr>
        <p:txBody>
          <a:bodyPr/>
          <a:lstStyle/>
          <a:p>
            <a:r>
              <a:rPr lang="zh-CN" altLang="en-US" dirty="0"/>
              <a:t>变量的定义</a:t>
            </a:r>
          </a:p>
        </p:txBody>
      </p:sp>
      <p:sp>
        <p:nvSpPr>
          <p:cNvPr id="3" name="内容占位符 2">
            <a:extLst>
              <a:ext uri="{FF2B5EF4-FFF2-40B4-BE49-F238E27FC236}">
                <a16:creationId xmlns:a16="http://schemas.microsoft.com/office/drawing/2014/main" id="{A0AF4B2C-CD8F-444C-8265-6E3473EEA29B}"/>
              </a:ext>
            </a:extLst>
          </p:cNvPr>
          <p:cNvSpPr>
            <a:spLocks noGrp="1"/>
          </p:cNvSpPr>
          <p:nvPr>
            <p:ph idx="1"/>
          </p:nvPr>
        </p:nvSpPr>
        <p:spPr>
          <a:xfrm>
            <a:off x="1484310" y="1746913"/>
            <a:ext cx="10018713" cy="4804012"/>
          </a:xfrm>
        </p:spPr>
        <p:txBody>
          <a:bodyPr/>
          <a:lstStyle/>
          <a:p>
            <a:r>
              <a:rPr lang="zh-CN" altLang="en-US" dirty="0"/>
              <a:t>定义变量的语法格式：</a:t>
            </a:r>
            <a:endParaRPr lang="en-US" altLang="zh-CN" dirty="0"/>
          </a:p>
          <a:p>
            <a:pPr marL="0" indent="0">
              <a:buNone/>
            </a:pPr>
            <a:r>
              <a:rPr lang="en-US" altLang="zh-CN" dirty="0"/>
              <a:t>     </a:t>
            </a:r>
            <a:r>
              <a:rPr lang="zh-CN" altLang="en-US" dirty="0">
                <a:solidFill>
                  <a:srgbClr val="FF0000"/>
                </a:solidFill>
              </a:rPr>
              <a:t>数据类型</a:t>
            </a:r>
            <a:r>
              <a:rPr lang="en-US" altLang="zh-CN" dirty="0">
                <a:solidFill>
                  <a:srgbClr val="FF0000"/>
                </a:solidFill>
              </a:rPr>
              <a:t>  </a:t>
            </a:r>
            <a:r>
              <a:rPr lang="zh-CN" altLang="en-US" dirty="0">
                <a:solidFill>
                  <a:srgbClr val="FF0000"/>
                </a:solidFill>
              </a:rPr>
              <a:t>变量名</a:t>
            </a:r>
            <a:r>
              <a:rPr lang="en-US" altLang="zh-CN" dirty="0">
                <a:solidFill>
                  <a:srgbClr val="FF0000"/>
                </a:solidFill>
              </a:rPr>
              <a:t>;</a:t>
            </a:r>
          </a:p>
          <a:p>
            <a:r>
              <a:rPr lang="zh-CN" altLang="en-US" dirty="0"/>
              <a:t>例如：</a:t>
            </a:r>
            <a:endParaRPr lang="en-US" altLang="zh-CN" dirty="0"/>
          </a:p>
          <a:p>
            <a:pPr marL="0" indent="0">
              <a:buNone/>
            </a:pPr>
            <a:r>
              <a:rPr lang="en-US" altLang="zh-CN" dirty="0">
                <a:latin typeface="宋体" panose="02010600030101010101" pitchFamily="2" charset="-122"/>
                <a:ea typeface="宋体" panose="02010600030101010101" pitchFamily="2" charset="-122"/>
              </a:rPr>
              <a:t>  int  </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=5,j,k;    //</a:t>
            </a:r>
            <a:r>
              <a:rPr lang="zh-CN" altLang="en-US" dirty="0">
                <a:latin typeface="宋体" panose="02010600030101010101" pitchFamily="2" charset="-122"/>
                <a:ea typeface="宋体" panose="02010600030101010101" pitchFamily="2" charset="-122"/>
              </a:rPr>
              <a:t>定义</a:t>
            </a:r>
            <a:r>
              <a:rPr lang="en-US" altLang="zh-CN" dirty="0" err="1">
                <a:latin typeface="宋体" panose="02010600030101010101" pitchFamily="2" charset="-122"/>
                <a:ea typeface="宋体" panose="02010600030101010101" pitchFamily="2" charset="-122"/>
              </a:rPr>
              <a:t>i,j,k</a:t>
            </a:r>
            <a:r>
              <a:rPr lang="zh-CN" altLang="en-US" dirty="0">
                <a:latin typeface="宋体" panose="02010600030101010101" pitchFamily="2" charset="-122"/>
                <a:ea typeface="宋体" panose="02010600030101010101" pitchFamily="2" charset="-122"/>
              </a:rPr>
              <a:t>为整型变量，</a:t>
            </a:r>
          </a:p>
          <a:p>
            <a:pPr marL="0" indent="0">
              <a:buNone/>
            </a:pP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赋初值为</a:t>
            </a:r>
            <a:r>
              <a:rPr lang="en-US" altLang="zh-CN" dirty="0">
                <a:latin typeface="宋体" panose="02010600030101010101" pitchFamily="2" charset="-122"/>
                <a:ea typeface="宋体" panose="02010600030101010101" pitchFamily="2" charset="-122"/>
              </a:rPr>
              <a:t>5,j,k</a:t>
            </a:r>
            <a:r>
              <a:rPr lang="zh-CN" altLang="en-US" dirty="0">
                <a:latin typeface="宋体" panose="02010600030101010101" pitchFamily="2" charset="-122"/>
                <a:ea typeface="宋体" panose="02010600030101010101" pitchFamily="2" charset="-122"/>
              </a:rPr>
              <a:t>的初值未知。</a:t>
            </a: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char </a:t>
            </a:r>
            <a:r>
              <a:rPr lang="en-US" altLang="zh-CN" dirty="0" err="1">
                <a:latin typeface="宋体" panose="02010600030101010101" pitchFamily="2" charset="-122"/>
                <a:ea typeface="宋体" panose="02010600030101010101" pitchFamily="2" charset="-122"/>
              </a:rPr>
              <a:t>a,b,c</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定义</a:t>
            </a:r>
            <a:r>
              <a:rPr lang="en-US" altLang="zh-CN" dirty="0" err="1">
                <a:latin typeface="宋体" panose="02010600030101010101" pitchFamily="2" charset="-122"/>
                <a:ea typeface="宋体" panose="02010600030101010101" pitchFamily="2" charset="-122"/>
              </a:rPr>
              <a:t>a,b,c</a:t>
            </a:r>
            <a:r>
              <a:rPr lang="zh-CN" altLang="en-US" dirty="0">
                <a:latin typeface="宋体" panose="02010600030101010101" pitchFamily="2" charset="-122"/>
                <a:ea typeface="宋体" panose="02010600030101010101" pitchFamily="2" charset="-122"/>
              </a:rPr>
              <a:t>为字符变量</a:t>
            </a: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float  </a:t>
            </a:r>
            <a:r>
              <a:rPr lang="en-US" altLang="zh-CN" dirty="0" err="1">
                <a:latin typeface="宋体" panose="02010600030101010101" pitchFamily="2" charset="-122"/>
                <a:ea typeface="宋体" panose="02010600030101010101" pitchFamily="2" charset="-122"/>
              </a:rPr>
              <a:t>x,y,z</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定义</a:t>
            </a:r>
            <a:r>
              <a:rPr lang="en-US" altLang="zh-CN" dirty="0" err="1">
                <a:latin typeface="宋体" panose="02010600030101010101" pitchFamily="2" charset="-122"/>
                <a:ea typeface="宋体" panose="02010600030101010101" pitchFamily="2" charset="-122"/>
              </a:rPr>
              <a:t>x,y,z</a:t>
            </a:r>
            <a:r>
              <a:rPr lang="zh-CN" altLang="en-US" dirty="0">
                <a:latin typeface="宋体" panose="02010600030101010101" pitchFamily="2" charset="-122"/>
                <a:ea typeface="宋体" panose="02010600030101010101" pitchFamily="2" charset="-122"/>
              </a:rPr>
              <a:t>为实型变量</a:t>
            </a: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语言允许在定义变量的同时为变量赋初值。</a:t>
            </a:r>
          </a:p>
          <a:p>
            <a:endParaRPr lang="en-US" altLang="zh-CN" dirty="0"/>
          </a:p>
        </p:txBody>
      </p:sp>
    </p:spTree>
    <p:extLst>
      <p:ext uri="{BB962C8B-B14F-4D97-AF65-F5344CB8AC3E}">
        <p14:creationId xmlns:p14="http://schemas.microsoft.com/office/powerpoint/2010/main" val="3544562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9908E-C0EB-4361-9193-B472BF8279ED}"/>
              </a:ext>
            </a:extLst>
          </p:cNvPr>
          <p:cNvSpPr>
            <a:spLocks noGrp="1"/>
          </p:cNvSpPr>
          <p:nvPr>
            <p:ph type="title"/>
          </p:nvPr>
        </p:nvSpPr>
        <p:spPr/>
        <p:txBody>
          <a:bodyPr/>
          <a:lstStyle/>
          <a:p>
            <a:r>
              <a:rPr lang="zh-CN" altLang="en-US" dirty="0"/>
              <a:t>变量的类型</a:t>
            </a:r>
          </a:p>
        </p:txBody>
      </p:sp>
      <p:sp>
        <p:nvSpPr>
          <p:cNvPr id="3" name="内容占位符 2">
            <a:extLst>
              <a:ext uri="{FF2B5EF4-FFF2-40B4-BE49-F238E27FC236}">
                <a16:creationId xmlns:a16="http://schemas.microsoft.com/office/drawing/2014/main" id="{FD26F395-374E-471D-867B-A3A06C5E9231}"/>
              </a:ext>
            </a:extLst>
          </p:cNvPr>
          <p:cNvSpPr>
            <a:spLocks noGrp="1"/>
          </p:cNvSpPr>
          <p:nvPr>
            <p:ph idx="1"/>
          </p:nvPr>
        </p:nvSpPr>
        <p:spPr>
          <a:xfrm>
            <a:off x="1484310" y="2666999"/>
            <a:ext cx="10018713" cy="3124201"/>
          </a:xfrm>
        </p:spPr>
        <p:txBody>
          <a:bodyPr/>
          <a:lstStyle/>
          <a:p>
            <a:r>
              <a:rPr lang="zh-CN" altLang="en-US" dirty="0"/>
              <a:t>常量是有类型的数据，变量在某一固定时刻用来存储一个常量，因此也应有相应的类型。如整型变量用来存储整数，实型变量用来存储实数。变量的类型，可以是标准数据类型</a:t>
            </a:r>
            <a:r>
              <a:rPr lang="en-US" altLang="zh-CN" dirty="0"/>
              <a:t>int</a:t>
            </a:r>
            <a:r>
              <a:rPr lang="zh-CN" altLang="en-US" dirty="0"/>
              <a:t>、</a:t>
            </a:r>
            <a:r>
              <a:rPr lang="en-US" altLang="zh-CN" dirty="0"/>
              <a:t>float</a:t>
            </a:r>
            <a:r>
              <a:rPr lang="zh-CN" altLang="en-US" dirty="0"/>
              <a:t>、</a:t>
            </a:r>
            <a:r>
              <a:rPr lang="en-US" altLang="zh-CN" dirty="0"/>
              <a:t>double</a:t>
            </a:r>
            <a:r>
              <a:rPr lang="zh-CN" altLang="en-US" dirty="0"/>
              <a:t>和</a:t>
            </a:r>
            <a:r>
              <a:rPr lang="en-US" altLang="zh-CN" dirty="0"/>
              <a:t>char</a:t>
            </a:r>
            <a:r>
              <a:rPr lang="zh-CN" altLang="en-US" dirty="0"/>
              <a:t>等，也可以是用户自定义的各种类型。</a:t>
            </a:r>
            <a:endParaRPr lang="en-US" altLang="zh-CN" dirty="0"/>
          </a:p>
          <a:p>
            <a:r>
              <a:rPr lang="zh-CN" altLang="en-US" dirty="0"/>
              <a:t>变量一经定义系统就在计算机内存中为其分配一个存储空间。在程序中使用到变量时，就在相应的内存中存入数据或取出数据，这种操作称为变量的访问。 </a:t>
            </a:r>
          </a:p>
        </p:txBody>
      </p:sp>
    </p:spTree>
    <p:extLst>
      <p:ext uri="{BB962C8B-B14F-4D97-AF65-F5344CB8AC3E}">
        <p14:creationId xmlns:p14="http://schemas.microsoft.com/office/powerpoint/2010/main" val="3379211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1D289D-88A2-49FA-A65A-D6975B0411B7}"/>
              </a:ext>
            </a:extLst>
          </p:cNvPr>
          <p:cNvSpPr>
            <a:spLocks noGrp="1"/>
          </p:cNvSpPr>
          <p:nvPr>
            <p:ph type="title"/>
          </p:nvPr>
        </p:nvSpPr>
        <p:spPr/>
        <p:txBody>
          <a:bodyPr/>
          <a:lstStyle/>
          <a:p>
            <a:r>
              <a:rPr lang="zh-CN" altLang="en-US" dirty="0"/>
              <a:t>四、标准数据类型</a:t>
            </a:r>
          </a:p>
        </p:txBody>
      </p:sp>
      <p:sp>
        <p:nvSpPr>
          <p:cNvPr id="3" name="文本占位符 2">
            <a:extLst>
              <a:ext uri="{FF2B5EF4-FFF2-40B4-BE49-F238E27FC236}">
                <a16:creationId xmlns:a16="http://schemas.microsoft.com/office/drawing/2014/main" id="{388AD74C-EF50-43AB-9C06-F4F2BB7510F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75333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9B77D-92E2-4A03-99BD-A4DF92882FB7}"/>
              </a:ext>
            </a:extLst>
          </p:cNvPr>
          <p:cNvSpPr>
            <a:spLocks noGrp="1"/>
          </p:cNvSpPr>
          <p:nvPr>
            <p:ph type="title"/>
          </p:nvPr>
        </p:nvSpPr>
        <p:spPr/>
        <p:txBody>
          <a:bodyPr/>
          <a:lstStyle/>
          <a:p>
            <a:r>
              <a:rPr lang="zh-CN" altLang="en-US" dirty="0"/>
              <a:t>标准数据类型</a:t>
            </a:r>
          </a:p>
        </p:txBody>
      </p:sp>
      <p:sp>
        <p:nvSpPr>
          <p:cNvPr id="3" name="内容占位符 2">
            <a:extLst>
              <a:ext uri="{FF2B5EF4-FFF2-40B4-BE49-F238E27FC236}">
                <a16:creationId xmlns:a16="http://schemas.microsoft.com/office/drawing/2014/main" id="{AF57721B-414A-4C9E-8852-7C5F0EB3D5EC}"/>
              </a:ext>
            </a:extLst>
          </p:cNvPr>
          <p:cNvSpPr>
            <a:spLocks noGrp="1"/>
          </p:cNvSpPr>
          <p:nvPr>
            <p:ph idx="1"/>
          </p:nvPr>
        </p:nvSpPr>
        <p:spPr/>
        <p:txBody>
          <a:bodyPr anchor="t"/>
          <a:lstStyle/>
          <a:p>
            <a:r>
              <a:rPr lang="en-US" altLang="zh-CN" dirty="0"/>
              <a:t>C++</a:t>
            </a:r>
            <a:r>
              <a:rPr lang="zh-CN" altLang="en-US" dirty="0"/>
              <a:t>语言提供了丰富的数据类型，本节介绍几种基本的数据类型：整型、实型、字符型。它们都是系统定义的简单数据类型，称为标准数据类型。</a:t>
            </a:r>
          </a:p>
        </p:txBody>
      </p:sp>
    </p:spTree>
    <p:extLst>
      <p:ext uri="{BB962C8B-B14F-4D97-AF65-F5344CB8AC3E}">
        <p14:creationId xmlns:p14="http://schemas.microsoft.com/office/powerpoint/2010/main" val="1481954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503D8-1877-4B7B-BD7C-CC90D59FB45E}"/>
              </a:ext>
            </a:extLst>
          </p:cNvPr>
          <p:cNvSpPr>
            <a:spLocks noGrp="1"/>
          </p:cNvSpPr>
          <p:nvPr>
            <p:ph type="title"/>
          </p:nvPr>
        </p:nvSpPr>
        <p:spPr>
          <a:xfrm>
            <a:off x="1484311" y="685801"/>
            <a:ext cx="10018713" cy="938284"/>
          </a:xfrm>
        </p:spPr>
        <p:txBody>
          <a:bodyPr/>
          <a:lstStyle/>
          <a:p>
            <a:r>
              <a:rPr lang="zh-CN" altLang="en-US" dirty="0"/>
              <a:t>整型</a:t>
            </a:r>
          </a:p>
        </p:txBody>
      </p:sp>
      <p:sp>
        <p:nvSpPr>
          <p:cNvPr id="3" name="内容占位符 2">
            <a:extLst>
              <a:ext uri="{FF2B5EF4-FFF2-40B4-BE49-F238E27FC236}">
                <a16:creationId xmlns:a16="http://schemas.microsoft.com/office/drawing/2014/main" id="{2DA23A8E-3F9D-40C5-9695-C00B004B5C97}"/>
              </a:ext>
            </a:extLst>
          </p:cNvPr>
          <p:cNvSpPr>
            <a:spLocks noGrp="1"/>
          </p:cNvSpPr>
          <p:nvPr>
            <p:ph idx="1"/>
          </p:nvPr>
        </p:nvSpPr>
        <p:spPr>
          <a:xfrm>
            <a:off x="1484310" y="1624086"/>
            <a:ext cx="10018713" cy="1078172"/>
          </a:xfrm>
        </p:spPr>
        <p:txBody>
          <a:bodyPr anchor="t"/>
          <a:lstStyle/>
          <a:p>
            <a:r>
              <a:rPr lang="zh-CN" altLang="en-US" dirty="0"/>
              <a:t>在</a:t>
            </a:r>
            <a:r>
              <a:rPr lang="en-US" altLang="zh-CN" dirty="0"/>
              <a:t>C++</a:t>
            </a:r>
            <a:r>
              <a:rPr lang="zh-CN" altLang="en-US" dirty="0"/>
              <a:t>语言中，整型类型标识符为</a:t>
            </a:r>
            <a:r>
              <a:rPr lang="en-US" altLang="zh-CN" dirty="0"/>
              <a:t>int</a:t>
            </a:r>
            <a:r>
              <a:rPr lang="zh-CN" altLang="en-US" dirty="0"/>
              <a:t>。根据整型变量的取值范围又可将整型变量定义为以下</a:t>
            </a:r>
            <a:r>
              <a:rPr lang="en-US" altLang="zh-CN" dirty="0"/>
              <a:t>8</a:t>
            </a:r>
            <a:r>
              <a:rPr lang="zh-CN" altLang="en-US" dirty="0"/>
              <a:t>种整型类型：</a:t>
            </a:r>
          </a:p>
        </p:txBody>
      </p:sp>
      <p:graphicFrame>
        <p:nvGraphicFramePr>
          <p:cNvPr id="4" name="Group 3">
            <a:extLst>
              <a:ext uri="{FF2B5EF4-FFF2-40B4-BE49-F238E27FC236}">
                <a16:creationId xmlns:a16="http://schemas.microsoft.com/office/drawing/2014/main" id="{CD196105-AFCB-458B-AE04-5FC129B5A60C}"/>
              </a:ext>
            </a:extLst>
          </p:cNvPr>
          <p:cNvGraphicFramePr>
            <a:graphicFrameLocks noGrp="1"/>
          </p:cNvGraphicFramePr>
          <p:nvPr>
            <p:extLst>
              <p:ext uri="{D42A27DB-BD31-4B8C-83A1-F6EECF244321}">
                <p14:modId xmlns:p14="http://schemas.microsoft.com/office/powerpoint/2010/main" val="364142820"/>
              </p:ext>
            </p:extLst>
          </p:nvPr>
        </p:nvGraphicFramePr>
        <p:xfrm>
          <a:off x="1484309" y="2661316"/>
          <a:ext cx="10018713" cy="3930132"/>
        </p:xfrm>
        <a:graphic>
          <a:graphicData uri="http://schemas.openxmlformats.org/drawingml/2006/table">
            <a:tbl>
              <a:tblPr/>
              <a:tblGrid>
                <a:gridCol w="1832419">
                  <a:extLst>
                    <a:ext uri="{9D8B030D-6E8A-4147-A177-3AD203B41FA5}">
                      <a16:colId xmlns:a16="http://schemas.microsoft.com/office/drawing/2014/main" val="20000"/>
                    </a:ext>
                  </a:extLst>
                </a:gridCol>
                <a:gridCol w="2264452">
                  <a:extLst>
                    <a:ext uri="{9D8B030D-6E8A-4147-A177-3AD203B41FA5}">
                      <a16:colId xmlns:a16="http://schemas.microsoft.com/office/drawing/2014/main" val="20001"/>
                    </a:ext>
                  </a:extLst>
                </a:gridCol>
                <a:gridCol w="1234649">
                  <a:extLst>
                    <a:ext uri="{9D8B030D-6E8A-4147-A177-3AD203B41FA5}">
                      <a16:colId xmlns:a16="http://schemas.microsoft.com/office/drawing/2014/main" val="20002"/>
                    </a:ext>
                  </a:extLst>
                </a:gridCol>
                <a:gridCol w="3085689">
                  <a:extLst>
                    <a:ext uri="{9D8B030D-6E8A-4147-A177-3AD203B41FA5}">
                      <a16:colId xmlns:a16="http://schemas.microsoft.com/office/drawing/2014/main" val="20003"/>
                    </a:ext>
                  </a:extLst>
                </a:gridCol>
                <a:gridCol w="1601504">
                  <a:extLst>
                    <a:ext uri="{9D8B030D-6E8A-4147-A177-3AD203B41FA5}">
                      <a16:colId xmlns:a16="http://schemas.microsoft.com/office/drawing/2014/main" val="20004"/>
                    </a:ext>
                  </a:extLst>
                </a:gridCol>
              </a:tblGrid>
              <a:tr h="32317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600" b="1" i="0" u="none" strike="noStrike" cap="none" normalizeH="0" baseline="0">
                          <a:ln>
                            <a:noFill/>
                          </a:ln>
                          <a:solidFill>
                            <a:schemeClr val="tx1"/>
                          </a:solidFill>
                          <a:effectLst/>
                          <a:latin typeface="宋体" pitchFamily="2" charset="-122"/>
                          <a:ea typeface="宋体" pitchFamily="2" charset="-122"/>
                          <a:sym typeface="宋体" pitchFamily="2" charset="-122"/>
                        </a:rPr>
                        <a:t>数据类型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600" b="1" i="0" u="none" strike="noStrike" cap="none" normalizeH="0" baseline="0" dirty="0">
                          <a:ln>
                            <a:noFill/>
                          </a:ln>
                          <a:solidFill>
                            <a:schemeClr val="tx1"/>
                          </a:solidFill>
                          <a:effectLst/>
                          <a:latin typeface="宋体" pitchFamily="2" charset="-122"/>
                          <a:ea typeface="宋体" pitchFamily="2" charset="-122"/>
                          <a:sym typeface="宋体" pitchFamily="2" charset="-122"/>
                        </a:rPr>
                        <a:t>定义标识符</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600" b="1" i="0" u="none" strike="noStrike" cap="none" normalizeH="0" baseline="0">
                          <a:ln>
                            <a:noFill/>
                          </a:ln>
                          <a:solidFill>
                            <a:schemeClr val="tx1"/>
                          </a:solidFill>
                          <a:effectLst/>
                          <a:latin typeface="宋体" pitchFamily="2" charset="-122"/>
                          <a:ea typeface="宋体" pitchFamily="2" charset="-122"/>
                          <a:sym typeface="宋体" pitchFamily="2" charset="-122"/>
                        </a:rPr>
                        <a:t>占字节数</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600" b="1" i="0" u="none" strike="noStrike" cap="none" normalizeH="0" baseline="0" dirty="0">
                          <a:ln>
                            <a:noFill/>
                          </a:ln>
                          <a:solidFill>
                            <a:schemeClr val="tx1"/>
                          </a:solidFill>
                          <a:effectLst/>
                          <a:latin typeface="宋体" pitchFamily="2" charset="-122"/>
                          <a:ea typeface="宋体" pitchFamily="2" charset="-122"/>
                          <a:sym typeface="宋体" pitchFamily="2" charset="-122"/>
                        </a:rPr>
                        <a:t>数值范围</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600" b="1" i="0" u="none" strike="noStrike" cap="none" normalizeH="0" baseline="0">
                          <a:ln>
                            <a:noFill/>
                          </a:ln>
                          <a:solidFill>
                            <a:schemeClr val="tx1"/>
                          </a:solidFill>
                          <a:effectLst/>
                          <a:latin typeface="宋体" pitchFamily="2" charset="-122"/>
                          <a:ea typeface="宋体" pitchFamily="2" charset="-122"/>
                          <a:sym typeface="宋体" pitchFamily="2" charset="-122"/>
                        </a:rPr>
                        <a:t>数值范围</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17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600" b="1" i="0" u="none" strike="noStrike" cap="none" normalizeH="0" baseline="0">
                          <a:ln>
                            <a:noFill/>
                          </a:ln>
                          <a:solidFill>
                            <a:schemeClr val="tx1"/>
                          </a:solidFill>
                          <a:effectLst/>
                          <a:latin typeface="宋体" pitchFamily="2" charset="-122"/>
                          <a:ea typeface="宋体" pitchFamily="2" charset="-122"/>
                          <a:sym typeface="宋体" pitchFamily="2" charset="-122"/>
                        </a:rPr>
                        <a:t>短整型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short [int]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2(16</a:t>
                      </a:r>
                      <a:r>
                        <a:rPr kumimoji="0" lang="zh-CN" alt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位</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-32768</a:t>
                      </a:r>
                      <a:r>
                        <a:rPr kumimoji="0" lang="zh-CN" alt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32767</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-2</a:t>
                      </a:r>
                      <a:r>
                        <a:rPr kumimoji="0" lang="en-US" sz="1600" b="1" i="0" u="none" strike="noStrike" cap="none" normalizeH="0" baseline="30000">
                          <a:ln>
                            <a:noFill/>
                          </a:ln>
                          <a:solidFill>
                            <a:schemeClr val="tx1"/>
                          </a:solidFill>
                          <a:effectLst/>
                          <a:latin typeface="宋体" pitchFamily="2" charset="-122"/>
                          <a:ea typeface="宋体" pitchFamily="2" charset="-122"/>
                          <a:sym typeface="宋体" pitchFamily="2" charset="-122"/>
                        </a:rPr>
                        <a:t>15</a:t>
                      </a:r>
                      <a:r>
                        <a:rPr kumimoji="0" lang="zh-CN" alt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2</a:t>
                      </a:r>
                      <a:r>
                        <a:rPr kumimoji="0" lang="en-US" sz="1600" b="1" i="0" u="none" strike="noStrike" cap="none" normalizeH="0" baseline="30000">
                          <a:ln>
                            <a:noFill/>
                          </a:ln>
                          <a:solidFill>
                            <a:schemeClr val="tx1"/>
                          </a:solidFill>
                          <a:effectLst/>
                          <a:latin typeface="宋体" pitchFamily="2" charset="-122"/>
                          <a:ea typeface="宋体" pitchFamily="2" charset="-122"/>
                          <a:sym typeface="宋体" pitchFamily="2" charset="-122"/>
                        </a:rPr>
                        <a:t>15</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-1</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17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整型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[long] int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4(32</a:t>
                      </a:r>
                      <a:r>
                        <a:rPr kumimoji="0" lang="zh-CN" alt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位</a:t>
                      </a: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-2147483648</a:t>
                      </a:r>
                      <a:r>
                        <a:rPr kumimoji="0" lang="zh-CN" alt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a:t>
                      </a: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2147483647</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-2</a:t>
                      </a:r>
                      <a:r>
                        <a:rPr kumimoji="0" lang="en-US" sz="1600" b="1" i="0" u="none" strike="noStrike" cap="none" normalizeH="0" baseline="30000" dirty="0">
                          <a:ln>
                            <a:noFill/>
                          </a:ln>
                          <a:solidFill>
                            <a:srgbClr val="FF0000"/>
                          </a:solidFill>
                          <a:effectLst/>
                          <a:latin typeface="宋体" pitchFamily="2" charset="-122"/>
                          <a:ea typeface="宋体" pitchFamily="2" charset="-122"/>
                          <a:sym typeface="宋体" pitchFamily="2" charset="-122"/>
                        </a:rPr>
                        <a:t>31</a:t>
                      </a:r>
                      <a:r>
                        <a:rPr kumimoji="0" lang="zh-CN" alt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a:t>
                      </a: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2</a:t>
                      </a:r>
                      <a:r>
                        <a:rPr kumimoji="0" lang="en-US" sz="1600" b="1" i="0" u="none" strike="noStrike" cap="none" normalizeH="0" baseline="30000" dirty="0">
                          <a:ln>
                            <a:noFill/>
                          </a:ln>
                          <a:solidFill>
                            <a:srgbClr val="FF0000"/>
                          </a:solidFill>
                          <a:effectLst/>
                          <a:latin typeface="宋体" pitchFamily="2" charset="-122"/>
                          <a:ea typeface="宋体" pitchFamily="2" charset="-122"/>
                          <a:sym typeface="宋体" pitchFamily="2" charset="-122"/>
                        </a:rPr>
                        <a:t>31</a:t>
                      </a: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-1</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17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600" b="1" i="0" u="none" strike="noStrike" cap="none" normalizeH="0" baseline="0">
                          <a:ln>
                            <a:noFill/>
                          </a:ln>
                          <a:solidFill>
                            <a:schemeClr val="tx1"/>
                          </a:solidFill>
                          <a:effectLst/>
                          <a:latin typeface="宋体" pitchFamily="2" charset="-122"/>
                          <a:ea typeface="宋体" pitchFamily="2" charset="-122"/>
                          <a:sym typeface="宋体" pitchFamily="2" charset="-122"/>
                        </a:rPr>
                        <a:t>长整型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      long [int]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4(32</a:t>
                      </a:r>
                      <a:r>
                        <a:rPr kumimoji="0" lang="zh-CN" alt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位</a:t>
                      </a:r>
                      <a:r>
                        <a:rPr kumimoji="0" 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-2147483648</a:t>
                      </a:r>
                      <a:r>
                        <a:rPr kumimoji="0" lang="zh-CN" alt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a:t>
                      </a:r>
                      <a:r>
                        <a:rPr kumimoji="0" 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2147483647</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-2</a:t>
                      </a:r>
                      <a:r>
                        <a:rPr kumimoji="0" lang="en-US" sz="1600" b="1" i="0" u="none" strike="noStrike" cap="none" normalizeH="0" baseline="30000">
                          <a:ln>
                            <a:noFill/>
                          </a:ln>
                          <a:solidFill>
                            <a:schemeClr val="tx1"/>
                          </a:solidFill>
                          <a:effectLst/>
                          <a:latin typeface="宋体" pitchFamily="2" charset="-122"/>
                          <a:ea typeface="宋体" pitchFamily="2" charset="-122"/>
                          <a:sym typeface="宋体" pitchFamily="2" charset="-122"/>
                        </a:rPr>
                        <a:t>31</a:t>
                      </a:r>
                      <a:r>
                        <a:rPr kumimoji="0" lang="zh-CN" alt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2</a:t>
                      </a:r>
                      <a:r>
                        <a:rPr kumimoji="0" lang="en-US" sz="1600" b="1" i="0" u="none" strike="noStrike" cap="none" normalizeH="0" baseline="30000">
                          <a:ln>
                            <a:noFill/>
                          </a:ln>
                          <a:solidFill>
                            <a:schemeClr val="tx1"/>
                          </a:solidFill>
                          <a:effectLst/>
                          <a:latin typeface="宋体" pitchFamily="2" charset="-122"/>
                          <a:ea typeface="宋体" pitchFamily="2" charset="-122"/>
                          <a:sym typeface="宋体" pitchFamily="2" charset="-122"/>
                        </a:rPr>
                        <a:t>31</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-1</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82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超长整型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    long </a:t>
                      </a:r>
                      <a:r>
                        <a:rPr kumimoji="0" lang="en-US" sz="1600" b="1" i="0" u="none" strike="noStrike" cap="none" normalizeH="0" baseline="0" dirty="0" err="1">
                          <a:ln>
                            <a:noFill/>
                          </a:ln>
                          <a:solidFill>
                            <a:srgbClr val="FF0000"/>
                          </a:solidFill>
                          <a:effectLst/>
                          <a:latin typeface="宋体" pitchFamily="2" charset="-122"/>
                          <a:ea typeface="宋体" pitchFamily="2" charset="-122"/>
                          <a:sym typeface="宋体" pitchFamily="2" charset="-122"/>
                        </a:rPr>
                        <a:t>long</a:t>
                      </a: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 [int]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8(64</a:t>
                      </a:r>
                      <a:r>
                        <a:rPr kumimoji="0" lang="zh-CN" alt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位</a:t>
                      </a: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-9223372036854775808</a:t>
                      </a:r>
                      <a:r>
                        <a:rPr kumimoji="0" lang="zh-CN" alt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a:t>
                      </a: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9223372036854775807</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-2</a:t>
                      </a:r>
                      <a:r>
                        <a:rPr kumimoji="0" lang="en-US" sz="1600" b="1" i="0" u="none" strike="noStrike" cap="none" normalizeH="0" baseline="30000" dirty="0">
                          <a:ln>
                            <a:noFill/>
                          </a:ln>
                          <a:solidFill>
                            <a:srgbClr val="FF0000"/>
                          </a:solidFill>
                          <a:effectLst/>
                          <a:latin typeface="宋体" pitchFamily="2" charset="-122"/>
                          <a:ea typeface="宋体" pitchFamily="2" charset="-122"/>
                          <a:sym typeface="宋体" pitchFamily="2" charset="-122"/>
                        </a:rPr>
                        <a:t>63</a:t>
                      </a:r>
                      <a:r>
                        <a:rPr kumimoji="0" lang="zh-CN" alt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a:t>
                      </a: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2</a:t>
                      </a:r>
                      <a:r>
                        <a:rPr kumimoji="0" lang="en-US" sz="1600" b="1" i="0" u="none" strike="noStrike" cap="none" normalizeH="0" baseline="30000" dirty="0">
                          <a:ln>
                            <a:noFill/>
                          </a:ln>
                          <a:solidFill>
                            <a:srgbClr val="FF0000"/>
                          </a:solidFill>
                          <a:effectLst/>
                          <a:latin typeface="宋体" pitchFamily="2" charset="-122"/>
                          <a:ea typeface="宋体" pitchFamily="2" charset="-122"/>
                          <a:sym typeface="宋体" pitchFamily="2" charset="-122"/>
                        </a:rPr>
                        <a:t>63</a:t>
                      </a:r>
                      <a:r>
                        <a:rPr kumimoji="0" lang="en-US" sz="1600" b="1" i="0" u="none" strike="noStrike" cap="none" normalizeH="0" baseline="0" dirty="0">
                          <a:ln>
                            <a:noFill/>
                          </a:ln>
                          <a:solidFill>
                            <a:srgbClr val="FF0000"/>
                          </a:solidFill>
                          <a:effectLst/>
                          <a:latin typeface="宋体" pitchFamily="2" charset="-122"/>
                          <a:ea typeface="宋体" pitchFamily="2" charset="-122"/>
                          <a:sym typeface="宋体" pitchFamily="2" charset="-122"/>
                        </a:rPr>
                        <a:t>-1</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317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600" b="1" i="0" u="none" strike="noStrike" cap="none" normalizeH="0" baseline="0">
                          <a:ln>
                            <a:noFill/>
                          </a:ln>
                          <a:solidFill>
                            <a:schemeClr val="tx1"/>
                          </a:solidFill>
                          <a:effectLst/>
                          <a:latin typeface="宋体" pitchFamily="2" charset="-122"/>
                          <a:ea typeface="宋体" pitchFamily="2" charset="-122"/>
                          <a:sym typeface="宋体" pitchFamily="2" charset="-122"/>
                        </a:rPr>
                        <a:t>无符号整型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 </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unsigned [int]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2(16</a:t>
                      </a:r>
                      <a:r>
                        <a:rPr kumimoji="0" lang="zh-CN" alt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位</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0</a:t>
                      </a:r>
                      <a:r>
                        <a:rPr kumimoji="0" lang="zh-CN" alt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a:t>
                      </a:r>
                      <a:r>
                        <a:rPr kumimoji="0" 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65535</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0</a:t>
                      </a:r>
                      <a:r>
                        <a:rPr kumimoji="0" lang="zh-CN" alt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a:t>
                      </a:r>
                      <a:r>
                        <a:rPr kumimoji="0" 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2</a:t>
                      </a:r>
                      <a:r>
                        <a:rPr kumimoji="0" lang="en-US" sz="1600" b="1" i="0" u="none" strike="noStrike" cap="none" normalizeH="0" baseline="30000" dirty="0">
                          <a:ln>
                            <a:noFill/>
                          </a:ln>
                          <a:solidFill>
                            <a:schemeClr val="tx1"/>
                          </a:solidFill>
                          <a:effectLst/>
                          <a:latin typeface="宋体" pitchFamily="2" charset="-122"/>
                          <a:ea typeface="宋体" pitchFamily="2" charset="-122"/>
                          <a:sym typeface="宋体" pitchFamily="2" charset="-122"/>
                        </a:rPr>
                        <a:t>16</a:t>
                      </a:r>
                      <a:r>
                        <a:rPr kumimoji="0" 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-1</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82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600" b="1" i="0" u="none" strike="noStrike" cap="none" normalizeH="0" baseline="0">
                          <a:ln>
                            <a:noFill/>
                          </a:ln>
                          <a:solidFill>
                            <a:schemeClr val="tx1"/>
                          </a:solidFill>
                          <a:effectLst/>
                          <a:latin typeface="宋体" pitchFamily="2" charset="-122"/>
                          <a:ea typeface="宋体" pitchFamily="2" charset="-122"/>
                          <a:sym typeface="宋体" pitchFamily="2" charset="-122"/>
                        </a:rPr>
                        <a:t>无符号短整型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unsigned short [int]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2(16</a:t>
                      </a:r>
                      <a:r>
                        <a:rPr kumimoji="0" lang="zh-CN" alt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位</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0</a:t>
                      </a:r>
                      <a:r>
                        <a:rPr kumimoji="0" lang="zh-CN" alt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65535</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0</a:t>
                      </a:r>
                      <a:r>
                        <a:rPr kumimoji="0" lang="zh-CN" alt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2</a:t>
                      </a:r>
                      <a:r>
                        <a:rPr kumimoji="0" lang="en-US" sz="1600" b="1" i="0" u="none" strike="noStrike" cap="none" normalizeH="0" baseline="30000">
                          <a:ln>
                            <a:noFill/>
                          </a:ln>
                          <a:solidFill>
                            <a:schemeClr val="tx1"/>
                          </a:solidFill>
                          <a:effectLst/>
                          <a:latin typeface="宋体" pitchFamily="2" charset="-122"/>
                          <a:ea typeface="宋体" pitchFamily="2" charset="-122"/>
                          <a:sym typeface="宋体" pitchFamily="2" charset="-122"/>
                        </a:rPr>
                        <a:t>16</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-1</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82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600" b="1" i="0" u="none" strike="noStrike" cap="none" normalizeH="0" baseline="0">
                          <a:ln>
                            <a:noFill/>
                          </a:ln>
                          <a:solidFill>
                            <a:schemeClr val="tx1"/>
                          </a:solidFill>
                          <a:effectLst/>
                          <a:latin typeface="宋体" pitchFamily="2" charset="-122"/>
                          <a:ea typeface="宋体" pitchFamily="2" charset="-122"/>
                          <a:sym typeface="宋体" pitchFamily="2" charset="-122"/>
                        </a:rPr>
                        <a:t>无符号长整型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unsigned long [int]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4(32</a:t>
                      </a:r>
                      <a:r>
                        <a:rPr kumimoji="0" lang="zh-CN" alt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位</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0</a:t>
                      </a:r>
                      <a:r>
                        <a:rPr kumimoji="0" lang="zh-CN" alt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4294967295</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0</a:t>
                      </a:r>
                      <a:r>
                        <a:rPr kumimoji="0" lang="zh-CN" alt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2</a:t>
                      </a:r>
                      <a:r>
                        <a:rPr kumimoji="0" lang="en-US" sz="1600" b="1" i="0" u="none" strike="noStrike" cap="none" normalizeH="0" baseline="30000">
                          <a:ln>
                            <a:noFill/>
                          </a:ln>
                          <a:solidFill>
                            <a:schemeClr val="tx1"/>
                          </a:solidFill>
                          <a:effectLst/>
                          <a:latin typeface="宋体" pitchFamily="2" charset="-122"/>
                          <a:ea typeface="宋体" pitchFamily="2" charset="-122"/>
                          <a:sym typeface="宋体" pitchFamily="2" charset="-122"/>
                        </a:rPr>
                        <a:t>32</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-1</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820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600" b="1" i="0" u="none" strike="noStrike" cap="none" normalizeH="0" baseline="0">
                          <a:ln>
                            <a:noFill/>
                          </a:ln>
                          <a:solidFill>
                            <a:schemeClr val="tx1"/>
                          </a:solidFill>
                          <a:effectLst/>
                          <a:latin typeface="宋体" pitchFamily="2" charset="-122"/>
                          <a:ea typeface="宋体" pitchFamily="2" charset="-122"/>
                          <a:sym typeface="宋体" pitchFamily="2" charset="-122"/>
                        </a:rPr>
                        <a:t>无符号超长整型</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unsigned long long </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8(64</a:t>
                      </a:r>
                      <a:r>
                        <a:rPr kumimoji="0" lang="zh-CN" alt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位</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0</a:t>
                      </a:r>
                      <a:r>
                        <a:rPr kumimoji="0" lang="zh-CN" alt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a:t>
                      </a:r>
                      <a:r>
                        <a:rPr kumimoji="0" lang="en-US" sz="1600" b="1" i="0" u="none" strike="noStrike" cap="none" normalizeH="0" baseline="0">
                          <a:ln>
                            <a:noFill/>
                          </a:ln>
                          <a:solidFill>
                            <a:schemeClr val="tx1"/>
                          </a:solidFill>
                          <a:effectLst/>
                          <a:latin typeface="宋体" pitchFamily="2" charset="-122"/>
                          <a:ea typeface="宋体" pitchFamily="2" charset="-122"/>
                          <a:sym typeface="宋体" pitchFamily="2" charset="-122"/>
                        </a:rPr>
                        <a:t>18446744073709551615</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0</a:t>
                      </a:r>
                      <a:r>
                        <a:rPr kumimoji="0" lang="zh-CN" alt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a:t>
                      </a:r>
                      <a:r>
                        <a:rPr kumimoji="0" 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2</a:t>
                      </a:r>
                      <a:r>
                        <a:rPr kumimoji="0" lang="en-US" sz="1600" b="1" i="0" u="none" strike="noStrike" cap="none" normalizeH="0" baseline="30000" dirty="0">
                          <a:ln>
                            <a:noFill/>
                          </a:ln>
                          <a:solidFill>
                            <a:schemeClr val="tx1"/>
                          </a:solidFill>
                          <a:effectLst/>
                          <a:latin typeface="宋体" pitchFamily="2" charset="-122"/>
                          <a:ea typeface="宋体" pitchFamily="2" charset="-122"/>
                          <a:sym typeface="宋体" pitchFamily="2" charset="-122"/>
                        </a:rPr>
                        <a:t>64</a:t>
                      </a:r>
                      <a:r>
                        <a:rPr kumimoji="0" lang="en-US" sz="1600" b="1" i="0" u="none" strike="noStrike" cap="none" normalizeH="0" baseline="0" dirty="0">
                          <a:ln>
                            <a:noFill/>
                          </a:ln>
                          <a:solidFill>
                            <a:schemeClr val="tx1"/>
                          </a:solidFill>
                          <a:effectLst/>
                          <a:latin typeface="宋体" pitchFamily="2" charset="-122"/>
                          <a:ea typeface="宋体" pitchFamily="2" charset="-122"/>
                          <a:sym typeface="宋体" pitchFamily="2" charset="-122"/>
                        </a:rPr>
                        <a:t>-1</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7426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1036A-10B7-4F6F-A8E8-EF0D74FFBB07}"/>
              </a:ext>
            </a:extLst>
          </p:cNvPr>
          <p:cNvSpPr>
            <a:spLocks noGrp="1"/>
          </p:cNvSpPr>
          <p:nvPr>
            <p:ph type="title"/>
          </p:nvPr>
        </p:nvSpPr>
        <p:spPr/>
        <p:txBody>
          <a:bodyPr/>
          <a:lstStyle/>
          <a:p>
            <a:r>
              <a:rPr lang="zh-CN" altLang="en-US" dirty="0"/>
              <a:t>一个例子</a:t>
            </a:r>
          </a:p>
        </p:txBody>
      </p:sp>
      <p:sp>
        <p:nvSpPr>
          <p:cNvPr id="3" name="内容占位符 2">
            <a:extLst>
              <a:ext uri="{FF2B5EF4-FFF2-40B4-BE49-F238E27FC236}">
                <a16:creationId xmlns:a16="http://schemas.microsoft.com/office/drawing/2014/main" id="{CCAE54F5-A84A-48B4-96DE-2724D07DBDB9}"/>
              </a:ext>
            </a:extLst>
          </p:cNvPr>
          <p:cNvSpPr>
            <a:spLocks noGrp="1"/>
          </p:cNvSpPr>
          <p:nvPr>
            <p:ph idx="1"/>
          </p:nvPr>
        </p:nvSpPr>
        <p:spPr>
          <a:xfrm>
            <a:off x="5262033" y="0"/>
            <a:ext cx="6240990" cy="6857999"/>
          </a:xfrm>
        </p:spPr>
        <p:txBody>
          <a:bodyPr>
            <a:normAutofit/>
          </a:bodyPr>
          <a:lstStyle/>
          <a:p>
            <a:pPr marL="0" indent="0">
              <a:buNone/>
            </a:pP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请同学们猜一下下面这段代码有什么用？</a:t>
            </a:r>
            <a:endParaRPr lang="en-US" altLang="zh-CN" dirty="0">
              <a:latin typeface="宋体" panose="02010600030101010101" pitchFamily="2" charset="-122"/>
              <a:ea typeface="宋体" panose="02010600030101010101" pitchFamily="2" charset="-122"/>
            </a:endParaRPr>
          </a:p>
          <a:p>
            <a:pPr marL="0" indent="0">
              <a:buNone/>
            </a:pPr>
            <a:r>
              <a:rPr lang="en-US" altLang="zh-CN" dirty="0">
                <a:latin typeface="宋体" panose="02010600030101010101" pitchFamily="2" charset="-122"/>
                <a:ea typeface="宋体" panose="02010600030101010101" pitchFamily="2" charset="-122"/>
              </a:rPr>
              <a:t>#include&lt;</a:t>
            </a:r>
            <a:r>
              <a:rPr lang="en-US" altLang="zh-CN" dirty="0" err="1">
                <a:latin typeface="宋体" panose="02010600030101010101" pitchFamily="2" charset="-122"/>
                <a:ea typeface="宋体" panose="02010600030101010101" pitchFamily="2" charset="-122"/>
              </a:rPr>
              <a:t>cstdio</a:t>
            </a:r>
            <a:r>
              <a:rPr lang="en-US" altLang="zh-CN" dirty="0">
                <a:latin typeface="宋体" panose="02010600030101010101" pitchFamily="2" charset="-122"/>
                <a:ea typeface="宋体" panose="02010600030101010101" pitchFamily="2" charset="-122"/>
              </a:rPr>
              <a:t>&gt;</a:t>
            </a:r>
          </a:p>
          <a:p>
            <a:pPr marL="0" indent="0">
              <a:buNone/>
            </a:pPr>
            <a:r>
              <a:rPr lang="en-US" altLang="zh-CN" dirty="0">
                <a:latin typeface="宋体" panose="02010600030101010101" pitchFamily="2" charset="-122"/>
                <a:ea typeface="宋体" panose="02010600030101010101" pitchFamily="2" charset="-122"/>
              </a:rPr>
              <a:t>using namespace std;</a:t>
            </a:r>
          </a:p>
          <a:p>
            <a:pPr marL="0" indent="0">
              <a:buNone/>
            </a:pPr>
            <a:r>
              <a:rPr lang="en-US" altLang="zh-CN" dirty="0">
                <a:latin typeface="宋体" panose="02010600030101010101" pitchFamily="2" charset="-122"/>
                <a:ea typeface="宋体" panose="02010600030101010101" pitchFamily="2" charset="-122"/>
              </a:rPr>
              <a:t>int main() {</a:t>
            </a:r>
          </a:p>
          <a:p>
            <a:pPr marL="0" indent="0">
              <a:buNone/>
            </a:pPr>
            <a:r>
              <a:rPr lang="en-US" altLang="zh-CN" dirty="0">
                <a:latin typeface="宋体" panose="02010600030101010101" pitchFamily="2" charset="-122"/>
                <a:ea typeface="宋体" panose="02010600030101010101" pitchFamily="2" charset="-122"/>
              </a:rPr>
              <a:t>	float </a:t>
            </a:r>
            <a:r>
              <a:rPr lang="en-US" altLang="zh-CN" dirty="0" err="1">
                <a:latin typeface="宋体" panose="02010600030101010101" pitchFamily="2" charset="-122"/>
                <a:ea typeface="宋体" panose="02010600030101010101" pitchFamily="2" charset="-122"/>
              </a:rPr>
              <a:t>r,p,c,s</a:t>
            </a:r>
            <a:r>
              <a:rPr lang="en-US" altLang="zh-CN" dirty="0">
                <a:latin typeface="宋体" panose="02010600030101010101" pitchFamily="2" charset="-122"/>
                <a:ea typeface="宋体" panose="02010600030101010101" pitchFamily="2" charset="-122"/>
              </a:rPr>
              <a:t>;</a:t>
            </a:r>
          </a:p>
          <a:p>
            <a:pPr marL="0" indent="0">
              <a:buNone/>
            </a:pPr>
            <a:r>
              <a:rPr lang="en-US" altLang="zh-CN" dirty="0">
                <a:latin typeface="宋体" panose="02010600030101010101" pitchFamily="2" charset="-122"/>
                <a:ea typeface="宋体" panose="02010600030101010101" pitchFamily="2" charset="-122"/>
              </a:rPr>
              <a:t>	p=3.14;</a:t>
            </a:r>
          </a:p>
          <a:p>
            <a:pPr marL="0" indent="0">
              <a:buNone/>
            </a:pP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printf</a:t>
            </a:r>
            <a:r>
              <a:rPr lang="en-US" altLang="zh-CN" dirty="0">
                <a:latin typeface="宋体" panose="02010600030101010101" pitchFamily="2" charset="-122"/>
                <a:ea typeface="宋体" panose="02010600030101010101" pitchFamily="2" charset="-122"/>
              </a:rPr>
              <a:t>("Input R:\n");</a:t>
            </a:r>
          </a:p>
          <a:p>
            <a:pPr marL="0" indent="0">
              <a:buNone/>
            </a:pP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scanf</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f",&amp;r</a:t>
            </a:r>
            <a:r>
              <a:rPr lang="en-US" altLang="zh-CN" dirty="0">
                <a:latin typeface="宋体" panose="02010600030101010101" pitchFamily="2" charset="-122"/>
                <a:ea typeface="宋体" panose="02010600030101010101" pitchFamily="2" charset="-122"/>
              </a:rPr>
              <a:t>);</a:t>
            </a:r>
          </a:p>
          <a:p>
            <a:pPr marL="0" indent="0">
              <a:buNone/>
            </a:pPr>
            <a:r>
              <a:rPr lang="en-US" altLang="zh-CN" dirty="0">
                <a:latin typeface="宋体" panose="02010600030101010101" pitchFamily="2" charset="-122"/>
                <a:ea typeface="宋体" panose="02010600030101010101" pitchFamily="2" charset="-122"/>
              </a:rPr>
              <a:t>	c=2*p*r;</a:t>
            </a:r>
          </a:p>
          <a:p>
            <a:pPr marL="0" indent="0">
              <a:buNone/>
            </a:pPr>
            <a:r>
              <a:rPr lang="en-US" altLang="zh-CN" dirty="0">
                <a:latin typeface="宋体" panose="02010600030101010101" pitchFamily="2" charset="-122"/>
                <a:ea typeface="宋体" panose="02010600030101010101" pitchFamily="2" charset="-122"/>
              </a:rPr>
              <a:t>	s=p*r*r;</a:t>
            </a:r>
          </a:p>
          <a:p>
            <a:pPr marL="0" indent="0">
              <a:buNone/>
            </a:pP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printf</a:t>
            </a:r>
            <a:r>
              <a:rPr lang="en-US" altLang="zh-CN" dirty="0">
                <a:latin typeface="宋体" panose="02010600030101010101" pitchFamily="2" charset="-122"/>
                <a:ea typeface="宋体" panose="02010600030101010101" pitchFamily="2" charset="-122"/>
              </a:rPr>
              <a:t>("c=%</a:t>
            </a:r>
            <a:r>
              <a:rPr lang="en-US" altLang="zh-CN" dirty="0" err="1">
                <a:latin typeface="宋体" panose="02010600030101010101" pitchFamily="2" charset="-122"/>
                <a:ea typeface="宋体" panose="02010600030101010101" pitchFamily="2" charset="-122"/>
              </a:rPr>
              <a:t>f,s</a:t>
            </a:r>
            <a:r>
              <a:rPr lang="en-US" altLang="zh-CN" dirty="0">
                <a:latin typeface="宋体" panose="02010600030101010101" pitchFamily="2" charset="-122"/>
                <a:ea typeface="宋体" panose="02010600030101010101" pitchFamily="2" charset="-122"/>
              </a:rPr>
              <a:t>=%f\n",</a:t>
            </a:r>
            <a:r>
              <a:rPr lang="en-US" altLang="zh-CN" dirty="0" err="1">
                <a:latin typeface="宋体" panose="02010600030101010101" pitchFamily="2" charset="-122"/>
                <a:ea typeface="宋体" panose="02010600030101010101" pitchFamily="2" charset="-122"/>
              </a:rPr>
              <a:t>c,s</a:t>
            </a:r>
            <a:r>
              <a:rPr lang="en-US" altLang="zh-CN" dirty="0">
                <a:latin typeface="宋体" panose="02010600030101010101" pitchFamily="2" charset="-122"/>
                <a:ea typeface="宋体" panose="02010600030101010101" pitchFamily="2" charset="-122"/>
              </a:rPr>
              <a:t>);</a:t>
            </a:r>
          </a:p>
          <a:p>
            <a:pPr marL="0" indent="0">
              <a:buNone/>
            </a:pPr>
            <a:r>
              <a:rPr lang="en-US" altLang="zh-CN" dirty="0">
                <a:latin typeface="宋体" panose="02010600030101010101" pitchFamily="2" charset="-122"/>
                <a:ea typeface="宋体" panose="02010600030101010101" pitchFamily="2" charset="-122"/>
              </a:rPr>
              <a:t>	return 0;</a:t>
            </a:r>
          </a:p>
          <a:p>
            <a:pPr marL="0" indent="0">
              <a:buNone/>
            </a:pPr>
            <a:r>
              <a:rPr lang="en-US" altLang="zh-CN" dirty="0">
                <a:latin typeface="宋体" panose="02010600030101010101" pitchFamily="2" charset="-122"/>
                <a:ea typeface="宋体" panose="02010600030101010101" pitchFamily="2" charset="-122"/>
              </a:rPr>
              <a:t>}</a:t>
            </a:r>
          </a:p>
        </p:txBody>
      </p:sp>
      <p:sp>
        <p:nvSpPr>
          <p:cNvPr id="4" name="文本占位符 3">
            <a:extLst>
              <a:ext uri="{FF2B5EF4-FFF2-40B4-BE49-F238E27FC236}">
                <a16:creationId xmlns:a16="http://schemas.microsoft.com/office/drawing/2014/main" id="{D3941695-AD5C-4EEB-A5B0-FB0EC2C4652E}"/>
              </a:ext>
            </a:extLst>
          </p:cNvPr>
          <p:cNvSpPr>
            <a:spLocks noGrp="1"/>
          </p:cNvSpPr>
          <p:nvPr>
            <p:ph type="body" sz="half" idx="2"/>
          </p:nvPr>
        </p:nvSpPr>
        <p:spPr/>
        <p:txBody>
          <a:bodyPr/>
          <a:lstStyle/>
          <a:p>
            <a:endParaRPr lang="zh-CN" altLang="en-US"/>
          </a:p>
        </p:txBody>
      </p:sp>
    </p:spTree>
    <p:extLst>
      <p:ext uri="{BB962C8B-B14F-4D97-AF65-F5344CB8AC3E}">
        <p14:creationId xmlns:p14="http://schemas.microsoft.com/office/powerpoint/2010/main" val="39288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503D8-1877-4B7B-BD7C-CC90D59FB45E}"/>
              </a:ext>
            </a:extLst>
          </p:cNvPr>
          <p:cNvSpPr>
            <a:spLocks noGrp="1"/>
          </p:cNvSpPr>
          <p:nvPr>
            <p:ph type="title"/>
          </p:nvPr>
        </p:nvSpPr>
        <p:spPr>
          <a:xfrm>
            <a:off x="1484311" y="685801"/>
            <a:ext cx="10018713" cy="938284"/>
          </a:xfrm>
        </p:spPr>
        <p:txBody>
          <a:bodyPr/>
          <a:lstStyle/>
          <a:p>
            <a:r>
              <a:rPr lang="zh-CN" altLang="en-US" dirty="0"/>
              <a:t>实型（小数）</a:t>
            </a:r>
          </a:p>
        </p:txBody>
      </p:sp>
      <p:graphicFrame>
        <p:nvGraphicFramePr>
          <p:cNvPr id="5" name="Group 3">
            <a:extLst>
              <a:ext uri="{FF2B5EF4-FFF2-40B4-BE49-F238E27FC236}">
                <a16:creationId xmlns:a16="http://schemas.microsoft.com/office/drawing/2014/main" id="{C43732FB-7761-4929-A01B-E2C3EF4FFA91}"/>
              </a:ext>
            </a:extLst>
          </p:cNvPr>
          <p:cNvGraphicFramePr>
            <a:graphicFrameLocks noGrp="1"/>
          </p:cNvGraphicFramePr>
          <p:nvPr>
            <p:extLst>
              <p:ext uri="{D42A27DB-BD31-4B8C-83A1-F6EECF244321}">
                <p14:modId xmlns:p14="http://schemas.microsoft.com/office/powerpoint/2010/main" val="724144219"/>
              </p:ext>
            </p:extLst>
          </p:nvPr>
        </p:nvGraphicFramePr>
        <p:xfrm>
          <a:off x="1484311" y="2088108"/>
          <a:ext cx="9882779" cy="4157427"/>
        </p:xfrm>
        <a:graphic>
          <a:graphicData uri="http://schemas.openxmlformats.org/drawingml/2006/table">
            <a:tbl>
              <a:tblPr/>
              <a:tblGrid>
                <a:gridCol w="2030708">
                  <a:extLst>
                    <a:ext uri="{9D8B030D-6E8A-4147-A177-3AD203B41FA5}">
                      <a16:colId xmlns:a16="http://schemas.microsoft.com/office/drawing/2014/main" val="20000"/>
                    </a:ext>
                  </a:extLst>
                </a:gridCol>
                <a:gridCol w="1834903">
                  <a:extLst>
                    <a:ext uri="{9D8B030D-6E8A-4147-A177-3AD203B41FA5}">
                      <a16:colId xmlns:a16="http://schemas.microsoft.com/office/drawing/2014/main" val="20001"/>
                    </a:ext>
                  </a:extLst>
                </a:gridCol>
                <a:gridCol w="2702257">
                  <a:extLst>
                    <a:ext uri="{9D8B030D-6E8A-4147-A177-3AD203B41FA5}">
                      <a16:colId xmlns:a16="http://schemas.microsoft.com/office/drawing/2014/main" val="20002"/>
                    </a:ext>
                  </a:extLst>
                </a:gridCol>
                <a:gridCol w="1510543">
                  <a:extLst>
                    <a:ext uri="{9D8B030D-6E8A-4147-A177-3AD203B41FA5}">
                      <a16:colId xmlns:a16="http://schemas.microsoft.com/office/drawing/2014/main" val="20003"/>
                    </a:ext>
                  </a:extLst>
                </a:gridCol>
                <a:gridCol w="1804368">
                  <a:extLst>
                    <a:ext uri="{9D8B030D-6E8A-4147-A177-3AD203B41FA5}">
                      <a16:colId xmlns:a16="http://schemas.microsoft.com/office/drawing/2014/main" val="20004"/>
                    </a:ext>
                  </a:extLst>
                </a:gridCol>
              </a:tblGrid>
              <a:tr h="67472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2000" b="1" i="0" u="none" strike="noStrike" cap="none" normalizeH="0" baseline="0">
                          <a:ln>
                            <a:noFill/>
                          </a:ln>
                          <a:solidFill>
                            <a:schemeClr val="tx1"/>
                          </a:solidFill>
                          <a:effectLst/>
                          <a:latin typeface="宋体" pitchFamily="2" charset="-122"/>
                          <a:ea typeface="宋体" pitchFamily="2" charset="-122"/>
                          <a:sym typeface="宋体" pitchFamily="2" charset="-122"/>
                        </a:rPr>
                        <a:t>数据类型</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2000" b="1" i="0" u="none" strike="noStrike" cap="none" normalizeH="0" baseline="0">
                          <a:ln>
                            <a:noFill/>
                          </a:ln>
                          <a:solidFill>
                            <a:schemeClr val="tx1"/>
                          </a:solidFill>
                          <a:effectLst/>
                          <a:latin typeface="宋体" pitchFamily="2" charset="-122"/>
                          <a:ea typeface="宋体" pitchFamily="2" charset="-122"/>
                          <a:sym typeface="宋体" pitchFamily="2" charset="-122"/>
                        </a:rPr>
                        <a:t>定义标识符</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2000" b="1" i="0" u="none" strike="noStrike" cap="none" normalizeH="0" baseline="0">
                          <a:ln>
                            <a:noFill/>
                          </a:ln>
                          <a:solidFill>
                            <a:schemeClr val="tx1"/>
                          </a:solidFill>
                          <a:effectLst/>
                          <a:latin typeface="宋体" pitchFamily="2" charset="-122"/>
                          <a:ea typeface="宋体" pitchFamily="2" charset="-122"/>
                          <a:sym typeface="宋体" pitchFamily="2" charset="-122"/>
                        </a:rPr>
                        <a:t>数值范围</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2000" b="1" i="0" u="none" strike="noStrike" cap="none" normalizeH="0" baseline="0">
                          <a:ln>
                            <a:noFill/>
                          </a:ln>
                          <a:solidFill>
                            <a:schemeClr val="tx1"/>
                          </a:solidFill>
                          <a:effectLst/>
                          <a:latin typeface="宋体" pitchFamily="2" charset="-122"/>
                          <a:ea typeface="宋体" pitchFamily="2" charset="-122"/>
                          <a:sym typeface="宋体" pitchFamily="2" charset="-122"/>
                        </a:rPr>
                        <a:t>占字节数</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2000" b="1" i="0" u="none" strike="noStrike" cap="none" normalizeH="0" baseline="0">
                          <a:ln>
                            <a:noFill/>
                          </a:ln>
                          <a:solidFill>
                            <a:schemeClr val="tx1"/>
                          </a:solidFill>
                          <a:effectLst/>
                          <a:latin typeface="宋体" pitchFamily="2" charset="-122"/>
                          <a:ea typeface="宋体" pitchFamily="2" charset="-122"/>
                          <a:sym typeface="宋体" pitchFamily="2" charset="-122"/>
                        </a:rPr>
                        <a:t>有效位数</a:t>
                      </a:r>
                    </a:p>
                  </a:txBody>
                  <a:tcPr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472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单精度实型</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float</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-3.4E-38</a:t>
                      </a:r>
                      <a:r>
                        <a:rPr kumimoji="0" lang="zh-CN" alt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a:t>
                      </a:r>
                      <a:r>
                        <a:rPr kumimoji="0" 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3.4E+38</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rgbClr val="FF0000"/>
                          </a:solidFill>
                          <a:effectLst/>
                          <a:latin typeface="宋体" pitchFamily="2" charset="-122"/>
                          <a:ea typeface="宋体" pitchFamily="2" charset="-122"/>
                          <a:sym typeface="宋体" pitchFamily="2" charset="-122"/>
                        </a:rPr>
                        <a:t>4(32</a:t>
                      </a:r>
                      <a:r>
                        <a:rPr kumimoji="0" lang="zh-CN" altLang="en-US" sz="2000" b="1" i="0" u="none" strike="noStrike" cap="none" normalizeH="0" baseline="0">
                          <a:ln>
                            <a:noFill/>
                          </a:ln>
                          <a:solidFill>
                            <a:srgbClr val="FF0000"/>
                          </a:solidFill>
                          <a:effectLst/>
                          <a:latin typeface="宋体" pitchFamily="2" charset="-122"/>
                          <a:ea typeface="宋体" pitchFamily="2" charset="-122"/>
                          <a:sym typeface="宋体" pitchFamily="2" charset="-122"/>
                        </a:rPr>
                        <a:t>位</a:t>
                      </a:r>
                      <a:r>
                        <a:rPr kumimoji="0" lang="en-US" sz="2000" b="1" i="0" u="none" strike="noStrike" cap="none" normalizeH="0" baseline="0">
                          <a:ln>
                            <a:noFill/>
                          </a:ln>
                          <a:solidFill>
                            <a:srgbClr val="FF0000"/>
                          </a:solidFill>
                          <a:effectLst/>
                          <a:latin typeface="宋体" pitchFamily="2" charset="-122"/>
                          <a:ea typeface="宋体" pitchFamily="2" charset="-122"/>
                          <a:sym typeface="宋体" pitchFamily="2" charset="-122"/>
                        </a:rPr>
                        <a:t>)</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6</a:t>
                      </a:r>
                      <a:r>
                        <a:rPr kumimoji="0" lang="zh-CN" alt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a:t>
                      </a:r>
                      <a:r>
                        <a:rPr kumimoji="0" 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7</a:t>
                      </a:r>
                      <a:r>
                        <a:rPr kumimoji="0" lang="zh-CN" alt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位</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472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双精度实型</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double</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-1.7E+308</a:t>
                      </a:r>
                      <a:r>
                        <a:rPr kumimoji="0" lang="zh-CN" alt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a:t>
                      </a:r>
                      <a:r>
                        <a:rPr kumimoji="0" 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1.7E+308</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8(64</a:t>
                      </a:r>
                      <a:r>
                        <a:rPr kumimoji="0" lang="zh-CN" alt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位</a:t>
                      </a:r>
                      <a:r>
                        <a:rPr kumimoji="0" 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15</a:t>
                      </a:r>
                      <a:r>
                        <a:rPr kumimoji="0" lang="zh-CN" alt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a:t>
                      </a:r>
                      <a:r>
                        <a:rPr kumimoji="0" 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16</a:t>
                      </a:r>
                      <a:r>
                        <a:rPr kumimoji="0" lang="zh-CN" altLang="en-US" sz="2000" b="1" i="0" u="none" strike="noStrike" cap="none" normalizeH="0" baseline="0" dirty="0">
                          <a:ln>
                            <a:noFill/>
                          </a:ln>
                          <a:solidFill>
                            <a:srgbClr val="FF0000"/>
                          </a:solidFill>
                          <a:effectLst/>
                          <a:latin typeface="宋体" pitchFamily="2" charset="-122"/>
                          <a:ea typeface="宋体" pitchFamily="2" charset="-122"/>
                          <a:sym typeface="宋体" pitchFamily="2" charset="-122"/>
                        </a:rPr>
                        <a:t>位</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472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2000" b="1" i="0" u="none" strike="noStrike" cap="none" normalizeH="0" baseline="0" dirty="0">
                          <a:ln>
                            <a:noFill/>
                          </a:ln>
                          <a:solidFill>
                            <a:schemeClr val="tx1"/>
                          </a:solidFill>
                          <a:effectLst/>
                          <a:latin typeface="宋体" pitchFamily="2" charset="-122"/>
                          <a:ea typeface="宋体" pitchFamily="2" charset="-122"/>
                          <a:sym typeface="宋体" pitchFamily="2" charset="-122"/>
                        </a:rPr>
                        <a:t>长双精度实型</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宋体" pitchFamily="2" charset="-122"/>
                          <a:ea typeface="宋体" pitchFamily="2" charset="-122"/>
                          <a:sym typeface="宋体" pitchFamily="2" charset="-122"/>
                        </a:rPr>
                        <a:t>long  double</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宋体" pitchFamily="2" charset="-122"/>
                          <a:ea typeface="宋体" pitchFamily="2" charset="-122"/>
                          <a:sym typeface="宋体" pitchFamily="2" charset="-122"/>
                        </a:rPr>
                        <a:t>-3.4E+4932</a:t>
                      </a:r>
                      <a:r>
                        <a:rPr kumimoji="0" lang="zh-CN" altLang="en-US" sz="2000" b="1" i="0" u="none" strike="noStrike" cap="none" normalizeH="0" baseline="0">
                          <a:ln>
                            <a:noFill/>
                          </a:ln>
                          <a:solidFill>
                            <a:schemeClr val="tx1"/>
                          </a:solidFill>
                          <a:effectLst/>
                          <a:latin typeface="宋体" pitchFamily="2" charset="-122"/>
                          <a:ea typeface="宋体" pitchFamily="2" charset="-122"/>
                          <a:sym typeface="宋体" pitchFamily="2" charset="-122"/>
                        </a:rPr>
                        <a:t>～</a:t>
                      </a:r>
                      <a:r>
                        <a:rPr kumimoji="0" lang="en-US" sz="2000" b="1" i="0" u="none" strike="noStrike" cap="none" normalizeH="0" baseline="0">
                          <a:ln>
                            <a:noFill/>
                          </a:ln>
                          <a:solidFill>
                            <a:schemeClr val="tx1"/>
                          </a:solidFill>
                          <a:effectLst/>
                          <a:latin typeface="宋体" pitchFamily="2" charset="-122"/>
                          <a:ea typeface="宋体" pitchFamily="2" charset="-122"/>
                          <a:sym typeface="宋体" pitchFamily="2" charset="-122"/>
                        </a:rPr>
                        <a:t>1.1E+4932</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宋体" pitchFamily="2" charset="-122"/>
                          <a:ea typeface="宋体" pitchFamily="2" charset="-122"/>
                          <a:sym typeface="宋体" pitchFamily="2" charset="-122"/>
                        </a:rPr>
                        <a:t>16(128</a:t>
                      </a:r>
                      <a:r>
                        <a:rPr kumimoji="0" lang="zh-CN" altLang="en-US" sz="2000" b="1" i="0" u="none" strike="noStrike" cap="none" normalizeH="0" baseline="0">
                          <a:ln>
                            <a:noFill/>
                          </a:ln>
                          <a:solidFill>
                            <a:schemeClr val="tx1"/>
                          </a:solidFill>
                          <a:effectLst/>
                          <a:latin typeface="宋体" pitchFamily="2" charset="-122"/>
                          <a:ea typeface="宋体" pitchFamily="2" charset="-122"/>
                          <a:sym typeface="宋体" pitchFamily="2" charset="-122"/>
                        </a:rPr>
                        <a:t>位</a:t>
                      </a:r>
                      <a:r>
                        <a:rPr kumimoji="0" lang="en-US" sz="2000" b="1" i="0" u="none" strike="noStrike" cap="none" normalizeH="0" baseline="0">
                          <a:ln>
                            <a:noFill/>
                          </a:ln>
                          <a:solidFill>
                            <a:schemeClr val="tx1"/>
                          </a:solidFill>
                          <a:effectLst/>
                          <a:latin typeface="宋体" pitchFamily="2" charset="-122"/>
                          <a:ea typeface="宋体" pitchFamily="2" charset="-122"/>
                          <a:sym typeface="宋体" pitchFamily="2" charset="-122"/>
                        </a:rPr>
                        <a:t>)</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宋体" pitchFamily="2" charset="-122"/>
                          <a:ea typeface="宋体" pitchFamily="2" charset="-122"/>
                          <a:sym typeface="宋体" pitchFamily="2" charset="-122"/>
                        </a:rPr>
                        <a:t>18</a:t>
                      </a:r>
                      <a:r>
                        <a:rPr kumimoji="0" lang="zh-CN" altLang="en-US" sz="2000" b="1" i="0" u="none" strike="noStrike" cap="none" normalizeH="0" baseline="0">
                          <a:ln>
                            <a:noFill/>
                          </a:ln>
                          <a:solidFill>
                            <a:schemeClr val="tx1"/>
                          </a:solidFill>
                          <a:effectLst/>
                          <a:latin typeface="宋体" pitchFamily="2" charset="-122"/>
                          <a:ea typeface="宋体" pitchFamily="2" charset="-122"/>
                          <a:sym typeface="宋体" pitchFamily="2" charset="-122"/>
                        </a:rPr>
                        <a:t>～</a:t>
                      </a:r>
                      <a:r>
                        <a:rPr kumimoji="0" lang="en-US" sz="2000" b="1" i="0" u="none" strike="noStrike" cap="none" normalizeH="0" baseline="0">
                          <a:ln>
                            <a:noFill/>
                          </a:ln>
                          <a:solidFill>
                            <a:schemeClr val="tx1"/>
                          </a:solidFill>
                          <a:effectLst/>
                          <a:latin typeface="宋体" pitchFamily="2" charset="-122"/>
                          <a:ea typeface="宋体" pitchFamily="2" charset="-122"/>
                          <a:sym typeface="宋体" pitchFamily="2" charset="-122"/>
                        </a:rPr>
                        <a:t>19</a:t>
                      </a:r>
                      <a:r>
                        <a:rPr kumimoji="0" lang="zh-CN" altLang="en-US" sz="2000" b="1" i="0" u="none" strike="noStrike" cap="none" normalizeH="0" baseline="0">
                          <a:ln>
                            <a:noFill/>
                          </a:ln>
                          <a:solidFill>
                            <a:schemeClr val="tx1"/>
                          </a:solidFill>
                          <a:effectLst/>
                          <a:latin typeface="宋体" pitchFamily="2" charset="-122"/>
                          <a:ea typeface="宋体" pitchFamily="2" charset="-122"/>
                          <a:sym typeface="宋体" pitchFamily="2" charset="-122"/>
                        </a:rPr>
                        <a:t>位</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4847">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a:ln>
                            <a:noFill/>
                          </a:ln>
                          <a:solidFill>
                            <a:schemeClr val="tx1"/>
                          </a:solidFill>
                          <a:effectLst/>
                          <a:latin typeface="宋体" pitchFamily="2" charset="-122"/>
                          <a:ea typeface="宋体" pitchFamily="2" charset="-122"/>
                          <a:sym typeface="宋体" pitchFamily="2" charset="-122"/>
                        </a:rPr>
                        <a:t>布尔型</a:t>
                      </a:r>
                      <a:endParaRPr kumimoji="0" lang="en-US" sz="2000" b="1" i="0" u="none" strike="noStrike" cap="none" normalizeH="0" baseline="0" dirty="0">
                        <a:ln>
                          <a:noFill/>
                        </a:ln>
                        <a:solidFill>
                          <a:schemeClr val="tx1"/>
                        </a:solidFill>
                        <a:effectLst/>
                        <a:latin typeface="宋体" pitchFamily="2" charset="-122"/>
                        <a:ea typeface="宋体" pitchFamily="2" charset="-122"/>
                        <a:sym typeface="宋体" pitchFamily="2" charset="-122"/>
                      </a:endParaRP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chemeClr val="tx1"/>
                        </a:solidFill>
                        <a:effectLst/>
                        <a:latin typeface="宋体" pitchFamily="2" charset="-122"/>
                        <a:ea typeface="宋体" pitchFamily="2" charset="-122"/>
                        <a:sym typeface="宋体" pitchFamily="2" charset="-122"/>
                      </a:endParaRP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en-US" sz="2000" b="1" i="0" u="none" strike="noStrike" cap="none" normalizeH="0" baseline="0" dirty="0">
                        <a:ln>
                          <a:noFill/>
                        </a:ln>
                        <a:solidFill>
                          <a:schemeClr val="tx1"/>
                        </a:solidFill>
                        <a:effectLst/>
                        <a:latin typeface="宋体" pitchFamily="2" charset="-122"/>
                        <a:ea typeface="宋体" pitchFamily="2" charset="-122"/>
                        <a:sym typeface="宋体" pitchFamily="2" charset="-122"/>
                      </a:endParaRP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chemeClr val="tx1"/>
                        </a:solidFill>
                        <a:effectLst/>
                        <a:latin typeface="宋体" pitchFamily="2" charset="-122"/>
                        <a:ea typeface="宋体" pitchFamily="2" charset="-122"/>
                        <a:sym typeface="宋体" pitchFamily="2" charset="-122"/>
                      </a:endParaRP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737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2000" b="1" i="0" u="none" strike="noStrike" cap="none" normalizeH="0" baseline="0" dirty="0">
                          <a:ln>
                            <a:noFill/>
                          </a:ln>
                          <a:solidFill>
                            <a:schemeClr val="tx1"/>
                          </a:solidFill>
                          <a:effectLst/>
                          <a:latin typeface="宋体" pitchFamily="2" charset="-122"/>
                          <a:ea typeface="宋体" pitchFamily="2" charset="-122"/>
                          <a:sym typeface="宋体" pitchFamily="2" charset="-122"/>
                        </a:rPr>
                        <a:t>布尔变量</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dirty="0">
                          <a:ln>
                            <a:noFill/>
                          </a:ln>
                          <a:solidFill>
                            <a:schemeClr val="tx1"/>
                          </a:solidFill>
                          <a:effectLst/>
                          <a:latin typeface="宋体" pitchFamily="2" charset="-122"/>
                          <a:ea typeface="宋体" pitchFamily="2" charset="-122"/>
                          <a:sym typeface="宋体" pitchFamily="2" charset="-122"/>
                        </a:rPr>
                        <a:t>bool</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a:ln>
                            <a:noFill/>
                          </a:ln>
                          <a:solidFill>
                            <a:schemeClr val="tx1"/>
                          </a:solidFill>
                          <a:effectLst/>
                          <a:latin typeface="宋体" pitchFamily="2" charset="-122"/>
                          <a:ea typeface="宋体" pitchFamily="2" charset="-122"/>
                          <a:sym typeface="宋体" pitchFamily="2" charset="-122"/>
                        </a:rPr>
                        <a:t>真</a:t>
                      </a:r>
                      <a:r>
                        <a:rPr kumimoji="0" lang="en-US" sz="2000" b="1" i="0" u="none" strike="noStrike" cap="none" normalizeH="0" baseline="0" dirty="0">
                          <a:ln>
                            <a:noFill/>
                          </a:ln>
                          <a:solidFill>
                            <a:schemeClr val="tx1"/>
                          </a:solidFill>
                          <a:effectLst/>
                          <a:latin typeface="宋体" pitchFamily="2" charset="-122"/>
                          <a:ea typeface="宋体" pitchFamily="2" charset="-122"/>
                          <a:sym typeface="宋体" pitchFamily="2" charset="-122"/>
                        </a:rPr>
                        <a:t>true</a:t>
                      </a:r>
                      <a:r>
                        <a:rPr kumimoji="0" lang="zh-CN" altLang="en-US" sz="2000" b="1" i="0" u="none" strike="noStrike" cap="none" normalizeH="0" baseline="0" dirty="0">
                          <a:ln>
                            <a:noFill/>
                          </a:ln>
                          <a:solidFill>
                            <a:schemeClr val="tx1"/>
                          </a:solidFill>
                          <a:effectLst/>
                          <a:latin typeface="宋体" pitchFamily="2" charset="-122"/>
                          <a:ea typeface="宋体" pitchFamily="2" charset="-122"/>
                          <a:sym typeface="宋体" pitchFamily="2" charset="-122"/>
                        </a:rPr>
                        <a:t>或假</a:t>
                      </a:r>
                      <a:r>
                        <a:rPr kumimoji="0" lang="en-US" sz="2000" b="1" i="0" u="none" strike="noStrike" cap="none" normalizeH="0" baseline="0" dirty="0">
                          <a:ln>
                            <a:noFill/>
                          </a:ln>
                          <a:solidFill>
                            <a:schemeClr val="tx1"/>
                          </a:solidFill>
                          <a:effectLst/>
                          <a:latin typeface="宋体" pitchFamily="2" charset="-122"/>
                          <a:ea typeface="宋体" pitchFamily="2" charset="-122"/>
                          <a:sym typeface="宋体" pitchFamily="2" charset="-122"/>
                        </a:rPr>
                        <a:t>false</a:t>
                      </a:r>
                      <a:r>
                        <a:rPr kumimoji="0" lang="zh-CN" altLang="en-US" sz="2000" b="1" i="0" u="none" strike="noStrike" cap="none" normalizeH="0" baseline="0" dirty="0">
                          <a:ln>
                            <a:noFill/>
                          </a:ln>
                          <a:solidFill>
                            <a:schemeClr val="tx1"/>
                          </a:solidFill>
                          <a:effectLst/>
                          <a:latin typeface="宋体" pitchFamily="2" charset="-122"/>
                          <a:ea typeface="宋体" pitchFamily="2" charset="-122"/>
                          <a:sym typeface="宋体" pitchFamily="2" charset="-122"/>
                        </a:rPr>
                        <a:t>之一</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dirty="0">
                          <a:ln>
                            <a:noFill/>
                          </a:ln>
                          <a:solidFill>
                            <a:schemeClr val="tx1"/>
                          </a:solidFill>
                          <a:effectLst/>
                          <a:latin typeface="宋体" pitchFamily="2" charset="-122"/>
                          <a:ea typeface="宋体" pitchFamily="2" charset="-122"/>
                          <a:sym typeface="宋体" pitchFamily="2" charset="-122"/>
                        </a:rPr>
                        <a:t>1(8</a:t>
                      </a:r>
                      <a:r>
                        <a:rPr kumimoji="0" lang="zh-CN" altLang="en-US" sz="2000" b="1" i="0" u="none" strike="noStrike" cap="none" normalizeH="0" baseline="0" dirty="0">
                          <a:ln>
                            <a:noFill/>
                          </a:ln>
                          <a:solidFill>
                            <a:schemeClr val="tx1"/>
                          </a:solidFill>
                          <a:effectLst/>
                          <a:latin typeface="宋体" pitchFamily="2" charset="-122"/>
                          <a:ea typeface="宋体" pitchFamily="2" charset="-122"/>
                          <a:sym typeface="宋体" pitchFamily="2" charset="-122"/>
                        </a:rPr>
                        <a:t>位</a:t>
                      </a:r>
                      <a:r>
                        <a:rPr kumimoji="0" lang="en-US" sz="2000" b="1" i="0" u="none" strike="noStrike" cap="none" normalizeH="0" baseline="0" dirty="0">
                          <a:ln>
                            <a:noFill/>
                          </a:ln>
                          <a:solidFill>
                            <a:schemeClr val="tx1"/>
                          </a:solidFill>
                          <a:effectLst/>
                          <a:latin typeface="宋体" pitchFamily="2" charset="-122"/>
                          <a:ea typeface="宋体" pitchFamily="2" charset="-122"/>
                          <a:sym typeface="宋体" pitchFamily="2" charset="-122"/>
                        </a:rPr>
                        <a:t>)</a:t>
                      </a: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1696146"/>
                  </a:ext>
                </a:extLst>
              </a:tr>
            </a:tbl>
          </a:graphicData>
        </a:graphic>
      </p:graphicFrame>
    </p:spTree>
    <p:extLst>
      <p:ext uri="{BB962C8B-B14F-4D97-AF65-F5344CB8AC3E}">
        <p14:creationId xmlns:p14="http://schemas.microsoft.com/office/powerpoint/2010/main" val="2524047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080F6-5822-425E-B665-F7C6FCD47A93}"/>
              </a:ext>
            </a:extLst>
          </p:cNvPr>
          <p:cNvSpPr>
            <a:spLocks noGrp="1"/>
          </p:cNvSpPr>
          <p:nvPr>
            <p:ph type="title"/>
          </p:nvPr>
        </p:nvSpPr>
        <p:spPr>
          <a:xfrm>
            <a:off x="1484311" y="685800"/>
            <a:ext cx="10018713" cy="965579"/>
          </a:xfrm>
        </p:spPr>
        <p:txBody>
          <a:bodyPr/>
          <a:lstStyle/>
          <a:p>
            <a:r>
              <a:rPr lang="zh-CN" altLang="en-US" dirty="0"/>
              <a:t>字符型</a:t>
            </a:r>
          </a:p>
        </p:txBody>
      </p:sp>
      <p:sp>
        <p:nvSpPr>
          <p:cNvPr id="3" name="内容占位符 2">
            <a:extLst>
              <a:ext uri="{FF2B5EF4-FFF2-40B4-BE49-F238E27FC236}">
                <a16:creationId xmlns:a16="http://schemas.microsoft.com/office/drawing/2014/main" id="{AFEB1FAB-29D2-4578-B3A6-EB00C34CFE5B}"/>
              </a:ext>
            </a:extLst>
          </p:cNvPr>
          <p:cNvSpPr>
            <a:spLocks noGrp="1"/>
          </p:cNvSpPr>
          <p:nvPr>
            <p:ph idx="1"/>
          </p:nvPr>
        </p:nvSpPr>
        <p:spPr>
          <a:xfrm>
            <a:off x="1484310" y="1651379"/>
            <a:ext cx="4611690" cy="4831308"/>
          </a:xfrm>
        </p:spPr>
        <p:txBody>
          <a:bodyPr>
            <a:normAutofit fontScale="85000" lnSpcReduction="10000"/>
          </a:bodyPr>
          <a:lstStyle/>
          <a:p>
            <a:r>
              <a:rPr lang="zh-CN" altLang="en-US" dirty="0"/>
              <a:t>字符常量有以下两种表示法：      </a:t>
            </a:r>
          </a:p>
          <a:p>
            <a:r>
              <a:rPr lang="en-US" altLang="zh-CN" dirty="0"/>
              <a:t>1</a:t>
            </a:r>
            <a:r>
              <a:rPr lang="zh-CN" altLang="en-US" dirty="0"/>
              <a:t>、普通表示形式</a:t>
            </a:r>
          </a:p>
          <a:p>
            <a:r>
              <a:rPr lang="zh-CN" altLang="en-US" dirty="0"/>
              <a:t>字符常量是由单个字符组成，所有字符采用</a:t>
            </a:r>
            <a:r>
              <a:rPr lang="en-US" altLang="zh-CN" dirty="0"/>
              <a:t>ASCII</a:t>
            </a:r>
            <a:r>
              <a:rPr lang="zh-CN" altLang="en-US" dirty="0"/>
              <a:t>编码，</a:t>
            </a:r>
            <a:r>
              <a:rPr lang="en-US" altLang="zh-CN" dirty="0"/>
              <a:t>ASCII</a:t>
            </a:r>
            <a:r>
              <a:rPr lang="zh-CN" altLang="en-US" dirty="0"/>
              <a:t>编码共有</a:t>
            </a:r>
            <a:r>
              <a:rPr lang="en-US" altLang="zh-CN" dirty="0"/>
              <a:t>128</a:t>
            </a:r>
            <a:r>
              <a:rPr lang="zh-CN" altLang="en-US" dirty="0"/>
              <a:t>个字符</a:t>
            </a:r>
            <a:r>
              <a:rPr lang="en-US" altLang="zh-CN" dirty="0"/>
              <a:t>(</a:t>
            </a:r>
            <a:r>
              <a:rPr lang="zh-CN" altLang="en-US" dirty="0"/>
              <a:t>表</a:t>
            </a:r>
            <a:r>
              <a:rPr lang="en-US" altLang="zh-CN" dirty="0"/>
              <a:t>2-4)</a:t>
            </a:r>
            <a:r>
              <a:rPr lang="zh-CN" altLang="en-US" dirty="0"/>
              <a:t>。在程序中，通常用一对单引号将单个字符括起来表示一个字符常量。如：</a:t>
            </a:r>
            <a:r>
              <a:rPr lang="en-US" altLang="zh-CN" dirty="0"/>
              <a:t>’a’</a:t>
            </a:r>
            <a:r>
              <a:rPr lang="zh-CN" altLang="en-US" dirty="0"/>
              <a:t>，</a:t>
            </a:r>
            <a:r>
              <a:rPr lang="en-US" altLang="zh-CN" dirty="0"/>
              <a:t>’A’</a:t>
            </a:r>
            <a:r>
              <a:rPr lang="zh-CN" altLang="en-US" dirty="0"/>
              <a:t>，</a:t>
            </a:r>
            <a:r>
              <a:rPr lang="en-US" altLang="zh-CN" dirty="0"/>
              <a:t>’0’</a:t>
            </a:r>
            <a:r>
              <a:rPr lang="zh-CN" altLang="en-US" dirty="0"/>
              <a:t>等。如字符</a:t>
            </a:r>
            <a:r>
              <a:rPr lang="en-US" altLang="zh-CN" dirty="0"/>
              <a:t>A</a:t>
            </a:r>
            <a:r>
              <a:rPr lang="zh-CN" altLang="en-US" dirty="0"/>
              <a:t>的序号是</a:t>
            </a:r>
            <a:r>
              <a:rPr lang="en-US" altLang="zh-CN" dirty="0"/>
              <a:t>65</a:t>
            </a:r>
            <a:r>
              <a:rPr lang="zh-CN" altLang="en-US" dirty="0"/>
              <a:t>，字符</a:t>
            </a:r>
            <a:r>
              <a:rPr lang="en-US" altLang="zh-CN" dirty="0"/>
              <a:t>a</a:t>
            </a:r>
            <a:r>
              <a:rPr lang="zh-CN" altLang="en-US" dirty="0"/>
              <a:t>的序号是</a:t>
            </a:r>
            <a:r>
              <a:rPr lang="en-US" altLang="zh-CN" dirty="0"/>
              <a:t>97, </a:t>
            </a:r>
            <a:r>
              <a:rPr lang="zh-CN" altLang="en-US" dirty="0"/>
              <a:t>字符</a:t>
            </a:r>
            <a:r>
              <a:rPr lang="en-US" altLang="zh-CN" dirty="0"/>
              <a:t>0</a:t>
            </a:r>
            <a:r>
              <a:rPr lang="zh-CN" altLang="en-US" dirty="0"/>
              <a:t>的序号的</a:t>
            </a:r>
            <a:r>
              <a:rPr lang="en-US" altLang="zh-CN" dirty="0"/>
              <a:t>48</a:t>
            </a:r>
            <a:r>
              <a:rPr lang="zh-CN" altLang="en-US" dirty="0"/>
              <a:t>。基于这个特点，可以和</a:t>
            </a:r>
            <a:r>
              <a:rPr lang="en-US" altLang="zh-CN" dirty="0"/>
              <a:t>int</a:t>
            </a:r>
            <a:r>
              <a:rPr lang="zh-CN" altLang="en-US" dirty="0"/>
              <a:t>型变量做运算。</a:t>
            </a:r>
          </a:p>
          <a:p>
            <a:r>
              <a:rPr lang="en-US" altLang="zh-CN" dirty="0"/>
              <a:t>2</a:t>
            </a:r>
            <a:r>
              <a:rPr lang="zh-CN" altLang="en-US" dirty="0"/>
              <a:t>、转义字符表示形式。</a:t>
            </a:r>
          </a:p>
          <a:p>
            <a:r>
              <a:rPr lang="zh-CN" altLang="en-US" dirty="0"/>
              <a:t>转义字符有三种用法：表示控制字符、表示特殊字符、表示所有字符。常用的转义字符如右表所示。</a:t>
            </a:r>
          </a:p>
        </p:txBody>
      </p:sp>
      <p:graphicFrame>
        <p:nvGraphicFramePr>
          <p:cNvPr id="4" name="Group 3">
            <a:extLst>
              <a:ext uri="{FF2B5EF4-FFF2-40B4-BE49-F238E27FC236}">
                <a16:creationId xmlns:a16="http://schemas.microsoft.com/office/drawing/2014/main" id="{6D32BF02-C263-4074-922D-77233F65AA0E}"/>
              </a:ext>
            </a:extLst>
          </p:cNvPr>
          <p:cNvGraphicFramePr>
            <a:graphicFrameLocks noGrp="1"/>
          </p:cNvGraphicFramePr>
          <p:nvPr>
            <p:extLst>
              <p:ext uri="{D42A27DB-BD31-4B8C-83A1-F6EECF244321}">
                <p14:modId xmlns:p14="http://schemas.microsoft.com/office/powerpoint/2010/main" val="1164559667"/>
              </p:ext>
            </p:extLst>
          </p:nvPr>
        </p:nvGraphicFramePr>
        <p:xfrm>
          <a:off x="6891333" y="1651379"/>
          <a:ext cx="4611691" cy="4822784"/>
        </p:xfrm>
        <a:graphic>
          <a:graphicData uri="http://schemas.openxmlformats.org/drawingml/2006/table">
            <a:tbl>
              <a:tblPr/>
              <a:tblGrid>
                <a:gridCol w="1195681">
                  <a:extLst>
                    <a:ext uri="{9D8B030D-6E8A-4147-A177-3AD203B41FA5}">
                      <a16:colId xmlns:a16="http://schemas.microsoft.com/office/drawing/2014/main" val="20000"/>
                    </a:ext>
                  </a:extLst>
                </a:gridCol>
                <a:gridCol w="3416010">
                  <a:extLst>
                    <a:ext uri="{9D8B030D-6E8A-4147-A177-3AD203B41FA5}">
                      <a16:colId xmlns:a16="http://schemas.microsoft.com/office/drawing/2014/main" val="20001"/>
                    </a:ext>
                  </a:extLst>
                </a:gridCol>
              </a:tblGrid>
              <a:tr h="43759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转义字符</a:t>
                      </a:r>
                    </a:p>
                  </a:txBody>
                  <a:tcPr marL="88752" marR="88752" marT="44376" marB="44376"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含义</a:t>
                      </a:r>
                    </a:p>
                  </a:txBody>
                  <a:tcPr marL="88752" marR="88752" marT="44376" marB="44376"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913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'\n</a:t>
                      </a:r>
                      <a:r>
                        <a:rPr kumimoji="0" lang="zh-CN" alt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a:t>
                      </a:r>
                      <a:endParaRPr kumimoji="0" 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endParaRP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700" b="1" i="0" u="none" strike="noStrike" cap="none" normalizeH="0" baseline="0" dirty="0">
                          <a:ln>
                            <a:noFill/>
                          </a:ln>
                          <a:solidFill>
                            <a:schemeClr val="tx1"/>
                          </a:solidFill>
                          <a:effectLst/>
                          <a:latin typeface="华文中宋" pitchFamily="2" charset="-122"/>
                          <a:ea typeface="华文中宋" pitchFamily="2" charset="-122"/>
                          <a:sym typeface="华文中宋" pitchFamily="2" charset="-122"/>
                        </a:rPr>
                        <a:t>换行</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13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'\t'</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水平制表</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75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'\b'</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退格</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75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'\r'</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回车（不换行）</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067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'\0'</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空字符</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913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a:t>
                      </a:r>
                      <a:r>
                        <a:rPr kumimoji="0" lang="en-US" sz="1700" b="1" i="0" u="none" strike="noStrike" cap="none" normalizeH="0" baseline="0">
                          <a:ln>
                            <a:noFill/>
                          </a:ln>
                          <a:solidFill>
                            <a:schemeClr val="tx1"/>
                          </a:solidFill>
                          <a:effectLst/>
                          <a:latin typeface="Arial"/>
                          <a:ea typeface="华文中宋" pitchFamily="2" charset="-122"/>
                          <a:sym typeface="华文中宋" pitchFamily="2" charset="-122"/>
                        </a:rPr>
                        <a:t>’</a:t>
                      </a:r>
                      <a:r>
                        <a:rPr kumimoji="0" 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单引号</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75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a:t>
                      </a:r>
                      <a:r>
                        <a:rPr kumimoji="0" lang="en-US" sz="1700" b="1" i="0" u="none" strike="noStrike" cap="none" normalizeH="0" baseline="0">
                          <a:ln>
                            <a:noFill/>
                          </a:ln>
                          <a:solidFill>
                            <a:schemeClr val="tx1"/>
                          </a:solidFill>
                          <a:effectLst/>
                          <a:latin typeface="Arial"/>
                          <a:ea typeface="华文中宋" pitchFamily="2" charset="-122"/>
                          <a:sym typeface="华文中宋" pitchFamily="2" charset="-122"/>
                        </a:rPr>
                        <a:t>”</a:t>
                      </a:r>
                      <a:r>
                        <a:rPr kumimoji="0" 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双引号</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375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一个反斜杠字符</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3913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'\ddd'</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1</a:t>
                      </a:r>
                      <a:r>
                        <a:rPr kumimoji="0" lang="zh-CN" alt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a:t>
                      </a: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Times New Roman" pitchFamily="18" charset="0"/>
                        </a:rPr>
                        <a:t>3</a:t>
                      </a:r>
                      <a:r>
                        <a:rPr kumimoji="0" lang="zh-CN" alt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位八进制数所代表的字符</a:t>
                      </a:r>
                      <a:endParaRPr kumimoji="0" lang="zh-CN" altLang="en-US" sz="1700" b="1" i="0" u="none" strike="noStrike" cap="none" normalizeH="0" baseline="0">
                        <a:ln>
                          <a:noFill/>
                        </a:ln>
                        <a:solidFill>
                          <a:schemeClr val="tx1"/>
                        </a:solidFill>
                        <a:effectLst/>
                        <a:latin typeface="Arial" pitchFamily="34" charset="0"/>
                        <a:ea typeface="宋体" pitchFamily="2" charset="-122"/>
                      </a:endParaRP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375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700" b="1" i="0" u="none" strike="noStrike" cap="none" normalizeH="0" baseline="0">
                          <a:ln>
                            <a:noFill/>
                          </a:ln>
                          <a:solidFill>
                            <a:schemeClr val="tx1"/>
                          </a:solidFill>
                          <a:effectLst/>
                          <a:latin typeface="华文中宋" pitchFamily="2" charset="-122"/>
                          <a:ea typeface="华文中宋" pitchFamily="2" charset="-122"/>
                          <a:sym typeface="华文中宋" pitchFamily="2" charset="-122"/>
                        </a:rPr>
                        <a:t>'\xhh'</a:t>
                      </a: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700" b="1" i="0" u="none" strike="noStrike" cap="none" normalizeH="0" baseline="0" dirty="0">
                          <a:ln>
                            <a:noFill/>
                          </a:ln>
                          <a:solidFill>
                            <a:schemeClr val="tx1"/>
                          </a:solidFill>
                          <a:effectLst/>
                          <a:latin typeface="华文中宋" pitchFamily="2" charset="-122"/>
                          <a:ea typeface="华文中宋" pitchFamily="2" charset="-122"/>
                          <a:sym typeface="华文中宋" pitchFamily="2" charset="-122"/>
                        </a:rPr>
                        <a:t>1</a:t>
                      </a:r>
                      <a:r>
                        <a:rPr kumimoji="0" lang="zh-CN" altLang="en-US" sz="1700" b="1" i="0" u="none" strike="noStrike" cap="none" normalizeH="0" baseline="0" dirty="0">
                          <a:ln>
                            <a:noFill/>
                          </a:ln>
                          <a:solidFill>
                            <a:schemeClr val="tx1"/>
                          </a:solidFill>
                          <a:effectLst/>
                          <a:latin typeface="华文中宋" pitchFamily="2" charset="-122"/>
                          <a:ea typeface="华文中宋" pitchFamily="2" charset="-122"/>
                          <a:sym typeface="华文中宋" pitchFamily="2" charset="-122"/>
                        </a:rPr>
                        <a:t>～</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sym typeface="Times New Roman" pitchFamily="18" charset="0"/>
                        </a:rPr>
                        <a:t>2</a:t>
                      </a:r>
                      <a:r>
                        <a:rPr kumimoji="0" lang="zh-CN" altLang="en-US" sz="1700" b="1" i="0" u="none" strike="noStrike" cap="none" normalizeH="0" baseline="0" dirty="0">
                          <a:ln>
                            <a:noFill/>
                          </a:ln>
                          <a:solidFill>
                            <a:schemeClr val="tx1"/>
                          </a:solidFill>
                          <a:effectLst/>
                          <a:latin typeface="华文中宋" pitchFamily="2" charset="-122"/>
                          <a:ea typeface="华文中宋" pitchFamily="2" charset="-122"/>
                          <a:sym typeface="华文中宋" pitchFamily="2" charset="-122"/>
                        </a:rPr>
                        <a:t>位十六进制数所代表的字符</a:t>
                      </a:r>
                      <a:endParaRPr kumimoji="0" lang="zh-CN" altLang="en-US" sz="1700" b="1" i="0" u="none" strike="noStrike" cap="none" normalizeH="0" baseline="0" dirty="0">
                        <a:ln>
                          <a:noFill/>
                        </a:ln>
                        <a:solidFill>
                          <a:schemeClr val="tx1"/>
                        </a:solidFill>
                        <a:effectLst/>
                        <a:latin typeface="Arial" pitchFamily="34" charset="0"/>
                        <a:ea typeface="宋体" pitchFamily="2" charset="-122"/>
                      </a:endParaRPr>
                    </a:p>
                  </a:txBody>
                  <a:tcPr marL="88752" marR="88752" marT="44376" marB="44376"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325429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B8C65-7F31-404E-8603-9F0C73750D9F}"/>
              </a:ext>
            </a:extLst>
          </p:cNvPr>
          <p:cNvSpPr>
            <a:spLocks noGrp="1"/>
          </p:cNvSpPr>
          <p:nvPr>
            <p:ph type="title"/>
          </p:nvPr>
        </p:nvSpPr>
        <p:spPr>
          <a:xfrm>
            <a:off x="848627" y="2946210"/>
            <a:ext cx="2419159" cy="965579"/>
          </a:xfrm>
        </p:spPr>
        <p:txBody>
          <a:bodyPr>
            <a:normAutofit fontScale="90000"/>
          </a:bodyPr>
          <a:lstStyle/>
          <a:p>
            <a:r>
              <a:rPr lang="en-US" altLang="zh-CN" dirty="0"/>
              <a:t>ASCII</a:t>
            </a:r>
            <a:br>
              <a:rPr lang="en-US" altLang="zh-CN" dirty="0"/>
            </a:br>
            <a:r>
              <a:rPr lang="zh-CN" altLang="en-US" dirty="0"/>
              <a:t>编码表</a:t>
            </a:r>
          </a:p>
        </p:txBody>
      </p:sp>
      <p:graphicFrame>
        <p:nvGraphicFramePr>
          <p:cNvPr id="4" name="Group 3">
            <a:extLst>
              <a:ext uri="{FF2B5EF4-FFF2-40B4-BE49-F238E27FC236}">
                <a16:creationId xmlns:a16="http://schemas.microsoft.com/office/drawing/2014/main" id="{459877FD-00FC-4657-B687-1D5F08289CA8}"/>
              </a:ext>
            </a:extLst>
          </p:cNvPr>
          <p:cNvGraphicFramePr>
            <a:graphicFrameLocks noGrp="1"/>
          </p:cNvGraphicFramePr>
          <p:nvPr>
            <p:extLst>
              <p:ext uri="{D42A27DB-BD31-4B8C-83A1-F6EECF244321}">
                <p14:modId xmlns:p14="http://schemas.microsoft.com/office/powerpoint/2010/main" val="2493314515"/>
              </p:ext>
            </p:extLst>
          </p:nvPr>
        </p:nvGraphicFramePr>
        <p:xfrm>
          <a:off x="3267786" y="320125"/>
          <a:ext cx="8598089" cy="6217750"/>
        </p:xfrm>
        <a:graphic>
          <a:graphicData uri="http://schemas.openxmlformats.org/drawingml/2006/table">
            <a:tbl>
              <a:tblPr/>
              <a:tblGrid>
                <a:gridCol w="717034">
                  <a:extLst>
                    <a:ext uri="{9D8B030D-6E8A-4147-A177-3AD203B41FA5}">
                      <a16:colId xmlns:a16="http://schemas.microsoft.com/office/drawing/2014/main" val="20000"/>
                    </a:ext>
                  </a:extLst>
                </a:gridCol>
                <a:gridCol w="715455">
                  <a:extLst>
                    <a:ext uri="{9D8B030D-6E8A-4147-A177-3AD203B41FA5}">
                      <a16:colId xmlns:a16="http://schemas.microsoft.com/office/drawing/2014/main" val="20001"/>
                    </a:ext>
                  </a:extLst>
                </a:gridCol>
                <a:gridCol w="717034">
                  <a:extLst>
                    <a:ext uri="{9D8B030D-6E8A-4147-A177-3AD203B41FA5}">
                      <a16:colId xmlns:a16="http://schemas.microsoft.com/office/drawing/2014/main" val="20002"/>
                    </a:ext>
                  </a:extLst>
                </a:gridCol>
                <a:gridCol w="691764">
                  <a:extLst>
                    <a:ext uri="{9D8B030D-6E8A-4147-A177-3AD203B41FA5}">
                      <a16:colId xmlns:a16="http://schemas.microsoft.com/office/drawing/2014/main" val="20003"/>
                    </a:ext>
                  </a:extLst>
                </a:gridCol>
                <a:gridCol w="761256">
                  <a:extLst>
                    <a:ext uri="{9D8B030D-6E8A-4147-A177-3AD203B41FA5}">
                      <a16:colId xmlns:a16="http://schemas.microsoft.com/office/drawing/2014/main" val="20004"/>
                    </a:ext>
                  </a:extLst>
                </a:gridCol>
                <a:gridCol w="696501">
                  <a:extLst>
                    <a:ext uri="{9D8B030D-6E8A-4147-A177-3AD203B41FA5}">
                      <a16:colId xmlns:a16="http://schemas.microsoft.com/office/drawing/2014/main" val="20005"/>
                    </a:ext>
                  </a:extLst>
                </a:gridCol>
                <a:gridCol w="717034">
                  <a:extLst>
                    <a:ext uri="{9D8B030D-6E8A-4147-A177-3AD203B41FA5}">
                      <a16:colId xmlns:a16="http://schemas.microsoft.com/office/drawing/2014/main" val="20006"/>
                    </a:ext>
                  </a:extLst>
                </a:gridCol>
                <a:gridCol w="717034">
                  <a:extLst>
                    <a:ext uri="{9D8B030D-6E8A-4147-A177-3AD203B41FA5}">
                      <a16:colId xmlns:a16="http://schemas.microsoft.com/office/drawing/2014/main" val="20007"/>
                    </a:ext>
                  </a:extLst>
                </a:gridCol>
                <a:gridCol w="715455">
                  <a:extLst>
                    <a:ext uri="{9D8B030D-6E8A-4147-A177-3AD203B41FA5}">
                      <a16:colId xmlns:a16="http://schemas.microsoft.com/office/drawing/2014/main" val="20008"/>
                    </a:ext>
                  </a:extLst>
                </a:gridCol>
                <a:gridCol w="717034">
                  <a:extLst>
                    <a:ext uri="{9D8B030D-6E8A-4147-A177-3AD203B41FA5}">
                      <a16:colId xmlns:a16="http://schemas.microsoft.com/office/drawing/2014/main" val="20009"/>
                    </a:ext>
                  </a:extLst>
                </a:gridCol>
                <a:gridCol w="715454">
                  <a:extLst>
                    <a:ext uri="{9D8B030D-6E8A-4147-A177-3AD203B41FA5}">
                      <a16:colId xmlns:a16="http://schemas.microsoft.com/office/drawing/2014/main" val="20010"/>
                    </a:ext>
                  </a:extLst>
                </a:gridCol>
                <a:gridCol w="717034">
                  <a:extLst>
                    <a:ext uri="{9D8B030D-6E8A-4147-A177-3AD203B41FA5}">
                      <a16:colId xmlns:a16="http://schemas.microsoft.com/office/drawing/2014/main" val="20011"/>
                    </a:ext>
                  </a:extLst>
                </a:gridCol>
              </a:tblGrid>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a:ln>
                            <a:noFill/>
                          </a:ln>
                          <a:solidFill>
                            <a:srgbClr val="3333FF"/>
                          </a:solidFill>
                          <a:effectLst/>
                          <a:latin typeface="华文中宋" pitchFamily="2" charset="-122"/>
                          <a:ea typeface="华文中宋" pitchFamily="2" charset="-122"/>
                        </a:rPr>
                        <a:t>序号</a:t>
                      </a:r>
                      <a:endParaRPr kumimoji="0" lang="zh-CN"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2540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a:ln>
                            <a:noFill/>
                          </a:ln>
                          <a:solidFill>
                            <a:srgbClr val="3333FF"/>
                          </a:solidFill>
                          <a:effectLst/>
                          <a:latin typeface="华文中宋" pitchFamily="2" charset="-122"/>
                          <a:ea typeface="华文中宋" pitchFamily="2" charset="-122"/>
                        </a:rPr>
                        <a:t>字符</a:t>
                      </a:r>
                      <a:endParaRPr kumimoji="0" lang="zh-CN"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2540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a:ln>
                            <a:noFill/>
                          </a:ln>
                          <a:solidFill>
                            <a:srgbClr val="3333FF"/>
                          </a:solidFill>
                          <a:effectLst/>
                          <a:latin typeface="华文中宋" pitchFamily="2" charset="-122"/>
                          <a:ea typeface="华文中宋" pitchFamily="2" charset="-122"/>
                        </a:rPr>
                        <a:t>序号</a:t>
                      </a:r>
                      <a:endParaRPr kumimoji="0" lang="zh-CN"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2540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a:ln>
                            <a:noFill/>
                          </a:ln>
                          <a:solidFill>
                            <a:srgbClr val="3333FF"/>
                          </a:solidFill>
                          <a:effectLst/>
                          <a:latin typeface="华文中宋" pitchFamily="2" charset="-122"/>
                          <a:ea typeface="华文中宋" pitchFamily="2" charset="-122"/>
                        </a:rPr>
                        <a:t>字符</a:t>
                      </a:r>
                      <a:endParaRPr kumimoji="0" lang="zh-CN"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2540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a:ln>
                            <a:noFill/>
                          </a:ln>
                          <a:solidFill>
                            <a:srgbClr val="3333FF"/>
                          </a:solidFill>
                          <a:effectLst/>
                          <a:latin typeface="华文中宋" pitchFamily="2" charset="-122"/>
                          <a:ea typeface="华文中宋" pitchFamily="2" charset="-122"/>
                        </a:rPr>
                        <a:t>序号</a:t>
                      </a:r>
                      <a:endParaRPr kumimoji="0" lang="zh-CN"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2540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a:ln>
                            <a:noFill/>
                          </a:ln>
                          <a:solidFill>
                            <a:srgbClr val="3333FF"/>
                          </a:solidFill>
                          <a:effectLst/>
                          <a:latin typeface="华文中宋" pitchFamily="2" charset="-122"/>
                          <a:ea typeface="华文中宋" pitchFamily="2" charset="-122"/>
                        </a:rPr>
                        <a:t>字符</a:t>
                      </a:r>
                      <a:endParaRPr kumimoji="0" lang="zh-CN"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2540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a:ln>
                            <a:noFill/>
                          </a:ln>
                          <a:solidFill>
                            <a:srgbClr val="3333FF"/>
                          </a:solidFill>
                          <a:effectLst/>
                          <a:latin typeface="华文中宋" pitchFamily="2" charset="-122"/>
                          <a:ea typeface="华文中宋" pitchFamily="2" charset="-122"/>
                        </a:rPr>
                        <a:t>序号</a:t>
                      </a:r>
                      <a:endParaRPr kumimoji="0" lang="zh-CN"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2540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a:ln>
                            <a:noFill/>
                          </a:ln>
                          <a:solidFill>
                            <a:srgbClr val="3333FF"/>
                          </a:solidFill>
                          <a:effectLst/>
                          <a:latin typeface="华文中宋" pitchFamily="2" charset="-122"/>
                          <a:ea typeface="华文中宋" pitchFamily="2" charset="-122"/>
                        </a:rPr>
                        <a:t>字符</a:t>
                      </a:r>
                      <a:endParaRPr kumimoji="0" lang="zh-CN"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2540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a:ln>
                            <a:noFill/>
                          </a:ln>
                          <a:solidFill>
                            <a:srgbClr val="3333FF"/>
                          </a:solidFill>
                          <a:effectLst/>
                          <a:latin typeface="华文中宋" pitchFamily="2" charset="-122"/>
                          <a:ea typeface="华文中宋" pitchFamily="2" charset="-122"/>
                        </a:rPr>
                        <a:t>序号</a:t>
                      </a:r>
                      <a:endParaRPr kumimoji="0" lang="zh-CN"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2540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a:ln>
                            <a:noFill/>
                          </a:ln>
                          <a:solidFill>
                            <a:srgbClr val="3333FF"/>
                          </a:solidFill>
                          <a:effectLst/>
                          <a:latin typeface="华文中宋" pitchFamily="2" charset="-122"/>
                          <a:ea typeface="华文中宋" pitchFamily="2" charset="-122"/>
                        </a:rPr>
                        <a:t>字符</a:t>
                      </a:r>
                      <a:endParaRPr kumimoji="0" lang="zh-CN"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2540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a:ln>
                            <a:noFill/>
                          </a:ln>
                          <a:solidFill>
                            <a:srgbClr val="3333FF"/>
                          </a:solidFill>
                          <a:effectLst/>
                          <a:latin typeface="华文中宋" pitchFamily="2" charset="-122"/>
                          <a:ea typeface="华文中宋" pitchFamily="2" charset="-122"/>
                        </a:rPr>
                        <a:t>序号</a:t>
                      </a:r>
                      <a:endParaRPr kumimoji="0" lang="zh-CN"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2540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a:ln>
                            <a:noFill/>
                          </a:ln>
                          <a:solidFill>
                            <a:srgbClr val="3333FF"/>
                          </a:solidFill>
                          <a:effectLst/>
                          <a:latin typeface="华文中宋" pitchFamily="2" charset="-122"/>
                          <a:ea typeface="华文中宋" pitchFamily="2" charset="-122"/>
                        </a:rPr>
                        <a:t>字符</a:t>
                      </a:r>
                      <a:endParaRPr kumimoji="0" lang="zh-CN"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25400" cap="flat" cmpd="sng" algn="ctr">
                      <a:solidFill>
                        <a:srgbClr val="01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32</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a:ln>
                            <a:noFill/>
                          </a:ln>
                          <a:solidFill>
                            <a:srgbClr val="3333FF"/>
                          </a:solidFill>
                          <a:effectLst/>
                          <a:latin typeface="华文中宋" pitchFamily="2" charset="-122"/>
                          <a:ea typeface="华文中宋" pitchFamily="2" charset="-122"/>
                        </a:rPr>
                        <a:t>空格</a:t>
                      </a:r>
                      <a:endParaRPr kumimoji="0" lang="zh-CN"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FF0000"/>
                          </a:solidFill>
                          <a:effectLst/>
                          <a:latin typeface="华文中宋" pitchFamily="2" charset="-122"/>
                          <a:ea typeface="华文中宋" pitchFamily="2" charset="-122"/>
                        </a:rPr>
                        <a:t>48</a:t>
                      </a:r>
                      <a:endParaRPr kumimoji="0" lang="en-US" sz="2800" b="0" i="0" u="none" strike="noStrike" cap="none" normalizeH="0" baseline="0">
                        <a:ln>
                          <a:noFill/>
                        </a:ln>
                        <a:solidFill>
                          <a:srgbClr val="FF0000"/>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FF0000"/>
                          </a:solidFill>
                          <a:effectLst/>
                          <a:latin typeface="华文中宋" pitchFamily="2" charset="-122"/>
                          <a:ea typeface="华文中宋" pitchFamily="2" charset="-122"/>
                        </a:rPr>
                        <a:t>0</a:t>
                      </a:r>
                      <a:endParaRPr kumimoji="0" lang="en-US" sz="2800" b="0" i="0" u="none" strike="noStrike" cap="none" normalizeH="0" baseline="0" dirty="0">
                        <a:ln>
                          <a:noFill/>
                        </a:ln>
                        <a:solidFill>
                          <a:srgbClr val="FF0000"/>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64</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80</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P</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96</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112</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p</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33</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49</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FF0000"/>
                          </a:solidFill>
                          <a:effectLst/>
                          <a:latin typeface="华文中宋" pitchFamily="2" charset="-122"/>
                          <a:ea typeface="华文中宋" pitchFamily="2" charset="-122"/>
                        </a:rPr>
                        <a:t>65</a:t>
                      </a:r>
                      <a:endParaRPr kumimoji="0" lang="en-US" sz="2800" b="0" i="0" u="none" strike="noStrike" cap="none" normalizeH="0" baseline="0" dirty="0">
                        <a:ln>
                          <a:noFill/>
                        </a:ln>
                        <a:solidFill>
                          <a:srgbClr val="FF0000"/>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FF0000"/>
                          </a:solidFill>
                          <a:effectLst/>
                          <a:latin typeface="华文中宋" pitchFamily="2" charset="-122"/>
                          <a:ea typeface="华文中宋" pitchFamily="2" charset="-122"/>
                        </a:rPr>
                        <a:t>A</a:t>
                      </a:r>
                      <a:endParaRPr kumimoji="0" lang="en-US" sz="2800" b="0" i="0" u="none" strike="noStrike" cap="none" normalizeH="0" baseline="0" dirty="0">
                        <a:ln>
                          <a:noFill/>
                        </a:ln>
                        <a:solidFill>
                          <a:srgbClr val="FF0000"/>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81</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Q</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FF0000"/>
                          </a:solidFill>
                          <a:effectLst/>
                          <a:latin typeface="华文中宋" pitchFamily="2" charset="-122"/>
                          <a:ea typeface="华文中宋" pitchFamily="2" charset="-122"/>
                        </a:rPr>
                        <a:t>97</a:t>
                      </a:r>
                      <a:endParaRPr kumimoji="0" lang="en-US" sz="2800" b="0" i="0" u="none" strike="noStrike" cap="none" normalizeH="0" baseline="0">
                        <a:ln>
                          <a:noFill/>
                        </a:ln>
                        <a:solidFill>
                          <a:srgbClr val="FF0000"/>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FF0000"/>
                          </a:solidFill>
                          <a:effectLst/>
                          <a:latin typeface="华文中宋" pitchFamily="2" charset="-122"/>
                          <a:ea typeface="华文中宋" pitchFamily="2" charset="-122"/>
                        </a:rPr>
                        <a:t>a</a:t>
                      </a:r>
                      <a:endParaRPr kumimoji="0" lang="en-US" sz="2800" b="0" i="0" u="none" strike="noStrike" cap="none" normalizeH="0" baseline="0" dirty="0">
                        <a:ln>
                          <a:noFill/>
                        </a:ln>
                        <a:solidFill>
                          <a:srgbClr val="FF0000"/>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113</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0E0E0"/>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q</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0E0E0"/>
                    </a:solidFill>
                  </a:tcPr>
                </a:tc>
                <a:extLst>
                  <a:ext uri="{0D108BD9-81ED-4DB2-BD59-A6C34878D82A}">
                    <a16:rowId xmlns:a16="http://schemas.microsoft.com/office/drawing/2014/main" val="10002"/>
                  </a:ext>
                </a:extLst>
              </a:tr>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34</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zh-CN" sz="1800" b="0" i="0" u="none" strike="noStrike" cap="none" normalizeH="0" baseline="0">
                          <a:ln>
                            <a:noFill/>
                          </a:ln>
                          <a:solidFill>
                            <a:srgbClr val="3333FF"/>
                          </a:solidFill>
                          <a:effectLst/>
                          <a:latin typeface="Arial"/>
                          <a:ea typeface="华文中宋" pitchFamily="2" charset="-122"/>
                        </a:rPr>
                        <a:t>”</a:t>
                      </a:r>
                      <a:endParaRPr kumimoji="0" lang="zh-CN" altLang="zh-CN"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50</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2</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66</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B</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82</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R</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98</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b</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114</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r</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35</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51</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3</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67</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C</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83</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S</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99</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c</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115</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s</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4"/>
                  </a:ext>
                </a:extLst>
              </a:tr>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36</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52</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4</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68</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D</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84</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100</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d</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116</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37</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53</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5</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69</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E</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85</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U</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101</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e</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117</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u</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6"/>
                  </a:ext>
                </a:extLst>
              </a:tr>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38</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&amp;</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54</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6</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70</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F</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86</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V</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102</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f</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118</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v</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39</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55</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7</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71</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G</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87</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W</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103</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g</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119</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w</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8"/>
                  </a:ext>
                </a:extLst>
              </a:tr>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40</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56</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8</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72</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H</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88</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X</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104</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h</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120</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x</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41</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57</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9</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73</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I</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89</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Y</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105</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3333FF"/>
                          </a:solidFill>
                          <a:effectLst/>
                          <a:latin typeface="华文中宋" pitchFamily="2" charset="-122"/>
                          <a:ea typeface="华文中宋" pitchFamily="2" charset="-122"/>
                        </a:rPr>
                        <a:t>i</a:t>
                      </a:r>
                      <a:endParaRPr kumimoji="0" lang="en-US" sz="2800" b="0" i="0" u="none" strike="noStrike" cap="none" normalizeH="0" baseline="0" dirty="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3333FF"/>
                          </a:solidFill>
                          <a:effectLst/>
                          <a:latin typeface="华文中宋" pitchFamily="2" charset="-122"/>
                          <a:ea typeface="华文中宋" pitchFamily="2" charset="-122"/>
                        </a:rPr>
                        <a:t>121</a:t>
                      </a:r>
                      <a:endParaRPr kumimoji="0" lang="en-US" sz="2800" b="0" i="0" u="none" strike="noStrike" cap="none" normalizeH="0" baseline="0" dirty="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y</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10"/>
                  </a:ext>
                </a:extLst>
              </a:tr>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42</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zh-CN" sz="1800" b="0" i="0" u="none" strike="noStrike" cap="none" normalizeH="0" baseline="0">
                          <a:ln>
                            <a:noFill/>
                          </a:ln>
                          <a:solidFill>
                            <a:srgbClr val="3333FF"/>
                          </a:solidFill>
                          <a:effectLst/>
                          <a:latin typeface="华文中宋" pitchFamily="2" charset="-122"/>
                          <a:ea typeface="华文中宋" pitchFamily="2" charset="-122"/>
                        </a:rPr>
                        <a:t>*</a:t>
                      </a:r>
                      <a:endParaRPr kumimoji="0" lang="zh-CN" altLang="zh-CN"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58</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800" b="0" i="0" u="none" strike="noStrike" cap="none" normalizeH="0" baseline="0">
                          <a:ln>
                            <a:noFill/>
                          </a:ln>
                          <a:solidFill>
                            <a:srgbClr val="3333FF"/>
                          </a:solidFill>
                          <a:effectLst/>
                          <a:latin typeface="华文中宋" pitchFamily="2" charset="-122"/>
                          <a:ea typeface="华文中宋" pitchFamily="2" charset="-122"/>
                        </a:rPr>
                        <a:t> </a:t>
                      </a:r>
                      <a:r>
                        <a:rPr kumimoji="0" lang="en-US" sz="1800" b="0" i="0" u="none" strike="noStrike" cap="none" normalizeH="0" baseline="0">
                          <a:ln>
                            <a:noFill/>
                          </a:ln>
                          <a:solidFill>
                            <a:srgbClr val="3333FF"/>
                          </a:solidFill>
                          <a:effectLst/>
                          <a:latin typeface="华文中宋" pitchFamily="2" charset="-122"/>
                          <a:ea typeface="华文中宋" pitchFamily="2" charset="-122"/>
                        </a:rPr>
                        <a:t>: </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74</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J</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90</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Z</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106</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a:ln>
                            <a:noFill/>
                          </a:ln>
                          <a:solidFill>
                            <a:srgbClr val="3333FF"/>
                          </a:solidFill>
                          <a:effectLst/>
                          <a:latin typeface="华文中宋" pitchFamily="2" charset="-122"/>
                          <a:ea typeface="华文中宋" pitchFamily="2" charset="-122"/>
                        </a:rPr>
                        <a:t>j</a:t>
                      </a:r>
                      <a:endParaRPr kumimoji="0" lang="en-US" sz="2800" b="0" i="0" u="none" strike="noStrike" cap="none" normalizeH="0" baseline="0" dirty="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122</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z</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43</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59</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75</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K</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91</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107</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k</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123</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12"/>
                  </a:ext>
                </a:extLst>
              </a:tr>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44</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60</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&lt;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76</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L</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92</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108</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l</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124</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45</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61</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77</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M</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93</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109</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m</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125</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14"/>
                  </a:ext>
                </a:extLst>
              </a:tr>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46</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62</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&gt;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78</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N</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94</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110</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n</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126</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800" b="0" i="0" u="none" strike="noStrike" cap="none" normalizeH="0" baseline="0">
                          <a:ln>
                            <a:noFill/>
                          </a:ln>
                          <a:solidFill>
                            <a:srgbClr val="3333FF"/>
                          </a:solidFill>
                          <a:effectLst/>
                          <a:latin typeface="华文中宋" pitchFamily="2" charset="-122"/>
                          <a:ea typeface="华文中宋" pitchFamily="2" charset="-122"/>
                        </a:rPr>
                        <a:t>～</a:t>
                      </a:r>
                      <a:endParaRPr kumimoji="0" lang="zh-CN"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1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5"/>
                  </a:ext>
                </a:extLst>
              </a:tr>
              <a:tr h="30246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47</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25400" cap="flat" cmpd="sng" algn="ctr">
                      <a:solidFill>
                        <a:srgbClr val="01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25400" cap="flat" cmpd="sng" algn="ctr">
                      <a:solidFill>
                        <a:srgbClr val="01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63</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25400" cap="flat" cmpd="sng" algn="ctr">
                      <a:solidFill>
                        <a:srgbClr val="01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25400" cap="flat" cmpd="sng" algn="ctr">
                      <a:solidFill>
                        <a:srgbClr val="01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79</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25400" cap="flat" cmpd="sng" algn="ctr">
                      <a:solidFill>
                        <a:srgbClr val="01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O</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25400" cap="flat" cmpd="sng" algn="ctr">
                      <a:solidFill>
                        <a:srgbClr val="01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95</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25400" cap="flat" cmpd="sng" algn="ctr">
                      <a:solidFill>
                        <a:srgbClr val="01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_</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25400" cap="flat" cmpd="sng" algn="ctr">
                      <a:solidFill>
                        <a:srgbClr val="01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111</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25400" cap="flat" cmpd="sng" algn="ctr">
                      <a:solidFill>
                        <a:srgbClr val="01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o</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25400" cap="flat" cmpd="sng" algn="ctr">
                      <a:solidFill>
                        <a:srgbClr val="01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a:ln>
                            <a:noFill/>
                          </a:ln>
                          <a:solidFill>
                            <a:srgbClr val="3333FF"/>
                          </a:solidFill>
                          <a:effectLst/>
                          <a:latin typeface="华文中宋" pitchFamily="2" charset="-122"/>
                          <a:ea typeface="华文中宋" pitchFamily="2" charset="-122"/>
                        </a:rPr>
                        <a:t>127</a:t>
                      </a:r>
                      <a:endParaRPr kumimoji="0" lang="en-US" sz="2800" b="0" i="0" u="none" strike="noStrike" cap="none" normalizeH="0" baseline="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25400" cap="flat" cmpd="sng" algn="ctr">
                      <a:solidFill>
                        <a:srgbClr val="01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800" b="0" i="0" u="none" strike="noStrike" cap="none" normalizeH="0" baseline="0" dirty="0" err="1">
                          <a:ln>
                            <a:noFill/>
                          </a:ln>
                          <a:solidFill>
                            <a:srgbClr val="3333FF"/>
                          </a:solidFill>
                          <a:effectLst/>
                          <a:latin typeface="华文中宋" pitchFamily="2" charset="-122"/>
                          <a:ea typeface="华文中宋" pitchFamily="2" charset="-122"/>
                        </a:rPr>
                        <a:t>deL</a:t>
                      </a:r>
                      <a:endParaRPr kumimoji="0" lang="en-US" sz="2800" b="0" i="0" u="none" strike="noStrike" cap="none" normalizeH="0" baseline="0" dirty="0">
                        <a:ln>
                          <a:noFill/>
                        </a:ln>
                        <a:solidFill>
                          <a:srgbClr val="3333FF"/>
                        </a:solidFill>
                        <a:effectLst/>
                        <a:latin typeface="Arial" pitchFamily="34" charset="0"/>
                        <a:ea typeface="宋体" pitchFamily="2" charset="-122"/>
                      </a:endParaRPr>
                    </a:p>
                  </a:txBody>
                  <a:tcPr marT="45715" marB="45715" anchor="ctr" horzOverflow="overflow">
                    <a:lnL w="12700" cap="flat" cmpd="sng" algn="ctr">
                      <a:solidFill>
                        <a:srgbClr val="010000"/>
                      </a:solidFill>
                      <a:prstDash val="solid"/>
                      <a:round/>
                      <a:headEnd type="none" w="med" len="med"/>
                      <a:tailEnd type="none" w="med" len="med"/>
                    </a:lnL>
                    <a:lnR w="12700" cap="flat" cmpd="sng" algn="ctr">
                      <a:solidFill>
                        <a:srgbClr val="010000"/>
                      </a:solidFill>
                      <a:prstDash val="solid"/>
                      <a:round/>
                      <a:headEnd type="none" w="med" len="med"/>
                      <a:tailEnd type="none" w="med" len="med"/>
                    </a:lnR>
                    <a:lnT w="12700" cap="flat" cmpd="sng" algn="ctr">
                      <a:solidFill>
                        <a:srgbClr val="010000"/>
                      </a:solidFill>
                      <a:prstDash val="solid"/>
                      <a:round/>
                      <a:headEnd type="none" w="med" len="med"/>
                      <a:tailEnd type="none" w="med" len="med"/>
                    </a:lnT>
                    <a:lnB w="25400" cap="flat" cmpd="sng" algn="ctr">
                      <a:solidFill>
                        <a:srgbClr val="01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687229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20496-C3E8-4987-9043-9A0B154E84CA}"/>
              </a:ext>
            </a:extLst>
          </p:cNvPr>
          <p:cNvSpPr>
            <a:spLocks noGrp="1"/>
          </p:cNvSpPr>
          <p:nvPr>
            <p:ph type="title"/>
          </p:nvPr>
        </p:nvSpPr>
        <p:spPr>
          <a:xfrm>
            <a:off x="1484311" y="685801"/>
            <a:ext cx="10018713" cy="924636"/>
          </a:xfrm>
        </p:spPr>
        <p:txBody>
          <a:bodyPr>
            <a:normAutofit/>
          </a:bodyPr>
          <a:lstStyle/>
          <a:p>
            <a:pPr algn="l"/>
            <a:r>
              <a:rPr lang="zh-CN" altLang="en-US" sz="2400" dirty="0"/>
              <a:t>例：大小字母的转换</a:t>
            </a:r>
          </a:p>
        </p:txBody>
      </p:sp>
      <p:sp>
        <p:nvSpPr>
          <p:cNvPr id="3" name="内容占位符 2">
            <a:extLst>
              <a:ext uri="{FF2B5EF4-FFF2-40B4-BE49-F238E27FC236}">
                <a16:creationId xmlns:a16="http://schemas.microsoft.com/office/drawing/2014/main" id="{C5ADA495-2F65-4EB2-9ED4-EF3318EAA10D}"/>
              </a:ext>
            </a:extLst>
          </p:cNvPr>
          <p:cNvSpPr>
            <a:spLocks noGrp="1"/>
          </p:cNvSpPr>
          <p:nvPr>
            <p:ph idx="1"/>
          </p:nvPr>
        </p:nvSpPr>
        <p:spPr>
          <a:xfrm>
            <a:off x="1484311" y="1610437"/>
            <a:ext cx="4479761" cy="5076966"/>
          </a:xfrm>
        </p:spPr>
        <p:txBody>
          <a:bodyPr anchor="t">
            <a:normAutofit fontScale="85000" lnSpcReduction="20000"/>
          </a:bodyPr>
          <a:lstStyle/>
          <a:p>
            <a:pPr marL="0" indent="0">
              <a:buNone/>
            </a:pPr>
            <a:r>
              <a:rPr lang="en-US" altLang="zh-CN" dirty="0"/>
              <a:t>#include&lt;iostream&gt;</a:t>
            </a:r>
          </a:p>
          <a:p>
            <a:pPr marL="0" indent="0">
              <a:buNone/>
            </a:pPr>
            <a:r>
              <a:rPr lang="en-US" altLang="zh-CN" dirty="0"/>
              <a:t>using namespace std;</a:t>
            </a:r>
          </a:p>
          <a:p>
            <a:pPr marL="0" indent="0">
              <a:buNone/>
            </a:pPr>
            <a:r>
              <a:rPr lang="en-US" altLang="zh-CN" dirty="0"/>
              <a:t>int main() {</a:t>
            </a:r>
          </a:p>
          <a:p>
            <a:pPr marL="0" indent="0">
              <a:buNone/>
            </a:pPr>
            <a:r>
              <a:rPr lang="en-US" altLang="zh-CN" dirty="0"/>
              <a:t>	char c1,c2;</a:t>
            </a:r>
          </a:p>
          <a:p>
            <a:pPr marL="0" indent="0">
              <a:buNone/>
            </a:pPr>
            <a:r>
              <a:rPr lang="en-US" altLang="zh-CN" dirty="0"/>
              <a:t>	c1='a';</a:t>
            </a:r>
          </a:p>
          <a:p>
            <a:pPr marL="0" indent="0">
              <a:buNone/>
            </a:pPr>
            <a:r>
              <a:rPr lang="en-US" altLang="zh-CN" dirty="0"/>
              <a:t>	c2='A';</a:t>
            </a:r>
          </a:p>
          <a:p>
            <a:pPr marL="0" indent="0">
              <a:buNone/>
            </a:pPr>
            <a:r>
              <a:rPr lang="en-US" altLang="zh-CN" dirty="0"/>
              <a:t>	</a:t>
            </a:r>
            <a:r>
              <a:rPr lang="en-US" altLang="zh-CN" dirty="0" err="1"/>
              <a:t>cout</a:t>
            </a:r>
            <a:r>
              <a:rPr lang="en-US" altLang="zh-CN" dirty="0"/>
              <a:t>&lt;&lt;c1&lt;&lt;"   "&lt;&lt;c2&lt;&lt;</a:t>
            </a:r>
            <a:r>
              <a:rPr lang="en-US" altLang="zh-CN" dirty="0" err="1"/>
              <a:t>endl</a:t>
            </a:r>
            <a:r>
              <a:rPr lang="en-US" altLang="zh-CN" dirty="0"/>
              <a:t>;</a:t>
            </a:r>
          </a:p>
          <a:p>
            <a:pPr marL="0" indent="0">
              <a:buNone/>
            </a:pPr>
            <a:r>
              <a:rPr lang="en-US" altLang="zh-CN" dirty="0"/>
              <a:t>	c1=c1-32;                   </a:t>
            </a:r>
          </a:p>
          <a:p>
            <a:pPr marL="0" indent="0">
              <a:buNone/>
            </a:pPr>
            <a:r>
              <a:rPr lang="en-US" altLang="zh-CN" dirty="0"/>
              <a:t>        //</a:t>
            </a:r>
            <a:r>
              <a:rPr lang="zh-CN" altLang="en-US" dirty="0"/>
              <a:t>小写字母转换大写字母</a:t>
            </a:r>
          </a:p>
          <a:p>
            <a:pPr marL="0" indent="0">
              <a:buNone/>
            </a:pPr>
            <a:r>
              <a:rPr lang="zh-CN" altLang="en-US" dirty="0"/>
              <a:t>	</a:t>
            </a:r>
            <a:r>
              <a:rPr lang="en-US" altLang="zh-CN" dirty="0"/>
              <a:t>c2=c2+32;                  </a:t>
            </a:r>
          </a:p>
          <a:p>
            <a:pPr marL="0" indent="0">
              <a:buNone/>
            </a:pPr>
            <a:r>
              <a:rPr lang="en-US" altLang="zh-CN" dirty="0"/>
              <a:t>        //</a:t>
            </a:r>
            <a:r>
              <a:rPr lang="zh-CN" altLang="en-US" dirty="0"/>
              <a:t>大写字母转换小写字母</a:t>
            </a:r>
          </a:p>
          <a:p>
            <a:pPr marL="0" indent="0">
              <a:buNone/>
            </a:pPr>
            <a:r>
              <a:rPr lang="zh-CN" altLang="en-US" dirty="0"/>
              <a:t>	</a:t>
            </a:r>
            <a:r>
              <a:rPr lang="en-US" altLang="zh-CN" dirty="0" err="1"/>
              <a:t>cout</a:t>
            </a:r>
            <a:r>
              <a:rPr lang="en-US" altLang="zh-CN" dirty="0"/>
              <a:t>&lt;&lt;c1&lt;&lt;"   "&lt;&lt;c2&lt;&lt;</a:t>
            </a:r>
            <a:r>
              <a:rPr lang="en-US" altLang="zh-CN" dirty="0" err="1"/>
              <a:t>endl</a:t>
            </a:r>
            <a:r>
              <a:rPr lang="en-US" altLang="zh-CN" dirty="0"/>
              <a:t>; </a:t>
            </a:r>
          </a:p>
          <a:p>
            <a:pPr marL="0" indent="0">
              <a:buNone/>
            </a:pPr>
            <a:r>
              <a:rPr lang="en-US" altLang="zh-CN" dirty="0"/>
              <a:t>}</a:t>
            </a:r>
            <a:endParaRPr lang="zh-CN" altLang="en-US" dirty="0"/>
          </a:p>
        </p:txBody>
      </p:sp>
      <p:sp>
        <p:nvSpPr>
          <p:cNvPr id="4" name="内容占位符 2">
            <a:extLst>
              <a:ext uri="{FF2B5EF4-FFF2-40B4-BE49-F238E27FC236}">
                <a16:creationId xmlns:a16="http://schemas.microsoft.com/office/drawing/2014/main" id="{3F0A279A-FA9C-49B7-AD01-4AE303FCF5B8}"/>
              </a:ext>
            </a:extLst>
          </p:cNvPr>
          <p:cNvSpPr txBox="1">
            <a:spLocks/>
          </p:cNvSpPr>
          <p:nvPr/>
        </p:nvSpPr>
        <p:spPr>
          <a:xfrm>
            <a:off x="6493667" y="1610437"/>
            <a:ext cx="4479761" cy="507696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None/>
            </a:pPr>
            <a:r>
              <a:rPr lang="zh-CN" altLang="en-US" dirty="0"/>
              <a:t>运行结果：</a:t>
            </a:r>
          </a:p>
          <a:p>
            <a:pPr>
              <a:buNone/>
            </a:pPr>
            <a:r>
              <a:rPr lang="en-US" altLang="zh-CN" dirty="0"/>
              <a:t>a   </a:t>
            </a:r>
            <a:r>
              <a:rPr lang="en-US" altLang="zh-CN" dirty="0" err="1"/>
              <a:t>A</a:t>
            </a:r>
            <a:endParaRPr lang="en-US" altLang="zh-CN" dirty="0"/>
          </a:p>
          <a:p>
            <a:pPr>
              <a:buNone/>
            </a:pPr>
            <a:r>
              <a:rPr lang="en-US" altLang="zh-CN" dirty="0"/>
              <a:t>A   </a:t>
            </a:r>
            <a:r>
              <a:rPr lang="en-US" altLang="zh-CN" dirty="0" err="1"/>
              <a:t>a</a:t>
            </a:r>
            <a:endParaRPr lang="en-US" altLang="zh-CN" dirty="0"/>
          </a:p>
          <a:p>
            <a:pPr marL="0" indent="0">
              <a:buNone/>
            </a:pPr>
            <a:endParaRPr lang="en-US" altLang="zh-CN" dirty="0"/>
          </a:p>
          <a:p>
            <a:pPr marL="0" indent="0">
              <a:buNone/>
            </a:pPr>
            <a:endParaRPr lang="en-US" altLang="zh-CN" dirty="0"/>
          </a:p>
          <a:p>
            <a:pPr marL="0" indent="0">
              <a:buNone/>
            </a:pPr>
            <a:r>
              <a:rPr lang="zh-CN" altLang="en-US" dirty="0"/>
              <a:t>因为所有小写字母的</a:t>
            </a:r>
            <a:r>
              <a:rPr lang="en-US" altLang="zh-CN" dirty="0"/>
              <a:t>ASCII</a:t>
            </a:r>
            <a:r>
              <a:rPr lang="zh-CN" altLang="en-US" dirty="0"/>
              <a:t>值要比对应大写字母的</a:t>
            </a:r>
            <a:r>
              <a:rPr lang="en-US" altLang="zh-CN" dirty="0"/>
              <a:t>ASCII</a:t>
            </a:r>
            <a:r>
              <a:rPr lang="zh-CN" altLang="en-US" dirty="0"/>
              <a:t>值大</a:t>
            </a:r>
            <a:r>
              <a:rPr lang="en-US" altLang="zh-CN" dirty="0"/>
              <a:t>32</a:t>
            </a:r>
            <a:r>
              <a:rPr lang="zh-CN" altLang="en-US" dirty="0"/>
              <a:t>，所以</a:t>
            </a:r>
            <a:r>
              <a:rPr lang="en-US" altLang="zh-CN" dirty="0"/>
              <a:t>c1</a:t>
            </a:r>
            <a:r>
              <a:rPr lang="zh-CN" altLang="en-US" dirty="0"/>
              <a:t>减去</a:t>
            </a:r>
            <a:r>
              <a:rPr lang="en-US" altLang="zh-CN" dirty="0"/>
              <a:t>32</a:t>
            </a:r>
            <a:r>
              <a:rPr lang="zh-CN" altLang="en-US" dirty="0"/>
              <a:t>后便得到原来字母的大写形式。反之，</a:t>
            </a:r>
            <a:r>
              <a:rPr lang="en-US" altLang="zh-CN" dirty="0"/>
              <a:t>c2</a:t>
            </a:r>
            <a:r>
              <a:rPr lang="zh-CN" altLang="en-US" dirty="0"/>
              <a:t>加上</a:t>
            </a:r>
            <a:r>
              <a:rPr lang="en-US" altLang="zh-CN" dirty="0"/>
              <a:t>32</a:t>
            </a:r>
            <a:r>
              <a:rPr lang="zh-CN" altLang="en-US" dirty="0"/>
              <a:t>后便得到原来字母的小写形式。</a:t>
            </a:r>
          </a:p>
        </p:txBody>
      </p:sp>
    </p:spTree>
    <p:extLst>
      <p:ext uri="{BB962C8B-B14F-4D97-AF65-F5344CB8AC3E}">
        <p14:creationId xmlns:p14="http://schemas.microsoft.com/office/powerpoint/2010/main" val="77337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uiExpan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A7CCD-B8C1-4F4D-9D41-E4DC3D2EE2CD}"/>
              </a:ext>
            </a:extLst>
          </p:cNvPr>
          <p:cNvSpPr>
            <a:spLocks noGrp="1"/>
          </p:cNvSpPr>
          <p:nvPr>
            <p:ph type="title"/>
          </p:nvPr>
        </p:nvSpPr>
        <p:spPr/>
        <p:txBody>
          <a:bodyPr/>
          <a:lstStyle/>
          <a:p>
            <a:r>
              <a:rPr lang="zh-CN" altLang="en-US" dirty="0"/>
              <a:t>数据类型转换</a:t>
            </a:r>
          </a:p>
        </p:txBody>
      </p:sp>
      <p:sp>
        <p:nvSpPr>
          <p:cNvPr id="3" name="内容占位符 2">
            <a:extLst>
              <a:ext uri="{FF2B5EF4-FFF2-40B4-BE49-F238E27FC236}">
                <a16:creationId xmlns:a16="http://schemas.microsoft.com/office/drawing/2014/main" id="{8E407DD3-99F8-47A6-9079-26DF1D9F0F12}"/>
              </a:ext>
            </a:extLst>
          </p:cNvPr>
          <p:cNvSpPr>
            <a:spLocks noGrp="1"/>
          </p:cNvSpPr>
          <p:nvPr>
            <p:ph idx="1"/>
          </p:nvPr>
        </p:nvSpPr>
        <p:spPr/>
        <p:txBody>
          <a:bodyPr/>
          <a:lstStyle/>
          <a:p>
            <a:r>
              <a:rPr lang="en-US" altLang="zh-CN" dirty="0"/>
              <a:t>C++</a:t>
            </a:r>
            <a:r>
              <a:rPr lang="zh-CN" altLang="en-US" dirty="0"/>
              <a:t>语言中，不同数据类型的运算对象进行混合运算，或者需要将一个表达式的结果转换成期望的类型时，就需要依据数据类型转换规则进行转换。</a:t>
            </a:r>
          </a:p>
        </p:txBody>
      </p:sp>
    </p:spTree>
    <p:extLst>
      <p:ext uri="{BB962C8B-B14F-4D97-AF65-F5344CB8AC3E}">
        <p14:creationId xmlns:p14="http://schemas.microsoft.com/office/powerpoint/2010/main" val="4106408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2CD0C-7AB3-4531-B90D-4836AA79B621}"/>
              </a:ext>
            </a:extLst>
          </p:cNvPr>
          <p:cNvSpPr>
            <a:spLocks noGrp="1"/>
          </p:cNvSpPr>
          <p:nvPr>
            <p:ph type="title"/>
          </p:nvPr>
        </p:nvSpPr>
        <p:spPr>
          <a:xfrm>
            <a:off x="1484311" y="685800"/>
            <a:ext cx="10018713" cy="883693"/>
          </a:xfrm>
        </p:spPr>
        <p:txBody>
          <a:bodyPr/>
          <a:lstStyle/>
          <a:p>
            <a:r>
              <a:rPr lang="zh-CN" altLang="en-US" dirty="0"/>
              <a:t>混合运算时转换规则</a:t>
            </a:r>
          </a:p>
        </p:txBody>
      </p:sp>
      <p:sp>
        <p:nvSpPr>
          <p:cNvPr id="3" name="内容占位符 2">
            <a:extLst>
              <a:ext uri="{FF2B5EF4-FFF2-40B4-BE49-F238E27FC236}">
                <a16:creationId xmlns:a16="http://schemas.microsoft.com/office/drawing/2014/main" id="{7C69DD3C-CC4B-432F-86C5-1700D677A93F}"/>
              </a:ext>
            </a:extLst>
          </p:cNvPr>
          <p:cNvSpPr>
            <a:spLocks noGrp="1"/>
          </p:cNvSpPr>
          <p:nvPr>
            <p:ph idx="1"/>
          </p:nvPr>
        </p:nvSpPr>
        <p:spPr>
          <a:xfrm>
            <a:off x="1484310" y="1719619"/>
            <a:ext cx="10018713" cy="2279175"/>
          </a:xfrm>
        </p:spPr>
        <p:txBody>
          <a:bodyPr/>
          <a:lstStyle/>
          <a:p>
            <a:r>
              <a:rPr lang="zh-CN" altLang="en-US" dirty="0"/>
              <a:t>整型、实型、字符型数据间可以混合运算。在这种情况下，需要将不一致的数据类型转换成一致的数据类型，然后进行运算。为了保证运算精度，系统在运算时的转换规则是将存储长度较短的运算对象转成存储长度较长的类型，然后再进行处理。这种转换是系统自动进行的，具体见下图</a:t>
            </a:r>
          </a:p>
        </p:txBody>
      </p:sp>
      <p:pic>
        <p:nvPicPr>
          <p:cNvPr id="4" name="图片 3">
            <a:extLst>
              <a:ext uri="{FF2B5EF4-FFF2-40B4-BE49-F238E27FC236}">
                <a16:creationId xmlns:a16="http://schemas.microsoft.com/office/drawing/2014/main" id="{33DB423D-1A75-4BEB-819D-D8D4DA98D6AD}"/>
              </a:ext>
            </a:extLst>
          </p:cNvPr>
          <p:cNvPicPr>
            <a:picLocks noChangeAspect="1"/>
          </p:cNvPicPr>
          <p:nvPr/>
        </p:nvPicPr>
        <p:blipFill>
          <a:blip r:embed="rId2"/>
          <a:stretch>
            <a:fillRect/>
          </a:stretch>
        </p:blipFill>
        <p:spPr>
          <a:xfrm>
            <a:off x="3180203" y="4390777"/>
            <a:ext cx="6626926" cy="1652159"/>
          </a:xfrm>
          <a:prstGeom prst="rect">
            <a:avLst/>
          </a:prstGeom>
        </p:spPr>
      </p:pic>
    </p:spTree>
    <p:extLst>
      <p:ext uri="{BB962C8B-B14F-4D97-AF65-F5344CB8AC3E}">
        <p14:creationId xmlns:p14="http://schemas.microsoft.com/office/powerpoint/2010/main" val="3556762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7D580-D69B-4AE7-9750-4A77D76527BC}"/>
              </a:ext>
            </a:extLst>
          </p:cNvPr>
          <p:cNvSpPr>
            <a:spLocks noGrp="1"/>
          </p:cNvSpPr>
          <p:nvPr>
            <p:ph type="title"/>
          </p:nvPr>
        </p:nvSpPr>
        <p:spPr>
          <a:xfrm>
            <a:off x="1484311" y="685801"/>
            <a:ext cx="10018713" cy="1129352"/>
          </a:xfrm>
        </p:spPr>
        <p:txBody>
          <a:bodyPr/>
          <a:lstStyle/>
          <a:p>
            <a:r>
              <a:rPr lang="zh-CN" altLang="en-US" dirty="0"/>
              <a:t>强制类型转换</a:t>
            </a:r>
          </a:p>
        </p:txBody>
      </p:sp>
      <p:sp>
        <p:nvSpPr>
          <p:cNvPr id="3" name="内容占位符 2">
            <a:extLst>
              <a:ext uri="{FF2B5EF4-FFF2-40B4-BE49-F238E27FC236}">
                <a16:creationId xmlns:a16="http://schemas.microsoft.com/office/drawing/2014/main" id="{E392DD0E-70A6-4046-A56F-8C357F013560}"/>
              </a:ext>
            </a:extLst>
          </p:cNvPr>
          <p:cNvSpPr>
            <a:spLocks noGrp="1"/>
          </p:cNvSpPr>
          <p:nvPr>
            <p:ph idx="1"/>
          </p:nvPr>
        </p:nvSpPr>
        <p:spPr>
          <a:xfrm>
            <a:off x="1484310" y="1815153"/>
            <a:ext cx="10018713" cy="4694829"/>
          </a:xfrm>
        </p:spPr>
        <p:txBody>
          <a:bodyPr>
            <a:normAutofit/>
          </a:bodyPr>
          <a:lstStyle/>
          <a:p>
            <a:r>
              <a:rPr lang="zh-CN" altLang="en-US" dirty="0"/>
              <a:t>在</a:t>
            </a:r>
            <a:r>
              <a:rPr lang="en-US" altLang="zh-CN" dirty="0"/>
              <a:t>C++</a:t>
            </a:r>
            <a:r>
              <a:rPr lang="zh-CN" altLang="en-US" dirty="0"/>
              <a:t>语言中，还允许强制类型转换，即将某一数据的数据类型转换为指定的另一种数据类型，强制类型转换只是临时转换。强制转换运算符组成的运算表达式的一般形式为： </a:t>
            </a:r>
            <a:r>
              <a:rPr lang="zh-CN" altLang="en-US" dirty="0">
                <a:solidFill>
                  <a:srgbClr val="FF0000"/>
                </a:solidFill>
              </a:rPr>
              <a:t>（类型名）（表达式）</a:t>
            </a:r>
          </a:p>
          <a:p>
            <a:r>
              <a:rPr lang="zh-CN" altLang="en-US" dirty="0"/>
              <a:t>例如：已知有变量定义“</a:t>
            </a:r>
            <a:r>
              <a:rPr lang="en-US" altLang="zh-CN" dirty="0"/>
              <a:t>int b=7;float a=2.5,c=4.7;”</a:t>
            </a:r>
            <a:r>
              <a:rPr lang="zh-CN" altLang="en-US" dirty="0"/>
              <a:t>，求下面算术表达式的值。</a:t>
            </a:r>
            <a:endParaRPr lang="en-US" altLang="zh-CN" dirty="0"/>
          </a:p>
          <a:p>
            <a:pPr marL="0" indent="0">
              <a:buNone/>
            </a:pPr>
            <a:r>
              <a:rPr lang="en-US" altLang="zh-CN" dirty="0"/>
              <a:t>     a+(int)(b/3*(int)(</a:t>
            </a:r>
            <a:r>
              <a:rPr lang="en-US" altLang="zh-CN" dirty="0" err="1"/>
              <a:t>a+c</a:t>
            </a:r>
            <a:r>
              <a:rPr lang="en-US" altLang="zh-CN" dirty="0"/>
              <a:t>)/2.0)%4</a:t>
            </a:r>
          </a:p>
          <a:p>
            <a:pPr marL="0" indent="0">
              <a:buNone/>
            </a:pPr>
            <a:r>
              <a:rPr lang="en-US" altLang="zh-CN" dirty="0"/>
              <a:t>    </a:t>
            </a:r>
            <a:r>
              <a:rPr lang="zh-CN" altLang="en-US" dirty="0"/>
              <a:t>根据运算符的结合性规则，表达式要自左至右执行，</a:t>
            </a:r>
            <a:r>
              <a:rPr lang="en-US" altLang="zh-CN" dirty="0"/>
              <a:t>b/3</a:t>
            </a:r>
            <a:r>
              <a:rPr lang="zh-CN" altLang="en-US" dirty="0"/>
              <a:t>为</a:t>
            </a:r>
            <a:r>
              <a:rPr lang="en-US" altLang="zh-CN" dirty="0"/>
              <a:t>2</a:t>
            </a:r>
            <a:r>
              <a:rPr lang="zh-CN" altLang="en-US" dirty="0"/>
              <a:t>，</a:t>
            </a:r>
            <a:r>
              <a:rPr lang="en-US" altLang="zh-CN" dirty="0"/>
              <a:t>2*(int)(</a:t>
            </a:r>
            <a:r>
              <a:rPr lang="en-US" altLang="zh-CN" dirty="0" err="1"/>
              <a:t>a+c</a:t>
            </a:r>
            <a:r>
              <a:rPr lang="en-US" altLang="zh-CN" dirty="0"/>
              <a:t>)</a:t>
            </a:r>
            <a:r>
              <a:rPr lang="zh-CN" altLang="en-US" dirty="0"/>
              <a:t>为</a:t>
            </a:r>
            <a:r>
              <a:rPr lang="en-US" altLang="zh-CN" dirty="0"/>
              <a:t>14</a:t>
            </a:r>
            <a:r>
              <a:rPr lang="zh-CN" altLang="en-US" dirty="0"/>
              <a:t>，</a:t>
            </a:r>
            <a:r>
              <a:rPr lang="en-US" altLang="zh-CN" dirty="0"/>
              <a:t>14/2.0</a:t>
            </a:r>
            <a:r>
              <a:rPr lang="zh-CN" altLang="en-US" dirty="0"/>
              <a:t>为</a:t>
            </a:r>
            <a:r>
              <a:rPr lang="en-US" altLang="zh-CN" dirty="0"/>
              <a:t>7.0</a:t>
            </a:r>
            <a:r>
              <a:rPr lang="zh-CN" altLang="en-US" dirty="0"/>
              <a:t>，强制类型转换后为</a:t>
            </a:r>
            <a:r>
              <a:rPr lang="en-US" altLang="zh-CN" dirty="0"/>
              <a:t>7</a:t>
            </a:r>
            <a:r>
              <a:rPr lang="zh-CN" altLang="en-US" dirty="0"/>
              <a:t>，</a:t>
            </a:r>
            <a:r>
              <a:rPr lang="en-US" altLang="zh-CN" dirty="0"/>
              <a:t>7%4</a:t>
            </a:r>
            <a:r>
              <a:rPr lang="zh-CN" altLang="en-US" dirty="0"/>
              <a:t>为</a:t>
            </a:r>
            <a:r>
              <a:rPr lang="en-US" altLang="zh-CN" dirty="0"/>
              <a:t>3</a:t>
            </a:r>
            <a:r>
              <a:rPr lang="zh-CN" altLang="en-US" dirty="0"/>
              <a:t>，</a:t>
            </a:r>
            <a:r>
              <a:rPr lang="en-US" altLang="zh-CN" dirty="0"/>
              <a:t>a</a:t>
            </a:r>
            <a:r>
              <a:rPr lang="zh-CN" altLang="en-US" dirty="0"/>
              <a:t>的值</a:t>
            </a:r>
            <a:r>
              <a:rPr lang="en-US" altLang="zh-CN" dirty="0"/>
              <a:t>2.5</a:t>
            </a:r>
            <a:r>
              <a:rPr lang="zh-CN" altLang="en-US" dirty="0"/>
              <a:t>与</a:t>
            </a:r>
            <a:r>
              <a:rPr lang="en-US" altLang="zh-CN" dirty="0"/>
              <a:t>3</a:t>
            </a:r>
            <a:r>
              <a:rPr lang="zh-CN" altLang="en-US" dirty="0"/>
              <a:t>相加，最终结果为</a:t>
            </a:r>
            <a:r>
              <a:rPr lang="en-US" altLang="zh-CN" dirty="0"/>
              <a:t>5.5</a:t>
            </a:r>
            <a:r>
              <a:rPr lang="zh-CN" altLang="en-US" dirty="0"/>
              <a:t>。</a:t>
            </a:r>
          </a:p>
        </p:txBody>
      </p:sp>
    </p:spTree>
    <p:extLst>
      <p:ext uri="{BB962C8B-B14F-4D97-AF65-F5344CB8AC3E}">
        <p14:creationId xmlns:p14="http://schemas.microsoft.com/office/powerpoint/2010/main" val="1641148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F346CF-52DE-4540-9149-E5971CC81987}"/>
              </a:ext>
            </a:extLst>
          </p:cNvPr>
          <p:cNvSpPr>
            <a:spLocks noGrp="1"/>
          </p:cNvSpPr>
          <p:nvPr>
            <p:ph type="title"/>
          </p:nvPr>
        </p:nvSpPr>
        <p:spPr/>
        <p:txBody>
          <a:bodyPr/>
          <a:lstStyle/>
          <a:p>
            <a:r>
              <a:rPr lang="zh-CN" altLang="en-US" dirty="0"/>
              <a:t>五、数据输入输出</a:t>
            </a:r>
          </a:p>
        </p:txBody>
      </p:sp>
      <p:sp>
        <p:nvSpPr>
          <p:cNvPr id="3" name="文本占位符 2">
            <a:extLst>
              <a:ext uri="{FF2B5EF4-FFF2-40B4-BE49-F238E27FC236}">
                <a16:creationId xmlns:a16="http://schemas.microsoft.com/office/drawing/2014/main" id="{C32E98D0-DCEB-4B4B-8E27-8D2A62DBEA5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03782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F0864-E38A-4E36-B173-B791A8A9562A}"/>
              </a:ext>
            </a:extLst>
          </p:cNvPr>
          <p:cNvSpPr>
            <a:spLocks noGrp="1"/>
          </p:cNvSpPr>
          <p:nvPr>
            <p:ph type="title"/>
          </p:nvPr>
        </p:nvSpPr>
        <p:spPr>
          <a:xfrm>
            <a:off x="1484311" y="685800"/>
            <a:ext cx="10018713" cy="1088409"/>
          </a:xfrm>
        </p:spPr>
        <p:txBody>
          <a:bodyPr/>
          <a:lstStyle/>
          <a:p>
            <a:r>
              <a:rPr lang="zh-CN" altLang="en-US" dirty="0"/>
              <a:t>数据输入输出</a:t>
            </a:r>
          </a:p>
        </p:txBody>
      </p:sp>
      <p:sp>
        <p:nvSpPr>
          <p:cNvPr id="3" name="内容占位符 2">
            <a:extLst>
              <a:ext uri="{FF2B5EF4-FFF2-40B4-BE49-F238E27FC236}">
                <a16:creationId xmlns:a16="http://schemas.microsoft.com/office/drawing/2014/main" id="{14DC5273-09E7-4769-BF4E-DE7B02C7508F}"/>
              </a:ext>
            </a:extLst>
          </p:cNvPr>
          <p:cNvSpPr>
            <a:spLocks noGrp="1"/>
          </p:cNvSpPr>
          <p:nvPr>
            <p:ph idx="1"/>
          </p:nvPr>
        </p:nvSpPr>
        <p:spPr>
          <a:xfrm>
            <a:off x="1484310" y="1910687"/>
            <a:ext cx="10018713" cy="4722125"/>
          </a:xfrm>
        </p:spPr>
        <p:txBody>
          <a:bodyPr>
            <a:normAutofit/>
          </a:bodyPr>
          <a:lstStyle/>
          <a:p>
            <a:r>
              <a:rPr lang="en-US" altLang="zh-CN" dirty="0"/>
              <a:t>C++</a:t>
            </a:r>
            <a:r>
              <a:rPr lang="zh-CN" altLang="en-US" dirty="0"/>
              <a:t>语言中没有提供专门的输入输出语句，所有的输入输出都是调用标准库函数中的输入输出函数来实现的。在使用时，应在源程序的开头使用如下语句：</a:t>
            </a:r>
          </a:p>
          <a:p>
            <a:pPr marL="0" indent="0">
              <a:buNone/>
            </a:pPr>
            <a:r>
              <a:rPr lang="zh-CN" altLang="en-US" dirty="0"/>
              <a:t>　　</a:t>
            </a:r>
            <a:r>
              <a:rPr lang="en-US" altLang="zh-CN" dirty="0"/>
              <a:t>#include&lt;iostream&gt;</a:t>
            </a:r>
          </a:p>
          <a:p>
            <a:pPr marL="0" indent="0">
              <a:buNone/>
            </a:pPr>
            <a:r>
              <a:rPr lang="zh-CN" altLang="en-US" dirty="0"/>
              <a:t>　　</a:t>
            </a:r>
            <a:r>
              <a:rPr lang="en-US" altLang="zh-CN" dirty="0"/>
              <a:t>#include&lt;</a:t>
            </a:r>
            <a:r>
              <a:rPr lang="en-US" altLang="zh-CN" dirty="0" err="1"/>
              <a:t>cstdio</a:t>
            </a:r>
            <a:r>
              <a:rPr lang="en-US" altLang="zh-CN" dirty="0"/>
              <a:t>&gt;</a:t>
            </a:r>
          </a:p>
          <a:p>
            <a:pPr marL="0" indent="0">
              <a:buNone/>
            </a:pPr>
            <a:r>
              <a:rPr lang="zh-CN" altLang="en-US" dirty="0"/>
              <a:t>　　</a:t>
            </a:r>
            <a:r>
              <a:rPr lang="en-US" altLang="zh-CN" dirty="0"/>
              <a:t>using namespace std;</a:t>
            </a:r>
          </a:p>
          <a:p>
            <a:pPr marL="0" indent="0">
              <a:buNone/>
            </a:pPr>
            <a:endParaRPr lang="zh-CN" altLang="en-US" dirty="0"/>
          </a:p>
          <a:p>
            <a:r>
              <a:rPr lang="en-US" altLang="zh-CN" dirty="0"/>
              <a:t>C++</a:t>
            </a:r>
            <a:r>
              <a:rPr lang="zh-CN" altLang="en-US" dirty="0"/>
              <a:t>语言标准函数库提供了许多标准输入、输出函数，本节将介绍</a:t>
            </a:r>
            <a:r>
              <a:rPr lang="en-US" altLang="zh-CN" dirty="0"/>
              <a:t>6</a:t>
            </a:r>
            <a:r>
              <a:rPr lang="zh-CN" altLang="en-US" dirty="0"/>
              <a:t>个最基本的输入、输出函数：字符输入</a:t>
            </a:r>
            <a:r>
              <a:rPr lang="en-US" altLang="zh-CN" dirty="0" err="1"/>
              <a:t>getchar</a:t>
            </a:r>
            <a:r>
              <a:rPr lang="zh-CN" altLang="en-US" dirty="0"/>
              <a:t>，字符输出</a:t>
            </a:r>
            <a:r>
              <a:rPr lang="en-US" altLang="zh-CN" dirty="0" err="1"/>
              <a:t>putchar</a:t>
            </a:r>
            <a:r>
              <a:rPr lang="zh-CN" altLang="en-US" dirty="0"/>
              <a:t>，格式化输入</a:t>
            </a:r>
            <a:r>
              <a:rPr lang="en-US" altLang="zh-CN" dirty="0" err="1"/>
              <a:t>scanf</a:t>
            </a:r>
            <a:r>
              <a:rPr lang="zh-CN" altLang="en-US" dirty="0"/>
              <a:t>，格式化输出</a:t>
            </a:r>
            <a:r>
              <a:rPr lang="en-US" altLang="zh-CN" dirty="0" err="1"/>
              <a:t>prinf</a:t>
            </a:r>
            <a:r>
              <a:rPr lang="zh-CN" altLang="en-US" dirty="0"/>
              <a:t>，流输入</a:t>
            </a:r>
            <a:r>
              <a:rPr lang="en-US" altLang="zh-CN" dirty="0" err="1"/>
              <a:t>cin</a:t>
            </a:r>
            <a:r>
              <a:rPr lang="zh-CN" altLang="en-US" dirty="0"/>
              <a:t>，流输出</a:t>
            </a:r>
            <a:r>
              <a:rPr lang="en-US" altLang="zh-CN" dirty="0" err="1"/>
              <a:t>cout</a:t>
            </a:r>
            <a:r>
              <a:rPr lang="zh-CN" altLang="en-US" dirty="0"/>
              <a:t>。</a:t>
            </a:r>
          </a:p>
        </p:txBody>
      </p:sp>
    </p:spTree>
    <p:extLst>
      <p:ext uri="{BB962C8B-B14F-4D97-AF65-F5344CB8AC3E}">
        <p14:creationId xmlns:p14="http://schemas.microsoft.com/office/powerpoint/2010/main" val="2043352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3911B-ECDF-442C-A345-A118B2267072}"/>
              </a:ext>
            </a:extLst>
          </p:cNvPr>
          <p:cNvSpPr>
            <a:spLocks noGrp="1"/>
          </p:cNvSpPr>
          <p:nvPr>
            <p:ph type="title"/>
          </p:nvPr>
        </p:nvSpPr>
        <p:spPr>
          <a:xfrm>
            <a:off x="1484311" y="685800"/>
            <a:ext cx="10018713" cy="842749"/>
          </a:xfrm>
        </p:spPr>
        <p:txBody>
          <a:bodyPr/>
          <a:lstStyle/>
          <a:p>
            <a:r>
              <a:rPr lang="en-US" altLang="zh-CN" dirty="0"/>
              <a:t>1</a:t>
            </a:r>
            <a:r>
              <a:rPr lang="zh-CN" altLang="en-US" dirty="0"/>
              <a:t>、字符输入函数（</a:t>
            </a:r>
            <a:r>
              <a:rPr lang="en-US" altLang="zh-CN" dirty="0" err="1"/>
              <a:t>getchar</a:t>
            </a:r>
            <a:r>
              <a:rPr lang="zh-CN" altLang="en-US" dirty="0"/>
              <a:t>）</a:t>
            </a:r>
          </a:p>
        </p:txBody>
      </p:sp>
      <p:sp>
        <p:nvSpPr>
          <p:cNvPr id="3" name="内容占位符 2">
            <a:extLst>
              <a:ext uri="{FF2B5EF4-FFF2-40B4-BE49-F238E27FC236}">
                <a16:creationId xmlns:a16="http://schemas.microsoft.com/office/drawing/2014/main" id="{DA6F0A70-CA1E-448A-8885-ADA605F8ABED}"/>
              </a:ext>
            </a:extLst>
          </p:cNvPr>
          <p:cNvSpPr>
            <a:spLocks noGrp="1"/>
          </p:cNvSpPr>
          <p:nvPr>
            <p:ph idx="1"/>
          </p:nvPr>
        </p:nvSpPr>
        <p:spPr>
          <a:xfrm>
            <a:off x="1484310" y="1528549"/>
            <a:ext cx="10018713" cy="5158854"/>
          </a:xfrm>
        </p:spPr>
        <p:txBody>
          <a:bodyPr anchor="t">
            <a:normAutofit fontScale="92500" lnSpcReduction="10000"/>
          </a:bodyPr>
          <a:lstStyle/>
          <a:p>
            <a:r>
              <a:rPr lang="en-US" altLang="zh-CN" dirty="0" err="1"/>
              <a:t>getchar</a:t>
            </a:r>
            <a:r>
              <a:rPr lang="zh-CN" altLang="en-US" dirty="0"/>
              <a:t>函数是接收从键盘输入的单个字符数据。它是一个无参函数，其语法格式为：</a:t>
            </a:r>
          </a:p>
          <a:p>
            <a:pPr marL="0" indent="0">
              <a:buNone/>
            </a:pPr>
            <a:r>
              <a:rPr lang="en-US" altLang="zh-CN" dirty="0"/>
              <a:t>     </a:t>
            </a:r>
            <a:r>
              <a:rPr lang="en-US" altLang="zh-CN" dirty="0" err="1">
                <a:solidFill>
                  <a:srgbClr val="FF0000"/>
                </a:solidFill>
              </a:rPr>
              <a:t>getchar</a:t>
            </a:r>
            <a:r>
              <a:rPr lang="en-US" altLang="zh-CN" dirty="0">
                <a:solidFill>
                  <a:srgbClr val="FF0000"/>
                </a:solidFill>
              </a:rPr>
              <a:t>();</a:t>
            </a:r>
          </a:p>
          <a:p>
            <a:r>
              <a:rPr lang="en-US" altLang="zh-CN" dirty="0"/>
              <a:t>【</a:t>
            </a:r>
            <a:r>
              <a:rPr lang="zh-CN" altLang="en-US" dirty="0"/>
              <a:t>说明</a:t>
            </a:r>
            <a:r>
              <a:rPr lang="en-US" altLang="zh-CN" dirty="0"/>
              <a:t>】</a:t>
            </a:r>
          </a:p>
          <a:p>
            <a:pPr marL="0" indent="0">
              <a:buNone/>
            </a:pPr>
            <a:r>
              <a:rPr lang="en-US" altLang="zh-CN" dirty="0"/>
              <a:t>     1)</a:t>
            </a:r>
            <a:r>
              <a:rPr lang="zh-CN" altLang="en-US" dirty="0"/>
              <a:t>通常把输入的字符赋予一个字符变量，构成赋值语句。例如：</a:t>
            </a:r>
          </a:p>
          <a:p>
            <a:pPr marL="0" indent="0">
              <a:buNone/>
            </a:pPr>
            <a:r>
              <a:rPr lang="zh-CN" altLang="en-US" dirty="0"/>
              <a:t>      </a:t>
            </a:r>
            <a:r>
              <a:rPr lang="en-US" altLang="zh-CN" dirty="0"/>
              <a:t>char  </a:t>
            </a:r>
            <a:r>
              <a:rPr lang="en-US" altLang="zh-CN" dirty="0" err="1"/>
              <a:t>ch</a:t>
            </a:r>
            <a:r>
              <a:rPr lang="en-US" altLang="zh-CN" dirty="0"/>
              <a:t>;      </a:t>
            </a:r>
            <a:r>
              <a:rPr lang="en-US" altLang="zh-CN" dirty="0" err="1"/>
              <a:t>ch</a:t>
            </a:r>
            <a:r>
              <a:rPr lang="en-US" altLang="zh-CN" dirty="0"/>
              <a:t>=</a:t>
            </a:r>
            <a:r>
              <a:rPr lang="en-US" altLang="zh-CN" dirty="0" err="1"/>
              <a:t>getchar</a:t>
            </a:r>
            <a:r>
              <a:rPr lang="en-US" altLang="zh-CN" dirty="0"/>
              <a:t>();</a:t>
            </a:r>
          </a:p>
          <a:p>
            <a:pPr marL="0" indent="0">
              <a:buNone/>
            </a:pPr>
            <a:r>
              <a:rPr lang="en-US" altLang="zh-CN" dirty="0"/>
              <a:t>     2) </a:t>
            </a:r>
            <a:r>
              <a:rPr lang="en-US" altLang="zh-CN" dirty="0" err="1"/>
              <a:t>getchar</a:t>
            </a:r>
            <a:r>
              <a:rPr lang="zh-CN" altLang="en-US" dirty="0"/>
              <a:t>函数只能接受单个字符，输入数字也按字符处理。</a:t>
            </a:r>
            <a:endParaRPr lang="en-US" altLang="zh-CN" dirty="0"/>
          </a:p>
          <a:p>
            <a:pPr marL="0" indent="0">
              <a:buNone/>
            </a:pPr>
            <a:r>
              <a:rPr lang="en-US" altLang="zh-CN" dirty="0"/>
              <a:t>      3)</a:t>
            </a:r>
            <a:r>
              <a:rPr lang="zh-CN" altLang="en-US" dirty="0"/>
              <a:t>输入多于一个字符时，只接收第一个字符。</a:t>
            </a:r>
            <a:endParaRPr lang="en-US" altLang="zh-CN" dirty="0"/>
          </a:p>
          <a:p>
            <a:pPr marL="0" indent="0">
              <a:buNone/>
            </a:pPr>
            <a:r>
              <a:rPr lang="en-US" altLang="zh-CN" dirty="0"/>
              <a:t>      4) </a:t>
            </a:r>
            <a:r>
              <a:rPr lang="en-US" altLang="zh-CN" dirty="0" err="1"/>
              <a:t>getchar</a:t>
            </a:r>
            <a:r>
              <a:rPr lang="zh-CN" altLang="en-US" dirty="0"/>
              <a:t>函数等待用户输入，直到按回车键才结束，可用于暂停程序的运行，直到输入一个回车键。</a:t>
            </a:r>
            <a:endParaRPr lang="en-US" altLang="zh-CN" dirty="0"/>
          </a:p>
          <a:p>
            <a:pPr marL="0" indent="0">
              <a:buNone/>
            </a:pPr>
            <a:r>
              <a:rPr lang="en-US" altLang="zh-CN" dirty="0"/>
              <a:t>      5)</a:t>
            </a:r>
            <a:r>
              <a:rPr lang="zh-CN" altLang="en-US" dirty="0"/>
              <a:t>如果在程序中连续有两个以上</a:t>
            </a:r>
            <a:r>
              <a:rPr lang="en-US" altLang="zh-CN" dirty="0" err="1"/>
              <a:t>getchar</a:t>
            </a:r>
            <a:r>
              <a:rPr lang="en-US" altLang="zh-CN" dirty="0"/>
              <a:t>()</a:t>
            </a:r>
            <a:r>
              <a:rPr lang="zh-CN" altLang="en-US" dirty="0"/>
              <a:t>函数，应该一次性输入所需字符，最后再按回车键，否则会把回车作为一个字符传给后面的</a:t>
            </a:r>
            <a:r>
              <a:rPr lang="en-US" altLang="zh-CN" dirty="0" err="1"/>
              <a:t>getchar</a:t>
            </a:r>
            <a:r>
              <a:rPr lang="en-US" altLang="zh-CN" dirty="0"/>
              <a:t>()</a:t>
            </a:r>
            <a:r>
              <a:rPr lang="zh-CN" altLang="en-US" dirty="0"/>
              <a:t>函数。</a:t>
            </a:r>
          </a:p>
        </p:txBody>
      </p:sp>
    </p:spTree>
    <p:extLst>
      <p:ext uri="{BB962C8B-B14F-4D97-AF65-F5344CB8AC3E}">
        <p14:creationId xmlns:p14="http://schemas.microsoft.com/office/powerpoint/2010/main" val="552032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67BD696-174A-41B7-B6B8-2D3436C89B3E}"/>
              </a:ext>
            </a:extLst>
          </p:cNvPr>
          <p:cNvSpPr>
            <a:spLocks noGrp="1"/>
          </p:cNvSpPr>
          <p:nvPr>
            <p:ph sz="half" idx="1"/>
          </p:nvPr>
        </p:nvSpPr>
        <p:spPr>
          <a:xfrm>
            <a:off x="1484312" y="0"/>
            <a:ext cx="4895055" cy="6857999"/>
          </a:xfrm>
        </p:spPr>
        <p:txBody>
          <a:bodyPr>
            <a:normAutofit lnSpcReduction="10000"/>
          </a:bodyPr>
          <a:lstStyle/>
          <a:p>
            <a:pPr marL="0" indent="0">
              <a:buNone/>
            </a:pPr>
            <a:r>
              <a:rPr lang="en-US" altLang="zh-CN" dirty="0">
                <a:solidFill>
                  <a:srgbClr val="FF0000"/>
                </a:solidFill>
              </a:rPr>
              <a:t>//</a:t>
            </a:r>
            <a:r>
              <a:rPr lang="zh-CN" altLang="en-US" dirty="0">
                <a:solidFill>
                  <a:srgbClr val="FF0000"/>
                </a:solidFill>
                <a:latin typeface="宋体" panose="02010600030101010101" pitchFamily="2" charset="-122"/>
                <a:ea typeface="宋体" panose="02010600030101010101" pitchFamily="2" charset="-122"/>
              </a:rPr>
              <a:t>请同学们猜一下下面这段代码有什么用？</a:t>
            </a:r>
            <a:endParaRPr lang="en-US" altLang="zh-CN" dirty="0">
              <a:solidFill>
                <a:srgbClr val="FF0000"/>
              </a:solidFill>
            </a:endParaRPr>
          </a:p>
          <a:p>
            <a:pPr marL="0" indent="0">
              <a:buNone/>
            </a:pPr>
            <a:r>
              <a:rPr lang="en-US" altLang="zh-CN" dirty="0">
                <a:solidFill>
                  <a:srgbClr val="FF0000"/>
                </a:solidFill>
              </a:rPr>
              <a:t>#include&lt;</a:t>
            </a:r>
            <a:r>
              <a:rPr lang="en-US" altLang="zh-CN" dirty="0" err="1">
                <a:solidFill>
                  <a:srgbClr val="FF0000"/>
                </a:solidFill>
              </a:rPr>
              <a:t>cstdio</a:t>
            </a:r>
            <a:r>
              <a:rPr lang="en-US" altLang="zh-CN" dirty="0">
                <a:solidFill>
                  <a:srgbClr val="FF0000"/>
                </a:solidFill>
              </a:rPr>
              <a:t>&gt;</a:t>
            </a:r>
          </a:p>
          <a:p>
            <a:pPr marL="0" indent="0">
              <a:buNone/>
            </a:pPr>
            <a:r>
              <a:rPr lang="en-US" altLang="zh-CN" dirty="0">
                <a:solidFill>
                  <a:srgbClr val="FF0000"/>
                </a:solidFill>
              </a:rPr>
              <a:t>using namespace std;</a:t>
            </a:r>
          </a:p>
          <a:p>
            <a:pPr marL="0" indent="0">
              <a:buNone/>
            </a:pPr>
            <a:r>
              <a:rPr lang="en-US" altLang="zh-CN" dirty="0">
                <a:solidFill>
                  <a:srgbClr val="FF0000"/>
                </a:solidFill>
              </a:rPr>
              <a:t>int main() {</a:t>
            </a:r>
          </a:p>
          <a:p>
            <a:pPr marL="0" indent="0">
              <a:buNone/>
            </a:pPr>
            <a:r>
              <a:rPr lang="en-US" altLang="zh-CN" dirty="0"/>
              <a:t>	float </a:t>
            </a:r>
            <a:r>
              <a:rPr lang="en-US" altLang="zh-CN" dirty="0" err="1"/>
              <a:t>r,p,c,s</a:t>
            </a:r>
            <a:r>
              <a:rPr lang="en-US" altLang="zh-CN" dirty="0"/>
              <a:t>;</a:t>
            </a:r>
          </a:p>
          <a:p>
            <a:pPr marL="0" indent="0">
              <a:buNone/>
            </a:pPr>
            <a:r>
              <a:rPr lang="en-US" altLang="zh-CN" dirty="0"/>
              <a:t>	p=3.14;</a:t>
            </a:r>
          </a:p>
          <a:p>
            <a:pPr marL="0" indent="0">
              <a:buNone/>
            </a:pPr>
            <a:r>
              <a:rPr lang="en-US" altLang="zh-CN" dirty="0"/>
              <a:t>	</a:t>
            </a:r>
            <a:r>
              <a:rPr lang="en-US" altLang="zh-CN" dirty="0" err="1"/>
              <a:t>printf</a:t>
            </a:r>
            <a:r>
              <a:rPr lang="en-US" altLang="zh-CN" dirty="0"/>
              <a:t>("Input R:\n");</a:t>
            </a:r>
          </a:p>
          <a:p>
            <a:pPr marL="0" indent="0">
              <a:buNone/>
            </a:pPr>
            <a:r>
              <a:rPr lang="en-US" altLang="zh-CN" dirty="0"/>
              <a:t>	</a:t>
            </a:r>
            <a:r>
              <a:rPr lang="en-US" altLang="zh-CN" dirty="0" err="1"/>
              <a:t>scanf</a:t>
            </a:r>
            <a:r>
              <a:rPr lang="en-US" altLang="zh-CN" dirty="0"/>
              <a:t>("%</a:t>
            </a:r>
            <a:r>
              <a:rPr lang="en-US" altLang="zh-CN" dirty="0" err="1"/>
              <a:t>f",&amp;r</a:t>
            </a:r>
            <a:r>
              <a:rPr lang="en-US" altLang="zh-CN" dirty="0"/>
              <a:t>);</a:t>
            </a:r>
          </a:p>
          <a:p>
            <a:pPr marL="0" indent="0">
              <a:buNone/>
            </a:pPr>
            <a:r>
              <a:rPr lang="en-US" altLang="zh-CN" dirty="0"/>
              <a:t>	c=2*p*r;</a:t>
            </a:r>
          </a:p>
          <a:p>
            <a:pPr marL="0" indent="0">
              <a:buNone/>
            </a:pPr>
            <a:r>
              <a:rPr lang="en-US" altLang="zh-CN" dirty="0"/>
              <a:t>	s=p*r*r;</a:t>
            </a:r>
          </a:p>
          <a:p>
            <a:pPr marL="0" indent="0">
              <a:buNone/>
            </a:pPr>
            <a:r>
              <a:rPr lang="en-US" altLang="zh-CN" dirty="0"/>
              <a:t>	</a:t>
            </a:r>
            <a:r>
              <a:rPr lang="en-US" altLang="zh-CN" dirty="0" err="1"/>
              <a:t>printf</a:t>
            </a:r>
            <a:r>
              <a:rPr lang="en-US" altLang="zh-CN" dirty="0"/>
              <a:t>("c=%</a:t>
            </a:r>
            <a:r>
              <a:rPr lang="en-US" altLang="zh-CN" dirty="0" err="1"/>
              <a:t>f,s</a:t>
            </a:r>
            <a:r>
              <a:rPr lang="en-US" altLang="zh-CN" dirty="0"/>
              <a:t>=%f\n",</a:t>
            </a:r>
            <a:r>
              <a:rPr lang="en-US" altLang="zh-CN" dirty="0" err="1"/>
              <a:t>c,s</a:t>
            </a:r>
            <a:r>
              <a:rPr lang="en-US" altLang="zh-CN" dirty="0"/>
              <a:t>);</a:t>
            </a:r>
          </a:p>
          <a:p>
            <a:pPr marL="0" indent="0">
              <a:buNone/>
            </a:pPr>
            <a:r>
              <a:rPr lang="en-US" altLang="zh-CN" dirty="0"/>
              <a:t>	</a:t>
            </a:r>
            <a:r>
              <a:rPr lang="en-US" altLang="zh-CN" dirty="0">
                <a:solidFill>
                  <a:srgbClr val="FF0000"/>
                </a:solidFill>
              </a:rPr>
              <a:t>return 0;</a:t>
            </a:r>
          </a:p>
          <a:p>
            <a:pPr marL="0" indent="0">
              <a:buNone/>
            </a:pPr>
            <a:r>
              <a:rPr lang="en-US" altLang="zh-CN" dirty="0">
                <a:solidFill>
                  <a:srgbClr val="FF0000"/>
                </a:solidFill>
              </a:rPr>
              <a:t>}</a:t>
            </a:r>
          </a:p>
          <a:p>
            <a:endParaRPr lang="zh-CN" altLang="en-US" dirty="0"/>
          </a:p>
        </p:txBody>
      </p:sp>
      <p:sp>
        <p:nvSpPr>
          <p:cNvPr id="4" name="内容占位符 3">
            <a:extLst>
              <a:ext uri="{FF2B5EF4-FFF2-40B4-BE49-F238E27FC236}">
                <a16:creationId xmlns:a16="http://schemas.microsoft.com/office/drawing/2014/main" id="{2535DA95-1678-44DB-B8C1-638BD39F2B1E}"/>
              </a:ext>
            </a:extLst>
          </p:cNvPr>
          <p:cNvSpPr>
            <a:spLocks noGrp="1"/>
          </p:cNvSpPr>
          <p:nvPr>
            <p:ph sz="half" idx="2"/>
          </p:nvPr>
        </p:nvSpPr>
        <p:spPr>
          <a:xfrm>
            <a:off x="6607966" y="0"/>
            <a:ext cx="5224643" cy="6858000"/>
          </a:xfrm>
        </p:spPr>
        <p:txBody>
          <a:bodyPr>
            <a:normAutofit lnSpcReduction="10000"/>
          </a:bodyPr>
          <a:lstStyle/>
          <a:p>
            <a:r>
              <a:rPr lang="en-US" altLang="zh-CN" dirty="0"/>
              <a:t>1</a:t>
            </a:r>
            <a:r>
              <a:rPr lang="zh-CN" altLang="en-US" dirty="0"/>
              <a:t>、以“</a:t>
            </a:r>
            <a:r>
              <a:rPr lang="en-US" altLang="zh-CN" dirty="0"/>
              <a:t>//”</a:t>
            </a:r>
            <a:r>
              <a:rPr lang="zh-CN" altLang="en-US" dirty="0"/>
              <a:t>开头为注释行，“</a:t>
            </a:r>
            <a:r>
              <a:rPr lang="en-US" altLang="zh-CN" dirty="0"/>
              <a:t>//”</a:t>
            </a:r>
            <a:r>
              <a:rPr lang="zh-CN" altLang="en-US" dirty="0"/>
              <a:t>后的内容用以对语句进行说明，输入程序时可以不输入。</a:t>
            </a:r>
          </a:p>
          <a:p>
            <a:r>
              <a:rPr lang="en-US" altLang="zh-CN" dirty="0"/>
              <a:t>2</a:t>
            </a:r>
            <a:r>
              <a:rPr lang="zh-CN" altLang="en-US" dirty="0"/>
              <a:t>、</a:t>
            </a:r>
            <a:r>
              <a:rPr lang="en-US" altLang="zh-CN" dirty="0"/>
              <a:t>#include&lt;</a:t>
            </a:r>
            <a:r>
              <a:rPr lang="en-US" altLang="zh-CN" dirty="0" err="1"/>
              <a:t>cstdio</a:t>
            </a:r>
            <a:r>
              <a:rPr lang="en-US" altLang="zh-CN" dirty="0"/>
              <a:t>&gt;  </a:t>
            </a:r>
            <a:r>
              <a:rPr lang="zh-CN" altLang="en-US" dirty="0"/>
              <a:t>告诉编译器的预处理器将输入输出流的标准头文件</a:t>
            </a:r>
            <a:r>
              <a:rPr lang="en-US" altLang="zh-CN" dirty="0"/>
              <a:t>(</a:t>
            </a:r>
            <a:r>
              <a:rPr lang="en-US" altLang="zh-CN" dirty="0" err="1"/>
              <a:t>cstdio</a:t>
            </a:r>
            <a:r>
              <a:rPr lang="en-US" altLang="zh-CN" dirty="0"/>
              <a:t>)</a:t>
            </a:r>
            <a:r>
              <a:rPr lang="zh-CN" altLang="en-US" dirty="0"/>
              <a:t>包括在本程序中。这个头文件包括了</a:t>
            </a:r>
            <a:r>
              <a:rPr lang="en-US" altLang="zh-CN" dirty="0"/>
              <a:t>C++</a:t>
            </a:r>
            <a:r>
              <a:rPr lang="zh-CN" altLang="en-US" dirty="0"/>
              <a:t>中定义的基本标准输入输出程序库的声明。</a:t>
            </a:r>
            <a:endParaRPr lang="en-US" altLang="zh-CN" dirty="0"/>
          </a:p>
          <a:p>
            <a:r>
              <a:rPr lang="en-US" altLang="zh-CN" dirty="0"/>
              <a:t>3</a:t>
            </a:r>
            <a:r>
              <a:rPr lang="zh-CN" altLang="en-US" dirty="0"/>
              <a:t>、</a:t>
            </a:r>
            <a:r>
              <a:rPr lang="en-US" altLang="zh-CN" dirty="0"/>
              <a:t>using namespace std  </a:t>
            </a:r>
            <a:r>
              <a:rPr lang="zh-CN" altLang="en-US" dirty="0"/>
              <a:t>使用</a:t>
            </a:r>
            <a:r>
              <a:rPr lang="en-US" altLang="zh-CN" dirty="0"/>
              <a:t>std(</a:t>
            </a:r>
            <a:r>
              <a:rPr lang="zh-CN" altLang="en-US" dirty="0"/>
              <a:t>标准</a:t>
            </a:r>
            <a:r>
              <a:rPr lang="en-US" altLang="zh-CN" dirty="0"/>
              <a:t>)</a:t>
            </a:r>
            <a:r>
              <a:rPr lang="zh-CN" altLang="en-US" dirty="0"/>
              <a:t>名字空间的意思。所谓的名字空间是标准</a:t>
            </a:r>
            <a:r>
              <a:rPr lang="en-US" altLang="zh-CN" dirty="0"/>
              <a:t>C++</a:t>
            </a:r>
            <a:r>
              <a:rPr lang="zh-CN" altLang="en-US" dirty="0"/>
              <a:t>中的一种机制，用来控制不同类库的冲突问题。使用它可以在不同的空间内使用相同名字的类或者函数。</a:t>
            </a:r>
            <a:endParaRPr lang="en-US" altLang="zh-CN" dirty="0"/>
          </a:p>
          <a:p>
            <a:r>
              <a:rPr lang="en-US" altLang="zh-CN" dirty="0"/>
              <a:t>4</a:t>
            </a:r>
            <a:r>
              <a:rPr lang="zh-CN" altLang="en-US" dirty="0"/>
              <a:t>、</a:t>
            </a:r>
            <a:r>
              <a:rPr lang="en-US" altLang="zh-CN" dirty="0"/>
              <a:t>int main( )  </a:t>
            </a:r>
            <a:r>
              <a:rPr lang="zh-CN" altLang="en-US" dirty="0"/>
              <a:t>这一行为主函数</a:t>
            </a:r>
            <a:r>
              <a:rPr lang="en-US" altLang="zh-CN" dirty="0"/>
              <a:t>(main function)</a:t>
            </a:r>
            <a:r>
              <a:rPr lang="zh-CN" altLang="en-US" dirty="0"/>
              <a:t>的起始声明。</a:t>
            </a:r>
            <a:r>
              <a:rPr lang="en-US" altLang="zh-CN" dirty="0"/>
              <a:t>main()</a:t>
            </a:r>
            <a:r>
              <a:rPr lang="zh-CN" altLang="en-US" dirty="0"/>
              <a:t>是所有</a:t>
            </a:r>
            <a:r>
              <a:rPr lang="en-US" altLang="zh-CN" dirty="0"/>
              <a:t>C++</a:t>
            </a:r>
            <a:r>
              <a:rPr lang="zh-CN" altLang="en-US" dirty="0"/>
              <a:t>程序的运行的起始点。不管它是在代码的开头，结尾还是中间，此函数中的代码总是在程序开始运行时第一个被执行。所有</a:t>
            </a:r>
            <a:r>
              <a:rPr lang="en-US" altLang="zh-CN" dirty="0"/>
              <a:t>C++</a:t>
            </a:r>
            <a:r>
              <a:rPr lang="zh-CN" altLang="en-US" dirty="0"/>
              <a:t>程序都必须有一个</a:t>
            </a:r>
            <a:r>
              <a:rPr lang="en-US" altLang="zh-CN" dirty="0"/>
              <a:t>main(),</a:t>
            </a:r>
            <a:r>
              <a:rPr lang="zh-CN" altLang="en-US" dirty="0"/>
              <a:t> </a:t>
            </a:r>
            <a:r>
              <a:rPr lang="en-US" altLang="zh-CN" dirty="0"/>
              <a:t>main</a:t>
            </a:r>
            <a:r>
              <a:rPr lang="zh-CN" altLang="en-US" dirty="0"/>
              <a:t>后面跟了一对圆括号</a:t>
            </a:r>
            <a:r>
              <a:rPr lang="en-US" altLang="zh-CN" dirty="0"/>
              <a:t>( )</a:t>
            </a:r>
            <a:r>
              <a:rPr lang="zh-CN" altLang="en-US" dirty="0"/>
              <a:t>，表示它是一个函数。</a:t>
            </a:r>
            <a:endParaRPr lang="en-US" altLang="zh-CN" dirty="0"/>
          </a:p>
          <a:p>
            <a:r>
              <a:rPr lang="en-US" altLang="zh-CN" dirty="0"/>
              <a:t>return 0  </a:t>
            </a:r>
            <a:r>
              <a:rPr lang="zh-CN" altLang="en-US" dirty="0"/>
              <a:t>主函数</a:t>
            </a:r>
            <a:r>
              <a:rPr lang="en-US" altLang="zh-CN" dirty="0"/>
              <a:t>main( )</a:t>
            </a:r>
            <a:r>
              <a:rPr lang="zh-CN" altLang="en-US" dirty="0"/>
              <a:t>的返回语句，一般是函数的最后一条可执行语句。</a:t>
            </a:r>
            <a:r>
              <a:rPr lang="en-US" altLang="zh-CN" dirty="0"/>
              <a:t>main()</a:t>
            </a:r>
            <a:r>
              <a:rPr lang="zh-CN" altLang="en-US" dirty="0"/>
              <a:t>函数末尾使用</a:t>
            </a:r>
            <a:r>
              <a:rPr lang="en-US" altLang="zh-CN" dirty="0"/>
              <a:t>return</a:t>
            </a:r>
            <a:r>
              <a:rPr lang="zh-CN" altLang="en-US" dirty="0"/>
              <a:t>语句时，数值</a:t>
            </a:r>
            <a:r>
              <a:rPr lang="en-US" altLang="zh-CN" dirty="0"/>
              <a:t>0</a:t>
            </a:r>
            <a:r>
              <a:rPr lang="zh-CN" altLang="en-US" dirty="0"/>
              <a:t>表示程序顺利结束，其他数表示有异常。</a:t>
            </a:r>
            <a:endParaRPr lang="en-US" altLang="zh-CN" dirty="0"/>
          </a:p>
          <a:p>
            <a:r>
              <a:rPr lang="zh-CN" altLang="en-US" dirty="0"/>
              <a:t>其余部分为程序主体，输入半径，输出圆的面积和周长</a:t>
            </a:r>
          </a:p>
        </p:txBody>
      </p:sp>
    </p:spTree>
    <p:extLst>
      <p:ext uri="{BB962C8B-B14F-4D97-AF65-F5344CB8AC3E}">
        <p14:creationId xmlns:p14="http://schemas.microsoft.com/office/powerpoint/2010/main" val="158283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20496-C3E8-4987-9043-9A0B154E84CA}"/>
              </a:ext>
            </a:extLst>
          </p:cNvPr>
          <p:cNvSpPr>
            <a:spLocks noGrp="1"/>
          </p:cNvSpPr>
          <p:nvPr>
            <p:ph type="title"/>
          </p:nvPr>
        </p:nvSpPr>
        <p:spPr>
          <a:xfrm>
            <a:off x="1484311" y="685801"/>
            <a:ext cx="10018713" cy="924636"/>
          </a:xfrm>
        </p:spPr>
        <p:txBody>
          <a:bodyPr>
            <a:normAutofit/>
          </a:bodyPr>
          <a:lstStyle/>
          <a:p>
            <a:pPr algn="l"/>
            <a:r>
              <a:rPr lang="zh-CN" altLang="en-US" sz="2400" dirty="0"/>
              <a:t>例：利用</a:t>
            </a:r>
            <a:r>
              <a:rPr lang="en-US" altLang="zh-CN" sz="2400" dirty="0" err="1"/>
              <a:t>getchar</a:t>
            </a:r>
            <a:r>
              <a:rPr lang="zh-CN" altLang="en-US" sz="2400" dirty="0"/>
              <a:t>函数接收键盘输入。</a:t>
            </a:r>
          </a:p>
        </p:txBody>
      </p:sp>
      <p:sp>
        <p:nvSpPr>
          <p:cNvPr id="3" name="内容占位符 2">
            <a:extLst>
              <a:ext uri="{FF2B5EF4-FFF2-40B4-BE49-F238E27FC236}">
                <a16:creationId xmlns:a16="http://schemas.microsoft.com/office/drawing/2014/main" id="{C5ADA495-2F65-4EB2-9ED4-EF3318EAA10D}"/>
              </a:ext>
            </a:extLst>
          </p:cNvPr>
          <p:cNvSpPr>
            <a:spLocks noGrp="1"/>
          </p:cNvSpPr>
          <p:nvPr>
            <p:ph idx="1"/>
          </p:nvPr>
        </p:nvSpPr>
        <p:spPr>
          <a:xfrm>
            <a:off x="1620789" y="1610437"/>
            <a:ext cx="7113779" cy="5036023"/>
          </a:xfrm>
        </p:spPr>
        <p:txBody>
          <a:bodyPr anchor="t">
            <a:normAutofit/>
          </a:bodyPr>
          <a:lstStyle/>
          <a:p>
            <a:pPr marL="0" indent="0">
              <a:buNone/>
            </a:pPr>
            <a:r>
              <a:rPr lang="en-US" altLang="zh-CN" dirty="0"/>
              <a:t>#include&lt;</a:t>
            </a:r>
            <a:r>
              <a:rPr lang="en-US" altLang="zh-CN" dirty="0" err="1"/>
              <a:t>cstdio</a:t>
            </a:r>
            <a:r>
              <a:rPr lang="en-US" altLang="zh-CN" dirty="0"/>
              <a:t>&gt;</a:t>
            </a:r>
          </a:p>
          <a:p>
            <a:pPr marL="0" indent="0">
              <a:buNone/>
            </a:pPr>
            <a:r>
              <a:rPr lang="en-US" altLang="zh-CN" dirty="0"/>
              <a:t>#include&lt;iostream&gt;</a:t>
            </a:r>
          </a:p>
          <a:p>
            <a:pPr marL="0" indent="0">
              <a:buNone/>
            </a:pPr>
            <a:r>
              <a:rPr lang="en-US" altLang="zh-CN" dirty="0"/>
              <a:t>using namespace std;</a:t>
            </a:r>
          </a:p>
          <a:p>
            <a:pPr marL="0" indent="0">
              <a:buNone/>
            </a:pPr>
            <a:r>
              <a:rPr lang="en-US" altLang="zh-CN" dirty="0"/>
              <a:t>int main() { </a:t>
            </a:r>
          </a:p>
          <a:p>
            <a:pPr marL="0" indent="0">
              <a:buNone/>
            </a:pPr>
            <a:r>
              <a:rPr lang="en-US" altLang="zh-CN" dirty="0"/>
              <a:t>	char </a:t>
            </a:r>
            <a:r>
              <a:rPr lang="en-US" altLang="zh-CN" dirty="0" err="1"/>
              <a:t>ch</a:t>
            </a:r>
            <a:r>
              <a:rPr lang="en-US" altLang="zh-CN" dirty="0"/>
              <a:t>;</a:t>
            </a:r>
          </a:p>
          <a:p>
            <a:pPr marL="0" indent="0">
              <a:buNone/>
            </a:pPr>
            <a:r>
              <a:rPr lang="en-US" altLang="zh-CN" dirty="0"/>
              <a:t>	</a:t>
            </a:r>
            <a:r>
              <a:rPr lang="en-US" altLang="zh-CN" dirty="0" err="1"/>
              <a:t>ch</a:t>
            </a:r>
            <a:r>
              <a:rPr lang="en-US" altLang="zh-CN" dirty="0"/>
              <a:t>=</a:t>
            </a:r>
            <a:r>
              <a:rPr lang="en-US" altLang="zh-CN" dirty="0" err="1"/>
              <a:t>getchar</a:t>
            </a:r>
            <a:r>
              <a:rPr lang="en-US" altLang="zh-CN" dirty="0"/>
              <a:t>();      //</a:t>
            </a:r>
            <a:r>
              <a:rPr lang="zh-CN" altLang="en-US" dirty="0"/>
              <a:t>读入字符</a:t>
            </a:r>
          </a:p>
          <a:p>
            <a:pPr marL="0" indent="0">
              <a:buNone/>
            </a:pPr>
            <a:r>
              <a:rPr lang="zh-CN" altLang="en-US" dirty="0"/>
              <a:t>	</a:t>
            </a:r>
            <a:r>
              <a:rPr lang="en-US" altLang="zh-CN" dirty="0" err="1"/>
              <a:t>cout</a:t>
            </a:r>
            <a:r>
              <a:rPr lang="en-US" altLang="zh-CN" dirty="0"/>
              <a:t>&lt;&lt;"input="&lt;&lt;</a:t>
            </a:r>
            <a:r>
              <a:rPr lang="en-US" altLang="zh-CN" dirty="0" err="1"/>
              <a:t>ch</a:t>
            </a:r>
            <a:r>
              <a:rPr lang="en-US" altLang="zh-CN" dirty="0"/>
              <a:t>&lt;&lt;</a:t>
            </a:r>
            <a:r>
              <a:rPr lang="en-US" altLang="zh-CN" dirty="0" err="1"/>
              <a:t>endl</a:t>
            </a:r>
            <a:r>
              <a:rPr lang="en-US" altLang="zh-CN" dirty="0"/>
              <a:t>;</a:t>
            </a:r>
          </a:p>
          <a:p>
            <a:pPr marL="0" indent="0">
              <a:buNone/>
            </a:pPr>
            <a:r>
              <a:rPr lang="en-US" altLang="zh-CN" dirty="0"/>
              <a:t>	return 0;</a:t>
            </a:r>
          </a:p>
          <a:p>
            <a:pPr marL="0" indent="0">
              <a:buNone/>
            </a:pPr>
            <a:r>
              <a:rPr lang="en-US" altLang="zh-CN" dirty="0"/>
              <a:t>}</a:t>
            </a:r>
            <a:endParaRPr lang="zh-CN" altLang="en-US" dirty="0"/>
          </a:p>
        </p:txBody>
      </p:sp>
    </p:spTree>
    <p:extLst>
      <p:ext uri="{BB962C8B-B14F-4D97-AF65-F5344CB8AC3E}">
        <p14:creationId xmlns:p14="http://schemas.microsoft.com/office/powerpoint/2010/main" val="368532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3911B-ECDF-442C-A345-A118B2267072}"/>
              </a:ext>
            </a:extLst>
          </p:cNvPr>
          <p:cNvSpPr>
            <a:spLocks noGrp="1"/>
          </p:cNvSpPr>
          <p:nvPr>
            <p:ph type="title"/>
          </p:nvPr>
        </p:nvSpPr>
        <p:spPr>
          <a:xfrm>
            <a:off x="1484311" y="685800"/>
            <a:ext cx="10018713" cy="842749"/>
          </a:xfrm>
        </p:spPr>
        <p:txBody>
          <a:bodyPr/>
          <a:lstStyle/>
          <a:p>
            <a:r>
              <a:rPr lang="en-US" altLang="zh-CN" dirty="0"/>
              <a:t>2</a:t>
            </a:r>
            <a:r>
              <a:rPr lang="zh-CN" altLang="en-US" dirty="0"/>
              <a:t>、字符输出函数（</a:t>
            </a:r>
            <a:r>
              <a:rPr lang="en-US" altLang="zh-CN" dirty="0" err="1"/>
              <a:t>putchar</a:t>
            </a:r>
            <a:r>
              <a:rPr lang="zh-CN" altLang="en-US" dirty="0"/>
              <a:t>）</a:t>
            </a:r>
          </a:p>
        </p:txBody>
      </p:sp>
      <p:sp>
        <p:nvSpPr>
          <p:cNvPr id="3" name="内容占位符 2">
            <a:extLst>
              <a:ext uri="{FF2B5EF4-FFF2-40B4-BE49-F238E27FC236}">
                <a16:creationId xmlns:a16="http://schemas.microsoft.com/office/drawing/2014/main" id="{DA6F0A70-CA1E-448A-8885-ADA605F8ABED}"/>
              </a:ext>
            </a:extLst>
          </p:cNvPr>
          <p:cNvSpPr>
            <a:spLocks noGrp="1"/>
          </p:cNvSpPr>
          <p:nvPr>
            <p:ph idx="1"/>
          </p:nvPr>
        </p:nvSpPr>
        <p:spPr>
          <a:xfrm>
            <a:off x="1484311" y="1528549"/>
            <a:ext cx="4611690" cy="5158854"/>
          </a:xfrm>
        </p:spPr>
        <p:txBody>
          <a:bodyPr anchor="t">
            <a:normAutofit/>
          </a:bodyPr>
          <a:lstStyle/>
          <a:p>
            <a:r>
              <a:rPr lang="en-US" altLang="zh-CN" dirty="0" err="1"/>
              <a:t>putchar</a:t>
            </a:r>
            <a:r>
              <a:rPr lang="zh-CN" altLang="en-US" dirty="0"/>
              <a:t>函数是字符输出函数，功能是向标准输出设备</a:t>
            </a:r>
            <a:r>
              <a:rPr lang="en-US" altLang="zh-CN" dirty="0"/>
              <a:t>(</a:t>
            </a:r>
            <a:r>
              <a:rPr lang="zh-CN" altLang="en-US" dirty="0"/>
              <a:t>如显示器</a:t>
            </a:r>
            <a:r>
              <a:rPr lang="en-US" altLang="zh-CN" dirty="0"/>
              <a:t>)</a:t>
            </a:r>
            <a:r>
              <a:rPr lang="zh-CN" altLang="en-US" dirty="0"/>
              <a:t>输出单个字符数据，其语法格式为： </a:t>
            </a:r>
          </a:p>
          <a:p>
            <a:pPr marL="0" indent="0">
              <a:buNone/>
            </a:pPr>
            <a:r>
              <a:rPr lang="zh-CN" altLang="en-US" dirty="0"/>
              <a:t>　</a:t>
            </a:r>
            <a:r>
              <a:rPr lang="en-US" altLang="zh-CN" dirty="0" err="1"/>
              <a:t>putchar</a:t>
            </a:r>
            <a:r>
              <a:rPr lang="en-US" altLang="zh-CN" dirty="0"/>
              <a:t>(</a:t>
            </a:r>
            <a:r>
              <a:rPr lang="en-US" altLang="zh-CN" dirty="0" err="1"/>
              <a:t>ch</a:t>
            </a:r>
            <a:r>
              <a:rPr lang="en-US" altLang="zh-CN" dirty="0"/>
              <a:t>);    </a:t>
            </a:r>
          </a:p>
          <a:p>
            <a:pPr marL="0" indent="0">
              <a:buNone/>
            </a:pPr>
            <a:r>
              <a:rPr lang="en-US" altLang="zh-CN" dirty="0"/>
              <a:t>     //</a:t>
            </a:r>
            <a:r>
              <a:rPr lang="zh-CN" altLang="en-US" dirty="0"/>
              <a:t>其中，</a:t>
            </a:r>
            <a:r>
              <a:rPr lang="en-US" altLang="zh-CN" dirty="0" err="1"/>
              <a:t>ch</a:t>
            </a:r>
            <a:r>
              <a:rPr lang="zh-CN" altLang="en-US" dirty="0"/>
              <a:t>为一个字符变量或常量。</a:t>
            </a:r>
          </a:p>
        </p:txBody>
      </p:sp>
      <p:sp>
        <p:nvSpPr>
          <p:cNvPr id="4" name="内容占位符 2">
            <a:extLst>
              <a:ext uri="{FF2B5EF4-FFF2-40B4-BE49-F238E27FC236}">
                <a16:creationId xmlns:a16="http://schemas.microsoft.com/office/drawing/2014/main" id="{6E6F3942-8417-419D-93A4-AA8CC7FAC7E3}"/>
              </a:ext>
            </a:extLst>
          </p:cNvPr>
          <p:cNvSpPr txBox="1">
            <a:spLocks/>
          </p:cNvSpPr>
          <p:nvPr/>
        </p:nvSpPr>
        <p:spPr>
          <a:xfrm>
            <a:off x="6493667" y="1528549"/>
            <a:ext cx="4611690" cy="5158854"/>
          </a:xfrm>
          <a:prstGeom prst="rect">
            <a:avLst/>
          </a:prstGeom>
        </p:spPr>
        <p:txBody>
          <a:bodyPr vert="horz" lIns="91440" tIns="45720" rIns="91440" bIns="45720" rtlCol="0" anchor="t">
            <a:normAutofit fontScale="70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zh-CN" altLang="en-US" dirty="0"/>
              <a:t>例：利用</a:t>
            </a:r>
            <a:r>
              <a:rPr lang="en-US" altLang="zh-CN" dirty="0" err="1"/>
              <a:t>putchar</a:t>
            </a:r>
            <a:r>
              <a:rPr lang="en-US" altLang="zh-CN" dirty="0"/>
              <a:t> </a:t>
            </a:r>
            <a:r>
              <a:rPr lang="zh-CN" altLang="en-US" dirty="0"/>
              <a:t>函数输出字符。</a:t>
            </a:r>
          </a:p>
          <a:p>
            <a:pPr marL="0" indent="0">
              <a:buNone/>
            </a:pPr>
            <a:r>
              <a:rPr lang="en-US" altLang="zh-CN" dirty="0"/>
              <a:t>#include&lt;</a:t>
            </a:r>
            <a:r>
              <a:rPr lang="en-US" altLang="zh-CN" dirty="0" err="1"/>
              <a:t>cstdio</a:t>
            </a:r>
            <a:r>
              <a:rPr lang="en-US" altLang="zh-CN" dirty="0"/>
              <a:t>&gt;</a:t>
            </a:r>
          </a:p>
          <a:p>
            <a:pPr marL="0" indent="0">
              <a:buNone/>
            </a:pPr>
            <a:r>
              <a:rPr lang="en-US" altLang="zh-CN" dirty="0"/>
              <a:t>#include&lt;iostream&gt;</a:t>
            </a:r>
          </a:p>
          <a:p>
            <a:pPr marL="0" indent="0">
              <a:buNone/>
            </a:pPr>
            <a:r>
              <a:rPr lang="en-US" altLang="zh-CN" dirty="0"/>
              <a:t>using namespace std;</a:t>
            </a:r>
          </a:p>
          <a:p>
            <a:pPr marL="0" indent="0">
              <a:buNone/>
            </a:pPr>
            <a:r>
              <a:rPr lang="en-US" altLang="zh-CN" dirty="0"/>
              <a:t>int main() {</a:t>
            </a:r>
          </a:p>
          <a:p>
            <a:pPr marL="0" indent="0">
              <a:buNone/>
            </a:pPr>
            <a:r>
              <a:rPr lang="en-US" altLang="zh-CN" dirty="0"/>
              <a:t>	char c='B';            //</a:t>
            </a:r>
            <a:r>
              <a:rPr lang="zh-CN" altLang="en-US" dirty="0"/>
              <a:t>定义字符变量</a:t>
            </a:r>
            <a:r>
              <a:rPr lang="en-US" altLang="zh-CN" dirty="0"/>
              <a:t>c</a:t>
            </a:r>
            <a:r>
              <a:rPr lang="zh-CN" altLang="en-US" dirty="0"/>
              <a:t>并赋值</a:t>
            </a:r>
            <a:r>
              <a:rPr lang="en-US" altLang="zh-CN" dirty="0"/>
              <a:t>'B'</a:t>
            </a:r>
          </a:p>
          <a:p>
            <a:pPr marL="0" indent="0">
              <a:buNone/>
            </a:pPr>
            <a:r>
              <a:rPr lang="en-US" altLang="zh-CN" dirty="0"/>
              <a:t>	</a:t>
            </a:r>
            <a:r>
              <a:rPr lang="en-US" altLang="zh-CN" dirty="0" err="1"/>
              <a:t>putchar</a:t>
            </a:r>
            <a:r>
              <a:rPr lang="en-US" altLang="zh-CN" dirty="0"/>
              <a:t>(c);            //</a:t>
            </a:r>
            <a:r>
              <a:rPr lang="zh-CN" altLang="en-US" dirty="0"/>
              <a:t>输出该字符</a:t>
            </a:r>
          </a:p>
          <a:p>
            <a:pPr marL="0" indent="0">
              <a:buNone/>
            </a:pPr>
            <a:r>
              <a:rPr lang="zh-CN" altLang="en-US" dirty="0"/>
              <a:t>	</a:t>
            </a:r>
            <a:r>
              <a:rPr lang="en-US" altLang="zh-CN" dirty="0" err="1"/>
              <a:t>putchar</a:t>
            </a:r>
            <a:r>
              <a:rPr lang="en-US" altLang="zh-CN" dirty="0"/>
              <a:t>('\x42');       //</a:t>
            </a:r>
            <a:r>
              <a:rPr lang="zh-CN" altLang="en-US" dirty="0"/>
              <a:t>用转义字符输出字母</a:t>
            </a:r>
            <a:r>
              <a:rPr lang="en-US" altLang="zh-CN" dirty="0"/>
              <a:t>'B'</a:t>
            </a:r>
          </a:p>
          <a:p>
            <a:pPr marL="0" indent="0">
              <a:buNone/>
            </a:pPr>
            <a:r>
              <a:rPr lang="en-US" altLang="zh-CN" dirty="0"/>
              <a:t>	</a:t>
            </a:r>
            <a:r>
              <a:rPr lang="en-US" altLang="zh-CN" dirty="0" err="1"/>
              <a:t>putchar</a:t>
            </a:r>
            <a:r>
              <a:rPr lang="en-US" altLang="zh-CN" dirty="0"/>
              <a:t>(0x42);         //</a:t>
            </a:r>
            <a:r>
              <a:rPr lang="zh-CN" altLang="en-US" dirty="0"/>
              <a:t>用</a:t>
            </a:r>
            <a:r>
              <a:rPr lang="en-US" altLang="zh-CN" dirty="0"/>
              <a:t>16</a:t>
            </a:r>
            <a:r>
              <a:rPr lang="zh-CN" altLang="en-US" dirty="0"/>
              <a:t>进制</a:t>
            </a:r>
            <a:r>
              <a:rPr lang="en-US" altLang="zh-CN" dirty="0"/>
              <a:t>ASCII</a:t>
            </a:r>
            <a:r>
              <a:rPr lang="zh-CN" altLang="en-US" dirty="0"/>
              <a:t>码值输出字母</a:t>
            </a:r>
            <a:r>
              <a:rPr lang="en-US" altLang="zh-CN" dirty="0"/>
              <a:t>'B'</a:t>
            </a:r>
          </a:p>
          <a:p>
            <a:pPr marL="0" indent="0">
              <a:buNone/>
            </a:pPr>
            <a:r>
              <a:rPr lang="en-US" altLang="zh-CN" dirty="0"/>
              <a:t>	</a:t>
            </a:r>
            <a:r>
              <a:rPr lang="en-US" altLang="zh-CN" dirty="0" err="1"/>
              <a:t>putchar</a:t>
            </a:r>
            <a:r>
              <a:rPr lang="en-US" altLang="zh-CN" dirty="0"/>
              <a:t>(66);           //</a:t>
            </a:r>
            <a:r>
              <a:rPr lang="zh-CN" altLang="en-US" dirty="0"/>
              <a:t>用</a:t>
            </a:r>
            <a:r>
              <a:rPr lang="en-US" altLang="zh-CN" dirty="0"/>
              <a:t>10</a:t>
            </a:r>
            <a:r>
              <a:rPr lang="zh-CN" altLang="en-US" dirty="0"/>
              <a:t>进制</a:t>
            </a:r>
            <a:r>
              <a:rPr lang="en-US" altLang="zh-CN" dirty="0"/>
              <a:t>ASCII</a:t>
            </a:r>
            <a:r>
              <a:rPr lang="zh-CN" altLang="en-US" dirty="0"/>
              <a:t>码值输出字母</a:t>
            </a:r>
            <a:r>
              <a:rPr lang="en-US" altLang="zh-CN" dirty="0"/>
              <a:t>'B'</a:t>
            </a:r>
          </a:p>
          <a:p>
            <a:pPr marL="0" indent="0">
              <a:buNone/>
            </a:pPr>
            <a:r>
              <a:rPr lang="en-US" altLang="zh-CN" dirty="0"/>
              <a:t>	return 0;</a:t>
            </a:r>
          </a:p>
          <a:p>
            <a:pPr marL="0" indent="0">
              <a:buNone/>
            </a:pPr>
            <a:r>
              <a:rPr lang="en-US" altLang="zh-CN" dirty="0"/>
              <a:t>}</a:t>
            </a:r>
          </a:p>
          <a:p>
            <a:pPr marL="0" indent="0">
              <a:buNone/>
            </a:pPr>
            <a:r>
              <a:rPr lang="zh-CN" altLang="en-US" dirty="0"/>
              <a:t>运行结果：</a:t>
            </a:r>
            <a:r>
              <a:rPr lang="en-US" altLang="zh-CN" dirty="0"/>
              <a:t>BBBB</a:t>
            </a:r>
            <a:endParaRPr lang="zh-CN" altLang="en-US" dirty="0"/>
          </a:p>
        </p:txBody>
      </p:sp>
    </p:spTree>
    <p:extLst>
      <p:ext uri="{BB962C8B-B14F-4D97-AF65-F5344CB8AC3E}">
        <p14:creationId xmlns:p14="http://schemas.microsoft.com/office/powerpoint/2010/main" val="3351725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3911B-ECDF-442C-A345-A118B2267072}"/>
              </a:ext>
            </a:extLst>
          </p:cNvPr>
          <p:cNvSpPr>
            <a:spLocks noGrp="1"/>
          </p:cNvSpPr>
          <p:nvPr>
            <p:ph type="title"/>
          </p:nvPr>
        </p:nvSpPr>
        <p:spPr>
          <a:xfrm>
            <a:off x="1484311" y="685800"/>
            <a:ext cx="10018713" cy="842749"/>
          </a:xfrm>
        </p:spPr>
        <p:txBody>
          <a:bodyPr/>
          <a:lstStyle/>
          <a:p>
            <a:r>
              <a:rPr lang="en-US" altLang="zh-CN" dirty="0"/>
              <a:t>3</a:t>
            </a:r>
            <a:r>
              <a:rPr lang="zh-CN" altLang="en-US" dirty="0"/>
              <a:t>、通过</a:t>
            </a:r>
            <a:r>
              <a:rPr lang="en-US" altLang="zh-CN" dirty="0" err="1"/>
              <a:t>cout</a:t>
            </a:r>
            <a:r>
              <a:rPr lang="zh-CN" altLang="en-US" dirty="0"/>
              <a:t>流输出数据</a:t>
            </a:r>
          </a:p>
        </p:txBody>
      </p:sp>
      <p:sp>
        <p:nvSpPr>
          <p:cNvPr id="3" name="内容占位符 2">
            <a:extLst>
              <a:ext uri="{FF2B5EF4-FFF2-40B4-BE49-F238E27FC236}">
                <a16:creationId xmlns:a16="http://schemas.microsoft.com/office/drawing/2014/main" id="{DA6F0A70-CA1E-448A-8885-ADA605F8ABED}"/>
              </a:ext>
            </a:extLst>
          </p:cNvPr>
          <p:cNvSpPr>
            <a:spLocks noGrp="1"/>
          </p:cNvSpPr>
          <p:nvPr>
            <p:ph idx="1"/>
          </p:nvPr>
        </p:nvSpPr>
        <p:spPr>
          <a:xfrm>
            <a:off x="1484310" y="1528549"/>
            <a:ext cx="10018713" cy="5172502"/>
          </a:xfrm>
        </p:spPr>
        <p:txBody>
          <a:bodyPr anchor="ctr">
            <a:normAutofit/>
          </a:bodyPr>
          <a:lstStyle/>
          <a:p>
            <a:r>
              <a:rPr lang="zh-CN" altLang="en-US" dirty="0"/>
              <a:t>流插入运算符</a:t>
            </a:r>
            <a:r>
              <a:rPr lang="en-US" altLang="zh-CN" dirty="0"/>
              <a:t>&lt;&lt;</a:t>
            </a:r>
            <a:r>
              <a:rPr lang="zh-CN" altLang="en-US" dirty="0"/>
              <a:t>和</a:t>
            </a:r>
            <a:r>
              <a:rPr lang="en-US" altLang="zh-CN" dirty="0" err="1"/>
              <a:t>cout</a:t>
            </a:r>
            <a:r>
              <a:rPr lang="zh-CN" altLang="en-US" dirty="0"/>
              <a:t>结合在一起使用，可向显示器屏幕输出数据。</a:t>
            </a:r>
          </a:p>
          <a:p>
            <a:r>
              <a:rPr lang="zh-CN" altLang="en-US" dirty="0"/>
              <a:t>功能：它把表达式的值输出到屏幕上，该表达式可以是各种基本类型的常量、变量或者由它们组成的表达式。输出时，程序根据表达式的类型和数值大小，采用不同的默认格式输出，大多数情况下可满足要求。</a:t>
            </a:r>
            <a:endParaRPr lang="en-US" altLang="zh-CN" dirty="0"/>
          </a:p>
          <a:p>
            <a:pPr marL="0" indent="0">
              <a:buNone/>
            </a:pPr>
            <a:r>
              <a:rPr lang="zh-CN" altLang="en-US" dirty="0"/>
              <a:t>     若要输出多个数据，可以连续使用流插入运算符</a:t>
            </a:r>
            <a:endParaRPr lang="en-US" altLang="zh-CN" dirty="0"/>
          </a:p>
          <a:p>
            <a:r>
              <a:rPr lang="zh-CN" altLang="en-US" dirty="0"/>
              <a:t>输出字符串和输出变量的区别：</a:t>
            </a:r>
            <a:endParaRPr lang="en-US" altLang="zh-CN" dirty="0"/>
          </a:p>
          <a:p>
            <a:pPr marL="0" indent="0">
              <a:buNone/>
            </a:pPr>
            <a:r>
              <a:rPr lang="zh-CN" altLang="en-US" dirty="0"/>
              <a:t>     每当我们输出字符串常量的时候，必须用双引号把字符串引起来，以便将它和变量名明显的区分开来。</a:t>
            </a:r>
          </a:p>
          <a:p>
            <a:pPr marL="0" indent="0">
              <a:buNone/>
            </a:pPr>
            <a:r>
              <a:rPr lang="zh-CN" altLang="en-US" dirty="0"/>
              <a:t>     下面两个语句是不同的：</a:t>
            </a:r>
            <a:endParaRPr lang="en-US" altLang="zh-CN" dirty="0"/>
          </a:p>
          <a:p>
            <a:pPr marL="0" indent="0">
              <a:buNone/>
            </a:pPr>
            <a:r>
              <a:rPr lang="en-US" altLang="zh-CN" dirty="0"/>
              <a:t>      </a:t>
            </a:r>
            <a:r>
              <a:rPr lang="en-US" altLang="zh-CN" dirty="0" err="1"/>
              <a:t>cout</a:t>
            </a:r>
            <a:r>
              <a:rPr lang="en-US" altLang="zh-CN" dirty="0"/>
              <a:t> &lt;&lt; "Hello" ;       //</a:t>
            </a:r>
            <a:r>
              <a:rPr lang="zh-CN" altLang="en-US" dirty="0"/>
              <a:t>打印字符串</a:t>
            </a:r>
            <a:r>
              <a:rPr lang="en-US" altLang="zh-CN" dirty="0"/>
              <a:t>Hello</a:t>
            </a:r>
            <a:r>
              <a:rPr lang="zh-CN" altLang="en-US" dirty="0"/>
              <a:t>到屏幕上</a:t>
            </a:r>
            <a:r>
              <a:rPr lang="en-US" altLang="zh-CN" dirty="0" err="1"/>
              <a:t>cout</a:t>
            </a:r>
            <a:r>
              <a:rPr lang="en-US" altLang="zh-CN" dirty="0"/>
              <a:t> &lt;&lt; Hello ;                  </a:t>
            </a:r>
          </a:p>
          <a:p>
            <a:pPr marL="0" indent="0">
              <a:buNone/>
            </a:pPr>
            <a:r>
              <a:rPr lang="en-US" altLang="zh-CN" dirty="0"/>
              <a:t>      </a:t>
            </a:r>
            <a:r>
              <a:rPr lang="en-US" altLang="zh-CN" dirty="0" err="1"/>
              <a:t>cout</a:t>
            </a:r>
            <a:r>
              <a:rPr lang="en-US" altLang="zh-CN" dirty="0"/>
              <a:t> &lt;&lt; Hello;   	      //</a:t>
            </a:r>
            <a:r>
              <a:rPr lang="zh-CN" altLang="en-US" dirty="0"/>
              <a:t>把变量</a:t>
            </a:r>
            <a:r>
              <a:rPr lang="en-US" altLang="zh-CN" dirty="0"/>
              <a:t>Hello</a:t>
            </a:r>
            <a:r>
              <a:rPr lang="zh-CN" altLang="en-US" dirty="0"/>
              <a:t>存储的内容打印到屏幕上</a:t>
            </a:r>
          </a:p>
        </p:txBody>
      </p:sp>
    </p:spTree>
    <p:extLst>
      <p:ext uri="{BB962C8B-B14F-4D97-AF65-F5344CB8AC3E}">
        <p14:creationId xmlns:p14="http://schemas.microsoft.com/office/powerpoint/2010/main" val="2660859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3911B-ECDF-442C-A345-A118B2267072}"/>
              </a:ext>
            </a:extLst>
          </p:cNvPr>
          <p:cNvSpPr>
            <a:spLocks noGrp="1"/>
          </p:cNvSpPr>
          <p:nvPr>
            <p:ph type="title"/>
          </p:nvPr>
        </p:nvSpPr>
        <p:spPr>
          <a:xfrm>
            <a:off x="1484311" y="685800"/>
            <a:ext cx="10018713" cy="842749"/>
          </a:xfrm>
        </p:spPr>
        <p:txBody>
          <a:bodyPr/>
          <a:lstStyle/>
          <a:p>
            <a:r>
              <a:rPr lang="en-US" altLang="zh-CN" dirty="0"/>
              <a:t>3</a:t>
            </a:r>
            <a:r>
              <a:rPr lang="zh-CN" altLang="en-US" dirty="0"/>
              <a:t>、通过</a:t>
            </a:r>
            <a:r>
              <a:rPr lang="en-US" altLang="zh-CN" dirty="0" err="1"/>
              <a:t>cout</a:t>
            </a:r>
            <a:r>
              <a:rPr lang="zh-CN" altLang="en-US" dirty="0"/>
              <a:t>流输出数据</a:t>
            </a:r>
          </a:p>
        </p:txBody>
      </p:sp>
      <p:sp>
        <p:nvSpPr>
          <p:cNvPr id="3" name="内容占位符 2">
            <a:extLst>
              <a:ext uri="{FF2B5EF4-FFF2-40B4-BE49-F238E27FC236}">
                <a16:creationId xmlns:a16="http://schemas.microsoft.com/office/drawing/2014/main" id="{DA6F0A70-CA1E-448A-8885-ADA605F8ABED}"/>
              </a:ext>
            </a:extLst>
          </p:cNvPr>
          <p:cNvSpPr>
            <a:spLocks noGrp="1"/>
          </p:cNvSpPr>
          <p:nvPr>
            <p:ph idx="1"/>
          </p:nvPr>
        </p:nvSpPr>
        <p:spPr>
          <a:xfrm>
            <a:off x="1484310" y="1528549"/>
            <a:ext cx="10018713" cy="2279175"/>
          </a:xfrm>
        </p:spPr>
        <p:txBody>
          <a:bodyPr anchor="ctr">
            <a:normAutofit fontScale="85000" lnSpcReduction="20000"/>
          </a:bodyPr>
          <a:lstStyle/>
          <a:p>
            <a:r>
              <a:rPr lang="zh-CN" altLang="en-US" dirty="0"/>
              <a:t>换行符的使用：</a:t>
            </a:r>
            <a:endParaRPr lang="en-US" altLang="zh-CN" dirty="0"/>
          </a:p>
          <a:p>
            <a:r>
              <a:rPr lang="en-US" altLang="zh-CN" dirty="0" err="1"/>
              <a:t>cout</a:t>
            </a:r>
            <a:r>
              <a:rPr lang="zh-CN" altLang="en-US" dirty="0"/>
              <a:t>并不会自动在其输出内容的末尾加换行符，因此下面的语句：</a:t>
            </a:r>
          </a:p>
          <a:p>
            <a:pPr>
              <a:buNone/>
            </a:pPr>
            <a:r>
              <a:rPr lang="en-US" altLang="zh-CN" dirty="0"/>
              <a:t>	</a:t>
            </a:r>
            <a:r>
              <a:rPr lang="en-US" altLang="zh-CN" dirty="0" err="1"/>
              <a:t>cout</a:t>
            </a:r>
            <a:r>
              <a:rPr lang="en-US" altLang="zh-CN" dirty="0"/>
              <a:t> &lt;&lt; "This is a sentence." ;</a:t>
            </a:r>
          </a:p>
          <a:p>
            <a:pPr>
              <a:buNone/>
            </a:pPr>
            <a:r>
              <a:rPr lang="en-US" altLang="zh-CN" dirty="0"/>
              <a:t>	</a:t>
            </a:r>
            <a:r>
              <a:rPr lang="en-US" altLang="zh-CN" dirty="0" err="1"/>
              <a:t>cout</a:t>
            </a:r>
            <a:r>
              <a:rPr lang="en-US" altLang="zh-CN" dirty="0"/>
              <a:t> &lt;&lt; "This is another sentence. "</a:t>
            </a:r>
          </a:p>
          <a:p>
            <a:pPr>
              <a:buNone/>
            </a:pPr>
            <a:r>
              <a:rPr lang="zh-CN" altLang="en-US" dirty="0"/>
              <a:t>    将会有如下内容输出到屏幕：</a:t>
            </a:r>
          </a:p>
          <a:p>
            <a:pPr>
              <a:buNone/>
            </a:pPr>
            <a:r>
              <a:rPr lang="zh-CN" altLang="en-US" dirty="0"/>
              <a:t>　</a:t>
            </a:r>
            <a:r>
              <a:rPr lang="en-US" altLang="zh-CN" dirty="0"/>
              <a:t>This is a </a:t>
            </a:r>
            <a:r>
              <a:rPr lang="en-US" altLang="zh-CN" dirty="0" err="1"/>
              <a:t>sentence.This</a:t>
            </a:r>
            <a:r>
              <a:rPr lang="en-US" altLang="zh-CN" dirty="0"/>
              <a:t> is another sentence.;</a:t>
            </a:r>
          </a:p>
        </p:txBody>
      </p:sp>
      <p:sp>
        <p:nvSpPr>
          <p:cNvPr id="4" name="内容占位符 2">
            <a:extLst>
              <a:ext uri="{FF2B5EF4-FFF2-40B4-BE49-F238E27FC236}">
                <a16:creationId xmlns:a16="http://schemas.microsoft.com/office/drawing/2014/main" id="{5CBDC93B-1CA4-4315-83EE-E9735E5F67AE}"/>
              </a:ext>
            </a:extLst>
          </p:cNvPr>
          <p:cNvSpPr txBox="1">
            <a:spLocks/>
          </p:cNvSpPr>
          <p:nvPr/>
        </p:nvSpPr>
        <p:spPr>
          <a:xfrm>
            <a:off x="7036908" y="2647666"/>
            <a:ext cx="4466115" cy="4206922"/>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zh-CN" altLang="en-US" dirty="0"/>
              <a:t>为了在输出中换行，我们必须插入一个换行符来明确表达这一要求，在</a:t>
            </a:r>
            <a:r>
              <a:rPr lang="en-US" altLang="zh-CN" dirty="0"/>
              <a:t>C++</a:t>
            </a:r>
            <a:r>
              <a:rPr lang="zh-CN" altLang="en-US" dirty="0"/>
              <a:t>中换行符可以写作</a:t>
            </a:r>
            <a:r>
              <a:rPr lang="en-US" altLang="zh-CN" dirty="0"/>
              <a:t>\n</a:t>
            </a:r>
            <a:r>
              <a:rPr lang="zh-CN" altLang="en-US" dirty="0"/>
              <a:t>。</a:t>
            </a:r>
            <a:endParaRPr lang="en-US" altLang="zh-CN" dirty="0"/>
          </a:p>
          <a:p>
            <a:pPr marL="0" indent="0">
              <a:buNone/>
            </a:pPr>
            <a:r>
              <a:rPr lang="en-US" altLang="zh-CN" dirty="0"/>
              <a:t>      </a:t>
            </a:r>
            <a:r>
              <a:rPr lang="en-US" altLang="zh-CN" dirty="0" err="1"/>
              <a:t>cout</a:t>
            </a:r>
            <a:r>
              <a:rPr lang="en-US" altLang="zh-CN" dirty="0"/>
              <a:t> &lt;&lt; "First sentence.\n";</a:t>
            </a:r>
          </a:p>
          <a:p>
            <a:pPr marL="0" indent="0">
              <a:buNone/>
            </a:pPr>
            <a:r>
              <a:rPr lang="en-US" altLang="zh-CN" dirty="0"/>
              <a:t>      </a:t>
            </a:r>
            <a:r>
              <a:rPr lang="en-US" altLang="zh-CN" dirty="0" err="1"/>
              <a:t>cout</a:t>
            </a:r>
            <a:r>
              <a:rPr lang="en-US" altLang="zh-CN" dirty="0"/>
              <a:t> &lt;&lt; "Second sentence.\</a:t>
            </a:r>
            <a:r>
              <a:rPr lang="en-US" altLang="zh-CN" dirty="0" err="1"/>
              <a:t>nThird</a:t>
            </a:r>
            <a:r>
              <a:rPr lang="en-US" altLang="zh-CN" dirty="0"/>
              <a:t> sentence."; </a:t>
            </a:r>
          </a:p>
          <a:p>
            <a:pPr marL="0" indent="0">
              <a:buNone/>
            </a:pPr>
            <a:r>
              <a:rPr lang="zh-CN" altLang="en-US" dirty="0"/>
              <a:t>      将会产生如下输出： </a:t>
            </a:r>
          </a:p>
          <a:p>
            <a:pPr marL="0" indent="0">
              <a:buNone/>
            </a:pPr>
            <a:r>
              <a:rPr lang="zh-CN" altLang="en-US" dirty="0"/>
              <a:t>      </a:t>
            </a:r>
            <a:r>
              <a:rPr lang="en-US" altLang="zh-CN" dirty="0"/>
              <a:t>First sentence.</a:t>
            </a:r>
          </a:p>
          <a:p>
            <a:pPr marL="0" indent="0">
              <a:buNone/>
            </a:pPr>
            <a:r>
              <a:rPr lang="en-US" altLang="zh-CN" dirty="0"/>
              <a:t>      Second sentence.</a:t>
            </a:r>
          </a:p>
          <a:p>
            <a:pPr marL="0" indent="0">
              <a:buNone/>
            </a:pPr>
            <a:r>
              <a:rPr lang="en-US" altLang="zh-CN" dirty="0"/>
              <a:t>      Third sentence. </a:t>
            </a:r>
          </a:p>
        </p:txBody>
      </p:sp>
      <p:sp>
        <p:nvSpPr>
          <p:cNvPr id="5" name="内容占位符 2">
            <a:extLst>
              <a:ext uri="{FF2B5EF4-FFF2-40B4-BE49-F238E27FC236}">
                <a16:creationId xmlns:a16="http://schemas.microsoft.com/office/drawing/2014/main" id="{FE1E2437-83C8-4025-84E3-59C8237DD5E9}"/>
              </a:ext>
            </a:extLst>
          </p:cNvPr>
          <p:cNvSpPr txBox="1">
            <a:spLocks/>
          </p:cNvSpPr>
          <p:nvPr/>
        </p:nvSpPr>
        <p:spPr>
          <a:xfrm>
            <a:off x="1484310" y="3807724"/>
            <a:ext cx="4466115" cy="3046864"/>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zh-CN" altLang="en-US" dirty="0"/>
              <a:t>另外，你也可以用操作符</a:t>
            </a:r>
            <a:r>
              <a:rPr lang="en-US" altLang="zh-CN" dirty="0" err="1"/>
              <a:t>endl</a:t>
            </a:r>
            <a:r>
              <a:rPr lang="zh-CN" altLang="en-US" dirty="0"/>
              <a:t>来换行，例如：</a:t>
            </a:r>
          </a:p>
          <a:p>
            <a:pPr marL="0" indent="0">
              <a:buNone/>
            </a:pPr>
            <a:r>
              <a:rPr lang="en-US" altLang="zh-CN" dirty="0"/>
              <a:t>     </a:t>
            </a:r>
            <a:r>
              <a:rPr lang="en-US" altLang="zh-CN" dirty="0" err="1"/>
              <a:t>cout</a:t>
            </a:r>
            <a:r>
              <a:rPr lang="en-US" altLang="zh-CN" dirty="0"/>
              <a:t> &lt;&lt; "First sentence." &lt;&lt; </a:t>
            </a:r>
            <a:r>
              <a:rPr lang="en-US" altLang="zh-CN" dirty="0" err="1"/>
              <a:t>endl</a:t>
            </a:r>
            <a:r>
              <a:rPr lang="en-US" altLang="zh-CN" dirty="0"/>
              <a:t>;</a:t>
            </a:r>
          </a:p>
          <a:p>
            <a:pPr marL="0" indent="0">
              <a:buNone/>
            </a:pPr>
            <a:r>
              <a:rPr lang="en-US" altLang="zh-CN" dirty="0"/>
              <a:t>     </a:t>
            </a:r>
            <a:r>
              <a:rPr lang="en-US" altLang="zh-CN" dirty="0" err="1"/>
              <a:t>cout</a:t>
            </a:r>
            <a:r>
              <a:rPr lang="en-US" altLang="zh-CN" dirty="0"/>
              <a:t> &lt;&lt; "Second sentence." &lt;&lt; </a:t>
            </a:r>
            <a:r>
              <a:rPr lang="en-US" altLang="zh-CN" dirty="0" err="1"/>
              <a:t>endl</a:t>
            </a:r>
            <a:r>
              <a:rPr lang="en-US" altLang="zh-CN" dirty="0"/>
              <a:t>; </a:t>
            </a:r>
          </a:p>
          <a:p>
            <a:pPr marL="0" indent="0">
              <a:buNone/>
            </a:pPr>
            <a:r>
              <a:rPr lang="en-US" altLang="zh-CN" dirty="0"/>
              <a:t>     </a:t>
            </a:r>
            <a:r>
              <a:rPr lang="zh-CN" altLang="en-US" dirty="0"/>
              <a:t>将会输出：</a:t>
            </a:r>
          </a:p>
          <a:p>
            <a:r>
              <a:rPr lang="en-US" altLang="zh-CN" dirty="0"/>
              <a:t>First sentence.</a:t>
            </a:r>
          </a:p>
          <a:p>
            <a:r>
              <a:rPr lang="en-US" altLang="zh-CN" dirty="0"/>
              <a:t>Second sentence. </a:t>
            </a:r>
          </a:p>
        </p:txBody>
      </p:sp>
    </p:spTree>
    <p:extLst>
      <p:ext uri="{BB962C8B-B14F-4D97-AF65-F5344CB8AC3E}">
        <p14:creationId xmlns:p14="http://schemas.microsoft.com/office/powerpoint/2010/main" val="406799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3911B-ECDF-442C-A345-A118B2267072}"/>
              </a:ext>
            </a:extLst>
          </p:cNvPr>
          <p:cNvSpPr>
            <a:spLocks noGrp="1"/>
          </p:cNvSpPr>
          <p:nvPr>
            <p:ph type="title"/>
          </p:nvPr>
        </p:nvSpPr>
        <p:spPr>
          <a:xfrm>
            <a:off x="1484311" y="685800"/>
            <a:ext cx="10018713" cy="842749"/>
          </a:xfrm>
        </p:spPr>
        <p:txBody>
          <a:bodyPr/>
          <a:lstStyle/>
          <a:p>
            <a:r>
              <a:rPr lang="en-US" altLang="zh-CN" dirty="0"/>
              <a:t>4</a:t>
            </a:r>
            <a:r>
              <a:rPr lang="zh-CN" altLang="en-US" dirty="0"/>
              <a:t>、通过</a:t>
            </a:r>
            <a:r>
              <a:rPr lang="en-US" altLang="zh-CN" dirty="0" err="1"/>
              <a:t>cin</a:t>
            </a:r>
            <a:r>
              <a:rPr lang="zh-CN" altLang="en-US" dirty="0"/>
              <a:t>流读入数据</a:t>
            </a:r>
          </a:p>
        </p:txBody>
      </p:sp>
      <p:sp>
        <p:nvSpPr>
          <p:cNvPr id="3" name="内容占位符 2">
            <a:extLst>
              <a:ext uri="{FF2B5EF4-FFF2-40B4-BE49-F238E27FC236}">
                <a16:creationId xmlns:a16="http://schemas.microsoft.com/office/drawing/2014/main" id="{DA6F0A70-CA1E-448A-8885-ADA605F8ABED}"/>
              </a:ext>
            </a:extLst>
          </p:cNvPr>
          <p:cNvSpPr>
            <a:spLocks noGrp="1"/>
          </p:cNvSpPr>
          <p:nvPr>
            <p:ph idx="1"/>
          </p:nvPr>
        </p:nvSpPr>
        <p:spPr>
          <a:xfrm>
            <a:off x="1484310" y="1528549"/>
            <a:ext cx="10018713" cy="5172502"/>
          </a:xfrm>
        </p:spPr>
        <p:txBody>
          <a:bodyPr anchor="ctr">
            <a:normAutofit/>
          </a:bodyPr>
          <a:lstStyle/>
          <a:p>
            <a:r>
              <a:rPr lang="zh-CN" altLang="en-US" dirty="0"/>
              <a:t>流读取运算符</a:t>
            </a:r>
            <a:r>
              <a:rPr lang="en-US" altLang="zh-CN" dirty="0"/>
              <a:t>&gt;&gt;</a:t>
            </a:r>
            <a:r>
              <a:rPr lang="zh-CN" altLang="en-US" dirty="0"/>
              <a:t>和</a:t>
            </a:r>
            <a:r>
              <a:rPr lang="en-US" altLang="zh-CN" dirty="0" err="1"/>
              <a:t>cin</a:t>
            </a:r>
            <a:r>
              <a:rPr lang="zh-CN" altLang="en-US" dirty="0"/>
              <a:t>结合在一起使用，可从键盘输入数据。</a:t>
            </a:r>
          </a:p>
          <a:p>
            <a:r>
              <a:rPr lang="zh-CN" altLang="en-US" dirty="0"/>
              <a:t>功能：是从键盘读取一个数据并将其赋给“变量”。</a:t>
            </a:r>
          </a:p>
          <a:p>
            <a:pPr marL="0" indent="0">
              <a:buNone/>
            </a:pPr>
            <a:r>
              <a:rPr lang="zh-CN" altLang="en-US" dirty="0"/>
              <a:t>     说明：在使用</a:t>
            </a:r>
            <a:r>
              <a:rPr lang="en-US" altLang="zh-CN" dirty="0" err="1"/>
              <a:t>cin</a:t>
            </a:r>
            <a:r>
              <a:rPr lang="zh-CN" altLang="en-US" dirty="0"/>
              <a:t>输入的时候必须考虑后面的变量类型。如果你要求输入一个整数，在 </a:t>
            </a:r>
            <a:r>
              <a:rPr lang="en-US" altLang="zh-CN" dirty="0"/>
              <a:t>&gt;&gt;</a:t>
            </a:r>
            <a:r>
              <a:rPr lang="zh-CN" altLang="en-US" dirty="0"/>
              <a:t>后面必须跟一个整型变量，如果要求一个字符，后面必须跟一个字符型变量。</a:t>
            </a:r>
          </a:p>
          <a:p>
            <a:r>
              <a:rPr lang="zh-CN" altLang="en-US" dirty="0"/>
              <a:t>例如：声明一个整型变量</a:t>
            </a:r>
            <a:r>
              <a:rPr lang="en-US" altLang="zh-CN" dirty="0"/>
              <a:t>age</a:t>
            </a:r>
            <a:r>
              <a:rPr lang="zh-CN" altLang="en-US" dirty="0"/>
              <a:t>然后等待用户从键盘输入到</a:t>
            </a:r>
            <a:r>
              <a:rPr lang="en-US" altLang="zh-CN" dirty="0" err="1"/>
              <a:t>cin</a:t>
            </a:r>
            <a:r>
              <a:rPr lang="zh-CN" altLang="en-US" dirty="0"/>
              <a:t>并将输入值存储在这个变量中。</a:t>
            </a:r>
          </a:p>
          <a:p>
            <a:pPr marL="0" indent="0">
              <a:buNone/>
            </a:pPr>
            <a:r>
              <a:rPr lang="zh-CN" altLang="en-US" dirty="0"/>
              <a:t>      </a:t>
            </a:r>
            <a:r>
              <a:rPr lang="en-US" altLang="zh-CN" dirty="0"/>
              <a:t>int age;</a:t>
            </a:r>
          </a:p>
          <a:p>
            <a:pPr marL="0" indent="0">
              <a:buNone/>
            </a:pPr>
            <a:r>
              <a:rPr lang="en-US" altLang="zh-CN" dirty="0"/>
              <a:t>      </a:t>
            </a:r>
            <a:r>
              <a:rPr lang="en-US" altLang="zh-CN" dirty="0" err="1"/>
              <a:t>cin</a:t>
            </a:r>
            <a:r>
              <a:rPr lang="en-US" altLang="zh-CN" dirty="0"/>
              <a:t> &gt;&gt; age; </a:t>
            </a:r>
          </a:p>
          <a:p>
            <a:r>
              <a:rPr lang="zh-CN" altLang="en-US" dirty="0"/>
              <a:t>也可以连续使用</a:t>
            </a:r>
            <a:r>
              <a:rPr lang="en-US" altLang="zh-CN" dirty="0"/>
              <a:t>&gt;&gt;</a:t>
            </a:r>
            <a:r>
              <a:rPr lang="zh-CN" altLang="en-US" dirty="0"/>
              <a:t>，实现从键盘对多个变量输入数据。</a:t>
            </a:r>
          </a:p>
        </p:txBody>
      </p:sp>
    </p:spTree>
    <p:extLst>
      <p:ext uri="{BB962C8B-B14F-4D97-AF65-F5344CB8AC3E}">
        <p14:creationId xmlns:p14="http://schemas.microsoft.com/office/powerpoint/2010/main" val="41312678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3911B-ECDF-442C-A345-A118B2267072}"/>
              </a:ext>
            </a:extLst>
          </p:cNvPr>
          <p:cNvSpPr>
            <a:spLocks noGrp="1"/>
          </p:cNvSpPr>
          <p:nvPr>
            <p:ph type="title"/>
          </p:nvPr>
        </p:nvSpPr>
        <p:spPr>
          <a:xfrm>
            <a:off x="1484311" y="685800"/>
            <a:ext cx="10018713" cy="842749"/>
          </a:xfrm>
        </p:spPr>
        <p:txBody>
          <a:bodyPr/>
          <a:lstStyle/>
          <a:p>
            <a:r>
              <a:rPr lang="en-US" altLang="zh-CN" dirty="0"/>
              <a:t>5</a:t>
            </a:r>
            <a:r>
              <a:rPr lang="zh-CN" altLang="en-US" dirty="0"/>
              <a:t>、格式化输入函数</a:t>
            </a:r>
            <a:r>
              <a:rPr lang="en-US" altLang="zh-CN" dirty="0" err="1"/>
              <a:t>scanf</a:t>
            </a:r>
            <a:endParaRPr lang="zh-CN" altLang="en-US" dirty="0"/>
          </a:p>
        </p:txBody>
      </p:sp>
      <p:sp>
        <p:nvSpPr>
          <p:cNvPr id="3" name="内容占位符 2">
            <a:extLst>
              <a:ext uri="{FF2B5EF4-FFF2-40B4-BE49-F238E27FC236}">
                <a16:creationId xmlns:a16="http://schemas.microsoft.com/office/drawing/2014/main" id="{DA6F0A70-CA1E-448A-8885-ADA605F8ABED}"/>
              </a:ext>
            </a:extLst>
          </p:cNvPr>
          <p:cNvSpPr>
            <a:spLocks noGrp="1"/>
          </p:cNvSpPr>
          <p:nvPr>
            <p:ph idx="1"/>
          </p:nvPr>
        </p:nvSpPr>
        <p:spPr>
          <a:xfrm>
            <a:off x="1484310" y="1528549"/>
            <a:ext cx="5325923" cy="5172502"/>
          </a:xfrm>
        </p:spPr>
        <p:txBody>
          <a:bodyPr anchor="ctr">
            <a:normAutofit/>
          </a:bodyPr>
          <a:lstStyle/>
          <a:p>
            <a:r>
              <a:rPr lang="en-US" altLang="zh-CN" dirty="0" err="1"/>
              <a:t>scanf</a:t>
            </a:r>
            <a:r>
              <a:rPr lang="zh-CN" altLang="en-US" dirty="0"/>
              <a:t>函数的功能是格式化输入任意数据列表，其一般调用格式为：</a:t>
            </a:r>
          </a:p>
          <a:p>
            <a:pPr marL="0" indent="0">
              <a:buNone/>
            </a:pPr>
            <a:r>
              <a:rPr lang="en-US" altLang="zh-CN" dirty="0">
                <a:solidFill>
                  <a:srgbClr val="FF0000"/>
                </a:solidFill>
              </a:rPr>
              <a:t>      </a:t>
            </a:r>
            <a:r>
              <a:rPr lang="en-US" altLang="zh-CN" dirty="0" err="1">
                <a:solidFill>
                  <a:srgbClr val="FF0000"/>
                </a:solidFill>
              </a:rPr>
              <a:t>scanf</a:t>
            </a:r>
            <a:r>
              <a:rPr lang="en-US" altLang="zh-CN" dirty="0">
                <a:solidFill>
                  <a:srgbClr val="FF0000"/>
                </a:solidFill>
              </a:rPr>
              <a:t>(</a:t>
            </a:r>
            <a:r>
              <a:rPr lang="zh-CN" altLang="en-US" dirty="0">
                <a:solidFill>
                  <a:srgbClr val="FF0000"/>
                </a:solidFill>
              </a:rPr>
              <a:t>格式控制符，地址列表</a:t>
            </a:r>
            <a:r>
              <a:rPr lang="en-US" altLang="zh-CN" dirty="0">
                <a:solidFill>
                  <a:srgbClr val="FF0000"/>
                </a:solidFill>
              </a:rPr>
              <a:t>)</a:t>
            </a:r>
          </a:p>
          <a:p>
            <a:r>
              <a:rPr lang="en-US" altLang="zh-CN" dirty="0"/>
              <a:t>【</a:t>
            </a:r>
            <a:r>
              <a:rPr lang="zh-CN" altLang="en-US" dirty="0"/>
              <a:t>说明</a:t>
            </a:r>
            <a:r>
              <a:rPr lang="en-US" altLang="zh-CN" dirty="0"/>
              <a:t>】</a:t>
            </a:r>
          </a:p>
          <a:p>
            <a:r>
              <a:rPr lang="en-US" altLang="zh-CN" dirty="0"/>
              <a:t>1</a:t>
            </a:r>
            <a:r>
              <a:rPr lang="zh-CN" altLang="en-US" dirty="0"/>
              <a:t>）地址列表中给出各变量的地址，可以为变量的地址，也可以为字符串的首地址。</a:t>
            </a:r>
            <a:endParaRPr lang="en-US" altLang="zh-CN" dirty="0"/>
          </a:p>
          <a:p>
            <a:r>
              <a:rPr lang="en-US" altLang="zh-CN" dirty="0"/>
              <a:t>2</a:t>
            </a:r>
            <a:r>
              <a:rPr lang="zh-CN" altLang="en-US" dirty="0"/>
              <a:t>）格式控制符由</a:t>
            </a:r>
            <a:r>
              <a:rPr lang="en-US" altLang="zh-CN" dirty="0"/>
              <a:t>%</a:t>
            </a:r>
            <a:r>
              <a:rPr lang="zh-CN" altLang="en-US" dirty="0"/>
              <a:t>和格式符组成，作用是将要输入的字符按指定的格式输入，如</a:t>
            </a:r>
            <a:r>
              <a:rPr lang="en-US" altLang="zh-CN" dirty="0"/>
              <a:t>%d</a:t>
            </a:r>
            <a:r>
              <a:rPr lang="zh-CN" altLang="en-US" dirty="0"/>
              <a:t>，</a:t>
            </a:r>
            <a:r>
              <a:rPr lang="en-US" altLang="zh-CN" dirty="0"/>
              <a:t>%c</a:t>
            </a:r>
            <a:r>
              <a:rPr lang="zh-CN" altLang="en-US" dirty="0"/>
              <a:t>等。</a:t>
            </a:r>
          </a:p>
        </p:txBody>
      </p:sp>
      <p:graphicFrame>
        <p:nvGraphicFramePr>
          <p:cNvPr id="4" name="Group 4">
            <a:extLst>
              <a:ext uri="{FF2B5EF4-FFF2-40B4-BE49-F238E27FC236}">
                <a16:creationId xmlns:a16="http://schemas.microsoft.com/office/drawing/2014/main" id="{184AF481-9D39-451F-9C7A-371E99725ECA}"/>
              </a:ext>
            </a:extLst>
          </p:cNvPr>
          <p:cNvGraphicFramePr>
            <a:graphicFrameLocks/>
          </p:cNvGraphicFramePr>
          <p:nvPr>
            <p:extLst>
              <p:ext uri="{D42A27DB-BD31-4B8C-83A1-F6EECF244321}">
                <p14:modId xmlns:p14="http://schemas.microsoft.com/office/powerpoint/2010/main" val="2830427213"/>
              </p:ext>
            </p:extLst>
          </p:nvPr>
        </p:nvGraphicFramePr>
        <p:xfrm>
          <a:off x="6872669" y="2532902"/>
          <a:ext cx="4692792" cy="4168149"/>
        </p:xfrm>
        <a:graphic>
          <a:graphicData uri="http://schemas.openxmlformats.org/drawingml/2006/table">
            <a:tbl>
              <a:tblPr/>
              <a:tblGrid>
                <a:gridCol w="988331">
                  <a:extLst>
                    <a:ext uri="{9D8B030D-6E8A-4147-A177-3AD203B41FA5}">
                      <a16:colId xmlns:a16="http://schemas.microsoft.com/office/drawing/2014/main" val="20000"/>
                    </a:ext>
                  </a:extLst>
                </a:gridCol>
                <a:gridCol w="3704461">
                  <a:extLst>
                    <a:ext uri="{9D8B030D-6E8A-4147-A177-3AD203B41FA5}">
                      <a16:colId xmlns:a16="http://schemas.microsoft.com/office/drawing/2014/main" val="20001"/>
                    </a:ext>
                  </a:extLst>
                </a:gridCol>
              </a:tblGrid>
              <a:tr h="32217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800" b="1" i="0" u="none" strike="noStrike" cap="none" normalizeH="0" baseline="0">
                          <a:ln>
                            <a:noFill/>
                          </a:ln>
                          <a:solidFill>
                            <a:schemeClr val="tx1"/>
                          </a:solidFill>
                          <a:effectLst/>
                          <a:latin typeface="宋体" pitchFamily="2" charset="-122"/>
                          <a:ea typeface="宋体" pitchFamily="2" charset="-122"/>
                          <a:sym typeface="宋体" pitchFamily="2" charset="-122"/>
                        </a:rPr>
                        <a:t>格式符</a:t>
                      </a:r>
                    </a:p>
                  </a:txBody>
                  <a:tcPr marT="45725" marB="45725"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800" b="1" i="0" u="none" strike="noStrike" cap="none" normalizeH="0" baseline="0">
                          <a:ln>
                            <a:noFill/>
                          </a:ln>
                          <a:solidFill>
                            <a:schemeClr val="tx1"/>
                          </a:solidFill>
                          <a:effectLst/>
                          <a:latin typeface="宋体" pitchFamily="2" charset="-122"/>
                          <a:ea typeface="宋体" pitchFamily="2" charset="-122"/>
                          <a:sym typeface="宋体" pitchFamily="2" charset="-122"/>
                        </a:rPr>
                        <a:t>说  明</a:t>
                      </a:r>
                    </a:p>
                  </a:txBody>
                  <a:tcPr marT="45725" marB="45725"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217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0" u="none" strike="noStrike" cap="none" normalizeH="0" baseline="0">
                          <a:ln>
                            <a:noFill/>
                          </a:ln>
                          <a:solidFill>
                            <a:srgbClr val="FF0000"/>
                          </a:solidFill>
                          <a:effectLst/>
                          <a:latin typeface="宋体" pitchFamily="2" charset="-122"/>
                          <a:ea typeface="宋体" pitchFamily="2" charset="-122"/>
                          <a:sym typeface="宋体" pitchFamily="2" charset="-122"/>
                        </a:rPr>
                        <a:t>d,i</a:t>
                      </a:r>
                    </a:p>
                  </a:txBody>
                  <a:tcPr marT="45725" marB="45725"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800" b="1" i="0" u="none" strike="noStrike" cap="none" normalizeH="0" baseline="0" dirty="0">
                          <a:ln>
                            <a:noFill/>
                          </a:ln>
                          <a:solidFill>
                            <a:srgbClr val="FF0000"/>
                          </a:solidFill>
                          <a:effectLst/>
                          <a:latin typeface="宋体" pitchFamily="2" charset="-122"/>
                          <a:ea typeface="宋体" pitchFamily="2" charset="-122"/>
                          <a:sym typeface="宋体" pitchFamily="2" charset="-122"/>
                        </a:rPr>
                        <a:t>用于输入十进制整数</a:t>
                      </a:r>
                    </a:p>
                  </a:txBody>
                  <a:tcPr marT="45725" marB="4572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02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0" u="none" strike="noStrike" cap="none" normalizeH="0" baseline="0">
                          <a:ln>
                            <a:noFill/>
                          </a:ln>
                          <a:solidFill>
                            <a:schemeClr val="tx1"/>
                          </a:solidFill>
                          <a:effectLst/>
                          <a:latin typeface="宋体" pitchFamily="2" charset="-122"/>
                          <a:ea typeface="宋体" pitchFamily="2" charset="-122"/>
                          <a:sym typeface="宋体" pitchFamily="2" charset="-122"/>
                        </a:rPr>
                        <a:t>u</a:t>
                      </a:r>
                    </a:p>
                  </a:txBody>
                  <a:tcPr marT="45725" marB="45725"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800" b="1" i="0" u="none" strike="noStrike" cap="none" normalizeH="0" baseline="0">
                          <a:ln>
                            <a:noFill/>
                          </a:ln>
                          <a:solidFill>
                            <a:schemeClr val="tx1"/>
                          </a:solidFill>
                          <a:effectLst/>
                          <a:latin typeface="宋体" pitchFamily="2" charset="-122"/>
                          <a:ea typeface="宋体" pitchFamily="2" charset="-122"/>
                          <a:sym typeface="宋体" pitchFamily="2" charset="-122"/>
                        </a:rPr>
                        <a:t>以无符号十进制形式输入十进制整数</a:t>
                      </a:r>
                    </a:p>
                  </a:txBody>
                  <a:tcPr marT="45725" marB="4572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02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0" u="none" strike="noStrike" cap="none" normalizeH="0" baseline="0">
                          <a:ln>
                            <a:noFill/>
                          </a:ln>
                          <a:solidFill>
                            <a:schemeClr val="tx1"/>
                          </a:solidFill>
                          <a:effectLst/>
                          <a:latin typeface="宋体" pitchFamily="2" charset="-122"/>
                          <a:ea typeface="宋体" pitchFamily="2" charset="-122"/>
                          <a:sym typeface="宋体" pitchFamily="2" charset="-122"/>
                        </a:rPr>
                        <a:t>o(</a:t>
                      </a:r>
                      <a:r>
                        <a:rPr kumimoji="0" lang="zh-CN" altLang="en-US" sz="1800" b="1" i="0" u="none" strike="noStrike" cap="none" normalizeH="0" baseline="0">
                          <a:ln>
                            <a:noFill/>
                          </a:ln>
                          <a:solidFill>
                            <a:schemeClr val="tx1"/>
                          </a:solidFill>
                          <a:effectLst/>
                          <a:latin typeface="宋体" pitchFamily="2" charset="-122"/>
                          <a:ea typeface="宋体" pitchFamily="2" charset="-122"/>
                          <a:sym typeface="宋体" pitchFamily="2" charset="-122"/>
                        </a:rPr>
                        <a:t>字母</a:t>
                      </a:r>
                      <a:r>
                        <a:rPr kumimoji="0" lang="en-US" sz="1800" b="1" i="0" u="none" strike="noStrike" cap="none" normalizeH="0" baseline="0">
                          <a:ln>
                            <a:noFill/>
                          </a:ln>
                          <a:solidFill>
                            <a:schemeClr val="tx1"/>
                          </a:solidFill>
                          <a:effectLst/>
                          <a:latin typeface="宋体" pitchFamily="2" charset="-122"/>
                          <a:ea typeface="宋体" pitchFamily="2" charset="-122"/>
                          <a:sym typeface="宋体" pitchFamily="2" charset="-122"/>
                        </a:rPr>
                        <a:t>)</a:t>
                      </a:r>
                    </a:p>
                  </a:txBody>
                  <a:tcPr marT="45725" marB="45725"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800" b="1" i="0" u="none" strike="noStrike" cap="none" normalizeH="0" baseline="0">
                          <a:ln>
                            <a:noFill/>
                          </a:ln>
                          <a:solidFill>
                            <a:schemeClr val="tx1"/>
                          </a:solidFill>
                          <a:effectLst/>
                          <a:latin typeface="宋体" pitchFamily="2" charset="-122"/>
                          <a:ea typeface="宋体" pitchFamily="2" charset="-122"/>
                          <a:sym typeface="宋体" pitchFamily="2" charset="-122"/>
                        </a:rPr>
                        <a:t>用于输入八进制整数</a:t>
                      </a:r>
                    </a:p>
                  </a:txBody>
                  <a:tcPr marT="45725" marB="4572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17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0" u="none" strike="noStrike" cap="none" normalizeH="0" baseline="0">
                          <a:ln>
                            <a:noFill/>
                          </a:ln>
                          <a:solidFill>
                            <a:schemeClr val="tx1"/>
                          </a:solidFill>
                          <a:effectLst/>
                          <a:latin typeface="宋体" pitchFamily="2" charset="-122"/>
                          <a:ea typeface="宋体" pitchFamily="2" charset="-122"/>
                          <a:sym typeface="宋体" pitchFamily="2" charset="-122"/>
                        </a:rPr>
                        <a:t>x</a:t>
                      </a:r>
                    </a:p>
                  </a:txBody>
                  <a:tcPr marT="45725" marB="45725"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800" b="1" i="0" u="none" strike="noStrike" cap="none" normalizeH="0" baseline="0">
                          <a:ln>
                            <a:noFill/>
                          </a:ln>
                          <a:solidFill>
                            <a:schemeClr val="tx1"/>
                          </a:solidFill>
                          <a:effectLst/>
                          <a:latin typeface="宋体" pitchFamily="2" charset="-122"/>
                          <a:ea typeface="宋体" pitchFamily="2" charset="-122"/>
                          <a:sym typeface="宋体" pitchFamily="2" charset="-122"/>
                        </a:rPr>
                        <a:t>用于输入十六进制整数</a:t>
                      </a:r>
                    </a:p>
                  </a:txBody>
                  <a:tcPr marT="45725" marB="4572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17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0" u="none" strike="noStrike" cap="none" normalizeH="0" baseline="0">
                          <a:ln>
                            <a:noFill/>
                          </a:ln>
                          <a:solidFill>
                            <a:srgbClr val="FF0000"/>
                          </a:solidFill>
                          <a:effectLst/>
                          <a:latin typeface="宋体" pitchFamily="2" charset="-122"/>
                          <a:ea typeface="宋体" pitchFamily="2" charset="-122"/>
                          <a:sym typeface="宋体" pitchFamily="2" charset="-122"/>
                        </a:rPr>
                        <a:t>c</a:t>
                      </a:r>
                    </a:p>
                  </a:txBody>
                  <a:tcPr marT="45725" marB="45725"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800" b="1" i="0" u="none" strike="noStrike" cap="none" normalizeH="0" baseline="0" dirty="0">
                          <a:ln>
                            <a:noFill/>
                          </a:ln>
                          <a:solidFill>
                            <a:srgbClr val="FF0000"/>
                          </a:solidFill>
                          <a:effectLst/>
                          <a:latin typeface="宋体" pitchFamily="2" charset="-122"/>
                          <a:ea typeface="宋体" pitchFamily="2" charset="-122"/>
                          <a:sym typeface="宋体" pitchFamily="2" charset="-122"/>
                        </a:rPr>
                        <a:t>用于输入单个字符</a:t>
                      </a:r>
                    </a:p>
                  </a:txBody>
                  <a:tcPr marT="45725" marB="4572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8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0" u="none" strike="noStrike" cap="none" normalizeH="0" baseline="0">
                          <a:ln>
                            <a:noFill/>
                          </a:ln>
                          <a:solidFill>
                            <a:srgbClr val="FF0000"/>
                          </a:solidFill>
                          <a:effectLst/>
                          <a:latin typeface="宋体" pitchFamily="2" charset="-122"/>
                          <a:ea typeface="宋体" pitchFamily="2" charset="-122"/>
                          <a:sym typeface="宋体" pitchFamily="2" charset="-122"/>
                        </a:rPr>
                        <a:t>s</a:t>
                      </a:r>
                    </a:p>
                  </a:txBody>
                  <a:tcPr marT="45725" marB="45725"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dirty="0">
                          <a:ln>
                            <a:noFill/>
                          </a:ln>
                          <a:solidFill>
                            <a:srgbClr val="FF0000"/>
                          </a:solidFill>
                          <a:effectLst/>
                          <a:latin typeface="宋体" pitchFamily="2" charset="-122"/>
                          <a:ea typeface="宋体" pitchFamily="2" charset="-122"/>
                          <a:sym typeface="宋体" pitchFamily="2" charset="-122"/>
                        </a:rPr>
                        <a:t>用于输入字符串（非空格开始，空格结束，字符串变量以</a:t>
                      </a:r>
                      <a:r>
                        <a:rPr kumimoji="0" lang="en-US" sz="1800" b="1" i="0" u="none" strike="noStrike" cap="none" normalizeH="0" baseline="0" dirty="0">
                          <a:ln>
                            <a:noFill/>
                          </a:ln>
                          <a:solidFill>
                            <a:srgbClr val="FF0000"/>
                          </a:solidFill>
                          <a:effectLst/>
                          <a:latin typeface="宋体" pitchFamily="2" charset="-122"/>
                          <a:ea typeface="宋体" pitchFamily="2" charset="-122"/>
                          <a:sym typeface="宋体" pitchFamily="2" charset="-122"/>
                        </a:rPr>
                        <a:t>'\0'</a:t>
                      </a:r>
                      <a:r>
                        <a:rPr kumimoji="0" lang="zh-CN" altLang="en-US" sz="1800" b="1" i="0" u="none" strike="noStrike" cap="none" normalizeH="0" baseline="0" dirty="0">
                          <a:ln>
                            <a:noFill/>
                          </a:ln>
                          <a:solidFill>
                            <a:srgbClr val="FF0000"/>
                          </a:solidFill>
                          <a:effectLst/>
                          <a:latin typeface="宋体" pitchFamily="2" charset="-122"/>
                          <a:ea typeface="宋体" pitchFamily="2" charset="-122"/>
                          <a:sym typeface="宋体" pitchFamily="2" charset="-122"/>
                        </a:rPr>
                        <a:t>结尾）</a:t>
                      </a:r>
                    </a:p>
                  </a:txBody>
                  <a:tcPr marT="45725" marB="4572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1902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0" u="none" strike="noStrike" cap="none" normalizeH="0" baseline="0">
                          <a:ln>
                            <a:noFill/>
                          </a:ln>
                          <a:solidFill>
                            <a:srgbClr val="FF0000"/>
                          </a:solidFill>
                          <a:effectLst/>
                          <a:latin typeface="宋体" pitchFamily="2" charset="-122"/>
                          <a:ea typeface="宋体" pitchFamily="2" charset="-122"/>
                          <a:sym typeface="宋体" pitchFamily="2" charset="-122"/>
                        </a:rPr>
                        <a:t>f</a:t>
                      </a:r>
                    </a:p>
                  </a:txBody>
                  <a:tcPr marT="45725" marB="45725"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800" b="1" i="0" u="none" strike="noStrike" cap="none" normalizeH="0" baseline="0" dirty="0">
                          <a:ln>
                            <a:noFill/>
                          </a:ln>
                          <a:solidFill>
                            <a:srgbClr val="FF0000"/>
                          </a:solidFill>
                          <a:effectLst/>
                          <a:latin typeface="宋体" pitchFamily="2" charset="-122"/>
                          <a:ea typeface="宋体" pitchFamily="2" charset="-122"/>
                          <a:sym typeface="宋体" pitchFamily="2" charset="-122"/>
                        </a:rPr>
                        <a:t>用于输入实数（小数或指数均可）</a:t>
                      </a:r>
                    </a:p>
                  </a:txBody>
                  <a:tcPr marT="45725" marB="4572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11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0" u="none" strike="noStrike" cap="none" normalizeH="0" baseline="0">
                          <a:ln>
                            <a:noFill/>
                          </a:ln>
                          <a:solidFill>
                            <a:schemeClr val="tx1"/>
                          </a:solidFill>
                          <a:effectLst/>
                          <a:latin typeface="宋体" pitchFamily="2" charset="-122"/>
                          <a:ea typeface="宋体" pitchFamily="2" charset="-122"/>
                          <a:sym typeface="宋体" pitchFamily="2" charset="-122"/>
                        </a:rPr>
                        <a:t>e</a:t>
                      </a:r>
                    </a:p>
                  </a:txBody>
                  <a:tcPr marT="45725" marB="45725"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dirty="0">
                          <a:ln>
                            <a:noFill/>
                          </a:ln>
                          <a:solidFill>
                            <a:schemeClr val="tx1"/>
                          </a:solidFill>
                          <a:effectLst/>
                          <a:latin typeface="宋体" pitchFamily="2" charset="-122"/>
                          <a:ea typeface="宋体" pitchFamily="2" charset="-122"/>
                          <a:sym typeface="宋体" pitchFamily="2" charset="-122"/>
                        </a:rPr>
                        <a:t>与</a:t>
                      </a:r>
                      <a:r>
                        <a:rPr kumimoji="0" lang="en-US" sz="1800" b="1" i="0" u="none" strike="noStrike" cap="none" normalizeH="0" baseline="0" dirty="0">
                          <a:ln>
                            <a:noFill/>
                          </a:ln>
                          <a:solidFill>
                            <a:schemeClr val="tx1"/>
                          </a:solidFill>
                          <a:effectLst/>
                          <a:latin typeface="宋体" pitchFamily="2" charset="-122"/>
                          <a:ea typeface="宋体" pitchFamily="2" charset="-122"/>
                          <a:sym typeface="宋体" pitchFamily="2" charset="-122"/>
                        </a:rPr>
                        <a:t>f</a:t>
                      </a:r>
                      <a:r>
                        <a:rPr kumimoji="0" lang="zh-CN" altLang="en-US" sz="1800" b="1" i="0" u="none" strike="noStrike" cap="none" normalizeH="0" baseline="0" dirty="0">
                          <a:ln>
                            <a:noFill/>
                          </a:ln>
                          <a:solidFill>
                            <a:schemeClr val="tx1"/>
                          </a:solidFill>
                          <a:effectLst/>
                          <a:latin typeface="宋体" pitchFamily="2" charset="-122"/>
                          <a:ea typeface="宋体" pitchFamily="2" charset="-122"/>
                          <a:sym typeface="宋体" pitchFamily="2" charset="-122"/>
                        </a:rPr>
                        <a:t>相同（可与</a:t>
                      </a:r>
                      <a:r>
                        <a:rPr kumimoji="0" lang="en-US" sz="1800" b="1" i="0" u="none" strike="noStrike" cap="none" normalizeH="0" baseline="0" dirty="0">
                          <a:ln>
                            <a:noFill/>
                          </a:ln>
                          <a:solidFill>
                            <a:schemeClr val="tx1"/>
                          </a:solidFill>
                          <a:effectLst/>
                          <a:latin typeface="宋体" pitchFamily="2" charset="-122"/>
                          <a:ea typeface="宋体" pitchFamily="2" charset="-122"/>
                          <a:sym typeface="宋体" pitchFamily="2" charset="-122"/>
                        </a:rPr>
                        <a:t>f</a:t>
                      </a:r>
                      <a:r>
                        <a:rPr kumimoji="0" lang="zh-CN" altLang="en-US" sz="1800" b="1" i="0" u="none" strike="noStrike" cap="none" normalizeH="0" baseline="0" dirty="0">
                          <a:ln>
                            <a:noFill/>
                          </a:ln>
                          <a:solidFill>
                            <a:schemeClr val="tx1"/>
                          </a:solidFill>
                          <a:effectLst/>
                          <a:latin typeface="宋体" pitchFamily="2" charset="-122"/>
                          <a:ea typeface="宋体" pitchFamily="2" charset="-122"/>
                          <a:sym typeface="宋体" pitchFamily="2" charset="-122"/>
                        </a:rPr>
                        <a:t>互换）</a:t>
                      </a:r>
                    </a:p>
                  </a:txBody>
                  <a:tcPr marT="45725" marB="4572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 name="文本框 4">
            <a:extLst>
              <a:ext uri="{FF2B5EF4-FFF2-40B4-BE49-F238E27FC236}">
                <a16:creationId xmlns:a16="http://schemas.microsoft.com/office/drawing/2014/main" id="{34328231-17DD-46FB-8A09-E640943FBC5F}"/>
              </a:ext>
            </a:extLst>
          </p:cNvPr>
          <p:cNvSpPr txBox="1"/>
          <p:nvPr/>
        </p:nvSpPr>
        <p:spPr>
          <a:xfrm>
            <a:off x="7738281" y="2071237"/>
            <a:ext cx="2969409" cy="461665"/>
          </a:xfrm>
          <a:prstGeom prst="rect">
            <a:avLst/>
          </a:prstGeom>
          <a:noFill/>
        </p:spPr>
        <p:txBody>
          <a:bodyPr wrap="square" rtlCol="0">
            <a:spAutoFit/>
          </a:bodyPr>
          <a:lstStyle/>
          <a:p>
            <a:pPr algn="ctr"/>
            <a:r>
              <a:rPr lang="en-US" altLang="zh-CN" sz="2400" b="1" dirty="0" err="1"/>
              <a:t>scanf</a:t>
            </a:r>
            <a:r>
              <a:rPr lang="zh-CN" altLang="en-US" sz="2400" b="1" dirty="0"/>
              <a:t>函数的格式符</a:t>
            </a:r>
          </a:p>
        </p:txBody>
      </p:sp>
    </p:spTree>
    <p:extLst>
      <p:ext uri="{BB962C8B-B14F-4D97-AF65-F5344CB8AC3E}">
        <p14:creationId xmlns:p14="http://schemas.microsoft.com/office/powerpoint/2010/main" val="3811792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3911B-ECDF-442C-A345-A118B2267072}"/>
              </a:ext>
            </a:extLst>
          </p:cNvPr>
          <p:cNvSpPr>
            <a:spLocks noGrp="1"/>
          </p:cNvSpPr>
          <p:nvPr>
            <p:ph type="title"/>
          </p:nvPr>
        </p:nvSpPr>
        <p:spPr>
          <a:xfrm>
            <a:off x="1484311" y="685800"/>
            <a:ext cx="10018713" cy="842749"/>
          </a:xfrm>
        </p:spPr>
        <p:txBody>
          <a:bodyPr/>
          <a:lstStyle/>
          <a:p>
            <a:r>
              <a:rPr lang="en-US" altLang="zh-CN" dirty="0"/>
              <a:t>6</a:t>
            </a:r>
            <a:r>
              <a:rPr lang="zh-CN" altLang="en-US" dirty="0"/>
              <a:t>、格式化输出函数</a:t>
            </a:r>
            <a:r>
              <a:rPr lang="en-US" altLang="zh-CN" dirty="0" err="1"/>
              <a:t>printf</a:t>
            </a:r>
            <a:endParaRPr lang="zh-CN" altLang="en-US" dirty="0"/>
          </a:p>
        </p:txBody>
      </p:sp>
      <p:sp>
        <p:nvSpPr>
          <p:cNvPr id="3" name="内容占位符 2">
            <a:extLst>
              <a:ext uri="{FF2B5EF4-FFF2-40B4-BE49-F238E27FC236}">
                <a16:creationId xmlns:a16="http://schemas.microsoft.com/office/drawing/2014/main" id="{DA6F0A70-CA1E-448A-8885-ADA605F8ABED}"/>
              </a:ext>
            </a:extLst>
          </p:cNvPr>
          <p:cNvSpPr>
            <a:spLocks noGrp="1"/>
          </p:cNvSpPr>
          <p:nvPr>
            <p:ph idx="1"/>
          </p:nvPr>
        </p:nvSpPr>
        <p:spPr>
          <a:xfrm>
            <a:off x="1484310" y="1528549"/>
            <a:ext cx="5325923" cy="5172502"/>
          </a:xfrm>
        </p:spPr>
        <p:txBody>
          <a:bodyPr anchor="ctr">
            <a:normAutofit lnSpcReduction="10000"/>
          </a:bodyPr>
          <a:lstStyle/>
          <a:p>
            <a:r>
              <a:rPr lang="en-US" altLang="zh-CN" dirty="0" err="1"/>
              <a:t>printf</a:t>
            </a:r>
            <a:r>
              <a:rPr lang="zh-CN" altLang="en-US" dirty="0"/>
              <a:t>函数的功能是格式化输出任意数据列表，其一般调用格式为：</a:t>
            </a:r>
          </a:p>
          <a:p>
            <a:pPr marL="0" indent="0">
              <a:buNone/>
            </a:pPr>
            <a:r>
              <a:rPr lang="en-US" altLang="zh-CN" dirty="0">
                <a:solidFill>
                  <a:srgbClr val="FF0000"/>
                </a:solidFill>
              </a:rPr>
              <a:t>     </a:t>
            </a:r>
            <a:r>
              <a:rPr lang="en-US" altLang="zh-CN" dirty="0" err="1">
                <a:solidFill>
                  <a:srgbClr val="FF0000"/>
                </a:solidFill>
              </a:rPr>
              <a:t>printf</a:t>
            </a:r>
            <a:r>
              <a:rPr lang="en-US" altLang="zh-CN" dirty="0">
                <a:solidFill>
                  <a:srgbClr val="FF0000"/>
                </a:solidFill>
              </a:rPr>
              <a:t>(</a:t>
            </a:r>
            <a:r>
              <a:rPr lang="zh-CN" altLang="en-US" dirty="0">
                <a:solidFill>
                  <a:srgbClr val="FF0000"/>
                </a:solidFill>
              </a:rPr>
              <a:t>格式控制符，输出列表</a:t>
            </a:r>
            <a:r>
              <a:rPr lang="en-US" altLang="zh-CN" dirty="0">
                <a:solidFill>
                  <a:srgbClr val="FF0000"/>
                </a:solidFill>
              </a:rPr>
              <a:t>)</a:t>
            </a:r>
          </a:p>
          <a:p>
            <a:r>
              <a:rPr lang="en-US" altLang="zh-CN" dirty="0"/>
              <a:t>1</a:t>
            </a:r>
            <a:r>
              <a:rPr lang="zh-CN" altLang="en-US" dirty="0"/>
              <a:t>）格式控制由输入格式说明和普通字符组成，必须用双引号括起来。</a:t>
            </a:r>
          </a:p>
          <a:p>
            <a:pPr marL="0" indent="0">
              <a:buNone/>
            </a:pPr>
            <a:r>
              <a:rPr lang="zh-CN" altLang="en-US" dirty="0"/>
              <a:t>    ●格式说明由</a:t>
            </a:r>
            <a:r>
              <a:rPr lang="en-US" altLang="zh-CN" dirty="0"/>
              <a:t>%</a:t>
            </a:r>
            <a:r>
              <a:rPr lang="zh-CN" altLang="en-US" dirty="0"/>
              <a:t>和格式字符组成，作用是将要输出的字符转换为指定的格式，如</a:t>
            </a:r>
            <a:r>
              <a:rPr lang="en-US" altLang="zh-CN" dirty="0"/>
              <a:t>%d</a:t>
            </a:r>
            <a:r>
              <a:rPr lang="zh-CN" altLang="en-US" dirty="0"/>
              <a:t>，</a:t>
            </a:r>
            <a:r>
              <a:rPr lang="en-US" altLang="zh-CN" dirty="0"/>
              <a:t>%c</a:t>
            </a:r>
            <a:r>
              <a:rPr lang="zh-CN" altLang="en-US" dirty="0"/>
              <a:t>等。</a:t>
            </a:r>
            <a:endParaRPr lang="en-US" altLang="zh-CN" dirty="0"/>
          </a:p>
          <a:p>
            <a:pPr marL="0" indent="0">
              <a:buNone/>
            </a:pPr>
            <a:r>
              <a:rPr lang="en-US" altLang="zh-CN" dirty="0"/>
              <a:t>    </a:t>
            </a:r>
            <a:r>
              <a:rPr lang="zh-CN" altLang="en-US" dirty="0"/>
              <a:t>●普通字符是在输出时原样输出的字符，一般在显示时起提示作用。</a:t>
            </a:r>
          </a:p>
          <a:p>
            <a:r>
              <a:rPr lang="zh-CN" altLang="en-US" dirty="0"/>
              <a:t> </a:t>
            </a:r>
            <a:r>
              <a:rPr lang="en-US" altLang="zh-CN" dirty="0"/>
              <a:t>2</a:t>
            </a:r>
            <a:r>
              <a:rPr lang="zh-CN" altLang="en-US" dirty="0"/>
              <a:t>）输出列表是需要输出的一组数据（可以为表达式和变量），各参数之间用“，”分开。</a:t>
            </a:r>
          </a:p>
        </p:txBody>
      </p:sp>
      <p:sp>
        <p:nvSpPr>
          <p:cNvPr id="5" name="文本框 4">
            <a:extLst>
              <a:ext uri="{FF2B5EF4-FFF2-40B4-BE49-F238E27FC236}">
                <a16:creationId xmlns:a16="http://schemas.microsoft.com/office/drawing/2014/main" id="{34328231-17DD-46FB-8A09-E640943FBC5F}"/>
              </a:ext>
            </a:extLst>
          </p:cNvPr>
          <p:cNvSpPr txBox="1"/>
          <p:nvPr/>
        </p:nvSpPr>
        <p:spPr>
          <a:xfrm>
            <a:off x="7738281" y="2149901"/>
            <a:ext cx="2969409" cy="461665"/>
          </a:xfrm>
          <a:prstGeom prst="rect">
            <a:avLst/>
          </a:prstGeom>
          <a:noFill/>
        </p:spPr>
        <p:txBody>
          <a:bodyPr wrap="square" rtlCol="0">
            <a:spAutoFit/>
          </a:bodyPr>
          <a:lstStyle/>
          <a:p>
            <a:pPr algn="ctr"/>
            <a:r>
              <a:rPr lang="en-US" altLang="zh-CN" sz="2400" b="1" dirty="0" err="1"/>
              <a:t>printf</a:t>
            </a:r>
            <a:r>
              <a:rPr lang="zh-CN" altLang="en-US" sz="2400" b="1" dirty="0"/>
              <a:t>函数的格式符</a:t>
            </a:r>
          </a:p>
        </p:txBody>
      </p:sp>
      <p:graphicFrame>
        <p:nvGraphicFramePr>
          <p:cNvPr id="6" name="Group 3">
            <a:extLst>
              <a:ext uri="{FF2B5EF4-FFF2-40B4-BE49-F238E27FC236}">
                <a16:creationId xmlns:a16="http://schemas.microsoft.com/office/drawing/2014/main" id="{FFE140DF-FA9F-46C9-AED1-D88CEC73944F}"/>
              </a:ext>
            </a:extLst>
          </p:cNvPr>
          <p:cNvGraphicFramePr>
            <a:graphicFrameLocks/>
          </p:cNvGraphicFramePr>
          <p:nvPr>
            <p:extLst>
              <p:ext uri="{D42A27DB-BD31-4B8C-83A1-F6EECF244321}">
                <p14:modId xmlns:p14="http://schemas.microsoft.com/office/powerpoint/2010/main" val="3260983087"/>
              </p:ext>
            </p:extLst>
          </p:nvPr>
        </p:nvGraphicFramePr>
        <p:xfrm>
          <a:off x="6810233" y="2611566"/>
          <a:ext cx="5203093" cy="4023232"/>
        </p:xfrm>
        <a:graphic>
          <a:graphicData uri="http://schemas.openxmlformats.org/drawingml/2006/table">
            <a:tbl>
              <a:tblPr/>
              <a:tblGrid>
                <a:gridCol w="1067852">
                  <a:extLst>
                    <a:ext uri="{9D8B030D-6E8A-4147-A177-3AD203B41FA5}">
                      <a16:colId xmlns:a16="http://schemas.microsoft.com/office/drawing/2014/main" val="20000"/>
                    </a:ext>
                  </a:extLst>
                </a:gridCol>
                <a:gridCol w="4135241">
                  <a:extLst>
                    <a:ext uri="{9D8B030D-6E8A-4147-A177-3AD203B41FA5}">
                      <a16:colId xmlns:a16="http://schemas.microsoft.com/office/drawing/2014/main" val="20001"/>
                    </a:ext>
                  </a:extLst>
                </a:gridCol>
              </a:tblGrid>
              <a:tr h="29360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800" b="1" i="0" u="none" strike="noStrike" cap="none" normalizeH="0" baseline="0">
                          <a:ln>
                            <a:noFill/>
                          </a:ln>
                          <a:solidFill>
                            <a:schemeClr val="tx1"/>
                          </a:solidFill>
                          <a:effectLst/>
                          <a:latin typeface="宋体" pitchFamily="2" charset="-122"/>
                          <a:ea typeface="宋体" pitchFamily="2" charset="-122"/>
                          <a:sym typeface="宋体" pitchFamily="2" charset="-122"/>
                        </a:rPr>
                        <a:t>格式符</a:t>
                      </a:r>
                    </a:p>
                  </a:txBody>
                  <a:tcPr marT="45712" marB="45712"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800" b="1" i="0" u="none" strike="noStrike" cap="none" normalizeH="0" baseline="0">
                          <a:ln>
                            <a:noFill/>
                          </a:ln>
                          <a:solidFill>
                            <a:schemeClr val="tx1"/>
                          </a:solidFill>
                          <a:effectLst/>
                          <a:latin typeface="宋体" pitchFamily="2" charset="-122"/>
                          <a:ea typeface="宋体" pitchFamily="2" charset="-122"/>
                          <a:sym typeface="宋体" pitchFamily="2" charset="-122"/>
                        </a:rPr>
                        <a:t>说  明</a:t>
                      </a:r>
                    </a:p>
                  </a:txBody>
                  <a:tcPr marT="45712" marB="45712"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360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0" u="none" strike="noStrike" cap="none" normalizeH="0" baseline="0">
                          <a:ln>
                            <a:noFill/>
                          </a:ln>
                          <a:solidFill>
                            <a:srgbClr val="FF0000"/>
                          </a:solidFill>
                          <a:effectLst/>
                          <a:latin typeface="宋体" pitchFamily="2" charset="-122"/>
                          <a:ea typeface="宋体" pitchFamily="2" charset="-122"/>
                          <a:sym typeface="宋体" pitchFamily="2" charset="-122"/>
                        </a:rPr>
                        <a:t>d(</a:t>
                      </a:r>
                      <a:r>
                        <a:rPr kumimoji="0" lang="zh-CN" altLang="en-US" sz="1800" b="1" i="0" u="none" strike="noStrike" cap="none" normalizeH="0" baseline="0">
                          <a:ln>
                            <a:noFill/>
                          </a:ln>
                          <a:solidFill>
                            <a:srgbClr val="FF0000"/>
                          </a:solidFill>
                          <a:effectLst/>
                          <a:latin typeface="宋体" pitchFamily="2" charset="-122"/>
                          <a:ea typeface="宋体" pitchFamily="2" charset="-122"/>
                          <a:sym typeface="宋体" pitchFamily="2" charset="-122"/>
                        </a:rPr>
                        <a:t>或</a:t>
                      </a:r>
                      <a:r>
                        <a:rPr kumimoji="0" lang="en-US" sz="1800" b="1" i="0" u="none" strike="noStrike" cap="none" normalizeH="0" baseline="0">
                          <a:ln>
                            <a:noFill/>
                          </a:ln>
                          <a:solidFill>
                            <a:srgbClr val="FF0000"/>
                          </a:solidFill>
                          <a:effectLst/>
                          <a:latin typeface="宋体" pitchFamily="2" charset="-122"/>
                          <a:ea typeface="宋体" pitchFamily="2" charset="-122"/>
                          <a:sym typeface="宋体" pitchFamily="2" charset="-122"/>
                        </a:rPr>
                        <a:t>i)</a:t>
                      </a:r>
                    </a:p>
                  </a:txBody>
                  <a:tcPr marT="45712" marB="45712"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dirty="0">
                          <a:ln>
                            <a:noFill/>
                          </a:ln>
                          <a:solidFill>
                            <a:srgbClr val="FF0000"/>
                          </a:solidFill>
                          <a:effectLst/>
                          <a:latin typeface="宋体" pitchFamily="2" charset="-122"/>
                          <a:ea typeface="宋体" pitchFamily="2" charset="-122"/>
                          <a:sym typeface="宋体" pitchFamily="2" charset="-122"/>
                        </a:rPr>
                        <a:t>以带符号的十进制形式输出整数，正数的</a:t>
                      </a:r>
                      <a:r>
                        <a:rPr kumimoji="0" lang="en-US" sz="1800" b="1" i="0" u="none" strike="noStrike" cap="none" normalizeH="0" baseline="0" dirty="0">
                          <a:ln>
                            <a:noFill/>
                          </a:ln>
                          <a:solidFill>
                            <a:srgbClr val="FF0000"/>
                          </a:solidFill>
                          <a:effectLst/>
                          <a:latin typeface="宋体" pitchFamily="2" charset="-122"/>
                          <a:ea typeface="宋体" pitchFamily="2" charset="-122"/>
                          <a:sym typeface="宋体" pitchFamily="2" charset="-122"/>
                        </a:rPr>
                        <a:t>(+)</a:t>
                      </a:r>
                      <a:r>
                        <a:rPr kumimoji="0" lang="zh-CN" altLang="en-US" sz="1800" b="1" i="0" u="none" strike="noStrike" cap="none" normalizeH="0" baseline="0" dirty="0">
                          <a:ln>
                            <a:noFill/>
                          </a:ln>
                          <a:solidFill>
                            <a:srgbClr val="FF0000"/>
                          </a:solidFill>
                          <a:effectLst/>
                          <a:latin typeface="宋体" pitchFamily="2" charset="-122"/>
                          <a:ea typeface="宋体" pitchFamily="2" charset="-122"/>
                          <a:sym typeface="宋体" pitchFamily="2" charset="-122"/>
                        </a:rPr>
                        <a:t>号省略不输出</a:t>
                      </a:r>
                    </a:p>
                  </a:txBody>
                  <a:tcPr marT="45712" marB="45712"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12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0" u="none" strike="noStrike" cap="none" normalizeH="0" baseline="0">
                          <a:ln>
                            <a:noFill/>
                          </a:ln>
                          <a:solidFill>
                            <a:schemeClr val="tx1"/>
                          </a:solidFill>
                          <a:effectLst/>
                          <a:latin typeface="宋体" pitchFamily="2" charset="-122"/>
                          <a:ea typeface="宋体" pitchFamily="2" charset="-122"/>
                          <a:sym typeface="宋体" pitchFamily="2" charset="-122"/>
                        </a:rPr>
                        <a:t>u</a:t>
                      </a:r>
                    </a:p>
                  </a:txBody>
                  <a:tcPr marT="45712" marB="45712"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800" b="1" i="0" u="none" strike="noStrike" cap="none" normalizeH="0" baseline="0">
                          <a:ln>
                            <a:noFill/>
                          </a:ln>
                          <a:solidFill>
                            <a:schemeClr val="tx1"/>
                          </a:solidFill>
                          <a:effectLst/>
                          <a:latin typeface="宋体" pitchFamily="2" charset="-122"/>
                          <a:ea typeface="宋体" pitchFamily="2" charset="-122"/>
                          <a:sym typeface="宋体" pitchFamily="2" charset="-122"/>
                        </a:rPr>
                        <a:t>以无符号十进制形式输出整数</a:t>
                      </a:r>
                    </a:p>
                  </a:txBody>
                  <a:tcPr marT="45712" marB="45712"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474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0" u="none" strike="noStrike" cap="none" normalizeH="0" baseline="0">
                          <a:ln>
                            <a:noFill/>
                          </a:ln>
                          <a:solidFill>
                            <a:schemeClr val="tx1"/>
                          </a:solidFill>
                          <a:effectLst/>
                          <a:latin typeface="宋体" pitchFamily="2" charset="-122"/>
                          <a:ea typeface="宋体" pitchFamily="2" charset="-122"/>
                          <a:sym typeface="宋体" pitchFamily="2" charset="-122"/>
                        </a:rPr>
                        <a:t>x(</a:t>
                      </a:r>
                      <a:r>
                        <a:rPr kumimoji="0" lang="zh-CN" altLang="en-US" sz="1800" b="1" i="0" u="none" strike="noStrike" cap="none" normalizeH="0" baseline="0">
                          <a:ln>
                            <a:noFill/>
                          </a:ln>
                          <a:solidFill>
                            <a:schemeClr val="tx1"/>
                          </a:solidFill>
                          <a:effectLst/>
                          <a:latin typeface="宋体" pitchFamily="2" charset="-122"/>
                          <a:ea typeface="宋体" pitchFamily="2" charset="-122"/>
                          <a:sym typeface="宋体" pitchFamily="2" charset="-122"/>
                        </a:rPr>
                        <a:t>或</a:t>
                      </a:r>
                      <a:r>
                        <a:rPr kumimoji="0" lang="en-US" sz="1800" b="1" i="0" u="none" strike="noStrike" cap="none" normalizeH="0" baseline="0">
                          <a:ln>
                            <a:noFill/>
                          </a:ln>
                          <a:solidFill>
                            <a:schemeClr val="tx1"/>
                          </a:solidFill>
                          <a:effectLst/>
                          <a:latin typeface="宋体" pitchFamily="2" charset="-122"/>
                          <a:ea typeface="宋体" pitchFamily="2" charset="-122"/>
                          <a:sym typeface="宋体" pitchFamily="2" charset="-122"/>
                        </a:rPr>
                        <a:t>X)</a:t>
                      </a:r>
                    </a:p>
                  </a:txBody>
                  <a:tcPr marT="45712" marB="45712"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dirty="0">
                          <a:ln>
                            <a:noFill/>
                          </a:ln>
                          <a:solidFill>
                            <a:schemeClr val="tx1"/>
                          </a:solidFill>
                          <a:effectLst/>
                          <a:latin typeface="宋体" pitchFamily="2" charset="-122"/>
                          <a:ea typeface="宋体" pitchFamily="2" charset="-122"/>
                          <a:sym typeface="宋体" pitchFamily="2" charset="-122"/>
                        </a:rPr>
                        <a:t>以十六进制无符号形式输出整数（不输出前导符</a:t>
                      </a:r>
                      <a:r>
                        <a:rPr kumimoji="0" lang="en-US" sz="1800" b="1" i="0" u="none" strike="noStrike" cap="none" normalizeH="0" baseline="0" dirty="0">
                          <a:ln>
                            <a:noFill/>
                          </a:ln>
                          <a:solidFill>
                            <a:schemeClr val="tx1"/>
                          </a:solidFill>
                          <a:effectLst/>
                          <a:latin typeface="宋体" pitchFamily="2" charset="-122"/>
                          <a:ea typeface="宋体" pitchFamily="2" charset="-122"/>
                          <a:sym typeface="宋体" pitchFamily="2" charset="-122"/>
                        </a:rPr>
                        <a:t>0x</a:t>
                      </a:r>
                      <a:r>
                        <a:rPr kumimoji="0" lang="zh-CN" altLang="en-US" sz="1800" b="1" i="0" u="none" strike="noStrike" cap="none" normalizeH="0" baseline="0" dirty="0">
                          <a:ln>
                            <a:noFill/>
                          </a:ln>
                          <a:solidFill>
                            <a:schemeClr val="tx1"/>
                          </a:solidFill>
                          <a:effectLst/>
                          <a:latin typeface="宋体" pitchFamily="2" charset="-122"/>
                          <a:ea typeface="宋体" pitchFamily="2" charset="-122"/>
                          <a:sym typeface="宋体" pitchFamily="2" charset="-122"/>
                        </a:rPr>
                        <a:t>）</a:t>
                      </a:r>
                    </a:p>
                  </a:txBody>
                  <a:tcPr marT="45712" marB="45712"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247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0" u="none" strike="noStrike" cap="none" normalizeH="0" baseline="0">
                          <a:ln>
                            <a:noFill/>
                          </a:ln>
                          <a:solidFill>
                            <a:schemeClr val="tx1"/>
                          </a:solidFill>
                          <a:effectLst/>
                          <a:latin typeface="宋体" pitchFamily="2" charset="-122"/>
                          <a:ea typeface="宋体" pitchFamily="2" charset="-122"/>
                          <a:sym typeface="宋体" pitchFamily="2" charset="-122"/>
                        </a:rPr>
                        <a:t>o(</a:t>
                      </a:r>
                      <a:r>
                        <a:rPr kumimoji="0" lang="zh-CN" altLang="en-US" sz="1800" b="1" i="0" u="none" strike="noStrike" cap="none" normalizeH="0" baseline="0">
                          <a:ln>
                            <a:noFill/>
                          </a:ln>
                          <a:solidFill>
                            <a:schemeClr val="tx1"/>
                          </a:solidFill>
                          <a:effectLst/>
                          <a:latin typeface="宋体" pitchFamily="2" charset="-122"/>
                          <a:ea typeface="宋体" pitchFamily="2" charset="-122"/>
                          <a:sym typeface="宋体" pitchFamily="2" charset="-122"/>
                        </a:rPr>
                        <a:t>字母</a:t>
                      </a:r>
                      <a:r>
                        <a:rPr kumimoji="0" lang="en-US" sz="1800" b="1" i="0" u="none" strike="noStrike" cap="none" normalizeH="0" baseline="0">
                          <a:ln>
                            <a:noFill/>
                          </a:ln>
                          <a:solidFill>
                            <a:schemeClr val="tx1"/>
                          </a:solidFill>
                          <a:effectLst/>
                          <a:latin typeface="宋体" pitchFamily="2" charset="-122"/>
                          <a:ea typeface="宋体" pitchFamily="2" charset="-122"/>
                          <a:sym typeface="宋体" pitchFamily="2" charset="-122"/>
                        </a:rPr>
                        <a:t>)</a:t>
                      </a:r>
                    </a:p>
                  </a:txBody>
                  <a:tcPr marT="45712" marB="45712"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a:ln>
                            <a:noFill/>
                          </a:ln>
                          <a:solidFill>
                            <a:schemeClr val="tx1"/>
                          </a:solidFill>
                          <a:effectLst/>
                          <a:latin typeface="宋体" pitchFamily="2" charset="-122"/>
                          <a:ea typeface="宋体" pitchFamily="2" charset="-122"/>
                          <a:sym typeface="宋体" pitchFamily="2" charset="-122"/>
                        </a:rPr>
                        <a:t>以八进制无符号形式输出整数（不输出前导符数字</a:t>
                      </a:r>
                      <a:r>
                        <a:rPr kumimoji="0" lang="en-US" sz="1800" b="1" i="0" u="none" strike="noStrike" cap="none" normalizeH="0" baseline="0">
                          <a:ln>
                            <a:noFill/>
                          </a:ln>
                          <a:solidFill>
                            <a:schemeClr val="tx1"/>
                          </a:solidFill>
                          <a:effectLst/>
                          <a:latin typeface="宋体" pitchFamily="2" charset="-122"/>
                          <a:ea typeface="宋体" pitchFamily="2" charset="-122"/>
                          <a:sym typeface="宋体" pitchFamily="2" charset="-122"/>
                        </a:rPr>
                        <a:t>0</a:t>
                      </a:r>
                      <a:r>
                        <a:rPr kumimoji="0" lang="zh-CN" altLang="en-US" sz="1800" b="1" i="0" u="none" strike="noStrike" cap="none" normalizeH="0" baseline="0">
                          <a:ln>
                            <a:noFill/>
                          </a:ln>
                          <a:solidFill>
                            <a:schemeClr val="tx1"/>
                          </a:solidFill>
                          <a:effectLst/>
                          <a:latin typeface="宋体" pitchFamily="2" charset="-122"/>
                          <a:ea typeface="宋体" pitchFamily="2" charset="-122"/>
                          <a:sym typeface="宋体" pitchFamily="2" charset="-122"/>
                        </a:rPr>
                        <a:t>）</a:t>
                      </a:r>
                    </a:p>
                  </a:txBody>
                  <a:tcPr marT="45712" marB="45712"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3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0" u="none" strike="noStrike" cap="none" normalizeH="0" baseline="0">
                          <a:ln>
                            <a:noFill/>
                          </a:ln>
                          <a:solidFill>
                            <a:srgbClr val="FF0000"/>
                          </a:solidFill>
                          <a:effectLst/>
                          <a:latin typeface="宋体" pitchFamily="2" charset="-122"/>
                          <a:ea typeface="宋体" pitchFamily="2" charset="-122"/>
                          <a:sym typeface="宋体" pitchFamily="2" charset="-122"/>
                        </a:rPr>
                        <a:t>c</a:t>
                      </a:r>
                    </a:p>
                  </a:txBody>
                  <a:tcPr marT="45712" marB="45712"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800" b="1" i="0" u="none" strike="noStrike" cap="none" normalizeH="0" baseline="0" dirty="0">
                          <a:ln>
                            <a:noFill/>
                          </a:ln>
                          <a:solidFill>
                            <a:srgbClr val="FF0000"/>
                          </a:solidFill>
                          <a:effectLst/>
                          <a:latin typeface="宋体" pitchFamily="2" charset="-122"/>
                          <a:ea typeface="宋体" pitchFamily="2" charset="-122"/>
                          <a:sym typeface="宋体" pitchFamily="2" charset="-122"/>
                        </a:rPr>
                        <a:t>输出一个字符</a:t>
                      </a:r>
                    </a:p>
                  </a:txBody>
                  <a:tcPr marT="45712" marB="45712"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3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0" u="none" strike="noStrike" cap="none" normalizeH="0" baseline="0">
                          <a:ln>
                            <a:noFill/>
                          </a:ln>
                          <a:solidFill>
                            <a:srgbClr val="FF0000"/>
                          </a:solidFill>
                          <a:effectLst/>
                          <a:latin typeface="宋体" pitchFamily="2" charset="-122"/>
                          <a:ea typeface="宋体" pitchFamily="2" charset="-122"/>
                          <a:sym typeface="宋体" pitchFamily="2" charset="-122"/>
                        </a:rPr>
                        <a:t>s</a:t>
                      </a:r>
                    </a:p>
                  </a:txBody>
                  <a:tcPr marT="45712" marB="45712"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sz="1800" b="1" i="0" u="none" strike="noStrike" cap="none" normalizeH="0" baseline="0" dirty="0">
                          <a:ln>
                            <a:noFill/>
                          </a:ln>
                          <a:solidFill>
                            <a:srgbClr val="FF0000"/>
                          </a:solidFill>
                          <a:effectLst/>
                          <a:latin typeface="宋体" pitchFamily="2" charset="-122"/>
                          <a:ea typeface="宋体" pitchFamily="2" charset="-122"/>
                          <a:sym typeface="宋体" pitchFamily="2" charset="-122"/>
                        </a:rPr>
                        <a:t>输出字符串</a:t>
                      </a:r>
                    </a:p>
                  </a:txBody>
                  <a:tcPr marT="45712" marB="45712"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247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1800" b="1" i="0" u="none" strike="noStrike" cap="none" normalizeH="0" baseline="0">
                          <a:ln>
                            <a:noFill/>
                          </a:ln>
                          <a:solidFill>
                            <a:srgbClr val="FF0000"/>
                          </a:solidFill>
                          <a:effectLst/>
                          <a:latin typeface="宋体" pitchFamily="2" charset="-122"/>
                          <a:ea typeface="宋体" pitchFamily="2" charset="-122"/>
                          <a:sym typeface="宋体" pitchFamily="2" charset="-122"/>
                        </a:rPr>
                        <a:t>f</a:t>
                      </a:r>
                    </a:p>
                  </a:txBody>
                  <a:tcPr marT="45712" marB="45712"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dirty="0">
                          <a:ln>
                            <a:noFill/>
                          </a:ln>
                          <a:solidFill>
                            <a:srgbClr val="FF0000"/>
                          </a:solidFill>
                          <a:effectLst/>
                          <a:latin typeface="宋体" pitchFamily="2" charset="-122"/>
                          <a:ea typeface="宋体" pitchFamily="2" charset="-122"/>
                          <a:sym typeface="宋体" pitchFamily="2" charset="-122"/>
                        </a:rPr>
                        <a:t>以小数形式输出单、双精度，隐含输出</a:t>
                      </a:r>
                      <a:r>
                        <a:rPr kumimoji="0" lang="en-US" sz="1800" b="1" i="0" u="none" strike="noStrike" cap="none" normalizeH="0" baseline="0" dirty="0">
                          <a:ln>
                            <a:noFill/>
                          </a:ln>
                          <a:solidFill>
                            <a:srgbClr val="FF0000"/>
                          </a:solidFill>
                          <a:effectLst/>
                          <a:latin typeface="宋体" pitchFamily="2" charset="-122"/>
                          <a:ea typeface="宋体" pitchFamily="2" charset="-122"/>
                          <a:sym typeface="宋体" pitchFamily="2" charset="-122"/>
                        </a:rPr>
                        <a:t>6</a:t>
                      </a:r>
                      <a:r>
                        <a:rPr kumimoji="0" lang="zh-CN" altLang="en-US" sz="1800" b="1" i="0" u="none" strike="noStrike" cap="none" normalizeH="0" baseline="0" dirty="0">
                          <a:ln>
                            <a:noFill/>
                          </a:ln>
                          <a:solidFill>
                            <a:srgbClr val="FF0000"/>
                          </a:solidFill>
                          <a:effectLst/>
                          <a:latin typeface="宋体" pitchFamily="2" charset="-122"/>
                          <a:ea typeface="宋体" pitchFamily="2" charset="-122"/>
                          <a:sym typeface="宋体" pitchFamily="2" charset="-122"/>
                        </a:rPr>
                        <a:t>位小数</a:t>
                      </a:r>
                    </a:p>
                  </a:txBody>
                  <a:tcPr marT="45712" marB="45712"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72113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3911B-ECDF-442C-A345-A118B2267072}"/>
              </a:ext>
            </a:extLst>
          </p:cNvPr>
          <p:cNvSpPr>
            <a:spLocks noGrp="1"/>
          </p:cNvSpPr>
          <p:nvPr>
            <p:ph type="title"/>
          </p:nvPr>
        </p:nvSpPr>
        <p:spPr>
          <a:xfrm>
            <a:off x="1484311" y="685800"/>
            <a:ext cx="10018713" cy="842749"/>
          </a:xfrm>
        </p:spPr>
        <p:txBody>
          <a:bodyPr/>
          <a:lstStyle/>
          <a:p>
            <a:r>
              <a:rPr lang="zh-CN" altLang="en-US" dirty="0"/>
              <a:t>几种输入输出格式的几点说明</a:t>
            </a:r>
          </a:p>
        </p:txBody>
      </p:sp>
      <p:sp>
        <p:nvSpPr>
          <p:cNvPr id="3" name="内容占位符 2">
            <a:extLst>
              <a:ext uri="{FF2B5EF4-FFF2-40B4-BE49-F238E27FC236}">
                <a16:creationId xmlns:a16="http://schemas.microsoft.com/office/drawing/2014/main" id="{DA6F0A70-CA1E-448A-8885-ADA605F8ABED}"/>
              </a:ext>
            </a:extLst>
          </p:cNvPr>
          <p:cNvSpPr>
            <a:spLocks noGrp="1"/>
          </p:cNvSpPr>
          <p:nvPr>
            <p:ph idx="1"/>
          </p:nvPr>
        </p:nvSpPr>
        <p:spPr>
          <a:xfrm>
            <a:off x="1484310" y="1528549"/>
            <a:ext cx="10018713" cy="5172502"/>
          </a:xfrm>
        </p:spPr>
        <p:txBody>
          <a:bodyPr anchor="ctr">
            <a:normAutofit/>
          </a:bodyPr>
          <a:lstStyle/>
          <a:p>
            <a:r>
              <a:rPr lang="en-US" altLang="zh-CN" dirty="0" err="1"/>
              <a:t>cin</a:t>
            </a:r>
            <a:r>
              <a:rPr lang="zh-CN" altLang="en-US" dirty="0"/>
              <a:t>和</a:t>
            </a:r>
            <a:r>
              <a:rPr lang="en-US" altLang="zh-CN" dirty="0" err="1"/>
              <a:t>cout</a:t>
            </a:r>
            <a:r>
              <a:rPr lang="zh-CN" altLang="en-US" dirty="0"/>
              <a:t>需要调用</a:t>
            </a:r>
            <a:r>
              <a:rPr lang="en-US" altLang="zh-CN" dirty="0"/>
              <a:t>&lt;iostream&gt;</a:t>
            </a:r>
            <a:r>
              <a:rPr lang="zh-CN" altLang="en-US" dirty="0"/>
              <a:t>库，而其他输入输出格式要调用</a:t>
            </a:r>
            <a:r>
              <a:rPr lang="en-US" altLang="zh-CN" dirty="0"/>
              <a:t>&lt;</a:t>
            </a:r>
            <a:r>
              <a:rPr lang="en-US" altLang="zh-CN" dirty="0" err="1"/>
              <a:t>stdio.h</a:t>
            </a:r>
            <a:r>
              <a:rPr lang="en-US" altLang="zh-CN" dirty="0"/>
              <a:t>&gt;</a:t>
            </a:r>
            <a:r>
              <a:rPr lang="zh-CN" altLang="en-US" dirty="0"/>
              <a:t>库或</a:t>
            </a:r>
            <a:r>
              <a:rPr lang="en-US" altLang="zh-CN" dirty="0"/>
              <a:t>&lt;</a:t>
            </a:r>
            <a:r>
              <a:rPr lang="en-US" altLang="zh-CN" dirty="0" err="1"/>
              <a:t>cstdio</a:t>
            </a:r>
            <a:r>
              <a:rPr lang="en-US" altLang="zh-CN" dirty="0"/>
              <a:t>&gt;</a:t>
            </a:r>
            <a:r>
              <a:rPr lang="zh-CN" altLang="en-US" dirty="0"/>
              <a:t>库。</a:t>
            </a:r>
            <a:endParaRPr lang="en-US" altLang="zh-CN" dirty="0"/>
          </a:p>
          <a:p>
            <a:r>
              <a:rPr lang="en-US" altLang="zh-CN" dirty="0" err="1"/>
              <a:t>cin</a:t>
            </a:r>
            <a:r>
              <a:rPr lang="zh-CN" altLang="en-US" dirty="0"/>
              <a:t>和</a:t>
            </a:r>
            <a:r>
              <a:rPr lang="en-US" altLang="zh-CN" dirty="0" err="1"/>
              <a:t>cout</a:t>
            </a:r>
            <a:r>
              <a:rPr lang="zh-CN" altLang="en-US" dirty="0"/>
              <a:t>属于</a:t>
            </a:r>
            <a:r>
              <a:rPr lang="en-US" altLang="zh-CN" dirty="0"/>
              <a:t>C++</a:t>
            </a:r>
            <a:r>
              <a:rPr lang="zh-CN" altLang="en-US" dirty="0"/>
              <a:t>的概念，调用时涉及输入输出流，而</a:t>
            </a:r>
            <a:r>
              <a:rPr lang="en-US" altLang="zh-CN" dirty="0" err="1"/>
              <a:t>scanf</a:t>
            </a:r>
            <a:r>
              <a:rPr lang="zh-CN" altLang="en-US" dirty="0"/>
              <a:t>和</a:t>
            </a:r>
            <a:r>
              <a:rPr lang="en-US" altLang="zh-CN" dirty="0" err="1"/>
              <a:t>printf</a:t>
            </a:r>
            <a:r>
              <a:rPr lang="zh-CN" altLang="en-US" dirty="0"/>
              <a:t>属于</a:t>
            </a:r>
            <a:r>
              <a:rPr lang="en-US" altLang="zh-CN" dirty="0"/>
              <a:t>C</a:t>
            </a:r>
            <a:r>
              <a:rPr lang="zh-CN" altLang="en-US" dirty="0"/>
              <a:t>的概念，是</a:t>
            </a:r>
            <a:r>
              <a:rPr lang="en-US" altLang="zh-CN" dirty="0"/>
              <a:t>C</a:t>
            </a:r>
            <a:r>
              <a:rPr lang="zh-CN" altLang="en-US" dirty="0"/>
              <a:t>语言的标准输入</a:t>
            </a:r>
            <a:r>
              <a:rPr lang="en-US" altLang="zh-CN" dirty="0"/>
              <a:t>/</a:t>
            </a:r>
            <a:r>
              <a:rPr lang="zh-CN" altLang="en-US" dirty="0"/>
              <a:t>输出库中的函数，所以在时效上，</a:t>
            </a:r>
            <a:r>
              <a:rPr lang="en-US" altLang="zh-CN" dirty="0" err="1"/>
              <a:t>scanf</a:t>
            </a:r>
            <a:r>
              <a:rPr lang="zh-CN" altLang="en-US" dirty="0"/>
              <a:t>和</a:t>
            </a:r>
            <a:r>
              <a:rPr lang="en-US" altLang="zh-CN" dirty="0" err="1"/>
              <a:t>printf</a:t>
            </a:r>
            <a:r>
              <a:rPr lang="zh-CN" altLang="en-US" dirty="0"/>
              <a:t>优于</a:t>
            </a:r>
            <a:r>
              <a:rPr lang="en-US" altLang="zh-CN" dirty="0" err="1"/>
              <a:t>cin</a:t>
            </a:r>
            <a:r>
              <a:rPr lang="zh-CN" altLang="en-US" dirty="0"/>
              <a:t>、</a:t>
            </a:r>
            <a:r>
              <a:rPr lang="en-US" altLang="zh-CN" dirty="0" err="1"/>
              <a:t>cout</a:t>
            </a:r>
            <a:r>
              <a:rPr lang="zh-CN" altLang="en-US" dirty="0"/>
              <a:t>，对于大数据的输入输出，通常情况下应该用</a:t>
            </a:r>
            <a:r>
              <a:rPr lang="en-US" altLang="zh-CN" dirty="0" err="1"/>
              <a:t>scanf</a:t>
            </a:r>
            <a:r>
              <a:rPr lang="zh-CN" altLang="en-US" dirty="0"/>
              <a:t>、</a:t>
            </a:r>
            <a:r>
              <a:rPr lang="en-US" altLang="zh-CN" dirty="0" err="1"/>
              <a:t>printf</a:t>
            </a:r>
            <a:r>
              <a:rPr lang="zh-CN" altLang="en-US" dirty="0"/>
              <a:t>。</a:t>
            </a:r>
          </a:p>
          <a:p>
            <a:r>
              <a:rPr lang="zh-CN" altLang="en-US" dirty="0"/>
              <a:t>对于普通数据的输入输出，</a:t>
            </a:r>
            <a:r>
              <a:rPr lang="en-US" altLang="zh-CN" dirty="0" err="1"/>
              <a:t>cin</a:t>
            </a:r>
            <a:r>
              <a:rPr lang="zh-CN" altLang="en-US" dirty="0"/>
              <a:t>和</a:t>
            </a:r>
            <a:r>
              <a:rPr lang="en-US" altLang="zh-CN" dirty="0" err="1"/>
              <a:t>cout</a:t>
            </a:r>
            <a:r>
              <a:rPr lang="zh-CN" altLang="en-US" dirty="0"/>
              <a:t>比较方便，而在格式化方面，</a:t>
            </a:r>
            <a:r>
              <a:rPr lang="en-US" altLang="zh-CN" dirty="0" err="1"/>
              <a:t>scanf</a:t>
            </a:r>
            <a:r>
              <a:rPr lang="zh-CN" altLang="en-US" dirty="0"/>
              <a:t>和</a:t>
            </a:r>
            <a:r>
              <a:rPr lang="en-US" altLang="zh-CN" dirty="0" err="1"/>
              <a:t>printf</a:t>
            </a:r>
            <a:r>
              <a:rPr lang="zh-CN" altLang="en-US" dirty="0"/>
              <a:t>比较容易。</a:t>
            </a:r>
            <a:r>
              <a:rPr lang="en-US" altLang="zh-CN" dirty="0" err="1"/>
              <a:t>cin</a:t>
            </a:r>
            <a:r>
              <a:rPr lang="zh-CN" altLang="en-US" dirty="0"/>
              <a:t>效率比</a:t>
            </a:r>
            <a:r>
              <a:rPr lang="en-US" altLang="zh-CN" dirty="0" err="1"/>
              <a:t>scanf</a:t>
            </a:r>
            <a:r>
              <a:rPr lang="zh-CN" altLang="en-US" dirty="0"/>
              <a:t>低很多</a:t>
            </a:r>
          </a:p>
          <a:p>
            <a:r>
              <a:rPr lang="en-US" altLang="zh-CN" dirty="0" err="1"/>
              <a:t>cin</a:t>
            </a:r>
            <a:r>
              <a:rPr lang="zh-CN" altLang="en-US" dirty="0"/>
              <a:t>和</a:t>
            </a:r>
            <a:r>
              <a:rPr lang="en-US" altLang="zh-CN" dirty="0" err="1"/>
              <a:t>cout</a:t>
            </a:r>
            <a:r>
              <a:rPr lang="zh-CN" altLang="en-US" dirty="0"/>
              <a:t>能够自动识别变量的数据类型，因此，在进行输入输出时，不需要指定数据类型，</a:t>
            </a:r>
            <a:r>
              <a:rPr lang="en-US" altLang="zh-CN" dirty="0" err="1"/>
              <a:t>printf</a:t>
            </a:r>
            <a:r>
              <a:rPr lang="zh-CN" altLang="en-US" dirty="0"/>
              <a:t>和</a:t>
            </a:r>
            <a:r>
              <a:rPr lang="en-US" altLang="zh-CN" dirty="0" err="1"/>
              <a:t>scanf</a:t>
            </a:r>
            <a:r>
              <a:rPr lang="zh-CN" altLang="en-US" dirty="0"/>
              <a:t>函数在输入输出时需指定数据类型。</a:t>
            </a:r>
          </a:p>
          <a:p>
            <a:endParaRPr lang="zh-CN" altLang="en-US" dirty="0"/>
          </a:p>
        </p:txBody>
      </p:sp>
    </p:spTree>
    <p:extLst>
      <p:ext uri="{BB962C8B-B14F-4D97-AF65-F5344CB8AC3E}">
        <p14:creationId xmlns:p14="http://schemas.microsoft.com/office/powerpoint/2010/main" val="3870031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4AE6A-8399-41FB-9D86-16094C23075B}"/>
              </a:ext>
            </a:extLst>
          </p:cNvPr>
          <p:cNvSpPr>
            <a:spLocks noGrp="1"/>
          </p:cNvSpPr>
          <p:nvPr>
            <p:ph type="title"/>
          </p:nvPr>
        </p:nvSpPr>
        <p:spPr/>
        <p:txBody>
          <a:bodyPr/>
          <a:lstStyle/>
          <a:p>
            <a:r>
              <a:rPr lang="zh-CN" altLang="en-US" dirty="0"/>
              <a:t>六、顺序结构程序实例</a:t>
            </a:r>
          </a:p>
        </p:txBody>
      </p:sp>
      <p:sp>
        <p:nvSpPr>
          <p:cNvPr id="3" name="文本占位符 2">
            <a:extLst>
              <a:ext uri="{FF2B5EF4-FFF2-40B4-BE49-F238E27FC236}">
                <a16:creationId xmlns:a16="http://schemas.microsoft.com/office/drawing/2014/main" id="{0E69276B-C0EB-45F6-BB93-18C266444BB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593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20496-C3E8-4987-9043-9A0B154E84CA}"/>
              </a:ext>
            </a:extLst>
          </p:cNvPr>
          <p:cNvSpPr>
            <a:spLocks noGrp="1"/>
          </p:cNvSpPr>
          <p:nvPr>
            <p:ph type="title"/>
          </p:nvPr>
        </p:nvSpPr>
        <p:spPr>
          <a:xfrm>
            <a:off x="1484311" y="685801"/>
            <a:ext cx="10018713" cy="924636"/>
          </a:xfrm>
        </p:spPr>
        <p:txBody>
          <a:bodyPr>
            <a:normAutofit/>
          </a:bodyPr>
          <a:lstStyle/>
          <a:p>
            <a:pPr algn="l"/>
            <a:r>
              <a:rPr lang="zh-CN" altLang="en-US" sz="2400" dirty="0"/>
              <a:t>例：输入一个三位数，要求把这个数的百位数与个位数对调，输出对调后的数。</a:t>
            </a:r>
          </a:p>
        </p:txBody>
      </p:sp>
      <p:sp>
        <p:nvSpPr>
          <p:cNvPr id="3" name="内容占位符 2">
            <a:extLst>
              <a:ext uri="{FF2B5EF4-FFF2-40B4-BE49-F238E27FC236}">
                <a16:creationId xmlns:a16="http://schemas.microsoft.com/office/drawing/2014/main" id="{C5ADA495-2F65-4EB2-9ED4-EF3318EAA10D}"/>
              </a:ext>
            </a:extLst>
          </p:cNvPr>
          <p:cNvSpPr>
            <a:spLocks noGrp="1"/>
          </p:cNvSpPr>
          <p:nvPr>
            <p:ph idx="1"/>
          </p:nvPr>
        </p:nvSpPr>
        <p:spPr>
          <a:xfrm>
            <a:off x="1484311" y="1610437"/>
            <a:ext cx="9856979" cy="5076966"/>
          </a:xfrm>
        </p:spPr>
        <p:txBody>
          <a:bodyPr anchor="t">
            <a:normAutofit fontScale="85000" lnSpcReduction="20000"/>
          </a:bodyPr>
          <a:lstStyle/>
          <a:p>
            <a:r>
              <a:rPr lang="en-US" altLang="zh-CN" dirty="0"/>
              <a:t>【</a:t>
            </a:r>
            <a:r>
              <a:rPr lang="zh-CN" altLang="en-US" dirty="0"/>
              <a:t>分析</a:t>
            </a:r>
            <a:r>
              <a:rPr lang="en-US" altLang="zh-CN" dirty="0"/>
              <a:t>】</a:t>
            </a:r>
            <a:r>
              <a:rPr lang="zh-CN" altLang="en-US" dirty="0"/>
              <a:t>先求出自然数的个位、十位、百位，然后个位与百位对调。</a:t>
            </a:r>
          </a:p>
          <a:p>
            <a:pPr marL="0" indent="0">
              <a:buNone/>
            </a:pPr>
            <a:r>
              <a:rPr lang="en-US" altLang="zh-CN" dirty="0"/>
              <a:t>#include&lt;iostream&gt;</a:t>
            </a:r>
          </a:p>
          <a:p>
            <a:pPr marL="0" indent="0">
              <a:buNone/>
            </a:pPr>
            <a:r>
              <a:rPr lang="en-US" altLang="zh-CN" dirty="0"/>
              <a:t>using namespace std;</a:t>
            </a:r>
          </a:p>
          <a:p>
            <a:pPr marL="0" indent="0">
              <a:buNone/>
            </a:pPr>
            <a:r>
              <a:rPr lang="en-US" altLang="zh-CN" dirty="0"/>
              <a:t>int main() {</a:t>
            </a:r>
          </a:p>
          <a:p>
            <a:pPr marL="0" indent="0">
              <a:buNone/>
            </a:pPr>
            <a:r>
              <a:rPr lang="en-US" altLang="zh-CN" dirty="0"/>
              <a:t>	int </a:t>
            </a:r>
            <a:r>
              <a:rPr lang="en-US" altLang="zh-CN" dirty="0" err="1"/>
              <a:t>a,b,c,m,n</a:t>
            </a:r>
            <a:r>
              <a:rPr lang="en-US" altLang="zh-CN" dirty="0"/>
              <a:t>;</a:t>
            </a:r>
          </a:p>
          <a:p>
            <a:pPr marL="0" indent="0">
              <a:buNone/>
            </a:pPr>
            <a:r>
              <a:rPr lang="en-US" altLang="zh-CN" dirty="0"/>
              <a:t>	</a:t>
            </a:r>
            <a:r>
              <a:rPr lang="en-US" altLang="zh-CN" dirty="0" err="1"/>
              <a:t>cin</a:t>
            </a:r>
            <a:r>
              <a:rPr lang="en-US" altLang="zh-CN" dirty="0"/>
              <a:t>&gt;&gt;m;               //</a:t>
            </a:r>
            <a:r>
              <a:rPr lang="zh-CN" altLang="en-US" dirty="0"/>
              <a:t>输入一个三位数</a:t>
            </a:r>
          </a:p>
          <a:p>
            <a:pPr marL="0" indent="0">
              <a:buNone/>
            </a:pPr>
            <a:r>
              <a:rPr lang="zh-CN" altLang="en-US" dirty="0"/>
              <a:t>	</a:t>
            </a:r>
            <a:r>
              <a:rPr lang="en-US" altLang="zh-CN" dirty="0"/>
              <a:t>a=m/100; 		      //</a:t>
            </a:r>
            <a:r>
              <a:rPr lang="zh-CN" altLang="en-US" dirty="0"/>
              <a:t>百位数</a:t>
            </a:r>
          </a:p>
          <a:p>
            <a:pPr marL="0" indent="0">
              <a:buNone/>
            </a:pPr>
            <a:r>
              <a:rPr lang="zh-CN" altLang="en-US" dirty="0"/>
              <a:t>	</a:t>
            </a:r>
            <a:r>
              <a:rPr lang="en-US" altLang="zh-CN" dirty="0"/>
              <a:t>b=(m/10)%10; 		  //</a:t>
            </a:r>
            <a:r>
              <a:rPr lang="zh-CN" altLang="en-US" dirty="0"/>
              <a:t>十位数</a:t>
            </a:r>
          </a:p>
          <a:p>
            <a:pPr marL="0" indent="0">
              <a:buNone/>
            </a:pPr>
            <a:r>
              <a:rPr lang="zh-CN" altLang="en-US" dirty="0"/>
              <a:t>	</a:t>
            </a:r>
            <a:r>
              <a:rPr lang="en-US" altLang="zh-CN" dirty="0"/>
              <a:t>c=m%10; 			  //</a:t>
            </a:r>
            <a:r>
              <a:rPr lang="zh-CN" altLang="en-US" dirty="0"/>
              <a:t>个位数</a:t>
            </a:r>
          </a:p>
          <a:p>
            <a:pPr marL="0" indent="0">
              <a:buNone/>
            </a:pPr>
            <a:r>
              <a:rPr lang="zh-CN" altLang="en-US" dirty="0"/>
              <a:t>	</a:t>
            </a:r>
            <a:r>
              <a:rPr lang="en-US" altLang="zh-CN" dirty="0"/>
              <a:t>n=c*100+b*10+a; 	  //</a:t>
            </a:r>
            <a:r>
              <a:rPr lang="zh-CN" altLang="en-US" dirty="0"/>
              <a:t>重新组合对调后的数</a:t>
            </a:r>
          </a:p>
          <a:p>
            <a:pPr marL="0" indent="0">
              <a:buNone/>
            </a:pPr>
            <a:r>
              <a:rPr lang="zh-CN" altLang="en-US" dirty="0"/>
              <a:t>	</a:t>
            </a:r>
            <a:r>
              <a:rPr lang="en-US" altLang="zh-CN" dirty="0" err="1"/>
              <a:t>cout</a:t>
            </a:r>
            <a:r>
              <a:rPr lang="en-US" altLang="zh-CN" dirty="0"/>
              <a:t>&lt;&lt;"n="&lt;&lt;n&lt;&lt;</a:t>
            </a:r>
            <a:r>
              <a:rPr lang="en-US" altLang="zh-CN" dirty="0" err="1"/>
              <a:t>endl</a:t>
            </a:r>
            <a:r>
              <a:rPr lang="en-US" altLang="zh-CN" dirty="0"/>
              <a:t>;  //</a:t>
            </a:r>
            <a:r>
              <a:rPr lang="zh-CN" altLang="en-US" dirty="0"/>
              <a:t>输出结果</a:t>
            </a:r>
          </a:p>
          <a:p>
            <a:pPr marL="0" indent="0">
              <a:buNone/>
            </a:pPr>
            <a:r>
              <a:rPr lang="zh-CN" altLang="en-US" dirty="0"/>
              <a:t>	</a:t>
            </a:r>
            <a:r>
              <a:rPr lang="en-US" altLang="zh-CN" dirty="0"/>
              <a:t>return 0;  </a:t>
            </a:r>
          </a:p>
          <a:p>
            <a:pPr marL="0" indent="0">
              <a:buNone/>
            </a:pPr>
            <a:r>
              <a:rPr lang="en-US" altLang="zh-CN" dirty="0"/>
              <a:t>}</a:t>
            </a:r>
          </a:p>
        </p:txBody>
      </p:sp>
    </p:spTree>
    <p:extLst>
      <p:ext uri="{BB962C8B-B14F-4D97-AF65-F5344CB8AC3E}">
        <p14:creationId xmlns:p14="http://schemas.microsoft.com/office/powerpoint/2010/main" val="356395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60E82-EDC6-4331-A64B-E4AA999A7EAF}"/>
              </a:ext>
            </a:extLst>
          </p:cNvPr>
          <p:cNvSpPr>
            <a:spLocks noGrp="1"/>
          </p:cNvSpPr>
          <p:nvPr>
            <p:ph type="title"/>
          </p:nvPr>
        </p:nvSpPr>
        <p:spPr/>
        <p:txBody>
          <a:bodyPr/>
          <a:lstStyle/>
          <a:p>
            <a:r>
              <a:rPr lang="en-US" altLang="zh-CN" dirty="0"/>
              <a:t>Dev-C++</a:t>
            </a:r>
            <a:r>
              <a:rPr lang="zh-CN" altLang="en-US" dirty="0"/>
              <a:t>软件的使用</a:t>
            </a:r>
          </a:p>
        </p:txBody>
      </p:sp>
      <p:sp>
        <p:nvSpPr>
          <p:cNvPr id="3" name="文本占位符 2">
            <a:extLst>
              <a:ext uri="{FF2B5EF4-FFF2-40B4-BE49-F238E27FC236}">
                <a16:creationId xmlns:a16="http://schemas.microsoft.com/office/drawing/2014/main" id="{6D8580EC-68CD-4233-921D-9D063A557EE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270804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28F20496-C3E8-4987-9043-9A0B154E84CA}"/>
                  </a:ext>
                </a:extLst>
              </p:cNvPr>
              <p:cNvSpPr>
                <a:spLocks noGrp="1"/>
              </p:cNvSpPr>
              <p:nvPr>
                <p:ph type="title"/>
              </p:nvPr>
            </p:nvSpPr>
            <p:spPr>
              <a:xfrm>
                <a:off x="1484311" y="685801"/>
                <a:ext cx="10018713" cy="1334068"/>
              </a:xfrm>
            </p:spPr>
            <p:txBody>
              <a:bodyPr>
                <a:normAutofit fontScale="90000"/>
              </a:bodyPr>
              <a:lstStyle/>
              <a:p>
                <a:pPr algn="l"/>
                <a:r>
                  <a:rPr lang="zh-CN" altLang="en-US" sz="2400" dirty="0"/>
                  <a:t>例：传说古代的叙拉古国王海伦二世发现的公式，利用三角形的三条边长来求取三角形面积。已知△</a:t>
                </a:r>
                <a:r>
                  <a:rPr lang="en-US" altLang="zh-CN" sz="2400" dirty="0"/>
                  <a:t>ABC</a:t>
                </a:r>
                <a:r>
                  <a:rPr lang="zh-CN" altLang="en-US" sz="2400" dirty="0"/>
                  <a:t>中的三边长分别为</a:t>
                </a:r>
                <a:r>
                  <a:rPr lang="en-US" altLang="zh-CN" sz="2400" dirty="0" err="1"/>
                  <a:t>a,b,c</a:t>
                </a:r>
                <a:r>
                  <a:rPr lang="zh-CN" altLang="en-US" sz="2400" dirty="0"/>
                  <a:t>，求△</a:t>
                </a:r>
                <a:r>
                  <a:rPr lang="en-US" altLang="zh-CN" sz="2400" dirty="0"/>
                  <a:t>ABC</a:t>
                </a:r>
                <a:r>
                  <a:rPr lang="zh-CN" altLang="en-US" sz="2400" dirty="0"/>
                  <a:t>的面积，保留</a:t>
                </a:r>
                <a:r>
                  <a:rPr lang="en-US" altLang="zh-CN" sz="2400" dirty="0"/>
                  <a:t>3</a:t>
                </a:r>
                <a:r>
                  <a:rPr lang="zh-CN" altLang="en-US" sz="2400" dirty="0"/>
                  <a:t>位小数。（提示：海伦公式 </a:t>
                </a:r>
                <a14:m>
                  <m:oMath xmlns:m="http://schemas.openxmlformats.org/officeDocument/2006/math">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rad>
                      <m:radPr>
                        <m:degHide m:val="on"/>
                        <m:ctrlPr>
                          <a:rPr lang="en-US" altLang="zh-CN" sz="2400" b="0" i="1" smtClean="0">
                            <a:latin typeface="Cambria Math" panose="02040503050406030204" pitchFamily="18" charset="0"/>
                          </a:rPr>
                        </m:ctrlPr>
                      </m:radPr>
                      <m:deg/>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e>
                    </m:rad>
                  </m:oMath>
                </a14:m>
                <a:r>
                  <a:rPr lang="zh-CN" altLang="en-US" sz="2400" dirty="0"/>
                  <a:t> ，其中</a:t>
                </a:r>
                <a:r>
                  <a:rPr lang="en-US" altLang="zh-CN" sz="2400" dirty="0"/>
                  <a:t>p=(</a:t>
                </a:r>
                <a:r>
                  <a:rPr lang="en-US" altLang="zh-CN" sz="2400" dirty="0" err="1"/>
                  <a:t>a+b+c</a:t>
                </a:r>
                <a:r>
                  <a:rPr lang="en-US" altLang="zh-CN" sz="2400" dirty="0"/>
                  <a:t>)/2 ) </a:t>
                </a:r>
                <a:r>
                  <a:rPr lang="zh-CN" altLang="en-US" sz="2400" dirty="0"/>
                  <a:t>）</a:t>
                </a:r>
              </a:p>
            </p:txBody>
          </p:sp>
        </mc:Choice>
        <mc:Fallback xmlns="">
          <p:sp>
            <p:nvSpPr>
              <p:cNvPr id="2" name="标题 1">
                <a:extLst>
                  <a:ext uri="{FF2B5EF4-FFF2-40B4-BE49-F238E27FC236}">
                    <a16:creationId xmlns:a16="http://schemas.microsoft.com/office/drawing/2014/main" id="{28F20496-C3E8-4987-9043-9A0B154E84CA}"/>
                  </a:ext>
                </a:extLst>
              </p:cNvPr>
              <p:cNvSpPr>
                <a:spLocks noGrp="1" noRot="1" noChangeAspect="1" noMove="1" noResize="1" noEditPoints="1" noAdjustHandles="1" noChangeArrowheads="1" noChangeShapeType="1" noTextEdit="1"/>
              </p:cNvSpPr>
              <p:nvPr>
                <p:ph type="title"/>
              </p:nvPr>
            </p:nvSpPr>
            <p:spPr>
              <a:xfrm>
                <a:off x="1484311" y="685801"/>
                <a:ext cx="10018713" cy="1334068"/>
              </a:xfrm>
              <a:blipFill>
                <a:blip r:embed="rId2"/>
                <a:stretch>
                  <a:fillRect l="-791" r="-3163" b="-2752"/>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C5ADA495-2F65-4EB2-9ED4-EF3318EAA10D}"/>
              </a:ext>
            </a:extLst>
          </p:cNvPr>
          <p:cNvSpPr>
            <a:spLocks noGrp="1"/>
          </p:cNvSpPr>
          <p:nvPr>
            <p:ph idx="1"/>
          </p:nvPr>
        </p:nvSpPr>
        <p:spPr>
          <a:xfrm>
            <a:off x="1484311" y="2019869"/>
            <a:ext cx="9856979" cy="4667534"/>
          </a:xfrm>
        </p:spPr>
        <p:txBody>
          <a:bodyPr anchor="t">
            <a:normAutofit fontScale="85000" lnSpcReduction="10000"/>
          </a:bodyPr>
          <a:lstStyle/>
          <a:p>
            <a:r>
              <a:rPr lang="en-US" altLang="zh-CN" dirty="0"/>
              <a:t>【</a:t>
            </a:r>
            <a:r>
              <a:rPr lang="zh-CN" altLang="en-US" dirty="0"/>
              <a:t>分析</a:t>
            </a:r>
            <a:r>
              <a:rPr lang="en-US" altLang="zh-CN" dirty="0"/>
              <a:t>】 </a:t>
            </a:r>
            <a:r>
              <a:rPr lang="zh-CN" altLang="en-US" dirty="0"/>
              <a:t>公式中ｐ是三角形周长的一半，求出ｐ后直接代入海伦公式中求得面积。</a:t>
            </a:r>
          </a:p>
          <a:p>
            <a:pPr marL="0" indent="0">
              <a:buNone/>
            </a:pPr>
            <a:r>
              <a:rPr lang="en-US" altLang="zh-CN" dirty="0"/>
              <a:t>#include&lt;</a:t>
            </a:r>
            <a:r>
              <a:rPr lang="en-US" altLang="zh-CN" dirty="0" err="1"/>
              <a:t>cstdio</a:t>
            </a:r>
            <a:r>
              <a:rPr lang="en-US" altLang="zh-CN" dirty="0"/>
              <a:t>&gt;         //Dev C++</a:t>
            </a:r>
            <a:r>
              <a:rPr lang="zh-CN" altLang="en-US" dirty="0"/>
              <a:t>可调用</a:t>
            </a:r>
            <a:r>
              <a:rPr lang="en-US" altLang="zh-CN" dirty="0"/>
              <a:t>&lt;iostream&gt;</a:t>
            </a:r>
            <a:r>
              <a:rPr lang="zh-CN" altLang="en-US" dirty="0"/>
              <a:t>和</a:t>
            </a:r>
            <a:r>
              <a:rPr lang="en-US" altLang="zh-CN" dirty="0"/>
              <a:t>&lt;</a:t>
            </a:r>
            <a:r>
              <a:rPr lang="en-US" altLang="zh-CN" dirty="0" err="1"/>
              <a:t>stdio.h</a:t>
            </a:r>
            <a:r>
              <a:rPr lang="en-US" altLang="zh-CN" dirty="0"/>
              <a:t>&gt;</a:t>
            </a:r>
            <a:r>
              <a:rPr lang="zh-CN" altLang="en-US" dirty="0"/>
              <a:t>库</a:t>
            </a:r>
          </a:p>
          <a:p>
            <a:pPr marL="0" indent="0">
              <a:buNone/>
            </a:pPr>
            <a:r>
              <a:rPr lang="en-US" altLang="zh-CN" dirty="0"/>
              <a:t>#include&lt;</a:t>
            </a:r>
            <a:r>
              <a:rPr lang="en-US" altLang="zh-CN" dirty="0" err="1"/>
              <a:t>cmath</a:t>
            </a:r>
            <a:r>
              <a:rPr lang="en-US" altLang="zh-CN" dirty="0"/>
              <a:t>&gt;          //</a:t>
            </a:r>
            <a:r>
              <a:rPr lang="zh-CN" altLang="en-US" dirty="0"/>
              <a:t>开方需用</a:t>
            </a:r>
            <a:r>
              <a:rPr lang="en-US" altLang="zh-CN" dirty="0"/>
              <a:t>sqrt</a:t>
            </a:r>
            <a:r>
              <a:rPr lang="zh-CN" altLang="en-US" dirty="0"/>
              <a:t>函数，需调用</a:t>
            </a:r>
            <a:r>
              <a:rPr lang="en-US" altLang="zh-CN" dirty="0"/>
              <a:t>&lt;</a:t>
            </a:r>
            <a:r>
              <a:rPr lang="en-US" altLang="zh-CN" dirty="0" err="1"/>
              <a:t>cmath</a:t>
            </a:r>
            <a:r>
              <a:rPr lang="en-US" altLang="zh-CN" dirty="0"/>
              <a:t>&gt;</a:t>
            </a:r>
            <a:r>
              <a:rPr lang="zh-CN" altLang="en-US" dirty="0"/>
              <a:t>库 </a:t>
            </a:r>
          </a:p>
          <a:p>
            <a:pPr marL="0" indent="0">
              <a:buNone/>
            </a:pPr>
            <a:r>
              <a:rPr lang="en-US" altLang="zh-CN" dirty="0"/>
              <a:t>int main() {  </a:t>
            </a:r>
          </a:p>
          <a:p>
            <a:pPr marL="0" indent="0">
              <a:buNone/>
            </a:pPr>
            <a:r>
              <a:rPr lang="en-US" altLang="zh-CN" dirty="0"/>
              <a:t>	float </a:t>
            </a:r>
            <a:r>
              <a:rPr lang="en-US" altLang="zh-CN" dirty="0" err="1"/>
              <a:t>a,b,c,p,s</a:t>
            </a:r>
            <a:r>
              <a:rPr lang="en-US" altLang="zh-CN" dirty="0"/>
              <a:t>;</a:t>
            </a:r>
          </a:p>
          <a:p>
            <a:pPr marL="0" indent="0">
              <a:buNone/>
            </a:pPr>
            <a:r>
              <a:rPr lang="en-US" altLang="zh-CN" dirty="0"/>
              <a:t>	</a:t>
            </a:r>
            <a:r>
              <a:rPr lang="en-US" altLang="zh-CN" dirty="0" err="1"/>
              <a:t>scanf</a:t>
            </a:r>
            <a:r>
              <a:rPr lang="en-US" altLang="zh-CN" dirty="0"/>
              <a:t>("%</a:t>
            </a:r>
            <a:r>
              <a:rPr lang="en-US" altLang="zh-CN" dirty="0" err="1"/>
              <a:t>f%f%f</a:t>
            </a:r>
            <a:r>
              <a:rPr lang="en-US" altLang="zh-CN" dirty="0"/>
              <a:t>",&amp;</a:t>
            </a:r>
            <a:r>
              <a:rPr lang="en-US" altLang="zh-CN" dirty="0" err="1"/>
              <a:t>a,&amp;b,&amp;c</a:t>
            </a:r>
            <a:r>
              <a:rPr lang="en-US" altLang="zh-CN" dirty="0"/>
              <a:t>);    //</a:t>
            </a:r>
            <a:r>
              <a:rPr lang="zh-CN" altLang="en-US" dirty="0"/>
              <a:t>输入三角形的三边</a:t>
            </a:r>
          </a:p>
          <a:p>
            <a:pPr marL="0" indent="0">
              <a:buNone/>
            </a:pPr>
            <a:r>
              <a:rPr lang="zh-CN" altLang="en-US" dirty="0"/>
              <a:t>	</a:t>
            </a:r>
            <a:r>
              <a:rPr lang="en-US" altLang="zh-CN" dirty="0"/>
              <a:t>p=(</a:t>
            </a:r>
            <a:r>
              <a:rPr lang="en-US" altLang="zh-CN" dirty="0" err="1"/>
              <a:t>a+b+c</a:t>
            </a:r>
            <a:r>
              <a:rPr lang="en-US" altLang="zh-CN" dirty="0"/>
              <a:t>)/2;                 //</a:t>
            </a:r>
            <a:r>
              <a:rPr lang="zh-CN" altLang="en-US" dirty="0"/>
              <a:t>求出</a:t>
            </a:r>
            <a:r>
              <a:rPr lang="en-US" altLang="zh-CN" dirty="0"/>
              <a:t>p</a:t>
            </a:r>
            <a:r>
              <a:rPr lang="zh-CN" altLang="en-US" dirty="0"/>
              <a:t>的值</a:t>
            </a:r>
          </a:p>
          <a:p>
            <a:pPr marL="0" indent="0">
              <a:buNone/>
            </a:pPr>
            <a:r>
              <a:rPr lang="zh-CN" altLang="en-US" dirty="0"/>
              <a:t>	</a:t>
            </a:r>
            <a:r>
              <a:rPr lang="en-US" altLang="zh-CN" dirty="0"/>
              <a:t>s=sqrt(p*(p-a)*(p-b)*(p-c)); //</a:t>
            </a:r>
            <a:r>
              <a:rPr lang="zh-CN" altLang="en-US" dirty="0"/>
              <a:t>根据</a:t>
            </a:r>
            <a:r>
              <a:rPr lang="en-US" altLang="zh-CN" dirty="0"/>
              <a:t>p</a:t>
            </a:r>
            <a:r>
              <a:rPr lang="zh-CN" altLang="en-US" dirty="0"/>
              <a:t>求面面积，</a:t>
            </a:r>
            <a:r>
              <a:rPr lang="en-US" altLang="zh-CN" dirty="0"/>
              <a:t>sqrt</a:t>
            </a:r>
            <a:r>
              <a:rPr lang="zh-CN" altLang="en-US" dirty="0"/>
              <a:t>是开方函数</a:t>
            </a:r>
          </a:p>
          <a:p>
            <a:pPr marL="0" indent="0">
              <a:buNone/>
            </a:pPr>
            <a:r>
              <a:rPr lang="zh-CN" altLang="en-US" dirty="0"/>
              <a:t>	</a:t>
            </a:r>
            <a:r>
              <a:rPr lang="en-US" altLang="zh-CN" dirty="0" err="1"/>
              <a:t>printf</a:t>
            </a:r>
            <a:r>
              <a:rPr lang="en-US" altLang="zh-CN" dirty="0"/>
              <a:t>("%0.3f\</a:t>
            </a:r>
            <a:r>
              <a:rPr lang="en-US" altLang="zh-CN" dirty="0" err="1"/>
              <a:t>n",s</a:t>
            </a:r>
            <a:r>
              <a:rPr lang="en-US" altLang="zh-CN" dirty="0"/>
              <a:t>); 	     //</a:t>
            </a:r>
            <a:r>
              <a:rPr lang="zh-CN" altLang="en-US" dirty="0"/>
              <a:t>输出面积，</a:t>
            </a:r>
            <a:r>
              <a:rPr lang="en-US" altLang="zh-CN" dirty="0"/>
              <a:t>0.3f</a:t>
            </a:r>
            <a:r>
              <a:rPr lang="zh-CN" altLang="en-US" dirty="0"/>
              <a:t>按实际位数输出，保留</a:t>
            </a:r>
            <a:r>
              <a:rPr lang="en-US" altLang="zh-CN" dirty="0"/>
              <a:t>3</a:t>
            </a:r>
            <a:r>
              <a:rPr lang="zh-CN" altLang="en-US" dirty="0"/>
              <a:t>位小数</a:t>
            </a:r>
          </a:p>
          <a:p>
            <a:pPr marL="0" indent="0">
              <a:buNone/>
            </a:pPr>
            <a:r>
              <a:rPr lang="zh-CN" altLang="en-US" dirty="0"/>
              <a:t>	</a:t>
            </a:r>
            <a:r>
              <a:rPr lang="en-US" altLang="zh-CN" dirty="0"/>
              <a:t>return 0;</a:t>
            </a:r>
          </a:p>
          <a:p>
            <a:pPr marL="0" indent="0">
              <a:buNone/>
            </a:pPr>
            <a:r>
              <a:rPr lang="en-US" altLang="zh-CN" dirty="0"/>
              <a:t>}</a:t>
            </a:r>
          </a:p>
        </p:txBody>
      </p:sp>
    </p:spTree>
    <p:extLst>
      <p:ext uri="{BB962C8B-B14F-4D97-AF65-F5344CB8AC3E}">
        <p14:creationId xmlns:p14="http://schemas.microsoft.com/office/powerpoint/2010/main" val="328927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20496-C3E8-4987-9043-9A0B154E84CA}"/>
              </a:ext>
            </a:extLst>
          </p:cNvPr>
          <p:cNvSpPr>
            <a:spLocks noGrp="1"/>
          </p:cNvSpPr>
          <p:nvPr>
            <p:ph type="title"/>
          </p:nvPr>
        </p:nvSpPr>
        <p:spPr>
          <a:xfrm>
            <a:off x="1484311" y="685801"/>
            <a:ext cx="10018713" cy="733566"/>
          </a:xfrm>
        </p:spPr>
        <p:txBody>
          <a:bodyPr>
            <a:normAutofit fontScale="90000"/>
          </a:bodyPr>
          <a:lstStyle/>
          <a:p>
            <a:pPr algn="l"/>
            <a:r>
              <a:rPr lang="zh-CN" altLang="en-US" sz="2400" dirty="0"/>
              <a:t>例：求一元二次方程</a:t>
            </a:r>
            <a:r>
              <a:rPr lang="en-US" altLang="zh-CN" sz="2400" dirty="0"/>
              <a:t>ax</a:t>
            </a:r>
            <a:r>
              <a:rPr lang="en-US" altLang="zh-CN" sz="2400" baseline="30000" dirty="0"/>
              <a:t>2</a:t>
            </a:r>
            <a:r>
              <a:rPr lang="en-US" altLang="zh-CN" sz="2400" dirty="0"/>
              <a:t>+bx+c=0</a:t>
            </a:r>
            <a:r>
              <a:rPr lang="zh-CN" altLang="en-US" sz="2400" dirty="0"/>
              <a:t>的根。输入</a:t>
            </a:r>
            <a:r>
              <a:rPr lang="en-US" altLang="zh-CN" sz="2400" dirty="0" err="1"/>
              <a:t>a,b,c</a:t>
            </a:r>
            <a:r>
              <a:rPr lang="zh-CN" altLang="en-US" sz="2400" dirty="0"/>
              <a:t>的值</a:t>
            </a:r>
            <a:r>
              <a:rPr lang="en-US" altLang="zh-CN" sz="2400" dirty="0"/>
              <a:t>(</a:t>
            </a:r>
            <a:r>
              <a:rPr lang="zh-CN" altLang="en-US" sz="2400" dirty="0"/>
              <a:t>均为整数），输出方程的根。</a:t>
            </a:r>
          </a:p>
        </p:txBody>
      </p:sp>
      <p:sp>
        <p:nvSpPr>
          <p:cNvPr id="3" name="内容占位符 2">
            <a:extLst>
              <a:ext uri="{FF2B5EF4-FFF2-40B4-BE49-F238E27FC236}">
                <a16:creationId xmlns:a16="http://schemas.microsoft.com/office/drawing/2014/main" id="{C5ADA495-2F65-4EB2-9ED4-EF3318EAA10D}"/>
              </a:ext>
            </a:extLst>
          </p:cNvPr>
          <p:cNvSpPr>
            <a:spLocks noGrp="1"/>
          </p:cNvSpPr>
          <p:nvPr>
            <p:ph idx="1"/>
          </p:nvPr>
        </p:nvSpPr>
        <p:spPr>
          <a:xfrm>
            <a:off x="1484311" y="1514901"/>
            <a:ext cx="4611689" cy="4995081"/>
          </a:xfrm>
        </p:spPr>
        <p:txBody>
          <a:bodyPr anchor="t">
            <a:normAutofit/>
          </a:bodyPr>
          <a:lstStyle/>
          <a:p>
            <a:r>
              <a:rPr lang="en-US" altLang="zh-CN" dirty="0"/>
              <a:t>【</a:t>
            </a:r>
            <a:r>
              <a:rPr lang="zh-CN" altLang="en-US" dirty="0"/>
              <a:t>分析</a:t>
            </a:r>
            <a:r>
              <a:rPr lang="en-US" altLang="zh-CN" dirty="0"/>
              <a:t>】</a:t>
            </a:r>
          </a:p>
          <a:p>
            <a:r>
              <a:rPr lang="zh-CN" altLang="en-US" dirty="0"/>
              <a:t>方程的系数是变量，分别用</a:t>
            </a:r>
            <a:r>
              <a:rPr lang="en-US" altLang="zh-CN" dirty="0"/>
              <a:t>a</a:t>
            </a:r>
            <a:r>
              <a:rPr lang="zh-CN" altLang="en-US" dirty="0"/>
              <a:t>，</a:t>
            </a:r>
            <a:r>
              <a:rPr lang="en-US" altLang="zh-CN" dirty="0"/>
              <a:t>b</a:t>
            </a:r>
            <a:r>
              <a:rPr lang="zh-CN" altLang="en-US" dirty="0"/>
              <a:t>，</a:t>
            </a:r>
            <a:r>
              <a:rPr lang="en-US" altLang="zh-CN" dirty="0"/>
              <a:t>c</a:t>
            </a:r>
            <a:r>
              <a:rPr lang="zh-CN" altLang="en-US" dirty="0"/>
              <a:t>表示，运用数学求方程的根，采取如下方法 </a:t>
            </a:r>
            <a:r>
              <a:rPr lang="en-US" altLang="zh-CN" dirty="0"/>
              <a:t>: </a:t>
            </a:r>
          </a:p>
          <a:p>
            <a:r>
              <a:rPr lang="zh-CN" altLang="en-US" dirty="0"/>
              <a:t>① 先求出</a:t>
            </a:r>
            <a:r>
              <a:rPr lang="en-US" altLang="zh-CN" dirty="0"/>
              <a:t>d = b</a:t>
            </a:r>
            <a:r>
              <a:rPr lang="en-US" altLang="zh-CN" baseline="30000" dirty="0"/>
              <a:t>2</a:t>
            </a:r>
            <a:r>
              <a:rPr lang="en-US" altLang="zh-CN" dirty="0"/>
              <a:t>-4ac</a:t>
            </a:r>
            <a:r>
              <a:rPr lang="zh-CN" altLang="en-US" dirty="0"/>
              <a:t>；（求根公式中需用开方运算的那部分）</a:t>
            </a:r>
          </a:p>
          <a:p>
            <a:r>
              <a:rPr lang="zh-CN" altLang="en-US" dirty="0"/>
              <a:t>② 再用求根公式算出</a:t>
            </a:r>
            <a:r>
              <a:rPr lang="en-US" altLang="zh-CN" dirty="0"/>
              <a:t>x1</a:t>
            </a:r>
            <a:r>
              <a:rPr lang="zh-CN" altLang="en-US" dirty="0"/>
              <a:t>，</a:t>
            </a:r>
            <a:r>
              <a:rPr lang="en-US" altLang="zh-CN" dirty="0"/>
              <a:t>x2</a:t>
            </a:r>
            <a:r>
              <a:rPr lang="zh-CN" altLang="en-US" dirty="0"/>
              <a:t>的值。</a:t>
            </a:r>
            <a:r>
              <a:rPr lang="en-US" altLang="zh-CN" dirty="0"/>
              <a:t>(x1</a:t>
            </a:r>
            <a:r>
              <a:rPr lang="zh-CN" altLang="en-US" dirty="0"/>
              <a:t>，</a:t>
            </a:r>
            <a:r>
              <a:rPr lang="en-US" altLang="zh-CN" dirty="0"/>
              <a:t>x2 = ? )</a:t>
            </a:r>
          </a:p>
          <a:p>
            <a:r>
              <a:rPr lang="zh-CN" altLang="en-US" dirty="0"/>
              <a:t>③ 输出</a:t>
            </a:r>
            <a:r>
              <a:rPr lang="en-US" altLang="zh-CN" dirty="0"/>
              <a:t>x1</a:t>
            </a:r>
            <a:r>
              <a:rPr lang="zh-CN" altLang="en-US" dirty="0"/>
              <a:t>，</a:t>
            </a:r>
            <a:r>
              <a:rPr lang="en-US" altLang="zh-CN" dirty="0"/>
              <a:t>x2</a:t>
            </a:r>
            <a:r>
              <a:rPr lang="zh-CN" altLang="en-US" dirty="0"/>
              <a:t>。</a:t>
            </a:r>
          </a:p>
          <a:p>
            <a:endParaRPr lang="en-US" altLang="zh-CN" dirty="0"/>
          </a:p>
        </p:txBody>
      </p:sp>
      <p:sp>
        <p:nvSpPr>
          <p:cNvPr id="4" name="内容占位符 2">
            <a:extLst>
              <a:ext uri="{FF2B5EF4-FFF2-40B4-BE49-F238E27FC236}">
                <a16:creationId xmlns:a16="http://schemas.microsoft.com/office/drawing/2014/main" id="{5940D604-A852-4720-8CF0-087938154F0D}"/>
              </a:ext>
            </a:extLst>
          </p:cNvPr>
          <p:cNvSpPr txBox="1">
            <a:spLocks/>
          </p:cNvSpPr>
          <p:nvPr/>
        </p:nvSpPr>
        <p:spPr>
          <a:xfrm>
            <a:off x="6489118" y="1514901"/>
            <a:ext cx="4611689" cy="4995081"/>
          </a:xfrm>
          <a:prstGeom prst="rect">
            <a:avLst/>
          </a:prstGeom>
        </p:spPr>
        <p:txBody>
          <a:bodyPr vert="horz" lIns="91440" tIns="45720" rIns="91440" bIns="45720" rtlCol="0" anchor="t">
            <a:normAutofit fontScale="77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altLang="zh-CN" dirty="0"/>
              <a:t>#include&lt;</a:t>
            </a:r>
            <a:r>
              <a:rPr lang="en-US" altLang="zh-CN" dirty="0" err="1"/>
              <a:t>cstdio</a:t>
            </a:r>
            <a:r>
              <a:rPr lang="en-US" altLang="zh-CN" dirty="0"/>
              <a:t>&gt;                     </a:t>
            </a:r>
          </a:p>
          <a:p>
            <a:pPr marL="0" indent="0">
              <a:buNone/>
            </a:pPr>
            <a:r>
              <a:rPr lang="en-US" altLang="zh-CN" dirty="0"/>
              <a:t>#include&lt;</a:t>
            </a:r>
            <a:r>
              <a:rPr lang="en-US" altLang="zh-CN" dirty="0" err="1"/>
              <a:t>cmath</a:t>
            </a:r>
            <a:r>
              <a:rPr lang="en-US" altLang="zh-CN" dirty="0"/>
              <a:t>&gt;                   </a:t>
            </a:r>
          </a:p>
          <a:p>
            <a:pPr marL="0" indent="0">
              <a:buNone/>
            </a:pPr>
            <a:r>
              <a:rPr lang="en-US" altLang="zh-CN" dirty="0"/>
              <a:t>int main()</a:t>
            </a:r>
          </a:p>
          <a:p>
            <a:pPr marL="0" indent="0">
              <a:buNone/>
            </a:pPr>
            <a:r>
              <a:rPr lang="en-US" altLang="zh-CN" dirty="0"/>
              <a:t>{</a:t>
            </a:r>
          </a:p>
          <a:p>
            <a:pPr marL="0" indent="0">
              <a:buNone/>
            </a:pPr>
            <a:r>
              <a:rPr lang="en-US" altLang="zh-CN" dirty="0"/>
              <a:t>    int </a:t>
            </a:r>
            <a:r>
              <a:rPr lang="en-US" altLang="zh-CN" dirty="0" err="1"/>
              <a:t>d,a,b,c</a:t>
            </a:r>
            <a:r>
              <a:rPr lang="en-US" altLang="zh-CN" dirty="0"/>
              <a:t>;</a:t>
            </a:r>
          </a:p>
          <a:p>
            <a:pPr marL="0" indent="0">
              <a:buNone/>
            </a:pPr>
            <a:r>
              <a:rPr lang="en-US" altLang="zh-CN" dirty="0"/>
              <a:t>    double x1,x2;</a:t>
            </a:r>
          </a:p>
          <a:p>
            <a:pPr marL="0" indent="0">
              <a:buNone/>
            </a:pPr>
            <a:r>
              <a:rPr lang="en-US" altLang="zh-CN" dirty="0"/>
              <a:t>    </a:t>
            </a:r>
            <a:r>
              <a:rPr lang="en-US" altLang="zh-CN" dirty="0" err="1"/>
              <a:t>scanf</a:t>
            </a:r>
            <a:r>
              <a:rPr lang="en-US" altLang="zh-CN" dirty="0"/>
              <a:t>("%</a:t>
            </a:r>
            <a:r>
              <a:rPr lang="en-US" altLang="zh-CN" dirty="0" err="1"/>
              <a:t>d%d%d</a:t>
            </a:r>
            <a:r>
              <a:rPr lang="en-US" altLang="zh-CN" dirty="0"/>
              <a:t>",&amp;</a:t>
            </a:r>
            <a:r>
              <a:rPr lang="en-US" altLang="zh-CN" dirty="0" err="1"/>
              <a:t>a,&amp;b,&amp;c</a:t>
            </a:r>
            <a:r>
              <a:rPr lang="en-US" altLang="zh-CN" dirty="0"/>
              <a:t>);</a:t>
            </a:r>
          </a:p>
          <a:p>
            <a:pPr marL="0" indent="0">
              <a:buNone/>
            </a:pPr>
            <a:r>
              <a:rPr lang="en-US" altLang="zh-CN" dirty="0"/>
              <a:t>    d=b*b-4*a*c;</a:t>
            </a:r>
          </a:p>
          <a:p>
            <a:pPr marL="0" indent="0">
              <a:buNone/>
            </a:pPr>
            <a:r>
              <a:rPr lang="en-US" altLang="zh-CN" dirty="0"/>
              <a:t>    x1=(-</a:t>
            </a:r>
            <a:r>
              <a:rPr lang="en-US" altLang="zh-CN" dirty="0" err="1"/>
              <a:t>b+sqrt</a:t>
            </a:r>
            <a:r>
              <a:rPr lang="en-US" altLang="zh-CN" dirty="0"/>
              <a:t>(d))/(2*a);        //</a:t>
            </a:r>
            <a:r>
              <a:rPr lang="zh-CN" altLang="en-US" dirty="0"/>
              <a:t>求方程的根</a:t>
            </a:r>
          </a:p>
          <a:p>
            <a:pPr marL="0" indent="0">
              <a:buNone/>
            </a:pPr>
            <a:r>
              <a:rPr lang="zh-CN" altLang="en-US" dirty="0"/>
              <a:t>    </a:t>
            </a:r>
            <a:r>
              <a:rPr lang="en-US" altLang="zh-CN" dirty="0"/>
              <a:t>x2=(-b-sqrt(d))/(2*a);</a:t>
            </a:r>
          </a:p>
          <a:p>
            <a:pPr marL="0" indent="0">
              <a:buNone/>
            </a:pPr>
            <a:r>
              <a:rPr lang="en-US" altLang="zh-CN" dirty="0"/>
              <a:t>    </a:t>
            </a:r>
            <a:r>
              <a:rPr lang="en-US" altLang="zh-CN" dirty="0" err="1"/>
              <a:t>printf</a:t>
            </a:r>
            <a:r>
              <a:rPr lang="en-US" altLang="zh-CN" dirty="0"/>
              <a:t>("x1=%.3lf\nx2=%.3lf\n",x1,x2);       //%.3lf</a:t>
            </a:r>
            <a:r>
              <a:rPr lang="zh-CN" altLang="en-US" dirty="0"/>
              <a:t>，保留</a:t>
            </a:r>
            <a:r>
              <a:rPr lang="en-US" altLang="zh-CN" dirty="0"/>
              <a:t>3</a:t>
            </a:r>
            <a:r>
              <a:rPr lang="zh-CN" altLang="en-US" dirty="0"/>
              <a:t>位小数</a:t>
            </a:r>
          </a:p>
          <a:p>
            <a:pPr marL="0" indent="0">
              <a:buNone/>
            </a:pPr>
            <a:r>
              <a:rPr lang="zh-CN" altLang="en-US" dirty="0"/>
              <a:t>    </a:t>
            </a:r>
            <a:r>
              <a:rPr lang="en-US" altLang="zh-CN" dirty="0"/>
              <a:t>return 0;</a:t>
            </a:r>
          </a:p>
          <a:p>
            <a:pPr marL="0" indent="0">
              <a:buNone/>
            </a:pPr>
            <a:r>
              <a:rPr lang="en-US" altLang="zh-CN" dirty="0"/>
              <a:t>}</a:t>
            </a:r>
          </a:p>
        </p:txBody>
      </p:sp>
    </p:spTree>
    <p:extLst>
      <p:ext uri="{BB962C8B-B14F-4D97-AF65-F5344CB8AC3E}">
        <p14:creationId xmlns:p14="http://schemas.microsoft.com/office/powerpoint/2010/main" val="68727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3B7A4-0D40-40F7-BA61-09A5DBFC8131}"/>
              </a:ext>
            </a:extLst>
          </p:cNvPr>
          <p:cNvSpPr>
            <a:spLocks noGrp="1"/>
          </p:cNvSpPr>
          <p:nvPr>
            <p:ph type="title"/>
          </p:nvPr>
        </p:nvSpPr>
        <p:spPr>
          <a:xfrm>
            <a:off x="1634438" y="1905000"/>
            <a:ext cx="10018711" cy="3048000"/>
          </a:xfrm>
        </p:spPr>
        <p:txBody>
          <a:bodyPr/>
          <a:lstStyle/>
          <a:p>
            <a:r>
              <a:rPr lang="zh-CN" altLang="en-US" dirty="0"/>
              <a:t>练习题：</a:t>
            </a:r>
            <a:br>
              <a:rPr lang="en-US" altLang="zh-CN" dirty="0"/>
            </a:br>
            <a:r>
              <a:rPr lang="zh-CN" altLang="en-US" dirty="0"/>
              <a:t>洛谷哈三中</a:t>
            </a:r>
            <a:r>
              <a:rPr lang="en-US" altLang="zh-CN" dirty="0"/>
              <a:t>2020</a:t>
            </a:r>
            <a:r>
              <a:rPr lang="zh-CN" altLang="en-US" dirty="0"/>
              <a:t>团队，暑期培训，顺序结构</a:t>
            </a:r>
          </a:p>
        </p:txBody>
      </p:sp>
    </p:spTree>
    <p:extLst>
      <p:ext uri="{BB962C8B-B14F-4D97-AF65-F5344CB8AC3E}">
        <p14:creationId xmlns:p14="http://schemas.microsoft.com/office/powerpoint/2010/main" val="52216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7D72A-DEAC-4AAD-BFD2-16C339CBCBDC}"/>
              </a:ext>
            </a:extLst>
          </p:cNvPr>
          <p:cNvSpPr>
            <a:spLocks noGrp="1"/>
          </p:cNvSpPr>
          <p:nvPr>
            <p:ph type="title"/>
          </p:nvPr>
        </p:nvSpPr>
        <p:spPr/>
        <p:txBody>
          <a:bodyPr/>
          <a:lstStyle/>
          <a:p>
            <a:r>
              <a:rPr lang="en-US" altLang="zh-CN" dirty="0"/>
              <a:t>Dev-C++</a:t>
            </a:r>
            <a:r>
              <a:rPr lang="zh-CN" altLang="en-US" dirty="0"/>
              <a:t>（视频）</a:t>
            </a:r>
          </a:p>
        </p:txBody>
      </p:sp>
      <p:sp>
        <p:nvSpPr>
          <p:cNvPr id="3" name="内容占位符 2">
            <a:extLst>
              <a:ext uri="{FF2B5EF4-FFF2-40B4-BE49-F238E27FC236}">
                <a16:creationId xmlns:a16="http://schemas.microsoft.com/office/drawing/2014/main" id="{EF9BDBA3-216C-4F7A-A002-FA836F31971A}"/>
              </a:ext>
            </a:extLst>
          </p:cNvPr>
          <p:cNvSpPr>
            <a:spLocks noGrp="1"/>
          </p:cNvSpPr>
          <p:nvPr>
            <p:ph idx="1"/>
          </p:nvPr>
        </p:nvSpPr>
        <p:spPr/>
        <p:txBody>
          <a:bodyPr/>
          <a:lstStyle/>
          <a:p>
            <a:r>
              <a:rPr lang="zh-CN" altLang="en-US" dirty="0"/>
              <a:t>软件安装</a:t>
            </a:r>
            <a:endParaRPr lang="en-US" altLang="zh-CN" dirty="0"/>
          </a:p>
          <a:p>
            <a:r>
              <a:rPr lang="zh-CN" altLang="en-US" dirty="0"/>
              <a:t>启动</a:t>
            </a:r>
            <a:r>
              <a:rPr lang="en-US" altLang="zh-CN" dirty="0"/>
              <a:t>Dev-C++</a:t>
            </a:r>
          </a:p>
          <a:p>
            <a:r>
              <a:rPr lang="zh-CN" altLang="en-US" dirty="0"/>
              <a:t>新建源程序</a:t>
            </a:r>
            <a:endParaRPr lang="en-US" altLang="zh-CN" dirty="0"/>
          </a:p>
          <a:p>
            <a:r>
              <a:rPr lang="zh-CN" altLang="en-US" dirty="0"/>
              <a:t>保存源程序</a:t>
            </a:r>
            <a:endParaRPr lang="en-US" altLang="zh-CN" dirty="0"/>
          </a:p>
          <a:p>
            <a:r>
              <a:rPr lang="zh-CN" altLang="en-US" dirty="0"/>
              <a:t>编译运行程序</a:t>
            </a:r>
          </a:p>
        </p:txBody>
      </p:sp>
    </p:spTree>
    <p:extLst>
      <p:ext uri="{BB962C8B-B14F-4D97-AF65-F5344CB8AC3E}">
        <p14:creationId xmlns:p14="http://schemas.microsoft.com/office/powerpoint/2010/main" val="185964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FFFB4-0F89-4BE3-85E4-E0BF0A9E734E}"/>
              </a:ext>
            </a:extLst>
          </p:cNvPr>
          <p:cNvSpPr>
            <a:spLocks noGrp="1"/>
          </p:cNvSpPr>
          <p:nvPr>
            <p:ph type="title"/>
          </p:nvPr>
        </p:nvSpPr>
        <p:spPr/>
        <p:txBody>
          <a:bodyPr/>
          <a:lstStyle/>
          <a:p>
            <a:r>
              <a:rPr lang="zh-CN" altLang="en-US" dirty="0"/>
              <a:t>顺序结构</a:t>
            </a:r>
          </a:p>
        </p:txBody>
      </p:sp>
      <p:sp>
        <p:nvSpPr>
          <p:cNvPr id="3" name="文本占位符 2">
            <a:extLst>
              <a:ext uri="{FF2B5EF4-FFF2-40B4-BE49-F238E27FC236}">
                <a16:creationId xmlns:a16="http://schemas.microsoft.com/office/drawing/2014/main" id="{20A28E36-8616-4826-B044-74EC0D4582FC}"/>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33718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48E5C-296C-4F70-AD91-7C9628192949}"/>
              </a:ext>
            </a:extLst>
          </p:cNvPr>
          <p:cNvSpPr>
            <a:spLocks noGrp="1"/>
          </p:cNvSpPr>
          <p:nvPr>
            <p:ph type="title"/>
          </p:nvPr>
        </p:nvSpPr>
        <p:spPr/>
        <p:txBody>
          <a:bodyPr/>
          <a:lstStyle/>
          <a:p>
            <a:r>
              <a:rPr lang="zh-CN" altLang="en-US" dirty="0"/>
              <a:t>顺序结构</a:t>
            </a:r>
          </a:p>
        </p:txBody>
      </p:sp>
      <p:sp>
        <p:nvSpPr>
          <p:cNvPr id="3" name="内容占位符 2">
            <a:extLst>
              <a:ext uri="{FF2B5EF4-FFF2-40B4-BE49-F238E27FC236}">
                <a16:creationId xmlns:a16="http://schemas.microsoft.com/office/drawing/2014/main" id="{86EB86D6-5524-47B5-BEFB-0E12474E6218}"/>
              </a:ext>
            </a:extLst>
          </p:cNvPr>
          <p:cNvSpPr>
            <a:spLocks noGrp="1"/>
          </p:cNvSpPr>
          <p:nvPr>
            <p:ph idx="1"/>
          </p:nvPr>
        </p:nvSpPr>
        <p:spPr/>
        <p:txBody>
          <a:bodyPr anchor="t"/>
          <a:lstStyle/>
          <a:p>
            <a:r>
              <a:rPr lang="zh-CN" altLang="en-US" dirty="0"/>
              <a:t>类似上面求圆的周长和面积的例子，每条语句按自上而下的顺序依次执行一次，这种自上而下依次执行的程序称为顺序结构</a:t>
            </a:r>
          </a:p>
        </p:txBody>
      </p:sp>
    </p:spTree>
    <p:extLst>
      <p:ext uri="{BB962C8B-B14F-4D97-AF65-F5344CB8AC3E}">
        <p14:creationId xmlns:p14="http://schemas.microsoft.com/office/powerpoint/2010/main" val="1840855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B4A84D-F64B-4511-B186-B35D79775531}"/>
              </a:ext>
            </a:extLst>
          </p:cNvPr>
          <p:cNvSpPr>
            <a:spLocks noGrp="1"/>
          </p:cNvSpPr>
          <p:nvPr>
            <p:ph idx="1"/>
          </p:nvPr>
        </p:nvSpPr>
        <p:spPr>
          <a:xfrm>
            <a:off x="1484310" y="764275"/>
            <a:ext cx="10018713" cy="5026925"/>
          </a:xfrm>
        </p:spPr>
        <p:txBody>
          <a:bodyPr/>
          <a:lstStyle/>
          <a:p>
            <a:r>
              <a:rPr lang="zh-CN" altLang="en-US" dirty="0"/>
              <a:t>一、赋值语句</a:t>
            </a:r>
            <a:endParaRPr lang="en-US" altLang="zh-CN" dirty="0"/>
          </a:p>
          <a:p>
            <a:r>
              <a:rPr lang="zh-CN" altLang="en-US" dirty="0"/>
              <a:t>二、运算符和表达式</a:t>
            </a:r>
            <a:endParaRPr lang="en-US" altLang="zh-CN" dirty="0"/>
          </a:p>
          <a:p>
            <a:r>
              <a:rPr lang="zh-CN" altLang="en-US" dirty="0"/>
              <a:t>三、常量和变量</a:t>
            </a:r>
            <a:endParaRPr lang="en-US" altLang="zh-CN" dirty="0"/>
          </a:p>
          <a:p>
            <a:r>
              <a:rPr lang="zh-CN" altLang="en-US" dirty="0"/>
              <a:t>四、标准数据类型</a:t>
            </a:r>
            <a:endParaRPr lang="en-US" altLang="zh-CN" dirty="0"/>
          </a:p>
          <a:p>
            <a:r>
              <a:rPr lang="zh-CN" altLang="en-US" dirty="0"/>
              <a:t>五、数据输入输出</a:t>
            </a:r>
            <a:endParaRPr lang="en-US" altLang="zh-CN" dirty="0"/>
          </a:p>
          <a:p>
            <a:r>
              <a:rPr lang="zh-CN" altLang="en-US" dirty="0"/>
              <a:t>六、顺序结构程序实例</a:t>
            </a:r>
          </a:p>
        </p:txBody>
      </p:sp>
    </p:spTree>
    <p:extLst>
      <p:ext uri="{BB962C8B-B14F-4D97-AF65-F5344CB8AC3E}">
        <p14:creationId xmlns:p14="http://schemas.microsoft.com/office/powerpoint/2010/main" val="21827131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TM03457496[[fn=视差]]</Template>
  <TotalTime>899</TotalTime>
  <Words>6274</Words>
  <Application>Microsoft Office PowerPoint</Application>
  <PresentationFormat>宽屏</PresentationFormat>
  <Paragraphs>708</Paragraphs>
  <Slides>52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华文中宋</vt:lpstr>
      <vt:lpstr>宋体</vt:lpstr>
      <vt:lpstr>Arial</vt:lpstr>
      <vt:lpstr>Cambria Math</vt:lpstr>
      <vt:lpstr>Corbel</vt:lpstr>
      <vt:lpstr>Times New Roman</vt:lpstr>
      <vt:lpstr>Wingdings</vt:lpstr>
      <vt:lpstr>视差</vt:lpstr>
      <vt:lpstr>顺序结构</vt:lpstr>
      <vt:lpstr>初识C++</vt:lpstr>
      <vt:lpstr>一个例子</vt:lpstr>
      <vt:lpstr>PowerPoint 演示文稿</vt:lpstr>
      <vt:lpstr>Dev-C++软件的使用</vt:lpstr>
      <vt:lpstr>Dev-C++（视频）</vt:lpstr>
      <vt:lpstr>顺序结构</vt:lpstr>
      <vt:lpstr>顺序结构</vt:lpstr>
      <vt:lpstr>PowerPoint 演示文稿</vt:lpstr>
      <vt:lpstr>一、赋值语句</vt:lpstr>
      <vt:lpstr>PowerPoint 演示文稿</vt:lpstr>
      <vt:lpstr>例：输入两个正整数a和b，试交换a、b的值（使a的值等于b，b的值等于a）。</vt:lpstr>
      <vt:lpstr>二、运算符和表达式</vt:lpstr>
      <vt:lpstr>PowerPoint 演示文稿</vt:lpstr>
      <vt:lpstr>PowerPoint 演示文稿</vt:lpstr>
      <vt:lpstr>算术运算符</vt:lpstr>
      <vt:lpstr>例：变量自加运算，输出结果是什么？</vt:lpstr>
      <vt:lpstr>例：数学中经典的“鸡兔同笼”问题，已知头共30个，脚共90只，问笼中的鸡和兔各有多少只?</vt:lpstr>
      <vt:lpstr>三、变量和常量</vt:lpstr>
      <vt:lpstr>常量</vt:lpstr>
      <vt:lpstr>常量的定义</vt:lpstr>
      <vt:lpstr>使用常量注意事项</vt:lpstr>
      <vt:lpstr>变量</vt:lpstr>
      <vt:lpstr>变量名</vt:lpstr>
      <vt:lpstr>变量的定义</vt:lpstr>
      <vt:lpstr>变量的类型</vt:lpstr>
      <vt:lpstr>四、标准数据类型</vt:lpstr>
      <vt:lpstr>标准数据类型</vt:lpstr>
      <vt:lpstr>整型</vt:lpstr>
      <vt:lpstr>实型（小数）</vt:lpstr>
      <vt:lpstr>字符型</vt:lpstr>
      <vt:lpstr>ASCII 编码表</vt:lpstr>
      <vt:lpstr>例：大小字母的转换</vt:lpstr>
      <vt:lpstr>数据类型转换</vt:lpstr>
      <vt:lpstr>混合运算时转换规则</vt:lpstr>
      <vt:lpstr>强制类型转换</vt:lpstr>
      <vt:lpstr>五、数据输入输出</vt:lpstr>
      <vt:lpstr>数据输入输出</vt:lpstr>
      <vt:lpstr>1、字符输入函数（getchar）</vt:lpstr>
      <vt:lpstr>例：利用getchar函数接收键盘输入。</vt:lpstr>
      <vt:lpstr>2、字符输出函数（putchar）</vt:lpstr>
      <vt:lpstr>3、通过cout流输出数据</vt:lpstr>
      <vt:lpstr>3、通过cout流输出数据</vt:lpstr>
      <vt:lpstr>4、通过cin流读入数据</vt:lpstr>
      <vt:lpstr>5、格式化输入函数scanf</vt:lpstr>
      <vt:lpstr>6、格式化输出函数printf</vt:lpstr>
      <vt:lpstr>几种输入输出格式的几点说明</vt:lpstr>
      <vt:lpstr>六、顺序结构程序实例</vt:lpstr>
      <vt:lpstr>例：输入一个三位数，要求把这个数的百位数与个位数对调，输出对调后的数。</vt:lpstr>
      <vt:lpstr>例：传说古代的叙拉古国王海伦二世发现的公式，利用三角形的三条边长来求取三角形面积。已知△ABC中的三边长分别为a,b,c，求△ABC的面积，保留3位小数。（提示：海伦公式 s=√(p(p-a)(p-b)(p-c)) ，其中p=(a+b+c)/2 ) ）</vt:lpstr>
      <vt:lpstr>例：求一元二次方程ax2+bx+c=0的根。输入a,b,c的值(均为整数），输出方程的根。</vt:lpstr>
      <vt:lpstr>练习题： 洛谷哈三中2020团队，暑期培训，顺序结构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初识C++语言</dc:title>
  <dc:creator>Administrator</dc:creator>
  <cp:lastModifiedBy>Administrator</cp:lastModifiedBy>
  <cp:revision>89</cp:revision>
  <dcterms:created xsi:type="dcterms:W3CDTF">2020-07-31T14:40:52Z</dcterms:created>
  <dcterms:modified xsi:type="dcterms:W3CDTF">2020-08-02T03:24:50Z</dcterms:modified>
</cp:coreProperties>
</file>