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6" r:id="rId3"/>
    <p:sldId id="348" r:id="rId4"/>
    <p:sldId id="349" r:id="rId5"/>
    <p:sldId id="350" r:id="rId6"/>
    <p:sldId id="352" r:id="rId7"/>
    <p:sldId id="351" r:id="rId8"/>
    <p:sldId id="354" r:id="rId9"/>
    <p:sldId id="355" r:id="rId10"/>
    <p:sldId id="356" r:id="rId11"/>
    <p:sldId id="357" r:id="rId12"/>
    <p:sldId id="353" r:id="rId13"/>
    <p:sldId id="358" r:id="rId14"/>
    <p:sldId id="359" r:id="rId15"/>
    <p:sldId id="360" r:id="rId16"/>
    <p:sldId id="362" r:id="rId17"/>
    <p:sldId id="363" r:id="rId18"/>
    <p:sldId id="361" r:id="rId19"/>
    <p:sldId id="364" r:id="rId20"/>
    <p:sldId id="365" r:id="rId21"/>
    <p:sldId id="347" r:id="rId22"/>
    <p:sldId id="366" r:id="rId23"/>
    <p:sldId id="367" r:id="rId24"/>
    <p:sldId id="370" r:id="rId25"/>
    <p:sldId id="368" r:id="rId26"/>
    <p:sldId id="369" r:id="rId27"/>
    <p:sldId id="372" r:id="rId28"/>
    <p:sldId id="371" r:id="rId29"/>
    <p:sldId id="373" r:id="rId30"/>
    <p:sldId id="374" r:id="rId31"/>
    <p:sldId id="37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D926-4961-4D1B-9E0A-5ECD496A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0AC0F9-C46D-4EB5-9B9A-4B4FBEFE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15705-7930-4CBC-AD52-32C0341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C0807-A340-44E5-9D48-42197261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6DF90-9EE3-4449-96B8-CA4CE0D6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199AB-0F75-41E9-B047-BF66C09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6D9897-D72B-4070-8A58-A24703C0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C99AE-83B0-411C-8CC8-DB9E6261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BABD6-6A81-4285-9EB4-E37A79AB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A969E-A024-4127-8029-E7A0FF1A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3BA69-23BE-4630-AF20-BD607E0F5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2930A-1A2C-429F-A444-7D41ACBF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2A6E9-5CDA-47BA-84DB-5B498035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0D9F8-2E4D-4E1E-8DF1-03DD2C61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6A24B-CCCA-4AD1-A7BF-346BA35C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6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17262-96D4-44EE-BDE4-FE191DD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4743A-13E7-4C30-87A9-3FCC800F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E2B15-746F-4CB4-90BF-241817E0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192DE-3F42-4D8B-A2FB-498C3E50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D7535-5B3E-4285-84FD-0B0CF439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6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5B7AF-6F25-4FF5-89E4-18F03A32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60682-0A3F-4F48-B6E8-90C11B24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47B53-9AB1-41BA-91DC-5F836630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C0B27-47BA-4302-B06D-B55D3D1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DD5C7-870F-4A90-A3D9-3FD56DF4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3232-DE84-4BCD-96FF-7FF86A65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34C3A-B279-402C-BB99-DB655EF33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07205-D71B-45DE-B5D0-EE617CF4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9CA56-DD9C-4FC7-860F-1D6DDDC3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5FCC0-DB0F-4159-9F85-D28B1943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FF202-77C0-432D-BC04-5EC682EB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7BB3-F94E-400C-A489-2B1A5E66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1777A-27E0-43A8-814A-0A143072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B3D48-5BB1-47FB-BA29-13A5B52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6051C4-56DC-4569-94D0-672B0121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AB3D66-B6F4-4776-A558-E7A1361A3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E51C6E-867C-422F-A10F-61B218F0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DC886-586B-47F6-B4A3-A3CAB466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BDC96-A9A1-47DE-A75B-3687C4BE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A37F-9BC9-4E25-97D4-A07898E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0364C-E4CE-4A0D-9F8B-EE30CD2B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5365D-E2E0-40AD-8871-545EEBDF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6944F-F765-4F22-9042-78214FF9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DC862-6F2A-4546-B192-EC6FDFC2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BB2EC-45F9-400D-8800-85E3685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F7D90-CE1A-492B-AA6B-6D1F03BA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7C46E-7A6D-4DB2-9FC5-3817823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50890-4C77-4FC3-BC0D-9102D574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61408-7B05-44ED-9EE5-35AEE6D2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50DB7-5AC9-428F-A022-83D25F3B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1D088-99CC-4C0F-91B2-B0940849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4AABA-6805-43AF-AF32-5E30C8A7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2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F09F-D375-4B47-B1C1-14A4327F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1FC4F-7C08-434B-9343-2C779BB72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5DA89-BA27-4F27-998E-3DD8E761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E328A-9DC2-45FB-978F-05E339B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3C174-C7F7-497E-BB41-A13E5F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8D557-BA35-40AA-8ABC-21C44CA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F406C-3C85-407B-9D3C-57AA2127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81E76-2F15-4F47-BB42-ABF69D83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B3099-C708-421C-A840-595C223BE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69B9-7975-457E-8BC5-A760C978B93D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B68D3-9F9D-4C26-A013-9FE2CB5FF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C27A-62F0-4A21-9855-A8A677AD7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68FB-1053-41DA-9501-2EBB2ACFF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EBF24-8D7B-4490-8B90-B5FFD6EB2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19B4CD-2A31-49D6-A1B8-CA579A95E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9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561BB-E2AE-4E68-9504-DF83360E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B724-9295-4542-8FBD-C6AE23F4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665720" cy="4351338"/>
          </a:xfrm>
        </p:spPr>
        <p:txBody>
          <a:bodyPr/>
          <a:lstStyle/>
          <a:p>
            <a:r>
              <a:rPr lang="zh-CN" altLang="en-US" dirty="0"/>
              <a:t>建议大家合理使用括号，保证逻辑正确的同时不显得过于繁琐。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A0BCE0-3BED-4E82-804F-90713116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58" y="3356215"/>
            <a:ext cx="5128467" cy="2992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4E22BC-C639-4965-81CF-6A965015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559" y="222049"/>
            <a:ext cx="3020491" cy="37628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9EFF77-A902-40CF-AF19-8C36DBF05569}"/>
              </a:ext>
            </a:extLst>
          </p:cNvPr>
          <p:cNvSpPr txBox="1"/>
          <p:nvPr/>
        </p:nvSpPr>
        <p:spPr>
          <a:xfrm>
            <a:off x="564070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5FA1CC-5B5E-43FE-9563-188E7D96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2" y="4298251"/>
            <a:ext cx="5216140" cy="11085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2C9224-E3B0-4BE2-A01B-0B908FF2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814" y="4581625"/>
            <a:ext cx="4115667" cy="4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7E93-1417-4385-9141-D04AA09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𝑌𝐾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三个人出来吃饭。他们每个人分别有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元钱。现在有一家餐厅，它的人均消费为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元，如果不考虑还钱的问题，请问他们是否能吃的起饭？</a:t>
                </a:r>
                <a:endParaRPr lang="en-US" altLang="zh-CN" dirty="0"/>
              </a:p>
              <a:p>
                <a:r>
                  <a:rPr lang="zh-CN" altLang="en-US" dirty="0"/>
                  <a:t>如果能，输出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𝐺𝑜𝑜𝑑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并输出吃饭后三人总共剩下的钱数。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为整数且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FE252-532B-4C58-801A-585C7EA5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CFC3A-F2DC-4C6F-9F33-0DFC10A7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若条件成立时，要执行的操作由多个句子构成，我们必须把这些句子括在一对花括号</a:t>
            </a:r>
            <a:r>
              <a:rPr lang="en-US" altLang="zh-CN" dirty="0"/>
              <a:t>{ }</a:t>
            </a:r>
            <a:r>
              <a:rPr lang="zh-CN" altLang="en-US" dirty="0"/>
              <a:t>内，我们称这种形式为语句块或复合语句。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94807C-D747-4203-A9BD-84714D51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80" y="2891298"/>
            <a:ext cx="3901728" cy="32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39A4-3E15-4028-8991-1ADE739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交换三个数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808FE-0F6B-4D46-8E87-BF1D4E6FB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输入三个整数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，并将其从小到大排序。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分析：如果只有两个数，排序它们非常简单，只需判断是否需要交换这两个数。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而三个数时，我们需要让第一个数是最小的，让第二个数是次小的；这时第三个数自然就成为了最大的。我们也用交换的方式轮流判断。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808FE-0F6B-4D46-8E87-BF1D4E6FB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5A1BD-FB5F-413B-978D-2199A641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交换三个数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3C2AB-B3E0-4BD6-87F1-C0B0560D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5834" cy="4351338"/>
          </a:xfrm>
        </p:spPr>
        <p:txBody>
          <a:bodyPr/>
          <a:lstStyle/>
          <a:p>
            <a:r>
              <a:rPr lang="zh-CN" altLang="en-US" dirty="0"/>
              <a:t>分析之后，可以得到这样的代码。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7AC704-749C-4983-9196-DE7529C5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07" y="790864"/>
            <a:ext cx="4890571" cy="5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7E93-1417-4385-9141-D04AA09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𝑌𝐾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三个人出来吃饭。他们每个人分别有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元钱。现在有一家餐厅，它的人均消费为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元。</a:t>
                </a:r>
                <a:endParaRPr lang="en-US" altLang="zh-CN" dirty="0"/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如果他们互相借钱的情况下能吃到饭，那么这是好的，请输出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𝐺𝑜𝑜𝑑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1" dirty="0">
                    <a:latin typeface="Cambria Math" panose="02040503050406030204" pitchFamily="18" charset="0"/>
                  </a:rPr>
                  <a:t>否则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，他们吃不到饭，这是非常不好的，请输出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𝐵𝑎𝑑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为整数且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1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648E651-B272-4AF4-8CDE-6485217C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67" y="3050014"/>
            <a:ext cx="3446207" cy="3374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4AE95C-6B11-4248-B063-96BD136E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zh-CN" altLang="en-US" dirty="0"/>
                  <a:t>单分支选择结构只在条件为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zh-CN" altLang="en-US" dirty="0"/>
                  <a:t>时采取操作，条件为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zh-CN" altLang="en-US" dirty="0"/>
                  <a:t>时则忽略这个操作。利用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zh-CN" altLang="en-US" dirty="0"/>
                  <a:t>双分支选择结构则可以在条件为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zh-CN" altLang="en-US" dirty="0"/>
                  <a:t>时和条件为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zh-CN" altLang="en-US" dirty="0"/>
                  <a:t>时采取不同操作。</a:t>
                </a:r>
                <a:endParaRPr lang="en-US" altLang="zh-CN" dirty="0"/>
              </a:p>
              <a:p>
                <a:r>
                  <a:rPr lang="zh-CN" altLang="en-US" dirty="0"/>
                  <a:t>       </a:t>
                </a:r>
                <a:r>
                  <a:rPr lang="en-US" altLang="zh-CN" b="1" dirty="0"/>
                  <a:t>if(</a:t>
                </a:r>
                <a:r>
                  <a:rPr lang="zh-CN" altLang="en-US" b="1" dirty="0"/>
                  <a:t>条件表达式</a:t>
                </a:r>
                <a:r>
                  <a:rPr lang="en-US" altLang="zh-CN" b="1" dirty="0"/>
                  <a:t>){</a:t>
                </a:r>
                <a:endParaRPr lang="en-US" altLang="zh-CN" dirty="0"/>
              </a:p>
              <a:p>
                <a:r>
                  <a:rPr lang="en-US" altLang="zh-CN" b="1" dirty="0"/>
                  <a:t>             </a:t>
                </a:r>
                <a:r>
                  <a:rPr lang="zh-CN" altLang="en-US" b="1" dirty="0"/>
                  <a:t>语句</a:t>
                </a:r>
                <a:r>
                  <a:rPr lang="en-US" altLang="zh-CN" b="1" dirty="0"/>
                  <a:t>1;</a:t>
                </a:r>
              </a:p>
              <a:p>
                <a:r>
                  <a:rPr lang="en-US" altLang="zh-CN" b="1" dirty="0"/>
                  <a:t>       }</a:t>
                </a:r>
              </a:p>
              <a:p>
                <a:r>
                  <a:rPr lang="en-US" altLang="zh-CN" b="1" dirty="0"/>
                  <a:t>       else{</a:t>
                </a:r>
              </a:p>
              <a:p>
                <a:r>
                  <a:rPr lang="en-US" altLang="zh-CN" b="1" dirty="0"/>
                  <a:t>             </a:t>
                </a:r>
                <a:r>
                  <a:rPr lang="zh-CN" altLang="en-US" b="1" dirty="0"/>
                  <a:t>语句</a:t>
                </a:r>
                <a:r>
                  <a:rPr lang="en-US" altLang="zh-CN" b="1" dirty="0"/>
                  <a:t>2;</a:t>
                </a:r>
              </a:p>
              <a:p>
                <a:r>
                  <a:rPr lang="en-US" altLang="zh-CN" b="1" dirty="0"/>
                  <a:t>       }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4AE95C-6B11-4248-B063-96BD136E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406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2EBAB39-65C6-46D6-8BC2-6A8F7B51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双分支结构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687ED2A7-5313-4EA3-AB11-234334608A93}"/>
              </a:ext>
            </a:extLst>
          </p:cNvPr>
          <p:cNvGrpSpPr>
            <a:grpSpLocks/>
          </p:cNvGrpSpPr>
          <p:nvPr/>
        </p:nvGrpSpPr>
        <p:grpSpPr bwMode="auto">
          <a:xfrm>
            <a:off x="6845912" y="2973388"/>
            <a:ext cx="4392613" cy="3203575"/>
            <a:chOff x="0" y="0"/>
            <a:chExt cx="4452" cy="3261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F57CF5BA-C6CA-4C2D-8BCB-2D00746DB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452" cy="2808"/>
              <a:chOff x="0" y="0"/>
              <a:chExt cx="4452" cy="2808"/>
            </a:xfrm>
          </p:grpSpPr>
          <p:sp useBgFill="1">
            <p:nvSpPr>
              <p:cNvPr id="7" name="Oval 7">
                <a:extLst>
                  <a:ext uri="{FF2B5EF4-FFF2-40B4-BE49-F238E27FC236}">
                    <a16:creationId xmlns:a16="http://schemas.microsoft.com/office/drawing/2014/main" id="{87092423-C72E-4EF7-9466-32084B906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" y="2652"/>
                <a:ext cx="180" cy="156"/>
              </a:xfrm>
              <a:prstGeom prst="ellipse">
                <a:avLst/>
              </a:prstGeom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8">
                <a:extLst>
                  <a:ext uri="{FF2B5EF4-FFF2-40B4-BE49-F238E27FC236}">
                    <a16:creationId xmlns:a16="http://schemas.microsoft.com/office/drawing/2014/main" id="{9F4E2797-DA23-4C51-8352-81DB4F5CA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452" cy="2637"/>
                <a:chOff x="0" y="0"/>
                <a:chExt cx="4452" cy="2637"/>
              </a:xfrm>
            </p:grpSpPr>
            <p:grpSp>
              <p:nvGrpSpPr>
                <p:cNvPr id="9" name="Group 9">
                  <a:extLst>
                    <a:ext uri="{FF2B5EF4-FFF2-40B4-BE49-F238E27FC236}">
                      <a16:creationId xmlns:a16="http://schemas.microsoft.com/office/drawing/2014/main" id="{4BA51B13-A4EA-4E7F-8CB0-E7F02E7578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36" y="828"/>
                  <a:ext cx="720" cy="480"/>
                  <a:chOff x="0" y="0"/>
                  <a:chExt cx="720" cy="480"/>
                </a:xfrm>
              </p:grpSpPr>
              <p:sp>
                <p:nvSpPr>
                  <p:cNvPr id="25" name="Line 10">
                    <a:extLst>
                      <a:ext uri="{FF2B5EF4-FFF2-40B4-BE49-F238E27FC236}">
                        <a16:creationId xmlns:a16="http://schemas.microsoft.com/office/drawing/2014/main" id="{1DB20890-AFB1-4CA7-9AD2-AA583B002B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11">
                    <a:extLst>
                      <a:ext uri="{FF2B5EF4-FFF2-40B4-BE49-F238E27FC236}">
                        <a16:creationId xmlns:a16="http://schemas.microsoft.com/office/drawing/2014/main" id="{2AB34B0D-4CFF-451A-B53B-74DB2FEEC1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" y="12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 useBgFill="1">
              <p:nvSpPr>
                <p:cNvPr id="10" name="Oval 12">
                  <a:extLst>
                    <a:ext uri="{FF2B5EF4-FFF2-40B4-BE49-F238E27FC236}">
                      <a16:creationId xmlns:a16="http://schemas.microsoft.com/office/drawing/2014/main" id="{6252C4B1-83D2-4C64-8374-7D152C20F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0"/>
                  <a:ext cx="180" cy="156"/>
                </a:xfrm>
                <a:prstGeom prst="ellipse">
                  <a:avLst/>
                </a:prstGeom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13">
                  <a:extLst>
                    <a:ext uri="{FF2B5EF4-FFF2-40B4-BE49-F238E27FC236}">
                      <a16:creationId xmlns:a16="http://schemas.microsoft.com/office/drawing/2014/main" id="{2C16C88A-2B34-4D33-8273-C1F1A7A85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56"/>
                  <a:ext cx="0" cy="2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12" name="AutoShape 14">
                  <a:extLst>
                    <a:ext uri="{FF2B5EF4-FFF2-40B4-BE49-F238E27FC236}">
                      <a16:creationId xmlns:a16="http://schemas.microsoft.com/office/drawing/2014/main" id="{12B8D3F6-42D9-47C9-9DCD-D58520D96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444"/>
                  <a:ext cx="1800" cy="780"/>
                </a:xfrm>
                <a:prstGeom prst="diamond">
                  <a:avLst/>
                </a:prstGeom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Text Box 15">
                  <a:extLst>
                    <a:ext uri="{FF2B5EF4-FFF2-40B4-BE49-F238E27FC236}">
                      <a16:creationId xmlns:a16="http://schemas.microsoft.com/office/drawing/2014/main" id="{E05A473B-8030-4DBB-ADCF-F4E6C37B55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" y="624"/>
                  <a:ext cx="14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zh-CN" altLang="en-US" sz="1800" b="1" dirty="0">
                      <a:latin typeface="宋体" panose="02010600030101010101" pitchFamily="2" charset="-122"/>
                    </a:rPr>
                    <a:t>条件表达式</a:t>
                  </a:r>
                  <a:endParaRPr lang="zh-CN" altLang="en-US" sz="1800" dirty="0"/>
                </a:p>
              </p:txBody>
            </p:sp>
            <p:sp>
              <p:nvSpPr>
                <p:cNvPr id="14" name="Line 16">
                  <a:extLst>
                    <a:ext uri="{FF2B5EF4-FFF2-40B4-BE49-F238E27FC236}">
                      <a16:creationId xmlns:a16="http://schemas.microsoft.com/office/drawing/2014/main" id="{4BA1CC93-A85C-4B57-BD1E-7849562AA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4" y="1760"/>
                  <a:ext cx="0" cy="4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Text Box 17">
                  <a:extLst>
                    <a:ext uri="{FF2B5EF4-FFF2-40B4-BE49-F238E27FC236}">
                      <a16:creationId xmlns:a16="http://schemas.microsoft.com/office/drawing/2014/main" id="{3532F10D-2FB5-4801-9DE5-BE93933EB7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2" y="1320"/>
                  <a:ext cx="1260" cy="4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 sz="1800" b="1">
                      <a:latin typeface="宋体" panose="02010600030101010101" pitchFamily="2" charset="-122"/>
                    </a:rPr>
                    <a:t>语句块</a:t>
                  </a:r>
                  <a:r>
                    <a:rPr lang="en-US" altLang="zh-CN" sz="1800" b="1">
                      <a:latin typeface="宋体" panose="02010600030101010101" pitchFamily="2" charset="-122"/>
                    </a:rPr>
                    <a:t>2</a:t>
                  </a:r>
                  <a:endParaRPr lang="en-US" altLang="zh-CN" sz="1800"/>
                </a:p>
              </p:txBody>
            </p:sp>
            <p:sp>
              <p:nvSpPr>
                <p:cNvPr id="16" name="Line 18">
                  <a:extLst>
                    <a:ext uri="{FF2B5EF4-FFF2-40B4-BE49-F238E27FC236}">
                      <a16:creationId xmlns:a16="http://schemas.microsoft.com/office/drawing/2014/main" id="{93C052B3-8CB6-4BE4-9A18-6BA95938D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2223"/>
                  <a:ext cx="0" cy="4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Text Box 19">
                  <a:extLst>
                    <a:ext uri="{FF2B5EF4-FFF2-40B4-BE49-F238E27FC236}">
                      <a16:creationId xmlns:a16="http://schemas.microsoft.com/office/drawing/2014/main" id="{855780F3-1A0A-4D04-8808-E9ED4567F4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0" y="468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sz="1800">
                      <a:latin typeface="Times New Roman" panose="02020603050405020304" pitchFamily="18" charset="0"/>
                    </a:rPr>
                    <a:t>flase</a:t>
                  </a:r>
                  <a:endParaRPr lang="en-US" altLang="zh-CN" sz="1800"/>
                </a:p>
              </p:txBody>
            </p:sp>
            <p:grpSp>
              <p:nvGrpSpPr>
                <p:cNvPr id="18" name="Group 20">
                  <a:extLst>
                    <a:ext uri="{FF2B5EF4-FFF2-40B4-BE49-F238E27FC236}">
                      <a16:creationId xmlns:a16="http://schemas.microsoft.com/office/drawing/2014/main" id="{D4EF40E2-94D7-4CFE-ADB1-53B8696F8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40" y="828"/>
                  <a:ext cx="756" cy="456"/>
                  <a:chOff x="0" y="0"/>
                  <a:chExt cx="720" cy="480"/>
                </a:xfrm>
              </p:grpSpPr>
              <p:sp>
                <p:nvSpPr>
                  <p:cNvPr id="23" name="Line 21">
                    <a:extLst>
                      <a:ext uri="{FF2B5EF4-FFF2-40B4-BE49-F238E27FC236}">
                        <a16:creationId xmlns:a16="http://schemas.microsoft.com/office/drawing/2014/main" id="{611DB7F4-AE4C-48A1-871C-A656C58170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22">
                    <a:extLst>
                      <a:ext uri="{FF2B5EF4-FFF2-40B4-BE49-F238E27FC236}">
                        <a16:creationId xmlns:a16="http://schemas.microsoft.com/office/drawing/2014/main" id="{E29BA6B1-4FEB-41A6-BB14-09E6B43D23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20" y="12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" name="Text Box 23">
                  <a:extLst>
                    <a:ext uri="{FF2B5EF4-FFF2-40B4-BE49-F238E27FC236}">
                      <a16:creationId xmlns:a16="http://schemas.microsoft.com/office/drawing/2014/main" id="{AF028F4E-AD96-4537-9C6A-498F28B3B0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" y="468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sz="1800">
                      <a:latin typeface="Times New Roman" panose="02020603050405020304" pitchFamily="18" charset="0"/>
                    </a:rPr>
                    <a:t>true</a:t>
                  </a:r>
                  <a:endParaRPr lang="en-US" altLang="zh-CN" sz="1800"/>
                </a:p>
              </p:txBody>
            </p:sp>
            <p:sp>
              <p:nvSpPr>
                <p:cNvPr id="20" name="Text Box 24">
                  <a:extLst>
                    <a:ext uri="{FF2B5EF4-FFF2-40B4-BE49-F238E27FC236}">
                      <a16:creationId xmlns:a16="http://schemas.microsoft.com/office/drawing/2014/main" id="{6CB35463-7E3A-4C35-9255-40C9D790C3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272"/>
                  <a:ext cx="1260" cy="4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 sz="1800" b="1">
                      <a:latin typeface="宋体" panose="02010600030101010101" pitchFamily="2" charset="-122"/>
                    </a:rPr>
                    <a:t>语句块</a:t>
                  </a:r>
                  <a:r>
                    <a:rPr lang="en-US" altLang="zh-CN" sz="1800" b="1">
                      <a:latin typeface="宋体" panose="02010600030101010101" pitchFamily="2" charset="-122"/>
                    </a:rPr>
                    <a:t>1</a:t>
                  </a:r>
                  <a:endParaRPr lang="en-US" altLang="zh-CN" sz="1800"/>
                </a:p>
              </p:txBody>
            </p:sp>
            <p:sp>
              <p:nvSpPr>
                <p:cNvPr id="21" name="Line 25">
                  <a:extLst>
                    <a:ext uri="{FF2B5EF4-FFF2-40B4-BE49-F238E27FC236}">
                      <a16:creationId xmlns:a16="http://schemas.microsoft.com/office/drawing/2014/main" id="{769084C6-EDE8-441D-937A-14AF952AC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80" y="1788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6">
                  <a:extLst>
                    <a:ext uri="{FF2B5EF4-FFF2-40B4-BE49-F238E27FC236}">
                      <a16:creationId xmlns:a16="http://schemas.microsoft.com/office/drawing/2014/main" id="{F43B6009-AA3A-4918-B4CD-18082F6DE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4" y="2240"/>
                  <a:ext cx="32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" name="Text Box 27">
              <a:extLst>
                <a:ext uri="{FF2B5EF4-FFF2-40B4-BE49-F238E27FC236}">
                  <a16:creationId xmlns:a16="http://schemas.microsoft.com/office/drawing/2014/main" id="{42921AE7-138E-48D0-ACD0-29B5B0D9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93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图</a:t>
              </a:r>
              <a:r>
                <a:rPr lang="en-US" altLang="zh-CN" sz="2000" b="1">
                  <a:latin typeface="宋体" panose="02010600030101010101" pitchFamily="2" charset="-122"/>
                </a:rPr>
                <a:t>3-2</a:t>
              </a:r>
              <a:endParaRPr lang="en-US" altLang="zh-CN" sz="2000"/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54B461F-543E-4003-9051-296797E53BAB}"/>
              </a:ext>
            </a:extLst>
          </p:cNvPr>
          <p:cNvSpPr/>
          <p:nvPr/>
        </p:nvSpPr>
        <p:spPr>
          <a:xfrm>
            <a:off x="4869455" y="4222988"/>
            <a:ext cx="1226540" cy="66850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D107-E45A-4BE0-848A-0FC1EC8A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多分支结构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8A528-CBDF-44D4-A9D5-A78FF620B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实际上，一个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zh-CN" altLang="en-US" dirty="0"/>
                  <a:t>可以实现双分支结构。我们实际上可以在这个基础上添加更多的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zh-CN" altLang="en-US" dirty="0"/>
                  <a:t>，使得它们并列，就可以实现多种分支的判断。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8A528-CBDF-44D4-A9D5-A78FF620B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FB33335-258F-4FC4-A941-CECA250F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14" y="3102024"/>
            <a:ext cx="1975996" cy="320987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8F6A5D-8A2E-4480-9FAB-D6243C95D05A}"/>
              </a:ext>
            </a:extLst>
          </p:cNvPr>
          <p:cNvSpPr txBox="1">
            <a:spLocks/>
          </p:cNvSpPr>
          <p:nvPr/>
        </p:nvSpPr>
        <p:spPr>
          <a:xfrm>
            <a:off x="3887393" y="3627303"/>
            <a:ext cx="7008593" cy="24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类似这样，我们可以就可以实现任意的分支结构。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5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7E93-1417-4385-9141-D04AA09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终极例题：吃饭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𝑌𝐾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三个人出来吃饭。他们每个人分别有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元钱。现在有一家餐厅，它的人均消费为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元。</a:t>
                </a:r>
                <a:endParaRPr lang="en-US" altLang="zh-CN" dirty="0"/>
              </a:p>
              <a:p>
                <a:r>
                  <a:rPr lang="zh-CN" altLang="en-US" dirty="0"/>
                  <a:t>如果他们不需要互相借钱（每个人都至少有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元），那么这是极好的，请输出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𝑃𝑒𝑟𝑓𝑒𝑐𝑡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b="1" dirty="0">
                    <a:latin typeface="Cambria Math" panose="02040503050406030204" pitchFamily="18" charset="0"/>
                  </a:rPr>
                  <a:t>否则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，如果他们互相借钱的情况下能吃到饭，那么这是好的，请输出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𝐺𝑜𝑜𝑑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1" dirty="0">
                    <a:latin typeface="Cambria Math" panose="02040503050406030204" pitchFamily="18" charset="0"/>
                  </a:rPr>
                  <a:t>否则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，他们吃不到饭，这是非常不好的，请输出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𝐵𝑎𝑑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为整数且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5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F5DBF-87FE-4BAE-AF30-DA165DCD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AA85-3F8A-4B9F-A758-0FDBAF51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zh-CN" altLang="en-US" dirty="0"/>
              <a:t>在这个终极版本中，我们只要合理应用已经学过的东西就可以顺利解决。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545DC-CC71-46D6-8744-94FE0C44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82" y="853406"/>
            <a:ext cx="4982112" cy="53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3B0E-D3E7-420B-B6AD-1C4E631B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E9854-871D-4BF3-8193-D5A525BF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我们已经学习了顺序结构。经过了一些简单的练习我们可以看到，程序中的每条命令按照顺序一条一条地执行，这种顺序结构是简洁的，但是这种方式却不足以模拟出全部所需的实际情况。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90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D3CD1-0590-4E14-BE09-D232C9F0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3F3EE-9FB2-47DF-80CA-48B63F0AD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乘坐飞机时，当乘客行李小于等于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dirty="0"/>
                  <a:t>公斤时，按每公斤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1.68</m:t>
                    </m:r>
                  </m:oMath>
                </a14:m>
                <a:r>
                  <a:rPr lang="zh-CN" altLang="en-US" dirty="0"/>
                  <a:t>元收费，大于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dirty="0"/>
                  <a:t>公斤时，超出的部分按每公斤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1.98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元</m:t>
                    </m:r>
                  </m:oMath>
                </a14:m>
                <a:r>
                  <a:rPr lang="zh-CN" altLang="en-US" dirty="0"/>
                  <a:t>收费。输入乘客行李的重量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，请计算所收费用。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为实数且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3F3EE-9FB2-47DF-80CA-48B63F0AD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1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A19CB-0708-48E8-9674-0103C42D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D73B9F-3B64-402B-A40D-FC3192D5C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Alice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在玩游戏。游戏内容是这样的：每个人在掌心里写出一个整数，范围为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。如果数字更大的那个人的</a:t>
                </a:r>
                <a:r>
                  <a:rPr lang="zh-CN" altLang="en-US" b="1" dirty="0"/>
                  <a:t>数字不大于更小的人的二倍</a:t>
                </a:r>
                <a:r>
                  <a:rPr lang="zh-CN" altLang="en-US" dirty="0"/>
                  <a:t>，则他获得胜利，输出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𝐴𝑙𝑖𝑐𝑒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𝑊𝑖𝑛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dirty="0"/>
                  <a:t>。当数字相同时，两人平局，输出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𝐵𝑜𝑡h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如果其中某一人的数字不符合范围，则判定另一人胜利。若两人都不符合范围，则平局。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D73B9F-3B64-402B-A40D-FC3192D5C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1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3518-AB87-44F0-8021-6E56C271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en-US" altLang="zh-CN" dirty="0"/>
              <a:t> </a:t>
            </a:r>
            <a:r>
              <a:rPr lang="zh-CN" altLang="en-US" dirty="0"/>
              <a:t>判定结构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E3DC29-99E4-4DC7-9571-CF42333CC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输入两个整数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，再输入一个字符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zh-CN" altLang="en-US" dirty="0"/>
                  <a:t>，若字符为运算符之一（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zh-CN" altLang="en-US" dirty="0"/>
                  <a:t> ），则计算出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=′\′</m:t>
                    </m:r>
                  </m:oMath>
                </a14:m>
                <a:r>
                  <a:rPr lang="zh-CN" altLang="en-US" dirty="0"/>
                  <a:t>且除数为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，则输出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𝐷𝑖𝑣𝑖𝑑𝑒𝑑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zh-CN" altLang="en-US" dirty="0"/>
                  <a:t>不为运算符之一，则输出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𝐼𝑙𝑙𝑒𝑔𝑎𝑙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E3DC29-99E4-4DC7-9571-CF42333CC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58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28E4D-5772-41FD-B552-7FE41189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en-US" altLang="zh-CN" dirty="0"/>
              <a:t> </a:t>
            </a:r>
            <a:r>
              <a:rPr lang="zh-CN" altLang="en-US" dirty="0"/>
              <a:t>判定结构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60004-637F-48E6-B3B9-434A617B1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7352" cy="4351338"/>
              </a:xfrm>
            </p:spPr>
            <p:txBody>
              <a:bodyPr/>
              <a:lstStyle/>
              <a:p>
                <a:r>
                  <a:rPr lang="zh-CN" altLang="en-US" dirty="0"/>
                  <a:t>我们可以直接用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zh-CN" altLang="en-US" dirty="0"/>
                  <a:t>解决。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但是实际上，我们对同一个变量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的判断重复写了多次。而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𝑠𝑤𝑖𝑡𝑐h</m:t>
                    </m:r>
                  </m:oMath>
                </a14:m>
                <a:r>
                  <a:rPr lang="zh-CN" altLang="en-US" dirty="0"/>
                  <a:t>是一种应用在此时的多分支结构。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60004-637F-48E6-B3B9-434A617B1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7352" cy="4351338"/>
              </a:xfrm>
              <a:blipFill>
                <a:blip r:embed="rId2"/>
                <a:stretch>
                  <a:fillRect l="-2314" t="-2381" r="-10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838F496-1BEA-41BF-94CD-E16FD642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36" y="1783729"/>
            <a:ext cx="5509764" cy="46279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BD289E-E32C-45C1-A2AE-8058F2E2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36" y="1783729"/>
            <a:ext cx="5195218" cy="34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0591-4812-4C6B-B61D-B43BA0C8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*三目运算符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8F7FD-92B4-405A-80AA-A49DFAF2D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</a:t>
                </a:r>
                <a:r>
                  <a:rPr lang="zh-CN" altLang="en-US" dirty="0"/>
                  <a:t>条件表达式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表达式</a:t>
                </a:r>
                <a:r>
                  <a:rPr lang="en-US" altLang="zh-CN" dirty="0"/>
                  <a:t>1)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表达式</a:t>
                </a:r>
                <a:r>
                  <a:rPr lang="en-US" altLang="zh-CN" dirty="0"/>
                  <a:t>2)</a:t>
                </a:r>
              </a:p>
              <a:p>
                <a:r>
                  <a:rPr lang="zh-CN" altLang="en-US" dirty="0"/>
                  <a:t>整个式子是一个表达式。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与                                 等效。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8F7FD-92B4-405A-80AA-A49DFAF2D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4336824-718E-491D-95E3-F12E09D4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49" y="2758250"/>
            <a:ext cx="2480510" cy="670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4422CF-9E8F-42BC-A460-18D9EFE4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50" y="3669078"/>
            <a:ext cx="2480509" cy="10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D6BFE-B411-4C24-B177-8D218CDE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4634D-B001-402D-9EEB-797B2B3BC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期末来临了，班长小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决定将剩余班费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元钱，用于购买若干支钢笔奖励给一些学习好、表现好的同学。已知商店里有三种钢笔，它们的单价为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元、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元和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元。小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想买尽量多的笔（鼓励尽量多的同学），同时他又不想有剩余钱。请帮小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制订出一种买笔的方案（在钢笔数量最多的情况下，输出每种钢笔的购买数量。）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A4634D-B001-402D-9EEB-797B2B3BC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52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CB55E-BAF5-486E-9A6B-5FB1D85A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27371A-5048-413E-B115-CD763AB79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𝑊𝐵𝑌</m:t>
                    </m:r>
                  </m:oMath>
                </a14:m>
                <a:r>
                  <a:rPr lang="zh-CN" altLang="en-US" dirty="0"/>
                  <a:t>定义了一种数。如果这个数是三位数，并且它的个位和百位的乘积比十位小，则它是一个好数。给出一个数，请判断它是否是一个好数。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27371A-5048-413E-B115-CD763AB79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37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5CAC60-D327-4673-9FA7-22921FD7A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初识循环结构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70E7EB0-D0AF-44A6-8AF3-0448282E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9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7E5-76BA-4ED5-8418-9BCE369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28644-6A43-4E8F-A8F7-BB80B862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顺序结构与分支结构，程序可以模拟的实际过程多了很多，但还有一些情况不能通过编写程序简单得到，比如一个单一重复的过程，如果次数有限，我们还可以重复代码来完成，但如果过程次数很多，甚至有时候重复次数与变量相关，我们就需要一个特定的结构，能指定次数重复运行某一部分的代码。</a:t>
            </a:r>
          </a:p>
        </p:txBody>
      </p:sp>
    </p:spTree>
    <p:extLst>
      <p:ext uri="{BB962C8B-B14F-4D97-AF65-F5344CB8AC3E}">
        <p14:creationId xmlns:p14="http://schemas.microsoft.com/office/powerpoint/2010/main" val="63907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DB0CAF5-103F-4525-806E-A8B28D10D7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lang="zh-CN" altLang="en-US" dirty="0"/>
                  <a:t>循环语句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DB0CAF5-103F-4525-806E-A8B28D10D7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9E327-DB9C-41B5-857B-647170550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初始化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循环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变量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条件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表达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增量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表达式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其中，“初始化循环变量”用来设立循环所涉及到的初始值，“条件表达式”用来判断是否应该跳出循环，增量表达式改变循环变量的值。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9E327-DB9C-41B5-857B-647170550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7E93-1417-4385-9141-D04AA09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𝑌𝐾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三个人出来吃饭。他们每个人分别有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元钱。现在有一家餐厅，它的人均消费为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元，如果不考虑还钱的问题，请问他们是否能吃的起饭？</a:t>
                </a:r>
                <a:endParaRPr lang="en-US" altLang="zh-CN" dirty="0"/>
              </a:p>
              <a:p>
                <a:r>
                  <a:rPr lang="zh-CN" altLang="en-US" dirty="0"/>
                  <a:t>如果能，输出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𝐺𝑜𝑜𝑑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为整数且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450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1139-9C75-46A0-9948-D2C94F7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语句格式举例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438A7-3B8B-4204-9636-45B32E8B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1295"/>
          </a:xfrm>
        </p:spPr>
        <p:txBody>
          <a:bodyPr>
            <a:normAutofit/>
          </a:bodyPr>
          <a:lstStyle/>
          <a:p>
            <a:r>
              <a:rPr lang="zh-CN" altLang="en-US" dirty="0"/>
              <a:t>将控制变量从</a:t>
            </a:r>
            <a:r>
              <a:rPr lang="en-US" altLang="zh-CN" dirty="0"/>
              <a:t>1</a:t>
            </a:r>
            <a:r>
              <a:rPr lang="zh-CN" altLang="en-US" dirty="0"/>
              <a:t>变到</a:t>
            </a:r>
            <a:r>
              <a:rPr lang="en-US" altLang="zh-CN" dirty="0"/>
              <a:t>100</a:t>
            </a:r>
            <a:r>
              <a:rPr lang="zh-CN" altLang="en-US" dirty="0"/>
              <a:t>，增量为</a:t>
            </a:r>
            <a:r>
              <a:rPr lang="en-US" altLang="zh-CN" dirty="0"/>
              <a:t>1      for(</a:t>
            </a:r>
            <a:r>
              <a:rPr lang="en-US" altLang="zh-CN" dirty="0" err="1"/>
              <a:t>i</a:t>
            </a:r>
            <a:r>
              <a:rPr lang="en-US" altLang="zh-CN" dirty="0"/>
              <a:t>=1;i&lt;=100;++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将控制变量从</a:t>
            </a:r>
            <a:r>
              <a:rPr lang="en-US" altLang="zh-CN" dirty="0"/>
              <a:t>100</a:t>
            </a:r>
            <a:r>
              <a:rPr lang="zh-CN" altLang="en-US" dirty="0"/>
              <a:t>变到</a:t>
            </a:r>
            <a:r>
              <a:rPr lang="en-US" altLang="zh-CN" dirty="0"/>
              <a:t>1</a:t>
            </a:r>
            <a:r>
              <a:rPr lang="zh-CN" altLang="en-US" dirty="0"/>
              <a:t>，增量为－</a:t>
            </a:r>
            <a:r>
              <a:rPr lang="en-US" altLang="zh-CN" dirty="0"/>
              <a:t>1  for(</a:t>
            </a:r>
            <a:r>
              <a:rPr lang="en-US" altLang="zh-CN" dirty="0" err="1"/>
              <a:t>i</a:t>
            </a:r>
            <a:r>
              <a:rPr lang="en-US" altLang="zh-CN" dirty="0"/>
              <a:t>=100;i&gt;=1;--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控制变量从</a:t>
            </a:r>
            <a:r>
              <a:rPr lang="en-US" altLang="zh-CN" dirty="0"/>
              <a:t>7</a:t>
            </a:r>
            <a:r>
              <a:rPr lang="zh-CN" altLang="en-US" dirty="0"/>
              <a:t>变到</a:t>
            </a:r>
            <a:r>
              <a:rPr lang="en-US" altLang="zh-CN" dirty="0"/>
              <a:t>77</a:t>
            </a:r>
            <a:r>
              <a:rPr lang="zh-CN" altLang="en-US" dirty="0"/>
              <a:t>，增量为</a:t>
            </a:r>
            <a:r>
              <a:rPr lang="en-US" altLang="zh-CN" dirty="0"/>
              <a:t>7           for(</a:t>
            </a:r>
            <a:r>
              <a:rPr lang="en-US" altLang="zh-CN" dirty="0" err="1"/>
              <a:t>i</a:t>
            </a:r>
            <a:r>
              <a:rPr lang="en-US" altLang="zh-CN" dirty="0"/>
              <a:t>=7;i&lt;=77;i+=7)</a:t>
            </a:r>
          </a:p>
          <a:p>
            <a:r>
              <a:rPr lang="zh-CN" altLang="en-US" dirty="0"/>
              <a:t>控制变量从</a:t>
            </a:r>
            <a:r>
              <a:rPr lang="en-US" altLang="zh-CN" dirty="0"/>
              <a:t>20</a:t>
            </a:r>
            <a:r>
              <a:rPr lang="zh-CN" altLang="en-US" dirty="0"/>
              <a:t>变到</a:t>
            </a:r>
            <a:r>
              <a:rPr lang="en-US" altLang="zh-CN" dirty="0"/>
              <a:t>2</a:t>
            </a:r>
            <a:r>
              <a:rPr lang="zh-CN" altLang="en-US" dirty="0"/>
              <a:t>，增量为－</a:t>
            </a:r>
            <a:r>
              <a:rPr lang="en-US" altLang="zh-CN" dirty="0"/>
              <a:t>2       for(int </a:t>
            </a:r>
            <a:r>
              <a:rPr lang="en-US" altLang="zh-CN" dirty="0" err="1"/>
              <a:t>i</a:t>
            </a:r>
            <a:r>
              <a:rPr lang="en-US" altLang="zh-CN" dirty="0"/>
              <a:t>=20;i&gt;=2;i-=2)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E3E4F-1B6E-4380-8DC6-F01C2AA1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57" y="3997638"/>
            <a:ext cx="7373142" cy="23378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E1ECBF-0583-42FE-BC04-DF2AC7FDFF23}"/>
              </a:ext>
            </a:extLst>
          </p:cNvPr>
          <p:cNvSpPr txBox="1">
            <a:spLocks/>
          </p:cNvSpPr>
          <p:nvPr/>
        </p:nvSpPr>
        <p:spPr>
          <a:xfrm>
            <a:off x="838200" y="3997639"/>
            <a:ext cx="3204990" cy="233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控制变量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共同进行循环控制，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变到</a:t>
            </a:r>
            <a:r>
              <a:rPr lang="en-US" altLang="zh-CN" dirty="0"/>
              <a:t>99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变到</a:t>
            </a:r>
            <a:r>
              <a:rPr lang="en-US" altLang="zh-CN" dirty="0"/>
              <a:t>100</a:t>
            </a:r>
            <a:r>
              <a:rPr lang="zh-CN" altLang="en-US" dirty="0"/>
              <a:t>，增量均为</a:t>
            </a:r>
            <a:r>
              <a:rPr lang="en-US" altLang="zh-CN" dirty="0"/>
              <a:t>2: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400D-17BB-4318-A536-EAB88AEB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29BCB-E0B3-4C9B-9A35-7BF4810AC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满足如下规律：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为奇数，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为偶数，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的值与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≤30)</m:t>
                    </m:r>
                  </m:oMath>
                </a14:m>
                <a:r>
                  <a:rPr lang="zh-CN" altLang="en-US" dirty="0"/>
                  <a:t>，求出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的值。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29BCB-E0B3-4C9B-9A35-7BF4810AC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DFFB-B63F-4D36-BFED-AD8CF2B0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66606-2B48-4F9C-A4D0-9EB66339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我们会发现，这个问题中涉及到了一个最关键的因素：判断。我们目前所做过的题目中，只涉及到计算与输入输出。那么对于一个判断，我们该如何去处理呢？</a:t>
            </a:r>
          </a:p>
        </p:txBody>
      </p:sp>
    </p:spTree>
    <p:extLst>
      <p:ext uri="{BB962C8B-B14F-4D97-AF65-F5344CB8AC3E}">
        <p14:creationId xmlns:p14="http://schemas.microsoft.com/office/powerpoint/2010/main" val="14636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54B2A-8D27-4FDB-A5FD-5D1E782F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/>
              <a:t> </a:t>
            </a:r>
            <a:r>
              <a:rPr lang="en-US" altLang="zh-CN" sz="4800" b="1" dirty="0" err="1"/>
              <a:t>i</a:t>
            </a:r>
            <a:r>
              <a:rPr lang="en-US" altLang="zh-CN" sz="4800" b="1" dirty="0"/>
              <a:t> f </a:t>
            </a:r>
            <a:r>
              <a:rPr lang="zh-CN" altLang="en-US" dirty="0"/>
              <a:t>选择结构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56B2F-5DD7-4398-84F8-23799BDD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    </a:t>
            </a:r>
            <a:r>
              <a:rPr lang="en-US" altLang="zh-CN" b="1" dirty="0"/>
              <a:t>if(</a:t>
            </a:r>
            <a:r>
              <a:rPr lang="zh-CN" altLang="en-US" b="1" dirty="0"/>
              <a:t>条件表达式</a:t>
            </a:r>
            <a:r>
              <a:rPr lang="en-US" altLang="zh-CN" b="1" dirty="0"/>
              <a:t>)</a:t>
            </a:r>
            <a:r>
              <a:rPr lang="en-US" altLang="zh-CN" dirty="0"/>
              <a:t>{</a:t>
            </a:r>
          </a:p>
          <a:p>
            <a:r>
              <a:rPr lang="en-US" altLang="zh-CN" b="1" dirty="0"/>
              <a:t>             </a:t>
            </a:r>
            <a:r>
              <a:rPr lang="zh-CN" altLang="en-US" b="1" dirty="0"/>
              <a:t>语句</a:t>
            </a:r>
            <a:r>
              <a:rPr lang="en-US" altLang="zh-CN" b="1" dirty="0"/>
              <a:t>1;</a:t>
            </a:r>
          </a:p>
          <a:p>
            <a:r>
              <a:rPr lang="en-US" altLang="zh-CN" b="1" dirty="0"/>
              <a:t>       </a:t>
            </a:r>
            <a:r>
              <a:rPr lang="en-US" altLang="zh-CN" dirty="0"/>
              <a:t>}</a:t>
            </a:r>
          </a:p>
          <a:p>
            <a:endParaRPr lang="en-US" altLang="zh-CN" b="1" dirty="0"/>
          </a:p>
          <a:p>
            <a:r>
              <a:rPr lang="zh-CN" altLang="en-US" dirty="0">
                <a:latin typeface="宋体" panose="02010600030101010101" pitchFamily="2" charset="-122"/>
              </a:rPr>
              <a:t>如果条件表达式的值为真，即条件成立，语句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将被执行。否则，语句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将被忽略（不被执行），程序将按顺序从整个选择结构之后的下一条语句继续执行。</a:t>
            </a:r>
          </a:p>
          <a:p>
            <a:r>
              <a:rPr lang="zh-CN" altLang="en-US" i="1" dirty="0">
                <a:latin typeface="宋体" panose="02010600030101010101" pitchFamily="2" charset="-122"/>
              </a:rPr>
              <a:t>格式中的“条件表达式”必须用圆括号括起来。</a:t>
            </a:r>
            <a:endParaRPr lang="zh-CN" altLang="en-US" i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26239-E3A3-4063-BFB1-1D982E181020}"/>
              </a:ext>
            </a:extLst>
          </p:cNvPr>
          <p:cNvCxnSpPr/>
          <p:nvPr/>
        </p:nvCxnSpPr>
        <p:spPr>
          <a:xfrm>
            <a:off x="1940560" y="3103880"/>
            <a:ext cx="42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28BED4D-D546-40F1-AF5E-914B62A60A2B}"/>
              </a:ext>
            </a:extLst>
          </p:cNvPr>
          <p:cNvGrpSpPr/>
          <p:nvPr/>
        </p:nvGrpSpPr>
        <p:grpSpPr>
          <a:xfrm>
            <a:off x="1877241" y="2844800"/>
            <a:ext cx="553357" cy="771089"/>
            <a:chOff x="1877241" y="2844800"/>
            <a:chExt cx="553357" cy="771089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865BAB9-E524-4ED6-99EC-597D850DEF79}"/>
                </a:ext>
              </a:extLst>
            </p:cNvPr>
            <p:cNvCxnSpPr/>
            <p:nvPr/>
          </p:nvCxnSpPr>
          <p:spPr>
            <a:xfrm>
              <a:off x="1940560" y="2844800"/>
              <a:ext cx="0" cy="497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0E6BC7C-BD66-47FB-B12B-C6E4F59ADE90}"/>
                </a:ext>
              </a:extLst>
            </p:cNvPr>
            <p:cNvCxnSpPr/>
            <p:nvPr/>
          </p:nvCxnSpPr>
          <p:spPr>
            <a:xfrm>
              <a:off x="2367280" y="2844800"/>
              <a:ext cx="0" cy="497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EABF13F-A19E-4C37-B15E-CE56DE4BB17D}"/>
                </a:ext>
              </a:extLst>
            </p:cNvPr>
            <p:cNvCxnSpPr/>
            <p:nvPr/>
          </p:nvCxnSpPr>
          <p:spPr>
            <a:xfrm flipH="1">
              <a:off x="1940560" y="3046413"/>
              <a:ext cx="59690" cy="57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D11238-3A00-42B5-807D-3E4A1ACEC435}"/>
                </a:ext>
              </a:extLst>
            </p:cNvPr>
            <p:cNvCxnSpPr/>
            <p:nvPr/>
          </p:nvCxnSpPr>
          <p:spPr>
            <a:xfrm flipH="1" flipV="1">
              <a:off x="1940560" y="3103880"/>
              <a:ext cx="59690" cy="6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B365F5F-27C5-404D-B51F-4447E76EB8BE}"/>
                </a:ext>
              </a:extLst>
            </p:cNvPr>
            <p:cNvCxnSpPr/>
            <p:nvPr/>
          </p:nvCxnSpPr>
          <p:spPr>
            <a:xfrm flipH="1">
              <a:off x="2307591" y="3105943"/>
              <a:ext cx="59690" cy="57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659E3AB-2203-409D-BCA9-D7B58DEDA6B1}"/>
                </a:ext>
              </a:extLst>
            </p:cNvPr>
            <p:cNvCxnSpPr/>
            <p:nvPr/>
          </p:nvCxnSpPr>
          <p:spPr>
            <a:xfrm flipH="1" flipV="1">
              <a:off x="2307591" y="3043317"/>
              <a:ext cx="59690" cy="6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75466A-EB88-466E-A906-016939106BE2}"/>
                </a:ext>
              </a:extLst>
            </p:cNvPr>
            <p:cNvSpPr txBox="1"/>
            <p:nvPr/>
          </p:nvSpPr>
          <p:spPr>
            <a:xfrm>
              <a:off x="1877241" y="3246557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Tab</a:t>
              </a:r>
              <a:endParaRPr lang="zh-CN" altLang="en-US" i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8220D6-8CFF-4657-B85D-FD03DCBD7138}"/>
              </a:ext>
            </a:extLst>
          </p:cNvPr>
          <p:cNvGrpSpPr/>
          <p:nvPr/>
        </p:nvGrpSpPr>
        <p:grpSpPr>
          <a:xfrm>
            <a:off x="5506598" y="1032605"/>
            <a:ext cx="5246821" cy="2586038"/>
            <a:chOff x="5506598" y="1032605"/>
            <a:chExt cx="5246821" cy="2586038"/>
          </a:xfrm>
        </p:grpSpPr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65AAA017-A58B-4F7A-A120-EB9128760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1032" y="1032605"/>
              <a:ext cx="2592387" cy="2586038"/>
              <a:chOff x="0" y="0"/>
              <a:chExt cx="2532" cy="2808"/>
            </a:xfrm>
          </p:grpSpPr>
          <p:sp>
            <p:nvSpPr>
              <p:cNvPr id="20" name="Line 6">
                <a:extLst>
                  <a:ext uri="{FF2B5EF4-FFF2-40B4-BE49-F238E27FC236}">
                    <a16:creationId xmlns:a16="http://schemas.microsoft.com/office/drawing/2014/main" id="{4ED48FEB-EEAC-4261-94DB-FF39A718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82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" name="Group 7">
                <a:extLst>
                  <a:ext uri="{FF2B5EF4-FFF2-40B4-BE49-F238E27FC236}">
                    <a16:creationId xmlns:a16="http://schemas.microsoft.com/office/drawing/2014/main" id="{EC8D8242-491C-4EBC-B0E9-3885DC98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532" cy="2808"/>
                <a:chOff x="0" y="0"/>
                <a:chExt cx="2532" cy="2808"/>
              </a:xfrm>
            </p:grpSpPr>
            <p:sp>
              <p:nvSpPr>
                <p:cNvPr id="22" name="Line 8">
                  <a:extLst>
                    <a:ext uri="{FF2B5EF4-FFF2-40B4-BE49-F238E27FC236}">
                      <a16:creationId xmlns:a16="http://schemas.microsoft.com/office/drawing/2014/main" id="{C806B8ED-6076-4EDB-8276-EF50B8C69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0" y="1248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3" name="Group 9">
                  <a:extLst>
                    <a:ext uri="{FF2B5EF4-FFF2-40B4-BE49-F238E27FC236}">
                      <a16:creationId xmlns:a16="http://schemas.microsoft.com/office/drawing/2014/main" id="{EEDCA688-A538-452B-9A56-AA7D4DB05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532" cy="2808"/>
                  <a:chOff x="0" y="0"/>
                  <a:chExt cx="2532" cy="2808"/>
                </a:xfrm>
              </p:grpSpPr>
              <p:sp useBgFill="1">
                <p:nvSpPr>
                  <p:cNvPr id="24" name="Oval 10">
                    <a:extLst>
                      <a:ext uri="{FF2B5EF4-FFF2-40B4-BE49-F238E27FC236}">
                        <a16:creationId xmlns:a16="http://schemas.microsoft.com/office/drawing/2014/main" id="{A86972CB-FE33-486B-826C-D420255A3D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0"/>
                    <a:ext cx="180" cy="156"/>
                  </a:xfrm>
                  <a:prstGeom prst="ellipse">
                    <a:avLst/>
                  </a:prstGeom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1">
                    <a:extLst>
                      <a:ext uri="{FF2B5EF4-FFF2-40B4-BE49-F238E27FC236}">
                        <a16:creationId xmlns:a16="http://schemas.microsoft.com/office/drawing/2014/main" id="{9E5A11EC-1631-4A44-913C-E8900ABAF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0" y="156"/>
                    <a:ext cx="0" cy="2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 useBgFill="1">
                <p:nvSpPr>
                  <p:cNvPr id="26" name="AutoShape 12">
                    <a:extLst>
                      <a:ext uri="{FF2B5EF4-FFF2-40B4-BE49-F238E27FC236}">
                        <a16:creationId xmlns:a16="http://schemas.microsoft.com/office/drawing/2014/main" id="{2283840B-FA54-4CF1-8219-1A86A4B015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444"/>
                    <a:ext cx="1800" cy="780"/>
                  </a:xfrm>
                  <a:prstGeom prst="diamond">
                    <a:avLst/>
                  </a:prstGeom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Text Box 13">
                    <a:extLst>
                      <a:ext uri="{FF2B5EF4-FFF2-40B4-BE49-F238E27FC236}">
                        <a16:creationId xmlns:a16="http://schemas.microsoft.com/office/drawing/2014/main" id="{ED7CCE28-8ACC-4DB7-882D-9D777E6C35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" y="624"/>
                    <a:ext cx="14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 sz="1600" b="1" dirty="0">
                        <a:latin typeface="宋体" panose="02010600030101010101" pitchFamily="2" charset="-122"/>
                      </a:rPr>
                      <a:t>条件表达式</a:t>
                    </a:r>
                    <a:endParaRPr lang="zh-CN" altLang="en-US" sz="1600" dirty="0"/>
                  </a:p>
                </p:txBody>
              </p:sp>
              <p:sp>
                <p:nvSpPr>
                  <p:cNvPr id="28" name="Line 14">
                    <a:extLst>
                      <a:ext uri="{FF2B5EF4-FFF2-40B4-BE49-F238E27FC236}">
                        <a16:creationId xmlns:a16="http://schemas.microsoft.com/office/drawing/2014/main" id="{ECF870AE-75FC-4EF9-89B3-C6C147E3EC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84" y="840"/>
                    <a:ext cx="0" cy="15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15">
                    <a:extLst>
                      <a:ext uri="{FF2B5EF4-FFF2-40B4-BE49-F238E27FC236}">
                        <a16:creationId xmlns:a16="http://schemas.microsoft.com/office/drawing/2014/main" id="{4F8A943C-E7A2-4936-8A03-0CE81BF51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8" y="2343"/>
                    <a:ext cx="1587" cy="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stealth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16">
                    <a:extLst>
                      <a:ext uri="{FF2B5EF4-FFF2-40B4-BE49-F238E27FC236}">
                        <a16:creationId xmlns:a16="http://schemas.microsoft.com/office/drawing/2014/main" id="{AB32E137-5B23-4EC5-BAC7-67B0F427A0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" y="1716"/>
                    <a:ext cx="1080" cy="4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 sz="1800" b="1">
                        <a:latin typeface="宋体" panose="02010600030101010101" pitchFamily="2" charset="-122"/>
                      </a:rPr>
                      <a:t> 语句</a:t>
                    </a:r>
                    <a:r>
                      <a:rPr lang="en-US" altLang="zh-CN" sz="1800" b="1">
                        <a:latin typeface="宋体" panose="02010600030101010101" pitchFamily="2" charset="-122"/>
                      </a:rPr>
                      <a:t>1</a:t>
                    </a:r>
                    <a:endParaRPr lang="en-US" altLang="zh-CN" sz="1800"/>
                  </a:p>
                </p:txBody>
              </p:sp>
              <p:sp>
                <p:nvSpPr>
                  <p:cNvPr id="31" name="Line 17">
                    <a:extLst>
                      <a:ext uri="{FF2B5EF4-FFF2-40B4-BE49-F238E27FC236}">
                        <a16:creationId xmlns:a16="http://schemas.microsoft.com/office/drawing/2014/main" id="{823EA61F-3F46-4779-831C-E604925AC2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8" y="2184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Text Box 18">
                    <a:extLst>
                      <a:ext uri="{FF2B5EF4-FFF2-40B4-BE49-F238E27FC236}">
                        <a16:creationId xmlns:a16="http://schemas.microsoft.com/office/drawing/2014/main" id="{10EA955F-E202-428F-825C-30DC89D638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2" y="480"/>
                    <a:ext cx="72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false</a:t>
                    </a:r>
                    <a:endParaRPr lang="en-US" altLang="zh-CN" sz="1800"/>
                  </a:p>
                </p:txBody>
              </p:sp>
              <p:sp>
                <p:nvSpPr>
                  <p:cNvPr id="33" name="Text Box 19">
                    <a:extLst>
                      <a:ext uri="{FF2B5EF4-FFF2-40B4-BE49-F238E27FC236}">
                        <a16:creationId xmlns:a16="http://schemas.microsoft.com/office/drawing/2014/main" id="{694579D5-C9D6-4FB5-A1DA-C772ADB5C2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" y="1248"/>
                    <a:ext cx="72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zh-CN" sz="1800">
                        <a:latin typeface="Times New Roman" panose="02020603050405020304" pitchFamily="18" charset="0"/>
                      </a:rPr>
                      <a:t>true</a:t>
                    </a:r>
                    <a:endParaRPr lang="en-US" altLang="zh-CN" sz="1800"/>
                  </a:p>
                </p:txBody>
              </p:sp>
              <p:sp useBgFill="1">
                <p:nvSpPr>
                  <p:cNvPr id="34" name="Oval 20">
                    <a:extLst>
                      <a:ext uri="{FF2B5EF4-FFF2-40B4-BE49-F238E27FC236}">
                        <a16:creationId xmlns:a16="http://schemas.microsoft.com/office/drawing/2014/main" id="{28984BF5-6F62-40DB-ABFA-D8FAE5344A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52"/>
                    <a:ext cx="180" cy="156"/>
                  </a:xfrm>
                  <a:prstGeom prst="ellipse">
                    <a:avLst/>
                  </a:prstGeom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311B18FD-4ED3-4A90-ADE8-A07E94A2B587}"/>
                </a:ext>
              </a:extLst>
            </p:cNvPr>
            <p:cNvSpPr/>
            <p:nvPr/>
          </p:nvSpPr>
          <p:spPr>
            <a:xfrm>
              <a:off x="5506598" y="2317335"/>
              <a:ext cx="1178803" cy="59125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0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7E93-1417-4385-9141-D04AA09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𝑌𝐾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三个人出来吃饭。他们每个人分别有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元钱。现在有一家餐厅，它的人均消费为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元，如果不考虑还钱的问题，请问他们是否能吃的起饭？</a:t>
                </a:r>
                <a:endParaRPr lang="en-US" altLang="zh-CN" dirty="0"/>
              </a:p>
              <a:p>
                <a:r>
                  <a:rPr lang="zh-CN" altLang="en-US" dirty="0"/>
                  <a:t>如果能，输出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𝐺𝑜𝑜𝑑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为整数且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5B67204-4187-47C0-8E9C-92D4948E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68" y="3093809"/>
            <a:ext cx="4295262" cy="28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7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58FD394-BCA4-40B6-A4E5-140133C6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489"/>
            <a:ext cx="5716836" cy="410215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E6B62-0AA9-44D0-BB52-F59D8E78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1395" cy="4667250"/>
          </a:xfrm>
        </p:spPr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&gt;=</a:t>
            </a:r>
            <a:r>
              <a:rPr lang="zh-CN" altLang="en-US" dirty="0"/>
              <a:t>与</a:t>
            </a:r>
            <a:r>
              <a:rPr lang="en-US" altLang="zh-CN" dirty="0"/>
              <a:t>&lt;=</a:t>
            </a:r>
            <a:r>
              <a:rPr lang="zh-CN" altLang="en-US" dirty="0"/>
              <a:t>按照汉语的语义顺序记忆即可；</a:t>
            </a:r>
            <a:endParaRPr lang="en-US" altLang="zh-CN" dirty="0"/>
          </a:p>
          <a:p>
            <a:r>
              <a:rPr lang="zh-CN" altLang="en-US" dirty="0"/>
              <a:t>需要特别注意</a:t>
            </a:r>
            <a:r>
              <a:rPr lang="en-US" altLang="zh-CN" b="1" dirty="0"/>
              <a:t>==</a:t>
            </a:r>
            <a:r>
              <a:rPr lang="zh-CN" altLang="en-US" b="1" dirty="0"/>
              <a:t>是两个等于号</a:t>
            </a:r>
            <a:r>
              <a:rPr lang="zh-CN" altLang="en-US" dirty="0"/>
              <a:t>，表示是否相等。</a:t>
            </a:r>
            <a:endParaRPr lang="en-US" altLang="zh-CN" dirty="0"/>
          </a:p>
          <a:p>
            <a:r>
              <a:rPr lang="zh-CN" altLang="en-US" dirty="0"/>
              <a:t>一个初学者常犯的问题就是在</a:t>
            </a:r>
            <a:r>
              <a:rPr lang="en-US" altLang="zh-CN" dirty="0"/>
              <a:t>if()</a:t>
            </a:r>
            <a:r>
              <a:rPr lang="zh-CN" altLang="en-US" dirty="0"/>
              <a:t>括号中的条件表达式中，误把</a:t>
            </a:r>
            <a:r>
              <a:rPr lang="en-US" altLang="zh-CN" b="1" dirty="0"/>
              <a:t>==</a:t>
            </a:r>
            <a:r>
              <a:rPr lang="zh-CN" altLang="en-US" dirty="0"/>
              <a:t>下意识地写成了</a:t>
            </a:r>
            <a:r>
              <a:rPr lang="en-US" altLang="zh-CN" b="1" dirty="0"/>
              <a:t>=</a:t>
            </a:r>
            <a:r>
              <a:rPr lang="zh-CN" altLang="en-US" dirty="0"/>
              <a:t>。有时这不会导致你无法编译，但会导致程序出现无法预料的错误。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如这份完全错误的代码，一定会输出</a:t>
            </a:r>
            <a:r>
              <a:rPr lang="en-US" altLang="zh-CN" dirty="0"/>
              <a:t>wrong!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39FE06-BCC5-4841-B00E-61C4AC54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F01C47-30CD-4D4E-B47A-9AB994A0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186" y="759992"/>
            <a:ext cx="2775946" cy="56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7E93-1417-4385-9141-D04AA094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𝑊𝐵𝑌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𝑌𝐾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三个人出来吃饭。他们每个人分别有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元钱。现在有一家餐厅，它的人均消费为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元，同时，由于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𝑊𝐵𝑌</m:t>
                    </m:r>
                  </m:oMath>
                </a14:m>
                <a:r>
                  <a:rPr lang="zh-CN" altLang="en-US" dirty="0"/>
                  <a:t>很节省，所以他绝对不会同意去超过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𝑊𝑋𝑃</m:t>
                    </m:r>
                  </m:oMath>
                </a14:m>
                <a:r>
                  <a:rPr lang="zh-CN" altLang="en-US" dirty="0"/>
                  <a:t>身上的钱的饭店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。请问他们是否能在这家店吃饭？</a:t>
                </a:r>
                <a:endParaRPr lang="en-US" altLang="zh-CN" dirty="0"/>
              </a:p>
              <a:p>
                <a:r>
                  <a:rPr lang="zh-CN" altLang="en-US" dirty="0"/>
                  <a:t>如果能，输出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𝑃𝑒𝑟𝑓𝑒𝑐𝑡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!”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为整数且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E1116-95A0-46F1-8C56-64ED64DE7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68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561BB-E2AE-4E68-9504-DF83360E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B724-9295-4542-8FBD-C6AE23F4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665720" cy="4351338"/>
          </a:xfrm>
        </p:spPr>
        <p:txBody>
          <a:bodyPr/>
          <a:lstStyle/>
          <a:p>
            <a:r>
              <a:rPr lang="zh-CN" altLang="en-US" dirty="0"/>
              <a:t>我们注意到，我们需要在一个程序中同时判断两件事。这两件事满足的是“并且”的关系，他们需要同时为真。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A0BCE0-3BED-4E82-804F-90713116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58" y="3356215"/>
            <a:ext cx="5128467" cy="29926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4E22BC-C639-4965-81CF-6A965015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559" y="222049"/>
            <a:ext cx="3020491" cy="37628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9EFF77-A902-40CF-AF19-8C36DBF05569}"/>
              </a:ext>
            </a:extLst>
          </p:cNvPr>
          <p:cNvSpPr txBox="1"/>
          <p:nvPr/>
        </p:nvSpPr>
        <p:spPr>
          <a:xfrm>
            <a:off x="564070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5FA1CC-5B5E-43FE-9563-188E7D96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2" y="4298251"/>
            <a:ext cx="5216140" cy="11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2026</Words>
  <Application>Microsoft Office PowerPoint</Application>
  <PresentationFormat>宽屏</PresentationFormat>
  <Paragraphs>129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选择结构</vt:lpstr>
      <vt:lpstr>概述</vt:lpstr>
      <vt:lpstr>例题</vt:lpstr>
      <vt:lpstr>PowerPoint 演示文稿</vt:lpstr>
      <vt:lpstr> i f 选择结构</vt:lpstr>
      <vt:lpstr>例题</vt:lpstr>
      <vt:lpstr>比较运算符</vt:lpstr>
      <vt:lpstr>例题</vt:lpstr>
      <vt:lpstr>逻辑运算符</vt:lpstr>
      <vt:lpstr>逻辑运算符</vt:lpstr>
      <vt:lpstr>例题</vt:lpstr>
      <vt:lpstr>复合语句</vt:lpstr>
      <vt:lpstr>交换三个数</vt:lpstr>
      <vt:lpstr>交换三个数</vt:lpstr>
      <vt:lpstr>例题</vt:lpstr>
      <vt:lpstr>双分支结构</vt:lpstr>
      <vt:lpstr>多分支结构</vt:lpstr>
      <vt:lpstr>终极例题：吃饭</vt:lpstr>
      <vt:lpstr>简单的判断</vt:lpstr>
      <vt:lpstr>例题1:</vt:lpstr>
      <vt:lpstr>例题2：</vt:lpstr>
      <vt:lpstr>Switch 判定结构</vt:lpstr>
      <vt:lpstr>Switch 判定结构</vt:lpstr>
      <vt:lpstr>*三目运算符</vt:lpstr>
      <vt:lpstr>例题3</vt:lpstr>
      <vt:lpstr>例题4</vt:lpstr>
      <vt:lpstr>初识循环结构</vt:lpstr>
      <vt:lpstr>概述</vt:lpstr>
      <vt:lpstr>for循环语句</vt:lpstr>
      <vt:lpstr>语句格式举例</vt:lpstr>
      <vt:lpstr>例题：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选择结构</dc:title>
  <dc:creator>Loli Moe</dc:creator>
  <cp:lastModifiedBy>Loli Moe</cp:lastModifiedBy>
  <cp:revision>25</cp:revision>
  <dcterms:created xsi:type="dcterms:W3CDTF">2020-08-03T13:21:20Z</dcterms:created>
  <dcterms:modified xsi:type="dcterms:W3CDTF">2020-08-04T02:57:09Z</dcterms:modified>
</cp:coreProperties>
</file>