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71" r:id="rId3"/>
    <p:sldId id="373" r:id="rId4"/>
    <p:sldId id="374" r:id="rId5"/>
    <p:sldId id="376" r:id="rId6"/>
    <p:sldId id="377" r:id="rId7"/>
    <p:sldId id="378" r:id="rId8"/>
    <p:sldId id="379" r:id="rId9"/>
    <p:sldId id="380" r:id="rId10"/>
    <p:sldId id="381" r:id="rId11"/>
    <p:sldId id="375" r:id="rId12"/>
    <p:sldId id="382" r:id="rId13"/>
    <p:sldId id="383" r:id="rId14"/>
    <p:sldId id="384" r:id="rId15"/>
    <p:sldId id="386" r:id="rId16"/>
    <p:sldId id="385" r:id="rId17"/>
    <p:sldId id="387" r:id="rId18"/>
    <p:sldId id="388" r:id="rId19"/>
    <p:sldId id="391" r:id="rId20"/>
    <p:sldId id="389" r:id="rId21"/>
    <p:sldId id="39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DD926-4961-4D1B-9E0A-5ECD496A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0AC0F9-C46D-4EB5-9B9A-4B4FBEFE9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15705-7930-4CBC-AD52-32C03416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69B9-7975-457E-8BC5-A760C978B93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C0807-A340-44E5-9D48-42197261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6DF90-9EE3-4449-96B8-CA4CE0D6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68FB-1053-41DA-9501-2EBB2ACFF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1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199AB-0F75-41E9-B047-BF66C09C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6D9897-D72B-4070-8A58-A24703C04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C99AE-83B0-411C-8CC8-DB9E6261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69B9-7975-457E-8BC5-A760C978B93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BABD6-6A81-4285-9EB4-E37A79AB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BA969E-A024-4127-8029-E7A0FF1A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68FB-1053-41DA-9501-2EBB2ACFF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65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C3BA69-23BE-4630-AF20-BD607E0F5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62930A-1A2C-429F-A444-7D41ACBF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2A6E9-5CDA-47BA-84DB-5B498035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69B9-7975-457E-8BC5-A760C978B93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0D9F8-2E4D-4E1E-8DF1-03DD2C61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6A24B-CCCA-4AD1-A7BF-346BA35C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68FB-1053-41DA-9501-2EBB2ACFF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56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17262-96D4-44EE-BDE4-FE191DD7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4743A-13E7-4C30-87A9-3FCC800F2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1E2B15-746F-4CB4-90BF-241817E0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69B9-7975-457E-8BC5-A760C978B93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192DE-3F42-4D8B-A2FB-498C3E50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D7535-5B3E-4285-84FD-0B0CF439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68FB-1053-41DA-9501-2EBB2ACFF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46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5B7AF-6F25-4FF5-89E4-18F03A32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560682-0A3F-4F48-B6E8-90C11B247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47B53-9AB1-41BA-91DC-5F836630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69B9-7975-457E-8BC5-A760C978B93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C0B27-47BA-4302-B06D-B55D3D18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DD5C7-870F-4A90-A3D9-3FD56DF4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68FB-1053-41DA-9501-2EBB2ACFF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24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C3232-DE84-4BCD-96FF-7FF86A65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34C3A-B279-402C-BB99-DB655EF33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607205-D71B-45DE-B5D0-EE617CF46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9CA56-DD9C-4FC7-860F-1D6DDDC3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69B9-7975-457E-8BC5-A760C978B93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45FCC0-DB0F-4159-9F85-D28B1943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1FF202-77C0-432D-BC04-5EC682EB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68FB-1053-41DA-9501-2EBB2ACFF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62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47BB3-F94E-400C-A489-2B1A5E66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1777A-27E0-43A8-814A-0A143072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3B3D48-5BB1-47FB-BA29-13A5B52E8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6051C4-56DC-4569-94D0-672B01217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AB3D66-B6F4-4776-A558-E7A1361A3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E51C6E-867C-422F-A10F-61B218F0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69B9-7975-457E-8BC5-A760C978B93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8DC886-586B-47F6-B4A3-A3CAB466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BBDC96-A9A1-47DE-A75B-3687C4BE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68FB-1053-41DA-9501-2EBB2ACFF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75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BA37F-9BC9-4E25-97D4-A07898E3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80364C-E4CE-4A0D-9F8B-EE30CD2B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69B9-7975-457E-8BC5-A760C978B93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05365D-E2E0-40AD-8871-545EEBDF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96944F-F765-4F22-9042-78214FF9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68FB-1053-41DA-9501-2EBB2ACFF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52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5DC862-6F2A-4546-B192-EC6FDFC2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69B9-7975-457E-8BC5-A760C978B93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2BB2EC-45F9-400D-8800-85E3685F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6F7D90-CE1A-492B-AA6B-6D1F03BA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68FB-1053-41DA-9501-2EBB2ACFF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9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7C46E-7A6D-4DB2-9FC5-38178232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50890-4C77-4FC3-BC0D-9102D5744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F61408-7B05-44ED-9EE5-35AEE6D25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850DB7-5AC9-428F-A022-83D25F3B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69B9-7975-457E-8BC5-A760C978B93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21D088-99CC-4C0F-91B2-B0940849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C4AABA-6805-43AF-AF32-5E30C8A7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68FB-1053-41DA-9501-2EBB2ACFF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12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DF09F-D375-4B47-B1C1-14A4327F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21FC4F-7C08-434B-9343-2C779BB72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D5DA89-BA27-4F27-998E-3DD8E761B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FE328A-9DC2-45FB-978F-05E339BA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69B9-7975-457E-8BC5-A760C978B93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13C174-C7F7-497E-BB41-A13E5F6A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8D557-BA35-40AA-8ABC-21C44CA1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68FB-1053-41DA-9501-2EBB2ACFF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4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7F406C-3C85-407B-9D3C-57AA2127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81E76-2F15-4F47-BB42-ABF69D83D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B3099-C708-421C-A840-595C223BE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269B9-7975-457E-8BC5-A760C978B93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B68D3-9F9D-4C26-A013-9FE2CB5FF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9C27A-62F0-4A21-9855-A8A677AD7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68FB-1053-41DA-9501-2EBB2ACFF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11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E5CAC60-D327-4673-9FA7-22921FD7A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循环结构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70E7EB0-D0AF-44A6-8AF3-0448282ED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09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BEBB1-62B9-4A1C-B498-8B419773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97B4C4-E4A9-4288-ACB8-C16C112329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个数，求出其中的最大值。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97B4C4-E4A9-4288-ACB8-C16C112329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4B6D7B1-F087-40ED-8CFD-8A0A78BE2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91" y="2661644"/>
            <a:ext cx="3723498" cy="31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9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D400D-17BB-4318-A536-EAB88AEB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929BCB-E0B3-4C9B-9A35-7BF4810AC2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满足如下规律：</a:t>
                </a:r>
                <a:endParaRPr lang="en-US" altLang="zh-CN" dirty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为奇数，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为偶数，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dirty="0"/>
                  <a:t>的值与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≤30)</m:t>
                    </m:r>
                  </m:oMath>
                </a14:m>
                <a:r>
                  <a:rPr lang="zh-CN" altLang="en-US" dirty="0"/>
                  <a:t>，求出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的值。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929BCB-E0B3-4C9B-9A35-7BF4810AC2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9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732291A-1389-4656-A746-1C20BCE2D6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𝑤h𝑖𝑙𝑒</m:t>
                    </m:r>
                  </m:oMath>
                </a14:m>
                <a:r>
                  <a:rPr lang="zh-CN" altLang="en-US" dirty="0"/>
                  <a:t>循环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732291A-1389-4656-A746-1C20BCE2D6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F70BE1-C178-4561-A2D7-673C640BA6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还有另外一种循环，它的结构更加简单直白。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条件</m:t>
                    </m:r>
                  </m:oMath>
                </a14:m>
                <a:r>
                  <a:rPr lang="zh-CN" altLang="en-US" dirty="0"/>
                  <a:t>表达式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){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</a:t>
                </a:r>
                <a:r>
                  <a:rPr lang="zh-CN" altLang="en-US" dirty="0"/>
                  <a:t>语句</a:t>
                </a:r>
                <a:r>
                  <a:rPr lang="en-US" altLang="zh-CN" dirty="0"/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像这样，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𝑤h𝑖𝑙𝑒</m:t>
                    </m:r>
                  </m:oMath>
                </a14:m>
                <a:r>
                  <a:rPr lang="zh-CN" altLang="en-US" dirty="0"/>
                  <a:t>循环会不断检测条件表达式的值是否为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zh-CN" altLang="en-US" dirty="0"/>
                  <a:t>，如果为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zh-CN" altLang="en-US" dirty="0"/>
                  <a:t>就会执行一遍整个语句块内的内容。</a:t>
                </a:r>
                <a:endParaRPr lang="en-US" altLang="zh-CN" dirty="0"/>
              </a:p>
              <a:p>
                <a:r>
                  <a:rPr lang="zh-CN" altLang="en-US" dirty="0"/>
                  <a:t>因为没有特定的初始化与增量改变的位置，所以使用时要注意。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F70BE1-C178-4561-A2D7-673C640BA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5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9A2CC6D-8CC1-4424-B7DF-B0C6EDA272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𝑤h𝑖𝑙𝑒</m:t>
                    </m:r>
                  </m:oMath>
                </a14:m>
                <a:r>
                  <a:rPr lang="zh-CN" altLang="en-US" dirty="0"/>
                  <a:t>实现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个数之和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9A2CC6D-8CC1-4424-B7DF-B0C6EDA27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CDA128-1039-4BC4-83AA-3BF28A8F4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我们可以用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𝑤h𝑖𝑙𝑒</m:t>
                    </m:r>
                  </m:oMath>
                </a14:m>
                <a:r>
                  <a:rPr lang="zh-CN" altLang="en-US" dirty="0"/>
                  <a:t>来实现这份代码。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CDA128-1039-4BC4-83AA-3BF28A8F4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F25788F-DEB2-4A3A-BFB5-0652152D8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145" y="2623161"/>
            <a:ext cx="3134037" cy="31519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0941DF-37B0-4F1D-B118-E53634F3D757}"/>
              </a:ext>
            </a:extLst>
          </p:cNvPr>
          <p:cNvSpPr txBox="1"/>
          <p:nvPr/>
        </p:nvSpPr>
        <p:spPr>
          <a:xfrm>
            <a:off x="5385551" y="3429000"/>
            <a:ext cx="224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但是等一下。</a:t>
            </a:r>
            <a:endParaRPr lang="en-US" altLang="zh-CN" dirty="0"/>
          </a:p>
          <a:p>
            <a:r>
              <a:rPr lang="zh-CN" altLang="en-US" dirty="0"/>
              <a:t>它是不是少了什么？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0D990F-6C7B-425E-AD54-87F50E42D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966" y="4446142"/>
            <a:ext cx="693667" cy="3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218E9-D903-4364-86B9-DC4BC5EB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死循环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E1EDCD-ECA2-4FA6-AB11-4E43B24BA6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无论是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𝑤h𝑖𝑙𝑒</m:t>
                    </m:r>
                  </m:oMath>
                </a14:m>
                <a:r>
                  <a:rPr lang="zh-CN" altLang="en-US" dirty="0"/>
                  <a:t>还是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𝑓𝑜𝑟</m:t>
                    </m:r>
                  </m:oMath>
                </a14:m>
                <a:r>
                  <a:rPr lang="zh-CN" altLang="en-US" dirty="0"/>
                  <a:t>，都有可能出现永远也无法跳出循环，导致程序无法正常结束的情况。因此在使用循环时，对于循环的起始值，自增自减变化要额外注意。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E1EDCD-ECA2-4FA6-AB11-4E43B24BA6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47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80F8A-F197-4317-AF8A-8E54D3AE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6EF377-9ACC-4D67-885D-FFEA8B96D1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给定一个实数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求满足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的最小的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使用简单的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𝑤h𝑖𝑙𝑒</m:t>
                    </m:r>
                  </m:oMath>
                </a14:m>
                <a:r>
                  <a:rPr lang="zh-CN" altLang="en-US" dirty="0"/>
                  <a:t>即可满足题意。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6EF377-9ACC-4D67-885D-FFEA8B96D1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621F746-D3E7-44D0-8F34-CF4769BF6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891" y="2714951"/>
            <a:ext cx="2914930" cy="359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7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25E37-8F3E-4939-8A9E-BFC1A8A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更加高级的处理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AAB37B-789C-4BFA-B4A5-B8C10FF864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如果说我对于循环终止的判断十分复杂，而不是简单的数值的互相比较，这个时候可能循环中的判断会比较长，或者有时有些难以处理。这个时候，就需要有一些更加可控的处理循环的命令：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𝑏𝑟𝑒𝑎𝑘</m:t>
                    </m:r>
                  </m:oMath>
                </a14:m>
                <a:r>
                  <a:rPr lang="en-US" altLang="zh-CN" dirty="0"/>
                  <a:t>;   </a:t>
                </a:r>
                <a:r>
                  <a:rPr lang="zh-CN" altLang="en-US" dirty="0"/>
                  <a:t>跳出当前循环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𝑐𝑜𝑛𝑡𝑖𝑛𝑢𝑒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dirty="0"/>
                  <a:t>    </a:t>
                </a:r>
                <a:r>
                  <a:rPr lang="zh-CN" altLang="en-US" dirty="0"/>
                  <a:t>结束该层循环，进行下一层。对于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𝑓𝑜𝑟</m:t>
                    </m:r>
                  </m:oMath>
                </a14:m>
                <a:r>
                  <a:rPr lang="zh-CN" altLang="en-US" dirty="0"/>
                  <a:t>循环会正常执行增量表达式。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AAB37B-789C-4BFA-B4A5-B8C10FF86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17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0BB5-10EA-47D5-B9F2-155D6D35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更加高级的处理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56DC6-73CF-4387-8E35-CCE09116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对于以下这份代码，会运行得到什么结果呢？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35AB89-29CF-4B58-A984-4C1D4235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93" y="2566894"/>
            <a:ext cx="6182683" cy="2941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48B2B6-20FA-4B28-A85D-470230615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370" y="2837452"/>
            <a:ext cx="1206562" cy="24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7435D-E2E4-44D3-BF58-397ED41F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例子：计算所有偶数的和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D2C09F68-A57C-47CE-84FB-D0CF5A35F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我们可以使用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𝑐𝑜𝑛𝑡𝑖𝑛𝑢𝑒</m:t>
                    </m:r>
                  </m:oMath>
                </a14:m>
                <a:r>
                  <a:rPr lang="zh-CN" altLang="en-US" dirty="0"/>
                  <a:t>来跳过那些不必要的循环。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D2C09F68-A57C-47CE-84FB-D0CF5A35F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D1BB882B-F90B-4F99-A3D4-83D1FF5C2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32" y="2673924"/>
            <a:ext cx="4801268" cy="200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38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2EC60-8D9D-474B-829D-67348E8E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简单循环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F32762-A2F2-419F-B274-9259F990AD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这个内容是可以完成编译的。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至于退出我们可以用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𝑏𝑟𝑒𝑎𝑘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zh-CN" altLang="en-US" dirty="0"/>
                  <a:t>命令来实现。实际上，有一部分的代码的确会采用第二种形式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(1)) </m:t>
                    </m:r>
                  </m:oMath>
                </a14:m>
                <a:r>
                  <a:rPr lang="zh-CN" altLang="en-US" dirty="0"/>
                  <a:t>来进行编写。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F32762-A2F2-419F-B274-9259F990AD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9F43339-4BF1-455D-831F-914156724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096" y="870105"/>
            <a:ext cx="2000965" cy="286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257E5-76BA-4ED5-8418-9BCE3696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28644-6A43-4E8F-A8F7-BB80B862E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了顺序结构与分支结构，程序可以模拟的实际过程多了很多，但还有一些情况不能通过已经学习了的程序结构简单得到。比如一个单一重复的过程，如果次数有限，我们还可以重复代码来完成，但如果过程次数很多，甚至有时候重复次数与变量相关，我们就需要一个特定的结构，能指定次数重复运行某一部分的代码。</a:t>
            </a:r>
          </a:p>
        </p:txBody>
      </p:sp>
    </p:spTree>
    <p:extLst>
      <p:ext uri="{BB962C8B-B14F-4D97-AF65-F5344CB8AC3E}">
        <p14:creationId xmlns:p14="http://schemas.microsoft.com/office/powerpoint/2010/main" val="63907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5B8F1-63D3-48E4-96CB-CC7FF793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循环间的联系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0F07B0-DC1C-4F66-87C7-E55ADF04B3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𝑠𝑡𝑎𝑡𝑒𝑚𝑒𝑛𝑡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来表示一句陈述，那么</a:t>
                </a:r>
                <a:endParaRPr lang="en-US" altLang="zh-CN" dirty="0"/>
              </a:p>
              <a:p>
                <a:endParaRPr lang="en-US" altLang="zh-CN" b="0" dirty="0"/>
              </a:p>
              <a:p>
                <a:r>
                  <a:rPr lang="en-US" altLang="zh-CN" dirty="0"/>
                  <a:t>                                     </a:t>
                </a:r>
                <a:r>
                  <a:rPr lang="zh-CN" altLang="en-US" dirty="0"/>
                  <a:t>等同于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                     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0F07B0-DC1C-4F66-87C7-E55ADF04B3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4A8FD69-8E1D-4C98-9CFF-317219E9A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147" y="2478664"/>
            <a:ext cx="2939518" cy="12009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A2BDAA-7C9A-4841-858F-1CE08EE26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147" y="3944936"/>
            <a:ext cx="2105552" cy="196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9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CF357-4B48-4A12-B822-5E7B323A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*浮点数比较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993822-4C07-4583-B422-7774A52A6C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𝑑𝑜𝑢𝑏𝑙𝑒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𝑒𝑝𝑠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−6;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浮点数会在存储的过程中出现与实际值的误差。</a:t>
                </a:r>
                <a:endParaRPr lang="en-US" altLang="zh-CN" dirty="0"/>
              </a:p>
              <a:p>
                <a:r>
                  <a:rPr lang="zh-CN" altLang="en-US" dirty="0"/>
                  <a:t>比如</a:t>
                </a:r>
                <a:r>
                  <a:rPr lang="en-US" altLang="zh-CN" dirty="0"/>
                  <a:t>10.00000</a:t>
                </a:r>
                <a:r>
                  <a:rPr lang="zh-CN" altLang="en-US" dirty="0"/>
                  <a:t>，可能因为计算或存储的关系而实际表现为</a:t>
                </a:r>
                <a:r>
                  <a:rPr lang="en-US" altLang="zh-CN" dirty="0"/>
                  <a:t>9.99999.</a:t>
                </a:r>
              </a:p>
              <a:p>
                <a:r>
                  <a:rPr lang="zh-CN" altLang="en-US" dirty="0"/>
                  <a:t>在这种情况下，直接判断两个浮点数是否相等是没有意义的。我们可以根据题目的实际要求，设立一个极小量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𝑒𝑝𝑠</m:t>
                    </m:r>
                  </m:oMath>
                </a14:m>
                <a:r>
                  <a:rPr lang="zh-CN" altLang="en-US" dirty="0"/>
                  <a:t>，如果两个数的差在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𝑒𝑝𝑠</m:t>
                    </m:r>
                  </m:oMath>
                </a14:m>
                <a:r>
                  <a:rPr lang="zh-CN" altLang="en-US" dirty="0"/>
                  <a:t>之间就认为它们相等。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993822-4C07-4583-B422-7774A52A6C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0D62205-094C-4EE4-AAB0-EE0227345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658" y="4779168"/>
            <a:ext cx="3301291" cy="62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4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DB0CAF5-103F-4525-806E-A8B28D10D7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𝑓𝑜𝑟</m:t>
                    </m:r>
                  </m:oMath>
                </a14:m>
                <a:r>
                  <a:rPr lang="zh-CN" altLang="en-US" dirty="0"/>
                  <a:t>循环语句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DB0CAF5-103F-4525-806E-A8B28D10D7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49E327-DB9C-41B5-857B-647170550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𝑓𝑜𝑟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初始化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循环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变量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条件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表达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增量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表达式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语句</a:t>
                </a:r>
                <a:r>
                  <a:rPr lang="en-US" altLang="zh-CN" dirty="0"/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其中，“初始化循环变量”用来设立循环所涉及到的初始值，“条件表达式”用来判断是否应该跳出循环，增量表达式改变循环变量的值。</a:t>
                </a:r>
                <a:endParaRPr lang="en-US" altLang="zh-CN" dirty="0"/>
              </a:p>
              <a:p>
                <a:r>
                  <a:rPr lang="zh-CN" altLang="en-US" dirty="0"/>
                  <a:t>直接去理解这些可能稍微有些困难，我们来看一些例子。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49E327-DB9C-41B5-857B-647170550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02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71139-9C75-46A0-9948-D2C94F71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语句格式举例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438A7-3B8B-4204-9636-45B32E8B2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41295"/>
          </a:xfrm>
        </p:spPr>
        <p:txBody>
          <a:bodyPr>
            <a:normAutofit/>
          </a:bodyPr>
          <a:lstStyle/>
          <a:p>
            <a:r>
              <a:rPr lang="zh-CN" altLang="en-US" dirty="0"/>
              <a:t>将控制变量从</a:t>
            </a:r>
            <a:r>
              <a:rPr lang="en-US" altLang="zh-CN" dirty="0"/>
              <a:t>1</a:t>
            </a:r>
            <a:r>
              <a:rPr lang="zh-CN" altLang="en-US" dirty="0"/>
              <a:t>变到</a:t>
            </a:r>
            <a:r>
              <a:rPr lang="en-US" altLang="zh-CN" dirty="0"/>
              <a:t>100</a:t>
            </a:r>
            <a:r>
              <a:rPr lang="zh-CN" altLang="en-US" dirty="0"/>
              <a:t>，增量为</a:t>
            </a:r>
            <a:r>
              <a:rPr lang="en-US" altLang="zh-CN" dirty="0"/>
              <a:t>1       for(</a:t>
            </a:r>
            <a:r>
              <a:rPr lang="en-US" altLang="zh-CN" dirty="0" err="1"/>
              <a:t>i</a:t>
            </a:r>
            <a:r>
              <a:rPr lang="en-US" altLang="zh-CN" dirty="0"/>
              <a:t>=1;i&lt;=100;++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将控制变量从</a:t>
            </a:r>
            <a:r>
              <a:rPr lang="en-US" altLang="zh-CN" dirty="0"/>
              <a:t>100</a:t>
            </a:r>
            <a:r>
              <a:rPr lang="zh-CN" altLang="en-US" dirty="0"/>
              <a:t>变到</a:t>
            </a:r>
            <a:r>
              <a:rPr lang="en-US" altLang="zh-CN" dirty="0"/>
              <a:t>1</a:t>
            </a:r>
            <a:r>
              <a:rPr lang="zh-CN" altLang="en-US" dirty="0"/>
              <a:t>，增量为－</a:t>
            </a:r>
            <a:r>
              <a:rPr lang="en-US" altLang="zh-CN" dirty="0"/>
              <a:t>1   for(</a:t>
            </a:r>
            <a:r>
              <a:rPr lang="en-US" altLang="zh-CN" dirty="0" err="1"/>
              <a:t>i</a:t>
            </a:r>
            <a:r>
              <a:rPr lang="en-US" altLang="zh-CN" dirty="0"/>
              <a:t>=100;i&gt;=1;--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控制变量从</a:t>
            </a:r>
            <a:r>
              <a:rPr lang="en-US" altLang="zh-CN" dirty="0"/>
              <a:t>7</a:t>
            </a:r>
            <a:r>
              <a:rPr lang="zh-CN" altLang="en-US" dirty="0"/>
              <a:t>变到</a:t>
            </a:r>
            <a:r>
              <a:rPr lang="en-US" altLang="zh-CN" dirty="0"/>
              <a:t>77</a:t>
            </a:r>
            <a:r>
              <a:rPr lang="zh-CN" altLang="en-US" dirty="0"/>
              <a:t>，增量为</a:t>
            </a:r>
            <a:r>
              <a:rPr lang="en-US" altLang="zh-CN" dirty="0"/>
              <a:t>7            for(</a:t>
            </a:r>
            <a:r>
              <a:rPr lang="en-US" altLang="zh-CN" dirty="0" err="1"/>
              <a:t>i</a:t>
            </a:r>
            <a:r>
              <a:rPr lang="en-US" altLang="zh-CN" dirty="0"/>
              <a:t>=7;i&lt;=77;i+=7)</a:t>
            </a:r>
          </a:p>
          <a:p>
            <a:r>
              <a:rPr lang="zh-CN" altLang="en-US" dirty="0"/>
              <a:t>控制变量从</a:t>
            </a:r>
            <a:r>
              <a:rPr lang="en-US" altLang="zh-CN" dirty="0"/>
              <a:t>20</a:t>
            </a:r>
            <a:r>
              <a:rPr lang="zh-CN" altLang="en-US" dirty="0"/>
              <a:t>变到</a:t>
            </a:r>
            <a:r>
              <a:rPr lang="en-US" altLang="zh-CN" dirty="0"/>
              <a:t>2</a:t>
            </a:r>
            <a:r>
              <a:rPr lang="zh-CN" altLang="en-US" dirty="0"/>
              <a:t>，增量为－</a:t>
            </a:r>
            <a:r>
              <a:rPr lang="en-US" altLang="zh-CN" dirty="0"/>
              <a:t>2        for(int </a:t>
            </a:r>
            <a:r>
              <a:rPr lang="en-US" altLang="zh-CN" dirty="0" err="1"/>
              <a:t>i</a:t>
            </a:r>
            <a:r>
              <a:rPr lang="en-US" altLang="zh-CN" dirty="0"/>
              <a:t>=20;i&gt;=2;i-=2)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4E3E4F-1B6E-4380-8DC6-F01C2AA1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757" y="3997638"/>
            <a:ext cx="7373142" cy="233782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4E1ECBF-0583-42FE-BC04-DF2AC7FDFF23}"/>
              </a:ext>
            </a:extLst>
          </p:cNvPr>
          <p:cNvSpPr txBox="1">
            <a:spLocks/>
          </p:cNvSpPr>
          <p:nvPr/>
        </p:nvSpPr>
        <p:spPr>
          <a:xfrm>
            <a:off x="838200" y="3997639"/>
            <a:ext cx="3204990" cy="233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控制变量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共同进行循环控制，</a:t>
            </a:r>
            <a:r>
              <a:rPr lang="en-US" altLang="zh-CN" dirty="0" err="1"/>
              <a:t>i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变到</a:t>
            </a:r>
            <a:r>
              <a:rPr lang="en-US" altLang="zh-CN" dirty="0"/>
              <a:t>99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从</a:t>
            </a:r>
            <a:r>
              <a:rPr lang="en-US" altLang="zh-CN" dirty="0"/>
              <a:t>2</a:t>
            </a:r>
            <a:r>
              <a:rPr lang="zh-CN" altLang="en-US" dirty="0"/>
              <a:t>变到</a:t>
            </a:r>
            <a:r>
              <a:rPr lang="en-US" altLang="zh-CN" dirty="0"/>
              <a:t>100</a:t>
            </a:r>
            <a:r>
              <a:rPr lang="zh-CN" altLang="en-US" dirty="0"/>
              <a:t>，增量均为</a:t>
            </a:r>
            <a:r>
              <a:rPr lang="en-US" altLang="zh-CN" dirty="0"/>
              <a:t>2: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55980D-1F95-438B-B5D6-17DF076C1B67}"/>
              </a:ext>
            </a:extLst>
          </p:cNvPr>
          <p:cNvSpPr txBox="1"/>
          <p:nvPr/>
        </p:nvSpPr>
        <p:spPr>
          <a:xfrm>
            <a:off x="8445538" y="3916220"/>
            <a:ext cx="3578821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/>
              <a:t>在初始化循环变量时，</a:t>
            </a:r>
            <a:r>
              <a:rPr lang="zh-CN" altLang="en-US" sz="2000" dirty="0">
                <a:solidFill>
                  <a:srgbClr val="002060"/>
                </a:solidFill>
              </a:rPr>
              <a:t>你可以设定新的变量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也可以利用已有的变量</a:t>
            </a:r>
            <a:r>
              <a:rPr lang="zh-CN" altLang="en-US" sz="2000" dirty="0"/>
              <a:t>，甚至给与循环无关的变量赋值，这些在</a:t>
            </a:r>
            <a:r>
              <a:rPr lang="en-US" altLang="zh-CN" sz="2000" dirty="0"/>
              <a:t>C++</a:t>
            </a:r>
            <a:r>
              <a:rPr lang="zh-CN" altLang="en-US" sz="2000" dirty="0"/>
              <a:t>中都是允许的。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39474719-F4CC-42B9-9387-3EF6D47488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37810" y="4457698"/>
            <a:ext cx="3188970" cy="1325881"/>
          </a:xfrm>
          <a:prstGeom prst="bentConnector3">
            <a:avLst>
              <a:gd name="adj1" fmla="val 1917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4F3974-6630-4147-97C2-6D649D09CC82}"/>
              </a:ext>
            </a:extLst>
          </p:cNvPr>
          <p:cNvCxnSpPr>
            <a:cxnSpLocks/>
          </p:cNvCxnSpPr>
          <p:nvPr/>
        </p:nvCxnSpPr>
        <p:spPr>
          <a:xfrm flipH="1">
            <a:off x="5337810" y="4731828"/>
            <a:ext cx="3188970" cy="171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627E303-B539-4BC6-810E-3117765A1C5A}"/>
              </a:ext>
            </a:extLst>
          </p:cNvPr>
          <p:cNvSpPr txBox="1"/>
          <p:nvPr/>
        </p:nvSpPr>
        <p:spPr>
          <a:xfrm>
            <a:off x="4531638" y="6308209"/>
            <a:ext cx="480131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但是这些新的变量会在循环结束时自动销毁。</a:t>
            </a:r>
          </a:p>
        </p:txBody>
      </p:sp>
    </p:spTree>
    <p:extLst>
      <p:ext uri="{BB962C8B-B14F-4D97-AF65-F5344CB8AC3E}">
        <p14:creationId xmlns:p14="http://schemas.microsoft.com/office/powerpoint/2010/main" val="348052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5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35990-C5F5-4EE3-97EF-B6DA946D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33A5B3-EFD7-49DA-83E7-DDE37ED1EF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118513" cy="4351338"/>
              </a:xfrm>
            </p:spPr>
            <p:txBody>
              <a:bodyPr/>
              <a:lstStyle/>
              <a:p>
                <a:r>
                  <a:rPr lang="zh-CN" altLang="en-US" dirty="0"/>
                  <a:t>如图。其中循环体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更新的部分会重复运行，直到不满足判断条件而弹出。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33A5B3-EFD7-49DA-83E7-DDE37ED1EF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118513" cy="4351338"/>
              </a:xfrm>
              <a:blipFill>
                <a:blip r:embed="rId2"/>
                <a:stretch>
                  <a:fillRect l="-135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图片包含 游戏机, 文字&#10;&#10;描述已自动生成">
            <a:extLst>
              <a:ext uri="{FF2B5EF4-FFF2-40B4-BE49-F238E27FC236}">
                <a16:creationId xmlns:a16="http://schemas.microsoft.com/office/drawing/2014/main" id="{4722C269-3859-47BE-A21F-1F1FC6801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819" y="829469"/>
            <a:ext cx="4980034" cy="459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9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6E7C-340A-4D9A-AA29-A448AF2F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473F12-9D14-4208-8C58-4AC7B82E99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编程计算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1+2+…+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的值。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</a:rPr>
                  <a:t>方法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</a:rPr>
                  <a:t>：直接输出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</a:rPr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473F12-9D14-4208-8C58-4AC7B82E99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08B1754-80EA-4C06-8D82-3766EA62E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04" y="2522562"/>
            <a:ext cx="4013701" cy="2957463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CDB02D6-8966-48A8-BC70-CC31343D7BF1}"/>
              </a:ext>
            </a:extLst>
          </p:cNvPr>
          <p:cNvCxnSpPr/>
          <p:nvPr/>
        </p:nvCxnSpPr>
        <p:spPr>
          <a:xfrm>
            <a:off x="2753483" y="3249975"/>
            <a:ext cx="8042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84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0B9B4-E7FE-40DA-965B-878A584B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DA35C-D9E0-4DE8-9B27-D0575EC8BC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27257" cy="4351338"/>
              </a:xfrm>
            </p:spPr>
            <p:txBody>
              <a:bodyPr/>
              <a:lstStyle/>
              <a:p>
                <a:r>
                  <a:rPr lang="zh-CN" altLang="en-US" dirty="0"/>
                  <a:t>给出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个数，编程计算它们的和。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实际上，如果要保存数量不定且可能很多的变量，需要用到</a:t>
                </a:r>
                <a:r>
                  <a:rPr lang="zh-CN" altLang="en-US" b="1" dirty="0"/>
                  <a:t>数组</a:t>
                </a:r>
                <a:r>
                  <a:rPr lang="zh-CN" altLang="en-US" dirty="0"/>
                  <a:t>；但我们注意到本题中并不需要对每个变量的值进行实际存储，我们只需要在计算和之后就可以选择丢弃它的值。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DA35C-D9E0-4DE8-9B27-D0575EC8BC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27257" cy="4351338"/>
              </a:xfrm>
              <a:blipFill>
                <a:blip r:embed="rId2"/>
                <a:stretch>
                  <a:fillRect l="-163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37ED033-26F6-4AC9-8A52-D89AE59C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377" y="1825625"/>
            <a:ext cx="4571100" cy="368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4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8194B-20B0-4623-B806-7BA05685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68D846-A1E5-45B9-8597-079AF6484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𝑊𝐵𝑌</m:t>
                    </m:r>
                  </m:oMath>
                </a14:m>
                <a:r>
                  <a:rPr lang="zh-CN" altLang="en-US" dirty="0"/>
                  <a:t>说，一个数是好数。这我们已经知道了。但是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𝑊𝑋𝑃</m:t>
                    </m:r>
                  </m:oMath>
                </a14:m>
                <a:r>
                  <a:rPr lang="zh-CN" altLang="en-US" dirty="0"/>
                  <a:t>说，既然是好数，我们就需要把他们全部寻找出来。不断寻找好数，道路就会不断延伸。</a:t>
                </a:r>
                <a:endParaRPr lang="en-US" altLang="zh-CN" dirty="0"/>
              </a:p>
              <a:p>
                <a:r>
                  <a:rPr lang="zh-CN" altLang="en-US" dirty="0"/>
                  <a:t>请输出所有的好数。</a:t>
                </a:r>
                <a:endParaRPr lang="en-US" altLang="zh-CN" dirty="0"/>
              </a:p>
              <a:p>
                <a:r>
                  <a:rPr lang="zh-CN" altLang="en-US" dirty="0"/>
                  <a:t>好数：它是一个三位数，并且它的个位与百位</a:t>
                </a:r>
                <a:r>
                  <a:rPr lang="zh-CN" altLang="en-US"/>
                  <a:t>的乘积小于</a:t>
                </a:r>
                <a:r>
                  <a:rPr lang="zh-CN" altLang="en-US" dirty="0"/>
                  <a:t>十位。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68D846-A1E5-45B9-8597-079AF6484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35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925A3-5FE3-4C6B-8EE8-449445BA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8A672-E8D2-4EFF-986C-8A7B84645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个数，求出其中的最大值。</a:t>
                </a:r>
                <a:endParaRPr lang="en-US" altLang="zh-CN" dirty="0"/>
              </a:p>
              <a:p>
                <a:r>
                  <a:rPr lang="zh-CN" altLang="en-US" dirty="0"/>
                  <a:t>我们依旧可以用一个变量来读入所有变量；</a:t>
                </a:r>
                <a:endParaRPr lang="en-US" altLang="zh-CN" dirty="0"/>
              </a:p>
              <a:p>
                <a:r>
                  <a:rPr lang="zh-CN" altLang="en-US" dirty="0"/>
                  <a:t>一个显然的道理：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𝑣𝑎𝑙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𝑣𝑎𝑙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所以我们可以额外开设一个变量用来求出它们中的最大值。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8A672-E8D2-4EFF-986C-8A7B84645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0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1087</Words>
  <Application>Microsoft Office PowerPoint</Application>
  <PresentationFormat>宽屏</PresentationFormat>
  <Paragraphs>97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Office 主题​​</vt:lpstr>
      <vt:lpstr>循环结构</vt:lpstr>
      <vt:lpstr>概述</vt:lpstr>
      <vt:lpstr>for循环语句</vt:lpstr>
      <vt:lpstr>语句格式举例</vt:lpstr>
      <vt:lpstr>执行过程</vt:lpstr>
      <vt:lpstr>例题1</vt:lpstr>
      <vt:lpstr>例题2</vt:lpstr>
      <vt:lpstr>例题3</vt:lpstr>
      <vt:lpstr>例题4</vt:lpstr>
      <vt:lpstr>例题4</vt:lpstr>
      <vt:lpstr>例题：</vt:lpstr>
      <vt:lpstr>while循环</vt:lpstr>
      <vt:lpstr>用while实现n个数之和</vt:lpstr>
      <vt:lpstr>死循环</vt:lpstr>
      <vt:lpstr>例题：</vt:lpstr>
      <vt:lpstr>更加高级的处理</vt:lpstr>
      <vt:lpstr>更加高级的处理</vt:lpstr>
      <vt:lpstr>例子：计算所有偶数的和</vt:lpstr>
      <vt:lpstr>简单循环</vt:lpstr>
      <vt:lpstr>循环间的联系</vt:lpstr>
      <vt:lpstr>*浮点数比较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选择结构</dc:title>
  <dc:creator>Loli Moe</dc:creator>
  <cp:lastModifiedBy>Loli Moe</cp:lastModifiedBy>
  <cp:revision>40</cp:revision>
  <dcterms:created xsi:type="dcterms:W3CDTF">2020-08-03T13:21:20Z</dcterms:created>
  <dcterms:modified xsi:type="dcterms:W3CDTF">2020-08-05T00:54:52Z</dcterms:modified>
</cp:coreProperties>
</file>