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6" r:id="rId14"/>
    <p:sldId id="270" r:id="rId15"/>
    <p:sldId id="275" r:id="rId16"/>
    <p:sldId id="271" r:id="rId17"/>
    <p:sldId id="272" r:id="rId18"/>
    <p:sldId id="274" r:id="rId19"/>
    <p:sldId id="273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7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4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68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90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36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3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4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7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4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0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3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0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9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1A5A-0C37-4813-96B6-0B0B2528F85E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96E34C-27F7-46E8-B740-E0656B775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6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T14235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partychicken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3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50466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WINXP</a:t>
            </a:r>
            <a:r>
              <a:rPr lang="zh-CN" altLang="en-US" dirty="0" smtClean="0"/>
              <a:t>的游戏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12174"/>
                <a:ext cx="9356128" cy="2294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sz="2800" dirty="0"/>
                  <a:t>WINXP</a:t>
                </a:r>
                <a:r>
                  <a:rPr lang="zh-CN" altLang="en-US" sz="2800" dirty="0"/>
                  <a:t>是个很强的神仙。有一天，他想出了一个算数游戏。</a:t>
                </a:r>
                <a:endParaRPr lang="en-US" altLang="zh-CN" sz="2800" dirty="0"/>
              </a:p>
              <a:p>
                <a:r>
                  <a:rPr lang="zh-CN" altLang="en-US" sz="2800" dirty="0"/>
                  <a:t>他会给你两个长度均为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的序列，然后将这两个序列“卷起来”。</a:t>
                </a:r>
                <a:endParaRPr lang="en-US" altLang="zh-CN" sz="2800" dirty="0"/>
              </a:p>
              <a:p>
                <a:r>
                  <a:rPr lang="zh-CN" altLang="en-US" sz="2800" dirty="0"/>
                  <a:t>具体地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对于序列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，若</a:t>
                </a:r>
                <a:r>
                  <a:rPr lang="en-US" altLang="zh-CN" sz="2800" dirty="0" smtClean="0"/>
                  <a:t>C=A</a:t>
                </a:r>
                <a:r>
                  <a:rPr lang="zh-CN" altLang="en-US" sz="2800" dirty="0"/>
                  <a:t>卷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800" dirty="0" smtClean="0"/>
                  <a:t>（下标从零开始</a:t>
                </a:r>
                <a:r>
                  <a:rPr lang="zh-CN" altLang="en-US" sz="2800" dirty="0" smtClean="0"/>
                  <a:t>）</a:t>
                </a:r>
                <a:endParaRPr lang="en-US" altLang="zh-CN" sz="2800" dirty="0"/>
              </a:p>
              <a:p>
                <a:r>
                  <a:rPr lang="zh-CN" altLang="en-US" sz="2800" dirty="0"/>
                  <a:t>现在</a:t>
                </a:r>
                <a:r>
                  <a:rPr lang="en-US" altLang="zh-CN" sz="2800" dirty="0"/>
                  <a:t>WINXP</a:t>
                </a:r>
                <a:r>
                  <a:rPr lang="zh-CN" altLang="en-US" sz="2800" dirty="0"/>
                  <a:t>给了你很多组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。他想知道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卷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结果（末尾为</a:t>
                </a:r>
                <a:r>
                  <a:rPr lang="en-US" altLang="zh-CN" sz="2800" dirty="0" smtClean="0"/>
                  <a:t>0</a:t>
                </a:r>
                <a:r>
                  <a:rPr lang="zh-CN" altLang="en-US" sz="2800" dirty="0" smtClean="0"/>
                  <a:t>的项不输出）。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12174"/>
                <a:ext cx="9356128" cy="2294313"/>
              </a:xfrm>
              <a:blipFill>
                <a:blip r:embed="rId2"/>
                <a:stretch>
                  <a:fillRect l="-521" t="-5570" r="-130" b="-3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77334" y="3979649"/>
            <a:ext cx="3574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样例输入：</a:t>
            </a:r>
            <a:endParaRPr lang="en-US" altLang="zh-CN" sz="2400" dirty="0" smtClean="0"/>
          </a:p>
          <a:p>
            <a:r>
              <a:rPr lang="en-US" altLang="zh-CN" sz="2400" dirty="0"/>
              <a:t>6</a:t>
            </a:r>
            <a:endParaRPr lang="en-US" altLang="zh-CN" sz="2400" dirty="0" smtClean="0"/>
          </a:p>
          <a:p>
            <a:r>
              <a:rPr lang="en-US" altLang="zh-CN" sz="2400" dirty="0" smtClean="0"/>
              <a:t>1 1 4 5 1 4</a:t>
            </a:r>
          </a:p>
          <a:p>
            <a:r>
              <a:rPr lang="en-US" altLang="zh-CN" sz="2400" dirty="0" smtClean="0"/>
              <a:t>2 6 0 8 1 7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203766" y="3979649"/>
            <a:ext cx="4463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样例输出：</a:t>
            </a:r>
            <a:endParaRPr lang="en-US" altLang="zh-CN" sz="2400" dirty="0" smtClean="0"/>
          </a:p>
          <a:p>
            <a:r>
              <a:rPr lang="en-US" altLang="zh-CN" sz="2400" dirty="0" smtClean="0"/>
              <a:t>2 8 14 42 41 54 75 41 68 11 28</a:t>
            </a:r>
          </a:p>
        </p:txBody>
      </p:sp>
    </p:spTree>
    <p:extLst>
      <p:ext uri="{BB962C8B-B14F-4D97-AF65-F5344CB8AC3E}">
        <p14:creationId xmlns:p14="http://schemas.microsoft.com/office/powerpoint/2010/main" val="2952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每个变量都有其作用范围，即作用域</a:t>
            </a:r>
            <a:endParaRPr lang="en-US" altLang="zh-CN" sz="2400" dirty="0" smtClean="0"/>
          </a:p>
          <a:p>
            <a:r>
              <a:rPr lang="zh-CN" altLang="en-US" sz="2400" dirty="0" smtClean="0"/>
              <a:t>变量在定义时被创建，在出作用域时被销毁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说起来有点抽象，演示一下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介绍一种初始化的方式：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/>
              <a:t> </a:t>
            </a:r>
            <a:r>
              <a:rPr lang="zh-CN" altLang="en-US" sz="2800" dirty="0" smtClean="0"/>
              <a:t>一对大括号式（名字我瞎起的）</a:t>
            </a:r>
            <a:endParaRPr lang="en-US" altLang="zh-CN" sz="28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还是上演示吧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716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有时，我们需要重复利用一个数组。用之前需要将数组每一位变为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当然，我们可以直接使用循环来完成这个操作。</a:t>
            </a:r>
            <a:endParaRPr lang="en-US" altLang="zh-CN" sz="2400" dirty="0"/>
          </a:p>
          <a:p>
            <a:r>
              <a:rPr lang="zh-CN" altLang="en-US" sz="2400" dirty="0" smtClean="0"/>
              <a:t>然而，我们有更快的做法。</a:t>
            </a:r>
            <a:endParaRPr lang="en-US" altLang="zh-CN" sz="2400" dirty="0" smtClean="0"/>
          </a:p>
          <a:p>
            <a:r>
              <a:rPr lang="en-US" altLang="zh-CN" sz="2400" dirty="0" err="1"/>
              <a:t>memset</a:t>
            </a:r>
            <a:r>
              <a:rPr lang="en-US" altLang="zh-CN" sz="2400" dirty="0"/>
              <a:t>(a,0,sizeof(a));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444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值得一提的事情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全局变量，默认所有变量的初始值均为</a:t>
            </a:r>
            <a:r>
              <a:rPr lang="en-US" altLang="zh-CN" sz="2400" dirty="0" smtClean="0"/>
              <a:t>0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局部变量，随机生成奇怪的数字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（生成了什么与你过去对你电脑的所作所为有关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432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再来一道练习题吧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37630"/>
                <a:ext cx="9738513" cy="32925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p</a:t>
                </a:r>
                <a:r>
                  <a:rPr lang="en-US" altLang="zh-CN" sz="2400" dirty="0" err="1" smtClean="0"/>
                  <a:t>artychicken</a:t>
                </a:r>
                <a:r>
                  <a:rPr lang="zh-CN" altLang="en-US" sz="2400" dirty="0" smtClean="0"/>
                  <a:t>做完</a:t>
                </a:r>
                <a:r>
                  <a:rPr lang="en-US" altLang="zh-CN" sz="2400" dirty="0" smtClean="0"/>
                  <a:t>PPT</a:t>
                </a:r>
                <a:r>
                  <a:rPr lang="zh-CN" altLang="en-US" sz="2400" dirty="0" smtClean="0"/>
                  <a:t>发现内容有些少，于是他开始出题。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这个题是这样的：</a:t>
                </a:r>
                <a:r>
                  <a:rPr lang="en-US" altLang="zh-CN" sz="2400" dirty="0" err="1" smtClean="0"/>
                  <a:t>partychicken</a:t>
                </a:r>
                <a:r>
                  <a:rPr lang="zh-CN" altLang="en-US" sz="2400" dirty="0" smtClean="0"/>
                  <a:t>有一些胡萝卜，每根胡萝卜上有一个数字，他想知道胡萝卜上一共有几种数字，每种数字出现了几次。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输入格式：第一行 一个数</a:t>
                </a:r>
                <a:r>
                  <a:rPr lang="en-US" altLang="zh-CN" sz="2400" dirty="0" smtClean="0"/>
                  <a:t>n(n&lt;=1e6)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 smtClean="0"/>
                  <a:t>表示胡萝卜的数量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输出格式：第一行 一个数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，表示胡萝卜数字的种类数</a:t>
                </a:r>
                <a:endParaRPr lang="en-US" altLang="zh-CN" sz="2400" dirty="0" smtClean="0"/>
              </a:p>
              <a:p>
                <a:pPr marL="1371600" lvl="3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  </a:t>
                </a:r>
                <a:r>
                  <a:rPr lang="zh-CN" altLang="en-US" sz="2400" dirty="0" smtClean="0"/>
                  <a:t>接下来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行，每行两个数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(≤1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6)</m:t>
                    </m:r>
                  </m:oMath>
                </a14:m>
                <a:r>
                  <a:rPr lang="en-US" altLang="zh-CN" sz="2400" b="0" dirty="0" smtClean="0"/>
                  <a:t> </a:t>
                </a:r>
                <a:r>
                  <a:rPr lang="zh-CN" altLang="en-US" sz="2400" b="0" dirty="0" smtClean="0"/>
                  <a:t>用空格隔开，表示出现过的数字和出现的次数（按数字从大到小输出</a:t>
                </a:r>
                <a:r>
                  <a:rPr lang="zh-CN" altLang="en-US" sz="2400" b="0" dirty="0" smtClean="0"/>
                  <a:t>）</a:t>
                </a:r>
                <a:endParaRPr lang="en-US" altLang="zh-CN" sz="2400" b="0" dirty="0" smtClean="0"/>
              </a:p>
              <a:p>
                <a:pPr marL="1371600" lvl="3" indent="0">
                  <a:buNone/>
                </a:pPr>
                <a:endParaRPr lang="en-US" altLang="zh-CN" sz="2400" b="0" dirty="0" smtClean="0"/>
              </a:p>
              <a:p>
                <a:pPr marL="1371600" lvl="3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37630"/>
                <a:ext cx="9738513" cy="3292560"/>
              </a:xfrm>
              <a:blipFill>
                <a:blip r:embed="rId2"/>
                <a:stretch>
                  <a:fillRect l="-501" t="-1848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80655" y="4572000"/>
            <a:ext cx="303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输入样例：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1 1 2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12328" y="4630190"/>
            <a:ext cx="303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输出样例：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endParaRPr lang="en-US" altLang="zh-CN" dirty="0" smtClean="0"/>
          </a:p>
          <a:p>
            <a:r>
              <a:rPr lang="en-US" altLang="zh-CN" dirty="0" smtClean="0"/>
              <a:t>1 2</a:t>
            </a:r>
          </a:p>
          <a:p>
            <a:r>
              <a:rPr lang="en-US" altLang="zh-CN" dirty="0" smtClean="0"/>
              <a:t>2 1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4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二维数组就是数组的数组</a:t>
            </a:r>
            <a:endParaRPr lang="en-US" altLang="zh-CN" sz="2400" dirty="0" smtClean="0"/>
          </a:p>
          <a:p>
            <a:r>
              <a:rPr lang="zh-CN" altLang="en-US" sz="2400" dirty="0" smtClean="0"/>
              <a:t>当然你直接把他理解成一个矩形也不是不可以</a:t>
            </a:r>
            <a:endParaRPr lang="en-US" altLang="zh-CN" sz="2400" dirty="0" smtClean="0"/>
          </a:p>
          <a:p>
            <a:r>
              <a:rPr lang="zh-CN" altLang="en-US" sz="2400" dirty="0" smtClean="0"/>
              <a:t>下面是</a:t>
            </a:r>
            <a:r>
              <a:rPr lang="en-US" altLang="zh-CN" sz="2400" dirty="0" smtClean="0"/>
              <a:t>a[3][9]</a:t>
            </a:r>
            <a:r>
              <a:rPr lang="zh-CN" altLang="en-US" sz="2400" dirty="0" smtClean="0"/>
              <a:t>的示意图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537855" y="3582785"/>
            <a:ext cx="5702534" cy="640080"/>
            <a:chOff x="1504604" y="4438996"/>
            <a:chExt cx="5702534" cy="640080"/>
          </a:xfrm>
        </p:grpSpPr>
        <p:grpSp>
          <p:nvGrpSpPr>
            <p:cNvPr id="5" name="组合 4"/>
            <p:cNvGrpSpPr/>
            <p:nvPr/>
          </p:nvGrpSpPr>
          <p:grpSpPr>
            <a:xfrm>
              <a:off x="1504604" y="4438996"/>
              <a:ext cx="1895304" cy="640080"/>
              <a:chOff x="1512917" y="4438996"/>
              <a:chExt cx="1895304" cy="6400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408219" y="4438996"/>
              <a:ext cx="1895304" cy="640080"/>
              <a:chOff x="1512917" y="4438996"/>
              <a:chExt cx="1895304" cy="64008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311834" y="4438996"/>
              <a:ext cx="1895304" cy="640080"/>
              <a:chOff x="1512917" y="4438996"/>
              <a:chExt cx="1895304" cy="64008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537855" y="4231178"/>
            <a:ext cx="5702534" cy="640080"/>
            <a:chOff x="1504604" y="4438996"/>
            <a:chExt cx="5702534" cy="6400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504604" y="4438996"/>
              <a:ext cx="1895304" cy="640080"/>
              <a:chOff x="1512917" y="4438996"/>
              <a:chExt cx="1895304" cy="64008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408219" y="4438996"/>
              <a:ext cx="1895304" cy="640080"/>
              <a:chOff x="1512917" y="4438996"/>
              <a:chExt cx="1895304" cy="64008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311834" y="4438996"/>
              <a:ext cx="1895304" cy="640080"/>
              <a:chOff x="1512917" y="4438996"/>
              <a:chExt cx="1895304" cy="64008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1537855" y="4871258"/>
            <a:ext cx="5702534" cy="640080"/>
            <a:chOff x="1504604" y="4438996"/>
            <a:chExt cx="5702534" cy="640080"/>
          </a:xfrm>
        </p:grpSpPr>
        <p:grpSp>
          <p:nvGrpSpPr>
            <p:cNvPr id="31" name="组合 30"/>
            <p:cNvGrpSpPr/>
            <p:nvPr/>
          </p:nvGrpSpPr>
          <p:grpSpPr>
            <a:xfrm>
              <a:off x="1504604" y="4438996"/>
              <a:ext cx="1895304" cy="640080"/>
              <a:chOff x="1512917" y="4438996"/>
              <a:chExt cx="1895304" cy="64008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408219" y="4438996"/>
              <a:ext cx="1895304" cy="640080"/>
              <a:chOff x="1512917" y="4438996"/>
              <a:chExt cx="1895304" cy="64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311834" y="4438996"/>
              <a:ext cx="1895304" cy="640080"/>
              <a:chOff x="1512917" y="4438996"/>
              <a:chExt cx="1895304" cy="64008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1446416" y="3682538"/>
            <a:ext cx="586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a[0][0]a[0][</a:t>
            </a:r>
            <a:r>
              <a:rPr lang="en-US" altLang="zh-CN" sz="1600" dirty="0"/>
              <a:t>1</a:t>
            </a:r>
            <a:r>
              <a:rPr lang="en-US" altLang="zh-CN" sz="1600" dirty="0" smtClean="0"/>
              <a:t>] a[0][2]a[0][3]a[0][4] a[0][5]a[0][6]a[0][7] a[0][8]</a:t>
            </a:r>
            <a:endParaRPr lang="zh-CN" alt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446416" y="4381941"/>
            <a:ext cx="586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a[1][0]a[1][</a:t>
            </a:r>
            <a:r>
              <a:rPr lang="en-US" altLang="zh-CN" sz="1600" dirty="0"/>
              <a:t>1</a:t>
            </a:r>
            <a:r>
              <a:rPr lang="en-US" altLang="zh-CN" sz="1600" dirty="0" smtClean="0"/>
              <a:t>] a[1][2]a[1][3]a[1][4] a[1][5]a[1][6]a[1][7] a[1][8]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1446416" y="5022021"/>
            <a:ext cx="586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a[2][0]a[2][</a:t>
            </a:r>
            <a:r>
              <a:rPr lang="en-US" altLang="zh-CN" sz="1600" dirty="0"/>
              <a:t>1</a:t>
            </a:r>
            <a:r>
              <a:rPr lang="en-US" altLang="zh-CN" sz="1600" dirty="0" smtClean="0"/>
              <a:t>] a[2][2]a[2][3]a[2][4] a[2][5]a[2][6]a[2][7] a[2][8]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21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邪正人鬼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https://www.luogu.com.cn/problem/T142355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二维数组就是一个每个元素都是数组的数组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因此，可以类比一维数组的初始化：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		</a:t>
            </a:r>
            <a:r>
              <a:rPr lang="zh-CN" altLang="en-US" sz="2200" dirty="0" smtClean="0"/>
              <a:t>一对和一堆大括号式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640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数组的数组的数组的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数组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6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一道题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0730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读入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个数，然后倒序输出（</a:t>
            </a:r>
            <a:r>
              <a:rPr lang="en-US" altLang="zh-CN" sz="2800" dirty="0" smtClean="0"/>
              <a:t>n&lt;=1e5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6458" y="2959331"/>
            <a:ext cx="357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样例输入：</a:t>
            </a:r>
            <a:endParaRPr lang="en-US" altLang="zh-CN" sz="2400" dirty="0" smtClean="0"/>
          </a:p>
          <a:p>
            <a:r>
              <a:rPr lang="en-US" altLang="zh-CN" sz="2400" dirty="0"/>
              <a:t>6</a:t>
            </a:r>
            <a:endParaRPr lang="en-US" altLang="zh-CN" sz="2400" dirty="0" smtClean="0"/>
          </a:p>
          <a:p>
            <a:r>
              <a:rPr lang="en-US" altLang="zh-CN" sz="2400" dirty="0" smtClean="0"/>
              <a:t>1 1 4 5 1 4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511338" y="2959330"/>
            <a:ext cx="3574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样例输出：</a:t>
            </a:r>
            <a:endParaRPr lang="en-US" altLang="zh-CN" sz="2400" dirty="0" smtClean="0"/>
          </a:p>
          <a:p>
            <a:r>
              <a:rPr lang="en-US" altLang="zh-CN" sz="2400" dirty="0" smtClean="0"/>
              <a:t>4 1 5 4 1 1</a:t>
            </a:r>
          </a:p>
        </p:txBody>
      </p:sp>
    </p:spTree>
    <p:extLst>
      <p:ext uri="{BB962C8B-B14F-4D97-AF65-F5344CB8AC3E}">
        <p14:creationId xmlns:p14="http://schemas.microsoft.com/office/powerpoint/2010/main" val="5189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计算机计算速度很快，但是它也是有极限的。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当</a:t>
                </a:r>
                <a:r>
                  <a:rPr lang="zh-CN" altLang="en-US" sz="2400" dirty="0" smtClean="0"/>
                  <a:t>我们讨论较大数量级的问题时，常常忽略掉前面的常数。例如，我们一般认为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b="0" dirty="0" smtClean="0"/>
                  <a:t> </a:t>
                </a:r>
                <a:r>
                  <a:rPr lang="zh-CN" altLang="en-US" sz="2400" dirty="0" smtClean="0"/>
                  <a:t>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b="0" dirty="0" smtClean="0"/>
                  <a:t> </a:t>
                </a:r>
                <a:r>
                  <a:rPr lang="zh-CN" altLang="en-US" sz="2400" b="0" dirty="0" smtClean="0"/>
                  <a:t>没有本质区别。</a:t>
                </a:r>
                <a:endParaRPr lang="en-US" altLang="zh-CN" sz="2400" b="0" dirty="0" smtClean="0"/>
              </a:p>
              <a:p>
                <a:r>
                  <a:rPr lang="zh-CN" altLang="en-US" sz="2400" dirty="0" smtClean="0"/>
                  <a:t>我们接触的计算机一般每秒大约可进行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数量级的运算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信息学竞赛程序运行的时间限制一般为</a:t>
                </a:r>
                <a:r>
                  <a:rPr lang="en-US" altLang="zh-CN" sz="2400" dirty="0" smtClean="0"/>
                  <a:t>1s</a:t>
                </a:r>
                <a:r>
                  <a:rPr lang="zh-CN" altLang="en-US" sz="2400" dirty="0" smtClean="0"/>
                  <a:t>，因此我们需要将解决问题所需的运算次数限制在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数量级。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为了评估程序运行所需的运算次数，我们引入复杂度的概念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69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我们一般用记号“  </a:t>
            </a:r>
            <a:r>
              <a:rPr lang="en-US" altLang="zh-CN" sz="2400" dirty="0" smtClean="0"/>
              <a:t>O</a:t>
            </a:r>
            <a:r>
              <a:rPr lang="zh-CN" altLang="en-US" sz="2400" dirty="0" smtClean="0"/>
              <a:t>（式子） ”，来表示一个程序的复杂度。</a:t>
            </a:r>
            <a:endParaRPr lang="en-US" altLang="zh-CN" sz="2400" dirty="0" smtClean="0"/>
          </a:p>
          <a:p>
            <a:r>
              <a:rPr lang="zh-CN" altLang="en-US" sz="2400" dirty="0" smtClean="0"/>
              <a:t>式子为相关的变量组成的无常数的式子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我们来看几个例子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5573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*前缀和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56435"/>
          </a:xfrm>
        </p:spPr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的序列，有</a:t>
            </a:r>
            <a:r>
              <a:rPr lang="en-US" altLang="zh-CN" dirty="0" smtClean="0"/>
              <a:t>q</a:t>
            </a:r>
            <a:r>
              <a:rPr lang="zh-CN" altLang="en-US" dirty="0" smtClean="0"/>
              <a:t>次询问，每次询问下标为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内的所有数的和</a:t>
            </a:r>
            <a:endParaRPr lang="en-US" altLang="zh-CN" dirty="0" smtClean="0"/>
          </a:p>
          <a:p>
            <a:r>
              <a:rPr lang="en-US" altLang="zh-CN" dirty="0" smtClean="0"/>
              <a:t>n&lt;=1e6,q&lt;=1e6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97033" y="3640974"/>
            <a:ext cx="3034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输入样例：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endParaRPr lang="en-US" altLang="zh-CN" dirty="0" smtClean="0"/>
          </a:p>
          <a:p>
            <a:r>
              <a:rPr lang="en-US" altLang="zh-CN" dirty="0" smtClean="0"/>
              <a:t>1 1 </a:t>
            </a:r>
            <a:r>
              <a:rPr lang="en-US" altLang="zh-CN" dirty="0" smtClean="0"/>
              <a:t>2 1 1 2</a:t>
            </a:r>
          </a:p>
          <a:p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1 6</a:t>
            </a:r>
          </a:p>
          <a:p>
            <a:r>
              <a:rPr lang="en-US" altLang="zh-CN" dirty="0" smtClean="0"/>
              <a:t>2 4</a:t>
            </a:r>
          </a:p>
          <a:p>
            <a:r>
              <a:rPr lang="en-US" altLang="zh-CN" dirty="0" smtClean="0"/>
              <a:t>2 5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45331" y="3640974"/>
            <a:ext cx="303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输出样例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</a:p>
          <a:p>
            <a:r>
              <a:rPr lang="en-US" altLang="zh-CN" dirty="0" smtClean="0"/>
              <a:t>4</a:t>
            </a:r>
          </a:p>
          <a:p>
            <a:r>
              <a:rPr lang="en-US" altLang="zh-CN" dirty="0"/>
              <a:t>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748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貌似很简单</a:t>
            </a:r>
            <a:endParaRPr lang="en-US" altLang="zh-CN" sz="2400" dirty="0" smtClean="0"/>
          </a:p>
          <a:p>
            <a:r>
              <a:rPr lang="zh-CN" altLang="en-US" sz="2400" dirty="0" smtClean="0"/>
              <a:t>仔细一想发现问题并不简单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我们很容易想到：就存一下，然后倒着输出出来就好了</a:t>
            </a:r>
            <a:endParaRPr lang="en-US" altLang="zh-CN" sz="2400" dirty="0" smtClean="0"/>
          </a:p>
          <a:p>
            <a:r>
              <a:rPr lang="zh-CN" altLang="en-US" sz="2400" dirty="0" smtClean="0"/>
              <a:t>那么问题来了：怎么存？</a:t>
            </a:r>
            <a:endParaRPr lang="en-US" altLang="zh-CN" sz="2400" dirty="0" smtClean="0"/>
          </a:p>
          <a:p>
            <a:r>
              <a:rPr lang="zh-CN" altLang="en-US" sz="2400" dirty="0" smtClean="0"/>
              <a:t>单个变量很难做到，因此，我们要使用数组。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005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数组是很多数放在一起，存在一块连续的内存空间里。</a:t>
            </a:r>
            <a:endParaRPr lang="en-US" altLang="zh-CN" sz="2000" dirty="0" smtClean="0"/>
          </a:p>
          <a:p>
            <a:r>
              <a:rPr lang="zh-CN" altLang="en-US" sz="2000" dirty="0" smtClean="0"/>
              <a:t>因为他的储存是连续的，所以对数组中数的调用（即使用）有很多优秀的性质。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我们通过例子来了解一下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81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回到刚才的题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3854934" cy="50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数组使用前也需要定义，格式是：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类型 数组名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大小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例如：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a[9]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效果形象点表示是这样的：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i="1" dirty="0"/>
              <a:t>	</a:t>
            </a:r>
            <a:endParaRPr lang="en-US" altLang="zh-CN" sz="2400" i="1" dirty="0" smtClean="0"/>
          </a:p>
          <a:p>
            <a:pPr marL="0" indent="0">
              <a:buNone/>
            </a:pPr>
            <a:endParaRPr lang="en-US" altLang="zh-CN" sz="2400" i="1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需要注意的是，定义时数组的大小只能是一个常量（与调用相区别）</a:t>
            </a:r>
            <a:endParaRPr lang="en-US" altLang="zh-CN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504604" y="4438996"/>
            <a:ext cx="5702534" cy="640080"/>
            <a:chOff x="1504604" y="4438996"/>
            <a:chExt cx="5702534" cy="6400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504604" y="4438996"/>
              <a:ext cx="1895304" cy="640080"/>
              <a:chOff x="1512917" y="4438996"/>
              <a:chExt cx="1895304" cy="64008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408219" y="4438996"/>
              <a:ext cx="1895304" cy="640080"/>
              <a:chOff x="1512917" y="4438996"/>
              <a:chExt cx="1895304" cy="64008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311834" y="4438996"/>
              <a:ext cx="1895304" cy="640080"/>
              <a:chOff x="1512917" y="4438996"/>
              <a:chExt cx="1895304" cy="64008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12917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144685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776453" y="4438996"/>
                <a:ext cx="631768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1504605" y="4638502"/>
            <a:ext cx="55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a[0]    a[1]   a[2]   a[3]   a[4]   a[5]    a[6]   a[7]   a[8]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当我们要单独调用数组中的某一个数时，可以使用如下格式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			</a:t>
            </a:r>
            <a:r>
              <a:rPr lang="zh-CN" altLang="en-US" sz="2200" dirty="0" smtClean="0"/>
              <a:t>数组名</a:t>
            </a:r>
            <a:r>
              <a:rPr lang="en-US" altLang="zh-CN" sz="2200" dirty="0" smtClean="0"/>
              <a:t>[</a:t>
            </a:r>
            <a:r>
              <a:rPr lang="zh-CN" altLang="en-US" sz="2200" dirty="0" smtClean="0"/>
              <a:t>位置</a:t>
            </a:r>
            <a:r>
              <a:rPr lang="en-US" altLang="zh-CN" sz="2200" dirty="0" smtClean="0"/>
              <a:t>]</a:t>
            </a:r>
          </a:p>
          <a:p>
            <a:pPr marL="457200" lvl="1" indent="0">
              <a:buNone/>
            </a:pPr>
            <a:r>
              <a:rPr lang="zh-CN" altLang="en-US" sz="2200" dirty="0" smtClean="0"/>
              <a:t>以赋值操作为例：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			a[3]=1919810;</a:t>
            </a:r>
          </a:p>
          <a:p>
            <a:pPr marL="457200" lvl="1" indent="0">
              <a:buNone/>
            </a:pPr>
            <a:r>
              <a:rPr lang="zh-CN" altLang="en-US" sz="2200" dirty="0" smtClean="0"/>
              <a:t>由于这个优秀的调用方式，我们可以将数组与循环配套使用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常见操作就是通过循环来遍历数组中的数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 smtClean="0"/>
              <a:t>我们回过头来再看一下代码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421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当你调用数组中的元素时，可能会出现越界的情况。</a:t>
            </a:r>
            <a:endParaRPr lang="en-US" altLang="zh-CN" sz="2400" dirty="0" smtClean="0"/>
          </a:p>
          <a:p>
            <a:r>
              <a:rPr lang="zh-CN" altLang="en-US" sz="2400" dirty="0" smtClean="0"/>
              <a:t>比如这样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哦，朋友，这看起来很蠢，但我打赌你一定会经历这个。、</a:t>
            </a:r>
            <a:endParaRPr lang="en-US" altLang="zh-CN" sz="2400" dirty="0" smtClean="0"/>
          </a:p>
          <a:p>
            <a:r>
              <a:rPr lang="zh-CN" altLang="en-US" sz="2400" dirty="0" smtClean="0"/>
              <a:t>我向上帝发誓这绝对是每个</a:t>
            </a:r>
            <a:r>
              <a:rPr lang="en-US" altLang="zh-CN" sz="2400" dirty="0" err="1" smtClean="0"/>
              <a:t>OIer</a:t>
            </a:r>
            <a:r>
              <a:rPr lang="zh-CN" altLang="en-US" sz="2400" dirty="0" smtClean="0"/>
              <a:t>都犯过的错误。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794" y="2752151"/>
            <a:ext cx="2628571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</a:t>
            </a:r>
            <a:r>
              <a:rPr lang="zh-CN" altLang="en-US" dirty="0" smtClean="0"/>
              <a:t>一道题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07302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/>
              <a:t>读入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个数，然后按照从小到大的顺序输出（</a:t>
            </a:r>
            <a:r>
              <a:rPr lang="en-US" altLang="zh-CN" sz="2800" dirty="0" smtClean="0"/>
              <a:t>n&lt;=1e3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6458" y="2959331"/>
            <a:ext cx="357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样例输入：</a:t>
            </a:r>
            <a:endParaRPr lang="en-US" altLang="zh-CN" sz="2400" dirty="0" smtClean="0"/>
          </a:p>
          <a:p>
            <a:r>
              <a:rPr lang="en-US" altLang="zh-CN" sz="2400" dirty="0"/>
              <a:t>6</a:t>
            </a:r>
            <a:endParaRPr lang="en-US" altLang="zh-CN" sz="2400" dirty="0" smtClean="0"/>
          </a:p>
          <a:p>
            <a:r>
              <a:rPr lang="en-US" altLang="zh-CN" sz="2400" dirty="0" smtClean="0"/>
              <a:t>1 1 4 5 1 4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511338" y="2959330"/>
            <a:ext cx="3574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样例输出：</a:t>
            </a:r>
            <a:endParaRPr lang="en-US" altLang="zh-CN" sz="2400" dirty="0" smtClean="0"/>
          </a:p>
          <a:p>
            <a:r>
              <a:rPr lang="en-US" altLang="zh-CN" sz="2400" dirty="0" smtClean="0"/>
              <a:t>1 1 1 4 4 5</a:t>
            </a:r>
          </a:p>
        </p:txBody>
      </p:sp>
    </p:spTree>
    <p:extLst>
      <p:ext uri="{BB962C8B-B14F-4D97-AF65-F5344CB8AC3E}">
        <p14:creationId xmlns:p14="http://schemas.microsoft.com/office/powerpoint/2010/main" val="3216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1098</TotalTime>
  <Words>918</Words>
  <Application>Microsoft Office PowerPoint</Application>
  <PresentationFormat>宽屏</PresentationFormat>
  <Paragraphs>146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数组</vt:lpstr>
      <vt:lpstr>一道题</vt:lpstr>
      <vt:lpstr>怎么弄</vt:lpstr>
      <vt:lpstr>数组是什么</vt:lpstr>
      <vt:lpstr>回到刚才的题</vt:lpstr>
      <vt:lpstr>数组的定义</vt:lpstr>
      <vt:lpstr>数组的调用</vt:lpstr>
      <vt:lpstr>越界</vt:lpstr>
      <vt:lpstr>另一道题</vt:lpstr>
      <vt:lpstr>WINXP的游戏</vt:lpstr>
      <vt:lpstr>全局变量and局部变量</vt:lpstr>
      <vt:lpstr>数组的初始化</vt:lpstr>
      <vt:lpstr>memset</vt:lpstr>
      <vt:lpstr>值得一提的事情</vt:lpstr>
      <vt:lpstr>再来一道练习题吧</vt:lpstr>
      <vt:lpstr>二维数组</vt:lpstr>
      <vt:lpstr>邪正人鬼</vt:lpstr>
      <vt:lpstr>二维数组初始化</vt:lpstr>
      <vt:lpstr>多维数组</vt:lpstr>
      <vt:lpstr>复杂度</vt:lpstr>
      <vt:lpstr>复杂度</vt:lpstr>
      <vt:lpstr>*前缀和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</dc:title>
  <dc:creator>微软用户</dc:creator>
  <cp:lastModifiedBy>微软用户</cp:lastModifiedBy>
  <cp:revision>41</cp:revision>
  <dcterms:created xsi:type="dcterms:W3CDTF">2020-08-05T01:23:00Z</dcterms:created>
  <dcterms:modified xsi:type="dcterms:W3CDTF">2020-08-06T07:12:47Z</dcterms:modified>
</cp:coreProperties>
</file>