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65" r:id="rId18"/>
    <p:sldId id="269" r:id="rId19"/>
    <p:sldId id="274" r:id="rId20"/>
    <p:sldId id="275" r:id="rId21"/>
    <p:sldId id="279" r:id="rId22"/>
    <p:sldId id="276" r:id="rId23"/>
    <p:sldId id="278" r:id="rId24"/>
    <p:sldId id="280" r:id="rId25"/>
    <p:sldId id="281" r:id="rId26"/>
    <p:sldId id="282" r:id="rId27"/>
    <p:sldId id="283" r:id="rId28"/>
    <p:sldId id="285" r:id="rId29"/>
    <p:sldId id="277" r:id="rId30"/>
    <p:sldId id="286" r:id="rId31"/>
    <p:sldId id="2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57B"/>
    <a:srgbClr val="B005DA"/>
    <a:srgbClr val="CC435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3381" autoAdjust="0"/>
  </p:normalViewPr>
  <p:slideViewPr>
    <p:cSldViewPr snapToGrid="0">
      <p:cViewPr varScale="1">
        <p:scale>
          <a:sx n="62" d="100"/>
          <a:sy n="62" d="100"/>
        </p:scale>
        <p:origin x="9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54F8D-DA6A-4E10-8CE7-8CAC02D59AEA}" type="datetimeFigureOut">
              <a:rPr lang="zh-CN" altLang="en-US" smtClean="0"/>
              <a:t>2020/8/7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2CF00-35CD-41FC-AB66-41275E06D84B}" type="slidenum">
              <a:rPr lang="zh-CN" altLang="en-US" smtClean="0"/>
              <a:t>‹#›</a:t>
            </a:fld>
            <a:endParaRPr lang="zh-CN" altLang="en-US"/>
          </a:p>
        </p:txBody>
      </p:sp>
    </p:spTree>
    <p:extLst>
      <p:ext uri="{BB962C8B-B14F-4D97-AF65-F5344CB8AC3E}">
        <p14:creationId xmlns:p14="http://schemas.microsoft.com/office/powerpoint/2010/main" val="211894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82CF00-35CD-41FC-AB66-41275E06D84B}" type="slidenum">
              <a:rPr lang="zh-CN" altLang="en-US" smtClean="0"/>
              <a:t>4</a:t>
            </a:fld>
            <a:endParaRPr lang="zh-CN" altLang="en-US"/>
          </a:p>
        </p:txBody>
      </p:sp>
    </p:spTree>
    <p:extLst>
      <p:ext uri="{BB962C8B-B14F-4D97-AF65-F5344CB8AC3E}">
        <p14:creationId xmlns:p14="http://schemas.microsoft.com/office/powerpoint/2010/main" val="34950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3B2BE-36A9-464F-BF68-2C51A87ED9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6F2296-0A3D-49B5-B8C2-E407BF659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50BDF2-DF8D-4FF6-ACA8-F7E541E4E63C}"/>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AC5FF84A-1DD6-4EFF-A3D5-FCD6C78C0B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68833E-F3A4-4D4B-8D6D-EA540C7EF881}"/>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44974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0E0CF-D464-4C59-AEA7-80C0593081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309671-CFF3-410D-8157-2BF6D1473BE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6D5949-B6C6-40E4-86AB-5FFA860FC89E}"/>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BB720F0A-3BCC-42D8-9FEC-06B207664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F6564-AD2B-4EB9-AC80-22D2B94225D7}"/>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9095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F2D17D-1A6A-4CB3-B803-733A5D0A77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AE432E-25E6-4890-88C8-3B605547B6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F72752-64EC-4162-A113-BCD7E24B927C}"/>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8E73AB37-430F-4D60-BD64-C9A1F21CA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25B85E-CCCF-4B50-ACC4-9AD8B3C47DD1}"/>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359313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19608-47EA-45C6-BAFD-3840F6E611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6BA287-BA3B-4B39-BEAA-FFC634FB3F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C60F61-379E-4ED6-A5AB-483BFC1D06F7}"/>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3EC757D0-FBC0-40DD-A46F-DF9127B8A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9DD2C4-EB02-475C-9E96-69A90B672555}"/>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23366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D1685-6EC9-43CA-AAF8-7BF92984D3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597E72-5EDE-4F46-9909-C4F717EFF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ABBDD7-FB18-475E-AA38-779BC623DF5F}"/>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2600A922-66F0-4DD5-9943-E0330941BA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B01A20-0CBF-4347-9041-9E3EDE03FAA2}"/>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205117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F1F52-D53F-4415-A5A9-BA0C2C77AC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9C9EA3-7518-4423-B0CB-DE0EDD6454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22331B-6436-4A61-BE93-7CBD77EBA3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AB0B72-8534-4283-9143-1F3DFC9C12A6}"/>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6" name="页脚占位符 5">
            <a:extLst>
              <a:ext uri="{FF2B5EF4-FFF2-40B4-BE49-F238E27FC236}">
                <a16:creationId xmlns:a16="http://schemas.microsoft.com/office/drawing/2014/main" id="{8F27CCF8-3847-4776-AB91-32DBA167FB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C7C50C-144E-4A73-A21B-9DD55E85627B}"/>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403068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F12CE-4B97-4530-8D06-044DF3E591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F1D496-0382-49CF-99A4-E167F2E6B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B55E01-C354-4C4A-9639-21C547D934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710216-03B9-4CA1-BFF8-D4C031972E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0C3AE7-6A1F-4A66-B544-4ED6AD57BF0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BBBD7C-873E-416D-BE3C-9BF33869574E}"/>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8" name="页脚占位符 7">
            <a:extLst>
              <a:ext uri="{FF2B5EF4-FFF2-40B4-BE49-F238E27FC236}">
                <a16:creationId xmlns:a16="http://schemas.microsoft.com/office/drawing/2014/main" id="{8067C23E-C882-4247-AE63-DC50F4F4C1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480207-7CD4-41EF-A41A-B6F6981F59C7}"/>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407469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FBDA8-8869-47D4-AAAA-424F0D584C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E3AC56-DAD4-45F6-B11B-0EE32647E120}"/>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4" name="页脚占位符 3">
            <a:extLst>
              <a:ext uri="{FF2B5EF4-FFF2-40B4-BE49-F238E27FC236}">
                <a16:creationId xmlns:a16="http://schemas.microsoft.com/office/drawing/2014/main" id="{8C6C1103-4774-4DDE-9986-EB2873F1B2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3D6430-FE49-41E3-AD26-DDFEDBE3AAFF}"/>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287022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BCC791-C7E9-4E67-B816-A505275A3170}"/>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3" name="页脚占位符 2">
            <a:extLst>
              <a:ext uri="{FF2B5EF4-FFF2-40B4-BE49-F238E27FC236}">
                <a16:creationId xmlns:a16="http://schemas.microsoft.com/office/drawing/2014/main" id="{A721A461-1F62-48F2-BFBB-043CD706D6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95764F-915B-4ECE-B653-D660D69F4293}"/>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86590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02CC8-15F7-421F-9E5D-73BD11536E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6A8202-3D29-4978-978F-DC016FCE4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A072A6-9A3D-47C8-AC5E-E6E77A0AC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97CEC0-D8EA-475A-941E-FD4366C6F433}"/>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6" name="页脚占位符 5">
            <a:extLst>
              <a:ext uri="{FF2B5EF4-FFF2-40B4-BE49-F238E27FC236}">
                <a16:creationId xmlns:a16="http://schemas.microsoft.com/office/drawing/2014/main" id="{C6AC2D15-9C81-4811-8739-7E03F4D45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95D336-230F-47AD-927F-949AC37185D9}"/>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65229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20459-EF9C-427F-A961-C91BDA7882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5A41FE-E05C-42AE-A6FA-96D034A9F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526CD2-ECE9-4152-865C-3D2F82A2A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5D8218-7D7A-4DAA-AA11-0F725424E288}"/>
              </a:ext>
            </a:extLst>
          </p:cNvPr>
          <p:cNvSpPr>
            <a:spLocks noGrp="1"/>
          </p:cNvSpPr>
          <p:nvPr>
            <p:ph type="dt" sz="half" idx="10"/>
          </p:nvPr>
        </p:nvSpPr>
        <p:spPr/>
        <p:txBody>
          <a:bodyPr/>
          <a:lstStyle/>
          <a:p>
            <a:fld id="{8A5D1880-3143-4CDB-8ABD-1352E02F8811}" type="datetimeFigureOut">
              <a:rPr lang="zh-CN" altLang="en-US" smtClean="0"/>
              <a:t>2020/8/7</a:t>
            </a:fld>
            <a:endParaRPr lang="zh-CN" altLang="en-US"/>
          </a:p>
        </p:txBody>
      </p:sp>
      <p:sp>
        <p:nvSpPr>
          <p:cNvPr id="6" name="页脚占位符 5">
            <a:extLst>
              <a:ext uri="{FF2B5EF4-FFF2-40B4-BE49-F238E27FC236}">
                <a16:creationId xmlns:a16="http://schemas.microsoft.com/office/drawing/2014/main" id="{B516CD56-2C94-4D08-8DB7-30FDE38336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E66A48-9E45-4379-92D3-8CACB7EE7505}"/>
              </a:ext>
            </a:extLst>
          </p:cNvPr>
          <p:cNvSpPr>
            <a:spLocks noGrp="1"/>
          </p:cNvSpPr>
          <p:nvPr>
            <p:ph type="sldNum" sz="quarter" idx="12"/>
          </p:nvPr>
        </p:nvSpPr>
        <p:spPr/>
        <p:txBody>
          <a:body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195290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312A32-4893-4250-8D6E-454368403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F5EE5D-219F-4790-8E8A-1A0416EA5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35CDA3-B00B-405B-9811-F5CE92D5A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D1880-3143-4CDB-8ABD-1352E02F8811}" type="datetimeFigureOut">
              <a:rPr lang="zh-CN" altLang="en-US" smtClean="0"/>
              <a:t>2020/8/7</a:t>
            </a:fld>
            <a:endParaRPr lang="zh-CN" altLang="en-US"/>
          </a:p>
        </p:txBody>
      </p:sp>
      <p:sp>
        <p:nvSpPr>
          <p:cNvPr id="5" name="页脚占位符 4">
            <a:extLst>
              <a:ext uri="{FF2B5EF4-FFF2-40B4-BE49-F238E27FC236}">
                <a16:creationId xmlns:a16="http://schemas.microsoft.com/office/drawing/2014/main" id="{FFE5CA0D-CFCD-4DD2-AF81-9EB798EE0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0054A8-9040-419E-9784-5591615CB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B4143-5398-44E6-BFDF-EE6741F8553C}" type="slidenum">
              <a:rPr lang="zh-CN" altLang="en-US" smtClean="0"/>
              <a:t>‹#›</a:t>
            </a:fld>
            <a:endParaRPr lang="zh-CN" altLang="en-US"/>
          </a:p>
        </p:txBody>
      </p:sp>
    </p:spTree>
    <p:extLst>
      <p:ext uri="{BB962C8B-B14F-4D97-AF65-F5344CB8AC3E}">
        <p14:creationId xmlns:p14="http://schemas.microsoft.com/office/powerpoint/2010/main" val="109152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9060D-7547-4F63-B08D-56831512BD1B}"/>
              </a:ext>
            </a:extLst>
          </p:cNvPr>
          <p:cNvSpPr>
            <a:spLocks noGrp="1"/>
          </p:cNvSpPr>
          <p:nvPr>
            <p:ph type="ctrTitle"/>
          </p:nvPr>
        </p:nvSpPr>
        <p:spPr/>
        <p:txBody>
          <a:bodyPr/>
          <a:lstStyle/>
          <a:p>
            <a:r>
              <a:rPr lang="zh-CN" altLang="en-US" dirty="0"/>
              <a:t>函数</a:t>
            </a:r>
          </a:p>
        </p:txBody>
      </p:sp>
      <p:sp>
        <p:nvSpPr>
          <p:cNvPr id="3" name="副标题 2">
            <a:extLst>
              <a:ext uri="{FF2B5EF4-FFF2-40B4-BE49-F238E27FC236}">
                <a16:creationId xmlns:a16="http://schemas.microsoft.com/office/drawing/2014/main" id="{D15A18FC-EE67-4BD3-8711-5EB52B0ED11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6183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8381D0-8234-4985-86D6-F5192863DBAA}"/>
              </a:ext>
            </a:extLst>
          </p:cNvPr>
          <p:cNvPicPr>
            <a:picLocks noChangeAspect="1"/>
          </p:cNvPicPr>
          <p:nvPr/>
        </p:nvPicPr>
        <p:blipFill>
          <a:blip r:embed="rId2"/>
          <a:stretch>
            <a:fillRect/>
          </a:stretch>
        </p:blipFill>
        <p:spPr>
          <a:xfrm>
            <a:off x="6505658" y="479450"/>
            <a:ext cx="4848142" cy="5658924"/>
          </a:xfrm>
          <a:prstGeom prst="rect">
            <a:avLst/>
          </a:prstGeom>
        </p:spPr>
      </p:pic>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4874DC09-8F18-47A3-A8C4-2225FB4A9339}"/>
                  </a:ext>
                </a:extLst>
              </p:cNvPr>
              <p:cNvSpPr>
                <a:spLocks noGrp="1"/>
              </p:cNvSpPr>
              <p:nvPr>
                <p:ph idx="1"/>
              </p:nvPr>
            </p:nvSpPr>
            <p:spPr>
              <a:xfrm>
                <a:off x="838200" y="1825625"/>
                <a:ext cx="4144766" cy="4667250"/>
              </a:xfrm>
            </p:spPr>
            <p:txBody>
              <a:bodyPr>
                <a:normAutofit/>
              </a:bodyPr>
              <a:lstStyle/>
              <a:p>
                <a:pPr>
                  <a:lnSpc>
                    <a:spcPct val="100000"/>
                  </a:lnSpc>
                </a:pPr>
                <a:r>
                  <a:rPr lang="zh-CN" altLang="en-US" sz="2400" dirty="0"/>
                  <a:t>但是当我们对这份代码稍加修改，即调换</a:t>
                </a:r>
                <a14:m>
                  <m:oMath xmlns:m="http://schemas.openxmlformats.org/officeDocument/2006/math">
                    <m:r>
                      <a:rPr lang="en-US" altLang="zh-CN" sz="2400" i="1" dirty="0" smtClean="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t>与</a:t>
                </a:r>
                <a14:m>
                  <m:oMath xmlns:m="http://schemas.openxmlformats.org/officeDocument/2006/math">
                    <m:r>
                      <a:rPr lang="en-US" altLang="zh-CN" sz="2400" i="1" dirty="0" smtClean="0">
                        <a:latin typeface="Cambria Math" panose="02040503050406030204" pitchFamily="18" charset="0"/>
                      </a:rPr>
                      <m:t>𝐻</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t>的顺序，我们会发现这份代码将无法通过编译。</a:t>
                </a:r>
                <a:endParaRPr lang="en-US" altLang="zh-CN" sz="2400" dirty="0"/>
              </a:p>
              <a:p>
                <a:pPr>
                  <a:lnSpc>
                    <a:spcPct val="100000"/>
                  </a:lnSpc>
                </a:pPr>
                <a:endParaRPr lang="en-US" altLang="zh-CN" sz="2400" dirty="0"/>
              </a:p>
              <a:p>
                <a:pPr>
                  <a:lnSpc>
                    <a:spcPct val="100000"/>
                  </a:lnSpc>
                </a:pPr>
                <a:r>
                  <a:rPr lang="zh-CN" altLang="en-US" sz="2400" dirty="0"/>
                  <a:t>因为代码是从上自下编译的。在编译到</a:t>
                </a:r>
                <a14:m>
                  <m:oMath xmlns:m="http://schemas.openxmlformats.org/officeDocument/2006/math">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时，</a:t>
                </a:r>
                <a14:m>
                  <m:oMath xmlns:m="http://schemas.openxmlformats.org/officeDocument/2006/math">
                    <m:r>
                      <a:rPr lang="en-US" altLang="zh-CN" sz="2400" b="0" i="1" smtClean="0">
                        <a:latin typeface="Cambria Math" panose="02040503050406030204" pitchFamily="18" charset="0"/>
                      </a:rPr>
                      <m:t>𝑆</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oMath>
                </a14:m>
                <a:r>
                  <a:rPr lang="zh-CN" altLang="en-US" sz="2400" dirty="0"/>
                  <a:t>还未开始编译，而</a:t>
                </a:r>
                <a14:m>
                  <m:oMath xmlns:m="http://schemas.openxmlformats.org/officeDocument/2006/math">
                    <m:r>
                      <a:rPr lang="en-US" altLang="zh-CN" sz="2400" i="1" dirty="0" smtClean="0">
                        <a:latin typeface="Cambria Math" panose="02040503050406030204" pitchFamily="18" charset="0"/>
                      </a:rPr>
                      <m:t>𝐻</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t>中调用了</a:t>
                </a:r>
                <a14:m>
                  <m:oMath xmlns:m="http://schemas.openxmlformats.org/officeDocument/2006/math">
                    <m:r>
                      <a:rPr lang="en-US" altLang="zh-CN" sz="2400" i="1" dirty="0" smtClean="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t>，程序</a:t>
                </a:r>
                <a14:m>
                  <m:oMath xmlns:m="http://schemas.openxmlformats.org/officeDocument/2006/math">
                    <m:r>
                      <a:rPr lang="zh-CN" altLang="en-US" sz="2400" b="0" i="1" dirty="0">
                        <a:latin typeface="Cambria Math" panose="02040503050406030204" pitchFamily="18" charset="0"/>
                      </a:rPr>
                      <m:t>找不到</m:t>
                    </m:r>
                    <m:r>
                      <a:rPr lang="en-US" altLang="zh-CN" sz="2400" b="0" i="1" dirty="0" smtClean="0">
                        <a:latin typeface="Cambria Math" panose="02040503050406030204" pitchFamily="18" charset="0"/>
                      </a:rPr>
                      <m:t>𝑆</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oMath>
                </a14:m>
                <a:r>
                  <a:rPr lang="zh-CN" altLang="en-US" sz="2400" dirty="0"/>
                  <a:t>，就无法进行编译。</a:t>
                </a:r>
                <a:endParaRPr lang="en-US" altLang="zh-CN" sz="2400" dirty="0"/>
              </a:p>
              <a:p>
                <a:pPr>
                  <a:lnSpc>
                    <a:spcPct val="100000"/>
                  </a:lnSpc>
                </a:pPr>
                <a:endParaRPr lang="zh-CN" altLang="en-US" sz="2400" dirty="0"/>
              </a:p>
            </p:txBody>
          </p:sp>
        </mc:Choice>
        <mc:Fallback>
          <p:sp>
            <p:nvSpPr>
              <p:cNvPr id="5" name="内容占位符 4">
                <a:extLst>
                  <a:ext uri="{FF2B5EF4-FFF2-40B4-BE49-F238E27FC236}">
                    <a16:creationId xmlns:a16="http://schemas.microsoft.com/office/drawing/2014/main" id="{4874DC09-8F18-47A3-A8C4-2225FB4A9339}"/>
                  </a:ext>
                </a:extLst>
              </p:cNvPr>
              <p:cNvSpPr>
                <a:spLocks noGrp="1" noRot="1" noChangeAspect="1" noMove="1" noResize="1" noEditPoints="1" noAdjustHandles="1" noChangeArrowheads="1" noChangeShapeType="1" noTextEdit="1"/>
              </p:cNvSpPr>
              <p:nvPr>
                <p:ph idx="1"/>
              </p:nvPr>
            </p:nvSpPr>
            <p:spPr>
              <a:xfrm>
                <a:off x="838200" y="1825625"/>
                <a:ext cx="4144766" cy="4667250"/>
              </a:xfrm>
              <a:blipFill>
                <a:blip r:embed="rId3"/>
                <a:stretch>
                  <a:fillRect l="-2062" t="-914" r="-7953"/>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E4D4898A-7276-4C16-844E-6B00BDB443A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函数的声明</a:t>
            </a:r>
          </a:p>
        </p:txBody>
      </p:sp>
      <p:pic>
        <p:nvPicPr>
          <p:cNvPr id="8" name="图片 7">
            <a:extLst>
              <a:ext uri="{FF2B5EF4-FFF2-40B4-BE49-F238E27FC236}">
                <a16:creationId xmlns:a16="http://schemas.microsoft.com/office/drawing/2014/main" id="{8C12E8FD-D771-4CCC-8D46-7DEF7931C1BA}"/>
              </a:ext>
            </a:extLst>
          </p:cNvPr>
          <p:cNvPicPr>
            <a:picLocks noChangeAspect="1"/>
          </p:cNvPicPr>
          <p:nvPr/>
        </p:nvPicPr>
        <p:blipFill>
          <a:blip r:embed="rId4"/>
          <a:stretch>
            <a:fillRect/>
          </a:stretch>
        </p:blipFill>
        <p:spPr>
          <a:xfrm>
            <a:off x="6505658" y="479450"/>
            <a:ext cx="4810585" cy="5340495"/>
          </a:xfrm>
          <a:prstGeom prst="rect">
            <a:avLst/>
          </a:prstGeom>
        </p:spPr>
      </p:pic>
    </p:spTree>
    <p:extLst>
      <p:ext uri="{BB962C8B-B14F-4D97-AF65-F5344CB8AC3E}">
        <p14:creationId xmlns:p14="http://schemas.microsoft.com/office/powerpoint/2010/main" val="108637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DDA41-9C7E-4C97-9762-2D35DCF66B50}"/>
              </a:ext>
            </a:extLst>
          </p:cNvPr>
          <p:cNvSpPr>
            <a:spLocks noGrp="1"/>
          </p:cNvSpPr>
          <p:nvPr>
            <p:ph type="title"/>
          </p:nvPr>
        </p:nvSpPr>
        <p:spPr/>
        <p:txBody>
          <a:bodyPr/>
          <a:lstStyle/>
          <a:p>
            <a:r>
              <a:rPr lang="zh-CN" altLang="en-US" dirty="0"/>
              <a:t>函数的声明</a:t>
            </a:r>
          </a:p>
        </p:txBody>
      </p:sp>
      <p:sp>
        <p:nvSpPr>
          <p:cNvPr id="3" name="内容占位符 2">
            <a:extLst>
              <a:ext uri="{FF2B5EF4-FFF2-40B4-BE49-F238E27FC236}">
                <a16:creationId xmlns:a16="http://schemas.microsoft.com/office/drawing/2014/main" id="{8C904B00-84F4-4BD9-BF91-049549F1F3C8}"/>
              </a:ext>
            </a:extLst>
          </p:cNvPr>
          <p:cNvSpPr>
            <a:spLocks noGrp="1"/>
          </p:cNvSpPr>
          <p:nvPr>
            <p:ph idx="1"/>
          </p:nvPr>
        </p:nvSpPr>
        <p:spPr/>
        <p:txBody>
          <a:bodyPr>
            <a:normAutofit lnSpcReduction="10000"/>
          </a:bodyPr>
          <a:lstStyle/>
          <a:p>
            <a:pPr>
              <a:lnSpc>
                <a:spcPct val="150000"/>
              </a:lnSpc>
            </a:pPr>
            <a:r>
              <a:rPr lang="zh-CN" altLang="en-US" dirty="0"/>
              <a:t>如何处理这种情况呢？虽然我们可以只通过把被用到的函数调整在前面来解决，但是我们有可能会编写很多函数，函数前的相互调用情况有可能非常复杂。在非常极端的情况下，我们或许会发生两个函数相互调用的情况（大家不需要细想，这是一个递归，而且这种情况非常非常少见）。此时我们需要一个新的方法来解决编译问题。</a:t>
            </a:r>
            <a:endParaRPr lang="en-US" altLang="zh-CN" dirty="0"/>
          </a:p>
          <a:p>
            <a:pPr>
              <a:lnSpc>
                <a:spcPct val="100000"/>
              </a:lnSpc>
            </a:pPr>
            <a:r>
              <a:rPr lang="zh-CN" altLang="en-US" dirty="0"/>
              <a:t>我们可以在定义函数之前，先对我们的函数进行一个</a:t>
            </a:r>
            <a:r>
              <a:rPr lang="zh-CN" altLang="en-US" b="1" dirty="0"/>
              <a:t>声明</a:t>
            </a:r>
            <a:r>
              <a:rPr lang="zh-CN" altLang="en-US" dirty="0"/>
              <a:t>。</a:t>
            </a:r>
          </a:p>
        </p:txBody>
      </p:sp>
    </p:spTree>
    <p:extLst>
      <p:ext uri="{BB962C8B-B14F-4D97-AF65-F5344CB8AC3E}">
        <p14:creationId xmlns:p14="http://schemas.microsoft.com/office/powerpoint/2010/main" val="406198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6D2F4-D540-42FD-AC4B-DA721C468109}"/>
              </a:ext>
            </a:extLst>
          </p:cNvPr>
          <p:cNvSpPr>
            <a:spLocks noGrp="1"/>
          </p:cNvSpPr>
          <p:nvPr>
            <p:ph type="title"/>
          </p:nvPr>
        </p:nvSpPr>
        <p:spPr/>
        <p:txBody>
          <a:bodyPr/>
          <a:lstStyle/>
          <a:p>
            <a:r>
              <a:rPr lang="zh-CN" altLang="en-US" dirty="0"/>
              <a:t>函数的声明</a:t>
            </a:r>
          </a:p>
        </p:txBody>
      </p:sp>
      <p:sp>
        <p:nvSpPr>
          <p:cNvPr id="3" name="内容占位符 2">
            <a:extLst>
              <a:ext uri="{FF2B5EF4-FFF2-40B4-BE49-F238E27FC236}">
                <a16:creationId xmlns:a16="http://schemas.microsoft.com/office/drawing/2014/main" id="{08875DBC-9B74-4314-9AB6-CC770B8A5882}"/>
              </a:ext>
            </a:extLst>
          </p:cNvPr>
          <p:cNvSpPr>
            <a:spLocks noGrp="1"/>
          </p:cNvSpPr>
          <p:nvPr>
            <p:ph idx="1"/>
          </p:nvPr>
        </p:nvSpPr>
        <p:spPr/>
        <p:txBody>
          <a:bodyPr/>
          <a:lstStyle/>
          <a:p>
            <a:r>
              <a:rPr lang="zh-CN" altLang="en-US" dirty="0"/>
              <a:t>函数的声明非常简单。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只需要把函数中花括号及以内的代码去掉，</a:t>
            </a:r>
            <a:r>
              <a:rPr lang="zh-CN" altLang="en-US" b="1" dirty="0"/>
              <a:t>并在末尾加上一个分号</a:t>
            </a:r>
            <a:r>
              <a:rPr lang="en-US" altLang="zh-CN" b="1" dirty="0"/>
              <a:t>”;”</a:t>
            </a:r>
            <a:r>
              <a:rPr lang="zh-CN" altLang="en-US" dirty="0"/>
              <a:t>，表示这是一句函数的声明。</a:t>
            </a:r>
          </a:p>
        </p:txBody>
      </p:sp>
      <p:pic>
        <p:nvPicPr>
          <p:cNvPr id="4" name="图片 3">
            <a:extLst>
              <a:ext uri="{FF2B5EF4-FFF2-40B4-BE49-F238E27FC236}">
                <a16:creationId xmlns:a16="http://schemas.microsoft.com/office/drawing/2014/main" id="{8AD8CC72-8C1F-4953-8807-46C469DD6222}"/>
              </a:ext>
            </a:extLst>
          </p:cNvPr>
          <p:cNvPicPr>
            <a:picLocks noChangeAspect="1"/>
          </p:cNvPicPr>
          <p:nvPr/>
        </p:nvPicPr>
        <p:blipFill>
          <a:blip r:embed="rId2"/>
          <a:stretch>
            <a:fillRect/>
          </a:stretch>
        </p:blipFill>
        <p:spPr>
          <a:xfrm>
            <a:off x="5571925" y="352673"/>
            <a:ext cx="5318682" cy="4072116"/>
          </a:xfrm>
          <a:prstGeom prst="rect">
            <a:avLst/>
          </a:prstGeom>
        </p:spPr>
      </p:pic>
    </p:spTree>
    <p:extLst>
      <p:ext uri="{BB962C8B-B14F-4D97-AF65-F5344CB8AC3E}">
        <p14:creationId xmlns:p14="http://schemas.microsoft.com/office/powerpoint/2010/main" val="263243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4033E-BBE3-4999-A4B7-E65DC50EA2B4}"/>
              </a:ext>
            </a:extLst>
          </p:cNvPr>
          <p:cNvSpPr>
            <a:spLocks noGrp="1"/>
          </p:cNvSpPr>
          <p:nvPr>
            <p:ph type="title"/>
          </p:nvPr>
        </p:nvSpPr>
        <p:spPr/>
        <p:txBody>
          <a:bodyPr/>
          <a:lstStyle/>
          <a:p>
            <a:r>
              <a:rPr lang="zh-CN" altLang="en-US" dirty="0"/>
              <a:t>函数的类型与返回值</a:t>
            </a:r>
          </a:p>
        </p:txBody>
      </p:sp>
      <p:sp>
        <p:nvSpPr>
          <p:cNvPr id="3" name="内容占位符 2">
            <a:extLst>
              <a:ext uri="{FF2B5EF4-FFF2-40B4-BE49-F238E27FC236}">
                <a16:creationId xmlns:a16="http://schemas.microsoft.com/office/drawing/2014/main" id="{0E9F1146-7C13-416E-88CF-710F5CD98A2A}"/>
              </a:ext>
            </a:extLst>
          </p:cNvPr>
          <p:cNvSpPr>
            <a:spLocks noGrp="1"/>
          </p:cNvSpPr>
          <p:nvPr>
            <p:ph idx="1"/>
          </p:nvPr>
        </p:nvSpPr>
        <p:spPr/>
        <p:txBody>
          <a:bodyPr/>
          <a:lstStyle/>
          <a:p>
            <a:r>
              <a:rPr lang="zh-CN" altLang="en-US" dirty="0"/>
              <a:t>对于一个函数，它可以接受一个或多个参数，使用逗号分隔即可。同时，我们也可以不加入参数，依然让它返回某个值。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6B866F65-B47B-401E-A320-2696E79A6933}"/>
              </a:ext>
            </a:extLst>
          </p:cNvPr>
          <p:cNvPicPr>
            <a:picLocks noChangeAspect="1"/>
          </p:cNvPicPr>
          <p:nvPr/>
        </p:nvPicPr>
        <p:blipFill>
          <a:blip r:embed="rId2"/>
          <a:stretch>
            <a:fillRect/>
          </a:stretch>
        </p:blipFill>
        <p:spPr>
          <a:xfrm>
            <a:off x="1395576" y="2921825"/>
            <a:ext cx="1727768" cy="963730"/>
          </a:xfrm>
          <a:prstGeom prst="rect">
            <a:avLst/>
          </a:prstGeom>
        </p:spPr>
      </p:pic>
      <p:sp>
        <p:nvSpPr>
          <p:cNvPr id="6" name="文本框 5">
            <a:extLst>
              <a:ext uri="{FF2B5EF4-FFF2-40B4-BE49-F238E27FC236}">
                <a16:creationId xmlns:a16="http://schemas.microsoft.com/office/drawing/2014/main" id="{8AB53A47-3A4E-422D-854D-C9066D6C1127}"/>
              </a:ext>
            </a:extLst>
          </p:cNvPr>
          <p:cNvSpPr txBox="1"/>
          <p:nvPr/>
        </p:nvSpPr>
        <p:spPr>
          <a:xfrm>
            <a:off x="3328828" y="3203635"/>
            <a:ext cx="5314275" cy="400110"/>
          </a:xfrm>
          <a:prstGeom prst="rect">
            <a:avLst/>
          </a:prstGeom>
          <a:noFill/>
        </p:spPr>
        <p:txBody>
          <a:bodyPr wrap="none" rtlCol="0">
            <a:spAutoFit/>
          </a:bodyPr>
          <a:lstStyle/>
          <a:p>
            <a:r>
              <a:rPr lang="zh-CN" altLang="en-US" sz="2000" dirty="0"/>
              <a:t>这个函数没有任何意义，只不过它是合法的。</a:t>
            </a:r>
          </a:p>
        </p:txBody>
      </p:sp>
    </p:spTree>
    <p:extLst>
      <p:ext uri="{BB962C8B-B14F-4D97-AF65-F5344CB8AC3E}">
        <p14:creationId xmlns:p14="http://schemas.microsoft.com/office/powerpoint/2010/main" val="13147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4033E-BBE3-4999-A4B7-E65DC50EA2B4}"/>
              </a:ext>
            </a:extLst>
          </p:cNvPr>
          <p:cNvSpPr>
            <a:spLocks noGrp="1"/>
          </p:cNvSpPr>
          <p:nvPr>
            <p:ph type="title"/>
          </p:nvPr>
        </p:nvSpPr>
        <p:spPr/>
        <p:txBody>
          <a:bodyPr/>
          <a:lstStyle/>
          <a:p>
            <a:r>
              <a:rPr lang="zh-CN" altLang="en-US" dirty="0"/>
              <a:t>函数的类型与返回值</a:t>
            </a:r>
          </a:p>
        </p:txBody>
      </p:sp>
      <p:sp>
        <p:nvSpPr>
          <p:cNvPr id="3" name="内容占位符 2">
            <a:extLst>
              <a:ext uri="{FF2B5EF4-FFF2-40B4-BE49-F238E27FC236}">
                <a16:creationId xmlns:a16="http://schemas.microsoft.com/office/drawing/2014/main" id="{0E9F1146-7C13-416E-88CF-710F5CD98A2A}"/>
              </a:ext>
            </a:extLst>
          </p:cNvPr>
          <p:cNvSpPr>
            <a:spLocks noGrp="1"/>
          </p:cNvSpPr>
          <p:nvPr>
            <p:ph idx="1"/>
          </p:nvPr>
        </p:nvSpPr>
        <p:spPr/>
        <p:txBody>
          <a:bodyPr/>
          <a:lstStyle/>
          <a:p>
            <a:r>
              <a:rPr lang="zh-CN" altLang="en-US" dirty="0"/>
              <a:t>实际上，它也可以接受参数，但并不使用。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文本框 5">
            <a:extLst>
              <a:ext uri="{FF2B5EF4-FFF2-40B4-BE49-F238E27FC236}">
                <a16:creationId xmlns:a16="http://schemas.microsoft.com/office/drawing/2014/main" id="{8AB53A47-3A4E-422D-854D-C9066D6C1127}"/>
              </a:ext>
            </a:extLst>
          </p:cNvPr>
          <p:cNvSpPr txBox="1"/>
          <p:nvPr/>
        </p:nvSpPr>
        <p:spPr>
          <a:xfrm>
            <a:off x="3328828" y="3203635"/>
            <a:ext cx="5314275" cy="400110"/>
          </a:xfrm>
          <a:prstGeom prst="rect">
            <a:avLst/>
          </a:prstGeom>
          <a:noFill/>
        </p:spPr>
        <p:txBody>
          <a:bodyPr wrap="none" rtlCol="0">
            <a:spAutoFit/>
          </a:bodyPr>
          <a:lstStyle/>
          <a:p>
            <a:r>
              <a:rPr lang="zh-CN" altLang="en-US" sz="2000" dirty="0"/>
              <a:t>这个函数没有任何意义，只不过它是合法的。</a:t>
            </a:r>
          </a:p>
        </p:txBody>
      </p:sp>
      <p:pic>
        <p:nvPicPr>
          <p:cNvPr id="7" name="图片 6">
            <a:extLst>
              <a:ext uri="{FF2B5EF4-FFF2-40B4-BE49-F238E27FC236}">
                <a16:creationId xmlns:a16="http://schemas.microsoft.com/office/drawing/2014/main" id="{E712AE82-01C4-4E7E-B978-94ABFD5EB306}"/>
              </a:ext>
            </a:extLst>
          </p:cNvPr>
          <p:cNvPicPr>
            <a:picLocks noChangeAspect="1"/>
          </p:cNvPicPr>
          <p:nvPr/>
        </p:nvPicPr>
        <p:blipFill>
          <a:blip r:embed="rId2"/>
          <a:stretch>
            <a:fillRect/>
          </a:stretch>
        </p:blipFill>
        <p:spPr>
          <a:xfrm>
            <a:off x="1204819" y="2947135"/>
            <a:ext cx="1757390" cy="963730"/>
          </a:xfrm>
          <a:prstGeom prst="rect">
            <a:avLst/>
          </a:prstGeom>
        </p:spPr>
      </p:pic>
    </p:spTree>
    <p:extLst>
      <p:ext uri="{BB962C8B-B14F-4D97-AF65-F5344CB8AC3E}">
        <p14:creationId xmlns:p14="http://schemas.microsoft.com/office/powerpoint/2010/main" val="133636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4033E-BBE3-4999-A4B7-E65DC50EA2B4}"/>
              </a:ext>
            </a:extLst>
          </p:cNvPr>
          <p:cNvSpPr>
            <a:spLocks noGrp="1"/>
          </p:cNvSpPr>
          <p:nvPr>
            <p:ph type="title"/>
          </p:nvPr>
        </p:nvSpPr>
        <p:spPr/>
        <p:txBody>
          <a:bodyPr/>
          <a:lstStyle/>
          <a:p>
            <a:r>
              <a:rPr lang="zh-CN" altLang="en-US" dirty="0"/>
              <a:t>函数的类型与返回值</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E9F1146-7C13-416E-88CF-710F5CD98A2A}"/>
                  </a:ext>
                </a:extLst>
              </p:cNvPr>
              <p:cNvSpPr>
                <a:spLocks noGrp="1"/>
              </p:cNvSpPr>
              <p:nvPr>
                <p:ph idx="1"/>
              </p:nvPr>
            </p:nvSpPr>
            <p:spPr/>
            <p:txBody>
              <a:bodyPr/>
              <a:lstStyle/>
              <a:p>
                <a:r>
                  <a:rPr lang="zh-CN" altLang="en-US" dirty="0"/>
                  <a:t>同时，它也可以在接受函数的同时做某些事情，但不返回值。你可能会对这样的函数能做什么感到疑惑，不过我们会在后面的内容涉及到。</a:t>
                </a:r>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i="1" dirty="0" smtClean="0">
                        <a:latin typeface="Cambria Math" panose="02040503050406030204" pitchFamily="18" charset="0"/>
                      </a:rPr>
                      <m:t>𝑣𝑜𝑖𝑑</m:t>
                    </m:r>
                  </m:oMath>
                </a14:m>
                <a:r>
                  <a:rPr lang="zh-CN" altLang="en-US" dirty="0"/>
                  <a:t>，空，它表示我的函数不返回值。</a:t>
                </a:r>
                <a14:m>
                  <m:oMath xmlns:m="http://schemas.openxmlformats.org/officeDocument/2006/math">
                    <m:r>
                      <a:rPr lang="en-US" altLang="zh-CN" i="1" dirty="0" smtClean="0">
                        <a:latin typeface="Cambria Math" panose="02040503050406030204" pitchFamily="18" charset="0"/>
                      </a:rPr>
                      <m:t>𝑟𝑒𝑡𝑢𝑟𝑛</m:t>
                    </m:r>
                  </m:oMath>
                </a14:m>
                <a:r>
                  <a:rPr lang="zh-CN" altLang="en-US" dirty="0"/>
                  <a:t>也不再能返回值，但依然有结束函数调用的作用。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E9F1146-7C13-416E-88CF-710F5CD98A2A}"/>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1BA2BD3-2EA5-489F-8143-170AFFD0A746}"/>
              </a:ext>
            </a:extLst>
          </p:cNvPr>
          <p:cNvPicPr>
            <a:picLocks noChangeAspect="1"/>
          </p:cNvPicPr>
          <p:nvPr/>
        </p:nvPicPr>
        <p:blipFill>
          <a:blip r:embed="rId3"/>
          <a:stretch>
            <a:fillRect/>
          </a:stretch>
        </p:blipFill>
        <p:spPr>
          <a:xfrm>
            <a:off x="1342167" y="3310255"/>
            <a:ext cx="2231046" cy="1230922"/>
          </a:xfrm>
          <a:prstGeom prst="rect">
            <a:avLst/>
          </a:prstGeom>
        </p:spPr>
      </p:pic>
    </p:spTree>
    <p:extLst>
      <p:ext uri="{BB962C8B-B14F-4D97-AF65-F5344CB8AC3E}">
        <p14:creationId xmlns:p14="http://schemas.microsoft.com/office/powerpoint/2010/main" val="6887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29840-F48A-4935-B971-4E6204581256}"/>
              </a:ext>
            </a:extLst>
          </p:cNvPr>
          <p:cNvSpPr>
            <a:spLocks noGrp="1"/>
          </p:cNvSpPr>
          <p:nvPr>
            <p:ph type="title"/>
          </p:nvPr>
        </p:nvSpPr>
        <p:spPr/>
        <p:txBody>
          <a:bodyPr/>
          <a:lstStyle/>
          <a:p>
            <a:r>
              <a:rPr lang="zh-CN" altLang="en-US" dirty="0"/>
              <a:t>函数的类型与返回值</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9B26E1-1BC3-4066-930C-B1DFF935C679}"/>
                  </a:ext>
                </a:extLst>
              </p:cNvPr>
              <p:cNvSpPr>
                <a:spLocks noGrp="1"/>
              </p:cNvSpPr>
              <p:nvPr>
                <p:ph idx="1"/>
              </p:nvPr>
            </p:nvSpPr>
            <p:spPr/>
            <p:txBody>
              <a:bodyPr/>
              <a:lstStyle/>
              <a:p>
                <a:r>
                  <a:rPr lang="zh-CN" altLang="en-US" dirty="0"/>
                  <a:t>而如果一个函数不是</a:t>
                </a:r>
                <a14:m>
                  <m:oMath xmlns:m="http://schemas.openxmlformats.org/officeDocument/2006/math">
                    <m:r>
                      <a:rPr lang="en-US" altLang="zh-CN" i="1" dirty="0" smtClean="0">
                        <a:latin typeface="Cambria Math" panose="02040503050406030204" pitchFamily="18" charset="0"/>
                      </a:rPr>
                      <m:t>𝑣𝑜𝑖𝑑</m:t>
                    </m:r>
                  </m:oMath>
                </a14:m>
                <a:r>
                  <a:rPr lang="zh-CN" altLang="en-US" dirty="0"/>
                  <a:t>，那么它一定会返回一个值！你所写的</a:t>
                </a:r>
                <a14:m>
                  <m:oMath xmlns:m="http://schemas.openxmlformats.org/officeDocument/2006/math">
                    <m:r>
                      <a:rPr lang="en-US" altLang="zh-CN" i="1" dirty="0" smtClean="0">
                        <a:latin typeface="Cambria Math" panose="02040503050406030204" pitchFamily="18" charset="0"/>
                      </a:rPr>
                      <m:t>𝑟𝑒𝑡𝑢𝑟𝑛</m:t>
                    </m:r>
                  </m:oMath>
                </a14:m>
                <a:r>
                  <a:rPr lang="zh-CN" altLang="en-US" dirty="0"/>
                  <a:t>中返回的量（常量或变量）的类型需要和返回类型一样，如果不一样会进行强制转换。</a:t>
                </a:r>
                <a:endParaRPr lang="en-US" altLang="zh-CN" dirty="0"/>
              </a:p>
              <a:p>
                <a:r>
                  <a:rPr lang="zh-CN" altLang="en-US" dirty="0"/>
                  <a:t>可能会出现的一个问题，就是在程序写完的时候你没加</a:t>
                </a:r>
                <a14:m>
                  <m:oMath xmlns:m="http://schemas.openxmlformats.org/officeDocument/2006/math">
                    <m:r>
                      <a:rPr lang="en-US" altLang="zh-CN" i="1" dirty="0" smtClean="0">
                        <a:latin typeface="Cambria Math" panose="02040503050406030204" pitchFamily="18" charset="0"/>
                      </a:rPr>
                      <m:t>𝑟𝑒𝑡𝑢𝑟𝑛</m:t>
                    </m:r>
                  </m:oMath>
                </a14:m>
                <a:r>
                  <a:rPr lang="zh-CN" altLang="en-US" dirty="0"/>
                  <a:t>。对于</a:t>
                </a:r>
                <a14:m>
                  <m:oMath xmlns:m="http://schemas.openxmlformats.org/officeDocument/2006/math">
                    <m:r>
                      <a:rPr lang="en-US" altLang="zh-CN" i="1" dirty="0" smtClean="0">
                        <a:latin typeface="Cambria Math" panose="02040503050406030204" pitchFamily="18" charset="0"/>
                      </a:rPr>
                      <m:t>𝑣𝑜𝑖𝑑</m:t>
                    </m:r>
                  </m:oMath>
                </a14:m>
                <a:r>
                  <a:rPr lang="zh-CN" altLang="en-US" dirty="0"/>
                  <a:t>类型，这没有问题，毕竟它并不需要返回值，程序会直接结束。但是对于其他类型，程序一定会返回一个值，如同变量的定义，它会直接从内存中选取一个值进行返回，这个值不一定是</a:t>
                </a:r>
                <a14:m>
                  <m:oMath xmlns:m="http://schemas.openxmlformats.org/officeDocument/2006/math">
                    <m:r>
                      <a:rPr lang="en-US" altLang="zh-CN" i="1" dirty="0" smtClean="0">
                        <a:latin typeface="Cambria Math" panose="02040503050406030204" pitchFamily="18" charset="0"/>
                      </a:rPr>
                      <m:t>0</m:t>
                    </m:r>
                  </m:oMath>
                </a14:m>
                <a:r>
                  <a:rPr lang="zh-CN" altLang="en-US" dirty="0"/>
                  <a:t>，甚至有可能是可读的？对于有返回值的函数，即便有的时候它并不需要返回什么有意义的值，也写上一个</a:t>
                </a:r>
                <a14:m>
                  <m:oMath xmlns:m="http://schemas.openxmlformats.org/officeDocument/2006/math">
                    <m:r>
                      <a:rPr lang="en-US" altLang="zh-CN" i="1" dirty="0" smtClean="0">
                        <a:latin typeface="Cambria Math" panose="02040503050406030204" pitchFamily="18" charset="0"/>
                      </a:rPr>
                      <m:t>𝑟𝑒𝑡𝑢𝑟𝑛</m:t>
                    </m:r>
                    <m:r>
                      <a:rPr lang="en-US" altLang="zh-CN" i="1" dirty="0" smtClean="0">
                        <a:latin typeface="Cambria Math" panose="02040503050406030204" pitchFamily="18" charset="0"/>
                      </a:rPr>
                      <m:t> 0</m:t>
                    </m:r>
                  </m:oMath>
                </a14:m>
                <a:r>
                  <a:rPr lang="zh-CN" altLang="en-US" dirty="0"/>
                  <a:t>是比较稳妥的。</a:t>
                </a:r>
              </a:p>
            </p:txBody>
          </p:sp>
        </mc:Choice>
        <mc:Fallback>
          <p:sp>
            <p:nvSpPr>
              <p:cNvPr id="3" name="内容占位符 2">
                <a:extLst>
                  <a:ext uri="{FF2B5EF4-FFF2-40B4-BE49-F238E27FC236}">
                    <a16:creationId xmlns:a16="http://schemas.microsoft.com/office/drawing/2014/main" id="{569B26E1-1BC3-4066-930C-B1DFF935C67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634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FBB21-FA9D-421D-B483-7064D660EA08}"/>
              </a:ext>
            </a:extLst>
          </p:cNvPr>
          <p:cNvSpPr>
            <a:spLocks noGrp="1"/>
          </p:cNvSpPr>
          <p:nvPr>
            <p:ph type="title"/>
          </p:nvPr>
        </p:nvSpPr>
        <p:spPr/>
        <p:txBody>
          <a:bodyPr/>
          <a:lstStyle/>
          <a:p>
            <a:r>
              <a:rPr lang="zh-CN" altLang="en-US" dirty="0"/>
              <a:t>例题：询问距离</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3931500-13B6-4062-8573-07F8415CC0E8}"/>
                  </a:ext>
                </a:extLst>
              </p:cNvPr>
              <p:cNvSpPr>
                <a:spLocks noGrp="1"/>
              </p:cNvSpPr>
              <p:nvPr>
                <p:ph idx="1"/>
              </p:nvPr>
            </p:nvSpPr>
            <p:spPr/>
            <p:txBody>
              <a:bodyPr>
                <a:normAutofit/>
              </a:bodyPr>
              <a:lstStyle/>
              <a:p>
                <a:r>
                  <a:rPr lang="zh-CN" altLang="en-US" dirty="0"/>
                  <a:t>程序将给出</a:t>
                </a:r>
                <a14:m>
                  <m:oMath xmlns:m="http://schemas.openxmlformats.org/officeDocument/2006/math">
                    <m:r>
                      <a:rPr lang="en-US" altLang="zh-CN" i="1" dirty="0" smtClean="0">
                        <a:latin typeface="Cambria Math" panose="02040503050406030204" pitchFamily="18" charset="0"/>
                      </a:rPr>
                      <m:t>𝑛</m:t>
                    </m:r>
                  </m:oMath>
                </a14:m>
                <a:r>
                  <a:rPr lang="zh-CN" altLang="en-US" dirty="0"/>
                  <a:t>组询问，其中每次询问给出两个点的坐标</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oMath>
                </a14:m>
                <a:r>
                  <a:rPr lang="zh-CN" altLang="en-US" dirty="0"/>
                  <a:t>与</a:t>
                </a:r>
                <a14:m>
                  <m:oMath xmlns:m="http://schemas.openxmlformats.org/officeDocument/2006/math">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2</m:t>
                            </m:r>
                          </m:sub>
                        </m:sSub>
                      </m:e>
                    </m:d>
                  </m:oMath>
                </a14:m>
                <a:r>
                  <a:rPr lang="zh-CN" altLang="en-US" dirty="0"/>
                  <a:t>（实数），希望求出两个点之间的距离，答案保留</a:t>
                </a:r>
                <a14:m>
                  <m:oMath xmlns:m="http://schemas.openxmlformats.org/officeDocument/2006/math">
                    <m:r>
                      <a:rPr lang="en-US" altLang="zh-CN" b="0" i="1" smtClean="0">
                        <a:latin typeface="Cambria Math" panose="02040503050406030204" pitchFamily="18" charset="0"/>
                      </a:rPr>
                      <m:t>6</m:t>
                    </m:r>
                  </m:oMath>
                </a14:m>
                <a:r>
                  <a:rPr lang="zh-CN" altLang="en-US" dirty="0"/>
                  <a:t>位小数。</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𝑒</m:t>
                    </m:r>
                    <m:r>
                      <a:rPr lang="en-US" altLang="zh-CN" b="0" i="1" smtClean="0">
                        <a:latin typeface="Cambria Math" panose="02040503050406030204" pitchFamily="18" charset="0"/>
                      </a:rPr>
                      <m:t>5,      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≤100.00</m:t>
                    </m:r>
                  </m:oMath>
                </a14:m>
                <a:r>
                  <a:rPr lang="zh-CN" altLang="en-US" dirty="0"/>
                  <a:t> </a:t>
                </a:r>
                <a:endParaRPr lang="en-US" altLang="zh-CN" dirty="0"/>
              </a:p>
              <a:p>
                <a:r>
                  <a:rPr lang="zh-CN" altLang="en-US" dirty="0"/>
                  <a:t>根据勾股定理，两个点间的距离为</a:t>
                </a:r>
                <a:endParaRPr lang="en-US" altLang="zh-CN" dirty="0"/>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𝑑𝑖𝑠</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e>
                            <m:sup>
                              <m:r>
                                <a:rPr lang="en-US" altLang="zh-CN" b="0" i="1" smtClean="0">
                                  <a:latin typeface="Cambria Math" panose="02040503050406030204" pitchFamily="18" charset="0"/>
                                </a:rPr>
                                <m:t>2</m:t>
                              </m:r>
                            </m:sup>
                          </m:sSup>
                        </m:e>
                      </m:rad>
                    </m:oMath>
                  </m:oMathPara>
                </a14:m>
                <a:endParaRPr lang="en-US" altLang="zh-CN" dirty="0"/>
              </a:p>
            </p:txBody>
          </p:sp>
        </mc:Choice>
        <mc:Fallback>
          <p:sp>
            <p:nvSpPr>
              <p:cNvPr id="3" name="内容占位符 2">
                <a:extLst>
                  <a:ext uri="{FF2B5EF4-FFF2-40B4-BE49-F238E27FC236}">
                    <a16:creationId xmlns:a16="http://schemas.microsoft.com/office/drawing/2014/main" id="{F3931500-13B6-4062-8573-07F8415CC0E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10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46263-4A16-4A9F-AB00-38FC449CEE97}"/>
              </a:ext>
            </a:extLst>
          </p:cNvPr>
          <p:cNvSpPr>
            <a:spLocks noGrp="1"/>
          </p:cNvSpPr>
          <p:nvPr>
            <p:ph type="title"/>
          </p:nvPr>
        </p:nvSpPr>
        <p:spPr/>
        <p:txBody>
          <a:bodyPr/>
          <a:lstStyle/>
          <a:p>
            <a:r>
              <a:rPr lang="zh-CN" altLang="en-US" dirty="0"/>
              <a:t>函数的传址调用</a:t>
            </a:r>
          </a:p>
        </p:txBody>
      </p:sp>
      <p:sp>
        <p:nvSpPr>
          <p:cNvPr id="3" name="内容占位符 2">
            <a:extLst>
              <a:ext uri="{FF2B5EF4-FFF2-40B4-BE49-F238E27FC236}">
                <a16:creationId xmlns:a16="http://schemas.microsoft.com/office/drawing/2014/main" id="{F17E84A5-5372-472E-ADB6-B866FC8D242E}"/>
              </a:ext>
            </a:extLst>
          </p:cNvPr>
          <p:cNvSpPr>
            <a:spLocks noGrp="1"/>
          </p:cNvSpPr>
          <p:nvPr>
            <p:ph idx="1"/>
          </p:nvPr>
        </p:nvSpPr>
        <p:spPr/>
        <p:txBody>
          <a:bodyPr/>
          <a:lstStyle/>
          <a:p>
            <a:r>
              <a:rPr lang="zh-CN" altLang="en-US" dirty="0"/>
              <a:t>两个数交换的需求很常见，现在我们可以把它写成函数了。</a:t>
            </a:r>
            <a:endParaRPr lang="en-US" altLang="zh-CN" dirty="0"/>
          </a:p>
          <a:p>
            <a:endParaRPr lang="en-US" altLang="zh-CN" dirty="0"/>
          </a:p>
          <a:p>
            <a:endParaRPr lang="en-US" altLang="zh-CN" dirty="0"/>
          </a:p>
          <a:p>
            <a:endParaRPr lang="en-US" altLang="zh-CN" dirty="0"/>
          </a:p>
          <a:p>
            <a:endParaRPr lang="en-US" altLang="zh-CN" dirty="0"/>
          </a:p>
          <a:p>
            <a:r>
              <a:rPr lang="zh-CN" altLang="en-US" dirty="0"/>
              <a:t>可惜，这个函数是无用的。运行它不会改变任何事。</a:t>
            </a:r>
            <a:endParaRPr lang="en-US" altLang="zh-CN" dirty="0"/>
          </a:p>
          <a:p>
            <a:endParaRPr lang="zh-CN" altLang="en-US" dirty="0"/>
          </a:p>
        </p:txBody>
      </p:sp>
      <p:pic>
        <p:nvPicPr>
          <p:cNvPr id="4" name="图片 3">
            <a:extLst>
              <a:ext uri="{FF2B5EF4-FFF2-40B4-BE49-F238E27FC236}">
                <a16:creationId xmlns:a16="http://schemas.microsoft.com/office/drawing/2014/main" id="{7D542280-18FF-4BAF-9C04-E69440C2CB76}"/>
              </a:ext>
            </a:extLst>
          </p:cNvPr>
          <p:cNvPicPr>
            <a:picLocks noChangeAspect="1"/>
          </p:cNvPicPr>
          <p:nvPr/>
        </p:nvPicPr>
        <p:blipFill>
          <a:blip r:embed="rId2"/>
          <a:stretch>
            <a:fillRect/>
          </a:stretch>
        </p:blipFill>
        <p:spPr>
          <a:xfrm>
            <a:off x="1162705" y="2467586"/>
            <a:ext cx="3738673" cy="1655699"/>
          </a:xfrm>
          <a:prstGeom prst="rect">
            <a:avLst/>
          </a:prstGeom>
        </p:spPr>
      </p:pic>
    </p:spTree>
    <p:extLst>
      <p:ext uri="{BB962C8B-B14F-4D97-AF65-F5344CB8AC3E}">
        <p14:creationId xmlns:p14="http://schemas.microsoft.com/office/powerpoint/2010/main" val="20865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37DA4-A6A8-440B-9A70-89381182BDB1}"/>
              </a:ext>
            </a:extLst>
          </p:cNvPr>
          <p:cNvSpPr>
            <a:spLocks noGrp="1"/>
          </p:cNvSpPr>
          <p:nvPr>
            <p:ph type="title"/>
          </p:nvPr>
        </p:nvSpPr>
        <p:spPr/>
        <p:txBody>
          <a:bodyPr/>
          <a:lstStyle/>
          <a:p>
            <a:r>
              <a:rPr lang="zh-CN" altLang="en-US" dirty="0"/>
              <a:t>函数的传址调用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352A51B-713B-49B3-A883-D719068E0234}"/>
                  </a:ext>
                </a:extLst>
              </p:cNvPr>
              <p:cNvSpPr>
                <a:spLocks noGrp="1"/>
              </p:cNvSpPr>
              <p:nvPr>
                <p:ph idx="1"/>
              </p:nvPr>
            </p:nvSpPr>
            <p:spPr/>
            <p:txBody>
              <a:bodyPr>
                <a:normAutofit/>
              </a:bodyPr>
              <a:lstStyle/>
              <a:p>
                <a:r>
                  <a:rPr lang="zh-CN" altLang="en-US" dirty="0"/>
                  <a:t>因为这里所涉及到的参数实际上是形式参数。在运行这个</a:t>
                </a:r>
                <a14:m>
                  <m:oMath xmlns:m="http://schemas.openxmlformats.org/officeDocument/2006/math">
                    <m:r>
                      <a:rPr lang="en-US" altLang="zh-CN" i="1" dirty="0" smtClean="0">
                        <a:latin typeface="Cambria Math" panose="02040503050406030204" pitchFamily="18" charset="0"/>
                      </a:rPr>
                      <m:t>𝑠𝑤𝑎𝑝</m:t>
                    </m:r>
                  </m:oMath>
                </a14:m>
                <a:r>
                  <a:rPr lang="zh-CN" altLang="en-US" dirty="0"/>
                  <a:t>的时候，我们实际上得到的只是两个值，而不是我们</a:t>
                </a:r>
                <a14:m>
                  <m:oMath xmlns:m="http://schemas.openxmlformats.org/officeDocument/2006/math">
                    <m:r>
                      <a:rPr lang="zh-CN" altLang="en-US" i="1" dirty="0">
                        <a:latin typeface="Cambria Math" panose="02040503050406030204" pitchFamily="18" charset="0"/>
                      </a:rPr>
                      <m:t>在</m:t>
                    </m:r>
                    <m:r>
                      <a:rPr lang="zh-CN" altLang="en-US" i="1" dirty="0" smtClean="0">
                        <a:latin typeface="Cambria Math" panose="02040503050406030204" pitchFamily="18" charset="0"/>
                      </a:rPr>
                      <m:t>调用</m:t>
                    </m:r>
                    <m:r>
                      <a:rPr lang="en-US" altLang="zh-CN" i="1" dirty="0" smtClean="0">
                        <a:latin typeface="Cambria Math" panose="02040503050406030204" pitchFamily="18" charset="0"/>
                      </a:rPr>
                      <m:t>𝑠𝑤𝑎𝑝</m:t>
                    </m:r>
                  </m:oMath>
                </a14:m>
                <a:r>
                  <a:rPr lang="zh-CN" altLang="en-US" dirty="0"/>
                  <a:t>时写到里面的两个变量。</a:t>
                </a:r>
                <a:endParaRPr lang="en-US" altLang="zh-CN" dirty="0"/>
              </a:p>
              <a:p>
                <a:r>
                  <a:rPr lang="zh-CN" altLang="en-US" dirty="0"/>
                  <a:t>对于这两个值，我们的</a:t>
                </a:r>
                <a14:m>
                  <m:oMath xmlns:m="http://schemas.openxmlformats.org/officeDocument/2006/math">
                    <m:r>
                      <a:rPr lang="en-US" altLang="zh-CN" i="1" dirty="0" smtClean="0">
                        <a:latin typeface="Cambria Math" panose="02040503050406030204" pitchFamily="18" charset="0"/>
                      </a:rPr>
                      <m:t>𝑠𝑤𝑎𝑝</m:t>
                    </m:r>
                  </m:oMath>
                </a14:m>
                <a:r>
                  <a:rPr lang="zh-CN" altLang="en-US" dirty="0"/>
                  <a:t>会在被调用的时候新建两个变量，并用这两个值给他们赋值初始化。这两个变量在</a:t>
                </a:r>
                <a14:m>
                  <m:oMath xmlns:m="http://schemas.openxmlformats.org/officeDocument/2006/math">
                    <m:r>
                      <a:rPr lang="en-US" altLang="zh-CN" i="1" dirty="0" smtClean="0">
                        <a:latin typeface="Cambria Math" panose="02040503050406030204" pitchFamily="18" charset="0"/>
                      </a:rPr>
                      <m:t>𝑠𝑤𝑎𝑝</m:t>
                    </m:r>
                  </m:oMath>
                </a14:m>
                <a:r>
                  <a:rPr lang="zh-CN" altLang="en-US" dirty="0"/>
                  <a:t>运行结束的时候就会被销毁，接着实际上不会改变任何事情。</a:t>
                </a:r>
                <a:endParaRPr lang="en-US" altLang="zh-CN" dirty="0"/>
              </a:p>
              <a:p>
                <a:r>
                  <a:rPr lang="zh-CN" altLang="en-US" dirty="0"/>
                  <a:t>那么该如何修改这个函数使得它能够交换两个变量呢？</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1352A51B-713B-49B3-A883-D719068E0234}"/>
                  </a:ext>
                </a:extLst>
              </p:cNvPr>
              <p:cNvSpPr>
                <a:spLocks noGrp="1" noRot="1" noChangeAspect="1" noMove="1" noResize="1" noEditPoints="1" noAdjustHandles="1" noChangeArrowheads="1" noChangeShapeType="1" noTextEdit="1"/>
              </p:cNvSpPr>
              <p:nvPr>
                <p:ph idx="1"/>
              </p:nvPr>
            </p:nvSpPr>
            <p:spPr>
              <a:blipFill>
                <a:blip r:embed="rId2"/>
                <a:stretch>
                  <a:fillRect l="-1043" t="-238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736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3A1EF-A152-4A85-96EF-0D187BB1ADF4}"/>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B81FD5B4-533C-4F6A-958E-AA74B35341D3}"/>
              </a:ext>
            </a:extLst>
          </p:cNvPr>
          <p:cNvSpPr>
            <a:spLocks noGrp="1"/>
          </p:cNvSpPr>
          <p:nvPr>
            <p:ph idx="1"/>
          </p:nvPr>
        </p:nvSpPr>
        <p:spPr/>
        <p:txBody>
          <a:bodyPr/>
          <a:lstStyle/>
          <a:p>
            <a:r>
              <a:rPr lang="zh-CN" altLang="en-US" dirty="0"/>
              <a:t>相信大家经过一段时间的学习，对于函数的概念也有了一定的接触了。实际上，一个最基础的程序只由顺序结构，判断结构与循环结构构成，如果没有函数，顺序结构中只会包含基础的赋值。</a:t>
            </a:r>
            <a:endParaRPr lang="en-US" altLang="zh-CN" dirty="0"/>
          </a:p>
          <a:p>
            <a:r>
              <a:rPr lang="zh-CN" altLang="en-US" dirty="0"/>
              <a:t>如果有了函数的概念，代码中功能类似的部分将可以得到压缩，这会使得我们的代码更加简洁，且同时阅读也会更加轻松。而且我们能利用函数的递归来完成一些有时利用普通的结构较难实现的内容。</a:t>
            </a:r>
            <a:endParaRPr lang="en-US" altLang="zh-CN" dirty="0"/>
          </a:p>
        </p:txBody>
      </p:sp>
    </p:spTree>
    <p:extLst>
      <p:ext uri="{BB962C8B-B14F-4D97-AF65-F5344CB8AC3E}">
        <p14:creationId xmlns:p14="http://schemas.microsoft.com/office/powerpoint/2010/main" val="50421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89FFF-56D5-454B-B4DC-187C629C544C}"/>
              </a:ext>
            </a:extLst>
          </p:cNvPr>
          <p:cNvSpPr>
            <a:spLocks noGrp="1"/>
          </p:cNvSpPr>
          <p:nvPr>
            <p:ph type="title"/>
          </p:nvPr>
        </p:nvSpPr>
        <p:spPr/>
        <p:txBody>
          <a:bodyPr/>
          <a:lstStyle/>
          <a:p>
            <a:r>
              <a:rPr lang="zh-CN" altLang="en-US" dirty="0"/>
              <a:t>函数的传址调用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6FC73CC-64AC-49C5-BCEC-2DE222CE522D}"/>
                  </a:ext>
                </a:extLst>
              </p:cNvPr>
              <p:cNvSpPr>
                <a:spLocks noGrp="1"/>
              </p:cNvSpPr>
              <p:nvPr>
                <p:ph idx="1"/>
              </p:nvPr>
            </p:nvSpPr>
            <p:spPr>
              <a:xfrm>
                <a:off x="838200" y="1825624"/>
                <a:ext cx="10515600" cy="4945045"/>
              </a:xfrm>
            </p:spPr>
            <p:txBody>
              <a:bodyPr>
                <a:normAutofit/>
              </a:bodyPr>
              <a:lstStyle/>
              <a:p>
                <a:r>
                  <a:rPr lang="zh-CN" altLang="en-US" dirty="0"/>
                  <a:t>实际上，我们只需要在函数定义的时候，在变量前加上</a:t>
                </a:r>
                <a:r>
                  <a:rPr lang="en-US" altLang="zh-CN" dirty="0"/>
                  <a:t>&amp;</a:t>
                </a:r>
                <a:r>
                  <a:rPr lang="zh-CN" altLang="en-US" dirty="0"/>
                  <a:t>。</a:t>
                </a:r>
                <a:endParaRPr lang="en-US" altLang="zh-CN" dirty="0"/>
              </a:p>
              <a:p>
                <a:endParaRPr lang="en-US" altLang="zh-CN" dirty="0"/>
              </a:p>
              <a:p>
                <a:endParaRPr lang="en-US" altLang="zh-CN" dirty="0"/>
              </a:p>
              <a:p>
                <a:endParaRPr lang="en-US" altLang="zh-CN" dirty="0"/>
              </a:p>
              <a:p>
                <a:r>
                  <a:rPr lang="zh-CN" altLang="en-US" dirty="0"/>
                  <a:t>相信大家对这个符号并不陌生。它是获取地址的意思。</a:t>
                </a:r>
                <a:r>
                  <a:rPr lang="zh-CN" altLang="en-US" dirty="0">
                    <a:solidFill>
                      <a:schemeClr val="bg1">
                        <a:lumMod val="50000"/>
                      </a:schemeClr>
                    </a:solidFill>
                  </a:rPr>
                  <a:t>在此处，它会获取原变量的地址，同时它这里的参数实际上是一个指针；</a:t>
                </a:r>
                <a:r>
                  <a:rPr lang="zh-CN" altLang="en-US" dirty="0"/>
                  <a:t>但你并不需要关注这些事情。你可以认为这个时候，</a:t>
                </a:r>
                <a14:m>
                  <m:oMath xmlns:m="http://schemas.openxmlformats.org/officeDocument/2006/math">
                    <m:r>
                      <a:rPr lang="en-US" altLang="zh-CN" i="1" dirty="0" smtClean="0">
                        <a:latin typeface="Cambria Math" panose="02040503050406030204" pitchFamily="18" charset="0"/>
                      </a:rPr>
                      <m:t>𝑥</m:t>
                    </m:r>
                  </m:oMath>
                </a14:m>
                <a:r>
                  <a:rPr lang="zh-CN" altLang="en-US" dirty="0"/>
                  <a:t>与</a:t>
                </a:r>
                <a14:m>
                  <m:oMath xmlns:m="http://schemas.openxmlformats.org/officeDocument/2006/math">
                    <m:r>
                      <a:rPr lang="en-US" altLang="zh-CN" i="1" dirty="0" smtClean="0">
                        <a:latin typeface="Cambria Math" panose="02040503050406030204" pitchFamily="18" charset="0"/>
                      </a:rPr>
                      <m:t>𝑦</m:t>
                    </m:r>
                  </m:oMath>
                </a14:m>
                <a:r>
                  <a:rPr lang="zh-CN" altLang="en-US" dirty="0"/>
                  <a:t>就是你所填写的那两个变量，并且这样就可以改变</a:t>
                </a:r>
                <a14:m>
                  <m:oMath xmlns:m="http://schemas.openxmlformats.org/officeDocument/2006/math">
                    <m:r>
                      <a:rPr lang="en-US" altLang="zh-CN" i="1" dirty="0" smtClean="0">
                        <a:latin typeface="Cambria Math" panose="02040503050406030204" pitchFamily="18" charset="0"/>
                      </a:rPr>
                      <m:t>𝑥</m:t>
                    </m:r>
                  </m:oMath>
                </a14:m>
                <a:r>
                  <a:rPr lang="zh-CN" altLang="en-US" dirty="0"/>
                  <a:t>与</a:t>
                </a:r>
                <a14:m>
                  <m:oMath xmlns:m="http://schemas.openxmlformats.org/officeDocument/2006/math">
                    <m:r>
                      <a:rPr lang="en-US" altLang="zh-CN" i="1" dirty="0" smtClean="0">
                        <a:latin typeface="Cambria Math" panose="02040503050406030204" pitchFamily="18" charset="0"/>
                      </a:rPr>
                      <m:t>𝑦</m:t>
                    </m:r>
                  </m:oMath>
                </a14:m>
                <a:r>
                  <a:rPr lang="zh-CN" altLang="en-US" dirty="0"/>
                  <a:t>的值。</a:t>
                </a:r>
                <a:endParaRPr lang="en-US" altLang="zh-CN" dirty="0"/>
              </a:p>
              <a:p>
                <a:r>
                  <a:rPr lang="zh-CN" altLang="en-US" dirty="0"/>
                  <a:t>当然，你并不一定非要让所有的变量都有这个符号，可以有的有有的没有。（废话）</a:t>
                </a:r>
                <a:endParaRPr lang="en-US" altLang="zh-CN" dirty="0"/>
              </a:p>
            </p:txBody>
          </p:sp>
        </mc:Choice>
        <mc:Fallback>
          <p:sp>
            <p:nvSpPr>
              <p:cNvPr id="3" name="内容占位符 2">
                <a:extLst>
                  <a:ext uri="{FF2B5EF4-FFF2-40B4-BE49-F238E27FC236}">
                    <a16:creationId xmlns:a16="http://schemas.microsoft.com/office/drawing/2014/main" id="{16FC73CC-64AC-49C5-BCEC-2DE222CE522D}"/>
                  </a:ext>
                </a:extLst>
              </p:cNvPr>
              <p:cNvSpPr>
                <a:spLocks noGrp="1" noRot="1" noChangeAspect="1" noMove="1" noResize="1" noEditPoints="1" noAdjustHandles="1" noChangeArrowheads="1" noChangeShapeType="1" noTextEdit="1"/>
              </p:cNvSpPr>
              <p:nvPr>
                <p:ph idx="1"/>
              </p:nvPr>
            </p:nvSpPr>
            <p:spPr>
              <a:xfrm>
                <a:off x="838200" y="1825624"/>
                <a:ext cx="10515600" cy="4945045"/>
              </a:xfrm>
              <a:blipFill>
                <a:blip r:embed="rId2"/>
                <a:stretch>
                  <a:fillRect l="-1043" t="-22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DB1BCD3-493F-4589-A9F8-2053E582ABEA}"/>
              </a:ext>
            </a:extLst>
          </p:cNvPr>
          <p:cNvPicPr>
            <a:picLocks noChangeAspect="1"/>
          </p:cNvPicPr>
          <p:nvPr/>
        </p:nvPicPr>
        <p:blipFill>
          <a:blip r:embed="rId3"/>
          <a:stretch>
            <a:fillRect/>
          </a:stretch>
        </p:blipFill>
        <p:spPr>
          <a:xfrm>
            <a:off x="1258917" y="2428923"/>
            <a:ext cx="3148697" cy="1181840"/>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5C7D60E-D70A-449D-A451-6F74402B2A8C}"/>
                  </a:ext>
                </a:extLst>
              </p:cNvPr>
              <p:cNvSpPr txBox="1"/>
              <p:nvPr/>
            </p:nvSpPr>
            <p:spPr>
              <a:xfrm>
                <a:off x="4952143" y="2835177"/>
                <a:ext cx="5134675" cy="707886"/>
              </a:xfrm>
              <a:prstGeom prst="rect">
                <a:avLst/>
              </a:prstGeom>
              <a:noFill/>
            </p:spPr>
            <p:txBody>
              <a:bodyPr wrap="none" rtlCol="0">
                <a:spAutoFit/>
              </a:bodyPr>
              <a:lstStyle/>
              <a:p>
                <a:r>
                  <a:rPr lang="zh-CN" altLang="en-US" sz="2000" dirty="0"/>
                  <a:t>实际上，与</a:t>
                </a:r>
                <a14:m>
                  <m:oMath xmlns:m="http://schemas.openxmlformats.org/officeDocument/2006/math">
                    <m:r>
                      <m:rPr>
                        <m:sty m:val="p"/>
                      </m:rPr>
                      <a:rPr lang="en-US" altLang="zh-CN" sz="2000" i="1" dirty="0" smtClean="0">
                        <a:latin typeface="Cambria Math" panose="02040503050406030204" pitchFamily="18" charset="0"/>
                      </a:rPr>
                      <m:t>max</m:t>
                    </m:r>
                    <m:r>
                      <a:rPr lang="zh-CN" altLang="en-US" sz="2000" i="1" dirty="0" smtClean="0">
                        <a:latin typeface="Cambria Math" panose="02040503050406030204" pitchFamily="18" charset="0"/>
                      </a:rPr>
                      <m:t>⁡</m:t>
                    </m:r>
                  </m:oMath>
                </a14:m>
                <a:r>
                  <a:rPr lang="zh-CN" altLang="en-US" sz="2000" dirty="0"/>
                  <a:t>类似，</a:t>
                </a:r>
                <a:r>
                  <a:rPr lang="en-US" altLang="zh-CN" sz="2000" dirty="0"/>
                  <a:t>C++</a:t>
                </a:r>
                <a:r>
                  <a:rPr lang="zh-CN" altLang="en-US" sz="2000" dirty="0"/>
                  <a:t>也封装了</a:t>
                </a:r>
                <a14:m>
                  <m:oMath xmlns:m="http://schemas.openxmlformats.org/officeDocument/2006/math">
                    <m:r>
                      <a:rPr lang="en-US" altLang="zh-CN" sz="2000" i="1" dirty="0" smtClean="0">
                        <a:latin typeface="Cambria Math" panose="02040503050406030204" pitchFamily="18" charset="0"/>
                      </a:rPr>
                      <m:t>𝑠𝑤𝑎𝑝</m:t>
                    </m:r>
                  </m:oMath>
                </a14:m>
                <a:r>
                  <a:rPr lang="zh-CN" altLang="en-US" sz="2000" dirty="0"/>
                  <a:t>。</a:t>
                </a:r>
                <a:endParaRPr lang="en-US" altLang="zh-CN" sz="2000" dirty="0"/>
              </a:p>
              <a:p>
                <a:r>
                  <a:rPr lang="zh-CN" altLang="en-US" sz="2000" dirty="0"/>
                  <a:t>你可以直接用。</a:t>
                </a:r>
                <a:endParaRPr lang="en-US" altLang="zh-CN" sz="2000" dirty="0"/>
              </a:p>
            </p:txBody>
          </p:sp>
        </mc:Choice>
        <mc:Fallback>
          <p:sp>
            <p:nvSpPr>
              <p:cNvPr id="6" name="文本框 5">
                <a:extLst>
                  <a:ext uri="{FF2B5EF4-FFF2-40B4-BE49-F238E27FC236}">
                    <a16:creationId xmlns:a16="http://schemas.microsoft.com/office/drawing/2014/main" id="{35C7D60E-D70A-449D-A451-6F74402B2A8C}"/>
                  </a:ext>
                </a:extLst>
              </p:cNvPr>
              <p:cNvSpPr txBox="1">
                <a:spLocks noRot="1" noChangeAspect="1" noMove="1" noResize="1" noEditPoints="1" noAdjustHandles="1" noChangeArrowheads="1" noChangeShapeType="1" noTextEdit="1"/>
              </p:cNvSpPr>
              <p:nvPr/>
            </p:nvSpPr>
            <p:spPr>
              <a:xfrm>
                <a:off x="4952143" y="2835177"/>
                <a:ext cx="5134675" cy="707886"/>
              </a:xfrm>
              <a:prstGeom prst="rect">
                <a:avLst/>
              </a:prstGeom>
              <a:blipFill>
                <a:blip r:embed="rId4"/>
                <a:stretch>
                  <a:fillRect l="-1186" t="-4310" r="-593"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522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EE418-B412-475A-B157-3017A80B240B}"/>
              </a:ext>
            </a:extLst>
          </p:cNvPr>
          <p:cNvSpPr>
            <a:spLocks noGrp="1"/>
          </p:cNvSpPr>
          <p:nvPr>
            <p:ph type="title"/>
          </p:nvPr>
        </p:nvSpPr>
        <p:spPr/>
        <p:txBody>
          <a:bodyPr/>
          <a:lstStyle/>
          <a:p>
            <a:r>
              <a:rPr lang="zh-CN" altLang="en-US" dirty="0"/>
              <a:t>*函数的传址调用</a:t>
            </a:r>
          </a:p>
        </p:txBody>
      </p:sp>
      <p:sp>
        <p:nvSpPr>
          <p:cNvPr id="3" name="内容占位符 2">
            <a:extLst>
              <a:ext uri="{FF2B5EF4-FFF2-40B4-BE49-F238E27FC236}">
                <a16:creationId xmlns:a16="http://schemas.microsoft.com/office/drawing/2014/main" id="{BF2565D6-DE30-4AC9-B955-D828012696BD}"/>
              </a:ext>
            </a:extLst>
          </p:cNvPr>
          <p:cNvSpPr>
            <a:spLocks noGrp="1"/>
          </p:cNvSpPr>
          <p:nvPr>
            <p:ph idx="1"/>
          </p:nvPr>
        </p:nvSpPr>
        <p:spPr/>
        <p:txBody>
          <a:bodyPr/>
          <a:lstStyle/>
          <a:p>
            <a:r>
              <a:rPr lang="zh-CN" altLang="en-US" dirty="0"/>
              <a:t>请同学们猜测该程序运行的结果。</a:t>
            </a:r>
          </a:p>
        </p:txBody>
      </p:sp>
      <p:pic>
        <p:nvPicPr>
          <p:cNvPr id="4" name="图片 3">
            <a:extLst>
              <a:ext uri="{FF2B5EF4-FFF2-40B4-BE49-F238E27FC236}">
                <a16:creationId xmlns:a16="http://schemas.microsoft.com/office/drawing/2014/main" id="{7434C037-B597-4AB8-A0C3-7D0B31567950}"/>
              </a:ext>
            </a:extLst>
          </p:cNvPr>
          <p:cNvPicPr>
            <a:picLocks noChangeAspect="1"/>
          </p:cNvPicPr>
          <p:nvPr/>
        </p:nvPicPr>
        <p:blipFill>
          <a:blip r:embed="rId2"/>
          <a:stretch>
            <a:fillRect/>
          </a:stretch>
        </p:blipFill>
        <p:spPr>
          <a:xfrm>
            <a:off x="1246785" y="2385993"/>
            <a:ext cx="3366312" cy="3925907"/>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82376C1-540B-46C0-8F7C-109105C874A8}"/>
                  </a:ext>
                </a:extLst>
              </p:cNvPr>
              <p:cNvSpPr txBox="1"/>
              <p:nvPr/>
            </p:nvSpPr>
            <p:spPr>
              <a:xfrm>
                <a:off x="5021682" y="4118251"/>
                <a:ext cx="2718820" cy="1631216"/>
              </a:xfrm>
              <a:prstGeom prst="rect">
                <a:avLst/>
              </a:prstGeom>
              <a:noFill/>
            </p:spPr>
            <p:txBody>
              <a:bodyPr wrap="square" rtlCol="0">
                <a:spAutoFit/>
              </a:bodyPr>
              <a:lstStyle/>
              <a:p>
                <a:r>
                  <a:rPr lang="zh-CN" altLang="en-US" sz="2000" dirty="0">
                    <a:solidFill>
                      <a:schemeClr val="accent1">
                        <a:lumMod val="75000"/>
                      </a:schemeClr>
                    </a:solidFill>
                  </a:rPr>
                  <a:t>可能会有人认为这是</a:t>
                </a:r>
                <a14:m>
                  <m:oMath xmlns:m="http://schemas.openxmlformats.org/officeDocument/2006/math">
                    <m:r>
                      <a:rPr lang="en-US" altLang="zh-CN" sz="2000" i="1" dirty="0" smtClean="0">
                        <a:solidFill>
                          <a:schemeClr val="accent1">
                            <a:lumMod val="75000"/>
                          </a:schemeClr>
                        </a:solidFill>
                        <a:latin typeface="Cambria Math" panose="02040503050406030204" pitchFamily="18" charset="0"/>
                      </a:rPr>
                      <m:t>3</m:t>
                    </m:r>
                  </m:oMath>
                </a14:m>
                <a:r>
                  <a:rPr lang="zh-CN" altLang="en-US" sz="2000" dirty="0">
                    <a:solidFill>
                      <a:schemeClr val="accent1">
                        <a:lumMod val="75000"/>
                      </a:schemeClr>
                    </a:solidFill>
                  </a:rPr>
                  <a:t>。但是实际上结果是</a:t>
                </a:r>
                <a14:m>
                  <m:oMath xmlns:m="http://schemas.openxmlformats.org/officeDocument/2006/math">
                    <m:r>
                      <a:rPr lang="en-US" altLang="zh-CN" sz="2000" i="1" dirty="0" smtClean="0">
                        <a:solidFill>
                          <a:schemeClr val="accent1">
                            <a:lumMod val="75000"/>
                          </a:schemeClr>
                        </a:solidFill>
                        <a:latin typeface="Cambria Math" panose="02040503050406030204" pitchFamily="18" charset="0"/>
                      </a:rPr>
                      <m:t>6</m:t>
                    </m:r>
                  </m:oMath>
                </a14:m>
                <a:r>
                  <a:rPr lang="zh-CN" altLang="en-US" sz="2000" dirty="0">
                    <a:solidFill>
                      <a:schemeClr val="accent1">
                        <a:lumMod val="75000"/>
                      </a:schemeClr>
                    </a:solidFill>
                  </a:rPr>
                  <a:t>；在</a:t>
                </a:r>
                <a14:m>
                  <m:oMath xmlns:m="http://schemas.openxmlformats.org/officeDocument/2006/math">
                    <m:r>
                      <a:rPr lang="en-US" altLang="zh-CN" sz="2000" i="1" dirty="0" smtClean="0">
                        <a:solidFill>
                          <a:schemeClr val="accent1">
                            <a:lumMod val="75000"/>
                          </a:schemeClr>
                        </a:solidFill>
                        <a:latin typeface="Cambria Math" panose="02040503050406030204" pitchFamily="18" charset="0"/>
                      </a:rPr>
                      <m:t>𝑥</m:t>
                    </m:r>
                    <m:r>
                      <a:rPr lang="en-US" altLang="zh-CN" sz="2000" i="1" dirty="0" smtClean="0">
                        <a:solidFill>
                          <a:schemeClr val="accent1">
                            <a:lumMod val="75000"/>
                          </a:schemeClr>
                        </a:solidFill>
                        <a:latin typeface="Cambria Math" panose="02040503050406030204" pitchFamily="18" charset="0"/>
                      </a:rPr>
                      <m:t>=3</m:t>
                    </m:r>
                  </m:oMath>
                </a14:m>
                <a:r>
                  <a:rPr lang="zh-CN" altLang="en-US" sz="2000" dirty="0">
                    <a:solidFill>
                      <a:schemeClr val="accent1">
                        <a:lumMod val="75000"/>
                      </a:schemeClr>
                    </a:solidFill>
                  </a:rPr>
                  <a:t>修改后，</a:t>
                </a:r>
                <a14:m>
                  <m:oMath xmlns:m="http://schemas.openxmlformats.org/officeDocument/2006/math">
                    <m:r>
                      <a:rPr lang="en-US" altLang="zh-CN" sz="2000" i="1" dirty="0" smtClean="0">
                        <a:solidFill>
                          <a:schemeClr val="accent1">
                            <a:lumMod val="75000"/>
                          </a:schemeClr>
                        </a:solidFill>
                        <a:latin typeface="Cambria Math" panose="02040503050406030204" pitchFamily="18" charset="0"/>
                      </a:rPr>
                      <m:t>𝑦</m:t>
                    </m:r>
                  </m:oMath>
                </a14:m>
                <a:r>
                  <a:rPr lang="zh-CN" altLang="en-US" sz="2000" dirty="0">
                    <a:solidFill>
                      <a:schemeClr val="accent1">
                        <a:lumMod val="75000"/>
                      </a:schemeClr>
                    </a:solidFill>
                  </a:rPr>
                  <a:t>也变成了</a:t>
                </a:r>
                <a14:m>
                  <m:oMath xmlns:m="http://schemas.openxmlformats.org/officeDocument/2006/math">
                    <m:r>
                      <a:rPr lang="en-US" altLang="zh-CN" sz="2000" i="1" dirty="0" smtClean="0">
                        <a:solidFill>
                          <a:schemeClr val="accent1">
                            <a:lumMod val="75000"/>
                          </a:schemeClr>
                        </a:solidFill>
                        <a:latin typeface="Cambria Math" panose="02040503050406030204" pitchFamily="18" charset="0"/>
                      </a:rPr>
                      <m:t>3</m:t>
                    </m:r>
                  </m:oMath>
                </a14:m>
                <a:r>
                  <a:rPr lang="zh-CN" altLang="en-US" sz="2000" dirty="0">
                    <a:solidFill>
                      <a:schemeClr val="accent1">
                        <a:lumMod val="75000"/>
                      </a:schemeClr>
                    </a:solidFill>
                  </a:rPr>
                  <a:t>，因为它们实际上是一个变量。</a:t>
                </a:r>
              </a:p>
            </p:txBody>
          </p:sp>
        </mc:Choice>
        <mc:Fallback>
          <p:sp>
            <p:nvSpPr>
              <p:cNvPr id="5" name="文本框 4">
                <a:extLst>
                  <a:ext uri="{FF2B5EF4-FFF2-40B4-BE49-F238E27FC236}">
                    <a16:creationId xmlns:a16="http://schemas.microsoft.com/office/drawing/2014/main" id="{682376C1-540B-46C0-8F7C-109105C874A8}"/>
                  </a:ext>
                </a:extLst>
              </p:cNvPr>
              <p:cNvSpPr txBox="1">
                <a:spLocks noRot="1" noChangeAspect="1" noMove="1" noResize="1" noEditPoints="1" noAdjustHandles="1" noChangeArrowheads="1" noChangeShapeType="1" noTextEdit="1"/>
              </p:cNvSpPr>
              <p:nvPr/>
            </p:nvSpPr>
            <p:spPr>
              <a:xfrm>
                <a:off x="5021682" y="4118251"/>
                <a:ext cx="2718820" cy="1631216"/>
              </a:xfrm>
              <a:prstGeom prst="rect">
                <a:avLst/>
              </a:prstGeom>
              <a:blipFill>
                <a:blip r:embed="rId3"/>
                <a:stretch>
                  <a:fillRect l="-2466" t="-2247" r="-11659" b="-59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017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4D14E-FFD2-4ED7-8598-A92554D01F0C}"/>
              </a:ext>
            </a:extLst>
          </p:cNvPr>
          <p:cNvSpPr>
            <a:spLocks noGrp="1"/>
          </p:cNvSpPr>
          <p:nvPr>
            <p:ph type="title"/>
          </p:nvPr>
        </p:nvSpPr>
        <p:spPr/>
        <p:txBody>
          <a:bodyPr/>
          <a:lstStyle/>
          <a:p>
            <a:r>
              <a:rPr lang="zh-CN" altLang="en-US" dirty="0"/>
              <a:t>例题：计算组合数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A570F31-54B7-464B-9F0B-5E9592339ED5}"/>
                  </a:ext>
                </a:extLst>
              </p:cNvPr>
              <p:cNvSpPr>
                <a:spLocks noGrp="1"/>
              </p:cNvSpPr>
              <p:nvPr>
                <p:ph idx="1"/>
              </p:nvPr>
            </p:nvSpPr>
            <p:spPr/>
            <p:txBody>
              <a:bodyPr/>
              <a:lstStyle/>
              <a:p>
                <a:r>
                  <a:rPr lang="zh-CN" altLang="en-US" dirty="0"/>
                  <a:t>输入</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m:t>
                    </m:r>
                  </m:oMath>
                </a14:m>
                <a:r>
                  <a:rPr lang="zh-CN" altLang="en-US" dirty="0"/>
                  <a:t>，计算组合数</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oMath>
                </a14:m>
                <a:r>
                  <a:rPr lang="zh-CN" altLang="en-US" dirty="0"/>
                  <a:t>的值。</a:t>
                </a:r>
                <a:endParaRPr lang="en-US" altLang="zh-CN" dirty="0"/>
              </a:p>
              <a:p>
                <a:r>
                  <a:rPr lang="zh-CN" altLang="en-US" dirty="0"/>
                  <a:t>给出公式：</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den>
                    </m:f>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CA570F31-54B7-464B-9F0B-5E9592339ED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216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A9286-B5D2-4202-9963-9F01E2722B44}"/>
              </a:ext>
            </a:extLst>
          </p:cNvPr>
          <p:cNvSpPr>
            <a:spLocks noGrp="1"/>
          </p:cNvSpPr>
          <p:nvPr>
            <p:ph type="title"/>
          </p:nvPr>
        </p:nvSpPr>
        <p:spPr/>
        <p:txBody>
          <a:bodyPr/>
          <a:lstStyle/>
          <a:p>
            <a:r>
              <a:rPr lang="zh-CN" altLang="en-US" dirty="0"/>
              <a:t>全局变量</a:t>
            </a:r>
          </a:p>
        </p:txBody>
      </p:sp>
      <p:sp>
        <p:nvSpPr>
          <p:cNvPr id="3" name="内容占位符 2">
            <a:extLst>
              <a:ext uri="{FF2B5EF4-FFF2-40B4-BE49-F238E27FC236}">
                <a16:creationId xmlns:a16="http://schemas.microsoft.com/office/drawing/2014/main" id="{A1E4D8E1-8FEE-4E37-AA70-9731DF6285BE}"/>
              </a:ext>
            </a:extLst>
          </p:cNvPr>
          <p:cNvSpPr>
            <a:spLocks noGrp="1"/>
          </p:cNvSpPr>
          <p:nvPr>
            <p:ph idx="1"/>
          </p:nvPr>
        </p:nvSpPr>
        <p:spPr/>
        <p:txBody>
          <a:bodyPr/>
          <a:lstStyle/>
          <a:p>
            <a:r>
              <a:rPr lang="zh-CN" altLang="en-US" dirty="0"/>
              <a:t>对于一个函数，有时你肯定会有更高的期望。函数只能返回一个值，但是如果我希望用一个函数修改多个值该怎么办？</a:t>
            </a:r>
            <a:endParaRPr lang="en-US" altLang="zh-CN" dirty="0"/>
          </a:p>
          <a:p>
            <a:r>
              <a:rPr lang="zh-CN" altLang="en-US" dirty="0"/>
              <a:t>现在你已经可以猜到，我们可以使用“</a:t>
            </a:r>
            <a:r>
              <a:rPr lang="en-US" altLang="zh-CN" dirty="0"/>
              <a:t>&amp;</a:t>
            </a:r>
            <a:r>
              <a:rPr lang="zh-CN" altLang="en-US" dirty="0"/>
              <a:t>” 来修饰传入的变量，使得它们可以被修改，然后我们只要把那些想要被修改的变量对应放入就行了。</a:t>
            </a:r>
            <a:endParaRPr lang="en-US" altLang="zh-CN" dirty="0"/>
          </a:p>
          <a:p>
            <a:r>
              <a:rPr lang="zh-CN" altLang="en-US" dirty="0"/>
              <a:t>不过对于编写较小的程序的</a:t>
            </a:r>
            <a:r>
              <a:rPr lang="en-US" altLang="zh-CN" dirty="0" err="1"/>
              <a:t>Oier</a:t>
            </a:r>
            <a:r>
              <a:rPr lang="zh-CN" altLang="en-US" dirty="0"/>
              <a:t>，我们的程序更加注重速度（运行或编写上的），</a:t>
            </a:r>
            <a:r>
              <a:rPr lang="zh-CN" altLang="en-US" dirty="0">
                <a:solidFill>
                  <a:schemeClr val="bg1">
                    <a:lumMod val="75000"/>
                  </a:schemeClr>
                </a:solidFill>
              </a:rPr>
              <a:t>同时可以忽略规范</a:t>
            </a:r>
            <a:r>
              <a:rPr lang="zh-CN" altLang="en-US" dirty="0"/>
              <a:t>，所以我们可以用全局变量完成这个问题。</a:t>
            </a:r>
          </a:p>
        </p:txBody>
      </p:sp>
    </p:spTree>
    <p:extLst>
      <p:ext uri="{BB962C8B-B14F-4D97-AF65-F5344CB8AC3E}">
        <p14:creationId xmlns:p14="http://schemas.microsoft.com/office/powerpoint/2010/main" val="374443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9A9F-6037-43C2-9990-AF58AF29785C}"/>
              </a:ext>
            </a:extLst>
          </p:cNvPr>
          <p:cNvSpPr>
            <a:spLocks noGrp="1"/>
          </p:cNvSpPr>
          <p:nvPr>
            <p:ph type="title"/>
          </p:nvPr>
        </p:nvSpPr>
        <p:spPr/>
        <p:txBody>
          <a:bodyPr/>
          <a:lstStyle/>
          <a:p>
            <a:r>
              <a:rPr lang="zh-CN" altLang="en-US" dirty="0"/>
              <a:t>全局变量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F04B3E0-D01F-4DCE-9424-13801012DF07}"/>
                  </a:ext>
                </a:extLst>
              </p:cNvPr>
              <p:cNvSpPr>
                <a:spLocks noGrp="1"/>
              </p:cNvSpPr>
              <p:nvPr>
                <p:ph idx="1"/>
              </p:nvPr>
            </p:nvSpPr>
            <p:spPr/>
            <p:txBody>
              <a:bodyPr/>
              <a:lstStyle/>
              <a:p>
                <a:r>
                  <a:rPr lang="zh-CN" altLang="en-US" dirty="0"/>
                  <a:t>比如这份代码中，我们在函数外部定义了</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err="1">
                        <a:latin typeface="Cambria Math" panose="02040503050406030204" pitchFamily="18" charset="0"/>
                      </a:rPr>
                      <m:t>𝑑</m:t>
                    </m:r>
                  </m:oMath>
                </a14:m>
                <a:r>
                  <a:rPr lang="zh-CN" altLang="en-US" dirty="0"/>
                  <a:t>四个</a:t>
                </a:r>
                <a:r>
                  <a:rPr lang="zh-CN" altLang="en-US" b="1" dirty="0"/>
                  <a:t>全局变量</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BF04B3E0-D01F-4DCE-9424-13801012DF07}"/>
                  </a:ext>
                </a:extLst>
              </p:cNvPr>
              <p:cNvSpPr>
                <a:spLocks noGrp="1" noRot="1" noChangeAspect="1" noMove="1" noResize="1" noEditPoints="1" noAdjustHandles="1" noChangeArrowheads="1" noChangeShapeType="1" noTextEdit="1"/>
              </p:cNvSpPr>
              <p:nvPr>
                <p:ph idx="1"/>
              </p:nvPr>
            </p:nvSpPr>
            <p:spPr>
              <a:blipFill>
                <a:blip r:embed="rId2"/>
                <a:stretch>
                  <a:fillRect l="-1043" t="-2381" r="-69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52FCA9B-B874-4FEE-9C4B-E5EABC7FFE51}"/>
              </a:ext>
            </a:extLst>
          </p:cNvPr>
          <p:cNvPicPr>
            <a:picLocks noChangeAspect="1"/>
          </p:cNvPicPr>
          <p:nvPr/>
        </p:nvPicPr>
        <p:blipFill>
          <a:blip r:embed="rId3"/>
          <a:stretch>
            <a:fillRect/>
          </a:stretch>
        </p:blipFill>
        <p:spPr>
          <a:xfrm>
            <a:off x="1313542" y="2419257"/>
            <a:ext cx="4347518" cy="3164073"/>
          </a:xfrm>
          <a:prstGeom prst="rect">
            <a:avLst/>
          </a:prstGeom>
        </p:spPr>
      </p:pic>
    </p:spTree>
    <p:extLst>
      <p:ext uri="{BB962C8B-B14F-4D97-AF65-F5344CB8AC3E}">
        <p14:creationId xmlns:p14="http://schemas.microsoft.com/office/powerpoint/2010/main" val="14629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F5E7F-613B-4F12-9932-2A5A29729F80}"/>
              </a:ext>
            </a:extLst>
          </p:cNvPr>
          <p:cNvSpPr>
            <a:spLocks noGrp="1"/>
          </p:cNvSpPr>
          <p:nvPr>
            <p:ph type="title"/>
          </p:nvPr>
        </p:nvSpPr>
        <p:spPr/>
        <p:txBody>
          <a:bodyPr/>
          <a:lstStyle/>
          <a:p>
            <a:r>
              <a:rPr lang="zh-CN" altLang="en-US" dirty="0"/>
              <a:t>全局变量</a:t>
            </a:r>
          </a:p>
        </p:txBody>
      </p:sp>
      <p:sp>
        <p:nvSpPr>
          <p:cNvPr id="3" name="内容占位符 2">
            <a:extLst>
              <a:ext uri="{FF2B5EF4-FFF2-40B4-BE49-F238E27FC236}">
                <a16:creationId xmlns:a16="http://schemas.microsoft.com/office/drawing/2014/main" id="{D5675507-EB19-432A-BF7D-7E954296BC31}"/>
              </a:ext>
            </a:extLst>
          </p:cNvPr>
          <p:cNvSpPr>
            <a:spLocks noGrp="1"/>
          </p:cNvSpPr>
          <p:nvPr>
            <p:ph idx="1"/>
          </p:nvPr>
        </p:nvSpPr>
        <p:spPr/>
        <p:txBody>
          <a:bodyPr>
            <a:normAutofit/>
          </a:bodyPr>
          <a:lstStyle/>
          <a:p>
            <a:r>
              <a:rPr lang="zh-CN" altLang="en-US" dirty="0"/>
              <a:t>全局变量的作用是使得函数间多了一种传递信息的方式。如果在一个程序中多个函数都要对同一个变量进行处理，即共享，就可以将这个变量定义成全局变量，使用非常方便，但副作用也不可低估：</a:t>
            </a:r>
          </a:p>
          <a:p>
            <a:r>
              <a:rPr lang="zh-CN" altLang="en-US" dirty="0"/>
              <a:t>过多地使用全局变量，会增加调试难度。因为多个函数都能改变全局变量的值，不易判断某个时刻全局变量的值。</a:t>
            </a:r>
          </a:p>
          <a:p>
            <a:r>
              <a:rPr lang="zh-CN" altLang="en-US" dirty="0"/>
              <a:t>过多地使用全局变量，会降低程序的通用性。如果将一个函数移植到另一个程序中，需要将全局变量一起移植过去，同时还有可能出现重名问题。</a:t>
            </a:r>
          </a:p>
        </p:txBody>
      </p:sp>
    </p:spTree>
    <p:extLst>
      <p:ext uri="{BB962C8B-B14F-4D97-AF65-F5344CB8AC3E}">
        <p14:creationId xmlns:p14="http://schemas.microsoft.com/office/powerpoint/2010/main" val="33100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35F8-61C8-46C3-B763-1D2640947820}"/>
              </a:ext>
            </a:extLst>
          </p:cNvPr>
          <p:cNvSpPr>
            <a:spLocks noGrp="1"/>
          </p:cNvSpPr>
          <p:nvPr>
            <p:ph type="title"/>
          </p:nvPr>
        </p:nvSpPr>
        <p:spPr/>
        <p:txBody>
          <a:bodyPr/>
          <a:lstStyle/>
          <a:p>
            <a:r>
              <a:rPr lang="zh-CN" altLang="en-US" dirty="0"/>
              <a:t>全局变量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D1B5A2A-3165-4CB9-8862-8EF193541306}"/>
                  </a:ext>
                </a:extLst>
              </p:cNvPr>
              <p:cNvSpPr>
                <a:spLocks noGrp="1"/>
              </p:cNvSpPr>
              <p:nvPr>
                <p:ph idx="1"/>
              </p:nvPr>
            </p:nvSpPr>
            <p:spPr/>
            <p:txBody>
              <a:bodyPr/>
              <a:lstStyle/>
              <a:p>
                <a:r>
                  <a:rPr lang="zh-CN" altLang="en-US" dirty="0"/>
                  <a:t>在一个函数内部，既可以使用本函数定义的局部变量，也可以使用在此函数前定义的全局变量。</a:t>
                </a:r>
                <a:endParaRPr lang="en-US" altLang="zh-CN" dirty="0"/>
              </a:p>
              <a:p>
                <a:r>
                  <a:rPr lang="zh-CN" altLang="en-US" dirty="0"/>
                  <a:t>全局变量会在程序一开始时定义，并且不会被删除，所以它会在程序执行的全过程中一直占用内存单元。</a:t>
                </a:r>
                <a:endParaRPr lang="en-US" altLang="zh-CN" dirty="0"/>
              </a:p>
              <a:p>
                <a:r>
                  <a:rPr lang="zh-CN" altLang="en-US" dirty="0"/>
                  <a:t>全局变量在定义时若没有赋初值，会被默认初始化为</a:t>
                </a:r>
                <a14:m>
                  <m:oMath xmlns:m="http://schemas.openxmlformats.org/officeDocument/2006/math">
                    <m:r>
                      <a:rPr lang="en-US" altLang="zh-CN" i="1" dirty="0" smtClean="0">
                        <a:latin typeface="Cambria Math" panose="02040503050406030204" pitchFamily="18" charset="0"/>
                      </a:rPr>
                      <m:t>0</m:t>
                    </m:r>
                  </m:oMath>
                </a14:m>
                <a:r>
                  <a:rPr lang="zh-CN" altLang="en-US" dirty="0"/>
                  <a:t>。</a:t>
                </a:r>
              </a:p>
              <a:p>
                <a:endParaRPr lang="zh-CN" altLang="en-US" dirty="0"/>
              </a:p>
              <a:p>
                <a:pPr lvl="1"/>
                <a:endParaRPr lang="zh-CN" altLang="en-US" dirty="0"/>
              </a:p>
            </p:txBody>
          </p:sp>
        </mc:Choice>
        <mc:Fallback>
          <p:sp>
            <p:nvSpPr>
              <p:cNvPr id="3" name="内容占位符 2">
                <a:extLst>
                  <a:ext uri="{FF2B5EF4-FFF2-40B4-BE49-F238E27FC236}">
                    <a16:creationId xmlns:a16="http://schemas.microsoft.com/office/drawing/2014/main" id="{CD1B5A2A-3165-4CB9-8862-8EF19354130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114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54622-6822-49F6-B2A3-852518818876}"/>
              </a:ext>
            </a:extLst>
          </p:cNvPr>
          <p:cNvSpPr>
            <a:spLocks noGrp="1"/>
          </p:cNvSpPr>
          <p:nvPr>
            <p:ph type="title"/>
          </p:nvPr>
        </p:nvSpPr>
        <p:spPr/>
        <p:txBody>
          <a:bodyPr/>
          <a:lstStyle/>
          <a:p>
            <a:r>
              <a:rPr lang="zh-CN" altLang="en-US" dirty="0"/>
              <a:t>局部变量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717005D-36C3-47FD-AA37-53F087DE1481}"/>
                  </a:ext>
                </a:extLst>
              </p:cNvPr>
              <p:cNvSpPr>
                <a:spLocks noGrp="1"/>
              </p:cNvSpPr>
              <p:nvPr>
                <p:ph idx="1"/>
              </p:nvPr>
            </p:nvSpPr>
            <p:spPr/>
            <p:txBody>
              <a:bodyPr>
                <a:normAutofit/>
              </a:bodyPr>
              <a:lstStyle/>
              <a:p>
                <a:r>
                  <a:rPr lang="zh-CN" altLang="en-US" dirty="0"/>
                  <a:t>那么与全局变量相对应的其他变量就是局部变量。顾名思义，局部变量的作用域是局部的，在一个函数内部定义的变量只能在这个函数内部，定义之后的语句进行使用。当跳出这个空间，变量就会被销毁，它的值没法再被访问。</a:t>
                </a:r>
                <a:endParaRPr lang="en-US" altLang="zh-CN" dirty="0"/>
              </a:p>
              <a:p>
                <a:r>
                  <a:rPr lang="zh-CN" altLang="en-US" dirty="0"/>
                  <a:t>因为涉及的作用域不同，所以在不同的函数中变量名可以相同。它们分别代表不同的对象，互不干扰。</a:t>
                </a:r>
                <a:endParaRPr lang="en-US" altLang="zh-CN" dirty="0"/>
              </a:p>
              <a:p>
                <a14:m>
                  <m:oMath xmlns:m="http://schemas.openxmlformats.org/officeDocument/2006/math">
                    <m:r>
                      <a:rPr lang="en-US" altLang="zh-CN" i="1" dirty="0" smtClean="0">
                        <a:latin typeface="Cambria Math" panose="02040503050406030204" pitchFamily="18" charset="0"/>
                      </a:rPr>
                      <m:t>𝑚𝑎𝑖𝑛</m:t>
                    </m:r>
                  </m:oMath>
                </a14:m>
                <a:r>
                  <a:rPr lang="zh-CN" altLang="en-US" dirty="0"/>
                  <a:t>函数也是一个函数，因此它内部的空间也是局部空间，这和一些其他编程语言是不一样的。</a:t>
                </a:r>
                <a:endParaRPr lang="en-US" altLang="zh-CN" dirty="0"/>
              </a:p>
              <a:p>
                <a:r>
                  <a:rPr lang="zh-CN" altLang="en-US" dirty="0"/>
                  <a:t>局部变量的初始值是未知的。并且，局部变量的大小不可以很大！</a:t>
                </a:r>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F717005D-36C3-47FD-AA37-53F087DE1481}"/>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735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8FC64-D456-417E-9B07-C5C7A5C70702}"/>
              </a:ext>
            </a:extLst>
          </p:cNvPr>
          <p:cNvSpPr>
            <a:spLocks noGrp="1"/>
          </p:cNvSpPr>
          <p:nvPr>
            <p:ph type="title"/>
          </p:nvPr>
        </p:nvSpPr>
        <p:spPr/>
        <p:txBody>
          <a:bodyPr/>
          <a:lstStyle/>
          <a:p>
            <a:r>
              <a:rPr lang="zh-CN" altLang="en-US" dirty="0"/>
              <a:t>局部变量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DA6C799-EA06-43B4-903F-BF0E269296CC}"/>
                  </a:ext>
                </a:extLst>
              </p:cNvPr>
              <p:cNvSpPr>
                <a:spLocks noGrp="1"/>
              </p:cNvSpPr>
              <p:nvPr>
                <p:ph idx="1"/>
              </p:nvPr>
            </p:nvSpPr>
            <p:spPr/>
            <p:txBody>
              <a:bodyPr>
                <a:normAutofit/>
              </a:bodyPr>
              <a:lstStyle/>
              <a:p>
                <a:r>
                  <a:rPr lang="zh-CN" altLang="en-US" dirty="0"/>
                  <a:t>当局部变量与全局变量重名时，局部变量会把对应的全局变量“顶替”掉。这时无法访问到对应的全局变量，只能访问这个局部变量。而这个全局变量的值不会改变，在跳出局部后就可以继续访问。</a:t>
                </a:r>
                <a:r>
                  <a:rPr lang="zh-CN" altLang="en-US" dirty="0">
                    <a:solidFill>
                      <a:schemeClr val="bg1">
                        <a:lumMod val="50000"/>
                      </a:schemeClr>
                    </a:solidFill>
                  </a:rPr>
                  <a:t>但是最好不要这样做。</a:t>
                </a:r>
                <a:endParaRPr lang="en-US" altLang="zh-CN" dirty="0">
                  <a:solidFill>
                    <a:schemeClr val="bg1">
                      <a:lumMod val="50000"/>
                    </a:schemeClr>
                  </a:solidFill>
                </a:endParaRPr>
              </a:p>
              <a:p>
                <a:r>
                  <a:rPr lang="zh-CN" altLang="en-US" dirty="0"/>
                  <a:t>实际上，一个局部变量所对应的空间可能还存在进一步的包含关系。如我们在使用</a:t>
                </a:r>
                <a14:m>
                  <m:oMath xmlns:m="http://schemas.openxmlformats.org/officeDocument/2006/math">
                    <m:r>
                      <a:rPr lang="en-US" altLang="zh-CN" i="1" dirty="0" smtClean="0">
                        <a:latin typeface="Cambria Math" panose="02040503050406030204" pitchFamily="18" charset="0"/>
                      </a:rPr>
                      <m:t>𝑖𝑓</m:t>
                    </m:r>
                  </m:oMath>
                </a14:m>
                <a:r>
                  <a:rPr lang="zh-CN" altLang="en-US" dirty="0"/>
                  <a:t>和</a:t>
                </a:r>
                <a14:m>
                  <m:oMath xmlns:m="http://schemas.openxmlformats.org/officeDocument/2006/math">
                    <m:r>
                      <a:rPr lang="en-US" altLang="zh-CN" i="1" dirty="0" smtClean="0">
                        <a:latin typeface="Cambria Math" panose="02040503050406030204" pitchFamily="18" charset="0"/>
                      </a:rPr>
                      <m:t>𝑓𝑜𝑟</m:t>
                    </m:r>
                  </m:oMath>
                </a14:m>
                <a:r>
                  <a:rPr lang="zh-CN" altLang="en-US" dirty="0"/>
                  <a:t>时会使用花括号，将命令括起来形成一个块，这个块是进一步的局部关系。它与</a:t>
                </a:r>
                <a14:m>
                  <m:oMath xmlns:m="http://schemas.openxmlformats.org/officeDocument/2006/math">
                    <m:r>
                      <a:rPr lang="en-US" altLang="zh-CN" i="1" dirty="0" smtClean="0">
                        <a:latin typeface="Cambria Math" panose="02040503050406030204" pitchFamily="18" charset="0"/>
                      </a:rPr>
                      <m:t>𝑖𝑓</m:t>
                    </m:r>
                  </m:oMath>
                </a14:m>
                <a:r>
                  <a:rPr lang="zh-CN" altLang="en-US" dirty="0"/>
                  <a:t>或</a:t>
                </a:r>
                <a14:m>
                  <m:oMath xmlns:m="http://schemas.openxmlformats.org/officeDocument/2006/math">
                    <m:r>
                      <a:rPr lang="en-US" altLang="zh-CN" i="1" dirty="0" smtClean="0">
                        <a:latin typeface="Cambria Math" panose="02040503050406030204" pitchFamily="18" charset="0"/>
                      </a:rPr>
                      <m:t>𝑓𝑜𝑟</m:t>
                    </m:r>
                  </m:oMath>
                </a14:m>
                <a:r>
                  <a:rPr lang="zh-CN" altLang="en-US" dirty="0"/>
                  <a:t>无关，而与花括号有关。被括号括起来的内部空间，就相当于函数为整体时的一个新的子空间，它内部的变量可以顶替掉外部的变量。</a:t>
                </a:r>
              </a:p>
              <a:p>
                <a:endParaRPr lang="zh-CN" altLang="en-US" dirty="0"/>
              </a:p>
            </p:txBody>
          </p:sp>
        </mc:Choice>
        <mc:Fallback>
          <p:sp>
            <p:nvSpPr>
              <p:cNvPr id="3" name="内容占位符 2">
                <a:extLst>
                  <a:ext uri="{FF2B5EF4-FFF2-40B4-BE49-F238E27FC236}">
                    <a16:creationId xmlns:a16="http://schemas.microsoft.com/office/drawing/2014/main" id="{4DA6C799-EA06-43B4-903F-BF0E269296CC}"/>
                  </a:ext>
                </a:extLst>
              </p:cNvPr>
              <p:cNvSpPr>
                <a:spLocks noGrp="1" noRot="1" noChangeAspect="1" noMove="1" noResize="1" noEditPoints="1" noAdjustHandles="1" noChangeArrowheads="1" noChangeShapeType="1" noTextEdit="1"/>
              </p:cNvSpPr>
              <p:nvPr>
                <p:ph idx="1"/>
              </p:nvPr>
            </p:nvSpPr>
            <p:spPr>
              <a:blipFill>
                <a:blip r:embed="rId2"/>
                <a:stretch>
                  <a:fillRect l="-1043" t="-2521" r="-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31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B0A05-6B24-4F2C-842C-CCF52D25C2C3}"/>
              </a:ext>
            </a:extLst>
          </p:cNvPr>
          <p:cNvSpPr>
            <a:spLocks noGrp="1"/>
          </p:cNvSpPr>
          <p:nvPr>
            <p:ph type="title"/>
          </p:nvPr>
        </p:nvSpPr>
        <p:spPr/>
        <p:txBody>
          <a:bodyPr/>
          <a:lstStyle/>
          <a:p>
            <a:r>
              <a:rPr lang="zh-CN" altLang="en-US" dirty="0"/>
              <a:t>*传入数组</a:t>
            </a:r>
          </a:p>
        </p:txBody>
      </p:sp>
      <p:sp>
        <p:nvSpPr>
          <p:cNvPr id="3" name="内容占位符 2">
            <a:extLst>
              <a:ext uri="{FF2B5EF4-FFF2-40B4-BE49-F238E27FC236}">
                <a16:creationId xmlns:a16="http://schemas.microsoft.com/office/drawing/2014/main" id="{2EE3B79D-3877-4423-88A5-DEA17F4E231F}"/>
              </a:ext>
            </a:extLst>
          </p:cNvPr>
          <p:cNvSpPr>
            <a:spLocks noGrp="1"/>
          </p:cNvSpPr>
          <p:nvPr>
            <p:ph idx="1"/>
          </p:nvPr>
        </p:nvSpPr>
        <p:spPr/>
        <p:txBody>
          <a:bodyPr/>
          <a:lstStyle/>
          <a:p>
            <a:r>
              <a:rPr lang="zh-CN" altLang="en-US" dirty="0"/>
              <a:t>实际上，函数还可以传入一个数组。如果传入数组，我们只能传入数组的“标识”，或者说它的“头”。以这种方法传入的数组的修改是会</a:t>
            </a:r>
            <a:r>
              <a:rPr lang="zh-CN" altLang="en-US" b="1" dirty="0"/>
              <a:t>保留</a:t>
            </a:r>
            <a:r>
              <a:rPr lang="zh-CN" altLang="en-US" dirty="0"/>
              <a:t>的。同时，大多数时候你需要同时传入希望处理的数组的长度。</a:t>
            </a:r>
            <a:endParaRPr lang="en-US" altLang="zh-CN" dirty="0"/>
          </a:p>
          <a:p>
            <a:endParaRPr lang="en-US" altLang="zh-CN" dirty="0"/>
          </a:p>
        </p:txBody>
      </p:sp>
    </p:spTree>
    <p:extLst>
      <p:ext uri="{BB962C8B-B14F-4D97-AF65-F5344CB8AC3E}">
        <p14:creationId xmlns:p14="http://schemas.microsoft.com/office/powerpoint/2010/main" val="20875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F8AB6-556E-4D53-9C03-2373F5F9405A}"/>
              </a:ext>
            </a:extLst>
          </p:cNvPr>
          <p:cNvSpPr>
            <a:spLocks noGrp="1"/>
          </p:cNvSpPr>
          <p:nvPr>
            <p:ph type="title"/>
          </p:nvPr>
        </p:nvSpPr>
        <p:spPr/>
        <p:txBody>
          <a:bodyPr/>
          <a:lstStyle/>
          <a:p>
            <a:r>
              <a:rPr lang="zh-CN" altLang="en-US" dirty="0"/>
              <a:t>函数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0BB95CA-007E-452A-9AA8-3F1E4BD869F0}"/>
                  </a:ext>
                </a:extLst>
              </p:cNvPr>
              <p:cNvSpPr>
                <a:spLocks noGrp="1"/>
              </p:cNvSpPr>
              <p:nvPr>
                <p:ph idx="1"/>
              </p:nvPr>
            </p:nvSpPr>
            <p:spPr/>
            <p:txBody>
              <a:bodyPr/>
              <a:lstStyle/>
              <a:p>
                <a:r>
                  <a:rPr lang="zh-CN" altLang="en-US" dirty="0"/>
                  <a:t>例题：求</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ctrlPr>
                          <a:rPr lang="en-US" altLang="zh-CN" b="0" i="0" smtClean="0">
                            <a:latin typeface="Cambria Math" panose="02040503050406030204" pitchFamily="18" charset="0"/>
                          </a:rPr>
                        </m:ctrlPr>
                      </m:dPr>
                      <m:e>
                        <m:r>
                          <a:rPr lang="en-US" altLang="zh-CN" b="0" i="0" smtClean="0">
                            <a:latin typeface="Cambria Math" panose="02040503050406030204" pitchFamily="18" charset="0"/>
                          </a:rPr>
                          <m:t>1!+2!+…+</m:t>
                        </m:r>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m:t>
                        </m:r>
                      </m:e>
                    </m:d>
                  </m:oMath>
                </a14:m>
                <a:r>
                  <a:rPr lang="zh-CN" altLang="en-US" dirty="0"/>
                  <a:t>。</a:t>
                </a:r>
                <a:endParaRPr lang="en-US" altLang="zh-CN" dirty="0"/>
              </a:p>
              <a:p>
                <a:endParaRPr lang="en-US" altLang="zh-CN" dirty="0"/>
              </a:p>
              <a:p>
                <a:r>
                  <a:rPr lang="zh-CN" altLang="en-US" dirty="0"/>
                  <a:t>假如我们有一个功能，能够直接计算出阶乘</a:t>
                </a:r>
                <a14:m>
                  <m:oMath xmlns:m="http://schemas.openxmlformats.org/officeDocument/2006/math">
                    <m:d>
                      <m:dPr>
                        <m:ctrlPr>
                          <a:rPr lang="en-US" altLang="zh-CN" b="0" i="0" smtClean="0">
                            <a:latin typeface="Cambria Math" panose="02040503050406030204" pitchFamily="18" charset="0"/>
                          </a:rPr>
                        </m:ctrlPr>
                      </m:dPr>
                      <m:e>
                        <m:r>
                          <a:rPr lang="en-US" altLang="zh-CN" b="0" i="1" smtClean="0">
                            <a:latin typeface="Cambria Math" panose="02040503050406030204" pitchFamily="18" charset="0"/>
                          </a:rPr>
                          <m:t>𝑓𝑎𝑐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oMath>
                </a14:m>
                <a:r>
                  <a:rPr lang="zh-CN" altLang="en-US" dirty="0"/>
                  <a:t>，这份代码能够很轻松的实现。</a:t>
                </a:r>
                <a:endParaRPr lang="en-US" altLang="zh-CN" dirty="0"/>
              </a:p>
            </p:txBody>
          </p:sp>
        </mc:Choice>
        <mc:Fallback>
          <p:sp>
            <p:nvSpPr>
              <p:cNvPr id="3" name="内容占位符 2">
                <a:extLst>
                  <a:ext uri="{FF2B5EF4-FFF2-40B4-BE49-F238E27FC236}">
                    <a16:creationId xmlns:a16="http://schemas.microsoft.com/office/drawing/2014/main" id="{E0BB95CA-007E-452A-9AA8-3F1E4BD869F0}"/>
                  </a:ext>
                </a:extLst>
              </p:cNvPr>
              <p:cNvSpPr>
                <a:spLocks noGrp="1" noRot="1" noChangeAspect="1" noMove="1" noResize="1" noEditPoints="1" noAdjustHandles="1" noChangeArrowheads="1" noChangeShapeType="1" noTextEdit="1"/>
              </p:cNvSpPr>
              <p:nvPr>
                <p:ph idx="1"/>
              </p:nvPr>
            </p:nvSpPr>
            <p:spPr>
              <a:blipFill>
                <a:blip r:embed="rId2"/>
                <a:stretch>
                  <a:fillRect l="-1043" t="-2381" r="-58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415CC9C-6C2D-4124-B95F-DCB57AC55814}"/>
              </a:ext>
            </a:extLst>
          </p:cNvPr>
          <p:cNvPicPr>
            <a:picLocks noChangeAspect="1"/>
          </p:cNvPicPr>
          <p:nvPr/>
        </p:nvPicPr>
        <p:blipFill>
          <a:blip r:embed="rId3"/>
          <a:stretch>
            <a:fillRect/>
          </a:stretch>
        </p:blipFill>
        <p:spPr>
          <a:xfrm>
            <a:off x="1135909" y="3814126"/>
            <a:ext cx="5282905" cy="2511545"/>
          </a:xfrm>
          <a:prstGeom prst="rect">
            <a:avLst/>
          </a:prstGeom>
        </p:spPr>
      </p:pic>
    </p:spTree>
    <p:extLst>
      <p:ext uri="{BB962C8B-B14F-4D97-AF65-F5344CB8AC3E}">
        <p14:creationId xmlns:p14="http://schemas.microsoft.com/office/powerpoint/2010/main" val="22518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C8B36-B92D-4B63-8A7C-A45506824AE5}"/>
              </a:ext>
            </a:extLst>
          </p:cNvPr>
          <p:cNvSpPr>
            <a:spLocks noGrp="1"/>
          </p:cNvSpPr>
          <p:nvPr>
            <p:ph type="title"/>
          </p:nvPr>
        </p:nvSpPr>
        <p:spPr/>
        <p:txBody>
          <a:bodyPr/>
          <a:lstStyle/>
          <a:p>
            <a:r>
              <a:rPr lang="zh-CN" altLang="en-US" dirty="0"/>
              <a:t>*传入数组</a:t>
            </a:r>
          </a:p>
        </p:txBody>
      </p:sp>
      <p:sp>
        <p:nvSpPr>
          <p:cNvPr id="3" name="内容占位符 2">
            <a:extLst>
              <a:ext uri="{FF2B5EF4-FFF2-40B4-BE49-F238E27FC236}">
                <a16:creationId xmlns:a16="http://schemas.microsoft.com/office/drawing/2014/main" id="{8FF87775-C1FF-45F9-BD56-34C6B2485219}"/>
              </a:ext>
            </a:extLst>
          </p:cNvPr>
          <p:cNvSpPr>
            <a:spLocks noGrp="1"/>
          </p:cNvSpPr>
          <p:nvPr>
            <p:ph idx="1"/>
          </p:nvPr>
        </p:nvSpPr>
        <p:spPr/>
        <p:txBody>
          <a:bodyPr/>
          <a:lstStyle/>
          <a:p>
            <a:r>
              <a:rPr lang="zh-CN" altLang="en-US" dirty="0"/>
              <a:t>我们可以用“*</a:t>
            </a:r>
            <a:r>
              <a:rPr lang="en-US" altLang="zh-CN" dirty="0"/>
              <a:t>a</a:t>
            </a:r>
            <a:r>
              <a:rPr lang="zh-CN" altLang="en-US" dirty="0"/>
              <a:t>”来表示这是一个数组的头。我们也可以用“</a:t>
            </a:r>
            <a:r>
              <a:rPr lang="en-US" altLang="zh-CN" dirty="0"/>
              <a:t>a[ ]</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05AEC63F-FE7D-42AF-BD73-B3F42F085BE3}"/>
              </a:ext>
            </a:extLst>
          </p:cNvPr>
          <p:cNvPicPr>
            <a:picLocks noChangeAspect="1"/>
          </p:cNvPicPr>
          <p:nvPr/>
        </p:nvPicPr>
        <p:blipFill>
          <a:blip r:embed="rId2"/>
          <a:stretch>
            <a:fillRect/>
          </a:stretch>
        </p:blipFill>
        <p:spPr>
          <a:xfrm>
            <a:off x="1357157" y="2735572"/>
            <a:ext cx="4934052" cy="2955918"/>
          </a:xfrm>
          <a:prstGeom prst="rect">
            <a:avLst/>
          </a:prstGeom>
        </p:spPr>
      </p:pic>
      <p:sp>
        <p:nvSpPr>
          <p:cNvPr id="5" name="文本框 4">
            <a:extLst>
              <a:ext uri="{FF2B5EF4-FFF2-40B4-BE49-F238E27FC236}">
                <a16:creationId xmlns:a16="http://schemas.microsoft.com/office/drawing/2014/main" id="{D0104090-0FE2-4308-9047-B7577E14929D}"/>
              </a:ext>
            </a:extLst>
          </p:cNvPr>
          <p:cNvSpPr txBox="1"/>
          <p:nvPr/>
        </p:nvSpPr>
        <p:spPr>
          <a:xfrm>
            <a:off x="7715892" y="3174715"/>
            <a:ext cx="1723549" cy="461665"/>
          </a:xfrm>
          <a:prstGeom prst="rect">
            <a:avLst/>
          </a:prstGeom>
          <a:noFill/>
        </p:spPr>
        <p:txBody>
          <a:bodyPr wrap="none" rtlCol="0">
            <a:spAutoFit/>
          </a:bodyPr>
          <a:lstStyle/>
          <a:p>
            <a:r>
              <a:rPr lang="zh-CN" altLang="en-US" sz="2400" dirty="0">
                <a:solidFill>
                  <a:srgbClr val="00057B"/>
                </a:solidFill>
              </a:rPr>
              <a:t>运行结果：</a:t>
            </a:r>
          </a:p>
        </p:txBody>
      </p:sp>
      <p:pic>
        <p:nvPicPr>
          <p:cNvPr id="6" name="图片 5">
            <a:extLst>
              <a:ext uri="{FF2B5EF4-FFF2-40B4-BE49-F238E27FC236}">
                <a16:creationId xmlns:a16="http://schemas.microsoft.com/office/drawing/2014/main" id="{779921DE-E636-48CD-AA32-1ADA2F05E031}"/>
              </a:ext>
            </a:extLst>
          </p:cNvPr>
          <p:cNvPicPr>
            <a:picLocks noChangeAspect="1"/>
          </p:cNvPicPr>
          <p:nvPr/>
        </p:nvPicPr>
        <p:blipFill rotWithShape="1">
          <a:blip r:embed="rId3"/>
          <a:srcRect t="34300"/>
          <a:stretch/>
        </p:blipFill>
        <p:spPr>
          <a:xfrm>
            <a:off x="7464837" y="3771317"/>
            <a:ext cx="3370006" cy="461665"/>
          </a:xfrm>
          <a:prstGeom prst="rect">
            <a:avLst/>
          </a:prstGeom>
        </p:spPr>
      </p:pic>
    </p:spTree>
    <p:extLst>
      <p:ext uri="{BB962C8B-B14F-4D97-AF65-F5344CB8AC3E}">
        <p14:creationId xmlns:p14="http://schemas.microsoft.com/office/powerpoint/2010/main" val="12538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32526-6278-4AED-936C-46405EBC06DC}"/>
              </a:ext>
            </a:extLst>
          </p:cNvPr>
          <p:cNvSpPr>
            <a:spLocks noGrp="1"/>
          </p:cNvSpPr>
          <p:nvPr>
            <p:ph type="title"/>
          </p:nvPr>
        </p:nvSpPr>
        <p:spPr/>
        <p:txBody>
          <a:bodyPr/>
          <a:lstStyle/>
          <a:p>
            <a:r>
              <a:rPr lang="zh-CN" altLang="en-US" dirty="0"/>
              <a:t>例题：验证哥德巴赫猜想</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BCFAB8-D83B-49E9-93B3-53B5AC211A2A}"/>
                  </a:ext>
                </a:extLst>
              </p:cNvPr>
              <p:cNvSpPr>
                <a:spLocks noGrp="1"/>
              </p:cNvSpPr>
              <p:nvPr>
                <p:ph idx="1"/>
              </p:nvPr>
            </p:nvSpPr>
            <p:spPr/>
            <p:txBody>
              <a:bodyPr>
                <a:noAutofit/>
              </a:bodyPr>
              <a:lstStyle/>
              <a:p>
                <a:r>
                  <a:rPr lang="zh-CN" altLang="en-US" dirty="0"/>
                  <a:t>给出一个偶数</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(6≤</m:t>
                    </m:r>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r>
                  <a:rPr lang="zh-CN" altLang="en-US" dirty="0"/>
                  <a:t>，将其表示为两个质数相加的形式。</a:t>
                </a:r>
                <a:endParaRPr lang="en-US" altLang="zh-CN" dirty="0"/>
              </a:p>
              <a:p>
                <a:r>
                  <a:rPr lang="zh-CN" altLang="en-US" dirty="0"/>
                  <a:t>质数：其约数只有</a:t>
                </a:r>
                <a14:m>
                  <m:oMath xmlns:m="http://schemas.openxmlformats.org/officeDocument/2006/math">
                    <m:r>
                      <a:rPr lang="en-US" altLang="zh-CN" i="1" dirty="0" smtClean="0">
                        <a:latin typeface="Cambria Math" panose="02040503050406030204" pitchFamily="18" charset="0"/>
                      </a:rPr>
                      <m:t>1</m:t>
                    </m:r>
                  </m:oMath>
                </a14:m>
                <a:r>
                  <a:rPr lang="zh-CN" altLang="en-US" dirty="0"/>
                  <a:t>与它本身的数。</a:t>
                </a:r>
                <a:endParaRPr lang="en-US" altLang="zh-CN" dirty="0"/>
              </a:p>
              <a:p>
                <a:r>
                  <a:rPr lang="zh-CN" altLang="en-US" i="1" dirty="0"/>
                  <a:t>由于这个数据范围很小，所以你可能不需要考虑程序超时的问题。</a:t>
                </a:r>
              </a:p>
            </p:txBody>
          </p:sp>
        </mc:Choice>
        <mc:Fallback>
          <p:sp>
            <p:nvSpPr>
              <p:cNvPr id="3" name="内容占位符 2">
                <a:extLst>
                  <a:ext uri="{FF2B5EF4-FFF2-40B4-BE49-F238E27FC236}">
                    <a16:creationId xmlns:a16="http://schemas.microsoft.com/office/drawing/2014/main" id="{78BCFAB8-D83B-49E9-93B3-53B5AC211A2A}"/>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797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CBB5D-8022-4C8E-B960-58863E68D7B3}"/>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0CAD65C0-F5EA-4327-AAB7-3ACA25A5C7A5}"/>
              </a:ext>
            </a:extLst>
          </p:cNvPr>
          <p:cNvSpPr>
            <a:spLocks noGrp="1"/>
          </p:cNvSpPr>
          <p:nvPr>
            <p:ph idx="1"/>
          </p:nvPr>
        </p:nvSpPr>
        <p:spPr/>
        <p:txBody>
          <a:bodyPr/>
          <a:lstStyle/>
          <a:p>
            <a:r>
              <a:rPr lang="zh-CN" altLang="en-US" dirty="0"/>
              <a:t>而很遗憾的是，</a:t>
            </a:r>
            <a:r>
              <a:rPr lang="en-US" altLang="zh-CN" dirty="0"/>
              <a:t>C++</a:t>
            </a:r>
            <a:r>
              <a:rPr lang="zh-CN" altLang="en-US" dirty="0"/>
              <a:t>中并没有对于阶乘的一个函数，因此我们就要自己去实现一个函数。那么这个阶乘的结构就该是这样的：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函数的语法形式主要有以下几点。</a:t>
            </a:r>
            <a:endParaRPr lang="en-US" altLang="zh-CN" dirty="0"/>
          </a:p>
        </p:txBody>
      </p:sp>
      <p:pic>
        <p:nvPicPr>
          <p:cNvPr id="4" name="图片 3">
            <a:extLst>
              <a:ext uri="{FF2B5EF4-FFF2-40B4-BE49-F238E27FC236}">
                <a16:creationId xmlns:a16="http://schemas.microsoft.com/office/drawing/2014/main" id="{3E27D757-94A9-488F-92CC-B74B37C6CFA6}"/>
              </a:ext>
            </a:extLst>
          </p:cNvPr>
          <p:cNvPicPr>
            <a:picLocks noChangeAspect="1"/>
          </p:cNvPicPr>
          <p:nvPr/>
        </p:nvPicPr>
        <p:blipFill>
          <a:blip r:embed="rId3"/>
          <a:stretch>
            <a:fillRect/>
          </a:stretch>
        </p:blipFill>
        <p:spPr>
          <a:xfrm>
            <a:off x="1379018" y="2992655"/>
            <a:ext cx="5032799" cy="2017278"/>
          </a:xfrm>
          <a:prstGeom prst="rect">
            <a:avLst/>
          </a:prstGeom>
        </p:spPr>
      </p:pic>
      <p:grpSp>
        <p:nvGrpSpPr>
          <p:cNvPr id="23" name="组合 22">
            <a:extLst>
              <a:ext uri="{FF2B5EF4-FFF2-40B4-BE49-F238E27FC236}">
                <a16:creationId xmlns:a16="http://schemas.microsoft.com/office/drawing/2014/main" id="{81B20D17-9855-450B-8F21-95D27372F237}"/>
              </a:ext>
            </a:extLst>
          </p:cNvPr>
          <p:cNvGrpSpPr/>
          <p:nvPr/>
        </p:nvGrpSpPr>
        <p:grpSpPr>
          <a:xfrm>
            <a:off x="1343457" y="2725132"/>
            <a:ext cx="4074332" cy="764828"/>
            <a:chOff x="1343457" y="2725132"/>
            <a:chExt cx="4074332" cy="764828"/>
          </a:xfrm>
        </p:grpSpPr>
        <p:grpSp>
          <p:nvGrpSpPr>
            <p:cNvPr id="20" name="组合 19">
              <a:extLst>
                <a:ext uri="{FF2B5EF4-FFF2-40B4-BE49-F238E27FC236}">
                  <a16:creationId xmlns:a16="http://schemas.microsoft.com/office/drawing/2014/main" id="{1CFC5ACD-88FB-410B-A75F-C29F1924D3AC}"/>
                </a:ext>
              </a:extLst>
            </p:cNvPr>
            <p:cNvGrpSpPr/>
            <p:nvPr/>
          </p:nvGrpSpPr>
          <p:grpSpPr>
            <a:xfrm>
              <a:off x="1343457" y="2725132"/>
              <a:ext cx="4074332" cy="581947"/>
              <a:chOff x="1343457" y="2725132"/>
              <a:chExt cx="4074332" cy="581947"/>
            </a:xfrm>
          </p:grpSpPr>
          <p:sp>
            <p:nvSpPr>
              <p:cNvPr id="5" name="文本框 4">
                <a:extLst>
                  <a:ext uri="{FF2B5EF4-FFF2-40B4-BE49-F238E27FC236}">
                    <a16:creationId xmlns:a16="http://schemas.microsoft.com/office/drawing/2014/main" id="{4C849D29-2179-4438-824C-336ECB6E57F8}"/>
                  </a:ext>
                </a:extLst>
              </p:cNvPr>
              <p:cNvSpPr txBox="1"/>
              <p:nvPr/>
            </p:nvSpPr>
            <p:spPr>
              <a:xfrm>
                <a:off x="1343458" y="2725132"/>
                <a:ext cx="4074331" cy="400110"/>
              </a:xfrm>
              <a:prstGeom prst="rect">
                <a:avLst/>
              </a:prstGeom>
              <a:noFill/>
            </p:spPr>
            <p:txBody>
              <a:bodyPr wrap="square" rtlCol="0">
                <a:spAutoFit/>
              </a:bodyPr>
              <a:lstStyle/>
              <a:p>
                <a:r>
                  <a:rPr lang="zh-CN" altLang="en-US" sz="2000" dirty="0">
                    <a:solidFill>
                      <a:srgbClr val="0000FF"/>
                    </a:solidFill>
                  </a:rPr>
                  <a:t>函数类型，决定该函数的返回值</a:t>
                </a:r>
              </a:p>
            </p:txBody>
          </p:sp>
          <p:cxnSp>
            <p:nvCxnSpPr>
              <p:cNvPr id="10" name="连接符: 曲线 9">
                <a:extLst>
                  <a:ext uri="{FF2B5EF4-FFF2-40B4-BE49-F238E27FC236}">
                    <a16:creationId xmlns:a16="http://schemas.microsoft.com/office/drawing/2014/main" id="{89D54108-5357-4D93-9819-70C47DD95EBA}"/>
                  </a:ext>
                </a:extLst>
              </p:cNvPr>
              <p:cNvCxnSpPr>
                <a:cxnSpLocks/>
                <a:stCxn id="5" idx="1"/>
              </p:cNvCxnSpPr>
              <p:nvPr/>
            </p:nvCxnSpPr>
            <p:spPr>
              <a:xfrm rot="10800000" flipH="1" flipV="1">
                <a:off x="1343457" y="2925186"/>
                <a:ext cx="12065" cy="381893"/>
              </a:xfrm>
              <a:prstGeom prst="curvedConnector4">
                <a:avLst>
                  <a:gd name="adj1" fmla="val -1810526"/>
                  <a:gd name="adj2" fmla="val 102797"/>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直接连接符 21">
              <a:extLst>
                <a:ext uri="{FF2B5EF4-FFF2-40B4-BE49-F238E27FC236}">
                  <a16:creationId xmlns:a16="http://schemas.microsoft.com/office/drawing/2014/main" id="{A6EBE6BE-16E3-4376-B4E8-BC203F6300F9}"/>
                </a:ext>
              </a:extLst>
            </p:cNvPr>
            <p:cNvCxnSpPr/>
            <p:nvPr/>
          </p:nvCxnSpPr>
          <p:spPr>
            <a:xfrm>
              <a:off x="1457960" y="3489960"/>
              <a:ext cx="125476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grpSp>
      <p:grpSp>
        <p:nvGrpSpPr>
          <p:cNvPr id="31" name="组合 30">
            <a:extLst>
              <a:ext uri="{FF2B5EF4-FFF2-40B4-BE49-F238E27FC236}">
                <a16:creationId xmlns:a16="http://schemas.microsoft.com/office/drawing/2014/main" id="{7C713AA2-E79F-4BBC-8C7E-5029E1C5A0CF}"/>
              </a:ext>
            </a:extLst>
          </p:cNvPr>
          <p:cNvGrpSpPr/>
          <p:nvPr/>
        </p:nvGrpSpPr>
        <p:grpSpPr>
          <a:xfrm>
            <a:off x="2908300" y="2902331"/>
            <a:ext cx="5604530" cy="587629"/>
            <a:chOff x="2908300" y="2902331"/>
            <a:chExt cx="5604530" cy="587629"/>
          </a:xfrm>
        </p:grpSpPr>
        <p:grpSp>
          <p:nvGrpSpPr>
            <p:cNvPr id="28" name="组合 27">
              <a:extLst>
                <a:ext uri="{FF2B5EF4-FFF2-40B4-BE49-F238E27FC236}">
                  <a16:creationId xmlns:a16="http://schemas.microsoft.com/office/drawing/2014/main" id="{C4A9CE49-50EE-45EF-818B-A4A36A3BF7B7}"/>
                </a:ext>
              </a:extLst>
            </p:cNvPr>
            <p:cNvGrpSpPr/>
            <p:nvPr/>
          </p:nvGrpSpPr>
          <p:grpSpPr>
            <a:xfrm>
              <a:off x="3119967" y="2902331"/>
              <a:ext cx="5392863" cy="369332"/>
              <a:chOff x="3119967" y="2902331"/>
              <a:chExt cx="5392863" cy="369332"/>
            </a:xfrm>
          </p:grpSpPr>
          <p:sp>
            <p:nvSpPr>
              <p:cNvPr id="24" name="文本框 23">
                <a:extLst>
                  <a:ext uri="{FF2B5EF4-FFF2-40B4-BE49-F238E27FC236}">
                    <a16:creationId xmlns:a16="http://schemas.microsoft.com/office/drawing/2014/main" id="{0B7FF868-47A5-4140-93EA-67CCAAD5F633}"/>
                  </a:ext>
                </a:extLst>
              </p:cNvPr>
              <p:cNvSpPr txBox="1"/>
              <p:nvPr/>
            </p:nvSpPr>
            <p:spPr>
              <a:xfrm>
                <a:off x="5035596" y="2902331"/>
                <a:ext cx="3477234" cy="369332"/>
              </a:xfrm>
              <a:prstGeom prst="rect">
                <a:avLst/>
              </a:prstGeom>
              <a:noFill/>
            </p:spPr>
            <p:txBody>
              <a:bodyPr wrap="none" rtlCol="0">
                <a:spAutoFit/>
              </a:bodyPr>
              <a:lstStyle/>
              <a:p>
                <a:r>
                  <a:rPr lang="zh-CN" altLang="en-US" dirty="0">
                    <a:solidFill>
                      <a:srgbClr val="CC4353"/>
                    </a:solidFill>
                  </a:rPr>
                  <a:t>函数名字，调用时即可采用</a:t>
                </a:r>
                <a:r>
                  <a:rPr lang="en-US" altLang="zh-CN" dirty="0">
                    <a:solidFill>
                      <a:srgbClr val="CC4353"/>
                    </a:solidFill>
                  </a:rPr>
                  <a:t>fac(x)</a:t>
                </a:r>
                <a:endParaRPr lang="zh-CN" altLang="en-US" dirty="0">
                  <a:solidFill>
                    <a:srgbClr val="CC4353"/>
                  </a:solidFill>
                </a:endParaRPr>
              </a:p>
            </p:txBody>
          </p:sp>
          <p:cxnSp>
            <p:nvCxnSpPr>
              <p:cNvPr id="26" name="连接符: 肘形 25">
                <a:extLst>
                  <a:ext uri="{FF2B5EF4-FFF2-40B4-BE49-F238E27FC236}">
                    <a16:creationId xmlns:a16="http://schemas.microsoft.com/office/drawing/2014/main" id="{CB41974E-B19C-43FA-AEB6-2378E61D3E47}"/>
                  </a:ext>
                </a:extLst>
              </p:cNvPr>
              <p:cNvCxnSpPr/>
              <p:nvPr/>
            </p:nvCxnSpPr>
            <p:spPr>
              <a:xfrm rot="10800000" flipV="1">
                <a:off x="3119967" y="3090333"/>
                <a:ext cx="1911350" cy="86784"/>
              </a:xfrm>
              <a:prstGeom prst="bentConnector3">
                <a:avLst>
                  <a:gd name="adj1" fmla="val 100055"/>
                </a:avLst>
              </a:prstGeom>
              <a:ln>
                <a:solidFill>
                  <a:srgbClr val="CC4353"/>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0" name="直接连接符 29">
              <a:extLst>
                <a:ext uri="{FF2B5EF4-FFF2-40B4-BE49-F238E27FC236}">
                  <a16:creationId xmlns:a16="http://schemas.microsoft.com/office/drawing/2014/main" id="{C4D2A667-626E-4CF1-B96D-75BE60B26B8A}"/>
                </a:ext>
              </a:extLst>
            </p:cNvPr>
            <p:cNvCxnSpPr/>
            <p:nvPr/>
          </p:nvCxnSpPr>
          <p:spPr>
            <a:xfrm>
              <a:off x="2908300" y="3489960"/>
              <a:ext cx="372533" cy="0"/>
            </a:xfrm>
            <a:prstGeom prst="line">
              <a:avLst/>
            </a:prstGeom>
            <a:ln>
              <a:solidFill>
                <a:srgbClr val="CC4353"/>
              </a:solidFill>
            </a:ln>
          </p:spPr>
          <p:style>
            <a:lnRef idx="3">
              <a:schemeClr val="accent1"/>
            </a:lnRef>
            <a:fillRef idx="0">
              <a:schemeClr val="accent1"/>
            </a:fillRef>
            <a:effectRef idx="2">
              <a:schemeClr val="accent1"/>
            </a:effectRef>
            <a:fontRef idx="minor">
              <a:schemeClr val="tx1"/>
            </a:fontRef>
          </p:style>
        </p:cxnSp>
      </p:grpSp>
      <p:grpSp>
        <p:nvGrpSpPr>
          <p:cNvPr id="45" name="组合 44">
            <a:extLst>
              <a:ext uri="{FF2B5EF4-FFF2-40B4-BE49-F238E27FC236}">
                <a16:creationId xmlns:a16="http://schemas.microsoft.com/office/drawing/2014/main" id="{56AA7C41-6B66-47E3-8352-49333B1063B3}"/>
              </a:ext>
            </a:extLst>
          </p:cNvPr>
          <p:cNvGrpSpPr/>
          <p:nvPr/>
        </p:nvGrpSpPr>
        <p:grpSpPr>
          <a:xfrm>
            <a:off x="3992034" y="3489960"/>
            <a:ext cx="3986741" cy="369332"/>
            <a:chOff x="3992034" y="3489960"/>
            <a:chExt cx="3986741" cy="369332"/>
          </a:xfrm>
        </p:grpSpPr>
        <p:sp>
          <p:nvSpPr>
            <p:cNvPr id="32" name="文本框 31">
              <a:extLst>
                <a:ext uri="{FF2B5EF4-FFF2-40B4-BE49-F238E27FC236}">
                  <a16:creationId xmlns:a16="http://schemas.microsoft.com/office/drawing/2014/main" id="{06833FB9-0874-4026-8DB8-394BEFE848E4}"/>
                </a:ext>
              </a:extLst>
            </p:cNvPr>
            <p:cNvSpPr txBox="1"/>
            <p:nvPr/>
          </p:nvSpPr>
          <p:spPr>
            <a:xfrm>
              <a:off x="5024120" y="3489960"/>
              <a:ext cx="2954655" cy="369332"/>
            </a:xfrm>
            <a:prstGeom prst="rect">
              <a:avLst/>
            </a:prstGeom>
            <a:noFill/>
          </p:spPr>
          <p:txBody>
            <a:bodyPr wrap="none" rtlCol="0">
              <a:spAutoFit/>
            </a:bodyPr>
            <a:lstStyle/>
            <a:p>
              <a:r>
                <a:rPr lang="zh-CN" altLang="en-US" dirty="0">
                  <a:solidFill>
                    <a:srgbClr val="00057B"/>
                  </a:solidFill>
                </a:rPr>
                <a:t>参数名（此处为形式参数）</a:t>
              </a:r>
            </a:p>
          </p:txBody>
        </p:sp>
        <p:cxnSp>
          <p:nvCxnSpPr>
            <p:cNvPr id="34" name="连接符: 肘形 33">
              <a:extLst>
                <a:ext uri="{FF2B5EF4-FFF2-40B4-BE49-F238E27FC236}">
                  <a16:creationId xmlns:a16="http://schemas.microsoft.com/office/drawing/2014/main" id="{1C6EC279-94EE-468F-A918-6FC353C1C93E}"/>
                </a:ext>
              </a:extLst>
            </p:cNvPr>
            <p:cNvCxnSpPr>
              <a:cxnSpLocks/>
              <a:stCxn id="32" idx="1"/>
            </p:cNvCxnSpPr>
            <p:nvPr/>
          </p:nvCxnSpPr>
          <p:spPr>
            <a:xfrm rot="10800000">
              <a:off x="4195234" y="3526368"/>
              <a:ext cx="828887" cy="148259"/>
            </a:xfrm>
            <a:prstGeom prst="bentConnector3">
              <a:avLst>
                <a:gd name="adj1" fmla="val 99796"/>
              </a:avLst>
            </a:prstGeom>
            <a:ln>
              <a:solidFill>
                <a:srgbClr val="00057B"/>
              </a:solidFill>
              <a:tailEnd type="triangle"/>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87364787-9C50-4FCD-9582-6F3A0576AF9F}"/>
                </a:ext>
              </a:extLst>
            </p:cNvPr>
            <p:cNvCxnSpPr>
              <a:cxnSpLocks/>
            </p:cNvCxnSpPr>
            <p:nvPr/>
          </p:nvCxnSpPr>
          <p:spPr>
            <a:xfrm>
              <a:off x="3992034" y="3489960"/>
              <a:ext cx="218016" cy="0"/>
            </a:xfrm>
            <a:prstGeom prst="line">
              <a:avLst/>
            </a:prstGeom>
            <a:ln>
              <a:solidFill>
                <a:srgbClr val="00057B"/>
              </a:solidFill>
            </a:ln>
          </p:spPr>
          <p:style>
            <a:lnRef idx="3">
              <a:schemeClr val="accent1"/>
            </a:lnRef>
            <a:fillRef idx="0">
              <a:schemeClr val="accent1"/>
            </a:fillRef>
            <a:effectRef idx="2">
              <a:schemeClr val="accent1"/>
            </a:effectRef>
            <a:fontRef idx="minor">
              <a:schemeClr val="tx1"/>
            </a:fontRef>
          </p:style>
        </p:cxnSp>
      </p:grpSp>
      <p:grpSp>
        <p:nvGrpSpPr>
          <p:cNvPr id="55" name="组合 54">
            <a:extLst>
              <a:ext uri="{FF2B5EF4-FFF2-40B4-BE49-F238E27FC236}">
                <a16:creationId xmlns:a16="http://schemas.microsoft.com/office/drawing/2014/main" id="{E5E0E392-D788-4B63-BF18-0E89F2A4DBB8}"/>
              </a:ext>
            </a:extLst>
          </p:cNvPr>
          <p:cNvGrpSpPr/>
          <p:nvPr/>
        </p:nvGrpSpPr>
        <p:grpSpPr>
          <a:xfrm>
            <a:off x="1793875" y="3526368"/>
            <a:ext cx="5200544" cy="1605464"/>
            <a:chOff x="1793875" y="3526368"/>
            <a:chExt cx="5200544" cy="1605464"/>
          </a:xfrm>
        </p:grpSpPr>
        <p:sp>
          <p:nvSpPr>
            <p:cNvPr id="50" name="左大括号 49">
              <a:extLst>
                <a:ext uri="{FF2B5EF4-FFF2-40B4-BE49-F238E27FC236}">
                  <a16:creationId xmlns:a16="http://schemas.microsoft.com/office/drawing/2014/main" id="{934785C6-F63E-47FD-90AE-E720E060295F}"/>
                </a:ext>
              </a:extLst>
            </p:cNvPr>
            <p:cNvSpPr/>
            <p:nvPr/>
          </p:nvSpPr>
          <p:spPr>
            <a:xfrm>
              <a:off x="1793875" y="3526368"/>
              <a:ext cx="225425" cy="987421"/>
            </a:xfrm>
            <a:prstGeom prst="leftBrace">
              <a:avLst/>
            </a:prstGeom>
            <a:ln>
              <a:solidFill>
                <a:srgbClr val="B005DA"/>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0714C9A4-1201-4D23-A514-A01AEAB4B21F}"/>
                </a:ext>
              </a:extLst>
            </p:cNvPr>
            <p:cNvSpPr txBox="1"/>
            <p:nvPr/>
          </p:nvSpPr>
          <p:spPr>
            <a:xfrm>
              <a:off x="4039764" y="4762500"/>
              <a:ext cx="2954655" cy="369332"/>
            </a:xfrm>
            <a:prstGeom prst="rect">
              <a:avLst/>
            </a:prstGeom>
            <a:noFill/>
          </p:spPr>
          <p:txBody>
            <a:bodyPr wrap="none" rtlCol="0">
              <a:spAutoFit/>
            </a:bodyPr>
            <a:lstStyle/>
            <a:p>
              <a:r>
                <a:rPr lang="zh-CN" altLang="en-US" dirty="0">
                  <a:solidFill>
                    <a:srgbClr val="B005DA"/>
                  </a:solidFill>
                </a:rPr>
                <a:t>函数体（函数的主要内容）</a:t>
              </a:r>
            </a:p>
          </p:txBody>
        </p:sp>
        <p:cxnSp>
          <p:nvCxnSpPr>
            <p:cNvPr id="53" name="连接符: 肘形 52">
              <a:extLst>
                <a:ext uri="{FF2B5EF4-FFF2-40B4-BE49-F238E27FC236}">
                  <a16:creationId xmlns:a16="http://schemas.microsoft.com/office/drawing/2014/main" id="{1D735002-B79F-4A68-98AE-B50C55B71215}"/>
                </a:ext>
              </a:extLst>
            </p:cNvPr>
            <p:cNvCxnSpPr/>
            <p:nvPr/>
          </p:nvCxnSpPr>
          <p:spPr>
            <a:xfrm rot="10800000">
              <a:off x="1960033" y="4601634"/>
              <a:ext cx="2070100" cy="380055"/>
            </a:xfrm>
            <a:prstGeom prst="bentConnector3">
              <a:avLst>
                <a:gd name="adj1" fmla="val 99898"/>
              </a:avLst>
            </a:prstGeom>
            <a:ln>
              <a:solidFill>
                <a:srgbClr val="B005DA"/>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026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C2AA-D359-47B9-8DE3-E78A7957F300}"/>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A3D10973-DE73-42C1-B0BD-C89874930990}"/>
              </a:ext>
            </a:extLst>
          </p:cNvPr>
          <p:cNvSpPr>
            <a:spLocks noGrp="1"/>
          </p:cNvSpPr>
          <p:nvPr>
            <p:ph idx="1"/>
          </p:nvPr>
        </p:nvSpPr>
        <p:spPr>
          <a:xfrm>
            <a:off x="838200" y="1825625"/>
            <a:ext cx="10515600" cy="2737908"/>
          </a:xfrm>
        </p:spPr>
        <p:txBody>
          <a:bodyPr/>
          <a:lstStyle/>
          <a:p>
            <a:r>
              <a:rPr lang="zh-CN" altLang="en-US" dirty="0"/>
              <a:t>整个代码看起来的样子就会是这样的。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8CC46A4A-7681-49CD-ABCB-FAAB3F6ACB0E}"/>
              </a:ext>
            </a:extLst>
          </p:cNvPr>
          <p:cNvPicPr>
            <a:picLocks noChangeAspect="1"/>
          </p:cNvPicPr>
          <p:nvPr/>
        </p:nvPicPr>
        <p:blipFill>
          <a:blip r:embed="rId2"/>
          <a:stretch>
            <a:fillRect/>
          </a:stretch>
        </p:blipFill>
        <p:spPr>
          <a:xfrm>
            <a:off x="743787" y="2430274"/>
            <a:ext cx="4898913" cy="3746689"/>
          </a:xfrm>
          <a:prstGeom prst="rect">
            <a:avLst/>
          </a:prstGeom>
        </p:spPr>
      </p:pic>
      <p:pic>
        <p:nvPicPr>
          <p:cNvPr id="5" name="图片 4">
            <a:extLst>
              <a:ext uri="{FF2B5EF4-FFF2-40B4-BE49-F238E27FC236}">
                <a16:creationId xmlns:a16="http://schemas.microsoft.com/office/drawing/2014/main" id="{C5B10B9F-5F8B-4F51-9633-1D4EC3A40C32}"/>
              </a:ext>
            </a:extLst>
          </p:cNvPr>
          <p:cNvPicPr>
            <a:picLocks noChangeAspect="1"/>
          </p:cNvPicPr>
          <p:nvPr/>
        </p:nvPicPr>
        <p:blipFill>
          <a:blip r:embed="rId3"/>
          <a:stretch>
            <a:fillRect/>
          </a:stretch>
        </p:blipFill>
        <p:spPr>
          <a:xfrm>
            <a:off x="7016584" y="2369482"/>
            <a:ext cx="4337216" cy="3551489"/>
          </a:xfrm>
          <a:prstGeom prst="rect">
            <a:avLst/>
          </a:prstGeom>
        </p:spPr>
      </p:pic>
      <p:sp>
        <p:nvSpPr>
          <p:cNvPr id="6" name="箭头: 右 5">
            <a:extLst>
              <a:ext uri="{FF2B5EF4-FFF2-40B4-BE49-F238E27FC236}">
                <a16:creationId xmlns:a16="http://schemas.microsoft.com/office/drawing/2014/main" id="{DB5783F4-0FE0-44FF-AFAE-465D864D934F}"/>
              </a:ext>
            </a:extLst>
          </p:cNvPr>
          <p:cNvSpPr/>
          <p:nvPr/>
        </p:nvSpPr>
        <p:spPr>
          <a:xfrm>
            <a:off x="5748867" y="3725333"/>
            <a:ext cx="1134533" cy="7196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0C167B6-69DA-4F89-9C1A-71B680F66CAA}"/>
              </a:ext>
            </a:extLst>
          </p:cNvPr>
          <p:cNvSpPr txBox="1"/>
          <p:nvPr/>
        </p:nvSpPr>
        <p:spPr>
          <a:xfrm>
            <a:off x="6824133" y="6045200"/>
            <a:ext cx="3416320" cy="369332"/>
          </a:xfrm>
          <a:prstGeom prst="rect">
            <a:avLst/>
          </a:prstGeom>
          <a:noFill/>
        </p:spPr>
        <p:txBody>
          <a:bodyPr wrap="none" rtlCol="0">
            <a:spAutoFit/>
          </a:bodyPr>
          <a:lstStyle/>
          <a:p>
            <a:r>
              <a:rPr lang="zh-CN" altLang="en-US" dirty="0">
                <a:solidFill>
                  <a:schemeClr val="accent1">
                    <a:lumMod val="75000"/>
                  </a:schemeClr>
                </a:solidFill>
              </a:rPr>
              <a:t>你可以认为它们是完全一样的。</a:t>
            </a:r>
          </a:p>
        </p:txBody>
      </p:sp>
    </p:spTree>
    <p:extLst>
      <p:ext uri="{BB962C8B-B14F-4D97-AF65-F5344CB8AC3E}">
        <p14:creationId xmlns:p14="http://schemas.microsoft.com/office/powerpoint/2010/main" val="37233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C2AA-D359-47B9-8DE3-E78A7957F300}"/>
              </a:ext>
            </a:extLst>
          </p:cNvPr>
          <p:cNvSpPr>
            <a:spLocks noGrp="1"/>
          </p:cNvSpPr>
          <p:nvPr>
            <p:ph type="title"/>
          </p:nvPr>
        </p:nvSpPr>
        <p:spPr/>
        <p:txBody>
          <a:bodyPr/>
          <a:lstStyle/>
          <a:p>
            <a:r>
              <a:rPr lang="zh-CN" altLang="en-US" dirty="0"/>
              <a:t>函数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3D10973-DE73-42C1-B0BD-C89874930990}"/>
                  </a:ext>
                </a:extLst>
              </p:cNvPr>
              <p:cNvSpPr>
                <a:spLocks noGrp="1"/>
              </p:cNvSpPr>
              <p:nvPr>
                <p:ph idx="1"/>
              </p:nvPr>
            </p:nvSpPr>
            <p:spPr/>
            <p:txBody>
              <a:bodyPr>
                <a:normAutofit lnSpcReduction="10000"/>
              </a:bodyPr>
              <a:lstStyle/>
              <a:p>
                <a:r>
                  <a:rPr lang="zh-CN" altLang="en-US" dirty="0"/>
                  <a:t>函数名字的选取和变量名字的命名规则相同。</a:t>
                </a:r>
                <a:endParaRPr lang="en-US" altLang="zh-CN" dirty="0"/>
              </a:p>
              <a:p>
                <a:r>
                  <a:rPr lang="zh-CN" altLang="en-US" dirty="0"/>
                  <a:t>函数名字与变量名字也不可相同。</a:t>
                </a:r>
                <a:endParaRPr lang="en-US" altLang="zh-CN" dirty="0"/>
              </a:p>
              <a:p>
                <a:r>
                  <a:rPr lang="zh-CN" altLang="en-US" dirty="0"/>
                  <a:t>参数可以有一个，也可以有多个，用逗号分开。参数的类型可以是任意的，但对于数组稍有不同。</a:t>
                </a:r>
                <a:endParaRPr lang="en-US" altLang="zh-CN" dirty="0"/>
              </a:p>
              <a:p>
                <a:r>
                  <a:rPr lang="zh-CN" altLang="en-US" dirty="0"/>
                  <a:t>一个函数不可以定义在另一个函数的内部，即函数不允许嵌套定义。</a:t>
                </a:r>
                <a:r>
                  <a:rPr lang="en-US" altLang="zh-CN" dirty="0"/>
                  <a:t>main</a:t>
                </a:r>
                <a:r>
                  <a:rPr lang="zh-CN" altLang="en-US" dirty="0"/>
                  <a:t>函数也是一个函数，因此在它的内部也不可以定义函数，我们需要在</a:t>
                </a:r>
                <a:r>
                  <a:rPr lang="en-US" altLang="zh-CN" dirty="0"/>
                  <a:t>main</a:t>
                </a:r>
                <a:r>
                  <a:rPr lang="zh-CN" altLang="en-US" dirty="0"/>
                  <a:t>函数的前面（或声明后在后面）完成编写。</a:t>
                </a:r>
                <a:endParaRPr lang="en-US" altLang="zh-CN" dirty="0"/>
              </a:p>
              <a:p>
                <a:r>
                  <a:rPr lang="zh-CN" altLang="en-US" dirty="0"/>
                  <a:t>在调用函数的时候，你填写的变量名是任意的，与编写函数时的参数的名字无关。</a:t>
                </a:r>
                <a:endParaRPr lang="en-US" altLang="zh-CN" dirty="0"/>
              </a:p>
              <a:p>
                <a:r>
                  <a:rPr lang="zh-CN" altLang="en-US" dirty="0"/>
                  <a:t>（如</a:t>
                </a:r>
                <a:r>
                  <a:rPr lang="en-US" altLang="zh-CN" dirty="0"/>
                  <a:t>,</a:t>
                </a:r>
                <a:r>
                  <a:rPr lang="zh-CN" altLang="en-US" dirty="0"/>
                  <a:t>我们定义时是</a:t>
                </a:r>
                <a14:m>
                  <m:oMath xmlns:m="http://schemas.openxmlformats.org/officeDocument/2006/math">
                    <m:r>
                      <a:rPr lang="en-US" altLang="zh-CN" b="0" i="1" dirty="0" smtClean="0">
                        <a:latin typeface="Cambria Math" panose="02040503050406030204" pitchFamily="18" charset="0"/>
                      </a:rPr>
                      <m:t>𝑙𝑜𝑛𝑔</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𝑙𝑜𝑛𝑔</m:t>
                    </m:r>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𝑓𝑎𝑐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𝑖𝑛𝑡</m:t>
                    </m:r>
                    <m:r>
                      <a:rPr lang="en-US" altLang="zh-CN" i="1" dirty="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a:t>,</a:t>
                </a:r>
                <a:r>
                  <a:rPr lang="zh-CN" altLang="en-US" dirty="0"/>
                  <a:t>使用时却是</a:t>
                </a:r>
                <a14:m>
                  <m:oMath xmlns:m="http://schemas.openxmlformats.org/officeDocument/2006/math">
                    <m:r>
                      <a:rPr lang="en-US" altLang="zh-CN" i="1" dirty="0" smtClean="0">
                        <a:latin typeface="Cambria Math" panose="02040503050406030204" pitchFamily="18" charset="0"/>
                      </a:rPr>
                      <m:t>𝑓𝑎𝑐</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A3D10973-DE73-42C1-B0BD-C89874930990}"/>
                  </a:ext>
                </a:extLst>
              </p:cNvPr>
              <p:cNvSpPr>
                <a:spLocks noGrp="1" noRot="1" noChangeAspect="1" noMove="1" noResize="1" noEditPoints="1" noAdjustHandles="1" noChangeArrowheads="1" noChangeShapeType="1" noTextEdit="1"/>
              </p:cNvSpPr>
              <p:nvPr>
                <p:ph idx="1"/>
              </p:nvPr>
            </p:nvSpPr>
            <p:spPr>
              <a:blipFill>
                <a:blip r:embed="rId2"/>
                <a:stretch>
                  <a:fillRect l="-1043" t="-3221" r="-3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26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C2AA-D359-47B9-8DE3-E78A7957F300}"/>
              </a:ext>
            </a:extLst>
          </p:cNvPr>
          <p:cNvSpPr>
            <a:spLocks noGrp="1"/>
          </p:cNvSpPr>
          <p:nvPr>
            <p:ph type="title"/>
          </p:nvPr>
        </p:nvSpPr>
        <p:spPr/>
        <p:txBody>
          <a:bodyPr/>
          <a:lstStyle/>
          <a:p>
            <a:r>
              <a:rPr lang="zh-CN" altLang="en-US" dirty="0"/>
              <a:t>例</a:t>
            </a:r>
            <a:r>
              <a:rPr lang="en-US" altLang="zh-CN" dirty="0"/>
              <a:t>1</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3D10973-DE73-42C1-B0BD-C89874930990}"/>
                  </a:ext>
                </a:extLst>
              </p:cNvPr>
              <p:cNvSpPr>
                <a:spLocks noGrp="1"/>
              </p:cNvSpPr>
              <p:nvPr>
                <p:ph idx="1"/>
              </p:nvPr>
            </p:nvSpPr>
            <p:spPr/>
            <p:txBody>
              <a:bodyPr/>
              <a:lstStyle/>
              <a:p>
                <a:r>
                  <a:rPr lang="zh-CN" altLang="en-US" dirty="0"/>
                  <a:t>编写一个函数，返回两个</a:t>
                </a:r>
                <a14:m>
                  <m:oMath xmlns:m="http://schemas.openxmlformats.org/officeDocument/2006/math">
                    <m:r>
                      <a:rPr lang="en-US" altLang="zh-CN" b="0" i="1" smtClean="0">
                        <a:latin typeface="Cambria Math" panose="02040503050406030204" pitchFamily="18" charset="0"/>
                      </a:rPr>
                      <m:t>𝑖𝑛𝑡</m:t>
                    </m:r>
                  </m:oMath>
                </a14:m>
                <a:r>
                  <a:rPr lang="zh-CN" altLang="en-US" dirty="0"/>
                  <a:t>中的较大值。</a:t>
                </a:r>
                <a:endParaRPr lang="en-US" altLang="zh-CN" dirty="0"/>
              </a:p>
              <a:p>
                <a:endParaRPr lang="en-US" altLang="zh-CN" dirty="0"/>
              </a:p>
              <a:p>
                <a:endParaRPr lang="en-US" altLang="zh-CN" dirty="0"/>
              </a:p>
              <a:p>
                <a:endParaRPr lang="en-US" altLang="zh-CN" dirty="0"/>
              </a:p>
              <a:p>
                <a:endParaRPr lang="en-US" altLang="zh-CN" dirty="0"/>
              </a:p>
              <a:p>
                <a:r>
                  <a:rPr lang="zh-CN" altLang="en-US" dirty="0"/>
                  <a:t>函数有两个</a:t>
                </a:r>
                <a14:m>
                  <m:oMath xmlns:m="http://schemas.openxmlformats.org/officeDocument/2006/math">
                    <m:r>
                      <a:rPr lang="en-US" altLang="zh-CN" b="0" i="1" smtClean="0">
                        <a:latin typeface="Cambria Math" panose="02040503050406030204" pitchFamily="18" charset="0"/>
                      </a:rPr>
                      <m:t>𝑖𝑛𝑡</m:t>
                    </m:r>
                  </m:oMath>
                </a14:m>
                <a:r>
                  <a:rPr lang="zh-CN" altLang="en-US" dirty="0"/>
                  <a:t>类型的参数，它们都是形式参数。</a:t>
                </a:r>
                <a:endParaRPr lang="en-US" altLang="zh-CN" dirty="0"/>
              </a:p>
              <a:p>
                <a:r>
                  <a:rPr lang="zh-CN" altLang="en-US" dirty="0"/>
                  <a:t>当我们在其他地方想得到两个</a:t>
                </a:r>
                <a14:m>
                  <m:oMath xmlns:m="http://schemas.openxmlformats.org/officeDocument/2006/math">
                    <m:r>
                      <a:rPr lang="en-US" altLang="zh-CN" b="0" i="1" smtClean="0">
                        <a:latin typeface="Cambria Math" panose="02040503050406030204" pitchFamily="18" charset="0"/>
                      </a:rPr>
                      <m:t>𝑖𝑛𝑡</m:t>
                    </m:r>
                  </m:oMath>
                </a14:m>
                <a:r>
                  <a:rPr lang="zh-CN" altLang="en-US" dirty="0"/>
                  <a:t>的较大值时，我们就可以直接调用</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。（但这个函数并不需要自己编写。）</a:t>
                </a:r>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A3D10973-DE73-42C1-B0BD-C89874930990}"/>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60B2632-F03C-4A3F-8D99-D06500431C72}"/>
              </a:ext>
            </a:extLst>
          </p:cNvPr>
          <p:cNvPicPr>
            <a:picLocks noChangeAspect="1"/>
          </p:cNvPicPr>
          <p:nvPr/>
        </p:nvPicPr>
        <p:blipFill>
          <a:blip r:embed="rId3"/>
          <a:stretch>
            <a:fillRect/>
          </a:stretch>
        </p:blipFill>
        <p:spPr>
          <a:xfrm>
            <a:off x="1171522" y="2438349"/>
            <a:ext cx="3916945" cy="1915497"/>
          </a:xfrm>
          <a:prstGeom prst="rect">
            <a:avLst/>
          </a:prstGeom>
        </p:spPr>
      </p:pic>
    </p:spTree>
    <p:extLst>
      <p:ext uri="{BB962C8B-B14F-4D97-AF65-F5344CB8AC3E}">
        <p14:creationId xmlns:p14="http://schemas.microsoft.com/office/powerpoint/2010/main" val="65247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B2135-4997-4533-8A22-688C6A202A57}"/>
              </a:ext>
            </a:extLst>
          </p:cNvPr>
          <p:cNvSpPr>
            <a:spLocks noGrp="1"/>
          </p:cNvSpPr>
          <p:nvPr>
            <p:ph type="title"/>
          </p:nvPr>
        </p:nvSpPr>
        <p:spPr/>
        <p:txBody>
          <a:bodyPr/>
          <a:lstStyle/>
          <a:p>
            <a:r>
              <a:rPr lang="zh-CN" altLang="en-US" dirty="0"/>
              <a:t>例</a:t>
            </a:r>
            <a:r>
              <a:rPr lang="en-US" altLang="zh-CN" dirty="0"/>
              <a:t>2</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3A46181-4E9C-4EBD-9CE1-5F53F064EE07}"/>
                  </a:ext>
                </a:extLst>
              </p:cNvPr>
              <p:cNvSpPr>
                <a:spLocks noGrp="1"/>
              </p:cNvSpPr>
              <p:nvPr>
                <p:ph idx="1"/>
              </p:nvPr>
            </p:nvSpPr>
            <p:spPr/>
            <p:txBody>
              <a:bodyPr/>
              <a:lstStyle/>
              <a:p>
                <a:r>
                  <a:rPr lang="zh-CN" altLang="en-US" dirty="0"/>
                  <a:t>我们定义一个函数</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并定义一个函数</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。题目将给出</a:t>
                </a:r>
                <a14:m>
                  <m:oMath xmlns:m="http://schemas.openxmlformats.org/officeDocument/2006/math">
                    <m:r>
                      <a:rPr lang="en-US" altLang="zh-CN" i="1" dirty="0" smtClean="0">
                        <a:latin typeface="Cambria Math" panose="02040503050406030204" pitchFamily="18" charset="0"/>
                      </a:rPr>
                      <m:t>𝑘</m:t>
                    </m:r>
                  </m:oMath>
                </a14:m>
                <a:r>
                  <a:rPr lang="zh-CN" altLang="en-US" dirty="0"/>
                  <a:t>次询问，每次输入一个</a:t>
                </a:r>
                <a14:m>
                  <m:oMath xmlns:m="http://schemas.openxmlformats.org/officeDocument/2006/math">
                    <m:r>
                      <a:rPr lang="en-US" altLang="zh-CN" i="1" dirty="0" smtClean="0">
                        <a:latin typeface="Cambria Math" panose="02040503050406030204" pitchFamily="18" charset="0"/>
                      </a:rPr>
                      <m:t>𝑥</m:t>
                    </m:r>
                  </m:oMath>
                </a14:m>
                <a:r>
                  <a:rPr lang="zh-CN" altLang="en-US" dirty="0"/>
                  <a:t>，并询问</a:t>
                </a:r>
                <a14:m>
                  <m:oMath xmlns:m="http://schemas.openxmlformats.org/officeDocument/2006/math">
                    <m:r>
                      <a:rPr lang="en-US" altLang="zh-CN" i="1" dirty="0" smtClean="0">
                        <a:latin typeface="Cambria Math" panose="02040503050406030204" pitchFamily="18" charset="0"/>
                      </a:rPr>
                      <m:t>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的值。</a:t>
                </a:r>
                <a:endParaRPr lang="en-US" altLang="zh-CN" dirty="0"/>
              </a:p>
              <a:p>
                <a:r>
                  <a:rPr lang="zh-CN" altLang="en-US" dirty="0"/>
                  <a:t>当然，我们不仅可以定义一个函数，也可以定义多个。同时，函数也可以互相调用。</a:t>
                </a:r>
              </a:p>
            </p:txBody>
          </p:sp>
        </mc:Choice>
        <mc:Fallback>
          <p:sp>
            <p:nvSpPr>
              <p:cNvPr id="3" name="内容占位符 2">
                <a:extLst>
                  <a:ext uri="{FF2B5EF4-FFF2-40B4-BE49-F238E27FC236}">
                    <a16:creationId xmlns:a16="http://schemas.microsoft.com/office/drawing/2014/main" id="{B3A46181-4E9C-4EBD-9CE1-5F53F064EE07}"/>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3304B0B-2D44-4E1E-A06B-774D268301A3}"/>
              </a:ext>
            </a:extLst>
          </p:cNvPr>
          <p:cNvPicPr>
            <a:picLocks noChangeAspect="1"/>
          </p:cNvPicPr>
          <p:nvPr/>
        </p:nvPicPr>
        <p:blipFill>
          <a:blip r:embed="rId3"/>
          <a:stretch>
            <a:fillRect/>
          </a:stretch>
        </p:blipFill>
        <p:spPr>
          <a:xfrm>
            <a:off x="1119632" y="4001294"/>
            <a:ext cx="4620767" cy="2454220"/>
          </a:xfrm>
          <a:prstGeom prst="rect">
            <a:avLst/>
          </a:prstGeom>
        </p:spPr>
      </p:pic>
    </p:spTree>
    <p:extLst>
      <p:ext uri="{BB962C8B-B14F-4D97-AF65-F5344CB8AC3E}">
        <p14:creationId xmlns:p14="http://schemas.microsoft.com/office/powerpoint/2010/main" val="226826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DCB3C-A8AB-4D50-B603-872BA3D50514}"/>
              </a:ext>
            </a:extLst>
          </p:cNvPr>
          <p:cNvSpPr>
            <a:spLocks noGrp="1"/>
          </p:cNvSpPr>
          <p:nvPr>
            <p:ph type="title"/>
          </p:nvPr>
        </p:nvSpPr>
        <p:spPr>
          <a:xfrm>
            <a:off x="838200" y="365125"/>
            <a:ext cx="880533" cy="2894542"/>
          </a:xfrm>
        </p:spPr>
        <p:txBody>
          <a:bodyPr/>
          <a:lstStyle/>
          <a:p>
            <a:r>
              <a:rPr lang="zh-CN" altLang="en-US" dirty="0"/>
              <a:t>完整代码</a:t>
            </a:r>
          </a:p>
        </p:txBody>
      </p:sp>
      <p:pic>
        <p:nvPicPr>
          <p:cNvPr id="4" name="图片 3">
            <a:extLst>
              <a:ext uri="{FF2B5EF4-FFF2-40B4-BE49-F238E27FC236}">
                <a16:creationId xmlns:a16="http://schemas.microsoft.com/office/drawing/2014/main" id="{E18381D0-8234-4985-86D6-F5192863DBAA}"/>
              </a:ext>
            </a:extLst>
          </p:cNvPr>
          <p:cNvPicPr>
            <a:picLocks noChangeAspect="1"/>
          </p:cNvPicPr>
          <p:nvPr/>
        </p:nvPicPr>
        <p:blipFill>
          <a:blip r:embed="rId2"/>
          <a:stretch>
            <a:fillRect/>
          </a:stretch>
        </p:blipFill>
        <p:spPr>
          <a:xfrm>
            <a:off x="6505658" y="479450"/>
            <a:ext cx="4848142" cy="5658924"/>
          </a:xfrm>
          <a:prstGeom prst="rect">
            <a:avLst/>
          </a:prstGeom>
        </p:spPr>
      </p:pic>
      <mc:AlternateContent xmlns:mc="http://schemas.openxmlformats.org/markup-compatibility/2006">
        <mc:Choice xmlns:a14="http://schemas.microsoft.com/office/drawing/2010/main" Requires="a14">
          <p:sp>
            <p:nvSpPr>
              <p:cNvPr id="6" name="内容占位符 2">
                <a:extLst>
                  <a:ext uri="{FF2B5EF4-FFF2-40B4-BE49-F238E27FC236}">
                    <a16:creationId xmlns:a16="http://schemas.microsoft.com/office/drawing/2014/main" id="{A9F1EB4B-9E00-465B-945B-D5F157D33D98}"/>
                  </a:ext>
                </a:extLst>
              </p:cNvPr>
              <p:cNvSpPr>
                <a:spLocks noGrp="1"/>
              </p:cNvSpPr>
              <p:nvPr>
                <p:ph idx="1"/>
              </p:nvPr>
            </p:nvSpPr>
            <p:spPr>
              <a:xfrm>
                <a:off x="2397303" y="956478"/>
                <a:ext cx="2804845" cy="4945044"/>
              </a:xfrm>
            </p:spPr>
            <p:txBody>
              <a:bodyPr>
                <a:normAutofit fontScale="92500" lnSpcReduction="10000"/>
              </a:bodyPr>
              <a:lstStyle/>
              <a:p>
                <a:pPr>
                  <a:lnSpc>
                    <a:spcPct val="150000"/>
                  </a:lnSpc>
                </a:pPr>
                <a:r>
                  <a:rPr lang="zh-CN" altLang="en-US" sz="2000" dirty="0"/>
                  <a:t>因为对于</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zh-CN" altLang="en-US" sz="2000" i="1">
                        <a:latin typeface="Cambria Math" panose="02040503050406030204" pitchFamily="18" charset="0"/>
                      </a:rPr>
                      <m:t>我们</m:t>
                    </m:r>
                  </m:oMath>
                </a14:m>
                <a:r>
                  <a:rPr lang="zh-CN" altLang="en-US" sz="2000" dirty="0"/>
                  <a:t>只调用一次，所以可以直接放到</a:t>
                </a:r>
                <a14:m>
                  <m:oMath xmlns:m="http://schemas.openxmlformats.org/officeDocument/2006/math">
                    <m:r>
                      <a:rPr lang="en-US" altLang="zh-CN" sz="2000" i="1" dirty="0" smtClean="0">
                        <a:latin typeface="Cambria Math" panose="02040503050406030204" pitchFamily="18" charset="0"/>
                      </a:rPr>
                      <m:t>𝑝𝑟𝑖𝑛𝑡𝑓</m:t>
                    </m:r>
                  </m:oMath>
                </a14:m>
                <a:r>
                  <a:rPr lang="zh-CN" altLang="en-US" sz="2000" dirty="0"/>
                  <a:t>里面。但是如果我们要重复使用，需要注意预先保存下它的值。对于一个函数，即便参数相同，它重复运行的结果也不一定相同，因此它并不会保存这次的值，重复运行时就会花费额外的时间。</a:t>
                </a:r>
              </a:p>
            </p:txBody>
          </p:sp>
        </mc:Choice>
        <mc:Fallback>
          <p:sp>
            <p:nvSpPr>
              <p:cNvPr id="6" name="内容占位符 2">
                <a:extLst>
                  <a:ext uri="{FF2B5EF4-FFF2-40B4-BE49-F238E27FC236}">
                    <a16:creationId xmlns:a16="http://schemas.microsoft.com/office/drawing/2014/main" id="{A9F1EB4B-9E00-465B-945B-D5F157D33D98}"/>
                  </a:ext>
                </a:extLst>
              </p:cNvPr>
              <p:cNvSpPr>
                <a:spLocks noGrp="1" noRot="1" noChangeAspect="1" noMove="1" noResize="1" noEditPoints="1" noAdjustHandles="1" noChangeArrowheads="1" noChangeShapeType="1" noTextEdit="1"/>
              </p:cNvSpPr>
              <p:nvPr>
                <p:ph idx="1"/>
              </p:nvPr>
            </p:nvSpPr>
            <p:spPr>
              <a:xfrm>
                <a:off x="2397303" y="956478"/>
                <a:ext cx="2804845" cy="4945044"/>
              </a:xfrm>
              <a:blipFill>
                <a:blip r:embed="rId3"/>
                <a:stretch>
                  <a:fillRect l="-1522" r="-3043" b="-1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253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2410</Words>
  <Application>Microsoft Office PowerPoint</Application>
  <PresentationFormat>宽屏</PresentationFormat>
  <Paragraphs>165</Paragraphs>
  <Slides>31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Cambria Math</vt:lpstr>
      <vt:lpstr>Office 主题​​</vt:lpstr>
      <vt:lpstr>函数</vt:lpstr>
      <vt:lpstr>函数</vt:lpstr>
      <vt:lpstr>函数</vt:lpstr>
      <vt:lpstr>函数</vt:lpstr>
      <vt:lpstr>函数</vt:lpstr>
      <vt:lpstr>函数</vt:lpstr>
      <vt:lpstr>例1</vt:lpstr>
      <vt:lpstr>例2</vt:lpstr>
      <vt:lpstr>完整代码</vt:lpstr>
      <vt:lpstr>PowerPoint 演示文稿</vt:lpstr>
      <vt:lpstr>函数的声明</vt:lpstr>
      <vt:lpstr>函数的声明</vt:lpstr>
      <vt:lpstr>函数的类型与返回值</vt:lpstr>
      <vt:lpstr>函数的类型与返回值</vt:lpstr>
      <vt:lpstr>函数的类型与返回值</vt:lpstr>
      <vt:lpstr>函数的类型与返回值</vt:lpstr>
      <vt:lpstr>例题：询问距离</vt:lpstr>
      <vt:lpstr>函数的传址调用</vt:lpstr>
      <vt:lpstr>函数的传址调用</vt:lpstr>
      <vt:lpstr>函数的传址调用</vt:lpstr>
      <vt:lpstr>*函数的传址调用</vt:lpstr>
      <vt:lpstr>例题：计算组合数</vt:lpstr>
      <vt:lpstr>全局变量</vt:lpstr>
      <vt:lpstr>全局变量</vt:lpstr>
      <vt:lpstr>全局变量</vt:lpstr>
      <vt:lpstr>全局变量</vt:lpstr>
      <vt:lpstr>局部变量</vt:lpstr>
      <vt:lpstr>局部变量</vt:lpstr>
      <vt:lpstr>*传入数组</vt:lpstr>
      <vt:lpstr>*传入数组</vt:lpstr>
      <vt:lpstr>例题：验证哥德巴赫猜想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Loli Moe</dc:creator>
  <cp:lastModifiedBy>Loli Moe</cp:lastModifiedBy>
  <cp:revision>22</cp:revision>
  <dcterms:created xsi:type="dcterms:W3CDTF">2020-08-07T12:58:22Z</dcterms:created>
  <dcterms:modified xsi:type="dcterms:W3CDTF">2020-08-07T16:53:02Z</dcterms:modified>
</cp:coreProperties>
</file>