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1575ce8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1575ce8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1575ce8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1575ce8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1575ce8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1575ce8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1575ce80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1575ce8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1575ce80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1575ce80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Arm Command</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Lucas Katayama</a:t>
            </a:r>
            <a:endParaRPr/>
          </a:p>
          <a:p>
            <a:pPr indent="0" lvl="0" marL="0" rtl="0" algn="l">
              <a:spcBef>
                <a:spcPts val="0"/>
              </a:spcBef>
              <a:spcAft>
                <a:spcPts val="0"/>
              </a:spcAft>
              <a:buNone/>
            </a:pPr>
            <a:r>
              <a:rPr lang="en"/>
              <a:t>Shiwei Hu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Objectives</a:t>
            </a:r>
            <a:endParaRPr/>
          </a:p>
        </p:txBody>
      </p:sp>
      <p:sp>
        <p:nvSpPr>
          <p:cNvPr id="66" name="Google Shape;66;p14"/>
          <p:cNvSpPr txBox="1"/>
          <p:nvPr>
            <p:ph idx="1" type="body"/>
          </p:nvPr>
        </p:nvSpPr>
        <p:spPr>
          <a:xfrm>
            <a:off x="311700" y="1034775"/>
            <a:ext cx="5486100" cy="3534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lang="en">
                <a:solidFill>
                  <a:schemeClr val="dk1"/>
                </a:solidFill>
              </a:rPr>
              <a:t>As home automation becomes more popular, users may seek a more intuitive way of interacting with smart home devices such as lights and other electronics. As the number of devices in one’s house increases, the manual setup process can become somewhat of a burden.</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By using an Intel NUC, a camera, and a Lidar, we are able to detect a person's fingers and determine which object the user is pointing to. Then, with a simple command (such as saying "on/off") the user can control it.</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67" name="Google Shape;67;p14"/>
          <p:cNvPicPr preferRelativeResize="0"/>
          <p:nvPr/>
        </p:nvPicPr>
        <p:blipFill>
          <a:blip r:embed="rId3">
            <a:alphaModFix/>
          </a:blip>
          <a:stretch>
            <a:fillRect/>
          </a:stretch>
        </p:blipFill>
        <p:spPr>
          <a:xfrm>
            <a:off x="5768225" y="1338800"/>
            <a:ext cx="3603700" cy="2232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approach and novelty</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300"/>
              </a:spcBef>
              <a:spcAft>
                <a:spcPts val="0"/>
              </a:spcAft>
              <a:buNone/>
            </a:pPr>
            <a:r>
              <a:rPr b="1" lang="en" sz="1650">
                <a:solidFill>
                  <a:srgbClr val="1F2328"/>
                </a:solidFill>
                <a:highlight>
                  <a:srgbClr val="FFFFFF"/>
                </a:highlight>
              </a:rPr>
              <a:t>State of the Art</a:t>
            </a:r>
            <a:endParaRPr b="1" sz="1650">
              <a:solidFill>
                <a:srgbClr val="1F2328"/>
              </a:solidFill>
              <a:highlight>
                <a:srgbClr val="FFFFFF"/>
              </a:highlight>
            </a:endParaRPr>
          </a:p>
          <a:p>
            <a:pPr indent="-281940" lvl="0" marL="457200" rtl="0" algn="l">
              <a:lnSpc>
                <a:spcPct val="100000"/>
              </a:lnSpc>
              <a:spcBef>
                <a:spcPts val="1200"/>
              </a:spcBef>
              <a:spcAft>
                <a:spcPts val="0"/>
              </a:spcAft>
              <a:buClr>
                <a:srgbClr val="1F2328"/>
              </a:buClr>
              <a:buSzPct val="72727"/>
              <a:buChar char="●"/>
            </a:pPr>
            <a:r>
              <a:rPr lang="en" sz="1650">
                <a:solidFill>
                  <a:srgbClr val="1F2328"/>
                </a:solidFill>
                <a:highlight>
                  <a:srgbClr val="FFFFFF"/>
                </a:highlight>
              </a:rPr>
              <a:t>Setup devices and scenes through app</a:t>
            </a:r>
            <a:endParaRPr sz="1650">
              <a:solidFill>
                <a:srgbClr val="1F2328"/>
              </a:solidFill>
              <a:highlight>
                <a:srgbClr val="FFFFFF"/>
              </a:highlight>
            </a:endParaRPr>
          </a:p>
          <a:p>
            <a:pPr indent="-281940" lvl="0" marL="457200" rtl="0" algn="l">
              <a:lnSpc>
                <a:spcPct val="100000"/>
              </a:lnSpc>
              <a:spcBef>
                <a:spcPts val="0"/>
              </a:spcBef>
              <a:spcAft>
                <a:spcPts val="0"/>
              </a:spcAft>
              <a:buClr>
                <a:srgbClr val="1F2328"/>
              </a:buClr>
              <a:buSzPct val="72727"/>
              <a:buChar char="●"/>
            </a:pPr>
            <a:r>
              <a:rPr lang="en" sz="1650">
                <a:solidFill>
                  <a:srgbClr val="1F2328"/>
                </a:solidFill>
                <a:highlight>
                  <a:srgbClr val="FFFFFF"/>
                </a:highlight>
              </a:rPr>
              <a:t>User interaction based on voice prompts using devices’/scenes names</a:t>
            </a:r>
            <a:endParaRPr sz="1650">
              <a:solidFill>
                <a:srgbClr val="1F2328"/>
              </a:solidFill>
              <a:highlight>
                <a:srgbClr val="FFFFFF"/>
              </a:highlight>
            </a:endParaRPr>
          </a:p>
          <a:p>
            <a:pPr indent="-281940" lvl="0" marL="457200" rtl="0" algn="l">
              <a:lnSpc>
                <a:spcPct val="100000"/>
              </a:lnSpc>
              <a:spcBef>
                <a:spcPts val="0"/>
              </a:spcBef>
              <a:spcAft>
                <a:spcPts val="0"/>
              </a:spcAft>
              <a:buClr>
                <a:srgbClr val="1F2328"/>
              </a:buClr>
              <a:buSzPct val="72727"/>
              <a:buChar char="●"/>
            </a:pPr>
            <a:r>
              <a:rPr lang="en" sz="1650">
                <a:solidFill>
                  <a:srgbClr val="1F2328"/>
                </a:solidFill>
                <a:highlight>
                  <a:srgbClr val="FFFFFF"/>
                </a:highlight>
              </a:rPr>
              <a:t>Gesture controls need wearable devices.</a:t>
            </a:r>
            <a:endParaRPr sz="1650">
              <a:solidFill>
                <a:srgbClr val="1F2328"/>
              </a:solidFill>
              <a:highlight>
                <a:srgbClr val="FFFFFF"/>
              </a:highlight>
            </a:endParaRPr>
          </a:p>
          <a:p>
            <a:pPr indent="0" lvl="0" marL="0" rtl="0" algn="l">
              <a:lnSpc>
                <a:spcPct val="100000"/>
              </a:lnSpc>
              <a:spcBef>
                <a:spcPts val="1200"/>
              </a:spcBef>
              <a:spcAft>
                <a:spcPts val="0"/>
              </a:spcAft>
              <a:buNone/>
            </a:pPr>
            <a:r>
              <a:rPr b="1" lang="en" sz="1650">
                <a:solidFill>
                  <a:srgbClr val="1F2328"/>
                </a:solidFill>
                <a:highlight>
                  <a:srgbClr val="FFFFFF"/>
                </a:highlight>
              </a:rPr>
              <a:t>Limitations</a:t>
            </a:r>
            <a:endParaRPr b="1" sz="1650">
              <a:solidFill>
                <a:srgbClr val="1F2328"/>
              </a:solidFill>
              <a:highlight>
                <a:srgbClr val="FFFFFF"/>
              </a:highlight>
            </a:endParaRPr>
          </a:p>
          <a:p>
            <a:pPr indent="-281940" lvl="0" marL="457200" rtl="0" algn="l">
              <a:lnSpc>
                <a:spcPct val="100000"/>
              </a:lnSpc>
              <a:spcBef>
                <a:spcPts val="1200"/>
              </a:spcBef>
              <a:spcAft>
                <a:spcPts val="0"/>
              </a:spcAft>
              <a:buClr>
                <a:srgbClr val="1F2328"/>
              </a:buClr>
              <a:buSzPct val="72727"/>
              <a:buChar char="●"/>
            </a:pPr>
            <a:r>
              <a:rPr lang="en" sz="1650">
                <a:solidFill>
                  <a:srgbClr val="1F2328"/>
                </a:solidFill>
                <a:highlight>
                  <a:srgbClr val="FFFFFF"/>
                </a:highlight>
              </a:rPr>
              <a:t>Have to remember the name of devices</a:t>
            </a:r>
            <a:endParaRPr sz="1650">
              <a:solidFill>
                <a:srgbClr val="1F2328"/>
              </a:solidFill>
              <a:highlight>
                <a:srgbClr val="FFFFFF"/>
              </a:highlight>
            </a:endParaRPr>
          </a:p>
          <a:p>
            <a:pPr indent="-281940" lvl="0" marL="457200" rtl="0" algn="l">
              <a:lnSpc>
                <a:spcPct val="100000"/>
              </a:lnSpc>
              <a:spcBef>
                <a:spcPts val="0"/>
              </a:spcBef>
              <a:spcAft>
                <a:spcPts val="0"/>
              </a:spcAft>
              <a:buClr>
                <a:srgbClr val="1F2328"/>
              </a:buClr>
              <a:buSzPct val="72727"/>
              <a:buChar char="●"/>
            </a:pPr>
            <a:r>
              <a:rPr lang="en" sz="1650">
                <a:solidFill>
                  <a:srgbClr val="1F2328"/>
                </a:solidFill>
                <a:highlight>
                  <a:srgbClr val="FFFFFF"/>
                </a:highlight>
              </a:rPr>
              <a:t>Tedious/hard setup process</a:t>
            </a:r>
            <a:endParaRPr sz="1650">
              <a:solidFill>
                <a:srgbClr val="1F2328"/>
              </a:solidFill>
              <a:highlight>
                <a:srgbClr val="FFFFFF"/>
              </a:highlight>
            </a:endParaRPr>
          </a:p>
          <a:p>
            <a:pPr indent="-281940" lvl="0" marL="457200" rtl="0" algn="l">
              <a:lnSpc>
                <a:spcPct val="100000"/>
              </a:lnSpc>
              <a:spcBef>
                <a:spcPts val="0"/>
              </a:spcBef>
              <a:spcAft>
                <a:spcPts val="0"/>
              </a:spcAft>
              <a:buClr>
                <a:srgbClr val="1F2328"/>
              </a:buClr>
              <a:buSzPct val="72727"/>
              <a:buChar char="●"/>
            </a:pPr>
            <a:r>
              <a:rPr lang="en" sz="1650">
                <a:solidFill>
                  <a:srgbClr val="1F2328"/>
                </a:solidFill>
                <a:highlight>
                  <a:srgbClr val="FFFFFF"/>
                </a:highlight>
              </a:rPr>
              <a:t>Need of a wearable device</a:t>
            </a:r>
            <a:endParaRPr sz="1650">
              <a:solidFill>
                <a:srgbClr val="1F2328"/>
              </a:solidFill>
              <a:highlight>
                <a:srgbClr val="FFFFFF"/>
              </a:highlight>
            </a:endParaRPr>
          </a:p>
          <a:p>
            <a:pPr indent="0" lvl="0" marL="0" rtl="0" algn="l">
              <a:lnSpc>
                <a:spcPct val="100000"/>
              </a:lnSpc>
              <a:spcBef>
                <a:spcPts val="1200"/>
              </a:spcBef>
              <a:spcAft>
                <a:spcPts val="0"/>
              </a:spcAft>
              <a:buNone/>
            </a:pPr>
            <a:r>
              <a:rPr b="1" lang="en" sz="1650">
                <a:solidFill>
                  <a:srgbClr val="1F2328"/>
                </a:solidFill>
                <a:highlight>
                  <a:srgbClr val="FFFFFF"/>
                </a:highlight>
              </a:rPr>
              <a:t>Novelty</a:t>
            </a:r>
            <a:endParaRPr b="1" sz="1650">
              <a:solidFill>
                <a:srgbClr val="1F2328"/>
              </a:solidFill>
              <a:highlight>
                <a:srgbClr val="FFFFFF"/>
              </a:highlight>
            </a:endParaRPr>
          </a:p>
          <a:p>
            <a:pPr indent="-281940" lvl="0" marL="457200" rtl="0" algn="l">
              <a:lnSpc>
                <a:spcPct val="100000"/>
              </a:lnSpc>
              <a:spcBef>
                <a:spcPts val="1200"/>
              </a:spcBef>
              <a:spcAft>
                <a:spcPts val="0"/>
              </a:spcAft>
              <a:buClr>
                <a:srgbClr val="1F2328"/>
              </a:buClr>
              <a:buSzPct val="72727"/>
              <a:buChar char="●"/>
            </a:pPr>
            <a:r>
              <a:rPr lang="en" sz="1650">
                <a:solidFill>
                  <a:srgbClr val="1F2328"/>
                </a:solidFill>
                <a:highlight>
                  <a:srgbClr val="FFFFFF"/>
                </a:highlight>
              </a:rPr>
              <a:t>Integration of camera and Lidar (tof sensor) to compute direction in which the user is pointing and then interacting with smart devices.</a:t>
            </a:r>
            <a:endParaRPr sz="1650">
              <a:solidFill>
                <a:srgbClr val="1F2328"/>
              </a:solidFill>
              <a:highlight>
                <a:srgbClr val="FFFFFF"/>
              </a:highlight>
            </a:endParaRPr>
          </a:p>
          <a:p>
            <a:pPr indent="-281940" lvl="0" marL="457200" rtl="0" algn="l">
              <a:lnSpc>
                <a:spcPct val="100000"/>
              </a:lnSpc>
              <a:spcBef>
                <a:spcPts val="0"/>
              </a:spcBef>
              <a:spcAft>
                <a:spcPts val="0"/>
              </a:spcAft>
              <a:buClr>
                <a:srgbClr val="1F2328"/>
              </a:buClr>
              <a:buSzPct val="72727"/>
              <a:buChar char="●"/>
            </a:pPr>
            <a:r>
              <a:rPr lang="en" sz="1650">
                <a:solidFill>
                  <a:srgbClr val="1F2328"/>
                </a:solidFill>
                <a:highlight>
                  <a:srgbClr val="FFFFFF"/>
                </a:highlight>
              </a:rPr>
              <a:t>No need of wearable device</a:t>
            </a:r>
            <a:endParaRPr sz="1650">
              <a:solidFill>
                <a:srgbClr val="1F2328"/>
              </a:solidFill>
              <a:highlight>
                <a:srgbClr val="FFFFFF"/>
              </a:highlight>
            </a:endParaRPr>
          </a:p>
          <a:p>
            <a:pPr indent="-281940" lvl="0" marL="457200" rtl="0" algn="l">
              <a:lnSpc>
                <a:spcPct val="100000"/>
              </a:lnSpc>
              <a:spcBef>
                <a:spcPts val="0"/>
              </a:spcBef>
              <a:spcAft>
                <a:spcPts val="0"/>
              </a:spcAft>
              <a:buClr>
                <a:srgbClr val="1F2328"/>
              </a:buClr>
              <a:buSzPct val="72727"/>
              <a:buChar char="●"/>
            </a:pPr>
            <a:r>
              <a:rPr lang="en" sz="1650">
                <a:solidFill>
                  <a:srgbClr val="1F2328"/>
                </a:solidFill>
                <a:highlight>
                  <a:srgbClr val="FFFFFF"/>
                </a:highlight>
              </a:rPr>
              <a:t>No need to call the names every devices</a:t>
            </a:r>
            <a:endParaRPr sz="1650">
              <a:solidFill>
                <a:srgbClr val="1F2328"/>
              </a:solidFill>
              <a:highlight>
                <a:srgbClr val="FFFFFF"/>
              </a:highlight>
            </a:endParaRPr>
          </a:p>
          <a:p>
            <a:pPr indent="0" lvl="0" marL="0" rtl="0" algn="l">
              <a:spcBef>
                <a:spcPts val="1200"/>
              </a:spcBef>
              <a:spcAft>
                <a:spcPts val="0"/>
              </a:spcAft>
              <a:buNone/>
            </a:pPr>
            <a:r>
              <a:t/>
            </a:r>
            <a:endParaRPr sz="1200">
              <a:solidFill>
                <a:srgbClr val="1F2328"/>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Hand Skeleton Detection Model: Mediapipe</a:t>
            </a:r>
            <a:endParaRPr>
              <a:solidFill>
                <a:schemeClr val="dk1"/>
              </a:solidFill>
            </a:endParaRPr>
          </a:p>
          <a:p>
            <a:pPr indent="0" lvl="0" marL="0" rtl="0" algn="l">
              <a:spcBef>
                <a:spcPts val="1200"/>
              </a:spcBef>
              <a:spcAft>
                <a:spcPts val="0"/>
              </a:spcAft>
              <a:buNone/>
            </a:pPr>
            <a:r>
              <a:rPr lang="en">
                <a:solidFill>
                  <a:schemeClr val="dk1"/>
                </a:solidFill>
              </a:rPr>
              <a:t>Object detection Model: Yolo v5</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and Metrics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Accuracy when determining which device user is pointing to</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Accurate distance in between devices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Time taken to determine device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Time taken from the moment user start an interaction to when the device turns on/off</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Status and Next Steps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Media pipe hand detection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Lidar working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Camera mapping between lidar and rgb camera</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Next steps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Object detection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Determining object being pointed to</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