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a5f18da1a3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a5f18da1a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a6acb9b2dd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a6acb9b2dd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5f18da1a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5f18da1a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a5f18da1a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a5f18da1a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a5f18da1a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a5f18da1a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a5f18da1a3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a5f18da1a3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a6acb9b2d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a6acb9b2d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5f18da1a3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5f18da1a3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a5f18da1a3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a5f18da1a3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a5f18da1a3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a5f18da1a3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ieeexplore.ieee.org/document/7946862" TargetMode="External"/><Relationship Id="rId4" Type="http://schemas.openxmlformats.org/officeDocument/2006/relationships/hyperlink" Target="https://dl.acm.org/doi/10.1145/3357251.335758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rive.google.com/file/d/1dP9-S5uYPDKXjd5DGIfJ3oKfcbXvVWoP/view" TargetMode="External"/><Relationship Id="rId4" Type="http://schemas.openxmlformats.org/officeDocument/2006/relationships/image" Target="../media/image6.jpg"/><Relationship Id="rId5" Type="http://schemas.openxmlformats.org/officeDocument/2006/relationships/hyperlink" Target="http://drive.google.com/file/d/1Xn79vYWkmUJmpnm6_XVArPhsL6Eye4ye/view" TargetMode="External"/><Relationship Id="rId6"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Arm Command</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Lucas Katayama, Shiwei Hu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119" name="Google Shape;119;p22"/>
          <p:cNvSpPr txBox="1"/>
          <p:nvPr>
            <p:ph idx="1" type="body"/>
          </p:nvPr>
        </p:nvSpPr>
        <p:spPr>
          <a:xfrm>
            <a:off x="311700" y="1228675"/>
            <a:ext cx="7715400" cy="2537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lang="en">
                <a:solidFill>
                  <a:schemeClr val="dk1"/>
                </a:solidFill>
              </a:rPr>
              <a:t>Train the models to make it able to detect more objects. </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Work on some different approaches of object detection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Optimize gesture recognition algorithms</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1285738" y="701150"/>
            <a:ext cx="6117600" cy="1409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8000"/>
              <a:t>Thank you</a:t>
            </a:r>
            <a:endParaRPr sz="8000"/>
          </a:p>
        </p:txBody>
      </p:sp>
      <p:sp>
        <p:nvSpPr>
          <p:cNvPr id="125" name="Google Shape;125;p23"/>
          <p:cNvSpPr txBox="1"/>
          <p:nvPr>
            <p:ph type="title"/>
          </p:nvPr>
        </p:nvSpPr>
        <p:spPr>
          <a:xfrm>
            <a:off x="1285738" y="2171700"/>
            <a:ext cx="6117600" cy="1409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7000"/>
              <a:t>Q&amp;A</a:t>
            </a:r>
            <a:endParaRPr sz="7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Motivation</a:t>
            </a:r>
            <a:endParaRPr/>
          </a:p>
        </p:txBody>
      </p:sp>
      <p:sp>
        <p:nvSpPr>
          <p:cNvPr id="61" name="Google Shape;61;p14"/>
          <p:cNvSpPr txBox="1"/>
          <p:nvPr>
            <p:ph idx="1" type="body"/>
          </p:nvPr>
        </p:nvSpPr>
        <p:spPr>
          <a:xfrm>
            <a:off x="311700" y="1152475"/>
            <a:ext cx="5425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As home automation becomes more popular, users may seek a more intuitive way of interacting with smart home devices such as lights and other electronics. However, the current approach used by the majority of the main automation services requires a tedious setup process. </a:t>
            </a:r>
            <a:endParaRPr>
              <a:solidFill>
                <a:schemeClr val="dk1"/>
              </a:solidFill>
            </a:endParaRPr>
          </a:p>
          <a:p>
            <a:pPr indent="0" lvl="0" marL="0" rtl="0" algn="l">
              <a:spcBef>
                <a:spcPts val="1200"/>
              </a:spcBef>
              <a:spcAft>
                <a:spcPts val="1200"/>
              </a:spcAft>
              <a:buNone/>
            </a:pPr>
            <a:r>
              <a:rPr lang="en">
                <a:solidFill>
                  <a:schemeClr val="dk1"/>
                </a:solidFill>
              </a:rPr>
              <a:t>As the number of devices in one’s house increases, this can become a burden. </a:t>
            </a:r>
            <a:endParaRPr>
              <a:solidFill>
                <a:schemeClr val="dk1"/>
              </a:solidFill>
            </a:endParaRPr>
          </a:p>
        </p:txBody>
      </p:sp>
      <p:pic>
        <p:nvPicPr>
          <p:cNvPr id="62" name="Google Shape;62;p14"/>
          <p:cNvPicPr preferRelativeResize="0"/>
          <p:nvPr/>
        </p:nvPicPr>
        <p:blipFill>
          <a:blip r:embed="rId3">
            <a:alphaModFix/>
          </a:blip>
          <a:stretch>
            <a:fillRect/>
          </a:stretch>
        </p:blipFill>
        <p:spPr>
          <a:xfrm>
            <a:off x="5942200" y="1375450"/>
            <a:ext cx="3003525" cy="3003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Goal</a:t>
            </a:r>
            <a:endParaRPr/>
          </a:p>
        </p:txBody>
      </p:sp>
      <p:sp>
        <p:nvSpPr>
          <p:cNvPr id="68" name="Google Shape;68;p15"/>
          <p:cNvSpPr txBox="1"/>
          <p:nvPr>
            <p:ph idx="1" type="body"/>
          </p:nvPr>
        </p:nvSpPr>
        <p:spPr>
          <a:xfrm>
            <a:off x="311700" y="1152475"/>
            <a:ext cx="5508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Our goal is to turn smart home interaction into a streamlined, simple process, allowing users to control devices with their hands.</a:t>
            </a:r>
            <a:endParaRPr>
              <a:solidFill>
                <a:schemeClr val="dk1"/>
              </a:solidFill>
            </a:endParaRPr>
          </a:p>
          <a:p>
            <a:pPr indent="0" lvl="0" marL="0" rtl="0" algn="l">
              <a:spcBef>
                <a:spcPts val="1200"/>
              </a:spcBef>
              <a:spcAft>
                <a:spcPts val="1200"/>
              </a:spcAft>
              <a:buNone/>
            </a:pPr>
            <a:r>
              <a:rPr lang="en">
                <a:solidFill>
                  <a:schemeClr val="dk1"/>
                </a:solidFill>
              </a:rPr>
              <a:t>By using an intel NUC, a Lidar, and a regular camera, we can detect the user’s hand and determine which device he/she is pointing to. Then, using a simple command, the smart device will be turned on/off.</a:t>
            </a:r>
            <a:endParaRPr>
              <a:solidFill>
                <a:schemeClr val="dk1"/>
              </a:solidFill>
            </a:endParaRPr>
          </a:p>
        </p:txBody>
      </p:sp>
      <p:pic>
        <p:nvPicPr>
          <p:cNvPr id="69" name="Google Shape;69;p15"/>
          <p:cNvPicPr preferRelativeResize="0"/>
          <p:nvPr/>
        </p:nvPicPr>
        <p:blipFill>
          <a:blip r:embed="rId3">
            <a:alphaModFix/>
          </a:blip>
          <a:stretch>
            <a:fillRect/>
          </a:stretch>
        </p:blipFill>
        <p:spPr>
          <a:xfrm>
            <a:off x="5752200" y="1274175"/>
            <a:ext cx="3218501" cy="3218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Prior Work and novelty</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300"/>
              </a:spcBef>
              <a:spcAft>
                <a:spcPts val="0"/>
              </a:spcAft>
              <a:buNone/>
            </a:pPr>
            <a:r>
              <a:rPr b="1" lang="en" sz="1650">
                <a:solidFill>
                  <a:srgbClr val="1F2328"/>
                </a:solidFill>
                <a:highlight>
                  <a:schemeClr val="lt1"/>
                </a:highlight>
              </a:rPr>
              <a:t>Prior Work</a:t>
            </a:r>
            <a:endParaRPr sz="1650">
              <a:solidFill>
                <a:srgbClr val="1F2328"/>
              </a:solidFill>
              <a:highlight>
                <a:schemeClr val="lt1"/>
              </a:highlight>
            </a:endParaRPr>
          </a:p>
          <a:p>
            <a:pPr indent="-304800" lvl="0" marL="457200" rtl="0" algn="l">
              <a:spcBef>
                <a:spcPts val="1200"/>
              </a:spcBef>
              <a:spcAft>
                <a:spcPts val="0"/>
              </a:spcAft>
              <a:buClr>
                <a:srgbClr val="1F2328"/>
              </a:buClr>
              <a:buSzPts val="1200"/>
              <a:buFont typeface="Arial"/>
              <a:buChar char="●"/>
            </a:pPr>
            <a:r>
              <a:rPr lang="en" sz="1200" u="sng">
                <a:solidFill>
                  <a:schemeClr val="hlink"/>
                </a:solidFill>
                <a:highlight>
                  <a:srgbClr val="FFFFFF"/>
                </a:highlight>
                <a:hlinkClick r:id="rId3"/>
              </a:rPr>
              <a:t>SeleCon</a:t>
            </a:r>
            <a:r>
              <a:rPr lang="en" sz="1650">
                <a:solidFill>
                  <a:srgbClr val="1F2328"/>
                </a:solidFill>
                <a:highlight>
                  <a:schemeClr val="lt1"/>
                </a:highlight>
              </a:rPr>
              <a:t>: </a:t>
            </a:r>
            <a:r>
              <a:rPr lang="en" sz="1200">
                <a:solidFill>
                  <a:srgbClr val="1F2328"/>
                </a:solidFill>
                <a:highlight>
                  <a:srgbClr val="FFFFFF"/>
                </a:highlight>
              </a:rPr>
              <a:t>This paper presents the idea of using a ultra-wideband (UWB) equipped smartwatch to implement a pointing approach to interact with smart devices. This is similar to our approach but it relies on a wearable device and pre-configured "scenes" to determine where the user is pointing to.</a:t>
            </a:r>
            <a:endParaRPr sz="1200">
              <a:solidFill>
                <a:srgbClr val="1F2328"/>
              </a:solidFill>
              <a:highlight>
                <a:srgbClr val="FFFFFF"/>
              </a:highlight>
            </a:endParaRPr>
          </a:p>
          <a:p>
            <a:pPr indent="-304800" lvl="0" marL="457200" rtl="0" algn="l">
              <a:spcBef>
                <a:spcPts val="0"/>
              </a:spcBef>
              <a:spcAft>
                <a:spcPts val="0"/>
              </a:spcAft>
              <a:buClr>
                <a:srgbClr val="1F2328"/>
              </a:buClr>
              <a:buSzPts val="1200"/>
              <a:buFont typeface="Arial"/>
              <a:buChar char="●"/>
            </a:pPr>
            <a:r>
              <a:rPr lang="en" sz="1200" u="sng">
                <a:solidFill>
                  <a:schemeClr val="hlink"/>
                </a:solidFill>
                <a:highlight>
                  <a:srgbClr val="FFFFFF"/>
                </a:highlight>
                <a:hlinkClick r:id="rId4"/>
              </a:rPr>
              <a:t>Minuet</a:t>
            </a:r>
            <a:r>
              <a:rPr lang="en" sz="1200">
                <a:solidFill>
                  <a:srgbClr val="1F2328"/>
                </a:solidFill>
                <a:highlight>
                  <a:srgbClr val="FFFFFF"/>
                </a:highlight>
              </a:rPr>
              <a:t> : This paper explores the HCI aspect of using of multimodal approach to interacting with smart home devices.</a:t>
            </a:r>
            <a:endParaRPr sz="1200">
              <a:solidFill>
                <a:srgbClr val="1F2328"/>
              </a:solidFill>
              <a:highlight>
                <a:srgbClr val="FFFFFF"/>
              </a:highlight>
            </a:endParaRPr>
          </a:p>
          <a:p>
            <a:pPr indent="0" lvl="0" marL="0" rtl="0" algn="l">
              <a:lnSpc>
                <a:spcPct val="100000"/>
              </a:lnSpc>
              <a:spcBef>
                <a:spcPts val="1200"/>
              </a:spcBef>
              <a:spcAft>
                <a:spcPts val="0"/>
              </a:spcAft>
              <a:buClr>
                <a:schemeClr val="dk1"/>
              </a:buClr>
              <a:buSzPts val="1100"/>
              <a:buFont typeface="Arial"/>
              <a:buNone/>
            </a:pPr>
            <a:r>
              <a:rPr b="1" lang="en" sz="1650">
                <a:solidFill>
                  <a:srgbClr val="1F2328"/>
                </a:solidFill>
                <a:highlight>
                  <a:schemeClr val="lt1"/>
                </a:highlight>
              </a:rPr>
              <a:t>Novelty</a:t>
            </a:r>
            <a:endParaRPr b="1" sz="1650">
              <a:solidFill>
                <a:srgbClr val="1F2328"/>
              </a:solidFill>
              <a:highlight>
                <a:schemeClr val="lt1"/>
              </a:highlight>
            </a:endParaRPr>
          </a:p>
          <a:p>
            <a:pPr indent="-304800" lvl="0" marL="457200" rtl="0" algn="l">
              <a:lnSpc>
                <a:spcPct val="100000"/>
              </a:lnSpc>
              <a:spcBef>
                <a:spcPts val="1200"/>
              </a:spcBef>
              <a:spcAft>
                <a:spcPts val="0"/>
              </a:spcAft>
              <a:buClr>
                <a:srgbClr val="1F2328"/>
              </a:buClr>
              <a:buSzPts val="1200"/>
              <a:buFont typeface="Arial"/>
              <a:buChar char="●"/>
            </a:pPr>
            <a:r>
              <a:rPr lang="en" sz="1650">
                <a:solidFill>
                  <a:srgbClr val="1F2328"/>
                </a:solidFill>
                <a:highlight>
                  <a:schemeClr val="lt1"/>
                </a:highlight>
              </a:rPr>
              <a:t>Integration of camera and Lidar (tof sensor) to compute direction in which the user is pointing and then interacting with smart devices.</a:t>
            </a:r>
            <a:endParaRPr sz="1650">
              <a:solidFill>
                <a:srgbClr val="1F2328"/>
              </a:solidFill>
              <a:highlight>
                <a:schemeClr val="lt1"/>
              </a:highlight>
            </a:endParaRPr>
          </a:p>
          <a:p>
            <a:pPr indent="-304800" lvl="0" marL="457200" rtl="0" algn="l">
              <a:lnSpc>
                <a:spcPct val="100000"/>
              </a:lnSpc>
              <a:spcBef>
                <a:spcPts val="0"/>
              </a:spcBef>
              <a:spcAft>
                <a:spcPts val="0"/>
              </a:spcAft>
              <a:buClr>
                <a:srgbClr val="1F2328"/>
              </a:buClr>
              <a:buSzPts val="1200"/>
              <a:buFont typeface="Arial"/>
              <a:buChar char="●"/>
            </a:pPr>
            <a:r>
              <a:rPr lang="en" sz="1650">
                <a:solidFill>
                  <a:srgbClr val="1F2328"/>
                </a:solidFill>
                <a:highlight>
                  <a:schemeClr val="lt1"/>
                </a:highlight>
              </a:rPr>
              <a:t>No need of wearable device</a:t>
            </a:r>
            <a:endParaRPr sz="1650">
              <a:solidFill>
                <a:srgbClr val="1F2328"/>
              </a:solidFill>
              <a:highlight>
                <a:schemeClr val="lt1"/>
              </a:highlight>
            </a:endParaRPr>
          </a:p>
          <a:p>
            <a:pPr indent="-304800" lvl="0" marL="457200" rtl="0" algn="l">
              <a:lnSpc>
                <a:spcPct val="100000"/>
              </a:lnSpc>
              <a:spcBef>
                <a:spcPts val="0"/>
              </a:spcBef>
              <a:spcAft>
                <a:spcPts val="0"/>
              </a:spcAft>
              <a:buClr>
                <a:srgbClr val="1F2328"/>
              </a:buClr>
              <a:buSzPts val="1200"/>
              <a:buFont typeface="Arial"/>
              <a:buChar char="●"/>
            </a:pPr>
            <a:r>
              <a:rPr lang="en" sz="1650">
                <a:solidFill>
                  <a:srgbClr val="1F2328"/>
                </a:solidFill>
                <a:highlight>
                  <a:schemeClr val="lt1"/>
                </a:highlight>
              </a:rPr>
              <a:t>No need to call the names every devices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Technical Implementation</a:t>
            </a:r>
            <a:endParaRPr/>
          </a:p>
        </p:txBody>
      </p:sp>
      <p:sp>
        <p:nvSpPr>
          <p:cNvPr id="81" name="Google Shape;81;p17"/>
          <p:cNvSpPr txBox="1"/>
          <p:nvPr>
            <p:ph idx="1" type="body"/>
          </p:nvPr>
        </p:nvSpPr>
        <p:spPr>
          <a:xfrm>
            <a:off x="311700" y="1152475"/>
            <a:ext cx="6132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1"/>
                </a:solidFill>
              </a:rPr>
              <a:t>For the hand detection algorithm, we are using MediaPipe’s hand detection model.</a:t>
            </a:r>
            <a:endParaRPr>
              <a:solidFill>
                <a:schemeClr val="dk1"/>
              </a:solidFill>
            </a:endParaRPr>
          </a:p>
          <a:p>
            <a:pPr indent="0" lvl="0" marL="0" rtl="0" algn="l">
              <a:spcBef>
                <a:spcPts val="1200"/>
              </a:spcBef>
              <a:spcAft>
                <a:spcPts val="0"/>
              </a:spcAft>
              <a:buNone/>
            </a:pPr>
            <a:r>
              <a:rPr lang="en">
                <a:solidFill>
                  <a:schemeClr val="dk1"/>
                </a:solidFill>
              </a:rPr>
              <a:t>We created a vector of the finger in the 3d space to then determine which object it is pointing to. </a:t>
            </a:r>
            <a:endParaRPr>
              <a:solidFill>
                <a:schemeClr val="dk1"/>
              </a:solidFill>
            </a:endParaRPr>
          </a:p>
          <a:p>
            <a:pPr indent="0" lvl="0" marL="0" rtl="0" algn="l">
              <a:spcBef>
                <a:spcPts val="1200"/>
              </a:spcBef>
              <a:spcAft>
                <a:spcPts val="0"/>
              </a:spcAft>
              <a:buNone/>
            </a:pPr>
            <a:r>
              <a:rPr lang="en">
                <a:solidFill>
                  <a:schemeClr val="dk1"/>
                </a:solidFill>
              </a:rPr>
              <a:t>We trained a YOLO v5s model to perform the object detection of both the lamp and computer monitor. We then create a boundary cube around the objects to serve as a hitbox.</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82" name="Google Shape;82;p17"/>
          <p:cNvPicPr preferRelativeResize="0"/>
          <p:nvPr/>
        </p:nvPicPr>
        <p:blipFill>
          <a:blip r:embed="rId3">
            <a:alphaModFix/>
          </a:blip>
          <a:stretch>
            <a:fillRect/>
          </a:stretch>
        </p:blipFill>
        <p:spPr>
          <a:xfrm>
            <a:off x="6794975" y="738875"/>
            <a:ext cx="2037325" cy="1701350"/>
          </a:xfrm>
          <a:prstGeom prst="rect">
            <a:avLst/>
          </a:prstGeom>
          <a:noFill/>
          <a:ln>
            <a:noFill/>
          </a:ln>
        </p:spPr>
      </p:pic>
      <p:pic>
        <p:nvPicPr>
          <p:cNvPr id="83" name="Google Shape;83;p17"/>
          <p:cNvPicPr preferRelativeResize="0"/>
          <p:nvPr/>
        </p:nvPicPr>
        <p:blipFill rotWithShape="1">
          <a:blip r:embed="rId4">
            <a:alphaModFix/>
          </a:blip>
          <a:srcRect b="25627" l="27951" r="21209" t="23260"/>
          <a:stretch/>
        </p:blipFill>
        <p:spPr>
          <a:xfrm>
            <a:off x="6824900" y="2674600"/>
            <a:ext cx="1931199" cy="194325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Technical Implementation</a:t>
            </a:r>
            <a:endParaRPr/>
          </a:p>
        </p:txBody>
      </p:sp>
      <p:sp>
        <p:nvSpPr>
          <p:cNvPr id="89" name="Google Shape;89;p18"/>
          <p:cNvSpPr txBox="1"/>
          <p:nvPr>
            <p:ph idx="1" type="body"/>
          </p:nvPr>
        </p:nvSpPr>
        <p:spPr>
          <a:xfrm>
            <a:off x="311700" y="1152475"/>
            <a:ext cx="5646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We then calculate the intercept between the finger vector and the objects’ hitbox to determine which object is being pointed to.</a:t>
            </a:r>
            <a:endParaRPr>
              <a:solidFill>
                <a:schemeClr val="dk1"/>
              </a:solidFill>
            </a:endParaRPr>
          </a:p>
          <a:p>
            <a:pPr indent="0" lvl="0" marL="0" rtl="0" algn="l">
              <a:spcBef>
                <a:spcPts val="1200"/>
              </a:spcBef>
              <a:spcAft>
                <a:spcPts val="0"/>
              </a:spcAft>
              <a:buNone/>
            </a:pPr>
            <a:r>
              <a:rPr lang="en">
                <a:solidFill>
                  <a:schemeClr val="dk1"/>
                </a:solidFill>
              </a:rPr>
              <a:t>Then, by using the fingers landmarks, we determine if the user does a thumbs up to then toggle on/off the pointed object.</a:t>
            </a:r>
            <a:endParaRPr>
              <a:solidFill>
                <a:schemeClr val="dk1"/>
              </a:solidFill>
            </a:endParaRPr>
          </a:p>
          <a:p>
            <a:pPr indent="0" lvl="0" marL="0" rtl="0" algn="l">
              <a:spcBef>
                <a:spcPts val="1200"/>
              </a:spcBef>
              <a:spcAft>
                <a:spcPts val="1200"/>
              </a:spcAft>
              <a:buNone/>
            </a:pPr>
            <a:r>
              <a:rPr lang="en">
                <a:solidFill>
                  <a:schemeClr val="dk1"/>
                </a:solidFill>
              </a:rPr>
              <a:t>Communicating to the Kasa smart plugs through wifi. </a:t>
            </a:r>
            <a:endParaRPr>
              <a:solidFill>
                <a:schemeClr val="dk1"/>
              </a:solidFill>
            </a:endParaRPr>
          </a:p>
        </p:txBody>
      </p:sp>
      <p:grpSp>
        <p:nvGrpSpPr>
          <p:cNvPr id="90" name="Google Shape;90;p18"/>
          <p:cNvGrpSpPr/>
          <p:nvPr/>
        </p:nvGrpSpPr>
        <p:grpSpPr>
          <a:xfrm>
            <a:off x="6193500" y="1259000"/>
            <a:ext cx="2691799" cy="2560576"/>
            <a:chOff x="6193500" y="1259000"/>
            <a:chExt cx="2691799" cy="2560576"/>
          </a:xfrm>
        </p:grpSpPr>
        <p:pic>
          <p:nvPicPr>
            <p:cNvPr id="91" name="Google Shape;91;p18"/>
            <p:cNvPicPr preferRelativeResize="0"/>
            <p:nvPr/>
          </p:nvPicPr>
          <p:blipFill rotWithShape="1">
            <a:blip r:embed="rId3">
              <a:alphaModFix/>
            </a:blip>
            <a:srcRect b="20439" l="16366" r="0" t="0"/>
            <a:stretch/>
          </p:blipFill>
          <p:spPr>
            <a:xfrm>
              <a:off x="6193500" y="1259000"/>
              <a:ext cx="2691799" cy="2560576"/>
            </a:xfrm>
            <a:prstGeom prst="rect">
              <a:avLst/>
            </a:prstGeom>
            <a:noFill/>
            <a:ln>
              <a:noFill/>
            </a:ln>
          </p:spPr>
        </p:pic>
        <p:sp>
          <p:nvSpPr>
            <p:cNvPr id="92" name="Google Shape;92;p18"/>
            <p:cNvSpPr/>
            <p:nvPr/>
          </p:nvSpPr>
          <p:spPr>
            <a:xfrm>
              <a:off x="6254375" y="1894575"/>
              <a:ext cx="578400" cy="616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93" name="Google Shape;93;p18"/>
            <p:cNvCxnSpPr/>
            <p:nvPr/>
          </p:nvCxnSpPr>
          <p:spPr>
            <a:xfrm flipH="1">
              <a:off x="6870575" y="2404350"/>
              <a:ext cx="601200" cy="68400"/>
            </a:xfrm>
            <a:prstGeom prst="straightConnector1">
              <a:avLst/>
            </a:prstGeom>
            <a:noFill/>
            <a:ln cap="flat" cmpd="sng" w="9525">
              <a:solidFill>
                <a:srgbClr val="FF0000"/>
              </a:solidFill>
              <a:prstDash val="dash"/>
              <a:round/>
              <a:headEnd len="med" w="med" type="none"/>
              <a:tailEnd len="med" w="med" type="stealth"/>
            </a:ln>
          </p:spPr>
        </p:cxn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19" title="IMG_6343.MOV">
            <a:hlinkClick r:id="rId3"/>
          </p:cNvPr>
          <p:cNvPicPr preferRelativeResize="0"/>
          <p:nvPr/>
        </p:nvPicPr>
        <p:blipFill>
          <a:blip r:embed="rId4">
            <a:alphaModFix/>
          </a:blip>
          <a:stretch>
            <a:fillRect/>
          </a:stretch>
        </p:blipFill>
        <p:spPr>
          <a:xfrm>
            <a:off x="64550" y="1146175"/>
            <a:ext cx="4507450" cy="3429000"/>
          </a:xfrm>
          <a:prstGeom prst="rect">
            <a:avLst/>
          </a:prstGeom>
          <a:noFill/>
          <a:ln>
            <a:noFill/>
          </a:ln>
        </p:spPr>
      </p:pic>
      <p:pic>
        <p:nvPicPr>
          <p:cNvPr id="101" name="Google Shape;101;p19" title="IMG_6351.MOV">
            <a:hlinkClick r:id="rId5"/>
          </p:cNvPr>
          <p:cNvPicPr preferRelativeResize="0"/>
          <p:nvPr/>
        </p:nvPicPr>
        <p:blipFill>
          <a:blip r:embed="rId6">
            <a:alphaModFix/>
          </a:blip>
          <a:stretch>
            <a:fillRect/>
          </a:stretch>
        </p:blipFill>
        <p:spPr>
          <a:xfrm>
            <a:off x="4572000" y="114617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Measuring success</a:t>
            </a:r>
            <a:endParaRPr/>
          </a:p>
        </p:txBody>
      </p:sp>
      <p:sp>
        <p:nvSpPr>
          <p:cNvPr id="107" name="Google Shape;107;p20"/>
          <p:cNvSpPr txBox="1"/>
          <p:nvPr>
            <p:ph idx="1" type="body"/>
          </p:nvPr>
        </p:nvSpPr>
        <p:spPr>
          <a:xfrm>
            <a:off x="311700" y="1152475"/>
            <a:ext cx="7365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Our first success metric is related to response time: time elapsed from the moment the user </a:t>
            </a:r>
            <a:r>
              <a:rPr lang="en">
                <a:solidFill>
                  <a:schemeClr val="dk1"/>
                </a:solidFill>
              </a:rPr>
              <a:t>controlled</a:t>
            </a:r>
            <a:r>
              <a:rPr lang="en">
                <a:solidFill>
                  <a:schemeClr val="dk1"/>
                </a:solidFill>
              </a:rPr>
              <a:t> a device until when the action happened. In the current setting, we measured an average response time of less than 1 second.</a:t>
            </a:r>
            <a:endParaRPr>
              <a:solidFill>
                <a:schemeClr val="dk1"/>
              </a:solidFill>
            </a:endParaRPr>
          </a:p>
          <a:p>
            <a:pPr indent="0" lvl="0" marL="0" rtl="0" algn="l">
              <a:spcBef>
                <a:spcPts val="1200"/>
              </a:spcBef>
              <a:spcAft>
                <a:spcPts val="1200"/>
              </a:spcAft>
              <a:buNone/>
            </a:pPr>
            <a:r>
              <a:rPr lang="en">
                <a:solidFill>
                  <a:schemeClr val="dk1"/>
                </a:solidFill>
              </a:rPr>
              <a:t>Another success metric is related to detection accuracy: how close can objects be and still be accurately controllable. In our testing, as long as the objects are not overlapping, the system will work as expected.</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solidFill>
                  <a:schemeClr val="dk1"/>
                </a:solidFill>
              </a:rPr>
              <a:t>There are a couple of limitations to our approach:</a:t>
            </a:r>
            <a:br>
              <a:rPr lang="en">
                <a:solidFill>
                  <a:schemeClr val="dk1"/>
                </a:solidFill>
              </a:rPr>
            </a:br>
            <a:r>
              <a:rPr lang="en">
                <a:solidFill>
                  <a:schemeClr val="dk1"/>
                </a:solidFill>
              </a:rPr>
              <a:t>First, as we’re only using one camera, we cannot control a device if it is </a:t>
            </a:r>
            <a:r>
              <a:rPr lang="en">
                <a:solidFill>
                  <a:schemeClr val="dk1"/>
                </a:solidFill>
              </a:rPr>
              <a:t>behind</a:t>
            </a:r>
            <a:r>
              <a:rPr lang="en">
                <a:solidFill>
                  <a:schemeClr val="dk1"/>
                </a:solidFill>
              </a:rPr>
              <a:t> another object. Another consequence is that the precise hitbox of an object can’t be d</a:t>
            </a:r>
            <a:r>
              <a:rPr lang="en">
                <a:solidFill>
                  <a:schemeClr val="dk1"/>
                </a:solidFill>
              </a:rPr>
              <a:t>etermined, thus we have to calculate a hitbox based on partial values.</a:t>
            </a:r>
            <a:endParaRPr>
              <a:solidFill>
                <a:schemeClr val="dk1"/>
              </a:solidFill>
            </a:endParaRPr>
          </a:p>
          <a:p>
            <a:pPr indent="0" lvl="0" marL="0" rtl="0" algn="l">
              <a:spcBef>
                <a:spcPts val="1200"/>
              </a:spcBef>
              <a:spcAft>
                <a:spcPts val="0"/>
              </a:spcAft>
              <a:buNone/>
            </a:pPr>
            <a:r>
              <a:rPr lang="en">
                <a:solidFill>
                  <a:schemeClr val="dk1"/>
                </a:solidFill>
              </a:rPr>
              <a:t>Second, we were limited in our capability to perfectly detect the computer monitor due to the sheer time taken to train the YOLO model. We had to train the model with fewer images than ideal or it would take </a:t>
            </a:r>
            <a:r>
              <a:rPr lang="en">
                <a:solidFill>
                  <a:schemeClr val="dk1"/>
                </a:solidFill>
              </a:rPr>
              <a:t>MORE THAN A WEEK</a:t>
            </a:r>
            <a:r>
              <a:rPr lang="en">
                <a:solidFill>
                  <a:schemeClr val="dk1"/>
                </a:solidFill>
              </a:rPr>
              <a:t> to train using 1000 images. As such, our monitor detection is not always accurate.</a:t>
            </a:r>
            <a:endParaRPr>
              <a:solidFill>
                <a:schemeClr val="dk1"/>
              </a:solidFill>
            </a:endParaRPr>
          </a:p>
          <a:p>
            <a:pPr indent="0" lvl="0" marL="0" rtl="0" algn="l">
              <a:spcBef>
                <a:spcPts val="1200"/>
              </a:spcBef>
              <a:spcAft>
                <a:spcPts val="0"/>
              </a:spcAft>
              <a:buNone/>
            </a:pPr>
            <a:r>
              <a:rPr lang="en">
                <a:solidFill>
                  <a:schemeClr val="dk1"/>
                </a:solidFill>
              </a:rPr>
              <a:t>Third, due to the hardware limitations, we can’t use a specialized model to detect the hand gestures, we have to calculate by ourselves. So currently the gesture we used to turn on/ off the light is simple.</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