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3848" r:id="rId7"/>
    <p:sldId id="3856" r:id="rId8"/>
    <p:sldId id="3855" r:id="rId9"/>
    <p:sldId id="3854" r:id="rId10"/>
    <p:sldId id="3850" r:id="rId11"/>
    <p:sldId id="3851" r:id="rId12"/>
    <p:sldId id="3852" r:id="rId13"/>
    <p:sldId id="3847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99E09C07-7B07-429C-824D-65581FE7B108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F757874-EF65-4B61-B062-40C932C8129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8170828B-8A87-4598-B1C7-AA0B62669E34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B57D50D-BAA9-464B-B391-243138E078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57D50D-BAA9-464B-B391-243138E078D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57D50D-BAA9-464B-B391-243138E078D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57D50D-BAA9-464B-B391-243138E078D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igura a mano libera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igura a mano libera: Forma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igura a mano libera: Forma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igura a mano libera: Forma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it-IT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igura a mano libera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it-IT" sz="1800"/>
            </a:lvl2pPr>
            <a:lvl3pPr>
              <a:spcBef>
                <a:spcPts val="1000"/>
              </a:spcBef>
              <a:buClr>
                <a:schemeClr val="accent2"/>
              </a:buClr>
              <a:defRPr lang="it-IT" sz="1800"/>
            </a:lvl3pPr>
            <a:lvl4pPr>
              <a:spcBef>
                <a:spcPts val="1000"/>
              </a:spcBef>
              <a:buClr>
                <a:schemeClr val="accent2"/>
              </a:buClr>
              <a:defRPr lang="it-IT" sz="1800"/>
            </a:lvl4pPr>
            <a:lvl5pPr>
              <a:spcBef>
                <a:spcPts val="1000"/>
              </a:spcBef>
              <a:buClr>
                <a:schemeClr val="accent2"/>
              </a:buClr>
              <a:defRPr lang="it-IT" sz="18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03C893E-8593-4C1D-ACB2-A941CEAB41D5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9AD4E5-D506-411F-BE65-5D6B3641C3F8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igura a mano libera: Forma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igura a mano libera: Forma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igura a mano libera: Forma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igura a mano libera: Forma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igura a mano libera: Forma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it-IT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6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89FC17C-FAD4-4EDE-84CF-BD3DC68A74A9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6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it-IT" sz="6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it-IT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it-IT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it-IT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it-IT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DE28347-F16B-4CC5-B579-B9533124CF11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Figura a mano libera: Forma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igura a mano libera: Forma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igura a mano libera: Forma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igura a mano libera: Forma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02EB92A0-73CA-4B0A-8A01-0F90A5FE262C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igura a mano libera: Forma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igura a mano libera: Forma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igura a mano libera: Forma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E34AA38-0DBB-44CC-837A-2F97B448FD34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8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78157855-90FE-4F8E-AF13-748F6E333E3A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Figura a mano libera: Forma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igura a mano libera: Forma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igura a mano libera: Forma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igura a mano libera: Forma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152C0CA-9CB8-4C8B-B092-D8045A76E0C6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igura a mano libera: Forma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igura a mano libera: Forma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it-IT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9045F45-AEE5-4714-8D79-DFB41F4BCD40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1E0BDE8F-6D21-4AA8-BB65-D26800F059E5}" type="datetime1">
              <a:rPr lang="it-IT" smtClean="0"/>
              <a:t>07/05/2024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862" y="2949739"/>
            <a:ext cx="6500903" cy="2396686"/>
          </a:xfrm>
          <a:noFill/>
        </p:spPr>
        <p:txBody>
          <a:bodyPr rtlCol="0" anchor="b">
            <a:noAutofit/>
          </a:bodyPr>
          <a:lstStyle>
            <a:defPPr>
              <a:defRPr lang="it-IT"/>
            </a:defPPr>
          </a:lstStyle>
          <a:p>
            <a:pPr rtl="0"/>
            <a:r>
              <a:rPr lang="en-US" dirty="0"/>
              <a:t>Italian Government Stability</a:t>
            </a:r>
            <a:br>
              <a:rPr lang="it-IT" dirty="0"/>
            </a:br>
            <a:br>
              <a:rPr lang="it-IT" dirty="0"/>
            </a:br>
            <a:r>
              <a:rPr lang="it-IT" sz="2000" dirty="0"/>
              <a:t>by Davide Cremonini – FAIKR Module 3 Project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noProof="1"/>
              <a:t>Thanks for your</a:t>
            </a:r>
            <a:br>
              <a:rPr lang="en-US" noProof="1"/>
            </a:br>
            <a:r>
              <a:rPr lang="en-US" noProof="1"/>
              <a:t>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Davide Cremonini</a:t>
            </a:r>
          </a:p>
          <a:p>
            <a:pPr rtl="0"/>
            <a:r>
              <a:rPr lang="it-IT" sz="1600" dirty="0"/>
              <a:t>davide.cremonini8@studio.unibo.it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rtlCol="0" anchor="ctr"/>
          <a:lstStyle>
            <a:defPPr>
              <a:defRPr lang="it-IT"/>
            </a:defPPr>
          </a:lstStyle>
          <a:p>
            <a:pPr rtl="0"/>
            <a:r>
              <a:rPr lang="en-US" dirty="0"/>
              <a:t>Objectives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2" y="1838099"/>
            <a:ext cx="7958958" cy="4284889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</a:lstStyle>
          <a:p>
            <a:pPr rtl="0">
              <a:lnSpc>
                <a:spcPct val="200000"/>
              </a:lnSpc>
            </a:pPr>
            <a:r>
              <a:rPr lang="en-US" dirty="0"/>
              <a:t>Italy historically has a problem with short lived governments.</a:t>
            </a:r>
          </a:p>
          <a:p>
            <a:pPr rtl="0">
              <a:lnSpc>
                <a:spcPct val="150000"/>
              </a:lnSpc>
            </a:pPr>
            <a:r>
              <a:rPr lang="en-US" dirty="0"/>
              <a:t>More than 70 governments led Italy from 1948 to today, is it possible to use these data to help us predict future instabilities?</a:t>
            </a:r>
          </a:p>
          <a:p>
            <a:pPr rtl="0">
              <a:lnSpc>
                <a:spcPct val="200000"/>
              </a:lnSpc>
            </a:pPr>
            <a:r>
              <a:rPr lang="en-US" dirty="0"/>
              <a:t>The project goal is to implement a model to predict instability based on statistical data.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97724-A635-13DF-099C-E53AD1D5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142D8-4709-4F92-6CCB-F0E16E772E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465598" cy="428488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As there was no available dataset on the topic, a new one had to be created.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dataset used for the project contains historical data on every Italian government from the first to the eighteenth legislation. There are a total of 26 columns.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C2373-795E-B08A-16AD-1BE9057F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C8171-D477-A2ED-E737-7817B92B2B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 of the columns were transformed or unified with others to produce a simpler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To highlight patterns and ease calculations, continuous or sparse data was discretized into categories. </a:t>
            </a:r>
          </a:p>
          <a:p>
            <a:pPr>
              <a:lnSpc>
                <a:spcPct val="200000"/>
              </a:lnSpc>
            </a:pPr>
            <a:r>
              <a:rPr lang="en-US" dirty="0"/>
              <a:t>After the discretization, every column value was encoded with integer numbers.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04D73-D256-DD0D-10E3-7DF2458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– Variables</a:t>
            </a:r>
          </a:p>
        </p:txBody>
      </p:sp>
      <p:pic>
        <p:nvPicPr>
          <p:cNvPr id="5" name="Segnaposto contenuto 4" descr="Immagine che contiene cerchio, schermata, Policromia, linea&#10;&#10;Descrizione generata automaticamente">
            <a:extLst>
              <a:ext uri="{FF2B5EF4-FFF2-40B4-BE49-F238E27FC236}">
                <a16:creationId xmlns:a16="http://schemas.microsoft.com/office/drawing/2014/main" id="{3F116EE1-5ECF-36FB-5D03-27DB99B770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1558400"/>
            <a:ext cx="4994797" cy="499479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DF6036-52F5-86EC-41F2-2646AF508A30}"/>
              </a:ext>
            </a:extLst>
          </p:cNvPr>
          <p:cNvSpPr txBox="1"/>
          <p:nvPr/>
        </p:nvSpPr>
        <p:spPr>
          <a:xfrm>
            <a:off x="838200" y="2211809"/>
            <a:ext cx="4634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16 nodes, each corresponding to the most relevant variables.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Only one true, independent, variable, two output variables.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Mostly integer value except for a few Boolean ones. 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04D73-D256-DD0D-10E3-7DF2458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– Causal Links</a:t>
            </a:r>
          </a:p>
        </p:txBody>
      </p:sp>
      <p:pic>
        <p:nvPicPr>
          <p:cNvPr id="5" name="Segnaposto contenuto 4" descr="Immagine che contiene cerchio, schermata, Policromia, linea&#10;&#10;Descrizione generata automaticamente">
            <a:extLst>
              <a:ext uri="{FF2B5EF4-FFF2-40B4-BE49-F238E27FC236}">
                <a16:creationId xmlns:a16="http://schemas.microsoft.com/office/drawing/2014/main" id="{3F116EE1-5ECF-36FB-5D03-27DB99B770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1558400"/>
            <a:ext cx="4994797" cy="499479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DF6036-52F5-86EC-41F2-2646AF508A30}"/>
              </a:ext>
            </a:extLst>
          </p:cNvPr>
          <p:cNvSpPr txBox="1"/>
          <p:nvPr/>
        </p:nvSpPr>
        <p:spPr>
          <a:xfrm>
            <a:off x="838200" y="2220686"/>
            <a:ext cx="4532790" cy="21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32 causal links based on reasonable assumptions in the political landscape.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Starting from Decade, every link was drawn iteratively considering every other node, until the last ones.</a:t>
            </a:r>
          </a:p>
        </p:txBody>
      </p:sp>
    </p:spTree>
    <p:extLst>
      <p:ext uri="{BB962C8B-B14F-4D97-AF65-F5344CB8AC3E}">
        <p14:creationId xmlns:p14="http://schemas.microsoft.com/office/powerpoint/2010/main" val="4102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6CCBC-D405-04D6-FBED-B2639A0F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DC62A2-CDFE-2012-CA58-AA505BBB8A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234779" cy="428488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Test Query: «</a:t>
            </a:r>
            <a:r>
              <a:rPr lang="en-US" dirty="0"/>
              <a:t>Which is the Probability that a Government which was denied confidence to be unstable and fall because of it?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Predicted to be Unstable and to fall for a lack of confidence.</a:t>
            </a:r>
          </a:p>
          <a:p>
            <a:pPr>
              <a:lnSpc>
                <a:spcPct val="150000"/>
              </a:lnSpc>
            </a:pPr>
            <a:r>
              <a:rPr lang="en-US" dirty="0"/>
              <a:t>First Query: «What is the predicted stability of the current government and how will it fall?»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Predicted to have an average stability and to fall to perform a reshuffle.</a:t>
            </a:r>
          </a:p>
          <a:p>
            <a:pPr>
              <a:lnSpc>
                <a:spcPct val="150000"/>
              </a:lnSpc>
            </a:pPr>
            <a:r>
              <a:rPr lang="en-US" dirty="0"/>
              <a:t>Second Query: «Is it true that, given a strong parliamentary support, a Technocrat-led government is more stable than a Political one?»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Predicted a strong stability for the technocratic/independent-led government.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Predicted a weak stability for the politically-led government.</a:t>
            </a:r>
          </a:p>
        </p:txBody>
      </p:sp>
    </p:spTree>
    <p:extLst>
      <p:ext uri="{BB962C8B-B14F-4D97-AF65-F5344CB8AC3E}">
        <p14:creationId xmlns:p14="http://schemas.microsoft.com/office/powerpoint/2010/main" val="30998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A1B78-7E0E-C144-10C5-FA9E50A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355179-959B-B213-CACC-2757FED50B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45136"/>
            <a:ext cx="8012113" cy="428488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it-IT" dirty="0"/>
              <a:t>Third Query: «</a:t>
            </a:r>
            <a:r>
              <a:rPr lang="en-US" dirty="0"/>
              <a:t>If we know that a government fell for external pressure and we know it had a strong opposition, what are the probabilities of it being divided in its composition?»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dirty="0"/>
              <a:t>In 79% of cases a government fell for external pressure with a strong opposition, the government internal division was high.</a:t>
            </a:r>
          </a:p>
          <a:p>
            <a:pPr>
              <a:lnSpc>
                <a:spcPct val="170000"/>
              </a:lnSpc>
            </a:pPr>
            <a:r>
              <a:rPr lang="en-US" dirty="0"/>
              <a:t>Fourth Query: «If we want a Government have at least a Solid Stability and reach the end of legislation, what are the best configurations for Majority Division and Government Division?»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dirty="0"/>
              <a:t>The best observed configurations include a fragmented majority which supports a coalition or a large coalition government.</a:t>
            </a:r>
          </a:p>
          <a:p>
            <a:pPr>
              <a:lnSpc>
                <a:spcPct val="170000"/>
              </a:lnSpc>
            </a:pPr>
            <a:r>
              <a:rPr lang="en-US" dirty="0"/>
              <a:t>Fifth Query: «If a government aims at changing the constitution directly without consulting oppositions, how many parties should it contain, if we suppose it needs have a solid stability to perform the reform from beginning to end? 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dirty="0"/>
              <a:t>To reform the constitution alone the government is expected to be a broad coalition formed by a fragmented majority, but these conditions heavily reduce its stability and enhances its probabilities to fall for internal struggles.</a:t>
            </a:r>
          </a:p>
        </p:txBody>
      </p:sp>
    </p:spTree>
    <p:extLst>
      <p:ext uri="{BB962C8B-B14F-4D97-AF65-F5344CB8AC3E}">
        <p14:creationId xmlns:p14="http://schemas.microsoft.com/office/powerpoint/2010/main" val="6562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C752CE-7E65-9E47-EA31-A749E101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Developments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3EB56-6728-C84A-4D13-FF39C39AA2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presented prediction model can make interesting and debatable predictions despite the simplifications introduced.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results may be achieved with another network configuration, as the building process required some assumptions.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can be expanded to include other important factors such as local election results or to take into consideration political alignment.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can be generalized  for other parliamentary systems across the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0425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Personalizzato 1">
      <a:dk1>
        <a:srgbClr val="09963B"/>
      </a:dk1>
      <a:lt1>
        <a:srgbClr val="E5DEDB"/>
      </a:lt1>
      <a:dk2>
        <a:srgbClr val="FF0000"/>
      </a:dk2>
      <a:lt2>
        <a:srgbClr val="FF0000"/>
      </a:lt2>
      <a:accent1>
        <a:srgbClr val="09963B"/>
      </a:accent1>
      <a:accent2>
        <a:srgbClr val="FF0000"/>
      </a:accent2>
      <a:accent3>
        <a:srgbClr val="FF0000"/>
      </a:accent3>
      <a:accent4>
        <a:srgbClr val="09963B"/>
      </a:accent4>
      <a:accent5>
        <a:srgbClr val="38F37A"/>
      </a:accent5>
      <a:accent6>
        <a:srgbClr val="FE9999"/>
      </a:accent6>
      <a:hlink>
        <a:srgbClr val="824F8C"/>
      </a:hlink>
      <a:folHlink>
        <a:srgbClr val="7F723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90_TF78504181_Win32" id="{DD453965-979A-4F70-983B-6BFBEF1B2DD7}" vid="{BDC8BC92-3C0B-40E8-8E33-CB038F93B62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230e9df3-be65-4c73-a93b-d1236ebd677e"/>
    <ds:schemaRef ds:uri="16c05727-aa75-4e4a-9b5f-8a80a1165891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motivo Forme</Template>
  <TotalTime>1555</TotalTime>
  <Words>632</Words>
  <Application>Microsoft Office PowerPoint</Application>
  <PresentationFormat>Widescreen</PresentationFormat>
  <Paragraphs>45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Calibri</vt:lpstr>
      <vt:lpstr>Tw Cen MT</vt:lpstr>
      <vt:lpstr>Personalizzata</vt:lpstr>
      <vt:lpstr>Italian Government Stability  by Davide Cremonini – FAIKR Module 3 Project</vt:lpstr>
      <vt:lpstr>Objectives</vt:lpstr>
      <vt:lpstr>The Dataset</vt:lpstr>
      <vt:lpstr>Preprocessing</vt:lpstr>
      <vt:lpstr>The Network – Variables</vt:lpstr>
      <vt:lpstr>The Network – Causal Links</vt:lpstr>
      <vt:lpstr>Queries</vt:lpstr>
      <vt:lpstr>Queries</vt:lpstr>
      <vt:lpstr>Conclusions &amp; Future Developments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 Government Stability  by Davide Cremonini – FAIKR Module 3 Project</dc:title>
  <dc:creator>Davide Cremonini - davide.cremonini8@studio.unibo.it</dc:creator>
  <cp:lastModifiedBy>Davide Cremonini - davide.cremonini8@studio.unibo.it</cp:lastModifiedBy>
  <cp:revision>2</cp:revision>
  <dcterms:created xsi:type="dcterms:W3CDTF">2024-05-04T09:12:20Z</dcterms:created>
  <dcterms:modified xsi:type="dcterms:W3CDTF">2024-05-07T08:27:06Z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