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54427-4503-4FD1-BA4A-B72275F9D9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D3F9F7-C4CE-4FC5-8770-6E63E25F819F}">
      <dgm:prSet/>
      <dgm:spPr/>
      <dgm:t>
        <a:bodyPr/>
        <a:lstStyle/>
        <a:p>
          <a:r>
            <a:rPr lang="en-US" dirty="0">
              <a:latin typeface="Cooper Black" panose="0208090404030B020404" pitchFamily="18" charset="77"/>
            </a:rPr>
            <a:t>Initial idea was to build live production version on Ethereum testnet</a:t>
          </a:r>
        </a:p>
      </dgm:t>
    </dgm:pt>
    <dgm:pt modelId="{87367414-0F86-44F0-A8C5-F0520E22CA4A}" type="parTrans" cxnId="{31DC7AE9-3406-4149-B905-463BAB14ED77}">
      <dgm:prSet/>
      <dgm:spPr/>
      <dgm:t>
        <a:bodyPr/>
        <a:lstStyle/>
        <a:p>
          <a:endParaRPr lang="en-US"/>
        </a:p>
      </dgm:t>
    </dgm:pt>
    <dgm:pt modelId="{9B6B2139-465F-41CC-A4C2-6C8BD05B898A}" type="sibTrans" cxnId="{31DC7AE9-3406-4149-B905-463BAB14ED77}">
      <dgm:prSet/>
      <dgm:spPr/>
      <dgm:t>
        <a:bodyPr/>
        <a:lstStyle/>
        <a:p>
          <a:endParaRPr lang="en-US"/>
        </a:p>
      </dgm:t>
    </dgm:pt>
    <dgm:pt modelId="{9519BD94-E2E8-4DA0-97C2-2131D8B02B00}">
      <dgm:prSet/>
      <dgm:spPr/>
      <dgm:t>
        <a:bodyPr/>
        <a:lstStyle/>
        <a:p>
          <a:r>
            <a:rPr lang="en-US" dirty="0">
              <a:latin typeface="Cooper Black" panose="0208090404030B020404" pitchFamily="18" charset="77"/>
            </a:rPr>
            <a:t>Not enough time to build out fully</a:t>
          </a:r>
        </a:p>
      </dgm:t>
    </dgm:pt>
    <dgm:pt modelId="{C0F40DE7-EF30-4CEA-A93D-C7ED3D803A67}" type="parTrans" cxnId="{3EA4BF24-D06B-46D1-8441-879755C86325}">
      <dgm:prSet/>
      <dgm:spPr/>
      <dgm:t>
        <a:bodyPr/>
        <a:lstStyle/>
        <a:p>
          <a:endParaRPr lang="en-US"/>
        </a:p>
      </dgm:t>
    </dgm:pt>
    <dgm:pt modelId="{205BC95F-546C-4A3D-A103-906C76BE567B}" type="sibTrans" cxnId="{3EA4BF24-D06B-46D1-8441-879755C86325}">
      <dgm:prSet/>
      <dgm:spPr/>
      <dgm:t>
        <a:bodyPr/>
        <a:lstStyle/>
        <a:p>
          <a:endParaRPr lang="en-US"/>
        </a:p>
      </dgm:t>
    </dgm:pt>
    <dgm:pt modelId="{800D81B1-A702-40E2-9B98-1D3B90223342}">
      <dgm:prSet/>
      <dgm:spPr/>
      <dgm:t>
        <a:bodyPr/>
        <a:lstStyle/>
        <a:p>
          <a:r>
            <a:rPr lang="en-US" dirty="0">
              <a:latin typeface="Cooper Black" panose="0208090404030B020404" pitchFamily="18" charset="77"/>
            </a:rPr>
            <a:t>The team leveraged Ganache to build POC version</a:t>
          </a:r>
        </a:p>
      </dgm:t>
    </dgm:pt>
    <dgm:pt modelId="{9028EA36-985D-4B9A-B038-E9ADFA82AFE3}" type="parTrans" cxnId="{83AF91B3-1BBF-4569-A35A-F7050429C5E2}">
      <dgm:prSet/>
      <dgm:spPr/>
      <dgm:t>
        <a:bodyPr/>
        <a:lstStyle/>
        <a:p>
          <a:endParaRPr lang="en-US"/>
        </a:p>
      </dgm:t>
    </dgm:pt>
    <dgm:pt modelId="{88701CA1-5114-4087-9AD5-A57C8E5B8523}" type="sibTrans" cxnId="{83AF91B3-1BBF-4569-A35A-F7050429C5E2}">
      <dgm:prSet/>
      <dgm:spPr/>
      <dgm:t>
        <a:bodyPr/>
        <a:lstStyle/>
        <a:p>
          <a:endParaRPr lang="en-US"/>
        </a:p>
      </dgm:t>
    </dgm:pt>
    <dgm:pt modelId="{6D1ECD21-05F7-4E61-9129-83850E75F17F}">
      <dgm:prSet/>
      <dgm:spPr/>
      <dgm:t>
        <a:bodyPr/>
        <a:lstStyle/>
        <a:p>
          <a:r>
            <a:rPr lang="en-US" dirty="0">
              <a:latin typeface="Cooper Black" panose="0208090404030B020404" pitchFamily="18" charset="77"/>
            </a:rPr>
            <a:t>Streamlit module was used to power web-based UI </a:t>
          </a:r>
        </a:p>
      </dgm:t>
    </dgm:pt>
    <dgm:pt modelId="{48543789-4098-4332-9384-3C7DC00D4BE0}" type="parTrans" cxnId="{56551E03-21D3-494C-87A0-7DE684C55E84}">
      <dgm:prSet/>
      <dgm:spPr/>
      <dgm:t>
        <a:bodyPr/>
        <a:lstStyle/>
        <a:p>
          <a:endParaRPr lang="en-US"/>
        </a:p>
      </dgm:t>
    </dgm:pt>
    <dgm:pt modelId="{EB3B08EA-0490-4951-851C-BAC371D79526}" type="sibTrans" cxnId="{56551E03-21D3-494C-87A0-7DE684C55E84}">
      <dgm:prSet/>
      <dgm:spPr/>
      <dgm:t>
        <a:bodyPr/>
        <a:lstStyle/>
        <a:p>
          <a:endParaRPr lang="en-US"/>
        </a:p>
      </dgm:t>
    </dgm:pt>
    <dgm:pt modelId="{F293347C-D61A-DB48-A774-8674F8F0C37A}" type="pres">
      <dgm:prSet presAssocID="{55B54427-4503-4FD1-BA4A-B72275F9D9DB}" presName="linear" presStyleCnt="0">
        <dgm:presLayoutVars>
          <dgm:animLvl val="lvl"/>
          <dgm:resizeHandles val="exact"/>
        </dgm:presLayoutVars>
      </dgm:prSet>
      <dgm:spPr/>
    </dgm:pt>
    <dgm:pt modelId="{70A6E0D5-15D4-C74D-BD5F-654139B90614}" type="pres">
      <dgm:prSet presAssocID="{0ED3F9F7-C4CE-4FC5-8770-6E63E25F819F}" presName="parentText" presStyleLbl="node1" presStyleIdx="0" presStyleCnt="4">
        <dgm:presLayoutVars>
          <dgm:chMax val="0"/>
          <dgm:bulletEnabled val="1"/>
        </dgm:presLayoutVars>
      </dgm:prSet>
      <dgm:spPr/>
    </dgm:pt>
    <dgm:pt modelId="{E2CD39B1-4457-0F49-A91F-61D49928601E}" type="pres">
      <dgm:prSet presAssocID="{9B6B2139-465F-41CC-A4C2-6C8BD05B898A}" presName="spacer" presStyleCnt="0"/>
      <dgm:spPr/>
    </dgm:pt>
    <dgm:pt modelId="{4B95A181-5FFC-3643-B77F-CE23AE1CCE15}" type="pres">
      <dgm:prSet presAssocID="{9519BD94-E2E8-4DA0-97C2-2131D8B02B00}" presName="parentText" presStyleLbl="node1" presStyleIdx="1" presStyleCnt="4">
        <dgm:presLayoutVars>
          <dgm:chMax val="0"/>
          <dgm:bulletEnabled val="1"/>
        </dgm:presLayoutVars>
      </dgm:prSet>
      <dgm:spPr/>
    </dgm:pt>
    <dgm:pt modelId="{1AD793C0-26F3-C247-A681-DFD03A75F747}" type="pres">
      <dgm:prSet presAssocID="{205BC95F-546C-4A3D-A103-906C76BE567B}" presName="spacer" presStyleCnt="0"/>
      <dgm:spPr/>
    </dgm:pt>
    <dgm:pt modelId="{67FA0C00-83FE-064F-9D87-3B586CE97F84}" type="pres">
      <dgm:prSet presAssocID="{800D81B1-A702-40E2-9B98-1D3B90223342}" presName="parentText" presStyleLbl="node1" presStyleIdx="2" presStyleCnt="4">
        <dgm:presLayoutVars>
          <dgm:chMax val="0"/>
          <dgm:bulletEnabled val="1"/>
        </dgm:presLayoutVars>
      </dgm:prSet>
      <dgm:spPr/>
    </dgm:pt>
    <dgm:pt modelId="{FA43CA0F-D998-4C44-9008-B7F3F4A47655}" type="pres">
      <dgm:prSet presAssocID="{88701CA1-5114-4087-9AD5-A57C8E5B8523}" presName="spacer" presStyleCnt="0"/>
      <dgm:spPr/>
    </dgm:pt>
    <dgm:pt modelId="{CD49DA9B-0D6C-6A42-8DF6-843AE9FF22B5}" type="pres">
      <dgm:prSet presAssocID="{6D1ECD21-05F7-4E61-9129-83850E75F17F}" presName="parentText" presStyleLbl="node1" presStyleIdx="3" presStyleCnt="4">
        <dgm:presLayoutVars>
          <dgm:chMax val="0"/>
          <dgm:bulletEnabled val="1"/>
        </dgm:presLayoutVars>
      </dgm:prSet>
      <dgm:spPr/>
    </dgm:pt>
  </dgm:ptLst>
  <dgm:cxnLst>
    <dgm:cxn modelId="{56551E03-21D3-494C-87A0-7DE684C55E84}" srcId="{55B54427-4503-4FD1-BA4A-B72275F9D9DB}" destId="{6D1ECD21-05F7-4E61-9129-83850E75F17F}" srcOrd="3" destOrd="0" parTransId="{48543789-4098-4332-9384-3C7DC00D4BE0}" sibTransId="{EB3B08EA-0490-4951-851C-BAC371D79526}"/>
    <dgm:cxn modelId="{3EA4BF24-D06B-46D1-8441-879755C86325}" srcId="{55B54427-4503-4FD1-BA4A-B72275F9D9DB}" destId="{9519BD94-E2E8-4DA0-97C2-2131D8B02B00}" srcOrd="1" destOrd="0" parTransId="{C0F40DE7-EF30-4CEA-A93D-C7ED3D803A67}" sibTransId="{205BC95F-546C-4A3D-A103-906C76BE567B}"/>
    <dgm:cxn modelId="{97A9CB5B-948E-C84A-8EAD-BB8E3674DC47}" type="presOf" srcId="{6D1ECD21-05F7-4E61-9129-83850E75F17F}" destId="{CD49DA9B-0D6C-6A42-8DF6-843AE9FF22B5}" srcOrd="0" destOrd="0" presId="urn:microsoft.com/office/officeart/2005/8/layout/vList2"/>
    <dgm:cxn modelId="{510E0D88-7D9F-5A40-9831-3FCE1DCEABA4}" type="presOf" srcId="{9519BD94-E2E8-4DA0-97C2-2131D8B02B00}" destId="{4B95A181-5FFC-3643-B77F-CE23AE1CCE15}" srcOrd="0" destOrd="0" presId="urn:microsoft.com/office/officeart/2005/8/layout/vList2"/>
    <dgm:cxn modelId="{83AF91B3-1BBF-4569-A35A-F7050429C5E2}" srcId="{55B54427-4503-4FD1-BA4A-B72275F9D9DB}" destId="{800D81B1-A702-40E2-9B98-1D3B90223342}" srcOrd="2" destOrd="0" parTransId="{9028EA36-985D-4B9A-B038-E9ADFA82AFE3}" sibTransId="{88701CA1-5114-4087-9AD5-A57C8E5B8523}"/>
    <dgm:cxn modelId="{77C2DCB7-9677-4344-9858-E29D38309B49}" type="presOf" srcId="{800D81B1-A702-40E2-9B98-1D3B90223342}" destId="{67FA0C00-83FE-064F-9D87-3B586CE97F84}" srcOrd="0" destOrd="0" presId="urn:microsoft.com/office/officeart/2005/8/layout/vList2"/>
    <dgm:cxn modelId="{B2EA14D5-91B2-DC41-9756-58C9EE8D2B32}" type="presOf" srcId="{0ED3F9F7-C4CE-4FC5-8770-6E63E25F819F}" destId="{70A6E0D5-15D4-C74D-BD5F-654139B90614}" srcOrd="0" destOrd="0" presId="urn:microsoft.com/office/officeart/2005/8/layout/vList2"/>
    <dgm:cxn modelId="{31DC7AE9-3406-4149-B905-463BAB14ED77}" srcId="{55B54427-4503-4FD1-BA4A-B72275F9D9DB}" destId="{0ED3F9F7-C4CE-4FC5-8770-6E63E25F819F}" srcOrd="0" destOrd="0" parTransId="{87367414-0F86-44F0-A8C5-F0520E22CA4A}" sibTransId="{9B6B2139-465F-41CC-A4C2-6C8BD05B898A}"/>
    <dgm:cxn modelId="{EDA2EEED-A909-DE4F-892B-DA3142A6D57B}" type="presOf" srcId="{55B54427-4503-4FD1-BA4A-B72275F9D9DB}" destId="{F293347C-D61A-DB48-A774-8674F8F0C37A}" srcOrd="0" destOrd="0" presId="urn:microsoft.com/office/officeart/2005/8/layout/vList2"/>
    <dgm:cxn modelId="{162FABFA-1F1F-474C-B08B-3B8C9B048A65}" type="presParOf" srcId="{F293347C-D61A-DB48-A774-8674F8F0C37A}" destId="{70A6E0D5-15D4-C74D-BD5F-654139B90614}" srcOrd="0" destOrd="0" presId="urn:microsoft.com/office/officeart/2005/8/layout/vList2"/>
    <dgm:cxn modelId="{B94C7369-824C-0B4D-8ECE-07D50FD27525}" type="presParOf" srcId="{F293347C-D61A-DB48-A774-8674F8F0C37A}" destId="{E2CD39B1-4457-0F49-A91F-61D49928601E}" srcOrd="1" destOrd="0" presId="urn:microsoft.com/office/officeart/2005/8/layout/vList2"/>
    <dgm:cxn modelId="{3FD62992-98DB-A54B-BF4E-B75B014A1A2D}" type="presParOf" srcId="{F293347C-D61A-DB48-A774-8674F8F0C37A}" destId="{4B95A181-5FFC-3643-B77F-CE23AE1CCE15}" srcOrd="2" destOrd="0" presId="urn:microsoft.com/office/officeart/2005/8/layout/vList2"/>
    <dgm:cxn modelId="{459B20FF-78CF-4641-9424-AB37B1B84A93}" type="presParOf" srcId="{F293347C-D61A-DB48-A774-8674F8F0C37A}" destId="{1AD793C0-26F3-C247-A681-DFD03A75F747}" srcOrd="3" destOrd="0" presId="urn:microsoft.com/office/officeart/2005/8/layout/vList2"/>
    <dgm:cxn modelId="{42ECCF58-16B7-1D41-BCDD-E3F946F03D83}" type="presParOf" srcId="{F293347C-D61A-DB48-A774-8674F8F0C37A}" destId="{67FA0C00-83FE-064F-9D87-3B586CE97F84}" srcOrd="4" destOrd="0" presId="urn:microsoft.com/office/officeart/2005/8/layout/vList2"/>
    <dgm:cxn modelId="{7130BF70-8076-0D42-99E1-C37122741335}" type="presParOf" srcId="{F293347C-D61A-DB48-A774-8674F8F0C37A}" destId="{FA43CA0F-D998-4C44-9008-B7F3F4A47655}" srcOrd="5" destOrd="0" presId="urn:microsoft.com/office/officeart/2005/8/layout/vList2"/>
    <dgm:cxn modelId="{313DE111-DEB3-CF47-956D-6337613FA819}" type="presParOf" srcId="{F293347C-D61A-DB48-A774-8674F8F0C37A}" destId="{CD49DA9B-0D6C-6A42-8DF6-843AE9FF22B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E0D5-15D4-C74D-BD5F-654139B90614}">
      <dsp:nvSpPr>
        <dsp:cNvPr id="0" name=""/>
        <dsp:cNvSpPr/>
      </dsp:nvSpPr>
      <dsp:spPr>
        <a:xfrm>
          <a:off x="0" y="11999"/>
          <a:ext cx="4375067"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ooper Black" panose="0208090404030B020404" pitchFamily="18" charset="77"/>
            </a:rPr>
            <a:t>Initial idea was to build live production version on Ethereum testnet</a:t>
          </a:r>
        </a:p>
      </dsp:txBody>
      <dsp:txXfrm>
        <a:off x="46263" y="58262"/>
        <a:ext cx="4282541" cy="855173"/>
      </dsp:txXfrm>
    </dsp:sp>
    <dsp:sp modelId="{4B95A181-5FFC-3643-B77F-CE23AE1CCE15}">
      <dsp:nvSpPr>
        <dsp:cNvPr id="0" name=""/>
        <dsp:cNvSpPr/>
      </dsp:nvSpPr>
      <dsp:spPr>
        <a:xfrm>
          <a:off x="0" y="1011539"/>
          <a:ext cx="4375067"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ooper Black" panose="0208090404030B020404" pitchFamily="18" charset="77"/>
            </a:rPr>
            <a:t>Not enough time to build out fully</a:t>
          </a:r>
        </a:p>
      </dsp:txBody>
      <dsp:txXfrm>
        <a:off x="46263" y="1057802"/>
        <a:ext cx="4282541" cy="855173"/>
      </dsp:txXfrm>
    </dsp:sp>
    <dsp:sp modelId="{67FA0C00-83FE-064F-9D87-3B586CE97F84}">
      <dsp:nvSpPr>
        <dsp:cNvPr id="0" name=""/>
        <dsp:cNvSpPr/>
      </dsp:nvSpPr>
      <dsp:spPr>
        <a:xfrm>
          <a:off x="0" y="2011079"/>
          <a:ext cx="4375067"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ooper Black" panose="0208090404030B020404" pitchFamily="18" charset="77"/>
            </a:rPr>
            <a:t>The team leveraged Ganache to build POC version</a:t>
          </a:r>
        </a:p>
      </dsp:txBody>
      <dsp:txXfrm>
        <a:off x="46263" y="2057342"/>
        <a:ext cx="4282541" cy="855173"/>
      </dsp:txXfrm>
    </dsp:sp>
    <dsp:sp modelId="{CD49DA9B-0D6C-6A42-8DF6-843AE9FF22B5}">
      <dsp:nvSpPr>
        <dsp:cNvPr id="0" name=""/>
        <dsp:cNvSpPr/>
      </dsp:nvSpPr>
      <dsp:spPr>
        <a:xfrm>
          <a:off x="0" y="3010619"/>
          <a:ext cx="4375067"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ooper Black" panose="0208090404030B020404" pitchFamily="18" charset="77"/>
            </a:rPr>
            <a:t>Streamlit module was used to power web-based UI </a:t>
          </a:r>
        </a:p>
      </dsp:txBody>
      <dsp:txXfrm>
        <a:off x="46263" y="3056882"/>
        <a:ext cx="4282541" cy="8551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BEDB-44EE-9FF2-F13A-CCFCB99F55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A4CD3-7865-B103-D72C-86B64650B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E15E7-D6BD-F3A9-7D5A-7532AE45ABF8}"/>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F9B4F499-8BE9-A313-2769-9BA8059F9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80B2D-A0FC-AFC0-9130-D44ACCA10CB0}"/>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141390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7E9D-A4BF-E0CA-44B5-915E82049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85549B-C1B9-A5AC-96BF-7D9D54914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B260E-0665-2144-F56D-81131B06E914}"/>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8EB77DAB-9714-988C-9CF0-20D17BD0F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0E31A-972F-959D-2403-576E2D22C26D}"/>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189330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C6CB9-DC82-E754-3FC3-4371CC68E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AFB7B1-01ED-A1B2-F43A-F00AF3ECF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C9B34-90CD-FD0E-FFA7-DF71AE80D6D5}"/>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B71377DC-7946-44E9-55A6-D0176CB37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51565-72DB-80A9-B3E5-A81F005749EF}"/>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126075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8A44-F637-22A6-1989-80A923F10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FA9EB-A239-61DE-4132-4A76826FA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19AE6-FEDD-4A15-1836-3DC684764CBB}"/>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E5EC2E2E-78D1-B39E-6FEC-85B5665B3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54935-E5E2-8335-946B-0C1151CB4251}"/>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254153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4E86-7C99-7D7C-48AC-918C75A62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B0646-434B-7632-348D-8BC660CC4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08D4B-9BDB-7270-B500-5DCB62B5EA49}"/>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54B0D49E-D618-E5ED-2105-933B78187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8AB01-4855-32FD-07AB-BF9A6192A852}"/>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39089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8BB7-7DA5-F2DA-9CD2-01226E1EB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D6783-C351-6323-FFB7-6EB06BD2A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F9895-5B68-3799-2194-5C862AE01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D5964-66BC-9C46-8ADF-5924A9D2ADA1}"/>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6" name="Footer Placeholder 5">
            <a:extLst>
              <a:ext uri="{FF2B5EF4-FFF2-40B4-BE49-F238E27FC236}">
                <a16:creationId xmlns:a16="http://schemas.microsoft.com/office/drawing/2014/main" id="{A242C6BD-60A2-D910-BC81-66E156A4D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C8033-E402-27A7-6625-827E2F41A240}"/>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156709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D37C-9352-8B93-1F00-690F3806B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B5F73C-ADA5-7563-D841-D8F3C74E1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D8E0C-7CCB-6D02-2BEE-BD1653848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28A90-B1D8-E536-5331-C3694CAFC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E238F-9A9A-5C1C-B4CC-45600ABD3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41923-E492-7BCC-ACAE-8F57F98D4480}"/>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8" name="Footer Placeholder 7">
            <a:extLst>
              <a:ext uri="{FF2B5EF4-FFF2-40B4-BE49-F238E27FC236}">
                <a16:creationId xmlns:a16="http://schemas.microsoft.com/office/drawing/2014/main" id="{F533A427-35A6-9649-BE50-BCB832BF8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15AE3-0123-4F9D-45C1-7DBB31587941}"/>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350229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5B2A-615D-A6FC-836B-F77F0ADD6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7E60B-EFD3-B73A-B639-CF486F7E75FC}"/>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4" name="Footer Placeholder 3">
            <a:extLst>
              <a:ext uri="{FF2B5EF4-FFF2-40B4-BE49-F238E27FC236}">
                <a16:creationId xmlns:a16="http://schemas.microsoft.com/office/drawing/2014/main" id="{4903EBAE-543D-2CC7-F80B-029296A76A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8AC44-4888-55BF-AEE9-70FA30902C5E}"/>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400427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F4B6A-1776-94E0-522A-8EB60C40C73C}"/>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3" name="Footer Placeholder 2">
            <a:extLst>
              <a:ext uri="{FF2B5EF4-FFF2-40B4-BE49-F238E27FC236}">
                <a16:creationId xmlns:a16="http://schemas.microsoft.com/office/drawing/2014/main" id="{D17D2E87-799A-6C60-EC59-1C682E9A7E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79DEC-8FC7-D175-8EDE-D99CF47861B6}"/>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369739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1EAA-A55A-0451-DD99-2CAC4AC32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8CACD7-4ADB-3DAF-A388-6C419C1C6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D08ED-088D-F345-4639-C47BA21D5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4509A-5C20-D929-FF8B-692368F71271}"/>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6" name="Footer Placeholder 5">
            <a:extLst>
              <a:ext uri="{FF2B5EF4-FFF2-40B4-BE49-F238E27FC236}">
                <a16:creationId xmlns:a16="http://schemas.microsoft.com/office/drawing/2014/main" id="{755B5755-6952-B8C4-F031-08498F177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C0598-8DAD-A399-4A80-2BB6621A0F64}"/>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18512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BEBE-B97C-C62C-44CB-62991C28A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C13608-920E-DE8F-6C84-CEBEF173F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5D984-FCBB-B0E6-E531-0839C5595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F74FC-E43C-453D-03F5-82ADC541F52D}"/>
              </a:ext>
            </a:extLst>
          </p:cNvPr>
          <p:cNvSpPr>
            <a:spLocks noGrp="1"/>
          </p:cNvSpPr>
          <p:nvPr>
            <p:ph type="dt" sz="half" idx="10"/>
          </p:nvPr>
        </p:nvSpPr>
        <p:spPr/>
        <p:txBody>
          <a:bodyPr/>
          <a:lstStyle/>
          <a:p>
            <a:fld id="{1806AE7B-1911-1F49-BDE8-0FE08BFCCC81}" type="datetimeFigureOut">
              <a:rPr lang="en-US" smtClean="0"/>
              <a:t>9/1/22</a:t>
            </a:fld>
            <a:endParaRPr lang="en-US"/>
          </a:p>
        </p:txBody>
      </p:sp>
      <p:sp>
        <p:nvSpPr>
          <p:cNvPr id="6" name="Footer Placeholder 5">
            <a:extLst>
              <a:ext uri="{FF2B5EF4-FFF2-40B4-BE49-F238E27FC236}">
                <a16:creationId xmlns:a16="http://schemas.microsoft.com/office/drawing/2014/main" id="{24CD44DF-3190-AC4B-314B-246685894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27B0E-92A5-3D41-63C7-DE3666FEFD2B}"/>
              </a:ext>
            </a:extLst>
          </p:cNvPr>
          <p:cNvSpPr>
            <a:spLocks noGrp="1"/>
          </p:cNvSpPr>
          <p:nvPr>
            <p:ph type="sldNum" sz="quarter" idx="12"/>
          </p:nvPr>
        </p:nvSpPr>
        <p:spPr/>
        <p:txBody>
          <a:bodyPr/>
          <a:lstStyle/>
          <a:p>
            <a:fld id="{A22A7D4E-268D-C043-97ED-17FB736DAEB6}" type="slidenum">
              <a:rPr lang="en-US" smtClean="0"/>
              <a:t>‹#›</a:t>
            </a:fld>
            <a:endParaRPr lang="en-US"/>
          </a:p>
        </p:txBody>
      </p:sp>
    </p:spTree>
    <p:extLst>
      <p:ext uri="{BB962C8B-B14F-4D97-AF65-F5344CB8AC3E}">
        <p14:creationId xmlns:p14="http://schemas.microsoft.com/office/powerpoint/2010/main" val="219828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9D511-EE81-9476-0FA5-69C5DFE21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5B258-DC83-44EA-348E-B3397DDE6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DF287-71CA-616E-50A3-54284779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6AE7B-1911-1F49-BDE8-0FE08BFCCC81}" type="datetimeFigureOut">
              <a:rPr lang="en-US" smtClean="0"/>
              <a:t>9/1/22</a:t>
            </a:fld>
            <a:endParaRPr lang="en-US"/>
          </a:p>
        </p:txBody>
      </p:sp>
      <p:sp>
        <p:nvSpPr>
          <p:cNvPr id="5" name="Footer Placeholder 4">
            <a:extLst>
              <a:ext uri="{FF2B5EF4-FFF2-40B4-BE49-F238E27FC236}">
                <a16:creationId xmlns:a16="http://schemas.microsoft.com/office/drawing/2014/main" id="{FA9A692C-6277-74B6-3A9A-8EC860786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74452-F553-6B1C-E203-CE006B0A9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A7D4E-268D-C043-97ED-17FB736DAEB6}" type="slidenum">
              <a:rPr lang="en-US" smtClean="0"/>
              <a:t>‹#›</a:t>
            </a:fld>
            <a:endParaRPr lang="en-US"/>
          </a:p>
        </p:txBody>
      </p:sp>
    </p:spTree>
    <p:extLst>
      <p:ext uri="{BB962C8B-B14F-4D97-AF65-F5344CB8AC3E}">
        <p14:creationId xmlns:p14="http://schemas.microsoft.com/office/powerpoint/2010/main" val="157504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BF52-C647-D483-4CBF-B78D84E1D18A}"/>
              </a:ext>
            </a:extLst>
          </p:cNvPr>
          <p:cNvSpPr>
            <a:spLocks noGrp="1"/>
          </p:cNvSpPr>
          <p:nvPr>
            <p:ph type="ctrTitle"/>
          </p:nvPr>
        </p:nvSpPr>
        <p:spPr>
          <a:xfrm>
            <a:off x="838200" y="1174819"/>
            <a:ext cx="4375151" cy="2858363"/>
          </a:xfrm>
        </p:spPr>
        <p:txBody>
          <a:bodyPr>
            <a:normAutofit/>
          </a:bodyPr>
          <a:lstStyle/>
          <a:p>
            <a:pPr algn="l"/>
            <a:r>
              <a:rPr lang="en-US" sz="6100">
                <a:solidFill>
                  <a:schemeClr val="bg1"/>
                </a:solidFill>
                <a:latin typeface="Cooper Black" panose="0208090404030B020404" pitchFamily="18" charset="77"/>
              </a:rPr>
              <a:t>TKO Women UI Function</a:t>
            </a:r>
          </a:p>
        </p:txBody>
      </p:sp>
      <p:sp>
        <p:nvSpPr>
          <p:cNvPr id="3" name="Subtitle 2">
            <a:extLst>
              <a:ext uri="{FF2B5EF4-FFF2-40B4-BE49-F238E27FC236}">
                <a16:creationId xmlns:a16="http://schemas.microsoft.com/office/drawing/2014/main" id="{47538D60-C683-7EB9-3F90-04C5AA84F728}"/>
              </a:ext>
            </a:extLst>
          </p:cNvPr>
          <p:cNvSpPr>
            <a:spLocks noGrp="1"/>
          </p:cNvSpPr>
          <p:nvPr>
            <p:ph type="subTitle" idx="1"/>
          </p:nvPr>
        </p:nvSpPr>
        <p:spPr>
          <a:xfrm>
            <a:off x="838200" y="4414180"/>
            <a:ext cx="4377793" cy="1594508"/>
          </a:xfrm>
        </p:spPr>
        <p:txBody>
          <a:bodyPr>
            <a:normAutofit/>
          </a:bodyPr>
          <a:lstStyle/>
          <a:p>
            <a:r>
              <a:rPr lang="en-US" dirty="0">
                <a:solidFill>
                  <a:schemeClr val="bg1"/>
                </a:solidFill>
                <a:latin typeface="Cooper Black" panose="0208090404030B020404" pitchFamily="18" charset="77"/>
              </a:rPr>
              <a:t>By:</a:t>
            </a:r>
          </a:p>
          <a:p>
            <a:r>
              <a:rPr lang="en-US" dirty="0">
                <a:solidFill>
                  <a:schemeClr val="bg1"/>
                </a:solidFill>
                <a:latin typeface="Cooper Black" panose="0208090404030B020404" pitchFamily="18" charset="77"/>
              </a:rPr>
              <a:t>Matt Crater, Darian Saunders, Dave Ports, Ashleigh Davis </a:t>
            </a:r>
          </a:p>
        </p:txBody>
      </p:sp>
      <p:pic>
        <p:nvPicPr>
          <p:cNvPr id="5" name="Picture 4" descr="A picture containing indoor&#10;&#10;Description automatically generated">
            <a:extLst>
              <a:ext uri="{FF2B5EF4-FFF2-40B4-BE49-F238E27FC236}">
                <a16:creationId xmlns:a16="http://schemas.microsoft.com/office/drawing/2014/main" id="{9B500BB1-3BE2-2501-A722-5BF0AE88B94C}"/>
              </a:ext>
            </a:extLst>
          </p:cNvPr>
          <p:cNvPicPr>
            <a:picLocks noChangeAspect="1"/>
          </p:cNvPicPr>
          <p:nvPr/>
        </p:nvPicPr>
        <p:blipFill rotWithShape="1">
          <a:blip r:embed="rId2"/>
          <a:srcRect t="22384" r="1" b="7295"/>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26" name="Freeform: Shape 25">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59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745DF7-6D10-9BD8-2222-7EC3F6A711B2}"/>
              </a:ext>
            </a:extLst>
          </p:cNvPr>
          <p:cNvSpPr>
            <a:spLocks noGrp="1"/>
          </p:cNvSpPr>
          <p:nvPr>
            <p:ph type="title"/>
          </p:nvPr>
        </p:nvSpPr>
        <p:spPr>
          <a:xfrm>
            <a:off x="4384039" y="365125"/>
            <a:ext cx="7164493" cy="1325563"/>
          </a:xfrm>
        </p:spPr>
        <p:txBody>
          <a:bodyPr>
            <a:normAutofit/>
          </a:bodyPr>
          <a:lstStyle/>
          <a:p>
            <a:r>
              <a:rPr lang="en-US">
                <a:latin typeface="Cooper Black" panose="0208090404030B020404" pitchFamily="18" charset="77"/>
              </a:rPr>
              <a:t>Project Overview</a:t>
            </a:r>
            <a:endParaRPr lang="en-US" dirty="0">
              <a:latin typeface="Cooper Black" panose="0208090404030B020404" pitchFamily="18" charset="77"/>
            </a:endParaRPr>
          </a:p>
        </p:txBody>
      </p:sp>
      <p:pic>
        <p:nvPicPr>
          <p:cNvPr id="5" name="Picture 4" descr="Logo, company name&#10;&#10;Description automatically generated">
            <a:extLst>
              <a:ext uri="{FF2B5EF4-FFF2-40B4-BE49-F238E27FC236}">
                <a16:creationId xmlns:a16="http://schemas.microsoft.com/office/drawing/2014/main" id="{129F5EA6-7CAA-5CCE-519B-6ED90B9C2885}"/>
              </a:ext>
            </a:extLst>
          </p:cNvPr>
          <p:cNvPicPr>
            <a:picLocks noChangeAspect="1"/>
          </p:cNvPicPr>
          <p:nvPr/>
        </p:nvPicPr>
        <p:blipFill>
          <a:blip r:embed="rId2"/>
          <a:stretch>
            <a:fillRect/>
          </a:stretch>
        </p:blipFill>
        <p:spPr>
          <a:xfrm>
            <a:off x="480060" y="2318336"/>
            <a:ext cx="3425957" cy="2220846"/>
          </a:xfrm>
          <a:prstGeom prst="rect">
            <a:avLst/>
          </a:prstGeom>
        </p:spPr>
      </p:pic>
      <p:sp>
        <p:nvSpPr>
          <p:cNvPr id="3" name="Content Placeholder 2">
            <a:extLst>
              <a:ext uri="{FF2B5EF4-FFF2-40B4-BE49-F238E27FC236}">
                <a16:creationId xmlns:a16="http://schemas.microsoft.com/office/drawing/2014/main" id="{73B3D51E-76C5-B7AE-5B2A-5F2F23637F16}"/>
              </a:ext>
            </a:extLst>
          </p:cNvPr>
          <p:cNvSpPr>
            <a:spLocks noGrp="1"/>
          </p:cNvSpPr>
          <p:nvPr>
            <p:ph idx="1"/>
          </p:nvPr>
        </p:nvSpPr>
        <p:spPr>
          <a:xfrm>
            <a:off x="4387515" y="2022601"/>
            <a:ext cx="7161017" cy="4154361"/>
          </a:xfrm>
        </p:spPr>
        <p:txBody>
          <a:bodyPr>
            <a:normAutofit lnSpcReduction="10000"/>
          </a:bodyPr>
          <a:lstStyle/>
          <a:p>
            <a:r>
              <a:rPr lang="en-US" sz="1400" dirty="0">
                <a:latin typeface="Cooper Black" panose="0208090404030B020404" pitchFamily="18" charset="77"/>
              </a:rPr>
              <a:t>We are creating a UI function that interfaces with the website of TKO Women and adding a minting function so that when people go to the website to purchase the NFTs, they can select their fighter and mint simultaneously. We</a:t>
            </a:r>
            <a:r>
              <a:rPr lang="en-US" sz="1400" dirty="0"/>
              <a:t> </a:t>
            </a:r>
            <a:r>
              <a:rPr lang="en-US" sz="1400" dirty="0">
                <a:latin typeface="Cooper Black" panose="0208090404030B020404" pitchFamily="18" charset="77"/>
              </a:rPr>
              <a:t>used Streamlit to run the code and used piñata to store the NFTs to be able to pull the images of the NFTs for the web UI to have the NFTs appear on the local host.</a:t>
            </a:r>
          </a:p>
          <a:p>
            <a:r>
              <a:rPr lang="en-US" sz="1400" dirty="0">
                <a:latin typeface="Cooper Black" panose="0208090404030B020404" pitchFamily="18" charset="77"/>
              </a:rPr>
              <a:t>Tools Used</a:t>
            </a:r>
          </a:p>
          <a:p>
            <a:pPr lvl="1"/>
            <a:r>
              <a:rPr lang="en-US" sz="1400" dirty="0">
                <a:latin typeface="Cooper Black" panose="0208090404030B020404" pitchFamily="18" charset="77"/>
              </a:rPr>
              <a:t>Ganache</a:t>
            </a:r>
          </a:p>
          <a:p>
            <a:pPr lvl="2"/>
            <a:r>
              <a:rPr lang="en-US" sz="1400" dirty="0">
                <a:latin typeface="Cooper Black" panose="0208090404030B020404" pitchFamily="18" charset="77"/>
              </a:rPr>
              <a:t>Ganache is </a:t>
            </a:r>
            <a:r>
              <a:rPr lang="en-US" sz="1400" b="1" dirty="0">
                <a:latin typeface="Cooper Black" panose="0208090404030B020404" pitchFamily="18" charset="77"/>
              </a:rPr>
              <a:t>a personal blockchain for rapid Ethereum and Corda distributed application development</a:t>
            </a:r>
            <a:r>
              <a:rPr lang="en-US" sz="1400" dirty="0">
                <a:latin typeface="Cooper Black" panose="0208090404030B020404" pitchFamily="18" charset="77"/>
              </a:rPr>
              <a:t>. You can use Ganache across the entire development cycle; enabling you to develop, deploy, and test your </a:t>
            </a:r>
            <a:r>
              <a:rPr lang="en-US" sz="1400" dirty="0" err="1">
                <a:latin typeface="Cooper Black" panose="0208090404030B020404" pitchFamily="18" charset="77"/>
              </a:rPr>
              <a:t>dApps</a:t>
            </a:r>
            <a:r>
              <a:rPr lang="en-US" sz="1400" dirty="0">
                <a:latin typeface="Cooper Black" panose="0208090404030B020404" pitchFamily="18" charset="77"/>
              </a:rPr>
              <a:t> in a safe and deterministic environment.</a:t>
            </a:r>
          </a:p>
          <a:p>
            <a:pPr lvl="1"/>
            <a:r>
              <a:rPr lang="en-US" sz="1400" dirty="0">
                <a:latin typeface="Cooper Black" panose="0208090404030B020404" pitchFamily="18" charset="77"/>
              </a:rPr>
              <a:t>Streamlit</a:t>
            </a:r>
          </a:p>
          <a:p>
            <a:pPr lvl="2"/>
            <a:r>
              <a:rPr lang="en-US" sz="1400" dirty="0">
                <a:latin typeface="Cooper Black" panose="0208090404030B020404" pitchFamily="18" charset="77"/>
              </a:rPr>
              <a:t>Streamlit is </a:t>
            </a:r>
            <a:r>
              <a:rPr lang="en-US" sz="1400" b="1" dirty="0">
                <a:latin typeface="Cooper Black" panose="0208090404030B020404" pitchFamily="18" charset="77"/>
              </a:rPr>
              <a:t>an open-source app framework in Python language</a:t>
            </a:r>
            <a:r>
              <a:rPr lang="en-US" sz="1400" dirty="0">
                <a:latin typeface="Cooper Black" panose="0208090404030B020404" pitchFamily="18" charset="77"/>
              </a:rPr>
              <a:t>. It helps us create web apps for data science and machine learning in a short time.</a:t>
            </a:r>
          </a:p>
          <a:p>
            <a:pPr lvl="1"/>
            <a:r>
              <a:rPr lang="en-US" sz="1400" dirty="0">
                <a:latin typeface="Cooper Black" panose="0208090404030B020404" pitchFamily="18" charset="77"/>
              </a:rPr>
              <a:t>Pinata </a:t>
            </a:r>
          </a:p>
          <a:p>
            <a:pPr lvl="2"/>
            <a:r>
              <a:rPr lang="en-US" sz="1400" dirty="0">
                <a:latin typeface="Cooper Black" panose="0208090404030B020404" pitchFamily="18" charset="77"/>
              </a:rPr>
              <a:t>Pinata is </a:t>
            </a:r>
            <a:r>
              <a:rPr lang="en-US" sz="1400" b="1" dirty="0">
                <a:latin typeface="Cooper Black" panose="0208090404030B020404" pitchFamily="18" charset="77"/>
              </a:rPr>
              <a:t>a media management company that provides media infrastructure and NFT platforms for creators and developers</a:t>
            </a:r>
            <a:r>
              <a:rPr lang="en-US" sz="1400" dirty="0">
                <a:latin typeface="Cooper Black" panose="0208090404030B020404" pitchFamily="18" charset="77"/>
              </a:rPr>
              <a:t>.</a:t>
            </a:r>
          </a:p>
          <a:p>
            <a:pPr lvl="2"/>
            <a:endParaRPr lang="en-US" sz="600" dirty="0">
              <a:latin typeface="Cooper Black" panose="0208090404030B020404" pitchFamily="18" charset="77"/>
            </a:endParaRPr>
          </a:p>
        </p:txBody>
      </p:sp>
    </p:spTree>
    <p:extLst>
      <p:ext uri="{BB962C8B-B14F-4D97-AF65-F5344CB8AC3E}">
        <p14:creationId xmlns:p14="http://schemas.microsoft.com/office/powerpoint/2010/main" val="34674610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8EB0-9A47-4525-CC3E-84FC1794329B}"/>
              </a:ext>
            </a:extLst>
          </p:cNvPr>
          <p:cNvSpPr>
            <a:spLocks noGrp="1"/>
          </p:cNvSpPr>
          <p:nvPr>
            <p:ph type="title"/>
          </p:nvPr>
        </p:nvSpPr>
        <p:spPr>
          <a:xfrm>
            <a:off x="278019" y="65526"/>
            <a:ext cx="10515600" cy="1325563"/>
          </a:xfrm>
        </p:spPr>
        <p:txBody>
          <a:bodyPr/>
          <a:lstStyle/>
          <a:p>
            <a:r>
              <a:rPr lang="en-US" dirty="0">
                <a:solidFill>
                  <a:schemeClr val="bg1"/>
                </a:solidFill>
                <a:latin typeface="Cooper Black" panose="0208090404030B020404" pitchFamily="18" charset="77"/>
              </a:rPr>
              <a:t>Infrastructure &amp; Design</a:t>
            </a:r>
          </a:p>
        </p:txBody>
      </p:sp>
      <p:pic>
        <p:nvPicPr>
          <p:cNvPr id="8" name="Picture 7">
            <a:extLst>
              <a:ext uri="{FF2B5EF4-FFF2-40B4-BE49-F238E27FC236}">
                <a16:creationId xmlns:a16="http://schemas.microsoft.com/office/drawing/2014/main" id="{B61B2B28-4427-9CEE-8227-5C5A21622640}"/>
              </a:ext>
            </a:extLst>
          </p:cNvPr>
          <p:cNvPicPr>
            <a:picLocks noChangeAspect="1"/>
          </p:cNvPicPr>
          <p:nvPr/>
        </p:nvPicPr>
        <p:blipFill>
          <a:blip r:embed="rId2"/>
          <a:stretch>
            <a:fillRect/>
          </a:stretch>
        </p:blipFill>
        <p:spPr>
          <a:xfrm>
            <a:off x="517526" y="1300519"/>
            <a:ext cx="5702300" cy="5491955"/>
          </a:xfrm>
          <a:prstGeom prst="rect">
            <a:avLst/>
          </a:prstGeom>
        </p:spPr>
      </p:pic>
      <p:pic>
        <p:nvPicPr>
          <p:cNvPr id="9" name="Picture 8">
            <a:extLst>
              <a:ext uri="{FF2B5EF4-FFF2-40B4-BE49-F238E27FC236}">
                <a16:creationId xmlns:a16="http://schemas.microsoft.com/office/drawing/2014/main" id="{2702D938-A99F-026D-D980-3AAA8BE6BEE8}"/>
              </a:ext>
            </a:extLst>
          </p:cNvPr>
          <p:cNvPicPr>
            <a:picLocks noChangeAspect="1"/>
          </p:cNvPicPr>
          <p:nvPr/>
        </p:nvPicPr>
        <p:blipFill>
          <a:blip r:embed="rId3"/>
          <a:stretch>
            <a:fillRect/>
          </a:stretch>
        </p:blipFill>
        <p:spPr>
          <a:xfrm>
            <a:off x="6757987" y="1660127"/>
            <a:ext cx="5105400" cy="5029200"/>
          </a:xfrm>
          <a:prstGeom prst="rect">
            <a:avLst/>
          </a:prstGeom>
        </p:spPr>
      </p:pic>
      <p:graphicFrame>
        <p:nvGraphicFramePr>
          <p:cNvPr id="15" name="TextBox 10">
            <a:extLst>
              <a:ext uri="{FF2B5EF4-FFF2-40B4-BE49-F238E27FC236}">
                <a16:creationId xmlns:a16="http://schemas.microsoft.com/office/drawing/2014/main" id="{9BF85559-ECCF-37A9-177A-57AFF8223324}"/>
              </a:ext>
            </a:extLst>
          </p:cNvPr>
          <p:cNvGraphicFramePr/>
          <p:nvPr>
            <p:extLst>
              <p:ext uri="{D42A27DB-BD31-4B8C-83A1-F6EECF244321}">
                <p14:modId xmlns:p14="http://schemas.microsoft.com/office/powerpoint/2010/main" val="4159225865"/>
              </p:ext>
            </p:extLst>
          </p:nvPr>
        </p:nvGraphicFramePr>
        <p:xfrm>
          <a:off x="7107321" y="2064189"/>
          <a:ext cx="4375067" cy="3970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726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52745EE2-717B-3166-BC77-2898AA816E8D}"/>
              </a:ext>
            </a:extLst>
          </p:cNvPr>
          <p:cNvSpPr>
            <a:spLocks noGrp="1"/>
          </p:cNvSpPr>
          <p:nvPr>
            <p:ph type="title"/>
          </p:nvPr>
        </p:nvSpPr>
        <p:spPr>
          <a:xfrm>
            <a:off x="804671" y="365125"/>
            <a:ext cx="3405821" cy="3117038"/>
          </a:xfrm>
        </p:spPr>
        <p:txBody>
          <a:bodyPr anchor="ctr">
            <a:normAutofit/>
          </a:bodyPr>
          <a:lstStyle/>
          <a:p>
            <a:r>
              <a:rPr lang="en-US" dirty="0">
                <a:latin typeface="Cooper Black" panose="0208090404030B020404" pitchFamily="18" charset="77"/>
              </a:rPr>
              <a:t>User Experience </a:t>
            </a:r>
          </a:p>
        </p:txBody>
      </p:sp>
      <p:sp>
        <p:nvSpPr>
          <p:cNvPr id="7" name="Content Placeholder 6">
            <a:extLst>
              <a:ext uri="{FF2B5EF4-FFF2-40B4-BE49-F238E27FC236}">
                <a16:creationId xmlns:a16="http://schemas.microsoft.com/office/drawing/2014/main" id="{3544E6A4-0238-DACF-0674-A5FD3D75C714}"/>
              </a:ext>
            </a:extLst>
          </p:cNvPr>
          <p:cNvSpPr>
            <a:spLocks noGrp="1"/>
          </p:cNvSpPr>
          <p:nvPr>
            <p:ph idx="1"/>
          </p:nvPr>
        </p:nvSpPr>
        <p:spPr>
          <a:xfrm>
            <a:off x="6374219" y="994145"/>
            <a:ext cx="5156364" cy="4832498"/>
          </a:xfrm>
        </p:spPr>
        <p:txBody>
          <a:bodyPr anchor="ctr">
            <a:normAutofit/>
          </a:bodyPr>
          <a:lstStyle/>
          <a:p>
            <a:r>
              <a:rPr lang="en-US" sz="2100">
                <a:latin typeface="Cooper Black" panose="0208090404030B020404" pitchFamily="18" charset="77"/>
              </a:rPr>
              <a:t>TKO women was created to build a community for women through hand drawn artwork that is sold on the blockchain.</a:t>
            </a:r>
          </a:p>
          <a:p>
            <a:r>
              <a:rPr lang="en-US" sz="2100">
                <a:latin typeface="Cooper Black" panose="0208090404030B020404" pitchFamily="18" charset="77"/>
              </a:rPr>
              <a:t>The Women are stored on Piñata</a:t>
            </a:r>
          </a:p>
          <a:p>
            <a:r>
              <a:rPr lang="en-US" sz="2100">
                <a:latin typeface="Cooper Black" panose="0208090404030B020404" pitchFamily="18" charset="77"/>
              </a:rPr>
              <a:t>The user picks their fighter</a:t>
            </a:r>
          </a:p>
          <a:p>
            <a:r>
              <a:rPr lang="en-US" sz="2100">
                <a:latin typeface="Cooper Black" panose="0208090404030B020404" pitchFamily="18" charset="77"/>
              </a:rPr>
              <a:t>Once they select a fighter, they can purchase and mint their NFT.</a:t>
            </a:r>
          </a:p>
          <a:p>
            <a:r>
              <a:rPr lang="en-US" sz="2100">
                <a:latin typeface="Cooper Black" panose="0208090404030B020404" pitchFamily="18" charset="77"/>
              </a:rPr>
              <a:t>The purchase are then stored and able to view as they are selected.</a:t>
            </a:r>
          </a:p>
          <a:p>
            <a:r>
              <a:rPr lang="en-US" sz="2100">
                <a:latin typeface="Cooper Black" panose="0208090404030B020404" pitchFamily="18" charset="77"/>
              </a:rPr>
              <a:t>In the future these purchases will enable the user access to future air drops and become part of the growing TKO Women community.</a:t>
            </a:r>
          </a:p>
        </p:txBody>
      </p:sp>
    </p:spTree>
    <p:extLst>
      <p:ext uri="{BB962C8B-B14F-4D97-AF65-F5344CB8AC3E}">
        <p14:creationId xmlns:p14="http://schemas.microsoft.com/office/powerpoint/2010/main" val="2196504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alking on a stage&#10;&#10;Description automatically generated with medium confidence">
            <a:extLst>
              <a:ext uri="{FF2B5EF4-FFF2-40B4-BE49-F238E27FC236}">
                <a16:creationId xmlns:a16="http://schemas.microsoft.com/office/drawing/2014/main" id="{3E263C63-6B6C-4F1D-9652-5FC740700A17}"/>
              </a:ext>
            </a:extLst>
          </p:cNvPr>
          <p:cNvPicPr>
            <a:picLocks noChangeAspect="1"/>
          </p:cNvPicPr>
          <p:nvPr/>
        </p:nvPicPr>
        <p:blipFill rotWithShape="1">
          <a:blip r:embed="rId2"/>
          <a:srcRect r="1" b="11341"/>
          <a:stretch/>
        </p:blipFill>
        <p:spPr>
          <a:xfrm>
            <a:off x="603671" y="-1"/>
            <a:ext cx="11588329" cy="6857999"/>
          </a:xfrm>
          <a:prstGeom prst="rect">
            <a:avLst/>
          </a:prstGeom>
        </p:spPr>
      </p:pic>
      <p:sp>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F14D1-6098-C27B-E876-DE14B12F528C}"/>
              </a:ext>
            </a:extLst>
          </p:cNvPr>
          <p:cNvSpPr>
            <a:spLocks noGrp="1"/>
          </p:cNvSpPr>
          <p:nvPr>
            <p:ph type="title"/>
          </p:nvPr>
        </p:nvSpPr>
        <p:spPr>
          <a:xfrm>
            <a:off x="1188720" y="2355238"/>
            <a:ext cx="3874686" cy="2147520"/>
          </a:xfrm>
        </p:spPr>
        <p:txBody>
          <a:bodyPr>
            <a:normAutofit/>
          </a:bodyPr>
          <a:lstStyle/>
          <a:p>
            <a:r>
              <a:rPr lang="en-US" dirty="0">
                <a:solidFill>
                  <a:schemeClr val="bg1"/>
                </a:solidFill>
                <a:latin typeface="Cooper Black" panose="0208090404030B020404" pitchFamily="18" charset="77"/>
              </a:rPr>
              <a:t>Selecting your Fighter Demo</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9"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52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2511</TotalTime>
  <Words>317</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Cooper Black</vt:lpstr>
      <vt:lpstr>Office Theme</vt:lpstr>
      <vt:lpstr>TKO Women UI Function</vt:lpstr>
      <vt:lpstr>Project Overview</vt:lpstr>
      <vt:lpstr>Infrastructure &amp; Design</vt:lpstr>
      <vt:lpstr>User Experience </vt:lpstr>
      <vt:lpstr>Selecting your Fighter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TKO Women UI Function</dc:title>
  <dc:creator>Darian Saunders</dc:creator>
  <cp:lastModifiedBy>Darian Saunders</cp:lastModifiedBy>
  <cp:revision>2</cp:revision>
  <dcterms:created xsi:type="dcterms:W3CDTF">2022-08-30T20:00:01Z</dcterms:created>
  <dcterms:modified xsi:type="dcterms:W3CDTF">2022-09-01T23:33:32Z</dcterms:modified>
</cp:coreProperties>
</file>