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22"/>
    <p:sldId id="272" r:id="rId23"/>
    <p:sldId id="273" r:id="rId24"/>
    <p:sldId id="274" r:id="rId25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16213E"/>
          </a:solidFill>
          <a:ln/>
        </p:spPr>
      </p:sp>
      <p:sp>
        <p:nvSpPr>
          <p:cNvPr id="4" name="Text 1"/>
          <p:cNvSpPr/>
          <p:nvPr/>
        </p:nvSpPr>
        <p:spPr>
          <a:xfrm>
            <a:off x="428625" y="1428052"/>
            <a:ext cx="3714750" cy="109723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3600" b="1" spc="-1" kern="0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Aequitas Protocol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428625" y="2668163"/>
            <a:ext cx="3714750" cy="2971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FFFFFF">
                    <a:alpha val="95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Sovereign Dossier</a:t>
            </a:r>
            <a:endParaRPr lang="en-US" sz="1800" dirty="0"/>
          </a:p>
        </p:txBody>
      </p:sp>
      <p:sp>
        <p:nvSpPr>
          <p:cNvPr id="6" name="Shape 3"/>
          <p:cNvSpPr/>
          <p:nvPr/>
        </p:nvSpPr>
        <p:spPr>
          <a:xfrm>
            <a:off x="428625" y="3393951"/>
            <a:ext cx="1381088" cy="321469"/>
          </a:xfrm>
          <a:prstGeom prst="round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428625" y="3393951"/>
            <a:ext cx="1381088" cy="321469"/>
          </a:xfrm>
          <a:prstGeom prst="rect">
            <a:avLst/>
          </a:prstGeom>
          <a:noFill/>
          <a:ln/>
        </p:spPr>
        <p:txBody>
          <a:bodyPr wrap="square" lIns="204089" tIns="102108" rIns="204089" bIns="102108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Operational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0DA860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75" y="921544"/>
            <a:ext cx="2000250" cy="2000250"/>
          </a:xfrm>
          <a:prstGeom prst="rect">
            <a:avLst/>
          </a:prstGeom>
        </p:spPr>
      </p:pic>
      <p:sp>
        <p:nvSpPr>
          <p:cNvPr id="10" name="Shape 6"/>
          <p:cNvSpPr/>
          <p:nvPr/>
        </p:nvSpPr>
        <p:spPr>
          <a:xfrm>
            <a:off x="5402796" y="3136106"/>
            <a:ext cx="1000125" cy="4714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1" name="Text 7"/>
          <p:cNvSpPr/>
          <p:nvPr/>
        </p:nvSpPr>
        <p:spPr>
          <a:xfrm>
            <a:off x="5402796" y="3136106"/>
            <a:ext cx="1000125" cy="471488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$131T</a:t>
            </a:r>
            <a:endParaRPr lang="en-US" sz="1575" dirty="0"/>
          </a:p>
        </p:txBody>
      </p:sp>
      <p:sp>
        <p:nvSpPr>
          <p:cNvPr id="12" name="Text 8"/>
          <p:cNvSpPr/>
          <p:nvPr/>
        </p:nvSpPr>
        <p:spPr>
          <a:xfrm>
            <a:off x="6510077" y="3296841"/>
            <a:ext cx="180312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Proven Claims Ready for Enforcement</a:t>
            </a:r>
            <a:endParaRPr lang="en-US" sz="732" dirty="0"/>
          </a:p>
        </p:txBody>
      </p:sp>
      <p:sp>
        <p:nvSpPr>
          <p:cNvPr id="13" name="Shape 9"/>
          <p:cNvSpPr/>
          <p:nvPr/>
        </p:nvSpPr>
        <p:spPr>
          <a:xfrm>
            <a:off x="5482298" y="3750469"/>
            <a:ext cx="1000125" cy="471488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14" name="Text 10"/>
          <p:cNvSpPr/>
          <p:nvPr/>
        </p:nvSpPr>
        <p:spPr>
          <a:xfrm>
            <a:off x="5482298" y="3750469"/>
            <a:ext cx="1000125" cy="471488"/>
          </a:xfrm>
          <a:prstGeom prst="rect">
            <a:avLst/>
          </a:prstGeom>
          <a:noFill/>
          <a:ln/>
        </p:spPr>
        <p:txBody>
          <a:bodyPr wrap="square" lIns="170053" tIns="102108" rIns="170053" bIns="102108" rtlCol="0" anchor="ctr">
            <a:spAutoFit/>
          </a:bodyPr>
          <a:lstStyle/>
          <a:p>
            <a:pPr algn="ctr" indent="0" marL="0">
              <a:buNone/>
            </a:pPr>
            <a:r>
              <a:rPr lang="en-US" sz="15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$22M</a:t>
            </a:r>
            <a:endParaRPr lang="en-US" sz="1575" dirty="0"/>
          </a:p>
        </p:txBody>
      </p:sp>
      <p:sp>
        <p:nvSpPr>
          <p:cNvPr id="15" name="Text 11"/>
          <p:cNvSpPr/>
          <p:nvPr/>
        </p:nvSpPr>
        <p:spPr>
          <a:xfrm>
            <a:off x="6589579" y="3911203"/>
            <a:ext cx="164412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 Activate AI Enforcement Engine</a:t>
            </a:r>
            <a:endParaRPr lang="en-US" sz="732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5074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42962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Corrected Investment Terms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357188" y="757238"/>
            <a:ext cx="8429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Equity Offer &amp; Investor Benefits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357188" y="1107281"/>
            <a:ext cx="8429625" cy="2579591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219" y="1357313"/>
            <a:ext cx="1071563" cy="10715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24552" y="2643188"/>
            <a:ext cx="1065619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Investment Amount</a:t>
            </a:r>
            <a:endParaRPr lang="en-US" sz="680" dirty="0"/>
          </a:p>
        </p:txBody>
      </p:sp>
      <p:sp>
        <p:nvSpPr>
          <p:cNvPr id="8" name="Text 4"/>
          <p:cNvSpPr/>
          <p:nvPr/>
        </p:nvSpPr>
        <p:spPr>
          <a:xfrm>
            <a:off x="1515452" y="2853928"/>
            <a:ext cx="683847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$22M</a:t>
            </a:r>
            <a:endParaRPr lang="en-US" sz="2025" dirty="0"/>
          </a:p>
        </p:txBody>
      </p:sp>
      <p:sp>
        <p:nvSpPr>
          <p:cNvPr id="9" name="Text 5"/>
          <p:cNvSpPr/>
          <p:nvPr/>
        </p:nvSpPr>
        <p:spPr>
          <a:xfrm>
            <a:off x="1296284" y="3296841"/>
            <a:ext cx="1122155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Capital for AI activation</a:t>
            </a:r>
            <a:endParaRPr lang="en-US" sz="732" dirty="0"/>
          </a:p>
        </p:txBody>
      </p:sp>
      <p:sp>
        <p:nvSpPr>
          <p:cNvPr id="10" name="Text 6"/>
          <p:cNvSpPr/>
          <p:nvPr/>
        </p:nvSpPr>
        <p:spPr>
          <a:xfrm>
            <a:off x="4242299" y="2643188"/>
            <a:ext cx="65937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Equity Stake</a:t>
            </a:r>
            <a:endParaRPr lang="en-US" sz="680" dirty="0"/>
          </a:p>
        </p:txBody>
      </p:sp>
      <p:sp>
        <p:nvSpPr>
          <p:cNvPr id="11" name="Text 7"/>
          <p:cNvSpPr/>
          <p:nvPr/>
        </p:nvSpPr>
        <p:spPr>
          <a:xfrm>
            <a:off x="4125264" y="2853928"/>
            <a:ext cx="89344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0.314%</a:t>
            </a:r>
            <a:endParaRPr lang="en-US" sz="2025" dirty="0"/>
          </a:p>
        </p:txBody>
      </p:sp>
      <p:sp>
        <p:nvSpPr>
          <p:cNvPr id="12" name="Text 8"/>
          <p:cNvSpPr/>
          <p:nvPr/>
        </p:nvSpPr>
        <p:spPr>
          <a:xfrm>
            <a:off x="3879447" y="3296841"/>
            <a:ext cx="1385078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 100% operational protocol</a:t>
            </a:r>
            <a:endParaRPr lang="en-US" sz="732" dirty="0"/>
          </a:p>
        </p:txBody>
      </p:sp>
      <p:sp>
        <p:nvSpPr>
          <p:cNvPr id="13" name="Text 9"/>
          <p:cNvSpPr/>
          <p:nvPr/>
        </p:nvSpPr>
        <p:spPr>
          <a:xfrm>
            <a:off x="7014018" y="2643188"/>
            <a:ext cx="54521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Valuation</a:t>
            </a:r>
            <a:endParaRPr lang="en-US" sz="680" dirty="0"/>
          </a:p>
        </p:txBody>
      </p:sp>
      <p:sp>
        <p:nvSpPr>
          <p:cNvPr id="14" name="Text 10"/>
          <p:cNvSpPr/>
          <p:nvPr/>
        </p:nvSpPr>
        <p:spPr>
          <a:xfrm>
            <a:off x="7053086" y="2853928"/>
            <a:ext cx="467051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$7B</a:t>
            </a:r>
            <a:endParaRPr lang="en-US" sz="2025" dirty="0"/>
          </a:p>
        </p:txBody>
      </p:sp>
      <p:sp>
        <p:nvSpPr>
          <p:cNvPr id="15" name="Text 11"/>
          <p:cNvSpPr/>
          <p:nvPr/>
        </p:nvSpPr>
        <p:spPr>
          <a:xfrm>
            <a:off x="6615922" y="3296841"/>
            <a:ext cx="1341379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infrastructure value</a:t>
            </a:r>
            <a:endParaRPr lang="en-US" sz="732" dirty="0"/>
          </a:p>
        </p:txBody>
      </p:sp>
      <p:sp>
        <p:nvSpPr>
          <p:cNvPr id="16" name="Shape 12"/>
          <p:cNvSpPr/>
          <p:nvPr/>
        </p:nvSpPr>
        <p:spPr>
          <a:xfrm>
            <a:off x="357188" y="3829748"/>
            <a:ext cx="8429625" cy="115511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3"/>
          <p:cNvSpPr/>
          <p:nvPr/>
        </p:nvSpPr>
        <p:spPr>
          <a:xfrm>
            <a:off x="1141549" y="4044060"/>
            <a:ext cx="357188" cy="357188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8" name="Text 14"/>
          <p:cNvSpPr/>
          <p:nvPr/>
        </p:nvSpPr>
        <p:spPr>
          <a:xfrm>
            <a:off x="1141549" y="4044060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📊</a:t>
            </a:r>
            <a:endParaRPr lang="en-US" sz="1350" dirty="0"/>
          </a:p>
        </p:txBody>
      </p:sp>
      <p:sp>
        <p:nvSpPr>
          <p:cNvPr id="19" name="Text 15"/>
          <p:cNvSpPr/>
          <p:nvPr/>
        </p:nvSpPr>
        <p:spPr>
          <a:xfrm>
            <a:off x="977271" y="4486973"/>
            <a:ext cx="685744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Proven Market</a:t>
            </a:r>
            <a:endParaRPr lang="en-US" sz="680" dirty="0"/>
          </a:p>
        </p:txBody>
      </p:sp>
      <p:sp>
        <p:nvSpPr>
          <p:cNvPr id="20" name="Text 16"/>
          <p:cNvSpPr/>
          <p:nvPr/>
        </p:nvSpPr>
        <p:spPr>
          <a:xfrm>
            <a:off x="599796" y="4650553"/>
            <a:ext cx="1440721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$131T documented (not theoretical)</a:t>
            </a:r>
            <a:endParaRPr lang="en-US" sz="628" dirty="0"/>
          </a:p>
        </p:txBody>
      </p:sp>
      <p:sp>
        <p:nvSpPr>
          <p:cNvPr id="21" name="Shape 17"/>
          <p:cNvSpPr/>
          <p:nvPr/>
        </p:nvSpPr>
        <p:spPr>
          <a:xfrm>
            <a:off x="2767478" y="4044060"/>
            <a:ext cx="357188" cy="357188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2" name="Text 18"/>
          <p:cNvSpPr/>
          <p:nvPr/>
        </p:nvSpPr>
        <p:spPr>
          <a:xfrm>
            <a:off x="2767478" y="4044060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350" dirty="0"/>
          </a:p>
        </p:txBody>
      </p:sp>
      <p:sp>
        <p:nvSpPr>
          <p:cNvPr id="23" name="Text 19"/>
          <p:cNvSpPr/>
          <p:nvPr/>
        </p:nvSpPr>
        <p:spPr>
          <a:xfrm>
            <a:off x="2438726" y="4486973"/>
            <a:ext cx="1014692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Deployment Risk</a:t>
            </a:r>
            <a:endParaRPr lang="en-US" sz="680" dirty="0"/>
          </a:p>
        </p:txBody>
      </p:sp>
      <p:sp>
        <p:nvSpPr>
          <p:cNvPr id="24" name="Text 20"/>
          <p:cNvSpPr/>
          <p:nvPr/>
        </p:nvSpPr>
        <p:spPr>
          <a:xfrm>
            <a:off x="2349150" y="4650553"/>
            <a:ext cx="1193816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Already live at 159.203.92.230</a:t>
            </a:r>
            <a:endParaRPr lang="en-US" sz="628" dirty="0"/>
          </a:p>
        </p:txBody>
      </p:sp>
      <p:sp>
        <p:nvSpPr>
          <p:cNvPr id="25" name="Shape 21"/>
          <p:cNvSpPr/>
          <p:nvPr/>
        </p:nvSpPr>
        <p:spPr>
          <a:xfrm>
            <a:off x="4393378" y="4044060"/>
            <a:ext cx="357188" cy="357188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6" name="Text 22"/>
          <p:cNvSpPr/>
          <p:nvPr/>
        </p:nvSpPr>
        <p:spPr>
          <a:xfrm>
            <a:off x="4393378" y="4044060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📈</a:t>
            </a:r>
            <a:endParaRPr lang="en-US" sz="1350" dirty="0"/>
          </a:p>
        </p:txBody>
      </p:sp>
      <p:sp>
        <p:nvSpPr>
          <p:cNvPr id="27" name="Text 23"/>
          <p:cNvSpPr/>
          <p:nvPr/>
        </p:nvSpPr>
        <p:spPr>
          <a:xfrm>
            <a:off x="3998686" y="4486973"/>
            <a:ext cx="1146572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Working Financial Model</a:t>
            </a:r>
            <a:endParaRPr lang="en-US" sz="680" dirty="0"/>
          </a:p>
        </p:txBody>
      </p:sp>
      <p:sp>
        <p:nvSpPr>
          <p:cNvPr id="28" name="Text 24"/>
          <p:cNvSpPr/>
          <p:nvPr/>
        </p:nvSpPr>
        <p:spPr>
          <a:xfrm>
            <a:off x="3899706" y="4650553"/>
            <a:ext cx="1344532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 returns yourself at calculator</a:t>
            </a:r>
            <a:endParaRPr lang="en-US" sz="628" dirty="0"/>
          </a:p>
        </p:txBody>
      </p:sp>
      <p:sp>
        <p:nvSpPr>
          <p:cNvPr id="29" name="Shape 25"/>
          <p:cNvSpPr/>
          <p:nvPr/>
        </p:nvSpPr>
        <p:spPr>
          <a:xfrm>
            <a:off x="6019307" y="4044060"/>
            <a:ext cx="357188" cy="357188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0" name="Text 26"/>
          <p:cNvSpPr/>
          <p:nvPr/>
        </p:nvSpPr>
        <p:spPr>
          <a:xfrm>
            <a:off x="6019307" y="4044060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💎</a:t>
            </a:r>
            <a:endParaRPr lang="en-US" sz="1350" dirty="0"/>
          </a:p>
        </p:txBody>
      </p:sp>
      <p:sp>
        <p:nvSpPr>
          <p:cNvPr id="31" name="Text 27"/>
          <p:cNvSpPr/>
          <p:nvPr/>
        </p:nvSpPr>
        <p:spPr>
          <a:xfrm>
            <a:off x="5672193" y="4486973"/>
            <a:ext cx="1051387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Native Coin Economics</a:t>
            </a:r>
            <a:endParaRPr lang="en-US" sz="680" dirty="0"/>
          </a:p>
        </p:txBody>
      </p:sp>
      <p:sp>
        <p:nvSpPr>
          <p:cNvPr id="32" name="Text 28"/>
          <p:cNvSpPr/>
          <p:nvPr/>
        </p:nvSpPr>
        <p:spPr>
          <a:xfrm>
            <a:off x="5494046" y="4650553"/>
            <a:ext cx="1407709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5-10x valuation premium vs tokens</a:t>
            </a:r>
            <a:endParaRPr lang="en-US" sz="628" dirty="0"/>
          </a:p>
        </p:txBody>
      </p:sp>
      <p:sp>
        <p:nvSpPr>
          <p:cNvPr id="33" name="Shape 29"/>
          <p:cNvSpPr/>
          <p:nvPr/>
        </p:nvSpPr>
        <p:spPr>
          <a:xfrm>
            <a:off x="7645236" y="4044060"/>
            <a:ext cx="357188" cy="357188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4" name="Text 30"/>
          <p:cNvSpPr/>
          <p:nvPr/>
        </p:nvSpPr>
        <p:spPr>
          <a:xfrm>
            <a:off x="7645236" y="4044060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🚀</a:t>
            </a:r>
            <a:endParaRPr lang="en-US" sz="1350" dirty="0"/>
          </a:p>
        </p:txBody>
      </p:sp>
      <p:sp>
        <p:nvSpPr>
          <p:cNvPr id="35" name="Text 31"/>
          <p:cNvSpPr/>
          <p:nvPr/>
        </p:nvSpPr>
        <p:spPr>
          <a:xfrm>
            <a:off x="7315786" y="4486973"/>
            <a:ext cx="1016087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8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First-Mover Monopoly</a:t>
            </a:r>
            <a:endParaRPr lang="en-US" sz="680" dirty="0"/>
          </a:p>
        </p:txBody>
      </p:sp>
      <p:sp>
        <p:nvSpPr>
          <p:cNvPr id="36" name="Text 32"/>
          <p:cNvSpPr/>
          <p:nvPr/>
        </p:nvSpPr>
        <p:spPr>
          <a:xfrm>
            <a:off x="7261706" y="4650553"/>
            <a:ext cx="1124220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competitors for 2+ years</a:t>
            </a:r>
            <a:endParaRPr lang="en-US" sz="628" dirty="0"/>
          </a:p>
        </p:txBody>
      </p:sp>
      <p:sp>
        <p:nvSpPr>
          <p:cNvPr id="37" name="Shape 33"/>
          <p:cNvSpPr/>
          <p:nvPr/>
        </p:nvSpPr>
        <p:spPr>
          <a:xfrm>
            <a:off x="357188" y="5127734"/>
            <a:ext cx="2714625" cy="156582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Shape 34"/>
          <p:cNvSpPr/>
          <p:nvPr/>
        </p:nvSpPr>
        <p:spPr>
          <a:xfrm>
            <a:off x="535781" y="5306327"/>
            <a:ext cx="285750" cy="2857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9" name="Text 35"/>
          <p:cNvSpPr/>
          <p:nvPr/>
        </p:nvSpPr>
        <p:spPr>
          <a:xfrm>
            <a:off x="535781" y="5306327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42" dirty="0"/>
          </a:p>
        </p:txBody>
      </p:sp>
      <p:sp>
        <p:nvSpPr>
          <p:cNvPr id="40" name="Text 36"/>
          <p:cNvSpPr/>
          <p:nvPr/>
        </p:nvSpPr>
        <p:spPr>
          <a:xfrm>
            <a:off x="907256" y="5309899"/>
            <a:ext cx="590559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Immediate</a:t>
            </a:r>
            <a:endParaRPr lang="en-US" sz="785" dirty="0"/>
          </a:p>
        </p:txBody>
      </p:sp>
      <p:sp>
        <p:nvSpPr>
          <p:cNvPr id="41" name="Text 37"/>
          <p:cNvSpPr/>
          <p:nvPr/>
        </p:nvSpPr>
        <p:spPr>
          <a:xfrm>
            <a:off x="907256" y="5470634"/>
            <a:ext cx="590559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 1</a:t>
            </a:r>
            <a:endParaRPr lang="en-US" sz="575" dirty="0"/>
          </a:p>
        </p:txBody>
      </p:sp>
      <p:sp>
        <p:nvSpPr>
          <p:cNvPr id="42" name="Text 38"/>
          <p:cNvSpPr/>
          <p:nvPr/>
        </p:nvSpPr>
        <p:spPr>
          <a:xfrm>
            <a:off x="535781" y="5820677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0.314% ownership in live blockchain</a:t>
            </a:r>
            <a:endParaRPr lang="en-US" sz="628" dirty="0"/>
          </a:p>
        </p:txBody>
      </p:sp>
      <p:sp>
        <p:nvSpPr>
          <p:cNvPr id="43" name="Text 39"/>
          <p:cNvSpPr/>
          <p:nvPr/>
        </p:nvSpPr>
        <p:spPr>
          <a:xfrm>
            <a:off x="535781" y="6012107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 to financial calculator</a:t>
            </a:r>
            <a:endParaRPr lang="en-US" sz="628" dirty="0"/>
          </a:p>
        </p:txBody>
      </p:sp>
      <p:sp>
        <p:nvSpPr>
          <p:cNvPr id="44" name="Text 40"/>
          <p:cNvSpPr/>
          <p:nvPr/>
        </p:nvSpPr>
        <p:spPr>
          <a:xfrm>
            <a:off x="535781" y="6203538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Quarterly board updates</a:t>
            </a:r>
            <a:endParaRPr lang="en-US" sz="628" dirty="0"/>
          </a:p>
        </p:txBody>
      </p:sp>
      <p:sp>
        <p:nvSpPr>
          <p:cNvPr id="45" name="Text 41"/>
          <p:cNvSpPr/>
          <p:nvPr/>
        </p:nvSpPr>
        <p:spPr>
          <a:xfrm>
            <a:off x="535781" y="6394968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Priority allocation in Series A</a:t>
            </a:r>
            <a:endParaRPr lang="en-US" sz="628" dirty="0"/>
          </a:p>
        </p:txBody>
      </p:sp>
      <p:sp>
        <p:nvSpPr>
          <p:cNvPr id="46" name="Shape 42"/>
          <p:cNvSpPr/>
          <p:nvPr/>
        </p:nvSpPr>
        <p:spPr>
          <a:xfrm>
            <a:off x="3214688" y="5127734"/>
            <a:ext cx="2714625" cy="156582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7" name="Shape 43"/>
          <p:cNvSpPr/>
          <p:nvPr/>
        </p:nvSpPr>
        <p:spPr>
          <a:xfrm>
            <a:off x="3393281" y="5306327"/>
            <a:ext cx="285750" cy="2857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8" name="Text 44"/>
          <p:cNvSpPr/>
          <p:nvPr/>
        </p:nvSpPr>
        <p:spPr>
          <a:xfrm>
            <a:off x="3393281" y="5306327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42" dirty="0"/>
          </a:p>
        </p:txBody>
      </p:sp>
      <p:sp>
        <p:nvSpPr>
          <p:cNvPr id="49" name="Text 45"/>
          <p:cNvSpPr/>
          <p:nvPr/>
        </p:nvSpPr>
        <p:spPr>
          <a:xfrm>
            <a:off x="3764756" y="5309899"/>
            <a:ext cx="592903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Short-Term</a:t>
            </a:r>
            <a:endParaRPr lang="en-US" sz="785" dirty="0"/>
          </a:p>
        </p:txBody>
      </p:sp>
      <p:sp>
        <p:nvSpPr>
          <p:cNvPr id="50" name="Text 46"/>
          <p:cNvSpPr/>
          <p:nvPr/>
        </p:nvSpPr>
        <p:spPr>
          <a:xfrm>
            <a:off x="3764756" y="5470634"/>
            <a:ext cx="592903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 6</a:t>
            </a:r>
            <a:endParaRPr lang="en-US" sz="575" dirty="0"/>
          </a:p>
        </p:txBody>
      </p:sp>
      <p:sp>
        <p:nvSpPr>
          <p:cNvPr id="51" name="Text 47"/>
          <p:cNvSpPr/>
          <p:nvPr/>
        </p:nvSpPr>
        <p:spPr>
          <a:xfrm>
            <a:off x="3393281" y="5820677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REPAR token allocation (vested 12-24 months)</a:t>
            </a:r>
            <a:endParaRPr lang="en-US" sz="628" dirty="0"/>
          </a:p>
        </p:txBody>
      </p:sp>
      <p:sp>
        <p:nvSpPr>
          <p:cNvPr id="52" name="Text 48"/>
          <p:cNvSpPr/>
          <p:nvPr/>
        </p:nvSpPr>
        <p:spPr>
          <a:xfrm>
            <a:off x="3393281" y="6012107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Partial liquidity via secondary market</a:t>
            </a:r>
            <a:endParaRPr lang="en-US" sz="628" dirty="0"/>
          </a:p>
        </p:txBody>
      </p:sp>
      <p:sp>
        <p:nvSpPr>
          <p:cNvPr id="53" name="Text 49"/>
          <p:cNvSpPr/>
          <p:nvPr/>
        </p:nvSpPr>
        <p:spPr>
          <a:xfrm>
            <a:off x="3393281" y="6203538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14x+ paper return (expected)</a:t>
            </a:r>
            <a:endParaRPr lang="en-US" sz="628" dirty="0"/>
          </a:p>
        </p:txBody>
      </p:sp>
      <p:sp>
        <p:nvSpPr>
          <p:cNvPr id="54" name="Text 50"/>
          <p:cNvSpPr/>
          <p:nvPr/>
        </p:nvSpPr>
        <p:spPr>
          <a:xfrm>
            <a:off x="3393281" y="6394968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Proof of concept validation</a:t>
            </a:r>
            <a:endParaRPr lang="en-US" sz="628" dirty="0"/>
          </a:p>
        </p:txBody>
      </p:sp>
      <p:sp>
        <p:nvSpPr>
          <p:cNvPr id="55" name="Shape 51"/>
          <p:cNvSpPr/>
          <p:nvPr/>
        </p:nvSpPr>
        <p:spPr>
          <a:xfrm>
            <a:off x="6072188" y="5127734"/>
            <a:ext cx="2714625" cy="1565821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6" name="Shape 52"/>
          <p:cNvSpPr/>
          <p:nvPr/>
        </p:nvSpPr>
        <p:spPr>
          <a:xfrm>
            <a:off x="6250781" y="5306327"/>
            <a:ext cx="285750" cy="2857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57" name="Text 53"/>
          <p:cNvSpPr/>
          <p:nvPr/>
        </p:nvSpPr>
        <p:spPr>
          <a:xfrm>
            <a:off x="6250781" y="5306327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42" dirty="0"/>
          </a:p>
        </p:txBody>
      </p:sp>
      <p:sp>
        <p:nvSpPr>
          <p:cNvPr id="58" name="Text 54"/>
          <p:cNvSpPr/>
          <p:nvPr/>
        </p:nvSpPr>
        <p:spPr>
          <a:xfrm>
            <a:off x="6622256" y="5309899"/>
            <a:ext cx="56709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Long-Term</a:t>
            </a:r>
            <a:endParaRPr lang="en-US" sz="785" dirty="0"/>
          </a:p>
        </p:txBody>
      </p:sp>
      <p:sp>
        <p:nvSpPr>
          <p:cNvPr id="59" name="Text 55"/>
          <p:cNvSpPr/>
          <p:nvPr/>
        </p:nvSpPr>
        <p:spPr>
          <a:xfrm>
            <a:off x="6622256" y="5470634"/>
            <a:ext cx="567091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3</a:t>
            </a:r>
            <a:endParaRPr lang="en-US" sz="575" dirty="0"/>
          </a:p>
        </p:txBody>
      </p:sp>
      <p:sp>
        <p:nvSpPr>
          <p:cNvPr id="60" name="Text 56"/>
          <p:cNvSpPr/>
          <p:nvPr/>
        </p:nvSpPr>
        <p:spPr>
          <a:xfrm>
            <a:off x="6250781" y="5820677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43x realized return (base case)</a:t>
            </a:r>
            <a:endParaRPr lang="en-US" sz="628" dirty="0"/>
          </a:p>
        </p:txBody>
      </p:sp>
      <p:sp>
        <p:nvSpPr>
          <p:cNvPr id="61" name="Text 57"/>
          <p:cNvSpPr/>
          <p:nvPr/>
        </p:nvSpPr>
        <p:spPr>
          <a:xfrm>
            <a:off x="6250781" y="6012107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214x realized return (bull case)</a:t>
            </a:r>
            <a:endParaRPr lang="en-US" sz="628" dirty="0"/>
          </a:p>
        </p:txBody>
      </p:sp>
      <p:sp>
        <p:nvSpPr>
          <p:cNvPr id="62" name="Text 58"/>
          <p:cNvSpPr/>
          <p:nvPr/>
        </p:nvSpPr>
        <p:spPr>
          <a:xfrm>
            <a:off x="6250781" y="6203538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 liquidity event (IPO or acquisition)</a:t>
            </a:r>
            <a:endParaRPr lang="en-US" sz="628" dirty="0"/>
          </a:p>
        </p:txBody>
      </p:sp>
      <p:sp>
        <p:nvSpPr>
          <p:cNvPr id="63" name="Text 59"/>
          <p:cNvSpPr/>
          <p:nvPr/>
        </p:nvSpPr>
        <p:spPr>
          <a:xfrm>
            <a:off x="6250781" y="6394968"/>
            <a:ext cx="2357438" cy="11999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Network effects acceleration</a:t>
            </a:r>
            <a:endParaRPr lang="en-US" sz="628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42962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 Benefits: Three Time Horizons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357188" y="757238"/>
            <a:ext cx="8429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Progressive Value Creation Timeline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357188" y="1178719"/>
            <a:ext cx="2690794" cy="36075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571500" y="1393031"/>
            <a:ext cx="357188" cy="357188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7" name="Text 4"/>
          <p:cNvSpPr/>
          <p:nvPr/>
        </p:nvSpPr>
        <p:spPr>
          <a:xfrm>
            <a:off x="571500" y="1393031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1035844" y="1400175"/>
            <a:ext cx="70865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Immediate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1035844" y="1614488"/>
            <a:ext cx="70865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 1</a:t>
            </a:r>
            <a:endParaRPr lang="en-US" sz="628" dirty="0"/>
          </a:p>
        </p:txBody>
      </p:sp>
      <p:sp>
        <p:nvSpPr>
          <p:cNvPr id="10" name="Text 7"/>
          <p:cNvSpPr/>
          <p:nvPr/>
        </p:nvSpPr>
        <p:spPr>
          <a:xfrm>
            <a:off x="571500" y="2050256"/>
            <a:ext cx="22621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0.314% ownership in live blockchain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571500" y="2321719"/>
            <a:ext cx="226216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 to financial calculator for real-time analysis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571500" y="2721769"/>
            <a:ext cx="226216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Quarterly board updates and governance participation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571500" y="3121819"/>
            <a:ext cx="22621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Priority allocation in Series A funding round</a:t>
            </a:r>
            <a:endParaRPr lang="en-US" sz="732" dirty="0"/>
          </a:p>
        </p:txBody>
      </p:sp>
      <p:sp>
        <p:nvSpPr>
          <p:cNvPr id="14" name="Text 11"/>
          <p:cNvSpPr/>
          <p:nvPr/>
        </p:nvSpPr>
        <p:spPr>
          <a:xfrm>
            <a:off x="571500" y="3393281"/>
            <a:ext cx="226216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Direct access to founder and leadership team</a:t>
            </a:r>
            <a:endParaRPr lang="en-US" sz="732" dirty="0"/>
          </a:p>
        </p:txBody>
      </p:sp>
      <p:sp>
        <p:nvSpPr>
          <p:cNvPr id="15" name="Shape 12"/>
          <p:cNvSpPr/>
          <p:nvPr/>
        </p:nvSpPr>
        <p:spPr>
          <a:xfrm>
            <a:off x="3226575" y="1178719"/>
            <a:ext cx="2690822" cy="36075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3440888" y="1393031"/>
            <a:ext cx="357188" cy="357188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7" name="Text 14"/>
          <p:cNvSpPr/>
          <p:nvPr/>
        </p:nvSpPr>
        <p:spPr>
          <a:xfrm>
            <a:off x="3440888" y="1393031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sp>
        <p:nvSpPr>
          <p:cNvPr id="18" name="Text 15"/>
          <p:cNvSpPr/>
          <p:nvPr/>
        </p:nvSpPr>
        <p:spPr>
          <a:xfrm>
            <a:off x="3905231" y="1400175"/>
            <a:ext cx="71150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Short-Term</a:t>
            </a:r>
            <a:endParaRPr lang="en-US" sz="942" dirty="0"/>
          </a:p>
        </p:txBody>
      </p:sp>
      <p:sp>
        <p:nvSpPr>
          <p:cNvPr id="19" name="Text 16"/>
          <p:cNvSpPr/>
          <p:nvPr/>
        </p:nvSpPr>
        <p:spPr>
          <a:xfrm>
            <a:off x="3905231" y="1614488"/>
            <a:ext cx="71150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 6</a:t>
            </a:r>
            <a:endParaRPr lang="en-US" sz="628" dirty="0"/>
          </a:p>
        </p:txBody>
      </p:sp>
      <p:sp>
        <p:nvSpPr>
          <p:cNvPr id="20" name="Text 17"/>
          <p:cNvSpPr/>
          <p:nvPr/>
        </p:nvSpPr>
        <p:spPr>
          <a:xfrm>
            <a:off x="3440888" y="2050256"/>
            <a:ext cx="226219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REPAR token allocation (vested 12-24 months)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3440888" y="2450306"/>
            <a:ext cx="226219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Partial liquidity via secondary market access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3440888" y="2850356"/>
            <a:ext cx="226219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14x+ paper return on investment (expected)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3440888" y="3121819"/>
            <a:ext cx="226219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Proof of concept validation from first settlements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3440888" y="3521869"/>
            <a:ext cx="2262197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repricing as AI begins identifying targets</a:t>
            </a:r>
            <a:endParaRPr lang="en-US" sz="732" dirty="0"/>
          </a:p>
        </p:txBody>
      </p:sp>
      <p:sp>
        <p:nvSpPr>
          <p:cNvPr id="25" name="Shape 22"/>
          <p:cNvSpPr/>
          <p:nvPr/>
        </p:nvSpPr>
        <p:spPr>
          <a:xfrm>
            <a:off x="6095991" y="1178719"/>
            <a:ext cx="2690794" cy="360759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6310303" y="1393031"/>
            <a:ext cx="357188" cy="357188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7" name="Text 24"/>
          <p:cNvSpPr/>
          <p:nvPr/>
        </p:nvSpPr>
        <p:spPr>
          <a:xfrm>
            <a:off x="6310303" y="1393031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sp>
        <p:nvSpPr>
          <p:cNvPr id="28" name="Text 25"/>
          <p:cNvSpPr/>
          <p:nvPr/>
        </p:nvSpPr>
        <p:spPr>
          <a:xfrm>
            <a:off x="6774647" y="1400175"/>
            <a:ext cx="68049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Long-Term</a:t>
            </a:r>
            <a:endParaRPr lang="en-US" sz="942" dirty="0"/>
          </a:p>
        </p:txBody>
      </p:sp>
      <p:sp>
        <p:nvSpPr>
          <p:cNvPr id="29" name="Text 26"/>
          <p:cNvSpPr/>
          <p:nvPr/>
        </p:nvSpPr>
        <p:spPr>
          <a:xfrm>
            <a:off x="6774647" y="1614488"/>
            <a:ext cx="680498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3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6310303" y="2050256"/>
            <a:ext cx="22621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43x realized return (base case scenario)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6310303" y="2321719"/>
            <a:ext cx="22621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214x realized return (bull case scenario)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6310303" y="2593181"/>
            <a:ext cx="22621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 liquidity event (IPO or acquisition)</a:t>
            </a:r>
            <a:endParaRPr lang="en-US" sz="732" dirty="0"/>
          </a:p>
        </p:txBody>
      </p:sp>
      <p:sp>
        <p:nvSpPr>
          <p:cNvPr id="33" name="Text 30"/>
          <p:cNvSpPr/>
          <p:nvPr/>
        </p:nvSpPr>
        <p:spPr>
          <a:xfrm>
            <a:off x="6310303" y="2864644"/>
            <a:ext cx="226216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Network effects acceleration with 20+ settlements</a:t>
            </a:r>
            <a:endParaRPr lang="en-US" sz="732" dirty="0"/>
          </a:p>
        </p:txBody>
      </p:sp>
      <p:sp>
        <p:nvSpPr>
          <p:cNvPr id="34" name="Text 31"/>
          <p:cNvSpPr/>
          <p:nvPr/>
        </p:nvSpPr>
        <p:spPr>
          <a:xfrm>
            <a:off x="6310303" y="3264694"/>
            <a:ext cx="226216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Deflationary spiral benefits from Justice Burn mechanism</a:t>
            </a:r>
            <a:endParaRPr lang="en-US" sz="732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8571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42962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Updated Return Projections: Sensitivity Analysis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357188" y="757238"/>
            <a:ext cx="8429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Even Worst Case Scenario = 14x Returns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357188" y="1143000"/>
            <a:ext cx="8429625" cy="254244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357188" y="1143000"/>
            <a:ext cx="8429625" cy="335031"/>
          </a:xfrm>
          <a:prstGeom prst="rect">
            <a:avLst/>
          </a:prstGeom>
          <a:solidFill>
            <a:srgbClr val="1A1A2E"/>
          </a:solidFill>
          <a:ln/>
        </p:spPr>
      </p:sp>
      <p:sp>
        <p:nvSpPr>
          <p:cNvPr id="7" name="Text 4"/>
          <p:cNvSpPr/>
          <p:nvPr/>
        </p:nvSpPr>
        <p:spPr>
          <a:xfrm>
            <a:off x="535781" y="1250156"/>
            <a:ext cx="1451772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Collection Rate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2130428" y="1250156"/>
            <a:ext cx="1572797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Amount Recovered</a:t>
            </a:r>
            <a:endParaRPr lang="en-US" sz="680" dirty="0"/>
          </a:p>
        </p:txBody>
      </p:sp>
      <p:sp>
        <p:nvSpPr>
          <p:cNvPr id="9" name="Text 6"/>
          <p:cNvSpPr/>
          <p:nvPr/>
        </p:nvSpPr>
        <p:spPr>
          <a:xfrm>
            <a:off x="3846100" y="1250156"/>
            <a:ext cx="1572769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3 Valuation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5561744" y="1250156"/>
            <a:ext cx="1451800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Your Share (0.314%)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7156419" y="1250156"/>
            <a:ext cx="1451800" cy="120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Return Multiple</a:t>
            </a:r>
            <a:endParaRPr lang="en-US" sz="680" dirty="0"/>
          </a:p>
        </p:txBody>
      </p:sp>
      <p:sp>
        <p:nvSpPr>
          <p:cNvPr id="12" name="Shape 9"/>
          <p:cNvSpPr/>
          <p:nvPr/>
        </p:nvSpPr>
        <p:spPr>
          <a:xfrm>
            <a:off x="357188" y="1478031"/>
            <a:ext cx="8429625" cy="553641"/>
          </a:xfrm>
          <a:prstGeom prst="rect">
            <a:avLst/>
          </a:prstGeom>
          <a:solidFill>
            <a:srgbClr val="16C784">
              <a:alpha val="5000"/>
            </a:srgbClr>
          </a:solidFill>
          <a:ln/>
        </p:spPr>
      </p:sp>
      <p:sp>
        <p:nvSpPr>
          <p:cNvPr id="13" name="Shape 10"/>
          <p:cNvSpPr/>
          <p:nvPr/>
        </p:nvSpPr>
        <p:spPr>
          <a:xfrm>
            <a:off x="357188" y="2024528"/>
            <a:ext cx="8429625" cy="7144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14" name="Text 11"/>
          <p:cNvSpPr/>
          <p:nvPr/>
        </p:nvSpPr>
        <p:spPr>
          <a:xfrm>
            <a:off x="535781" y="1606618"/>
            <a:ext cx="145177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Worst Case</a:t>
            </a:r>
            <a:endParaRPr lang="en-US" sz="680" dirty="0"/>
          </a:p>
        </p:txBody>
      </p:sp>
      <p:sp>
        <p:nvSpPr>
          <p:cNvPr id="15" name="Text 12"/>
          <p:cNvSpPr/>
          <p:nvPr/>
        </p:nvSpPr>
        <p:spPr>
          <a:xfrm>
            <a:off x="535781" y="1767353"/>
            <a:ext cx="145177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0.01%</a:t>
            </a:r>
            <a:endParaRPr lang="en-US" sz="628" dirty="0"/>
          </a:p>
        </p:txBody>
      </p:sp>
      <p:sp>
        <p:nvSpPr>
          <p:cNvPr id="16" name="Text 13"/>
          <p:cNvSpPr/>
          <p:nvPr/>
        </p:nvSpPr>
        <p:spPr>
          <a:xfrm>
            <a:off x="2130428" y="1676270"/>
            <a:ext cx="157279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$13.1B</a:t>
            </a:r>
            <a:endParaRPr lang="en-US" sz="732" dirty="0"/>
          </a:p>
        </p:txBody>
      </p:sp>
      <p:sp>
        <p:nvSpPr>
          <p:cNvPr id="17" name="Text 14"/>
          <p:cNvSpPr/>
          <p:nvPr/>
        </p:nvSpPr>
        <p:spPr>
          <a:xfrm>
            <a:off x="3846100" y="1676270"/>
            <a:ext cx="15727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$100B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5561744" y="1676270"/>
            <a:ext cx="14518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$314M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7156419" y="1647695"/>
            <a:ext cx="343681" cy="207169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0" name="Text 17"/>
          <p:cNvSpPr/>
          <p:nvPr/>
        </p:nvSpPr>
        <p:spPr>
          <a:xfrm>
            <a:off x="7156419" y="1647695"/>
            <a:ext cx="343681" cy="207169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14x</a:t>
            </a:r>
            <a:endParaRPr lang="en-US" sz="732" dirty="0"/>
          </a:p>
        </p:txBody>
      </p:sp>
      <p:sp>
        <p:nvSpPr>
          <p:cNvPr id="21" name="Shape 18"/>
          <p:cNvSpPr/>
          <p:nvPr/>
        </p:nvSpPr>
        <p:spPr>
          <a:xfrm>
            <a:off x="357188" y="2024528"/>
            <a:ext cx="8429625" cy="553641"/>
          </a:xfrm>
          <a:prstGeom prst="rect">
            <a:avLst/>
          </a:prstGeom>
          <a:solidFill>
            <a:srgbClr val="16C784">
              <a:alpha val="10000"/>
            </a:srgbClr>
          </a:solidFill>
          <a:ln/>
        </p:spPr>
      </p:sp>
      <p:sp>
        <p:nvSpPr>
          <p:cNvPr id="22" name="Shape 19"/>
          <p:cNvSpPr/>
          <p:nvPr/>
        </p:nvSpPr>
        <p:spPr>
          <a:xfrm>
            <a:off x="357188" y="2571024"/>
            <a:ext cx="8429625" cy="7144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23" name="Text 20"/>
          <p:cNvSpPr/>
          <p:nvPr/>
        </p:nvSpPr>
        <p:spPr>
          <a:xfrm>
            <a:off x="535781" y="2153115"/>
            <a:ext cx="145177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Case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535781" y="2313849"/>
            <a:ext cx="145177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0.05%</a:t>
            </a:r>
            <a:endParaRPr lang="en-US" sz="628" dirty="0"/>
          </a:p>
        </p:txBody>
      </p:sp>
      <p:sp>
        <p:nvSpPr>
          <p:cNvPr id="25" name="Text 22"/>
          <p:cNvSpPr/>
          <p:nvPr/>
        </p:nvSpPr>
        <p:spPr>
          <a:xfrm>
            <a:off x="2130428" y="2222767"/>
            <a:ext cx="157279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$65.5B</a:t>
            </a:r>
            <a:endParaRPr lang="en-US" sz="732" dirty="0"/>
          </a:p>
        </p:txBody>
      </p:sp>
      <p:sp>
        <p:nvSpPr>
          <p:cNvPr id="26" name="Text 23"/>
          <p:cNvSpPr/>
          <p:nvPr/>
        </p:nvSpPr>
        <p:spPr>
          <a:xfrm>
            <a:off x="3846100" y="2222767"/>
            <a:ext cx="15727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$1T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5561744" y="2222767"/>
            <a:ext cx="14518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$3.14B</a:t>
            </a:r>
            <a:endParaRPr lang="en-US" sz="732" dirty="0"/>
          </a:p>
        </p:txBody>
      </p:sp>
      <p:sp>
        <p:nvSpPr>
          <p:cNvPr id="28" name="Shape 25"/>
          <p:cNvSpPr/>
          <p:nvPr/>
        </p:nvSpPr>
        <p:spPr>
          <a:xfrm>
            <a:off x="7156419" y="2194192"/>
            <a:ext cx="400887" cy="207169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9" name="Text 26"/>
          <p:cNvSpPr/>
          <p:nvPr/>
        </p:nvSpPr>
        <p:spPr>
          <a:xfrm>
            <a:off x="7156419" y="2194192"/>
            <a:ext cx="400887" cy="207169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143x</a:t>
            </a:r>
            <a:endParaRPr lang="en-US" sz="732" dirty="0"/>
          </a:p>
        </p:txBody>
      </p:sp>
      <p:sp>
        <p:nvSpPr>
          <p:cNvPr id="30" name="Shape 27"/>
          <p:cNvSpPr/>
          <p:nvPr/>
        </p:nvSpPr>
        <p:spPr>
          <a:xfrm>
            <a:off x="357188" y="2571024"/>
            <a:ext cx="8429625" cy="553641"/>
          </a:xfrm>
          <a:prstGeom prst="rect">
            <a:avLst/>
          </a:prstGeom>
          <a:solidFill>
            <a:srgbClr val="16C784">
              <a:alpha val="15000"/>
            </a:srgbClr>
          </a:solidFill>
          <a:ln/>
        </p:spPr>
      </p:sp>
      <p:sp>
        <p:nvSpPr>
          <p:cNvPr id="31" name="Shape 28"/>
          <p:cNvSpPr/>
          <p:nvPr/>
        </p:nvSpPr>
        <p:spPr>
          <a:xfrm>
            <a:off x="357188" y="3117521"/>
            <a:ext cx="8429625" cy="7144"/>
          </a:xfrm>
          <a:prstGeom prst="rect">
            <a:avLst/>
          </a:prstGeom>
          <a:solidFill>
            <a:srgbClr val="E0E0E0"/>
          </a:solidFill>
          <a:ln/>
        </p:spPr>
      </p:sp>
      <p:sp>
        <p:nvSpPr>
          <p:cNvPr id="32" name="Text 29"/>
          <p:cNvSpPr/>
          <p:nvPr/>
        </p:nvSpPr>
        <p:spPr>
          <a:xfrm>
            <a:off x="535781" y="2699612"/>
            <a:ext cx="145177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Likely Case</a:t>
            </a:r>
            <a:endParaRPr lang="en-US" sz="680" dirty="0"/>
          </a:p>
        </p:txBody>
      </p:sp>
      <p:sp>
        <p:nvSpPr>
          <p:cNvPr id="33" name="Text 30"/>
          <p:cNvSpPr/>
          <p:nvPr/>
        </p:nvSpPr>
        <p:spPr>
          <a:xfrm>
            <a:off x="535781" y="2860346"/>
            <a:ext cx="145177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0.10%</a:t>
            </a:r>
            <a:endParaRPr lang="en-US" sz="628" dirty="0"/>
          </a:p>
        </p:txBody>
      </p:sp>
      <p:sp>
        <p:nvSpPr>
          <p:cNvPr id="34" name="Text 31"/>
          <p:cNvSpPr/>
          <p:nvPr/>
        </p:nvSpPr>
        <p:spPr>
          <a:xfrm>
            <a:off x="2130428" y="2769264"/>
            <a:ext cx="157279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$131B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3846100" y="2769264"/>
            <a:ext cx="15727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$3T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5561744" y="2769264"/>
            <a:ext cx="14518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$9.42B</a:t>
            </a:r>
            <a:endParaRPr lang="en-US" sz="732" dirty="0"/>
          </a:p>
        </p:txBody>
      </p:sp>
      <p:sp>
        <p:nvSpPr>
          <p:cNvPr id="37" name="Shape 34"/>
          <p:cNvSpPr/>
          <p:nvPr/>
        </p:nvSpPr>
        <p:spPr>
          <a:xfrm>
            <a:off x="7156419" y="2740689"/>
            <a:ext cx="400887" cy="207169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8" name="Text 35"/>
          <p:cNvSpPr/>
          <p:nvPr/>
        </p:nvSpPr>
        <p:spPr>
          <a:xfrm>
            <a:off x="7156419" y="2740689"/>
            <a:ext cx="400887" cy="207169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428x</a:t>
            </a:r>
            <a:endParaRPr lang="en-US" sz="732" dirty="0"/>
          </a:p>
        </p:txBody>
      </p:sp>
      <p:sp>
        <p:nvSpPr>
          <p:cNvPr id="39" name="Shape 36"/>
          <p:cNvSpPr/>
          <p:nvPr/>
        </p:nvSpPr>
        <p:spPr>
          <a:xfrm>
            <a:off x="357188" y="3117521"/>
            <a:ext cx="8429625" cy="546497"/>
          </a:xfrm>
          <a:prstGeom prst="rect">
            <a:avLst/>
          </a:prstGeom>
          <a:solidFill>
            <a:srgbClr val="16C784">
              <a:alpha val="20000"/>
            </a:srgbClr>
          </a:solidFill>
          <a:ln/>
        </p:spPr>
      </p:sp>
      <p:sp>
        <p:nvSpPr>
          <p:cNvPr id="40" name="Text 37"/>
          <p:cNvSpPr/>
          <p:nvPr/>
        </p:nvSpPr>
        <p:spPr>
          <a:xfrm>
            <a:off x="535781" y="3246109"/>
            <a:ext cx="1451772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Bull Case</a:t>
            </a:r>
            <a:endParaRPr lang="en-US" sz="680" dirty="0"/>
          </a:p>
        </p:txBody>
      </p:sp>
      <p:sp>
        <p:nvSpPr>
          <p:cNvPr id="41" name="Text 38"/>
          <p:cNvSpPr/>
          <p:nvPr/>
        </p:nvSpPr>
        <p:spPr>
          <a:xfrm>
            <a:off x="535781" y="3406843"/>
            <a:ext cx="1451772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0.50%</a:t>
            </a:r>
            <a:endParaRPr lang="en-US" sz="628" dirty="0"/>
          </a:p>
        </p:txBody>
      </p:sp>
      <p:sp>
        <p:nvSpPr>
          <p:cNvPr id="42" name="Text 39"/>
          <p:cNvSpPr/>
          <p:nvPr/>
        </p:nvSpPr>
        <p:spPr>
          <a:xfrm>
            <a:off x="2130428" y="3315760"/>
            <a:ext cx="157279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$655B</a:t>
            </a:r>
            <a:endParaRPr lang="en-US" sz="732" dirty="0"/>
          </a:p>
        </p:txBody>
      </p:sp>
      <p:sp>
        <p:nvSpPr>
          <p:cNvPr id="43" name="Text 40"/>
          <p:cNvSpPr/>
          <p:nvPr/>
        </p:nvSpPr>
        <p:spPr>
          <a:xfrm>
            <a:off x="3846100" y="3315760"/>
            <a:ext cx="157276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$15T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5561744" y="3315760"/>
            <a:ext cx="14518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$47.1B</a:t>
            </a:r>
            <a:endParaRPr lang="en-US" sz="732" dirty="0"/>
          </a:p>
        </p:txBody>
      </p:sp>
      <p:sp>
        <p:nvSpPr>
          <p:cNvPr id="45" name="Shape 42"/>
          <p:cNvSpPr/>
          <p:nvPr/>
        </p:nvSpPr>
        <p:spPr>
          <a:xfrm>
            <a:off x="7156419" y="3287185"/>
            <a:ext cx="486612" cy="207169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6" name="Text 43"/>
          <p:cNvSpPr/>
          <p:nvPr/>
        </p:nvSpPr>
        <p:spPr>
          <a:xfrm>
            <a:off x="7156419" y="3287185"/>
            <a:ext cx="486612" cy="207169"/>
          </a:xfrm>
          <a:prstGeom prst="rect">
            <a:avLst/>
          </a:prstGeom>
          <a:noFill/>
          <a:ln/>
        </p:spPr>
        <p:txBody>
          <a:bodyPr wrap="none" lIns="102108" tIns="34036" rIns="102108" bIns="34036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2,141x</a:t>
            </a:r>
            <a:endParaRPr lang="en-US" sz="732" dirty="0"/>
          </a:p>
        </p:txBody>
      </p:sp>
      <p:sp>
        <p:nvSpPr>
          <p:cNvPr id="47" name="Shape 44"/>
          <p:cNvSpPr/>
          <p:nvPr/>
        </p:nvSpPr>
        <p:spPr>
          <a:xfrm>
            <a:off x="357188" y="3806893"/>
            <a:ext cx="8429625" cy="16002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357188" y="3806893"/>
            <a:ext cx="42863" cy="16002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9" name="Text 46"/>
          <p:cNvSpPr/>
          <p:nvPr/>
        </p:nvSpPr>
        <p:spPr>
          <a:xfrm>
            <a:off x="535781" y="3985487"/>
            <a:ext cx="80724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This Changes Everything for Risk Management</a:t>
            </a:r>
            <a:endParaRPr lang="en-US" sz="837" dirty="0"/>
          </a:p>
        </p:txBody>
      </p:sp>
      <p:sp>
        <p:nvSpPr>
          <p:cNvPr id="50" name="Text 47"/>
          <p:cNvSpPr/>
          <p:nvPr/>
        </p:nvSpPr>
        <p:spPr>
          <a:xfrm>
            <a:off x="535781" y="4249806"/>
            <a:ext cx="54457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Even in the 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1080353" y="4249806"/>
            <a:ext cx="1443205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WORST case (0.01% recovery)</a:t>
            </a:r>
            <a:endParaRPr lang="en-US" sz="732" dirty="0"/>
          </a:p>
        </p:txBody>
      </p:sp>
      <p:sp>
        <p:nvSpPr>
          <p:cNvPr id="52" name="Text 49"/>
          <p:cNvSpPr/>
          <p:nvPr/>
        </p:nvSpPr>
        <p:spPr>
          <a:xfrm>
            <a:off x="2523558" y="4249806"/>
            <a:ext cx="61958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you still get 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3143138" y="4249806"/>
            <a:ext cx="57069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14x returns</a:t>
            </a:r>
            <a:endParaRPr lang="en-US" sz="732" dirty="0"/>
          </a:p>
        </p:txBody>
      </p:sp>
      <p:sp>
        <p:nvSpPr>
          <p:cNvPr id="54" name="Text 51"/>
          <p:cNvSpPr/>
          <p:nvPr/>
        </p:nvSpPr>
        <p:spPr>
          <a:xfrm>
            <a:off x="3713829" y="4249806"/>
            <a:ext cx="470828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That's because the infrastructure is DONE—your $22M isn't at risk on development. It's deployed to </a:t>
            </a:r>
            <a:endParaRPr lang="en-US" sz="732" dirty="0"/>
          </a:p>
        </p:txBody>
      </p:sp>
      <p:sp>
        <p:nvSpPr>
          <p:cNvPr id="55" name="Text 52"/>
          <p:cNvSpPr/>
          <p:nvPr/>
        </p:nvSpPr>
        <p:spPr>
          <a:xfrm>
            <a:off x="535781" y="4399824"/>
            <a:ext cx="234649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 hunting $131T in proven claims immediately. </a:t>
            </a:r>
            <a:endParaRPr lang="en-US" sz="732" dirty="0"/>
          </a:p>
        </p:txBody>
      </p:sp>
      <p:sp>
        <p:nvSpPr>
          <p:cNvPr id="56" name="Shape 53"/>
          <p:cNvSpPr/>
          <p:nvPr/>
        </p:nvSpPr>
        <p:spPr>
          <a:xfrm>
            <a:off x="535781" y="4714149"/>
            <a:ext cx="1953816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7" name="Shape 54"/>
          <p:cNvSpPr/>
          <p:nvPr/>
        </p:nvSpPr>
        <p:spPr>
          <a:xfrm>
            <a:off x="535781" y="4714149"/>
            <a:ext cx="28575" cy="514350"/>
          </a:xfrm>
          <a:prstGeom prst="rect">
            <a:avLst/>
          </a:prstGeom>
          <a:solidFill>
            <a:srgbClr val="FFA500"/>
          </a:solidFill>
          <a:ln/>
        </p:spPr>
      </p:sp>
      <p:sp>
        <p:nvSpPr>
          <p:cNvPr id="58" name="Text 55"/>
          <p:cNvSpPr/>
          <p:nvPr/>
        </p:nvSpPr>
        <p:spPr>
          <a:xfrm>
            <a:off x="621506" y="4799874"/>
            <a:ext cx="17823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Worst Case</a:t>
            </a:r>
            <a:endParaRPr lang="en-US" sz="628" dirty="0"/>
          </a:p>
        </p:txBody>
      </p:sp>
      <p:sp>
        <p:nvSpPr>
          <p:cNvPr id="59" name="Text 56"/>
          <p:cNvSpPr/>
          <p:nvPr/>
        </p:nvSpPr>
        <p:spPr>
          <a:xfrm>
            <a:off x="621506" y="4971324"/>
            <a:ext cx="178236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14x</a:t>
            </a:r>
            <a:endParaRPr lang="en-US" sz="837" dirty="0"/>
          </a:p>
        </p:txBody>
      </p:sp>
      <p:sp>
        <p:nvSpPr>
          <p:cNvPr id="60" name="Shape 57"/>
          <p:cNvSpPr/>
          <p:nvPr/>
        </p:nvSpPr>
        <p:spPr>
          <a:xfrm>
            <a:off x="2575322" y="4714149"/>
            <a:ext cx="1953816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1" name="Shape 58"/>
          <p:cNvSpPr/>
          <p:nvPr/>
        </p:nvSpPr>
        <p:spPr>
          <a:xfrm>
            <a:off x="2575322" y="4714149"/>
            <a:ext cx="28575" cy="5143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62" name="Text 59"/>
          <p:cNvSpPr/>
          <p:nvPr/>
        </p:nvSpPr>
        <p:spPr>
          <a:xfrm>
            <a:off x="2661047" y="4799874"/>
            <a:ext cx="17823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Case</a:t>
            </a:r>
            <a:endParaRPr lang="en-US" sz="628" dirty="0"/>
          </a:p>
        </p:txBody>
      </p:sp>
      <p:sp>
        <p:nvSpPr>
          <p:cNvPr id="63" name="Text 60"/>
          <p:cNvSpPr/>
          <p:nvPr/>
        </p:nvSpPr>
        <p:spPr>
          <a:xfrm>
            <a:off x="2661047" y="4971324"/>
            <a:ext cx="178236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143x</a:t>
            </a:r>
            <a:endParaRPr lang="en-US" sz="837" dirty="0"/>
          </a:p>
        </p:txBody>
      </p:sp>
      <p:sp>
        <p:nvSpPr>
          <p:cNvPr id="64" name="Shape 61"/>
          <p:cNvSpPr/>
          <p:nvPr/>
        </p:nvSpPr>
        <p:spPr>
          <a:xfrm>
            <a:off x="4614863" y="4714149"/>
            <a:ext cx="1953816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5" name="Shape 62"/>
          <p:cNvSpPr/>
          <p:nvPr/>
        </p:nvSpPr>
        <p:spPr>
          <a:xfrm>
            <a:off x="4614863" y="4714149"/>
            <a:ext cx="28575" cy="5143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66" name="Text 63"/>
          <p:cNvSpPr/>
          <p:nvPr/>
        </p:nvSpPr>
        <p:spPr>
          <a:xfrm>
            <a:off x="4700588" y="4799874"/>
            <a:ext cx="17823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Likely Case</a:t>
            </a:r>
            <a:endParaRPr lang="en-US" sz="628" dirty="0"/>
          </a:p>
        </p:txBody>
      </p:sp>
      <p:sp>
        <p:nvSpPr>
          <p:cNvPr id="67" name="Text 64"/>
          <p:cNvSpPr/>
          <p:nvPr/>
        </p:nvSpPr>
        <p:spPr>
          <a:xfrm>
            <a:off x="4700588" y="4971324"/>
            <a:ext cx="178236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428x</a:t>
            </a:r>
            <a:endParaRPr lang="en-US" sz="837" dirty="0"/>
          </a:p>
        </p:txBody>
      </p:sp>
      <p:sp>
        <p:nvSpPr>
          <p:cNvPr id="68" name="Shape 65"/>
          <p:cNvSpPr/>
          <p:nvPr/>
        </p:nvSpPr>
        <p:spPr>
          <a:xfrm>
            <a:off x="6654403" y="4714149"/>
            <a:ext cx="1953816" cy="514350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9" name="Shape 66"/>
          <p:cNvSpPr/>
          <p:nvPr/>
        </p:nvSpPr>
        <p:spPr>
          <a:xfrm>
            <a:off x="6654403" y="4714149"/>
            <a:ext cx="28575" cy="5143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70" name="Text 67"/>
          <p:cNvSpPr/>
          <p:nvPr/>
        </p:nvSpPr>
        <p:spPr>
          <a:xfrm>
            <a:off x="6740128" y="4799874"/>
            <a:ext cx="178236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Bull Case</a:t>
            </a:r>
            <a:endParaRPr lang="en-US" sz="628" dirty="0"/>
          </a:p>
        </p:txBody>
      </p:sp>
      <p:sp>
        <p:nvSpPr>
          <p:cNvPr id="71" name="Text 68"/>
          <p:cNvSpPr/>
          <p:nvPr/>
        </p:nvSpPr>
        <p:spPr>
          <a:xfrm>
            <a:off x="6740128" y="4971324"/>
            <a:ext cx="178236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2,141x</a:t>
            </a:r>
            <a:endParaRPr lang="en-US" sz="837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07575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Bonus Tools: Financial Calculator &amp; Excel Model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 Verification &amp; Independent Analysis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428625" y="1300163"/>
            <a:ext cx="4036219" cy="43469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714375" y="1585913"/>
            <a:ext cx="500063" cy="500063"/>
          </a:xfrm>
          <a:prstGeom prst="rect">
            <a:avLst/>
          </a:prstGeom>
          <a:solidFill>
            <a:srgbClr val="0DA860"/>
          </a:solidFill>
          <a:ln/>
        </p:spPr>
      </p:sp>
      <p:sp>
        <p:nvSpPr>
          <p:cNvPr id="7" name="Text 4"/>
          <p:cNvSpPr/>
          <p:nvPr/>
        </p:nvSpPr>
        <p:spPr>
          <a:xfrm>
            <a:off x="714375" y="1585913"/>
            <a:ext cx="500063" cy="5000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📊</a:t>
            </a:r>
            <a:endParaRPr lang="en-US" sz="2025" dirty="0"/>
          </a:p>
        </p:txBody>
      </p:sp>
      <p:sp>
        <p:nvSpPr>
          <p:cNvPr id="8" name="Text 5"/>
          <p:cNvSpPr/>
          <p:nvPr/>
        </p:nvSpPr>
        <p:spPr>
          <a:xfrm>
            <a:off x="1321594" y="1635556"/>
            <a:ext cx="1554826" cy="2042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Calculator</a:t>
            </a:r>
            <a:endParaRPr lang="en-US" sz="1238" dirty="0"/>
          </a:p>
        </p:txBody>
      </p:sp>
      <p:sp>
        <p:nvSpPr>
          <p:cNvPr id="9" name="Text 6"/>
          <p:cNvSpPr/>
          <p:nvPr/>
        </p:nvSpPr>
        <p:spPr>
          <a:xfrm>
            <a:off x="1321594" y="1897000"/>
            <a:ext cx="155482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API, Real-Time Analysis</a:t>
            </a:r>
            <a:endParaRPr lang="en-US" sz="680" dirty="0"/>
          </a:p>
        </p:txBody>
      </p:sp>
      <p:sp>
        <p:nvSpPr>
          <p:cNvPr id="10" name="Shape 7"/>
          <p:cNvSpPr/>
          <p:nvPr/>
        </p:nvSpPr>
        <p:spPr>
          <a:xfrm>
            <a:off x="714375" y="2321719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1" name="Text 8"/>
          <p:cNvSpPr/>
          <p:nvPr/>
        </p:nvSpPr>
        <p:spPr>
          <a:xfrm>
            <a:off x="714375" y="2321719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12" name="Text 9"/>
          <p:cNvSpPr/>
          <p:nvPr/>
        </p:nvSpPr>
        <p:spPr>
          <a:xfrm>
            <a:off x="942975" y="2300288"/>
            <a:ext cx="323611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sensitivity analysis—adjust recovery rates, see returns update live</a:t>
            </a:r>
            <a:endParaRPr lang="en-US" sz="732" dirty="0"/>
          </a:p>
        </p:txBody>
      </p:sp>
      <p:sp>
        <p:nvSpPr>
          <p:cNvPr id="13" name="Shape 10"/>
          <p:cNvSpPr/>
          <p:nvPr/>
        </p:nvSpPr>
        <p:spPr>
          <a:xfrm>
            <a:off x="714375" y="2736056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4" name="Text 11"/>
          <p:cNvSpPr/>
          <p:nvPr/>
        </p:nvSpPr>
        <p:spPr>
          <a:xfrm>
            <a:off x="714375" y="2736056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15" name="Text 12"/>
          <p:cNvSpPr/>
          <p:nvPr/>
        </p:nvSpPr>
        <p:spPr>
          <a:xfrm>
            <a:off x="942975" y="2714625"/>
            <a:ext cx="320930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Native coin vs token comparison showing 5-10x valuation premium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714375" y="3014663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7" name="Text 14"/>
          <p:cNvSpPr/>
          <p:nvPr/>
        </p:nvSpPr>
        <p:spPr>
          <a:xfrm>
            <a:off x="714375" y="3014663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18" name="Text 15"/>
          <p:cNvSpPr/>
          <p:nvPr/>
        </p:nvSpPr>
        <p:spPr>
          <a:xfrm>
            <a:off x="942975" y="2993231"/>
            <a:ext cx="305799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Justice Burn simulator modeling how settlements reduce supply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714375" y="3293269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0" name="Text 17"/>
          <p:cNvSpPr/>
          <p:nvPr/>
        </p:nvSpPr>
        <p:spPr>
          <a:xfrm>
            <a:off x="714375" y="3293269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21" name="Text 18"/>
          <p:cNvSpPr/>
          <p:nvPr/>
        </p:nvSpPr>
        <p:spPr>
          <a:xfrm>
            <a:off x="942975" y="3271838"/>
            <a:ext cx="297707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 ROI calculator—input your amount, see exact returns</a:t>
            </a:r>
            <a:endParaRPr lang="en-US" sz="732" dirty="0"/>
          </a:p>
        </p:txBody>
      </p:sp>
      <p:sp>
        <p:nvSpPr>
          <p:cNvPr id="22" name="Shape 19"/>
          <p:cNvSpPr/>
          <p:nvPr/>
        </p:nvSpPr>
        <p:spPr>
          <a:xfrm>
            <a:off x="714375" y="3571875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3" name="Text 20"/>
          <p:cNvSpPr/>
          <p:nvPr/>
        </p:nvSpPr>
        <p:spPr>
          <a:xfrm>
            <a:off x="714375" y="3571875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24" name="Text 21"/>
          <p:cNvSpPr/>
          <p:nvPr/>
        </p:nvSpPr>
        <p:spPr>
          <a:xfrm>
            <a:off x="942975" y="3550444"/>
            <a:ext cx="162941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market data integration</a:t>
            </a:r>
            <a:endParaRPr lang="en-US" sz="732" dirty="0"/>
          </a:p>
        </p:txBody>
      </p:sp>
      <p:sp>
        <p:nvSpPr>
          <p:cNvPr id="25" name="Shape 22"/>
          <p:cNvSpPr/>
          <p:nvPr/>
        </p:nvSpPr>
        <p:spPr>
          <a:xfrm>
            <a:off x="714375" y="3929063"/>
            <a:ext cx="3464719" cy="7715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6" name="Shape 23"/>
          <p:cNvSpPr/>
          <p:nvPr/>
        </p:nvSpPr>
        <p:spPr>
          <a:xfrm>
            <a:off x="714375" y="3929063"/>
            <a:ext cx="28575" cy="77152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7" name="Text 24"/>
          <p:cNvSpPr/>
          <p:nvPr/>
        </p:nvSpPr>
        <p:spPr>
          <a:xfrm>
            <a:off x="857250" y="4071938"/>
            <a:ext cx="317896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 Benefit</a:t>
            </a:r>
            <a:endParaRPr lang="en-US" sz="628" dirty="0"/>
          </a:p>
        </p:txBody>
      </p:sp>
      <p:sp>
        <p:nvSpPr>
          <p:cNvPr id="28" name="Text 25"/>
          <p:cNvSpPr/>
          <p:nvPr/>
        </p:nvSpPr>
        <p:spPr>
          <a:xfrm>
            <a:off x="857250" y="4257675"/>
            <a:ext cx="317896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need to trust our projections—run your own scenarios in real-time.</a:t>
            </a:r>
            <a:endParaRPr lang="en-US" sz="732" dirty="0"/>
          </a:p>
        </p:txBody>
      </p:sp>
      <p:sp>
        <p:nvSpPr>
          <p:cNvPr id="29" name="Shape 26"/>
          <p:cNvSpPr/>
          <p:nvPr/>
        </p:nvSpPr>
        <p:spPr>
          <a:xfrm>
            <a:off x="714375" y="4843463"/>
            <a:ext cx="3464719" cy="517922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30" name="Text 27"/>
          <p:cNvSpPr/>
          <p:nvPr/>
        </p:nvSpPr>
        <p:spPr>
          <a:xfrm>
            <a:off x="821531" y="4950619"/>
            <a:ext cx="325040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Access Now</a:t>
            </a:r>
            <a:endParaRPr lang="en-US" sz="575" dirty="0"/>
          </a:p>
        </p:txBody>
      </p:sp>
      <p:sp>
        <p:nvSpPr>
          <p:cNvPr id="31" name="Text 28"/>
          <p:cNvSpPr/>
          <p:nvPr/>
        </p:nvSpPr>
        <p:spPr>
          <a:xfrm>
            <a:off x="821531" y="5125641"/>
            <a:ext cx="32504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app.aequitasprotocol.zone/calculator</a:t>
            </a:r>
            <a:endParaRPr lang="en-US" sz="628" dirty="0"/>
          </a:p>
        </p:txBody>
      </p:sp>
      <p:sp>
        <p:nvSpPr>
          <p:cNvPr id="32" name="Shape 29"/>
          <p:cNvSpPr/>
          <p:nvPr/>
        </p:nvSpPr>
        <p:spPr>
          <a:xfrm>
            <a:off x="4679156" y="1300163"/>
            <a:ext cx="4036219" cy="43469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Shape 30"/>
          <p:cNvSpPr/>
          <p:nvPr/>
        </p:nvSpPr>
        <p:spPr>
          <a:xfrm>
            <a:off x="4964906" y="1585913"/>
            <a:ext cx="500063" cy="500063"/>
          </a:xfrm>
          <a:prstGeom prst="rect">
            <a:avLst/>
          </a:prstGeom>
          <a:solidFill>
            <a:srgbClr val="0DA860"/>
          </a:solidFill>
          <a:ln/>
        </p:spPr>
      </p:sp>
      <p:sp>
        <p:nvSpPr>
          <p:cNvPr id="34" name="Text 31"/>
          <p:cNvSpPr/>
          <p:nvPr/>
        </p:nvSpPr>
        <p:spPr>
          <a:xfrm>
            <a:off x="4964906" y="1585913"/>
            <a:ext cx="500063" cy="5000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📈</a:t>
            </a:r>
            <a:endParaRPr lang="en-US" sz="2025" dirty="0"/>
          </a:p>
        </p:txBody>
      </p:sp>
      <p:sp>
        <p:nvSpPr>
          <p:cNvPr id="35" name="Text 32"/>
          <p:cNvSpPr/>
          <p:nvPr/>
        </p:nvSpPr>
        <p:spPr>
          <a:xfrm>
            <a:off x="5572125" y="1635556"/>
            <a:ext cx="1672056" cy="20429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 Financial Model</a:t>
            </a:r>
            <a:endParaRPr lang="en-US" sz="1238" dirty="0"/>
          </a:p>
        </p:txBody>
      </p:sp>
      <p:sp>
        <p:nvSpPr>
          <p:cNvPr id="36" name="Text 33"/>
          <p:cNvSpPr/>
          <p:nvPr/>
        </p:nvSpPr>
        <p:spPr>
          <a:xfrm>
            <a:off x="5572125" y="1897000"/>
            <a:ext cx="167205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Investor-Grade, Stress-Testable</a:t>
            </a:r>
            <a:endParaRPr lang="en-US" sz="680" dirty="0"/>
          </a:p>
        </p:txBody>
      </p:sp>
      <p:sp>
        <p:nvSpPr>
          <p:cNvPr id="37" name="Shape 34"/>
          <p:cNvSpPr/>
          <p:nvPr/>
        </p:nvSpPr>
        <p:spPr>
          <a:xfrm>
            <a:off x="4964906" y="2321719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8" name="Text 35"/>
          <p:cNvSpPr/>
          <p:nvPr/>
        </p:nvSpPr>
        <p:spPr>
          <a:xfrm>
            <a:off x="4964906" y="2321719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39" name="Text 36"/>
          <p:cNvSpPr/>
          <p:nvPr/>
        </p:nvSpPr>
        <p:spPr>
          <a:xfrm>
            <a:off x="5193506" y="2300288"/>
            <a:ext cx="32039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 sheets: Inputs, Calculations, Outputs—fully transparent structure</a:t>
            </a:r>
            <a:endParaRPr lang="en-US" sz="732" dirty="0"/>
          </a:p>
        </p:txBody>
      </p:sp>
      <p:sp>
        <p:nvSpPr>
          <p:cNvPr id="40" name="Shape 37"/>
          <p:cNvSpPr/>
          <p:nvPr/>
        </p:nvSpPr>
        <p:spPr>
          <a:xfrm>
            <a:off x="4964906" y="2600325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1" name="Text 38"/>
          <p:cNvSpPr/>
          <p:nvPr/>
        </p:nvSpPr>
        <p:spPr>
          <a:xfrm>
            <a:off x="4964906" y="2600325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42" name="Text 39"/>
          <p:cNvSpPr/>
          <p:nvPr/>
        </p:nvSpPr>
        <p:spPr>
          <a:xfrm>
            <a:off x="5193506" y="2578894"/>
            <a:ext cx="323611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formulas—change any assumption, see entire model update instantly</a:t>
            </a:r>
            <a:endParaRPr lang="en-US" sz="732" dirty="0"/>
          </a:p>
        </p:txBody>
      </p:sp>
      <p:sp>
        <p:nvSpPr>
          <p:cNvPr id="43" name="Shape 40"/>
          <p:cNvSpPr/>
          <p:nvPr/>
        </p:nvSpPr>
        <p:spPr>
          <a:xfrm>
            <a:off x="4964906" y="3014663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4" name="Text 41"/>
          <p:cNvSpPr/>
          <p:nvPr/>
        </p:nvSpPr>
        <p:spPr>
          <a:xfrm>
            <a:off x="4964906" y="3014663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45" name="Text 42"/>
          <p:cNvSpPr/>
          <p:nvPr/>
        </p:nvSpPr>
        <p:spPr>
          <a:xfrm>
            <a:off x="5193506" y="2993231"/>
            <a:ext cx="293139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Scenario selector: Conservative → Paradigm Shift (dropdown)</a:t>
            </a:r>
            <a:endParaRPr lang="en-US" sz="732" dirty="0"/>
          </a:p>
        </p:txBody>
      </p:sp>
      <p:sp>
        <p:nvSpPr>
          <p:cNvPr id="46" name="Shape 43"/>
          <p:cNvSpPr/>
          <p:nvPr/>
        </p:nvSpPr>
        <p:spPr>
          <a:xfrm>
            <a:off x="4964906" y="3293269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7" name="Text 44"/>
          <p:cNvSpPr/>
          <p:nvPr/>
        </p:nvSpPr>
        <p:spPr>
          <a:xfrm>
            <a:off x="4964906" y="3293269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48" name="Text 45"/>
          <p:cNvSpPr/>
          <p:nvPr/>
        </p:nvSpPr>
        <p:spPr>
          <a:xfrm>
            <a:off x="5193506" y="3271838"/>
            <a:ext cx="275034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Variance analysis comparing our projections vs your edits</a:t>
            </a:r>
            <a:endParaRPr lang="en-US" sz="732" dirty="0"/>
          </a:p>
        </p:txBody>
      </p:sp>
      <p:sp>
        <p:nvSpPr>
          <p:cNvPr id="49" name="Shape 46"/>
          <p:cNvSpPr/>
          <p:nvPr/>
        </p:nvSpPr>
        <p:spPr>
          <a:xfrm>
            <a:off x="4964906" y="3571875"/>
            <a:ext cx="142875" cy="14287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50" name="Text 47"/>
          <p:cNvSpPr/>
          <p:nvPr/>
        </p:nvSpPr>
        <p:spPr>
          <a:xfrm>
            <a:off x="4964906" y="3571875"/>
            <a:ext cx="14287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2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628" dirty="0"/>
          </a:p>
        </p:txBody>
      </p:sp>
      <p:sp>
        <p:nvSpPr>
          <p:cNvPr id="51" name="Text 48"/>
          <p:cNvSpPr/>
          <p:nvPr/>
        </p:nvSpPr>
        <p:spPr>
          <a:xfrm>
            <a:off x="5193506" y="3550444"/>
            <a:ext cx="188846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14x to 2,141x return scenarios modeled</a:t>
            </a:r>
            <a:endParaRPr lang="en-US" sz="732" dirty="0"/>
          </a:p>
        </p:txBody>
      </p:sp>
      <p:sp>
        <p:nvSpPr>
          <p:cNvPr id="52" name="Shape 49"/>
          <p:cNvSpPr/>
          <p:nvPr/>
        </p:nvSpPr>
        <p:spPr>
          <a:xfrm>
            <a:off x="4964906" y="3929063"/>
            <a:ext cx="3464719" cy="771525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3" name="Shape 50"/>
          <p:cNvSpPr/>
          <p:nvPr/>
        </p:nvSpPr>
        <p:spPr>
          <a:xfrm>
            <a:off x="4964906" y="3929063"/>
            <a:ext cx="28575" cy="77152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54" name="Text 51"/>
          <p:cNvSpPr/>
          <p:nvPr/>
        </p:nvSpPr>
        <p:spPr>
          <a:xfrm>
            <a:off x="5107781" y="4071938"/>
            <a:ext cx="317896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 Benefit</a:t>
            </a:r>
            <a:endParaRPr lang="en-US" sz="628" dirty="0"/>
          </a:p>
        </p:txBody>
      </p:sp>
      <p:sp>
        <p:nvSpPr>
          <p:cNvPr id="55" name="Text 52"/>
          <p:cNvSpPr/>
          <p:nvPr/>
        </p:nvSpPr>
        <p:spPr>
          <a:xfrm>
            <a:off x="5107781" y="4257675"/>
            <a:ext cx="317896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Take this to your investment committee. They can stress-test it themselves.</a:t>
            </a:r>
            <a:endParaRPr lang="en-US" sz="732" dirty="0"/>
          </a:p>
        </p:txBody>
      </p:sp>
      <p:sp>
        <p:nvSpPr>
          <p:cNvPr id="56" name="Shape 53"/>
          <p:cNvSpPr/>
          <p:nvPr/>
        </p:nvSpPr>
        <p:spPr>
          <a:xfrm>
            <a:off x="4964906" y="4843463"/>
            <a:ext cx="3464719" cy="517922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57" name="Text 54"/>
          <p:cNvSpPr/>
          <p:nvPr/>
        </p:nvSpPr>
        <p:spPr>
          <a:xfrm>
            <a:off x="5072063" y="4950619"/>
            <a:ext cx="3250406" cy="11787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575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Download</a:t>
            </a:r>
            <a:endParaRPr lang="en-US" sz="575" dirty="0"/>
          </a:p>
        </p:txBody>
      </p:sp>
      <p:sp>
        <p:nvSpPr>
          <p:cNvPr id="58" name="Text 55"/>
          <p:cNvSpPr/>
          <p:nvPr/>
        </p:nvSpPr>
        <p:spPr>
          <a:xfrm>
            <a:off x="5072063" y="5125641"/>
            <a:ext cx="32504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github.com/CreoDAMO/REPAR/docs/financials/</a:t>
            </a:r>
            <a:endParaRPr lang="en-US" sz="628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42962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Investor's Advantage: Six Key Differentiators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357188" y="757238"/>
            <a:ext cx="8429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You Can Do That No Other Crypto Investment Allows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357188" y="1143000"/>
            <a:ext cx="4143375" cy="11191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557213" y="1343025"/>
            <a:ext cx="342900" cy="3429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7" name="Text 4"/>
          <p:cNvSpPr/>
          <p:nvPr/>
        </p:nvSpPr>
        <p:spPr>
          <a:xfrm>
            <a:off x="557213" y="1343025"/>
            <a:ext cx="342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8" name="Text 5"/>
          <p:cNvSpPr/>
          <p:nvPr/>
        </p:nvSpPr>
        <p:spPr>
          <a:xfrm>
            <a:off x="1028700" y="1343025"/>
            <a:ext cx="2998561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 the Live System</a:t>
            </a:r>
            <a:endParaRPr lang="en-US" sz="785" dirty="0"/>
          </a:p>
        </p:txBody>
      </p:sp>
      <p:sp>
        <p:nvSpPr>
          <p:cNvPr id="9" name="Text 6"/>
          <p:cNvSpPr/>
          <p:nvPr/>
        </p:nvSpPr>
        <p:spPr>
          <a:xfrm>
            <a:off x="1028700" y="1560909"/>
            <a:ext cx="299856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app.aequitasprotocol.zone is operational right now. Verify it yourself.</a:t>
            </a:r>
            <a:endParaRPr lang="en-US" sz="680" dirty="0"/>
          </a:p>
        </p:txBody>
      </p:sp>
      <p:sp>
        <p:nvSpPr>
          <p:cNvPr id="10" name="Shape 7"/>
          <p:cNvSpPr/>
          <p:nvPr/>
        </p:nvSpPr>
        <p:spPr>
          <a:xfrm>
            <a:off x="4643438" y="1143000"/>
            <a:ext cx="4143375" cy="1119169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Shape 8"/>
          <p:cNvSpPr/>
          <p:nvPr/>
        </p:nvSpPr>
        <p:spPr>
          <a:xfrm>
            <a:off x="4843463" y="1343025"/>
            <a:ext cx="342900" cy="3429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2" name="Text 9"/>
          <p:cNvSpPr/>
          <p:nvPr/>
        </p:nvSpPr>
        <p:spPr>
          <a:xfrm>
            <a:off x="4843463" y="1343025"/>
            <a:ext cx="342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5314950" y="1343025"/>
            <a:ext cx="327183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Verify the Math</a:t>
            </a:r>
            <a:endParaRPr lang="en-US" sz="785" dirty="0"/>
          </a:p>
        </p:txBody>
      </p:sp>
      <p:sp>
        <p:nvSpPr>
          <p:cNvPr id="14" name="Text 11"/>
          <p:cNvSpPr/>
          <p:nvPr/>
        </p:nvSpPr>
        <p:spPr>
          <a:xfrm>
            <a:off x="5314950" y="1560909"/>
            <a:ext cx="327183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Use the financial calculator to run your own scenarios and stress-test projections.</a:t>
            </a:r>
            <a:endParaRPr lang="en-US" sz="680" dirty="0"/>
          </a:p>
        </p:txBody>
      </p:sp>
      <p:sp>
        <p:nvSpPr>
          <p:cNvPr id="15" name="Shape 12"/>
          <p:cNvSpPr/>
          <p:nvPr/>
        </p:nvSpPr>
        <p:spPr>
          <a:xfrm>
            <a:off x="357188" y="2405044"/>
            <a:ext cx="4143375" cy="111919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557213" y="2605069"/>
            <a:ext cx="342900" cy="3429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7" name="Text 14"/>
          <p:cNvSpPr/>
          <p:nvPr/>
        </p:nvSpPr>
        <p:spPr>
          <a:xfrm>
            <a:off x="557213" y="2605069"/>
            <a:ext cx="342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1028700" y="2605069"/>
            <a:ext cx="327183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Audit the Code</a:t>
            </a:r>
            <a:endParaRPr lang="en-US" sz="785" dirty="0"/>
          </a:p>
        </p:txBody>
      </p:sp>
      <p:sp>
        <p:nvSpPr>
          <p:cNvPr id="19" name="Text 16"/>
          <p:cNvSpPr/>
          <p:nvPr/>
        </p:nvSpPr>
        <p:spPr>
          <a:xfrm>
            <a:off x="1028700" y="2822953"/>
            <a:ext cx="327183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github.com/CreoDAMO/REPAR is public. Review the implementation yourself.</a:t>
            </a:r>
            <a:endParaRPr lang="en-US" sz="680" dirty="0"/>
          </a:p>
        </p:txBody>
      </p:sp>
      <p:sp>
        <p:nvSpPr>
          <p:cNvPr id="20" name="Shape 17"/>
          <p:cNvSpPr/>
          <p:nvPr/>
        </p:nvSpPr>
        <p:spPr>
          <a:xfrm>
            <a:off x="4643438" y="2405044"/>
            <a:ext cx="4143375" cy="111919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4843463" y="2605069"/>
            <a:ext cx="342900" cy="3429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2" name="Text 19"/>
          <p:cNvSpPr/>
          <p:nvPr/>
        </p:nvSpPr>
        <p:spPr>
          <a:xfrm>
            <a:off x="4843463" y="2605069"/>
            <a:ext cx="342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23" name="Text 20"/>
          <p:cNvSpPr/>
          <p:nvPr/>
        </p:nvSpPr>
        <p:spPr>
          <a:xfrm>
            <a:off x="5314950" y="2605069"/>
            <a:ext cx="327183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Check the Claims</a:t>
            </a:r>
            <a:endParaRPr lang="en-US" sz="785" dirty="0"/>
          </a:p>
        </p:txBody>
      </p:sp>
      <p:sp>
        <p:nvSpPr>
          <p:cNvPr id="24" name="Text 21"/>
          <p:cNvSpPr/>
          <p:nvPr/>
        </p:nvSpPr>
        <p:spPr>
          <a:xfrm>
            <a:off x="5314950" y="2822953"/>
            <a:ext cx="327183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205-page audit with all sources public. Verify every assertion independently.</a:t>
            </a:r>
            <a:endParaRPr lang="en-US" sz="680" dirty="0"/>
          </a:p>
        </p:txBody>
      </p:sp>
      <p:sp>
        <p:nvSpPr>
          <p:cNvPr id="25" name="Shape 22"/>
          <p:cNvSpPr/>
          <p:nvPr/>
        </p:nvSpPr>
        <p:spPr>
          <a:xfrm>
            <a:off x="357188" y="3667116"/>
            <a:ext cx="4143375" cy="111919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557213" y="3867141"/>
            <a:ext cx="342900" cy="3429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7" name="Text 24"/>
          <p:cNvSpPr/>
          <p:nvPr/>
        </p:nvSpPr>
        <p:spPr>
          <a:xfrm>
            <a:off x="557213" y="3867141"/>
            <a:ext cx="342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1046" dirty="0"/>
          </a:p>
        </p:txBody>
      </p:sp>
      <p:sp>
        <p:nvSpPr>
          <p:cNvPr id="28" name="Text 25"/>
          <p:cNvSpPr/>
          <p:nvPr/>
        </p:nvSpPr>
        <p:spPr>
          <a:xfrm>
            <a:off x="1028700" y="3867141"/>
            <a:ext cx="3271838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Run Your Own Models</a:t>
            </a:r>
            <a:endParaRPr lang="en-US" sz="785" dirty="0"/>
          </a:p>
        </p:txBody>
      </p:sp>
      <p:sp>
        <p:nvSpPr>
          <p:cNvPr id="29" name="Text 26"/>
          <p:cNvSpPr/>
          <p:nvPr/>
        </p:nvSpPr>
        <p:spPr>
          <a:xfrm>
            <a:off x="1028700" y="4085025"/>
            <a:ext cx="3271838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 financial model provided. Change assumptions and see results update live.</a:t>
            </a:r>
            <a:endParaRPr lang="en-US" sz="680" dirty="0"/>
          </a:p>
        </p:txBody>
      </p:sp>
      <p:sp>
        <p:nvSpPr>
          <p:cNvPr id="30" name="Shape 27"/>
          <p:cNvSpPr/>
          <p:nvPr/>
        </p:nvSpPr>
        <p:spPr>
          <a:xfrm>
            <a:off x="4643438" y="3667116"/>
            <a:ext cx="4143375" cy="111919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1" name="Shape 28"/>
          <p:cNvSpPr/>
          <p:nvPr/>
        </p:nvSpPr>
        <p:spPr>
          <a:xfrm>
            <a:off x="4843463" y="3867141"/>
            <a:ext cx="342900" cy="3429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2" name="Text 29"/>
          <p:cNvSpPr/>
          <p:nvPr/>
        </p:nvSpPr>
        <p:spPr>
          <a:xfrm>
            <a:off x="4843463" y="3867141"/>
            <a:ext cx="342900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1046" dirty="0"/>
          </a:p>
        </p:txBody>
      </p:sp>
      <p:sp>
        <p:nvSpPr>
          <p:cNvPr id="33" name="Text 30"/>
          <p:cNvSpPr/>
          <p:nvPr/>
        </p:nvSpPr>
        <p:spPr>
          <a:xfrm>
            <a:off x="5314950" y="3867141"/>
            <a:ext cx="3053730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Talk to the Founder</a:t>
            </a:r>
            <a:endParaRPr lang="en-US" sz="785" dirty="0"/>
          </a:p>
        </p:txBody>
      </p:sp>
      <p:sp>
        <p:nvSpPr>
          <p:cNvPr id="34" name="Text 31"/>
          <p:cNvSpPr/>
          <p:nvPr/>
        </p:nvSpPr>
        <p:spPr>
          <a:xfrm>
            <a:off x="5314950" y="4085025"/>
            <a:ext cx="3053730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Built 100% solo with skin in the game. Direct access to decision-maker.</a:t>
            </a:r>
            <a:endParaRPr lang="en-US" sz="68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4913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429625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This Changes Everything: Transparency &amp; Certainty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357188" y="757238"/>
            <a:ext cx="8429625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Traditional Crypto vs. Aequitas Investment Model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357188" y="1178719"/>
            <a:ext cx="4125516" cy="24431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357188" y="1178719"/>
            <a:ext cx="42863" cy="2443163"/>
          </a:xfrm>
          <a:prstGeom prst="rect">
            <a:avLst/>
          </a:prstGeom>
          <a:solidFill>
            <a:srgbClr val="999999"/>
          </a:solidFill>
          <a:ln/>
        </p:spPr>
      </p:sp>
      <p:sp>
        <p:nvSpPr>
          <p:cNvPr id="7" name="Text 4"/>
          <p:cNvSpPr/>
          <p:nvPr/>
        </p:nvSpPr>
        <p:spPr>
          <a:xfrm>
            <a:off x="571500" y="1393031"/>
            <a:ext cx="36968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Traditional Crypto Raise</a:t>
            </a:r>
            <a:endParaRPr lang="en-US" sz="837" dirty="0"/>
          </a:p>
        </p:txBody>
      </p:sp>
      <p:sp>
        <p:nvSpPr>
          <p:cNvPr id="8" name="Text 5"/>
          <p:cNvSpPr/>
          <p:nvPr/>
        </p:nvSpPr>
        <p:spPr>
          <a:xfrm>
            <a:off x="571500" y="1671638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Team with idea (0% complete)</a:t>
            </a:r>
            <a:endParaRPr lang="en-US" sz="732" dirty="0"/>
          </a:p>
        </p:txBody>
      </p:sp>
      <p:sp>
        <p:nvSpPr>
          <p:cNvPr id="9" name="Text 6"/>
          <p:cNvSpPr/>
          <p:nvPr/>
        </p:nvSpPr>
        <p:spPr>
          <a:xfrm>
            <a:off x="571500" y="1907381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Whitepaper with promises (5% complete)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571500" y="2143125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MVP in development (30% complete)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571500" y="2378869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Testnet launch (70% complete)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571500" y="2614613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Mainnet in 12-18 months (100% complete)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571500" y="2943225"/>
            <a:ext cx="3696891" cy="217884"/>
          </a:xfrm>
          <a:prstGeom prst="rect">
            <a:avLst/>
          </a:prstGeom>
          <a:noFill/>
          <a:ln/>
        </p:spPr>
        <p:txBody>
          <a:bodyPr wrap="square" lIns="0" tIns="8509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99999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 Profile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571500" y="3268266"/>
            <a:ext cx="369689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Will they finish? Will it work? (90% of projects fail)</a:t>
            </a:r>
            <a:endParaRPr lang="en-US" sz="680" dirty="0"/>
          </a:p>
        </p:txBody>
      </p:sp>
      <p:sp>
        <p:nvSpPr>
          <p:cNvPr id="15" name="Shape 12"/>
          <p:cNvSpPr/>
          <p:nvPr/>
        </p:nvSpPr>
        <p:spPr>
          <a:xfrm>
            <a:off x="4661297" y="1178719"/>
            <a:ext cx="4125516" cy="244316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Shape 13"/>
          <p:cNvSpPr/>
          <p:nvPr/>
        </p:nvSpPr>
        <p:spPr>
          <a:xfrm>
            <a:off x="4661297" y="1178719"/>
            <a:ext cx="42863" cy="2443163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7" name="Text 14"/>
          <p:cNvSpPr/>
          <p:nvPr/>
        </p:nvSpPr>
        <p:spPr>
          <a:xfrm>
            <a:off x="4875609" y="1393031"/>
            <a:ext cx="369689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Aequitas Investment</a:t>
            </a:r>
            <a:endParaRPr lang="en-US" sz="837" dirty="0"/>
          </a:p>
        </p:txBody>
      </p:sp>
      <p:sp>
        <p:nvSpPr>
          <p:cNvPr id="18" name="Text 15"/>
          <p:cNvSpPr/>
          <p:nvPr/>
        </p:nvSpPr>
        <p:spPr>
          <a:xfrm>
            <a:off x="4875609" y="1671638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System 100% complete (LIVE NOW)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4875609" y="1907381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Bonus tools delivered (calculator, models)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4875609" y="2143125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Community activated (150K+)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4875609" y="2378869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 Market proven ($131T audit)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4875609" y="2614613"/>
            <a:ext cx="369689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⏳ AI activation only (Day 1 after funding)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4875609" y="2943225"/>
            <a:ext cx="3696891" cy="217884"/>
          </a:xfrm>
          <a:prstGeom prst="rect">
            <a:avLst/>
          </a:prstGeom>
          <a:noFill/>
          <a:ln/>
        </p:spPr>
        <p:txBody>
          <a:bodyPr wrap="square" lIns="0" tIns="8509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 Profile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4875609" y="3268266"/>
            <a:ext cx="369689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Will the AI work? (Yes—it's already coded, just needs compute)</a:t>
            </a:r>
            <a:endParaRPr lang="en-US" sz="680" dirty="0"/>
          </a:p>
        </p:txBody>
      </p:sp>
      <p:sp>
        <p:nvSpPr>
          <p:cNvPr id="25" name="Shape 22"/>
          <p:cNvSpPr/>
          <p:nvPr/>
        </p:nvSpPr>
        <p:spPr>
          <a:xfrm>
            <a:off x="357188" y="3907631"/>
            <a:ext cx="8429625" cy="122654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Shape 23"/>
          <p:cNvSpPr/>
          <p:nvPr/>
        </p:nvSpPr>
        <p:spPr>
          <a:xfrm>
            <a:off x="357188" y="3907631"/>
            <a:ext cx="42863" cy="1226548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7" name="Text 24"/>
          <p:cNvSpPr/>
          <p:nvPr/>
        </p:nvSpPr>
        <p:spPr>
          <a:xfrm>
            <a:off x="607219" y="4157663"/>
            <a:ext cx="7929563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Core Message</a:t>
            </a:r>
            <a:endParaRPr lang="en-US" sz="680" dirty="0"/>
          </a:p>
        </p:txBody>
      </p:sp>
      <p:sp>
        <p:nvSpPr>
          <p:cNvPr id="28" name="Text 25"/>
          <p:cNvSpPr/>
          <p:nvPr/>
        </p:nvSpPr>
        <p:spPr>
          <a:xfrm>
            <a:off x="607219" y="4405908"/>
            <a:ext cx="1633937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You're not funding </a:t>
            </a:r>
            <a:endParaRPr lang="en-US" sz="1350" dirty="0"/>
          </a:p>
        </p:txBody>
      </p:sp>
      <p:sp>
        <p:nvSpPr>
          <p:cNvPr id="29" name="Text 26"/>
          <p:cNvSpPr/>
          <p:nvPr/>
        </p:nvSpPr>
        <p:spPr>
          <a:xfrm>
            <a:off x="2241156" y="4405908"/>
            <a:ext cx="1129019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development</a:t>
            </a:r>
            <a:endParaRPr lang="en-US" sz="1350" dirty="0"/>
          </a:p>
        </p:txBody>
      </p:sp>
      <p:sp>
        <p:nvSpPr>
          <p:cNvPr id="30" name="Text 27"/>
          <p:cNvSpPr/>
          <p:nvPr/>
        </p:nvSpPr>
        <p:spPr>
          <a:xfrm>
            <a:off x="3370176" y="4405908"/>
            <a:ext cx="4889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</a:t>
            </a:r>
            <a:endParaRPr lang="en-US" sz="1350" dirty="0"/>
          </a:p>
        </p:txBody>
      </p:sp>
      <p:sp>
        <p:nvSpPr>
          <p:cNvPr id="31" name="Text 28"/>
          <p:cNvSpPr/>
          <p:nvPr/>
        </p:nvSpPr>
        <p:spPr>
          <a:xfrm>
            <a:off x="607219" y="4645921"/>
            <a:ext cx="1629138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You're funding the </a:t>
            </a:r>
            <a:endParaRPr lang="en-US" sz="1350" dirty="0"/>
          </a:p>
        </p:txBody>
      </p:sp>
      <p:sp>
        <p:nvSpPr>
          <p:cNvPr id="32" name="Text 29"/>
          <p:cNvSpPr/>
          <p:nvPr/>
        </p:nvSpPr>
        <p:spPr>
          <a:xfrm>
            <a:off x="2236357" y="4645921"/>
            <a:ext cx="2030332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to START ENFORCING</a:t>
            </a:r>
            <a:endParaRPr lang="en-US" sz="1350" dirty="0"/>
          </a:p>
        </p:txBody>
      </p:sp>
      <p:sp>
        <p:nvSpPr>
          <p:cNvPr id="33" name="Text 30"/>
          <p:cNvSpPr/>
          <p:nvPr/>
        </p:nvSpPr>
        <p:spPr>
          <a:xfrm>
            <a:off x="4266688" y="4645921"/>
            <a:ext cx="48890" cy="23395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</a:t>
            </a:r>
            <a:endParaRPr lang="en-US" sz="13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Why Native Coin Economics Matter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68680"/>
            <a:ext cx="82296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C8C8C8"/>
                </a:solidFill>
              </a:defRPr>
            </a:pPr>
            <a:r>
              <a:t>Token vs Native Coin - The 5-10x Valuation Difference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371600"/>
          <a:ext cx="822960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40080"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FFFFFF"/>
                          </a:solidFill>
                        </a:rPr>
                        <a:t>Aspect</a:t>
                      </a:r>
                    </a:p>
                  </a:txBody>
                  <a:tcPr>
                    <a:solidFill>
                      <a:srgbClr val="0DA8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FFFFFF"/>
                          </a:solidFill>
                        </a:rPr>
                        <a:t>Token Model</a:t>
                      </a:r>
                    </a:p>
                  </a:txBody>
                  <a:tcPr>
                    <a:solidFill>
                      <a:srgbClr val="0DA8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FFFFFF"/>
                          </a:solidFill>
                        </a:rPr>
                        <a:t>Native Coin (REPAR)</a:t>
                      </a:r>
                    </a:p>
                  </a:txBody>
                  <a:tcPr>
                    <a:solidFill>
                      <a:srgbClr val="0DA8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200">
                          <a:solidFill>
                            <a:srgbClr val="FFFFFF"/>
                          </a:solidFill>
                        </a:rPr>
                        <a:t>Advantage</a:t>
                      </a:r>
                    </a:p>
                  </a:txBody>
                  <a:tcPr>
                    <a:solidFill>
                      <a:srgbClr val="0DA860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Value Capture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Protocol fees only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Entire network economy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5-10x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Security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Host chain dependent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Sovereign validators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3-5x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Revenue Streams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Limited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Transaction fees + staking + bridges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4-6x</a:t>
                      </a:r>
                    </a:p>
                  </a:txBody>
                  <a:tcPr/>
                </a:tc>
              </a:tr>
              <a:tr h="640080"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Monetary Policy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Limited control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Full sovereignty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>
                          <a:solidFill>
                            <a:srgbClr val="FFFFFF"/>
                          </a:solidFill>
                        </a:rPr>
                        <a:t>2-3x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4754880"/>
            <a:ext cx="822960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>
                <a:solidFill>
                  <a:srgbClr val="0DA860"/>
                </a:solidFill>
              </a:defRPr>
            </a:pPr>
            <a:r>
              <a:t>Result: REPAR as native coin justifies $7B valuation vs $1.4B as token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Risk Assessment: Traditional vs Aequitas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09728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731520">
                <a:tc>
                  <a:txBody>
                    <a:bodyPr/>
                    <a:lstStyle/>
                    <a:p>
                      <a:r>
                        <a:rPr b="1" sz="1100">
                          <a:solidFill>
                            <a:srgbClr val="FFFFFF"/>
                          </a:solidFill>
                        </a:rPr>
                        <a:t>Risk Type</a:t>
                      </a:r>
                    </a:p>
                  </a:txBody>
                  <a:tcPr>
                    <a:solidFill>
                      <a:srgbClr val="0DA8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100">
                          <a:solidFill>
                            <a:srgbClr val="FFFFFF"/>
                          </a:solidFill>
                        </a:rPr>
                        <a:t>Traditional Crypto</a:t>
                      </a:r>
                    </a:p>
                  </a:txBody>
                  <a:tcPr>
                    <a:solidFill>
                      <a:srgbClr val="0DA8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100">
                          <a:solidFill>
                            <a:srgbClr val="FFFFFF"/>
                          </a:solidFill>
                        </a:rPr>
                        <a:t>Aequitas Protocol</a:t>
                      </a:r>
                    </a:p>
                  </a:txBody>
                  <a:tcPr>
                    <a:solidFill>
                      <a:srgbClr val="0DA86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sz="1100">
                          <a:solidFill>
                            <a:srgbClr val="FFFFFF"/>
                          </a:solidFill>
                        </a:rPr>
                        <a:t>Mitigation</a:t>
                      </a:r>
                    </a:p>
                  </a:txBody>
                  <a:tcPr>
                    <a:solidFill>
                      <a:srgbClr val="0DA860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Technical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High (unproven code)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LOW (100% live)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System operational now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Market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High (speculative)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LOW ($131T proven)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Audit-backed claims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High (team dependent)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MEDIUM (AI automated)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Cerberus automation</a:t>
                      </a:r>
                    </a:p>
                  </a:txBody>
                  <a:tcPr/>
                </a:tc>
              </a:tr>
              <a:tr h="731520"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Regulatory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Medium (uncertain)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MEDIUM (multi-jurisdiction)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000">
                          <a:solidFill>
                            <a:srgbClr val="FFFFFF"/>
                          </a:solidFill>
                        </a:rPr>
                        <a:t>Legal arbitrage</a:t>
                      </a:r>
                    </a:p>
                  </a:txBody>
                  <a:tcPr>
                    <a:solidFill>
                      <a:srgbClr val="1E293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Test the Live System (Do This Now)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18872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DA860"/>
                </a:solidFill>
              </a:defRPr>
            </a:pPr>
            <a:r>
              <a:t>✅ Live Blockchain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74720" y="118872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C8FF"/>
                </a:solidFill>
              </a:defRPr>
            </a:pPr>
            <a:r>
              <a:t>https://app.aequitasprotocol.zone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31520" y="201168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DA860"/>
                </a:solidFill>
              </a:defRPr>
            </a:pPr>
            <a:r>
              <a:t>🔍 Block Explorer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74720" y="201168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C8FF"/>
                </a:solidFill>
              </a:defRPr>
            </a:pPr>
            <a:r>
              <a:t>https://explorer.aequitasprotocol.zone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31520" y="283464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DA860"/>
                </a:solidFill>
              </a:defRPr>
            </a:pPr>
            <a:r>
              <a:t>📊 Financial Calculator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74720" y="283464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C8FF"/>
                </a:solidFill>
              </a:defRPr>
            </a:pPr>
            <a:r>
              <a:t>https://app.aequitasprotocol.zone/calculator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1520" y="3657600"/>
            <a:ext cx="2743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DA860"/>
                </a:solidFill>
              </a:defRPr>
            </a:pPr>
            <a:r>
              <a:t>📁 GitHub Repository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474720" y="3657600"/>
            <a:ext cx="50292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64C8FF"/>
                </a:solidFill>
              </a:defRPr>
            </a:pPr>
            <a:r>
              <a:t>https://github.com/CreoDAMO/REPAR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57200" y="5029200"/>
            <a:ext cx="8229600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C8C8C8"/>
                </a:solidFill>
              </a:defRPr>
            </a:pPr>
            <a:r>
              <a:t>Investors can verify the live system immediately. No need to trust our projections—see the operational blockchain, run your own calculations, and audit the code yourself.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F172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4000" b="1">
                <a:solidFill>
                  <a:srgbClr val="FFFFFF"/>
                </a:solidFill>
              </a:defRPr>
            </a:pPr>
            <a:r>
              <a:t>Next Steps: 3-Week Path to AI Activation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25603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DA860"/>
                </a:solidFill>
              </a:defRPr>
            </a:pPr>
            <a:r>
              <a:t>Week 1</a:t>
            </a:r>
          </a:p>
          <a:p>
            <a:pPr>
              <a:defRPr sz="1100">
                <a:solidFill>
                  <a:srgbClr val="C8C8C8"/>
                </a:solidFill>
              </a:defRPr>
            </a:pPr>
            <a:r>
              <a:t>Due Diligence &amp; Verification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Visit app.aequitasprotocol.zone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Use financial calculator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Review 205-page audit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Meet founder (Q&amp;A)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91840" y="1097280"/>
            <a:ext cx="25603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DA860"/>
                </a:solidFill>
              </a:defRPr>
            </a:pPr>
            <a:r>
              <a:t>Week 2</a:t>
            </a:r>
          </a:p>
          <a:p>
            <a:pPr>
              <a:defRPr sz="1100">
                <a:solidFill>
                  <a:srgbClr val="C8C8C8"/>
                </a:solidFill>
              </a:defRPr>
            </a:pPr>
            <a:r>
              <a:t>Term Sheet &amp; Data Room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NDA execution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Data room access</a:t>
            </a:r>
          </a:p>
          <a:p>
            <a:pPr>
              <a:defRPr sz="1100">
                <a:solidFill>
                  <a:srgbClr val="C8C8C8"/>
                </a:solidFill>
              </a:defRPr>
            </a:pPr>
            <a:r>
              <a:t>Term sheet negotiation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Investment committee review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26480" y="1097280"/>
            <a:ext cx="2560320" cy="41148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 b="1">
                <a:solidFill>
                  <a:srgbClr val="0DA860"/>
                </a:solidFill>
              </a:defRPr>
            </a:pPr>
            <a:r>
              <a:t>Week 3</a:t>
            </a:r>
          </a:p>
          <a:p>
            <a:pPr>
              <a:defRPr sz="1100">
                <a:solidFill>
                  <a:srgbClr val="C8C8C8"/>
                </a:solidFill>
              </a:defRPr>
            </a:pPr>
            <a:r>
              <a:t>Close &amp; Activation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Legal documentation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Wire transfer ($22M)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AI activation begins</a:t>
            </a:r>
          </a:p>
          <a:p>
            <a:pPr lvl="1">
              <a:defRPr sz="1100">
                <a:solidFill>
                  <a:srgbClr val="C8C8C8"/>
                </a:solidFill>
              </a:defRPr>
            </a:pPr>
            <a:r>
              <a:t>First targets identified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200" y="5303520"/>
            <a:ext cx="82296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600" b="1">
                <a:solidFill>
                  <a:srgbClr val="0DA860"/>
                </a:solidFill>
              </a:defRPr>
            </a:pPr>
            <a:r>
              <a:t>Total Time to AI Enforcement: 3 Weeks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862145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357188"/>
            <a:ext cx="857250" cy="85725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8625" y="1357313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Executive Summary: 100% Complete + Bonus</a:t>
            </a:r>
            <a:endParaRPr lang="en-US" sz="1800" dirty="0"/>
          </a:p>
        </p:txBody>
      </p:sp>
      <p:sp>
        <p:nvSpPr>
          <p:cNvPr id="5" name="Text 1"/>
          <p:cNvSpPr/>
          <p:nvPr/>
        </p:nvSpPr>
        <p:spPr>
          <a:xfrm>
            <a:off x="428625" y="1757363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Current Status &amp; Investment Opportunity</a:t>
            </a:r>
            <a:endParaRPr lang="en-US" sz="837" dirty="0"/>
          </a:p>
        </p:txBody>
      </p:sp>
      <p:sp>
        <p:nvSpPr>
          <p:cNvPr id="6" name="Shape 2"/>
          <p:cNvSpPr/>
          <p:nvPr/>
        </p:nvSpPr>
        <p:spPr>
          <a:xfrm>
            <a:off x="428625" y="2178844"/>
            <a:ext cx="2643188" cy="102582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" name="Shape 3"/>
          <p:cNvSpPr/>
          <p:nvPr/>
        </p:nvSpPr>
        <p:spPr>
          <a:xfrm>
            <a:off x="428625" y="2178844"/>
            <a:ext cx="28575" cy="1025826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8" name="Text 4"/>
          <p:cNvSpPr/>
          <p:nvPr/>
        </p:nvSpPr>
        <p:spPr>
          <a:xfrm>
            <a:off x="642938" y="2393156"/>
            <a:ext cx="22145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$7B</a:t>
            </a:r>
            <a:endParaRPr lang="en-US" sz="2025" dirty="0"/>
          </a:p>
        </p:txBody>
      </p:sp>
      <p:sp>
        <p:nvSpPr>
          <p:cNvPr id="9" name="Text 5"/>
          <p:cNvSpPr/>
          <p:nvPr/>
        </p:nvSpPr>
        <p:spPr>
          <a:xfrm>
            <a:off x="642938" y="2850356"/>
            <a:ext cx="2214563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Infrastructure Valuation (Live)</a:t>
            </a:r>
            <a:endParaRPr lang="en-US" sz="732" dirty="0"/>
          </a:p>
        </p:txBody>
      </p:sp>
      <p:sp>
        <p:nvSpPr>
          <p:cNvPr id="10" name="Shape 6"/>
          <p:cNvSpPr/>
          <p:nvPr/>
        </p:nvSpPr>
        <p:spPr>
          <a:xfrm>
            <a:off x="3250406" y="2178844"/>
            <a:ext cx="2643188" cy="102582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1" name="Shape 7"/>
          <p:cNvSpPr/>
          <p:nvPr/>
        </p:nvSpPr>
        <p:spPr>
          <a:xfrm>
            <a:off x="3250406" y="2178844"/>
            <a:ext cx="28575" cy="1025826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2" name="Text 8"/>
          <p:cNvSpPr/>
          <p:nvPr/>
        </p:nvSpPr>
        <p:spPr>
          <a:xfrm>
            <a:off x="3464719" y="2393156"/>
            <a:ext cx="22145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$22M</a:t>
            </a:r>
            <a:endParaRPr lang="en-US" sz="2025" dirty="0"/>
          </a:p>
        </p:txBody>
      </p:sp>
      <p:sp>
        <p:nvSpPr>
          <p:cNvPr id="13" name="Text 9"/>
          <p:cNvSpPr/>
          <p:nvPr/>
        </p:nvSpPr>
        <p:spPr>
          <a:xfrm>
            <a:off x="3464719" y="2850356"/>
            <a:ext cx="2214563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Raise for AI Activation</a:t>
            </a:r>
            <a:endParaRPr lang="en-US" sz="732" dirty="0"/>
          </a:p>
        </p:txBody>
      </p:sp>
      <p:sp>
        <p:nvSpPr>
          <p:cNvPr id="14" name="Shape 10"/>
          <p:cNvSpPr/>
          <p:nvPr/>
        </p:nvSpPr>
        <p:spPr>
          <a:xfrm>
            <a:off x="6072188" y="2178844"/>
            <a:ext cx="2643188" cy="1025826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Shape 11"/>
          <p:cNvSpPr/>
          <p:nvPr/>
        </p:nvSpPr>
        <p:spPr>
          <a:xfrm>
            <a:off x="6072188" y="2178844"/>
            <a:ext cx="28575" cy="1025826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6" name="Text 12"/>
          <p:cNvSpPr/>
          <p:nvPr/>
        </p:nvSpPr>
        <p:spPr>
          <a:xfrm>
            <a:off x="6286500" y="2393156"/>
            <a:ext cx="2214563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0.314%</a:t>
            </a:r>
            <a:endParaRPr lang="en-US" sz="2025" dirty="0"/>
          </a:p>
        </p:txBody>
      </p:sp>
      <p:sp>
        <p:nvSpPr>
          <p:cNvPr id="17" name="Text 13"/>
          <p:cNvSpPr/>
          <p:nvPr/>
        </p:nvSpPr>
        <p:spPr>
          <a:xfrm>
            <a:off x="6286500" y="2850356"/>
            <a:ext cx="2214563" cy="14000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Equity for Investment</a:t>
            </a:r>
            <a:endParaRPr lang="en-US" sz="732" dirty="0"/>
          </a:p>
        </p:txBody>
      </p:sp>
      <p:sp>
        <p:nvSpPr>
          <p:cNvPr id="18" name="Shape 14"/>
          <p:cNvSpPr/>
          <p:nvPr/>
        </p:nvSpPr>
        <p:spPr>
          <a:xfrm>
            <a:off x="428625" y="3490420"/>
            <a:ext cx="2643188" cy="20145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Text 15"/>
          <p:cNvSpPr/>
          <p:nvPr/>
        </p:nvSpPr>
        <p:spPr>
          <a:xfrm>
            <a:off x="642938" y="3704732"/>
            <a:ext cx="22145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Infrastructure Built</a:t>
            </a:r>
            <a:endParaRPr lang="en-US" sz="942" dirty="0"/>
          </a:p>
        </p:txBody>
      </p:sp>
      <p:sp>
        <p:nvSpPr>
          <p:cNvPr id="20" name="Text 16"/>
          <p:cNvSpPr/>
          <p:nvPr/>
        </p:nvSpPr>
        <p:spPr>
          <a:xfrm>
            <a:off x="642938" y="4040488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Cosmos SDK Blockchain</a:t>
            </a:r>
            <a:endParaRPr lang="en-US" sz="732" dirty="0"/>
          </a:p>
        </p:txBody>
      </p:sp>
      <p:sp>
        <p:nvSpPr>
          <p:cNvPr id="21" name="Text 17"/>
          <p:cNvSpPr/>
          <p:nvPr/>
        </p:nvSpPr>
        <p:spPr>
          <a:xfrm>
            <a:off x="642938" y="4276232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65+ Subdomains Deployed</a:t>
            </a:r>
            <a:endParaRPr lang="en-US" sz="732" dirty="0"/>
          </a:p>
        </p:txBody>
      </p:sp>
      <p:sp>
        <p:nvSpPr>
          <p:cNvPr id="22" name="Text 18"/>
          <p:cNvSpPr/>
          <p:nvPr/>
        </p:nvSpPr>
        <p:spPr>
          <a:xfrm>
            <a:off x="642938" y="4511976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205-Page Forensic Audit</a:t>
            </a:r>
            <a:endParaRPr lang="en-US" sz="732" dirty="0"/>
          </a:p>
        </p:txBody>
      </p:sp>
      <p:sp>
        <p:nvSpPr>
          <p:cNvPr id="23" name="Text 19"/>
          <p:cNvSpPr/>
          <p:nvPr/>
        </p:nvSpPr>
        <p:spPr>
          <a:xfrm>
            <a:off x="642938" y="4747720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150K+ Community</a:t>
            </a:r>
            <a:endParaRPr lang="en-US" sz="732" dirty="0"/>
          </a:p>
        </p:txBody>
      </p:sp>
      <p:sp>
        <p:nvSpPr>
          <p:cNvPr id="24" name="Text 20"/>
          <p:cNvSpPr/>
          <p:nvPr/>
        </p:nvSpPr>
        <p:spPr>
          <a:xfrm>
            <a:off x="642938" y="5004895"/>
            <a:ext cx="2214563" cy="285750"/>
          </a:xfrm>
          <a:prstGeom prst="rect">
            <a:avLst/>
          </a:prstGeom>
          <a:noFill/>
          <a:ln/>
        </p:spPr>
        <p:txBody>
          <a:bodyPr wrap="square" lIns="0" tIns="127508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$18.0M Value</a:t>
            </a:r>
            <a:endParaRPr lang="en-US" sz="837" dirty="0"/>
          </a:p>
        </p:txBody>
      </p:sp>
      <p:sp>
        <p:nvSpPr>
          <p:cNvPr id="25" name="Shape 21"/>
          <p:cNvSpPr/>
          <p:nvPr/>
        </p:nvSpPr>
        <p:spPr>
          <a:xfrm>
            <a:off x="3250406" y="3490420"/>
            <a:ext cx="2643188" cy="20145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Text 22"/>
          <p:cNvSpPr/>
          <p:nvPr/>
        </p:nvSpPr>
        <p:spPr>
          <a:xfrm>
            <a:off x="3464719" y="3704732"/>
            <a:ext cx="22145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Bonus Tools Delivered</a:t>
            </a:r>
            <a:endParaRPr lang="en-US" sz="942" dirty="0"/>
          </a:p>
        </p:txBody>
      </p:sp>
      <p:sp>
        <p:nvSpPr>
          <p:cNvPr id="27" name="Text 23"/>
          <p:cNvSpPr/>
          <p:nvPr/>
        </p:nvSpPr>
        <p:spPr>
          <a:xfrm>
            <a:off x="3464719" y="4040488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Calculator (Live API)</a:t>
            </a:r>
            <a:endParaRPr lang="en-US" sz="732" dirty="0"/>
          </a:p>
        </p:txBody>
      </p:sp>
      <p:sp>
        <p:nvSpPr>
          <p:cNvPr id="28" name="Text 24"/>
          <p:cNvSpPr/>
          <p:nvPr/>
        </p:nvSpPr>
        <p:spPr>
          <a:xfrm>
            <a:off x="3464719" y="4276232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 Financial Model</a:t>
            </a:r>
            <a:endParaRPr lang="en-US" sz="732" dirty="0"/>
          </a:p>
        </p:txBody>
      </p:sp>
      <p:sp>
        <p:nvSpPr>
          <p:cNvPr id="29" name="Text 25"/>
          <p:cNvSpPr/>
          <p:nvPr/>
        </p:nvSpPr>
        <p:spPr>
          <a:xfrm>
            <a:off x="3464719" y="4511976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Native Coin Positioning</a:t>
            </a:r>
            <a:endParaRPr lang="en-US" sz="732" dirty="0"/>
          </a:p>
        </p:txBody>
      </p:sp>
      <p:sp>
        <p:nvSpPr>
          <p:cNvPr id="30" name="Text 26"/>
          <p:cNvSpPr/>
          <p:nvPr/>
        </p:nvSpPr>
        <p:spPr>
          <a:xfrm>
            <a:off x="3464719" y="4747720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Sensitivity Analysis</a:t>
            </a:r>
            <a:endParaRPr lang="en-US" sz="732" dirty="0"/>
          </a:p>
        </p:txBody>
      </p:sp>
      <p:sp>
        <p:nvSpPr>
          <p:cNvPr id="31" name="Text 27"/>
          <p:cNvSpPr/>
          <p:nvPr/>
        </p:nvSpPr>
        <p:spPr>
          <a:xfrm>
            <a:off x="3464719" y="5004895"/>
            <a:ext cx="2214563" cy="285750"/>
          </a:xfrm>
          <a:prstGeom prst="rect">
            <a:avLst/>
          </a:prstGeom>
          <a:noFill/>
          <a:ln/>
        </p:spPr>
        <p:txBody>
          <a:bodyPr wrap="square" lIns="0" tIns="127508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$4.0M Value</a:t>
            </a:r>
            <a:endParaRPr lang="en-US" sz="837" dirty="0"/>
          </a:p>
        </p:txBody>
      </p:sp>
      <p:sp>
        <p:nvSpPr>
          <p:cNvPr id="32" name="Shape 28"/>
          <p:cNvSpPr/>
          <p:nvPr/>
        </p:nvSpPr>
        <p:spPr>
          <a:xfrm>
            <a:off x="6072188" y="3490420"/>
            <a:ext cx="2643188" cy="20145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Text 29"/>
          <p:cNvSpPr/>
          <p:nvPr/>
        </p:nvSpPr>
        <p:spPr>
          <a:xfrm>
            <a:off x="6286500" y="3704732"/>
            <a:ext cx="221456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$22M Investment Covers</a:t>
            </a:r>
            <a:endParaRPr lang="en-US" sz="942" dirty="0"/>
          </a:p>
        </p:txBody>
      </p:sp>
      <p:sp>
        <p:nvSpPr>
          <p:cNvPr id="34" name="Text 30"/>
          <p:cNvSpPr/>
          <p:nvPr/>
        </p:nvSpPr>
        <p:spPr>
          <a:xfrm>
            <a:off x="6286500" y="4040488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Cerberus AI Activation ($10M)</a:t>
            </a:r>
            <a:endParaRPr lang="en-US" sz="732" dirty="0"/>
          </a:p>
        </p:txBody>
      </p:sp>
      <p:sp>
        <p:nvSpPr>
          <p:cNvPr id="35" name="Text 31"/>
          <p:cNvSpPr/>
          <p:nvPr/>
        </p:nvSpPr>
        <p:spPr>
          <a:xfrm>
            <a:off x="6286500" y="4276232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Elite Team (6 people) ($6M)</a:t>
            </a:r>
            <a:endParaRPr lang="en-US" sz="732" dirty="0"/>
          </a:p>
        </p:txBody>
      </p:sp>
      <p:sp>
        <p:nvSpPr>
          <p:cNvPr id="36" name="Text 32"/>
          <p:cNvSpPr/>
          <p:nvPr/>
        </p:nvSpPr>
        <p:spPr>
          <a:xfrm>
            <a:off x="6286500" y="4511976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&amp; Penetration ($3M)</a:t>
            </a:r>
            <a:endParaRPr lang="en-US" sz="732" dirty="0"/>
          </a:p>
        </p:txBody>
      </p:sp>
      <p:sp>
        <p:nvSpPr>
          <p:cNvPr id="37" name="Text 33"/>
          <p:cNvSpPr/>
          <p:nvPr/>
        </p:nvSpPr>
        <p:spPr>
          <a:xfrm>
            <a:off x="6286500" y="4747720"/>
            <a:ext cx="221456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Marketing &amp; Launch ($2M)</a:t>
            </a:r>
            <a:endParaRPr lang="en-US" sz="732" dirty="0"/>
          </a:p>
        </p:txBody>
      </p:sp>
      <p:sp>
        <p:nvSpPr>
          <p:cNvPr id="38" name="Text 34"/>
          <p:cNvSpPr/>
          <p:nvPr/>
        </p:nvSpPr>
        <p:spPr>
          <a:xfrm>
            <a:off x="6286500" y="5004895"/>
            <a:ext cx="2214563" cy="285750"/>
          </a:xfrm>
          <a:prstGeom prst="rect">
            <a:avLst/>
          </a:prstGeom>
          <a:noFill/>
          <a:ln/>
        </p:spPr>
        <p:txBody>
          <a:bodyPr wrap="square" lIns="0" tIns="127508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Revenue Generation</a:t>
            </a:r>
            <a:endParaRPr lang="en-US" sz="837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Real Story: Three Phases of Completion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Investment-Ready to Live &amp; Operational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428625" y="1300163"/>
            <a:ext cx="2643188" cy="34147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678656" y="1550194"/>
            <a:ext cx="357188" cy="357188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7" name="Text 4"/>
          <p:cNvSpPr/>
          <p:nvPr/>
        </p:nvSpPr>
        <p:spPr>
          <a:xfrm>
            <a:off x="678656" y="1550194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1143000" y="1632347"/>
            <a:ext cx="863222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Core Protocol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678656" y="2050256"/>
            <a:ext cx="2143125" cy="253603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Months 1–6</a:t>
            </a:r>
            <a:endParaRPr lang="en-US" sz="680" dirty="0"/>
          </a:p>
        </p:txBody>
      </p:sp>
      <p:sp>
        <p:nvSpPr>
          <p:cNvPr id="10" name="Text 7"/>
          <p:cNvSpPr/>
          <p:nvPr/>
        </p:nvSpPr>
        <p:spPr>
          <a:xfrm>
            <a:off x="678656" y="2482453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Blockchain infrastructure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678656" y="2761059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Legal framework (205-page audit)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678656" y="3039666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Economic model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678656" y="3318272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Community (150K+)</a:t>
            </a:r>
            <a:endParaRPr lang="en-US" sz="732" dirty="0"/>
          </a:p>
        </p:txBody>
      </p:sp>
      <p:sp>
        <p:nvSpPr>
          <p:cNvPr id="14" name="Shape 11"/>
          <p:cNvSpPr/>
          <p:nvPr/>
        </p:nvSpPr>
        <p:spPr>
          <a:xfrm>
            <a:off x="678656" y="4154091"/>
            <a:ext cx="2143125" cy="310753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15" name="Shape 12"/>
          <p:cNvSpPr/>
          <p:nvPr/>
        </p:nvSpPr>
        <p:spPr>
          <a:xfrm>
            <a:off x="785813" y="4280892"/>
            <a:ext cx="57150" cy="57150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16" name="Text 13"/>
          <p:cNvSpPr/>
          <p:nvPr/>
        </p:nvSpPr>
        <p:spPr>
          <a:xfrm>
            <a:off x="914400" y="4239816"/>
            <a:ext cx="933627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Investment-Ready</a:t>
            </a:r>
            <a:endParaRPr lang="en-US" sz="680" dirty="0"/>
          </a:p>
        </p:txBody>
      </p:sp>
      <p:sp>
        <p:nvSpPr>
          <p:cNvPr id="17" name="Shape 14"/>
          <p:cNvSpPr/>
          <p:nvPr/>
        </p:nvSpPr>
        <p:spPr>
          <a:xfrm>
            <a:off x="3250406" y="1300163"/>
            <a:ext cx="2643188" cy="34147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8" name="Shape 15"/>
          <p:cNvSpPr/>
          <p:nvPr/>
        </p:nvSpPr>
        <p:spPr>
          <a:xfrm>
            <a:off x="3500438" y="1550194"/>
            <a:ext cx="357188" cy="357188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19" name="Text 16"/>
          <p:cNvSpPr/>
          <p:nvPr/>
        </p:nvSpPr>
        <p:spPr>
          <a:xfrm>
            <a:off x="3500438" y="1550194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350" dirty="0"/>
          </a:p>
        </p:txBody>
      </p:sp>
      <p:sp>
        <p:nvSpPr>
          <p:cNvPr id="20" name="Text 17"/>
          <p:cNvSpPr/>
          <p:nvPr/>
        </p:nvSpPr>
        <p:spPr>
          <a:xfrm>
            <a:off x="3964781" y="1632347"/>
            <a:ext cx="78452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Deployment</a:t>
            </a:r>
            <a:endParaRPr lang="en-US" sz="942" dirty="0"/>
          </a:p>
        </p:txBody>
      </p:sp>
      <p:sp>
        <p:nvSpPr>
          <p:cNvPr id="21" name="Text 18"/>
          <p:cNvSpPr/>
          <p:nvPr/>
        </p:nvSpPr>
        <p:spPr>
          <a:xfrm>
            <a:off x="3500438" y="2050256"/>
            <a:ext cx="2143125" cy="253603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Yesterday + Last Night</a:t>
            </a:r>
            <a:endParaRPr lang="en-US" sz="680" dirty="0"/>
          </a:p>
        </p:txBody>
      </p:sp>
      <p:sp>
        <p:nvSpPr>
          <p:cNvPr id="22" name="Text 19"/>
          <p:cNvSpPr/>
          <p:nvPr/>
        </p:nvSpPr>
        <p:spPr>
          <a:xfrm>
            <a:off x="3500438" y="2482453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DigitalOcean infrastructure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3500438" y="2761059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65+ subdomain architecture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3500438" y="3039666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Auto-deploy pipeline (GitHub Actions)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3500438" y="3318272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Nginx proxy + SSL automation</a:t>
            </a:r>
            <a:endParaRPr lang="en-US" sz="732" dirty="0"/>
          </a:p>
        </p:txBody>
      </p:sp>
      <p:sp>
        <p:nvSpPr>
          <p:cNvPr id="26" name="Shape 23"/>
          <p:cNvSpPr/>
          <p:nvPr/>
        </p:nvSpPr>
        <p:spPr>
          <a:xfrm>
            <a:off x="3500438" y="4154091"/>
            <a:ext cx="2143125" cy="310753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27" name="Shape 24"/>
          <p:cNvSpPr/>
          <p:nvPr/>
        </p:nvSpPr>
        <p:spPr>
          <a:xfrm>
            <a:off x="3607594" y="4280892"/>
            <a:ext cx="57150" cy="57150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28" name="Text 25"/>
          <p:cNvSpPr/>
          <p:nvPr/>
        </p:nvSpPr>
        <p:spPr>
          <a:xfrm>
            <a:off x="3736181" y="4239816"/>
            <a:ext cx="98505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&amp; Operational</a:t>
            </a:r>
            <a:endParaRPr lang="en-US" sz="680" dirty="0"/>
          </a:p>
        </p:txBody>
      </p:sp>
      <p:sp>
        <p:nvSpPr>
          <p:cNvPr id="29" name="Shape 26"/>
          <p:cNvSpPr/>
          <p:nvPr/>
        </p:nvSpPr>
        <p:spPr>
          <a:xfrm>
            <a:off x="6072188" y="1300163"/>
            <a:ext cx="2643188" cy="34147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0" name="Shape 27"/>
          <p:cNvSpPr/>
          <p:nvPr/>
        </p:nvSpPr>
        <p:spPr>
          <a:xfrm>
            <a:off x="6322219" y="1550194"/>
            <a:ext cx="357188" cy="357188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31" name="Text 28"/>
          <p:cNvSpPr/>
          <p:nvPr/>
        </p:nvSpPr>
        <p:spPr>
          <a:xfrm>
            <a:off x="6322219" y="1550194"/>
            <a:ext cx="357188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350" dirty="0"/>
          </a:p>
        </p:txBody>
      </p:sp>
      <p:sp>
        <p:nvSpPr>
          <p:cNvPr id="32" name="Text 29"/>
          <p:cNvSpPr/>
          <p:nvPr/>
        </p:nvSpPr>
        <p:spPr>
          <a:xfrm>
            <a:off x="6786563" y="1632347"/>
            <a:ext cx="76008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Bonus Tools</a:t>
            </a:r>
            <a:endParaRPr lang="en-US" sz="942" dirty="0"/>
          </a:p>
        </p:txBody>
      </p:sp>
      <p:sp>
        <p:nvSpPr>
          <p:cNvPr id="33" name="Text 30"/>
          <p:cNvSpPr/>
          <p:nvPr/>
        </p:nvSpPr>
        <p:spPr>
          <a:xfrm>
            <a:off x="6322219" y="2050256"/>
            <a:ext cx="2143125" cy="253603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This Morning</a:t>
            </a:r>
            <a:endParaRPr lang="en-US" sz="680" dirty="0"/>
          </a:p>
        </p:txBody>
      </p:sp>
      <p:sp>
        <p:nvSpPr>
          <p:cNvPr id="34" name="Text 31"/>
          <p:cNvSpPr/>
          <p:nvPr/>
        </p:nvSpPr>
        <p:spPr>
          <a:xfrm>
            <a:off x="6322219" y="2482453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calculator (Python + tRPC)</a:t>
            </a:r>
            <a:endParaRPr lang="en-US" sz="732" dirty="0"/>
          </a:p>
        </p:txBody>
      </p:sp>
      <p:sp>
        <p:nvSpPr>
          <p:cNvPr id="35" name="Text 32"/>
          <p:cNvSpPr/>
          <p:nvPr/>
        </p:nvSpPr>
        <p:spPr>
          <a:xfrm>
            <a:off x="6322219" y="2761059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 financial model</a:t>
            </a:r>
            <a:endParaRPr lang="en-US" sz="732" dirty="0"/>
          </a:p>
        </p:txBody>
      </p:sp>
      <p:sp>
        <p:nvSpPr>
          <p:cNvPr id="36" name="Text 33"/>
          <p:cNvSpPr/>
          <p:nvPr/>
        </p:nvSpPr>
        <p:spPr>
          <a:xfrm>
            <a:off x="6322219" y="3039666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Native coin positioning</a:t>
            </a:r>
            <a:endParaRPr lang="en-US" sz="732" dirty="0"/>
          </a:p>
        </p:txBody>
      </p:sp>
      <p:sp>
        <p:nvSpPr>
          <p:cNvPr id="37" name="Text 34"/>
          <p:cNvSpPr/>
          <p:nvPr/>
        </p:nvSpPr>
        <p:spPr>
          <a:xfrm>
            <a:off x="6322219" y="3318272"/>
            <a:ext cx="2143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Sensitivity analysis tools</a:t>
            </a:r>
            <a:endParaRPr lang="en-US" sz="732" dirty="0"/>
          </a:p>
        </p:txBody>
      </p:sp>
      <p:sp>
        <p:nvSpPr>
          <p:cNvPr id="38" name="Shape 35"/>
          <p:cNvSpPr/>
          <p:nvPr/>
        </p:nvSpPr>
        <p:spPr>
          <a:xfrm>
            <a:off x="6322219" y="4154091"/>
            <a:ext cx="2143125" cy="310753"/>
          </a:xfrm>
          <a:prstGeom prst="rect">
            <a:avLst/>
          </a:prstGeom>
          <a:solidFill>
            <a:srgbClr val="F0F0F0"/>
          </a:solidFill>
          <a:ln/>
        </p:spPr>
      </p:sp>
      <p:sp>
        <p:nvSpPr>
          <p:cNvPr id="39" name="Shape 36"/>
          <p:cNvSpPr/>
          <p:nvPr/>
        </p:nvSpPr>
        <p:spPr>
          <a:xfrm>
            <a:off x="6429375" y="4280892"/>
            <a:ext cx="57150" cy="57150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40" name="Text 37"/>
          <p:cNvSpPr/>
          <p:nvPr/>
        </p:nvSpPr>
        <p:spPr>
          <a:xfrm>
            <a:off x="6557963" y="4239816"/>
            <a:ext cx="801328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Investor-Ready</a:t>
            </a:r>
            <a:endParaRPr lang="en-US" sz="68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Corrected Value Proposition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From 95% Complete to 100% Complete &amp; Live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428625" y="1300163"/>
            <a:ext cx="4036219" cy="3414713"/>
          </a:xfrm>
          <a:prstGeom prst="rect">
            <a:avLst/>
          </a:prstGeom>
          <a:solidFill>
            <a:srgbClr val="E8E8E8"/>
          </a:solidFill>
          <a:ln/>
        </p:spPr>
      </p:sp>
      <p:sp>
        <p:nvSpPr>
          <p:cNvPr id="6" name="Shape 3"/>
          <p:cNvSpPr/>
          <p:nvPr/>
        </p:nvSpPr>
        <p:spPr>
          <a:xfrm>
            <a:off x="428625" y="1300163"/>
            <a:ext cx="42863" cy="3414713"/>
          </a:xfrm>
          <a:prstGeom prst="rect">
            <a:avLst/>
          </a:prstGeom>
          <a:solidFill>
            <a:srgbClr val="999999"/>
          </a:solidFill>
          <a:ln/>
        </p:spPr>
      </p:sp>
      <p:sp>
        <p:nvSpPr>
          <p:cNvPr id="7" name="Text 4"/>
          <p:cNvSpPr/>
          <p:nvPr/>
        </p:nvSpPr>
        <p:spPr>
          <a:xfrm>
            <a:off x="714375" y="1585913"/>
            <a:ext cx="34647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Old Pitch (Outdated)</a:t>
            </a:r>
            <a:endParaRPr lang="en-US" sz="680" dirty="0"/>
          </a:p>
        </p:txBody>
      </p:sp>
      <p:sp>
        <p:nvSpPr>
          <p:cNvPr id="8" name="Text 5"/>
          <p:cNvSpPr/>
          <p:nvPr/>
        </p:nvSpPr>
        <p:spPr>
          <a:xfrm>
            <a:off x="714375" y="1885950"/>
            <a:ext cx="3464719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"We're 95% complete and need $22M to finish the final 5%"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714375" y="2464594"/>
            <a:ext cx="3464719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Waiting for deployment</a:t>
            </a:r>
            <a:endParaRPr lang="en-US" sz="732" dirty="0"/>
          </a:p>
        </p:txBody>
      </p:sp>
      <p:sp>
        <p:nvSpPr>
          <p:cNvPr id="10" name="Text 7"/>
          <p:cNvSpPr/>
          <p:nvPr/>
        </p:nvSpPr>
        <p:spPr>
          <a:xfrm>
            <a:off x="714375" y="2813186"/>
            <a:ext cx="3464719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Completion risk remains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714375" y="3161779"/>
            <a:ext cx="3464719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Timeline: 30–60 days to deploy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714375" y="3510372"/>
            <a:ext cx="3464719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Paying for infrastructure completion</a:t>
            </a:r>
            <a:endParaRPr lang="en-US" sz="732" dirty="0"/>
          </a:p>
        </p:txBody>
      </p:sp>
      <p:sp>
        <p:nvSpPr>
          <p:cNvPr id="13" name="Text 10"/>
          <p:cNvSpPr/>
          <p:nvPr/>
        </p:nvSpPr>
        <p:spPr>
          <a:xfrm>
            <a:off x="714375" y="3930402"/>
            <a:ext cx="3464719" cy="289322"/>
          </a:xfrm>
          <a:prstGeom prst="rect">
            <a:avLst/>
          </a:prstGeom>
          <a:noFill/>
          <a:ln/>
        </p:spPr>
        <p:txBody>
          <a:bodyPr wrap="square" lIns="0" tIns="170053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i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"What if you can't finish? What if it doesn't work?"</a:t>
            </a:r>
            <a:endParaRPr lang="en-US" sz="680" dirty="0"/>
          </a:p>
        </p:txBody>
      </p:sp>
      <p:sp>
        <p:nvSpPr>
          <p:cNvPr id="14" name="Shape 11"/>
          <p:cNvSpPr/>
          <p:nvPr/>
        </p:nvSpPr>
        <p:spPr>
          <a:xfrm>
            <a:off x="4679156" y="1300163"/>
            <a:ext cx="4036219" cy="3414713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5" name="Shape 12"/>
          <p:cNvSpPr/>
          <p:nvPr/>
        </p:nvSpPr>
        <p:spPr>
          <a:xfrm>
            <a:off x="4679156" y="1300163"/>
            <a:ext cx="42863" cy="3414713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6" name="Text 13"/>
          <p:cNvSpPr/>
          <p:nvPr/>
        </p:nvSpPr>
        <p:spPr>
          <a:xfrm>
            <a:off x="4964906" y="1585913"/>
            <a:ext cx="346471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 Pitch (True Current State)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4964906" y="1887736"/>
            <a:ext cx="50592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"We're 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5470829" y="1887736"/>
            <a:ext cx="173222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complete and LIVE</a:t>
            </a:r>
            <a:endParaRPr lang="en-US" sz="1046" dirty="0"/>
          </a:p>
        </p:txBody>
      </p:sp>
      <p:sp>
        <p:nvSpPr>
          <p:cNvPr id="19" name="Text 16"/>
          <p:cNvSpPr/>
          <p:nvPr/>
        </p:nvSpPr>
        <p:spPr>
          <a:xfrm>
            <a:off x="7203049" y="1887736"/>
            <a:ext cx="7559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. The $22M 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4964906" y="2087761"/>
            <a:ext cx="3149417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activates the AI brain that hunts the $131T."</a:t>
            </a:r>
            <a:endParaRPr lang="en-US" sz="1046" dirty="0"/>
          </a:p>
        </p:txBody>
      </p:sp>
      <p:sp>
        <p:nvSpPr>
          <p:cNvPr id="21" name="Text 18"/>
          <p:cNvSpPr/>
          <p:nvPr/>
        </p:nvSpPr>
        <p:spPr>
          <a:xfrm>
            <a:off x="4964906" y="2464594"/>
            <a:ext cx="3464719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System operational right now</a:t>
            </a:r>
            <a:endParaRPr lang="en-US" sz="732" dirty="0"/>
          </a:p>
        </p:txBody>
      </p:sp>
      <p:sp>
        <p:nvSpPr>
          <p:cNvPr id="22" name="Text 19"/>
          <p:cNvSpPr/>
          <p:nvPr/>
        </p:nvSpPr>
        <p:spPr>
          <a:xfrm>
            <a:off x="4964906" y="2813186"/>
            <a:ext cx="3464719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deployment risk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4964906" y="3161779"/>
            <a:ext cx="3464719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Timeline: AI activation begins Day 1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4964906" y="3510372"/>
            <a:ext cx="3464719" cy="20571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Paying for AI compute to START enforcement</a:t>
            </a:r>
            <a:endParaRPr lang="en-US" sz="732" dirty="0"/>
          </a:p>
        </p:txBody>
      </p:sp>
      <p:sp>
        <p:nvSpPr>
          <p:cNvPr id="25" name="Text 22"/>
          <p:cNvSpPr/>
          <p:nvPr/>
        </p:nvSpPr>
        <p:spPr>
          <a:xfrm>
            <a:off x="4964906" y="3930402"/>
            <a:ext cx="3464719" cy="289322"/>
          </a:xfrm>
          <a:prstGeom prst="rect">
            <a:avLst/>
          </a:prstGeom>
          <a:noFill/>
          <a:ln/>
        </p:spPr>
        <p:txBody>
          <a:bodyPr wrap="square" lIns="0" tIns="170053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i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"This is turn-key. I can see it working. When can I wire?"</a:t>
            </a:r>
            <a:endParaRPr lang="en-US" sz="68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This Means for Investors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Narrative Shift: From Risk to Certainty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428625" y="1328738"/>
            <a:ext cx="285750" cy="285750"/>
          </a:xfrm>
          <a:prstGeom prst="ellipse">
            <a:avLst/>
          </a:prstGeom>
          <a:solidFill>
            <a:srgbClr val="E0E0E0"/>
          </a:solidFill>
          <a:ln/>
        </p:spPr>
      </p:sp>
      <p:sp>
        <p:nvSpPr>
          <p:cNvPr id="6" name="Text 3"/>
          <p:cNvSpPr/>
          <p:nvPr/>
        </p:nvSpPr>
        <p:spPr>
          <a:xfrm>
            <a:off x="428625" y="13287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⚠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821531" y="1300163"/>
            <a:ext cx="91258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Old Narrative</a:t>
            </a:r>
            <a:endParaRPr lang="en-US" sz="628" dirty="0"/>
          </a:p>
        </p:txBody>
      </p:sp>
      <p:sp>
        <p:nvSpPr>
          <p:cNvPr id="8" name="Text 5"/>
          <p:cNvSpPr/>
          <p:nvPr/>
        </p:nvSpPr>
        <p:spPr>
          <a:xfrm>
            <a:off x="821531" y="1450181"/>
            <a:ext cx="912586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95% Complete</a:t>
            </a:r>
            <a:endParaRPr lang="en-US" sz="942" dirty="0"/>
          </a:p>
        </p:txBody>
      </p:sp>
      <p:sp>
        <p:nvSpPr>
          <p:cNvPr id="9" name="Shape 6"/>
          <p:cNvSpPr/>
          <p:nvPr/>
        </p:nvSpPr>
        <p:spPr>
          <a:xfrm>
            <a:off x="428625" y="2014538"/>
            <a:ext cx="4036219" cy="73937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Text 7"/>
          <p:cNvSpPr/>
          <p:nvPr/>
        </p:nvSpPr>
        <p:spPr>
          <a:xfrm>
            <a:off x="607219" y="2193131"/>
            <a:ext cx="36790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 Profile</a:t>
            </a:r>
            <a:endParaRPr lang="en-US" sz="680" dirty="0"/>
          </a:p>
        </p:txBody>
      </p:sp>
      <p:sp>
        <p:nvSpPr>
          <p:cNvPr id="11" name="Text 8"/>
          <p:cNvSpPr/>
          <p:nvPr/>
        </p:nvSpPr>
        <p:spPr>
          <a:xfrm>
            <a:off x="607219" y="2403872"/>
            <a:ext cx="3679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Will they finish the last 5%?</a:t>
            </a:r>
            <a:endParaRPr lang="en-US" sz="837" dirty="0"/>
          </a:p>
        </p:txBody>
      </p:sp>
      <p:sp>
        <p:nvSpPr>
          <p:cNvPr id="12" name="Shape 9"/>
          <p:cNvSpPr/>
          <p:nvPr/>
        </p:nvSpPr>
        <p:spPr>
          <a:xfrm>
            <a:off x="428625" y="2932509"/>
            <a:ext cx="4036219" cy="73937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3" name="Text 10"/>
          <p:cNvSpPr/>
          <p:nvPr/>
        </p:nvSpPr>
        <p:spPr>
          <a:xfrm>
            <a:off x="607219" y="3111103"/>
            <a:ext cx="36790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Timeline to Revenue</a:t>
            </a:r>
            <a:endParaRPr lang="en-US" sz="680" dirty="0"/>
          </a:p>
        </p:txBody>
      </p:sp>
      <p:sp>
        <p:nvSpPr>
          <p:cNvPr id="14" name="Text 11"/>
          <p:cNvSpPr/>
          <p:nvPr/>
        </p:nvSpPr>
        <p:spPr>
          <a:xfrm>
            <a:off x="607219" y="3321844"/>
            <a:ext cx="3679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30–60 days to deploy, then activate AI</a:t>
            </a:r>
            <a:endParaRPr lang="en-US" sz="837" dirty="0"/>
          </a:p>
        </p:txBody>
      </p:sp>
      <p:sp>
        <p:nvSpPr>
          <p:cNvPr id="15" name="Shape 12"/>
          <p:cNvSpPr/>
          <p:nvPr/>
        </p:nvSpPr>
        <p:spPr>
          <a:xfrm>
            <a:off x="428625" y="3850481"/>
            <a:ext cx="4036219" cy="73937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6" name="Text 13"/>
          <p:cNvSpPr/>
          <p:nvPr/>
        </p:nvSpPr>
        <p:spPr>
          <a:xfrm>
            <a:off x="607219" y="4029075"/>
            <a:ext cx="36790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Investment Purpose</a:t>
            </a:r>
            <a:endParaRPr lang="en-US" sz="680" dirty="0"/>
          </a:p>
        </p:txBody>
      </p:sp>
      <p:sp>
        <p:nvSpPr>
          <p:cNvPr id="17" name="Text 14"/>
          <p:cNvSpPr/>
          <p:nvPr/>
        </p:nvSpPr>
        <p:spPr>
          <a:xfrm>
            <a:off x="607219" y="4239816"/>
            <a:ext cx="3679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Paying for infrastructure completion</a:t>
            </a:r>
            <a:endParaRPr lang="en-US" sz="837" dirty="0"/>
          </a:p>
        </p:txBody>
      </p:sp>
      <p:sp>
        <p:nvSpPr>
          <p:cNvPr id="18" name="Shape 15"/>
          <p:cNvSpPr/>
          <p:nvPr/>
        </p:nvSpPr>
        <p:spPr>
          <a:xfrm>
            <a:off x="4679156" y="1328738"/>
            <a:ext cx="285750" cy="285750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19" name="Text 16"/>
          <p:cNvSpPr/>
          <p:nvPr/>
        </p:nvSpPr>
        <p:spPr>
          <a:xfrm>
            <a:off x="4679156" y="13287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1046" dirty="0"/>
          </a:p>
        </p:txBody>
      </p:sp>
      <p:sp>
        <p:nvSpPr>
          <p:cNvPr id="20" name="Text 17"/>
          <p:cNvSpPr/>
          <p:nvPr/>
        </p:nvSpPr>
        <p:spPr>
          <a:xfrm>
            <a:off x="5072063" y="1300163"/>
            <a:ext cx="1387590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New Narrative</a:t>
            </a:r>
            <a:endParaRPr lang="en-US" sz="628" dirty="0"/>
          </a:p>
        </p:txBody>
      </p:sp>
      <p:sp>
        <p:nvSpPr>
          <p:cNvPr id="21" name="Text 18"/>
          <p:cNvSpPr/>
          <p:nvPr/>
        </p:nvSpPr>
        <p:spPr>
          <a:xfrm>
            <a:off x="5072063" y="1450181"/>
            <a:ext cx="138759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Complete + Live</a:t>
            </a:r>
            <a:endParaRPr lang="en-US" sz="942" dirty="0"/>
          </a:p>
        </p:txBody>
      </p:sp>
      <p:sp>
        <p:nvSpPr>
          <p:cNvPr id="22" name="Shape 19"/>
          <p:cNvSpPr/>
          <p:nvPr/>
        </p:nvSpPr>
        <p:spPr>
          <a:xfrm>
            <a:off x="4679156" y="2014538"/>
            <a:ext cx="4036219" cy="73937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Text 20"/>
          <p:cNvSpPr/>
          <p:nvPr/>
        </p:nvSpPr>
        <p:spPr>
          <a:xfrm>
            <a:off x="4857750" y="2193131"/>
            <a:ext cx="36790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Risk Profile</a:t>
            </a:r>
            <a:endParaRPr lang="en-US" sz="680" dirty="0"/>
          </a:p>
        </p:txBody>
      </p:sp>
      <p:sp>
        <p:nvSpPr>
          <p:cNvPr id="24" name="Text 21"/>
          <p:cNvSpPr/>
          <p:nvPr/>
        </p:nvSpPr>
        <p:spPr>
          <a:xfrm>
            <a:off x="4857750" y="2403872"/>
            <a:ext cx="3679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deployment risk—already running</a:t>
            </a:r>
            <a:endParaRPr lang="en-US" sz="837" dirty="0"/>
          </a:p>
        </p:txBody>
      </p:sp>
      <p:sp>
        <p:nvSpPr>
          <p:cNvPr id="25" name="Shape 22"/>
          <p:cNvSpPr/>
          <p:nvPr/>
        </p:nvSpPr>
        <p:spPr>
          <a:xfrm>
            <a:off x="4679156" y="2932509"/>
            <a:ext cx="4036219" cy="73937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6" name="Text 23"/>
          <p:cNvSpPr/>
          <p:nvPr/>
        </p:nvSpPr>
        <p:spPr>
          <a:xfrm>
            <a:off x="4857750" y="3111103"/>
            <a:ext cx="36790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Timeline to Revenue</a:t>
            </a:r>
            <a:endParaRPr lang="en-US" sz="680" dirty="0"/>
          </a:p>
        </p:txBody>
      </p:sp>
      <p:sp>
        <p:nvSpPr>
          <p:cNvPr id="27" name="Text 24"/>
          <p:cNvSpPr/>
          <p:nvPr/>
        </p:nvSpPr>
        <p:spPr>
          <a:xfrm>
            <a:off x="4857750" y="3321844"/>
            <a:ext cx="3679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activation begins Day 1 of funding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4679156" y="3850481"/>
            <a:ext cx="4036219" cy="73937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Text 26"/>
          <p:cNvSpPr/>
          <p:nvPr/>
        </p:nvSpPr>
        <p:spPr>
          <a:xfrm>
            <a:off x="4857750" y="4029075"/>
            <a:ext cx="3679031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Investment Purpose</a:t>
            </a:r>
            <a:endParaRPr lang="en-US" sz="680" dirty="0"/>
          </a:p>
        </p:txBody>
      </p:sp>
      <p:sp>
        <p:nvSpPr>
          <p:cNvPr id="30" name="Text 27"/>
          <p:cNvSpPr/>
          <p:nvPr/>
        </p:nvSpPr>
        <p:spPr>
          <a:xfrm>
            <a:off x="4857750" y="4239816"/>
            <a:ext cx="367903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pure AI compute to start enforcement</a:t>
            </a:r>
            <a:endParaRPr lang="en-US" sz="837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92574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Investment Reality: What We Built vs. What $22M Buys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Transparency on Value Created &amp; Capital Allocation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428625" y="1264444"/>
            <a:ext cx="4036219" cy="42326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Text 3"/>
          <p:cNvSpPr/>
          <p:nvPr/>
        </p:nvSpPr>
        <p:spPr>
          <a:xfrm>
            <a:off x="642938" y="1478756"/>
            <a:ext cx="3607594" cy="314325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We Built (100% Complete)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642938" y="2057400"/>
            <a:ext cx="254953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Cosmos SDK Blockchain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3299631" y="2110978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9" name="Text 6"/>
          <p:cNvSpPr/>
          <p:nvPr/>
        </p:nvSpPr>
        <p:spPr>
          <a:xfrm>
            <a:off x="3385356" y="2068116"/>
            <a:ext cx="18651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LIVE </a:t>
            </a:r>
            <a:endParaRPr lang="en-US" sz="628" dirty="0"/>
          </a:p>
        </p:txBody>
      </p:sp>
      <p:sp>
        <p:nvSpPr>
          <p:cNvPr id="10" name="Text 7"/>
          <p:cNvSpPr/>
          <p:nvPr/>
        </p:nvSpPr>
        <p:spPr>
          <a:xfrm>
            <a:off x="3679031" y="2057400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$5.0M</a:t>
            </a:r>
            <a:endParaRPr lang="en-US" sz="732" dirty="0"/>
          </a:p>
        </p:txBody>
      </p:sp>
      <p:sp>
        <p:nvSpPr>
          <p:cNvPr id="11" name="Text 8"/>
          <p:cNvSpPr/>
          <p:nvPr/>
        </p:nvSpPr>
        <p:spPr>
          <a:xfrm>
            <a:off x="642938" y="2386013"/>
            <a:ext cx="224740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205-Page Forensic Audit</a:t>
            </a:r>
            <a:endParaRPr lang="en-US" sz="732" dirty="0"/>
          </a:p>
        </p:txBody>
      </p:sp>
      <p:sp>
        <p:nvSpPr>
          <p:cNvPr id="12" name="Shape 9"/>
          <p:cNvSpPr/>
          <p:nvPr/>
        </p:nvSpPr>
        <p:spPr>
          <a:xfrm>
            <a:off x="2997501" y="2439591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13" name="Text 10"/>
          <p:cNvSpPr/>
          <p:nvPr/>
        </p:nvSpPr>
        <p:spPr>
          <a:xfrm>
            <a:off x="3083226" y="2396728"/>
            <a:ext cx="48864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PUBLISHED </a:t>
            </a:r>
            <a:endParaRPr lang="en-US" sz="628" dirty="0"/>
          </a:p>
        </p:txBody>
      </p:sp>
      <p:sp>
        <p:nvSpPr>
          <p:cNvPr id="14" name="Text 11"/>
          <p:cNvSpPr/>
          <p:nvPr/>
        </p:nvSpPr>
        <p:spPr>
          <a:xfrm>
            <a:off x="3679031" y="2386013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$3.0M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642938" y="2714625"/>
            <a:ext cx="212384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Economic Model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2873936" y="2768203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17" name="Text 14"/>
          <p:cNvSpPr/>
          <p:nvPr/>
        </p:nvSpPr>
        <p:spPr>
          <a:xfrm>
            <a:off x="2959661" y="2725341"/>
            <a:ext cx="61221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OPERATIONAL </a:t>
            </a:r>
            <a:endParaRPr lang="en-US" sz="628" dirty="0"/>
          </a:p>
        </p:txBody>
      </p:sp>
      <p:sp>
        <p:nvSpPr>
          <p:cNvPr id="18" name="Text 15"/>
          <p:cNvSpPr/>
          <p:nvPr/>
        </p:nvSpPr>
        <p:spPr>
          <a:xfrm>
            <a:off x="3679031" y="2714625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$4.0M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642938" y="3043238"/>
            <a:ext cx="228577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Frontend (65+ Subdomains)</a:t>
            </a:r>
            <a:endParaRPr lang="en-US" sz="732" dirty="0"/>
          </a:p>
        </p:txBody>
      </p:sp>
      <p:sp>
        <p:nvSpPr>
          <p:cNvPr id="20" name="Shape 17"/>
          <p:cNvSpPr/>
          <p:nvPr/>
        </p:nvSpPr>
        <p:spPr>
          <a:xfrm>
            <a:off x="3035871" y="3096816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21" name="Text 18"/>
          <p:cNvSpPr/>
          <p:nvPr/>
        </p:nvSpPr>
        <p:spPr>
          <a:xfrm>
            <a:off x="3121596" y="3053953"/>
            <a:ext cx="45027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DEPLOYED </a:t>
            </a:r>
            <a:endParaRPr lang="en-US" sz="628" dirty="0"/>
          </a:p>
        </p:txBody>
      </p:sp>
      <p:sp>
        <p:nvSpPr>
          <p:cNvPr id="22" name="Text 19"/>
          <p:cNvSpPr/>
          <p:nvPr/>
        </p:nvSpPr>
        <p:spPr>
          <a:xfrm>
            <a:off x="3679031" y="3043238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$3.0M</a:t>
            </a:r>
            <a:endParaRPr lang="en-US" sz="732" dirty="0"/>
          </a:p>
        </p:txBody>
      </p:sp>
      <p:sp>
        <p:nvSpPr>
          <p:cNvPr id="23" name="Text 20"/>
          <p:cNvSpPr/>
          <p:nvPr/>
        </p:nvSpPr>
        <p:spPr>
          <a:xfrm>
            <a:off x="642938" y="3371850"/>
            <a:ext cx="214772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DevOps Infrastructure</a:t>
            </a:r>
            <a:endParaRPr lang="en-US" sz="732" dirty="0"/>
          </a:p>
        </p:txBody>
      </p:sp>
      <p:sp>
        <p:nvSpPr>
          <p:cNvPr id="24" name="Shape 21"/>
          <p:cNvSpPr/>
          <p:nvPr/>
        </p:nvSpPr>
        <p:spPr>
          <a:xfrm>
            <a:off x="2897823" y="3425428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25" name="Text 22"/>
          <p:cNvSpPr/>
          <p:nvPr/>
        </p:nvSpPr>
        <p:spPr>
          <a:xfrm>
            <a:off x="2983548" y="3382566"/>
            <a:ext cx="58832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PRODUCTION </a:t>
            </a:r>
            <a:endParaRPr lang="en-US" sz="628" dirty="0"/>
          </a:p>
        </p:txBody>
      </p:sp>
      <p:sp>
        <p:nvSpPr>
          <p:cNvPr id="26" name="Text 23"/>
          <p:cNvSpPr/>
          <p:nvPr/>
        </p:nvSpPr>
        <p:spPr>
          <a:xfrm>
            <a:off x="3679031" y="3371850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$2.0M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642938" y="3700463"/>
            <a:ext cx="2434707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Community (150K+)</a:t>
            </a:r>
            <a:endParaRPr lang="en-US" sz="732" dirty="0"/>
          </a:p>
        </p:txBody>
      </p:sp>
      <p:sp>
        <p:nvSpPr>
          <p:cNvPr id="28" name="Shape 25"/>
          <p:cNvSpPr/>
          <p:nvPr/>
        </p:nvSpPr>
        <p:spPr>
          <a:xfrm>
            <a:off x="3184801" y="3754041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29" name="Text 26"/>
          <p:cNvSpPr/>
          <p:nvPr/>
        </p:nvSpPr>
        <p:spPr>
          <a:xfrm>
            <a:off x="3270526" y="3711178"/>
            <a:ext cx="301349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ACTIVE 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3679031" y="3700463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$1.0M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642938" y="4136231"/>
            <a:ext cx="28217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Infrastructure Subtotal</a:t>
            </a:r>
            <a:endParaRPr lang="en-US" sz="732" dirty="0"/>
          </a:p>
        </p:txBody>
      </p:sp>
      <p:sp>
        <p:nvSpPr>
          <p:cNvPr id="32" name="Text 29"/>
          <p:cNvSpPr/>
          <p:nvPr/>
        </p:nvSpPr>
        <p:spPr>
          <a:xfrm>
            <a:off x="3679031" y="4136231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$18.0M</a:t>
            </a:r>
            <a:endParaRPr lang="en-US" sz="732" dirty="0"/>
          </a:p>
        </p:txBody>
      </p:sp>
      <p:sp>
        <p:nvSpPr>
          <p:cNvPr id="33" name="Shape 30"/>
          <p:cNvSpPr/>
          <p:nvPr/>
        </p:nvSpPr>
        <p:spPr>
          <a:xfrm>
            <a:off x="642938" y="4521994"/>
            <a:ext cx="3607594" cy="760809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34" name="Shape 31"/>
          <p:cNvSpPr/>
          <p:nvPr/>
        </p:nvSpPr>
        <p:spPr>
          <a:xfrm>
            <a:off x="642938" y="4521994"/>
            <a:ext cx="28575" cy="760809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5" name="Text 32"/>
          <p:cNvSpPr/>
          <p:nvPr/>
        </p:nvSpPr>
        <p:spPr>
          <a:xfrm>
            <a:off x="785813" y="4664869"/>
            <a:ext cx="33218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Bonus Tools (Last 24 Hours)</a:t>
            </a:r>
            <a:endParaRPr lang="en-US" sz="680" dirty="0"/>
          </a:p>
        </p:txBody>
      </p:sp>
      <p:sp>
        <p:nvSpPr>
          <p:cNvPr id="36" name="Text 33"/>
          <p:cNvSpPr/>
          <p:nvPr/>
        </p:nvSpPr>
        <p:spPr>
          <a:xfrm>
            <a:off x="785813" y="4861322"/>
            <a:ext cx="3321844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calculator, Excel model, native coin positioning, sensitivity analysis = $4.0M additional value</a:t>
            </a:r>
            <a:endParaRPr lang="en-US" sz="680" dirty="0"/>
          </a:p>
        </p:txBody>
      </p:sp>
      <p:sp>
        <p:nvSpPr>
          <p:cNvPr id="37" name="Shape 34"/>
          <p:cNvSpPr/>
          <p:nvPr/>
        </p:nvSpPr>
        <p:spPr>
          <a:xfrm>
            <a:off x="4679156" y="1264444"/>
            <a:ext cx="4036219" cy="4232672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8" name="Text 35"/>
          <p:cNvSpPr/>
          <p:nvPr/>
        </p:nvSpPr>
        <p:spPr>
          <a:xfrm>
            <a:off x="4893469" y="1478756"/>
            <a:ext cx="3607594" cy="314325"/>
          </a:xfrm>
          <a:prstGeom prst="rect">
            <a:avLst/>
          </a:prstGeom>
          <a:noFill/>
          <a:ln/>
        </p:spPr>
        <p:txBody>
          <a:bodyPr wrap="square" lIns="0" tIns="0" rIns="0" bIns="12750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$22M Investment Covers</a:t>
            </a:r>
            <a:endParaRPr lang="en-US" sz="942" dirty="0"/>
          </a:p>
        </p:txBody>
      </p:sp>
      <p:sp>
        <p:nvSpPr>
          <p:cNvPr id="39" name="Text 36"/>
          <p:cNvSpPr/>
          <p:nvPr/>
        </p:nvSpPr>
        <p:spPr>
          <a:xfrm>
            <a:off x="4893469" y="2057400"/>
            <a:ext cx="210481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Cerberus AI Activation</a:t>
            </a:r>
            <a:endParaRPr lang="en-US" sz="732" dirty="0"/>
          </a:p>
        </p:txBody>
      </p:sp>
      <p:sp>
        <p:nvSpPr>
          <p:cNvPr id="40" name="Shape 37"/>
          <p:cNvSpPr/>
          <p:nvPr/>
        </p:nvSpPr>
        <p:spPr>
          <a:xfrm>
            <a:off x="7105436" y="2110978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41" name="Text 38"/>
          <p:cNvSpPr/>
          <p:nvPr/>
        </p:nvSpPr>
        <p:spPr>
          <a:xfrm>
            <a:off x="7191161" y="2068116"/>
            <a:ext cx="63124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GPU COMPUTE </a:t>
            </a:r>
            <a:endParaRPr lang="en-US" sz="628" dirty="0"/>
          </a:p>
        </p:txBody>
      </p:sp>
      <p:sp>
        <p:nvSpPr>
          <p:cNvPr id="42" name="Text 39"/>
          <p:cNvSpPr/>
          <p:nvPr/>
        </p:nvSpPr>
        <p:spPr>
          <a:xfrm>
            <a:off x="7929563" y="2057400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$10M</a:t>
            </a:r>
            <a:endParaRPr lang="en-US" sz="732" dirty="0"/>
          </a:p>
        </p:txBody>
      </p:sp>
      <p:sp>
        <p:nvSpPr>
          <p:cNvPr id="43" name="Text 40"/>
          <p:cNvSpPr/>
          <p:nvPr/>
        </p:nvSpPr>
        <p:spPr>
          <a:xfrm>
            <a:off x="4893469" y="2386013"/>
            <a:ext cx="22472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Elite Team (6 People)</a:t>
            </a:r>
            <a:endParaRPr lang="en-US" sz="732" dirty="0"/>
          </a:p>
        </p:txBody>
      </p:sp>
      <p:sp>
        <p:nvSpPr>
          <p:cNvPr id="44" name="Shape 41"/>
          <p:cNvSpPr/>
          <p:nvPr/>
        </p:nvSpPr>
        <p:spPr>
          <a:xfrm>
            <a:off x="7247865" y="2439591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45" name="Text 42"/>
          <p:cNvSpPr/>
          <p:nvPr/>
        </p:nvSpPr>
        <p:spPr>
          <a:xfrm>
            <a:off x="7333590" y="2396728"/>
            <a:ext cx="488817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ENGINEERS </a:t>
            </a:r>
            <a:endParaRPr lang="en-US" sz="628" dirty="0"/>
          </a:p>
        </p:txBody>
      </p:sp>
      <p:sp>
        <p:nvSpPr>
          <p:cNvPr id="46" name="Text 43"/>
          <p:cNvSpPr/>
          <p:nvPr/>
        </p:nvSpPr>
        <p:spPr>
          <a:xfrm>
            <a:off x="7929563" y="2386013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$6M</a:t>
            </a:r>
            <a:endParaRPr lang="en-US" sz="732" dirty="0"/>
          </a:p>
        </p:txBody>
      </p:sp>
      <p:sp>
        <p:nvSpPr>
          <p:cNvPr id="47" name="Text 44"/>
          <p:cNvSpPr/>
          <p:nvPr/>
        </p:nvSpPr>
        <p:spPr>
          <a:xfrm>
            <a:off x="4893469" y="2714625"/>
            <a:ext cx="218074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&amp; Penetration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7181366" y="2768203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49" name="Text 46"/>
          <p:cNvSpPr/>
          <p:nvPr/>
        </p:nvSpPr>
        <p:spPr>
          <a:xfrm>
            <a:off x="7267091" y="2725341"/>
            <a:ext cx="55531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PROTECTION </a:t>
            </a:r>
            <a:endParaRPr lang="en-US" sz="628" dirty="0"/>
          </a:p>
        </p:txBody>
      </p:sp>
      <p:sp>
        <p:nvSpPr>
          <p:cNvPr id="50" name="Text 47"/>
          <p:cNvSpPr/>
          <p:nvPr/>
        </p:nvSpPr>
        <p:spPr>
          <a:xfrm>
            <a:off x="7929563" y="2714625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$3M</a:t>
            </a:r>
            <a:endParaRPr lang="en-US" sz="732" dirty="0"/>
          </a:p>
        </p:txBody>
      </p:sp>
      <p:sp>
        <p:nvSpPr>
          <p:cNvPr id="51" name="Text 48"/>
          <p:cNvSpPr/>
          <p:nvPr/>
        </p:nvSpPr>
        <p:spPr>
          <a:xfrm>
            <a:off x="4893469" y="3043238"/>
            <a:ext cx="2264792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Marketing &amp; Launch</a:t>
            </a:r>
            <a:endParaRPr lang="en-US" sz="732" dirty="0"/>
          </a:p>
        </p:txBody>
      </p:sp>
      <p:sp>
        <p:nvSpPr>
          <p:cNvPr id="52" name="Shape 49"/>
          <p:cNvSpPr/>
          <p:nvPr/>
        </p:nvSpPr>
        <p:spPr>
          <a:xfrm>
            <a:off x="7265417" y="3096816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53" name="Text 50"/>
          <p:cNvSpPr/>
          <p:nvPr/>
        </p:nvSpPr>
        <p:spPr>
          <a:xfrm>
            <a:off x="7351142" y="3053953"/>
            <a:ext cx="47126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CAMPAIGN </a:t>
            </a:r>
            <a:endParaRPr lang="en-US" sz="628" dirty="0"/>
          </a:p>
        </p:txBody>
      </p:sp>
      <p:sp>
        <p:nvSpPr>
          <p:cNvPr id="54" name="Text 51"/>
          <p:cNvSpPr/>
          <p:nvPr/>
        </p:nvSpPr>
        <p:spPr>
          <a:xfrm>
            <a:off x="7929563" y="3043238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$2M</a:t>
            </a:r>
            <a:endParaRPr lang="en-US" sz="732" dirty="0"/>
          </a:p>
        </p:txBody>
      </p:sp>
      <p:sp>
        <p:nvSpPr>
          <p:cNvPr id="55" name="Text 52"/>
          <p:cNvSpPr/>
          <p:nvPr/>
        </p:nvSpPr>
        <p:spPr>
          <a:xfrm>
            <a:off x="4893469" y="3371850"/>
            <a:ext cx="220839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Contingency Reserve</a:t>
            </a:r>
            <a:endParaRPr lang="en-US" sz="732" dirty="0"/>
          </a:p>
        </p:txBody>
      </p:sp>
      <p:sp>
        <p:nvSpPr>
          <p:cNvPr id="56" name="Shape 53"/>
          <p:cNvSpPr/>
          <p:nvPr/>
        </p:nvSpPr>
        <p:spPr>
          <a:xfrm>
            <a:off x="7209020" y="3425428"/>
            <a:ext cx="42863" cy="42863"/>
          </a:xfrm>
          <a:prstGeom prst="ellipse">
            <a:avLst/>
          </a:prstGeom>
          <a:solidFill>
            <a:srgbClr val="16C784"/>
          </a:solidFill>
          <a:ln/>
        </p:spPr>
      </p:sp>
      <p:sp>
        <p:nvSpPr>
          <p:cNvPr id="57" name="Text 54"/>
          <p:cNvSpPr/>
          <p:nvPr/>
        </p:nvSpPr>
        <p:spPr>
          <a:xfrm>
            <a:off x="7294745" y="3382566"/>
            <a:ext cx="527661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EMERGENCY </a:t>
            </a:r>
            <a:endParaRPr lang="en-US" sz="628" dirty="0"/>
          </a:p>
        </p:txBody>
      </p:sp>
      <p:sp>
        <p:nvSpPr>
          <p:cNvPr id="58" name="Text 55"/>
          <p:cNvSpPr/>
          <p:nvPr/>
        </p:nvSpPr>
        <p:spPr>
          <a:xfrm>
            <a:off x="7929563" y="3371850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$1M</a:t>
            </a:r>
            <a:endParaRPr lang="en-US" sz="732" dirty="0"/>
          </a:p>
        </p:txBody>
      </p:sp>
      <p:sp>
        <p:nvSpPr>
          <p:cNvPr id="59" name="Text 56"/>
          <p:cNvSpPr/>
          <p:nvPr/>
        </p:nvSpPr>
        <p:spPr>
          <a:xfrm>
            <a:off x="4893469" y="3807619"/>
            <a:ext cx="2821781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Total Investment</a:t>
            </a:r>
            <a:endParaRPr lang="en-US" sz="732" dirty="0"/>
          </a:p>
        </p:txBody>
      </p:sp>
      <p:sp>
        <p:nvSpPr>
          <p:cNvPr id="60" name="Text 57"/>
          <p:cNvSpPr/>
          <p:nvPr/>
        </p:nvSpPr>
        <p:spPr>
          <a:xfrm>
            <a:off x="7929563" y="3807619"/>
            <a:ext cx="57150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$22M</a:t>
            </a:r>
            <a:endParaRPr lang="en-US" sz="732" dirty="0"/>
          </a:p>
        </p:txBody>
      </p:sp>
      <p:sp>
        <p:nvSpPr>
          <p:cNvPr id="61" name="Shape 58"/>
          <p:cNvSpPr/>
          <p:nvPr/>
        </p:nvSpPr>
        <p:spPr>
          <a:xfrm>
            <a:off x="4893469" y="4193381"/>
            <a:ext cx="3607594" cy="900113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62" name="Shape 59"/>
          <p:cNvSpPr/>
          <p:nvPr/>
        </p:nvSpPr>
        <p:spPr>
          <a:xfrm>
            <a:off x="4893469" y="4193381"/>
            <a:ext cx="28575" cy="900113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63" name="Text 60"/>
          <p:cNvSpPr/>
          <p:nvPr/>
        </p:nvSpPr>
        <p:spPr>
          <a:xfrm>
            <a:off x="5036344" y="4336256"/>
            <a:ext cx="332184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Critical Insight</a:t>
            </a:r>
            <a:endParaRPr lang="en-US" sz="680" dirty="0"/>
          </a:p>
        </p:txBody>
      </p:sp>
      <p:sp>
        <p:nvSpPr>
          <p:cNvPr id="64" name="Text 61"/>
          <p:cNvSpPr/>
          <p:nvPr/>
        </p:nvSpPr>
        <p:spPr>
          <a:xfrm>
            <a:off x="5036344" y="4532709"/>
            <a:ext cx="3321844" cy="41790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dirty="0">
                <a:solidFill>
                  <a:srgbClr val="555555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of investment goes to revenue generation (AI activation), NOT infrastructure. Your capital is deployed to start hunting $131T in proven claims immediately.</a:t>
            </a:r>
            <a:endParaRPr lang="en-US" sz="68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4998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Three-Part Value Stack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Complete Breakdown of What's Built, What's Included, and What You're Funding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428625" y="1335881"/>
            <a:ext cx="2619356" cy="388547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714375" y="1621631"/>
            <a:ext cx="428625" cy="42862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7" name="Text 4"/>
          <p:cNvSpPr/>
          <p:nvPr/>
        </p:nvSpPr>
        <p:spPr>
          <a:xfrm>
            <a:off x="714375" y="1621631"/>
            <a:ext cx="428625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①</a:t>
            </a:r>
            <a:endParaRPr lang="en-US" sz="1800" dirty="0"/>
          </a:p>
        </p:txBody>
      </p:sp>
      <p:sp>
        <p:nvSpPr>
          <p:cNvPr id="8" name="Text 5"/>
          <p:cNvSpPr/>
          <p:nvPr/>
        </p:nvSpPr>
        <p:spPr>
          <a:xfrm>
            <a:off x="1285875" y="1621631"/>
            <a:ext cx="1145930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Infrastructure</a:t>
            </a:r>
            <a:endParaRPr lang="en-US" sz="1046" dirty="0"/>
          </a:p>
        </p:txBody>
      </p:sp>
      <p:sp>
        <p:nvSpPr>
          <p:cNvPr id="9" name="Text 6"/>
          <p:cNvSpPr/>
          <p:nvPr/>
        </p:nvSpPr>
        <p:spPr>
          <a:xfrm>
            <a:off x="1285875" y="1864519"/>
            <a:ext cx="1145930" cy="13001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Complete, Zero Risk</a:t>
            </a:r>
            <a:endParaRPr lang="en-US" sz="680" dirty="0"/>
          </a:p>
        </p:txBody>
      </p:sp>
      <p:sp>
        <p:nvSpPr>
          <p:cNvPr id="10" name="Shape 7"/>
          <p:cNvSpPr/>
          <p:nvPr/>
        </p:nvSpPr>
        <p:spPr>
          <a:xfrm>
            <a:off x="714375" y="2278856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1" name="Text 8"/>
          <p:cNvSpPr/>
          <p:nvPr/>
        </p:nvSpPr>
        <p:spPr>
          <a:xfrm>
            <a:off x="714375" y="227885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12" name="Text 9"/>
          <p:cNvSpPr/>
          <p:nvPr/>
        </p:nvSpPr>
        <p:spPr>
          <a:xfrm>
            <a:off x="971550" y="2264569"/>
            <a:ext cx="179068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Blockchain LIVE at app.aequitasprotocol.zone</a:t>
            </a:r>
            <a:endParaRPr lang="en-US" sz="732" dirty="0"/>
          </a:p>
        </p:txBody>
      </p:sp>
      <p:sp>
        <p:nvSpPr>
          <p:cNvPr id="13" name="Shape 10"/>
          <p:cNvSpPr/>
          <p:nvPr/>
        </p:nvSpPr>
        <p:spPr>
          <a:xfrm>
            <a:off x="714375" y="2693194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4" name="Text 11"/>
          <p:cNvSpPr/>
          <p:nvPr/>
        </p:nvSpPr>
        <p:spPr>
          <a:xfrm>
            <a:off x="714375" y="269319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15" name="Text 12"/>
          <p:cNvSpPr/>
          <p:nvPr/>
        </p:nvSpPr>
        <p:spPr>
          <a:xfrm>
            <a:off x="971550" y="2678906"/>
            <a:ext cx="139579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All 65+ subdomains resolving</a:t>
            </a:r>
            <a:endParaRPr lang="en-US" sz="732" dirty="0"/>
          </a:p>
        </p:txBody>
      </p:sp>
      <p:sp>
        <p:nvSpPr>
          <p:cNvPr id="16" name="Shape 13"/>
          <p:cNvSpPr/>
          <p:nvPr/>
        </p:nvSpPr>
        <p:spPr>
          <a:xfrm>
            <a:off x="714375" y="2993231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7" name="Text 14"/>
          <p:cNvSpPr/>
          <p:nvPr/>
        </p:nvSpPr>
        <p:spPr>
          <a:xfrm>
            <a:off x="714375" y="2993231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18" name="Text 15"/>
          <p:cNvSpPr/>
          <p:nvPr/>
        </p:nvSpPr>
        <p:spPr>
          <a:xfrm>
            <a:off x="971550" y="2978944"/>
            <a:ext cx="126257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Block explorer operational</a:t>
            </a:r>
            <a:endParaRPr lang="en-US" sz="732" dirty="0"/>
          </a:p>
        </p:txBody>
      </p:sp>
      <p:sp>
        <p:nvSpPr>
          <p:cNvPr id="19" name="Shape 16"/>
          <p:cNvSpPr/>
          <p:nvPr/>
        </p:nvSpPr>
        <p:spPr>
          <a:xfrm>
            <a:off x="714375" y="3293269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0" name="Text 17"/>
          <p:cNvSpPr/>
          <p:nvPr/>
        </p:nvSpPr>
        <p:spPr>
          <a:xfrm>
            <a:off x="714375" y="3293269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971550" y="3278981"/>
            <a:ext cx="178292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DEX, DAO, NFT marketplace deployed</a:t>
            </a:r>
            <a:endParaRPr lang="en-US" sz="732" dirty="0"/>
          </a:p>
        </p:txBody>
      </p:sp>
      <p:sp>
        <p:nvSpPr>
          <p:cNvPr id="22" name="Shape 19"/>
          <p:cNvSpPr/>
          <p:nvPr/>
        </p:nvSpPr>
        <p:spPr>
          <a:xfrm>
            <a:off x="714375" y="3593306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3" name="Text 20"/>
          <p:cNvSpPr/>
          <p:nvPr/>
        </p:nvSpPr>
        <p:spPr>
          <a:xfrm>
            <a:off x="714375" y="3593306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24" name="Text 21"/>
          <p:cNvSpPr/>
          <p:nvPr/>
        </p:nvSpPr>
        <p:spPr>
          <a:xfrm>
            <a:off x="971550" y="3579019"/>
            <a:ext cx="118005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Security audits complete</a:t>
            </a:r>
            <a:endParaRPr lang="en-US" sz="732" dirty="0"/>
          </a:p>
        </p:txBody>
      </p:sp>
      <p:sp>
        <p:nvSpPr>
          <p:cNvPr id="25" name="Shape 22"/>
          <p:cNvSpPr/>
          <p:nvPr/>
        </p:nvSpPr>
        <p:spPr>
          <a:xfrm>
            <a:off x="714375" y="3893344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6" name="Text 23"/>
          <p:cNvSpPr/>
          <p:nvPr/>
        </p:nvSpPr>
        <p:spPr>
          <a:xfrm>
            <a:off x="714375" y="3893344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27" name="Text 24"/>
          <p:cNvSpPr/>
          <p:nvPr/>
        </p:nvSpPr>
        <p:spPr>
          <a:xfrm>
            <a:off x="971550" y="3879056"/>
            <a:ext cx="1404193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Community activated (150K+)</a:t>
            </a:r>
            <a:endParaRPr lang="en-US" sz="732" dirty="0"/>
          </a:p>
        </p:txBody>
      </p:sp>
      <p:sp>
        <p:nvSpPr>
          <p:cNvPr id="28" name="Shape 25"/>
          <p:cNvSpPr/>
          <p:nvPr/>
        </p:nvSpPr>
        <p:spPr>
          <a:xfrm>
            <a:off x="428625" y="4581990"/>
            <a:ext cx="2619356" cy="639366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29" name="Text 26"/>
          <p:cNvSpPr/>
          <p:nvPr/>
        </p:nvSpPr>
        <p:spPr>
          <a:xfrm>
            <a:off x="571500" y="4724865"/>
            <a:ext cx="23336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 Benefit</a:t>
            </a:r>
            <a:endParaRPr lang="en-US" sz="628" dirty="0"/>
          </a:p>
        </p:txBody>
      </p:sp>
      <p:sp>
        <p:nvSpPr>
          <p:cNvPr id="30" name="Text 27"/>
          <p:cNvSpPr/>
          <p:nvPr/>
        </p:nvSpPr>
        <p:spPr>
          <a:xfrm>
            <a:off x="571500" y="4939178"/>
            <a:ext cx="233360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Zero deployment risk. Test it NOW.</a:t>
            </a:r>
            <a:endParaRPr lang="en-US" sz="680" dirty="0"/>
          </a:p>
        </p:txBody>
      </p:sp>
      <p:sp>
        <p:nvSpPr>
          <p:cNvPr id="31" name="Shape 28"/>
          <p:cNvSpPr/>
          <p:nvPr/>
        </p:nvSpPr>
        <p:spPr>
          <a:xfrm>
            <a:off x="3262294" y="1335881"/>
            <a:ext cx="2619384" cy="388547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2" name="Shape 29"/>
          <p:cNvSpPr/>
          <p:nvPr/>
        </p:nvSpPr>
        <p:spPr>
          <a:xfrm>
            <a:off x="3548044" y="1621631"/>
            <a:ext cx="428625" cy="42862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3" name="Text 30"/>
          <p:cNvSpPr/>
          <p:nvPr/>
        </p:nvSpPr>
        <p:spPr>
          <a:xfrm>
            <a:off x="3548044" y="1621631"/>
            <a:ext cx="428625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②</a:t>
            </a:r>
            <a:endParaRPr lang="en-US" sz="1800" dirty="0"/>
          </a:p>
        </p:txBody>
      </p:sp>
      <p:sp>
        <p:nvSpPr>
          <p:cNvPr id="34" name="Text 31"/>
          <p:cNvSpPr/>
          <p:nvPr/>
        </p:nvSpPr>
        <p:spPr>
          <a:xfrm>
            <a:off x="4119544" y="1621631"/>
            <a:ext cx="1476384" cy="3714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Financial Transparency</a:t>
            </a:r>
            <a:endParaRPr lang="en-US" sz="1046" dirty="0"/>
          </a:p>
        </p:txBody>
      </p:sp>
      <p:sp>
        <p:nvSpPr>
          <p:cNvPr id="35" name="Text 32"/>
          <p:cNvSpPr/>
          <p:nvPr/>
        </p:nvSpPr>
        <p:spPr>
          <a:xfrm>
            <a:off x="4119544" y="2050256"/>
            <a:ext cx="1476384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Bonus Tools, Investor Verification</a:t>
            </a:r>
            <a:endParaRPr lang="en-US" sz="680" dirty="0"/>
          </a:p>
        </p:txBody>
      </p:sp>
      <p:sp>
        <p:nvSpPr>
          <p:cNvPr id="36" name="Shape 33"/>
          <p:cNvSpPr/>
          <p:nvPr/>
        </p:nvSpPr>
        <p:spPr>
          <a:xfrm>
            <a:off x="3548044" y="2538878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7" name="Text 34"/>
          <p:cNvSpPr/>
          <p:nvPr/>
        </p:nvSpPr>
        <p:spPr>
          <a:xfrm>
            <a:off x="3548044" y="253887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38" name="Text 35"/>
          <p:cNvSpPr/>
          <p:nvPr/>
        </p:nvSpPr>
        <p:spPr>
          <a:xfrm>
            <a:off x="3805219" y="2524590"/>
            <a:ext cx="1790709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Real-time calculator showing 43x returns</a:t>
            </a:r>
            <a:endParaRPr lang="en-US" sz="732" dirty="0"/>
          </a:p>
        </p:txBody>
      </p:sp>
      <p:sp>
        <p:nvSpPr>
          <p:cNvPr id="39" name="Shape 36"/>
          <p:cNvSpPr/>
          <p:nvPr/>
        </p:nvSpPr>
        <p:spPr>
          <a:xfrm>
            <a:off x="3548044" y="2953215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0" name="Text 37"/>
          <p:cNvSpPr/>
          <p:nvPr/>
        </p:nvSpPr>
        <p:spPr>
          <a:xfrm>
            <a:off x="3548044" y="2953215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41" name="Text 38"/>
          <p:cNvSpPr/>
          <p:nvPr/>
        </p:nvSpPr>
        <p:spPr>
          <a:xfrm>
            <a:off x="3805219" y="2938928"/>
            <a:ext cx="1719216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Excel model with sensitivity analysis</a:t>
            </a:r>
            <a:endParaRPr lang="en-US" sz="732" dirty="0"/>
          </a:p>
        </p:txBody>
      </p:sp>
      <p:sp>
        <p:nvSpPr>
          <p:cNvPr id="42" name="Shape 39"/>
          <p:cNvSpPr/>
          <p:nvPr/>
        </p:nvSpPr>
        <p:spPr>
          <a:xfrm>
            <a:off x="3548044" y="3253253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3" name="Text 40"/>
          <p:cNvSpPr/>
          <p:nvPr/>
        </p:nvSpPr>
        <p:spPr>
          <a:xfrm>
            <a:off x="3548044" y="325325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44" name="Text 41"/>
          <p:cNvSpPr/>
          <p:nvPr/>
        </p:nvSpPr>
        <p:spPr>
          <a:xfrm>
            <a:off x="3805219" y="3238965"/>
            <a:ext cx="1557114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Native coin vs token comparison</a:t>
            </a:r>
            <a:endParaRPr lang="en-US" sz="732" dirty="0"/>
          </a:p>
        </p:txBody>
      </p:sp>
      <p:sp>
        <p:nvSpPr>
          <p:cNvPr id="45" name="Shape 42"/>
          <p:cNvSpPr/>
          <p:nvPr/>
        </p:nvSpPr>
        <p:spPr>
          <a:xfrm>
            <a:off x="3548044" y="3553290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6" name="Text 43"/>
          <p:cNvSpPr/>
          <p:nvPr/>
        </p:nvSpPr>
        <p:spPr>
          <a:xfrm>
            <a:off x="3548044" y="355329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47" name="Text 44"/>
          <p:cNvSpPr/>
          <p:nvPr/>
        </p:nvSpPr>
        <p:spPr>
          <a:xfrm>
            <a:off x="3805219" y="3539003"/>
            <a:ext cx="111635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Every claim is verifiable</a:t>
            </a:r>
            <a:endParaRPr lang="en-US" sz="732" dirty="0"/>
          </a:p>
        </p:txBody>
      </p:sp>
      <p:sp>
        <p:nvSpPr>
          <p:cNvPr id="48" name="Shape 45"/>
          <p:cNvSpPr/>
          <p:nvPr/>
        </p:nvSpPr>
        <p:spPr>
          <a:xfrm>
            <a:off x="3548044" y="3853328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49" name="Text 46"/>
          <p:cNvSpPr/>
          <p:nvPr/>
        </p:nvSpPr>
        <p:spPr>
          <a:xfrm>
            <a:off x="3548044" y="385332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50" name="Text 47"/>
          <p:cNvSpPr/>
          <p:nvPr/>
        </p:nvSpPr>
        <p:spPr>
          <a:xfrm>
            <a:off x="3805219" y="3839040"/>
            <a:ext cx="1217368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Interactive ROI calculator</a:t>
            </a:r>
            <a:endParaRPr lang="en-US" sz="732" dirty="0"/>
          </a:p>
        </p:txBody>
      </p:sp>
      <p:sp>
        <p:nvSpPr>
          <p:cNvPr id="51" name="Shape 48"/>
          <p:cNvSpPr/>
          <p:nvPr/>
        </p:nvSpPr>
        <p:spPr>
          <a:xfrm>
            <a:off x="3548044" y="4153365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52" name="Text 49"/>
          <p:cNvSpPr/>
          <p:nvPr/>
        </p:nvSpPr>
        <p:spPr>
          <a:xfrm>
            <a:off x="3548044" y="4153365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✓</a:t>
            </a:r>
            <a:endParaRPr lang="en-US" sz="732" dirty="0"/>
          </a:p>
        </p:txBody>
      </p:sp>
      <p:sp>
        <p:nvSpPr>
          <p:cNvPr id="53" name="Text 50"/>
          <p:cNvSpPr/>
          <p:nvPr/>
        </p:nvSpPr>
        <p:spPr>
          <a:xfrm>
            <a:off x="3805219" y="4139078"/>
            <a:ext cx="10581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Justice Burn simulator</a:t>
            </a:r>
            <a:endParaRPr lang="en-US" sz="732" dirty="0"/>
          </a:p>
        </p:txBody>
      </p:sp>
      <p:sp>
        <p:nvSpPr>
          <p:cNvPr id="54" name="Shape 51"/>
          <p:cNvSpPr/>
          <p:nvPr/>
        </p:nvSpPr>
        <p:spPr>
          <a:xfrm>
            <a:off x="3262294" y="4581990"/>
            <a:ext cx="2619384" cy="639366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55" name="Text 52"/>
          <p:cNvSpPr/>
          <p:nvPr/>
        </p:nvSpPr>
        <p:spPr>
          <a:xfrm>
            <a:off x="3405169" y="4724865"/>
            <a:ext cx="2333634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 Benefit</a:t>
            </a:r>
            <a:endParaRPr lang="en-US" sz="628" dirty="0"/>
          </a:p>
        </p:txBody>
      </p:sp>
      <p:sp>
        <p:nvSpPr>
          <p:cNvPr id="56" name="Text 53"/>
          <p:cNvSpPr/>
          <p:nvPr/>
        </p:nvSpPr>
        <p:spPr>
          <a:xfrm>
            <a:off x="3405169" y="4939178"/>
            <a:ext cx="2333634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black-box projections. Run your own.</a:t>
            </a:r>
            <a:endParaRPr lang="en-US" sz="680" dirty="0"/>
          </a:p>
        </p:txBody>
      </p:sp>
      <p:sp>
        <p:nvSpPr>
          <p:cNvPr id="57" name="Shape 54"/>
          <p:cNvSpPr/>
          <p:nvPr/>
        </p:nvSpPr>
        <p:spPr>
          <a:xfrm>
            <a:off x="6095991" y="1335881"/>
            <a:ext cx="2619356" cy="3885474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8" name="Shape 55"/>
          <p:cNvSpPr/>
          <p:nvPr/>
        </p:nvSpPr>
        <p:spPr>
          <a:xfrm>
            <a:off x="6381741" y="1621631"/>
            <a:ext cx="428625" cy="428625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59" name="Text 56"/>
          <p:cNvSpPr/>
          <p:nvPr/>
        </p:nvSpPr>
        <p:spPr>
          <a:xfrm>
            <a:off x="6381741" y="1621631"/>
            <a:ext cx="428625" cy="4286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③</a:t>
            </a:r>
            <a:endParaRPr lang="en-US" sz="1800" dirty="0"/>
          </a:p>
        </p:txBody>
      </p:sp>
      <p:sp>
        <p:nvSpPr>
          <p:cNvPr id="60" name="Text 57"/>
          <p:cNvSpPr/>
          <p:nvPr/>
        </p:nvSpPr>
        <p:spPr>
          <a:xfrm>
            <a:off x="6953241" y="1621631"/>
            <a:ext cx="1476356" cy="1857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Activation</a:t>
            </a:r>
            <a:endParaRPr lang="en-US" sz="1046" dirty="0"/>
          </a:p>
        </p:txBody>
      </p:sp>
      <p:sp>
        <p:nvSpPr>
          <p:cNvPr id="61" name="Text 58"/>
          <p:cNvSpPr/>
          <p:nvPr/>
        </p:nvSpPr>
        <p:spPr>
          <a:xfrm>
            <a:off x="6953241" y="1864519"/>
            <a:ext cx="1476356" cy="26002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$22M Buys for Enforcement</a:t>
            </a:r>
            <a:endParaRPr lang="en-US" sz="680" dirty="0"/>
          </a:p>
        </p:txBody>
      </p:sp>
      <p:sp>
        <p:nvSpPr>
          <p:cNvPr id="62" name="Shape 59"/>
          <p:cNvSpPr/>
          <p:nvPr/>
        </p:nvSpPr>
        <p:spPr>
          <a:xfrm>
            <a:off x="6381741" y="2353140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63" name="Text 60"/>
          <p:cNvSpPr/>
          <p:nvPr/>
        </p:nvSpPr>
        <p:spPr>
          <a:xfrm>
            <a:off x="6381741" y="235314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⏳</a:t>
            </a:r>
            <a:endParaRPr lang="en-US" sz="732" dirty="0"/>
          </a:p>
        </p:txBody>
      </p:sp>
      <p:sp>
        <p:nvSpPr>
          <p:cNvPr id="64" name="Text 61"/>
          <p:cNvSpPr/>
          <p:nvPr/>
        </p:nvSpPr>
        <p:spPr>
          <a:xfrm>
            <a:off x="6638916" y="2338853"/>
            <a:ext cx="179068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Cerberus multi-AI brain (ready to deploy)</a:t>
            </a:r>
            <a:endParaRPr lang="en-US" sz="732" dirty="0"/>
          </a:p>
        </p:txBody>
      </p:sp>
      <p:sp>
        <p:nvSpPr>
          <p:cNvPr id="65" name="Shape 62"/>
          <p:cNvSpPr/>
          <p:nvPr/>
        </p:nvSpPr>
        <p:spPr>
          <a:xfrm>
            <a:off x="6381741" y="2767478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66" name="Text 63"/>
          <p:cNvSpPr/>
          <p:nvPr/>
        </p:nvSpPr>
        <p:spPr>
          <a:xfrm>
            <a:off x="6381741" y="276747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⏳</a:t>
            </a:r>
            <a:endParaRPr lang="en-US" sz="732" dirty="0"/>
          </a:p>
        </p:txBody>
      </p:sp>
      <p:sp>
        <p:nvSpPr>
          <p:cNvPr id="67" name="Text 64"/>
          <p:cNvSpPr/>
          <p:nvPr/>
        </p:nvSpPr>
        <p:spPr>
          <a:xfrm>
            <a:off x="6638916" y="2753190"/>
            <a:ext cx="179068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AgentKit autonomous agents (configured)</a:t>
            </a:r>
            <a:endParaRPr lang="en-US" sz="732" dirty="0"/>
          </a:p>
        </p:txBody>
      </p:sp>
      <p:sp>
        <p:nvSpPr>
          <p:cNvPr id="68" name="Shape 65"/>
          <p:cNvSpPr/>
          <p:nvPr/>
        </p:nvSpPr>
        <p:spPr>
          <a:xfrm>
            <a:off x="6381741" y="3181815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69" name="Text 66"/>
          <p:cNvSpPr/>
          <p:nvPr/>
        </p:nvSpPr>
        <p:spPr>
          <a:xfrm>
            <a:off x="6381741" y="3181815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⏳</a:t>
            </a:r>
            <a:endParaRPr lang="en-US" sz="732" dirty="0"/>
          </a:p>
        </p:txBody>
      </p:sp>
      <p:sp>
        <p:nvSpPr>
          <p:cNvPr id="70" name="Text 67"/>
          <p:cNvSpPr/>
          <p:nvPr/>
        </p:nvSpPr>
        <p:spPr>
          <a:xfrm>
            <a:off x="6638916" y="3167528"/>
            <a:ext cx="1539199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Justice Burn automation (coded)</a:t>
            </a:r>
            <a:endParaRPr lang="en-US" sz="732" dirty="0"/>
          </a:p>
        </p:txBody>
      </p:sp>
      <p:sp>
        <p:nvSpPr>
          <p:cNvPr id="71" name="Shape 68"/>
          <p:cNvSpPr/>
          <p:nvPr/>
        </p:nvSpPr>
        <p:spPr>
          <a:xfrm>
            <a:off x="6381741" y="3481853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72" name="Text 69"/>
          <p:cNvSpPr/>
          <p:nvPr/>
        </p:nvSpPr>
        <p:spPr>
          <a:xfrm>
            <a:off x="6381741" y="3481853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⏳</a:t>
            </a:r>
            <a:endParaRPr lang="en-US" sz="732" dirty="0"/>
          </a:p>
        </p:txBody>
      </p:sp>
      <p:sp>
        <p:nvSpPr>
          <p:cNvPr id="73" name="Text 70"/>
          <p:cNvSpPr/>
          <p:nvPr/>
        </p:nvSpPr>
        <p:spPr>
          <a:xfrm>
            <a:off x="6638916" y="3467565"/>
            <a:ext cx="1790681" cy="30003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Enforcement swarm (legal + technical)</a:t>
            </a:r>
            <a:endParaRPr lang="en-US" sz="732" dirty="0"/>
          </a:p>
        </p:txBody>
      </p:sp>
      <p:sp>
        <p:nvSpPr>
          <p:cNvPr id="74" name="Shape 71"/>
          <p:cNvSpPr/>
          <p:nvPr/>
        </p:nvSpPr>
        <p:spPr>
          <a:xfrm>
            <a:off x="6381741" y="3896190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75" name="Text 72"/>
          <p:cNvSpPr/>
          <p:nvPr/>
        </p:nvSpPr>
        <p:spPr>
          <a:xfrm>
            <a:off x="6381741" y="3896190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⏳</a:t>
            </a:r>
            <a:endParaRPr lang="en-US" sz="732" dirty="0"/>
          </a:p>
        </p:txBody>
      </p:sp>
      <p:sp>
        <p:nvSpPr>
          <p:cNvPr id="76" name="Text 73"/>
          <p:cNvSpPr/>
          <p:nvPr/>
        </p:nvSpPr>
        <p:spPr>
          <a:xfrm>
            <a:off x="6638916" y="3881903"/>
            <a:ext cx="1711040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GPU compute for 18 months ($10M)</a:t>
            </a:r>
            <a:endParaRPr lang="en-US" sz="732" dirty="0"/>
          </a:p>
        </p:txBody>
      </p:sp>
      <p:sp>
        <p:nvSpPr>
          <p:cNvPr id="77" name="Shape 74"/>
          <p:cNvSpPr/>
          <p:nvPr/>
        </p:nvSpPr>
        <p:spPr>
          <a:xfrm>
            <a:off x="6381741" y="4196228"/>
            <a:ext cx="171450" cy="17145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78" name="Text 75"/>
          <p:cNvSpPr/>
          <p:nvPr/>
        </p:nvSpPr>
        <p:spPr>
          <a:xfrm>
            <a:off x="6381741" y="4196228"/>
            <a:ext cx="1714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⏳</a:t>
            </a:r>
            <a:endParaRPr lang="en-US" sz="732" dirty="0"/>
          </a:p>
        </p:txBody>
      </p:sp>
      <p:sp>
        <p:nvSpPr>
          <p:cNvPr id="79" name="Text 76"/>
          <p:cNvSpPr/>
          <p:nvPr/>
        </p:nvSpPr>
        <p:spPr>
          <a:xfrm>
            <a:off x="6638916" y="4181940"/>
            <a:ext cx="1610525" cy="15001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b="1" dirty="0">
                <a:solidFill>
                  <a:srgbClr val="33333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Elite team of 6 AI engineers ($6M)</a:t>
            </a:r>
            <a:endParaRPr lang="en-US" sz="732" dirty="0"/>
          </a:p>
        </p:txBody>
      </p:sp>
      <p:sp>
        <p:nvSpPr>
          <p:cNvPr id="80" name="Shape 77"/>
          <p:cNvSpPr/>
          <p:nvPr/>
        </p:nvSpPr>
        <p:spPr>
          <a:xfrm>
            <a:off x="6095991" y="4581990"/>
            <a:ext cx="2619356" cy="639366"/>
          </a:xfrm>
          <a:prstGeom prst="rect">
            <a:avLst/>
          </a:prstGeom>
          <a:solidFill>
            <a:srgbClr val="F9F9F9"/>
          </a:solidFill>
          <a:ln/>
        </p:spPr>
      </p:sp>
      <p:sp>
        <p:nvSpPr>
          <p:cNvPr id="81" name="Text 78"/>
          <p:cNvSpPr/>
          <p:nvPr/>
        </p:nvSpPr>
        <p:spPr>
          <a:xfrm>
            <a:off x="6238866" y="4724865"/>
            <a:ext cx="2333606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Investor Benefit</a:t>
            </a:r>
            <a:endParaRPr lang="en-US" sz="628" dirty="0"/>
          </a:p>
        </p:txBody>
      </p:sp>
      <p:sp>
        <p:nvSpPr>
          <p:cNvPr id="82" name="Text 79"/>
          <p:cNvSpPr/>
          <p:nvPr/>
        </p:nvSpPr>
        <p:spPr>
          <a:xfrm>
            <a:off x="6238866" y="4939178"/>
            <a:ext cx="2333606" cy="13930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80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goes to revenue generation.</a:t>
            </a:r>
            <a:endParaRPr lang="en-US" sz="68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Updated Timeline: Days 0–30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Immediate Post-Funding Milestones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800100" y="1541627"/>
            <a:ext cx="114300" cy="114300"/>
          </a:xfrm>
          <a:prstGeom prst="ellipse">
            <a:avLst/>
          </a:prstGeom>
          <a:solidFill>
            <a:srgbClr val="16C784"/>
          </a:solidFill>
          <a:ln w="298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711557" y="1723792"/>
            <a:ext cx="2913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 0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685409" y="1853803"/>
            <a:ext cx="34368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Today</a:t>
            </a:r>
            <a:endParaRPr lang="en-US" sz="732" dirty="0"/>
          </a:p>
        </p:txBody>
      </p:sp>
      <p:sp>
        <p:nvSpPr>
          <p:cNvPr id="8" name="Shape 5"/>
          <p:cNvSpPr/>
          <p:nvPr/>
        </p:nvSpPr>
        <p:spPr>
          <a:xfrm>
            <a:off x="1500188" y="1300163"/>
            <a:ext cx="7215188" cy="9286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9" name="Text 6"/>
          <p:cNvSpPr/>
          <p:nvPr/>
        </p:nvSpPr>
        <p:spPr>
          <a:xfrm>
            <a:off x="1714500" y="1478756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Status</a:t>
            </a:r>
            <a:endParaRPr lang="en-US" sz="628" dirty="0"/>
          </a:p>
        </p:txBody>
      </p:sp>
      <p:sp>
        <p:nvSpPr>
          <p:cNvPr id="10" name="Text 7"/>
          <p:cNvSpPr/>
          <p:nvPr/>
        </p:nvSpPr>
        <p:spPr>
          <a:xfrm>
            <a:off x="1714500" y="1664494"/>
            <a:ext cx="214312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100% operational + bonus tools</a:t>
            </a:r>
            <a:endParaRPr lang="en-US" sz="785" dirty="0"/>
          </a:p>
        </p:txBody>
      </p:sp>
      <p:sp>
        <p:nvSpPr>
          <p:cNvPr id="11" name="Text 8"/>
          <p:cNvSpPr/>
          <p:nvPr/>
        </p:nvSpPr>
        <p:spPr>
          <a:xfrm>
            <a:off x="4036219" y="1478756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What Investors See</a:t>
            </a:r>
            <a:endParaRPr lang="en-US" sz="628" dirty="0"/>
          </a:p>
        </p:txBody>
      </p:sp>
      <p:sp>
        <p:nvSpPr>
          <p:cNvPr id="12" name="Text 9"/>
          <p:cNvSpPr/>
          <p:nvPr/>
        </p:nvSpPr>
        <p:spPr>
          <a:xfrm>
            <a:off x="4036219" y="1664494"/>
            <a:ext cx="21431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Live blockchain, working calculator, full transparency</a:t>
            </a:r>
            <a:endParaRPr lang="en-US" sz="785" dirty="0"/>
          </a:p>
        </p:txBody>
      </p:sp>
      <p:sp>
        <p:nvSpPr>
          <p:cNvPr id="13" name="Shape 10"/>
          <p:cNvSpPr/>
          <p:nvPr/>
        </p:nvSpPr>
        <p:spPr>
          <a:xfrm>
            <a:off x="6357938" y="1478756"/>
            <a:ext cx="2143125" cy="571500"/>
          </a:xfrm>
          <a:prstGeom prst="rect">
            <a:avLst/>
          </a:prstGeom>
          <a:solidFill>
            <a:srgbClr val="16C784">
              <a:alpha val="5000"/>
            </a:srgbClr>
          </a:solidFill>
          <a:ln/>
        </p:spPr>
      </p:sp>
      <p:sp>
        <p:nvSpPr>
          <p:cNvPr id="14" name="Shape 11"/>
          <p:cNvSpPr/>
          <p:nvPr/>
        </p:nvSpPr>
        <p:spPr>
          <a:xfrm>
            <a:off x="6357938" y="1478756"/>
            <a:ext cx="21431" cy="5715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5" name="Text 12"/>
          <p:cNvSpPr/>
          <p:nvPr/>
        </p:nvSpPr>
        <p:spPr>
          <a:xfrm>
            <a:off x="6465094" y="1585913"/>
            <a:ext cx="1928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$7B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6465094" y="1814513"/>
            <a:ext cx="19288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Infrastructure Value</a:t>
            </a:r>
            <a:endParaRPr lang="en-US" sz="628" dirty="0"/>
          </a:p>
        </p:txBody>
      </p:sp>
      <p:sp>
        <p:nvSpPr>
          <p:cNvPr id="17" name="Shape 14"/>
          <p:cNvSpPr/>
          <p:nvPr/>
        </p:nvSpPr>
        <p:spPr>
          <a:xfrm>
            <a:off x="800100" y="2613189"/>
            <a:ext cx="114300" cy="114300"/>
          </a:xfrm>
          <a:prstGeom prst="ellipse">
            <a:avLst/>
          </a:prstGeom>
          <a:solidFill>
            <a:srgbClr val="16C784"/>
          </a:solidFill>
          <a:ln w="298">
            <a:solidFill>
              <a:srgbClr val="FFFFFF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711557" y="2795355"/>
            <a:ext cx="29135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 1</a:t>
            </a:r>
            <a:endParaRPr lang="en-US" sz="732" dirty="0"/>
          </a:p>
        </p:txBody>
      </p:sp>
      <p:sp>
        <p:nvSpPr>
          <p:cNvPr id="19" name="Text 16"/>
          <p:cNvSpPr/>
          <p:nvPr/>
        </p:nvSpPr>
        <p:spPr>
          <a:xfrm>
            <a:off x="439145" y="2925366"/>
            <a:ext cx="836182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After Funding</a:t>
            </a:r>
            <a:endParaRPr lang="en-US" sz="732" dirty="0"/>
          </a:p>
        </p:txBody>
      </p:sp>
      <p:sp>
        <p:nvSpPr>
          <p:cNvPr id="20" name="Shape 17"/>
          <p:cNvSpPr/>
          <p:nvPr/>
        </p:nvSpPr>
        <p:spPr>
          <a:xfrm>
            <a:off x="1500188" y="2371725"/>
            <a:ext cx="7215188" cy="9286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Text 18"/>
          <p:cNvSpPr/>
          <p:nvPr/>
        </p:nvSpPr>
        <p:spPr>
          <a:xfrm>
            <a:off x="1714500" y="2550319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Action</a:t>
            </a:r>
            <a:endParaRPr lang="en-US" sz="628" dirty="0"/>
          </a:p>
        </p:txBody>
      </p:sp>
      <p:sp>
        <p:nvSpPr>
          <p:cNvPr id="22" name="Text 19"/>
          <p:cNvSpPr/>
          <p:nvPr/>
        </p:nvSpPr>
        <p:spPr>
          <a:xfrm>
            <a:off x="1714500" y="2736056"/>
            <a:ext cx="214312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Spin up Cerberus AI on NVIDIA NIM</a:t>
            </a:r>
            <a:endParaRPr lang="en-US" sz="785" dirty="0"/>
          </a:p>
        </p:txBody>
      </p:sp>
      <p:sp>
        <p:nvSpPr>
          <p:cNvPr id="23" name="Text 20"/>
          <p:cNvSpPr/>
          <p:nvPr/>
        </p:nvSpPr>
        <p:spPr>
          <a:xfrm>
            <a:off x="4036219" y="2550319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Effect</a:t>
            </a:r>
            <a:endParaRPr lang="en-US" sz="628" dirty="0"/>
          </a:p>
        </p:txBody>
      </p:sp>
      <p:sp>
        <p:nvSpPr>
          <p:cNvPr id="24" name="Text 21"/>
          <p:cNvSpPr/>
          <p:nvPr/>
        </p:nvSpPr>
        <p:spPr>
          <a:xfrm>
            <a:off x="4036219" y="2736056"/>
            <a:ext cx="214312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begins scanning defendant database</a:t>
            </a:r>
            <a:endParaRPr lang="en-US" sz="785" dirty="0"/>
          </a:p>
        </p:txBody>
      </p:sp>
      <p:sp>
        <p:nvSpPr>
          <p:cNvPr id="25" name="Shape 22"/>
          <p:cNvSpPr/>
          <p:nvPr/>
        </p:nvSpPr>
        <p:spPr>
          <a:xfrm>
            <a:off x="6357938" y="2550319"/>
            <a:ext cx="2143125" cy="571500"/>
          </a:xfrm>
          <a:prstGeom prst="rect">
            <a:avLst/>
          </a:prstGeom>
          <a:solidFill>
            <a:srgbClr val="16C784">
              <a:alpha val="5000"/>
            </a:srgbClr>
          </a:solidFill>
          <a:ln/>
        </p:spPr>
      </p:sp>
      <p:sp>
        <p:nvSpPr>
          <p:cNvPr id="26" name="Shape 23"/>
          <p:cNvSpPr/>
          <p:nvPr/>
        </p:nvSpPr>
        <p:spPr>
          <a:xfrm>
            <a:off x="6357938" y="2550319"/>
            <a:ext cx="21431" cy="5715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7" name="Text 24"/>
          <p:cNvSpPr/>
          <p:nvPr/>
        </p:nvSpPr>
        <p:spPr>
          <a:xfrm>
            <a:off x="6465094" y="2657475"/>
            <a:ext cx="1928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$7B</a:t>
            </a:r>
            <a:endParaRPr lang="en-US" sz="942" dirty="0"/>
          </a:p>
        </p:txBody>
      </p:sp>
      <p:sp>
        <p:nvSpPr>
          <p:cNvPr id="28" name="Text 25"/>
          <p:cNvSpPr/>
          <p:nvPr/>
        </p:nvSpPr>
        <p:spPr>
          <a:xfrm>
            <a:off x="6465094" y="2886075"/>
            <a:ext cx="19288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Valuation (No Revenue Yet)</a:t>
            </a:r>
            <a:endParaRPr lang="en-US" sz="628" dirty="0"/>
          </a:p>
        </p:txBody>
      </p:sp>
      <p:sp>
        <p:nvSpPr>
          <p:cNvPr id="29" name="Shape 26"/>
          <p:cNvSpPr/>
          <p:nvPr/>
        </p:nvSpPr>
        <p:spPr>
          <a:xfrm>
            <a:off x="800100" y="3684752"/>
            <a:ext cx="114300" cy="114300"/>
          </a:xfrm>
          <a:prstGeom prst="ellipse">
            <a:avLst/>
          </a:prstGeom>
          <a:solidFill>
            <a:srgbClr val="16C784"/>
          </a:solidFill>
          <a:ln w="298">
            <a:solidFill>
              <a:srgbClr val="FFFFFF"/>
            </a:solidFill>
            <a:prstDash val="solid"/>
          </a:ln>
        </p:spPr>
      </p:sp>
      <p:sp>
        <p:nvSpPr>
          <p:cNvPr id="30" name="Text 27"/>
          <p:cNvSpPr/>
          <p:nvPr/>
        </p:nvSpPr>
        <p:spPr>
          <a:xfrm>
            <a:off x="681893" y="3866917"/>
            <a:ext cx="3507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 30</a:t>
            </a:r>
            <a:endParaRPr lang="en-US" sz="732" dirty="0"/>
          </a:p>
        </p:txBody>
      </p:sp>
      <p:sp>
        <p:nvSpPr>
          <p:cNvPr id="31" name="Text 28"/>
          <p:cNvSpPr/>
          <p:nvPr/>
        </p:nvSpPr>
        <p:spPr>
          <a:xfrm>
            <a:off x="480222" y="3996928"/>
            <a:ext cx="75405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Targets</a:t>
            </a:r>
            <a:endParaRPr lang="en-US" sz="732" dirty="0"/>
          </a:p>
        </p:txBody>
      </p:sp>
      <p:sp>
        <p:nvSpPr>
          <p:cNvPr id="32" name="Shape 29"/>
          <p:cNvSpPr/>
          <p:nvPr/>
        </p:nvSpPr>
        <p:spPr>
          <a:xfrm>
            <a:off x="1500188" y="3443288"/>
            <a:ext cx="7215188" cy="9286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3" name="Text 30"/>
          <p:cNvSpPr/>
          <p:nvPr/>
        </p:nvSpPr>
        <p:spPr>
          <a:xfrm>
            <a:off x="1714500" y="3621881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Action</a:t>
            </a:r>
            <a:endParaRPr lang="en-US" sz="628" dirty="0"/>
          </a:p>
        </p:txBody>
      </p:sp>
      <p:sp>
        <p:nvSpPr>
          <p:cNvPr id="34" name="Text 31"/>
          <p:cNvSpPr/>
          <p:nvPr/>
        </p:nvSpPr>
        <p:spPr>
          <a:xfrm>
            <a:off x="1714500" y="3807619"/>
            <a:ext cx="214312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identifies 10-20 high-value targets</a:t>
            </a:r>
            <a:endParaRPr lang="en-US" sz="785" dirty="0"/>
          </a:p>
        </p:txBody>
      </p:sp>
      <p:sp>
        <p:nvSpPr>
          <p:cNvPr id="35" name="Text 32"/>
          <p:cNvSpPr/>
          <p:nvPr/>
        </p:nvSpPr>
        <p:spPr>
          <a:xfrm>
            <a:off x="4036219" y="3621881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Effect</a:t>
            </a:r>
            <a:endParaRPr lang="en-US" sz="628" dirty="0"/>
          </a:p>
        </p:txBody>
      </p:sp>
      <p:sp>
        <p:nvSpPr>
          <p:cNvPr id="36" name="Text 33"/>
          <p:cNvSpPr/>
          <p:nvPr/>
        </p:nvSpPr>
        <p:spPr>
          <a:xfrm>
            <a:off x="4036219" y="3807619"/>
            <a:ext cx="214312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Legal team begins arbitration filings</a:t>
            </a:r>
            <a:endParaRPr lang="en-US" sz="785" dirty="0"/>
          </a:p>
        </p:txBody>
      </p:sp>
      <p:sp>
        <p:nvSpPr>
          <p:cNvPr id="37" name="Shape 34"/>
          <p:cNvSpPr/>
          <p:nvPr/>
        </p:nvSpPr>
        <p:spPr>
          <a:xfrm>
            <a:off x="6357938" y="3621881"/>
            <a:ext cx="2143125" cy="571500"/>
          </a:xfrm>
          <a:prstGeom prst="rect">
            <a:avLst/>
          </a:prstGeom>
          <a:solidFill>
            <a:srgbClr val="16C784">
              <a:alpha val="5000"/>
            </a:srgbClr>
          </a:solidFill>
          <a:ln/>
        </p:spPr>
      </p:sp>
      <p:sp>
        <p:nvSpPr>
          <p:cNvPr id="38" name="Shape 35"/>
          <p:cNvSpPr/>
          <p:nvPr/>
        </p:nvSpPr>
        <p:spPr>
          <a:xfrm>
            <a:off x="6357938" y="3621881"/>
            <a:ext cx="21431" cy="5715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39" name="Text 36"/>
          <p:cNvSpPr/>
          <p:nvPr/>
        </p:nvSpPr>
        <p:spPr>
          <a:xfrm>
            <a:off x="6465094" y="3729038"/>
            <a:ext cx="1928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$50B</a:t>
            </a:r>
            <a:endParaRPr lang="en-US" sz="942" dirty="0"/>
          </a:p>
        </p:txBody>
      </p:sp>
      <p:sp>
        <p:nvSpPr>
          <p:cNvPr id="40" name="Text 37"/>
          <p:cNvSpPr/>
          <p:nvPr/>
        </p:nvSpPr>
        <p:spPr>
          <a:xfrm>
            <a:off x="6465094" y="3957638"/>
            <a:ext cx="19288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Market Reprices on Hunt</a:t>
            </a:r>
            <a:endParaRPr lang="en-US" sz="628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8625" y="428625"/>
            <a:ext cx="8286750" cy="3429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800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The Updated Timeline: Revenue Generation &amp; Network Effects</a:t>
            </a:r>
            <a:endParaRPr lang="en-US" sz="1800" dirty="0"/>
          </a:p>
        </p:txBody>
      </p:sp>
      <p:sp>
        <p:nvSpPr>
          <p:cNvPr id="4" name="Text 1"/>
          <p:cNvSpPr/>
          <p:nvPr/>
        </p:nvSpPr>
        <p:spPr>
          <a:xfrm>
            <a:off x="428625" y="842963"/>
            <a:ext cx="828675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Path to Proof of Concept &amp; Long-Term Value Creation</a:t>
            </a:r>
            <a:endParaRPr lang="en-US" sz="837" dirty="0"/>
          </a:p>
        </p:txBody>
      </p:sp>
      <p:sp>
        <p:nvSpPr>
          <p:cNvPr id="5" name="Shape 2"/>
          <p:cNvSpPr/>
          <p:nvPr/>
        </p:nvSpPr>
        <p:spPr>
          <a:xfrm>
            <a:off x="800100" y="1476608"/>
            <a:ext cx="114300" cy="114300"/>
          </a:xfrm>
          <a:prstGeom prst="ellipse">
            <a:avLst/>
          </a:prstGeom>
          <a:solidFill>
            <a:srgbClr val="16C784"/>
          </a:solidFill>
          <a:ln w="298">
            <a:solidFill>
              <a:srgbClr val="FFFFFF"/>
            </a:solidFill>
            <a:prstDash val="solid"/>
          </a:ln>
        </p:spPr>
      </p:sp>
      <p:sp>
        <p:nvSpPr>
          <p:cNvPr id="6" name="Text 3"/>
          <p:cNvSpPr/>
          <p:nvPr/>
        </p:nvSpPr>
        <p:spPr>
          <a:xfrm>
            <a:off x="681893" y="1658773"/>
            <a:ext cx="35071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Day 90</a:t>
            </a:r>
            <a:endParaRPr lang="en-US" sz="732" dirty="0"/>
          </a:p>
        </p:txBody>
      </p:sp>
      <p:sp>
        <p:nvSpPr>
          <p:cNvPr id="7" name="Text 4"/>
          <p:cNvSpPr/>
          <p:nvPr/>
        </p:nvSpPr>
        <p:spPr>
          <a:xfrm>
            <a:off x="715463" y="1788784"/>
            <a:ext cx="283573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</a:t>
            </a:r>
            <a:endParaRPr lang="en-US" sz="732" dirty="0"/>
          </a:p>
        </p:txBody>
      </p:sp>
      <p:sp>
        <p:nvSpPr>
          <p:cNvPr id="8" name="Text 5"/>
          <p:cNvSpPr/>
          <p:nvPr/>
        </p:nvSpPr>
        <p:spPr>
          <a:xfrm>
            <a:off x="502407" y="1918795"/>
            <a:ext cx="709687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Settlements</a:t>
            </a:r>
            <a:endParaRPr lang="en-US" sz="732" dirty="0"/>
          </a:p>
        </p:txBody>
      </p:sp>
      <p:sp>
        <p:nvSpPr>
          <p:cNvPr id="9" name="Shape 6"/>
          <p:cNvSpPr/>
          <p:nvPr/>
        </p:nvSpPr>
        <p:spPr>
          <a:xfrm>
            <a:off x="1500188" y="1300163"/>
            <a:ext cx="7215188" cy="9286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0" name="Text 7"/>
          <p:cNvSpPr/>
          <p:nvPr/>
        </p:nvSpPr>
        <p:spPr>
          <a:xfrm>
            <a:off x="1714500" y="1478756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Action</a:t>
            </a:r>
            <a:endParaRPr lang="en-US" sz="628" dirty="0"/>
          </a:p>
        </p:txBody>
      </p:sp>
      <p:sp>
        <p:nvSpPr>
          <p:cNvPr id="11" name="Text 8"/>
          <p:cNvSpPr/>
          <p:nvPr/>
        </p:nvSpPr>
        <p:spPr>
          <a:xfrm>
            <a:off x="1714500" y="1664494"/>
            <a:ext cx="214312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First defendant offers settlement</a:t>
            </a:r>
            <a:endParaRPr lang="en-US" sz="785" dirty="0"/>
          </a:p>
        </p:txBody>
      </p:sp>
      <p:sp>
        <p:nvSpPr>
          <p:cNvPr id="12" name="Text 9"/>
          <p:cNvSpPr/>
          <p:nvPr/>
        </p:nvSpPr>
        <p:spPr>
          <a:xfrm>
            <a:off x="4036219" y="1478756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Effect</a:t>
            </a:r>
            <a:endParaRPr lang="en-US" sz="628" dirty="0"/>
          </a:p>
        </p:txBody>
      </p:sp>
      <p:sp>
        <p:nvSpPr>
          <p:cNvPr id="13" name="Text 10"/>
          <p:cNvSpPr/>
          <p:nvPr/>
        </p:nvSpPr>
        <p:spPr>
          <a:xfrm>
            <a:off x="4036219" y="1664494"/>
            <a:ext cx="2143125" cy="32146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Justice Burn activates, REPAR supply drops</a:t>
            </a:r>
            <a:endParaRPr lang="en-US" sz="785" dirty="0"/>
          </a:p>
        </p:txBody>
      </p:sp>
      <p:sp>
        <p:nvSpPr>
          <p:cNvPr id="14" name="Shape 11"/>
          <p:cNvSpPr/>
          <p:nvPr/>
        </p:nvSpPr>
        <p:spPr>
          <a:xfrm>
            <a:off x="6357938" y="1478756"/>
            <a:ext cx="2143125" cy="571500"/>
          </a:xfrm>
          <a:prstGeom prst="rect">
            <a:avLst/>
          </a:prstGeom>
          <a:solidFill>
            <a:srgbClr val="16C784">
              <a:alpha val="5000"/>
            </a:srgbClr>
          </a:solidFill>
          <a:ln/>
        </p:spPr>
      </p:sp>
      <p:sp>
        <p:nvSpPr>
          <p:cNvPr id="15" name="Shape 12"/>
          <p:cNvSpPr/>
          <p:nvPr/>
        </p:nvSpPr>
        <p:spPr>
          <a:xfrm>
            <a:off x="6357938" y="1478756"/>
            <a:ext cx="21431" cy="5715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16" name="Text 13"/>
          <p:cNvSpPr/>
          <p:nvPr/>
        </p:nvSpPr>
        <p:spPr>
          <a:xfrm>
            <a:off x="6465094" y="1585913"/>
            <a:ext cx="1928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$100B+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6465094" y="1814513"/>
            <a:ext cx="19288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Proof of Concept Complete</a:t>
            </a:r>
            <a:endParaRPr lang="en-US" sz="628" dirty="0"/>
          </a:p>
        </p:txBody>
      </p:sp>
      <p:sp>
        <p:nvSpPr>
          <p:cNvPr id="18" name="Shape 15"/>
          <p:cNvSpPr/>
          <p:nvPr/>
        </p:nvSpPr>
        <p:spPr>
          <a:xfrm>
            <a:off x="800100" y="2548170"/>
            <a:ext cx="114300" cy="114300"/>
          </a:xfrm>
          <a:prstGeom prst="ellipse">
            <a:avLst/>
          </a:prstGeom>
          <a:solidFill>
            <a:srgbClr val="16C784"/>
          </a:solidFill>
          <a:ln w="298">
            <a:solidFill>
              <a:srgbClr val="FFFFFF"/>
            </a:solidFill>
            <a:prstDash val="solid"/>
          </a:ln>
        </p:spPr>
      </p:sp>
      <p:sp>
        <p:nvSpPr>
          <p:cNvPr id="19" name="Text 16"/>
          <p:cNvSpPr/>
          <p:nvPr/>
        </p:nvSpPr>
        <p:spPr>
          <a:xfrm>
            <a:off x="682479" y="2730336"/>
            <a:ext cx="349514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Year 1</a:t>
            </a:r>
            <a:endParaRPr lang="en-US" sz="732" dirty="0"/>
          </a:p>
        </p:txBody>
      </p:sp>
      <p:sp>
        <p:nvSpPr>
          <p:cNvPr id="20" name="Text 17"/>
          <p:cNvSpPr/>
          <p:nvPr/>
        </p:nvSpPr>
        <p:spPr>
          <a:xfrm>
            <a:off x="598261" y="2860346"/>
            <a:ext cx="51797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Network </a:t>
            </a:r>
            <a:endParaRPr lang="en-US" sz="732" dirty="0"/>
          </a:p>
        </p:txBody>
      </p:sp>
      <p:sp>
        <p:nvSpPr>
          <p:cNvPr id="21" name="Text 18"/>
          <p:cNvSpPr/>
          <p:nvPr/>
        </p:nvSpPr>
        <p:spPr>
          <a:xfrm>
            <a:off x="650472" y="2990357"/>
            <a:ext cx="41355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3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Effects</a:t>
            </a:r>
            <a:endParaRPr lang="en-US" sz="732" dirty="0"/>
          </a:p>
        </p:txBody>
      </p:sp>
      <p:sp>
        <p:nvSpPr>
          <p:cNvPr id="22" name="Shape 19"/>
          <p:cNvSpPr/>
          <p:nvPr/>
        </p:nvSpPr>
        <p:spPr>
          <a:xfrm>
            <a:off x="1500188" y="2371725"/>
            <a:ext cx="7215188" cy="92868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Text 20"/>
          <p:cNvSpPr/>
          <p:nvPr/>
        </p:nvSpPr>
        <p:spPr>
          <a:xfrm>
            <a:off x="1714500" y="2550319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Action</a:t>
            </a:r>
            <a:endParaRPr lang="en-US" sz="628" dirty="0"/>
          </a:p>
        </p:txBody>
      </p:sp>
      <p:sp>
        <p:nvSpPr>
          <p:cNvPr id="24" name="Text 21"/>
          <p:cNvSpPr/>
          <p:nvPr/>
        </p:nvSpPr>
        <p:spPr>
          <a:xfrm>
            <a:off x="1714500" y="2736056"/>
            <a:ext cx="214312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20+ settlements, ecosystem maturity</a:t>
            </a:r>
            <a:endParaRPr lang="en-US" sz="785" dirty="0"/>
          </a:p>
        </p:txBody>
      </p:sp>
      <p:sp>
        <p:nvSpPr>
          <p:cNvPr id="25" name="Text 22"/>
          <p:cNvSpPr/>
          <p:nvPr/>
        </p:nvSpPr>
        <p:spPr>
          <a:xfrm>
            <a:off x="4036219" y="2550319"/>
            <a:ext cx="2143125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Effect</a:t>
            </a:r>
            <a:endParaRPr lang="en-US" sz="628" dirty="0"/>
          </a:p>
        </p:txBody>
      </p:sp>
      <p:sp>
        <p:nvSpPr>
          <p:cNvPr id="26" name="Text 23"/>
          <p:cNvSpPr/>
          <p:nvPr/>
        </p:nvSpPr>
        <p:spPr>
          <a:xfrm>
            <a:off x="4036219" y="2736056"/>
            <a:ext cx="2143125" cy="16073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5" b="1" dirty="0">
                <a:solidFill>
                  <a:srgbClr val="1A1A2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Deflationary spiral accelerates</a:t>
            </a:r>
            <a:endParaRPr lang="en-US" sz="785" dirty="0"/>
          </a:p>
        </p:txBody>
      </p:sp>
      <p:sp>
        <p:nvSpPr>
          <p:cNvPr id="27" name="Shape 24"/>
          <p:cNvSpPr/>
          <p:nvPr/>
        </p:nvSpPr>
        <p:spPr>
          <a:xfrm>
            <a:off x="6357938" y="2550319"/>
            <a:ext cx="2143125" cy="571500"/>
          </a:xfrm>
          <a:prstGeom prst="rect">
            <a:avLst/>
          </a:prstGeom>
          <a:solidFill>
            <a:srgbClr val="16C784">
              <a:alpha val="5000"/>
            </a:srgbClr>
          </a:solidFill>
          <a:ln/>
        </p:spPr>
      </p:sp>
      <p:sp>
        <p:nvSpPr>
          <p:cNvPr id="28" name="Shape 25"/>
          <p:cNvSpPr/>
          <p:nvPr/>
        </p:nvSpPr>
        <p:spPr>
          <a:xfrm>
            <a:off x="6357938" y="2550319"/>
            <a:ext cx="21431" cy="571500"/>
          </a:xfrm>
          <a:prstGeom prst="rect">
            <a:avLst/>
          </a:prstGeom>
          <a:solidFill>
            <a:srgbClr val="16C784"/>
          </a:solidFill>
          <a:ln/>
        </p:spPr>
      </p:sp>
      <p:sp>
        <p:nvSpPr>
          <p:cNvPr id="29" name="Text 26"/>
          <p:cNvSpPr/>
          <p:nvPr/>
        </p:nvSpPr>
        <p:spPr>
          <a:xfrm>
            <a:off x="6465094" y="2657475"/>
            <a:ext cx="19288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16C78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$250-500B</a:t>
            </a:r>
            <a:endParaRPr lang="en-US" sz="942" dirty="0"/>
          </a:p>
        </p:txBody>
      </p:sp>
      <p:sp>
        <p:nvSpPr>
          <p:cNvPr id="30" name="Text 27"/>
          <p:cNvSpPr/>
          <p:nvPr/>
        </p:nvSpPr>
        <p:spPr>
          <a:xfrm>
            <a:off x="6465094" y="2886075"/>
            <a:ext cx="1928813" cy="1285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b="1" dirty="0">
                <a:solidFill>
                  <a:srgbClr val="6666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Base to Bull Case</a:t>
            </a:r>
            <a:endParaRPr lang="en-US" sz="628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2025-10-23T06:46:38Z</dcterms:created>
  <dcterms:modified xsi:type="dcterms:W3CDTF">2025-10-23T06:46:38Z</dcterms:modified>
</cp:coreProperties>
</file>