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4660"/>
  </p:normalViewPr>
  <p:slideViewPr>
    <p:cSldViewPr snapToGrid="0">
      <p:cViewPr>
        <p:scale>
          <a:sx n="125" d="100"/>
          <a:sy n="125" d="100"/>
        </p:scale>
        <p:origin x="58" y="-2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6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4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2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2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7218-0672-4FDC-B2C7-672C20D3916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82C3-F879-477A-AB36-7D163E249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0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21A2830C-5006-E4B9-87D2-C0830F0A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48" y="3699873"/>
            <a:ext cx="495595" cy="3503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6726D0-68FE-4A21-C5BC-C5B2FD37B762}"/>
              </a:ext>
            </a:extLst>
          </p:cNvPr>
          <p:cNvSpPr txBox="1"/>
          <p:nvPr/>
        </p:nvSpPr>
        <p:spPr>
          <a:xfrm>
            <a:off x="0" y="-26326"/>
            <a:ext cx="2952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800" b="1" dirty="0">
                <a:cs typeface="Times New Roman" panose="02020603050405020304" pitchFamily="18" charset="0"/>
              </a:rPr>
              <a:t>Declarative: </a:t>
            </a:r>
            <a:r>
              <a:rPr lang="en-US" altLang="zh-CN" sz="800" b="1" dirty="0">
                <a:cs typeface="Times New Roman" panose="02020603050405020304" pitchFamily="18" charset="0"/>
              </a:rPr>
              <a:t>Say what you want not how to get it</a:t>
            </a:r>
            <a:endParaRPr lang="zh-CN" altLang="en-US" sz="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52D061-BD29-06BB-6F81-6B01D7A5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" y="143387"/>
            <a:ext cx="2145978" cy="2769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7A3089-AFC4-AC1F-ABFA-02FF01EB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7" y="449532"/>
            <a:ext cx="1336911" cy="1050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DD1A71-5C37-A6C0-4EA3-229BCF905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988" y="448073"/>
            <a:ext cx="927336" cy="1065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A9B21A2-0018-A834-2BB4-D0EA5F7B45C3}"/>
              </a:ext>
            </a:extLst>
          </p:cNvPr>
          <p:cNvSpPr txBox="1"/>
          <p:nvPr/>
        </p:nvSpPr>
        <p:spPr>
          <a:xfrm>
            <a:off x="3057" y="501323"/>
            <a:ext cx="2952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Instance is a multiset of “rows” (“tuples”)</a:t>
            </a:r>
            <a:endParaRPr lang="zh-CN" altLang="en-US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CA864E-9682-4EC7-49EC-5E756C816DC6}"/>
              </a:ext>
            </a:extLst>
          </p:cNvPr>
          <p:cNvSpPr txBox="1"/>
          <p:nvPr/>
        </p:nvSpPr>
        <p:spPr>
          <a:xfrm>
            <a:off x="1663582" y="110629"/>
            <a:ext cx="29527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No duplication</a:t>
            </a:r>
            <a:endParaRPr lang="zh-CN" altLang="en-US" sz="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21ECE15-12D0-FCCA-BCCB-77940CC3D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77" y="675268"/>
            <a:ext cx="1272541" cy="45079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6EBB3D8-42C7-B8A0-E025-2B93C7B71022}"/>
              </a:ext>
            </a:extLst>
          </p:cNvPr>
          <p:cNvSpPr txBox="1"/>
          <p:nvPr/>
        </p:nvSpPr>
        <p:spPr>
          <a:xfrm>
            <a:off x="1282699" y="193547"/>
            <a:ext cx="29527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Atomic (not tuple in tuple)</a:t>
            </a:r>
            <a:endParaRPr lang="zh-CN" altLang="en-US" sz="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4AFDF2-E9A0-0476-2F76-763E038986EA}"/>
              </a:ext>
            </a:extLst>
          </p:cNvPr>
          <p:cNvSpPr txBox="1"/>
          <p:nvPr/>
        </p:nvSpPr>
        <p:spPr>
          <a:xfrm>
            <a:off x="30164" y="1080823"/>
            <a:ext cx="3432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900" dirty="0"/>
              <a:t>RDBMS responsible for efficient evaluation</a:t>
            </a:r>
            <a:endParaRPr lang="zh-CN" altLang="en-US" sz="9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1ECCCDF-30E6-42A3-5A95-A0D1852C2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77" y="1256426"/>
            <a:ext cx="1858986" cy="4507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2C08E0D-2170-C741-4DEC-F253324B4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1518" y="684933"/>
            <a:ext cx="1579392" cy="45079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63932D5-89B3-DB86-E8E9-FC32678B1A7D}"/>
              </a:ext>
            </a:extLst>
          </p:cNvPr>
          <p:cNvSpPr txBox="1"/>
          <p:nvPr/>
        </p:nvSpPr>
        <p:spPr>
          <a:xfrm>
            <a:off x="24848" y="1637528"/>
            <a:ext cx="29527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cs typeface="Times New Roman" panose="02020603050405020304" pitchFamily="18" charset="0"/>
              </a:rPr>
              <a:t>SELECT</a:t>
            </a:r>
            <a:r>
              <a:rPr lang="zh-CN" altLang="en-US" sz="7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700" b="1" dirty="0">
                <a:solidFill>
                  <a:srgbClr val="FF0000"/>
                </a:solidFill>
                <a:cs typeface="Times New Roman" panose="02020603050405020304" pitchFamily="18" charset="0"/>
              </a:rPr>
              <a:t>DISTINCT</a:t>
            </a:r>
            <a:endParaRPr lang="zh-CN" alt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E09865-2980-ED08-2DDF-F1E669513DB8}"/>
              </a:ext>
            </a:extLst>
          </p:cNvPr>
          <p:cNvSpPr txBox="1"/>
          <p:nvPr/>
        </p:nvSpPr>
        <p:spPr>
          <a:xfrm>
            <a:off x="685800" y="1637528"/>
            <a:ext cx="3429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SELECT </a:t>
            </a:r>
            <a:r>
              <a:rPr lang="en-US" altLang="zh-CN" sz="700" b="1" dirty="0" err="1"/>
              <a:t>S.age</a:t>
            </a:r>
            <a:r>
              <a:rPr lang="en-US" altLang="zh-CN" sz="700" b="1" dirty="0"/>
              <a:t>*2 AS a2</a:t>
            </a:r>
            <a:endParaRPr lang="zh-CN" altLang="en-US" sz="7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C9B60A-4734-AE23-9CF3-66A5E75EBF8B}"/>
              </a:ext>
            </a:extLst>
          </p:cNvPr>
          <p:cNvSpPr txBox="1"/>
          <p:nvPr/>
        </p:nvSpPr>
        <p:spPr>
          <a:xfrm>
            <a:off x="20637" y="1727891"/>
            <a:ext cx="3429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ORDER BY </a:t>
            </a:r>
            <a:r>
              <a:rPr lang="en-US" altLang="zh-CN" sz="700" b="1" dirty="0" err="1"/>
              <a:t>S.gpa</a:t>
            </a:r>
            <a:r>
              <a:rPr lang="en-US" altLang="zh-CN" sz="700" b="1" dirty="0"/>
              <a:t> DESC, S.name</a:t>
            </a:r>
            <a:endParaRPr lang="zh-CN" altLang="en-US" sz="7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86BD03-3455-99F3-5766-F63C4F502B08}"/>
              </a:ext>
            </a:extLst>
          </p:cNvPr>
          <p:cNvSpPr txBox="1"/>
          <p:nvPr/>
        </p:nvSpPr>
        <p:spPr>
          <a:xfrm>
            <a:off x="20637" y="1818666"/>
            <a:ext cx="3429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LIMIT: + ORDER BY;  not pure declarative</a:t>
            </a:r>
            <a:endParaRPr lang="zh-CN" altLang="en-US" sz="700" b="1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A0E6C3A-8B2B-FBF8-12F6-ADDDBBA348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121" y="1461607"/>
            <a:ext cx="1573280" cy="58554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F84442A-5940-53E5-5D81-43CE7442B01E}"/>
              </a:ext>
            </a:extLst>
          </p:cNvPr>
          <p:cNvSpPr txBox="1"/>
          <p:nvPr/>
        </p:nvSpPr>
        <p:spPr>
          <a:xfrm>
            <a:off x="-50918" y="1907444"/>
            <a:ext cx="3429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700" b="1" dirty="0">
                <a:highlight>
                  <a:srgbClr val="FFFF00"/>
                </a:highlight>
              </a:rPr>
              <a:t>Aggregate</a:t>
            </a:r>
            <a:r>
              <a:rPr lang="fr-FR" altLang="zh-CN" sz="700" b="1" dirty="0"/>
              <a:t>: AVG, SUM, COUNT, MAX, MIN</a:t>
            </a:r>
            <a:endParaRPr lang="zh-CN" altLang="en-US" sz="7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6B1F8E-A228-3230-E602-637A2F540764}"/>
              </a:ext>
            </a:extLst>
          </p:cNvPr>
          <p:cNvSpPr txBox="1"/>
          <p:nvPr/>
        </p:nvSpPr>
        <p:spPr>
          <a:xfrm>
            <a:off x="383617" y="1996222"/>
            <a:ext cx="345519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dirty="0"/>
              <a:t>SELECT [DISTINCT] AVG(</a:t>
            </a:r>
            <a:r>
              <a:rPr lang="en-US" altLang="zh-CN" sz="700" dirty="0" err="1"/>
              <a:t>S.gpa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E294ACC-4D75-2CB4-E1AE-3F68149487C5}"/>
              </a:ext>
            </a:extLst>
          </p:cNvPr>
          <p:cNvSpPr txBox="1"/>
          <p:nvPr/>
        </p:nvSpPr>
        <p:spPr>
          <a:xfrm>
            <a:off x="-495054" y="2086585"/>
            <a:ext cx="34551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600" b="1" dirty="0"/>
              <a:t>GROUP BY A,B : A,B </a:t>
            </a:r>
            <a:r>
              <a:rPr lang="zh-CN" altLang="en-US" sz="600" b="1" dirty="0"/>
              <a:t>均相同才视为一种</a:t>
            </a:r>
            <a:endParaRPr lang="en-US" altLang="zh-CN" sz="600" b="1" dirty="0"/>
          </a:p>
          <a:p>
            <a:pPr lvl="1"/>
            <a:r>
              <a:rPr lang="en-US" altLang="zh-CN" sz="600" b="1" dirty="0"/>
              <a:t>GROUP BY (A) SELCT </a:t>
            </a:r>
            <a:r>
              <a:rPr lang="zh-CN" altLang="en-US" sz="600" b="1" dirty="0"/>
              <a:t>里一定有</a:t>
            </a:r>
            <a:r>
              <a:rPr lang="en-US" altLang="zh-CN" sz="600" b="1" dirty="0"/>
              <a:t>A</a:t>
            </a:r>
            <a:endParaRPr lang="zh-CN" altLang="en-US" sz="600" b="1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7B07E1C-7362-015F-59BF-88E4A14DC4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64" y="2313725"/>
            <a:ext cx="2292879" cy="1005182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0A287F9A-4E0F-11B2-77BB-1D80DA757634}"/>
              </a:ext>
            </a:extLst>
          </p:cNvPr>
          <p:cNvSpPr txBox="1"/>
          <p:nvPr/>
        </p:nvSpPr>
        <p:spPr>
          <a:xfrm>
            <a:off x="-58138" y="3216211"/>
            <a:ext cx="3676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700" b="1" dirty="0"/>
              <a:t>HAVING</a:t>
            </a:r>
            <a:r>
              <a:rPr lang="en-US" altLang="zh-CN" sz="700" b="1" dirty="0"/>
              <a:t>:</a:t>
            </a:r>
            <a:r>
              <a:rPr lang="zh-CN" altLang="en-US" sz="700" b="1" dirty="0"/>
              <a:t> </a:t>
            </a:r>
            <a:r>
              <a:rPr lang="en-US" altLang="zh-CN" sz="700" b="1" dirty="0"/>
              <a:t>after group by and </a:t>
            </a:r>
            <a:r>
              <a:rPr lang="en-US" altLang="zh-CN" sz="700" b="1" dirty="0" err="1"/>
              <a:t>aggr</a:t>
            </a:r>
            <a:r>
              <a:rPr lang="en-US" altLang="zh-CN" sz="700" b="1" dirty="0"/>
              <a:t> (</a:t>
            </a:r>
            <a:r>
              <a:rPr lang="en-US" altLang="zh-CN" sz="700" b="1" dirty="0">
                <a:solidFill>
                  <a:srgbClr val="FF0000"/>
                </a:solidFill>
              </a:rPr>
              <a:t>must</a:t>
            </a:r>
            <a:r>
              <a:rPr lang="en-US" altLang="zh-CN" sz="700" b="1" dirty="0"/>
              <a:t>)</a:t>
            </a:r>
            <a:endParaRPr lang="zh-CN" altLang="en-US" sz="7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14822EF-ADDC-340F-E9B3-3329933A910C}"/>
              </a:ext>
            </a:extLst>
          </p:cNvPr>
          <p:cNvSpPr txBox="1"/>
          <p:nvPr/>
        </p:nvSpPr>
        <p:spPr>
          <a:xfrm>
            <a:off x="1565951" y="2043177"/>
            <a:ext cx="3676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SELECT COUNT(</a:t>
            </a:r>
            <a:r>
              <a:rPr lang="en-US" altLang="zh-CN" sz="700" b="1" dirty="0">
                <a:solidFill>
                  <a:srgbClr val="FF0000"/>
                </a:solidFill>
              </a:rPr>
              <a:t>DISTINCT</a:t>
            </a:r>
            <a:r>
              <a:rPr lang="en-US" altLang="zh-CN" sz="700" b="1" dirty="0"/>
              <a:t> S.name)</a:t>
            </a:r>
            <a:endParaRPr lang="zh-CN" altLang="en-US" sz="700" b="1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1E1A24F-0ED4-7C35-5975-BA2908A4AC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33" y="3376337"/>
            <a:ext cx="1501564" cy="31759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D0B2700C-4D09-EDC4-B885-ABFE17A9DEDB}"/>
              </a:ext>
            </a:extLst>
          </p:cNvPr>
          <p:cNvSpPr txBox="1"/>
          <p:nvPr/>
        </p:nvSpPr>
        <p:spPr>
          <a:xfrm>
            <a:off x="1114426" y="3425105"/>
            <a:ext cx="3676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Self Join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BCFA110-E229-143B-DB50-20D751373D84}"/>
              </a:ext>
            </a:extLst>
          </p:cNvPr>
          <p:cNvSpPr txBox="1"/>
          <p:nvPr/>
        </p:nvSpPr>
        <p:spPr>
          <a:xfrm>
            <a:off x="-22225" y="3645858"/>
            <a:ext cx="3676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700" b="1" dirty="0"/>
              <a:t>String Compararisons WHERE S.sname ~ 'B.*’</a:t>
            </a:r>
            <a:endParaRPr lang="zh-CN" altLang="en-US" sz="7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7D4168F-051A-8D29-374D-02DF1DDE8C9E}"/>
              </a:ext>
            </a:extLst>
          </p:cNvPr>
          <p:cNvSpPr txBox="1"/>
          <p:nvPr/>
        </p:nvSpPr>
        <p:spPr>
          <a:xfrm>
            <a:off x="-28339" y="3731358"/>
            <a:ext cx="3676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dirty="0"/>
              <a:t>Find sailors who have </a:t>
            </a:r>
            <a:r>
              <a:rPr lang="en-US" altLang="zh-CN" sz="700" b="1" dirty="0"/>
              <a:t>not</a:t>
            </a:r>
            <a:r>
              <a:rPr lang="en-US" altLang="zh-CN" sz="700" dirty="0"/>
              <a:t> reserved a boat: </a:t>
            </a:r>
            <a:r>
              <a:rPr lang="en-US" altLang="zh-CN" sz="700" b="1" dirty="0"/>
              <a:t>EXCEPT</a:t>
            </a:r>
            <a:endParaRPr lang="zh-CN" altLang="en-US" sz="700" b="1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51B07F53-CC26-C079-BE22-6D3BDE6F95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32" y="3866611"/>
            <a:ext cx="1046959" cy="23602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B65DC56-C963-8250-FC53-0F0535F948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4426" y="3866611"/>
            <a:ext cx="700087" cy="196427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936ECBDE-4B36-AB52-C81D-6F350D015F01}"/>
              </a:ext>
            </a:extLst>
          </p:cNvPr>
          <p:cNvSpPr txBox="1"/>
          <p:nvPr/>
        </p:nvSpPr>
        <p:spPr>
          <a:xfrm>
            <a:off x="-28339" y="4036543"/>
            <a:ext cx="3676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Set Semantics: UNION ALL; INTERSECT ALL; EXCEPT ALL</a:t>
            </a:r>
            <a:endParaRPr lang="zh-CN" altLang="en-US" sz="7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D582F0D-185F-FA79-8613-27954B1774D6}"/>
              </a:ext>
            </a:extLst>
          </p:cNvPr>
          <p:cNvSpPr txBox="1"/>
          <p:nvPr/>
        </p:nvSpPr>
        <p:spPr>
          <a:xfrm>
            <a:off x="-10877" y="4127142"/>
            <a:ext cx="3676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700" b="1" dirty="0"/>
              <a:t>Nested Queries: IN (subquery); NOT IN; EXISTS;  </a:t>
            </a:r>
            <a:endParaRPr lang="zh-CN" altLang="en-US" sz="7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C39DE6B-CEFC-C9B8-AB3E-D8F2902D6578}"/>
              </a:ext>
            </a:extLst>
          </p:cNvPr>
          <p:cNvSpPr txBox="1"/>
          <p:nvPr/>
        </p:nvSpPr>
        <p:spPr>
          <a:xfrm>
            <a:off x="1663582" y="2773872"/>
            <a:ext cx="3676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dirty="0"/>
              <a:t>Find sailors whose rating is greater </a:t>
            </a:r>
          </a:p>
          <a:p>
            <a:r>
              <a:rPr lang="en-US" altLang="zh-CN" sz="700" dirty="0"/>
              <a:t>than that of some sailor called Popeye</a:t>
            </a:r>
            <a:endParaRPr lang="zh-CN" altLang="en-US" sz="7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6DB550-8347-9735-80C6-0DD2BFFC0ECB}"/>
              </a:ext>
            </a:extLst>
          </p:cNvPr>
          <p:cNvSpPr txBox="1"/>
          <p:nvPr/>
        </p:nvSpPr>
        <p:spPr>
          <a:xfrm>
            <a:off x="1785702" y="2998383"/>
            <a:ext cx="36766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dirty="0"/>
              <a:t>SELECT * </a:t>
            </a:r>
          </a:p>
          <a:p>
            <a:r>
              <a:rPr lang="en-US" altLang="zh-CN" sz="700" dirty="0"/>
              <a:t>FROM Sailors </a:t>
            </a:r>
            <a:r>
              <a:rPr lang="en-US" altLang="zh-CN" sz="700" b="1" dirty="0"/>
              <a:t>S</a:t>
            </a:r>
            <a:r>
              <a:rPr lang="en-US" altLang="zh-CN" sz="700" dirty="0"/>
              <a:t> </a:t>
            </a:r>
          </a:p>
          <a:p>
            <a:r>
              <a:rPr lang="en-US" altLang="zh-CN" sz="700" dirty="0"/>
              <a:t>WHERE </a:t>
            </a:r>
            <a:r>
              <a:rPr lang="en-US" altLang="zh-CN" sz="700" dirty="0" err="1"/>
              <a:t>S.rating</a:t>
            </a:r>
            <a:r>
              <a:rPr lang="en-US" altLang="zh-CN" sz="700" dirty="0"/>
              <a:t> &gt; </a:t>
            </a:r>
            <a:r>
              <a:rPr lang="en-US" altLang="zh-CN" sz="700" b="1" dirty="0"/>
              <a:t>ANY</a:t>
            </a:r>
            <a:r>
              <a:rPr lang="en-US" altLang="zh-CN" sz="700" dirty="0"/>
              <a:t> </a:t>
            </a:r>
          </a:p>
          <a:p>
            <a:r>
              <a:rPr lang="en-US" altLang="zh-CN" sz="700" dirty="0"/>
              <a:t>(SELECT S2.rating </a:t>
            </a:r>
          </a:p>
          <a:p>
            <a:r>
              <a:rPr lang="en-US" altLang="zh-CN" sz="700" dirty="0"/>
              <a:t>FROM Sailors </a:t>
            </a:r>
            <a:r>
              <a:rPr lang="en-US" altLang="zh-CN" sz="700" b="1" dirty="0"/>
              <a:t>S2</a:t>
            </a:r>
            <a:r>
              <a:rPr lang="en-US" altLang="zh-CN" sz="700" dirty="0"/>
              <a:t> </a:t>
            </a:r>
          </a:p>
          <a:p>
            <a:r>
              <a:rPr lang="en-US" altLang="zh-CN" sz="700" dirty="0"/>
              <a:t>WHERE S2.sname='Popeye')</a:t>
            </a:r>
            <a:endParaRPr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F1A8A0B-11DB-AEF4-4168-C146B891D995}"/>
              </a:ext>
            </a:extLst>
          </p:cNvPr>
          <p:cNvSpPr txBox="1"/>
          <p:nvPr/>
        </p:nvSpPr>
        <p:spPr>
          <a:xfrm>
            <a:off x="-28339" y="4227169"/>
            <a:ext cx="3676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dirty="0"/>
              <a:t>Relational </a:t>
            </a:r>
            <a:r>
              <a:rPr lang="en-US" altLang="zh-CN" sz="700" b="1" dirty="0">
                <a:highlight>
                  <a:srgbClr val="FFFF00"/>
                </a:highlight>
              </a:rPr>
              <a:t>Division</a:t>
            </a:r>
            <a:r>
              <a:rPr lang="en-US" altLang="zh-CN" sz="700" dirty="0"/>
              <a:t>: “Find sailors who’ve reserved all boats.” </a:t>
            </a:r>
          </a:p>
          <a:p>
            <a:r>
              <a:rPr lang="en-US" altLang="zh-CN" sz="700" dirty="0"/>
              <a:t>Said differently: “sailors with </a:t>
            </a:r>
            <a:r>
              <a:rPr lang="en-US" altLang="zh-CN" sz="700" b="1" dirty="0"/>
              <a:t>no counter example </a:t>
            </a:r>
            <a:r>
              <a:rPr lang="en-US" altLang="zh-CN" sz="700" dirty="0"/>
              <a:t>missing boats” </a:t>
            </a:r>
            <a:endParaRPr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71D5FD-238B-E991-4DAF-F8EADFB78360}"/>
              </a:ext>
            </a:extLst>
          </p:cNvPr>
          <p:cNvSpPr txBox="1"/>
          <p:nvPr/>
        </p:nvSpPr>
        <p:spPr>
          <a:xfrm>
            <a:off x="-28339" y="4440342"/>
            <a:ext cx="3676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dirty="0"/>
              <a:t>SELECT </a:t>
            </a:r>
            <a:r>
              <a:rPr lang="en-US" altLang="zh-CN" sz="700" dirty="0" err="1"/>
              <a:t>S.sname</a:t>
            </a:r>
            <a:r>
              <a:rPr lang="en-US" altLang="zh-CN" sz="700" dirty="0"/>
              <a:t> FROM Sailors S WHERE NOT EXISTS (SELECT </a:t>
            </a:r>
            <a:r>
              <a:rPr lang="en-US" altLang="zh-CN" sz="700" dirty="0" err="1"/>
              <a:t>B.bid</a:t>
            </a:r>
            <a:r>
              <a:rPr lang="en-US" altLang="zh-CN" sz="700" dirty="0"/>
              <a:t> FROM </a:t>
            </a:r>
            <a:r>
              <a:rPr lang="en-US" altLang="zh-CN" sz="700" b="1" i="1" u="sng" dirty="0"/>
              <a:t>Boats</a:t>
            </a:r>
            <a:r>
              <a:rPr lang="en-US" altLang="zh-CN" sz="700" dirty="0"/>
              <a:t> B WHERE NOT EXISTS (SELECT </a:t>
            </a:r>
            <a:r>
              <a:rPr lang="en-US" altLang="zh-CN" sz="700" dirty="0" err="1"/>
              <a:t>R.bid</a:t>
            </a:r>
            <a:r>
              <a:rPr lang="en-US" altLang="zh-CN" sz="700" dirty="0"/>
              <a:t> FROM Reserves R WHERE </a:t>
            </a:r>
            <a:r>
              <a:rPr lang="en-US" altLang="zh-CN" sz="700" dirty="0" err="1"/>
              <a:t>R.bid</a:t>
            </a:r>
            <a:r>
              <a:rPr lang="en-US" altLang="zh-CN" sz="700" dirty="0"/>
              <a:t>=</a:t>
            </a:r>
            <a:r>
              <a:rPr lang="en-US" altLang="zh-CN" sz="700" dirty="0" err="1"/>
              <a:t>B.bid</a:t>
            </a:r>
            <a:r>
              <a:rPr lang="en-US" altLang="zh-CN" sz="700" dirty="0"/>
              <a:t> AND </a:t>
            </a:r>
            <a:r>
              <a:rPr lang="en-US" altLang="zh-CN" sz="700" dirty="0" err="1"/>
              <a:t>R.sid</a:t>
            </a:r>
            <a:r>
              <a:rPr lang="en-US" altLang="zh-CN" sz="700" dirty="0"/>
              <a:t>=</a:t>
            </a:r>
            <a:r>
              <a:rPr lang="en-US" altLang="zh-CN" sz="700" dirty="0" err="1"/>
              <a:t>S.sid</a:t>
            </a:r>
            <a:r>
              <a:rPr lang="en-US" altLang="zh-CN" sz="700" dirty="0"/>
              <a:t> ))</a:t>
            </a:r>
            <a:endParaRPr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431040C-6A41-3B0B-19FC-27A7DAFA3068}"/>
              </a:ext>
            </a:extLst>
          </p:cNvPr>
          <p:cNvSpPr txBox="1"/>
          <p:nvPr/>
        </p:nvSpPr>
        <p:spPr>
          <a:xfrm>
            <a:off x="-28339" y="4665329"/>
            <a:ext cx="3676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>
                <a:highlight>
                  <a:srgbClr val="FFFF00"/>
                </a:highlight>
              </a:rPr>
              <a:t>Max</a:t>
            </a:r>
            <a:r>
              <a:rPr lang="en-US" altLang="zh-CN" sz="700" dirty="0"/>
              <a:t>: </a:t>
            </a:r>
            <a:r>
              <a:rPr lang="en-US" altLang="zh-CN" sz="800" dirty="0"/>
              <a:t>SELECT MAX(</a:t>
            </a:r>
            <a:r>
              <a:rPr lang="en-US" altLang="zh-CN" sz="800" dirty="0" err="1"/>
              <a:t>S.rating</a:t>
            </a:r>
            <a:r>
              <a:rPr lang="en-US" altLang="zh-CN" sz="800" dirty="0"/>
              <a:t>) FROM Sailors S</a:t>
            </a:r>
            <a:endParaRPr lang="zh-CN" altLang="en-US" sz="700" dirty="0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1B61FE84-CBFD-91D2-277D-FE44DC86A5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1510" y="4832290"/>
            <a:ext cx="1174031" cy="429439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D8AF5705-639D-C0DE-41A5-F2F003B8D3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181" y="4819731"/>
            <a:ext cx="1219409" cy="457678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71B54EEA-54D7-6862-FD5B-E430A5FA3A75}"/>
              </a:ext>
            </a:extLst>
          </p:cNvPr>
          <p:cNvSpPr txBox="1"/>
          <p:nvPr/>
        </p:nvSpPr>
        <p:spPr>
          <a:xfrm>
            <a:off x="881446" y="4805446"/>
            <a:ext cx="5903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legal</a:t>
            </a:r>
            <a:endParaRPr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8966D63-9434-0495-34DD-8B46E32A9E19}"/>
              </a:ext>
            </a:extLst>
          </p:cNvPr>
          <p:cNvSpPr txBox="1"/>
          <p:nvPr/>
        </p:nvSpPr>
        <p:spPr>
          <a:xfrm>
            <a:off x="2196189" y="4670753"/>
            <a:ext cx="9297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Not deterministic, pick arbitrary one from max</a:t>
            </a:r>
            <a:endParaRPr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4A4D9BE-9A1C-0BFD-7924-84587937275A}"/>
              </a:ext>
            </a:extLst>
          </p:cNvPr>
          <p:cNvSpPr txBox="1"/>
          <p:nvPr/>
        </p:nvSpPr>
        <p:spPr>
          <a:xfrm>
            <a:off x="-50918" y="5253858"/>
            <a:ext cx="3676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>
                <a:highlight>
                  <a:srgbClr val="FFFF00"/>
                </a:highlight>
              </a:rPr>
              <a:t>JOIN</a:t>
            </a:r>
            <a:r>
              <a:rPr lang="en-US" altLang="zh-CN" sz="700" dirty="0"/>
              <a:t>: JOIN = </a:t>
            </a:r>
            <a:r>
              <a:rPr lang="en-US" altLang="zh-CN" sz="800" dirty="0"/>
              <a:t>INNER JOIN; </a:t>
            </a:r>
            <a:r>
              <a:rPr lang="en-US" altLang="zh-CN" sz="700" dirty="0"/>
              <a:t>NATURAL JOIN </a:t>
            </a:r>
            <a:r>
              <a:rPr lang="en-US" altLang="zh-CN" sz="700" dirty="0" err="1"/>
              <a:t>equi</a:t>
            </a:r>
            <a:r>
              <a:rPr lang="en-US" altLang="zh-CN" sz="700" dirty="0"/>
              <a:t>-join for pairs of attributes with the same name</a:t>
            </a:r>
          </a:p>
          <a:p>
            <a:r>
              <a:rPr lang="fr-FR" altLang="zh-CN" sz="800" dirty="0"/>
              <a:t>Left Outer Join: </a:t>
            </a:r>
            <a:r>
              <a:rPr lang="en-US" altLang="zh-CN" sz="800" dirty="0"/>
              <a:t>preserves all </a:t>
            </a:r>
            <a:r>
              <a:rPr lang="en-US" altLang="zh-CN" sz="800" b="1" dirty="0"/>
              <a:t>unmatched</a:t>
            </a:r>
            <a:r>
              <a:rPr lang="en-US" altLang="zh-CN" sz="800" dirty="0"/>
              <a:t> rows from the table on the </a:t>
            </a:r>
            <a:r>
              <a:rPr lang="en-US" altLang="zh-CN" sz="800" b="1" dirty="0"/>
              <a:t>left</a:t>
            </a:r>
            <a:endParaRPr lang="zh-CN" altLang="en-US" sz="700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C109F7C-54E3-6570-FC73-DA51969B11B4}"/>
              </a:ext>
            </a:extLst>
          </p:cNvPr>
          <p:cNvSpPr txBox="1"/>
          <p:nvPr/>
        </p:nvSpPr>
        <p:spPr>
          <a:xfrm>
            <a:off x="-28339" y="5499657"/>
            <a:ext cx="3676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>
                <a:highlight>
                  <a:srgbClr val="FFFF00"/>
                </a:highlight>
              </a:rPr>
              <a:t>VIEW </a:t>
            </a:r>
            <a:r>
              <a:rPr lang="en-US" altLang="zh-CN" sz="700" b="1" dirty="0"/>
              <a:t>vs sub-query (not preserved0);  WITH Reds(bid, </a:t>
            </a:r>
            <a:r>
              <a:rPr lang="en-US" altLang="zh-CN" sz="700" b="1" dirty="0" err="1"/>
              <a:t>scount</a:t>
            </a:r>
            <a:r>
              <a:rPr lang="en-US" altLang="zh-CN" sz="700" b="1" dirty="0"/>
              <a:t>) AS (sub-query)  </a:t>
            </a:r>
            <a:endParaRPr lang="zh-CN" altLang="en-US" sz="7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3DCDAE3-C83E-5EF6-C242-6FD61407AE91}"/>
              </a:ext>
            </a:extLst>
          </p:cNvPr>
          <p:cNvSpPr txBox="1"/>
          <p:nvPr/>
        </p:nvSpPr>
        <p:spPr>
          <a:xfrm>
            <a:off x="-10877" y="5614605"/>
            <a:ext cx="3676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>
                <a:highlight>
                  <a:srgbClr val="FFFF00"/>
                </a:highlight>
              </a:rPr>
              <a:t>NULL</a:t>
            </a:r>
            <a:r>
              <a:rPr lang="en-US" altLang="zh-CN" sz="700" b="1" dirty="0"/>
              <a:t> not N=N; F and N=F; T and N = N; T or N = T; F or N = N</a:t>
            </a:r>
            <a:endParaRPr lang="zh-CN" altLang="en-US" sz="700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60BA151-1334-3536-538F-3A0E70EF8DA5}"/>
              </a:ext>
            </a:extLst>
          </p:cNvPr>
          <p:cNvSpPr txBox="1"/>
          <p:nvPr/>
        </p:nvSpPr>
        <p:spPr>
          <a:xfrm>
            <a:off x="0" y="5724867"/>
            <a:ext cx="433946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WHERE</a:t>
            </a:r>
            <a:r>
              <a:rPr lang="en-US" altLang="zh-CN" sz="700" dirty="0"/>
              <a:t> NULL: do not send to output; </a:t>
            </a:r>
            <a:r>
              <a:rPr lang="fr-FR" altLang="zh-CN" sz="700" b="1" dirty="0"/>
              <a:t>Aggregates</a:t>
            </a:r>
            <a:r>
              <a:rPr lang="fr-FR" altLang="zh-CN" sz="700" dirty="0"/>
              <a:t> ignore NULL-valued inputs</a:t>
            </a:r>
            <a:endParaRPr lang="zh-CN" altLang="en-US" sz="7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0897630-52A0-2A67-2F46-433AB1D39260}"/>
              </a:ext>
            </a:extLst>
          </p:cNvPr>
          <p:cNvSpPr txBox="1"/>
          <p:nvPr/>
        </p:nvSpPr>
        <p:spPr>
          <a:xfrm>
            <a:off x="0" y="5816778"/>
            <a:ext cx="3676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800" b="1" dirty="0"/>
              <a:t>SQL Client - Query Parsing &amp; Optimization -</a:t>
            </a:r>
          </a:p>
          <a:p>
            <a:r>
              <a:rPr lang="fr-FR" altLang="zh-CN" sz="800" b="1" dirty="0"/>
              <a:t>Relational Operators-  Files and Index Management -</a:t>
            </a:r>
          </a:p>
          <a:p>
            <a:r>
              <a:rPr lang="fr-FR" altLang="zh-CN" sz="800" b="1" dirty="0"/>
              <a:t>Management - Disk Space Management - Database</a:t>
            </a:r>
            <a:endParaRPr lang="zh-CN" altLang="en-US" sz="8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7F762DF-E473-BB5D-C0CE-A7E87F7AE78F}"/>
              </a:ext>
            </a:extLst>
          </p:cNvPr>
          <p:cNvSpPr txBox="1"/>
          <p:nvPr/>
        </p:nvSpPr>
        <p:spPr>
          <a:xfrm>
            <a:off x="-41991" y="6239078"/>
            <a:ext cx="498418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>
                <a:highlight>
                  <a:srgbClr val="00FFFF"/>
                </a:highlight>
              </a:rPr>
              <a:t>Disk Fire Format</a:t>
            </a:r>
            <a:endParaRPr lang="zh-CN" altLang="en-US" sz="7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E6ED82-6DC0-3528-56BA-C53A8ABC053E}"/>
              </a:ext>
            </a:extLst>
          </p:cNvPr>
          <p:cNvSpPr txBox="1"/>
          <p:nvPr/>
        </p:nvSpPr>
        <p:spPr>
          <a:xfrm>
            <a:off x="2238928" y="473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zh-CN" altLang="en-US" sz="1100" b="1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34C0FB4-3AB3-D1F6-90A7-5AA078016430}"/>
              </a:ext>
            </a:extLst>
          </p:cNvPr>
          <p:cNvSpPr txBox="1"/>
          <p:nvPr/>
        </p:nvSpPr>
        <p:spPr>
          <a:xfrm>
            <a:off x="-50918" y="6470854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Pages Files Records </a:t>
            </a:r>
            <a:endParaRPr lang="zh-CN" altLang="en-US" sz="1050" b="1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566FC34-A07C-F47F-8E83-8B87676C5FD6}"/>
              </a:ext>
            </a:extLst>
          </p:cNvPr>
          <p:cNvSpPr txBox="1"/>
          <p:nvPr/>
        </p:nvSpPr>
        <p:spPr>
          <a:xfrm>
            <a:off x="578011" y="6233234"/>
            <a:ext cx="498418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Block = page = basic unit for IO</a:t>
            </a:r>
            <a:endParaRPr lang="zh-CN" altLang="en-US" sz="7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A247A9E-5125-20F0-E18E-E0A94DB4E973}"/>
              </a:ext>
            </a:extLst>
          </p:cNvPr>
          <p:cNvSpPr txBox="1"/>
          <p:nvPr/>
        </p:nvSpPr>
        <p:spPr>
          <a:xfrm>
            <a:off x="-41992" y="6350543"/>
            <a:ext cx="46682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800" b="1" dirty="0"/>
              <a:t>Next</a:t>
            </a:r>
            <a:r>
              <a:rPr lang="fr-FR" altLang="zh-CN" sz="800" dirty="0"/>
              <a:t>: </a:t>
            </a:r>
            <a:r>
              <a:rPr lang="en-US" altLang="zh-CN" sz="800" dirty="0"/>
              <a:t>minimize seek and rotational delay; sequential scan: </a:t>
            </a:r>
            <a:r>
              <a:rPr lang="en-US" altLang="zh-CN" sz="800" b="1" dirty="0"/>
              <a:t>pre-fetch</a:t>
            </a:r>
            <a:endParaRPr lang="zh-CN" altLang="en-US" sz="8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DC7109C-9D51-762A-55F3-75963CE74367}"/>
              </a:ext>
            </a:extLst>
          </p:cNvPr>
          <p:cNvSpPr txBox="1"/>
          <p:nvPr/>
        </p:nvSpPr>
        <p:spPr>
          <a:xfrm>
            <a:off x="1108555" y="6492707"/>
            <a:ext cx="46682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Heap file</a:t>
            </a:r>
            <a:r>
              <a:rPr lang="en-US" altLang="zh-CN" sz="800" dirty="0"/>
              <a:t>: </a:t>
            </a:r>
            <a:r>
              <a:rPr lang="zh-CN" altLang="en-US" sz="800" dirty="0"/>
              <a:t>插入快</a:t>
            </a:r>
            <a:r>
              <a:rPr lang="en-US" altLang="zh-CN" sz="800" dirty="0"/>
              <a:t>, no particular order of page/record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49F4D4-427B-6F13-6D2E-0D642C5D863A}"/>
              </a:ext>
            </a:extLst>
          </p:cNvPr>
          <p:cNvSpPr txBox="1"/>
          <p:nvPr/>
        </p:nvSpPr>
        <p:spPr>
          <a:xfrm>
            <a:off x="13631" y="8275116"/>
            <a:ext cx="4668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Linked-list: </a:t>
            </a:r>
            <a:r>
              <a:rPr lang="zh-CN" altLang="en-US" sz="800" dirty="0"/>
              <a:t>一条</a:t>
            </a:r>
            <a:r>
              <a:rPr lang="en-US" altLang="zh-CN" sz="800" dirty="0"/>
              <a:t>full, </a:t>
            </a:r>
            <a:r>
              <a:rPr lang="zh-CN" altLang="en-US" sz="800" dirty="0"/>
              <a:t>一条 </a:t>
            </a:r>
            <a:r>
              <a:rPr lang="en-US" altLang="zh-CN" sz="800" dirty="0"/>
              <a:t>with free space</a:t>
            </a:r>
          </a:p>
          <a:p>
            <a:r>
              <a:rPr lang="zh-CN" altLang="en-US" sz="800" dirty="0"/>
              <a:t>每个</a:t>
            </a:r>
            <a:r>
              <a:rPr lang="en-US" altLang="zh-CN" sz="800" dirty="0"/>
              <a:t> page </a:t>
            </a:r>
            <a:r>
              <a:rPr lang="zh-CN" altLang="en-US" sz="800" dirty="0"/>
              <a:t>包含 </a:t>
            </a:r>
            <a:r>
              <a:rPr lang="en-US" altLang="zh-CN" sz="800" dirty="0"/>
              <a:t>records &amp; free space tracker &amp; 2 pointer</a:t>
            </a:r>
            <a:endParaRPr lang="zh-CN" altLang="en-US" sz="8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4E5F8A-73B4-10C8-1F53-49E000FA51F8}"/>
              </a:ext>
            </a:extLst>
          </p:cNvPr>
          <p:cNvSpPr txBox="1"/>
          <p:nvPr/>
        </p:nvSpPr>
        <p:spPr>
          <a:xfrm>
            <a:off x="-21280" y="7001713"/>
            <a:ext cx="4668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packed: </a:t>
            </a:r>
            <a:r>
              <a:rPr lang="en-US" altLang="zh-CN" sz="800" b="1" dirty="0" err="1"/>
              <a:t>pid.rid</a:t>
            </a:r>
            <a:r>
              <a:rPr lang="en-US" altLang="zh-CN" sz="800" b="1" dirty="0"/>
              <a:t>; easy to add; delete: rearrange expensive new id </a:t>
            </a:r>
          </a:p>
          <a:p>
            <a:r>
              <a:rPr lang="en-US" altLang="zh-CN" sz="800" b="1" dirty="0">
                <a:highlight>
                  <a:srgbClr val="FFFF00"/>
                </a:highlight>
              </a:rPr>
              <a:t>Unpacked</a:t>
            </a:r>
            <a:r>
              <a:rPr lang="en-US" altLang="zh-CN" sz="800" b="1" dirty="0"/>
              <a:t>: bitmap insert: find first empty; delete: clear bit</a:t>
            </a:r>
          </a:p>
          <a:p>
            <a:r>
              <a:rPr lang="en-US" altLang="zh-CN" sz="800" b="1" dirty="0">
                <a:highlight>
                  <a:srgbClr val="FFFF00"/>
                </a:highlight>
              </a:rPr>
              <a:t>Slotted</a:t>
            </a:r>
            <a:r>
              <a:rPr lang="en-US" altLang="zh-CN" sz="800" b="1" dirty="0"/>
              <a:t> page: Pointer to free space + pointer to the begin of each record (reverse)</a:t>
            </a:r>
            <a:endParaRPr lang="zh-CN" altLang="en-US" sz="8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6F23AAF-90F0-68EA-10A5-D9308493DF0E}"/>
              </a:ext>
            </a:extLst>
          </p:cNvPr>
          <p:cNvSpPr txBox="1"/>
          <p:nvPr/>
        </p:nvSpPr>
        <p:spPr>
          <a:xfrm>
            <a:off x="-18022" y="6652535"/>
            <a:ext cx="3675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bitmap: each record +1 bit, 1 byte 8 bit </a:t>
            </a:r>
            <a:r>
              <a:rPr lang="zh-CN" altLang="en-US" sz="800" b="1" dirty="0"/>
              <a:t>全化成</a:t>
            </a:r>
            <a:r>
              <a:rPr lang="en-US" altLang="zh-CN" sz="800" b="1" dirty="0"/>
              <a:t>bit</a:t>
            </a:r>
            <a:r>
              <a:rPr lang="zh-CN" altLang="en-US" sz="800" b="1" dirty="0"/>
              <a:t>算方便</a:t>
            </a:r>
            <a:endParaRPr lang="en-US" altLang="zh-CN" sz="800" b="1" dirty="0"/>
          </a:p>
          <a:p>
            <a:r>
              <a:rPr lang="en-US" altLang="zh-CN" sz="800" dirty="0"/>
              <a:t>Record size = </a:t>
            </a:r>
            <a:r>
              <a:rPr lang="en-US" altLang="zh-CN" sz="800" b="1" dirty="0"/>
              <a:t>slot directory pointer </a:t>
            </a:r>
            <a:r>
              <a:rPr lang="en-US" altLang="zh-CN" sz="800" dirty="0"/>
              <a:t>size per record + data size +  </a:t>
            </a:r>
          </a:p>
          <a:p>
            <a:r>
              <a:rPr lang="en-US" altLang="zh-CN" sz="800" dirty="0"/>
              <a:t>store field </a:t>
            </a:r>
            <a:r>
              <a:rPr lang="en-US" altLang="zh-CN" sz="800" b="1" dirty="0"/>
              <a:t>offsets</a:t>
            </a:r>
            <a:r>
              <a:rPr lang="en-US" altLang="zh-CN" sz="800" dirty="0"/>
              <a:t> for the variable-length text fields</a:t>
            </a:r>
            <a:endParaRPr lang="zh-CN" altLang="en-US" sz="800" dirty="0"/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B8F4AB52-C48C-E1A9-2007-463C6E5493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689" y="7422372"/>
            <a:ext cx="1070025" cy="62438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99D2849D-C78F-C1A4-148E-0EFCB4DC65B7}"/>
              </a:ext>
            </a:extLst>
          </p:cNvPr>
          <p:cNvSpPr txBox="1"/>
          <p:nvPr/>
        </p:nvSpPr>
        <p:spPr>
          <a:xfrm>
            <a:off x="11031" y="8016370"/>
            <a:ext cx="4668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Delete: set the target to null; not effect other</a:t>
            </a:r>
          </a:p>
          <a:p>
            <a:r>
              <a:rPr lang="en-US" altLang="zh-CN" sz="800" b="1" dirty="0"/>
              <a:t>Insert: reuse the slot (next open slot); </a:t>
            </a:r>
            <a:r>
              <a:rPr lang="fr-FR" altLang="zh-CN" sz="800" dirty="0"/>
              <a:t>Reorganize data on page</a:t>
            </a:r>
            <a:endParaRPr lang="zh-CN" altLang="en-US" sz="800" dirty="0"/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5396AAB-DCF9-4D45-7C14-C71CBEA521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9448" y="7430004"/>
            <a:ext cx="1029806" cy="600720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B4AFDE8A-4F8C-618C-7139-4F09255B9B4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75440" y="7422414"/>
            <a:ext cx="950460" cy="600291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9D9CF682-C7BA-0E7A-46E2-0693B007F8F6}"/>
              </a:ext>
            </a:extLst>
          </p:cNvPr>
          <p:cNvSpPr txBox="1"/>
          <p:nvPr/>
        </p:nvSpPr>
        <p:spPr>
          <a:xfrm>
            <a:off x="2604440" y="45464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Index B+</a:t>
            </a:r>
            <a:endParaRPr lang="zh-CN" altLang="en-US" sz="1050" b="1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1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3856D-1864-3173-9939-962996BE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0A007-FAE8-2473-205A-4E6B263B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2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9A7C8-325B-1253-213A-EAA92E77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DB0B3-D728-BBC8-0319-C4B08B23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6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592</Words>
  <Application>Microsoft Office PowerPoint</Application>
  <PresentationFormat>A4 纸张(210x297 毫米)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Cpdo</dc:creator>
  <cp:lastModifiedBy>Cpdo</cp:lastModifiedBy>
  <cp:revision>55</cp:revision>
  <cp:lastPrinted>2022-12-31T14:47:51Z</cp:lastPrinted>
  <dcterms:created xsi:type="dcterms:W3CDTF">2022-12-31T05:59:57Z</dcterms:created>
  <dcterms:modified xsi:type="dcterms:W3CDTF">2022-12-31T17:28:16Z</dcterms:modified>
</cp:coreProperties>
</file>