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2" r:id="rId3"/>
    <p:sldId id="306" r:id="rId4"/>
    <p:sldId id="305" r:id="rId5"/>
    <p:sldId id="308" r:id="rId6"/>
    <p:sldId id="309" r:id="rId7"/>
    <p:sldId id="310" r:id="rId8"/>
    <p:sldId id="311" r:id="rId9"/>
    <p:sldId id="307" r:id="rId10"/>
    <p:sldId id="312" r:id="rId11"/>
    <p:sldId id="291" r:id="rId12"/>
    <p:sldId id="276" r:id="rId13"/>
    <p:sldId id="313" r:id="rId14"/>
    <p:sldId id="314" r:id="rId15"/>
    <p:sldId id="324" r:id="rId16"/>
    <p:sldId id="323" r:id="rId17"/>
    <p:sldId id="290" r:id="rId18"/>
    <p:sldId id="321" r:id="rId19"/>
    <p:sldId id="322" r:id="rId20"/>
    <p:sldId id="315" r:id="rId21"/>
    <p:sldId id="295" r:id="rId22"/>
    <p:sldId id="316" r:id="rId23"/>
    <p:sldId id="327" r:id="rId24"/>
    <p:sldId id="325" r:id="rId25"/>
    <p:sldId id="296" r:id="rId26"/>
    <p:sldId id="298" r:id="rId27"/>
    <p:sldId id="297" r:id="rId28"/>
    <p:sldId id="326" r:id="rId29"/>
    <p:sldId id="328" r:id="rId30"/>
    <p:sldId id="318" r:id="rId31"/>
    <p:sldId id="300" r:id="rId32"/>
    <p:sldId id="317" r:id="rId33"/>
    <p:sldId id="330" r:id="rId34"/>
    <p:sldId id="329" r:id="rId35"/>
    <p:sldId id="288" r:id="rId36"/>
    <p:sldId id="331" r:id="rId37"/>
    <p:sldId id="332" r:id="rId38"/>
    <p:sldId id="320" r:id="rId39"/>
    <p:sldId id="319" r:id="rId40"/>
    <p:sldId id="27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05A918-1FEF-43B4-92E5-CCD0092B98FD}">
          <p14:sldIdLst>
            <p14:sldId id="264"/>
            <p14:sldId id="302"/>
            <p14:sldId id="306"/>
            <p14:sldId id="305"/>
            <p14:sldId id="308"/>
            <p14:sldId id="309"/>
            <p14:sldId id="310"/>
            <p14:sldId id="311"/>
            <p14:sldId id="307"/>
            <p14:sldId id="312"/>
            <p14:sldId id="291"/>
            <p14:sldId id="276"/>
            <p14:sldId id="313"/>
            <p14:sldId id="314"/>
            <p14:sldId id="324"/>
            <p14:sldId id="323"/>
            <p14:sldId id="290"/>
            <p14:sldId id="321"/>
            <p14:sldId id="322"/>
            <p14:sldId id="315"/>
            <p14:sldId id="295"/>
            <p14:sldId id="316"/>
            <p14:sldId id="327"/>
            <p14:sldId id="325"/>
            <p14:sldId id="296"/>
            <p14:sldId id="298"/>
            <p14:sldId id="297"/>
            <p14:sldId id="326"/>
            <p14:sldId id="328"/>
            <p14:sldId id="318"/>
            <p14:sldId id="300"/>
            <p14:sldId id="317"/>
            <p14:sldId id="330"/>
            <p14:sldId id="329"/>
            <p14:sldId id="288"/>
            <p14:sldId id="331"/>
            <p14:sldId id="332"/>
            <p14:sldId id="320"/>
            <p14:sldId id="319"/>
            <p14:sldId id="278"/>
          </p14:sldIdLst>
        </p14:section>
        <p14:section name="无标题节" id="{B773B76F-C1F6-498B-90BD-5306ED8CF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8E0D8-FB00-441D-BCD0-DC867CC3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D6F86-E7D1-413C-84FF-0EE9F7E4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08B03-CD52-4080-827C-5D60F03C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283C-C7AF-4348-B7CE-76B653E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42BF1-858B-466B-9898-DEAD8BAC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4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61074-DC25-474C-BB6F-DD7AF1A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256A5-F244-47A8-A5D8-5BC567A2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8D98F-F968-40BA-9A92-DD91BEA2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E5F0-65DE-4D4B-B68F-7B9FB558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FF5AA-E340-4FD3-BEE4-7E687F89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4882A-5486-4E8F-BB5A-D11B3B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63C39-B96E-49AC-80C7-6F98D1F2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9C78C-8A19-4690-AD6B-A8A6A6E3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EF512-8455-4796-8A71-DB678F76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7E937-3C09-42B5-8457-96CA44B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1302B-3D9D-4759-9848-CDA9D10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9A8CD-809A-47D9-946F-A23E9DE5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7D50-FF6F-4BD8-99DA-53E155B5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09EB-9BC2-4C03-B78C-340B316C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72020-7F90-4F2D-979B-46FE240A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6FAAD-3C10-4DD6-922F-2267D483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079A6-0D04-44A2-A9AA-06F3407E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DD7E6-FFA2-44E9-8FDF-64F108E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C6164-5980-412A-9AF4-D8451BDB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4412-1425-4BB5-AC72-9219B5B1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1294-65B1-4354-80CE-0ED95AC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9EAAE-7BCD-4660-ADC2-FCCA60542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A7D2E-F0B3-4B3E-8D03-4B1703C1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D02E8-4E4C-4B66-BEDB-413B36A4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6AF26-CC72-4733-BB8D-1A7CC74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339D2-88DB-42C6-9714-3520F1FE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9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911E-E79E-4FBB-B435-CDE01DA4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04C8B-175F-477F-9B46-6B279B2D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BBEB4-77D4-429F-BD6C-360FABEC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FE56E2-8B4F-4D5E-A7C6-417B6F596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02A01-9C17-4089-8E2C-D82AE64A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8E17F-4CFE-4ED7-B6AD-93B10BBA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867C9-207F-4D84-840A-0F59CAE5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FACECA-A950-412F-89D3-69180AF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D3A2-FE7C-4084-A466-2481A0E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88F4ED-08C4-4640-A2FC-C3DEF693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681A3-416F-432E-BF25-B705EDC9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A0D89-4D8A-4F57-A7A5-BD0305EC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9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90B5B-5761-450B-899D-F80C4F39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A58B9C-7ACE-422E-B91D-322D1CBE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2CD91-E688-4118-88A9-BF4333C6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3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60D4-97E5-488A-82A8-A9F362F0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37EE8-9D9B-4929-BD6B-F5E9BDCE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35C61-EE85-45B7-967B-761BF4DB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ADA73-8CAF-49E9-B3B1-5C684EA9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0094A-3DB0-4C94-89A3-AD30049A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7A1C0-8827-449D-A74B-1B99CA54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1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94BB-A9BE-4947-986C-06AA9D2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3D964C-6856-4FE3-8355-685E4AC8E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22F9D-73AC-430C-A680-55AE5F01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DE60D-A71C-41D9-B62E-B71FDE2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06C16-9F87-403D-8C2A-39ED937D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1F169-64B4-40C2-BA2D-306F5D1F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2165B-C07A-4CC4-9DD4-F6747E3E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688EC-C7D8-44DE-ABEC-1030092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474E5-582E-4BE3-9EC6-3F603F90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1FC0-4323-45ED-A42D-4139E5F2F88F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70691-FD50-47CC-9BD7-B1D70B1E6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B1BA-3EA6-4680-B5FA-FB45A83F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6E8B801B-A6C7-5EBB-454D-BA300977E2FB}"/>
              </a:ext>
            </a:extLst>
          </p:cNvPr>
          <p:cNvSpPr txBox="1"/>
          <p:nvPr/>
        </p:nvSpPr>
        <p:spPr>
          <a:xfrm>
            <a:off x="2301201" y="3737057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CS181 Project final presentation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EBED5E-FBCC-AFE5-C95F-71C1808DDDF1}"/>
              </a:ext>
            </a:extLst>
          </p:cNvPr>
          <p:cNvSpPr txBox="1"/>
          <p:nvPr/>
        </p:nvSpPr>
        <p:spPr>
          <a:xfrm>
            <a:off x="2240241" y="1798065"/>
            <a:ext cx="9385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COVID-19 </a:t>
            </a:r>
          </a:p>
          <a:p>
            <a:r>
              <a:rPr lang="en-US" altLang="zh-CN" sz="4000" b="1" dirty="0"/>
              <a:t>Analysis &amp; Predication</a:t>
            </a:r>
          </a:p>
          <a:p>
            <a:r>
              <a:rPr lang="en-US" altLang="zh-CN" sz="4000" b="1" dirty="0"/>
              <a:t>with Multiple AI Methods</a:t>
            </a:r>
            <a:endParaRPr lang="zh-CN" altLang="en-US" sz="40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FC3039-6008-CACA-87AF-4BD607A3F1BC}"/>
              </a:ext>
            </a:extLst>
          </p:cNvPr>
          <p:cNvCxnSpPr>
            <a:cxnSpLocks/>
          </p:cNvCxnSpPr>
          <p:nvPr/>
        </p:nvCxnSpPr>
        <p:spPr>
          <a:xfrm>
            <a:off x="2158365" y="2023872"/>
            <a:ext cx="0" cy="203670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A907D2C-A3DB-42A7-86BE-2C6D10EB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45" y="5385419"/>
            <a:ext cx="1965908" cy="12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826BA4-7E45-4565-BE97-0486C0DA7952}"/>
              </a:ext>
            </a:extLst>
          </p:cNvPr>
          <p:cNvSpPr txBox="1"/>
          <p:nvPr/>
        </p:nvSpPr>
        <p:spPr>
          <a:xfrm>
            <a:off x="3193774" y="2981739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7FA32B-ACFA-0315-E66F-1E02CF4D07F9}"/>
              </a:ext>
            </a:extLst>
          </p:cNvPr>
          <p:cNvSpPr txBox="1"/>
          <p:nvPr/>
        </p:nvSpPr>
        <p:spPr>
          <a:xfrm>
            <a:off x="7673789" y="1622876"/>
            <a:ext cx="3592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Binarize the 0-1 factors</a:t>
            </a:r>
          </a:p>
          <a:p>
            <a:endParaRPr lang="en-US" altLang="zh-CN" dirty="0"/>
          </a:p>
          <a:p>
            <a:r>
              <a:rPr lang="en-US" altLang="zh-CN" dirty="0"/>
              <a:t>Standardize the continuous factor 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2D11B9-29DA-7521-826F-902783E1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51" y="1556676"/>
            <a:ext cx="5692633" cy="1425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C27D78-D3E2-ABC7-EC3C-49276FA4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51" y="3304904"/>
            <a:ext cx="7026249" cy="10745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752A2E2-3D3E-F2F8-89C5-5E9D84299A45}"/>
              </a:ext>
            </a:extLst>
          </p:cNvPr>
          <p:cNvSpPr txBox="1"/>
          <p:nvPr/>
        </p:nvSpPr>
        <p:spPr>
          <a:xfrm>
            <a:off x="9220390" y="351899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Train-test split:</a:t>
            </a:r>
          </a:p>
          <a:p>
            <a:r>
              <a:rPr lang="en-US" altLang="zh-CN" b="1" dirty="0"/>
              <a:t>261409-&gt;182986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Receiver operating characteristic (ROC) 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C0D21-B8CD-B901-F4D7-D4FBA4A1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2" y="2666436"/>
            <a:ext cx="4838858" cy="3044081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B524E45-28AB-3CDA-E411-9FA7F112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23987"/>
              </p:ext>
            </p:extLst>
          </p:nvPr>
        </p:nvGraphicFramePr>
        <p:xfrm>
          <a:off x="6914777" y="1837765"/>
          <a:ext cx="124011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372">
                  <a:extLst>
                    <a:ext uri="{9D8B030D-6E8A-4147-A177-3AD203B41FA5}">
                      <a16:colId xmlns:a16="http://schemas.microsoft.com/office/drawing/2014/main" val="2580041010"/>
                    </a:ext>
                  </a:extLst>
                </a:gridCol>
                <a:gridCol w="413372">
                  <a:extLst>
                    <a:ext uri="{9D8B030D-6E8A-4147-A177-3AD203B41FA5}">
                      <a16:colId xmlns:a16="http://schemas.microsoft.com/office/drawing/2014/main" val="1258844989"/>
                    </a:ext>
                  </a:extLst>
                </a:gridCol>
                <a:gridCol w="413372">
                  <a:extLst>
                    <a:ext uri="{9D8B030D-6E8A-4147-A177-3AD203B41FA5}">
                      <a16:colId xmlns:a16="http://schemas.microsoft.com/office/drawing/2014/main" val="1007260444"/>
                    </a:ext>
                  </a:extLst>
                </a:gridCol>
              </a:tblGrid>
              <a:tr h="2752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81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5D0ED-F6B6-A835-0309-4C129E0BC10B}"/>
                  </a:ext>
                </a:extLst>
              </p:cNvPr>
              <p:cNvSpPr txBox="1"/>
              <p:nvPr/>
            </p:nvSpPr>
            <p:spPr>
              <a:xfrm>
                <a:off x="6015317" y="3173506"/>
                <a:ext cx="4064382" cy="199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混淆矩阵</a:t>
                </a:r>
                <a:r>
                  <a:rPr lang="en-US" altLang="zh-CN" dirty="0"/>
                  <a:t>/Confusion Matrix</a:t>
                </a:r>
              </a:p>
              <a:p>
                <a:r>
                  <a:rPr lang="zh-CN" altLang="en-US" dirty="0"/>
                  <a:t>真阳性率</a:t>
                </a:r>
                <a:r>
                  <a:rPr lang="en-US" altLang="zh-CN" dirty="0"/>
                  <a:t>/True Positive Rate/Recall: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假阳性率</a:t>
                </a:r>
                <a:r>
                  <a:rPr lang="en-US" altLang="zh-CN" dirty="0"/>
                  <a:t>/False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Positive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准确率</a:t>
                </a:r>
                <a:r>
                  <a:rPr lang="en-US" altLang="zh-CN" dirty="0"/>
                  <a:t>/Precision: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均衡平均数</a:t>
                </a:r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𝑝𝑟𝑒𝑠𝑖𝑐𝑖𝑜𝑛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𝑝𝑟𝑒𝑠𝑖𝑐𝑖𝑜𝑛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5D0ED-F6B6-A835-0309-4C129E0B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7" y="3173506"/>
                <a:ext cx="4064382" cy="1999586"/>
              </a:xfrm>
              <a:prstGeom prst="rect">
                <a:avLst/>
              </a:prstGeom>
              <a:blipFill>
                <a:blip r:embed="rId3"/>
                <a:stretch>
                  <a:fillRect l="-1351" t="-1829" b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3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54320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Idea</a:t>
            </a:r>
            <a:endParaRPr lang="zh-CN" altLang="en-US" sz="32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mune system variation can predict severe COVID-19 outcomes | YaleNews">
            <a:extLst>
              <a:ext uri="{FF2B5EF4-FFF2-40B4-BE49-F238E27FC236}">
                <a16:creationId xmlns:a16="http://schemas.microsoft.com/office/drawing/2014/main" id="{9A1C3550-EF73-4CE6-A56E-10AFC6CE5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280" y="3828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CB570-F25A-420F-928F-1FA95A17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03" y="5043145"/>
            <a:ext cx="2643674" cy="157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894FD7-9E01-4E68-A0A1-D2E25D8DC532}"/>
              </a:ext>
            </a:extLst>
          </p:cNvPr>
          <p:cNvSpPr txBox="1"/>
          <p:nvPr/>
        </p:nvSpPr>
        <p:spPr>
          <a:xfrm>
            <a:off x="3122105" y="1961293"/>
            <a:ext cx="89261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Naïve Bayes</a:t>
            </a:r>
          </a:p>
          <a:p>
            <a:r>
              <a:rPr lang="en-US" altLang="zh-CN" sz="2000" b="1" dirty="0">
                <a:ea typeface="+mj-ea"/>
              </a:rPr>
              <a:t>Decision Tree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K nearest neighbors</a:t>
            </a:r>
          </a:p>
          <a:p>
            <a:r>
              <a:rPr lang="en-US" altLang="zh-CN" sz="2000" b="1" dirty="0"/>
              <a:t>Logistic Regression</a:t>
            </a:r>
            <a:r>
              <a:rPr lang="en-US" altLang="zh-CN" sz="2000" b="1" dirty="0">
                <a:ea typeface="+mj-ea"/>
              </a:rPr>
              <a:t> </a:t>
            </a:r>
          </a:p>
          <a:p>
            <a:r>
              <a:rPr lang="en-US" altLang="zh-CN" sz="2000" b="1" dirty="0">
                <a:ea typeface="+mj-ea"/>
              </a:rPr>
              <a:t>SVM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Neural Network (with Multilayer perceptron)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50DED1B-2598-425D-A50F-737219E57353}"/>
              </a:ext>
            </a:extLst>
          </p:cNvPr>
          <p:cNvSpPr/>
          <p:nvPr/>
        </p:nvSpPr>
        <p:spPr>
          <a:xfrm>
            <a:off x="1756984" y="2037493"/>
            <a:ext cx="1151123" cy="3246119"/>
          </a:xfrm>
          <a:prstGeom prst="downArrow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70C0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FCDDAC-3C3D-4558-A412-A1E6AF013581}"/>
              </a:ext>
            </a:extLst>
          </p:cNvPr>
          <p:cNvSpPr txBox="1"/>
          <p:nvPr/>
        </p:nvSpPr>
        <p:spPr>
          <a:xfrm>
            <a:off x="1357371" y="5430083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More neural-liked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B4CB61-CE1A-47B0-A5E7-2B0E4F8F0DC6}"/>
              </a:ext>
            </a:extLst>
          </p:cNvPr>
          <p:cNvSpPr txBox="1"/>
          <p:nvPr/>
        </p:nvSpPr>
        <p:spPr>
          <a:xfrm>
            <a:off x="1357371" y="1433368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less neural-liked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F69D8C-7547-4E4B-96AD-EAF329D51A22}"/>
              </a:ext>
            </a:extLst>
          </p:cNvPr>
          <p:cNvSpPr txBox="1"/>
          <p:nvPr/>
        </p:nvSpPr>
        <p:spPr>
          <a:xfrm>
            <a:off x="757931" y="1076583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We will perform</a:t>
            </a:r>
            <a:r>
              <a:rPr lang="zh-CN" altLang="en-US" sz="2000" b="1" dirty="0">
                <a:ea typeface="+mj-ea"/>
              </a:rPr>
              <a:t>：</a:t>
            </a:r>
            <a:endParaRPr lang="en-US" altLang="zh-CN" sz="20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347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K-Nearest Neighbors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C40117-2FC8-5102-491C-0C2F1DF3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33" y="408738"/>
            <a:ext cx="6215270" cy="3496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E3F45E-F927-999F-26E3-FA45EBCF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50" y="3681639"/>
            <a:ext cx="4975236" cy="21855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35B229-4B20-F38E-C223-E72DF21E0C45}"/>
              </a:ext>
            </a:extLst>
          </p:cNvPr>
          <p:cNvSpPr/>
          <p:nvPr/>
        </p:nvSpPr>
        <p:spPr>
          <a:xfrm>
            <a:off x="3426950" y="3783106"/>
            <a:ext cx="2471826" cy="2017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K-Nearest Neighbors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6D5A70-1EDC-BE2F-7951-6814D935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" y="1748644"/>
            <a:ext cx="12017781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3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K-Nearest Neighbors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0D16D-B608-163D-9C91-EADA6A27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996316"/>
            <a:ext cx="5959356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5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K-Nearest Neighbors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D30E4-CF54-41CB-F6EC-FE9202C4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51" y="1847306"/>
            <a:ext cx="4283075" cy="31633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0.59031</a:t>
            </a:r>
          </a:p>
          <a:p>
            <a:r>
              <a:rPr lang="en-US" altLang="zh-CN" sz="1600" dirty="0"/>
              <a:t>Accuracy(our):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03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369B71-6FEC-80AE-9E44-BFB2024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7" y="1910733"/>
            <a:ext cx="5134178" cy="303653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Logistic Regression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BB6B4-BE34-9036-A075-095D94C4D68E}"/>
                  </a:ext>
                </a:extLst>
              </p:cNvPr>
              <p:cNvSpPr txBox="1"/>
              <p:nvPr/>
            </p:nvSpPr>
            <p:spPr>
              <a:xfrm>
                <a:off x="784268" y="1222318"/>
                <a:ext cx="8005140" cy="5485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Logistic Regression = Linear Regression + sigmoid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Linear Regression: z =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𝑥𝑤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Sigmoid function: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Logistic Regression: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Loss function: C 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−[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𝑙𝑛𝐻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2800" i="1" dirty="0">
                    <a:latin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BB6B4-BE34-9036-A075-095D94C4D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68" y="1222318"/>
                <a:ext cx="8005140" cy="5485861"/>
              </a:xfrm>
              <a:prstGeom prst="rect">
                <a:avLst/>
              </a:prstGeom>
              <a:blipFill>
                <a:blip r:embed="rId3"/>
                <a:stretch>
                  <a:fillRect l="-1599" t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5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Logistic Regression</a:t>
            </a:r>
            <a:endParaRPr lang="zh-CN" altLang="en-US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2276CD-5132-4961-5316-6D5827DD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" y="1607662"/>
            <a:ext cx="1195681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Logistic Regression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4E3A7-F13B-0C41-EE6C-2D87D10E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73" y="2237540"/>
            <a:ext cx="4821254" cy="23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Pre-processing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801806-3DBF-3FD2-6F6B-35285D1ABB4B}"/>
              </a:ext>
            </a:extLst>
          </p:cNvPr>
          <p:cNvSpPr txBox="1"/>
          <p:nvPr/>
        </p:nvSpPr>
        <p:spPr>
          <a:xfrm>
            <a:off x="1068110" y="1724342"/>
            <a:ext cx="7739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Sex(</a:t>
            </a:r>
            <a:r>
              <a:rPr lang="zh-CN" altLang="en-US" dirty="0"/>
              <a:t>性别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Pneumonia(</a:t>
            </a:r>
            <a:r>
              <a:rPr lang="zh-CN" altLang="en-US" dirty="0"/>
              <a:t>基础肺炎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Diabetes(</a:t>
            </a:r>
            <a:r>
              <a:rPr lang="zh-CN" altLang="en-US" dirty="0"/>
              <a:t>糖尿病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Asthma(</a:t>
            </a:r>
            <a:r>
              <a:rPr lang="zh-CN" altLang="en-US" dirty="0"/>
              <a:t>哮喘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Hypertension(</a:t>
            </a:r>
            <a:r>
              <a:rPr lang="zh-CN" altLang="en-US" dirty="0"/>
              <a:t>高血压）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CVDs(</a:t>
            </a:r>
            <a:r>
              <a:rPr lang="zh-CN" altLang="en-US" dirty="0"/>
              <a:t>心脏病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Obesity(</a:t>
            </a:r>
            <a:r>
              <a:rPr lang="zh-CN" altLang="en-US" dirty="0"/>
              <a:t>肥胖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CKDs(</a:t>
            </a:r>
            <a:r>
              <a:rPr lang="zh-CN" altLang="en-US" dirty="0"/>
              <a:t>慢性肾脏病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Tobacco(</a:t>
            </a:r>
            <a:r>
              <a:rPr lang="zh-CN" altLang="en-US" dirty="0"/>
              <a:t>吸烟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Result(</a:t>
            </a:r>
            <a:r>
              <a:rPr lang="zh-CN" altLang="en-US" dirty="0"/>
              <a:t>是否患新冠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a typeface="+mj-ea"/>
              </a:rPr>
              <a:t>Samples </a:t>
            </a:r>
            <a:r>
              <a:rPr lang="en-US" altLang="zh-CN" sz="1800" b="1" dirty="0">
                <a:solidFill>
                  <a:srgbClr val="000000"/>
                </a:solidFill>
                <a:ea typeface="+mj-ea"/>
              </a:rPr>
              <a:t>263008</a:t>
            </a:r>
            <a:r>
              <a:rPr lang="en-US" altLang="zh-CN" sz="1800" dirty="0">
                <a:solidFill>
                  <a:srgbClr val="000000"/>
                </a:solidFill>
                <a:ea typeface="+mj-ea"/>
              </a:rPr>
              <a:t> People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C2924C-2F5F-51EA-4B14-39D21308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11" y="1594228"/>
            <a:ext cx="4359018" cy="2956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97657D-3B92-A015-A94A-734B6A5F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03" y="4681158"/>
            <a:ext cx="7110076" cy="914479"/>
          </a:xfrm>
          <a:prstGeom prst="rect">
            <a:avLst/>
          </a:prstGeom>
        </p:spPr>
      </p:pic>
      <p:pic>
        <p:nvPicPr>
          <p:cNvPr id="1026" name="Picture 2" descr="WHO | World Health Organization">
            <a:extLst>
              <a:ext uri="{FF2B5EF4-FFF2-40B4-BE49-F238E27FC236}">
                <a16:creationId xmlns:a16="http://schemas.microsoft.com/office/drawing/2014/main" id="{C44AA3A5-23B0-D7EC-1146-6C9D9300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605" y="47704"/>
            <a:ext cx="1805175" cy="7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9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Logistic Regression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0.63109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CF5F0-32DB-7DBB-B53A-F93470D5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6" y="2079178"/>
            <a:ext cx="4481688" cy="30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Naïve Bayes</a:t>
            </a:r>
            <a:endParaRPr lang="zh-CN" altLang="en-US" sz="28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42B13F-EAA3-78BA-BA3F-C74E4337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03" y="3710465"/>
            <a:ext cx="2903255" cy="20737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45BAA2-3D91-AF30-7325-1F9DF4227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56"/>
          <a:stretch/>
        </p:blipFill>
        <p:spPr>
          <a:xfrm>
            <a:off x="1206868" y="1601478"/>
            <a:ext cx="5349704" cy="7472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7387F2D-BF52-0628-F146-04CC49D60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60" y="2561072"/>
            <a:ext cx="4300932" cy="8931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711846-7376-3D7A-469E-7400234998B8}"/>
              </a:ext>
            </a:extLst>
          </p:cNvPr>
          <p:cNvSpPr txBox="1"/>
          <p:nvPr/>
        </p:nvSpPr>
        <p:spPr>
          <a:xfrm>
            <a:off x="6556572" y="1598274"/>
            <a:ext cx="2852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Bayes Rule</a:t>
            </a: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Conditional Independence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0DCE2E-3E4E-5335-B4FA-6C8CF94D18D2}"/>
              </a:ext>
            </a:extLst>
          </p:cNvPr>
          <p:cNvSpPr txBox="1"/>
          <p:nvPr/>
        </p:nvSpPr>
        <p:spPr>
          <a:xfrm>
            <a:off x="1512470" y="361273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Gaussian Naive Bayes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903571B-1430-4FA6-AED8-A21CB440A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470" y="3904128"/>
            <a:ext cx="3642676" cy="10211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70979F-A63E-A065-94E2-766FEC005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146" y="4046581"/>
            <a:ext cx="2402102" cy="7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Naïve Bayes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03B303-E356-9A74-91BF-E3E2ED1F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" y="1767696"/>
            <a:ext cx="1201778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Naïve Bayes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31E88-231E-0E10-24B4-CAEE2952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2045850"/>
            <a:ext cx="653852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Naïve Bayes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0.63097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81435-90D8-FAF8-9C08-17A50F8E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39" y="1844171"/>
            <a:ext cx="4659285" cy="31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0EB3728E-8F0B-9586-28AA-B44C13016E3F}"/>
              </a:ext>
            </a:extLst>
          </p:cNvPr>
          <p:cNvSpPr txBox="1"/>
          <p:nvPr/>
        </p:nvSpPr>
        <p:spPr>
          <a:xfrm>
            <a:off x="1414141" y="1795947"/>
            <a:ext cx="1309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ID3 &amp; C4.5: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CART:</a:t>
            </a:r>
          </a:p>
          <a:p>
            <a:endParaRPr lang="zh-CN" altLang="en-US" dirty="0"/>
          </a:p>
        </p:txBody>
      </p:sp>
      <p:pic>
        <p:nvPicPr>
          <p:cNvPr id="2055" name="图片 2054">
            <a:extLst>
              <a:ext uri="{FF2B5EF4-FFF2-40B4-BE49-F238E27FC236}">
                <a16:creationId xmlns:a16="http://schemas.microsoft.com/office/drawing/2014/main" id="{1FBA3AAD-0769-728D-472D-CDC2CE0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94" y="3583591"/>
            <a:ext cx="2760351" cy="382717"/>
          </a:xfrm>
          <a:prstGeom prst="rect">
            <a:avLst/>
          </a:prstGeom>
        </p:spPr>
      </p:pic>
      <p:pic>
        <p:nvPicPr>
          <p:cNvPr id="2057" name="图片 2056">
            <a:extLst>
              <a:ext uri="{FF2B5EF4-FFF2-40B4-BE49-F238E27FC236}">
                <a16:creationId xmlns:a16="http://schemas.microsoft.com/office/drawing/2014/main" id="{55BF3D1B-73C2-24C1-E591-2634D51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33" y="3378239"/>
            <a:ext cx="2760351" cy="79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文本框 2057">
                <a:extLst>
                  <a:ext uri="{FF2B5EF4-FFF2-40B4-BE49-F238E27FC236}">
                    <a16:creationId xmlns:a16="http://schemas.microsoft.com/office/drawing/2014/main" id="{1FEF47F2-E9F5-10CE-E855-AA9AA9C12318}"/>
                  </a:ext>
                </a:extLst>
              </p:cNvPr>
              <p:cNvSpPr txBox="1"/>
              <p:nvPr/>
            </p:nvSpPr>
            <p:spPr>
              <a:xfrm>
                <a:off x="2929299" y="1695276"/>
                <a:ext cx="345062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8" name="文本框 2057">
                <a:extLst>
                  <a:ext uri="{FF2B5EF4-FFF2-40B4-BE49-F238E27FC236}">
                    <a16:creationId xmlns:a16="http://schemas.microsoft.com/office/drawing/2014/main" id="{1FEF47F2-E9F5-10CE-E855-AA9AA9C12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99" y="1695276"/>
                <a:ext cx="3450625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文本框 2058">
                <a:extLst>
                  <a:ext uri="{FF2B5EF4-FFF2-40B4-BE49-F238E27FC236}">
                    <a16:creationId xmlns:a16="http://schemas.microsoft.com/office/drawing/2014/main" id="{F6F34699-8600-6210-3198-F99A3318B9BB}"/>
                  </a:ext>
                </a:extLst>
              </p:cNvPr>
              <p:cNvSpPr txBox="1"/>
              <p:nvPr/>
            </p:nvSpPr>
            <p:spPr>
              <a:xfrm>
                <a:off x="2929299" y="2552536"/>
                <a:ext cx="3166701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9" name="文本框 2058">
                <a:extLst>
                  <a:ext uri="{FF2B5EF4-FFF2-40B4-BE49-F238E27FC236}">
                    <a16:creationId xmlns:a16="http://schemas.microsoft.com/office/drawing/2014/main" id="{F6F34699-8600-6210-3198-F99A3318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99" y="2552536"/>
                <a:ext cx="3166701" cy="512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66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A9424-74A1-4202-F334-1BB30659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8777"/>
            <a:ext cx="12192000" cy="993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235287-D060-D6C1-F87D-AE89C55A8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6" r="27887"/>
          <a:stretch/>
        </p:blipFill>
        <p:spPr>
          <a:xfrm>
            <a:off x="4294991" y="1793674"/>
            <a:ext cx="1147878" cy="1130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4152F0-E065-2528-FD50-C02DBFB55A1E}"/>
              </a:ext>
            </a:extLst>
          </p:cNvPr>
          <p:cNvSpPr txBox="1"/>
          <p:nvPr/>
        </p:nvSpPr>
        <p:spPr>
          <a:xfrm>
            <a:off x="2186940" y="207038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 : Pneumonia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2E0E91-D235-A77E-2AD5-4B0994E6432A}"/>
              </a:ext>
            </a:extLst>
          </p:cNvPr>
          <p:cNvCxnSpPr/>
          <p:nvPr/>
        </p:nvCxnSpPr>
        <p:spPr>
          <a:xfrm flipV="1">
            <a:off x="5190565" y="2671482"/>
            <a:ext cx="0" cy="311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9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C599C-3999-551B-7257-C09A2727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488"/>
            <a:ext cx="12192000" cy="526751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EA372DCE-C7C6-FD19-2480-B42F9148BC8E}"/>
              </a:ext>
            </a:extLst>
          </p:cNvPr>
          <p:cNvSpPr/>
          <p:nvPr/>
        </p:nvSpPr>
        <p:spPr>
          <a:xfrm>
            <a:off x="4365811" y="2232211"/>
            <a:ext cx="1416424" cy="932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6D58C4-B281-B6DB-8EBD-6D8C63B1032B}"/>
              </a:ext>
            </a:extLst>
          </p:cNvPr>
          <p:cNvSpPr/>
          <p:nvPr/>
        </p:nvSpPr>
        <p:spPr>
          <a:xfrm>
            <a:off x="6131859" y="2962835"/>
            <a:ext cx="1416424" cy="932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E1585D-7F68-072D-26F7-9176F32A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" y="1761731"/>
            <a:ext cx="12093460" cy="33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D463C-A644-6229-5F56-55CA0E9D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2000126"/>
            <a:ext cx="5898391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6E782E-4195-E38F-E6C6-60117B438125}"/>
              </a:ext>
            </a:extLst>
          </p:cNvPr>
          <p:cNvSpPr txBox="1"/>
          <p:nvPr/>
        </p:nvSpPr>
        <p:spPr>
          <a:xfrm>
            <a:off x="4948518" y="470647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263008-&gt;261409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FC827F-80B9-6759-73BA-43E5FF5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2579296"/>
            <a:ext cx="794072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0.63967</a:t>
            </a:r>
          </a:p>
          <a:p>
            <a:r>
              <a:rPr lang="en-US" altLang="zh-CN" sz="1600" dirty="0"/>
              <a:t>Accuracy(ourself): 0.4097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8FF3CA-977E-195A-5EA1-EF3FF9D6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51" y="1888451"/>
            <a:ext cx="4596240" cy="32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Support-vector machines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3CA7DA-94D2-55BA-8468-55C2251C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1985962"/>
            <a:ext cx="3581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SVM</a:t>
            </a:r>
            <a:endParaRPr lang="zh-CN" altLang="en-US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E6B50F-3F78-DE4B-D9B2-7E11F7B8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1920109"/>
            <a:ext cx="1159864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SVM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8695F2-E166-CDC6-D6A5-2EC7F49F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2198263"/>
            <a:ext cx="6325148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SVM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0.64101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9EE1DC-54DE-C1D4-BB5A-5B582F2E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4" y="2294965"/>
            <a:ext cx="4440536" cy="29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54320"/>
            <a:ext cx="741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Neural Network using Multilayer Perceptron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mune system variation can predict severe COVID-19 outcomes | YaleNews">
            <a:extLst>
              <a:ext uri="{FF2B5EF4-FFF2-40B4-BE49-F238E27FC236}">
                <a16:creationId xmlns:a16="http://schemas.microsoft.com/office/drawing/2014/main" id="{9A1C3550-EF73-4CE6-A56E-10AFC6CE5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280" y="3828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C129B-99E1-CC3D-A0A7-9A4F3837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79" y="1280732"/>
            <a:ext cx="7094801" cy="5094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3DB896-788D-7137-FF1C-1A47651F7E10}"/>
              </a:ext>
            </a:extLst>
          </p:cNvPr>
          <p:cNvSpPr txBox="1"/>
          <p:nvPr/>
        </p:nvSpPr>
        <p:spPr>
          <a:xfrm>
            <a:off x="376517" y="2330824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Keras</a:t>
            </a:r>
            <a:r>
              <a:rPr lang="en-US" altLang="zh-CN" dirty="0"/>
              <a:t>-Sequential-Dense</a:t>
            </a:r>
          </a:p>
          <a:p>
            <a:endParaRPr lang="en-US" altLang="zh-CN" dirty="0"/>
          </a:p>
          <a:p>
            <a:r>
              <a:rPr lang="en-US" altLang="zh-CN" dirty="0"/>
              <a:t>1 Input layer</a:t>
            </a:r>
          </a:p>
          <a:p>
            <a:r>
              <a:rPr lang="en-US" altLang="zh-CN" dirty="0"/>
              <a:t>2 Hidden layer</a:t>
            </a:r>
          </a:p>
          <a:p>
            <a:r>
              <a:rPr lang="en-US" altLang="zh-CN" dirty="0"/>
              <a:t>1 Output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025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NN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AD5F50-7029-2364-BEF8-7EF84A14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950592"/>
            <a:ext cx="11674852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NN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D4A19-46EE-B347-01A3-334589FE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56" y="2228746"/>
            <a:ext cx="608128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7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NN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667BD-E13C-A604-C83A-086936A69B33}"/>
              </a:ext>
            </a:extLst>
          </p:cNvPr>
          <p:cNvSpPr txBox="1"/>
          <p:nvPr/>
        </p:nvSpPr>
        <p:spPr>
          <a:xfrm>
            <a:off x="6642847" y="309044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Accuracy: 0.64398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DC55D3-DEC4-9C60-0351-C00CBCAB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50" y="1909481"/>
            <a:ext cx="4719535" cy="32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1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DB7839-07D5-31C7-706E-C6783F285ED4}"/>
              </a:ext>
            </a:extLst>
          </p:cNvPr>
          <p:cNvSpPr txBox="1"/>
          <p:nvPr/>
        </p:nvSpPr>
        <p:spPr>
          <a:xfrm>
            <a:off x="103867" y="408739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Comparison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2DB2A4-914C-A66A-7A49-E836C3B1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3" y="2602132"/>
            <a:ext cx="3330229" cy="22633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0A5B03-5AA1-3D91-2B58-55F2278C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3" y="2357333"/>
            <a:ext cx="8165307" cy="27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6E51B0-3E67-8BB6-2CFA-CCCFDD69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2263039"/>
            <a:ext cx="1137764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63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64EBED5E-FBCC-AFE5-C95F-71C1808DDDF1}"/>
              </a:ext>
            </a:extLst>
          </p:cNvPr>
          <p:cNvSpPr txBox="1"/>
          <p:nvPr/>
        </p:nvSpPr>
        <p:spPr>
          <a:xfrm>
            <a:off x="2271554" y="2769028"/>
            <a:ext cx="9385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COVID-19 </a:t>
            </a:r>
          </a:p>
          <a:p>
            <a:r>
              <a:rPr lang="en-US" altLang="zh-CN" sz="2800" b="1" dirty="0"/>
              <a:t>Analysis &amp; Predication</a:t>
            </a:r>
          </a:p>
          <a:p>
            <a:r>
              <a:rPr lang="en-US" altLang="zh-CN" sz="2800" b="1" dirty="0"/>
              <a:t>with Multiple AI Methods</a:t>
            </a:r>
            <a:endParaRPr lang="zh-CN" altLang="en-US" sz="28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FC3039-6008-CACA-87AF-4BD607A3F1BC}"/>
              </a:ext>
            </a:extLst>
          </p:cNvPr>
          <p:cNvCxnSpPr>
            <a:cxnSpLocks/>
          </p:cNvCxnSpPr>
          <p:nvPr/>
        </p:nvCxnSpPr>
        <p:spPr>
          <a:xfrm>
            <a:off x="2158365" y="2023872"/>
            <a:ext cx="0" cy="203670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A907D2C-A3DB-42A7-86BE-2C6D10EB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45" y="5385419"/>
            <a:ext cx="1965908" cy="12983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AEB83F-F497-4BA2-A904-CFDCC5DFA636}"/>
              </a:ext>
            </a:extLst>
          </p:cNvPr>
          <p:cNvSpPr txBox="1"/>
          <p:nvPr/>
        </p:nvSpPr>
        <p:spPr>
          <a:xfrm>
            <a:off x="2271553" y="1754172"/>
            <a:ext cx="9385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THANKS!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281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F30B88-CC5F-4E0B-97A7-576D819B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72" y="2129679"/>
            <a:ext cx="4145639" cy="2598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3BC1FE-0C10-4834-741A-A40838B8A247}"/>
              </a:ext>
            </a:extLst>
          </p:cNvPr>
          <p:cNvSpPr txBox="1"/>
          <p:nvPr/>
        </p:nvSpPr>
        <p:spPr>
          <a:xfrm>
            <a:off x="1184651" y="1760345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‘Result’ Distribution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A82A70-2068-D854-9F03-89B78AA6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04" y="2147607"/>
            <a:ext cx="393226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E1D968-9FED-5D42-2DFF-408DF5E5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8" y="1347664"/>
            <a:ext cx="7232272" cy="2555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310DE5-D88A-10AD-08E5-64A17F35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43" y="3917114"/>
            <a:ext cx="7381312" cy="2591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3BC1FE-0C10-4834-741A-A40838B8A247}"/>
              </a:ext>
            </a:extLst>
          </p:cNvPr>
          <p:cNvSpPr txBox="1"/>
          <p:nvPr/>
        </p:nvSpPr>
        <p:spPr>
          <a:xfrm>
            <a:off x="2142265" y="101581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Features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2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994D1B-0943-A333-C550-C39BA3B7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" y="1737213"/>
            <a:ext cx="1201778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9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BC1FE-0C10-4834-741A-A40838B8A247}"/>
              </a:ext>
            </a:extLst>
          </p:cNvPr>
          <p:cNvSpPr txBox="1"/>
          <p:nvPr/>
        </p:nvSpPr>
        <p:spPr>
          <a:xfrm>
            <a:off x="2142265" y="101581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Features Distribution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A110A-D754-ED06-FE1D-895D2C2A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63" y="1385151"/>
            <a:ext cx="7640315" cy="49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4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A568FC-993A-D0F1-153B-F44D1A80F26B}"/>
              </a:ext>
            </a:extLst>
          </p:cNvPr>
          <p:cNvSpPr txBox="1"/>
          <p:nvPr/>
        </p:nvSpPr>
        <p:spPr>
          <a:xfrm>
            <a:off x="105627" y="53008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5522A-72E7-3C47-2376-B00BD4A2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54" y="791696"/>
            <a:ext cx="6287045" cy="57535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5E59D4-9C32-3CD2-0A2D-4F1F2193A17D}"/>
              </a:ext>
            </a:extLst>
          </p:cNvPr>
          <p:cNvSpPr txBox="1"/>
          <p:nvPr/>
        </p:nvSpPr>
        <p:spPr>
          <a:xfrm rot="10800000" flipV="1">
            <a:off x="1398496" y="2868049"/>
            <a:ext cx="5486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Age</a:t>
            </a:r>
          </a:p>
          <a:p>
            <a:r>
              <a:rPr lang="en-US" altLang="zh-CN" sz="2800" dirty="0"/>
              <a:t>Pneumonia</a:t>
            </a:r>
          </a:p>
          <a:p>
            <a:r>
              <a:rPr lang="en-US" altLang="zh-CN" sz="2800" dirty="0"/>
              <a:t>Diabetes</a:t>
            </a:r>
            <a:endParaRPr lang="zh-CN" altLang="en-US" sz="28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1E94A1-0359-0DEB-995C-412F55E42AB2}"/>
              </a:ext>
            </a:extLst>
          </p:cNvPr>
          <p:cNvSpPr/>
          <p:nvPr/>
        </p:nvSpPr>
        <p:spPr>
          <a:xfrm>
            <a:off x="5710518" y="5450541"/>
            <a:ext cx="448235" cy="403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22FAD1-BBC4-545E-9C3C-229056DBB20B}"/>
              </a:ext>
            </a:extLst>
          </p:cNvPr>
          <p:cNvSpPr/>
          <p:nvPr/>
        </p:nvSpPr>
        <p:spPr>
          <a:xfrm>
            <a:off x="6463553" y="5450541"/>
            <a:ext cx="448235" cy="403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9C6AF9-530A-EC97-BC31-6E1794EE5B1E}"/>
              </a:ext>
            </a:extLst>
          </p:cNvPr>
          <p:cNvSpPr/>
          <p:nvPr/>
        </p:nvSpPr>
        <p:spPr>
          <a:xfrm>
            <a:off x="6866966" y="5450539"/>
            <a:ext cx="448235" cy="403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6149</TotalTime>
  <Words>370</Words>
  <Application>Microsoft Office PowerPoint</Application>
  <PresentationFormat>宽屏</PresentationFormat>
  <Paragraphs>132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Helvetica Neue</vt:lpstr>
      <vt:lpstr>等线</vt:lpstr>
      <vt:lpstr>等线 Light</vt:lpstr>
      <vt:lpstr>Arial</vt:lpstr>
      <vt:lpstr>Cambria Math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振邦</dc:creator>
  <cp:lastModifiedBy>Zhang Tongxin</cp:lastModifiedBy>
  <cp:revision>81</cp:revision>
  <dcterms:created xsi:type="dcterms:W3CDTF">2022-03-20T16:19:24Z</dcterms:created>
  <dcterms:modified xsi:type="dcterms:W3CDTF">2022-06-09T14:27:51Z</dcterms:modified>
</cp:coreProperties>
</file>