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77" r:id="rId4"/>
    <p:sldId id="281" r:id="rId5"/>
    <p:sldId id="279" r:id="rId6"/>
    <p:sldId id="276" r:id="rId7"/>
    <p:sldId id="27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C05A918-1FEF-43B4-92E5-CCD0092B98FD}">
          <p14:sldIdLst>
            <p14:sldId id="264"/>
            <p14:sldId id="260"/>
            <p14:sldId id="277"/>
            <p14:sldId id="281"/>
            <p14:sldId id="279"/>
            <p14:sldId id="276"/>
            <p14:sldId id="278"/>
          </p14:sldIdLst>
        </p14:section>
        <p14:section name="无标题节" id="{B773B76F-C1F6-498B-90BD-5306ED8CFF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0" autoAdjust="0"/>
    <p:restoredTop sz="94660"/>
  </p:normalViewPr>
  <p:slideViewPr>
    <p:cSldViewPr snapToGrid="0">
      <p:cViewPr>
        <p:scale>
          <a:sx n="100" d="100"/>
          <a:sy n="100" d="100"/>
        </p:scale>
        <p:origin x="149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8E0D8-FB00-441D-BCD0-DC867CC3B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4D6F86-E7D1-413C-84FF-0EE9F7E48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08B03-CD52-4080-827C-5D60F03C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FC0-4323-45ED-A42D-4139E5F2F88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283C-C7AF-4348-B7CE-76B653ED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42BF1-858B-466B-9898-DEAD8BAC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4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61074-DC25-474C-BB6F-DD7AF1A5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5256A5-F244-47A8-A5D8-5BC567A28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8D98F-F968-40BA-9A92-DD91BEA2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FC0-4323-45ED-A42D-4139E5F2F88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5E5F0-65DE-4D4B-B68F-7B9FB558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FF5AA-E340-4FD3-BEE4-7E687F89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54882A-5486-4E8F-BB5A-D11B3B878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A63C39-B96E-49AC-80C7-6F98D1F2C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9C78C-8A19-4690-AD6B-A8A6A6E3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FC0-4323-45ED-A42D-4139E5F2F88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EF512-8455-4796-8A71-DB678F76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E7E937-3C09-42B5-8457-96CA44B2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6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1302B-3D9D-4759-9848-CDA9D100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9A8CD-809A-47D9-946F-A23E9DE56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F7D50-FF6F-4BD8-99DA-53E155B5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FC0-4323-45ED-A42D-4139E5F2F88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A09EB-9BC2-4C03-B78C-340B316C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72020-7F90-4F2D-979B-46FE240A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5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6FAAD-3C10-4DD6-922F-2267D483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B079A6-0D04-44A2-A9AA-06F3407E0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DD7E6-FFA2-44E9-8FDF-64F108EC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FC0-4323-45ED-A42D-4139E5F2F88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C6164-5980-412A-9AF4-D8451BDB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44412-1425-4BB5-AC72-9219B5B1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1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71294-65B1-4354-80CE-0ED95AC0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9EAAE-7BCD-4660-ADC2-FCCA60542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A7D2E-F0B3-4B3E-8D03-4B1703C16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4D02E8-4E4C-4B66-BEDB-413B36A4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FC0-4323-45ED-A42D-4139E5F2F88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6AF26-CC72-4733-BB8D-1A7CC741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F339D2-88DB-42C6-9714-3520F1FE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9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D911E-E79E-4FBB-B435-CDE01DA4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04C8B-175F-477F-9B46-6B279B2DF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8BBEB4-77D4-429F-BD6C-360FABECE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FE56E2-8B4F-4D5E-A7C6-417B6F596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402A01-9C17-4089-8E2C-D82AE64AC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88E17F-4CFE-4ED7-B6AD-93B10BBA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FC0-4323-45ED-A42D-4139E5F2F88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867C9-207F-4D84-840A-0F59CAE5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FACECA-A950-412F-89D3-69180AFA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9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3D3A2-FE7C-4084-A466-2481A0E8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88F4ED-08C4-4640-A2FC-C3DEF693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FC0-4323-45ED-A42D-4139E5F2F88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D681A3-416F-432E-BF25-B705EDC9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4A0D89-4D8A-4F57-A7A5-BD0305EC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9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A90B5B-5761-450B-899D-F80C4F39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FC0-4323-45ED-A42D-4139E5F2F88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A58B9C-7ACE-422E-B91D-322D1CBE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2CD91-E688-4118-88A9-BF4333C6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3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260D4-97E5-488A-82A8-A9F362F0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37EE8-9D9B-4929-BD6B-F5E9BDCE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E35C61-EE85-45B7-967B-761BF4DB1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ADA73-8CAF-49E9-B3B1-5C684EA9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FC0-4323-45ED-A42D-4139E5F2F88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C0094A-3DB0-4C94-89A3-AD30049A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07A1C0-8827-449D-A74B-1B99CA54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21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C94BB-A9BE-4947-986C-06AA9D21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3D964C-6856-4FE3-8355-685E4AC8E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22F9D-73AC-430C-A680-55AE5F016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DE60D-A71C-41D9-B62E-B71FDE22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FC0-4323-45ED-A42D-4139E5F2F88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06C16-9F87-403D-8C2A-39ED937D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61F169-64B4-40C2-BA2D-306F5D1F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8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52165B-C07A-4CC4-9DD4-F6747E3E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B688EC-C7D8-44DE-ABEC-103009252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474E5-582E-4BE3-9EC6-3F603F90D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B1FC0-4323-45ED-A42D-4139E5F2F88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70691-FD50-47CC-9BD7-B1D70B1E6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DB1BA-3EA6-4680-B5FA-FB45A83FC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7657A-35EC-4F49-952F-64570B564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2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6E8B801B-A6C7-5EBB-454D-BA300977E2FB}"/>
              </a:ext>
            </a:extLst>
          </p:cNvPr>
          <p:cNvSpPr txBox="1"/>
          <p:nvPr/>
        </p:nvSpPr>
        <p:spPr>
          <a:xfrm>
            <a:off x="2301201" y="3737057"/>
            <a:ext cx="2887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CS181 Project Proposal</a:t>
            </a:r>
            <a:endParaRPr lang="zh-CN" altLang="en-US" sz="20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4EBED5E-FBCC-AFE5-C95F-71C1808DDDF1}"/>
              </a:ext>
            </a:extLst>
          </p:cNvPr>
          <p:cNvSpPr txBox="1"/>
          <p:nvPr/>
        </p:nvSpPr>
        <p:spPr>
          <a:xfrm>
            <a:off x="2240241" y="1798065"/>
            <a:ext cx="93856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COVID-19 </a:t>
            </a:r>
          </a:p>
          <a:p>
            <a:r>
              <a:rPr lang="en-US" altLang="zh-CN" sz="4000" b="1" dirty="0"/>
              <a:t>Analysis &amp; Predication</a:t>
            </a:r>
          </a:p>
          <a:p>
            <a:r>
              <a:rPr lang="en-US" altLang="zh-CN" sz="4000" b="1" dirty="0"/>
              <a:t>with Multiple AI Methods</a:t>
            </a:r>
            <a:endParaRPr lang="zh-CN" altLang="en-US" sz="4000" b="1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0FC3039-6008-CACA-87AF-4BD607A3F1BC}"/>
              </a:ext>
            </a:extLst>
          </p:cNvPr>
          <p:cNvCxnSpPr>
            <a:cxnSpLocks/>
          </p:cNvCxnSpPr>
          <p:nvPr/>
        </p:nvCxnSpPr>
        <p:spPr>
          <a:xfrm>
            <a:off x="2158365" y="2023872"/>
            <a:ext cx="0" cy="203670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A907D2C-A3DB-42A7-86BE-2C6D10EBF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345" y="5385419"/>
            <a:ext cx="1965908" cy="129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1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788B239-916F-4E9D-A840-A09BB5A79D3E}"/>
              </a:ext>
            </a:extLst>
          </p:cNvPr>
          <p:cNvSpPr txBox="1"/>
          <p:nvPr/>
        </p:nvSpPr>
        <p:spPr>
          <a:xfrm>
            <a:off x="505632" y="1553250"/>
            <a:ext cx="107034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dirty="0">
                <a:solidFill>
                  <a:srgbClr val="000000"/>
                </a:solidFill>
                <a:effectLst/>
                <a:ea typeface="+mj-ea"/>
              </a:rPr>
              <a:t>Basics</a:t>
            </a:r>
            <a:r>
              <a:rPr lang="zh-CN" altLang="en-US" sz="2000" b="1" i="0" u="none" strike="noStrike" dirty="0">
                <a:solidFill>
                  <a:srgbClr val="000000"/>
                </a:solidFill>
                <a:effectLst/>
                <a:ea typeface="+mj-ea"/>
              </a:rPr>
              <a:t>：                </a:t>
            </a:r>
            <a:r>
              <a:rPr lang="en-US" altLang="zh-CN" sz="2000" i="0" u="none" strike="noStrike" dirty="0">
                <a:solidFill>
                  <a:srgbClr val="000000"/>
                </a:solidFill>
                <a:effectLst/>
                <a:ea typeface="+mj-ea"/>
              </a:rPr>
              <a:t>Age</a:t>
            </a:r>
            <a:r>
              <a:rPr lang="en-US" altLang="zh-CN" sz="2000" dirty="0">
                <a:ea typeface="+mj-ea"/>
              </a:rPr>
              <a:t> </a:t>
            </a:r>
            <a:r>
              <a:rPr lang="en-US" altLang="zh-CN" sz="2000" i="0" u="none" strike="noStrike" dirty="0">
                <a:solidFill>
                  <a:srgbClr val="000000"/>
                </a:solidFill>
                <a:effectLst/>
                <a:ea typeface="+mj-ea"/>
              </a:rPr>
              <a:t>Sex</a:t>
            </a:r>
            <a:r>
              <a:rPr lang="en-US" altLang="zh-CN" sz="2000" dirty="0">
                <a:ea typeface="+mj-ea"/>
              </a:rPr>
              <a:t> </a:t>
            </a:r>
          </a:p>
          <a:p>
            <a:r>
              <a:rPr lang="en-US" altLang="zh-CN" sz="2000" b="1" dirty="0">
                <a:solidFill>
                  <a:srgbClr val="000000"/>
                </a:solidFill>
                <a:ea typeface="+mj-ea"/>
              </a:rPr>
              <a:t>M</a:t>
            </a:r>
            <a:r>
              <a:rPr lang="en-US" altLang="zh-CN" sz="2000" b="1" i="0" u="none" strike="noStrike" dirty="0">
                <a:solidFill>
                  <a:srgbClr val="000000"/>
                </a:solidFill>
                <a:effectLst/>
                <a:ea typeface="+mj-ea"/>
              </a:rPr>
              <a:t>edical record:    </a:t>
            </a:r>
            <a:r>
              <a:rPr lang="en-US" altLang="zh-CN" sz="2000" i="0" u="none" strike="noStrike" dirty="0">
                <a:solidFill>
                  <a:srgbClr val="000000"/>
                </a:solidFill>
                <a:effectLst/>
                <a:ea typeface="+mj-ea"/>
              </a:rPr>
              <a:t>Pneumonia Diabetes</a:t>
            </a:r>
            <a:r>
              <a:rPr lang="en-US" altLang="zh-CN" sz="2000" dirty="0">
                <a:ea typeface="+mj-ea"/>
              </a:rPr>
              <a:t> </a:t>
            </a:r>
            <a:r>
              <a:rPr lang="en-US" altLang="zh-CN" sz="2000" i="0" u="none" strike="noStrike" dirty="0" err="1">
                <a:solidFill>
                  <a:srgbClr val="000000"/>
                </a:solidFill>
                <a:effectLst/>
                <a:ea typeface="+mj-ea"/>
              </a:rPr>
              <a:t>Ashma</a:t>
            </a:r>
            <a:r>
              <a:rPr lang="en-US" altLang="zh-CN" sz="2000" dirty="0">
                <a:ea typeface="+mj-ea"/>
              </a:rPr>
              <a:t> </a:t>
            </a:r>
            <a:r>
              <a:rPr lang="en-US" altLang="zh-CN" sz="2000" i="0" u="none" strike="noStrike" dirty="0">
                <a:solidFill>
                  <a:srgbClr val="000000"/>
                </a:solidFill>
                <a:effectLst/>
                <a:ea typeface="+mj-ea"/>
              </a:rPr>
              <a:t>Hypertension</a:t>
            </a:r>
            <a:r>
              <a:rPr lang="en-US" altLang="zh-CN" sz="2000" dirty="0">
                <a:ea typeface="+mj-ea"/>
              </a:rPr>
              <a:t> </a:t>
            </a:r>
            <a:r>
              <a:rPr lang="en-US" altLang="zh-CN" sz="2000" i="0" u="none" strike="noStrike" dirty="0">
                <a:solidFill>
                  <a:srgbClr val="000000"/>
                </a:solidFill>
                <a:effectLst/>
                <a:ea typeface="+mj-ea"/>
              </a:rPr>
              <a:t>CVDs</a:t>
            </a:r>
            <a:r>
              <a:rPr lang="en-US" altLang="zh-CN" sz="2000" dirty="0">
                <a:ea typeface="+mj-ea"/>
              </a:rPr>
              <a:t> </a:t>
            </a:r>
            <a:r>
              <a:rPr lang="en-US" altLang="zh-CN" sz="2000" i="0" u="none" strike="noStrike" dirty="0">
                <a:solidFill>
                  <a:srgbClr val="000000"/>
                </a:solidFill>
                <a:effectLst/>
                <a:ea typeface="+mj-ea"/>
              </a:rPr>
              <a:t>CKDs</a:t>
            </a:r>
            <a:endParaRPr lang="en-US" altLang="zh-CN" sz="2000" dirty="0">
              <a:ea typeface="+mj-ea"/>
            </a:endParaRPr>
          </a:p>
          <a:p>
            <a:r>
              <a:rPr lang="en-US" altLang="zh-CN" sz="2000" b="1" i="0" u="none" strike="noStrike" dirty="0">
                <a:solidFill>
                  <a:srgbClr val="000000"/>
                </a:solidFill>
                <a:effectLst/>
                <a:ea typeface="+mj-ea"/>
              </a:rPr>
              <a:t>Other factors:       </a:t>
            </a:r>
            <a:r>
              <a:rPr lang="en-US" altLang="zh-CN" sz="2000" i="0" u="none" strike="noStrike" dirty="0">
                <a:solidFill>
                  <a:srgbClr val="000000"/>
                </a:solidFill>
                <a:effectLst/>
                <a:ea typeface="+mj-ea"/>
              </a:rPr>
              <a:t>Obesity</a:t>
            </a:r>
            <a:r>
              <a:rPr lang="en-US" altLang="zh-CN" sz="2000" dirty="0">
                <a:ea typeface="+mj-ea"/>
              </a:rPr>
              <a:t> </a:t>
            </a:r>
            <a:r>
              <a:rPr lang="en-US" altLang="zh-CN" sz="2000" i="0" u="none" strike="noStrike" dirty="0" err="1">
                <a:solidFill>
                  <a:srgbClr val="000000"/>
                </a:solidFill>
                <a:effectLst/>
                <a:ea typeface="+mj-ea"/>
              </a:rPr>
              <a:t>Tabacco</a:t>
            </a:r>
            <a:endParaRPr lang="en-US" altLang="zh-CN" sz="2000" i="0" u="none" strike="noStrike" dirty="0">
              <a:solidFill>
                <a:srgbClr val="000000"/>
              </a:solidFill>
              <a:effectLst/>
              <a:ea typeface="+mj-ea"/>
            </a:endParaRPr>
          </a:p>
          <a:p>
            <a:endParaRPr lang="en-US" altLang="zh-CN" sz="2000" dirty="0">
              <a:solidFill>
                <a:srgbClr val="000000"/>
              </a:solidFill>
              <a:ea typeface="+mj-ea"/>
            </a:endParaRPr>
          </a:p>
          <a:p>
            <a:r>
              <a:rPr lang="en-US" altLang="zh-CN" sz="2000" dirty="0">
                <a:solidFill>
                  <a:srgbClr val="000000"/>
                </a:solidFill>
                <a:ea typeface="+mj-ea"/>
              </a:rPr>
              <a:t>Samples </a:t>
            </a:r>
            <a:r>
              <a:rPr lang="en-US" altLang="zh-CN" sz="2000" b="1" dirty="0">
                <a:solidFill>
                  <a:srgbClr val="000000"/>
                </a:solidFill>
                <a:ea typeface="+mj-ea"/>
              </a:rPr>
              <a:t>263008</a:t>
            </a:r>
            <a:r>
              <a:rPr lang="en-US" altLang="zh-CN" sz="2000" dirty="0">
                <a:solidFill>
                  <a:srgbClr val="000000"/>
                </a:solidFill>
                <a:ea typeface="+mj-ea"/>
              </a:rPr>
              <a:t> People, sex ratio = </a:t>
            </a:r>
            <a:r>
              <a:rPr lang="en-US" altLang="zh-CN" sz="2000" b="1" dirty="0">
                <a:solidFill>
                  <a:srgbClr val="000000"/>
                </a:solidFill>
                <a:ea typeface="+mj-ea"/>
              </a:rPr>
              <a:t>0.4893 </a:t>
            </a:r>
            <a:r>
              <a:rPr lang="en-US" altLang="zh-CN" sz="2000" dirty="0">
                <a:ea typeface="+mj-ea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DD1BC0-FA1B-45A7-830C-27F555652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92" y="5764247"/>
            <a:ext cx="2264667" cy="7573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3206BD-CE9F-4F8A-B2AF-83827CBCA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189" y="5805547"/>
            <a:ext cx="1238423" cy="6382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981F73-E8BC-4F00-B41D-4112B20A2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295" y="5852364"/>
            <a:ext cx="1743318" cy="5811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ADF3DF7-53E6-4ACC-9C49-CF8487F5A001}"/>
              </a:ext>
            </a:extLst>
          </p:cNvPr>
          <p:cNvSpPr txBox="1"/>
          <p:nvPr/>
        </p:nvSpPr>
        <p:spPr>
          <a:xfrm>
            <a:off x="4350098" y="5852364"/>
            <a:ext cx="1845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source:</a:t>
            </a:r>
            <a:endParaRPr lang="en-US" altLang="zh-CN" sz="28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775692-602E-454A-9891-23169CB317DD}"/>
              </a:ext>
            </a:extLst>
          </p:cNvPr>
          <p:cNvSpPr txBox="1"/>
          <p:nvPr/>
        </p:nvSpPr>
        <p:spPr>
          <a:xfrm>
            <a:off x="14220" y="478704"/>
            <a:ext cx="355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Dataset Introduction</a:t>
            </a:r>
            <a:endParaRPr lang="zh-CN" altLang="en-US" sz="2800" b="1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23A5961-7E6E-4944-83AE-479037524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2847"/>
              </p:ext>
            </p:extLst>
          </p:nvPr>
        </p:nvGraphicFramePr>
        <p:xfrm>
          <a:off x="257369" y="3577717"/>
          <a:ext cx="11677262" cy="1765386"/>
        </p:xfrm>
        <a:graphic>
          <a:graphicData uri="http://schemas.openxmlformats.org/drawingml/2006/table">
            <a:tbl>
              <a:tblPr/>
              <a:tblGrid>
                <a:gridCol w="466702">
                  <a:extLst>
                    <a:ext uri="{9D8B030D-6E8A-4147-A177-3AD203B41FA5}">
                      <a16:colId xmlns:a16="http://schemas.microsoft.com/office/drawing/2014/main" val="3988457748"/>
                    </a:ext>
                  </a:extLst>
                </a:gridCol>
                <a:gridCol w="466702">
                  <a:extLst>
                    <a:ext uri="{9D8B030D-6E8A-4147-A177-3AD203B41FA5}">
                      <a16:colId xmlns:a16="http://schemas.microsoft.com/office/drawing/2014/main" val="3895281867"/>
                    </a:ext>
                  </a:extLst>
                </a:gridCol>
                <a:gridCol w="748667">
                  <a:extLst>
                    <a:ext uri="{9D8B030D-6E8A-4147-A177-3AD203B41FA5}">
                      <a16:colId xmlns:a16="http://schemas.microsoft.com/office/drawing/2014/main" val="1985914501"/>
                    </a:ext>
                  </a:extLst>
                </a:gridCol>
                <a:gridCol w="1127862">
                  <a:extLst>
                    <a:ext uri="{9D8B030D-6E8A-4147-A177-3AD203B41FA5}">
                      <a16:colId xmlns:a16="http://schemas.microsoft.com/office/drawing/2014/main" val="924409059"/>
                    </a:ext>
                  </a:extLst>
                </a:gridCol>
                <a:gridCol w="1118139">
                  <a:extLst>
                    <a:ext uri="{9D8B030D-6E8A-4147-A177-3AD203B41FA5}">
                      <a16:colId xmlns:a16="http://schemas.microsoft.com/office/drawing/2014/main" val="937064393"/>
                    </a:ext>
                  </a:extLst>
                </a:gridCol>
                <a:gridCol w="1750131">
                  <a:extLst>
                    <a:ext uri="{9D8B030D-6E8A-4147-A177-3AD203B41FA5}">
                      <a16:colId xmlns:a16="http://schemas.microsoft.com/office/drawing/2014/main" val="1169333463"/>
                    </a:ext>
                  </a:extLst>
                </a:gridCol>
                <a:gridCol w="1098694">
                  <a:extLst>
                    <a:ext uri="{9D8B030D-6E8A-4147-A177-3AD203B41FA5}">
                      <a16:colId xmlns:a16="http://schemas.microsoft.com/office/drawing/2014/main" val="61583399"/>
                    </a:ext>
                  </a:extLst>
                </a:gridCol>
                <a:gridCol w="1166753">
                  <a:extLst>
                    <a:ext uri="{9D8B030D-6E8A-4147-A177-3AD203B41FA5}">
                      <a16:colId xmlns:a16="http://schemas.microsoft.com/office/drawing/2014/main" val="2063767774"/>
                    </a:ext>
                  </a:extLst>
                </a:gridCol>
                <a:gridCol w="1283429">
                  <a:extLst>
                    <a:ext uri="{9D8B030D-6E8A-4147-A177-3AD203B41FA5}">
                      <a16:colId xmlns:a16="http://schemas.microsoft.com/office/drawing/2014/main" val="1282529875"/>
                    </a:ext>
                  </a:extLst>
                </a:gridCol>
                <a:gridCol w="1234814">
                  <a:extLst>
                    <a:ext uri="{9D8B030D-6E8A-4147-A177-3AD203B41FA5}">
                      <a16:colId xmlns:a16="http://schemas.microsoft.com/office/drawing/2014/main" val="3337544309"/>
                    </a:ext>
                  </a:extLst>
                </a:gridCol>
                <a:gridCol w="1215369">
                  <a:extLst>
                    <a:ext uri="{9D8B030D-6E8A-4147-A177-3AD203B41FA5}">
                      <a16:colId xmlns:a16="http://schemas.microsoft.com/office/drawing/2014/main" val="1511591480"/>
                    </a:ext>
                  </a:extLst>
                </a:gridCol>
              </a:tblGrid>
              <a:tr h="69904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Age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Sex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Pneumonia(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基础肺炎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Diabetes(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糖尿病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Asthma(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哮喘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Hypertensio(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高血压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CVDs(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心脏病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Obesity(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肥胖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CKDs(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慢性肾脏病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Tabacco(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吸烟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Result(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是否患新冠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348181"/>
                  </a:ext>
                </a:extLst>
              </a:tr>
              <a:tr h="35544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74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294266"/>
                  </a:ext>
                </a:extLst>
              </a:tr>
              <a:tr h="35544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71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264"/>
                  </a:ext>
                </a:extLst>
              </a:tr>
              <a:tr h="35544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253" marR="5253" marT="52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375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63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FF775692-602E-454A-9891-23169CB317DD}"/>
              </a:ext>
            </a:extLst>
          </p:cNvPr>
          <p:cNvSpPr txBox="1"/>
          <p:nvPr/>
        </p:nvSpPr>
        <p:spPr>
          <a:xfrm>
            <a:off x="14220" y="45432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Target</a:t>
            </a:r>
            <a:endParaRPr lang="zh-CN" altLang="en-US" sz="3200" b="1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Immune system variation can predict severe COVID-19 outcomes | YaleNews">
            <a:extLst>
              <a:ext uri="{FF2B5EF4-FFF2-40B4-BE49-F238E27FC236}">
                <a16:creationId xmlns:a16="http://schemas.microsoft.com/office/drawing/2014/main" id="{9A1C3550-EF73-4CE6-A56E-10AFC6CE52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CB570-F25A-420F-928F-1FA95A172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481" y="4910736"/>
            <a:ext cx="2643674" cy="157409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5894FD7-9E01-4E68-A0A1-D2E25D8DC532}"/>
              </a:ext>
            </a:extLst>
          </p:cNvPr>
          <p:cNvSpPr txBox="1"/>
          <p:nvPr/>
        </p:nvSpPr>
        <p:spPr>
          <a:xfrm>
            <a:off x="1589448" y="1547154"/>
            <a:ext cx="89261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ea typeface="+mj-ea"/>
              </a:rPr>
              <a:t>a</a:t>
            </a:r>
            <a:r>
              <a:rPr lang="en-US" altLang="zh-CN" sz="2000" dirty="0">
                <a:ea typeface="+mj-ea"/>
              </a:rPr>
              <a:t>. Find out the </a:t>
            </a:r>
            <a:r>
              <a:rPr lang="en-US" altLang="zh-CN" sz="2000" b="1" dirty="0">
                <a:ea typeface="+mj-ea"/>
              </a:rPr>
              <a:t>relationship</a:t>
            </a:r>
            <a:r>
              <a:rPr lang="en-US" altLang="zh-CN" sz="2000" dirty="0">
                <a:ea typeface="+mj-ea"/>
              </a:rPr>
              <a:t> between the </a:t>
            </a:r>
            <a:r>
              <a:rPr lang="en-US" altLang="zh-CN" sz="2000" b="1" dirty="0">
                <a:ea typeface="+mj-ea"/>
              </a:rPr>
              <a:t>Health Factors </a:t>
            </a:r>
            <a:r>
              <a:rPr lang="en-US" altLang="zh-CN" sz="2000" dirty="0">
                <a:ea typeface="+mj-ea"/>
              </a:rPr>
              <a:t>and </a:t>
            </a:r>
            <a:r>
              <a:rPr lang="en-US" altLang="zh-CN" sz="2000" b="1" dirty="0">
                <a:ea typeface="+mj-ea"/>
              </a:rPr>
              <a:t>Covid Infection.</a:t>
            </a:r>
          </a:p>
          <a:p>
            <a:endParaRPr lang="en-US" altLang="zh-CN" sz="2000" dirty="0">
              <a:ea typeface="+mj-ea"/>
            </a:endParaRPr>
          </a:p>
          <a:p>
            <a:r>
              <a:rPr lang="en-US" altLang="zh-CN" sz="2000" b="1" dirty="0">
                <a:ea typeface="+mj-ea"/>
              </a:rPr>
              <a:t>b</a:t>
            </a:r>
            <a:r>
              <a:rPr lang="en-US" altLang="zh-CN" sz="2000" dirty="0">
                <a:ea typeface="+mj-ea"/>
              </a:rPr>
              <a:t>. Carry out </a:t>
            </a:r>
            <a:r>
              <a:rPr lang="en-US" altLang="zh-CN" sz="2000" b="1" dirty="0">
                <a:ea typeface="+mj-ea"/>
              </a:rPr>
              <a:t>multiple AI methods</a:t>
            </a:r>
            <a:r>
              <a:rPr lang="en-US" altLang="zh-CN" sz="2000" dirty="0">
                <a:ea typeface="+mj-ea"/>
              </a:rPr>
              <a:t> (including ones we learned in CS181)</a:t>
            </a:r>
          </a:p>
          <a:p>
            <a:r>
              <a:rPr lang="en-US" altLang="zh-CN" sz="2000" dirty="0">
                <a:ea typeface="+mj-ea"/>
              </a:rPr>
              <a:t>    on the dataset to do </a:t>
            </a:r>
            <a:r>
              <a:rPr lang="en-US" altLang="zh-CN" sz="2000" b="1" dirty="0">
                <a:ea typeface="+mj-ea"/>
              </a:rPr>
              <a:t>Prediction.</a:t>
            </a:r>
          </a:p>
          <a:p>
            <a:endParaRPr lang="en-US" altLang="zh-CN" sz="2000" b="1" dirty="0">
              <a:ea typeface="+mj-ea"/>
            </a:endParaRPr>
          </a:p>
          <a:p>
            <a:r>
              <a:rPr lang="en-US" altLang="zh-CN" sz="2000" b="1" dirty="0">
                <a:ea typeface="+mj-ea"/>
              </a:rPr>
              <a:t>c</a:t>
            </a:r>
            <a:r>
              <a:rPr lang="en-US" altLang="zh-CN" sz="2000" dirty="0">
                <a:ea typeface="+mj-ea"/>
              </a:rPr>
              <a:t>. Compare the performance between traditional methods and </a:t>
            </a:r>
          </a:p>
          <a:p>
            <a:endParaRPr lang="en-US" altLang="zh-CN" sz="2000" dirty="0">
              <a:ea typeface="+mj-ea"/>
            </a:endParaRPr>
          </a:p>
          <a:p>
            <a:r>
              <a:rPr lang="en-US" altLang="zh-CN" sz="2000" b="1" dirty="0">
                <a:ea typeface="+mj-ea"/>
              </a:rPr>
              <a:t>d</a:t>
            </a:r>
            <a:r>
              <a:rPr lang="en-US" altLang="zh-CN" sz="2000" dirty="0">
                <a:ea typeface="+mj-ea"/>
              </a:rPr>
              <a:t>. Combining and modifying to come up with </a:t>
            </a:r>
            <a:r>
              <a:rPr lang="en-US" altLang="zh-CN" sz="2000" b="1" dirty="0">
                <a:ea typeface="+mj-ea"/>
              </a:rPr>
              <a:t>Our Own Method</a:t>
            </a:r>
            <a:r>
              <a:rPr lang="en-US" altLang="zh-CN" sz="2000" dirty="0">
                <a:ea typeface="+mj-ea"/>
              </a:rPr>
              <a:t> </a:t>
            </a:r>
          </a:p>
          <a:p>
            <a:r>
              <a:rPr lang="en-US" altLang="zh-CN" sz="2000" dirty="0">
                <a:ea typeface="+mj-ea"/>
              </a:rPr>
              <a:t>    which </a:t>
            </a:r>
            <a:r>
              <a:rPr lang="en-US" altLang="zh-CN" sz="2000" b="1" dirty="0">
                <a:ea typeface="+mj-ea"/>
              </a:rPr>
              <a:t>perform better </a:t>
            </a:r>
            <a:r>
              <a:rPr lang="en-US" altLang="zh-CN" sz="2000" dirty="0">
                <a:ea typeface="+mj-ea"/>
              </a:rPr>
              <a:t>against others.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A5C93FA-82F8-46B8-A703-88B7F7976F49}"/>
              </a:ext>
            </a:extLst>
          </p:cNvPr>
          <p:cNvCxnSpPr>
            <a:cxnSpLocks/>
          </p:cNvCxnSpPr>
          <p:nvPr/>
        </p:nvCxnSpPr>
        <p:spPr>
          <a:xfrm>
            <a:off x="1261872" y="1647988"/>
            <a:ext cx="0" cy="3167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05D1639-95B7-4C74-B5E7-B07320E1A1D7}"/>
              </a:ext>
            </a:extLst>
          </p:cNvPr>
          <p:cNvSpPr txBox="1"/>
          <p:nvPr/>
        </p:nvSpPr>
        <p:spPr>
          <a:xfrm>
            <a:off x="260520" y="4910736"/>
            <a:ext cx="8926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andara" panose="020E0502030303020204" pitchFamily="34" charset="0"/>
                <a:ea typeface="+mj-ea"/>
              </a:rPr>
              <a:t>Deeper &amp; Harder</a:t>
            </a:r>
          </a:p>
        </p:txBody>
      </p:sp>
    </p:spTree>
    <p:extLst>
      <p:ext uri="{BB962C8B-B14F-4D97-AF65-F5344CB8AC3E}">
        <p14:creationId xmlns:p14="http://schemas.microsoft.com/office/powerpoint/2010/main" val="125656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FF775692-602E-454A-9891-23169CB317DD}"/>
              </a:ext>
            </a:extLst>
          </p:cNvPr>
          <p:cNvSpPr txBox="1"/>
          <p:nvPr/>
        </p:nvSpPr>
        <p:spPr>
          <a:xfrm>
            <a:off x="14220" y="454320"/>
            <a:ext cx="1192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Tasks</a:t>
            </a:r>
            <a:endParaRPr lang="zh-CN" altLang="en-US" sz="3200" b="1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Immune system variation can predict severe COVID-19 outcomes | YaleNews">
            <a:extLst>
              <a:ext uri="{FF2B5EF4-FFF2-40B4-BE49-F238E27FC236}">
                <a16:creationId xmlns:a16="http://schemas.microsoft.com/office/drawing/2014/main" id="{9A1C3550-EF73-4CE6-A56E-10AFC6CE52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894FD7-9E01-4E68-A0A1-D2E25D8DC532}"/>
              </a:ext>
            </a:extLst>
          </p:cNvPr>
          <p:cNvSpPr txBox="1"/>
          <p:nvPr/>
        </p:nvSpPr>
        <p:spPr>
          <a:xfrm>
            <a:off x="2080260" y="1543436"/>
            <a:ext cx="89261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ea typeface="+mj-ea"/>
              </a:rPr>
              <a:t>a</a:t>
            </a:r>
            <a:r>
              <a:rPr lang="en-US" altLang="zh-CN" sz="2000" dirty="0">
                <a:ea typeface="+mj-ea"/>
              </a:rPr>
              <a:t>. Cleaning data &amp; data processing</a:t>
            </a:r>
            <a:endParaRPr lang="en-US" altLang="zh-CN" sz="2000" b="1" dirty="0">
              <a:ea typeface="+mj-ea"/>
            </a:endParaRPr>
          </a:p>
          <a:p>
            <a:endParaRPr lang="en-US" altLang="zh-CN" sz="2000" dirty="0">
              <a:ea typeface="+mj-ea"/>
            </a:endParaRPr>
          </a:p>
          <a:p>
            <a:r>
              <a:rPr lang="en-US" altLang="zh-CN" sz="2000" b="1" dirty="0">
                <a:ea typeface="+mj-ea"/>
              </a:rPr>
              <a:t>b</a:t>
            </a:r>
            <a:r>
              <a:rPr lang="en-US" altLang="zh-CN" sz="2000" dirty="0">
                <a:ea typeface="+mj-ea"/>
              </a:rPr>
              <a:t>. Analyzing the factors – infection relation</a:t>
            </a:r>
          </a:p>
          <a:p>
            <a:endParaRPr lang="en-US" altLang="zh-CN" sz="2000" b="1" dirty="0">
              <a:ea typeface="+mj-ea"/>
            </a:endParaRPr>
          </a:p>
          <a:p>
            <a:r>
              <a:rPr lang="en-US" altLang="zh-CN" sz="2000" b="1" dirty="0">
                <a:ea typeface="+mj-ea"/>
              </a:rPr>
              <a:t>c</a:t>
            </a:r>
            <a:r>
              <a:rPr lang="en-US" altLang="zh-CN" sz="2000" dirty="0">
                <a:ea typeface="+mj-ea"/>
              </a:rPr>
              <a:t>. Find the adequate split of test set and training set</a:t>
            </a:r>
          </a:p>
          <a:p>
            <a:endParaRPr lang="en-US" altLang="zh-CN" sz="2000" dirty="0">
              <a:ea typeface="+mj-ea"/>
            </a:endParaRPr>
          </a:p>
          <a:p>
            <a:r>
              <a:rPr lang="en-US" altLang="zh-CN" sz="2000" b="1" dirty="0">
                <a:ea typeface="+mj-ea"/>
              </a:rPr>
              <a:t>d</a:t>
            </a:r>
            <a:r>
              <a:rPr lang="en-US" altLang="zh-CN" sz="2000" dirty="0">
                <a:ea typeface="+mj-ea"/>
              </a:rPr>
              <a:t>. Perform both traditional &amp; natural network based methods</a:t>
            </a:r>
          </a:p>
          <a:p>
            <a:endParaRPr lang="en-US" altLang="zh-CN" sz="2000" dirty="0">
              <a:ea typeface="+mj-ea"/>
            </a:endParaRPr>
          </a:p>
          <a:p>
            <a:r>
              <a:rPr lang="en-US" altLang="zh-CN" sz="2000" b="1" dirty="0">
                <a:ea typeface="+mj-ea"/>
              </a:rPr>
              <a:t>e. </a:t>
            </a:r>
            <a:r>
              <a:rPr lang="en-US" altLang="zh-CN" sz="2000" dirty="0">
                <a:ea typeface="+mj-ea"/>
              </a:rPr>
              <a:t>Comparison and Evaluation, design &amp; improve Our own method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A5C93FA-82F8-46B8-A703-88B7F7976F49}"/>
              </a:ext>
            </a:extLst>
          </p:cNvPr>
          <p:cNvCxnSpPr>
            <a:cxnSpLocks/>
          </p:cNvCxnSpPr>
          <p:nvPr/>
        </p:nvCxnSpPr>
        <p:spPr>
          <a:xfrm>
            <a:off x="1935124" y="1763309"/>
            <a:ext cx="0" cy="3167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头: 手杖形 10">
            <a:extLst>
              <a:ext uri="{FF2B5EF4-FFF2-40B4-BE49-F238E27FC236}">
                <a16:creationId xmlns:a16="http://schemas.microsoft.com/office/drawing/2014/main" id="{2B8BA9C2-5B64-494D-B146-3F6298540DF5}"/>
              </a:ext>
            </a:extLst>
          </p:cNvPr>
          <p:cNvSpPr/>
          <p:nvPr/>
        </p:nvSpPr>
        <p:spPr>
          <a:xfrm rot="5400000" flipH="1">
            <a:off x="9442389" y="3501969"/>
            <a:ext cx="889036" cy="64778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42789F-0EA2-48B1-9575-551D0E6E5374}"/>
              </a:ext>
            </a:extLst>
          </p:cNvPr>
          <p:cNvSpPr txBox="1"/>
          <p:nvPr/>
        </p:nvSpPr>
        <p:spPr>
          <a:xfrm>
            <a:off x="280416" y="2603126"/>
            <a:ext cx="89261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andara" panose="020E0502030303020204" pitchFamily="34" charset="0"/>
                <a:ea typeface="+mj-ea"/>
              </a:rPr>
              <a:t>With</a:t>
            </a:r>
          </a:p>
          <a:p>
            <a:r>
              <a:rPr lang="en-US" altLang="zh-CN" sz="2000" dirty="0">
                <a:latin typeface="Candara" panose="020E0502030303020204" pitchFamily="34" charset="0"/>
                <a:ea typeface="+mj-ea"/>
              </a:rPr>
              <a:t>Visualization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E6F0912-FA76-4A26-A38F-639434D1F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133" y="294531"/>
            <a:ext cx="2822934" cy="18288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CF2591C-B001-4477-A732-799CFE4F9A58}"/>
              </a:ext>
            </a:extLst>
          </p:cNvPr>
          <p:cNvSpPr txBox="1"/>
          <p:nvPr/>
        </p:nvSpPr>
        <p:spPr>
          <a:xfrm>
            <a:off x="1431460" y="561947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OR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F72452-A145-4D5A-8A57-79029C8F5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60" y="5044821"/>
            <a:ext cx="7726679" cy="151864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9454A62-1109-4A97-9D39-5A2D1A47BB20}"/>
              </a:ext>
            </a:extLst>
          </p:cNvPr>
          <p:cNvSpPr txBox="1"/>
          <p:nvPr/>
        </p:nvSpPr>
        <p:spPr>
          <a:xfrm>
            <a:off x="10257960" y="3711093"/>
            <a:ext cx="8926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andara" panose="020E0502030303020204" pitchFamily="34" charset="0"/>
                <a:ea typeface="+mj-ea"/>
              </a:rPr>
              <a:t>Loop back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30EA7E2-C3C7-4961-8F0A-C1517CCD61FA}"/>
              </a:ext>
            </a:extLst>
          </p:cNvPr>
          <p:cNvSpPr txBox="1"/>
          <p:nvPr/>
        </p:nvSpPr>
        <p:spPr>
          <a:xfrm>
            <a:off x="2355083" y="4540623"/>
            <a:ext cx="892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ea typeface="+mj-ea"/>
              </a:rPr>
              <a:t>Evaluation standard: accuracy rate, ROC curve</a:t>
            </a:r>
          </a:p>
        </p:txBody>
      </p:sp>
    </p:spTree>
    <p:extLst>
      <p:ext uri="{BB962C8B-B14F-4D97-AF65-F5344CB8AC3E}">
        <p14:creationId xmlns:p14="http://schemas.microsoft.com/office/powerpoint/2010/main" val="222508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98D3282-C42A-47E1-9C24-0F68BDD51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952" y="949384"/>
            <a:ext cx="7108508" cy="495923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887EE22-911C-496A-956D-041B1EF8A903}"/>
              </a:ext>
            </a:extLst>
          </p:cNvPr>
          <p:cNvSpPr txBox="1"/>
          <p:nvPr/>
        </p:nvSpPr>
        <p:spPr>
          <a:xfrm>
            <a:off x="14220" y="454320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Idea</a:t>
            </a:r>
            <a:endParaRPr lang="zh-CN" altLang="en-US" sz="3200" b="1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460499B-42B4-4F05-8F2C-893644FB1151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8EF2BB4-452F-4795-8D6E-B8B197378B71}"/>
              </a:ext>
            </a:extLst>
          </p:cNvPr>
          <p:cNvSpPr txBox="1"/>
          <p:nvPr/>
        </p:nvSpPr>
        <p:spPr>
          <a:xfrm>
            <a:off x="4669537" y="6077880"/>
            <a:ext cx="31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Traditional vs N-N based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049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FF775692-602E-454A-9891-23169CB317DD}"/>
              </a:ext>
            </a:extLst>
          </p:cNvPr>
          <p:cNvSpPr txBox="1"/>
          <p:nvPr/>
        </p:nvSpPr>
        <p:spPr>
          <a:xfrm>
            <a:off x="14220" y="454320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Idea</a:t>
            </a:r>
            <a:endParaRPr lang="zh-CN" altLang="en-US" sz="3200" b="1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6B8C8D-2495-4685-B3E6-18942CB3535D}"/>
              </a:ext>
            </a:extLst>
          </p:cNvPr>
          <p:cNvCxnSpPr>
            <a:cxnSpLocks/>
          </p:cNvCxnSpPr>
          <p:nvPr/>
        </p:nvCxnSpPr>
        <p:spPr>
          <a:xfrm flipH="1">
            <a:off x="14220" y="408739"/>
            <a:ext cx="234086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Immune system variation can predict severe COVID-19 outcomes | YaleNews">
            <a:extLst>
              <a:ext uri="{FF2B5EF4-FFF2-40B4-BE49-F238E27FC236}">
                <a16:creationId xmlns:a16="http://schemas.microsoft.com/office/drawing/2014/main" id="{9A1C3550-EF73-4CE6-A56E-10AFC6CE52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7280" y="38281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CB570-F25A-420F-928F-1FA95A172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503" y="5043145"/>
            <a:ext cx="2643674" cy="157409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5894FD7-9E01-4E68-A0A1-D2E25D8DC532}"/>
              </a:ext>
            </a:extLst>
          </p:cNvPr>
          <p:cNvSpPr txBox="1"/>
          <p:nvPr/>
        </p:nvSpPr>
        <p:spPr>
          <a:xfrm>
            <a:off x="3122105" y="1961293"/>
            <a:ext cx="892615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ea typeface="+mj-ea"/>
              </a:rPr>
              <a:t>Naïve Bayes</a:t>
            </a:r>
          </a:p>
          <a:p>
            <a:r>
              <a:rPr lang="en-US" altLang="zh-CN" sz="2000" b="1" dirty="0">
                <a:ea typeface="+mj-ea"/>
              </a:rPr>
              <a:t>Naïve Markov</a:t>
            </a:r>
          </a:p>
          <a:p>
            <a:r>
              <a:rPr lang="en-US" altLang="zh-CN" sz="2000" b="1" dirty="0">
                <a:ea typeface="+mj-ea"/>
              </a:rPr>
              <a:t>Decision Tree </a:t>
            </a:r>
          </a:p>
          <a:p>
            <a:r>
              <a:rPr lang="en-US" altLang="zh-CN" sz="2000" b="1" dirty="0">
                <a:ea typeface="+mj-ea"/>
              </a:rPr>
              <a:t>Random Forest</a:t>
            </a:r>
          </a:p>
          <a:p>
            <a:endParaRPr lang="en-US" altLang="zh-CN" sz="2000" b="1" dirty="0">
              <a:ea typeface="+mj-ea"/>
            </a:endParaRPr>
          </a:p>
          <a:p>
            <a:r>
              <a:rPr lang="en-US" altLang="zh-CN" sz="2000" b="1" dirty="0">
                <a:ea typeface="+mj-ea"/>
              </a:rPr>
              <a:t>K nearest neighbors</a:t>
            </a:r>
          </a:p>
          <a:p>
            <a:r>
              <a:rPr lang="en-US" altLang="zh-CN" sz="2000" b="1" dirty="0">
                <a:ea typeface="+mj-ea"/>
              </a:rPr>
              <a:t>SVM</a:t>
            </a:r>
          </a:p>
          <a:p>
            <a:endParaRPr lang="en-US" altLang="zh-CN" sz="2000" b="1" dirty="0">
              <a:ea typeface="+mj-ea"/>
            </a:endParaRPr>
          </a:p>
          <a:p>
            <a:r>
              <a:rPr lang="en-US" altLang="zh-CN" sz="2000" b="1" dirty="0">
                <a:ea typeface="+mj-ea"/>
              </a:rPr>
              <a:t>Naïve Neural Network</a:t>
            </a:r>
          </a:p>
          <a:p>
            <a:r>
              <a:rPr lang="en-US" altLang="zh-CN" sz="2000" b="1" dirty="0">
                <a:ea typeface="+mj-ea"/>
              </a:rPr>
              <a:t>Neural Network (with Multilayer perceptron)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450DED1B-2598-425D-A50F-737219E57353}"/>
              </a:ext>
            </a:extLst>
          </p:cNvPr>
          <p:cNvSpPr/>
          <p:nvPr/>
        </p:nvSpPr>
        <p:spPr>
          <a:xfrm>
            <a:off x="1756984" y="2037493"/>
            <a:ext cx="1151123" cy="3246119"/>
          </a:xfrm>
          <a:prstGeom prst="downArrow">
            <a:avLst/>
          </a:prstGeom>
          <a:gradFill flip="none" rotWithShape="1">
            <a:gsLst>
              <a:gs pos="0">
                <a:srgbClr val="92D050"/>
              </a:gs>
              <a:gs pos="50000">
                <a:srgbClr val="0070C0"/>
              </a:gs>
              <a:gs pos="100000">
                <a:srgbClr val="FFFF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FCDDAC-3C3D-4558-A412-A1E6AF013581}"/>
              </a:ext>
            </a:extLst>
          </p:cNvPr>
          <p:cNvSpPr txBox="1"/>
          <p:nvPr/>
        </p:nvSpPr>
        <p:spPr>
          <a:xfrm>
            <a:off x="1357371" y="5430083"/>
            <a:ext cx="8926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andara" panose="020E0502030303020204" pitchFamily="34" charset="0"/>
                <a:ea typeface="+mj-ea"/>
              </a:rPr>
              <a:t>More neural-liked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6B4CB61-CE1A-47B0-A5E7-2B0E4F8F0DC6}"/>
              </a:ext>
            </a:extLst>
          </p:cNvPr>
          <p:cNvSpPr txBox="1"/>
          <p:nvPr/>
        </p:nvSpPr>
        <p:spPr>
          <a:xfrm>
            <a:off x="1357371" y="1433368"/>
            <a:ext cx="8926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andara" panose="020E0502030303020204" pitchFamily="34" charset="0"/>
                <a:ea typeface="+mj-ea"/>
              </a:rPr>
              <a:t>less neural-liked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62BD58-CC99-4002-B9A9-818ECDFF6F96}"/>
              </a:ext>
            </a:extLst>
          </p:cNvPr>
          <p:cNvSpPr txBox="1"/>
          <p:nvPr/>
        </p:nvSpPr>
        <p:spPr>
          <a:xfrm>
            <a:off x="7996612" y="3064584"/>
            <a:ext cx="8926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Candara" panose="020E0502030303020204" pitchFamily="34" charset="0"/>
                <a:ea typeface="+mj-ea"/>
              </a:rPr>
              <a:t>Where’s ours?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35422D6-F7D7-43CE-9F7B-5EE975205523}"/>
              </a:ext>
            </a:extLst>
          </p:cNvPr>
          <p:cNvSpPr txBox="1"/>
          <p:nvPr/>
        </p:nvSpPr>
        <p:spPr>
          <a:xfrm>
            <a:off x="6396461" y="3126139"/>
            <a:ext cx="167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ea typeface="+mj-ea"/>
              </a:rPr>
              <a:t>AND…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1F69D8C-7547-4E4B-96AD-EAF329D51A22}"/>
              </a:ext>
            </a:extLst>
          </p:cNvPr>
          <p:cNvSpPr txBox="1"/>
          <p:nvPr/>
        </p:nvSpPr>
        <p:spPr>
          <a:xfrm>
            <a:off x="757931" y="1076583"/>
            <a:ext cx="8926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ea typeface="+mj-ea"/>
              </a:rPr>
              <a:t>We will perform</a:t>
            </a:r>
            <a:r>
              <a:rPr lang="zh-CN" altLang="en-US" sz="2000" b="1" dirty="0">
                <a:ea typeface="+mj-ea"/>
              </a:rPr>
              <a:t>：</a:t>
            </a:r>
            <a:endParaRPr lang="en-US" altLang="zh-CN" sz="20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188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64EBED5E-FBCC-AFE5-C95F-71C1808DDDF1}"/>
              </a:ext>
            </a:extLst>
          </p:cNvPr>
          <p:cNvSpPr txBox="1"/>
          <p:nvPr/>
        </p:nvSpPr>
        <p:spPr>
          <a:xfrm>
            <a:off x="2271554" y="2769028"/>
            <a:ext cx="9385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COVID-19 </a:t>
            </a:r>
          </a:p>
          <a:p>
            <a:r>
              <a:rPr lang="en-US" altLang="zh-CN" sz="2800" b="1" dirty="0"/>
              <a:t>Analysis &amp; Predication</a:t>
            </a:r>
          </a:p>
          <a:p>
            <a:r>
              <a:rPr lang="en-US" altLang="zh-CN" sz="2800" b="1" dirty="0"/>
              <a:t>with Multiple AI Methods</a:t>
            </a:r>
            <a:endParaRPr lang="zh-CN" altLang="en-US" sz="2800" b="1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0FC3039-6008-CACA-87AF-4BD607A3F1BC}"/>
              </a:ext>
            </a:extLst>
          </p:cNvPr>
          <p:cNvCxnSpPr>
            <a:cxnSpLocks/>
          </p:cNvCxnSpPr>
          <p:nvPr/>
        </p:nvCxnSpPr>
        <p:spPr>
          <a:xfrm>
            <a:off x="2158365" y="2023872"/>
            <a:ext cx="0" cy="203670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A907D2C-A3DB-42A7-86BE-2C6D10EBF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345" y="5385419"/>
            <a:ext cx="1965908" cy="12983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AEB83F-F497-4BA2-A904-CFDCC5DFA636}"/>
              </a:ext>
            </a:extLst>
          </p:cNvPr>
          <p:cNvSpPr txBox="1"/>
          <p:nvPr/>
        </p:nvSpPr>
        <p:spPr>
          <a:xfrm>
            <a:off x="2271553" y="1754172"/>
            <a:ext cx="93856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/>
              <a:t>THANKS!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72815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301</Words>
  <Application>Microsoft Office PowerPoint</Application>
  <PresentationFormat>宽屏</PresentationFormat>
  <Paragraphs>103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Candara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振邦</dc:creator>
  <cp:lastModifiedBy>Cpdo</cp:lastModifiedBy>
  <cp:revision>67</cp:revision>
  <dcterms:created xsi:type="dcterms:W3CDTF">2022-03-20T16:19:24Z</dcterms:created>
  <dcterms:modified xsi:type="dcterms:W3CDTF">2022-05-23T15:10:32Z</dcterms:modified>
</cp:coreProperties>
</file>