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60" r:id="rId3"/>
    <p:sldId id="275" r:id="rId4"/>
    <p:sldId id="288" r:id="rId5"/>
    <p:sldId id="279" r:id="rId6"/>
    <p:sldId id="289" r:id="rId7"/>
    <p:sldId id="290" r:id="rId8"/>
    <p:sldId id="281" r:id="rId9"/>
    <p:sldId id="282" r:id="rId10"/>
    <p:sldId id="291" r:id="rId11"/>
    <p:sldId id="292" r:id="rId12"/>
    <p:sldId id="280" r:id="rId13"/>
    <p:sldId id="286" r:id="rId14"/>
    <p:sldId id="285" r:id="rId15"/>
    <p:sldId id="276"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1pPr>
    <a:lvl2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2pPr>
    <a:lvl3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3pPr>
    <a:lvl4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4pPr>
    <a:lvl5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5pPr>
    <a:lvl6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6pPr>
    <a:lvl7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7pPr>
    <a:lvl8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8pPr>
    <a:lvl9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DINOT-Medium"/>
          <a:ea typeface="DINOT-Medium"/>
          <a:cs typeface="DINOT-Medium"/>
        </a:font>
        <a:srgbClr val="BF1238"/>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CACAD4"/>
          </a:solidFill>
        </a:fill>
      </a:tcStyle>
    </a:wholeTbl>
    <a:band2H>
      <a:tcTxStyle/>
      <a:tcStyle>
        <a:tcBdr/>
        <a:fill>
          <a:solidFill>
            <a:srgbClr val="E7E6EB"/>
          </a:solidFill>
        </a:fill>
      </a:tcStyle>
    </a:band2H>
    <a:firstCol>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1"/>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381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1"/>
          </a:solidFill>
        </a:fill>
      </a:tcStyle>
    </a:lastRow>
    <a:fir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381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1"/>
          </a:solidFill>
        </a:fill>
      </a:tcStyle>
    </a:firstRow>
  </a:tblStyle>
  <a:tblStyle styleId="{C7B018BB-80A7-4F77-B60F-C8B233D01FF8}" styleName="">
    <a:tblBg/>
    <a:wholeTbl>
      <a:tcTxStyle b="off" i="off">
        <a:font>
          <a:latin typeface="DINOT-Medium"/>
          <a:ea typeface="DINOT-Medium"/>
          <a:cs typeface="DINOT-Medium"/>
        </a:font>
        <a:srgbClr val="BF1238"/>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FBECCE"/>
          </a:solidFill>
        </a:fill>
      </a:tcStyle>
    </a:wholeTbl>
    <a:band2H>
      <a:tcTxStyle/>
      <a:tcStyle>
        <a:tcBdr/>
        <a:fill>
          <a:solidFill>
            <a:srgbClr val="FDF6E8"/>
          </a:solidFill>
        </a:fill>
      </a:tcStyle>
    </a:band2H>
    <a:firstCol>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3"/>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381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3"/>
          </a:solidFill>
        </a:fill>
      </a:tcStyle>
    </a:lastRow>
    <a:fir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381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3"/>
          </a:solidFill>
        </a:fill>
      </a:tcStyle>
    </a:firstRow>
  </a:tblStyle>
  <a:tblStyle styleId="{EEE7283C-3CF3-47DC-8721-378D4A62B228}" styleName="">
    <a:tblBg/>
    <a:wholeTbl>
      <a:tcTxStyle b="off" i="off">
        <a:font>
          <a:latin typeface="DINOT-Medium"/>
          <a:ea typeface="DINOT-Medium"/>
          <a:cs typeface="DINOT-Medium"/>
        </a:font>
        <a:srgbClr val="BF1238"/>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6"/>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381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6"/>
          </a:solidFill>
        </a:fill>
      </a:tcStyle>
    </a:lastRow>
    <a:fir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381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6"/>
          </a:solidFill>
        </a:fill>
      </a:tcStyle>
    </a:firstRow>
  </a:tblStyle>
  <a:tblStyle styleId="{CF821DB8-F4EB-4A41-A1BA-3FCAFE7338EE}" styleName="">
    <a:tblBg/>
    <a:wholeTbl>
      <a:tcTxStyle b="off" i="off">
        <a:font>
          <a:latin typeface="DINOT-Medium"/>
          <a:ea typeface="DINOT-Medium"/>
          <a:cs typeface="DINOT-Medium"/>
        </a:font>
        <a:srgbClr val="BF123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4E6E7"/>
          </a:solidFill>
        </a:fill>
      </a:tcStyle>
    </a:wholeTbl>
    <a:band2H>
      <a:tcTxStyle/>
      <a:tcStyle>
        <a:tcBdr/>
        <a:fill>
          <a:solidFill>
            <a:srgbClr val="FA3061"/>
          </a:solidFill>
        </a:fill>
      </a:tcStyle>
    </a:band2H>
    <a:firstCol>
      <a:tcTxStyle b="on" i="off">
        <a:font>
          <a:latin typeface="DINOT-Bold"/>
          <a:ea typeface="DINOT-Bold"/>
          <a:cs typeface="DINOT-Bold"/>
        </a:font>
        <a:srgbClr val="FA306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OT-Bold"/>
          <a:ea typeface="DINOT-Bold"/>
          <a:cs typeface="DINOT-Bold"/>
        </a:font>
        <a:srgbClr val="BF1238"/>
      </a:tcTxStyle>
      <a:tcStyle>
        <a:tcBdr>
          <a:left>
            <a:ln w="12700" cap="flat">
              <a:noFill/>
              <a:miter lim="400000"/>
            </a:ln>
          </a:left>
          <a:right>
            <a:ln w="12700" cap="flat">
              <a:noFill/>
              <a:miter lim="400000"/>
            </a:ln>
          </a:right>
          <a:top>
            <a:ln w="50800" cap="flat">
              <a:solidFill>
                <a:srgbClr val="BF1238"/>
              </a:solidFill>
              <a:prstDash val="solid"/>
              <a:round/>
            </a:ln>
          </a:top>
          <a:bottom>
            <a:ln w="25400" cap="flat">
              <a:solidFill>
                <a:srgbClr val="BF1238"/>
              </a:solidFill>
              <a:prstDash val="solid"/>
              <a:round/>
            </a:ln>
          </a:bottom>
          <a:insideH>
            <a:ln w="12700" cap="flat">
              <a:noFill/>
              <a:miter lim="400000"/>
            </a:ln>
          </a:insideH>
          <a:insideV>
            <a:ln w="12700" cap="flat">
              <a:noFill/>
              <a:miter lim="400000"/>
            </a:ln>
          </a:insideV>
        </a:tcBdr>
        <a:fill>
          <a:solidFill>
            <a:srgbClr val="FA3061"/>
          </a:solidFill>
        </a:fill>
      </a:tcStyle>
    </a:lastRow>
    <a:firstRow>
      <a:tcTxStyle b="on" i="off">
        <a:font>
          <a:latin typeface="DINOT-Bold"/>
          <a:ea typeface="DINOT-Bold"/>
          <a:cs typeface="DINOT-Bold"/>
        </a:font>
        <a:srgbClr val="FA3061"/>
      </a:tcTxStyle>
      <a:tcStyle>
        <a:tcBdr>
          <a:left>
            <a:ln w="12700" cap="flat">
              <a:noFill/>
              <a:miter lim="400000"/>
            </a:ln>
          </a:left>
          <a:right>
            <a:ln w="12700" cap="flat">
              <a:noFill/>
              <a:miter lim="400000"/>
            </a:ln>
          </a:right>
          <a:top>
            <a:ln w="25400" cap="flat">
              <a:solidFill>
                <a:srgbClr val="BF1238"/>
              </a:solidFill>
              <a:prstDash val="solid"/>
              <a:round/>
            </a:ln>
          </a:top>
          <a:bottom>
            <a:ln w="25400" cap="flat">
              <a:solidFill>
                <a:srgbClr val="BF123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OT-Medium"/>
          <a:ea typeface="DINOT-Medium"/>
          <a:cs typeface="DINOT-Medium"/>
        </a:font>
        <a:srgbClr val="BF1238"/>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E8CACC"/>
          </a:solidFill>
        </a:fill>
      </a:tcStyle>
    </a:wholeTbl>
    <a:band2H>
      <a:tcTxStyle/>
      <a:tcStyle>
        <a:tcBdr/>
        <a:fill>
          <a:solidFill>
            <a:srgbClr val="F4E6E7"/>
          </a:solidFill>
        </a:fill>
      </a:tcStyle>
    </a:band2H>
    <a:firstCol>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BF1238"/>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381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BF1238"/>
          </a:solidFill>
        </a:fill>
      </a:tcStyle>
    </a:lastRow>
    <a:fir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381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BF1238"/>
          </a:solidFill>
        </a:fill>
      </a:tcStyle>
    </a:firstRow>
  </a:tblStyle>
  <a:tblStyle styleId="{2708684C-4D16-4618-839F-0558EEFCDFE6}" styleName="">
    <a:tblBg/>
    <a:wholeTbl>
      <a:tcTxStyle b="off" i="off">
        <a:font>
          <a:latin typeface="DINOT-Medium"/>
          <a:ea typeface="DINOT-Medium"/>
          <a:cs typeface="DINOT-Medium"/>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FA3061">
              <a:alpha val="20000"/>
            </a:srgbClr>
          </a:solidFill>
        </a:fill>
      </a:tcStyle>
    </a:wholeTbl>
    <a:band2H>
      <a:tcTxStyle/>
      <a:tcStyle>
        <a:tcBdr/>
        <a:fill>
          <a:solidFill>
            <a:srgbClr val="FFFFFF"/>
          </a:solidFill>
        </a:fill>
      </a:tcStyle>
    </a:band2H>
    <a:firstCol>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rgbClr val="FA3061">
              <a:alpha val="20000"/>
            </a:srgbClr>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508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noFill/>
        </a:fill>
      </a:tcStyle>
    </a:lastRow>
    <a:fir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12700" cap="flat">
              <a:solidFill>
                <a:srgbClr val="FA3061"/>
              </a:solidFill>
              <a:prstDash val="solid"/>
              <a:round/>
            </a:ln>
          </a:top>
          <a:bottom>
            <a:ln w="254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noFill/>
        </a:fill>
      </a:tcStyle>
    </a:firstRow>
  </a:tblStyle>
  <a:tblStyle styleId="{4A9BC294-FFE2-49D5-8D69-9E1BD2C41BD5}"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chemeClr val="accent5"/>
          </a:solidFill>
        </a:fill>
      </a:tcStyle>
    </a:band2H>
    <a:firstCol>
      <a:tcTxStyle b="on" i="off">
        <a:font>
          <a:latin typeface="DINOT-Bold"/>
          <a:ea typeface="DINOT-Bold"/>
          <a:cs typeface="DINOT-Bold"/>
        </a:font>
        <a:srgbClr val="FA3061"/>
      </a:tcTxStyle>
      <a:tcStyle>
        <a:tcBdr>
          <a:left>
            <a:ln w="12700" cap="flat">
              <a:solidFill>
                <a:srgbClr val="FFFFFF"/>
              </a:solidFill>
              <a:prstDash val="solid"/>
              <a:miter lim="400000"/>
            </a:ln>
          </a:left>
          <a:right>
            <a:ln w="12700" cap="flat">
              <a:solidFill>
                <a:srgbClr val="FA3061"/>
              </a:solidFill>
              <a:prstDash val="solid"/>
              <a:round/>
            </a:ln>
          </a:right>
          <a:top>
            <a:ln w="12700" cap="flat">
              <a:solidFill>
                <a:srgbClr val="FA3061"/>
              </a:solidFill>
              <a:prstDash val="solid"/>
              <a:round/>
            </a:ln>
          </a:top>
          <a:bottom>
            <a:ln w="12700" cap="flat">
              <a:solidFill>
                <a:srgbClr val="FA3061"/>
              </a:solidFill>
              <a:prstDash val="solid"/>
              <a:round/>
            </a:ln>
          </a:bottom>
          <a:insideH>
            <a:ln w="12700" cap="flat">
              <a:solidFill>
                <a:srgbClr val="FA3061"/>
              </a:solidFill>
              <a:prstDash val="solid"/>
              <a:round/>
            </a:ln>
          </a:insideH>
          <a:insideV>
            <a:ln w="12700" cap="flat">
              <a:solidFill>
                <a:srgbClr val="FA3061"/>
              </a:solidFill>
              <a:prstDash val="solid"/>
              <a:round/>
            </a:ln>
          </a:insideV>
        </a:tcBdr>
        <a:fill>
          <a:solidFill>
            <a:schemeClr val="accent1"/>
          </a:solidFill>
        </a:fill>
      </a:tcStyle>
    </a:firstCol>
    <a:lastRow>
      <a:tcTxStyle b="on" i="off">
        <a:font>
          <a:latin typeface="DINOT-Bold"/>
          <a:ea typeface="DINOT-Bold"/>
          <a:cs typeface="DINOT-Bold"/>
        </a:font>
        <a:srgbClr val="FA3061"/>
      </a:tcTxStyle>
      <a:tcStyle>
        <a:tcBdr>
          <a:left>
            <a:ln w="12700" cap="flat">
              <a:solidFill>
                <a:srgbClr val="FA3061"/>
              </a:solidFill>
              <a:prstDash val="solid"/>
              <a:round/>
            </a:ln>
          </a:left>
          <a:right>
            <a:ln w="12700" cap="flat">
              <a:solidFill>
                <a:srgbClr val="FA3061"/>
              </a:solidFill>
              <a:prstDash val="solid"/>
              <a:round/>
            </a:ln>
          </a:right>
          <a:top>
            <a:ln w="38100" cap="flat">
              <a:solidFill>
                <a:srgbClr val="FA3061"/>
              </a:solidFill>
              <a:prstDash val="solid"/>
              <a:round/>
            </a:ln>
          </a:top>
          <a:bottom>
            <a:ln w="12700" cap="flat">
              <a:solidFill>
                <a:srgbClr val="FFFFFF"/>
              </a:solidFill>
              <a:prstDash val="solid"/>
              <a:miter lim="400000"/>
            </a:ln>
          </a:bottom>
          <a:insideH>
            <a:ln w="12700" cap="flat">
              <a:solidFill>
                <a:srgbClr val="FA3061"/>
              </a:solidFill>
              <a:prstDash val="solid"/>
              <a:round/>
            </a:ln>
          </a:insideH>
          <a:insideV>
            <a:ln w="12700" cap="flat">
              <a:solidFill>
                <a:srgbClr val="FA3061"/>
              </a:solidFill>
              <a:prstDash val="solid"/>
              <a:round/>
            </a:ln>
          </a:insideV>
        </a:tcBdr>
        <a:fill>
          <a:solidFill>
            <a:schemeClr val="accent1"/>
          </a:solidFill>
        </a:fill>
      </a:tcStyle>
    </a:lastRow>
    <a:firstRow>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miter lim="400000"/>
            </a:ln>
          </a:top>
          <a:bottom>
            <a:ln w="38100" cap="flat">
              <a:solidFill>
                <a:srgbClr val="FFFFFF"/>
              </a:solidFill>
              <a:prstDash val="solid"/>
              <a:round/>
            </a:ln>
          </a:bottom>
          <a:insideH>
            <a:ln w="12700" cap="flat">
              <a:solidFill>
                <a:srgbClr val="FA3061"/>
              </a:solidFill>
              <a:prstDash val="solid"/>
              <a:round/>
            </a:ln>
          </a:insideH>
          <a:insideV>
            <a:ln w="12700" cap="flat">
              <a:solidFill>
                <a:srgbClr val="FFFFFF"/>
              </a:solidFill>
              <a:prstDash val="solid"/>
              <a:round/>
            </a:ln>
          </a:insideV>
        </a:tcBdr>
        <a:fill>
          <a:solidFill>
            <a:srgbClr val="FA3061"/>
          </a:solidFill>
        </a:fill>
      </a:tcStyle>
    </a:firstRow>
  </a:tblStyle>
  <a:tblStyle styleId="{6CBB8FF1-D9AA-43F3-AF6F-95CC898621D3}"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chemeClr val="accent5"/>
          </a:solidFill>
        </a:fill>
      </a:tcStyle>
    </a:band2H>
    <a:firstCol>
      <a:tcTxStyle b="off" i="off">
        <a:font>
          <a:latin typeface="Arial"/>
          <a:ea typeface="Arial"/>
          <a:cs typeface="Arial"/>
        </a:font>
        <a:srgbClr val="FFFFFF"/>
      </a:tcTxStyle>
      <a:tcStyle>
        <a:tcBdr>
          <a:left>
            <a:ln w="12700" cap="flat">
              <a:solidFill>
                <a:srgbClr val="FFFFFF"/>
              </a:solidFill>
              <a:prstDash val="solid"/>
              <a:miter lim="400000"/>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A3061"/>
              </a:solidFill>
              <a:prstDash val="solid"/>
              <a:round/>
            </a:ln>
          </a:insideV>
        </a:tcBdr>
        <a:fill>
          <a:solidFill>
            <a:srgbClr val="FA3061"/>
          </a:solidFill>
        </a:fill>
      </a:tcStyle>
    </a:firstCol>
    <a:lastRow>
      <a:tcTxStyle b="on" i="off">
        <a:font>
          <a:latin typeface="Arial"/>
          <a:ea typeface="Arial"/>
          <a:cs typeface="Arial"/>
        </a:font>
        <a:srgbClr val="FAFAF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A3061"/>
              </a:solidFill>
              <a:prstDash val="solid"/>
              <a:round/>
            </a:ln>
          </a:insideH>
          <a:insideV>
            <a:ln w="12700" cap="flat">
              <a:solidFill>
                <a:srgbClr val="FFFFFF"/>
              </a:solidFill>
              <a:prstDash val="solid"/>
              <a:round/>
            </a:ln>
          </a:insideV>
        </a:tcBdr>
        <a:fill>
          <a:solidFill>
            <a:srgbClr val="BF1238"/>
          </a:solidFill>
        </a:fill>
      </a:tcStyle>
    </a:lastRow>
    <a:firstRow>
      <a:tcTxStyle b="of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miter lim="400000"/>
            </a:ln>
          </a:top>
          <a:bottom>
            <a:ln w="38100" cap="flat">
              <a:solidFill>
                <a:srgbClr val="FFFFFF"/>
              </a:solidFill>
              <a:prstDash val="solid"/>
              <a:round/>
            </a:ln>
          </a:bottom>
          <a:insideH>
            <a:ln w="12700" cap="flat">
              <a:solidFill>
                <a:srgbClr val="FA3061"/>
              </a:solidFill>
              <a:prstDash val="solid"/>
              <a:round/>
            </a:ln>
          </a:insideH>
          <a:insideV>
            <a:ln w="12700" cap="flat">
              <a:solidFill>
                <a:srgbClr val="FFFFFF"/>
              </a:solidFill>
              <a:prstDash val="solid"/>
              <a:round/>
            </a:ln>
          </a:insideV>
        </a:tcBdr>
        <a:fill>
          <a:solidFill>
            <a:srgbClr val="FA306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3"/>
    <p:restoredTop sz="94147"/>
  </p:normalViewPr>
  <p:slideViewPr>
    <p:cSldViewPr snapToGrid="0">
      <p:cViewPr>
        <p:scale>
          <a:sx n="57" d="100"/>
          <a:sy n="57" d="100"/>
        </p:scale>
        <p:origin x="108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43" name="Shape 14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83182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re">
    <p:bg>
      <p:bgPr>
        <a:gradFill flip="none" rotWithShape="1">
          <a:gsLst>
            <a:gs pos="0">
              <a:srgbClr val="BF1238"/>
            </a:gs>
            <a:gs pos="100000">
              <a:srgbClr val="FA3061"/>
            </a:gs>
          </a:gsLst>
          <a:lin ang="5400000" scaled="0"/>
        </a:gradFill>
        <a:effectLst/>
      </p:bgPr>
    </p:bg>
    <p:spTree>
      <p:nvGrpSpPr>
        <p:cNvPr id="1" name=""/>
        <p:cNvGrpSpPr/>
        <p:nvPr/>
      </p:nvGrpSpPr>
      <p:grpSpPr>
        <a:xfrm>
          <a:off x="0" y="0"/>
          <a:ext cx="0" cy="0"/>
          <a:chOff x="0" y="0"/>
          <a:chExt cx="0" cy="0"/>
        </a:xfrm>
      </p:grpSpPr>
      <p:sp>
        <p:nvSpPr>
          <p:cNvPr id="13" name="Titre de la présentation"/>
          <p:cNvSpPr txBox="1">
            <a:spLocks noGrp="1"/>
          </p:cNvSpPr>
          <p:nvPr>
            <p:ph type="title" hasCustomPrompt="1"/>
          </p:nvPr>
        </p:nvSpPr>
        <p:spPr>
          <a:xfrm>
            <a:off x="1206496" y="2574991"/>
            <a:ext cx="21971005" cy="4648202"/>
          </a:xfrm>
          <a:prstGeom prst="rect">
            <a:avLst/>
          </a:prstGeom>
        </p:spPr>
        <p:txBody>
          <a:bodyPr anchor="b"/>
          <a:lstStyle>
            <a:lvl1pPr defTabSz="2438337">
              <a:lnSpc>
                <a:spcPct val="80000"/>
              </a:lnSpc>
              <a:defRPr sz="10000" b="1" spc="-200">
                <a:gradFill flip="none" rotWithShape="1">
                  <a:gsLst>
                    <a:gs pos="0">
                      <a:srgbClr val="FAFAFA"/>
                    </a:gs>
                    <a:gs pos="100000">
                      <a:srgbClr val="D7D7D7"/>
                    </a:gs>
                  </a:gsLst>
                  <a:lin ang="5400000" scaled="0"/>
                </a:gradFill>
              </a:defRPr>
            </a:lvl1pPr>
          </a:lstStyle>
          <a:p>
            <a:r>
              <a:t>Titre de la présentation</a:t>
            </a:r>
          </a:p>
        </p:txBody>
      </p:sp>
      <p:sp>
        <p:nvSpPr>
          <p:cNvPr id="14"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erge">
    <p:spTree>
      <p:nvGrpSpPr>
        <p:cNvPr id="1" name=""/>
        <p:cNvGrpSpPr/>
        <p:nvPr/>
      </p:nvGrpSpPr>
      <p:grpSpPr>
        <a:xfrm>
          <a:off x="0" y="0"/>
          <a:ext cx="0" cy="0"/>
          <a:chOff x="0" y="0"/>
          <a:chExt cx="0" cy="0"/>
        </a:xfrm>
      </p:grpSpPr>
      <p:sp>
        <p:nvSpPr>
          <p:cNvPr id="136" name="Numéro de diapositive"/>
          <p:cNvSpPr txBox="1">
            <a:spLocks noGrp="1"/>
          </p:cNvSpPr>
          <p:nvPr>
            <p:ph type="sldNum" sz="quarter" idx="2"/>
          </p:nvPr>
        </p:nvSpPr>
        <p:spPr>
          <a:xfrm>
            <a:off x="1244600" y="1279371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re et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Titre de la présentation"/>
          <p:cNvSpPr txBox="1">
            <a:spLocks noGrp="1"/>
          </p:cNvSpPr>
          <p:nvPr>
            <p:ph type="title" hasCustomPrompt="1"/>
          </p:nvPr>
        </p:nvSpPr>
        <p:spPr>
          <a:xfrm>
            <a:off x="1206500" y="7124700"/>
            <a:ext cx="21971000" cy="4648200"/>
          </a:xfrm>
          <a:prstGeom prst="rect">
            <a:avLst/>
          </a:prstGeom>
        </p:spPr>
        <p:txBody>
          <a:bodyPr anchor="b"/>
          <a:lstStyle>
            <a:lvl1pPr defTabSz="2340804">
              <a:lnSpc>
                <a:spcPct val="80000"/>
              </a:lnSpc>
              <a:defRPr sz="8100" spc="-163">
                <a:gradFill flip="none" rotWithShape="1">
                  <a:gsLst>
                    <a:gs pos="0">
                      <a:srgbClr val="FFFFFF"/>
                    </a:gs>
                    <a:gs pos="100000">
                      <a:srgbClr val="D7D7D7"/>
                    </a:gs>
                  </a:gsLst>
                  <a:lin ang="5400000" scaled="0"/>
                </a:gradFill>
              </a:defRPr>
            </a:lvl1pPr>
          </a:lstStyle>
          <a:p>
            <a:r>
              <a:t>Titre de la présentation</a:t>
            </a:r>
          </a:p>
        </p:txBody>
      </p:sp>
      <p:sp>
        <p:nvSpPr>
          <p:cNvPr id="23" name="Texte niveau 1…"/>
          <p:cNvSpPr txBox="1">
            <a:spLocks noGrp="1"/>
          </p:cNvSpPr>
          <p:nvPr>
            <p:ph type="body" sz="quarter" idx="22" hasCustomPrompt="1"/>
          </p:nvPr>
        </p:nvSpPr>
        <p:spPr>
          <a:xfrm>
            <a:off x="1206500" y="11609909"/>
            <a:ext cx="21971000" cy="1116953"/>
          </a:xfrm>
          <a:prstGeom prst="rect">
            <a:avLst/>
          </a:prstGeom>
        </p:spPr>
        <p:txBody>
          <a:bodyPr/>
          <a:lstStyle>
            <a:lvl1pPr marL="0" indent="0" defTabSz="825500">
              <a:lnSpc>
                <a:spcPct val="100000"/>
              </a:lnSpc>
              <a:spcBef>
                <a:spcPts val="0"/>
              </a:spcBef>
              <a:buClrTx/>
              <a:buSzTx/>
              <a:buNone/>
              <a:defRPr sz="5500">
                <a:gradFill flip="none" rotWithShape="1">
                  <a:gsLst>
                    <a:gs pos="0">
                      <a:srgbClr val="FFFFFF"/>
                    </a:gs>
                    <a:gs pos="100000">
                      <a:srgbClr val="D7D7D7"/>
                    </a:gs>
                  </a:gsLst>
                  <a:lin ang="5400000" scaled="0"/>
                </a:gradFill>
                <a:latin typeface="DINOT-Regular"/>
                <a:ea typeface="DINOT-Regular"/>
                <a:cs typeface="DINOT-Regular"/>
                <a:sym typeface="DINOT-Regular"/>
              </a:defRPr>
            </a:lvl1pPr>
          </a:lstStyle>
          <a:p>
            <a:r>
              <a:t>Sous-titre de la présentation</a:t>
            </a:r>
          </a:p>
        </p:txBody>
      </p:sp>
      <p:sp>
        <p:nvSpPr>
          <p:cNvPr id="24"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re et puces">
    <p:spTree>
      <p:nvGrpSpPr>
        <p:cNvPr id="1" name=""/>
        <p:cNvGrpSpPr/>
        <p:nvPr/>
      </p:nvGrpSpPr>
      <p:grpSpPr>
        <a:xfrm>
          <a:off x="0" y="0"/>
          <a:ext cx="0" cy="0"/>
          <a:chOff x="0" y="0"/>
          <a:chExt cx="0" cy="0"/>
        </a:xfrm>
      </p:grpSpPr>
      <p:sp>
        <p:nvSpPr>
          <p:cNvPr id="41" name="Titre de diapositive"/>
          <p:cNvSpPr txBox="1">
            <a:spLocks noGrp="1"/>
          </p:cNvSpPr>
          <p:nvPr>
            <p:ph type="title" hasCustomPrompt="1"/>
          </p:nvPr>
        </p:nvSpPr>
        <p:spPr>
          <a:prstGeom prst="rect">
            <a:avLst/>
          </a:prstGeom>
        </p:spPr>
        <p:txBody>
          <a:bodyPr/>
          <a:lstStyle/>
          <a:p>
            <a:r>
              <a:t>Titre de diapositive</a:t>
            </a:r>
          </a:p>
        </p:txBody>
      </p:sp>
      <p:sp>
        <p:nvSpPr>
          <p:cNvPr id="42" name="Texte niveau 1…"/>
          <p:cNvSpPr txBox="1">
            <a:spLocks noGrp="1"/>
          </p:cNvSpPr>
          <p:nvPr>
            <p:ph type="body" idx="1" hasCustomPrompt="1"/>
          </p:nvPr>
        </p:nvSpPr>
        <p:spPr>
          <a:prstGeom prst="rect">
            <a:avLst/>
          </a:prstGeom>
        </p:spPr>
        <p:txBody>
          <a:bodyPr/>
          <a:lstStyle/>
          <a:p>
            <a:r>
              <a:t>Texte de puce de diapositive</a:t>
            </a:r>
          </a:p>
          <a:p>
            <a:pPr lvl="1"/>
            <a:endParaRPr/>
          </a:p>
          <a:p>
            <a:pPr lvl="2"/>
            <a:endParaRPr/>
          </a:p>
          <a:p>
            <a:pPr lvl="3"/>
            <a:endParaRPr/>
          </a:p>
          <a:p>
            <a:pPr lvl="4"/>
            <a:endParaRPr/>
          </a:p>
        </p:txBody>
      </p:sp>
      <p:sp>
        <p:nvSpPr>
          <p:cNvPr id="43"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uces">
    <p:spTree>
      <p:nvGrpSpPr>
        <p:cNvPr id="1" name=""/>
        <p:cNvGrpSpPr/>
        <p:nvPr/>
      </p:nvGrpSpPr>
      <p:grpSpPr>
        <a:xfrm>
          <a:off x="0" y="0"/>
          <a:ext cx="0" cy="0"/>
          <a:chOff x="0" y="0"/>
          <a:chExt cx="0" cy="0"/>
        </a:xfrm>
      </p:grpSpPr>
      <p:sp>
        <p:nvSpPr>
          <p:cNvPr id="50" name="Texte niveau 1…"/>
          <p:cNvSpPr txBox="1">
            <a:spLocks noGrp="1"/>
          </p:cNvSpPr>
          <p:nvPr>
            <p:ph type="body" idx="1" hasCustomPrompt="1"/>
          </p:nvPr>
        </p:nvSpPr>
        <p:spPr>
          <a:xfrm>
            <a:off x="3008411" y="4248503"/>
            <a:ext cx="20169089" cy="8256014"/>
          </a:xfrm>
          <a:prstGeom prst="rect">
            <a:avLst/>
          </a:prstGeom>
        </p:spPr>
        <p:txBody>
          <a:bodyPr numCol="2" spcCol="1008454"/>
          <a:lstStyle>
            <a:lvl1pPr marL="471053" indent="-471053">
              <a:spcBef>
                <a:spcPts val="3400"/>
              </a:spcBef>
              <a:buClr>
                <a:srgbClr val="FA3061"/>
              </a:buClr>
              <a:defRPr sz="3400"/>
            </a:lvl1pPr>
            <a:lvl2pPr marL="1041400" indent="-431800">
              <a:spcBef>
                <a:spcPts val="3400"/>
              </a:spcBef>
              <a:buClr>
                <a:srgbClr val="FA3061"/>
              </a:buClr>
              <a:defRPr sz="3400"/>
            </a:lvl2pPr>
            <a:lvl3pPr marL="1651000" indent="-431800">
              <a:spcBef>
                <a:spcPts val="3400"/>
              </a:spcBef>
              <a:buClr>
                <a:srgbClr val="FA3061"/>
              </a:buClr>
              <a:defRPr sz="3400"/>
            </a:lvl3pPr>
            <a:lvl4pPr marL="2260600" indent="-431800">
              <a:spcBef>
                <a:spcPts val="3400"/>
              </a:spcBef>
              <a:buClr>
                <a:srgbClr val="FA3061"/>
              </a:buClr>
              <a:defRPr sz="3400"/>
            </a:lvl4pPr>
            <a:lvl5pPr marL="2870200" indent="-431800">
              <a:spcBef>
                <a:spcPts val="3400"/>
              </a:spcBef>
              <a:buClr>
                <a:srgbClr val="FA3061"/>
              </a:buClr>
              <a:defRPr sz="3400"/>
            </a:lvl5pPr>
          </a:lstStyle>
          <a:p>
            <a:r>
              <a:t>Texte de puce de diapositive</a:t>
            </a:r>
          </a:p>
          <a:p>
            <a:pPr lvl="1"/>
            <a:endParaRPr/>
          </a:p>
          <a:p>
            <a:pPr lvl="2"/>
            <a:endParaRPr/>
          </a:p>
          <a:p>
            <a:pPr lvl="3"/>
            <a:endParaRPr/>
          </a:p>
          <a:p>
            <a:pPr lvl="4"/>
            <a:endParaRPr/>
          </a:p>
        </p:txBody>
      </p:sp>
      <p:sp>
        <p:nvSpPr>
          <p:cNvPr id="51"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re seulement">
    <p:spTree>
      <p:nvGrpSpPr>
        <p:cNvPr id="1" name=""/>
        <p:cNvGrpSpPr/>
        <p:nvPr/>
      </p:nvGrpSpPr>
      <p:grpSpPr>
        <a:xfrm>
          <a:off x="0" y="0"/>
          <a:ext cx="0" cy="0"/>
          <a:chOff x="0" y="0"/>
          <a:chExt cx="0" cy="0"/>
        </a:xfrm>
      </p:grpSpPr>
      <p:sp>
        <p:nvSpPr>
          <p:cNvPr id="75" name="Rectangle"/>
          <p:cNvSpPr/>
          <p:nvPr/>
        </p:nvSpPr>
        <p:spPr>
          <a:xfrm>
            <a:off x="2510729" y="1487"/>
            <a:ext cx="21951654" cy="13713025"/>
          </a:xfrm>
          <a:prstGeom prst="rect">
            <a:avLst/>
          </a:prstGeom>
          <a:gradFill>
            <a:gsLst>
              <a:gs pos="0">
                <a:srgbClr val="BF1238"/>
              </a:gs>
              <a:gs pos="100000">
                <a:srgbClr val="FA3061"/>
              </a:gs>
            </a:gsLst>
            <a:lin ang="5400000"/>
          </a:gradFill>
          <a:ln w="12700">
            <a:miter lim="400000"/>
          </a:ln>
        </p:spPr>
        <p:txBody>
          <a:bodyPr lIns="50800" tIns="50800" rIns="50800" bIns="50800" anchor="ctr"/>
          <a:lstStyle/>
          <a:p>
            <a:pPr algn="ctr" defTabSz="825500">
              <a:defRPr sz="3200">
                <a:solidFill>
                  <a:srgbClr val="FFFFFF"/>
                </a:solidFill>
                <a:latin typeface="Helvetica Neue Medium"/>
                <a:ea typeface="Helvetica Neue Medium"/>
                <a:cs typeface="Helvetica Neue Medium"/>
                <a:sym typeface="Helvetica Neue Medium"/>
              </a:defRPr>
            </a:pPr>
            <a:endParaRPr/>
          </a:p>
        </p:txBody>
      </p:sp>
      <p:sp>
        <p:nvSpPr>
          <p:cNvPr id="76" name="Titre de diapositive"/>
          <p:cNvSpPr txBox="1">
            <a:spLocks noGrp="1"/>
          </p:cNvSpPr>
          <p:nvPr>
            <p:ph type="title" hasCustomPrompt="1"/>
          </p:nvPr>
        </p:nvSpPr>
        <p:spPr>
          <a:xfrm>
            <a:off x="3399332" y="5743878"/>
            <a:ext cx="20174448" cy="1434950"/>
          </a:xfrm>
          <a:prstGeom prst="rect">
            <a:avLst/>
          </a:prstGeom>
        </p:spPr>
        <p:txBody>
          <a:bodyPr/>
          <a:lstStyle>
            <a:lvl1pPr defTabSz="2340804">
              <a:lnSpc>
                <a:spcPct val="80000"/>
              </a:lnSpc>
              <a:defRPr sz="8100" spc="-163">
                <a:gradFill flip="none" rotWithShape="1">
                  <a:gsLst>
                    <a:gs pos="0">
                      <a:srgbClr val="FFFFFF"/>
                    </a:gs>
                    <a:gs pos="100000">
                      <a:srgbClr val="D7D7D7"/>
                    </a:gs>
                  </a:gsLst>
                  <a:lin ang="5400000" scaled="0"/>
                </a:gradFill>
              </a:defRPr>
            </a:lvl1pPr>
          </a:lstStyle>
          <a:p>
            <a:r>
              <a:t>Titre de diapositive</a:t>
            </a:r>
          </a:p>
        </p:txBody>
      </p:sp>
      <p:sp>
        <p:nvSpPr>
          <p:cNvPr id="77" name="Rectangle"/>
          <p:cNvSpPr/>
          <p:nvPr/>
        </p:nvSpPr>
        <p:spPr>
          <a:xfrm>
            <a:off x="0" y="-50800"/>
            <a:ext cx="2489200" cy="13817600"/>
          </a:xfrm>
          <a:prstGeom prst="rect">
            <a:avLst/>
          </a:prstGeom>
          <a:solidFill>
            <a:srgbClr val="FFFFFF">
              <a:alpha val="79916"/>
            </a:srgbClr>
          </a:solidFill>
          <a:ln w="12700">
            <a:miter lim="400000"/>
          </a:ln>
          <a:effectLst>
            <a:outerShdw blurRad="254000" dist="252542" dir="20982190" rotWithShape="0">
              <a:srgbClr val="000000">
                <a:alpha val="20264"/>
              </a:srgbClr>
            </a:outerShdw>
          </a:effectLst>
        </p:spPr>
        <p:txBody>
          <a:bodyPr lIns="50800" tIns="50800" rIns="50800" bIns="50800" anchor="ctr"/>
          <a:lstStyle/>
          <a:p>
            <a:pPr algn="ctr" defTabSz="825500">
              <a:defRPr sz="3200">
                <a:solidFill>
                  <a:srgbClr val="FFFFFF"/>
                </a:solidFill>
                <a:latin typeface="Helvetica Neue Medium"/>
                <a:ea typeface="Helvetica Neue Medium"/>
                <a:cs typeface="Helvetica Neue Medium"/>
                <a:sym typeface="Helvetica Neue Medium"/>
              </a:defRPr>
            </a:pPr>
            <a:endParaRPr/>
          </a:p>
        </p:txBody>
      </p:sp>
      <p:pic>
        <p:nvPicPr>
          <p:cNvPr id="78" name="Logo_Telecom_IPParis_RVB_fond_V.ai" descr="Logo_Telecom_IPParis_RVB_fond_V.ai"/>
          <p:cNvPicPr>
            <a:picLocks noChangeAspect="1"/>
          </p:cNvPicPr>
          <p:nvPr/>
        </p:nvPicPr>
        <p:blipFill>
          <a:blip r:embed="rId2"/>
          <a:stretch>
            <a:fillRect/>
          </a:stretch>
        </p:blipFill>
        <p:spPr>
          <a:xfrm>
            <a:off x="484906" y="464557"/>
            <a:ext cx="1519388" cy="2245985"/>
          </a:xfrm>
          <a:prstGeom prst="rect">
            <a:avLst/>
          </a:prstGeom>
          <a:ln w="12700">
            <a:miter lim="400000"/>
          </a:ln>
        </p:spPr>
      </p:pic>
      <p:sp>
        <p:nvSpPr>
          <p:cNvPr id="79"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éclaration">
    <p:spTree>
      <p:nvGrpSpPr>
        <p:cNvPr id="1" name=""/>
        <p:cNvGrpSpPr/>
        <p:nvPr/>
      </p:nvGrpSpPr>
      <p:grpSpPr>
        <a:xfrm>
          <a:off x="0" y="0"/>
          <a:ext cx="0" cy="0"/>
          <a:chOff x="0" y="0"/>
          <a:chExt cx="0" cy="0"/>
        </a:xfrm>
      </p:grpSpPr>
      <p:sp>
        <p:nvSpPr>
          <p:cNvPr id="95" name="Texte niveau 1…"/>
          <p:cNvSpPr txBox="1">
            <a:spLocks noGrp="1"/>
          </p:cNvSpPr>
          <p:nvPr>
            <p:ph type="body" sz="half" idx="1" hasCustomPrompt="1"/>
          </p:nvPr>
        </p:nvSpPr>
        <p:spPr>
          <a:xfrm>
            <a:off x="3272730" y="4920843"/>
            <a:ext cx="19904770" cy="3874314"/>
          </a:xfrm>
          <a:prstGeom prst="rect">
            <a:avLst/>
          </a:prstGeom>
          <a:solidFill>
            <a:srgbClr val="BF1238"/>
          </a:solidFill>
        </p:spPr>
        <p:txBody>
          <a:bodyPr anchor="ctr"/>
          <a:lstStyle>
            <a:lvl1pPr marL="0" indent="0" defTabSz="825500">
              <a:lnSpc>
                <a:spcPct val="100000"/>
              </a:lnSpc>
              <a:spcBef>
                <a:spcPts val="0"/>
              </a:spcBef>
              <a:buClrTx/>
              <a:buSzTx/>
              <a:buNone/>
              <a:defRPr sz="3800">
                <a:solidFill>
                  <a:srgbClr val="FFFFFF"/>
                </a:solidFill>
              </a:defRPr>
            </a:lvl1pPr>
            <a:lvl2pPr marL="0" indent="0" defTabSz="825500">
              <a:lnSpc>
                <a:spcPct val="100000"/>
              </a:lnSpc>
              <a:spcBef>
                <a:spcPts val="0"/>
              </a:spcBef>
              <a:buClrTx/>
              <a:buSzTx/>
              <a:buNone/>
              <a:defRPr sz="3800">
                <a:solidFill>
                  <a:srgbClr val="FFFFFF"/>
                </a:solidFill>
              </a:defRPr>
            </a:lvl2pPr>
            <a:lvl3pPr marL="0" indent="0" defTabSz="825500">
              <a:lnSpc>
                <a:spcPct val="100000"/>
              </a:lnSpc>
              <a:spcBef>
                <a:spcPts val="0"/>
              </a:spcBef>
              <a:buClrTx/>
              <a:buSzTx/>
              <a:buNone/>
              <a:defRPr sz="3800">
                <a:solidFill>
                  <a:srgbClr val="FFFFFF"/>
                </a:solidFill>
              </a:defRPr>
            </a:lvl3pPr>
            <a:lvl4pPr marL="0" indent="0" defTabSz="825500">
              <a:lnSpc>
                <a:spcPct val="100000"/>
              </a:lnSpc>
              <a:spcBef>
                <a:spcPts val="0"/>
              </a:spcBef>
              <a:buClrTx/>
              <a:buSzTx/>
              <a:buNone/>
              <a:defRPr sz="3800">
                <a:solidFill>
                  <a:srgbClr val="FFFFFF"/>
                </a:solidFill>
              </a:defRPr>
            </a:lvl4pPr>
            <a:lvl5pPr marL="0" indent="0" defTabSz="825500">
              <a:lnSpc>
                <a:spcPct val="100000"/>
              </a:lnSpc>
              <a:spcBef>
                <a:spcPts val="0"/>
              </a:spcBef>
              <a:buClrTx/>
              <a:buSzTx/>
              <a:buNone/>
              <a:defRPr sz="3800">
                <a:solidFill>
                  <a:srgbClr val="FFFFFF"/>
                </a:solidFill>
              </a:defRPr>
            </a:lvl5pPr>
          </a:lstStyle>
          <a:p>
            <a:r>
              <a:t>Déclaration</a:t>
            </a:r>
          </a:p>
          <a:p>
            <a:pPr lvl="1"/>
            <a:endParaRPr/>
          </a:p>
          <a:p>
            <a:pPr lvl="2"/>
            <a:endParaRPr/>
          </a:p>
          <a:p>
            <a:pPr lvl="3"/>
            <a:endParaRPr/>
          </a:p>
          <a:p>
            <a:pPr lvl="4"/>
            <a:endParaRPr/>
          </a:p>
        </p:txBody>
      </p:sp>
      <p:sp>
        <p:nvSpPr>
          <p:cNvPr id="96"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itation">
    <p:spTree>
      <p:nvGrpSpPr>
        <p:cNvPr id="1" name=""/>
        <p:cNvGrpSpPr/>
        <p:nvPr/>
      </p:nvGrpSpPr>
      <p:grpSpPr>
        <a:xfrm>
          <a:off x="0" y="0"/>
          <a:ext cx="0" cy="0"/>
          <a:chOff x="0" y="0"/>
          <a:chExt cx="0" cy="0"/>
        </a:xfrm>
      </p:grpSpPr>
      <p:sp>
        <p:nvSpPr>
          <p:cNvPr id="110" name="Texte niveau 1…"/>
          <p:cNvSpPr txBox="1">
            <a:spLocks noGrp="1"/>
          </p:cNvSpPr>
          <p:nvPr>
            <p:ph type="body" sz="half" idx="21" hasCustomPrompt="1"/>
          </p:nvPr>
        </p:nvSpPr>
        <p:spPr>
          <a:xfrm>
            <a:off x="1753923" y="4939860"/>
            <a:ext cx="20876154" cy="3836281"/>
          </a:xfrm>
          <a:prstGeom prst="rect">
            <a:avLst/>
          </a:prstGeom>
        </p:spPr>
        <p:txBody>
          <a:bodyPr/>
          <a:lstStyle>
            <a:lvl1pPr marL="469900" indent="-300876">
              <a:spcBef>
                <a:spcPts val="0"/>
              </a:spcBef>
              <a:buClrTx/>
              <a:buSzTx/>
              <a:buNone/>
              <a:defRPr sz="4800" spc="-100">
                <a:solidFill>
                  <a:srgbClr val="555555"/>
                </a:solidFill>
                <a:latin typeface="DINOT-Regular"/>
                <a:ea typeface="DINOT-Regular"/>
                <a:cs typeface="DINOT-Regular"/>
                <a:sym typeface="DINOT-Regular"/>
              </a:defRPr>
            </a:lvl1pPr>
          </a:lstStyle>
          <a:p>
            <a:r>
              <a:t>« Citation notable »</a:t>
            </a:r>
          </a:p>
        </p:txBody>
      </p:sp>
      <p:sp>
        <p:nvSpPr>
          <p:cNvPr id="111"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3 photos">
    <p:spTree>
      <p:nvGrpSpPr>
        <p:cNvPr id="1" name=""/>
        <p:cNvGrpSpPr/>
        <p:nvPr/>
      </p:nvGrpSpPr>
      <p:grpSpPr>
        <a:xfrm>
          <a:off x="0" y="0"/>
          <a:ext cx="0" cy="0"/>
          <a:chOff x="0" y="0"/>
          <a:chExt cx="0" cy="0"/>
        </a:xfrm>
      </p:grpSpPr>
      <p:sp>
        <p:nvSpPr>
          <p:cNvPr id="118"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19"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0"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1" name="Numéro de diapositive"/>
          <p:cNvSpPr txBox="1">
            <a:spLocks noGrp="1"/>
          </p:cNvSpPr>
          <p:nvPr>
            <p:ph type="sldNum" sz="quarter" idx="2"/>
          </p:nvPr>
        </p:nvSpPr>
        <p:spPr>
          <a:xfrm>
            <a:off x="12185751" y="12872825"/>
            <a:ext cx="594594" cy="582774"/>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28"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29" name="Numéro de diapositive"/>
          <p:cNvSpPr txBox="1">
            <a:spLocks noGrp="1"/>
          </p:cNvSpPr>
          <p:nvPr>
            <p:ph type="sldNum" sz="quarter" idx="2"/>
          </p:nvPr>
        </p:nvSpPr>
        <p:spPr>
          <a:xfrm>
            <a:off x="12001499" y="13080999"/>
            <a:ext cx="368505" cy="374600"/>
          </a:xfrm>
          <a:prstGeom prst="rect">
            <a:avLst/>
          </a:prstGeom>
        </p:spPr>
        <p:txBody>
          <a:bodyPr/>
          <a:lstStyle>
            <a:lvl1pPr algn="ctr" defTabSz="584200">
              <a:spcBef>
                <a:spcPts val="0"/>
              </a:spcBef>
              <a:defRPr sz="1800">
                <a:latin typeface="+mn-lt"/>
                <a:ea typeface="+mn-ea"/>
                <a:cs typeface="+mn-cs"/>
                <a:sym typeface="Helvetica Neue"/>
              </a:defRPr>
            </a:lvl1p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0" y="-50800"/>
            <a:ext cx="2489200" cy="13817600"/>
          </a:xfrm>
          <a:prstGeom prst="rect">
            <a:avLst/>
          </a:prstGeom>
          <a:solidFill>
            <a:srgbClr val="FFFFFF">
              <a:alpha val="79916"/>
            </a:srgbClr>
          </a:solidFill>
          <a:ln w="12700">
            <a:miter lim="400000"/>
          </a:ln>
          <a:effectLst>
            <a:outerShdw blurRad="254000" dist="252542" dir="20982190" rotWithShape="0">
              <a:srgbClr val="000000">
                <a:alpha val="20264"/>
              </a:srgbClr>
            </a:outerShdw>
          </a:effectLst>
        </p:spPr>
        <p:txBody>
          <a:bodyPr lIns="50800" tIns="50800" rIns="50800" bIns="50800" anchor="ctr"/>
          <a:lstStyle/>
          <a:p>
            <a:pPr algn="ctr" defTabSz="825500">
              <a:defRPr sz="3200">
                <a:solidFill>
                  <a:srgbClr val="FFFFFF"/>
                </a:solidFill>
                <a:latin typeface="Helvetica Neue Medium"/>
                <a:ea typeface="Helvetica Neue Medium"/>
                <a:cs typeface="Helvetica Neue Medium"/>
                <a:sym typeface="Helvetica Neue Medium"/>
              </a:defRPr>
            </a:pPr>
            <a:endParaRPr/>
          </a:p>
        </p:txBody>
      </p:sp>
      <p:pic>
        <p:nvPicPr>
          <p:cNvPr id="3" name="Logo_Telecom_IPParis_RVB_fond_V.ai" descr="Logo_Telecom_IPParis_RVB_fond_V.ai"/>
          <p:cNvPicPr>
            <a:picLocks noChangeAspect="1"/>
          </p:cNvPicPr>
          <p:nvPr/>
        </p:nvPicPr>
        <p:blipFill>
          <a:blip r:embed="rId12"/>
          <a:stretch>
            <a:fillRect/>
          </a:stretch>
        </p:blipFill>
        <p:spPr>
          <a:xfrm>
            <a:off x="484906" y="464557"/>
            <a:ext cx="1519388" cy="2245985"/>
          </a:xfrm>
          <a:prstGeom prst="rect">
            <a:avLst/>
          </a:prstGeom>
          <a:ln w="12700">
            <a:miter lim="400000"/>
          </a:ln>
        </p:spPr>
      </p:pic>
      <p:sp>
        <p:nvSpPr>
          <p:cNvPr id="4" name="Titre de diapositive"/>
          <p:cNvSpPr txBox="1">
            <a:spLocks noGrp="1"/>
          </p:cNvSpPr>
          <p:nvPr>
            <p:ph type="title" hasCustomPrompt="1"/>
          </p:nvPr>
        </p:nvSpPr>
        <p:spPr>
          <a:xfrm>
            <a:off x="3177975" y="464557"/>
            <a:ext cx="20510106" cy="22459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Titre de diapositive</a:t>
            </a:r>
          </a:p>
        </p:txBody>
      </p:sp>
      <p:sp>
        <p:nvSpPr>
          <p:cNvPr id="5" name="Texte niveau 1…"/>
          <p:cNvSpPr txBox="1">
            <a:spLocks noGrp="1"/>
          </p:cNvSpPr>
          <p:nvPr>
            <p:ph type="body" idx="1" hasCustomPrompt="1"/>
          </p:nvPr>
        </p:nvSpPr>
        <p:spPr>
          <a:xfrm>
            <a:off x="3177975" y="4248503"/>
            <a:ext cx="19999525" cy="8256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Texte de puce de diapositive</a:t>
            </a:r>
          </a:p>
          <a:p>
            <a:pPr lvl="1"/>
            <a:endParaRPr/>
          </a:p>
          <a:p>
            <a:pPr lvl="2"/>
            <a:endParaRPr/>
          </a:p>
          <a:p>
            <a:pPr lvl="3"/>
            <a:endParaRPr/>
          </a:p>
          <a:p>
            <a:pPr lvl="4"/>
            <a:endParaRPr/>
          </a:p>
        </p:txBody>
      </p:sp>
      <p:sp>
        <p:nvSpPr>
          <p:cNvPr id="6" name="Numéro de diapositive"/>
          <p:cNvSpPr txBox="1">
            <a:spLocks noGrp="1"/>
          </p:cNvSpPr>
          <p:nvPr>
            <p:ph type="sldNum" sz="quarter" idx="2"/>
          </p:nvPr>
        </p:nvSpPr>
        <p:spPr>
          <a:xfrm>
            <a:off x="1244600" y="12755818"/>
            <a:ext cx="594594" cy="582775"/>
          </a:xfrm>
          <a:prstGeom prst="rect">
            <a:avLst/>
          </a:prstGeom>
          <a:ln w="12700">
            <a:miter lim="400000"/>
          </a:ln>
        </p:spPr>
        <p:txBody>
          <a:bodyPr wrap="none" lIns="50800" tIns="50800" rIns="50800" bIns="50800" anchor="b">
            <a:spAutoFit/>
          </a:bodyPr>
          <a:lstStyle>
            <a:lvl1pPr defTabSz="914400">
              <a:spcBef>
                <a:spcPts val="1200"/>
              </a:spcBef>
              <a:defRPr sz="3400">
                <a:solidFill>
                  <a:srgbClr val="FFFFFF"/>
                </a:solidFill>
                <a:latin typeface="Arial"/>
                <a:ea typeface="Arial"/>
                <a:cs typeface="Arial"/>
                <a:sym typeface="Aria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8" r:id="rId6"/>
    <p:sldLayoutId id="2147483660" r:id="rId7"/>
    <p:sldLayoutId id="2147483661" r:id="rId8"/>
    <p:sldLayoutId id="2147483662" r:id="rId9"/>
    <p:sldLayoutId id="2147483663" r:id="rId10"/>
  </p:sldLayoutIdLst>
  <p:transition spd="med"/>
  <p:txStyles>
    <p:titleStyle>
      <a:lvl1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1pPr>
      <a:lvl2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2pPr>
      <a:lvl3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3pPr>
      <a:lvl4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4pPr>
      <a:lvl5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5pPr>
      <a:lvl6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6pPr>
      <a:lvl7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7pPr>
      <a:lvl8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8pPr>
      <a:lvl9pPr marL="0" marR="0" indent="0" algn="l" defTabSz="825500" rtl="0" latinLnBrk="0">
        <a:lnSpc>
          <a:spcPct val="100000"/>
        </a:lnSpc>
        <a:spcBef>
          <a:spcPts val="0"/>
        </a:spcBef>
        <a:spcAft>
          <a:spcPts val="0"/>
        </a:spcAft>
        <a:buClrTx/>
        <a:buSzTx/>
        <a:buFontTx/>
        <a:buNone/>
        <a:tabLst/>
        <a:defRPr sz="7200" b="0" i="0" u="none" strike="noStrike" cap="none" spc="0" baseline="0">
          <a:solidFill>
            <a:srgbClr val="BF1238"/>
          </a:solidFill>
          <a:uFillTx/>
          <a:latin typeface="Arial"/>
          <a:ea typeface="Arial"/>
          <a:cs typeface="Arial"/>
          <a:sym typeface="Arial"/>
        </a:defRPr>
      </a:lvl9pPr>
    </p:titleStyle>
    <p:body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1pPr>
      <a:lvl2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2pPr>
      <a:lvl3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3pPr>
      <a:lvl4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4pPr>
      <a:lvl5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5pPr>
      <a:lvl6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6pPr>
      <a:lvl7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7pPr>
      <a:lvl8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8pPr>
      <a:lvl9pPr marL="0" marR="0" indent="0" algn="l" defTabSz="914400" rtl="0" latinLnBrk="0">
        <a:lnSpc>
          <a:spcPct val="100000"/>
        </a:lnSpc>
        <a:spcBef>
          <a:spcPts val="1200"/>
        </a:spcBef>
        <a:spcAft>
          <a:spcPts val="0"/>
        </a:spcAft>
        <a:buClrTx/>
        <a:buSzTx/>
        <a:buFontTx/>
        <a:buNone/>
        <a:tabLst/>
        <a:defRPr sz="3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gnu.org/philosophy/free-sw.en.html" TargetMode="External"/><Relationship Id="rId2" Type="http://schemas.openxmlformats.org/officeDocument/2006/relationships/hyperlink" Target="https://opensource.org/osd" TargetMode="External"/><Relationship Id="rId1" Type="http://schemas.openxmlformats.org/officeDocument/2006/relationships/slideLayout" Target="../slideLayouts/slideLayout3.xml"/><Relationship Id="rId4" Type="http://schemas.openxmlformats.org/officeDocument/2006/relationships/hyperlink" Target="https://fr.wikipedia.org/wiki/Copylef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résentation modèle"/>
          <p:cNvSpPr txBox="1">
            <a:spLocks noGrp="1"/>
          </p:cNvSpPr>
          <p:nvPr>
            <p:ph type="ctrTitle"/>
          </p:nvPr>
        </p:nvSpPr>
        <p:spPr>
          <a:xfrm>
            <a:off x="5050113" y="3771833"/>
            <a:ext cx="14283774" cy="4559102"/>
          </a:xfrm>
          <a:prstGeom prst="rect">
            <a:avLst/>
          </a:prstGeom>
        </p:spPr>
        <p:txBody>
          <a:bodyPr>
            <a:normAutofit/>
          </a:bodyPr>
          <a:lstStyle/>
          <a:p>
            <a:pPr algn="ctr"/>
            <a:r>
              <a:rPr lang="fr-FR" dirty="0"/>
              <a:t>Software IP protection and copyright</a:t>
            </a:r>
            <a:br>
              <a:rPr lang="fr-FR" dirty="0"/>
            </a:br>
            <a:br>
              <a:rPr lang="fr-FR" dirty="0"/>
            </a:br>
            <a:r>
              <a:rPr lang="fr-FR" sz="6000" b="0" dirty="0"/>
              <a:t>DROIT-IP Law – March 26</a:t>
            </a:r>
            <a:r>
              <a:rPr lang="fr-FR" sz="6000" b="0" baseline="30000" dirty="0"/>
              <a:t>th</a:t>
            </a:r>
            <a:r>
              <a:rPr lang="fr-FR" sz="6000" b="0" dirty="0"/>
              <a:t>, 2024</a:t>
            </a:r>
            <a:endParaRPr dirty="0"/>
          </a:p>
        </p:txBody>
      </p:sp>
      <p:sp>
        <p:nvSpPr>
          <p:cNvPr id="148" name="Sous-titre de la présentation"/>
          <p:cNvSpPr txBox="1"/>
          <p:nvPr/>
        </p:nvSpPr>
        <p:spPr>
          <a:xfrm>
            <a:off x="1373424" y="4216848"/>
            <a:ext cx="10508111"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5400">
                <a:solidFill>
                  <a:srgbClr val="FAFAFA"/>
                </a:solidFill>
                <a:latin typeface="Arial"/>
                <a:ea typeface="Arial"/>
                <a:cs typeface="Arial"/>
                <a:sym typeface="Arial"/>
              </a:defRPr>
            </a:lvl1pPr>
          </a:lstStyle>
          <a:p>
            <a:pPr algn="ctr"/>
            <a:endParaRPr dirty="0"/>
          </a:p>
        </p:txBody>
      </p:sp>
      <p:pic>
        <p:nvPicPr>
          <p:cNvPr id="2" name="Picture 14">
            <a:extLst>
              <a:ext uri="{FF2B5EF4-FFF2-40B4-BE49-F238E27FC236}">
                <a16:creationId xmlns:a16="http://schemas.microsoft.com/office/drawing/2014/main" id="{59D408A3-AC0C-02B8-5FBA-D6E5691A3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897" b="3897"/>
          <a:stretch/>
        </p:blipFill>
        <p:spPr bwMode="auto">
          <a:xfrm>
            <a:off x="7281839" y="10249786"/>
            <a:ext cx="2749561" cy="2679405"/>
          </a:xfrm>
          <a:prstGeom prst="ellipse">
            <a:avLst/>
          </a:prstGeom>
          <a:grpFill/>
          <a:ln w="19050" cap="flat" cmpd="sng" algn="ctr">
            <a:solidFill>
              <a:schemeClr val="bg2">
                <a:lumMod val="75000"/>
              </a:schemeClr>
            </a:solidFill>
            <a:prstDash val="solid"/>
            <a:round/>
            <a:headEnd type="none" w="med" len="med"/>
            <a:tailEnd type="none" w="med" len="med"/>
          </a:ln>
        </p:spPr>
      </p:pic>
      <p:sp>
        <p:nvSpPr>
          <p:cNvPr id="3" name="Title 1">
            <a:extLst>
              <a:ext uri="{FF2B5EF4-FFF2-40B4-BE49-F238E27FC236}">
                <a16:creationId xmlns:a16="http://schemas.microsoft.com/office/drawing/2014/main" id="{5FB800DD-F06B-9E95-0112-9D8B1C4F7B38}"/>
              </a:ext>
            </a:extLst>
          </p:cNvPr>
          <p:cNvSpPr txBox="1">
            <a:spLocks/>
          </p:cNvSpPr>
          <p:nvPr/>
        </p:nvSpPr>
        <p:spPr>
          <a:xfrm>
            <a:off x="10685956" y="10648824"/>
            <a:ext cx="6725698" cy="1881327"/>
          </a:xfrm>
          <a:prstGeom prst="rect">
            <a:avLst/>
          </a:prstGeom>
        </p:spPr>
        <p:txBody>
          <a:bodyPr vert="horz" wrap="square" lIns="54864" tIns="54864" rIns="54864" bIns="54864" rtlCol="0" anchor="ctr">
            <a:noAutofit/>
          </a:bodyPr>
          <a:lstStyle>
            <a:lvl1pPr algn="l" defTabSz="914400" rtl="0" eaLnBrk="1" latinLnBrk="0" hangingPunct="1">
              <a:lnSpc>
                <a:spcPct val="80000"/>
              </a:lnSpc>
              <a:spcBef>
                <a:spcPct val="0"/>
              </a:spcBef>
              <a:buNone/>
              <a:defRPr sz="5000" b="1" kern="1200" spc="-100" baseline="0">
                <a:solidFill>
                  <a:srgbClr val="FEEAEF"/>
                </a:solidFill>
                <a:latin typeface="+mj-lt"/>
                <a:ea typeface="+mj-ea"/>
                <a:cs typeface="+mj-cs"/>
                <a:sym typeface="Trebuchet MS" panose="020B0603020202020204" pitchFamily="34" charset="0"/>
              </a:defRPr>
            </a:lvl1pPr>
          </a:lstStyle>
          <a:p>
            <a:pPr>
              <a:lnSpc>
                <a:spcPct val="100000"/>
              </a:lnSpc>
              <a:spcAft>
                <a:spcPts val="600"/>
              </a:spcAft>
            </a:pPr>
            <a:r>
              <a:rPr lang="en-US" sz="4400" dirty="0">
                <a:latin typeface="Arial" panose="020B0604020202020204" pitchFamily="34" charset="0"/>
                <a:cs typeface="Arial" panose="020B0604020202020204" pitchFamily="34" charset="0"/>
              </a:rPr>
              <a:t>Thomas Le Goff</a:t>
            </a:r>
          </a:p>
          <a:p>
            <a:pPr>
              <a:lnSpc>
                <a:spcPct val="100000"/>
              </a:lnSpc>
            </a:pPr>
            <a:r>
              <a:rPr lang="en-US" sz="2800" b="0" dirty="0">
                <a:latin typeface="Arial" panose="020B0604020202020204" pitchFamily="34" charset="0"/>
                <a:cs typeface="Arial" panose="020B0604020202020204" pitchFamily="34" charset="0"/>
              </a:rPr>
              <a:t>Assistant Professor of Law &amp; Technology</a:t>
            </a:r>
          </a:p>
        </p:txBody>
      </p:sp>
      <p:pic>
        <p:nvPicPr>
          <p:cNvPr id="4" name="Image 3">
            <a:extLst>
              <a:ext uri="{FF2B5EF4-FFF2-40B4-BE49-F238E27FC236}">
                <a16:creationId xmlns:a16="http://schemas.microsoft.com/office/drawing/2014/main" id="{B625B312-3198-C06A-1EAA-B8C46FFEC70D}"/>
              </a:ext>
            </a:extLst>
          </p:cNvPr>
          <p:cNvPicPr>
            <a:picLocks noChangeAspect="1"/>
          </p:cNvPicPr>
          <p:nvPr/>
        </p:nvPicPr>
        <p:blipFill>
          <a:blip r:embed="rId3"/>
          <a:stretch>
            <a:fillRect/>
          </a:stretch>
        </p:blipFill>
        <p:spPr>
          <a:xfrm>
            <a:off x="446176" y="212651"/>
            <a:ext cx="6457367" cy="3018935"/>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xfrm>
            <a:off x="3177975" y="464557"/>
            <a:ext cx="20510106" cy="1364243"/>
          </a:xfrm>
          <a:prstGeom prst="rect">
            <a:avLst/>
          </a:prstGeom>
        </p:spPr>
        <p:txBody>
          <a:bodyPr/>
          <a:lstStyle/>
          <a:p>
            <a:r>
              <a:rPr lang="fr-FR" dirty="0" err="1"/>
              <a:t>Originality</a:t>
            </a:r>
            <a:r>
              <a:rPr lang="fr-FR" dirty="0"/>
              <a:t> of software: </a:t>
            </a:r>
            <a:r>
              <a:rPr lang="fr-FR" dirty="0" err="1"/>
              <a:t>examples</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10</a:t>
            </a:fld>
            <a:endParaRPr/>
          </a:p>
        </p:txBody>
      </p:sp>
      <p:sp>
        <p:nvSpPr>
          <p:cNvPr id="4" name="Texte de puce de diapositive">
            <a:extLst>
              <a:ext uri="{FF2B5EF4-FFF2-40B4-BE49-F238E27FC236}">
                <a16:creationId xmlns:a16="http://schemas.microsoft.com/office/drawing/2014/main" id="{6D5EA166-EB6D-5348-5B04-4FF58F7C28A5}"/>
              </a:ext>
            </a:extLst>
          </p:cNvPr>
          <p:cNvSpPr txBox="1">
            <a:spLocks/>
          </p:cNvSpPr>
          <p:nvPr/>
        </p:nvSpPr>
        <p:spPr>
          <a:xfrm>
            <a:off x="2993757" y="2434868"/>
            <a:ext cx="19999525" cy="6965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marL="609600" lvl="1" indent="0" algn="just" hangingPunct="1">
              <a:spcBef>
                <a:spcPts val="900"/>
              </a:spcBef>
              <a:buNone/>
            </a:pPr>
            <a:endParaRPr lang="fr-FR" sz="2800" dirty="0"/>
          </a:p>
        </p:txBody>
      </p:sp>
      <p:sp>
        <p:nvSpPr>
          <p:cNvPr id="3" name="ZoneTexte 2">
            <a:extLst>
              <a:ext uri="{FF2B5EF4-FFF2-40B4-BE49-F238E27FC236}">
                <a16:creationId xmlns:a16="http://schemas.microsoft.com/office/drawing/2014/main" id="{40284449-EA96-A6B7-723A-8B125D24CA97}"/>
              </a:ext>
            </a:extLst>
          </p:cNvPr>
          <p:cNvSpPr txBox="1"/>
          <p:nvPr/>
        </p:nvSpPr>
        <p:spPr>
          <a:xfrm>
            <a:off x="3177975" y="3237426"/>
            <a:ext cx="11515725"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100000"/>
              </a:lnSpc>
              <a:spcBef>
                <a:spcPts val="0"/>
              </a:spcBef>
              <a:spcAft>
                <a:spcPts val="0"/>
              </a:spcAft>
              <a:buClrTx/>
              <a:buSzTx/>
              <a:buFontTx/>
              <a:buNone/>
              <a:tabLst/>
            </a:pPr>
            <a:r>
              <a:rPr kumimoji="0" lang="fr-FR" sz="3600" b="0" i="0"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rPr>
              <a:t>A software </a:t>
            </a:r>
            <a:r>
              <a:rPr lang="fr-FR" sz="3600" dirty="0" err="1">
                <a:latin typeface="Arial" panose="020B0604020202020204" pitchFamily="34" charset="0"/>
                <a:cs typeface="Arial" panose="020B0604020202020204" pitchFamily="34" charset="0"/>
              </a:rPr>
              <a:t>performing</a:t>
            </a:r>
            <a:r>
              <a:rPr lang="fr-FR" sz="3600" dirty="0">
                <a:latin typeface="Arial" panose="020B0604020202020204" pitchFamily="34" charset="0"/>
                <a:cs typeface="Arial" panose="020B0604020202020204" pitchFamily="34" charset="0"/>
              </a:rPr>
              <a:t> a </a:t>
            </a:r>
            <a:r>
              <a:rPr lang="fr-FR" sz="3600" dirty="0" err="1">
                <a:latin typeface="Arial" panose="020B0604020202020204" pitchFamily="34" charset="0"/>
                <a:cs typeface="Arial" panose="020B0604020202020204" pitchFamily="34" charset="0"/>
              </a:rPr>
              <a:t>purely</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functional</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task</a:t>
            </a:r>
            <a:endParaRPr lang="fr-FR" sz="3600" dirty="0">
              <a:latin typeface="Arial" panose="020B0604020202020204" pitchFamily="34" charset="0"/>
              <a:cs typeface="Arial" panose="020B0604020202020204" pitchFamily="34" charset="0"/>
            </a:endParaRPr>
          </a:p>
          <a:p>
            <a:pPr marL="0" marR="0" indent="0" algn="l" defTabSz="2438337" rtl="0" fontAlgn="auto" latinLnBrk="0" hangingPunct="0">
              <a:lnSpc>
                <a:spcPct val="100000"/>
              </a:lnSpc>
              <a:spcBef>
                <a:spcPts val="0"/>
              </a:spcBef>
              <a:spcAft>
                <a:spcPts val="0"/>
              </a:spcAft>
              <a:buClrTx/>
              <a:buSzTx/>
              <a:buFontTx/>
              <a:buNone/>
              <a:tabLst/>
            </a:pPr>
            <a:r>
              <a:rPr lang="fr-FR" sz="3200" i="1" dirty="0">
                <a:latin typeface="Arial" panose="020B0604020202020204" pitchFamily="34" charset="0"/>
                <a:cs typeface="Arial" panose="020B0604020202020204" pitchFamily="34" charset="0"/>
              </a:rPr>
              <a:t>i.e. a software of e-signature for a </a:t>
            </a:r>
            <a:r>
              <a:rPr lang="fr-FR" sz="3200" i="1" dirty="0" err="1">
                <a:latin typeface="Arial" panose="020B0604020202020204" pitchFamily="34" charset="0"/>
                <a:cs typeface="Arial" panose="020B0604020202020204" pitchFamily="34" charset="0"/>
              </a:rPr>
              <a:t>notary</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which</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only</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affix</a:t>
            </a:r>
            <a:r>
              <a:rPr lang="fr-FR" sz="3200" i="1" dirty="0">
                <a:latin typeface="Arial" panose="020B0604020202020204" pitchFamily="34" charset="0"/>
                <a:cs typeface="Arial" panose="020B0604020202020204" pitchFamily="34" charset="0"/>
              </a:rPr>
              <a:t> a signature at a </a:t>
            </a:r>
            <a:r>
              <a:rPr lang="fr-FR" sz="3200" i="1" dirty="0" err="1">
                <a:latin typeface="Arial" panose="020B0604020202020204" pitchFamily="34" charset="0"/>
                <a:cs typeface="Arial" panose="020B0604020202020204" pitchFamily="34" charset="0"/>
              </a:rPr>
              <a:t>bottom</a:t>
            </a:r>
            <a:r>
              <a:rPr lang="fr-FR" sz="3200" i="1" dirty="0">
                <a:latin typeface="Arial" panose="020B0604020202020204" pitchFamily="34" charset="0"/>
                <a:cs typeface="Arial" panose="020B0604020202020204" pitchFamily="34" charset="0"/>
              </a:rPr>
              <a:t> of a page</a:t>
            </a:r>
            <a:endParaRPr kumimoji="0" lang="fr-FR" sz="3200" b="0" i="1"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endParaRPr>
          </a:p>
        </p:txBody>
      </p:sp>
      <p:pic>
        <p:nvPicPr>
          <p:cNvPr id="5" name="Image 4">
            <a:extLst>
              <a:ext uri="{FF2B5EF4-FFF2-40B4-BE49-F238E27FC236}">
                <a16:creationId xmlns:a16="http://schemas.microsoft.com/office/drawing/2014/main" id="{DC25B678-A067-C6C3-928E-74D682A6B3B6}"/>
              </a:ext>
            </a:extLst>
          </p:cNvPr>
          <p:cNvPicPr>
            <a:picLocks noChangeAspect="1"/>
          </p:cNvPicPr>
          <p:nvPr/>
        </p:nvPicPr>
        <p:blipFill>
          <a:blip r:embed="rId2"/>
          <a:stretch>
            <a:fillRect/>
          </a:stretch>
        </p:blipFill>
        <p:spPr>
          <a:xfrm>
            <a:off x="18253075" y="6372832"/>
            <a:ext cx="1625600" cy="1625600"/>
          </a:xfrm>
          <a:prstGeom prst="rect">
            <a:avLst/>
          </a:prstGeom>
        </p:spPr>
      </p:pic>
      <p:pic>
        <p:nvPicPr>
          <p:cNvPr id="6" name="Image 5">
            <a:extLst>
              <a:ext uri="{FF2B5EF4-FFF2-40B4-BE49-F238E27FC236}">
                <a16:creationId xmlns:a16="http://schemas.microsoft.com/office/drawing/2014/main" id="{F7B4D80D-6123-2768-FF0E-E577CEE7C714}"/>
              </a:ext>
            </a:extLst>
          </p:cNvPr>
          <p:cNvPicPr>
            <a:picLocks noChangeAspect="1"/>
          </p:cNvPicPr>
          <p:nvPr/>
        </p:nvPicPr>
        <p:blipFill>
          <a:blip r:embed="rId3"/>
          <a:stretch>
            <a:fillRect/>
          </a:stretch>
        </p:blipFill>
        <p:spPr>
          <a:xfrm>
            <a:off x="14877918" y="3145093"/>
            <a:ext cx="1625600" cy="1625600"/>
          </a:xfrm>
          <a:prstGeom prst="rect">
            <a:avLst/>
          </a:prstGeom>
        </p:spPr>
      </p:pic>
      <p:sp>
        <p:nvSpPr>
          <p:cNvPr id="7" name="ZoneTexte 6">
            <a:extLst>
              <a:ext uri="{FF2B5EF4-FFF2-40B4-BE49-F238E27FC236}">
                <a16:creationId xmlns:a16="http://schemas.microsoft.com/office/drawing/2014/main" id="{B1880E20-011E-DC86-0960-8AD3F5AA099F}"/>
              </a:ext>
            </a:extLst>
          </p:cNvPr>
          <p:cNvSpPr txBox="1"/>
          <p:nvPr/>
        </p:nvSpPr>
        <p:spPr>
          <a:xfrm>
            <a:off x="3085866" y="6465165"/>
            <a:ext cx="14103550"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100000"/>
              </a:lnSpc>
              <a:spcBef>
                <a:spcPts val="0"/>
              </a:spcBef>
              <a:spcAft>
                <a:spcPts val="0"/>
              </a:spcAft>
              <a:buClrTx/>
              <a:buSzTx/>
              <a:buFontTx/>
              <a:buNone/>
              <a:tabLst/>
            </a:pPr>
            <a:r>
              <a:rPr kumimoji="0" lang="fr-FR" sz="3600" b="0" i="0"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rPr>
              <a:t>A software </a:t>
            </a:r>
            <a:r>
              <a:rPr lang="fr-FR" sz="3600" dirty="0" err="1">
                <a:latin typeface="Arial" panose="020B0604020202020204" pitchFamily="34" charset="0"/>
                <a:cs typeface="Arial" panose="020B0604020202020204" pitchFamily="34" charset="0"/>
              </a:rPr>
              <a:t>performing</a:t>
            </a:r>
            <a:r>
              <a:rPr lang="fr-FR" sz="3600" dirty="0">
                <a:latin typeface="Arial" panose="020B0604020202020204" pitchFamily="34" charset="0"/>
                <a:cs typeface="Arial" panose="020B0604020202020204" pitchFamily="34" charset="0"/>
              </a:rPr>
              <a:t> a simple </a:t>
            </a:r>
            <a:r>
              <a:rPr lang="fr-FR" sz="3600" dirty="0" err="1">
                <a:latin typeface="Arial" panose="020B0604020202020204" pitchFamily="34" charset="0"/>
                <a:cs typeface="Arial" panose="020B0604020202020204" pitchFamily="34" charset="0"/>
              </a:rPr>
              <a:t>task</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with</a:t>
            </a:r>
            <a:r>
              <a:rPr lang="fr-FR" sz="3600" dirty="0">
                <a:latin typeface="Arial" panose="020B0604020202020204" pitchFamily="34" charset="0"/>
                <a:cs typeface="Arial" panose="020B0604020202020204" pitchFamily="34" charset="0"/>
              </a:rPr>
              <a:t> an innovative </a:t>
            </a:r>
            <a:r>
              <a:rPr lang="fr-FR" sz="3600" dirty="0" err="1">
                <a:latin typeface="Arial" panose="020B0604020202020204" pitchFamily="34" charset="0"/>
                <a:cs typeface="Arial" panose="020B0604020202020204" pitchFamily="34" charset="0"/>
              </a:rPr>
              <a:t>feature</a:t>
            </a:r>
            <a:endParaRPr lang="fr-FR" sz="3600" dirty="0">
              <a:latin typeface="Arial" panose="020B0604020202020204" pitchFamily="34" charset="0"/>
              <a:cs typeface="Arial" panose="020B0604020202020204" pitchFamily="34" charset="0"/>
            </a:endParaRPr>
          </a:p>
          <a:p>
            <a:pPr marL="0" marR="0" indent="0" algn="l" defTabSz="2438337" rtl="0" fontAlgn="auto" latinLnBrk="0" hangingPunct="0">
              <a:lnSpc>
                <a:spcPct val="100000"/>
              </a:lnSpc>
              <a:spcBef>
                <a:spcPts val="0"/>
              </a:spcBef>
              <a:spcAft>
                <a:spcPts val="0"/>
              </a:spcAft>
              <a:buClrTx/>
              <a:buSzTx/>
              <a:buFontTx/>
              <a:buNone/>
              <a:tabLst/>
            </a:pPr>
            <a:r>
              <a:rPr lang="fr-FR" sz="3200" i="1" dirty="0">
                <a:latin typeface="Arial" panose="020B0604020202020204" pitchFamily="34" charset="0"/>
                <a:cs typeface="Arial" panose="020B0604020202020204" pitchFamily="34" charset="0"/>
              </a:rPr>
              <a:t>i.e. a software of e-signature for </a:t>
            </a:r>
            <a:r>
              <a:rPr lang="fr-FR" sz="3200" i="1" dirty="0" err="1">
                <a:latin typeface="Arial" panose="020B0604020202020204" pitchFamily="34" charset="0"/>
                <a:cs typeface="Arial" panose="020B0604020202020204" pitchFamily="34" charset="0"/>
              </a:rPr>
              <a:t>notary</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which</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allows</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users</a:t>
            </a:r>
            <a:r>
              <a:rPr lang="fr-FR" sz="3200" i="1" dirty="0">
                <a:latin typeface="Arial" panose="020B0604020202020204" pitchFamily="34" charset="0"/>
                <a:cs typeface="Arial" panose="020B0604020202020204" pitchFamily="34" charset="0"/>
              </a:rPr>
              <a:t> to </a:t>
            </a:r>
            <a:r>
              <a:rPr lang="fr-FR" sz="3200" i="1" dirty="0" err="1">
                <a:latin typeface="Arial" panose="020B0604020202020204" pitchFamily="34" charset="0"/>
                <a:cs typeface="Arial" panose="020B0604020202020204" pitchFamily="34" charset="0"/>
              </a:rPr>
              <a:t>sign</a:t>
            </a:r>
            <a:r>
              <a:rPr lang="fr-FR" sz="3200" i="1" dirty="0">
                <a:latin typeface="Arial" panose="020B0604020202020204" pitchFamily="34" charset="0"/>
                <a:cs typeface="Arial" panose="020B0604020202020204" pitchFamily="34" charset="0"/>
              </a:rPr>
              <a:t> by </a:t>
            </a:r>
            <a:r>
              <a:rPr lang="fr-FR" sz="3200" i="1" dirty="0" err="1">
                <a:latin typeface="Arial" panose="020B0604020202020204" pitchFamily="34" charset="0"/>
                <a:cs typeface="Arial" panose="020B0604020202020204" pitchFamily="34" charset="0"/>
              </a:rPr>
              <a:t>verifying</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their</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identity</a:t>
            </a:r>
            <a:r>
              <a:rPr lang="fr-FR" sz="3200" i="1" dirty="0">
                <a:latin typeface="Arial" panose="020B0604020202020204" pitchFamily="34" charset="0"/>
                <a:cs typeface="Arial" panose="020B0604020202020204" pitchFamily="34" charset="0"/>
              </a:rPr>
              <a:t> </a:t>
            </a:r>
            <a:r>
              <a:rPr lang="fr-FR" sz="3200" i="1" dirty="0" err="1">
                <a:latin typeface="Arial" panose="020B0604020202020204" pitchFamily="34" charset="0"/>
                <a:cs typeface="Arial" panose="020B0604020202020204" pitchFamily="34" charset="0"/>
              </a:rPr>
              <a:t>through</a:t>
            </a:r>
            <a:r>
              <a:rPr lang="fr-FR" sz="3200" i="1" dirty="0">
                <a:latin typeface="Arial" panose="020B0604020202020204" pitchFamily="34" charset="0"/>
                <a:cs typeface="Arial" panose="020B0604020202020204" pitchFamily="34" charset="0"/>
              </a:rPr>
              <a:t> the blockchain</a:t>
            </a:r>
            <a:endParaRPr kumimoji="0" lang="fr-FR" sz="3200" b="0" i="1"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endParaRPr>
          </a:p>
        </p:txBody>
      </p:sp>
      <p:sp>
        <p:nvSpPr>
          <p:cNvPr id="8" name="ZoneTexte 7">
            <a:extLst>
              <a:ext uri="{FF2B5EF4-FFF2-40B4-BE49-F238E27FC236}">
                <a16:creationId xmlns:a16="http://schemas.microsoft.com/office/drawing/2014/main" id="{733CA9AE-E528-8D68-7225-A1CB224E6DFB}"/>
              </a:ext>
            </a:extLst>
          </p:cNvPr>
          <p:cNvSpPr txBox="1"/>
          <p:nvPr/>
        </p:nvSpPr>
        <p:spPr>
          <a:xfrm>
            <a:off x="3085866" y="9270325"/>
            <a:ext cx="14103550"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100000"/>
              </a:lnSpc>
              <a:spcBef>
                <a:spcPts val="0"/>
              </a:spcBef>
              <a:spcAft>
                <a:spcPts val="0"/>
              </a:spcAft>
              <a:buClrTx/>
              <a:buSzTx/>
              <a:buFontTx/>
              <a:buNone/>
              <a:tabLst/>
            </a:pPr>
            <a:r>
              <a:rPr kumimoji="0" lang="fr-FR" sz="3600" b="0" i="0"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rPr>
              <a:t>A software </a:t>
            </a:r>
            <a:r>
              <a:rPr lang="fr-FR" sz="3600" dirty="0" err="1">
                <a:latin typeface="Arial" panose="020B0604020202020204" pitchFamily="34" charset="0"/>
                <a:cs typeface="Arial" panose="020B0604020202020204" pitchFamily="34" charset="0"/>
              </a:rPr>
              <a:t>performing</a:t>
            </a:r>
            <a:r>
              <a:rPr lang="fr-FR" sz="3600" dirty="0">
                <a:latin typeface="Arial" panose="020B0604020202020204" pitchFamily="34" charset="0"/>
                <a:cs typeface="Arial" panose="020B0604020202020204" pitchFamily="34" charset="0"/>
              </a:rPr>
              <a:t> a </a:t>
            </a:r>
            <a:r>
              <a:rPr lang="fr-FR" sz="3600" dirty="0" err="1">
                <a:latin typeface="Arial" panose="020B0604020202020204" pitchFamily="34" charset="0"/>
                <a:cs typeface="Arial" panose="020B0604020202020204" pitchFamily="34" charset="0"/>
              </a:rPr>
              <a:t>complex</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task</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which</a:t>
            </a:r>
            <a:r>
              <a:rPr lang="fr-FR" sz="3600" dirty="0">
                <a:latin typeface="Arial" panose="020B0604020202020204" pitchFamily="34" charset="0"/>
                <a:cs typeface="Arial" panose="020B0604020202020204" pitchFamily="34" charset="0"/>
              </a:rPr>
              <a:t> has </a:t>
            </a:r>
            <a:r>
              <a:rPr lang="fr-FR" sz="3600" dirty="0" err="1">
                <a:latin typeface="Arial" panose="020B0604020202020204" pitchFamily="34" charset="0"/>
                <a:cs typeface="Arial" panose="020B0604020202020204" pitchFamily="34" charset="0"/>
              </a:rPr>
              <a:t>required</a:t>
            </a:r>
            <a:r>
              <a:rPr lang="fr-FR" sz="3600" dirty="0">
                <a:latin typeface="Arial" panose="020B0604020202020204" pitchFamily="34" charset="0"/>
                <a:cs typeface="Arial" panose="020B0604020202020204" pitchFamily="34" charset="0"/>
              </a:rPr>
              <a:t> an </a:t>
            </a:r>
            <a:r>
              <a:rPr lang="fr-FR" sz="3600" dirty="0" err="1">
                <a:latin typeface="Arial" panose="020B0604020202020204" pitchFamily="34" charset="0"/>
                <a:cs typeface="Arial" panose="020B0604020202020204" pitchFamily="34" charset="0"/>
              </a:rPr>
              <a:t>entire</a:t>
            </a:r>
            <a:r>
              <a:rPr lang="fr-FR" sz="3600" dirty="0">
                <a:latin typeface="Arial" panose="020B0604020202020204" pitchFamily="34" charset="0"/>
                <a:cs typeface="Arial" panose="020B0604020202020204" pitchFamily="34" charset="0"/>
              </a:rPr>
              <a:t> team to </a:t>
            </a:r>
            <a:r>
              <a:rPr lang="fr-FR" sz="3600" dirty="0" err="1">
                <a:latin typeface="Arial" panose="020B0604020202020204" pitchFamily="34" charset="0"/>
                <a:cs typeface="Arial" panose="020B0604020202020204" pitchFamily="34" charset="0"/>
              </a:rPr>
              <a:t>develop</a:t>
            </a:r>
            <a:r>
              <a:rPr lang="fr-FR" sz="3600" dirty="0">
                <a:latin typeface="Arial" panose="020B0604020202020204" pitchFamily="34" charset="0"/>
                <a:cs typeface="Arial" panose="020B0604020202020204" pitchFamily="34" charset="0"/>
              </a:rPr>
              <a:t> or </a:t>
            </a:r>
            <a:r>
              <a:rPr lang="fr-FR" sz="3600" dirty="0" err="1">
                <a:latin typeface="Arial" panose="020B0604020202020204" pitchFamily="34" charset="0"/>
                <a:cs typeface="Arial" panose="020B0604020202020204" pitchFamily="34" charset="0"/>
              </a:rPr>
              <a:t>specific</a:t>
            </a:r>
            <a:r>
              <a:rPr lang="fr-FR" sz="3600" dirty="0">
                <a:latin typeface="Arial" panose="020B0604020202020204" pitchFamily="34" charset="0"/>
                <a:cs typeface="Arial" panose="020B0604020202020204" pitchFamily="34" charset="0"/>
              </a:rPr>
              <a:t> </a:t>
            </a:r>
            <a:r>
              <a:rPr lang="fr-FR" sz="3600" dirty="0" err="1">
                <a:latin typeface="Arial" panose="020B0604020202020204" pitchFamily="34" charset="0"/>
                <a:cs typeface="Arial" panose="020B0604020202020204" pitchFamily="34" charset="0"/>
              </a:rPr>
              <a:t>skills</a:t>
            </a:r>
            <a:r>
              <a:rPr lang="fr-FR" sz="3600" dirty="0">
                <a:latin typeface="Arial" panose="020B0604020202020204" pitchFamily="34" charset="0"/>
                <a:cs typeface="Arial" panose="020B0604020202020204" pitchFamily="34" charset="0"/>
              </a:rPr>
              <a:t>/innovative </a:t>
            </a:r>
            <a:r>
              <a:rPr lang="fr-FR" sz="3600" dirty="0" err="1">
                <a:latin typeface="Arial" panose="020B0604020202020204" pitchFamily="34" charset="0"/>
                <a:cs typeface="Arial" panose="020B0604020202020204" pitchFamily="34" charset="0"/>
              </a:rPr>
              <a:t>ideas</a:t>
            </a:r>
            <a:endParaRPr lang="fr-FR" sz="3600" dirty="0">
              <a:latin typeface="Arial" panose="020B0604020202020204" pitchFamily="34" charset="0"/>
              <a:cs typeface="Arial" panose="020B0604020202020204" pitchFamily="34" charset="0"/>
            </a:endParaRPr>
          </a:p>
          <a:p>
            <a:pPr marL="0" marR="0" indent="0" algn="l" defTabSz="2438337" rtl="0" fontAlgn="auto" latinLnBrk="0" hangingPunct="0">
              <a:lnSpc>
                <a:spcPct val="100000"/>
              </a:lnSpc>
              <a:spcBef>
                <a:spcPts val="0"/>
              </a:spcBef>
              <a:spcAft>
                <a:spcPts val="0"/>
              </a:spcAft>
              <a:buClrTx/>
              <a:buSzTx/>
              <a:buFontTx/>
              <a:buNone/>
              <a:tabLst/>
            </a:pPr>
            <a:r>
              <a:rPr lang="fr-FR" sz="3200" i="1" dirty="0">
                <a:latin typeface="Arial" panose="020B0604020202020204" pitchFamily="34" charset="0"/>
                <a:cs typeface="Arial" panose="020B0604020202020204" pitchFamily="34" charset="0"/>
              </a:rPr>
              <a:t>i.e. a software all-in-one for e-signature and document authentification </a:t>
            </a:r>
            <a:r>
              <a:rPr lang="fr-FR" sz="3200" i="1" dirty="0" err="1">
                <a:latin typeface="Arial" panose="020B0604020202020204" pitchFamily="34" charset="0"/>
                <a:cs typeface="Arial" panose="020B0604020202020204" pitchFamily="34" charset="0"/>
              </a:rPr>
              <a:t>through</a:t>
            </a:r>
            <a:r>
              <a:rPr lang="fr-FR" sz="3200" i="1" dirty="0">
                <a:latin typeface="Arial" panose="020B0604020202020204" pitchFamily="34" charset="0"/>
                <a:cs typeface="Arial" panose="020B0604020202020204" pitchFamily="34" charset="0"/>
              </a:rPr>
              <a:t> the blockchain</a:t>
            </a:r>
            <a:endParaRPr kumimoji="0" lang="fr-FR" sz="3200" b="0" i="1" u="none" strike="noStrike" cap="none" spc="0" normalizeH="0" baseline="0" dirty="0">
              <a:ln>
                <a:noFill/>
              </a:ln>
              <a:solidFill>
                <a:srgbClr val="555555"/>
              </a:solidFill>
              <a:effectLst/>
              <a:uFillTx/>
              <a:latin typeface="Arial" panose="020B0604020202020204" pitchFamily="34" charset="0"/>
              <a:cs typeface="Arial" panose="020B0604020202020204" pitchFamily="34" charset="0"/>
              <a:sym typeface="DINOT-Regular"/>
            </a:endParaRPr>
          </a:p>
        </p:txBody>
      </p:sp>
      <p:pic>
        <p:nvPicPr>
          <p:cNvPr id="9" name="Image 8">
            <a:extLst>
              <a:ext uri="{FF2B5EF4-FFF2-40B4-BE49-F238E27FC236}">
                <a16:creationId xmlns:a16="http://schemas.microsoft.com/office/drawing/2014/main" id="{A5FA1E97-46EC-E9B0-550B-AB9C29DA9D4A}"/>
              </a:ext>
            </a:extLst>
          </p:cNvPr>
          <p:cNvPicPr>
            <a:picLocks noChangeAspect="1"/>
          </p:cNvPicPr>
          <p:nvPr/>
        </p:nvPicPr>
        <p:blipFill>
          <a:blip r:embed="rId2"/>
          <a:stretch>
            <a:fillRect/>
          </a:stretch>
        </p:blipFill>
        <p:spPr>
          <a:xfrm>
            <a:off x="18748375" y="9193299"/>
            <a:ext cx="1625600" cy="1625600"/>
          </a:xfrm>
          <a:prstGeom prst="rect">
            <a:avLst/>
          </a:prstGeom>
        </p:spPr>
      </p:pic>
      <p:sp>
        <p:nvSpPr>
          <p:cNvPr id="10" name="Texte de puce de diapositive">
            <a:extLst>
              <a:ext uri="{FF2B5EF4-FFF2-40B4-BE49-F238E27FC236}">
                <a16:creationId xmlns:a16="http://schemas.microsoft.com/office/drawing/2014/main" id="{DF391C41-5966-3746-61E9-595D14D736CD}"/>
              </a:ext>
            </a:extLst>
          </p:cNvPr>
          <p:cNvSpPr txBox="1">
            <a:spLocks/>
          </p:cNvSpPr>
          <p:nvPr/>
        </p:nvSpPr>
        <p:spPr>
          <a:xfrm>
            <a:off x="3260594" y="12276267"/>
            <a:ext cx="19999525" cy="1256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algn="ctr" fontAlgn="base">
              <a:buFont typeface="Wingdings" pitchFamily="2" charset="2"/>
              <a:buChar char="Ø"/>
            </a:pPr>
            <a:r>
              <a:rPr lang="en-US" altLang="fr-FR" sz="2800" b="1" dirty="0"/>
              <a:t>The more you can demonstrate that your approach is original or unique, the stronger will be your argument to defend that your software is protected by copyright!</a:t>
            </a:r>
          </a:p>
        </p:txBody>
      </p:sp>
    </p:spTree>
    <p:extLst>
      <p:ext uri="{BB962C8B-B14F-4D97-AF65-F5344CB8AC3E}">
        <p14:creationId xmlns:p14="http://schemas.microsoft.com/office/powerpoint/2010/main" val="139754190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re de diapositive"/>
          <p:cNvSpPr txBox="1">
            <a:spLocks noGrp="1"/>
          </p:cNvSpPr>
          <p:nvPr>
            <p:ph type="title"/>
          </p:nvPr>
        </p:nvSpPr>
        <p:spPr>
          <a:xfrm>
            <a:off x="3401568" y="5743878"/>
            <a:ext cx="19604736" cy="2083386"/>
          </a:xfrm>
          <a:prstGeom prst="rect">
            <a:avLst/>
          </a:prstGeom>
        </p:spPr>
        <p:txBody>
          <a:bodyPr>
            <a:normAutofit/>
          </a:bodyPr>
          <a:lstStyle/>
          <a:p>
            <a:r>
              <a:rPr lang="en-US" b="1" dirty="0"/>
              <a:t>Software and Open Source</a:t>
            </a:r>
            <a:endParaRPr b="1" dirty="0"/>
          </a:p>
        </p:txBody>
      </p:sp>
    </p:spTree>
    <p:extLst>
      <p:ext uri="{BB962C8B-B14F-4D97-AF65-F5344CB8AC3E}">
        <p14:creationId xmlns:p14="http://schemas.microsoft.com/office/powerpoint/2010/main" val="24979986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Software and open source</a:t>
            </a:r>
            <a:endParaRPr dirty="0"/>
          </a:p>
        </p:txBody>
      </p:sp>
      <p:sp>
        <p:nvSpPr>
          <p:cNvPr id="156" name="Texte de puce de diapositive"/>
          <p:cNvSpPr txBox="1">
            <a:spLocks noGrp="1"/>
          </p:cNvSpPr>
          <p:nvPr>
            <p:ph type="body" idx="1"/>
          </p:nvPr>
        </p:nvSpPr>
        <p:spPr>
          <a:xfrm>
            <a:off x="2865741" y="1995956"/>
            <a:ext cx="19999525" cy="11497019"/>
          </a:xfrm>
          <a:prstGeom prst="rect">
            <a:avLst/>
          </a:prstGeom>
        </p:spPr>
        <p:txBody>
          <a:bodyPr>
            <a:noAutofit/>
          </a:bodyPr>
          <a:lstStyle/>
          <a:p>
            <a:pPr lvl="1">
              <a:spcBef>
                <a:spcPts val="1500"/>
              </a:spcBef>
            </a:pPr>
            <a:endParaRPr lang="fr-FR" sz="2000" dirty="0"/>
          </a:p>
          <a:p>
            <a:pPr>
              <a:spcBef>
                <a:spcPts val="900"/>
              </a:spcBef>
            </a:pPr>
            <a:r>
              <a:rPr lang="fr-FR" sz="2800" dirty="0"/>
              <a:t>The </a:t>
            </a:r>
            <a:r>
              <a:rPr lang="fr-FR" sz="2800" dirty="0" err="1"/>
              <a:t>philosophy</a:t>
            </a:r>
            <a:r>
              <a:rPr lang="fr-FR" sz="2800" dirty="0"/>
              <a:t> of open source (</a:t>
            </a:r>
            <a:r>
              <a:rPr lang="fr-FR" sz="2800" dirty="0" err="1"/>
              <a:t>see</a:t>
            </a:r>
            <a:r>
              <a:rPr lang="fr-FR" sz="2800" dirty="0"/>
              <a:t> </a:t>
            </a:r>
            <a:r>
              <a:rPr lang="fr-FR" sz="2800" dirty="0">
                <a:hlinkClick r:id="rId2"/>
              </a:rPr>
              <a:t>The Open Source </a:t>
            </a:r>
            <a:r>
              <a:rPr lang="fr-FR" sz="2800" dirty="0" err="1">
                <a:hlinkClick r:id="rId2"/>
              </a:rPr>
              <a:t>Definition</a:t>
            </a:r>
            <a:r>
              <a:rPr lang="fr-FR" sz="2800" dirty="0"/>
              <a:t>)</a:t>
            </a:r>
          </a:p>
          <a:p>
            <a:pPr lvl="1">
              <a:spcBef>
                <a:spcPts val="900"/>
              </a:spcBef>
            </a:pPr>
            <a:r>
              <a:rPr lang="fr-FR" sz="2800" dirty="0" err="1"/>
              <a:t>Openness</a:t>
            </a:r>
            <a:r>
              <a:rPr lang="fr-FR" sz="2800" dirty="0"/>
              <a:t> </a:t>
            </a:r>
            <a:r>
              <a:rPr lang="fr-FR" sz="2800" dirty="0" err="1"/>
              <a:t>fosters</a:t>
            </a:r>
            <a:r>
              <a:rPr lang="fr-FR" sz="2800" dirty="0"/>
              <a:t> innovation ! </a:t>
            </a:r>
            <a:r>
              <a:rPr lang="fr-FR" sz="2800" dirty="0" err="1"/>
              <a:t>What</a:t>
            </a:r>
            <a:r>
              <a:rPr lang="fr-FR" sz="2800" dirty="0"/>
              <a:t> do </a:t>
            </a:r>
            <a:r>
              <a:rPr lang="fr-FR" sz="2800" dirty="0" err="1"/>
              <a:t>you</a:t>
            </a:r>
            <a:r>
              <a:rPr lang="fr-FR" sz="2800" dirty="0"/>
              <a:t> </a:t>
            </a:r>
            <a:r>
              <a:rPr lang="fr-FR" sz="2800" dirty="0" err="1"/>
              <a:t>think</a:t>
            </a:r>
            <a:r>
              <a:rPr lang="fr-FR" sz="2800" dirty="0"/>
              <a:t>? </a:t>
            </a:r>
            <a:r>
              <a:rPr lang="fr-FR" sz="2800" dirty="0" err="1"/>
              <a:t>What</a:t>
            </a:r>
            <a:r>
              <a:rPr lang="fr-FR" sz="2800" dirty="0"/>
              <a:t> are the </a:t>
            </a:r>
            <a:r>
              <a:rPr lang="fr-FR" sz="2800" dirty="0" err="1"/>
              <a:t>benefits</a:t>
            </a:r>
            <a:r>
              <a:rPr lang="fr-FR" sz="2800" dirty="0"/>
              <a:t> and </a:t>
            </a:r>
            <a:r>
              <a:rPr lang="fr-FR" sz="2800" dirty="0" err="1"/>
              <a:t>pitfalls</a:t>
            </a:r>
            <a:r>
              <a:rPr lang="fr-FR" sz="2800" dirty="0"/>
              <a:t> of open source?</a:t>
            </a:r>
          </a:p>
          <a:p>
            <a:pPr lvl="1">
              <a:spcBef>
                <a:spcPts val="900"/>
              </a:spcBef>
            </a:pPr>
            <a:r>
              <a:rPr lang="fr-FR" sz="2800" dirty="0" err="1"/>
              <a:t>Founding</a:t>
            </a:r>
            <a:r>
              <a:rPr lang="fr-FR" sz="2800" dirty="0"/>
              <a:t> </a:t>
            </a:r>
            <a:r>
              <a:rPr lang="fr-FR" sz="2800" dirty="0" err="1"/>
              <a:t>principles</a:t>
            </a:r>
            <a:r>
              <a:rPr lang="fr-FR" sz="2800" dirty="0"/>
              <a:t>:</a:t>
            </a:r>
          </a:p>
          <a:p>
            <a:pPr marL="1676400" lvl="2" indent="-457200">
              <a:spcBef>
                <a:spcPts val="900"/>
              </a:spcBef>
              <a:buAutoNum type="arabicPeriod"/>
            </a:pPr>
            <a:r>
              <a:rPr lang="fr-FR" sz="2400" b="1" i="1" dirty="0"/>
              <a:t>Free Redistribution</a:t>
            </a:r>
            <a:r>
              <a:rPr lang="fr-FR" sz="2400" i="1" dirty="0"/>
              <a:t>: no </a:t>
            </a:r>
            <a:r>
              <a:rPr lang="fr-FR" sz="2400" i="1" dirty="0" err="1"/>
              <a:t>royalty</a:t>
            </a:r>
            <a:endParaRPr lang="fr-FR" sz="2400" i="1" dirty="0"/>
          </a:p>
          <a:p>
            <a:pPr marL="1733550" lvl="2" indent="-514350">
              <a:spcBef>
                <a:spcPts val="900"/>
              </a:spcBef>
              <a:buAutoNum type="arabicPeriod"/>
            </a:pPr>
            <a:r>
              <a:rPr lang="fr-FR" sz="2400" b="1" i="1" dirty="0"/>
              <a:t>Source Code </a:t>
            </a:r>
            <a:r>
              <a:rPr lang="fr-FR" sz="2400" b="1" i="1" dirty="0" err="1"/>
              <a:t>included</a:t>
            </a:r>
            <a:endParaRPr lang="fr-FR" sz="2400" b="1" i="1" dirty="0"/>
          </a:p>
          <a:p>
            <a:pPr marL="1733550" lvl="2" indent="-514350">
              <a:spcBef>
                <a:spcPts val="900"/>
              </a:spcBef>
              <a:buAutoNum type="arabicPeriod"/>
            </a:pPr>
            <a:r>
              <a:rPr lang="fr-FR" sz="2400" b="1" i="1" dirty="0"/>
              <a:t>Modifications and </a:t>
            </a:r>
            <a:r>
              <a:rPr lang="fr-FR" sz="2400" b="1" i="1" dirty="0" err="1"/>
              <a:t>Derived</a:t>
            </a:r>
            <a:r>
              <a:rPr lang="fr-FR" sz="2400" b="1" i="1" dirty="0"/>
              <a:t> Works </a:t>
            </a:r>
            <a:r>
              <a:rPr lang="fr-FR" sz="2400" b="1" i="1" dirty="0" err="1"/>
              <a:t>allowed</a:t>
            </a:r>
            <a:endParaRPr lang="fr-FR" sz="2400" b="1" i="1" dirty="0"/>
          </a:p>
          <a:p>
            <a:pPr marL="1733550" lvl="2" indent="-514350">
              <a:spcBef>
                <a:spcPts val="900"/>
              </a:spcBef>
              <a:buAutoNum type="arabicPeriod"/>
            </a:pPr>
            <a:r>
              <a:rPr lang="fr-FR" sz="2400" b="1" i="1" dirty="0" err="1"/>
              <a:t>Integrity</a:t>
            </a:r>
            <a:r>
              <a:rPr lang="fr-FR" sz="2400" b="1" i="1" dirty="0"/>
              <a:t> of the </a:t>
            </a:r>
            <a:r>
              <a:rPr lang="fr-FR" sz="2400" b="1" i="1" dirty="0" err="1"/>
              <a:t>Author’s</a:t>
            </a:r>
            <a:r>
              <a:rPr lang="fr-FR" sz="2400" b="1" i="1" dirty="0"/>
              <a:t> Source Code</a:t>
            </a:r>
            <a:r>
              <a:rPr lang="fr-FR" sz="2400" i="1" dirty="0"/>
              <a:t>: distribution of « patch files »</a:t>
            </a:r>
          </a:p>
          <a:p>
            <a:pPr marL="1733550" lvl="2" indent="-514350">
              <a:spcBef>
                <a:spcPts val="900"/>
              </a:spcBef>
              <a:buAutoNum type="arabicPeriod"/>
            </a:pPr>
            <a:r>
              <a:rPr lang="fr-FR" sz="2400" b="1" i="1" dirty="0"/>
              <a:t>No Discrimination Against </a:t>
            </a:r>
            <a:r>
              <a:rPr lang="fr-FR" sz="2400" b="1" i="1" dirty="0" err="1"/>
              <a:t>Persons</a:t>
            </a:r>
            <a:r>
              <a:rPr lang="fr-FR" sz="2400" b="1" i="1" dirty="0"/>
              <a:t> or Groups</a:t>
            </a:r>
          </a:p>
          <a:p>
            <a:pPr marL="1733550" lvl="2" indent="-514350">
              <a:spcBef>
                <a:spcPts val="900"/>
              </a:spcBef>
              <a:buAutoNum type="arabicPeriod"/>
            </a:pPr>
            <a:r>
              <a:rPr lang="fr-FR" sz="2400" b="1" i="1" dirty="0"/>
              <a:t>No Discrimination Against Fields of </a:t>
            </a:r>
            <a:r>
              <a:rPr lang="fr-FR" sz="2400" b="1" i="1" dirty="0" err="1"/>
              <a:t>Activities</a:t>
            </a:r>
            <a:endParaRPr lang="fr-FR" sz="2400" b="1" i="1" dirty="0"/>
          </a:p>
          <a:p>
            <a:pPr marL="1733550" lvl="2" indent="-514350">
              <a:spcBef>
                <a:spcPts val="900"/>
              </a:spcBef>
              <a:buAutoNum type="arabicPeriod"/>
            </a:pPr>
            <a:r>
              <a:rPr lang="fr-FR" sz="2400" b="1" i="1" dirty="0"/>
              <a:t>Distribution of License</a:t>
            </a:r>
            <a:r>
              <a:rPr lang="fr-FR" sz="2400" i="1" dirty="0"/>
              <a:t>: no </a:t>
            </a:r>
            <a:r>
              <a:rPr lang="fr-FR" sz="2400" i="1" dirty="0" err="1"/>
              <a:t>need</a:t>
            </a:r>
            <a:r>
              <a:rPr lang="fr-FR" sz="2400" i="1" dirty="0"/>
              <a:t> for </a:t>
            </a:r>
            <a:r>
              <a:rPr lang="fr-FR" sz="2400" i="1" dirty="0" err="1"/>
              <a:t>additional</a:t>
            </a:r>
            <a:r>
              <a:rPr lang="fr-FR" sz="2400" i="1" dirty="0"/>
              <a:t> </a:t>
            </a:r>
            <a:r>
              <a:rPr lang="fr-FR" sz="2400" i="1" dirty="0" err="1"/>
              <a:t>license</a:t>
            </a:r>
            <a:r>
              <a:rPr lang="fr-FR" sz="2400" i="1" dirty="0"/>
              <a:t> for </a:t>
            </a:r>
            <a:r>
              <a:rPr lang="fr-FR" sz="2400" i="1" dirty="0" err="1"/>
              <a:t>ulterior</a:t>
            </a:r>
            <a:r>
              <a:rPr lang="fr-FR" sz="2400" i="1" dirty="0"/>
              <a:t> </a:t>
            </a:r>
            <a:r>
              <a:rPr lang="fr-FR" sz="2400" i="1" dirty="0" err="1"/>
              <a:t>users</a:t>
            </a:r>
            <a:endParaRPr lang="fr-FR" sz="2400" i="1" dirty="0"/>
          </a:p>
          <a:p>
            <a:pPr marL="1733550" lvl="2" indent="-514350">
              <a:spcBef>
                <a:spcPts val="900"/>
              </a:spcBef>
              <a:buAutoNum type="arabicPeriod"/>
            </a:pPr>
            <a:r>
              <a:rPr lang="fr-FR" sz="2400" b="1" i="1" dirty="0"/>
              <a:t>License Must Not Be </a:t>
            </a:r>
            <a:r>
              <a:rPr lang="fr-FR" sz="2400" b="1" i="1" dirty="0" err="1"/>
              <a:t>Specific</a:t>
            </a:r>
            <a:r>
              <a:rPr lang="fr-FR" sz="2400" b="1" i="1" dirty="0"/>
              <a:t> to a Product</a:t>
            </a:r>
          </a:p>
          <a:p>
            <a:pPr marL="1733550" lvl="2" indent="-514350">
              <a:spcBef>
                <a:spcPts val="900"/>
              </a:spcBef>
              <a:buAutoNum type="arabicPeriod"/>
            </a:pPr>
            <a:r>
              <a:rPr lang="fr-FR" sz="2400" b="1" i="1" dirty="0"/>
              <a:t>License Must Not </a:t>
            </a:r>
            <a:r>
              <a:rPr lang="fr-FR" sz="2400" b="1" i="1" dirty="0" err="1"/>
              <a:t>Restrict</a:t>
            </a:r>
            <a:r>
              <a:rPr lang="fr-FR" sz="2400" b="1" i="1" dirty="0"/>
              <a:t> </a:t>
            </a:r>
            <a:r>
              <a:rPr lang="fr-FR" sz="2400" b="1" i="1" dirty="0" err="1"/>
              <a:t>Other</a:t>
            </a:r>
            <a:r>
              <a:rPr lang="fr-FR" sz="2400" b="1" i="1" dirty="0"/>
              <a:t> Software </a:t>
            </a:r>
            <a:r>
              <a:rPr lang="fr-FR" sz="2400" i="1" dirty="0"/>
              <a:t>(</a:t>
            </a:r>
            <a:r>
              <a:rPr lang="fr-FR" sz="2400" i="1" dirty="0" err="1"/>
              <a:t>which</a:t>
            </a:r>
            <a:r>
              <a:rPr lang="fr-FR" sz="2400" i="1" dirty="0"/>
              <a:t> </a:t>
            </a:r>
            <a:r>
              <a:rPr lang="fr-FR" sz="2400" i="1" dirty="0" err="1"/>
              <a:t>could</a:t>
            </a:r>
            <a:r>
              <a:rPr lang="fr-FR" sz="2400" i="1" dirty="0"/>
              <a:t> </a:t>
            </a:r>
            <a:r>
              <a:rPr lang="fr-FR" sz="2400" i="1" dirty="0" err="1"/>
              <a:t>be</a:t>
            </a:r>
            <a:r>
              <a:rPr lang="fr-FR" sz="2400" i="1" dirty="0"/>
              <a:t> </a:t>
            </a:r>
            <a:r>
              <a:rPr lang="fr-FR" sz="2400" i="1" dirty="0" err="1"/>
              <a:t>distributed</a:t>
            </a:r>
            <a:r>
              <a:rPr lang="fr-FR" sz="2400" i="1" dirty="0"/>
              <a:t> </a:t>
            </a:r>
            <a:r>
              <a:rPr lang="fr-FR" sz="2400" i="1" dirty="0" err="1"/>
              <a:t>along</a:t>
            </a:r>
            <a:r>
              <a:rPr lang="fr-FR" sz="2400" i="1" dirty="0"/>
              <a:t> </a:t>
            </a:r>
            <a:r>
              <a:rPr lang="fr-FR" sz="2400" i="1" dirty="0" err="1"/>
              <a:t>with</a:t>
            </a:r>
            <a:r>
              <a:rPr lang="fr-FR" sz="2400" i="1" dirty="0"/>
              <a:t> the </a:t>
            </a:r>
            <a:r>
              <a:rPr lang="fr-FR" sz="2400" i="1" dirty="0" err="1"/>
              <a:t>licensed</a:t>
            </a:r>
            <a:r>
              <a:rPr lang="fr-FR" sz="2400" i="1" dirty="0"/>
              <a:t> software)</a:t>
            </a:r>
          </a:p>
          <a:p>
            <a:pPr marL="1733550" lvl="2" indent="-514350">
              <a:spcBef>
                <a:spcPts val="900"/>
              </a:spcBef>
              <a:buAutoNum type="arabicPeriod"/>
            </a:pPr>
            <a:r>
              <a:rPr lang="fr-FR" sz="2400" b="1" i="1" dirty="0"/>
              <a:t>License Must Be </a:t>
            </a:r>
            <a:r>
              <a:rPr lang="fr-FR" sz="2400" b="1" i="1" dirty="0" err="1"/>
              <a:t>Technology</a:t>
            </a:r>
            <a:r>
              <a:rPr lang="fr-FR" sz="2400" b="1" i="1" dirty="0"/>
              <a:t>-Neutral</a:t>
            </a:r>
            <a:r>
              <a:rPr lang="fr-FR" sz="2400" i="1" dirty="0"/>
              <a:t>: no provision </a:t>
            </a:r>
            <a:r>
              <a:rPr lang="fr-FR" sz="2400" i="1" dirty="0" err="1"/>
              <a:t>specific</a:t>
            </a:r>
            <a:r>
              <a:rPr lang="fr-FR" sz="2400" i="1" dirty="0"/>
              <a:t> to an </a:t>
            </a:r>
            <a:r>
              <a:rPr lang="fr-FR" sz="2400" i="1" dirty="0" err="1"/>
              <a:t>individual</a:t>
            </a:r>
            <a:r>
              <a:rPr lang="fr-FR" sz="2400" i="1" dirty="0"/>
              <a:t> </a:t>
            </a:r>
            <a:r>
              <a:rPr lang="fr-FR" sz="2400" i="1" dirty="0" err="1"/>
              <a:t>technology</a:t>
            </a:r>
            <a:r>
              <a:rPr lang="fr-FR" sz="2400" i="1" dirty="0"/>
              <a:t> or interface</a:t>
            </a:r>
          </a:p>
          <a:p>
            <a:pPr marL="0" indent="0">
              <a:spcBef>
                <a:spcPts val="900"/>
              </a:spcBef>
              <a:buNone/>
            </a:pPr>
            <a:endParaRPr lang="fr-FR" sz="2800" dirty="0"/>
          </a:p>
          <a:p>
            <a:pPr marL="0" indent="0">
              <a:spcBef>
                <a:spcPts val="900"/>
              </a:spcBef>
              <a:buNone/>
            </a:pPr>
            <a:endParaRPr lang="fr-FR" sz="2800" dirty="0"/>
          </a:p>
          <a:p>
            <a:pPr>
              <a:spcBef>
                <a:spcPts val="900"/>
              </a:spcBef>
            </a:pPr>
            <a:r>
              <a:rPr lang="fr-FR" sz="2800" dirty="0"/>
              <a:t>The concept of « copyleft »</a:t>
            </a:r>
          </a:p>
          <a:p>
            <a:pPr marL="609600" lvl="1" indent="0">
              <a:spcBef>
                <a:spcPts val="900"/>
              </a:spcBef>
              <a:buNone/>
            </a:pPr>
            <a:r>
              <a:rPr lang="fr-FR" sz="2000" b="0" i="0" u="none" strike="noStrike" dirty="0">
                <a:solidFill>
                  <a:srgbClr val="222222"/>
                </a:solidFill>
                <a:effectLst/>
                <a:highlight>
                  <a:srgbClr val="FFFFFF"/>
                </a:highlight>
                <a:latin typeface="Arial" panose="020B0604020202020204" pitchFamily="34" charset="0"/>
                <a:cs typeface="Arial" panose="020B0604020202020204" pitchFamily="34" charset="0"/>
              </a:rPr>
              <a:t>« the </a:t>
            </a:r>
            <a:r>
              <a:rPr lang="fr-FR" sz="2000" b="0" i="0" u="none" strike="noStrike" dirty="0" err="1">
                <a:solidFill>
                  <a:srgbClr val="222222"/>
                </a:solidFill>
                <a:effectLst/>
                <a:highlight>
                  <a:srgbClr val="FFFFFF"/>
                </a:highlight>
                <a:latin typeface="Arial" panose="020B0604020202020204" pitchFamily="34" charset="0"/>
                <a:cs typeface="Arial" panose="020B0604020202020204" pitchFamily="34" charset="0"/>
              </a:rPr>
              <a:t>rule</a:t>
            </a:r>
            <a:r>
              <a:rPr lang="fr-FR" sz="2000" b="0" i="0" u="none"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none" strike="noStrike" dirty="0" err="1">
                <a:solidFill>
                  <a:srgbClr val="222222"/>
                </a:solidFill>
                <a:effectLst/>
                <a:highlight>
                  <a:srgbClr val="FFFFFF"/>
                </a:highlight>
                <a:latin typeface="Arial" panose="020B0604020202020204" pitchFamily="34" charset="0"/>
                <a:cs typeface="Arial" panose="020B0604020202020204" pitchFamily="34" charset="0"/>
              </a:rPr>
              <a:t>that</a:t>
            </a:r>
            <a:r>
              <a:rPr lang="fr-FR" sz="2000" b="0" i="0" u="none"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none" strike="noStrike" dirty="0" err="1">
                <a:solidFill>
                  <a:srgbClr val="222222"/>
                </a:solidFill>
                <a:effectLst/>
                <a:highlight>
                  <a:srgbClr val="FFFFFF"/>
                </a:highlight>
                <a:latin typeface="Arial" panose="020B0604020202020204" pitchFamily="34" charset="0"/>
                <a:cs typeface="Arial" panose="020B0604020202020204" pitchFamily="34" charset="0"/>
              </a:rPr>
              <a:t>when</a:t>
            </a:r>
            <a:r>
              <a:rPr lang="fr-FR" sz="2000" b="0" i="0" u="none"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none" strike="noStrike" dirty="0" err="1">
                <a:solidFill>
                  <a:srgbClr val="222222"/>
                </a:solidFill>
                <a:effectLst/>
                <a:highlight>
                  <a:srgbClr val="FFFFFF"/>
                </a:highlight>
                <a:latin typeface="Arial" panose="020B0604020202020204" pitchFamily="34" charset="0"/>
                <a:cs typeface="Arial" panose="020B0604020202020204" pitchFamily="34" charset="0"/>
              </a:rPr>
              <a:t>redistributing</a:t>
            </a:r>
            <a:r>
              <a:rPr lang="fr-FR" sz="2000" b="0" i="0" u="none" strike="noStrike" dirty="0">
                <a:solidFill>
                  <a:srgbClr val="222222"/>
                </a:solidFill>
                <a:effectLst/>
                <a:highlight>
                  <a:srgbClr val="FFFFFF"/>
                </a:highlight>
                <a:latin typeface="Arial" panose="020B0604020202020204" pitchFamily="34" charset="0"/>
                <a:cs typeface="Arial" panose="020B0604020202020204" pitchFamily="34" charset="0"/>
              </a:rPr>
              <a:t> the program,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you</a:t>
            </a:r>
            <a:r>
              <a:rPr lang="fr-FR" sz="2000" b="0" i="0" u="sng"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cannot</a:t>
            </a:r>
            <a:r>
              <a:rPr lang="fr-FR" sz="2000" b="0" i="0" u="sng"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add</a:t>
            </a:r>
            <a:r>
              <a:rPr lang="fr-FR" sz="2000" b="0" i="0" u="sng" strike="noStrike" dirty="0">
                <a:solidFill>
                  <a:srgbClr val="222222"/>
                </a:solidFill>
                <a:effectLst/>
                <a:highlight>
                  <a:srgbClr val="FFFFFF"/>
                </a:highlight>
                <a:latin typeface="Arial" panose="020B0604020202020204" pitchFamily="34" charset="0"/>
                <a:cs typeface="Arial" panose="020B0604020202020204" pitchFamily="34" charset="0"/>
              </a:rPr>
              <a:t> restrictions to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deny</a:t>
            </a:r>
            <a:r>
              <a:rPr lang="fr-FR" sz="2000" b="0" i="0" u="sng" strike="noStrike" dirty="0">
                <a:solidFill>
                  <a:srgbClr val="222222"/>
                </a:solidFill>
                <a:effectLst/>
                <a:highlight>
                  <a:srgbClr val="FFFFFF"/>
                </a:highlight>
                <a:latin typeface="Arial" panose="020B0604020202020204" pitchFamily="34" charset="0"/>
                <a:cs typeface="Arial" panose="020B0604020202020204" pitchFamily="34" charset="0"/>
              </a:rPr>
              <a:t>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other</a:t>
            </a:r>
            <a:r>
              <a:rPr lang="fr-FR" sz="2000" b="0" i="0" u="sng" strike="noStrike" dirty="0">
                <a:solidFill>
                  <a:srgbClr val="222222"/>
                </a:solidFill>
                <a:effectLst/>
                <a:highlight>
                  <a:srgbClr val="FFFFFF"/>
                </a:highlight>
                <a:latin typeface="Arial" panose="020B0604020202020204" pitchFamily="34" charset="0"/>
                <a:cs typeface="Arial" panose="020B0604020202020204" pitchFamily="34" charset="0"/>
              </a:rPr>
              <a:t> people the central </a:t>
            </a:r>
            <a:r>
              <a:rPr lang="fr-FR" sz="2000" b="0" i="0" u="sng" strike="noStrike" dirty="0" err="1">
                <a:solidFill>
                  <a:srgbClr val="222222"/>
                </a:solidFill>
                <a:effectLst/>
                <a:highlight>
                  <a:srgbClr val="FFFFFF"/>
                </a:highlight>
                <a:latin typeface="Arial" panose="020B0604020202020204" pitchFamily="34" charset="0"/>
                <a:cs typeface="Arial" panose="020B0604020202020204" pitchFamily="34" charset="0"/>
              </a:rPr>
              <a:t>freedoms</a:t>
            </a:r>
            <a:r>
              <a:rPr lang="fr-FR" sz="2000" u="sng" dirty="0">
                <a:solidFill>
                  <a:srgbClr val="222222"/>
                </a:solidFill>
                <a:highlight>
                  <a:srgbClr val="FFFFFF"/>
                </a:highlight>
                <a:latin typeface="Arial" panose="020B0604020202020204" pitchFamily="34" charset="0"/>
                <a:cs typeface="Arial" panose="020B0604020202020204" pitchFamily="34" charset="0"/>
              </a:rPr>
              <a:t> </a:t>
            </a:r>
            <a:r>
              <a:rPr lang="fr-FR" sz="2000" dirty="0">
                <a:solidFill>
                  <a:srgbClr val="222222"/>
                </a:solidFill>
                <a:highlight>
                  <a:srgbClr val="FFFFFF"/>
                </a:highlight>
                <a:latin typeface="Arial" panose="020B0604020202020204" pitchFamily="34" charset="0"/>
                <a:cs typeface="Arial" panose="020B0604020202020204" pitchFamily="34" charset="0"/>
              </a:rPr>
              <a:t>» </a:t>
            </a:r>
          </a:p>
          <a:p>
            <a:pPr marL="609600" lvl="1" indent="0">
              <a:spcBef>
                <a:spcPts val="900"/>
              </a:spcBef>
              <a:buNone/>
            </a:pPr>
            <a:r>
              <a:rPr lang="fr-FR" sz="2000" dirty="0">
                <a:solidFill>
                  <a:srgbClr val="222222"/>
                </a:solidFill>
                <a:highlight>
                  <a:srgbClr val="FFFFFF"/>
                </a:highlight>
                <a:latin typeface="Arial" panose="020B0604020202020204" pitchFamily="34" charset="0"/>
                <a:cs typeface="Arial" panose="020B0604020202020204" pitchFamily="34" charset="0"/>
              </a:rPr>
              <a:t>(Source: </a:t>
            </a:r>
            <a:r>
              <a:rPr lang="fr-FR" sz="2000" dirty="0">
                <a:solidFill>
                  <a:srgbClr val="222222"/>
                </a:solidFill>
                <a:highlight>
                  <a:srgbClr val="FFFFFF"/>
                </a:highlight>
                <a:latin typeface="Arial" panose="020B0604020202020204" pitchFamily="34" charset="0"/>
                <a:cs typeface="Arial" panose="020B0604020202020204" pitchFamily="34" charset="0"/>
                <a:hlinkClick r:id="rId3"/>
              </a:rPr>
              <a:t>GNU project</a:t>
            </a:r>
            <a:r>
              <a:rPr lang="fr-FR" sz="2000" dirty="0">
                <a:solidFill>
                  <a:srgbClr val="222222"/>
                </a:solidFill>
                <a:highlight>
                  <a:srgbClr val="FFFFFF"/>
                </a:highlight>
                <a:latin typeface="Arial" panose="020B0604020202020204" pitchFamily="34" charset="0"/>
                <a:cs typeface="Arial" panose="020B0604020202020204" pitchFamily="34" charset="0"/>
              </a:rPr>
              <a:t>)</a:t>
            </a:r>
          </a:p>
          <a:p>
            <a:pPr marL="609600" lvl="1" indent="0">
              <a:spcBef>
                <a:spcPts val="900"/>
              </a:spcBef>
              <a:buNone/>
            </a:pPr>
            <a:endParaRPr lang="fr-FR" sz="2000" dirty="0">
              <a:solidFill>
                <a:srgbClr val="222222"/>
              </a:solidFill>
              <a:highlight>
                <a:srgbClr val="FFFFFF"/>
              </a:highlight>
              <a:latin typeface="Arial" panose="020B0604020202020204" pitchFamily="34" charset="0"/>
              <a:cs typeface="Arial" panose="020B0604020202020204" pitchFamily="34" charset="0"/>
            </a:endParaRPr>
          </a:p>
          <a:p>
            <a:pPr marL="609600" lvl="1" indent="0">
              <a:spcBef>
                <a:spcPts val="900"/>
              </a:spcBef>
              <a:buNone/>
            </a:pPr>
            <a:r>
              <a:rPr lang="fr-FR" sz="2000" dirty="0">
                <a:solidFill>
                  <a:srgbClr val="222222"/>
                </a:solidFill>
                <a:highlight>
                  <a:srgbClr val="FFFFFF"/>
                </a:highlight>
                <a:latin typeface="Arial" panose="020B0604020202020204" pitchFamily="34" charset="0"/>
                <a:cs typeface="Arial" panose="020B0604020202020204" pitchFamily="34" charset="0"/>
              </a:rPr>
              <a:t>« the </a:t>
            </a:r>
            <a:r>
              <a:rPr lang="fr-FR" sz="2000" dirty="0" err="1">
                <a:solidFill>
                  <a:srgbClr val="222222"/>
                </a:solidFill>
                <a:highlight>
                  <a:srgbClr val="FFFFFF"/>
                </a:highlight>
                <a:latin typeface="Arial" panose="020B0604020202020204" pitchFamily="34" charset="0"/>
                <a:cs typeface="Arial" panose="020B0604020202020204" pitchFamily="34" charset="0"/>
              </a:rPr>
              <a:t>legal</a:t>
            </a:r>
            <a:r>
              <a:rPr lang="fr-FR" sz="2000" dirty="0">
                <a:solidFill>
                  <a:srgbClr val="222222"/>
                </a:solidFill>
                <a:highlight>
                  <a:srgbClr val="FFFFFF"/>
                </a:highlight>
                <a:latin typeface="Arial" panose="020B0604020202020204" pitchFamily="34" charset="0"/>
                <a:cs typeface="Arial" panose="020B0604020202020204" pitchFamily="34" charset="0"/>
              </a:rPr>
              <a:t> technique of </a:t>
            </a:r>
            <a:r>
              <a:rPr lang="fr-FR" sz="2000" dirty="0" err="1">
                <a:solidFill>
                  <a:srgbClr val="222222"/>
                </a:solidFill>
                <a:highlight>
                  <a:srgbClr val="FFFFFF"/>
                </a:highlight>
                <a:latin typeface="Arial" panose="020B0604020202020204" pitchFamily="34" charset="0"/>
                <a:cs typeface="Arial" panose="020B0604020202020204" pitchFamily="34" charset="0"/>
              </a:rPr>
              <a:t>granting</a:t>
            </a:r>
            <a:r>
              <a:rPr lang="fr-FR" sz="2000" dirty="0">
                <a:solidFill>
                  <a:srgbClr val="222222"/>
                </a:solidFill>
                <a:highlight>
                  <a:srgbClr val="FFFFFF"/>
                </a:highlight>
                <a:latin typeface="Arial" panose="020B0604020202020204" pitchFamily="34" charset="0"/>
                <a:cs typeface="Arial" panose="020B0604020202020204" pitchFamily="34" charset="0"/>
              </a:rPr>
              <a:t> certain </a:t>
            </a:r>
            <a:r>
              <a:rPr lang="fr-FR" sz="2000" dirty="0" err="1">
                <a:solidFill>
                  <a:srgbClr val="222222"/>
                </a:solidFill>
                <a:highlight>
                  <a:srgbClr val="FFFFFF"/>
                </a:highlight>
                <a:latin typeface="Arial" panose="020B0604020202020204" pitchFamily="34" charset="0"/>
                <a:cs typeface="Arial" panose="020B0604020202020204" pitchFamily="34" charset="0"/>
              </a:rPr>
              <a:t>freedoms</a:t>
            </a:r>
            <a:r>
              <a:rPr lang="fr-FR" sz="2000" dirty="0">
                <a:solidFill>
                  <a:srgbClr val="222222"/>
                </a:solidFill>
                <a:highlight>
                  <a:srgbClr val="FFFFFF"/>
                </a:highlight>
                <a:latin typeface="Arial" panose="020B0604020202020204" pitchFamily="34" charset="0"/>
                <a:cs typeface="Arial" panose="020B0604020202020204" pitchFamily="34" charset="0"/>
              </a:rPr>
              <a:t> over copies of copyrighted </a:t>
            </a:r>
            <a:r>
              <a:rPr lang="fr-FR" sz="2000" dirty="0" err="1">
                <a:solidFill>
                  <a:srgbClr val="222222"/>
                </a:solidFill>
                <a:highlight>
                  <a:srgbClr val="FFFFFF"/>
                </a:highlight>
                <a:latin typeface="Arial" panose="020B0604020202020204" pitchFamily="34" charset="0"/>
                <a:cs typeface="Arial" panose="020B0604020202020204" pitchFamily="34" charset="0"/>
              </a:rPr>
              <a:t>works</a:t>
            </a:r>
            <a:r>
              <a:rPr lang="fr-FR" sz="2000" dirty="0">
                <a:solidFill>
                  <a:srgbClr val="222222"/>
                </a:solidFill>
                <a:highlight>
                  <a:srgbClr val="FFFFFF"/>
                </a:highlight>
                <a:latin typeface="Arial" panose="020B0604020202020204" pitchFamily="34" charset="0"/>
                <a:cs typeface="Arial" panose="020B0604020202020204" pitchFamily="34" charset="0"/>
              </a:rPr>
              <a:t> </a:t>
            </a:r>
            <a:r>
              <a:rPr lang="fr-FR" sz="2000" u="sng" dirty="0" err="1">
                <a:solidFill>
                  <a:srgbClr val="222222"/>
                </a:solidFill>
                <a:highlight>
                  <a:srgbClr val="FFFFFF"/>
                </a:highlight>
                <a:latin typeface="Arial" panose="020B0604020202020204" pitchFamily="34" charset="0"/>
                <a:cs typeface="Arial" panose="020B0604020202020204" pitchFamily="34" charset="0"/>
              </a:rPr>
              <a:t>with</a:t>
            </a:r>
            <a:r>
              <a:rPr lang="fr-FR" sz="2000" u="sng" dirty="0">
                <a:solidFill>
                  <a:srgbClr val="222222"/>
                </a:solidFill>
                <a:highlight>
                  <a:srgbClr val="FFFFFF"/>
                </a:highlight>
                <a:latin typeface="Arial" panose="020B0604020202020204" pitchFamily="34" charset="0"/>
                <a:cs typeface="Arial" panose="020B0604020202020204" pitchFamily="34" charset="0"/>
              </a:rPr>
              <a:t> the </a:t>
            </a:r>
            <a:r>
              <a:rPr lang="fr-FR" sz="2000" u="sng" dirty="0" err="1">
                <a:solidFill>
                  <a:srgbClr val="222222"/>
                </a:solidFill>
                <a:highlight>
                  <a:srgbClr val="FFFFFF"/>
                </a:highlight>
                <a:latin typeface="Arial" panose="020B0604020202020204" pitchFamily="34" charset="0"/>
                <a:cs typeface="Arial" panose="020B0604020202020204" pitchFamily="34" charset="0"/>
              </a:rPr>
              <a:t>requirement</a:t>
            </a:r>
            <a:r>
              <a:rPr lang="fr-FR" sz="2000" u="sng" dirty="0">
                <a:solidFill>
                  <a:srgbClr val="222222"/>
                </a:solidFill>
                <a:highlight>
                  <a:srgbClr val="FFFFFF"/>
                </a:highlight>
                <a:latin typeface="Arial" panose="020B0604020202020204" pitchFamily="34" charset="0"/>
                <a:cs typeface="Arial" panose="020B0604020202020204" pitchFamily="34" charset="0"/>
              </a:rPr>
              <a:t> </a:t>
            </a:r>
            <a:r>
              <a:rPr lang="fr-FR" sz="2000" u="sng" dirty="0" err="1">
                <a:solidFill>
                  <a:srgbClr val="222222"/>
                </a:solidFill>
                <a:highlight>
                  <a:srgbClr val="FFFFFF"/>
                </a:highlight>
                <a:latin typeface="Arial" panose="020B0604020202020204" pitchFamily="34" charset="0"/>
                <a:cs typeface="Arial" panose="020B0604020202020204" pitchFamily="34" charset="0"/>
              </a:rPr>
              <a:t>that</a:t>
            </a:r>
            <a:r>
              <a:rPr lang="fr-FR" sz="2000" u="sng" dirty="0">
                <a:solidFill>
                  <a:srgbClr val="222222"/>
                </a:solidFill>
                <a:highlight>
                  <a:srgbClr val="FFFFFF"/>
                </a:highlight>
                <a:latin typeface="Arial" panose="020B0604020202020204" pitchFamily="34" charset="0"/>
                <a:cs typeface="Arial" panose="020B0604020202020204" pitchFamily="34" charset="0"/>
              </a:rPr>
              <a:t> the </a:t>
            </a:r>
            <a:r>
              <a:rPr lang="fr-FR" sz="2000" u="sng" dirty="0" err="1">
                <a:solidFill>
                  <a:srgbClr val="222222"/>
                </a:solidFill>
                <a:highlight>
                  <a:srgbClr val="FFFFFF"/>
                </a:highlight>
                <a:latin typeface="Arial" panose="020B0604020202020204" pitchFamily="34" charset="0"/>
                <a:cs typeface="Arial" panose="020B0604020202020204" pitchFamily="34" charset="0"/>
              </a:rPr>
              <a:t>same</a:t>
            </a:r>
            <a:r>
              <a:rPr lang="fr-FR" sz="2000" u="sng" dirty="0">
                <a:solidFill>
                  <a:srgbClr val="222222"/>
                </a:solidFill>
                <a:highlight>
                  <a:srgbClr val="FFFFFF"/>
                </a:highlight>
                <a:latin typeface="Arial" panose="020B0604020202020204" pitchFamily="34" charset="0"/>
                <a:cs typeface="Arial" panose="020B0604020202020204" pitchFamily="34" charset="0"/>
              </a:rPr>
              <a:t> </a:t>
            </a:r>
            <a:r>
              <a:rPr lang="fr-FR" sz="2000" u="sng" dirty="0" err="1">
                <a:solidFill>
                  <a:srgbClr val="222222"/>
                </a:solidFill>
                <a:highlight>
                  <a:srgbClr val="FFFFFF"/>
                </a:highlight>
                <a:latin typeface="Arial" panose="020B0604020202020204" pitchFamily="34" charset="0"/>
                <a:cs typeface="Arial" panose="020B0604020202020204" pitchFamily="34" charset="0"/>
              </a:rPr>
              <a:t>rights</a:t>
            </a:r>
            <a:r>
              <a:rPr lang="fr-FR" sz="2000" u="sng" dirty="0">
                <a:solidFill>
                  <a:srgbClr val="222222"/>
                </a:solidFill>
                <a:highlight>
                  <a:srgbClr val="FFFFFF"/>
                </a:highlight>
                <a:latin typeface="Arial" panose="020B0604020202020204" pitchFamily="34" charset="0"/>
                <a:cs typeface="Arial" panose="020B0604020202020204" pitchFamily="34" charset="0"/>
              </a:rPr>
              <a:t> </a:t>
            </a:r>
            <a:r>
              <a:rPr lang="fr-FR" sz="2000" u="sng" dirty="0" err="1">
                <a:solidFill>
                  <a:srgbClr val="222222"/>
                </a:solidFill>
                <a:highlight>
                  <a:srgbClr val="FFFFFF"/>
                </a:highlight>
                <a:latin typeface="Arial" panose="020B0604020202020204" pitchFamily="34" charset="0"/>
                <a:cs typeface="Arial" panose="020B0604020202020204" pitchFamily="34" charset="0"/>
              </a:rPr>
              <a:t>be</a:t>
            </a:r>
            <a:r>
              <a:rPr lang="fr-FR" sz="2000" u="sng" dirty="0">
                <a:solidFill>
                  <a:srgbClr val="222222"/>
                </a:solidFill>
                <a:highlight>
                  <a:srgbClr val="FFFFFF"/>
                </a:highlight>
                <a:latin typeface="Arial" panose="020B0604020202020204" pitchFamily="34" charset="0"/>
                <a:cs typeface="Arial" panose="020B0604020202020204" pitchFamily="34" charset="0"/>
              </a:rPr>
              <a:t> </a:t>
            </a:r>
            <a:r>
              <a:rPr lang="fr-FR" sz="2000" u="sng" dirty="0" err="1">
                <a:solidFill>
                  <a:srgbClr val="222222"/>
                </a:solidFill>
                <a:highlight>
                  <a:srgbClr val="FFFFFF"/>
                </a:highlight>
                <a:latin typeface="Arial" panose="020B0604020202020204" pitchFamily="34" charset="0"/>
                <a:cs typeface="Arial" panose="020B0604020202020204" pitchFamily="34" charset="0"/>
              </a:rPr>
              <a:t>preserved</a:t>
            </a:r>
            <a:r>
              <a:rPr lang="fr-FR" sz="2000" u="sng" dirty="0">
                <a:solidFill>
                  <a:srgbClr val="222222"/>
                </a:solidFill>
                <a:highlight>
                  <a:srgbClr val="FFFFFF"/>
                </a:highlight>
                <a:latin typeface="Arial" panose="020B0604020202020204" pitchFamily="34" charset="0"/>
                <a:cs typeface="Arial" panose="020B0604020202020204" pitchFamily="34" charset="0"/>
              </a:rPr>
              <a:t> in derivative works</a:t>
            </a:r>
            <a:r>
              <a:rPr lang="fr-FR" sz="2000" dirty="0">
                <a:solidFill>
                  <a:srgbClr val="222222"/>
                </a:solidFill>
                <a:highlight>
                  <a:srgbClr val="FFFFFF"/>
                </a:highlight>
                <a:latin typeface="Arial" panose="020B0604020202020204" pitchFamily="34" charset="0"/>
                <a:cs typeface="Arial" panose="020B0604020202020204" pitchFamily="34" charset="0"/>
              </a:rPr>
              <a:t>. » </a:t>
            </a:r>
          </a:p>
          <a:p>
            <a:pPr marL="609600" lvl="1" indent="0">
              <a:spcBef>
                <a:spcPts val="900"/>
              </a:spcBef>
              <a:buNone/>
            </a:pPr>
            <a:r>
              <a:rPr lang="fr-FR" sz="2000" dirty="0">
                <a:solidFill>
                  <a:srgbClr val="222222"/>
                </a:solidFill>
                <a:highlight>
                  <a:srgbClr val="FFFFFF"/>
                </a:highlight>
                <a:latin typeface="Arial" panose="020B0604020202020204" pitchFamily="34" charset="0"/>
                <a:cs typeface="Arial" panose="020B0604020202020204" pitchFamily="34" charset="0"/>
              </a:rPr>
              <a:t>(Source: </a:t>
            </a:r>
            <a:r>
              <a:rPr lang="fr-FR" sz="2000" dirty="0">
                <a:solidFill>
                  <a:srgbClr val="222222"/>
                </a:solidFill>
                <a:highlight>
                  <a:srgbClr val="FFFFFF"/>
                </a:highlight>
                <a:latin typeface="Arial" panose="020B0604020202020204" pitchFamily="34" charset="0"/>
                <a:cs typeface="Arial" panose="020B0604020202020204" pitchFamily="34" charset="0"/>
                <a:hlinkClick r:id="rId4"/>
              </a:rPr>
              <a:t>Wikipedia</a:t>
            </a:r>
            <a:r>
              <a:rPr lang="fr-FR" sz="2000" dirty="0">
                <a:solidFill>
                  <a:srgbClr val="222222"/>
                </a:solidFill>
                <a:highlight>
                  <a:srgbClr val="FFFFFF"/>
                </a:highlight>
                <a:latin typeface="Arial" panose="020B0604020202020204" pitchFamily="34" charset="0"/>
                <a:cs typeface="Arial" panose="020B0604020202020204" pitchFamily="34" charset="0"/>
              </a:rPr>
              <a:t>)</a:t>
            </a:r>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12</a:t>
            </a:fld>
            <a:endParaRPr/>
          </a:p>
        </p:txBody>
      </p:sp>
    </p:spTree>
    <p:extLst>
      <p:ext uri="{BB962C8B-B14F-4D97-AF65-F5344CB8AC3E}">
        <p14:creationId xmlns:p14="http://schemas.microsoft.com/office/powerpoint/2010/main" val="42733603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en-US" dirty="0"/>
              <a:t>Overview of popular open source licenses</a:t>
            </a:r>
          </a:p>
        </p:txBody>
      </p:sp>
      <p:sp>
        <p:nvSpPr>
          <p:cNvPr id="156" name="Texte de puce de diapositive"/>
          <p:cNvSpPr txBox="1">
            <a:spLocks noGrp="1"/>
          </p:cNvSpPr>
          <p:nvPr>
            <p:ph type="body" idx="1"/>
          </p:nvPr>
        </p:nvSpPr>
        <p:spPr>
          <a:xfrm>
            <a:off x="3433265" y="8597520"/>
            <a:ext cx="19999525" cy="4046901"/>
          </a:xfrm>
          <a:prstGeom prst="rect">
            <a:avLst/>
          </a:prstGeom>
        </p:spPr>
        <p:txBody>
          <a:bodyPr>
            <a:noAutofit/>
          </a:bodyPr>
          <a:lstStyle/>
          <a:p>
            <a:pPr lvl="1">
              <a:spcBef>
                <a:spcPts val="1500"/>
              </a:spcBef>
            </a:pPr>
            <a:endParaRPr lang="fr-FR" sz="2000" dirty="0"/>
          </a:p>
          <a:p>
            <a:pPr lvl="1">
              <a:spcBef>
                <a:spcPts val="900"/>
              </a:spcBef>
            </a:pPr>
            <a:r>
              <a:rPr lang="fr-FR" sz="2800" b="1" dirty="0"/>
              <a:t>Creative </a:t>
            </a:r>
            <a:r>
              <a:rPr lang="fr-FR" sz="2800" b="1" dirty="0" err="1"/>
              <a:t>commons</a:t>
            </a:r>
            <a:r>
              <a:rPr lang="fr-FR" sz="2800" b="1" dirty="0"/>
              <a:t> </a:t>
            </a:r>
            <a:r>
              <a:rPr lang="fr-FR" sz="2800" b="1" dirty="0" err="1"/>
              <a:t>licenses</a:t>
            </a:r>
            <a:r>
              <a:rPr lang="fr-FR" sz="2800" b="1" dirty="0"/>
              <a:t> = CC + XX-YY…</a:t>
            </a:r>
          </a:p>
          <a:p>
            <a:pPr lvl="2">
              <a:spcBef>
                <a:spcPts val="900"/>
              </a:spcBef>
            </a:pPr>
            <a:r>
              <a:rPr lang="fr-FR" sz="2800" dirty="0"/>
              <a:t>CC BY: free usage, </a:t>
            </a:r>
            <a:r>
              <a:rPr lang="fr-FR" sz="2800" dirty="0" err="1"/>
              <a:t>including</a:t>
            </a:r>
            <a:r>
              <a:rPr lang="fr-FR" sz="2800" dirty="0"/>
              <a:t> commercial use. BY = </a:t>
            </a:r>
            <a:r>
              <a:rPr lang="fr-FR" sz="2800" dirty="0" err="1"/>
              <a:t>Credit</a:t>
            </a:r>
            <a:r>
              <a:rPr lang="fr-FR" sz="2800" dirty="0"/>
              <a:t> must </a:t>
            </a:r>
            <a:r>
              <a:rPr lang="fr-FR" sz="2800" dirty="0" err="1"/>
              <a:t>be</a:t>
            </a:r>
            <a:r>
              <a:rPr lang="fr-FR" sz="2800" dirty="0"/>
              <a:t> </a:t>
            </a:r>
            <a:r>
              <a:rPr lang="fr-FR" sz="2800" dirty="0" err="1"/>
              <a:t>given</a:t>
            </a:r>
            <a:r>
              <a:rPr lang="fr-FR" sz="2800" dirty="0"/>
              <a:t> to the </a:t>
            </a:r>
            <a:r>
              <a:rPr lang="fr-FR" sz="2800" dirty="0" err="1"/>
              <a:t>creator</a:t>
            </a:r>
            <a:endParaRPr lang="fr-FR" sz="2800" dirty="0"/>
          </a:p>
          <a:p>
            <a:pPr lvl="2">
              <a:spcBef>
                <a:spcPts val="900"/>
              </a:spcBef>
            </a:pPr>
            <a:r>
              <a:rPr lang="fr-FR" sz="2800" dirty="0"/>
              <a:t>CC BY-SA: free usage, </a:t>
            </a:r>
            <a:r>
              <a:rPr lang="fr-FR" sz="2800" dirty="0" err="1"/>
              <a:t>including</a:t>
            </a:r>
            <a:r>
              <a:rPr lang="fr-FR" sz="2800" dirty="0"/>
              <a:t> commercial use. BY + SA = Adaptations </a:t>
            </a:r>
            <a:r>
              <a:rPr lang="fr-FR" sz="2800" dirty="0" err="1"/>
              <a:t>shared</a:t>
            </a:r>
            <a:r>
              <a:rPr lang="fr-FR" sz="2800" dirty="0"/>
              <a:t> </a:t>
            </a:r>
            <a:r>
              <a:rPr lang="fr-FR" sz="2800" dirty="0" err="1"/>
              <a:t>under</a:t>
            </a:r>
            <a:r>
              <a:rPr lang="fr-FR" sz="2800" dirty="0"/>
              <a:t> the </a:t>
            </a:r>
            <a:r>
              <a:rPr lang="fr-FR" sz="2800" dirty="0" err="1"/>
              <a:t>same</a:t>
            </a:r>
            <a:r>
              <a:rPr lang="fr-FR" sz="2800" dirty="0"/>
              <a:t> </a:t>
            </a:r>
            <a:r>
              <a:rPr lang="fr-FR" sz="2800" dirty="0" err="1"/>
              <a:t>terms</a:t>
            </a:r>
            <a:endParaRPr lang="fr-FR" sz="2800" dirty="0"/>
          </a:p>
          <a:p>
            <a:pPr lvl="2">
              <a:spcBef>
                <a:spcPts val="900"/>
              </a:spcBef>
            </a:pPr>
            <a:r>
              <a:rPr lang="fr-FR" sz="2800" dirty="0"/>
              <a:t>CC BY-NC: BY + NC = no commercial use.</a:t>
            </a:r>
          </a:p>
          <a:p>
            <a:pPr lvl="2">
              <a:spcBef>
                <a:spcPts val="900"/>
              </a:spcBef>
            </a:pPr>
            <a:r>
              <a:rPr lang="fr-FR" sz="2800" dirty="0"/>
              <a:t>CC BY-NC-SA: BY + NC + SA</a:t>
            </a:r>
          </a:p>
          <a:p>
            <a:pPr lvl="2">
              <a:spcBef>
                <a:spcPts val="900"/>
              </a:spcBef>
            </a:pPr>
            <a:r>
              <a:rPr lang="fr-FR" sz="2800" dirty="0"/>
              <a:t>CC BY-ND: commercial use </a:t>
            </a:r>
            <a:r>
              <a:rPr lang="fr-FR" sz="2800" dirty="0" err="1"/>
              <a:t>allowed</a:t>
            </a:r>
            <a:r>
              <a:rPr lang="fr-FR" sz="2800" dirty="0"/>
              <a:t>, </a:t>
            </a:r>
            <a:r>
              <a:rPr lang="fr-FR" sz="2800" dirty="0" err="1"/>
              <a:t>credit</a:t>
            </a:r>
            <a:r>
              <a:rPr lang="fr-FR" sz="2800" dirty="0"/>
              <a:t> to the </a:t>
            </a:r>
            <a:r>
              <a:rPr lang="fr-FR" sz="2800" dirty="0" err="1"/>
              <a:t>author</a:t>
            </a:r>
            <a:r>
              <a:rPr lang="fr-FR" sz="2800" dirty="0"/>
              <a:t> but no </a:t>
            </a:r>
            <a:r>
              <a:rPr lang="fr-FR" sz="2800" dirty="0" err="1"/>
              <a:t>derivatives</a:t>
            </a:r>
            <a:r>
              <a:rPr lang="fr-FR" sz="2800" dirty="0"/>
              <a:t> or adaptations are </a:t>
            </a:r>
            <a:r>
              <a:rPr lang="fr-FR" sz="2800" dirty="0" err="1"/>
              <a:t>permitted</a:t>
            </a:r>
            <a:endParaRPr lang="fr-FR" sz="2800" dirty="0"/>
          </a:p>
          <a:p>
            <a:pPr lvl="2">
              <a:spcBef>
                <a:spcPts val="900"/>
              </a:spcBef>
            </a:pPr>
            <a:r>
              <a:rPr lang="fr-FR" sz="2800" dirty="0"/>
              <a:t>CC BY-NC-ND: no commercial use + no </a:t>
            </a:r>
            <a:r>
              <a:rPr lang="fr-FR" sz="2800" dirty="0" err="1"/>
              <a:t>derivative</a:t>
            </a:r>
            <a:endParaRPr lang="fr-FR" sz="2800" dirty="0"/>
          </a:p>
          <a:p>
            <a:pPr marL="0" indent="0" algn="l" fontAlgn="base">
              <a:spcBef>
                <a:spcPts val="1500"/>
              </a:spcBef>
              <a:buNone/>
            </a:pPr>
            <a:endParaRPr lang="fr-FR" sz="2000" b="0" i="0" u="none" strike="noStrike" dirty="0">
              <a:solidFill>
                <a:srgbClr val="253746"/>
              </a:solidFill>
              <a:effectLst/>
              <a:latin typeface="canada-type-gibson"/>
            </a:endParaRPr>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defTabSz="584200">
              <a:spcBef>
                <a:spcPts val="0"/>
              </a:spcBef>
              <a:defRPr sz="1800">
                <a:solidFill>
                  <a:srgbClr val="000000"/>
                </a:solidFill>
              </a:defRPr>
            </a:lvl1pPr>
          </a:lstStyle>
          <a:p>
            <a:fld id="{86CB4B4D-7CA3-9044-876B-883B54F8677D}" type="slidenum">
              <a:rPr/>
              <a:t>13</a:t>
            </a:fld>
            <a:endParaRPr/>
          </a:p>
        </p:txBody>
      </p:sp>
      <p:pic>
        <p:nvPicPr>
          <p:cNvPr id="2" name="Image 1">
            <a:extLst>
              <a:ext uri="{FF2B5EF4-FFF2-40B4-BE49-F238E27FC236}">
                <a16:creationId xmlns:a16="http://schemas.microsoft.com/office/drawing/2014/main" id="{AEF2DCD0-4BCE-4437-8C18-B5298B54C368}"/>
              </a:ext>
            </a:extLst>
          </p:cNvPr>
          <p:cNvPicPr>
            <a:picLocks noChangeAspect="1"/>
          </p:cNvPicPr>
          <p:nvPr/>
        </p:nvPicPr>
        <p:blipFill>
          <a:blip r:embed="rId2"/>
          <a:stretch>
            <a:fillRect/>
          </a:stretch>
        </p:blipFill>
        <p:spPr>
          <a:xfrm>
            <a:off x="3854196" y="2491460"/>
            <a:ext cx="18767679" cy="1745186"/>
          </a:xfrm>
          <a:prstGeom prst="rect">
            <a:avLst/>
          </a:prstGeom>
        </p:spPr>
      </p:pic>
      <p:pic>
        <p:nvPicPr>
          <p:cNvPr id="3" name="Image 2">
            <a:extLst>
              <a:ext uri="{FF2B5EF4-FFF2-40B4-BE49-F238E27FC236}">
                <a16:creationId xmlns:a16="http://schemas.microsoft.com/office/drawing/2014/main" id="{F1A9597E-0C6D-4906-C95F-71A42A35D48A}"/>
              </a:ext>
            </a:extLst>
          </p:cNvPr>
          <p:cNvPicPr>
            <a:picLocks noChangeAspect="1"/>
          </p:cNvPicPr>
          <p:nvPr/>
        </p:nvPicPr>
        <p:blipFill>
          <a:blip r:embed="rId3"/>
          <a:stretch>
            <a:fillRect/>
          </a:stretch>
        </p:blipFill>
        <p:spPr>
          <a:xfrm>
            <a:off x="3872483" y="4254934"/>
            <a:ext cx="18767679" cy="681196"/>
          </a:xfrm>
          <a:prstGeom prst="rect">
            <a:avLst/>
          </a:prstGeom>
        </p:spPr>
      </p:pic>
      <p:pic>
        <p:nvPicPr>
          <p:cNvPr id="4" name="Image 3">
            <a:extLst>
              <a:ext uri="{FF2B5EF4-FFF2-40B4-BE49-F238E27FC236}">
                <a16:creationId xmlns:a16="http://schemas.microsoft.com/office/drawing/2014/main" id="{150A105C-821D-94E4-7AE6-60BE72481F1D}"/>
              </a:ext>
            </a:extLst>
          </p:cNvPr>
          <p:cNvPicPr>
            <a:picLocks noChangeAspect="1"/>
          </p:cNvPicPr>
          <p:nvPr/>
        </p:nvPicPr>
        <p:blipFill>
          <a:blip r:embed="rId4"/>
          <a:stretch>
            <a:fillRect/>
          </a:stretch>
        </p:blipFill>
        <p:spPr>
          <a:xfrm>
            <a:off x="3872483" y="4954418"/>
            <a:ext cx="18749392" cy="1277735"/>
          </a:xfrm>
          <a:prstGeom prst="rect">
            <a:avLst/>
          </a:prstGeom>
        </p:spPr>
      </p:pic>
      <p:pic>
        <p:nvPicPr>
          <p:cNvPr id="5" name="Image 4">
            <a:extLst>
              <a:ext uri="{FF2B5EF4-FFF2-40B4-BE49-F238E27FC236}">
                <a16:creationId xmlns:a16="http://schemas.microsoft.com/office/drawing/2014/main" id="{955960AF-F137-8D8F-3F2E-6B17A01B8961}"/>
              </a:ext>
            </a:extLst>
          </p:cNvPr>
          <p:cNvPicPr>
            <a:picLocks noChangeAspect="1"/>
          </p:cNvPicPr>
          <p:nvPr/>
        </p:nvPicPr>
        <p:blipFill>
          <a:blip r:embed="rId5"/>
          <a:stretch>
            <a:fillRect/>
          </a:stretch>
        </p:blipFill>
        <p:spPr>
          <a:xfrm>
            <a:off x="3872483" y="6250441"/>
            <a:ext cx="18781554" cy="681195"/>
          </a:xfrm>
          <a:prstGeom prst="rect">
            <a:avLst/>
          </a:prstGeom>
        </p:spPr>
      </p:pic>
      <p:sp>
        <p:nvSpPr>
          <p:cNvPr id="6" name="Texte de puce de diapositive">
            <a:extLst>
              <a:ext uri="{FF2B5EF4-FFF2-40B4-BE49-F238E27FC236}">
                <a16:creationId xmlns:a16="http://schemas.microsoft.com/office/drawing/2014/main" id="{A24DE7CD-9C59-57A7-62B1-721A39061B4D}"/>
              </a:ext>
            </a:extLst>
          </p:cNvPr>
          <p:cNvSpPr txBox="1">
            <a:spLocks/>
          </p:cNvSpPr>
          <p:nvPr/>
        </p:nvSpPr>
        <p:spPr>
          <a:xfrm>
            <a:off x="6659468" y="7062521"/>
            <a:ext cx="12531417" cy="4491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marL="609600" lvl="1" indent="0" hangingPunct="1">
              <a:spcBef>
                <a:spcPts val="1500"/>
              </a:spcBef>
              <a:buNone/>
            </a:pPr>
            <a:r>
              <a:rPr lang="fr-FR" sz="2000" dirty="0"/>
              <a:t>(Source: Carnegie Mellon </a:t>
            </a:r>
            <a:r>
              <a:rPr lang="fr-FR" sz="2000" dirty="0" err="1"/>
              <a:t>University</a:t>
            </a:r>
            <a:r>
              <a:rPr lang="fr-FR" sz="2000" dirty="0"/>
              <a:t>: https://</a:t>
            </a:r>
            <a:r>
              <a:rPr lang="fr-FR" sz="2000" dirty="0" err="1"/>
              <a:t>www.cmu.edu</a:t>
            </a:r>
            <a:r>
              <a:rPr lang="fr-FR" sz="2000" dirty="0"/>
              <a:t>/</a:t>
            </a:r>
            <a:r>
              <a:rPr lang="fr-FR" sz="2000" dirty="0" err="1"/>
              <a:t>cttec</a:t>
            </a:r>
            <a:r>
              <a:rPr lang="fr-FR" sz="2000" dirty="0"/>
              <a:t>/</a:t>
            </a:r>
            <a:r>
              <a:rPr lang="fr-FR" sz="2000" dirty="0" err="1"/>
              <a:t>forms</a:t>
            </a:r>
            <a:r>
              <a:rPr lang="fr-FR" sz="2000" dirty="0"/>
              <a:t>/opensourcelicensegridv1.pdf)</a:t>
            </a:r>
          </a:p>
        </p:txBody>
      </p:sp>
    </p:spTree>
    <p:extLst>
      <p:ext uri="{BB962C8B-B14F-4D97-AF65-F5344CB8AC3E}">
        <p14:creationId xmlns:p14="http://schemas.microsoft.com/office/powerpoint/2010/main" val="287188170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re de diapositive"/>
          <p:cNvSpPr txBox="1">
            <a:spLocks noGrp="1"/>
          </p:cNvSpPr>
          <p:nvPr>
            <p:ph type="title"/>
          </p:nvPr>
        </p:nvSpPr>
        <p:spPr>
          <a:xfrm>
            <a:off x="3401568" y="5743878"/>
            <a:ext cx="19604736" cy="2083386"/>
          </a:xfrm>
          <a:prstGeom prst="rect">
            <a:avLst/>
          </a:prstGeom>
        </p:spPr>
        <p:txBody>
          <a:bodyPr>
            <a:normAutofit/>
          </a:bodyPr>
          <a:lstStyle/>
          <a:p>
            <a:r>
              <a:rPr lang="en-US" b="1" dirty="0"/>
              <a:t>Serious game:</a:t>
            </a:r>
            <a:br>
              <a:rPr lang="en-US" b="1" dirty="0"/>
            </a:br>
            <a:r>
              <a:rPr lang="en-US" b="1" dirty="0"/>
              <a:t>invent and defend your software!</a:t>
            </a:r>
            <a:endParaRPr b="1" dirty="0"/>
          </a:p>
        </p:txBody>
      </p:sp>
    </p:spTree>
    <p:extLst>
      <p:ext uri="{BB962C8B-B14F-4D97-AF65-F5344CB8AC3E}">
        <p14:creationId xmlns:p14="http://schemas.microsoft.com/office/powerpoint/2010/main" val="27524064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The IP </a:t>
            </a:r>
            <a:r>
              <a:rPr lang="fr-FR" dirty="0" err="1"/>
              <a:t>game</a:t>
            </a:r>
            <a:endParaRPr dirty="0"/>
          </a:p>
        </p:txBody>
      </p:sp>
      <p:sp>
        <p:nvSpPr>
          <p:cNvPr id="156" name="Texte de puce de diapositive"/>
          <p:cNvSpPr txBox="1">
            <a:spLocks noGrp="1"/>
          </p:cNvSpPr>
          <p:nvPr>
            <p:ph type="body" idx="1"/>
          </p:nvPr>
        </p:nvSpPr>
        <p:spPr>
          <a:xfrm>
            <a:off x="3177975" y="1774787"/>
            <a:ext cx="19999525" cy="11490312"/>
          </a:xfrm>
          <a:prstGeom prst="rect">
            <a:avLst/>
          </a:prstGeom>
        </p:spPr>
        <p:txBody>
          <a:bodyPr>
            <a:noAutofit/>
          </a:bodyPr>
          <a:lstStyle/>
          <a:p>
            <a:pPr marL="0" indent="0">
              <a:spcBef>
                <a:spcPts val="1500"/>
              </a:spcBef>
              <a:buNone/>
            </a:pPr>
            <a:r>
              <a:rPr lang="en-US" sz="2000" b="1" dirty="0"/>
              <a:t>MAKE GROUPS ! </a:t>
            </a:r>
            <a:r>
              <a:rPr lang="en-US" sz="2000" dirty="0"/>
              <a:t>4 to 6 (ideally 6 groups)</a:t>
            </a:r>
          </a:p>
          <a:p>
            <a:pPr>
              <a:spcBef>
                <a:spcPts val="1500"/>
              </a:spcBef>
            </a:pPr>
            <a:r>
              <a:rPr lang="en-US" sz="2000" dirty="0"/>
              <a:t>45 minutes preparation (10h – 10h45) + 5 to 10 minutes talks (10h45 – 11h45)</a:t>
            </a:r>
          </a:p>
          <a:p>
            <a:pPr>
              <a:spcBef>
                <a:spcPts val="1500"/>
              </a:spcBef>
            </a:pPr>
            <a:r>
              <a:rPr lang="en-US" sz="2000" dirty="0"/>
              <a:t>Then, each group comes on stage and presents its argument (1 or several speakers, as you wish, slides allowed – although not compulsory)</a:t>
            </a:r>
          </a:p>
          <a:p>
            <a:pPr marL="0" indent="0">
              <a:spcBef>
                <a:spcPts val="1500"/>
              </a:spcBef>
              <a:buNone/>
            </a:pPr>
            <a:endParaRPr lang="en-US" sz="2000" dirty="0"/>
          </a:p>
          <a:p>
            <a:pPr marL="0" indent="0">
              <a:spcBef>
                <a:spcPts val="1500"/>
              </a:spcBef>
              <a:buNone/>
            </a:pPr>
            <a:r>
              <a:rPr lang="en-US" sz="2000" b="1" dirty="0"/>
              <a:t>THE PITCH</a:t>
            </a:r>
          </a:p>
          <a:p>
            <a:pPr lvl="1">
              <a:spcBef>
                <a:spcPts val="1500"/>
              </a:spcBef>
            </a:pPr>
            <a:r>
              <a:rPr lang="en-US" sz="2000" dirty="0"/>
              <a:t>You represent the software design development team of a tech company or start-up in the field of your choice, which has developed a state-of-the-art software capable of disrupting your field.</a:t>
            </a:r>
          </a:p>
          <a:p>
            <a:pPr lvl="1">
              <a:spcBef>
                <a:spcPts val="1500"/>
              </a:spcBef>
            </a:pPr>
            <a:r>
              <a:rPr lang="en-US" sz="2000" dirty="0"/>
              <a:t>Few days after your public announcement, your main competitor announces that he developed a new cutting-edge software presenting the same functionalities as yours and starts selling it at a very low price. The vast majority of your clients who pre-ordered your product cancelled their ordering, making you uncertain to have sufficient revenue to continue to commercialize it. You suspect one of your former intern, who worked on the project and then have been hired by your competitor to have reproduced your source code with minimal changes.</a:t>
            </a:r>
          </a:p>
          <a:p>
            <a:pPr lvl="1">
              <a:spcBef>
                <a:spcPts val="1500"/>
              </a:spcBef>
            </a:pPr>
            <a:r>
              <a:rPr lang="en-US" sz="2000" dirty="0"/>
              <a:t>You went to your lawyer who recommended you to go to court for copyright infringement. However, he warns you: in these types of claim, the defendant will most probably argue that your software does not fulfil the “originality” criteria for copyright protection. You need to prepare yourself and to be able to demonstrate that your software is protected by copyright.</a:t>
            </a:r>
          </a:p>
          <a:p>
            <a:pPr marL="609600" lvl="1" indent="0">
              <a:spcBef>
                <a:spcPts val="1500"/>
              </a:spcBef>
              <a:buNone/>
            </a:pPr>
            <a:endParaRPr lang="en-US" sz="2000" dirty="0"/>
          </a:p>
          <a:p>
            <a:pPr marL="609600" lvl="1" indent="0">
              <a:spcBef>
                <a:spcPts val="1500"/>
              </a:spcBef>
              <a:buNone/>
            </a:pPr>
            <a:r>
              <a:rPr lang="en-US" sz="2000" b="1" dirty="0"/>
              <a:t>WHAT YOU NEED TO DO</a:t>
            </a:r>
          </a:p>
          <a:p>
            <a:pPr lvl="1">
              <a:spcBef>
                <a:spcPts val="1500"/>
              </a:spcBef>
            </a:pPr>
            <a:r>
              <a:rPr lang="en-US" sz="2000" dirty="0"/>
              <a:t>Invent a software that could be protected by copyright. You need to:</a:t>
            </a:r>
          </a:p>
          <a:p>
            <a:pPr lvl="2">
              <a:spcBef>
                <a:spcPts val="1500"/>
              </a:spcBef>
            </a:pPr>
            <a:r>
              <a:rPr lang="en-US" sz="2000" b="1" dirty="0"/>
              <a:t>Find an original idea of a software</a:t>
            </a:r>
            <a:r>
              <a:rPr lang="en-US" sz="2000" dirty="0"/>
              <a:t>. </a:t>
            </a:r>
          </a:p>
          <a:p>
            <a:pPr lvl="2">
              <a:spcBef>
                <a:spcPts val="1500"/>
              </a:spcBef>
            </a:pPr>
            <a:r>
              <a:rPr lang="en-US" sz="2000" dirty="0"/>
              <a:t>Choose a field of activity (quality management in industry, office suite, car-sharing mobile app…) and </a:t>
            </a:r>
          </a:p>
          <a:p>
            <a:pPr lvl="2">
              <a:spcBef>
                <a:spcPts val="1500"/>
              </a:spcBef>
            </a:pPr>
            <a:r>
              <a:rPr lang="en-US" sz="2000" b="1" dirty="0"/>
              <a:t>Describe the main functionalities of your software</a:t>
            </a:r>
            <a:r>
              <a:rPr lang="en-US" sz="2000" dirty="0"/>
              <a:t>.</a:t>
            </a:r>
          </a:p>
          <a:p>
            <a:pPr lvl="1">
              <a:spcBef>
                <a:spcPts val="1500"/>
              </a:spcBef>
            </a:pPr>
            <a:r>
              <a:rPr lang="en-US" sz="2000" b="1" dirty="0"/>
              <a:t>Build an argument to demonstrate the originality of your software </a:t>
            </a:r>
            <a:r>
              <a:rPr lang="en-US" sz="2000" dirty="0"/>
              <a:t>(you need to demonstrate the </a:t>
            </a:r>
            <a:r>
              <a:rPr lang="en-US" sz="2000" b="1" dirty="0"/>
              <a:t>originality of your design choices </a:t>
            </a:r>
            <a:r>
              <a:rPr lang="en-US" sz="2000" dirty="0"/>
              <a:t>and that your software does not only perform its task correctly but is the </a:t>
            </a:r>
            <a:r>
              <a:rPr lang="en-US" sz="2000" b="1" dirty="0"/>
              <a:t>result of a creative work done by your team</a:t>
            </a:r>
            <a:r>
              <a:rPr lang="en-US" sz="2000" dirty="0"/>
              <a:t>). Be creative and convincing, you’ll then present to the class (the ”court”) your argument (slides allowed). </a:t>
            </a:r>
          </a:p>
          <a:p>
            <a:pPr lvl="1">
              <a:spcBef>
                <a:spcPts val="1500"/>
              </a:spcBef>
            </a:pPr>
            <a:r>
              <a:rPr lang="en-US" sz="2000" dirty="0"/>
              <a:t>The court is allowed to ask </a:t>
            </a:r>
            <a:r>
              <a:rPr lang="en-US" sz="2000" b="1" dirty="0"/>
              <a:t>questions and advance counter arguments after your presentation </a:t>
            </a:r>
            <a:r>
              <a:rPr lang="en-US" sz="2000" dirty="0"/>
              <a:t>(gives extra participation points).</a:t>
            </a:r>
          </a:p>
          <a:p>
            <a:pPr lvl="1">
              <a:spcBef>
                <a:spcPts val="1500"/>
              </a:spcBef>
            </a:pPr>
            <a:r>
              <a:rPr lang="en-US" sz="2000" dirty="0"/>
              <a:t>Bonus: using other IP rights give you extra-points.</a:t>
            </a:r>
          </a:p>
          <a:p>
            <a:pPr lvl="2">
              <a:spcBef>
                <a:spcPts val="1500"/>
              </a:spcBef>
            </a:pPr>
            <a:endParaRPr lang="en-US" sz="2000" dirty="0"/>
          </a:p>
          <a:p>
            <a:pPr marL="0" indent="0">
              <a:spcBef>
                <a:spcPts val="1500"/>
              </a:spcBef>
              <a:buNone/>
            </a:pPr>
            <a:r>
              <a:rPr lang="en-US" sz="2000" b="1" dirty="0"/>
              <a:t>WHAT YOU GET</a:t>
            </a:r>
          </a:p>
          <a:p>
            <a:pPr>
              <a:spcBef>
                <a:spcPts val="1500"/>
              </a:spcBef>
            </a:pPr>
            <a:r>
              <a:rPr lang="en-US" sz="2000" dirty="0"/>
              <a:t>Best group gets +1 on their final grade ; Each speaker gets a « star » in participation (meaning no malus on the final grade and potential bonus depending on quality).</a:t>
            </a:r>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defTabSz="584200">
              <a:spcBef>
                <a:spcPts val="0"/>
              </a:spcBef>
              <a:defRPr sz="1800">
                <a:solidFill>
                  <a:srgbClr val="000000"/>
                </a:solidFill>
              </a:defRPr>
            </a:lvl1pPr>
          </a:lstStyle>
          <a:p>
            <a:fld id="{86CB4B4D-7CA3-9044-876B-883B54F8677D}" type="slidenum">
              <a:rPr/>
              <a:t>15</a:t>
            </a:fld>
            <a:endParaRPr/>
          </a:p>
        </p:txBody>
      </p:sp>
    </p:spTree>
    <p:extLst>
      <p:ext uri="{BB962C8B-B14F-4D97-AF65-F5344CB8AC3E}">
        <p14:creationId xmlns:p14="http://schemas.microsoft.com/office/powerpoint/2010/main" val="22710491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Structure</a:t>
            </a:r>
            <a:endParaRPr dirty="0"/>
          </a:p>
        </p:txBody>
      </p:sp>
      <p:sp>
        <p:nvSpPr>
          <p:cNvPr id="156" name="Texte de puce de diapositive"/>
          <p:cNvSpPr txBox="1">
            <a:spLocks noGrp="1"/>
          </p:cNvSpPr>
          <p:nvPr>
            <p:ph type="body" idx="1"/>
          </p:nvPr>
        </p:nvSpPr>
        <p:spPr>
          <a:xfrm>
            <a:off x="3177975" y="4248503"/>
            <a:ext cx="19999525" cy="4895497"/>
          </a:xfrm>
          <a:prstGeom prst="rect">
            <a:avLst/>
          </a:prstGeom>
        </p:spPr>
        <p:txBody>
          <a:bodyPr>
            <a:noAutofit/>
          </a:bodyPr>
          <a:lstStyle/>
          <a:p>
            <a:pPr>
              <a:spcBef>
                <a:spcPts val="900"/>
              </a:spcBef>
            </a:pPr>
            <a:r>
              <a:rPr lang="fr-FR" sz="2800" b="1" dirty="0"/>
              <a:t>Software as IP (30 min)</a:t>
            </a:r>
          </a:p>
          <a:p>
            <a:pPr lvl="1">
              <a:spcBef>
                <a:spcPts val="900"/>
              </a:spcBef>
            </a:pPr>
            <a:r>
              <a:rPr lang="fr-FR" sz="2800" dirty="0"/>
              <a:t>IP </a:t>
            </a:r>
            <a:r>
              <a:rPr lang="fr-FR" sz="2800" dirty="0" err="1"/>
              <a:t>rights</a:t>
            </a:r>
            <a:r>
              <a:rPr lang="fr-FR" sz="2800" dirty="0"/>
              <a:t> and software</a:t>
            </a:r>
          </a:p>
          <a:p>
            <a:pPr lvl="1">
              <a:spcBef>
                <a:spcPts val="900"/>
              </a:spcBef>
            </a:pPr>
            <a:r>
              <a:rPr lang="fr-FR" sz="2800" dirty="0"/>
              <a:t>Focus on copyright protection and </a:t>
            </a:r>
            <a:r>
              <a:rPr lang="fr-FR" sz="2800" dirty="0" err="1"/>
              <a:t>originality</a:t>
            </a:r>
            <a:r>
              <a:rPr lang="fr-FR" sz="2800" dirty="0"/>
              <a:t> of software</a:t>
            </a:r>
          </a:p>
          <a:p>
            <a:pPr marL="609600" lvl="1" indent="0">
              <a:spcBef>
                <a:spcPts val="900"/>
              </a:spcBef>
              <a:buNone/>
            </a:pPr>
            <a:endParaRPr lang="fr-FR" sz="2800" dirty="0"/>
          </a:p>
          <a:p>
            <a:pPr>
              <a:spcBef>
                <a:spcPts val="900"/>
              </a:spcBef>
            </a:pPr>
            <a:r>
              <a:rPr lang="fr-FR" sz="2800" b="1" dirty="0"/>
              <a:t>Software and open source (20 min)</a:t>
            </a:r>
          </a:p>
          <a:p>
            <a:pPr lvl="1">
              <a:spcBef>
                <a:spcPts val="900"/>
              </a:spcBef>
            </a:pPr>
            <a:r>
              <a:rPr lang="fr-FR" sz="2800" dirty="0" err="1"/>
              <a:t>What</a:t>
            </a:r>
            <a:r>
              <a:rPr lang="fr-FR" sz="2800" dirty="0"/>
              <a:t> </a:t>
            </a:r>
            <a:r>
              <a:rPr lang="fr-FR" sz="2800" dirty="0" err="1"/>
              <a:t>is</a:t>
            </a:r>
            <a:r>
              <a:rPr lang="fr-FR" sz="2800" dirty="0"/>
              <a:t> Open Source?</a:t>
            </a:r>
          </a:p>
          <a:p>
            <a:pPr lvl="1">
              <a:spcBef>
                <a:spcPts val="900"/>
              </a:spcBef>
            </a:pPr>
            <a:r>
              <a:rPr lang="fr-FR" sz="2800" dirty="0" err="1"/>
              <a:t>Overview</a:t>
            </a:r>
            <a:r>
              <a:rPr lang="fr-FR" sz="2800" dirty="0"/>
              <a:t> of </a:t>
            </a:r>
            <a:r>
              <a:rPr lang="fr-FR" sz="2800" dirty="0" err="1"/>
              <a:t>popular</a:t>
            </a:r>
            <a:r>
              <a:rPr lang="fr-FR" sz="2800" dirty="0"/>
              <a:t> open source </a:t>
            </a:r>
            <a:r>
              <a:rPr lang="fr-FR" sz="2800" dirty="0" err="1"/>
              <a:t>licenses</a:t>
            </a:r>
            <a:r>
              <a:rPr lang="fr-FR" sz="2800" dirty="0"/>
              <a:t>: GPL, Apache, </a:t>
            </a:r>
            <a:r>
              <a:rPr lang="fr-FR" sz="2800" dirty="0" err="1"/>
              <a:t>creative</a:t>
            </a:r>
            <a:r>
              <a:rPr lang="fr-FR" sz="2800" dirty="0"/>
              <a:t> </a:t>
            </a:r>
            <a:r>
              <a:rPr lang="fr-FR" sz="2800" dirty="0" err="1"/>
              <a:t>commons</a:t>
            </a:r>
            <a:r>
              <a:rPr lang="fr-FR" sz="2800" dirty="0"/>
              <a:t>…</a:t>
            </a:r>
          </a:p>
          <a:p>
            <a:pPr lvl="1">
              <a:spcBef>
                <a:spcPts val="900"/>
              </a:spcBef>
            </a:pPr>
            <a:endParaRPr lang="fr-FR" sz="2800" dirty="0"/>
          </a:p>
          <a:p>
            <a:pPr>
              <a:spcBef>
                <a:spcPts val="900"/>
              </a:spcBef>
            </a:pPr>
            <a:r>
              <a:rPr lang="fr-FR" sz="2800" b="1" dirty="0" err="1"/>
              <a:t>Serious</a:t>
            </a:r>
            <a:r>
              <a:rPr lang="fr-FR" sz="2800" b="1" dirty="0"/>
              <a:t> </a:t>
            </a:r>
            <a:r>
              <a:rPr lang="fr-FR" sz="2800" b="1" dirty="0" err="1"/>
              <a:t>game</a:t>
            </a:r>
            <a:r>
              <a:rPr lang="fr-FR" sz="2800" b="1" dirty="0"/>
              <a:t>: </a:t>
            </a:r>
            <a:r>
              <a:rPr lang="fr-FR" sz="2800" b="1" dirty="0" err="1"/>
              <a:t>invent</a:t>
            </a:r>
            <a:r>
              <a:rPr lang="fr-FR" sz="2800" b="1" dirty="0"/>
              <a:t> and </a:t>
            </a:r>
            <a:r>
              <a:rPr lang="fr-FR" sz="2800" b="1" dirty="0" err="1"/>
              <a:t>defend</a:t>
            </a:r>
            <a:r>
              <a:rPr lang="fr-FR" sz="2800" b="1" dirty="0"/>
              <a:t> </a:t>
            </a:r>
            <a:r>
              <a:rPr lang="fr-FR" sz="2800" b="1" dirty="0" err="1"/>
              <a:t>your</a:t>
            </a:r>
            <a:r>
              <a:rPr lang="fr-FR" sz="2800" b="1" dirty="0"/>
              <a:t> software! (1h45)</a:t>
            </a:r>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re de diapositive"/>
          <p:cNvSpPr txBox="1">
            <a:spLocks noGrp="1"/>
          </p:cNvSpPr>
          <p:nvPr>
            <p:ph type="title"/>
          </p:nvPr>
        </p:nvSpPr>
        <p:spPr>
          <a:xfrm>
            <a:off x="3401568" y="5743878"/>
            <a:ext cx="19604736" cy="2083386"/>
          </a:xfrm>
          <a:prstGeom prst="rect">
            <a:avLst/>
          </a:prstGeom>
        </p:spPr>
        <p:txBody>
          <a:bodyPr>
            <a:normAutofit/>
          </a:bodyPr>
          <a:lstStyle/>
          <a:p>
            <a:r>
              <a:rPr lang="en-US" b="1" dirty="0"/>
              <a:t>Software as IP</a:t>
            </a:r>
            <a:endParaRPr b="1" dirty="0"/>
          </a:p>
        </p:txBody>
      </p:sp>
    </p:spTree>
    <p:extLst>
      <p:ext uri="{BB962C8B-B14F-4D97-AF65-F5344CB8AC3E}">
        <p14:creationId xmlns:p14="http://schemas.microsoft.com/office/powerpoint/2010/main" val="39006472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Types of IP </a:t>
            </a:r>
            <a:r>
              <a:rPr lang="fr-FR" dirty="0" err="1"/>
              <a:t>rights</a:t>
            </a:r>
            <a:r>
              <a:rPr lang="fr-FR" dirty="0"/>
              <a:t> and software</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4</a:t>
            </a:fld>
            <a:endParaRPr/>
          </a:p>
        </p:txBody>
      </p:sp>
      <p:sp>
        <p:nvSpPr>
          <p:cNvPr id="2" name="Texte de puce de diapositive">
            <a:extLst>
              <a:ext uri="{FF2B5EF4-FFF2-40B4-BE49-F238E27FC236}">
                <a16:creationId xmlns:a16="http://schemas.microsoft.com/office/drawing/2014/main" id="{62D41087-E19B-4021-15B8-14E1FF8D6BBF}"/>
              </a:ext>
            </a:extLst>
          </p:cNvPr>
          <p:cNvSpPr txBox="1">
            <a:spLocks/>
          </p:cNvSpPr>
          <p:nvPr/>
        </p:nvSpPr>
        <p:spPr>
          <a:xfrm>
            <a:off x="3433265" y="3373262"/>
            <a:ext cx="19999525" cy="9282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algn="just" hangingPunct="1">
              <a:spcBef>
                <a:spcPts val="900"/>
              </a:spcBef>
            </a:pPr>
            <a:endParaRPr lang="fr-FR" sz="2800" dirty="0"/>
          </a:p>
          <a:p>
            <a:pPr algn="just" hangingPunct="1">
              <a:spcBef>
                <a:spcPts val="900"/>
              </a:spcBef>
            </a:pPr>
            <a:r>
              <a:rPr lang="en-US" altLang="fr-FR" sz="2800" dirty="0"/>
              <a:t>“The exclusive right to produce, use, and sell an invention”. </a:t>
            </a:r>
          </a:p>
          <a:p>
            <a:pPr algn="just" hangingPunct="1">
              <a:spcBef>
                <a:spcPts val="900"/>
              </a:spcBef>
            </a:pPr>
            <a:endParaRPr lang="en-US" altLang="fr-FR" sz="2800" dirty="0"/>
          </a:p>
          <a:p>
            <a:pPr algn="just" hangingPunct="1">
              <a:spcBef>
                <a:spcPts val="900"/>
              </a:spcBef>
            </a:pPr>
            <a:r>
              <a:rPr lang="en-US" altLang="fr-FR" sz="2800" dirty="0"/>
              <a:t>To qualify for a patent in the EU, you need to demonstrate that your invention meets the following requirements:</a:t>
            </a:r>
            <a:endParaRPr lang="fr-FR" sz="2800" dirty="0"/>
          </a:p>
          <a:p>
            <a:pPr marL="0" indent="0" algn="just" hangingPunct="1">
              <a:spcBef>
                <a:spcPts val="900"/>
              </a:spcBef>
              <a:buNone/>
            </a:pPr>
            <a:endParaRPr lang="fr-FR" sz="2800" dirty="0"/>
          </a:p>
          <a:p>
            <a:pPr lvl="1" algn="just" hangingPunct="1">
              <a:spcBef>
                <a:spcPts val="900"/>
              </a:spcBef>
            </a:pPr>
            <a:r>
              <a:rPr lang="en-US" altLang="fr-FR" sz="2800" b="1" dirty="0"/>
              <a:t>Industrial application</a:t>
            </a:r>
            <a:r>
              <a:rPr lang="en-US" altLang="fr-FR" sz="2800" dirty="0"/>
              <a:t>: non-abstract and applicable to all types of industry.</a:t>
            </a:r>
            <a:endParaRPr lang="fr-FR" sz="2800" dirty="0"/>
          </a:p>
          <a:p>
            <a:pPr marL="609600" lvl="1" indent="0" algn="just" hangingPunct="1">
              <a:spcBef>
                <a:spcPts val="900"/>
              </a:spcBef>
              <a:buNone/>
            </a:pPr>
            <a:endParaRPr lang="fr-FR" sz="2800" dirty="0"/>
          </a:p>
          <a:p>
            <a:pPr lvl="1" algn="just" hangingPunct="1">
              <a:spcBef>
                <a:spcPts val="900"/>
              </a:spcBef>
            </a:pPr>
            <a:r>
              <a:rPr lang="en-US" altLang="fr-FR" sz="2800" b="1" dirty="0"/>
              <a:t>Novelty</a:t>
            </a:r>
            <a:r>
              <a:rPr lang="en-US" altLang="fr-FR" sz="2800" dirty="0"/>
              <a:t>: the technical features of the invention are not included in the prior art.</a:t>
            </a:r>
            <a:endParaRPr lang="fr-FR" sz="2800" dirty="0"/>
          </a:p>
          <a:p>
            <a:pPr marL="609600" lvl="1" indent="0" algn="just" hangingPunct="1">
              <a:spcBef>
                <a:spcPts val="900"/>
              </a:spcBef>
              <a:buNone/>
            </a:pPr>
            <a:endParaRPr lang="fr-FR" sz="2800" dirty="0"/>
          </a:p>
          <a:p>
            <a:pPr lvl="1" algn="just" hangingPunct="1">
              <a:spcBef>
                <a:spcPts val="900"/>
              </a:spcBef>
            </a:pPr>
            <a:r>
              <a:rPr lang="en-US" altLang="fr-FR" sz="2800" b="1" dirty="0"/>
              <a:t>Inventive step</a:t>
            </a:r>
            <a:r>
              <a:rPr lang="en-US" altLang="fr-FR" sz="2800" dirty="0"/>
              <a:t>: the technical features of the invention must not be obvious from the knowledge (alone or in combination) of the prior art.</a:t>
            </a:r>
          </a:p>
          <a:p>
            <a:pPr lvl="1" algn="just" hangingPunct="1">
              <a:spcBef>
                <a:spcPts val="900"/>
              </a:spcBef>
            </a:pPr>
            <a:endParaRPr lang="en-US" altLang="fr-FR" sz="2800" dirty="0"/>
          </a:p>
          <a:p>
            <a:pPr algn="just" hangingPunct="1">
              <a:spcBef>
                <a:spcPts val="900"/>
              </a:spcBef>
            </a:pPr>
            <a:r>
              <a:rPr lang="en-US" altLang="fr-FR" sz="2800" dirty="0"/>
              <a:t>Patents generally expire after a given period — usually 20 years. </a:t>
            </a:r>
          </a:p>
          <a:p>
            <a:pPr algn="just" hangingPunct="1">
              <a:spcBef>
                <a:spcPts val="900"/>
              </a:spcBef>
            </a:pPr>
            <a:endParaRPr lang="en-US" altLang="fr-FR" sz="2800" dirty="0"/>
          </a:p>
          <a:p>
            <a:pPr algn="just" hangingPunct="1">
              <a:spcBef>
                <a:spcPts val="900"/>
              </a:spcBef>
            </a:pPr>
            <a:r>
              <a:rPr lang="fr-FR" sz="2800" b="1" dirty="0"/>
              <a:t>Software </a:t>
            </a:r>
            <a:r>
              <a:rPr lang="fr-FR" sz="2800" b="1" dirty="0" err="1"/>
              <a:t>is</a:t>
            </a:r>
            <a:r>
              <a:rPr lang="fr-FR" sz="2800" b="1" dirty="0"/>
              <a:t> not patentable </a:t>
            </a:r>
            <a:r>
              <a:rPr lang="fr-FR" sz="2800" dirty="0"/>
              <a:t>(</a:t>
            </a:r>
            <a:r>
              <a:rPr lang="fr-FR" sz="2800" dirty="0" err="1"/>
              <a:t>along</a:t>
            </a:r>
            <a:r>
              <a:rPr lang="fr-FR" sz="2800" dirty="0"/>
              <a:t> </a:t>
            </a:r>
            <a:r>
              <a:rPr lang="fr-FR" sz="2800" dirty="0" err="1"/>
              <a:t>with</a:t>
            </a:r>
            <a:r>
              <a:rPr lang="fr-FR" sz="2800" dirty="0"/>
              <a:t> </a:t>
            </a:r>
            <a:r>
              <a:rPr lang="fr-FR" sz="2800" dirty="0" err="1"/>
              <a:t>scientific</a:t>
            </a:r>
            <a:r>
              <a:rPr lang="fr-FR" sz="2800" dirty="0"/>
              <a:t> </a:t>
            </a:r>
            <a:r>
              <a:rPr lang="fr-FR" sz="2800" dirty="0" err="1"/>
              <a:t>theories</a:t>
            </a:r>
            <a:r>
              <a:rPr lang="fr-FR" sz="2800" dirty="0"/>
              <a:t>, </a:t>
            </a:r>
            <a:r>
              <a:rPr lang="fr-FR" sz="2800" dirty="0" err="1"/>
              <a:t>mathematical</a:t>
            </a:r>
            <a:r>
              <a:rPr lang="fr-FR" sz="2800" dirty="0"/>
              <a:t> or </a:t>
            </a:r>
            <a:r>
              <a:rPr lang="fr-FR" sz="2800" dirty="0" err="1"/>
              <a:t>economic</a:t>
            </a:r>
            <a:r>
              <a:rPr lang="fr-FR" sz="2800" dirty="0"/>
              <a:t> </a:t>
            </a:r>
            <a:r>
              <a:rPr lang="fr-FR" sz="2800" dirty="0" err="1"/>
              <a:t>methods</a:t>
            </a:r>
            <a:r>
              <a:rPr lang="fr-FR" sz="2800" dirty="0"/>
              <a:t>, </a:t>
            </a:r>
            <a:r>
              <a:rPr lang="fr-FR" sz="2800" dirty="0" err="1"/>
              <a:t>remember</a:t>
            </a:r>
            <a:r>
              <a:rPr lang="fr-FR" sz="2800" dirty="0"/>
              <a:t>: </a:t>
            </a:r>
            <a:r>
              <a:rPr lang="fr-FR" sz="2800" dirty="0" err="1"/>
              <a:t>ideas</a:t>
            </a:r>
            <a:r>
              <a:rPr lang="fr-FR" sz="2800" dirty="0"/>
              <a:t> are not </a:t>
            </a:r>
            <a:r>
              <a:rPr lang="fr-FR" sz="2800" dirty="0" err="1"/>
              <a:t>protectable</a:t>
            </a:r>
            <a:r>
              <a:rPr lang="fr-FR" sz="2800" dirty="0"/>
              <a:t>!)</a:t>
            </a:r>
          </a:p>
          <a:p>
            <a:pPr algn="just" hangingPunct="1">
              <a:spcBef>
                <a:spcPts val="900"/>
              </a:spcBef>
            </a:pPr>
            <a:endParaRPr lang="fr-FR" sz="2800" dirty="0"/>
          </a:p>
          <a:p>
            <a:pPr algn="just" hangingPunct="1">
              <a:spcBef>
                <a:spcPts val="900"/>
              </a:spcBef>
            </a:pPr>
            <a:r>
              <a:rPr lang="fr-FR" sz="2800" dirty="0"/>
              <a:t>But the process </a:t>
            </a:r>
            <a:r>
              <a:rPr lang="fr-FR" sz="2800" dirty="0" err="1"/>
              <a:t>that</a:t>
            </a:r>
            <a:r>
              <a:rPr lang="fr-FR" sz="2800" dirty="0"/>
              <a:t> </a:t>
            </a:r>
            <a:r>
              <a:rPr lang="fr-FR" sz="2800" dirty="0" err="1"/>
              <a:t>produces</a:t>
            </a:r>
            <a:r>
              <a:rPr lang="fr-FR" sz="2800" dirty="0"/>
              <a:t> a </a:t>
            </a:r>
            <a:r>
              <a:rPr lang="fr-FR" sz="2800" dirty="0" err="1"/>
              <a:t>technical</a:t>
            </a:r>
            <a:r>
              <a:rPr lang="fr-FR" sz="2800" dirty="0"/>
              <a:t> </a:t>
            </a:r>
            <a:r>
              <a:rPr lang="fr-FR" sz="2800" dirty="0" err="1"/>
              <a:t>effect</a:t>
            </a:r>
            <a:r>
              <a:rPr lang="fr-FR" sz="2800" dirty="0"/>
              <a:t>, </a:t>
            </a:r>
            <a:r>
              <a:rPr lang="fr-FR" sz="2800" dirty="0" err="1"/>
              <a:t>implemented</a:t>
            </a:r>
            <a:r>
              <a:rPr lang="fr-FR" sz="2800" dirty="0"/>
              <a:t> by a software, </a:t>
            </a:r>
            <a:r>
              <a:rPr lang="fr-FR" sz="2800" dirty="0" err="1"/>
              <a:t>is</a:t>
            </a:r>
            <a:r>
              <a:rPr lang="fr-FR" sz="2800" dirty="0"/>
              <a:t> patentable (</a:t>
            </a:r>
            <a:r>
              <a:rPr lang="fr-FR" sz="2800" dirty="0" err="1"/>
              <a:t>example</a:t>
            </a:r>
            <a:r>
              <a:rPr lang="fr-FR" sz="2800" dirty="0"/>
              <a:t>: </a:t>
            </a:r>
            <a:r>
              <a:rPr lang="fr-FR" sz="2800" dirty="0" err="1"/>
              <a:t>Metroscope</a:t>
            </a:r>
            <a:r>
              <a:rPr lang="fr-FR" sz="2800" dirty="0"/>
              <a:t>)</a:t>
            </a:r>
            <a:endParaRPr lang="en-US" altLang="fr-FR" sz="2800" dirty="0"/>
          </a:p>
        </p:txBody>
      </p:sp>
      <p:sp>
        <p:nvSpPr>
          <p:cNvPr id="5" name="Texte de puce de diapositive">
            <a:extLst>
              <a:ext uri="{FF2B5EF4-FFF2-40B4-BE49-F238E27FC236}">
                <a16:creationId xmlns:a16="http://schemas.microsoft.com/office/drawing/2014/main" id="{B4FB68A1-380F-08C2-178A-22FF1FB6D94C}"/>
              </a:ext>
            </a:extLst>
          </p:cNvPr>
          <p:cNvSpPr txBox="1">
            <a:spLocks/>
          </p:cNvSpPr>
          <p:nvPr/>
        </p:nvSpPr>
        <p:spPr>
          <a:xfrm>
            <a:off x="12243391" y="1975766"/>
            <a:ext cx="2379272" cy="1469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hangingPunct="1">
              <a:spcBef>
                <a:spcPts val="900"/>
              </a:spcBef>
            </a:pPr>
            <a:endParaRPr lang="fr-FR" sz="2800" dirty="0"/>
          </a:p>
          <a:p>
            <a:pPr marL="0" indent="0" algn="ctr" hangingPunct="1">
              <a:spcBef>
                <a:spcPts val="900"/>
              </a:spcBef>
              <a:buNone/>
            </a:pPr>
            <a:r>
              <a:rPr lang="fr-FR" altLang="fr-FR" sz="2800" b="1" dirty="0"/>
              <a:t>PATENTS</a:t>
            </a:r>
            <a:endParaRPr lang="en-US" altLang="fr-FR" sz="2800" b="1" dirty="0"/>
          </a:p>
          <a:p>
            <a:pPr marL="0" indent="0" hangingPunct="1">
              <a:spcBef>
                <a:spcPts val="900"/>
              </a:spcBef>
              <a:buNone/>
            </a:pPr>
            <a:endParaRPr lang="fr-FR" sz="2800" dirty="0"/>
          </a:p>
        </p:txBody>
      </p:sp>
    </p:spTree>
    <p:extLst>
      <p:ext uri="{BB962C8B-B14F-4D97-AF65-F5344CB8AC3E}">
        <p14:creationId xmlns:p14="http://schemas.microsoft.com/office/powerpoint/2010/main" val="9904473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Types of IP </a:t>
            </a:r>
            <a:r>
              <a:rPr lang="fr-FR" dirty="0" err="1"/>
              <a:t>rights</a:t>
            </a:r>
            <a:r>
              <a:rPr lang="fr-FR" dirty="0"/>
              <a:t> and software</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defTabSz="584200">
              <a:spcBef>
                <a:spcPts val="0"/>
              </a:spcBef>
              <a:defRPr sz="1800">
                <a:solidFill>
                  <a:srgbClr val="000000"/>
                </a:solidFill>
              </a:defRPr>
            </a:lvl1pPr>
          </a:lstStyle>
          <a:p>
            <a:fld id="{86CB4B4D-7CA3-9044-876B-883B54F8677D}" type="slidenum">
              <a:rPr/>
              <a:t>5</a:t>
            </a:fld>
            <a:endParaRPr/>
          </a:p>
        </p:txBody>
      </p:sp>
      <p:sp>
        <p:nvSpPr>
          <p:cNvPr id="2" name="Texte de puce de diapositive">
            <a:extLst>
              <a:ext uri="{FF2B5EF4-FFF2-40B4-BE49-F238E27FC236}">
                <a16:creationId xmlns:a16="http://schemas.microsoft.com/office/drawing/2014/main" id="{62D41087-E19B-4021-15B8-14E1FF8D6BBF}"/>
              </a:ext>
            </a:extLst>
          </p:cNvPr>
          <p:cNvSpPr txBox="1">
            <a:spLocks/>
          </p:cNvSpPr>
          <p:nvPr/>
        </p:nvSpPr>
        <p:spPr>
          <a:xfrm>
            <a:off x="3433264" y="3629294"/>
            <a:ext cx="19999525" cy="7947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algn="just" fontAlgn="base"/>
            <a:r>
              <a:rPr lang="fr-FR" sz="2800" dirty="0" err="1"/>
              <a:t>Protects</a:t>
            </a:r>
            <a:r>
              <a:rPr lang="fr-FR" sz="2800" dirty="0"/>
              <a:t> the </a:t>
            </a:r>
            <a:r>
              <a:rPr lang="fr-FR" sz="2800" dirty="0" err="1"/>
              <a:t>specific</a:t>
            </a:r>
            <a:r>
              <a:rPr lang="fr-FR" sz="2800" dirty="0"/>
              <a:t> expression of </a:t>
            </a:r>
            <a:r>
              <a:rPr lang="fr-FR" sz="2800" b="1" dirty="0" err="1"/>
              <a:t>intellectual</a:t>
            </a:r>
            <a:r>
              <a:rPr lang="fr-FR" sz="2800" b="1" dirty="0"/>
              <a:t> and original </a:t>
            </a:r>
            <a:r>
              <a:rPr lang="fr-FR" sz="2800" b="1" dirty="0" err="1"/>
              <a:t>work</a:t>
            </a:r>
            <a:r>
              <a:rPr lang="fr-FR" sz="2800" dirty="0"/>
              <a:t>. </a:t>
            </a:r>
          </a:p>
          <a:p>
            <a:pPr algn="just" fontAlgn="base"/>
            <a:r>
              <a:rPr lang="fr-FR" sz="2800" dirty="0" err="1"/>
              <a:t>Gives</a:t>
            </a:r>
            <a:r>
              <a:rPr lang="fr-FR" sz="2800" dirty="0"/>
              <a:t> the </a:t>
            </a:r>
            <a:r>
              <a:rPr lang="fr-FR" sz="2800" dirty="0" err="1"/>
              <a:t>owner</a:t>
            </a:r>
            <a:r>
              <a:rPr lang="fr-FR" sz="2800" dirty="0"/>
              <a:t> the </a:t>
            </a:r>
            <a:r>
              <a:rPr lang="fr-FR" sz="2800" u="sng" dirty="0"/>
              <a:t>exclusive</a:t>
            </a:r>
            <a:r>
              <a:rPr lang="fr-FR" sz="2800" dirty="0"/>
              <a:t> right to copy, </a:t>
            </a:r>
            <a:r>
              <a:rPr lang="fr-FR" sz="2800" dirty="0" err="1"/>
              <a:t>modify</a:t>
            </a:r>
            <a:r>
              <a:rPr lang="fr-FR" sz="2800" dirty="0"/>
              <a:t>, and </a:t>
            </a:r>
            <a:r>
              <a:rPr lang="fr-FR" sz="2800" dirty="0" err="1"/>
              <a:t>distribute</a:t>
            </a:r>
            <a:r>
              <a:rPr lang="fr-FR" sz="2800" dirty="0"/>
              <a:t> or </a:t>
            </a:r>
            <a:r>
              <a:rPr lang="fr-FR" sz="2800" dirty="0" err="1"/>
              <a:t>sell</a:t>
            </a:r>
            <a:r>
              <a:rPr lang="fr-FR" sz="2800" dirty="0"/>
              <a:t> </a:t>
            </a:r>
            <a:r>
              <a:rPr lang="fr-FR" sz="2800" dirty="0" err="1"/>
              <a:t>those</a:t>
            </a:r>
            <a:r>
              <a:rPr lang="fr-FR" sz="2800" dirty="0"/>
              <a:t> copies or modifications to the public.</a:t>
            </a:r>
          </a:p>
          <a:p>
            <a:pPr algn="just" fontAlgn="base"/>
            <a:r>
              <a:rPr lang="fr-FR" sz="2800" dirty="0" err="1"/>
              <a:t>Needs</a:t>
            </a:r>
            <a:r>
              <a:rPr lang="fr-FR" sz="2800" dirty="0"/>
              <a:t> no application process (</a:t>
            </a:r>
            <a:r>
              <a:rPr lang="fr-FR" sz="2800" dirty="0" err="1"/>
              <a:t>unlike</a:t>
            </a:r>
            <a:r>
              <a:rPr lang="fr-FR" sz="2800" dirty="0"/>
              <a:t> patents). Copyright </a:t>
            </a:r>
            <a:r>
              <a:rPr lang="fr-FR" sz="2800" dirty="0" err="1"/>
              <a:t>is</a:t>
            </a:r>
            <a:r>
              <a:rPr lang="fr-FR" sz="2800" dirty="0"/>
              <a:t> </a:t>
            </a:r>
            <a:r>
              <a:rPr lang="fr-FR" sz="2800" dirty="0" err="1"/>
              <a:t>automatically</a:t>
            </a:r>
            <a:r>
              <a:rPr lang="fr-FR" sz="2800" dirty="0"/>
              <a:t> </a:t>
            </a:r>
            <a:r>
              <a:rPr lang="fr-FR" sz="2800" dirty="0" err="1"/>
              <a:t>obtained</a:t>
            </a:r>
            <a:r>
              <a:rPr lang="fr-FR" sz="2800" dirty="0"/>
              <a:t> by the </a:t>
            </a:r>
            <a:r>
              <a:rPr lang="fr-FR" sz="2800" dirty="0" err="1"/>
              <a:t>creation</a:t>
            </a:r>
            <a:r>
              <a:rPr lang="fr-FR" sz="2800" dirty="0"/>
              <a:t> of the original </a:t>
            </a:r>
            <a:r>
              <a:rPr lang="fr-FR" sz="2800" dirty="0" err="1"/>
              <a:t>work</a:t>
            </a:r>
            <a:r>
              <a:rPr lang="fr-FR" sz="2800" dirty="0"/>
              <a:t>.</a:t>
            </a:r>
          </a:p>
          <a:p>
            <a:pPr algn="just" fontAlgn="base"/>
            <a:r>
              <a:rPr lang="fr-FR" sz="2800" dirty="0" err="1"/>
              <a:t>Covers</a:t>
            </a:r>
            <a:r>
              <a:rPr lang="fr-FR" sz="2800" dirty="0"/>
              <a:t> the </a:t>
            </a:r>
            <a:r>
              <a:rPr lang="fr-FR" sz="2800" dirty="0" err="1"/>
              <a:t>specific</a:t>
            </a:r>
            <a:r>
              <a:rPr lang="fr-FR" sz="2800" dirty="0"/>
              <a:t> code </a:t>
            </a:r>
            <a:r>
              <a:rPr lang="fr-FR" sz="2800" dirty="0" err="1"/>
              <a:t>used</a:t>
            </a:r>
            <a:r>
              <a:rPr lang="fr-FR" sz="2800" dirty="0"/>
              <a:t> in the program or </a:t>
            </a:r>
            <a:r>
              <a:rPr lang="fr-FR" sz="2800" dirty="0" err="1"/>
              <a:t>elements</a:t>
            </a:r>
            <a:r>
              <a:rPr lang="fr-FR" sz="2800" dirty="0"/>
              <a:t> in the user interface. </a:t>
            </a:r>
          </a:p>
          <a:p>
            <a:pPr algn="just" fontAlgn="base"/>
            <a:r>
              <a:rPr lang="fr-FR" sz="2800" dirty="0" err="1"/>
              <a:t>Usually</a:t>
            </a:r>
            <a:r>
              <a:rPr lang="fr-FR" sz="2800" dirty="0"/>
              <a:t> applicable for the duration of the copyright </a:t>
            </a:r>
            <a:r>
              <a:rPr lang="fr-FR" sz="2800" dirty="0" err="1"/>
              <a:t>owner’s</a:t>
            </a:r>
            <a:r>
              <a:rPr lang="fr-FR" sz="2800" dirty="0"/>
              <a:t> life plus 50 </a:t>
            </a:r>
            <a:r>
              <a:rPr lang="fr-FR" sz="2800" dirty="0" err="1"/>
              <a:t>years</a:t>
            </a:r>
            <a:r>
              <a:rPr lang="fr-FR" sz="2800" dirty="0"/>
              <a:t>, or 75 </a:t>
            </a:r>
            <a:r>
              <a:rPr lang="fr-FR" sz="2800" dirty="0" err="1"/>
              <a:t>years</a:t>
            </a:r>
            <a:r>
              <a:rPr lang="fr-FR" sz="2800" dirty="0"/>
              <a:t> (France).</a:t>
            </a:r>
            <a:endParaRPr lang="en-US" altLang="fr-FR" sz="2800" dirty="0"/>
          </a:p>
        </p:txBody>
      </p:sp>
      <p:sp>
        <p:nvSpPr>
          <p:cNvPr id="5" name="Texte de puce de diapositive">
            <a:extLst>
              <a:ext uri="{FF2B5EF4-FFF2-40B4-BE49-F238E27FC236}">
                <a16:creationId xmlns:a16="http://schemas.microsoft.com/office/drawing/2014/main" id="{B4FB68A1-380F-08C2-178A-22FF1FB6D94C}"/>
              </a:ext>
            </a:extLst>
          </p:cNvPr>
          <p:cNvSpPr txBox="1">
            <a:spLocks/>
          </p:cNvSpPr>
          <p:nvPr/>
        </p:nvSpPr>
        <p:spPr>
          <a:xfrm>
            <a:off x="12270823" y="1975766"/>
            <a:ext cx="2324408" cy="1469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algn="ctr" hangingPunct="1">
              <a:spcBef>
                <a:spcPts val="900"/>
              </a:spcBef>
            </a:pPr>
            <a:endParaRPr lang="fr-FR" sz="2800" dirty="0"/>
          </a:p>
          <a:p>
            <a:pPr marL="0" indent="0" algn="ctr" hangingPunct="1">
              <a:spcBef>
                <a:spcPts val="900"/>
              </a:spcBef>
              <a:buNone/>
            </a:pPr>
            <a:r>
              <a:rPr lang="fr-FR" altLang="fr-FR" sz="2800" b="1" dirty="0"/>
              <a:t>COPYRIGHT</a:t>
            </a:r>
            <a:endParaRPr lang="en-US" altLang="fr-FR" sz="2800" b="1" dirty="0"/>
          </a:p>
          <a:p>
            <a:pPr marL="0" indent="0" algn="ctr" hangingPunct="1">
              <a:spcBef>
                <a:spcPts val="900"/>
              </a:spcBef>
              <a:buNone/>
            </a:pPr>
            <a:endParaRPr lang="fr-FR" sz="2800" dirty="0"/>
          </a:p>
        </p:txBody>
      </p:sp>
    </p:spTree>
    <p:extLst>
      <p:ext uri="{BB962C8B-B14F-4D97-AF65-F5344CB8AC3E}">
        <p14:creationId xmlns:p14="http://schemas.microsoft.com/office/powerpoint/2010/main" val="33262471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Types of IP </a:t>
            </a:r>
            <a:r>
              <a:rPr lang="fr-FR" dirty="0" err="1"/>
              <a:t>rights</a:t>
            </a:r>
            <a:r>
              <a:rPr lang="fr-FR" dirty="0"/>
              <a:t> and software</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6</a:t>
            </a:fld>
            <a:endParaRPr/>
          </a:p>
        </p:txBody>
      </p:sp>
      <p:sp>
        <p:nvSpPr>
          <p:cNvPr id="2" name="Texte de puce de diapositive">
            <a:extLst>
              <a:ext uri="{FF2B5EF4-FFF2-40B4-BE49-F238E27FC236}">
                <a16:creationId xmlns:a16="http://schemas.microsoft.com/office/drawing/2014/main" id="{62D41087-E19B-4021-15B8-14E1FF8D6BBF}"/>
              </a:ext>
            </a:extLst>
          </p:cNvPr>
          <p:cNvSpPr txBox="1">
            <a:spLocks/>
          </p:cNvSpPr>
          <p:nvPr/>
        </p:nvSpPr>
        <p:spPr>
          <a:xfrm>
            <a:off x="3433264" y="3629294"/>
            <a:ext cx="19999525" cy="79470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algn="just" fontAlgn="base"/>
            <a:r>
              <a:rPr lang="en-US" altLang="fr-FR" sz="2800" dirty="0"/>
              <a:t>“a process, tool, mechanism, or formula that is </a:t>
            </a:r>
            <a:r>
              <a:rPr lang="en-US" altLang="fr-FR" sz="2800" b="1" dirty="0"/>
              <a:t>not publicly available and is kept secret by its owner</a:t>
            </a:r>
            <a:r>
              <a:rPr lang="en-US" altLang="fr-FR" sz="2800" dirty="0"/>
              <a:t>, i.e. the unique design of a Balenciaga shoe would fall under copyright or specific design law, while the special way the manufacturer produces the shoe would be considered a trade secret because the competitor can’t discover it just by studying or taking apart the finished product.</a:t>
            </a:r>
          </a:p>
          <a:p>
            <a:pPr algn="just" fontAlgn="base"/>
            <a:r>
              <a:rPr lang="en-US" altLang="fr-FR" sz="2800" b="1" dirty="0"/>
              <a:t>Protected by law as long as the owner makes reasonable effort to keep it a secret </a:t>
            </a:r>
            <a:r>
              <a:rPr lang="en-US" altLang="fr-FR" sz="2800" dirty="0"/>
              <a:t>and no one else has discovered it independently. It’s illegal for someone to spy on your company and steal a trade secret, but if they figure it out by reverse engineering or by developing it themselves, it’s fair game.</a:t>
            </a:r>
          </a:p>
          <a:p>
            <a:pPr algn="just" fontAlgn="base"/>
            <a:r>
              <a:rPr lang="en-US" altLang="fr-FR" sz="2800" dirty="0"/>
              <a:t>In the EU, trade secret is protected by specific laws and in France by the Code de commerce (owner should demonstrate the </a:t>
            </a:r>
            <a:r>
              <a:rPr lang="en-US" altLang="fr-FR" sz="2800" b="1" dirty="0"/>
              <a:t>commercial value </a:t>
            </a:r>
            <a:r>
              <a:rPr lang="en-US" altLang="fr-FR" sz="2800" dirty="0"/>
              <a:t>of the information covered by secret, </a:t>
            </a:r>
            <a:r>
              <a:rPr lang="en-US" altLang="fr-FR" sz="2800" b="1" dirty="0"/>
              <a:t>the existence of a secret </a:t>
            </a:r>
            <a:r>
              <a:rPr lang="en-US" altLang="fr-FR" sz="2800" dirty="0"/>
              <a:t>and of </a:t>
            </a:r>
            <a:r>
              <a:rPr lang="en-US" altLang="fr-FR" sz="2800" b="1" dirty="0"/>
              <a:t>concrete measures to protect the secret</a:t>
            </a:r>
            <a:r>
              <a:rPr lang="en-US" altLang="fr-FR" sz="2800" dirty="0"/>
              <a:t>).</a:t>
            </a:r>
          </a:p>
          <a:p>
            <a:pPr algn="just" fontAlgn="base"/>
            <a:r>
              <a:rPr lang="en-US" altLang="fr-FR" sz="2800" dirty="0"/>
              <a:t>Could be used to protect software code.</a:t>
            </a:r>
          </a:p>
        </p:txBody>
      </p:sp>
      <p:sp>
        <p:nvSpPr>
          <p:cNvPr id="5" name="Texte de puce de diapositive">
            <a:extLst>
              <a:ext uri="{FF2B5EF4-FFF2-40B4-BE49-F238E27FC236}">
                <a16:creationId xmlns:a16="http://schemas.microsoft.com/office/drawing/2014/main" id="{B4FB68A1-380F-08C2-178A-22FF1FB6D94C}"/>
              </a:ext>
            </a:extLst>
          </p:cNvPr>
          <p:cNvSpPr txBox="1">
            <a:spLocks/>
          </p:cNvSpPr>
          <p:nvPr/>
        </p:nvSpPr>
        <p:spPr>
          <a:xfrm>
            <a:off x="11887477" y="1975766"/>
            <a:ext cx="3091097" cy="1469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algn="ctr" hangingPunct="1">
              <a:spcBef>
                <a:spcPts val="900"/>
              </a:spcBef>
            </a:pPr>
            <a:endParaRPr lang="fr-FR" sz="2800" dirty="0"/>
          </a:p>
          <a:p>
            <a:pPr marL="0" indent="0" algn="ctr" hangingPunct="1">
              <a:spcBef>
                <a:spcPts val="900"/>
              </a:spcBef>
              <a:buNone/>
            </a:pPr>
            <a:r>
              <a:rPr lang="fr-FR" altLang="fr-FR" sz="2800" b="1" dirty="0"/>
              <a:t>TRADE SECRET</a:t>
            </a:r>
            <a:endParaRPr lang="en-US" altLang="fr-FR" sz="2800" b="1" dirty="0"/>
          </a:p>
          <a:p>
            <a:pPr marL="0" indent="0" algn="ctr" hangingPunct="1">
              <a:spcBef>
                <a:spcPts val="900"/>
              </a:spcBef>
              <a:buNone/>
            </a:pPr>
            <a:endParaRPr lang="fr-FR" sz="2800" dirty="0"/>
          </a:p>
        </p:txBody>
      </p:sp>
      <p:pic>
        <p:nvPicPr>
          <p:cNvPr id="3" name="Image 2">
            <a:extLst>
              <a:ext uri="{FF2B5EF4-FFF2-40B4-BE49-F238E27FC236}">
                <a16:creationId xmlns:a16="http://schemas.microsoft.com/office/drawing/2014/main" id="{C7F698BE-4EED-C040-742E-4BE23FDD965A}"/>
              </a:ext>
            </a:extLst>
          </p:cNvPr>
          <p:cNvPicPr>
            <a:picLocks noChangeAspect="1"/>
          </p:cNvPicPr>
          <p:nvPr/>
        </p:nvPicPr>
        <p:blipFill>
          <a:blip r:embed="rId2"/>
          <a:stretch>
            <a:fillRect/>
          </a:stretch>
        </p:blipFill>
        <p:spPr>
          <a:xfrm>
            <a:off x="14311215" y="8755747"/>
            <a:ext cx="6385521" cy="4706698"/>
          </a:xfrm>
          <a:prstGeom prst="rect">
            <a:avLst/>
          </a:prstGeom>
        </p:spPr>
      </p:pic>
    </p:spTree>
    <p:extLst>
      <p:ext uri="{BB962C8B-B14F-4D97-AF65-F5344CB8AC3E}">
        <p14:creationId xmlns:p14="http://schemas.microsoft.com/office/powerpoint/2010/main" val="409266099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a:t>Types of IP </a:t>
            </a:r>
            <a:r>
              <a:rPr lang="fr-FR" dirty="0" err="1"/>
              <a:t>rights</a:t>
            </a:r>
            <a:r>
              <a:rPr lang="fr-FR" dirty="0"/>
              <a:t> and software</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defTabSz="584200">
              <a:spcBef>
                <a:spcPts val="0"/>
              </a:spcBef>
              <a:defRPr sz="1800">
                <a:solidFill>
                  <a:srgbClr val="000000"/>
                </a:solidFill>
              </a:defRPr>
            </a:lvl1pPr>
          </a:lstStyle>
          <a:p>
            <a:fld id="{86CB4B4D-7CA3-9044-876B-883B54F8677D}" type="slidenum">
              <a:rPr/>
              <a:t>7</a:t>
            </a:fld>
            <a:endParaRPr/>
          </a:p>
        </p:txBody>
      </p:sp>
      <p:sp>
        <p:nvSpPr>
          <p:cNvPr id="2" name="Texte de puce de diapositive">
            <a:extLst>
              <a:ext uri="{FF2B5EF4-FFF2-40B4-BE49-F238E27FC236}">
                <a16:creationId xmlns:a16="http://schemas.microsoft.com/office/drawing/2014/main" id="{62D41087-E19B-4021-15B8-14E1FF8D6BBF}"/>
              </a:ext>
            </a:extLst>
          </p:cNvPr>
          <p:cNvSpPr txBox="1">
            <a:spLocks/>
          </p:cNvSpPr>
          <p:nvPr/>
        </p:nvSpPr>
        <p:spPr>
          <a:xfrm>
            <a:off x="3433264" y="3629294"/>
            <a:ext cx="19999525" cy="7947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algn="just" fontAlgn="base"/>
            <a:r>
              <a:rPr lang="en-US" altLang="fr-FR" sz="2800" dirty="0"/>
              <a:t>“a symbol, phrase, name, or other type of expression used </a:t>
            </a:r>
            <a:r>
              <a:rPr lang="en-US" altLang="fr-FR" sz="2800" b="1" dirty="0"/>
              <a:t>to distinguish a particular product or brand</a:t>
            </a:r>
            <a:r>
              <a:rPr lang="en-US" altLang="fr-FR" sz="2800" dirty="0"/>
              <a:t>”. Names of brands or products are often marked as trademarks using a trademark symbol: ™ for unregistered trademarks, and ® for registered ones.</a:t>
            </a:r>
          </a:p>
          <a:p>
            <a:pPr algn="just" fontAlgn="base"/>
            <a:r>
              <a:rPr lang="en-US" altLang="fr-FR" sz="2800" dirty="0"/>
              <a:t>This can protect the “name”/trademark under which the software is sold (i.e. “Photoshop”)</a:t>
            </a:r>
          </a:p>
        </p:txBody>
      </p:sp>
      <p:sp>
        <p:nvSpPr>
          <p:cNvPr id="5" name="Texte de puce de diapositive">
            <a:extLst>
              <a:ext uri="{FF2B5EF4-FFF2-40B4-BE49-F238E27FC236}">
                <a16:creationId xmlns:a16="http://schemas.microsoft.com/office/drawing/2014/main" id="{B4FB68A1-380F-08C2-178A-22FF1FB6D94C}"/>
              </a:ext>
            </a:extLst>
          </p:cNvPr>
          <p:cNvSpPr txBox="1">
            <a:spLocks/>
          </p:cNvSpPr>
          <p:nvPr/>
        </p:nvSpPr>
        <p:spPr>
          <a:xfrm>
            <a:off x="11887477" y="1975766"/>
            <a:ext cx="3091097" cy="1469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algn="ctr" hangingPunct="1">
              <a:spcBef>
                <a:spcPts val="900"/>
              </a:spcBef>
            </a:pPr>
            <a:endParaRPr lang="fr-FR" sz="2800" dirty="0"/>
          </a:p>
          <a:p>
            <a:pPr marL="0" indent="0" algn="ctr" hangingPunct="1">
              <a:spcBef>
                <a:spcPts val="900"/>
              </a:spcBef>
              <a:buNone/>
            </a:pPr>
            <a:r>
              <a:rPr lang="fr-FR" altLang="fr-FR" sz="2800" b="1" dirty="0"/>
              <a:t>TRADEMARKS</a:t>
            </a:r>
            <a:endParaRPr lang="en-US" altLang="fr-FR" sz="2800" b="1" dirty="0"/>
          </a:p>
          <a:p>
            <a:pPr marL="0" indent="0" algn="ctr" hangingPunct="1">
              <a:spcBef>
                <a:spcPts val="900"/>
              </a:spcBef>
              <a:buNone/>
            </a:pPr>
            <a:endParaRPr lang="fr-FR" sz="2800" dirty="0"/>
          </a:p>
        </p:txBody>
      </p:sp>
      <p:pic>
        <p:nvPicPr>
          <p:cNvPr id="3" name="Image 2">
            <a:extLst>
              <a:ext uri="{FF2B5EF4-FFF2-40B4-BE49-F238E27FC236}">
                <a16:creationId xmlns:a16="http://schemas.microsoft.com/office/drawing/2014/main" id="{2DC004AB-D9BE-394A-F83B-FE5F8F75040A}"/>
              </a:ext>
            </a:extLst>
          </p:cNvPr>
          <p:cNvPicPr>
            <a:picLocks noChangeAspect="1"/>
          </p:cNvPicPr>
          <p:nvPr/>
        </p:nvPicPr>
        <p:blipFill>
          <a:blip r:embed="rId2"/>
          <a:stretch>
            <a:fillRect/>
          </a:stretch>
        </p:blipFill>
        <p:spPr>
          <a:xfrm>
            <a:off x="10615087" y="6252472"/>
            <a:ext cx="5635876" cy="6998971"/>
          </a:xfrm>
          <a:prstGeom prst="rect">
            <a:avLst/>
          </a:prstGeom>
        </p:spPr>
      </p:pic>
    </p:spTree>
    <p:extLst>
      <p:ext uri="{BB962C8B-B14F-4D97-AF65-F5344CB8AC3E}">
        <p14:creationId xmlns:p14="http://schemas.microsoft.com/office/powerpoint/2010/main" val="32241587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prstGeom prst="rect">
            <a:avLst/>
          </a:prstGeom>
        </p:spPr>
        <p:txBody>
          <a:bodyPr/>
          <a:lstStyle/>
          <a:p>
            <a:r>
              <a:rPr lang="fr-FR" dirty="0" err="1"/>
              <a:t>When</a:t>
            </a:r>
            <a:r>
              <a:rPr lang="fr-FR" dirty="0"/>
              <a:t> </a:t>
            </a:r>
            <a:r>
              <a:rPr lang="fr-FR" dirty="0" err="1"/>
              <a:t>is</a:t>
            </a:r>
            <a:r>
              <a:rPr lang="fr-FR" dirty="0"/>
              <a:t> </a:t>
            </a:r>
            <a:r>
              <a:rPr lang="fr-FR" dirty="0" err="1"/>
              <a:t>my</a:t>
            </a:r>
            <a:r>
              <a:rPr lang="fr-FR" dirty="0"/>
              <a:t> software </a:t>
            </a:r>
            <a:r>
              <a:rPr lang="fr-FR" dirty="0" err="1"/>
              <a:t>copyrighted</a:t>
            </a:r>
            <a:r>
              <a:rPr lang="fr-FR" dirty="0"/>
              <a:t>?</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ctr" defTabSz="584200">
              <a:spcBef>
                <a:spcPts val="0"/>
              </a:spcBef>
              <a:defRPr sz="1800">
                <a:solidFill>
                  <a:srgbClr val="000000"/>
                </a:solidFill>
              </a:defRPr>
            </a:lvl1pPr>
          </a:lstStyle>
          <a:p>
            <a:fld id="{86CB4B4D-7CA3-9044-876B-883B54F8677D}" type="slidenum">
              <a:rPr/>
              <a:t>8</a:t>
            </a:fld>
            <a:endParaRPr/>
          </a:p>
        </p:txBody>
      </p:sp>
      <p:sp>
        <p:nvSpPr>
          <p:cNvPr id="2" name="Texte de puce de diapositive">
            <a:extLst>
              <a:ext uri="{FF2B5EF4-FFF2-40B4-BE49-F238E27FC236}">
                <a16:creationId xmlns:a16="http://schemas.microsoft.com/office/drawing/2014/main" id="{1EF4BA31-594D-E489-06BB-2161CDA6CCE7}"/>
              </a:ext>
            </a:extLst>
          </p:cNvPr>
          <p:cNvSpPr txBox="1">
            <a:spLocks/>
          </p:cNvSpPr>
          <p:nvPr/>
        </p:nvSpPr>
        <p:spPr>
          <a:xfrm>
            <a:off x="2865741" y="1995956"/>
            <a:ext cx="19999525" cy="114970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hangingPunct="1">
              <a:spcBef>
                <a:spcPts val="1500"/>
              </a:spcBef>
            </a:pPr>
            <a:endParaRPr lang="en-US" sz="2000" dirty="0"/>
          </a:p>
          <a:p>
            <a:pPr hangingPunct="1">
              <a:spcBef>
                <a:spcPts val="900"/>
              </a:spcBef>
            </a:pPr>
            <a:r>
              <a:rPr lang="en-US" sz="2800" dirty="0">
                <a:solidFill>
                  <a:schemeClr val="tx1">
                    <a:lumMod val="50000"/>
                  </a:schemeClr>
                </a:solidFill>
                <a:latin typeface="Arial" panose="020B0604020202020204" pitchFamily="34" charset="0"/>
                <a:cs typeface="Arial" panose="020B0604020202020204" pitchFamily="34" charset="0"/>
              </a:rPr>
              <a:t>To be copyrighted, intellectual works have to be « </a:t>
            </a:r>
            <a:r>
              <a:rPr lang="en-US" sz="2800" b="1" dirty="0">
                <a:solidFill>
                  <a:schemeClr val="tx1">
                    <a:lumMod val="50000"/>
                  </a:schemeClr>
                </a:solidFill>
                <a:latin typeface="Arial" panose="020B0604020202020204" pitchFamily="34" charset="0"/>
                <a:cs typeface="Arial" panose="020B0604020202020204" pitchFamily="34" charset="0"/>
              </a:rPr>
              <a:t>original</a:t>
            </a:r>
            <a:r>
              <a:rPr lang="en-US" sz="2800" dirty="0">
                <a:solidFill>
                  <a:schemeClr val="tx1">
                    <a:lumMod val="50000"/>
                  </a:schemeClr>
                </a:solidFill>
                <a:latin typeface="Arial" panose="020B0604020202020204" pitchFamily="34" charset="0"/>
                <a:cs typeface="Arial" panose="020B0604020202020204" pitchFamily="34" charset="0"/>
              </a:rPr>
              <a:t> » (Court of Justice of the European Union, Case C-5/08, </a:t>
            </a:r>
            <a:r>
              <a:rPr lang="en-US" sz="2800" dirty="0" err="1">
                <a:solidFill>
                  <a:schemeClr val="tx1">
                    <a:lumMod val="50000"/>
                  </a:schemeClr>
                </a:solidFill>
                <a:latin typeface="Arial" panose="020B0604020202020204" pitchFamily="34" charset="0"/>
                <a:cs typeface="Arial" panose="020B0604020202020204" pitchFamily="34" charset="0"/>
              </a:rPr>
              <a:t>Infopaq</a:t>
            </a:r>
            <a:r>
              <a:rPr lang="en-US" sz="2800" dirty="0">
                <a:solidFill>
                  <a:schemeClr val="tx1">
                    <a:lumMod val="50000"/>
                  </a:schemeClr>
                </a:solidFill>
                <a:latin typeface="Arial" panose="020B0604020202020204" pitchFamily="34" charset="0"/>
                <a:cs typeface="Arial" panose="020B0604020202020204" pitchFamily="34" charset="0"/>
              </a:rPr>
              <a:t> 16th July 2009 ; art L112-1 Intellectual Property Code).</a:t>
            </a:r>
          </a:p>
          <a:p>
            <a:pPr lvl="1" hangingPunct="1">
              <a:spcBef>
                <a:spcPts val="900"/>
              </a:spcBef>
            </a:pPr>
            <a:r>
              <a:rPr lang="en-US" sz="2800" dirty="0">
                <a:solidFill>
                  <a:schemeClr val="tx1">
                    <a:lumMod val="50000"/>
                  </a:schemeClr>
                </a:solidFill>
                <a:latin typeface="Arial" panose="020B0604020202020204" pitchFamily="34" charset="0"/>
                <a:cs typeface="Arial" panose="020B0604020202020204" pitchFamily="34" charset="0"/>
              </a:rPr>
              <a:t>Thus, an algorithm </a:t>
            </a:r>
            <a:r>
              <a:rPr lang="en-US" sz="2800" i="1" dirty="0">
                <a:solidFill>
                  <a:schemeClr val="tx1">
                    <a:lumMod val="50000"/>
                  </a:schemeClr>
                </a:solidFill>
                <a:latin typeface="Arial" panose="020B0604020202020204" pitchFamily="34" charset="0"/>
                <a:cs typeface="Arial" panose="020B0604020202020204" pitchFamily="34" charset="0"/>
              </a:rPr>
              <a:t>« a simple succession of operations translating a logical statement of functionalities, is insusceptible of protection » </a:t>
            </a:r>
            <a:r>
              <a:rPr lang="en-US" sz="2800" dirty="0">
                <a:solidFill>
                  <a:schemeClr val="tx1">
                    <a:lumMod val="50000"/>
                  </a:schemeClr>
                </a:solidFill>
                <a:latin typeface="Arial" panose="020B0604020202020204" pitchFamily="34" charset="0"/>
                <a:cs typeface="Arial" panose="020B0604020202020204" pitchFamily="34" charset="0"/>
              </a:rPr>
              <a:t>(</a:t>
            </a:r>
            <a:r>
              <a:rPr lang="en-US" sz="2800" dirty="0" err="1">
                <a:solidFill>
                  <a:schemeClr val="tx1">
                    <a:lumMod val="50000"/>
                  </a:schemeClr>
                </a:solidFill>
                <a:latin typeface="Arial" panose="020B0604020202020204" pitchFamily="34" charset="0"/>
                <a:cs typeface="Arial" panose="020B0604020202020204" pitchFamily="34" charset="0"/>
              </a:rPr>
              <a:t>Cour</a:t>
            </a:r>
            <a:r>
              <a:rPr lang="en-US" sz="2800" dirty="0">
                <a:solidFill>
                  <a:schemeClr val="tx1">
                    <a:lumMod val="50000"/>
                  </a:schemeClr>
                </a:solidFill>
                <a:latin typeface="Arial" panose="020B0604020202020204" pitchFamily="34" charset="0"/>
                <a:cs typeface="Arial" panose="020B0604020202020204" pitchFamily="34" charset="0"/>
              </a:rPr>
              <a:t> </a:t>
            </a:r>
            <a:r>
              <a:rPr lang="en-US" sz="2800" dirty="0" err="1">
                <a:solidFill>
                  <a:schemeClr val="tx1">
                    <a:lumMod val="50000"/>
                  </a:schemeClr>
                </a:solidFill>
                <a:latin typeface="Arial" panose="020B0604020202020204" pitchFamily="34" charset="0"/>
                <a:cs typeface="Arial" panose="020B0604020202020204" pitchFamily="34" charset="0"/>
              </a:rPr>
              <a:t>d’appel</a:t>
            </a:r>
            <a:r>
              <a:rPr lang="en-US" sz="2800" dirty="0">
                <a:solidFill>
                  <a:schemeClr val="tx1">
                    <a:lumMod val="50000"/>
                  </a:schemeClr>
                </a:solidFill>
                <a:latin typeface="Arial" panose="020B0604020202020204" pitchFamily="34" charset="0"/>
                <a:cs typeface="Arial" panose="020B0604020202020204" pitchFamily="34" charset="0"/>
              </a:rPr>
              <a:t> de Paris, 8 </a:t>
            </a:r>
            <a:r>
              <a:rPr lang="en-US" sz="2800" dirty="0" err="1">
                <a:solidFill>
                  <a:schemeClr val="tx1">
                    <a:lumMod val="50000"/>
                  </a:schemeClr>
                </a:solidFill>
                <a:latin typeface="Arial" panose="020B0604020202020204" pitchFamily="34" charset="0"/>
                <a:cs typeface="Arial" panose="020B0604020202020204" pitchFamily="34" charset="0"/>
              </a:rPr>
              <a:t>septembre</a:t>
            </a:r>
            <a:r>
              <a:rPr lang="en-US" sz="2800" dirty="0">
                <a:solidFill>
                  <a:schemeClr val="tx1">
                    <a:lumMod val="50000"/>
                  </a:schemeClr>
                </a:solidFill>
                <a:latin typeface="Arial" panose="020B0604020202020204" pitchFamily="34" charset="0"/>
                <a:cs typeface="Arial" panose="020B0604020202020204" pitchFamily="34" charset="0"/>
              </a:rPr>
              <a:t> 2017) : Do you agree with that conclusion?</a:t>
            </a:r>
          </a:p>
          <a:p>
            <a:pPr hangingPunct="1">
              <a:spcBef>
                <a:spcPts val="900"/>
              </a:spcBef>
            </a:pPr>
            <a:endParaRPr lang="en-US" sz="2800" dirty="0">
              <a:solidFill>
                <a:schemeClr val="tx1">
                  <a:lumMod val="50000"/>
                </a:schemeClr>
              </a:solidFill>
              <a:latin typeface="Arial" panose="020B0604020202020204" pitchFamily="34" charset="0"/>
              <a:cs typeface="Arial" panose="020B0604020202020204" pitchFamily="34" charset="0"/>
            </a:endParaRPr>
          </a:p>
          <a:p>
            <a:pPr hangingPunct="1">
              <a:spcBef>
                <a:spcPts val="900"/>
              </a:spcBef>
            </a:pPr>
            <a:r>
              <a:rPr lang="en-US" sz="2800" u="sng" dirty="0">
                <a:solidFill>
                  <a:schemeClr val="tx1">
                    <a:lumMod val="50000"/>
                  </a:schemeClr>
                </a:solidFill>
                <a:latin typeface="Arial" panose="020B0604020202020204" pitchFamily="34" charset="0"/>
                <a:cs typeface="Arial" panose="020B0604020202020204" pitchFamily="34" charset="0"/>
              </a:rPr>
              <a:t>How to demonstrate « originality »?</a:t>
            </a:r>
          </a:p>
          <a:p>
            <a:pPr lvl="1" hangingPunct="1">
              <a:spcBef>
                <a:spcPts val="900"/>
              </a:spcBef>
            </a:pPr>
            <a:r>
              <a:rPr lang="en-US" sz="2800" dirty="0"/>
              <a:t>The author needs to demonstrate </a:t>
            </a:r>
            <a:r>
              <a:rPr lang="en-US" sz="2800" i="1" dirty="0"/>
              <a:t>« </a:t>
            </a:r>
            <a:r>
              <a:rPr lang="en-US" sz="2800" b="1" i="1" dirty="0"/>
              <a:t>a personalized effort </a:t>
            </a:r>
            <a:r>
              <a:rPr lang="en-US" sz="2800" i="1" dirty="0"/>
              <a:t>going beyond the simple implementation of an automatic and constraining logic, and that the materialization of this effort resided in an </a:t>
            </a:r>
            <a:r>
              <a:rPr lang="en-US" sz="2800" b="1" i="1" dirty="0"/>
              <a:t>unique structure</a:t>
            </a:r>
            <a:r>
              <a:rPr lang="en-US" sz="2800" i="1" dirty="0"/>
              <a:t>" </a:t>
            </a:r>
            <a:r>
              <a:rPr lang="en-US" sz="2800" dirty="0"/>
              <a:t>that bears </a:t>
            </a:r>
            <a:r>
              <a:rPr lang="en-US" sz="2800" i="1" dirty="0"/>
              <a:t>"</a:t>
            </a:r>
            <a:r>
              <a:rPr lang="en-US" sz="2800" b="1" i="1" dirty="0"/>
              <a:t>the mark of his intellectual contribution </a:t>
            </a:r>
            <a:r>
              <a:rPr lang="en-US" sz="2800" i="1" dirty="0"/>
              <a:t>» </a:t>
            </a:r>
            <a:r>
              <a:rPr lang="en-US" sz="2800" dirty="0"/>
              <a:t>(</a:t>
            </a:r>
            <a:r>
              <a:rPr lang="en-US" sz="2800" dirty="0" err="1"/>
              <a:t>Cour</a:t>
            </a:r>
            <a:r>
              <a:rPr lang="en-US" sz="2800" dirty="0"/>
              <a:t> de cassation, </a:t>
            </a:r>
            <a:r>
              <a:rPr lang="en-US" sz="2800" dirty="0" err="1"/>
              <a:t>arrêt</a:t>
            </a:r>
            <a:r>
              <a:rPr lang="en-US" sz="2800" dirty="0"/>
              <a:t> PACHOT, 7 mars 1986).</a:t>
            </a:r>
          </a:p>
          <a:p>
            <a:pPr lvl="1" hangingPunct="1">
              <a:spcBef>
                <a:spcPts val="900"/>
              </a:spcBef>
            </a:pPr>
            <a:r>
              <a:rPr lang="en-US" sz="2800" dirty="0"/>
              <a:t>Show </a:t>
            </a:r>
            <a:r>
              <a:rPr lang="en-US" sz="2800" i="1" dirty="0"/>
              <a:t>« how </a:t>
            </a:r>
            <a:r>
              <a:rPr lang="en-US" sz="2800" b="1" i="1" dirty="0"/>
              <a:t>the choices made </a:t>
            </a:r>
            <a:r>
              <a:rPr lang="en-US" sz="2800" i="1" dirty="0"/>
              <a:t>demonstrated the </a:t>
            </a:r>
            <a:r>
              <a:rPr lang="en-US" sz="2800" b="1" i="1" dirty="0"/>
              <a:t>intellectual contribution </a:t>
            </a:r>
            <a:r>
              <a:rPr lang="en-US" sz="2800" i="1" dirty="0"/>
              <a:t>and </a:t>
            </a:r>
            <a:r>
              <a:rPr lang="en-US" sz="2800" b="1" i="1" dirty="0"/>
              <a:t>personal effort </a:t>
            </a:r>
            <a:r>
              <a:rPr lang="en-US" sz="2800" i="1" dirty="0"/>
              <a:t>of the person who developed the software, which alone conferred the character of an original work protected by copyright »</a:t>
            </a:r>
            <a:r>
              <a:rPr lang="en-US" sz="2800" dirty="0"/>
              <a:t> (</a:t>
            </a:r>
            <a:r>
              <a:rPr lang="en-US" sz="2800" dirty="0" err="1"/>
              <a:t>Cour</a:t>
            </a:r>
            <a:r>
              <a:rPr lang="en-US" sz="2800" dirty="0"/>
              <a:t> de cassation, 17 </a:t>
            </a:r>
            <a:r>
              <a:rPr lang="en-US" sz="2800" dirty="0" err="1"/>
              <a:t>octobre</a:t>
            </a:r>
            <a:r>
              <a:rPr lang="en-US" sz="2800" dirty="0"/>
              <a:t> 2012). </a:t>
            </a:r>
          </a:p>
          <a:p>
            <a:pPr lvl="1" hangingPunct="1">
              <a:spcBef>
                <a:spcPts val="900"/>
              </a:spcBef>
            </a:pPr>
            <a:r>
              <a:rPr lang="en-US" sz="2800" i="1" dirty="0"/>
              <a:t>« The elements likely to justify the originality of the software's component » are the « </a:t>
            </a:r>
            <a:r>
              <a:rPr lang="en-US" sz="2800" b="1" i="1" dirty="0"/>
              <a:t>programming lines, codes or flowchart, or preparatory design material </a:t>
            </a:r>
            <a:r>
              <a:rPr lang="en-US" sz="2800" i="1" dirty="0"/>
              <a:t>» </a:t>
            </a:r>
            <a:r>
              <a:rPr lang="en-US" sz="2800" dirty="0"/>
              <a:t>(</a:t>
            </a:r>
            <a:r>
              <a:rPr lang="en-US" sz="2800" dirty="0" err="1"/>
              <a:t>Cour</a:t>
            </a:r>
            <a:r>
              <a:rPr lang="en-US" sz="2800" dirty="0"/>
              <a:t> de cassation, 14 </a:t>
            </a:r>
            <a:r>
              <a:rPr lang="en-US" sz="2800" dirty="0" err="1"/>
              <a:t>novembre</a:t>
            </a:r>
            <a:r>
              <a:rPr lang="en-US" sz="2800" dirty="0"/>
              <a:t> 2013).</a:t>
            </a:r>
          </a:p>
          <a:p>
            <a:pPr lvl="1" hangingPunct="1">
              <a:spcBef>
                <a:spcPts val="900"/>
              </a:spcBef>
            </a:pPr>
            <a:endParaRPr lang="en-US" sz="2800" dirty="0"/>
          </a:p>
          <a:p>
            <a:pPr hangingPunct="1">
              <a:spcBef>
                <a:spcPts val="900"/>
              </a:spcBef>
            </a:pPr>
            <a:r>
              <a:rPr lang="en-US" sz="2800" u="sng" dirty="0"/>
              <a:t>Who owns the rights?</a:t>
            </a:r>
          </a:p>
          <a:p>
            <a:pPr marL="0" indent="0" hangingPunct="1">
              <a:spcBef>
                <a:spcPts val="900"/>
              </a:spcBef>
              <a:buNone/>
            </a:pPr>
            <a:endParaRPr lang="en-US" sz="2800" u="sng" dirty="0"/>
          </a:p>
          <a:p>
            <a:pPr lvl="1" hangingPunct="1">
              <a:spcBef>
                <a:spcPts val="900"/>
              </a:spcBef>
            </a:pPr>
            <a:r>
              <a:rPr lang="en-US" sz="2800" dirty="0"/>
              <a:t>« Moral » rights =&gt; to the author</a:t>
            </a:r>
          </a:p>
          <a:p>
            <a:pPr lvl="2" hangingPunct="1">
              <a:spcBef>
                <a:spcPts val="900"/>
              </a:spcBef>
            </a:pPr>
            <a:r>
              <a:rPr lang="en-US" sz="2800" dirty="0"/>
              <a:t>Software specificity: </a:t>
            </a:r>
            <a:r>
              <a:rPr lang="en-US" sz="2800" b="1" dirty="0"/>
              <a:t>limited</a:t>
            </a:r>
            <a:r>
              <a:rPr lang="en-US" sz="2800" dirty="0"/>
              <a:t> to the rights of disclosure (decide on publication) and authorship (attach the author’s name to the work). Withdrawal, repentance and forbidding forward modification by an editor are </a:t>
            </a:r>
            <a:r>
              <a:rPr lang="en-US" sz="2800" b="1" dirty="0"/>
              <a:t>excluded</a:t>
            </a:r>
            <a:r>
              <a:rPr lang="en-US" sz="2800" dirty="0"/>
              <a:t>.</a:t>
            </a:r>
          </a:p>
          <a:p>
            <a:pPr marL="1219200" lvl="2" indent="0" hangingPunct="1">
              <a:spcBef>
                <a:spcPts val="900"/>
              </a:spcBef>
              <a:buNone/>
            </a:pPr>
            <a:endParaRPr lang="en-US" sz="2800" dirty="0"/>
          </a:p>
          <a:p>
            <a:pPr lvl="1" hangingPunct="1">
              <a:spcBef>
                <a:spcPts val="900"/>
              </a:spcBef>
            </a:pPr>
            <a:r>
              <a:rPr lang="en-US" sz="2800" dirty="0"/>
              <a:t>« Patrimonial » rights (exploitation, royalties…) =&gt; to the author, except: employees’ invention (employer), collective invention (co-authors), collaborative work (1 author for each detachable component of the work).</a:t>
            </a:r>
          </a:p>
        </p:txBody>
      </p:sp>
    </p:spTree>
    <p:extLst>
      <p:ext uri="{BB962C8B-B14F-4D97-AF65-F5344CB8AC3E}">
        <p14:creationId xmlns:p14="http://schemas.microsoft.com/office/powerpoint/2010/main" val="297304044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re de diapositive"/>
          <p:cNvSpPr txBox="1">
            <a:spLocks noGrp="1"/>
          </p:cNvSpPr>
          <p:nvPr>
            <p:ph type="title"/>
          </p:nvPr>
        </p:nvSpPr>
        <p:spPr>
          <a:xfrm>
            <a:off x="3177975" y="464557"/>
            <a:ext cx="20510106" cy="1364243"/>
          </a:xfrm>
          <a:prstGeom prst="rect">
            <a:avLst/>
          </a:prstGeom>
        </p:spPr>
        <p:txBody>
          <a:bodyPr/>
          <a:lstStyle/>
          <a:p>
            <a:r>
              <a:rPr lang="fr-FR" dirty="0"/>
              <a:t>Software </a:t>
            </a:r>
            <a:r>
              <a:rPr lang="fr-FR" dirty="0" err="1"/>
              <a:t>users</a:t>
            </a:r>
            <a:r>
              <a:rPr lang="fr-FR" dirty="0"/>
              <a:t>’ </a:t>
            </a:r>
            <a:r>
              <a:rPr lang="fr-FR" dirty="0" err="1"/>
              <a:t>rights</a:t>
            </a:r>
            <a:endParaRPr dirty="0"/>
          </a:p>
        </p:txBody>
      </p:sp>
      <p:sp>
        <p:nvSpPr>
          <p:cNvPr id="157" name="Numéro de diapositive"/>
          <p:cNvSpPr txBox="1">
            <a:spLocks noGrp="1"/>
          </p:cNvSpPr>
          <p:nvPr>
            <p:ph type="sldNum" sz="quarter" idx="4294967295"/>
          </p:nvPr>
        </p:nvSpPr>
        <p:spPr>
          <a:xfrm>
            <a:off x="1123881" y="12904277"/>
            <a:ext cx="241438" cy="3608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ctr" defTabSz="584200">
              <a:spcBef>
                <a:spcPts val="0"/>
              </a:spcBef>
              <a:defRPr sz="1800">
                <a:solidFill>
                  <a:srgbClr val="000000"/>
                </a:solidFill>
              </a:defRPr>
            </a:lvl1pPr>
          </a:lstStyle>
          <a:p>
            <a:fld id="{86CB4B4D-7CA3-9044-876B-883B54F8677D}" type="slidenum">
              <a:rPr/>
              <a:t>9</a:t>
            </a:fld>
            <a:endParaRPr/>
          </a:p>
        </p:txBody>
      </p:sp>
      <p:sp>
        <p:nvSpPr>
          <p:cNvPr id="4" name="Texte de puce de diapositive">
            <a:extLst>
              <a:ext uri="{FF2B5EF4-FFF2-40B4-BE49-F238E27FC236}">
                <a16:creationId xmlns:a16="http://schemas.microsoft.com/office/drawing/2014/main" id="{6D5EA166-EB6D-5348-5B04-4FF58F7C28A5}"/>
              </a:ext>
            </a:extLst>
          </p:cNvPr>
          <p:cNvSpPr txBox="1">
            <a:spLocks/>
          </p:cNvSpPr>
          <p:nvPr/>
        </p:nvSpPr>
        <p:spPr>
          <a:xfrm>
            <a:off x="2993757" y="2434868"/>
            <a:ext cx="19999525" cy="6965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609598" marR="0" indent="-609598"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1pPr>
            <a:lvl2pPr marL="1168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2pPr>
            <a:lvl3pPr marL="1778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3pPr>
            <a:lvl4pPr marL="2387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4pPr>
            <a:lvl5pPr marL="29972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5pPr>
            <a:lvl6pPr marL="36068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6pPr>
            <a:lvl7pPr marL="42164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7pPr>
            <a:lvl8pPr marL="48260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8pPr>
            <a:lvl9pPr marL="5435600" marR="0" indent="-558800" algn="l" defTabSz="2438337" rtl="0" latinLnBrk="0">
              <a:lnSpc>
                <a:spcPct val="90000"/>
              </a:lnSpc>
              <a:spcBef>
                <a:spcPts val="4500"/>
              </a:spcBef>
              <a:spcAft>
                <a:spcPts val="0"/>
              </a:spcAft>
              <a:buClr>
                <a:srgbClr val="BF1238"/>
              </a:buClr>
              <a:buSzPct val="123000"/>
              <a:buFontTx/>
              <a:buChar char="•"/>
              <a:tabLst/>
              <a:defRPr sz="4400" b="0" i="0" u="none" strike="noStrike" cap="none" spc="0" baseline="0">
                <a:solidFill>
                  <a:srgbClr val="000000"/>
                </a:solidFill>
                <a:uFillTx/>
                <a:latin typeface="Arial"/>
                <a:ea typeface="Arial"/>
                <a:cs typeface="Arial"/>
                <a:sym typeface="Arial"/>
              </a:defRPr>
            </a:lvl9pPr>
          </a:lstStyle>
          <a:p>
            <a:pPr lvl="1" hangingPunct="1">
              <a:spcBef>
                <a:spcPts val="900"/>
              </a:spcBef>
            </a:pPr>
            <a:endParaRPr lang="fr-FR" sz="2800" dirty="0"/>
          </a:p>
          <a:p>
            <a:pPr hangingPunct="1">
              <a:spcBef>
                <a:spcPts val="900"/>
              </a:spcBef>
            </a:pPr>
            <a:r>
              <a:rPr lang="fr-FR" sz="2800" u="sng" dirty="0" err="1"/>
              <a:t>Specific</a:t>
            </a:r>
            <a:r>
              <a:rPr lang="fr-FR" sz="2800" u="sng" dirty="0"/>
              <a:t> </a:t>
            </a:r>
            <a:r>
              <a:rPr lang="fr-FR" sz="2800" u="sng" dirty="0" err="1"/>
              <a:t>users</a:t>
            </a:r>
            <a:r>
              <a:rPr lang="fr-FR" sz="2800" u="sng" dirty="0"/>
              <a:t>’ </a:t>
            </a:r>
            <a:r>
              <a:rPr lang="fr-FR" sz="2800" u="sng" dirty="0" err="1"/>
              <a:t>rights</a:t>
            </a:r>
            <a:r>
              <a:rPr lang="fr-FR" sz="2800" u="sng" dirty="0"/>
              <a:t> </a:t>
            </a:r>
            <a:r>
              <a:rPr lang="fr-FR" sz="2800" dirty="0"/>
              <a:t>(art L122-6-1 </a:t>
            </a:r>
            <a:r>
              <a:rPr lang="fr-FR" sz="2800" dirty="0" err="1"/>
              <a:t>Intellectual</a:t>
            </a:r>
            <a:r>
              <a:rPr lang="fr-FR" sz="2800" dirty="0"/>
              <a:t> </a:t>
            </a:r>
            <a:r>
              <a:rPr lang="fr-FR" sz="2800" dirty="0" err="1"/>
              <a:t>Property</a:t>
            </a:r>
            <a:r>
              <a:rPr lang="fr-FR" sz="2800" dirty="0"/>
              <a:t> Code)</a:t>
            </a:r>
          </a:p>
          <a:p>
            <a:pPr marL="0" indent="0" hangingPunct="1">
              <a:spcBef>
                <a:spcPts val="900"/>
              </a:spcBef>
              <a:buNone/>
            </a:pPr>
            <a:endParaRPr lang="fr-FR" sz="2800" dirty="0"/>
          </a:p>
          <a:p>
            <a:pPr lvl="1" hangingPunct="1">
              <a:spcBef>
                <a:spcPts val="900"/>
              </a:spcBef>
            </a:pPr>
            <a:r>
              <a:rPr lang="fr-FR" sz="2800" dirty="0"/>
              <a:t>Right to </a:t>
            </a:r>
            <a:r>
              <a:rPr lang="fr-FR" sz="2800" b="1" dirty="0" err="1"/>
              <a:t>make</a:t>
            </a:r>
            <a:r>
              <a:rPr lang="fr-FR" sz="2800" b="1" dirty="0"/>
              <a:t> reproductions, translations or adaptations </a:t>
            </a:r>
            <a:r>
              <a:rPr lang="fr-FR" sz="2800" i="1" dirty="0"/>
              <a:t>« </a:t>
            </a:r>
            <a:r>
              <a:rPr lang="fr-FR" sz="2800" i="1" dirty="0" err="1"/>
              <a:t>necessary</a:t>
            </a:r>
            <a:r>
              <a:rPr lang="fr-FR" sz="2800" i="1" dirty="0"/>
              <a:t> to enable the software to </a:t>
            </a:r>
            <a:r>
              <a:rPr lang="fr-FR" sz="2800" i="1" dirty="0" err="1"/>
              <a:t>be</a:t>
            </a:r>
            <a:r>
              <a:rPr lang="fr-FR" sz="2800" i="1" dirty="0"/>
              <a:t> </a:t>
            </a:r>
            <a:r>
              <a:rPr lang="fr-FR" sz="2800" i="1" dirty="0" err="1"/>
              <a:t>used</a:t>
            </a:r>
            <a:r>
              <a:rPr lang="fr-FR" sz="2800" i="1" dirty="0"/>
              <a:t>, in accordance </a:t>
            </a:r>
            <a:r>
              <a:rPr lang="fr-FR" sz="2800" i="1" dirty="0" err="1"/>
              <a:t>with</a:t>
            </a:r>
            <a:r>
              <a:rPr lang="fr-FR" sz="2800" i="1" dirty="0"/>
              <a:t> </a:t>
            </a:r>
            <a:r>
              <a:rPr lang="fr-FR" sz="2800" i="1" dirty="0" err="1"/>
              <a:t>its</a:t>
            </a:r>
            <a:r>
              <a:rPr lang="fr-FR" sz="2800" i="1" dirty="0"/>
              <a:t> </a:t>
            </a:r>
            <a:r>
              <a:rPr lang="fr-FR" sz="2800" i="1" dirty="0" err="1"/>
              <a:t>intended</a:t>
            </a:r>
            <a:r>
              <a:rPr lang="fr-FR" sz="2800" i="1" dirty="0"/>
              <a:t> </a:t>
            </a:r>
            <a:r>
              <a:rPr lang="fr-FR" sz="2800" i="1" dirty="0" err="1"/>
              <a:t>purpose</a:t>
            </a:r>
            <a:r>
              <a:rPr lang="fr-FR" sz="2800" i="1" dirty="0"/>
              <a:t>, by the </a:t>
            </a:r>
            <a:r>
              <a:rPr lang="fr-FR" sz="2800" i="1" dirty="0" err="1"/>
              <a:t>person</a:t>
            </a:r>
            <a:r>
              <a:rPr lang="fr-FR" sz="2800" i="1" dirty="0"/>
              <a:t> </a:t>
            </a:r>
            <a:r>
              <a:rPr lang="fr-FR" sz="2800" i="1" dirty="0" err="1"/>
              <a:t>entitled</a:t>
            </a:r>
            <a:r>
              <a:rPr lang="fr-FR" sz="2800" i="1" dirty="0"/>
              <a:t> to use </a:t>
            </a:r>
            <a:r>
              <a:rPr lang="fr-FR" sz="2800" i="1" dirty="0" err="1"/>
              <a:t>it</a:t>
            </a:r>
            <a:r>
              <a:rPr lang="fr-FR" sz="2800" i="1" dirty="0"/>
              <a:t>, </a:t>
            </a:r>
            <a:r>
              <a:rPr lang="fr-FR" sz="2800" i="1" dirty="0" err="1"/>
              <a:t>including</a:t>
            </a:r>
            <a:r>
              <a:rPr lang="fr-FR" sz="2800" i="1" dirty="0"/>
              <a:t> to correct </a:t>
            </a:r>
            <a:r>
              <a:rPr lang="fr-FR" sz="2800" i="1" dirty="0" err="1"/>
              <a:t>errors</a:t>
            </a:r>
            <a:r>
              <a:rPr lang="fr-FR" sz="2800" i="1" dirty="0"/>
              <a:t> »</a:t>
            </a:r>
            <a:r>
              <a:rPr lang="fr-FR" sz="2800" dirty="0"/>
              <a:t>, </a:t>
            </a:r>
            <a:r>
              <a:rPr lang="fr-FR" sz="2800" dirty="0" err="1"/>
              <a:t>unless</a:t>
            </a:r>
            <a:r>
              <a:rPr lang="fr-FR" sz="2800" dirty="0"/>
              <a:t> the user </a:t>
            </a:r>
            <a:r>
              <a:rPr lang="fr-FR" sz="2800" dirty="0" err="1"/>
              <a:t>contract</a:t>
            </a:r>
            <a:r>
              <a:rPr lang="fr-FR" sz="2800" dirty="0"/>
              <a:t> </a:t>
            </a:r>
            <a:r>
              <a:rPr lang="fr-FR" sz="2800" dirty="0" err="1"/>
              <a:t>stipulates</a:t>
            </a:r>
            <a:r>
              <a:rPr lang="fr-FR" sz="2800" dirty="0"/>
              <a:t> </a:t>
            </a:r>
            <a:r>
              <a:rPr lang="fr-FR" sz="2800" dirty="0" err="1"/>
              <a:t>otherwise</a:t>
            </a:r>
            <a:r>
              <a:rPr lang="fr-FR" sz="2800" dirty="0"/>
              <a:t>.</a:t>
            </a:r>
          </a:p>
          <a:p>
            <a:pPr marL="609600" lvl="1" indent="0" hangingPunct="1">
              <a:spcBef>
                <a:spcPts val="900"/>
              </a:spcBef>
              <a:buNone/>
            </a:pPr>
            <a:endParaRPr lang="fr-FR" sz="2800" dirty="0"/>
          </a:p>
          <a:p>
            <a:pPr lvl="1" hangingPunct="1">
              <a:spcBef>
                <a:spcPts val="900"/>
              </a:spcBef>
            </a:pPr>
            <a:r>
              <a:rPr lang="fr-FR" sz="2800" dirty="0"/>
              <a:t>Right to </a:t>
            </a:r>
            <a:r>
              <a:rPr lang="fr-FR" sz="2800" b="1" dirty="0" err="1"/>
              <a:t>make</a:t>
            </a:r>
            <a:r>
              <a:rPr lang="fr-FR" sz="2800" b="1" dirty="0"/>
              <a:t> a backup copy</a:t>
            </a:r>
            <a:r>
              <a:rPr lang="fr-FR" sz="2800" dirty="0"/>
              <a:t>.</a:t>
            </a:r>
          </a:p>
          <a:p>
            <a:pPr marL="609600" lvl="1" indent="0" hangingPunct="1">
              <a:spcBef>
                <a:spcPts val="900"/>
              </a:spcBef>
              <a:buNone/>
            </a:pPr>
            <a:endParaRPr lang="fr-FR" sz="2800" dirty="0"/>
          </a:p>
          <a:p>
            <a:pPr lvl="1" hangingPunct="1">
              <a:spcBef>
                <a:spcPts val="900"/>
              </a:spcBef>
            </a:pPr>
            <a:r>
              <a:rPr lang="fr-FR" sz="2800" b="1" dirty="0"/>
              <a:t>Right to observe and test the software </a:t>
            </a:r>
            <a:r>
              <a:rPr lang="fr-FR" sz="2800" dirty="0"/>
              <a:t>and </a:t>
            </a:r>
            <a:r>
              <a:rPr lang="fr-FR" sz="2800" dirty="0" err="1"/>
              <a:t>its</a:t>
            </a:r>
            <a:r>
              <a:rPr lang="fr-FR" sz="2800" dirty="0"/>
              <a:t> </a:t>
            </a:r>
            <a:r>
              <a:rPr lang="fr-FR" sz="2800" dirty="0" err="1"/>
              <a:t>security</a:t>
            </a:r>
            <a:r>
              <a:rPr lang="fr-FR" sz="2800" dirty="0"/>
              <a:t> to </a:t>
            </a:r>
            <a:r>
              <a:rPr lang="fr-FR" sz="2800" dirty="0" err="1"/>
              <a:t>determine</a:t>
            </a:r>
            <a:r>
              <a:rPr lang="fr-FR" sz="2800" dirty="0"/>
              <a:t> </a:t>
            </a:r>
            <a:r>
              <a:rPr lang="fr-FR" sz="2800" dirty="0" err="1"/>
              <a:t>its</a:t>
            </a:r>
            <a:r>
              <a:rPr lang="fr-FR" sz="2800" dirty="0"/>
              <a:t> </a:t>
            </a:r>
            <a:r>
              <a:rPr lang="fr-FR" sz="2800" dirty="0" err="1"/>
              <a:t>principles</a:t>
            </a:r>
            <a:r>
              <a:rPr lang="fr-FR" sz="2800" dirty="0"/>
              <a:t>.</a:t>
            </a:r>
          </a:p>
          <a:p>
            <a:pPr marL="609600" lvl="1" indent="0" hangingPunct="1">
              <a:spcBef>
                <a:spcPts val="900"/>
              </a:spcBef>
              <a:buNone/>
            </a:pPr>
            <a:endParaRPr lang="fr-FR" sz="2800" dirty="0"/>
          </a:p>
          <a:p>
            <a:pPr lvl="1" hangingPunct="1">
              <a:spcBef>
                <a:spcPts val="900"/>
              </a:spcBef>
            </a:pPr>
            <a:r>
              <a:rPr lang="fr-FR" sz="2800" b="1" dirty="0"/>
              <a:t>Right to </a:t>
            </a:r>
            <a:r>
              <a:rPr lang="fr-FR" sz="2800" b="1" dirty="0" err="1"/>
              <a:t>access</a:t>
            </a:r>
            <a:r>
              <a:rPr lang="fr-FR" sz="2800" b="1" dirty="0"/>
              <a:t> the software code </a:t>
            </a:r>
            <a:r>
              <a:rPr lang="fr-FR" sz="2800" u="sng" dirty="0"/>
              <a:t>if </a:t>
            </a:r>
            <a:r>
              <a:rPr lang="fr-FR" sz="2800" u="sng" dirty="0" err="1"/>
              <a:t>this</a:t>
            </a:r>
            <a:r>
              <a:rPr lang="fr-FR" sz="2800" u="sng" dirty="0"/>
              <a:t> </a:t>
            </a:r>
            <a:r>
              <a:rPr lang="fr-FR" sz="2800" u="sng" dirty="0" err="1"/>
              <a:t>is</a:t>
            </a:r>
            <a:r>
              <a:rPr lang="fr-FR" sz="2800" u="sng" dirty="0"/>
              <a:t> essential to </a:t>
            </a:r>
            <a:r>
              <a:rPr lang="fr-FR" sz="2800" u="sng" dirty="0" err="1"/>
              <a:t>ensure</a:t>
            </a:r>
            <a:r>
              <a:rPr lang="fr-FR" sz="2800" u="sng" dirty="0"/>
              <a:t> </a:t>
            </a:r>
            <a:r>
              <a:rPr lang="fr-FR" sz="2800" u="sng" dirty="0" err="1"/>
              <a:t>interoperability</a:t>
            </a:r>
            <a:r>
              <a:rPr lang="fr-FR" sz="2800" u="sng" dirty="0"/>
              <a:t> </a:t>
            </a:r>
            <a:r>
              <a:rPr lang="fr-FR" sz="2800" u="sng" dirty="0" err="1"/>
              <a:t>with</a:t>
            </a:r>
            <a:r>
              <a:rPr lang="fr-FR" sz="2800" u="sng" dirty="0"/>
              <a:t> </a:t>
            </a:r>
            <a:r>
              <a:rPr lang="fr-FR" sz="2800" u="sng" dirty="0" err="1"/>
              <a:t>other</a:t>
            </a:r>
            <a:r>
              <a:rPr lang="fr-FR" sz="2800" u="sng" dirty="0"/>
              <a:t> software</a:t>
            </a:r>
            <a:r>
              <a:rPr lang="fr-FR" sz="2800" dirty="0"/>
              <a:t>, on condition </a:t>
            </a:r>
            <a:r>
              <a:rPr lang="fr-FR" sz="2800" dirty="0" err="1"/>
              <a:t>that</a:t>
            </a:r>
            <a:r>
              <a:rPr lang="fr-FR" sz="2800" dirty="0"/>
              <a:t> the information </a:t>
            </a:r>
            <a:r>
              <a:rPr lang="fr-FR" sz="2800" dirty="0" err="1"/>
              <a:t>required</a:t>
            </a:r>
            <a:r>
              <a:rPr lang="fr-FR" sz="2800" dirty="0"/>
              <a:t> for </a:t>
            </a:r>
            <a:r>
              <a:rPr lang="fr-FR" sz="2800" dirty="0" err="1"/>
              <a:t>interoperability</a:t>
            </a:r>
            <a:r>
              <a:rPr lang="fr-FR" sz="2800" dirty="0"/>
              <a:t> </a:t>
            </a:r>
            <a:r>
              <a:rPr lang="fr-FR" sz="2800" dirty="0" err="1"/>
              <a:t>is</a:t>
            </a:r>
            <a:r>
              <a:rPr lang="fr-FR" sz="2800" dirty="0"/>
              <a:t> not </a:t>
            </a:r>
            <a:r>
              <a:rPr lang="fr-FR" sz="2800" dirty="0" err="1"/>
              <a:t>already</a:t>
            </a:r>
            <a:r>
              <a:rPr lang="fr-FR" sz="2800" dirty="0"/>
              <a:t> </a:t>
            </a:r>
            <a:r>
              <a:rPr lang="fr-FR" sz="2800" dirty="0" err="1"/>
              <a:t>available</a:t>
            </a:r>
            <a:r>
              <a:rPr lang="fr-FR" sz="2800" dirty="0"/>
              <a:t>, and </a:t>
            </a:r>
            <a:r>
              <a:rPr lang="fr-FR" sz="2800" dirty="0" err="1"/>
              <a:t>that</a:t>
            </a:r>
            <a:r>
              <a:rPr lang="fr-FR" sz="2800" dirty="0"/>
              <a:t> </a:t>
            </a:r>
            <a:r>
              <a:rPr lang="fr-FR" sz="2800" dirty="0" err="1"/>
              <a:t>this</a:t>
            </a:r>
            <a:r>
              <a:rPr lang="fr-FR" sz="2800" dirty="0"/>
              <a:t> </a:t>
            </a:r>
            <a:r>
              <a:rPr lang="fr-FR" sz="2800" dirty="0" err="1"/>
              <a:t>act</a:t>
            </a:r>
            <a:r>
              <a:rPr lang="fr-FR" sz="2800" dirty="0"/>
              <a:t> </a:t>
            </a:r>
            <a:r>
              <a:rPr lang="fr-FR" sz="2800" dirty="0" err="1"/>
              <a:t>is</a:t>
            </a:r>
            <a:r>
              <a:rPr lang="fr-FR" sz="2800" dirty="0"/>
              <a:t> </a:t>
            </a:r>
            <a:r>
              <a:rPr lang="fr-FR" sz="2800" dirty="0" err="1"/>
              <a:t>limited</a:t>
            </a:r>
            <a:r>
              <a:rPr lang="fr-FR" sz="2800" dirty="0"/>
              <a:t> to the parts of the code </a:t>
            </a:r>
            <a:r>
              <a:rPr lang="fr-FR" sz="2800" dirty="0" err="1"/>
              <a:t>concerned</a:t>
            </a:r>
            <a:r>
              <a:rPr lang="fr-FR" sz="2800" dirty="0"/>
              <a:t> by </a:t>
            </a:r>
            <a:r>
              <a:rPr lang="fr-FR" sz="2800" dirty="0" err="1"/>
              <a:t>this</a:t>
            </a:r>
            <a:r>
              <a:rPr lang="fr-FR" sz="2800" dirty="0"/>
              <a:t> </a:t>
            </a:r>
            <a:r>
              <a:rPr lang="fr-FR" sz="2800" dirty="0" err="1"/>
              <a:t>interoperability</a:t>
            </a:r>
            <a:r>
              <a:rPr lang="fr-FR" sz="2800" dirty="0"/>
              <a:t>.</a:t>
            </a:r>
          </a:p>
        </p:txBody>
      </p:sp>
    </p:spTree>
    <p:extLst>
      <p:ext uri="{BB962C8B-B14F-4D97-AF65-F5344CB8AC3E}">
        <p14:creationId xmlns:p14="http://schemas.microsoft.com/office/powerpoint/2010/main" val="3657537943"/>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55555"/>
      </a:dk1>
      <a:lt1>
        <a:srgbClr val="FFFFFF"/>
      </a:lt1>
      <a:dk2>
        <a:srgbClr val="A7A7A7"/>
      </a:dk2>
      <a:lt2>
        <a:srgbClr val="535353"/>
      </a:lt2>
      <a:accent1>
        <a:srgbClr val="160873"/>
      </a:accent1>
      <a:accent2>
        <a:srgbClr val="1CF38B"/>
      </a:accent2>
      <a:accent3>
        <a:srgbClr val="F6CC46"/>
      </a:accent3>
      <a:accent4>
        <a:srgbClr val="BED1F1"/>
      </a:accent4>
      <a:accent5>
        <a:srgbClr val="FEEAEF"/>
      </a:accent5>
      <a:accent6>
        <a:srgbClr val="A5A5A5"/>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A306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BF1238"/>
            </a:solidFill>
            <a:effectLst/>
            <a:uFillTx/>
            <a:latin typeface="DINOT-Medium"/>
            <a:ea typeface="DINOT-Medium"/>
            <a:cs typeface="DINOT-Medium"/>
            <a:sym typeface="DINOT-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160873"/>
      </a:accent1>
      <a:accent2>
        <a:srgbClr val="1CF38B"/>
      </a:accent2>
      <a:accent3>
        <a:srgbClr val="F6CC46"/>
      </a:accent3>
      <a:accent4>
        <a:srgbClr val="BED1F1"/>
      </a:accent4>
      <a:accent5>
        <a:srgbClr val="FEEAEF"/>
      </a:accent5>
      <a:accent6>
        <a:srgbClr val="A5A5A5"/>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A306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BF1238"/>
            </a:solidFill>
            <a:effectLst/>
            <a:uFillTx/>
            <a:latin typeface="DINOT-Medium"/>
            <a:ea typeface="DINOT-Medium"/>
            <a:cs typeface="DINOT-Medium"/>
            <a:sym typeface="DINOT-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100000"/>
          </a:lnSpc>
          <a:spcBef>
            <a:spcPts val="0"/>
          </a:spcBef>
          <a:spcAft>
            <a:spcPts val="0"/>
          </a:spcAft>
          <a:buClrTx/>
          <a:buSzTx/>
          <a:buFontTx/>
          <a:buNone/>
          <a:tabLst/>
          <a:defRPr kumimoji="0" sz="5500" b="0" i="0" u="none" strike="noStrike" cap="none" spc="0" normalizeH="0" baseline="0">
            <a:ln>
              <a:noFill/>
            </a:ln>
            <a:solidFill>
              <a:srgbClr val="555555"/>
            </a:solidFill>
            <a:effectLst/>
            <a:uFillTx/>
            <a:latin typeface="DINOT-Regular"/>
            <a:ea typeface="DINOT-Regular"/>
            <a:cs typeface="DINOT-Regular"/>
            <a:sym typeface="DINOT-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926</TotalTime>
  <Words>1962</Words>
  <Application>Microsoft Macintosh PowerPoint</Application>
  <PresentationFormat>Personnalisé</PresentationFormat>
  <Paragraphs>155</Paragraphs>
  <Slides>15</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canada-type-gibson</vt:lpstr>
      <vt:lpstr>DINOT-Regular</vt:lpstr>
      <vt:lpstr>Helvetica Neue</vt:lpstr>
      <vt:lpstr>Helvetica Neue Medium</vt:lpstr>
      <vt:lpstr>Wingdings</vt:lpstr>
      <vt:lpstr>21_BasicWhite</vt:lpstr>
      <vt:lpstr>Software IP protection and copyright  DROIT-IP Law – March 26th, 2024</vt:lpstr>
      <vt:lpstr>Structure</vt:lpstr>
      <vt:lpstr>Software as IP</vt:lpstr>
      <vt:lpstr>Types of IP rights and software</vt:lpstr>
      <vt:lpstr>Types of IP rights and software</vt:lpstr>
      <vt:lpstr>Types of IP rights and software</vt:lpstr>
      <vt:lpstr>Types of IP rights and software</vt:lpstr>
      <vt:lpstr>When is my software copyrighted?</vt:lpstr>
      <vt:lpstr>Software users’ rights</vt:lpstr>
      <vt:lpstr>Originality of software: examples</vt:lpstr>
      <vt:lpstr>Software and Open Source</vt:lpstr>
      <vt:lpstr>Software and open source</vt:lpstr>
      <vt:lpstr>Overview of popular open source licenses</vt:lpstr>
      <vt:lpstr>Serious game: invent and defend your software!</vt:lpstr>
      <vt:lpstr>The IP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Thomas Le Goff</cp:lastModifiedBy>
  <cp:revision>80</cp:revision>
  <dcterms:modified xsi:type="dcterms:W3CDTF">2024-03-26T08:53:05Z</dcterms:modified>
</cp:coreProperties>
</file>