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77" r:id="rId4"/>
    <p:sldId id="270" r:id="rId5"/>
    <p:sldId id="323" r:id="rId7"/>
    <p:sldId id="272" r:id="rId8"/>
    <p:sldId id="321" r:id="rId9"/>
    <p:sldId id="273" r:id="rId10"/>
    <p:sldId id="304" r:id="rId11"/>
    <p:sldId id="305" r:id="rId12"/>
    <p:sldId id="306" r:id="rId13"/>
    <p:sldId id="307" r:id="rId14"/>
    <p:sldId id="312" r:id="rId15"/>
    <p:sldId id="309" r:id="rId16"/>
    <p:sldId id="310" r:id="rId17"/>
    <p:sldId id="311" r:id="rId18"/>
    <p:sldId id="324" r:id="rId19"/>
    <p:sldId id="280" r:id="rId20"/>
    <p:sldId id="271" r:id="rId21"/>
    <p:sldId id="278" r:id="rId22"/>
    <p:sldId id="274" r:id="rId23"/>
    <p:sldId id="268" r:id="rId24"/>
    <p:sldId id="26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70" autoAdjust="0"/>
    <p:restoredTop sz="94660"/>
  </p:normalViewPr>
  <p:slideViewPr>
    <p:cSldViewPr snapToGrid="0">
      <p:cViewPr>
        <p:scale>
          <a:sx n="80" d="100"/>
          <a:sy n="80" d="100"/>
        </p:scale>
        <p:origin x="92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FBB5C-7A14-438C-94E2-901046C9D8D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6D898-7BB3-41FD-93AD-D6F70D71D94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6D898-7BB3-41FD-93AD-D6F70D71D94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6D898-7BB3-41FD-93AD-D6F70D71D94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6D898-7BB3-41FD-93AD-D6F70D71D94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3CE25-CB7B-446A-B03C-82095F418B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A46B7-82FC-4DBD-B218-0F8A9BD104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3CE25-CB7B-446A-B03C-82095F418B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A46B7-82FC-4DBD-B218-0F8A9BD104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hyperlink" Target="https://zhuanlan.zhihu.com/p/58389508"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hyperlink" Target="https://jalammar.github.io/illustrated-transformer/" TargetMode="Externa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hyperlink" Target="https://jalammar.github.io/illustrated-transformer/" TargetMode="Externa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6.wmf"/><Relationship Id="rId7" Type="http://schemas.openxmlformats.org/officeDocument/2006/relationships/oleObject" Target="../embeddings/oleObject1.bin"/><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19.png"/><Relationship Id="rId10" Type="http://schemas.openxmlformats.org/officeDocument/2006/relationships/vmlDrawing" Target="../drawings/vmlDrawing1.vml"/><Relationship Id="rId1" Type="http://schemas.openxmlformats.org/officeDocument/2006/relationships/hyperlink" Target="https://jalammar.github.io/illustrated-transformer/" TargetMode="Externa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hyperlink" Target="https://jalammar.github.io/illustrated-transformer/" TargetMode="Externa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0.jpeg"/><Relationship Id="rId1" Type="http://schemas.openxmlformats.org/officeDocument/2006/relationships/hyperlink" Target="https://jalammar.github.io/illustrated-transform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tags" Target="../tags/tag1.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log.csdn.net/zouxy09/article/details/9156785/" TargetMode="Externa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blog.csdn.net/zouxy09/article/details/9156785/" TargetMode="Externa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blog.csdn.net/zouxy09/article/details/9156785/" TargetMode="Externa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hyperlink" Target="https://zhuanlan.zhihu.com/p/58389508" TargetMode="Externa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hyperlink" Target="https://zhuanlan.zhihu.com/p/58389508" TargetMode="Externa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hyperlink" Target="https://zhuanlan.zhihu.com/p/5838950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046558"/>
            <a:ext cx="9144000" cy="2387600"/>
          </a:xfrm>
        </p:spPr>
        <p:txBody>
          <a:bodyPr>
            <a:normAutofit/>
          </a:bodyPr>
          <a:lstStyle/>
          <a:p>
            <a:r>
              <a:rPr lang="zh-CN" altLang="en-US" sz="4400" b="1" dirty="0"/>
              <a:t>基于多模态结构的情感识别</a:t>
            </a:r>
            <a:endParaRPr lang="zh-CN" altLang="en-US" sz="4400" b="1" dirty="0"/>
          </a:p>
        </p:txBody>
      </p:sp>
      <p:sp>
        <p:nvSpPr>
          <p:cNvPr id="5" name="Subtitle 4"/>
          <p:cNvSpPr>
            <a:spLocks noGrp="1"/>
          </p:cNvSpPr>
          <p:nvPr>
            <p:ph type="subTitle" idx="1"/>
          </p:nvPr>
        </p:nvSpPr>
        <p:spPr>
          <a:xfrm>
            <a:off x="2112884" y="4279037"/>
            <a:ext cx="8052047" cy="650296"/>
          </a:xfrm>
        </p:spPr>
        <p:txBody>
          <a:bodyPr/>
          <a:lstStyle/>
          <a:p>
            <a:pPr algn="r"/>
            <a:r>
              <a:rPr lang="zh-CN" altLang="en-US" dirty="0"/>
              <a:t>赵鑫玮</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GloVe: Global Vectors for Word Representation</a:t>
            </a:r>
            <a:endParaRPr lang="en-US" altLang="zh-CN" sz="2800" b="1" dirty="0">
              <a:solidFill>
                <a:schemeClr val="bg1"/>
              </a:solidFill>
              <a:latin typeface="Calibri Light" panose="020F0302020204030204" pitchFamily="34" charset="0"/>
              <a:cs typeface="Calibri Light" panose="020F0302020204030204" pitchFamily="34" charset="0"/>
            </a:endParaRPr>
          </a:p>
        </p:txBody>
      </p:sp>
      <p:sp>
        <p:nvSpPr>
          <p:cNvPr id="3" name="矩形 2"/>
          <p:cNvSpPr/>
          <p:nvPr/>
        </p:nvSpPr>
        <p:spPr>
          <a:xfrm>
            <a:off x="0" y="6488668"/>
            <a:ext cx="4156907" cy="369332"/>
          </a:xfrm>
          <a:prstGeom prst="rect">
            <a:avLst/>
          </a:prstGeom>
        </p:spPr>
        <p:txBody>
          <a:bodyPr wrap="none">
            <a:spAutoFit/>
          </a:bodyPr>
          <a:p>
            <a:r>
              <a:rPr lang="en-US" altLang="zh-CN" dirty="0">
                <a:hlinkClick r:id="rId1"/>
              </a:rPr>
              <a:t>https://zhuanlan.zhihu.com/p/58389508</a:t>
            </a:r>
            <a:endParaRPr lang="zh-CN" altLang="en-US" dirty="0"/>
          </a:p>
        </p:txBody>
      </p:sp>
      <p:pic>
        <p:nvPicPr>
          <p:cNvPr id="4" name="图片 3"/>
          <p:cNvPicPr>
            <a:picLocks noChangeAspect="1"/>
          </p:cNvPicPr>
          <p:nvPr/>
        </p:nvPicPr>
        <p:blipFill>
          <a:blip r:embed="rId2"/>
          <a:stretch>
            <a:fillRect/>
          </a:stretch>
        </p:blipFill>
        <p:spPr>
          <a:xfrm>
            <a:off x="2322830" y="1629410"/>
            <a:ext cx="1163955" cy="3104515"/>
          </a:xfrm>
          <a:prstGeom prst="rect">
            <a:avLst/>
          </a:prstGeom>
        </p:spPr>
      </p:pic>
      <p:sp>
        <p:nvSpPr>
          <p:cNvPr id="7" name="矩形 6"/>
          <p:cNvSpPr/>
          <p:nvPr/>
        </p:nvSpPr>
        <p:spPr>
          <a:xfrm>
            <a:off x="556371" y="4919616"/>
            <a:ext cx="4696287" cy="1383665"/>
          </a:xfrm>
          <a:prstGeom prst="rect">
            <a:avLst/>
          </a:prstGeom>
        </p:spPr>
        <p:txBody>
          <a:bodyPr wrap="square">
            <a:spAutoFit/>
          </a:bodyPr>
          <a:p>
            <a:r>
              <a:rPr lang="zh-CN" altLang="en-US" sz="1400" dirty="0"/>
              <a:t>模型目标：进行词的向量化表示使得向量之间尽可能多地蕴含语义和语法的信息。</a:t>
            </a:r>
            <a:endParaRPr lang="zh-CN" altLang="en-US" sz="1400" dirty="0"/>
          </a:p>
          <a:p>
            <a:r>
              <a:rPr lang="zh-CN" altLang="en-US" sz="1400" dirty="0"/>
              <a:t>输入：语料库</a:t>
            </a:r>
            <a:endParaRPr lang="zh-CN" altLang="en-US" sz="1400" dirty="0"/>
          </a:p>
          <a:p>
            <a:r>
              <a:rPr lang="zh-CN" altLang="en-US" sz="1400" dirty="0"/>
              <a:t>输出：词向量</a:t>
            </a:r>
            <a:endParaRPr lang="zh-CN" altLang="en-US" sz="1400" dirty="0"/>
          </a:p>
          <a:p>
            <a:r>
              <a:rPr lang="zh-CN" altLang="en-US" sz="1400" dirty="0"/>
              <a:t>方法概述：首先基于语料库构建词的共现矩阵，然后基于共现矩阵</a:t>
            </a:r>
            <a:r>
              <a:rPr lang="en-US" altLang="zh-CN" sz="1400" dirty="0"/>
              <a:t>GloVe</a:t>
            </a:r>
            <a:r>
              <a:rPr lang="zh-CN" altLang="en-US" sz="1400" dirty="0"/>
              <a:t>模型学习词向量。</a:t>
            </a:r>
            <a:endParaRPr lang="zh-CN" altLang="en-US" sz="1400" dirty="0"/>
          </a:p>
        </p:txBody>
      </p:sp>
      <p:sp>
        <p:nvSpPr>
          <p:cNvPr id="8" name="矩形 7"/>
          <p:cNvSpPr>
            <a:spLocks noRot="1" noChangeAspect="1" noMove="1" noResize="1" noEditPoints="1" noAdjustHandles="1" noChangeArrowheads="1" noChangeShapeType="1" noTextEdit="1"/>
          </p:cNvSpPr>
          <p:nvPr/>
        </p:nvSpPr>
        <p:spPr>
          <a:xfrm>
            <a:off x="6675755" y="1629410"/>
            <a:ext cx="4660265" cy="4986655"/>
          </a:xfrm>
          <a:prstGeom prst="rect">
            <a:avLst/>
          </a:prstGeom>
          <a:blipFill rotWithShape="1">
            <a:blip r:embed="rId3"/>
            <a:stretch>
              <a:fillRect l="-838" r="-3770" b="-784"/>
            </a:stretch>
          </a:blipFill>
        </p:spPr>
        <p:txBody>
          <a:bodyPr/>
          <a:p>
            <a:r>
              <a:rPr lang="zh-CN" altLang="en-US">
                <a:noFill/>
              </a:rPr>
              <a:t> </a:t>
            </a:r>
            <a:endParaRPr lang="zh-CN" altLang="en-US">
              <a:no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Attention: Attention is All You Need</a:t>
            </a:r>
            <a:endParaRPr lang="zh-CN" altLang="en-US" sz="2800" b="1" dirty="0">
              <a:solidFill>
                <a:schemeClr val="bg1"/>
              </a:solidFill>
              <a:latin typeface="Calibri Light" panose="020F0302020204030204" pitchFamily="34" charset="0"/>
              <a:cs typeface="Calibri Light" panose="020F0302020204030204" pitchFamily="34" charset="0"/>
            </a:endParaRPr>
          </a:p>
        </p:txBody>
      </p:sp>
      <p:sp>
        <p:nvSpPr>
          <p:cNvPr id="6" name="矩形 5"/>
          <p:cNvSpPr/>
          <p:nvPr/>
        </p:nvSpPr>
        <p:spPr>
          <a:xfrm>
            <a:off x="0" y="6488668"/>
            <a:ext cx="5173211" cy="369332"/>
          </a:xfrm>
          <a:prstGeom prst="rect">
            <a:avLst/>
          </a:prstGeom>
        </p:spPr>
        <p:txBody>
          <a:bodyPr wrap="none">
            <a:spAutoFit/>
          </a:bodyPr>
          <a:p>
            <a:r>
              <a:rPr lang="en-US" altLang="zh-CN" dirty="0">
                <a:hlinkClick r:id="rId1"/>
              </a:rPr>
              <a:t>https://jalammar.github.io/illustrated-transformer/</a:t>
            </a:r>
            <a:endParaRPr lang="zh-CN" altLang="en-US" dirty="0"/>
          </a:p>
        </p:txBody>
      </p:sp>
      <p:pic>
        <p:nvPicPr>
          <p:cNvPr id="5" name="图片 4" descr="v2-65db2b083a3d3f5360127294456658ec_hd[1]"/>
          <p:cNvPicPr>
            <a:picLocks noChangeAspect="1"/>
          </p:cNvPicPr>
          <p:nvPr/>
        </p:nvPicPr>
        <p:blipFill>
          <a:blip r:embed="rId2"/>
          <a:stretch>
            <a:fillRect/>
          </a:stretch>
        </p:blipFill>
        <p:spPr>
          <a:xfrm>
            <a:off x="3232150" y="3267710"/>
            <a:ext cx="5410200" cy="2438400"/>
          </a:xfrm>
          <a:prstGeom prst="rect">
            <a:avLst/>
          </a:prstGeom>
        </p:spPr>
      </p:pic>
      <p:sp>
        <p:nvSpPr>
          <p:cNvPr id="8" name="文本框 7"/>
          <p:cNvSpPr txBox="1"/>
          <p:nvPr/>
        </p:nvSpPr>
        <p:spPr>
          <a:xfrm>
            <a:off x="802005" y="1929765"/>
            <a:ext cx="10588625" cy="737235"/>
          </a:xfrm>
          <a:prstGeom prst="rect">
            <a:avLst/>
          </a:prstGeom>
          <a:noFill/>
        </p:spPr>
        <p:txBody>
          <a:bodyPr wrap="square" rtlCol="0" anchor="t">
            <a:spAutoFit/>
          </a:bodyPr>
          <a:p>
            <a:r>
              <a:rPr lang="en-US" altLang="zh-CN" sz="1400"/>
              <a:t>A</a:t>
            </a:r>
            <a:r>
              <a:rPr lang="zh-CN" altLang="en-US" sz="1400"/>
              <a:t>ttention机制是松散地基于人类的视觉注意机制，就是按照“高分辨率”聚焦在观察对象的某个特定区域并以“低分辨率”感知观察对象的周边区域，然后不断地调整聚焦点。这个概念最早出现在认知心理学上面，我们快读阅读或者读长篇文本的时候，我们的注意力是集中在关键词，事件或实体上。通过大量实验证明，将</a:t>
            </a:r>
            <a:r>
              <a:rPr lang="en-US" altLang="zh-CN" sz="1400"/>
              <a:t>A</a:t>
            </a:r>
            <a:r>
              <a:rPr lang="zh-CN" altLang="en-US" sz="1400"/>
              <a:t>ttention机制应用在机器翻译，摘要生成，阅读理解等问题上，取得的成效显著。</a:t>
            </a:r>
            <a:endParaRPr lang="zh-CN" altLang="en-US" sz="1400"/>
          </a:p>
        </p:txBody>
      </p:sp>
      <p:sp>
        <p:nvSpPr>
          <p:cNvPr id="9" name="上箭头 8"/>
          <p:cNvSpPr/>
          <p:nvPr/>
        </p:nvSpPr>
        <p:spPr>
          <a:xfrm>
            <a:off x="7482840" y="5476875"/>
            <a:ext cx="149860" cy="325120"/>
          </a:xfrm>
          <a:prstGeom prst="upArrow">
            <a:avLst/>
          </a:prstGeom>
          <a:gradFill>
            <a:gsLst>
              <a:gs pos="0">
                <a:srgbClr val="E30000"/>
              </a:gs>
              <a:gs pos="100000">
                <a:srgbClr val="760303"/>
              </a:gs>
            </a:gsLst>
            <a:lin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445250" y="5801995"/>
            <a:ext cx="2225040" cy="306705"/>
          </a:xfrm>
          <a:prstGeom prst="rect">
            <a:avLst/>
          </a:prstGeom>
          <a:noFill/>
        </p:spPr>
        <p:txBody>
          <a:bodyPr wrap="square" rtlCol="0" anchor="t">
            <a:spAutoFit/>
          </a:bodyPr>
          <a:p>
            <a:pPr lvl="0" algn="l">
              <a:buClrTx/>
              <a:buSzTx/>
              <a:buFontTx/>
            </a:pPr>
            <a:r>
              <a:rPr lang="en-US" altLang="zh-CN" sz="1400" b="1">
                <a:solidFill>
                  <a:srgbClr val="C00000"/>
                </a:solidFill>
                <a:sym typeface="+mn-ea"/>
              </a:rPr>
              <a:t>Attention is All You Need</a:t>
            </a:r>
            <a:endParaRPr lang="en-US" altLang="zh-CN" sz="1400" b="1">
              <a:solidFill>
                <a:srgbClr val="C0000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Attention: Attention is All You Need</a:t>
            </a:r>
            <a:endParaRPr lang="zh-CN" altLang="en-US" sz="2800" b="1" dirty="0">
              <a:solidFill>
                <a:schemeClr val="bg1"/>
              </a:solidFill>
              <a:latin typeface="Calibri Light" panose="020F0302020204030204" pitchFamily="34" charset="0"/>
              <a:cs typeface="Calibri Light" panose="020F0302020204030204" pitchFamily="34" charset="0"/>
            </a:endParaRPr>
          </a:p>
        </p:txBody>
      </p:sp>
      <p:pic>
        <p:nvPicPr>
          <p:cNvPr id="1027" name="Picture 3" descr="Scaled Dot-Product Attention &#10;MatMul &#10;SoftMax &#10;Mask (opt.) &#10;Scale &#10;MatMuI "/>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60230" y="2923540"/>
            <a:ext cx="1558290" cy="196723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preview"/>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0110" y="2377440"/>
            <a:ext cx="2413000" cy="33286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ulti-Head Attention &#10;headi = Attention(QWiQ, , VVV,&quot;) &#10;MultiHead(Q, K, V) — Concat(headi, headh)11'O &#10;to &#10;attayi to information from different &#10;representation at &#10;Multi-Head Attention "/>
          <p:cNvPicPr>
            <a:picLocks noChangeAspect="1" noChangeArrowheads="1"/>
          </p:cNvPicPr>
          <p:nvPr/>
        </p:nvPicPr>
        <p:blipFill rotWithShape="1">
          <a:blip r:embed="rId3">
            <a:extLst>
              <a:ext uri="{28A0092B-C50C-407E-A947-70E740481C1C}">
                <a14:useLocalDpi xmlns:a14="http://schemas.microsoft.com/office/drawing/2010/main" val="0"/>
              </a:ext>
            </a:extLst>
          </a:blip>
          <a:srcRect l="1403"/>
          <a:stretch>
            <a:fillRect/>
          </a:stretch>
        </p:blipFill>
        <p:spPr bwMode="auto">
          <a:xfrm>
            <a:off x="3785148" y="2922673"/>
            <a:ext cx="4777914" cy="22775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tention(Q, K , V) = —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1285" y="5010785"/>
            <a:ext cx="2456815" cy="46926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6488668"/>
            <a:ext cx="5173211" cy="369332"/>
          </a:xfrm>
          <a:prstGeom prst="rect">
            <a:avLst/>
          </a:prstGeom>
        </p:spPr>
        <p:txBody>
          <a:bodyPr wrap="none">
            <a:spAutoFit/>
          </a:bodyPr>
          <a:p>
            <a:r>
              <a:rPr lang="en-US" altLang="zh-CN" dirty="0">
                <a:hlinkClick r:id="rId5"/>
              </a:rPr>
              <a:t>https://jalammar.github.io/illustrated-transformer/</a:t>
            </a:r>
            <a:endParaRPr lang="zh-CN" altLang="en-US" dirty="0"/>
          </a:p>
        </p:txBody>
      </p:sp>
      <p:sp>
        <p:nvSpPr>
          <p:cNvPr id="5" name="左箭头 4"/>
          <p:cNvSpPr/>
          <p:nvPr/>
        </p:nvSpPr>
        <p:spPr>
          <a:xfrm>
            <a:off x="2596515" y="5951220"/>
            <a:ext cx="7320280" cy="177165"/>
          </a:xfrm>
          <a:prstGeom prst="leftArrow">
            <a:avLst/>
          </a:prstGeom>
          <a:gradFill>
            <a:gsLst>
              <a:gs pos="0">
                <a:srgbClr val="E30000"/>
              </a:gs>
              <a:gs pos="100000">
                <a:srgbClr val="760303"/>
              </a:gs>
            </a:gsLst>
            <a:lin ang="5400000" scaled="0"/>
          </a:gra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右箭头 10"/>
          <p:cNvSpPr/>
          <p:nvPr/>
        </p:nvSpPr>
        <p:spPr>
          <a:xfrm>
            <a:off x="1947545" y="4374515"/>
            <a:ext cx="1505585" cy="168275"/>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3" name="圆角矩形 12"/>
          <p:cNvSpPr/>
          <p:nvPr/>
        </p:nvSpPr>
        <p:spPr>
          <a:xfrm>
            <a:off x="1430655" y="4353560"/>
            <a:ext cx="516890" cy="210185"/>
          </a:xfrm>
          <a:prstGeom prst="roundRect">
            <a:avLst/>
          </a:prstGeom>
          <a:noFill/>
          <a:ln w="38100">
            <a:solidFill>
              <a:srgbClr val="C00000"/>
            </a:solid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圆角矩形 13"/>
          <p:cNvSpPr/>
          <p:nvPr/>
        </p:nvSpPr>
        <p:spPr>
          <a:xfrm>
            <a:off x="6938010" y="3968115"/>
            <a:ext cx="1209675" cy="276225"/>
          </a:xfrm>
          <a:prstGeom prst="roundRect">
            <a:avLst/>
          </a:prstGeom>
          <a:noFill/>
          <a:ln w="38100">
            <a:solidFill>
              <a:srgbClr val="C00000"/>
            </a:solid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右箭头 14"/>
          <p:cNvSpPr/>
          <p:nvPr/>
        </p:nvSpPr>
        <p:spPr>
          <a:xfrm>
            <a:off x="8147685" y="4051300"/>
            <a:ext cx="695960" cy="100965"/>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3299460" y="2058670"/>
            <a:ext cx="1944370" cy="3322955"/>
          </a:xfrm>
          <a:prstGeom prst="rect">
            <a:avLst/>
          </a:prstGeom>
          <a:noFill/>
        </p:spPr>
        <p:txBody>
          <a:bodyPr wrap="square" rtlCol="0">
            <a:spAutoFit/>
          </a:bodyPr>
          <a:p>
            <a:r>
              <a:rPr lang="en-US" altLang="zh-CN" sz="1400"/>
              <a:t>Q</a:t>
            </a:r>
            <a:r>
              <a:rPr lang="zh-CN" altLang="en-US" sz="1400"/>
              <a:t>、</a:t>
            </a:r>
            <a:r>
              <a:rPr lang="en-US" altLang="zh-CN" sz="1400"/>
              <a:t>K</a:t>
            </a:r>
            <a:r>
              <a:rPr lang="zh-CN" altLang="en-US" sz="1400"/>
              <a:t>、</a:t>
            </a:r>
            <a:r>
              <a:rPr lang="en-US" altLang="zh-CN" sz="1400"/>
              <a:t>V</a:t>
            </a:r>
            <a:r>
              <a:rPr lang="zh-CN" altLang="en-US" sz="1400"/>
              <a:t>的计算过程：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en-US" altLang="zh-CN" sz="1400"/>
              <a:t>X</a:t>
            </a:r>
            <a:r>
              <a:rPr lang="zh-CN" altLang="en-US" sz="1400"/>
              <a:t>为输入向量；</a:t>
            </a:r>
            <a:r>
              <a:rPr lang="zh-CN" altLang="en-US" sz="1400"/>
              <a:t>                 </a:t>
            </a:r>
            <a:endParaRPr lang="zh-CN" altLang="en-US" sz="1400"/>
          </a:p>
          <a:p>
            <a:r>
              <a:rPr lang="zh-CN" altLang="en-US" sz="1400"/>
              <a:t>                       是最后需要求的权重矩阵，一般随机初始化得到。</a:t>
            </a:r>
            <a:endParaRPr lang="zh-CN" altLang="en-US" sz="1400"/>
          </a:p>
        </p:txBody>
      </p:sp>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Attention: </a:t>
            </a:r>
            <a:r>
              <a:rPr lang="en-US" sz="2800" b="1" dirty="0">
                <a:solidFill>
                  <a:schemeClr val="bg1"/>
                </a:solidFill>
                <a:latin typeface="Calibri Light" panose="020F0302020204030204" pitchFamily="34" charset="0"/>
                <a:cs typeface="Calibri Light" panose="020F0302020204030204" pitchFamily="34" charset="0"/>
              </a:rPr>
              <a:t>Scaled Dot-Product Attention</a:t>
            </a:r>
            <a:endParaRPr lang="zh-CN" altLang="en-US" sz="2800" b="1" dirty="0">
              <a:solidFill>
                <a:schemeClr val="bg1"/>
              </a:solidFill>
              <a:latin typeface="Calibri Light" panose="020F0302020204030204" pitchFamily="34" charset="0"/>
              <a:cs typeface="Calibri Light" panose="020F0302020204030204" pitchFamily="34" charset="0"/>
            </a:endParaRPr>
          </a:p>
        </p:txBody>
      </p:sp>
      <p:sp>
        <p:nvSpPr>
          <p:cNvPr id="6" name="矩形 5"/>
          <p:cNvSpPr/>
          <p:nvPr/>
        </p:nvSpPr>
        <p:spPr>
          <a:xfrm>
            <a:off x="0" y="6488668"/>
            <a:ext cx="5173211" cy="369332"/>
          </a:xfrm>
          <a:prstGeom prst="rect">
            <a:avLst/>
          </a:prstGeom>
        </p:spPr>
        <p:txBody>
          <a:bodyPr wrap="none">
            <a:spAutoFit/>
          </a:bodyPr>
          <a:p>
            <a:r>
              <a:rPr lang="en-US" altLang="zh-CN" dirty="0">
                <a:hlinkClick r:id="rId1"/>
              </a:rPr>
              <a:t>https://jalammar.github.io/illustrated-transformer/</a:t>
            </a:r>
            <a:endParaRPr lang="zh-CN" altLang="en-US" dirty="0"/>
          </a:p>
        </p:txBody>
      </p:sp>
      <p:pic>
        <p:nvPicPr>
          <p:cNvPr id="3" name="Picture 3" descr="Scaled Dot-Product Attention &#10;MatMul &#10;SoftMax &#10;Mask (opt.) &#10;Scale &#10;MatMuI "/>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8355" y="2388870"/>
            <a:ext cx="1475105" cy="18618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ttention(Q, K , V) = —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65" y="4420235"/>
            <a:ext cx="1873250" cy="35750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4"/>
          <a:stretch>
            <a:fillRect/>
          </a:stretch>
        </p:blipFill>
        <p:spPr>
          <a:xfrm>
            <a:off x="5862955" y="2395220"/>
            <a:ext cx="3146425" cy="2989580"/>
          </a:xfrm>
          <a:prstGeom prst="rect">
            <a:avLst/>
          </a:prstGeom>
        </p:spPr>
      </p:pic>
      <p:pic>
        <p:nvPicPr>
          <p:cNvPr id="8" name="图片 7"/>
          <p:cNvPicPr>
            <a:picLocks noChangeAspect="1"/>
          </p:cNvPicPr>
          <p:nvPr/>
        </p:nvPicPr>
        <p:blipFill>
          <a:blip r:embed="rId5"/>
          <a:stretch>
            <a:fillRect/>
          </a:stretch>
        </p:blipFill>
        <p:spPr>
          <a:xfrm>
            <a:off x="3299460" y="2365375"/>
            <a:ext cx="1756410" cy="1989455"/>
          </a:xfrm>
          <a:prstGeom prst="rect">
            <a:avLst/>
          </a:prstGeom>
        </p:spPr>
      </p:pic>
      <p:pic>
        <p:nvPicPr>
          <p:cNvPr id="9" name="Picture 2" descr="previe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3725" y="3131820"/>
            <a:ext cx="2491105" cy="97345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3299460" y="4531360"/>
            <a:ext cx="309880" cy="368300"/>
          </a:xfrm>
          <a:prstGeom prst="rect">
            <a:avLst/>
          </a:prstGeom>
          <a:noFill/>
        </p:spPr>
        <p:txBody>
          <a:bodyPr wrap="none" rtlCol="0">
            <a:spAutoFit/>
          </a:bodyPr>
          <a:p>
            <a:endParaRPr lang="en-US" altLang="zh-CN"/>
          </a:p>
        </p:txBody>
      </p:sp>
      <p:graphicFrame>
        <p:nvGraphicFramePr>
          <p:cNvPr id="21" name="对象 20"/>
          <p:cNvGraphicFramePr/>
          <p:nvPr/>
        </p:nvGraphicFramePr>
        <p:xfrm>
          <a:off x="3382645" y="4653280"/>
          <a:ext cx="1099820" cy="233680"/>
        </p:xfrm>
        <a:graphic>
          <a:graphicData uri="http://schemas.openxmlformats.org/presentationml/2006/ole">
            <mc:AlternateContent xmlns:mc="http://schemas.openxmlformats.org/markup-compatibility/2006">
              <mc:Choice xmlns:v="urn:schemas-microsoft-com:vml" Requires="v">
                <p:oleObj spid="_x0000_s22" name="" r:id="rId7" imgW="1016000" imgH="203200" progId="Equation.KSEE3">
                  <p:embed/>
                </p:oleObj>
              </mc:Choice>
              <mc:Fallback>
                <p:oleObj name="" r:id="rId7" imgW="1016000" imgH="203200" progId="Equation.KSEE3">
                  <p:embed/>
                  <p:pic>
                    <p:nvPicPr>
                      <p:cNvPr id="0" name="图片 21"/>
                      <p:cNvPicPr/>
                      <p:nvPr/>
                    </p:nvPicPr>
                    <p:blipFill>
                      <a:blip r:embed="rId8"/>
                      <a:stretch>
                        <a:fillRect/>
                      </a:stretch>
                    </p:blipFill>
                    <p:spPr>
                      <a:xfrm>
                        <a:off x="3382645" y="4653280"/>
                        <a:ext cx="1099820" cy="233680"/>
                      </a:xfrm>
                      <a:prstGeom prst="rect">
                        <a:avLst/>
                      </a:prstGeom>
                    </p:spPr>
                  </p:pic>
                </p:oleObj>
              </mc:Fallback>
            </mc:AlternateContent>
          </a:graphicData>
        </a:graphic>
      </p:graphicFrame>
      <p:sp>
        <p:nvSpPr>
          <p:cNvPr id="23" name="右箭头 22"/>
          <p:cNvSpPr/>
          <p:nvPr/>
        </p:nvSpPr>
        <p:spPr>
          <a:xfrm>
            <a:off x="5166995" y="3568065"/>
            <a:ext cx="695960" cy="100965"/>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4" name="右箭头 23"/>
          <p:cNvSpPr/>
          <p:nvPr/>
        </p:nvSpPr>
        <p:spPr>
          <a:xfrm>
            <a:off x="8931275" y="3568065"/>
            <a:ext cx="695960" cy="100965"/>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5" name="文本框 24"/>
          <p:cNvSpPr txBox="1"/>
          <p:nvPr/>
        </p:nvSpPr>
        <p:spPr>
          <a:xfrm>
            <a:off x="5862955" y="2058670"/>
            <a:ext cx="1427480" cy="306705"/>
          </a:xfrm>
          <a:prstGeom prst="rect">
            <a:avLst/>
          </a:prstGeom>
          <a:noFill/>
        </p:spPr>
        <p:txBody>
          <a:bodyPr wrap="none" rtlCol="0">
            <a:spAutoFit/>
          </a:bodyPr>
          <a:p>
            <a:r>
              <a:rPr lang="zh-CN" altLang="en-US" sz="1400"/>
              <a:t>点积过程图解：</a:t>
            </a:r>
            <a:endParaRPr lang="zh-CN" altLang="en-US" sz="1400"/>
          </a:p>
        </p:txBody>
      </p:sp>
      <p:sp>
        <p:nvSpPr>
          <p:cNvPr id="26" name="右箭头 25"/>
          <p:cNvSpPr/>
          <p:nvPr/>
        </p:nvSpPr>
        <p:spPr>
          <a:xfrm>
            <a:off x="2512060" y="3568065"/>
            <a:ext cx="695960" cy="100965"/>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Attention: Multi-Head Attention</a:t>
            </a:r>
            <a:endParaRPr lang="zh-CN" altLang="en-US" sz="2800" b="1" dirty="0">
              <a:solidFill>
                <a:schemeClr val="bg1"/>
              </a:solidFill>
              <a:latin typeface="Calibri Light" panose="020F0302020204030204" pitchFamily="34" charset="0"/>
              <a:cs typeface="Calibri Light" panose="020F0302020204030204" pitchFamily="34" charset="0"/>
            </a:endParaRPr>
          </a:p>
        </p:txBody>
      </p:sp>
      <p:sp>
        <p:nvSpPr>
          <p:cNvPr id="6" name="矩形 5"/>
          <p:cNvSpPr/>
          <p:nvPr/>
        </p:nvSpPr>
        <p:spPr>
          <a:xfrm>
            <a:off x="0" y="6488668"/>
            <a:ext cx="5173211" cy="369332"/>
          </a:xfrm>
          <a:prstGeom prst="rect">
            <a:avLst/>
          </a:prstGeom>
        </p:spPr>
        <p:txBody>
          <a:bodyPr wrap="none">
            <a:spAutoFit/>
          </a:bodyPr>
          <a:p>
            <a:r>
              <a:rPr lang="en-US" altLang="zh-CN" dirty="0">
                <a:hlinkClick r:id="rId1"/>
              </a:rPr>
              <a:t>https://jalammar.github.io/illustrated-transformer/</a:t>
            </a:r>
            <a:endParaRPr lang="zh-CN" altLang="en-US" dirty="0"/>
          </a:p>
        </p:txBody>
      </p:sp>
      <p:pic>
        <p:nvPicPr>
          <p:cNvPr id="5" name="Picture 2" descr="Multi-Head Attention &#10;headi = Attention(QWiQ, , VVV,&quot;) &#10;MultiHead(Q, K, V) — Concat(headi, headh)11'O &#10;to &#10;attayi to information from different &#10;representation at &#10;Multi-Head Attention "/>
          <p:cNvPicPr>
            <a:picLocks noChangeAspect="1" noChangeArrowheads="1"/>
          </p:cNvPicPr>
          <p:nvPr/>
        </p:nvPicPr>
        <p:blipFill rotWithShape="1">
          <a:blip r:embed="rId2">
            <a:extLst>
              <a:ext uri="{28A0092B-C50C-407E-A947-70E740481C1C}">
                <a14:useLocalDpi xmlns:a14="http://schemas.microsoft.com/office/drawing/2010/main" val="0"/>
              </a:ext>
            </a:extLst>
          </a:blip>
          <a:srcRect l="1403"/>
          <a:stretch>
            <a:fillRect/>
          </a:stretch>
        </p:blipFill>
        <p:spPr bwMode="auto">
          <a:xfrm>
            <a:off x="556368" y="2058083"/>
            <a:ext cx="3657600" cy="1743533"/>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3"/>
          <a:stretch>
            <a:fillRect/>
          </a:stretch>
        </p:blipFill>
        <p:spPr>
          <a:xfrm>
            <a:off x="5413375" y="2006600"/>
            <a:ext cx="5858510" cy="3279140"/>
          </a:xfrm>
          <a:prstGeom prst="rect">
            <a:avLst/>
          </a:prstGeom>
        </p:spPr>
      </p:pic>
      <p:sp>
        <p:nvSpPr>
          <p:cNvPr id="3" name="文本框 2"/>
          <p:cNvSpPr txBox="1"/>
          <p:nvPr/>
        </p:nvSpPr>
        <p:spPr>
          <a:xfrm>
            <a:off x="556260" y="4060825"/>
            <a:ext cx="3656965" cy="737235"/>
          </a:xfrm>
          <a:prstGeom prst="rect">
            <a:avLst/>
          </a:prstGeom>
          <a:noFill/>
        </p:spPr>
        <p:txBody>
          <a:bodyPr wrap="square" rtlCol="0">
            <a:spAutoFit/>
          </a:bodyPr>
          <a:p>
            <a:r>
              <a:rPr lang="en-US" altLang="zh-CN" sz="1400"/>
              <a:t>multi-head</a:t>
            </a:r>
            <a:r>
              <a:rPr lang="zh-CN" altLang="en-US" sz="1400"/>
              <a:t>的实际意义是，将上述点积过程重复</a:t>
            </a:r>
            <a:r>
              <a:rPr lang="en-US" altLang="zh-CN" sz="1400"/>
              <a:t>n</a:t>
            </a:r>
            <a:r>
              <a:rPr lang="zh-CN" altLang="en-US" sz="1400"/>
              <a:t>次，</a:t>
            </a:r>
            <a:r>
              <a:rPr lang="en-US" altLang="zh-CN" sz="1400"/>
              <a:t>n</a:t>
            </a:r>
            <a:r>
              <a:rPr lang="zh-CN" altLang="en-US" sz="1400"/>
              <a:t>为</a:t>
            </a:r>
            <a:r>
              <a:rPr lang="en-US" altLang="zh-CN" sz="1400"/>
              <a:t>head</a:t>
            </a:r>
            <a:r>
              <a:rPr lang="zh-CN" altLang="en-US" sz="1400"/>
              <a:t>数量，最后将得到的结果汇总，过程如右图 </a:t>
            </a:r>
            <a:r>
              <a:rPr lang="en-US" altLang="zh-CN" sz="1400"/>
              <a:t>( n = 8 ) </a:t>
            </a:r>
            <a:r>
              <a:rPr lang="zh-CN" altLang="en-US" sz="1400"/>
              <a:t>：</a:t>
            </a:r>
            <a:endParaRPr lang="zh-CN" altLang="en-US" sz="1400"/>
          </a:p>
        </p:txBody>
      </p:sp>
      <p:sp>
        <p:nvSpPr>
          <p:cNvPr id="26" name="右箭头 25"/>
          <p:cNvSpPr/>
          <p:nvPr/>
        </p:nvSpPr>
        <p:spPr>
          <a:xfrm>
            <a:off x="4394200" y="3535045"/>
            <a:ext cx="695960" cy="100965"/>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Attention: sub-layer</a:t>
            </a:r>
            <a:endParaRPr lang="zh-CN" altLang="en-US" sz="2800" b="1" dirty="0">
              <a:solidFill>
                <a:schemeClr val="bg1"/>
              </a:solidFill>
              <a:latin typeface="Calibri Light" panose="020F0302020204030204" pitchFamily="34" charset="0"/>
              <a:cs typeface="Calibri Light" panose="020F0302020204030204" pitchFamily="34" charset="0"/>
            </a:endParaRPr>
          </a:p>
        </p:txBody>
      </p:sp>
      <p:sp>
        <p:nvSpPr>
          <p:cNvPr id="6" name="矩形 5"/>
          <p:cNvSpPr/>
          <p:nvPr/>
        </p:nvSpPr>
        <p:spPr>
          <a:xfrm>
            <a:off x="0" y="6488668"/>
            <a:ext cx="5173211" cy="369332"/>
          </a:xfrm>
          <a:prstGeom prst="rect">
            <a:avLst/>
          </a:prstGeom>
        </p:spPr>
        <p:txBody>
          <a:bodyPr wrap="none">
            <a:spAutoFit/>
          </a:bodyPr>
          <a:p>
            <a:r>
              <a:rPr lang="en-US" altLang="zh-CN" dirty="0">
                <a:hlinkClick r:id="rId1"/>
              </a:rPr>
              <a:t>https://jalammar.github.io/illustrated-transformer/</a:t>
            </a:r>
            <a:endParaRPr lang="zh-CN" altLang="en-US" dirty="0"/>
          </a:p>
        </p:txBody>
      </p:sp>
      <p:pic>
        <p:nvPicPr>
          <p:cNvPr id="1025" name="Picture 1" descr="preview"/>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0110" y="2377440"/>
            <a:ext cx="2413000" cy="3328670"/>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1223645" y="3621405"/>
            <a:ext cx="806450" cy="1158240"/>
          </a:xfrm>
          <a:prstGeom prst="roundRect">
            <a:avLst/>
          </a:prstGeom>
          <a:noFill/>
          <a:ln w="38100">
            <a:solidFill>
              <a:srgbClr val="C00000"/>
            </a:solid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3535680" y="3061970"/>
            <a:ext cx="3863340" cy="2644140"/>
          </a:xfrm>
          <a:prstGeom prst="rect">
            <a:avLst/>
          </a:prstGeom>
        </p:spPr>
      </p:pic>
      <p:sp>
        <p:nvSpPr>
          <p:cNvPr id="9" name="文本框 8"/>
          <p:cNvSpPr txBox="1"/>
          <p:nvPr/>
        </p:nvSpPr>
        <p:spPr>
          <a:xfrm>
            <a:off x="3535680" y="2377440"/>
            <a:ext cx="3862705" cy="521970"/>
          </a:xfrm>
          <a:prstGeom prst="rect">
            <a:avLst/>
          </a:prstGeom>
          <a:noFill/>
        </p:spPr>
        <p:txBody>
          <a:bodyPr wrap="square" rtlCol="0">
            <a:spAutoFit/>
          </a:bodyPr>
          <a:p>
            <a:r>
              <a:rPr lang="zh-CN" altLang="en-US" sz="1400"/>
              <a:t>完整的</a:t>
            </a:r>
            <a:r>
              <a:rPr lang="en-US" altLang="zh-CN" sz="1400"/>
              <a:t>Encoder-Decoder</a:t>
            </a:r>
            <a:r>
              <a:rPr lang="zh-CN" altLang="en-US" sz="1400"/>
              <a:t>模型多应用于机器翻译领域，这里只截取其子模块作为应用。</a:t>
            </a:r>
            <a:endParaRPr lang="zh-CN" altLang="en-US" sz="1400"/>
          </a:p>
        </p:txBody>
      </p:sp>
      <p:pic>
        <p:nvPicPr>
          <p:cNvPr id="10" name="图片 9"/>
          <p:cNvPicPr>
            <a:picLocks noChangeAspect="1"/>
          </p:cNvPicPr>
          <p:nvPr/>
        </p:nvPicPr>
        <p:blipFill>
          <a:blip r:embed="rId4"/>
          <a:stretch>
            <a:fillRect/>
          </a:stretch>
        </p:blipFill>
        <p:spPr>
          <a:xfrm>
            <a:off x="8076565" y="2767330"/>
            <a:ext cx="3482975" cy="3048000"/>
          </a:xfrm>
          <a:prstGeom prst="rect">
            <a:avLst/>
          </a:prstGeom>
        </p:spPr>
      </p:pic>
      <p:sp>
        <p:nvSpPr>
          <p:cNvPr id="14" name="文本框 13"/>
          <p:cNvSpPr txBox="1"/>
          <p:nvPr/>
        </p:nvSpPr>
        <p:spPr>
          <a:xfrm>
            <a:off x="8076565" y="2377440"/>
            <a:ext cx="1071880" cy="306705"/>
          </a:xfrm>
          <a:prstGeom prst="rect">
            <a:avLst/>
          </a:prstGeom>
          <a:noFill/>
        </p:spPr>
        <p:txBody>
          <a:bodyPr wrap="none" rtlCol="0">
            <a:spAutoFit/>
          </a:bodyPr>
          <a:p>
            <a:r>
              <a:rPr lang="zh-CN" altLang="en-US" sz="1400"/>
              <a:t>详细图解：</a:t>
            </a:r>
            <a:endParaRPr lang="zh-CN" altLang="en-US" sz="1400"/>
          </a:p>
        </p:txBody>
      </p:sp>
      <p:sp>
        <p:nvSpPr>
          <p:cNvPr id="26" name="右箭头 25"/>
          <p:cNvSpPr/>
          <p:nvPr/>
        </p:nvSpPr>
        <p:spPr>
          <a:xfrm>
            <a:off x="2030095" y="4150360"/>
            <a:ext cx="1505585" cy="109220"/>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5" name="右箭头 14"/>
          <p:cNvSpPr/>
          <p:nvPr/>
        </p:nvSpPr>
        <p:spPr>
          <a:xfrm>
            <a:off x="7380605" y="4241165"/>
            <a:ext cx="695960" cy="100965"/>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Overall Structure</a:t>
            </a:r>
            <a:endParaRPr lang="en-US" altLang="zh-CN" sz="2500" kern="1200" dirty="0">
              <a:solidFill>
                <a:schemeClr val="bg1"/>
              </a:solidFill>
            </a:endParaRPr>
          </a:p>
        </p:txBody>
      </p:sp>
      <p:sp>
        <p:nvSpPr>
          <p:cNvPr id="123" name="TextBox 122"/>
          <p:cNvSpPr txBox="1"/>
          <p:nvPr/>
        </p:nvSpPr>
        <p:spPr>
          <a:xfrm>
            <a:off x="1425350" y="2923427"/>
            <a:ext cx="700833" cy="369332"/>
          </a:xfrm>
          <a:prstGeom prst="rect">
            <a:avLst/>
          </a:prstGeom>
          <a:noFill/>
        </p:spPr>
        <p:txBody>
          <a:bodyPr wrap="none" rtlCol="0">
            <a:spAutoFit/>
          </a:bodyPr>
          <a:lstStyle/>
          <a:p>
            <a:r>
              <a:rPr lang="en-US" b="1" dirty="0"/>
              <a:t>TEXT</a:t>
            </a:r>
            <a:endParaRPr lang="en-US" b="1" dirty="0"/>
          </a:p>
        </p:txBody>
      </p:sp>
      <p:sp>
        <p:nvSpPr>
          <p:cNvPr id="124" name="TextBox 123"/>
          <p:cNvSpPr txBox="1"/>
          <p:nvPr/>
        </p:nvSpPr>
        <p:spPr>
          <a:xfrm>
            <a:off x="1217262" y="4285717"/>
            <a:ext cx="909223" cy="369332"/>
          </a:xfrm>
          <a:prstGeom prst="rect">
            <a:avLst/>
          </a:prstGeom>
          <a:noFill/>
        </p:spPr>
        <p:txBody>
          <a:bodyPr wrap="none" rtlCol="0">
            <a:spAutoFit/>
          </a:bodyPr>
          <a:lstStyle/>
          <a:p>
            <a:r>
              <a:rPr lang="en-US" b="1" dirty="0"/>
              <a:t>AUDIO</a:t>
            </a:r>
            <a:endParaRPr lang="en-US" b="1" dirty="0"/>
          </a:p>
        </p:txBody>
      </p:sp>
      <p:grpSp>
        <p:nvGrpSpPr>
          <p:cNvPr id="27" name="组合 26"/>
          <p:cNvGrpSpPr/>
          <p:nvPr/>
        </p:nvGrpSpPr>
        <p:grpSpPr>
          <a:xfrm>
            <a:off x="2373630" y="2943860"/>
            <a:ext cx="7320280" cy="292100"/>
            <a:chOff x="3738" y="4636"/>
            <a:chExt cx="11528" cy="460"/>
          </a:xfrm>
        </p:grpSpPr>
        <p:sp>
          <p:nvSpPr>
            <p:cNvPr id="14" name="圆角矩形 13"/>
            <p:cNvSpPr/>
            <p:nvPr/>
          </p:nvSpPr>
          <p:spPr>
            <a:xfrm>
              <a:off x="3738" y="4646"/>
              <a:ext cx="2288"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Verbal Transcript</a:t>
              </a:r>
              <a:endParaRPr lang="en-US" altLang="zh-CN" sz="1200"/>
            </a:p>
          </p:txBody>
        </p:sp>
        <p:cxnSp>
          <p:nvCxnSpPr>
            <p:cNvPr id="15" name="直接箭头连接符 14"/>
            <p:cNvCxnSpPr>
              <a:stCxn id="14" idx="3"/>
            </p:cNvCxnSpPr>
            <p:nvPr/>
          </p:nvCxnSpPr>
          <p:spPr>
            <a:xfrm flipV="1">
              <a:off x="6026" y="4861"/>
              <a:ext cx="343" cy="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圆角矩形 17"/>
            <p:cNvSpPr/>
            <p:nvPr/>
          </p:nvSpPr>
          <p:spPr>
            <a:xfrm>
              <a:off x="6369" y="4641"/>
              <a:ext cx="2288"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Feature Extraction</a:t>
              </a:r>
              <a:endParaRPr lang="en-US" altLang="zh-CN" sz="1200"/>
            </a:p>
          </p:txBody>
        </p:sp>
        <p:cxnSp>
          <p:nvCxnSpPr>
            <p:cNvPr id="19" name="直接箭头连接符 18"/>
            <p:cNvCxnSpPr>
              <a:stCxn id="18" idx="3"/>
            </p:cNvCxnSpPr>
            <p:nvPr/>
          </p:nvCxnSpPr>
          <p:spPr>
            <a:xfrm flipV="1">
              <a:off x="8657" y="4856"/>
              <a:ext cx="343" cy="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9000" y="4646"/>
              <a:ext cx="1646"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Attention_1</a:t>
              </a:r>
              <a:endParaRPr lang="en-US" altLang="zh-CN" sz="1200"/>
            </a:p>
          </p:txBody>
        </p:sp>
        <p:cxnSp>
          <p:nvCxnSpPr>
            <p:cNvPr id="23" name="直接箭头连接符 22"/>
            <p:cNvCxnSpPr>
              <a:stCxn id="22" idx="3"/>
            </p:cNvCxnSpPr>
            <p:nvPr/>
          </p:nvCxnSpPr>
          <p:spPr>
            <a:xfrm flipV="1">
              <a:off x="10646" y="4861"/>
              <a:ext cx="343" cy="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圆角矩形 23"/>
            <p:cNvSpPr/>
            <p:nvPr/>
          </p:nvSpPr>
          <p:spPr>
            <a:xfrm>
              <a:off x="10989" y="4646"/>
              <a:ext cx="1646"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Attention_2</a:t>
              </a:r>
              <a:endParaRPr lang="en-US" altLang="zh-CN" sz="1200"/>
            </a:p>
          </p:txBody>
        </p:sp>
        <p:cxnSp>
          <p:nvCxnSpPr>
            <p:cNvPr id="25" name="直接箭头连接符 24"/>
            <p:cNvCxnSpPr>
              <a:stCxn id="24" idx="3"/>
            </p:cNvCxnSpPr>
            <p:nvPr/>
          </p:nvCxnSpPr>
          <p:spPr>
            <a:xfrm flipV="1">
              <a:off x="12635" y="4861"/>
              <a:ext cx="343" cy="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12978" y="4636"/>
              <a:ext cx="2288"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Decision Making</a:t>
              </a:r>
              <a:endParaRPr lang="en-US" altLang="zh-CN" sz="1200"/>
            </a:p>
          </p:txBody>
        </p:sp>
      </p:grpSp>
      <p:grpSp>
        <p:nvGrpSpPr>
          <p:cNvPr id="28" name="组合 27"/>
          <p:cNvGrpSpPr/>
          <p:nvPr/>
        </p:nvGrpSpPr>
        <p:grpSpPr>
          <a:xfrm>
            <a:off x="2373630" y="4282440"/>
            <a:ext cx="7320280" cy="292100"/>
            <a:chOff x="3738" y="4636"/>
            <a:chExt cx="11528" cy="460"/>
          </a:xfrm>
        </p:grpSpPr>
        <p:sp>
          <p:nvSpPr>
            <p:cNvPr id="29" name="圆角矩形 28"/>
            <p:cNvSpPr/>
            <p:nvPr/>
          </p:nvSpPr>
          <p:spPr>
            <a:xfrm>
              <a:off x="3738" y="4646"/>
              <a:ext cx="2288"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Audio Stream</a:t>
              </a:r>
              <a:endParaRPr lang="en-US" altLang="zh-CN" sz="1200"/>
            </a:p>
          </p:txBody>
        </p:sp>
        <p:cxnSp>
          <p:nvCxnSpPr>
            <p:cNvPr id="30" name="直接箭头连接符 29"/>
            <p:cNvCxnSpPr>
              <a:stCxn id="29" idx="3"/>
            </p:cNvCxnSpPr>
            <p:nvPr/>
          </p:nvCxnSpPr>
          <p:spPr>
            <a:xfrm flipV="1">
              <a:off x="6026" y="4861"/>
              <a:ext cx="343" cy="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圆角矩形 30"/>
            <p:cNvSpPr/>
            <p:nvPr/>
          </p:nvSpPr>
          <p:spPr>
            <a:xfrm>
              <a:off x="6369" y="4641"/>
              <a:ext cx="2288"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Feature Extraction</a:t>
              </a:r>
              <a:endParaRPr lang="en-US" altLang="zh-CN" sz="1200"/>
            </a:p>
          </p:txBody>
        </p:sp>
        <p:cxnSp>
          <p:nvCxnSpPr>
            <p:cNvPr id="35" name="直接箭头连接符 34"/>
            <p:cNvCxnSpPr>
              <a:stCxn id="31" idx="3"/>
            </p:cNvCxnSpPr>
            <p:nvPr/>
          </p:nvCxnSpPr>
          <p:spPr>
            <a:xfrm flipV="1">
              <a:off x="8657" y="4856"/>
              <a:ext cx="343" cy="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6" name="圆角矩形 35"/>
            <p:cNvSpPr/>
            <p:nvPr/>
          </p:nvSpPr>
          <p:spPr>
            <a:xfrm>
              <a:off x="9000" y="4646"/>
              <a:ext cx="1646"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Attention_3</a:t>
              </a:r>
              <a:endParaRPr lang="en-US" altLang="zh-CN" sz="1200"/>
            </a:p>
          </p:txBody>
        </p:sp>
        <p:cxnSp>
          <p:nvCxnSpPr>
            <p:cNvPr id="54" name="直接箭头连接符 53"/>
            <p:cNvCxnSpPr>
              <a:stCxn id="36" idx="3"/>
            </p:cNvCxnSpPr>
            <p:nvPr/>
          </p:nvCxnSpPr>
          <p:spPr>
            <a:xfrm flipV="1">
              <a:off x="10646" y="4861"/>
              <a:ext cx="343" cy="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5" name="圆角矩形 54"/>
            <p:cNvSpPr/>
            <p:nvPr/>
          </p:nvSpPr>
          <p:spPr>
            <a:xfrm>
              <a:off x="10989" y="4646"/>
              <a:ext cx="1646"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Attention_4</a:t>
              </a:r>
              <a:endParaRPr lang="en-US" altLang="zh-CN" sz="1200"/>
            </a:p>
          </p:txBody>
        </p:sp>
        <p:cxnSp>
          <p:nvCxnSpPr>
            <p:cNvPr id="56" name="直接箭头连接符 55"/>
            <p:cNvCxnSpPr>
              <a:stCxn id="55" idx="3"/>
            </p:cNvCxnSpPr>
            <p:nvPr/>
          </p:nvCxnSpPr>
          <p:spPr>
            <a:xfrm flipV="1">
              <a:off x="12635" y="4861"/>
              <a:ext cx="343" cy="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7" name="圆角矩形 56"/>
            <p:cNvSpPr/>
            <p:nvPr/>
          </p:nvSpPr>
          <p:spPr>
            <a:xfrm>
              <a:off x="12978" y="4636"/>
              <a:ext cx="2288" cy="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1200"/>
                <a:t>Decision Making</a:t>
              </a:r>
              <a:endParaRPr lang="en-US" altLang="zh-CN" sz="12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Text Branch Details</a:t>
            </a:r>
            <a:endParaRPr lang="en-US" altLang="zh-CN" sz="2500" kern="1200" dirty="0">
              <a:solidFill>
                <a:schemeClr val="bg1"/>
              </a:solidFill>
            </a:endParaRPr>
          </a:p>
        </p:txBody>
      </p:sp>
      <p:sp>
        <p:nvSpPr>
          <p:cNvPr id="16" name="文本框 15"/>
          <p:cNvSpPr txBox="1"/>
          <p:nvPr/>
        </p:nvSpPr>
        <p:spPr>
          <a:xfrm>
            <a:off x="2050353" y="2531798"/>
            <a:ext cx="956343" cy="261610"/>
          </a:xfrm>
          <a:prstGeom prst="rect">
            <a:avLst/>
          </a:prstGeom>
          <a:noFill/>
        </p:spPr>
        <p:txBody>
          <a:bodyPr wrap="square" rtlCol="0">
            <a:spAutoFit/>
          </a:bodyPr>
          <a:lstStyle/>
          <a:p>
            <a:r>
              <a:rPr lang="en-US" altLang="zh-CN" sz="1100" dirty="0"/>
              <a:t>N</a:t>
            </a:r>
            <a:endParaRPr lang="zh-CN" altLang="en-US" sz="1100" dirty="0"/>
          </a:p>
        </p:txBody>
      </p:sp>
      <p:cxnSp>
        <p:nvCxnSpPr>
          <p:cNvPr id="18" name="直接箭头连接符 17"/>
          <p:cNvCxnSpPr>
            <a:endCxn id="50" idx="1"/>
          </p:cNvCxnSpPr>
          <p:nvPr/>
        </p:nvCxnSpPr>
        <p:spPr>
          <a:xfrm>
            <a:off x="1383684" y="3109462"/>
            <a:ext cx="0" cy="287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657941" y="1946506"/>
            <a:ext cx="1466215" cy="260350"/>
          </a:xfrm>
          <a:prstGeom prst="rect">
            <a:avLst/>
          </a:prstGeom>
        </p:spPr>
        <p:txBody>
          <a:bodyPr wrap="none">
            <a:spAutoFit/>
          </a:bodyPr>
          <a:lstStyle/>
          <a:p>
            <a:r>
              <a:rPr lang="en-US" altLang="zh-CN" sz="1100" b="0" i="0" u="none" strike="noStrike" dirty="0">
                <a:solidFill>
                  <a:srgbClr val="1A1A1A"/>
                </a:solidFill>
                <a:effectLst/>
                <a:ea typeface="+mn-lt"/>
              </a:rPr>
              <a:t>One hot presentation</a:t>
            </a:r>
            <a:endParaRPr lang="en-US" altLang="zh-CN" sz="1100" b="0" i="0" u="none" strike="noStrike" dirty="0">
              <a:solidFill>
                <a:srgbClr val="1A1A1A"/>
              </a:solidFill>
              <a:effectLst/>
              <a:ea typeface="+mn-lt"/>
            </a:endParaRPr>
          </a:p>
        </p:txBody>
      </p:sp>
      <p:cxnSp>
        <p:nvCxnSpPr>
          <p:cNvPr id="22" name="直接箭头连接符 21"/>
          <p:cNvCxnSpPr/>
          <p:nvPr/>
        </p:nvCxnSpPr>
        <p:spPr>
          <a:xfrm>
            <a:off x="1392374" y="1539016"/>
            <a:ext cx="0" cy="415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590882" y="3426018"/>
            <a:ext cx="1585603" cy="276999"/>
          </a:xfrm>
          <a:prstGeom prst="rect">
            <a:avLst/>
          </a:prstGeom>
          <a:noFill/>
        </p:spPr>
        <p:txBody>
          <a:bodyPr wrap="square" rtlCol="0">
            <a:spAutoFit/>
          </a:bodyPr>
          <a:lstStyle/>
          <a:p>
            <a:pPr algn="ctr"/>
            <a:r>
              <a:rPr lang="en-US" altLang="zh-CN" sz="1200" dirty="0"/>
              <a:t>Glove(Embedding)</a:t>
            </a:r>
            <a:endParaRPr lang="en-US" altLang="zh-CN" sz="1200" dirty="0"/>
          </a:p>
        </p:txBody>
      </p:sp>
      <p:pic>
        <p:nvPicPr>
          <p:cNvPr id="24" name="图片 23" descr="图片包含 门, 游戏机, 建筑, 钟表&#10;&#10;描述已自动生成"/>
          <p:cNvPicPr>
            <a:picLocks noChangeAspect="1"/>
          </p:cNvPicPr>
          <p:nvPr/>
        </p:nvPicPr>
        <p:blipFill rotWithShape="1">
          <a:blip r:embed="rId1">
            <a:extLst>
              <a:ext uri="{28A0092B-C50C-407E-A947-70E740481C1C}">
                <a14:useLocalDpi xmlns:a14="http://schemas.microsoft.com/office/drawing/2010/main" val="0"/>
              </a:ext>
            </a:extLst>
          </a:blip>
          <a:srcRect r="86343"/>
          <a:stretch>
            <a:fillRect/>
          </a:stretch>
        </p:blipFill>
        <p:spPr>
          <a:xfrm rot="5400000">
            <a:off x="1180644" y="1908370"/>
            <a:ext cx="132556" cy="1317875"/>
          </a:xfrm>
          <a:prstGeom prst="rect">
            <a:avLst/>
          </a:prstGeom>
        </p:spPr>
      </p:pic>
      <p:pic>
        <p:nvPicPr>
          <p:cNvPr id="25" name="图片 24" descr="图片包含 门, 游戏机, 建筑, 钟表&#10;&#10;描述已自动生成"/>
          <p:cNvPicPr>
            <a:picLocks noChangeAspect="1"/>
          </p:cNvPicPr>
          <p:nvPr/>
        </p:nvPicPr>
        <p:blipFill rotWithShape="1">
          <a:blip r:embed="rId1">
            <a:extLst>
              <a:ext uri="{28A0092B-C50C-407E-A947-70E740481C1C}">
                <a14:useLocalDpi xmlns:a14="http://schemas.microsoft.com/office/drawing/2010/main" val="0"/>
              </a:ext>
            </a:extLst>
          </a:blip>
          <a:srcRect r="86343"/>
          <a:stretch>
            <a:fillRect/>
          </a:stretch>
        </p:blipFill>
        <p:spPr>
          <a:xfrm rot="5400000">
            <a:off x="1333044" y="2060770"/>
            <a:ext cx="132556" cy="1317875"/>
          </a:xfrm>
          <a:prstGeom prst="rect">
            <a:avLst/>
          </a:prstGeom>
        </p:spPr>
      </p:pic>
      <p:pic>
        <p:nvPicPr>
          <p:cNvPr id="26" name="图片 25" descr="图片包含 门, 游戏机, 建筑, 钟表&#10;&#10;描述已自动生成"/>
          <p:cNvPicPr>
            <a:picLocks noChangeAspect="1"/>
          </p:cNvPicPr>
          <p:nvPr/>
        </p:nvPicPr>
        <p:blipFill rotWithShape="1">
          <a:blip r:embed="rId1">
            <a:extLst>
              <a:ext uri="{28A0092B-C50C-407E-A947-70E740481C1C}">
                <a14:useLocalDpi xmlns:a14="http://schemas.microsoft.com/office/drawing/2010/main" val="0"/>
              </a:ext>
            </a:extLst>
          </a:blip>
          <a:srcRect r="86343"/>
          <a:stretch>
            <a:fillRect/>
          </a:stretch>
        </p:blipFill>
        <p:spPr>
          <a:xfrm rot="5400000">
            <a:off x="1485444" y="2213170"/>
            <a:ext cx="132556" cy="1317875"/>
          </a:xfrm>
          <a:prstGeom prst="rect">
            <a:avLst/>
          </a:prstGeom>
        </p:spPr>
      </p:pic>
      <p:pic>
        <p:nvPicPr>
          <p:cNvPr id="27" name="图片 26" descr="图片包含 门, 游戏机, 建筑, 钟表&#10;&#10;描述已自动生成"/>
          <p:cNvPicPr>
            <a:picLocks noChangeAspect="1"/>
          </p:cNvPicPr>
          <p:nvPr/>
        </p:nvPicPr>
        <p:blipFill rotWithShape="1">
          <a:blip r:embed="rId1">
            <a:extLst>
              <a:ext uri="{28A0092B-C50C-407E-A947-70E740481C1C}">
                <a14:useLocalDpi xmlns:a14="http://schemas.microsoft.com/office/drawing/2010/main" val="0"/>
              </a:ext>
            </a:extLst>
          </a:blip>
          <a:srcRect r="86343"/>
          <a:stretch>
            <a:fillRect/>
          </a:stretch>
        </p:blipFill>
        <p:spPr>
          <a:xfrm rot="5400000">
            <a:off x="1637844" y="2365570"/>
            <a:ext cx="132556" cy="1317875"/>
          </a:xfrm>
          <a:prstGeom prst="rect">
            <a:avLst/>
          </a:prstGeom>
        </p:spPr>
      </p:pic>
      <p:sp>
        <p:nvSpPr>
          <p:cNvPr id="28" name="文本框 27"/>
          <p:cNvSpPr txBox="1"/>
          <p:nvPr/>
        </p:nvSpPr>
        <p:spPr>
          <a:xfrm>
            <a:off x="1588231" y="3077969"/>
            <a:ext cx="695774" cy="261610"/>
          </a:xfrm>
          <a:prstGeom prst="rect">
            <a:avLst/>
          </a:prstGeom>
          <a:noFill/>
        </p:spPr>
        <p:txBody>
          <a:bodyPr wrap="square" rtlCol="0">
            <a:spAutoFit/>
          </a:bodyPr>
          <a:lstStyle/>
          <a:p>
            <a:r>
              <a:rPr lang="en-US" altLang="zh-CN" sz="1100" dirty="0"/>
              <a:t>a</a:t>
            </a:r>
            <a:endParaRPr lang="zh-CN" altLang="en-US" sz="1100" dirty="0"/>
          </a:p>
        </p:txBody>
      </p:sp>
      <p:cxnSp>
        <p:nvCxnSpPr>
          <p:cNvPr id="29" name="直接箭头连接符 28"/>
          <p:cNvCxnSpPr>
            <a:stCxn id="51" idx="3"/>
          </p:cNvCxnSpPr>
          <p:nvPr/>
        </p:nvCxnSpPr>
        <p:spPr>
          <a:xfrm>
            <a:off x="1385511" y="2196558"/>
            <a:ext cx="0" cy="284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50" idx="3"/>
          </p:cNvCxnSpPr>
          <p:nvPr/>
        </p:nvCxnSpPr>
        <p:spPr>
          <a:xfrm>
            <a:off x="1383684" y="3715914"/>
            <a:ext cx="0" cy="305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 name="图片 30" descr="图片包含 门, 游戏机, 建筑, 钟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784991" y="3837793"/>
            <a:ext cx="1101083" cy="1495098"/>
          </a:xfrm>
          <a:prstGeom prst="rect">
            <a:avLst/>
          </a:prstGeom>
        </p:spPr>
      </p:pic>
      <p:pic>
        <p:nvPicPr>
          <p:cNvPr id="32" name="图片 31" descr="图片包含 门, 游戏机, 建筑, 钟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937391" y="3990193"/>
            <a:ext cx="1101083" cy="1495098"/>
          </a:xfrm>
          <a:prstGeom prst="rect">
            <a:avLst/>
          </a:prstGeom>
        </p:spPr>
      </p:pic>
      <p:pic>
        <p:nvPicPr>
          <p:cNvPr id="33" name="图片 32" descr="图片包含 门, 游戏机, 建筑, 钟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1089791" y="4142593"/>
            <a:ext cx="1101083" cy="1495098"/>
          </a:xfrm>
          <a:prstGeom prst="rect">
            <a:avLst/>
          </a:prstGeom>
        </p:spPr>
      </p:pic>
      <p:pic>
        <p:nvPicPr>
          <p:cNvPr id="34" name="图片 33" descr="图片包含 门, 游戏机, 建筑, 钟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1242191" y="4294993"/>
            <a:ext cx="1101083" cy="1495098"/>
          </a:xfrm>
          <a:prstGeom prst="rect">
            <a:avLst/>
          </a:prstGeom>
        </p:spPr>
      </p:pic>
      <p:sp>
        <p:nvSpPr>
          <p:cNvPr id="35" name="文本框 34"/>
          <p:cNvSpPr txBox="1"/>
          <p:nvPr/>
        </p:nvSpPr>
        <p:spPr>
          <a:xfrm>
            <a:off x="1684369" y="5557653"/>
            <a:ext cx="216726" cy="261610"/>
          </a:xfrm>
          <a:prstGeom prst="rect">
            <a:avLst/>
          </a:prstGeom>
          <a:noFill/>
        </p:spPr>
        <p:txBody>
          <a:bodyPr wrap="none" rtlCol="0">
            <a:spAutoFit/>
          </a:bodyPr>
          <a:lstStyle/>
          <a:p>
            <a:r>
              <a:rPr lang="en-US" altLang="zh-CN" sz="1100" dirty="0"/>
              <a:t>l</a:t>
            </a:r>
            <a:endParaRPr lang="zh-CN" altLang="en-US" sz="1100" dirty="0"/>
          </a:p>
        </p:txBody>
      </p:sp>
      <p:sp>
        <p:nvSpPr>
          <p:cNvPr id="36" name="文本框 35"/>
          <p:cNvSpPr txBox="1"/>
          <p:nvPr/>
        </p:nvSpPr>
        <p:spPr>
          <a:xfrm>
            <a:off x="2505031" y="4890142"/>
            <a:ext cx="261610" cy="261610"/>
          </a:xfrm>
          <a:prstGeom prst="rect">
            <a:avLst/>
          </a:prstGeom>
          <a:noFill/>
        </p:spPr>
        <p:txBody>
          <a:bodyPr wrap="none" rtlCol="0">
            <a:spAutoFit/>
          </a:bodyPr>
          <a:lstStyle/>
          <a:p>
            <a:r>
              <a:rPr lang="en-US" altLang="zh-CN" sz="1100" dirty="0"/>
              <a:t>n</a:t>
            </a:r>
            <a:endParaRPr lang="zh-CN" altLang="en-US" sz="1100" dirty="0"/>
          </a:p>
        </p:txBody>
      </p:sp>
      <p:sp>
        <p:nvSpPr>
          <p:cNvPr id="37" name="文本框 36"/>
          <p:cNvSpPr txBox="1"/>
          <p:nvPr/>
        </p:nvSpPr>
        <p:spPr>
          <a:xfrm>
            <a:off x="2279002" y="4107735"/>
            <a:ext cx="479618" cy="261610"/>
          </a:xfrm>
          <a:prstGeom prst="rect">
            <a:avLst/>
          </a:prstGeom>
          <a:noFill/>
        </p:spPr>
        <p:txBody>
          <a:bodyPr wrap="square" rtlCol="0">
            <a:spAutoFit/>
          </a:bodyPr>
          <a:lstStyle/>
          <a:p>
            <a:r>
              <a:rPr lang="en-US" altLang="zh-CN" sz="1100" dirty="0"/>
              <a:t>N</a:t>
            </a:r>
            <a:endParaRPr lang="zh-CN" altLang="en-US" sz="1100" dirty="0"/>
          </a:p>
        </p:txBody>
      </p:sp>
      <p:cxnSp>
        <p:nvCxnSpPr>
          <p:cNvPr id="38" name="直接箭头连接符 37"/>
          <p:cNvCxnSpPr/>
          <p:nvPr/>
        </p:nvCxnSpPr>
        <p:spPr>
          <a:xfrm flipV="1">
            <a:off x="2920365" y="4772660"/>
            <a:ext cx="376555" cy="3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rot="10800000">
            <a:off x="6718240" y="4080763"/>
            <a:ext cx="400110" cy="1368323"/>
          </a:xfrm>
          <a:prstGeom prst="rect">
            <a:avLst/>
          </a:prstGeom>
          <a:noFill/>
        </p:spPr>
        <p:txBody>
          <a:bodyPr vert="eaVert" wrap="none" rtlCol="0">
            <a:spAutoFit/>
          </a:bodyPr>
          <a:lstStyle/>
          <a:p>
            <a:r>
              <a:rPr lang="en-US" altLang="zh-CN" sz="1400" dirty="0"/>
              <a:t>Decision Making</a:t>
            </a:r>
            <a:endParaRPr lang="zh-CN" altLang="en-US" sz="1400" dirty="0"/>
          </a:p>
        </p:txBody>
      </p:sp>
      <p:sp>
        <p:nvSpPr>
          <p:cNvPr id="48" name="矩形: 圆角 47"/>
          <p:cNvSpPr/>
          <p:nvPr/>
        </p:nvSpPr>
        <p:spPr>
          <a:xfrm>
            <a:off x="6736204" y="3822834"/>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p:cNvSpPr/>
          <p:nvPr/>
        </p:nvSpPr>
        <p:spPr>
          <a:xfrm rot="5400000">
            <a:off x="1224405" y="2743470"/>
            <a:ext cx="318558" cy="1626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p:cNvSpPr/>
          <p:nvPr/>
        </p:nvSpPr>
        <p:spPr>
          <a:xfrm rot="5400000">
            <a:off x="1264629" y="1264338"/>
            <a:ext cx="241764" cy="16226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64"/>
          <p:cNvSpPr txBox="1"/>
          <p:nvPr/>
        </p:nvSpPr>
        <p:spPr>
          <a:xfrm rot="10800000">
            <a:off x="3275240" y="4208171"/>
            <a:ext cx="400110" cy="1142300"/>
          </a:xfrm>
          <a:prstGeom prst="rect">
            <a:avLst/>
          </a:prstGeom>
          <a:noFill/>
        </p:spPr>
        <p:txBody>
          <a:bodyPr vert="eaVert" wrap="none" rtlCol="0">
            <a:spAutoFit/>
          </a:bodyPr>
          <a:lstStyle/>
          <a:p>
            <a:r>
              <a:rPr lang="en-US" altLang="zh-CN" sz="1400" dirty="0"/>
              <a:t>Self Attention</a:t>
            </a:r>
            <a:endParaRPr lang="zh-CN" altLang="en-US" sz="1400" dirty="0"/>
          </a:p>
        </p:txBody>
      </p:sp>
      <p:sp>
        <p:nvSpPr>
          <p:cNvPr id="106" name="矩形: 圆角 65"/>
          <p:cNvSpPr/>
          <p:nvPr/>
        </p:nvSpPr>
        <p:spPr>
          <a:xfrm>
            <a:off x="3293204" y="3837226"/>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66"/>
          <p:cNvSpPr txBox="1"/>
          <p:nvPr/>
        </p:nvSpPr>
        <p:spPr>
          <a:xfrm rot="10800000">
            <a:off x="3966642" y="3950085"/>
            <a:ext cx="400110" cy="1658467"/>
          </a:xfrm>
          <a:prstGeom prst="rect">
            <a:avLst/>
          </a:prstGeom>
          <a:noFill/>
        </p:spPr>
        <p:txBody>
          <a:bodyPr vert="eaVert" wrap="none" rtlCol="0">
            <a:spAutoFit/>
          </a:bodyPr>
          <a:lstStyle/>
          <a:p>
            <a:r>
              <a:rPr lang="en-US" altLang="zh-CN" sz="1400" dirty="0"/>
              <a:t>Batch Normalization</a:t>
            </a:r>
            <a:endParaRPr lang="zh-CN" altLang="en-US" sz="1400" dirty="0"/>
          </a:p>
        </p:txBody>
      </p:sp>
      <p:sp>
        <p:nvSpPr>
          <p:cNvPr id="108" name="矩形: 圆角 67"/>
          <p:cNvSpPr/>
          <p:nvPr/>
        </p:nvSpPr>
        <p:spPr>
          <a:xfrm>
            <a:off x="3984606" y="3837226"/>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71"/>
          <p:cNvSpPr txBox="1"/>
          <p:nvPr/>
        </p:nvSpPr>
        <p:spPr>
          <a:xfrm rot="10800000">
            <a:off x="4691497" y="4204360"/>
            <a:ext cx="400110" cy="1142300"/>
          </a:xfrm>
          <a:prstGeom prst="rect">
            <a:avLst/>
          </a:prstGeom>
          <a:noFill/>
        </p:spPr>
        <p:txBody>
          <a:bodyPr vert="eaVert" wrap="none" rtlCol="0">
            <a:spAutoFit/>
          </a:bodyPr>
          <a:lstStyle/>
          <a:p>
            <a:r>
              <a:rPr lang="en-US" altLang="zh-CN" sz="1400" dirty="0"/>
              <a:t>Feed Forward</a:t>
            </a:r>
            <a:endParaRPr lang="zh-CN" altLang="en-US" sz="1400" dirty="0"/>
          </a:p>
        </p:txBody>
      </p:sp>
      <p:sp>
        <p:nvSpPr>
          <p:cNvPr id="110" name="矩形: 圆角 72"/>
          <p:cNvSpPr/>
          <p:nvPr/>
        </p:nvSpPr>
        <p:spPr>
          <a:xfrm>
            <a:off x="4676008" y="383341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箭头连接符 82"/>
          <p:cNvCxnSpPr>
            <a:stCxn id="106" idx="3"/>
            <a:endCxn id="108" idx="1"/>
          </p:cNvCxnSpPr>
          <p:nvPr/>
        </p:nvCxnSpPr>
        <p:spPr>
          <a:xfrm>
            <a:off x="3693315" y="4779318"/>
            <a:ext cx="2912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直接箭头连接符 83"/>
          <p:cNvCxnSpPr>
            <a:stCxn id="107" idx="1"/>
            <a:endCxn id="110" idx="1"/>
          </p:cNvCxnSpPr>
          <p:nvPr/>
        </p:nvCxnSpPr>
        <p:spPr>
          <a:xfrm flipV="1">
            <a:off x="4366752" y="4775510"/>
            <a:ext cx="309256"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文本框 84"/>
          <p:cNvSpPr txBox="1"/>
          <p:nvPr/>
        </p:nvSpPr>
        <p:spPr>
          <a:xfrm rot="10800000">
            <a:off x="5331481" y="3950085"/>
            <a:ext cx="400110" cy="1658467"/>
          </a:xfrm>
          <a:prstGeom prst="rect">
            <a:avLst/>
          </a:prstGeom>
          <a:noFill/>
        </p:spPr>
        <p:txBody>
          <a:bodyPr vert="eaVert" wrap="none" rtlCol="0">
            <a:spAutoFit/>
          </a:bodyPr>
          <a:lstStyle/>
          <a:p>
            <a:r>
              <a:rPr lang="en-US" altLang="zh-CN" sz="1400" dirty="0"/>
              <a:t>Batch Normalization</a:t>
            </a:r>
            <a:endParaRPr lang="zh-CN" altLang="en-US" sz="1400" dirty="0"/>
          </a:p>
        </p:txBody>
      </p:sp>
      <p:sp>
        <p:nvSpPr>
          <p:cNvPr id="114" name="矩形: 圆角 85"/>
          <p:cNvSpPr/>
          <p:nvPr/>
        </p:nvSpPr>
        <p:spPr>
          <a:xfrm>
            <a:off x="5349445" y="3837226"/>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箭头连接符 86"/>
          <p:cNvCxnSpPr>
            <a:stCxn id="110" idx="3"/>
            <a:endCxn id="114" idx="1"/>
          </p:cNvCxnSpPr>
          <p:nvPr/>
        </p:nvCxnSpPr>
        <p:spPr>
          <a:xfrm>
            <a:off x="5076119" y="4775510"/>
            <a:ext cx="273326"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6" name="矩形: 圆角 9"/>
          <p:cNvSpPr/>
          <p:nvPr/>
        </p:nvSpPr>
        <p:spPr>
          <a:xfrm>
            <a:off x="3196704" y="3590546"/>
            <a:ext cx="2670026" cy="237912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箭头连接符 87"/>
          <p:cNvCxnSpPr>
            <a:stCxn id="114" idx="3"/>
            <a:endCxn id="120" idx="1"/>
          </p:cNvCxnSpPr>
          <p:nvPr/>
        </p:nvCxnSpPr>
        <p:spPr>
          <a:xfrm flipV="1">
            <a:off x="5749556" y="4775510"/>
            <a:ext cx="281909"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8" name="文本框 96"/>
          <p:cNvSpPr txBox="1"/>
          <p:nvPr/>
        </p:nvSpPr>
        <p:spPr>
          <a:xfrm>
            <a:off x="4047127" y="5717602"/>
            <a:ext cx="880369" cy="261610"/>
          </a:xfrm>
          <a:prstGeom prst="rect">
            <a:avLst/>
          </a:prstGeom>
          <a:noFill/>
        </p:spPr>
        <p:txBody>
          <a:bodyPr wrap="none" rtlCol="0">
            <a:spAutoFit/>
          </a:bodyPr>
          <a:lstStyle/>
          <a:p>
            <a:r>
              <a:rPr lang="en-US" altLang="zh-CN" sz="1100" dirty="0"/>
              <a:t>Attention_1</a:t>
            </a:r>
            <a:endParaRPr lang="zh-CN" altLang="en-US" sz="1100" dirty="0"/>
          </a:p>
        </p:txBody>
      </p:sp>
      <p:sp>
        <p:nvSpPr>
          <p:cNvPr id="119" name="文本框 97"/>
          <p:cNvSpPr txBox="1"/>
          <p:nvPr/>
        </p:nvSpPr>
        <p:spPr>
          <a:xfrm rot="10800000">
            <a:off x="6013501" y="4284510"/>
            <a:ext cx="400110" cy="982000"/>
          </a:xfrm>
          <a:prstGeom prst="rect">
            <a:avLst/>
          </a:prstGeom>
          <a:noFill/>
        </p:spPr>
        <p:txBody>
          <a:bodyPr vert="eaVert" wrap="none" rtlCol="0">
            <a:spAutoFit/>
          </a:bodyPr>
          <a:lstStyle/>
          <a:p>
            <a:r>
              <a:rPr lang="en-US" altLang="zh-CN" sz="1400" dirty="0"/>
              <a:t>Attention_2</a:t>
            </a:r>
            <a:endParaRPr lang="zh-CN" altLang="en-US" sz="1400" dirty="0"/>
          </a:p>
        </p:txBody>
      </p:sp>
      <p:sp>
        <p:nvSpPr>
          <p:cNvPr id="120" name="矩形: 圆角 98"/>
          <p:cNvSpPr/>
          <p:nvPr/>
        </p:nvSpPr>
        <p:spPr>
          <a:xfrm>
            <a:off x="6031465" y="383341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00"/>
          <p:cNvCxnSpPr>
            <a:stCxn id="120" idx="3"/>
          </p:cNvCxnSpPr>
          <p:nvPr/>
        </p:nvCxnSpPr>
        <p:spPr>
          <a:xfrm>
            <a:off x="6431576" y="4775510"/>
            <a:ext cx="306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7652085" y="1746905"/>
            <a:ext cx="3799531" cy="4496167"/>
          </a:xfrm>
          <a:prstGeom prst="rect">
            <a:avLst/>
          </a:prstGeom>
          <a:noFill/>
        </p:spPr>
        <p:txBody>
          <a:bodyPr wrap="square" rtlCol="0">
            <a:spAutoFit/>
          </a:bodyPr>
          <a:lstStyle/>
          <a:p>
            <a:pPr marL="342900" indent="-342900">
              <a:lnSpc>
                <a:spcPct val="150000"/>
              </a:lnSpc>
              <a:buAutoNum type="arabicPeriod"/>
            </a:pPr>
            <a:r>
              <a:rPr lang="zh-CN" altLang="en-US" sz="1200" dirty="0"/>
              <a:t>寻找合适的句长定为</a:t>
            </a:r>
            <a:r>
              <a:rPr lang="en-US" altLang="zh-CN" sz="1200" dirty="0"/>
              <a:t>l</a:t>
            </a:r>
            <a:r>
              <a:rPr lang="zh-CN" altLang="en-US" sz="1200" dirty="0"/>
              <a:t>，句长应可包含绝大部分信息，可用正态分布来寻找。</a:t>
            </a:r>
            <a:endParaRPr lang="en-US" altLang="zh-CN" sz="1200" dirty="0"/>
          </a:p>
          <a:p>
            <a:pPr marL="342900" indent="-342900">
              <a:lnSpc>
                <a:spcPct val="150000"/>
              </a:lnSpc>
              <a:buAutoNum type="arabicPeriod"/>
            </a:pPr>
            <a:r>
              <a:rPr lang="zh-CN" altLang="en-US" sz="1200" dirty="0"/>
              <a:t>依据词频对每个单词进行独立编码，词频越高编码越大。</a:t>
            </a:r>
            <a:endParaRPr lang="en-US" altLang="zh-CN" sz="1200" dirty="0"/>
          </a:p>
          <a:p>
            <a:pPr marL="342900" indent="-342900">
              <a:lnSpc>
                <a:spcPct val="150000"/>
              </a:lnSpc>
              <a:buAutoNum type="arabicPeriod"/>
            </a:pPr>
            <a:r>
              <a:rPr lang="zh-CN" altLang="en-US" sz="1200" dirty="0"/>
              <a:t>设</a:t>
            </a:r>
            <a:r>
              <a:rPr lang="en-US" altLang="zh-CN" sz="1200" dirty="0"/>
              <a:t>case</a:t>
            </a:r>
            <a:r>
              <a:rPr lang="zh-CN" altLang="en-US" sz="1200" dirty="0"/>
              <a:t>数为</a:t>
            </a:r>
            <a:r>
              <a:rPr lang="en-US" altLang="zh-CN" sz="1200" dirty="0"/>
              <a:t>N</a:t>
            </a:r>
            <a:r>
              <a:rPr lang="zh-CN" altLang="en-US" sz="1200" dirty="0"/>
              <a:t>，经过上两步可以得到一个大小为</a:t>
            </a:r>
            <a:r>
              <a:rPr lang="en-US" altLang="zh-CN" sz="1200" dirty="0"/>
              <a:t>( N * l ) </a:t>
            </a:r>
            <a:r>
              <a:rPr lang="zh-CN" altLang="en-US" sz="1200" dirty="0"/>
              <a:t>的</a:t>
            </a:r>
            <a:r>
              <a:rPr lang="en-US" altLang="zh-CN" sz="1200" dirty="0"/>
              <a:t>Input</a:t>
            </a:r>
            <a:r>
              <a:rPr lang="zh-CN" altLang="en-US" sz="1200" dirty="0"/>
              <a:t>向量，接下来需要对向量添加语义语法信息。</a:t>
            </a:r>
            <a:endParaRPr lang="en-US" altLang="zh-CN" sz="1200" dirty="0"/>
          </a:p>
          <a:p>
            <a:pPr marL="342900" indent="-342900">
              <a:lnSpc>
                <a:spcPct val="150000"/>
              </a:lnSpc>
              <a:buAutoNum type="arabicPeriod"/>
            </a:pPr>
            <a:r>
              <a:rPr lang="zh-CN" altLang="en-US" sz="1200" dirty="0"/>
              <a:t>使用</a:t>
            </a:r>
            <a:r>
              <a:rPr lang="en-US" altLang="zh-CN" sz="1200" dirty="0"/>
              <a:t>Glove</a:t>
            </a:r>
            <a:r>
              <a:rPr lang="zh-CN" altLang="en-US" sz="1200" dirty="0"/>
              <a:t>对词库进行训练，得到对应每个词的</a:t>
            </a:r>
            <a:r>
              <a:rPr lang="en-US" altLang="zh-CN" sz="1200" dirty="0"/>
              <a:t>n</a:t>
            </a:r>
            <a:r>
              <a:rPr lang="zh-CN" altLang="en-US" sz="1200" dirty="0"/>
              <a:t>维词向量</a:t>
            </a:r>
            <a:endParaRPr lang="en-US" altLang="zh-CN" sz="1200" dirty="0"/>
          </a:p>
          <a:p>
            <a:pPr marL="342900" indent="-342900">
              <a:lnSpc>
                <a:spcPct val="150000"/>
              </a:lnSpc>
              <a:buAutoNum type="arabicPeriod"/>
            </a:pPr>
            <a:r>
              <a:rPr lang="zh-CN" altLang="en-US" sz="1200" dirty="0"/>
              <a:t>使用</a:t>
            </a:r>
            <a:r>
              <a:rPr lang="en-US" altLang="zh-CN" sz="1200" dirty="0" err="1"/>
              <a:t>Keras</a:t>
            </a:r>
            <a:r>
              <a:rPr lang="zh-CN" altLang="en-US" sz="1200" dirty="0"/>
              <a:t>自带</a:t>
            </a:r>
            <a:r>
              <a:rPr lang="en-US" altLang="zh-CN" sz="1200" dirty="0"/>
              <a:t>Embedding</a:t>
            </a:r>
            <a:r>
              <a:rPr lang="zh-CN" altLang="en-US" sz="1200" dirty="0"/>
              <a:t>层对</a:t>
            </a:r>
            <a:r>
              <a:rPr lang="en-US" altLang="zh-CN" sz="1200" dirty="0"/>
              <a:t>Input ( N * l ) </a:t>
            </a:r>
            <a:r>
              <a:rPr lang="zh-CN" altLang="en-US" sz="1200" dirty="0"/>
              <a:t>向量做映射，初始权重设置为</a:t>
            </a:r>
            <a:r>
              <a:rPr lang="en-US" altLang="zh-CN" sz="1200" dirty="0"/>
              <a:t>Glove</a:t>
            </a:r>
            <a:r>
              <a:rPr lang="zh-CN" altLang="en-US" sz="1200" dirty="0"/>
              <a:t>获得的</a:t>
            </a:r>
            <a:r>
              <a:rPr lang="en-US" altLang="zh-CN" sz="1200" dirty="0"/>
              <a:t>n</a:t>
            </a:r>
            <a:r>
              <a:rPr lang="zh-CN" altLang="en-US" sz="1200" dirty="0"/>
              <a:t>维词向量矩阵，得到大小为 </a:t>
            </a:r>
            <a:r>
              <a:rPr lang="en-US" altLang="zh-CN" sz="1200" dirty="0"/>
              <a:t>( N * l * n ) </a:t>
            </a:r>
            <a:r>
              <a:rPr lang="zh-CN" altLang="en-US" sz="1200" dirty="0"/>
              <a:t>的特征向量。</a:t>
            </a:r>
            <a:endParaRPr lang="en-US" altLang="zh-CN" sz="1200" dirty="0"/>
          </a:p>
          <a:p>
            <a:pPr marL="342900" indent="-342900">
              <a:lnSpc>
                <a:spcPct val="150000"/>
              </a:lnSpc>
              <a:buAutoNum type="arabicPeriod"/>
            </a:pPr>
            <a:r>
              <a:rPr lang="zh-CN" altLang="en-US" sz="1200" dirty="0"/>
              <a:t>将特征向量放入</a:t>
            </a:r>
            <a:r>
              <a:rPr lang="en-US" altLang="zh-CN" sz="1200" dirty="0"/>
              <a:t>Attention</a:t>
            </a:r>
            <a:r>
              <a:rPr lang="zh-CN" altLang="en-US" sz="1200" dirty="0"/>
              <a:t>层进行训练，调整</a:t>
            </a:r>
            <a:r>
              <a:rPr lang="en-US" altLang="zh-CN" sz="1200" dirty="0" err="1"/>
              <a:t>lr</a:t>
            </a:r>
            <a:r>
              <a:rPr lang="zh-CN" altLang="en-US" sz="1200" dirty="0"/>
              <a:t>、</a:t>
            </a:r>
            <a:r>
              <a:rPr lang="en-US" altLang="zh-CN" sz="1200" dirty="0" err="1"/>
              <a:t>batch_size</a:t>
            </a:r>
            <a:r>
              <a:rPr lang="zh-CN" altLang="en-US" sz="1200" dirty="0"/>
              <a:t>等参数得到更好的训练效果。</a:t>
            </a:r>
            <a:endParaRPr lang="en-US" altLang="zh-CN" sz="1200" dirty="0"/>
          </a:p>
          <a:p>
            <a:pPr marL="342900" indent="-342900">
              <a:lnSpc>
                <a:spcPct val="150000"/>
              </a:lnSpc>
              <a:buAutoNum type="arabicPeriod"/>
            </a:pPr>
            <a:r>
              <a:rPr lang="zh-CN" altLang="en-US" sz="1200" dirty="0"/>
              <a:t>使用</a:t>
            </a:r>
            <a:r>
              <a:rPr lang="en-US" altLang="zh-CN" sz="1200" dirty="0" err="1"/>
              <a:t>softmax</a:t>
            </a:r>
            <a:r>
              <a:rPr lang="zh-CN" altLang="en-US" sz="1200" dirty="0"/>
              <a:t>对其进行分类，并使用</a:t>
            </a:r>
            <a:r>
              <a:rPr lang="en-US" altLang="zh-CN" sz="1200" dirty="0"/>
              <a:t>test</a:t>
            </a:r>
            <a:r>
              <a:rPr lang="zh-CN" altLang="en-US" sz="1200" dirty="0"/>
              <a:t>集进行验证，记录每个</a:t>
            </a:r>
            <a:r>
              <a:rPr lang="en-US" altLang="zh-CN" sz="1200" dirty="0"/>
              <a:t>epoch</a:t>
            </a:r>
            <a:r>
              <a:rPr lang="zh-CN" altLang="en-US" sz="1200" dirty="0"/>
              <a:t>的</a:t>
            </a:r>
            <a:r>
              <a:rPr lang="en-US" altLang="zh-CN" sz="1200" dirty="0"/>
              <a:t>acc</a:t>
            </a:r>
            <a:r>
              <a:rPr lang="zh-CN" altLang="en-US" sz="1200" dirty="0"/>
              <a:t>，</a:t>
            </a:r>
            <a:r>
              <a:rPr lang="en-US" altLang="zh-CN" sz="1200" dirty="0"/>
              <a:t>loss</a:t>
            </a:r>
            <a:r>
              <a:rPr lang="zh-CN" altLang="en-US" sz="1200" dirty="0"/>
              <a:t>值并画图分析。</a:t>
            </a:r>
            <a:endParaRPr lang="en-US" altLang="zh-CN" sz="1200" dirty="0"/>
          </a:p>
        </p:txBody>
      </p:sp>
      <p:sp>
        <p:nvSpPr>
          <p:cNvPr id="52" name="TextBox 51"/>
          <p:cNvSpPr txBox="1"/>
          <p:nvPr/>
        </p:nvSpPr>
        <p:spPr>
          <a:xfrm>
            <a:off x="688206" y="6270709"/>
            <a:ext cx="1582484" cy="307777"/>
          </a:xfrm>
          <a:prstGeom prst="rect">
            <a:avLst/>
          </a:prstGeom>
          <a:noFill/>
        </p:spPr>
        <p:txBody>
          <a:bodyPr wrap="none" rtlCol="0">
            <a:spAutoFit/>
          </a:bodyPr>
          <a:lstStyle/>
          <a:p>
            <a:pPr algn="ctr"/>
            <a:r>
              <a:rPr lang="en-US" altLang="zh-CN" sz="1400" dirty="0">
                <a:solidFill>
                  <a:srgbClr val="C00000"/>
                </a:solidFill>
              </a:rPr>
              <a:t>Get feature vector</a:t>
            </a:r>
            <a:endParaRPr lang="en-US" sz="1400" dirty="0">
              <a:solidFill>
                <a:srgbClr val="C00000"/>
              </a:solidFill>
            </a:endParaRPr>
          </a:p>
        </p:txBody>
      </p:sp>
      <p:sp>
        <p:nvSpPr>
          <p:cNvPr id="71" name="TextBox 70"/>
          <p:cNvSpPr txBox="1"/>
          <p:nvPr/>
        </p:nvSpPr>
        <p:spPr>
          <a:xfrm>
            <a:off x="3924315" y="6274165"/>
            <a:ext cx="1619354" cy="307777"/>
          </a:xfrm>
          <a:prstGeom prst="rect">
            <a:avLst/>
          </a:prstGeom>
          <a:noFill/>
        </p:spPr>
        <p:txBody>
          <a:bodyPr wrap="square" rtlCol="0">
            <a:spAutoFit/>
          </a:bodyPr>
          <a:lstStyle/>
          <a:p>
            <a:pPr algn="ctr"/>
            <a:r>
              <a:rPr lang="en-US" altLang="zh-CN" sz="1400" dirty="0">
                <a:solidFill>
                  <a:srgbClr val="C00000"/>
                </a:solidFill>
              </a:rPr>
              <a:t>Training</a:t>
            </a:r>
            <a:endParaRPr lang="en-US" altLang="zh-CN" sz="1400" dirty="0">
              <a:solidFill>
                <a:srgbClr val="C00000"/>
              </a:solidFill>
            </a:endParaRPr>
          </a:p>
        </p:txBody>
      </p:sp>
      <p:cxnSp>
        <p:nvCxnSpPr>
          <p:cNvPr id="54" name="Straight Connector 53"/>
          <p:cNvCxnSpPr/>
          <p:nvPr/>
        </p:nvCxnSpPr>
        <p:spPr>
          <a:xfrm>
            <a:off x="2776457" y="5952923"/>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87911" y="5936151"/>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613090" y="5936151"/>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87911" y="6282661"/>
            <a:ext cx="2588546"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776457" y="6270709"/>
            <a:ext cx="3836633" cy="14518"/>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Audio Branch Details</a:t>
            </a:r>
            <a:endParaRPr lang="en-US" altLang="zh-CN" sz="2500" kern="1200" dirty="0">
              <a:solidFill>
                <a:schemeClr val="bg1"/>
              </a:solidFill>
            </a:endParaRPr>
          </a:p>
        </p:txBody>
      </p:sp>
      <p:sp>
        <p:nvSpPr>
          <p:cNvPr id="52" name="文本框 51"/>
          <p:cNvSpPr txBox="1"/>
          <p:nvPr/>
        </p:nvSpPr>
        <p:spPr>
          <a:xfrm>
            <a:off x="520511" y="1871749"/>
            <a:ext cx="2624925" cy="430887"/>
          </a:xfrm>
          <a:prstGeom prst="rect">
            <a:avLst/>
          </a:prstGeom>
          <a:noFill/>
        </p:spPr>
        <p:txBody>
          <a:bodyPr wrap="square" rtlCol="0">
            <a:spAutoFit/>
          </a:bodyPr>
          <a:lstStyle/>
          <a:p>
            <a:pPr algn="ctr"/>
            <a:r>
              <a:rPr lang="en-US" altLang="zh-CN" sz="1100" dirty="0"/>
              <a:t>Mel Frequency Cepstral Coefficients</a:t>
            </a:r>
            <a:endParaRPr lang="en-US" altLang="zh-CN" sz="1100" dirty="0"/>
          </a:p>
          <a:p>
            <a:pPr algn="ctr"/>
            <a:r>
              <a:rPr lang="en-US" altLang="zh-CN" sz="1100" dirty="0"/>
              <a:t>MFCC</a:t>
            </a:r>
            <a:endParaRPr lang="zh-CN" altLang="en-US" sz="1100" dirty="0"/>
          </a:p>
        </p:txBody>
      </p:sp>
      <p:cxnSp>
        <p:nvCxnSpPr>
          <p:cNvPr id="53" name="直接箭头连接符 52"/>
          <p:cNvCxnSpPr>
            <a:stCxn id="52" idx="2"/>
          </p:cNvCxnSpPr>
          <p:nvPr/>
        </p:nvCxnSpPr>
        <p:spPr>
          <a:xfrm>
            <a:off x="1832974" y="2302636"/>
            <a:ext cx="0" cy="322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4" name="图片 53" descr="图片包含 门, 游戏机, 建筑, 钟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1179592" y="2429293"/>
            <a:ext cx="1101083" cy="1495098"/>
          </a:xfrm>
          <a:prstGeom prst="rect">
            <a:avLst/>
          </a:prstGeom>
        </p:spPr>
      </p:pic>
      <p:pic>
        <p:nvPicPr>
          <p:cNvPr id="55" name="图片 54" descr="图片包含 门, 游戏机, 建筑, 钟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1331992" y="2581693"/>
            <a:ext cx="1101083" cy="1495098"/>
          </a:xfrm>
          <a:prstGeom prst="rect">
            <a:avLst/>
          </a:prstGeom>
        </p:spPr>
      </p:pic>
      <p:pic>
        <p:nvPicPr>
          <p:cNvPr id="56" name="图片 55" descr="图片包含 门, 游戏机, 建筑, 钟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1484392" y="2734093"/>
            <a:ext cx="1101083" cy="1495098"/>
          </a:xfrm>
          <a:prstGeom prst="rect">
            <a:avLst/>
          </a:prstGeom>
        </p:spPr>
      </p:pic>
      <p:pic>
        <p:nvPicPr>
          <p:cNvPr id="57" name="图片 56" descr="图片包含 门, 游戏机, 建筑, 钟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1636792" y="2886493"/>
            <a:ext cx="1101083" cy="1495098"/>
          </a:xfrm>
          <a:prstGeom prst="rect">
            <a:avLst/>
          </a:prstGeom>
        </p:spPr>
      </p:pic>
      <p:cxnSp>
        <p:nvCxnSpPr>
          <p:cNvPr id="58" name="直接箭头连接符 57"/>
          <p:cNvCxnSpPr>
            <a:endCxn id="52" idx="0"/>
          </p:cNvCxnSpPr>
          <p:nvPr/>
        </p:nvCxnSpPr>
        <p:spPr>
          <a:xfrm>
            <a:off x="1832974" y="1550784"/>
            <a:ext cx="0" cy="320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2059734" y="4092763"/>
            <a:ext cx="255198" cy="261610"/>
          </a:xfrm>
          <a:prstGeom prst="rect">
            <a:avLst/>
          </a:prstGeom>
          <a:noFill/>
        </p:spPr>
        <p:txBody>
          <a:bodyPr wrap="none" rtlCol="0">
            <a:spAutoFit/>
          </a:bodyPr>
          <a:lstStyle/>
          <a:p>
            <a:r>
              <a:rPr lang="en-US" altLang="zh-CN" sz="1100" dirty="0"/>
              <a:t>a</a:t>
            </a:r>
            <a:endParaRPr lang="zh-CN" altLang="en-US" sz="1100" dirty="0"/>
          </a:p>
        </p:txBody>
      </p:sp>
      <p:sp>
        <p:nvSpPr>
          <p:cNvPr id="60" name="文本框 59"/>
          <p:cNvSpPr txBox="1"/>
          <p:nvPr/>
        </p:nvSpPr>
        <p:spPr>
          <a:xfrm>
            <a:off x="2871086" y="3503237"/>
            <a:ext cx="226344" cy="261610"/>
          </a:xfrm>
          <a:prstGeom prst="rect">
            <a:avLst/>
          </a:prstGeom>
          <a:noFill/>
        </p:spPr>
        <p:txBody>
          <a:bodyPr wrap="none" rtlCol="0">
            <a:spAutoFit/>
          </a:bodyPr>
          <a:lstStyle/>
          <a:p>
            <a:r>
              <a:rPr lang="en-US" altLang="zh-CN" sz="1100" dirty="0"/>
              <a:t>f</a:t>
            </a:r>
            <a:endParaRPr lang="zh-CN" altLang="en-US" sz="1100" dirty="0"/>
          </a:p>
        </p:txBody>
      </p:sp>
      <p:sp>
        <p:nvSpPr>
          <p:cNvPr id="61" name="文本框 60"/>
          <p:cNvSpPr txBox="1"/>
          <p:nvPr/>
        </p:nvSpPr>
        <p:spPr>
          <a:xfrm rot="16200000">
            <a:off x="1604553" y="3804432"/>
            <a:ext cx="369332" cy="1626327"/>
          </a:xfrm>
          <a:prstGeom prst="rect">
            <a:avLst/>
          </a:prstGeom>
          <a:noFill/>
        </p:spPr>
        <p:txBody>
          <a:bodyPr vert="eaVert" wrap="square" rtlCol="0">
            <a:spAutoFit/>
          </a:bodyPr>
          <a:lstStyle/>
          <a:p>
            <a:pPr algn="ctr"/>
            <a:r>
              <a:rPr lang="en-US" altLang="zh-CN" sz="1200" dirty="0"/>
              <a:t>Position Embedding</a:t>
            </a:r>
            <a:endParaRPr lang="zh-CN" altLang="en-US" sz="1200" dirty="0"/>
          </a:p>
        </p:txBody>
      </p:sp>
      <p:cxnSp>
        <p:nvCxnSpPr>
          <p:cNvPr id="63" name="直接箭头连接符 62"/>
          <p:cNvCxnSpPr/>
          <p:nvPr/>
        </p:nvCxnSpPr>
        <p:spPr>
          <a:xfrm>
            <a:off x="1834699" y="4164698"/>
            <a:ext cx="0" cy="283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endCxn id="65" idx="3"/>
          </p:cNvCxnSpPr>
          <p:nvPr/>
        </p:nvCxnSpPr>
        <p:spPr>
          <a:xfrm>
            <a:off x="3119636" y="4621812"/>
            <a:ext cx="389034" cy="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p:cNvSpPr txBox="1"/>
          <p:nvPr/>
        </p:nvSpPr>
        <p:spPr>
          <a:xfrm rot="10800000">
            <a:off x="3508095" y="3680624"/>
            <a:ext cx="398145" cy="1883272"/>
          </a:xfrm>
          <a:prstGeom prst="rect">
            <a:avLst/>
          </a:prstGeom>
          <a:noFill/>
        </p:spPr>
        <p:txBody>
          <a:bodyPr vert="eaVert" wrap="square" rtlCol="0">
            <a:spAutoFit/>
          </a:bodyPr>
          <a:lstStyle/>
          <a:p>
            <a:pPr algn="ctr"/>
            <a:r>
              <a:rPr lang="en-US" altLang="zh-CN" sz="1400" dirty="0"/>
              <a:t>Multi-Head Attention</a:t>
            </a:r>
            <a:endParaRPr lang="zh-CN" altLang="en-US" sz="1400" dirty="0"/>
          </a:p>
        </p:txBody>
      </p:sp>
      <p:sp>
        <p:nvSpPr>
          <p:cNvPr id="66" name="矩形: 圆角 65"/>
          <p:cNvSpPr/>
          <p:nvPr/>
        </p:nvSpPr>
        <p:spPr>
          <a:xfrm>
            <a:off x="3524094" y="368352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rot="10800000">
            <a:off x="4197532" y="3680624"/>
            <a:ext cx="400110" cy="1883268"/>
          </a:xfrm>
          <a:prstGeom prst="rect">
            <a:avLst/>
          </a:prstGeom>
          <a:noFill/>
        </p:spPr>
        <p:txBody>
          <a:bodyPr vert="eaVert" wrap="square" rtlCol="0">
            <a:spAutoFit/>
          </a:bodyPr>
          <a:lstStyle/>
          <a:p>
            <a:pPr algn="ctr"/>
            <a:r>
              <a:rPr lang="en-US" altLang="zh-CN" sz="1400" dirty="0"/>
              <a:t>Batch Normalization</a:t>
            </a:r>
            <a:endParaRPr lang="zh-CN" altLang="en-US" sz="1400" dirty="0"/>
          </a:p>
        </p:txBody>
      </p:sp>
      <p:sp>
        <p:nvSpPr>
          <p:cNvPr id="68" name="矩形: 圆角 67"/>
          <p:cNvSpPr/>
          <p:nvPr/>
        </p:nvSpPr>
        <p:spPr>
          <a:xfrm>
            <a:off x="4215496" y="368352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rot="10800000">
            <a:off x="4922387" y="3679712"/>
            <a:ext cx="400110" cy="1882376"/>
          </a:xfrm>
          <a:prstGeom prst="rect">
            <a:avLst/>
          </a:prstGeom>
          <a:noFill/>
        </p:spPr>
        <p:txBody>
          <a:bodyPr vert="eaVert" wrap="square" rtlCol="0">
            <a:spAutoFit/>
          </a:bodyPr>
          <a:lstStyle/>
          <a:p>
            <a:pPr algn="ctr"/>
            <a:r>
              <a:rPr lang="en-US" altLang="zh-CN" sz="1400" dirty="0"/>
              <a:t>Feed Forward</a:t>
            </a:r>
            <a:endParaRPr lang="zh-CN" altLang="en-US" sz="1400" dirty="0"/>
          </a:p>
        </p:txBody>
      </p:sp>
      <p:sp>
        <p:nvSpPr>
          <p:cNvPr id="73" name="矩形: 圆角 72"/>
          <p:cNvSpPr/>
          <p:nvPr/>
        </p:nvSpPr>
        <p:spPr>
          <a:xfrm>
            <a:off x="4906898" y="3679720"/>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rot="10800000">
            <a:off x="6950780" y="3679712"/>
            <a:ext cx="400110" cy="1882372"/>
          </a:xfrm>
          <a:prstGeom prst="rect">
            <a:avLst/>
          </a:prstGeom>
          <a:noFill/>
        </p:spPr>
        <p:txBody>
          <a:bodyPr vert="eaVert" wrap="square" rtlCol="0">
            <a:spAutoFit/>
          </a:bodyPr>
          <a:lstStyle/>
          <a:p>
            <a:pPr algn="ctr"/>
            <a:r>
              <a:rPr lang="en-US" altLang="zh-CN" sz="1400" dirty="0"/>
              <a:t>Decision Making</a:t>
            </a:r>
            <a:endParaRPr lang="zh-CN" altLang="en-US" sz="1400" dirty="0"/>
          </a:p>
        </p:txBody>
      </p:sp>
      <p:sp>
        <p:nvSpPr>
          <p:cNvPr id="80" name="矩形: 圆角 79"/>
          <p:cNvSpPr/>
          <p:nvPr/>
        </p:nvSpPr>
        <p:spPr>
          <a:xfrm>
            <a:off x="6968744" y="3679720"/>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2696116" y="2752518"/>
            <a:ext cx="287258" cy="261610"/>
          </a:xfrm>
          <a:prstGeom prst="rect">
            <a:avLst/>
          </a:prstGeom>
          <a:noFill/>
        </p:spPr>
        <p:txBody>
          <a:bodyPr wrap="none" rtlCol="0">
            <a:spAutoFit/>
          </a:bodyPr>
          <a:lstStyle/>
          <a:p>
            <a:r>
              <a:rPr lang="en-US" altLang="zh-CN" sz="1100" dirty="0"/>
              <a:t>N</a:t>
            </a:r>
            <a:endParaRPr lang="zh-CN" altLang="en-US" sz="1100" dirty="0"/>
          </a:p>
        </p:txBody>
      </p:sp>
      <p:cxnSp>
        <p:nvCxnSpPr>
          <p:cNvPr id="83" name="直接箭头连接符 82"/>
          <p:cNvCxnSpPr>
            <a:stCxn id="66" idx="3"/>
            <a:endCxn id="68" idx="1"/>
          </p:cNvCxnSpPr>
          <p:nvPr/>
        </p:nvCxnSpPr>
        <p:spPr>
          <a:xfrm>
            <a:off x="3924205" y="4625620"/>
            <a:ext cx="2912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7" idx="1"/>
            <a:endCxn id="73" idx="1"/>
          </p:cNvCxnSpPr>
          <p:nvPr/>
        </p:nvCxnSpPr>
        <p:spPr>
          <a:xfrm flipV="1">
            <a:off x="4597642" y="4621812"/>
            <a:ext cx="309256" cy="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文本框 84"/>
          <p:cNvSpPr txBox="1"/>
          <p:nvPr/>
        </p:nvSpPr>
        <p:spPr>
          <a:xfrm rot="10800000">
            <a:off x="5562371" y="3680624"/>
            <a:ext cx="400110" cy="1881464"/>
          </a:xfrm>
          <a:prstGeom prst="rect">
            <a:avLst/>
          </a:prstGeom>
          <a:noFill/>
        </p:spPr>
        <p:txBody>
          <a:bodyPr vert="eaVert" wrap="square" rtlCol="0">
            <a:spAutoFit/>
          </a:bodyPr>
          <a:lstStyle/>
          <a:p>
            <a:pPr algn="ctr"/>
            <a:r>
              <a:rPr lang="en-US" altLang="zh-CN" sz="1400" dirty="0"/>
              <a:t>Batch Normalization</a:t>
            </a:r>
            <a:endParaRPr lang="zh-CN" altLang="en-US" sz="1400" dirty="0"/>
          </a:p>
        </p:txBody>
      </p:sp>
      <p:sp>
        <p:nvSpPr>
          <p:cNvPr id="86" name="矩形: 圆角 85"/>
          <p:cNvSpPr/>
          <p:nvPr/>
        </p:nvSpPr>
        <p:spPr>
          <a:xfrm>
            <a:off x="5580335" y="368352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箭头连接符 86"/>
          <p:cNvCxnSpPr>
            <a:stCxn id="73" idx="3"/>
            <a:endCxn id="86" idx="1"/>
          </p:cNvCxnSpPr>
          <p:nvPr/>
        </p:nvCxnSpPr>
        <p:spPr>
          <a:xfrm>
            <a:off x="5307009" y="4621812"/>
            <a:ext cx="273326"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矩形: 圆角 9"/>
          <p:cNvSpPr/>
          <p:nvPr/>
        </p:nvSpPr>
        <p:spPr>
          <a:xfrm>
            <a:off x="3427594" y="3436848"/>
            <a:ext cx="2670026" cy="237912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p:cNvCxnSpPr>
            <a:stCxn id="86" idx="3"/>
            <a:endCxn id="99" idx="1"/>
          </p:cNvCxnSpPr>
          <p:nvPr/>
        </p:nvCxnSpPr>
        <p:spPr>
          <a:xfrm flipV="1">
            <a:off x="5980446" y="4621812"/>
            <a:ext cx="281909"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文本框 96"/>
          <p:cNvSpPr txBox="1"/>
          <p:nvPr/>
        </p:nvSpPr>
        <p:spPr>
          <a:xfrm>
            <a:off x="4278017" y="5563904"/>
            <a:ext cx="880369" cy="261610"/>
          </a:xfrm>
          <a:prstGeom prst="rect">
            <a:avLst/>
          </a:prstGeom>
          <a:noFill/>
        </p:spPr>
        <p:txBody>
          <a:bodyPr wrap="none" rtlCol="0">
            <a:spAutoFit/>
          </a:bodyPr>
          <a:lstStyle/>
          <a:p>
            <a:r>
              <a:rPr lang="en-US" altLang="zh-CN" sz="1100" dirty="0"/>
              <a:t>Attention_3</a:t>
            </a:r>
            <a:endParaRPr lang="zh-CN" altLang="en-US" sz="1100" dirty="0"/>
          </a:p>
        </p:txBody>
      </p:sp>
      <p:sp>
        <p:nvSpPr>
          <p:cNvPr id="98" name="文本框 97"/>
          <p:cNvSpPr txBox="1"/>
          <p:nvPr/>
        </p:nvSpPr>
        <p:spPr>
          <a:xfrm rot="10800000">
            <a:off x="6244391" y="3679712"/>
            <a:ext cx="400110" cy="1882376"/>
          </a:xfrm>
          <a:prstGeom prst="rect">
            <a:avLst/>
          </a:prstGeom>
          <a:noFill/>
        </p:spPr>
        <p:txBody>
          <a:bodyPr vert="eaVert" wrap="square" rtlCol="0">
            <a:spAutoFit/>
          </a:bodyPr>
          <a:lstStyle/>
          <a:p>
            <a:pPr algn="ctr"/>
            <a:r>
              <a:rPr lang="en-US" altLang="zh-CN" sz="1400" dirty="0"/>
              <a:t>Attention_4</a:t>
            </a:r>
            <a:endParaRPr lang="zh-CN" altLang="en-US" sz="1400" dirty="0"/>
          </a:p>
        </p:txBody>
      </p:sp>
      <p:sp>
        <p:nvSpPr>
          <p:cNvPr id="99" name="矩形: 圆角 98"/>
          <p:cNvSpPr/>
          <p:nvPr/>
        </p:nvSpPr>
        <p:spPr>
          <a:xfrm>
            <a:off x="6262355" y="3679720"/>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箭头连接符 100"/>
          <p:cNvCxnSpPr>
            <a:stCxn id="99" idx="3"/>
            <a:endCxn id="80" idx="1"/>
          </p:cNvCxnSpPr>
          <p:nvPr/>
        </p:nvCxnSpPr>
        <p:spPr>
          <a:xfrm>
            <a:off x="6662466" y="4621812"/>
            <a:ext cx="306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7690514" y="2675676"/>
            <a:ext cx="3799531" cy="2834174"/>
          </a:xfrm>
          <a:prstGeom prst="rect">
            <a:avLst/>
          </a:prstGeom>
          <a:noFill/>
        </p:spPr>
        <p:txBody>
          <a:bodyPr wrap="square" rtlCol="0">
            <a:spAutoFit/>
          </a:bodyPr>
          <a:lstStyle/>
          <a:p>
            <a:pPr marL="342900" indent="-342900">
              <a:lnSpc>
                <a:spcPct val="150000"/>
              </a:lnSpc>
              <a:buAutoNum type="arabicPeriod"/>
            </a:pPr>
            <a:r>
              <a:rPr lang="zh-CN" altLang="en-US" sz="1200" dirty="0"/>
              <a:t>将原音频通过</a:t>
            </a:r>
            <a:r>
              <a:rPr lang="en-US" altLang="zh-CN" sz="1200" dirty="0"/>
              <a:t>MFCC</a:t>
            </a:r>
            <a:r>
              <a:rPr lang="zh-CN" altLang="en-US" sz="1200" dirty="0"/>
              <a:t>，得到</a:t>
            </a:r>
            <a:r>
              <a:rPr lang="en-US" altLang="zh-CN" sz="1200" dirty="0"/>
              <a:t>audio</a:t>
            </a:r>
            <a:r>
              <a:rPr lang="zh-CN" altLang="en-US" sz="1200" dirty="0"/>
              <a:t>部分的</a:t>
            </a:r>
            <a:r>
              <a:rPr lang="en-US" altLang="zh-CN" sz="1200" dirty="0"/>
              <a:t>Input</a:t>
            </a:r>
            <a:r>
              <a:rPr lang="zh-CN" altLang="en-US" sz="1200" dirty="0"/>
              <a:t>向量，其大小为 </a:t>
            </a:r>
            <a:r>
              <a:rPr lang="en-US" altLang="zh-CN" sz="1200" dirty="0"/>
              <a:t>( N * a * f ) </a:t>
            </a:r>
            <a:r>
              <a:rPr lang="zh-CN" altLang="en-US" sz="1200" dirty="0"/>
              <a:t>，其中</a:t>
            </a:r>
            <a:r>
              <a:rPr lang="en-US" altLang="zh-CN" sz="1200" dirty="0"/>
              <a:t>N</a:t>
            </a:r>
            <a:r>
              <a:rPr lang="zh-CN" altLang="en-US" sz="1200" dirty="0"/>
              <a:t>为</a:t>
            </a:r>
            <a:r>
              <a:rPr lang="en-US" altLang="zh-CN" sz="1200" dirty="0"/>
              <a:t>case</a:t>
            </a:r>
            <a:r>
              <a:rPr lang="zh-CN" altLang="en-US" sz="1200" dirty="0"/>
              <a:t>数量，</a:t>
            </a:r>
            <a:r>
              <a:rPr lang="en-US" altLang="zh-CN" sz="1200" dirty="0"/>
              <a:t>a</a:t>
            </a:r>
            <a:r>
              <a:rPr lang="zh-CN" altLang="en-US" sz="1200" dirty="0"/>
              <a:t>为帧数，</a:t>
            </a:r>
            <a:r>
              <a:rPr lang="en-US" altLang="zh-CN" sz="1200" dirty="0"/>
              <a:t>f</a:t>
            </a:r>
            <a:r>
              <a:rPr lang="zh-CN" altLang="en-US" sz="1200" dirty="0"/>
              <a:t>为频率</a:t>
            </a:r>
            <a:endParaRPr lang="zh-CN" altLang="en-US" sz="1200" dirty="0"/>
          </a:p>
          <a:p>
            <a:pPr marL="342900" indent="-342900">
              <a:lnSpc>
                <a:spcPct val="150000"/>
              </a:lnSpc>
              <a:buAutoNum type="arabicPeriod"/>
            </a:pPr>
            <a:r>
              <a:rPr lang="zh-CN" altLang="en-US" sz="1200" dirty="0"/>
              <a:t>进行</a:t>
            </a:r>
            <a:r>
              <a:rPr lang="en-US" altLang="zh-CN" sz="1200" dirty="0"/>
              <a:t>Position Embedding</a:t>
            </a:r>
            <a:r>
              <a:rPr lang="zh-CN" altLang="en-US" sz="1200" dirty="0"/>
              <a:t>，使向量包含位置信息，得到特征向量。</a:t>
            </a:r>
            <a:endParaRPr lang="zh-CN" altLang="en-US" sz="1200" dirty="0"/>
          </a:p>
          <a:p>
            <a:pPr marL="342900" indent="-342900">
              <a:lnSpc>
                <a:spcPct val="150000"/>
              </a:lnSpc>
              <a:buAutoNum type="arabicPeriod"/>
            </a:pPr>
            <a:r>
              <a:rPr lang="zh-CN" altLang="en-US" sz="1200" dirty="0"/>
              <a:t>将特征向量放入</a:t>
            </a:r>
            <a:r>
              <a:rPr lang="en-US" altLang="zh-CN" sz="1200" dirty="0"/>
              <a:t>Attention</a:t>
            </a:r>
            <a:r>
              <a:rPr lang="zh-CN" altLang="en-US" sz="1200" dirty="0"/>
              <a:t>层进行训练，调整</a:t>
            </a:r>
            <a:r>
              <a:rPr lang="en-US" altLang="zh-CN" sz="1200" dirty="0" err="1"/>
              <a:t>lr</a:t>
            </a:r>
            <a:r>
              <a:rPr lang="zh-CN" altLang="en-US" sz="1200" dirty="0"/>
              <a:t>、</a:t>
            </a:r>
            <a:r>
              <a:rPr lang="en-US" altLang="zh-CN" sz="1200" dirty="0" err="1"/>
              <a:t>batch_size</a:t>
            </a:r>
            <a:r>
              <a:rPr lang="zh-CN" altLang="en-US" sz="1200" dirty="0"/>
              <a:t>等参数得到更好的训练效果。</a:t>
            </a:r>
            <a:endParaRPr lang="en-US" altLang="zh-CN" sz="1200" dirty="0"/>
          </a:p>
          <a:p>
            <a:pPr marL="342900" indent="-342900">
              <a:lnSpc>
                <a:spcPct val="150000"/>
              </a:lnSpc>
              <a:buAutoNum type="arabicPeriod"/>
            </a:pPr>
            <a:r>
              <a:rPr lang="zh-CN" altLang="en-US" sz="1200" dirty="0"/>
              <a:t>使用</a:t>
            </a:r>
            <a:r>
              <a:rPr lang="en-US" altLang="zh-CN" sz="1200" dirty="0" err="1"/>
              <a:t>softmax</a:t>
            </a:r>
            <a:r>
              <a:rPr lang="zh-CN" altLang="en-US" sz="1200" dirty="0"/>
              <a:t>对其进行分类，并使用</a:t>
            </a:r>
            <a:r>
              <a:rPr lang="en-US" altLang="zh-CN" sz="1200" dirty="0"/>
              <a:t>test</a:t>
            </a:r>
            <a:r>
              <a:rPr lang="zh-CN" altLang="en-US" sz="1200" dirty="0"/>
              <a:t>集进行验证，记录每个</a:t>
            </a:r>
            <a:r>
              <a:rPr lang="en-US" altLang="zh-CN" sz="1200" dirty="0"/>
              <a:t>epoch</a:t>
            </a:r>
            <a:r>
              <a:rPr lang="zh-CN" altLang="en-US" sz="1200" dirty="0"/>
              <a:t>的</a:t>
            </a:r>
            <a:r>
              <a:rPr lang="en-US" altLang="zh-CN" sz="1200" dirty="0"/>
              <a:t>acc</a:t>
            </a:r>
            <a:r>
              <a:rPr lang="zh-CN" altLang="en-US" sz="1200" dirty="0"/>
              <a:t>，</a:t>
            </a:r>
            <a:r>
              <a:rPr lang="en-US" altLang="zh-CN" sz="1200" dirty="0"/>
              <a:t>loss</a:t>
            </a:r>
            <a:r>
              <a:rPr lang="zh-CN" altLang="en-US" sz="1200" dirty="0"/>
              <a:t>值并画图分析。</a:t>
            </a:r>
            <a:endParaRPr lang="en-US" altLang="zh-CN" sz="1200" dirty="0"/>
          </a:p>
          <a:p>
            <a:pPr>
              <a:lnSpc>
                <a:spcPct val="150000"/>
              </a:lnSpc>
            </a:pPr>
            <a:endParaRPr lang="zh-CN" altLang="en-US" sz="1200" dirty="0"/>
          </a:p>
        </p:txBody>
      </p:sp>
      <p:sp>
        <p:nvSpPr>
          <p:cNvPr id="46" name="TextBox 45"/>
          <p:cNvSpPr txBox="1"/>
          <p:nvPr/>
        </p:nvSpPr>
        <p:spPr>
          <a:xfrm>
            <a:off x="1047599" y="6080826"/>
            <a:ext cx="1582484" cy="307777"/>
          </a:xfrm>
          <a:prstGeom prst="rect">
            <a:avLst/>
          </a:prstGeom>
          <a:noFill/>
        </p:spPr>
        <p:txBody>
          <a:bodyPr wrap="none" rtlCol="0">
            <a:spAutoFit/>
          </a:bodyPr>
          <a:lstStyle/>
          <a:p>
            <a:pPr algn="ctr"/>
            <a:r>
              <a:rPr lang="en-US" altLang="zh-CN" sz="1400" dirty="0">
                <a:solidFill>
                  <a:srgbClr val="C00000"/>
                </a:solidFill>
              </a:rPr>
              <a:t>Get feature vector</a:t>
            </a:r>
            <a:endParaRPr lang="en-US" sz="1400" dirty="0">
              <a:solidFill>
                <a:srgbClr val="C00000"/>
              </a:solidFill>
            </a:endParaRPr>
          </a:p>
        </p:txBody>
      </p:sp>
      <p:sp>
        <p:nvSpPr>
          <p:cNvPr id="47" name="TextBox 46"/>
          <p:cNvSpPr txBox="1"/>
          <p:nvPr/>
        </p:nvSpPr>
        <p:spPr>
          <a:xfrm>
            <a:off x="4297276" y="6084023"/>
            <a:ext cx="1619354" cy="307777"/>
          </a:xfrm>
          <a:prstGeom prst="rect">
            <a:avLst/>
          </a:prstGeom>
          <a:noFill/>
        </p:spPr>
        <p:txBody>
          <a:bodyPr wrap="square" rtlCol="0">
            <a:spAutoFit/>
          </a:bodyPr>
          <a:lstStyle/>
          <a:p>
            <a:pPr algn="ctr"/>
            <a:r>
              <a:rPr lang="en-US" altLang="zh-CN" sz="1400" dirty="0">
                <a:solidFill>
                  <a:srgbClr val="C00000"/>
                </a:solidFill>
              </a:rPr>
              <a:t>Training</a:t>
            </a:r>
            <a:endParaRPr lang="en-US" altLang="zh-CN" sz="1400" dirty="0">
              <a:solidFill>
                <a:srgbClr val="C00000"/>
              </a:solidFill>
            </a:endParaRPr>
          </a:p>
        </p:txBody>
      </p:sp>
      <p:cxnSp>
        <p:nvCxnSpPr>
          <p:cNvPr id="48" name="Straight Connector 47"/>
          <p:cNvCxnSpPr/>
          <p:nvPr/>
        </p:nvCxnSpPr>
        <p:spPr>
          <a:xfrm>
            <a:off x="3241710" y="5754285"/>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0610" y="5739768"/>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815737" y="5754285"/>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40610" y="6084023"/>
            <a:ext cx="280110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241711" y="6072071"/>
            <a:ext cx="3574026" cy="11952"/>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矩形: 圆角 49"/>
          <p:cNvSpPr/>
          <p:nvPr/>
        </p:nvSpPr>
        <p:spPr>
          <a:xfrm rot="5400000">
            <a:off x="1629941" y="3799127"/>
            <a:ext cx="318558" cy="1626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圆角 49"/>
          <p:cNvSpPr/>
          <p:nvPr/>
        </p:nvSpPr>
        <p:spPr>
          <a:xfrm rot="5400000">
            <a:off x="1613738" y="933011"/>
            <a:ext cx="439469" cy="22997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Result</a:t>
            </a:r>
            <a:endParaRPr lang="en-US" altLang="zh-CN" sz="2500" kern="1200" dirty="0">
              <a:solidFill>
                <a:schemeClr val="bg1"/>
              </a:solidFill>
            </a:endParaRPr>
          </a:p>
        </p:txBody>
      </p:sp>
      <p:pic>
        <p:nvPicPr>
          <p:cNvPr id="6" name="Picture 5"/>
          <p:cNvPicPr>
            <a:picLocks noChangeAspect="1"/>
          </p:cNvPicPr>
          <p:nvPr/>
        </p:nvPicPr>
        <p:blipFill>
          <a:blip r:embed="rId1"/>
          <a:stretch>
            <a:fillRect/>
          </a:stretch>
        </p:blipFill>
        <p:spPr>
          <a:xfrm>
            <a:off x="1922780" y="3463290"/>
            <a:ext cx="3735070" cy="2614930"/>
          </a:xfrm>
          <a:prstGeom prst="rect">
            <a:avLst/>
          </a:prstGeom>
        </p:spPr>
      </p:pic>
      <p:graphicFrame>
        <p:nvGraphicFramePr>
          <p:cNvPr id="3" name="表格 2"/>
          <p:cNvGraphicFramePr/>
          <p:nvPr>
            <p:custDataLst>
              <p:tags r:id="rId2"/>
            </p:custDataLst>
          </p:nvPr>
        </p:nvGraphicFramePr>
        <p:xfrm>
          <a:off x="2963545" y="1854200"/>
          <a:ext cx="6396990" cy="1143000"/>
        </p:xfrm>
        <a:graphic>
          <a:graphicData uri="http://schemas.openxmlformats.org/drawingml/2006/table">
            <a:tbl>
              <a:tblPr firstRow="1" bandRow="1">
                <a:tableStyleId>{073A0DAA-6AF3-43AB-8588-CEC1D06C72B9}</a:tableStyleId>
              </a:tblPr>
              <a:tblGrid>
                <a:gridCol w="1066165"/>
                <a:gridCol w="1066165"/>
                <a:gridCol w="899795"/>
                <a:gridCol w="1232535"/>
                <a:gridCol w="1066165"/>
                <a:gridCol w="1066165"/>
              </a:tblGrid>
              <a:tr h="381000">
                <a:tc>
                  <a:txBody>
                    <a:bodyPr/>
                    <a:p>
                      <a:pPr algn="ctr">
                        <a:buNone/>
                      </a:pPr>
                      <a:r>
                        <a:rPr lang="en-US" altLang="zh-CN"/>
                        <a:t>Branch</a:t>
                      </a:r>
                      <a:endParaRPr lang="en-US" altLang="zh-CN"/>
                    </a:p>
                  </a:txBody>
                  <a:tcPr/>
                </a:tc>
                <a:tc>
                  <a:txBody>
                    <a:bodyPr/>
                    <a:p>
                      <a:pPr algn="ctr">
                        <a:buNone/>
                      </a:pPr>
                      <a:r>
                        <a:rPr lang="en-US" altLang="zh-CN"/>
                        <a:t>Epoch</a:t>
                      </a:r>
                      <a:endParaRPr lang="en-US" altLang="zh-CN"/>
                    </a:p>
                  </a:txBody>
                  <a:tcPr/>
                </a:tc>
                <a:tc>
                  <a:txBody>
                    <a:bodyPr/>
                    <a:p>
                      <a:pPr algn="ctr">
                        <a:buNone/>
                      </a:pPr>
                      <a:r>
                        <a:rPr lang="en-US" altLang="zh-CN"/>
                        <a:t>Loss</a:t>
                      </a:r>
                      <a:endParaRPr lang="en-US" altLang="zh-CN"/>
                    </a:p>
                  </a:txBody>
                  <a:tcPr/>
                </a:tc>
                <a:tc>
                  <a:txBody>
                    <a:bodyPr/>
                    <a:p>
                      <a:pPr algn="ctr">
                        <a:buNone/>
                      </a:pPr>
                      <a:r>
                        <a:rPr lang="en-US" altLang="zh-CN"/>
                        <a:t>Accuracy</a:t>
                      </a:r>
                      <a:endParaRPr lang="en-US" altLang="zh-CN"/>
                    </a:p>
                  </a:txBody>
                  <a:tcPr/>
                </a:tc>
                <a:tc>
                  <a:txBody>
                    <a:bodyPr/>
                    <a:p>
                      <a:pPr algn="ctr">
                        <a:buNone/>
                      </a:pPr>
                      <a:r>
                        <a:rPr lang="en-US" altLang="zh-CN"/>
                        <a:t>Val_loss</a:t>
                      </a:r>
                      <a:endParaRPr lang="en-US" altLang="zh-CN"/>
                    </a:p>
                  </a:txBody>
                  <a:tcPr/>
                </a:tc>
                <a:tc>
                  <a:txBody>
                    <a:bodyPr/>
                    <a:p>
                      <a:pPr algn="ctr">
                        <a:buNone/>
                      </a:pPr>
                      <a:r>
                        <a:rPr lang="en-US" altLang="zh-CN"/>
                        <a:t>Val_acc</a:t>
                      </a:r>
                      <a:endParaRPr lang="en-US" altLang="zh-CN"/>
                    </a:p>
                  </a:txBody>
                  <a:tcPr/>
                </a:tc>
              </a:tr>
              <a:tr h="381000">
                <a:tc>
                  <a:txBody>
                    <a:bodyPr/>
                    <a:p>
                      <a:pPr algn="ctr">
                        <a:buNone/>
                      </a:pPr>
                      <a:r>
                        <a:rPr lang="en-US" altLang="zh-CN"/>
                        <a:t>Text</a:t>
                      </a:r>
                      <a:endParaRPr lang="en-US" altLang="zh-CN"/>
                    </a:p>
                  </a:txBody>
                  <a:tcPr/>
                </a:tc>
                <a:tc>
                  <a:txBody>
                    <a:bodyPr/>
                    <a:p>
                      <a:pPr algn="ctr">
                        <a:buNone/>
                      </a:pPr>
                      <a:r>
                        <a:rPr lang="en-US" altLang="zh-CN"/>
                        <a:t>70</a:t>
                      </a:r>
                      <a:endParaRPr lang="en-US" altLang="zh-CN"/>
                    </a:p>
                  </a:txBody>
                  <a:tcPr/>
                </a:tc>
                <a:tc>
                  <a:txBody>
                    <a:bodyPr/>
                    <a:p>
                      <a:pPr algn="ctr">
                        <a:buNone/>
                      </a:pPr>
                      <a:r>
                        <a:rPr lang="en-US" altLang="zh-CN"/>
                        <a:t>1.5214</a:t>
                      </a:r>
                      <a:endParaRPr lang="en-US" altLang="zh-CN"/>
                    </a:p>
                  </a:txBody>
                  <a:tcPr/>
                </a:tc>
                <a:tc>
                  <a:txBody>
                    <a:bodyPr/>
                    <a:p>
                      <a:pPr algn="ctr">
                        <a:buNone/>
                      </a:pPr>
                      <a:r>
                        <a:rPr lang="en-US" altLang="zh-CN"/>
                        <a:t>0.4753</a:t>
                      </a:r>
                      <a:endParaRPr lang="en-US" altLang="zh-CN"/>
                    </a:p>
                  </a:txBody>
                  <a:tcPr/>
                </a:tc>
                <a:tc>
                  <a:txBody>
                    <a:bodyPr/>
                    <a:p>
                      <a:pPr algn="ctr">
                        <a:buNone/>
                      </a:pPr>
                      <a:r>
                        <a:rPr lang="en-US" altLang="zh-CN"/>
                        <a:t>1.5309</a:t>
                      </a:r>
                      <a:endParaRPr lang="en-US" altLang="zh-CN"/>
                    </a:p>
                  </a:txBody>
                  <a:tcPr/>
                </a:tc>
                <a:tc>
                  <a:txBody>
                    <a:bodyPr/>
                    <a:p>
                      <a:pPr algn="ctr">
                        <a:buNone/>
                      </a:pPr>
                      <a:r>
                        <a:rPr lang="en-US" altLang="zh-CN"/>
                        <a:t>0.4812</a:t>
                      </a:r>
                      <a:endParaRPr lang="en-US" altLang="zh-CN"/>
                    </a:p>
                  </a:txBody>
                  <a:tcPr/>
                </a:tc>
              </a:tr>
              <a:tr h="381000">
                <a:tc>
                  <a:txBody>
                    <a:bodyPr/>
                    <a:p>
                      <a:pPr algn="ctr">
                        <a:buNone/>
                      </a:pPr>
                      <a:r>
                        <a:rPr lang="en-US" altLang="zh-CN"/>
                        <a:t>Audio</a:t>
                      </a:r>
                      <a:endParaRPr lang="en-US" altLang="zh-CN"/>
                    </a:p>
                  </a:txBody>
                  <a:tcPr/>
                </a:tc>
                <a:tc>
                  <a:txBody>
                    <a:bodyPr/>
                    <a:p>
                      <a:pPr algn="ctr">
                        <a:buNone/>
                      </a:pPr>
                      <a:r>
                        <a:rPr lang="en-US" altLang="zh-CN"/>
                        <a:t>20</a:t>
                      </a:r>
                      <a:endParaRPr lang="en-US" altLang="zh-CN"/>
                    </a:p>
                  </a:txBody>
                  <a:tcPr/>
                </a:tc>
                <a:tc>
                  <a:txBody>
                    <a:bodyPr/>
                    <a:p>
                      <a:pPr algn="ctr">
                        <a:buNone/>
                      </a:pPr>
                      <a:r>
                        <a:rPr lang="en-US" altLang="zh-CN"/>
                        <a:t>0.1085</a:t>
                      </a:r>
                      <a:endParaRPr lang="en-US" altLang="zh-CN"/>
                    </a:p>
                  </a:txBody>
                  <a:tcPr/>
                </a:tc>
                <a:tc>
                  <a:txBody>
                    <a:bodyPr/>
                    <a:p>
                      <a:pPr algn="ctr">
                        <a:buNone/>
                      </a:pPr>
                      <a:r>
                        <a:rPr lang="en-US" altLang="zh-CN"/>
                        <a:t>0.4593</a:t>
                      </a:r>
                      <a:endParaRPr lang="en-US" altLang="zh-CN"/>
                    </a:p>
                  </a:txBody>
                  <a:tcPr/>
                </a:tc>
                <a:tc>
                  <a:txBody>
                    <a:bodyPr/>
                    <a:p>
                      <a:pPr algn="ctr">
                        <a:buNone/>
                      </a:pPr>
                      <a:r>
                        <a:rPr lang="en-US" altLang="zh-CN"/>
                        <a:t>0.1077</a:t>
                      </a:r>
                      <a:endParaRPr lang="en-US" altLang="zh-CN"/>
                    </a:p>
                  </a:txBody>
                  <a:tcPr/>
                </a:tc>
                <a:tc>
                  <a:txBody>
                    <a:bodyPr/>
                    <a:p>
                      <a:pPr algn="ctr">
                        <a:buNone/>
                      </a:pPr>
                      <a:r>
                        <a:rPr lang="en-US" altLang="zh-CN"/>
                        <a:t>0.4812</a:t>
                      </a:r>
                      <a:endParaRPr lang="en-US" altLang="zh-CN"/>
                    </a:p>
                  </a:txBody>
                  <a:tcPr/>
                </a:tc>
              </a:tr>
            </a:tbl>
          </a:graphicData>
        </a:graphic>
      </p:graphicFrame>
      <p:pic>
        <p:nvPicPr>
          <p:cNvPr id="8" name="Picture 2"/>
          <p:cNvPicPr>
            <a:picLocks noChangeAspect="1"/>
          </p:cNvPicPr>
          <p:nvPr/>
        </p:nvPicPr>
        <p:blipFill>
          <a:blip r:embed="rId3"/>
          <a:stretch>
            <a:fillRect/>
          </a:stretch>
        </p:blipFill>
        <p:spPr>
          <a:xfrm>
            <a:off x="6767830" y="3463290"/>
            <a:ext cx="3950970" cy="26149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500" b="1" kern="1200" dirty="0">
                <a:solidFill>
                  <a:schemeClr val="bg1"/>
                </a:solidFill>
              </a:rPr>
              <a:t>Overview</a:t>
            </a:r>
            <a:endParaRPr lang="en-US" altLang="zh-CN" sz="2500" b="1" kern="1200" dirty="0">
              <a:solidFill>
                <a:schemeClr val="bg1"/>
              </a:solidFill>
            </a:endParaRPr>
          </a:p>
        </p:txBody>
      </p:sp>
      <p:sp>
        <p:nvSpPr>
          <p:cNvPr id="3" name="文本框 2"/>
          <p:cNvSpPr txBox="1"/>
          <p:nvPr/>
        </p:nvSpPr>
        <p:spPr>
          <a:xfrm>
            <a:off x="2124710" y="2074545"/>
            <a:ext cx="7943215" cy="3646170"/>
          </a:xfrm>
          <a:prstGeom prst="rect">
            <a:avLst/>
          </a:prstGeom>
          <a:noFill/>
        </p:spPr>
        <p:txBody>
          <a:bodyPr wrap="square" rtlCol="0" anchor="t">
            <a:spAutoFit/>
          </a:bodyPr>
          <a:p>
            <a:pPr marL="342900" indent="-342900">
              <a:lnSpc>
                <a:spcPct val="150000"/>
              </a:lnSpc>
              <a:buAutoNum type="arabicPeriod"/>
            </a:pPr>
            <a:r>
              <a:rPr lang="en-US" sz="1400" b="1"/>
              <a:t>Background</a:t>
            </a:r>
            <a:endParaRPr lang="en-US" sz="1400" b="1"/>
          </a:p>
          <a:p>
            <a:pPr marL="342900" indent="-342900">
              <a:lnSpc>
                <a:spcPct val="150000"/>
              </a:lnSpc>
              <a:buAutoNum type="arabicPeriod"/>
            </a:pPr>
            <a:r>
              <a:rPr lang="en-US" sz="1400" b="1"/>
              <a:t>Related Technologies</a:t>
            </a:r>
            <a:endParaRPr lang="en-US" sz="1400" b="1"/>
          </a:p>
          <a:p>
            <a:pPr marL="800100" lvl="1" indent="-342900">
              <a:lnSpc>
                <a:spcPct val="150000"/>
              </a:lnSpc>
              <a:buFont typeface="+mj-lt"/>
              <a:buAutoNum type="alphaLcParenR"/>
            </a:pPr>
            <a:r>
              <a:rPr lang="en-US" sz="1400" b="1"/>
              <a:t>Mel Frequency Cepstral Coefficients (MFCC)</a:t>
            </a:r>
            <a:endParaRPr lang="en-US" sz="1400" b="1"/>
          </a:p>
          <a:p>
            <a:pPr marL="800100" lvl="1" indent="-342900">
              <a:lnSpc>
                <a:spcPct val="150000"/>
              </a:lnSpc>
              <a:buFont typeface="+mj-lt"/>
              <a:buAutoNum type="alphaLcParenR"/>
            </a:pPr>
            <a:r>
              <a:rPr lang="en-US" sz="1400" b="1"/>
              <a:t>Global Vectors for Word Representation (GloVe)</a:t>
            </a:r>
            <a:endParaRPr lang="en-US" sz="1400" b="1"/>
          </a:p>
          <a:p>
            <a:pPr marL="800100" lvl="1" indent="-342900">
              <a:lnSpc>
                <a:spcPct val="150000"/>
              </a:lnSpc>
              <a:buFont typeface="+mj-lt"/>
              <a:buAutoNum type="alphaLcParenR"/>
            </a:pPr>
            <a:r>
              <a:rPr lang="en-US" sz="1400" b="1"/>
              <a:t>Attention</a:t>
            </a:r>
            <a:endParaRPr lang="en-US" sz="1400" b="1"/>
          </a:p>
          <a:p>
            <a:pPr marL="342900" lvl="0" indent="-342900">
              <a:lnSpc>
                <a:spcPct val="150000"/>
              </a:lnSpc>
              <a:buAutoNum type="arabicPeriod"/>
            </a:pPr>
            <a:r>
              <a:rPr lang="en-US" sz="1400" b="1"/>
              <a:t>Current Work</a:t>
            </a:r>
            <a:endParaRPr lang="en-US" sz="1400" b="1"/>
          </a:p>
          <a:p>
            <a:pPr marL="800100" lvl="1" indent="-342900">
              <a:lnSpc>
                <a:spcPct val="150000"/>
              </a:lnSpc>
              <a:buFont typeface="+mj-lt"/>
              <a:buAutoNum type="alphaLcParenR"/>
            </a:pPr>
            <a:r>
              <a:rPr lang="en-US" sz="1400" b="1"/>
              <a:t>Overall Structure</a:t>
            </a:r>
            <a:endParaRPr lang="en-US" sz="1400" b="1"/>
          </a:p>
          <a:p>
            <a:pPr marL="800100" lvl="1" indent="-342900">
              <a:lnSpc>
                <a:spcPct val="150000"/>
              </a:lnSpc>
              <a:buFont typeface="+mj-lt"/>
              <a:buAutoNum type="alphaLcParenR"/>
            </a:pPr>
            <a:r>
              <a:rPr lang="en-US" sz="1400" b="1"/>
              <a:t>Text branch details</a:t>
            </a:r>
            <a:endParaRPr lang="en-US" sz="1400" b="1"/>
          </a:p>
          <a:p>
            <a:pPr marL="800100" lvl="1" indent="-342900">
              <a:lnSpc>
                <a:spcPct val="150000"/>
              </a:lnSpc>
              <a:buFont typeface="+mj-lt"/>
              <a:buAutoNum type="alphaLcParenR"/>
            </a:pPr>
            <a:r>
              <a:rPr lang="en-US" sz="1400" b="1"/>
              <a:t>Audio branch details</a:t>
            </a:r>
            <a:endParaRPr lang="en-US" sz="1400" b="1"/>
          </a:p>
          <a:p>
            <a:pPr marL="800100" lvl="1" indent="-342900">
              <a:lnSpc>
                <a:spcPct val="150000"/>
              </a:lnSpc>
              <a:buFont typeface="+mj-lt"/>
              <a:buAutoNum type="alphaLcParenR"/>
            </a:pPr>
            <a:r>
              <a:rPr lang="en-US" sz="1400" b="1"/>
              <a:t>Result</a:t>
            </a:r>
            <a:endParaRPr lang="en-US" sz="1400" b="1"/>
          </a:p>
          <a:p>
            <a:pPr marL="342900" lvl="0" indent="-342900">
              <a:lnSpc>
                <a:spcPct val="150000"/>
              </a:lnSpc>
              <a:buAutoNum type="arabicPeriod"/>
            </a:pPr>
            <a:r>
              <a:rPr lang="en-US" sz="1400" b="1"/>
              <a:t>Dataset Intro</a:t>
            </a:r>
            <a:endParaRPr lang="en-US" sz="1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500" kern="1200" dirty="0">
                <a:solidFill>
                  <a:schemeClr val="bg1"/>
                </a:solidFill>
                <a:latin typeface="+mj-lt"/>
                <a:ea typeface="+mj-ea"/>
                <a:cs typeface="+mj-cs"/>
              </a:rPr>
              <a:t>MELD: A Multimodal Multi-Party Dataset for Emotion Recognition in Conversation</a:t>
            </a:r>
            <a:endParaRPr lang="en-US" altLang="zh-CN" sz="2500" kern="1200" dirty="0">
              <a:solidFill>
                <a:schemeClr val="bg1"/>
              </a:solidFill>
              <a:latin typeface="+mj-lt"/>
              <a:ea typeface="+mj-ea"/>
              <a:cs typeface="+mj-cs"/>
            </a:endParaRPr>
          </a:p>
        </p:txBody>
      </p:sp>
      <p:pic>
        <p:nvPicPr>
          <p:cNvPr id="5" name="图片 4" descr="社交网站的手机截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6532" y="1820334"/>
            <a:ext cx="8658520" cy="4394199"/>
          </a:xfrm>
          <a:prstGeom prst="rect">
            <a:avLst/>
          </a:prstGeom>
        </p:spPr>
      </p:pic>
      <p:sp>
        <p:nvSpPr>
          <p:cNvPr id="3" name="矩形 2"/>
          <p:cNvSpPr/>
          <p:nvPr/>
        </p:nvSpPr>
        <p:spPr>
          <a:xfrm>
            <a:off x="1480238" y="2281638"/>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50936" y="2275777"/>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21634" y="2275777"/>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92332" y="2274312"/>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44815" y="5476176"/>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133098" y="5476176"/>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21381" y="5476175"/>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700872" y="5476174"/>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9214417" y="2274417"/>
            <a:ext cx="2420416" cy="2061210"/>
          </a:xfrm>
          <a:prstGeom prst="rect">
            <a:avLst/>
          </a:prstGeom>
          <a:noFill/>
        </p:spPr>
        <p:txBody>
          <a:bodyPr wrap="square" rtlCol="0">
            <a:spAutoFit/>
          </a:bodyPr>
          <a:lstStyle/>
          <a:p>
            <a:r>
              <a:rPr lang="zh-CN" altLang="en-US" sz="1600" b="1" dirty="0">
                <a:solidFill>
                  <a:srgbClr val="C00000"/>
                </a:solidFill>
              </a:rPr>
              <a:t>数据库：</a:t>
            </a:r>
            <a:endParaRPr lang="zh-CN" altLang="en-US" sz="1400" dirty="0"/>
          </a:p>
          <a:p>
            <a:r>
              <a:rPr lang="zh-CN" altLang="en-US" sz="1400" dirty="0"/>
              <a:t>针对情绪识别，从</a:t>
            </a:r>
            <a:r>
              <a:rPr lang="en-US" altLang="zh-CN" sz="1400" dirty="0"/>
              <a:t>Friends TV</a:t>
            </a:r>
            <a:r>
              <a:rPr lang="zh-CN" altLang="en-US" sz="1400" dirty="0"/>
              <a:t>提取的数据集。</a:t>
            </a:r>
            <a:endParaRPr lang="en-US" altLang="zh-CN" sz="1400" dirty="0"/>
          </a:p>
          <a:p>
            <a:r>
              <a:rPr lang="zh-CN" altLang="en-US" sz="1400" dirty="0"/>
              <a:t>共有</a:t>
            </a:r>
            <a:r>
              <a:rPr lang="en-US" altLang="zh-CN" sz="1400" dirty="0"/>
              <a:t>1433</a:t>
            </a:r>
            <a:r>
              <a:rPr lang="zh-CN" altLang="en-US" sz="1400" dirty="0"/>
              <a:t>段对话，包含</a:t>
            </a:r>
            <a:r>
              <a:rPr lang="en-US" altLang="zh-CN" sz="1400" dirty="0"/>
              <a:t>13000</a:t>
            </a:r>
            <a:r>
              <a:rPr lang="zh-CN" altLang="en-US" sz="1400" dirty="0"/>
              <a:t>语句，实验中用到的有</a:t>
            </a:r>
            <a:r>
              <a:rPr lang="en-US" altLang="zh-CN" sz="1400" dirty="0"/>
              <a:t>12599</a:t>
            </a:r>
            <a:r>
              <a:rPr lang="zh-CN" altLang="en-US" sz="1400" dirty="0"/>
              <a:t>句（</a:t>
            </a:r>
            <a:r>
              <a:rPr lang="en-US" altLang="zh-CN" sz="1400" dirty="0"/>
              <a:t>9989+2610</a:t>
            </a:r>
            <a:r>
              <a:rPr lang="zh-CN" altLang="en-US" sz="1400" dirty="0"/>
              <a:t>）。</a:t>
            </a:r>
            <a:endParaRPr lang="zh-CN" altLang="en-US" sz="1400" dirty="0"/>
          </a:p>
          <a:p>
            <a:endParaRPr lang="zh-CN" altLang="en-US" sz="1400" dirty="0"/>
          </a:p>
          <a:p>
            <a:endParaRPr lang="en-US" altLang="zh-CN" sz="1400" dirty="0"/>
          </a:p>
          <a:p>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500" kern="1200">
                <a:solidFill>
                  <a:schemeClr val="bg1"/>
                </a:solidFill>
                <a:latin typeface="+mj-lt"/>
                <a:ea typeface="+mj-ea"/>
                <a:cs typeface="+mj-cs"/>
              </a:rPr>
              <a:t>MELD: A Multimodal Multi-Party Dataset for Emotion Recognition in Conversation</a:t>
            </a:r>
            <a:endParaRPr lang="en-US" altLang="zh-CN" sz="2500" kern="1200">
              <a:solidFill>
                <a:schemeClr val="bg1"/>
              </a:solidFill>
              <a:latin typeface="+mj-lt"/>
              <a:ea typeface="+mj-ea"/>
              <a:cs typeface="+mj-cs"/>
            </a:endParaRPr>
          </a:p>
        </p:txBody>
      </p:sp>
      <p:pic>
        <p:nvPicPr>
          <p:cNvPr id="4" name="图片 3" descr="手机屏幕的截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00925" y="1789113"/>
            <a:ext cx="4105275" cy="4162425"/>
          </a:xfrm>
          <a:prstGeom prst="rect">
            <a:avLst/>
          </a:prstGeom>
        </p:spPr>
      </p:pic>
      <p:pic>
        <p:nvPicPr>
          <p:cNvPr id="7" name="图片 6" descr="电脑屏幕的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3" y="1789113"/>
            <a:ext cx="6634163" cy="4162425"/>
          </a:xfrm>
          <a:prstGeom prst="rect">
            <a:avLst/>
          </a:prstGeom>
          <a:noFill/>
          <a:ln>
            <a:noFill/>
          </a:ln>
        </p:spPr>
      </p:pic>
      <p:cxnSp>
        <p:nvCxnSpPr>
          <p:cNvPr id="9" name="直接箭头连接符 8"/>
          <p:cNvCxnSpPr/>
          <p:nvPr/>
        </p:nvCxnSpPr>
        <p:spPr>
          <a:xfrm>
            <a:off x="140677" y="3182815"/>
            <a:ext cx="5435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p:cNvCxnSpPr/>
          <p:nvPr/>
        </p:nvCxnSpPr>
        <p:spPr>
          <a:xfrm>
            <a:off x="149469" y="3783623"/>
            <a:ext cx="53474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文本框 13"/>
          <p:cNvSpPr txBox="1"/>
          <p:nvPr/>
        </p:nvSpPr>
        <p:spPr>
          <a:xfrm>
            <a:off x="6690474" y="2998149"/>
            <a:ext cx="598241"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dirty="0">
                <a:ln w="0"/>
                <a:solidFill>
                  <a:schemeClr val="tx1"/>
                </a:solidFill>
                <a:effectLst>
                  <a:outerShdw blurRad="38100" dist="19050" dir="2700000" algn="tl" rotWithShape="0">
                    <a:schemeClr val="dk1">
                      <a:alpha val="40000"/>
                    </a:schemeClr>
                  </a:outerShdw>
                </a:effectLst>
              </a:rPr>
              <a:t>Text</a:t>
            </a:r>
            <a:endParaRPr lang="en-US" altLang="zh-CN" dirty="0">
              <a:ln w="0"/>
              <a:solidFill>
                <a:schemeClr val="tx1"/>
              </a:solidFill>
              <a:effectLst>
                <a:outerShdw blurRad="38100" dist="19050" dir="2700000" algn="tl" rotWithShape="0">
                  <a:schemeClr val="dk1">
                    <a:alpha val="40000"/>
                  </a:schemeClr>
                </a:outerShdw>
              </a:effectLst>
            </a:endParaRPr>
          </a:p>
        </p:txBody>
      </p:sp>
      <p:sp>
        <p:nvSpPr>
          <p:cNvPr id="15" name="文本框 14"/>
          <p:cNvSpPr txBox="1"/>
          <p:nvPr/>
        </p:nvSpPr>
        <p:spPr>
          <a:xfrm>
            <a:off x="6690474" y="3598957"/>
            <a:ext cx="710451" cy="369332"/>
          </a:xfrm>
          <a:prstGeom prst="rect">
            <a:avLst/>
          </a:prstGeom>
          <a:noFill/>
          <a:ln>
            <a:noFill/>
          </a:ln>
        </p:spPr>
        <p:txBody>
          <a:bodyPr wrap="none" rtlCol="0">
            <a:spAutoFit/>
          </a:bodyPr>
          <a:lstStyle/>
          <a:p>
            <a:r>
              <a:rPr lang="en-US" altLang="zh-CN" dirty="0">
                <a:ln w="0"/>
                <a:effectLst>
                  <a:outerShdw blurRad="38100" dist="19050" dir="2700000" algn="tl" rotWithShape="0">
                    <a:schemeClr val="dk1">
                      <a:alpha val="40000"/>
                    </a:schemeClr>
                  </a:outerShdw>
                </a:effectLst>
              </a:rPr>
              <a:t>Label</a:t>
            </a:r>
            <a:endParaRPr lang="en-US" altLang="zh-CN" dirty="0">
              <a:ln w="0"/>
              <a:effectLst>
                <a:outerShdw blurRad="38100" dist="19050" dir="2700000" algn="tl" rotWithShape="0">
                  <a:schemeClr val="dk1">
                    <a:alpha val="40000"/>
                  </a:schemeClr>
                </a:outerShdw>
              </a:effectLst>
            </a:endParaRPr>
          </a:p>
        </p:txBody>
      </p:sp>
      <p:cxnSp>
        <p:nvCxnSpPr>
          <p:cNvPr id="17" name="直接连接符 16"/>
          <p:cNvCxnSpPr/>
          <p:nvPr/>
        </p:nvCxnSpPr>
        <p:spPr>
          <a:xfrm>
            <a:off x="9653954" y="2400300"/>
            <a:ext cx="580292" cy="3332285"/>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文本框 19"/>
          <p:cNvSpPr txBox="1"/>
          <p:nvPr/>
        </p:nvSpPr>
        <p:spPr>
          <a:xfrm>
            <a:off x="8955599" y="5876349"/>
            <a:ext cx="639919" cy="338554"/>
          </a:xfrm>
          <a:prstGeom prst="rect">
            <a:avLst/>
          </a:prstGeom>
          <a:noFill/>
        </p:spPr>
        <p:txBody>
          <a:bodyPr wrap="none" rtlCol="0">
            <a:spAutoFit/>
          </a:bodyPr>
          <a:lstStyle/>
          <a:p>
            <a:r>
              <a:rPr lang="en-US" altLang="zh-CN" sz="1600" b="1" dirty="0"/>
              <a:t>9989</a:t>
            </a:r>
            <a:endParaRPr lang="zh-CN" altLang="en-US" sz="1600" b="1" dirty="0"/>
          </a:p>
        </p:txBody>
      </p:sp>
      <p:sp>
        <p:nvSpPr>
          <p:cNvPr id="21" name="文本框 20"/>
          <p:cNvSpPr txBox="1"/>
          <p:nvPr/>
        </p:nvSpPr>
        <p:spPr>
          <a:xfrm>
            <a:off x="10286998" y="5876349"/>
            <a:ext cx="639919" cy="338554"/>
          </a:xfrm>
          <a:prstGeom prst="rect">
            <a:avLst/>
          </a:prstGeom>
          <a:noFill/>
        </p:spPr>
        <p:txBody>
          <a:bodyPr wrap="none" rtlCol="0">
            <a:spAutoFit/>
          </a:bodyPr>
          <a:lstStyle/>
          <a:p>
            <a:r>
              <a:rPr lang="en-US" altLang="zh-CN" sz="1600" b="1" dirty="0"/>
              <a:t>2610</a:t>
            </a:r>
            <a:endParaRPr lang="zh-CN" altLang="en-US"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Background</a:t>
            </a:r>
            <a:endParaRPr lang="en-US" altLang="zh-CN" sz="2500" kern="1200" dirty="0">
              <a:solidFill>
                <a:schemeClr val="bg1"/>
              </a:solidFill>
            </a:endParaRPr>
          </a:p>
        </p:txBody>
      </p:sp>
      <p:sp>
        <p:nvSpPr>
          <p:cNvPr id="5" name="文本框 4"/>
          <p:cNvSpPr txBox="1"/>
          <p:nvPr/>
        </p:nvSpPr>
        <p:spPr>
          <a:xfrm>
            <a:off x="487045" y="1791970"/>
            <a:ext cx="11080115" cy="1599565"/>
          </a:xfrm>
          <a:prstGeom prst="rect">
            <a:avLst/>
          </a:prstGeom>
          <a:noFill/>
        </p:spPr>
        <p:txBody>
          <a:bodyPr wrap="square" rtlCol="0" anchor="t">
            <a:spAutoFit/>
          </a:bodyPr>
          <a:p>
            <a:r>
              <a:rPr lang="zh-CN" altLang="en-US" sz="1400"/>
              <a:t>计算机对从传感器采集来的信号进行分析和处理，从而得出对方正处于的情感状态，这种行为叫做情感识别（</a:t>
            </a:r>
            <a:r>
              <a:rPr lang="en-US" altLang="zh-CN" sz="1400"/>
              <a:t>Emotion Recognition</a:t>
            </a:r>
            <a:r>
              <a:rPr lang="zh-CN" altLang="en-US" sz="1400"/>
              <a:t>）。</a:t>
            </a:r>
            <a:endParaRPr lang="zh-CN" altLang="en-US" sz="1400"/>
          </a:p>
          <a:p>
            <a:endParaRPr lang="zh-CN" altLang="en-US" sz="1400"/>
          </a:p>
          <a:p>
            <a:r>
              <a:rPr lang="zh-CN" altLang="en-US" sz="1400"/>
              <a:t>情感识别的目的在于及时地、准确地通过一定的“情感表达”方式，</a:t>
            </a:r>
            <a:r>
              <a:rPr lang="zh-CN" altLang="en-US" sz="1400">
                <a:sym typeface="+mn-ea"/>
              </a:rPr>
              <a:t>一方面</a:t>
            </a:r>
            <a:r>
              <a:rPr lang="zh-CN" altLang="en-US" sz="1400"/>
              <a:t>向他人展现自己的价值关系，另一方面了解和掌握对方的价值关系，才能够在此基础上，分析和判断彼此之间的价值关系，做出正确的行为决策。</a:t>
            </a:r>
            <a:endParaRPr lang="zh-CN" altLang="en-US" sz="1400"/>
          </a:p>
          <a:p>
            <a:endParaRPr lang="zh-CN" altLang="en-US" sz="1400"/>
          </a:p>
          <a:p>
            <a:r>
              <a:rPr lang="zh-CN" altLang="en-US" sz="1400"/>
              <a:t>目前对于情感识别有两种方式，一种是检测生理信号如呼吸、心律和体温等，另一种是检测情感行为如人脸的情感识别、</a:t>
            </a:r>
            <a:r>
              <a:rPr lang="zh-CN" altLang="en-US" sz="1400">
                <a:solidFill>
                  <a:srgbClr val="C00000"/>
                </a:solidFill>
              </a:rPr>
              <a:t>语音语调</a:t>
            </a:r>
            <a:r>
              <a:rPr lang="zh-CN" altLang="en-US" sz="1400"/>
              <a:t>的情感识别、</a:t>
            </a:r>
            <a:r>
              <a:rPr lang="zh-CN" altLang="en-US" sz="1400">
                <a:solidFill>
                  <a:srgbClr val="C00000"/>
                </a:solidFill>
              </a:rPr>
              <a:t>语言文字</a:t>
            </a:r>
            <a:r>
              <a:rPr lang="zh-CN" altLang="en-US" sz="1400"/>
              <a:t>的情感识别。</a:t>
            </a:r>
            <a:endParaRPr lang="zh-CN" altLang="en-US" sz="1400"/>
          </a:p>
        </p:txBody>
      </p:sp>
      <p:sp>
        <p:nvSpPr>
          <p:cNvPr id="7" name="圆角矩形 6"/>
          <p:cNvSpPr/>
          <p:nvPr/>
        </p:nvSpPr>
        <p:spPr>
          <a:xfrm>
            <a:off x="1951355" y="4733925"/>
            <a:ext cx="1275080" cy="3162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语音信号特征</a:t>
            </a:r>
            <a:endParaRPr lang="en-US" altLang="zh-CN" sz="1200"/>
          </a:p>
        </p:txBody>
      </p:sp>
      <p:sp>
        <p:nvSpPr>
          <p:cNvPr id="17" name="圆角矩形 16"/>
          <p:cNvSpPr/>
          <p:nvPr/>
        </p:nvSpPr>
        <p:spPr>
          <a:xfrm>
            <a:off x="3686175" y="3856990"/>
            <a:ext cx="121412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时间构造</a:t>
            </a:r>
            <a:endParaRPr lang="zh-CN" altLang="en-US" sz="1200"/>
          </a:p>
        </p:txBody>
      </p:sp>
      <p:sp>
        <p:nvSpPr>
          <p:cNvPr id="18" name="圆角矩形 17"/>
          <p:cNvSpPr/>
          <p:nvPr/>
        </p:nvSpPr>
        <p:spPr>
          <a:xfrm>
            <a:off x="3686175" y="4443095"/>
            <a:ext cx="1213485"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振幅构造</a:t>
            </a:r>
            <a:endParaRPr lang="zh-CN" altLang="en-US" sz="1200"/>
          </a:p>
        </p:txBody>
      </p:sp>
      <p:sp>
        <p:nvSpPr>
          <p:cNvPr id="19" name="圆角矩形 18"/>
          <p:cNvSpPr/>
          <p:nvPr/>
        </p:nvSpPr>
        <p:spPr>
          <a:xfrm>
            <a:off x="3686175" y="5050155"/>
            <a:ext cx="121412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基频构造</a:t>
            </a:r>
            <a:endParaRPr lang="zh-CN" altLang="en-US" sz="1200"/>
          </a:p>
        </p:txBody>
      </p:sp>
      <p:sp>
        <p:nvSpPr>
          <p:cNvPr id="20" name="圆角矩形 19"/>
          <p:cNvSpPr/>
          <p:nvPr/>
        </p:nvSpPr>
        <p:spPr>
          <a:xfrm>
            <a:off x="3686175" y="5656580"/>
            <a:ext cx="121412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共振峰构造</a:t>
            </a:r>
            <a:endParaRPr lang="zh-CN" altLang="en-US" sz="1200"/>
          </a:p>
        </p:txBody>
      </p:sp>
      <p:cxnSp>
        <p:nvCxnSpPr>
          <p:cNvPr id="22" name="曲线连接符 21"/>
          <p:cNvCxnSpPr>
            <a:stCxn id="7" idx="3"/>
            <a:endCxn id="17" idx="1"/>
          </p:cNvCxnSpPr>
          <p:nvPr/>
        </p:nvCxnSpPr>
        <p:spPr>
          <a:xfrm flipV="1">
            <a:off x="3226435" y="4002405"/>
            <a:ext cx="459740" cy="889635"/>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23" name="曲线连接符 22"/>
          <p:cNvCxnSpPr>
            <a:endCxn id="18" idx="1"/>
          </p:cNvCxnSpPr>
          <p:nvPr/>
        </p:nvCxnSpPr>
        <p:spPr>
          <a:xfrm flipV="1">
            <a:off x="3242945" y="4588510"/>
            <a:ext cx="443230" cy="292100"/>
          </a:xfrm>
          <a:prstGeom prst="curvedConnector3">
            <a:avLst>
              <a:gd name="adj1" fmla="val 50143"/>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24" name="曲线连接符 23"/>
          <p:cNvCxnSpPr>
            <a:stCxn id="7" idx="3"/>
            <a:endCxn id="19" idx="1"/>
          </p:cNvCxnSpPr>
          <p:nvPr/>
        </p:nvCxnSpPr>
        <p:spPr>
          <a:xfrm>
            <a:off x="3226435" y="4892040"/>
            <a:ext cx="459740" cy="303530"/>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25" name="曲线连接符 24"/>
          <p:cNvCxnSpPr>
            <a:stCxn id="7" idx="3"/>
            <a:endCxn id="20" idx="1"/>
          </p:cNvCxnSpPr>
          <p:nvPr/>
        </p:nvCxnSpPr>
        <p:spPr>
          <a:xfrm>
            <a:off x="3226435" y="4892040"/>
            <a:ext cx="459740" cy="909955"/>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sp>
        <p:nvSpPr>
          <p:cNvPr id="27" name="圆角矩形 26"/>
          <p:cNvSpPr/>
          <p:nvPr/>
        </p:nvSpPr>
        <p:spPr>
          <a:xfrm>
            <a:off x="6325870" y="4733925"/>
            <a:ext cx="1286510" cy="3162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语言文字特征</a:t>
            </a:r>
            <a:endParaRPr lang="zh-CN" altLang="en-US" sz="1200"/>
          </a:p>
        </p:txBody>
      </p:sp>
      <p:sp>
        <p:nvSpPr>
          <p:cNvPr id="28" name="圆角矩形 27"/>
          <p:cNvSpPr/>
          <p:nvPr/>
        </p:nvSpPr>
        <p:spPr>
          <a:xfrm>
            <a:off x="8072120" y="3856990"/>
            <a:ext cx="164719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情感词</a:t>
            </a:r>
            <a:endParaRPr lang="zh-CN" altLang="en-US" sz="1200"/>
          </a:p>
        </p:txBody>
      </p:sp>
      <p:sp>
        <p:nvSpPr>
          <p:cNvPr id="29" name="圆角矩形 28"/>
          <p:cNvSpPr/>
          <p:nvPr/>
        </p:nvSpPr>
        <p:spPr>
          <a:xfrm>
            <a:off x="8072120" y="4443095"/>
            <a:ext cx="1646555"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sym typeface="+mn-ea"/>
              </a:rPr>
              <a:t>词性</a:t>
            </a:r>
            <a:endParaRPr lang="zh-CN" altLang="en-US" sz="1200"/>
          </a:p>
        </p:txBody>
      </p:sp>
      <p:sp>
        <p:nvSpPr>
          <p:cNvPr id="30" name="圆角矩形 29"/>
          <p:cNvSpPr/>
          <p:nvPr/>
        </p:nvSpPr>
        <p:spPr>
          <a:xfrm>
            <a:off x="8072120" y="5050155"/>
            <a:ext cx="1646555"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sym typeface="+mn-ea"/>
              </a:rPr>
              <a:t>句法结构</a:t>
            </a:r>
            <a:endParaRPr lang="zh-CN" altLang="en-US" sz="1200"/>
          </a:p>
        </p:txBody>
      </p:sp>
      <p:sp>
        <p:nvSpPr>
          <p:cNvPr id="31" name="圆角矩形 30"/>
          <p:cNvSpPr/>
          <p:nvPr/>
        </p:nvSpPr>
        <p:spPr>
          <a:xfrm>
            <a:off x="8072120" y="5656580"/>
            <a:ext cx="164719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时态</a:t>
            </a:r>
            <a:endParaRPr lang="zh-CN" altLang="en-US" sz="1200"/>
          </a:p>
        </p:txBody>
      </p:sp>
      <p:cxnSp>
        <p:nvCxnSpPr>
          <p:cNvPr id="32" name="曲线连接符 31"/>
          <p:cNvCxnSpPr>
            <a:stCxn id="27" idx="3"/>
            <a:endCxn id="28" idx="1"/>
          </p:cNvCxnSpPr>
          <p:nvPr/>
        </p:nvCxnSpPr>
        <p:spPr>
          <a:xfrm flipV="1">
            <a:off x="7612380" y="4002405"/>
            <a:ext cx="459740" cy="889635"/>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33" name="曲线连接符 32"/>
          <p:cNvCxnSpPr>
            <a:endCxn id="29" idx="1"/>
          </p:cNvCxnSpPr>
          <p:nvPr/>
        </p:nvCxnSpPr>
        <p:spPr>
          <a:xfrm flipV="1">
            <a:off x="7628890" y="4588510"/>
            <a:ext cx="443230" cy="292100"/>
          </a:xfrm>
          <a:prstGeom prst="curvedConnector3">
            <a:avLst>
              <a:gd name="adj1" fmla="val 50143"/>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34" name="曲线连接符 33"/>
          <p:cNvCxnSpPr>
            <a:stCxn id="27" idx="3"/>
            <a:endCxn id="30" idx="1"/>
          </p:cNvCxnSpPr>
          <p:nvPr/>
        </p:nvCxnSpPr>
        <p:spPr>
          <a:xfrm>
            <a:off x="7612380" y="4892040"/>
            <a:ext cx="459740" cy="303530"/>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35" name="曲线连接符 34"/>
          <p:cNvCxnSpPr>
            <a:stCxn id="27" idx="3"/>
            <a:endCxn id="31" idx="1"/>
          </p:cNvCxnSpPr>
          <p:nvPr/>
        </p:nvCxnSpPr>
        <p:spPr>
          <a:xfrm>
            <a:off x="7612380" y="4892040"/>
            <a:ext cx="459740" cy="909955"/>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sp>
        <p:nvSpPr>
          <p:cNvPr id="36" name="文本框 35"/>
          <p:cNvSpPr txBox="1"/>
          <p:nvPr/>
        </p:nvSpPr>
        <p:spPr>
          <a:xfrm>
            <a:off x="1993265" y="5050155"/>
            <a:ext cx="1191260" cy="306705"/>
          </a:xfrm>
          <a:prstGeom prst="rect">
            <a:avLst/>
          </a:prstGeom>
          <a:noFill/>
        </p:spPr>
        <p:txBody>
          <a:bodyPr wrap="none" rtlCol="0">
            <a:spAutoFit/>
          </a:bodyPr>
          <a:p>
            <a:r>
              <a:rPr lang="zh-CN" altLang="en-US" sz="1400" b="1">
                <a:solidFill>
                  <a:srgbClr val="C00000"/>
                </a:solidFill>
              </a:rPr>
              <a:t>提取：</a:t>
            </a:r>
            <a:r>
              <a:rPr lang="en-US" altLang="zh-CN" sz="1400" b="1">
                <a:solidFill>
                  <a:srgbClr val="C00000"/>
                </a:solidFill>
              </a:rPr>
              <a:t>MFCC</a:t>
            </a:r>
            <a:endParaRPr lang="en-US" altLang="zh-CN" sz="1400" b="1">
              <a:solidFill>
                <a:srgbClr val="C00000"/>
              </a:solidFill>
            </a:endParaRPr>
          </a:p>
        </p:txBody>
      </p:sp>
      <p:sp>
        <p:nvSpPr>
          <p:cNvPr id="37" name="文本框 36"/>
          <p:cNvSpPr txBox="1"/>
          <p:nvPr/>
        </p:nvSpPr>
        <p:spPr>
          <a:xfrm>
            <a:off x="6368415" y="5050155"/>
            <a:ext cx="1201420" cy="306705"/>
          </a:xfrm>
          <a:prstGeom prst="rect">
            <a:avLst/>
          </a:prstGeom>
          <a:noFill/>
        </p:spPr>
        <p:txBody>
          <a:bodyPr wrap="none" rtlCol="0">
            <a:spAutoFit/>
          </a:bodyPr>
          <a:p>
            <a:r>
              <a:rPr lang="zh-CN" altLang="en-US" sz="1400" b="1">
                <a:solidFill>
                  <a:srgbClr val="C00000"/>
                </a:solidFill>
              </a:rPr>
              <a:t>提取：</a:t>
            </a:r>
            <a:r>
              <a:rPr lang="en-US" altLang="zh-CN" sz="1400" b="1">
                <a:solidFill>
                  <a:srgbClr val="C00000"/>
                </a:solidFill>
              </a:rPr>
              <a:t>GloVe</a:t>
            </a:r>
            <a:endParaRPr lang="en-US" altLang="zh-CN" sz="1400" b="1">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Calibri Light" panose="020F0302020204030204" pitchFamily="34" charset="0"/>
              </a:rPr>
              <a:t>MFCC: Mel Frequency Cepstral Coefficients</a:t>
            </a:r>
            <a:endParaRPr lang="en-US" altLang="zh-CN" sz="2500" kern="1200"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0" y="6488668"/>
            <a:ext cx="5575565" cy="369332"/>
          </a:xfrm>
          <a:prstGeom prst="rect">
            <a:avLst/>
          </a:prstGeom>
        </p:spPr>
        <p:txBody>
          <a:bodyPr wrap="none">
            <a:spAutoFit/>
          </a:bodyPr>
          <a:lstStyle/>
          <a:p>
            <a:r>
              <a:rPr lang="en-US" altLang="zh-CN" dirty="0">
                <a:hlinkClick r:id="rId1"/>
              </a:rPr>
              <a:t>https://blog.csdn.net/zouxy09/article/details/9156785/</a:t>
            </a:r>
            <a:endParaRPr lang="zh-CN" altLang="en-US" dirty="0"/>
          </a:p>
        </p:txBody>
      </p:sp>
      <p:sp>
        <p:nvSpPr>
          <p:cNvPr id="10" name="文本框 9"/>
          <p:cNvSpPr txBox="1"/>
          <p:nvPr/>
        </p:nvSpPr>
        <p:spPr>
          <a:xfrm>
            <a:off x="556260" y="2136775"/>
            <a:ext cx="11210925" cy="2061210"/>
          </a:xfrm>
          <a:prstGeom prst="rect">
            <a:avLst/>
          </a:prstGeom>
          <a:noFill/>
        </p:spPr>
        <p:txBody>
          <a:bodyPr wrap="square" rtlCol="0" anchor="t">
            <a:spAutoFit/>
          </a:bodyPr>
          <a:p>
            <a:r>
              <a:rPr lang="zh-CN" altLang="en-US" sz="1600"/>
              <a:t>语音识别的第一步是特征提取，也就是提取语音信号中有助于理解语言内容的部分而丢弃掉其它的东西。</a:t>
            </a:r>
            <a:endParaRPr lang="zh-CN" altLang="en-US" sz="1600"/>
          </a:p>
          <a:p>
            <a:endParaRPr lang="zh-CN" altLang="en-US" sz="1600"/>
          </a:p>
          <a:p>
            <a:r>
              <a:rPr lang="zh-CN" altLang="en-US" sz="1600"/>
              <a:t>区分语音的关键就是声道的不同形状。不同的形状就对应不同的滤波器，从而产生了不同的语音。如果我们可以准确的知道声道的形状，那么我们就可以得到不同的语音的表示。声道的形状体现在</a:t>
            </a:r>
            <a:r>
              <a:rPr lang="zh-CN" altLang="en-US" sz="1600">
                <a:solidFill>
                  <a:srgbClr val="C00000"/>
                </a:solidFill>
              </a:rPr>
              <a:t>语音信号短时功率谱</a:t>
            </a:r>
            <a:r>
              <a:rPr lang="zh-CN" altLang="en-US" sz="1600"/>
              <a:t>的包络(envelope)中，因此好多特征提取方法需要准确的表示</a:t>
            </a:r>
            <a:r>
              <a:rPr lang="zh-CN" altLang="en-US" sz="1600">
                <a:solidFill>
                  <a:srgbClr val="C00000"/>
                </a:solidFill>
              </a:rPr>
              <a:t>包络</a:t>
            </a:r>
            <a:r>
              <a:rPr lang="zh-CN" altLang="en-US" sz="1600"/>
              <a:t>信息。</a:t>
            </a:r>
            <a:endParaRPr lang="zh-CN" altLang="en-US" sz="1600"/>
          </a:p>
          <a:p>
            <a:endParaRPr lang="zh-CN" altLang="en-US" sz="1600"/>
          </a:p>
          <a:p>
            <a:r>
              <a:rPr lang="zh-CN" altLang="en-US" sz="1600">
                <a:solidFill>
                  <a:srgbClr val="C00000"/>
                </a:solidFill>
              </a:rPr>
              <a:t>Mel频率倒谱系数</a:t>
            </a:r>
            <a:r>
              <a:rPr lang="zh-CN" altLang="en-US" sz="1600"/>
              <a:t>就是其中的一种方式。此外，Mel频率是基于人耳听觉特性提出来的，它与Hz频率成非线性对应关系，也因此更贴合实际。由Mel频率倒谱系数计算得到的Hz频谱特征，已经广泛地应用在语音识别领域。</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Calibri Light" panose="020F0302020204030204" pitchFamily="34" charset="0"/>
              </a:rPr>
              <a:t>MFCC: Mel Frequency Cepstral Coefficients</a:t>
            </a:r>
            <a:endParaRPr lang="en-US" altLang="zh-CN" sz="2500" kern="12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14"/>
          <p:cNvSpPr>
            <a:spLocks noGrp="1"/>
          </p:cNvSpPr>
          <p:nvPr/>
        </p:nvSpPr>
        <p:spPr>
          <a:xfrm>
            <a:off x="665505" y="614581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9C45E1-D13A-4CC7-876E-9239C4FBC614}" type="slidenum">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pic>
        <p:nvPicPr>
          <p:cNvPr id="5" name="图片 4" descr="图片包含 文字, 地图&#10;&#10;已生成高可信度的说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988" y="3723494"/>
            <a:ext cx="3193211" cy="1454775"/>
          </a:xfrm>
          <a:prstGeom prst="rect">
            <a:avLst/>
          </a:prstGeom>
        </p:spPr>
      </p:pic>
      <p:pic>
        <p:nvPicPr>
          <p:cNvPr id="6" name="图片 5" descr="图片包含 屏幕截图&#10;&#10;已生成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228" y="2767322"/>
            <a:ext cx="3193212" cy="1850843"/>
          </a:xfrm>
          <a:prstGeom prst="rect">
            <a:avLst/>
          </a:prstGeom>
        </p:spPr>
      </p:pic>
      <p:sp>
        <p:nvSpPr>
          <p:cNvPr id="7" name="文本框 9"/>
          <p:cNvSpPr txBox="1"/>
          <p:nvPr/>
        </p:nvSpPr>
        <p:spPr>
          <a:xfrm>
            <a:off x="4917322" y="3942644"/>
            <a:ext cx="646331"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峰值</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pic>
        <p:nvPicPr>
          <p:cNvPr id="8" name="图片 7" descr="图片包含 文字&#10;&#10;已生成极高可信度的说明"/>
          <p:cNvPicPr>
            <a:picLocks noChangeAspect="1"/>
          </p:cNvPicPr>
          <p:nvPr/>
        </p:nvPicPr>
        <p:blipFill rotWithShape="1">
          <a:blip r:embed="rId3">
            <a:extLst>
              <a:ext uri="{28A0092B-C50C-407E-A947-70E740481C1C}">
                <a14:useLocalDpi xmlns:a14="http://schemas.microsoft.com/office/drawing/2010/main" val="0"/>
              </a:ext>
            </a:extLst>
          </a:blip>
          <a:srcRect t="34376"/>
          <a:stretch>
            <a:fillRect/>
          </a:stretch>
        </p:blipFill>
        <p:spPr>
          <a:xfrm>
            <a:off x="7897439" y="1627907"/>
            <a:ext cx="3193211" cy="1664312"/>
          </a:xfrm>
          <a:prstGeom prst="rect">
            <a:avLst/>
          </a:prstGeom>
        </p:spPr>
      </p:pic>
      <p:sp>
        <p:nvSpPr>
          <p:cNvPr id="3" name="矩形 2"/>
          <p:cNvSpPr/>
          <p:nvPr/>
        </p:nvSpPr>
        <p:spPr>
          <a:xfrm>
            <a:off x="877148" y="3293877"/>
            <a:ext cx="3145842" cy="429895"/>
          </a:xfrm>
          <a:prstGeom prst="rect">
            <a:avLst/>
          </a:prstGeom>
        </p:spPr>
        <p:txBody>
          <a:bodyPr wrap="square">
            <a:spAutoFit/>
          </a:bodyPr>
          <a:lstStyle/>
          <a:p>
            <a:r>
              <a:rPr lang="zh-CN" altLang="en-US" sz="1100" dirty="0">
                <a:solidFill>
                  <a:srgbClr val="4D4D4D"/>
                </a:solidFill>
                <a:latin typeface="微软雅黑" panose="020B0503020204020204" pitchFamily="34" charset="-122"/>
                <a:ea typeface="微软雅黑" panose="020B0503020204020204" pitchFamily="34" charset="-122"/>
              </a:rPr>
              <a:t>一段语音被分为很多帧（</a:t>
            </a:r>
            <a:r>
              <a:rPr lang="en-US" altLang="zh-CN" sz="1100" dirty="0">
                <a:solidFill>
                  <a:srgbClr val="4D4D4D"/>
                </a:solidFill>
                <a:latin typeface="微软雅黑" panose="020B0503020204020204" pitchFamily="34" charset="-122"/>
                <a:ea typeface="微软雅黑" panose="020B0503020204020204" pitchFamily="34" charset="-122"/>
              </a:rPr>
              <a:t>20-40ms</a:t>
            </a:r>
            <a:r>
              <a:rPr lang="zh-CN" altLang="en-US" sz="1100" dirty="0">
                <a:solidFill>
                  <a:srgbClr val="4D4D4D"/>
                </a:solidFill>
                <a:latin typeface="微软雅黑" panose="020B0503020204020204" pitchFamily="34" charset="-122"/>
                <a:ea typeface="微软雅黑" panose="020B0503020204020204" pitchFamily="34" charset="-122"/>
              </a:rPr>
              <a:t>），每帧语音都对应于一个频谱（通过短时</a:t>
            </a:r>
            <a:r>
              <a:rPr lang="en-US" altLang="zh-CN" sz="1100" dirty="0">
                <a:solidFill>
                  <a:srgbClr val="4D4D4D"/>
                </a:solidFill>
                <a:latin typeface="微软雅黑" panose="020B0503020204020204" pitchFamily="34" charset="-122"/>
                <a:ea typeface="微软雅黑" panose="020B0503020204020204" pitchFamily="34" charset="-122"/>
              </a:rPr>
              <a:t>FFT</a:t>
            </a:r>
            <a:r>
              <a:rPr lang="zh-CN" altLang="en-US" sz="1100" dirty="0">
                <a:solidFill>
                  <a:srgbClr val="4D4D4D"/>
                </a:solidFill>
                <a:latin typeface="微软雅黑" panose="020B0503020204020204" pitchFamily="34" charset="-122"/>
                <a:ea typeface="微软雅黑" panose="020B0503020204020204" pitchFamily="34" charset="-122"/>
              </a:rPr>
              <a:t>计算）</a:t>
            </a:r>
            <a:endParaRPr lang="zh-CN" altLang="en-US" sz="1100" dirty="0">
              <a:latin typeface="微软雅黑" panose="020B0503020204020204" pitchFamily="34" charset="-122"/>
              <a:ea typeface="微软雅黑" panose="020B0503020204020204" pitchFamily="34" charset="-122"/>
            </a:endParaRPr>
          </a:p>
        </p:txBody>
      </p:sp>
      <p:pic>
        <p:nvPicPr>
          <p:cNvPr id="13" name="图片 12" descr="图片包含 游戏机&#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10" y="1664970"/>
            <a:ext cx="3166110" cy="1628775"/>
          </a:xfrm>
          <a:prstGeom prst="rect">
            <a:avLst/>
          </a:prstGeom>
        </p:spPr>
      </p:pic>
      <p:sp>
        <p:nvSpPr>
          <p:cNvPr id="14" name="矩形 13"/>
          <p:cNvSpPr/>
          <p:nvPr/>
        </p:nvSpPr>
        <p:spPr>
          <a:xfrm>
            <a:off x="866353" y="5189699"/>
            <a:ext cx="3193211" cy="600164"/>
          </a:xfrm>
          <a:prstGeom prst="rect">
            <a:avLst/>
          </a:prstGeom>
        </p:spPr>
        <p:txBody>
          <a:bodyPr wrap="square">
            <a:spAutoFit/>
          </a:bodyPr>
          <a:lstStyle/>
          <a:p>
            <a:pPr marL="228600" indent="-228600">
              <a:buFont typeface="+mj-lt"/>
              <a:buAutoNum type="arabicPeriod"/>
            </a:pPr>
            <a:r>
              <a:rPr lang="zh-CN" altLang="en-US" sz="1100" dirty="0">
                <a:solidFill>
                  <a:srgbClr val="4D4D4D"/>
                </a:solidFill>
                <a:latin typeface="微软雅黑" panose="020B0503020204020204" pitchFamily="34" charset="-122"/>
                <a:ea typeface="微软雅黑" panose="020B0503020204020204" pitchFamily="34" charset="-122"/>
              </a:rPr>
              <a:t>先将其中一帧语音的频谱通过坐标表示出来</a:t>
            </a:r>
            <a:endParaRPr lang="en-US" altLang="zh-CN" sz="1100" dirty="0">
              <a:solidFill>
                <a:srgbClr val="4D4D4D"/>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100" dirty="0">
                <a:solidFill>
                  <a:srgbClr val="4D4D4D"/>
                </a:solidFill>
                <a:latin typeface="微软雅黑" panose="020B0503020204020204" pitchFamily="34" charset="-122"/>
                <a:ea typeface="微软雅黑" panose="020B0503020204020204" pitchFamily="34" charset="-122"/>
              </a:rPr>
              <a:t>将左边的频谱旋转</a:t>
            </a:r>
            <a:r>
              <a:rPr lang="en-US" altLang="zh-CN" sz="1100" dirty="0">
                <a:solidFill>
                  <a:srgbClr val="4D4D4D"/>
                </a:solidFill>
                <a:latin typeface="微软雅黑" panose="020B0503020204020204" pitchFamily="34" charset="-122"/>
                <a:ea typeface="微软雅黑" panose="020B0503020204020204" pitchFamily="34" charset="-122"/>
              </a:rPr>
              <a:t>90</a:t>
            </a:r>
            <a:r>
              <a:rPr lang="zh-CN" altLang="en-US" sz="1100" dirty="0">
                <a:solidFill>
                  <a:srgbClr val="4D4D4D"/>
                </a:solidFill>
                <a:latin typeface="微软雅黑" panose="020B0503020204020204" pitchFamily="34" charset="-122"/>
                <a:ea typeface="微软雅黑" panose="020B0503020204020204" pitchFamily="34" charset="-122"/>
              </a:rPr>
              <a:t>度</a:t>
            </a:r>
            <a:endParaRPr lang="en-US" altLang="zh-CN" sz="1100" dirty="0">
              <a:solidFill>
                <a:srgbClr val="4D4D4D"/>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100" dirty="0">
                <a:solidFill>
                  <a:srgbClr val="4D4D4D"/>
                </a:solidFill>
                <a:latin typeface="微软雅黑" panose="020B0503020204020204" pitchFamily="34" charset="-122"/>
                <a:ea typeface="微软雅黑" panose="020B0503020204020204" pitchFamily="34" charset="-122"/>
              </a:rPr>
              <a:t>把这些幅度映射到一个灰度级表示</a:t>
            </a:r>
            <a:endParaRPr lang="zh-CN" altLang="en-US" sz="1100" dirty="0">
              <a:solidFill>
                <a:srgbClr val="4D4D4D"/>
              </a:solidFill>
              <a:latin typeface="微软雅黑" panose="020B0503020204020204" pitchFamily="34" charset="-122"/>
              <a:ea typeface="微软雅黑" panose="020B0503020204020204" pitchFamily="34" charset="-122"/>
            </a:endParaRPr>
          </a:p>
        </p:txBody>
      </p:sp>
      <p:pic>
        <p:nvPicPr>
          <p:cNvPr id="19" name="图片 18" descr="图片包含 游戏机&#10;&#10;描述已自动生成"/>
          <p:cNvPicPr>
            <a:picLocks noChangeAspect="1"/>
          </p:cNvPicPr>
          <p:nvPr/>
        </p:nvPicPr>
        <p:blipFill rotWithShape="1">
          <a:blip r:embed="rId5">
            <a:extLst>
              <a:ext uri="{28A0092B-C50C-407E-A947-70E740481C1C}">
                <a14:useLocalDpi xmlns:a14="http://schemas.microsoft.com/office/drawing/2010/main" val="0"/>
              </a:ext>
            </a:extLst>
          </a:blip>
          <a:srcRect t="65173"/>
          <a:stretch>
            <a:fillRect/>
          </a:stretch>
        </p:blipFill>
        <p:spPr>
          <a:xfrm>
            <a:off x="4375229" y="1627907"/>
            <a:ext cx="3193211" cy="877805"/>
          </a:xfrm>
          <a:prstGeom prst="rect">
            <a:avLst/>
          </a:prstGeom>
        </p:spPr>
      </p:pic>
      <p:sp>
        <p:nvSpPr>
          <p:cNvPr id="20" name="矩形 19"/>
          <p:cNvSpPr/>
          <p:nvPr/>
        </p:nvSpPr>
        <p:spPr>
          <a:xfrm>
            <a:off x="4375228" y="2505712"/>
            <a:ext cx="2159566" cy="261610"/>
          </a:xfrm>
          <a:prstGeom prst="rect">
            <a:avLst/>
          </a:prstGeom>
        </p:spPr>
        <p:txBody>
          <a:bodyPr wrap="none">
            <a:spAutoFit/>
          </a:bodyPr>
          <a:lstStyle/>
          <a:p>
            <a:r>
              <a:rPr lang="zh-CN" altLang="en-US" sz="1100" dirty="0">
                <a:solidFill>
                  <a:srgbClr val="4D4D4D"/>
                </a:solidFill>
                <a:latin typeface="微软雅黑" panose="020B0503020204020204" pitchFamily="34" charset="-122"/>
                <a:ea typeface="微软雅黑" panose="020B0503020204020204" pitchFamily="34" charset="-122"/>
              </a:rPr>
              <a:t>得到一个随着时间变化的频谱图</a:t>
            </a:r>
            <a:endParaRPr lang="zh-CN" altLang="en-US" sz="1100" dirty="0">
              <a:latin typeface="微软雅黑" panose="020B0503020204020204" pitchFamily="34" charset="-122"/>
              <a:ea typeface="微软雅黑" panose="020B0503020204020204" pitchFamily="34" charset="-122"/>
            </a:endParaRPr>
          </a:p>
        </p:txBody>
      </p:sp>
      <p:sp>
        <p:nvSpPr>
          <p:cNvPr id="21" name="矩形 20"/>
          <p:cNvSpPr/>
          <p:nvPr/>
        </p:nvSpPr>
        <p:spPr>
          <a:xfrm>
            <a:off x="4375228" y="4619753"/>
            <a:ext cx="3193211" cy="430887"/>
          </a:xfrm>
          <a:prstGeom prst="rect">
            <a:avLst/>
          </a:prstGeom>
        </p:spPr>
        <p:txBody>
          <a:bodyPr wrap="square">
            <a:spAutoFit/>
          </a:bodyPr>
          <a:lstStyle/>
          <a:p>
            <a:r>
              <a:rPr lang="zh-CN" altLang="en-US" sz="1100" dirty="0">
                <a:solidFill>
                  <a:srgbClr val="4D4D4D"/>
                </a:solidFill>
                <a:latin typeface="微软雅黑" panose="020B0503020204020204" pitchFamily="34" charset="-122"/>
                <a:ea typeface="微软雅黑" panose="020B0503020204020204" pitchFamily="34" charset="-122"/>
              </a:rPr>
              <a:t>峰值（共振峰</a:t>
            </a:r>
            <a:r>
              <a:rPr lang="en-US" altLang="zh-CN" sz="1100" dirty="0">
                <a:solidFill>
                  <a:srgbClr val="4D4D4D"/>
                </a:solidFill>
                <a:latin typeface="微软雅黑" panose="020B0503020204020204" pitchFamily="34" charset="-122"/>
                <a:ea typeface="微软雅黑" panose="020B0503020204020204" pitchFamily="34" charset="-122"/>
              </a:rPr>
              <a:t>Format</a:t>
            </a:r>
            <a:r>
              <a:rPr lang="zh-CN" altLang="en-US" sz="1100" dirty="0">
                <a:solidFill>
                  <a:srgbClr val="4D4D4D"/>
                </a:solidFill>
                <a:latin typeface="微软雅黑" panose="020B0503020204020204" pitchFamily="34" charset="-122"/>
                <a:ea typeface="微软雅黑" panose="020B0503020204020204" pitchFamily="34" charset="-122"/>
              </a:rPr>
              <a:t>）表示语音的主要频率成分，携带了声音的辨识属性</a:t>
            </a:r>
            <a:endParaRPr lang="zh-CN" altLang="en-US" sz="11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11127425" y="1901461"/>
            <a:ext cx="466794"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包络</a:t>
            </a:r>
            <a:endParaRPr lang="zh-CN" altLang="en-US" sz="11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11127425" y="2627641"/>
            <a:ext cx="748923"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频谱细节</a:t>
            </a:r>
            <a:endParaRPr lang="zh-CN" altLang="en-US" sz="1100" dirty="0">
              <a:latin typeface="微软雅黑" panose="020B0503020204020204" pitchFamily="34" charset="-122"/>
              <a:ea typeface="微软雅黑" panose="020B0503020204020204" pitchFamily="34" charset="-122"/>
            </a:endParaRPr>
          </a:p>
        </p:txBody>
      </p:sp>
      <p:pic>
        <p:nvPicPr>
          <p:cNvPr id="24" name="图片 23" descr="图片包含 文字&#10;&#10;已生成极高可信度的说明"/>
          <p:cNvPicPr>
            <a:picLocks noChangeAspect="1"/>
          </p:cNvPicPr>
          <p:nvPr/>
        </p:nvPicPr>
        <p:blipFill rotWithShape="1">
          <a:blip r:embed="rId3">
            <a:extLst>
              <a:ext uri="{28A0092B-C50C-407E-A947-70E740481C1C}">
                <a14:useLocalDpi xmlns:a14="http://schemas.microsoft.com/office/drawing/2010/main" val="0"/>
              </a:ext>
            </a:extLst>
          </a:blip>
          <a:srcRect b="65388"/>
          <a:stretch>
            <a:fillRect/>
          </a:stretch>
        </p:blipFill>
        <p:spPr>
          <a:xfrm>
            <a:off x="4375228" y="5050640"/>
            <a:ext cx="3193211" cy="877805"/>
          </a:xfrm>
          <a:prstGeom prst="rect">
            <a:avLst/>
          </a:prstGeom>
        </p:spPr>
      </p:pic>
      <p:sp>
        <p:nvSpPr>
          <p:cNvPr id="25" name="矩形 24"/>
          <p:cNvSpPr/>
          <p:nvPr/>
        </p:nvSpPr>
        <p:spPr>
          <a:xfrm>
            <a:off x="4272636" y="5928445"/>
            <a:ext cx="3295803" cy="600164"/>
          </a:xfrm>
          <a:prstGeom prst="rect">
            <a:avLst/>
          </a:prstGeom>
        </p:spPr>
        <p:txBody>
          <a:bodyPr wrap="square">
            <a:spAutoFit/>
          </a:bodyPr>
          <a:lstStyle/>
          <a:p>
            <a:r>
              <a:rPr lang="zh-CN" altLang="en-US" sz="1100" dirty="0">
                <a:solidFill>
                  <a:srgbClr val="4D4D4D"/>
                </a:solidFill>
                <a:latin typeface="微软雅黑" panose="020B0503020204020204" pitchFamily="34" charset="-122"/>
                <a:ea typeface="微软雅黑" panose="020B0503020204020204" pitchFamily="34" charset="-122"/>
              </a:rPr>
              <a:t>提取共振峰点得到频谱包络（</a:t>
            </a:r>
            <a:r>
              <a:rPr lang="en-US" altLang="zh-CN" sz="1100" dirty="0">
                <a:solidFill>
                  <a:srgbClr val="4D4D4D"/>
                </a:solidFill>
                <a:latin typeface="微软雅黑" panose="020B0503020204020204" pitchFamily="34" charset="-122"/>
                <a:ea typeface="微软雅黑" panose="020B0503020204020204" pitchFamily="34" charset="-122"/>
              </a:rPr>
              <a:t>Spectral Envelope</a:t>
            </a:r>
            <a:r>
              <a:rPr lang="zh-CN" altLang="en-US" sz="1100" dirty="0">
                <a:solidFill>
                  <a:srgbClr val="4D4D4D"/>
                </a:solidFill>
                <a:latin typeface="微软雅黑" panose="020B0503020204020204" pitchFamily="34" charset="-122"/>
                <a:ea typeface="微软雅黑" panose="020B0503020204020204" pitchFamily="34" charset="-122"/>
              </a:rPr>
              <a:t>）</a:t>
            </a:r>
            <a:endParaRPr lang="en-US" altLang="zh-CN" sz="1100" dirty="0">
              <a:solidFill>
                <a:srgbClr val="4D4D4D"/>
              </a:solidFill>
              <a:latin typeface="微软雅黑" panose="020B0503020204020204" pitchFamily="34" charset="-122"/>
              <a:ea typeface="微软雅黑" panose="020B0503020204020204" pitchFamily="34" charset="-122"/>
            </a:endParaRPr>
          </a:p>
          <a:p>
            <a:r>
              <a:rPr lang="zh-CN" altLang="en-US" sz="1100" dirty="0">
                <a:solidFill>
                  <a:srgbClr val="4D4D4D"/>
                </a:solidFill>
                <a:latin typeface="微软雅黑" panose="020B0503020204020204" pitchFamily="34" charset="-122"/>
                <a:ea typeface="微软雅黑" panose="020B0503020204020204" pitchFamily="34" charset="-122"/>
              </a:rPr>
              <a:t>频谱曲线去掉包络曲线得到频谱细节（</a:t>
            </a:r>
            <a:r>
              <a:rPr lang="en-US" altLang="zh-CN" sz="1100" dirty="0">
                <a:solidFill>
                  <a:srgbClr val="4D4D4D"/>
                </a:solidFill>
                <a:latin typeface="微软雅黑" panose="020B0503020204020204" pitchFamily="34" charset="-122"/>
                <a:ea typeface="微软雅黑" panose="020B0503020204020204" pitchFamily="34" charset="-122"/>
              </a:rPr>
              <a:t>Spectral details</a:t>
            </a:r>
            <a:r>
              <a:rPr lang="zh-CN" altLang="en-US" sz="1100" dirty="0">
                <a:solidFill>
                  <a:srgbClr val="4D4D4D"/>
                </a:solidFill>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
        <p:nvSpPr>
          <p:cNvPr id="26" name="矩形 25"/>
          <p:cNvSpPr/>
          <p:nvPr/>
        </p:nvSpPr>
        <p:spPr>
          <a:xfrm>
            <a:off x="7897438" y="3293668"/>
            <a:ext cx="3951306" cy="261610"/>
          </a:xfrm>
          <a:prstGeom prst="rect">
            <a:avLst/>
          </a:prstGeom>
        </p:spPr>
        <p:txBody>
          <a:bodyPr wrap="square">
            <a:spAutoFit/>
          </a:bodyPr>
          <a:lstStyle/>
          <a:p>
            <a:r>
              <a:rPr lang="en-US" altLang="zh-CN" sz="1100" dirty="0">
                <a:solidFill>
                  <a:srgbClr val="4D4D4D"/>
                </a:solidFill>
                <a:latin typeface="微软雅黑" panose="020B0503020204020204" pitchFamily="34" charset="-122"/>
                <a:ea typeface="微软雅黑" panose="020B0503020204020204" pitchFamily="34" charset="-122"/>
              </a:rPr>
              <a:t>h[k]</a:t>
            </a:r>
            <a:r>
              <a:rPr lang="zh-CN" altLang="en-US" sz="1100" dirty="0">
                <a:solidFill>
                  <a:srgbClr val="4D4D4D"/>
                </a:solidFill>
                <a:latin typeface="微软雅黑" panose="020B0503020204020204" pitchFamily="34" charset="-122"/>
                <a:ea typeface="微软雅黑" panose="020B0503020204020204" pitchFamily="34" charset="-122"/>
              </a:rPr>
              <a:t>描述了频谱的包络，它在语音识别中被广泛用于描述特征</a:t>
            </a:r>
            <a:endParaRPr lang="zh-CN" altLang="en-US" sz="1100" dirty="0">
              <a:latin typeface="微软雅黑" panose="020B0503020204020204" pitchFamily="34" charset="-122"/>
              <a:ea typeface="微软雅黑" panose="020B0503020204020204" pitchFamily="34" charset="-122"/>
            </a:endParaRPr>
          </a:p>
        </p:txBody>
      </p:sp>
      <p:pic>
        <p:nvPicPr>
          <p:cNvPr id="28" name="图片 27" descr="图片包含 游戏机, 画&#10;&#10;描述已自动生成"/>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437" y="3555278"/>
            <a:ext cx="3193211" cy="1905365"/>
          </a:xfrm>
          <a:prstGeom prst="rect">
            <a:avLst/>
          </a:prstGeom>
        </p:spPr>
      </p:pic>
      <p:sp>
        <p:nvSpPr>
          <p:cNvPr id="29" name="矩形 28"/>
          <p:cNvSpPr/>
          <p:nvPr/>
        </p:nvSpPr>
        <p:spPr>
          <a:xfrm>
            <a:off x="7965299" y="5456588"/>
            <a:ext cx="3911049" cy="1106805"/>
          </a:xfrm>
          <a:prstGeom prst="rect">
            <a:avLst/>
          </a:prstGeom>
        </p:spPr>
        <p:txBody>
          <a:bodyPr wrap="square">
            <a:spAutoFit/>
          </a:bodyPr>
          <a:lstStyle/>
          <a:p>
            <a:r>
              <a:rPr lang="en-US" altLang="zh-CN" sz="1100" dirty="0">
                <a:solidFill>
                  <a:srgbClr val="4D4D4D"/>
                </a:solidFill>
                <a:latin typeface="微软雅黑" panose="020B0503020204020204" pitchFamily="34" charset="-122"/>
                <a:ea typeface="微软雅黑" panose="020B0503020204020204" pitchFamily="34" charset="-122"/>
              </a:rPr>
              <a:t>Mel</a:t>
            </a:r>
            <a:r>
              <a:rPr lang="zh-CN" altLang="en-US" sz="1100" dirty="0">
                <a:solidFill>
                  <a:srgbClr val="4D4D4D"/>
                </a:solidFill>
                <a:latin typeface="微软雅黑" panose="020B0503020204020204" pitchFamily="34" charset="-122"/>
                <a:ea typeface="微软雅黑" panose="020B0503020204020204" pitchFamily="34" charset="-122"/>
              </a:rPr>
              <a:t>频率分析基于人类听觉感知实验，实验观测发现人耳就像一个滤波器组一样，它只关注某些特定的频率分量，也就是说人的听觉对频率是有选择性的。</a:t>
            </a:r>
            <a:endParaRPr lang="en-US" altLang="zh-CN" sz="1100" dirty="0">
              <a:solidFill>
                <a:srgbClr val="4D4D4D"/>
              </a:solidFill>
              <a:latin typeface="微软雅黑" panose="020B0503020204020204" pitchFamily="34" charset="-122"/>
              <a:ea typeface="微软雅黑" panose="020B0503020204020204" pitchFamily="34" charset="-122"/>
            </a:endParaRPr>
          </a:p>
          <a:p>
            <a:r>
              <a:rPr lang="zh-CN" altLang="en-US" sz="1100" dirty="0">
                <a:solidFill>
                  <a:srgbClr val="C00000"/>
                </a:solidFill>
                <a:latin typeface="微软雅黑" panose="020B0503020204020204" pitchFamily="34" charset="-122"/>
                <a:ea typeface="微软雅黑" panose="020B0503020204020204" pitchFamily="34" charset="-122"/>
              </a:rPr>
              <a:t>梅尔频率倒谱系数（</a:t>
            </a:r>
            <a:r>
              <a:rPr lang="en-US" altLang="zh-CN" sz="1100" dirty="0">
                <a:solidFill>
                  <a:srgbClr val="C00000"/>
                </a:solidFill>
                <a:latin typeface="微软雅黑" panose="020B0503020204020204" pitchFamily="34" charset="-122"/>
                <a:ea typeface="微软雅黑" panose="020B0503020204020204" pitchFamily="34" charset="-122"/>
              </a:rPr>
              <a:t>MFCC</a:t>
            </a:r>
            <a:r>
              <a:rPr lang="zh-CN" altLang="en-US" sz="1100" dirty="0">
                <a:solidFill>
                  <a:srgbClr val="C00000"/>
                </a:solidFill>
                <a:latin typeface="微软雅黑" panose="020B0503020204020204" pitchFamily="34" charset="-122"/>
                <a:ea typeface="微软雅黑" panose="020B0503020204020204" pitchFamily="34" charset="-122"/>
              </a:rPr>
              <a:t>）考虑到了人类的听觉特征</a:t>
            </a:r>
            <a:r>
              <a:rPr lang="zh-CN" altLang="en-US" sz="1100" dirty="0">
                <a:solidFill>
                  <a:srgbClr val="4D4D4D"/>
                </a:solidFill>
                <a:latin typeface="微软雅黑" panose="020B0503020204020204" pitchFamily="34" charset="-122"/>
                <a:ea typeface="微软雅黑" panose="020B0503020204020204" pitchFamily="34" charset="-122"/>
              </a:rPr>
              <a:t>，先将线性频谱映射到基于听觉感知的</a:t>
            </a:r>
            <a:r>
              <a:rPr lang="en-US" altLang="zh-CN" sz="1100" dirty="0">
                <a:solidFill>
                  <a:srgbClr val="4D4D4D"/>
                </a:solidFill>
                <a:latin typeface="微软雅黑" panose="020B0503020204020204" pitchFamily="34" charset="-122"/>
                <a:ea typeface="微软雅黑" panose="020B0503020204020204" pitchFamily="34" charset="-122"/>
              </a:rPr>
              <a:t>Mel</a:t>
            </a:r>
            <a:r>
              <a:rPr lang="zh-CN" altLang="en-US" sz="1100" dirty="0">
                <a:solidFill>
                  <a:srgbClr val="4D4D4D"/>
                </a:solidFill>
                <a:latin typeface="微软雅黑" panose="020B0503020204020204" pitchFamily="34" charset="-122"/>
                <a:ea typeface="微软雅黑" panose="020B0503020204020204" pitchFamily="34" charset="-122"/>
              </a:rPr>
              <a:t>非线性频谱中，然后转换到倒谱上。</a:t>
            </a:r>
            <a:endParaRPr lang="zh-CN" altLang="en-US" sz="11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10277746" y="4954703"/>
            <a:ext cx="492443" cy="369332"/>
          </a:xfrm>
          <a:prstGeom prst="rect">
            <a:avLst/>
          </a:prstGeom>
          <a:noFill/>
        </p:spPr>
        <p:txBody>
          <a:bodyPr wrap="none" rtlCol="0">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Hz</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174390" y="3553250"/>
            <a:ext cx="625492" cy="369332"/>
          </a:xfrm>
          <a:prstGeom prst="rect">
            <a:avLst/>
          </a:prstGeom>
          <a:noFill/>
        </p:spPr>
        <p:txBody>
          <a:bodyPr wrap="none" rtlCol="0">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Mel</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0" y="6488668"/>
            <a:ext cx="5575565" cy="369332"/>
          </a:xfrm>
          <a:prstGeom prst="rect">
            <a:avLst/>
          </a:prstGeom>
        </p:spPr>
        <p:txBody>
          <a:bodyPr wrap="none">
            <a:spAutoFit/>
          </a:bodyPr>
          <a:lstStyle/>
          <a:p>
            <a:r>
              <a:rPr lang="en-US" altLang="zh-CN" dirty="0">
                <a:hlinkClick r:id="rId7"/>
              </a:rPr>
              <a:t>https://blog.csdn.net/zouxy09/article/details/9156785/</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MFCC: Computation Process</a:t>
            </a:r>
            <a:endParaRPr lang="en-US" altLang="zh-CN" sz="2500" kern="1200" dirty="0">
              <a:solidFill>
                <a:schemeClr val="bg1"/>
              </a:solidFill>
            </a:endParaRPr>
          </a:p>
        </p:txBody>
      </p:sp>
      <p:sp>
        <p:nvSpPr>
          <p:cNvPr id="9" name="文本框 12"/>
          <p:cNvSpPr txBox="1"/>
          <p:nvPr/>
        </p:nvSpPr>
        <p:spPr>
          <a:xfrm>
            <a:off x="866116" y="1738941"/>
            <a:ext cx="5977038" cy="43999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200" dirty="0"/>
              <a:t>计算过程：</a:t>
            </a:r>
            <a:endParaRPr lang="en-US" altLang="zh-CN" sz="1200" dirty="0"/>
          </a:p>
          <a:p>
            <a:pPr>
              <a:lnSpc>
                <a:spcPct val="200000"/>
              </a:lnSpc>
            </a:pPr>
            <a:r>
              <a:rPr lang="en-US" altLang="zh-CN" sz="1200" dirty="0"/>
              <a:t>1</a:t>
            </a:r>
            <a:r>
              <a:rPr lang="zh-CN" altLang="en-US" sz="1200" dirty="0"/>
              <a:t>）将原语音信号先进行预加重、分帧和加窗</a:t>
            </a:r>
            <a:endParaRPr lang="en-US" altLang="zh-CN" sz="1200" dirty="0"/>
          </a:p>
          <a:p>
            <a:pPr>
              <a:lnSpc>
                <a:spcPct val="200000"/>
              </a:lnSpc>
            </a:pPr>
            <a:r>
              <a:rPr lang="en-US" altLang="zh-CN" sz="1200" dirty="0"/>
              <a:t>2</a:t>
            </a:r>
            <a:r>
              <a:rPr lang="zh-CN" altLang="en-US" sz="1200" dirty="0"/>
              <a:t>）对每一个短时分析窗，通过</a:t>
            </a:r>
            <a:r>
              <a:rPr lang="en-US" altLang="zh-CN" sz="1200" dirty="0"/>
              <a:t>FFT</a:t>
            </a:r>
            <a:r>
              <a:rPr lang="zh-CN" altLang="en-US" sz="1200" dirty="0"/>
              <a:t>得到对应的频谱：</a:t>
            </a:r>
            <a:r>
              <a:rPr lang="en-US" altLang="zh-CN" sz="1200" dirty="0"/>
              <a:t>X[k]=H[k]E[k]</a:t>
            </a:r>
            <a:r>
              <a:rPr lang="zh-CN" altLang="en-US" sz="1200" dirty="0"/>
              <a:t>；</a:t>
            </a:r>
            <a:endParaRPr lang="en-US" altLang="zh-CN" sz="1200" dirty="0"/>
          </a:p>
          <a:p>
            <a:pPr>
              <a:lnSpc>
                <a:spcPct val="200000"/>
              </a:lnSpc>
            </a:pPr>
            <a:r>
              <a:rPr lang="en-US" altLang="zh-CN" sz="1200" dirty="0"/>
              <a:t>	</a:t>
            </a:r>
            <a:r>
              <a:rPr lang="zh-CN" altLang="en-US" sz="1200" dirty="0"/>
              <a:t>只考虑幅度：</a:t>
            </a:r>
            <a:r>
              <a:rPr lang="en-US" altLang="zh-CN" sz="1200" dirty="0"/>
              <a:t>|X[k] |=|H[k]||E[k] |</a:t>
            </a:r>
            <a:r>
              <a:rPr lang="zh-CN" altLang="en-US" sz="1200" dirty="0"/>
              <a:t>；</a:t>
            </a:r>
            <a:endParaRPr lang="en-US" altLang="zh-CN" sz="1200" dirty="0"/>
          </a:p>
          <a:p>
            <a:pPr>
              <a:lnSpc>
                <a:spcPct val="200000"/>
              </a:lnSpc>
            </a:pPr>
            <a:r>
              <a:rPr lang="en-US" altLang="zh-CN" sz="1200" dirty="0"/>
              <a:t>3</a:t>
            </a:r>
            <a:r>
              <a:rPr lang="zh-CN" altLang="en-US" sz="1200" dirty="0"/>
              <a:t>）通过</a:t>
            </a:r>
            <a:r>
              <a:rPr lang="en-US" altLang="zh-CN" sz="1200" dirty="0"/>
              <a:t>Mel</a:t>
            </a:r>
            <a:r>
              <a:rPr lang="zh-CN" altLang="en-US" sz="1200" dirty="0"/>
              <a:t>滤波器组得到</a:t>
            </a:r>
            <a:r>
              <a:rPr lang="en-US" altLang="zh-CN" sz="1200" dirty="0"/>
              <a:t>Mel</a:t>
            </a:r>
            <a:r>
              <a:rPr lang="zh-CN" altLang="en-US" sz="1200" dirty="0"/>
              <a:t>频谱</a:t>
            </a:r>
            <a:endParaRPr lang="en-US" altLang="zh-CN" sz="1200" dirty="0"/>
          </a:p>
          <a:p>
            <a:pPr>
              <a:lnSpc>
                <a:spcPct val="200000"/>
              </a:lnSpc>
            </a:pPr>
            <a:r>
              <a:rPr lang="en-US" altLang="zh-CN" sz="1200" dirty="0"/>
              <a:t>4</a:t>
            </a:r>
            <a:r>
              <a:rPr lang="zh-CN" altLang="en-US" sz="1200" dirty="0"/>
              <a:t>）在</a:t>
            </a:r>
            <a:r>
              <a:rPr lang="en-US" altLang="zh-CN" sz="1200" dirty="0"/>
              <a:t>Mel</a:t>
            </a:r>
            <a:r>
              <a:rPr lang="zh-CN" altLang="en-US" sz="1200" dirty="0"/>
              <a:t>频谱上面进行倒谱分析：</a:t>
            </a:r>
            <a:endParaRPr lang="en-US" altLang="zh-CN" sz="1200" dirty="0"/>
          </a:p>
          <a:p>
            <a:pPr>
              <a:lnSpc>
                <a:spcPct val="200000"/>
              </a:lnSpc>
            </a:pPr>
            <a:r>
              <a:rPr lang="en-US" altLang="zh-CN" sz="1200" dirty="0"/>
              <a:t>	</a:t>
            </a:r>
            <a:r>
              <a:rPr lang="zh-CN" altLang="en-US" sz="1200" dirty="0"/>
              <a:t>两边取对数：</a:t>
            </a:r>
            <a:r>
              <a:rPr lang="en-US" altLang="zh-CN" sz="1200" dirty="0"/>
              <a:t>log||X[k] ||= log ||H[k] ||+ log ||E[k] ||→</a:t>
            </a:r>
            <a:r>
              <a:rPr lang="zh-CN" altLang="en-US" sz="1000" dirty="0">
                <a:solidFill>
                  <a:schemeClr val="tx1">
                    <a:lumMod val="50000"/>
                    <a:lumOff val="50000"/>
                  </a:schemeClr>
                </a:solidFill>
              </a:rPr>
              <a:t>人类对于声音大小(loudness)的感受不是线性的。为了使人感知的大小变成2倍，我们需要提高8倍的能量，log这种压缩操作使得我们的特征更接近人类的听觉</a:t>
            </a:r>
            <a:endParaRPr lang="zh-CN" altLang="en-US" sz="1000" dirty="0">
              <a:solidFill>
                <a:schemeClr val="tx1">
                  <a:lumMod val="50000"/>
                  <a:lumOff val="50000"/>
                </a:schemeClr>
              </a:solidFill>
            </a:endParaRPr>
          </a:p>
          <a:p>
            <a:pPr>
              <a:lnSpc>
                <a:spcPct val="200000"/>
              </a:lnSpc>
            </a:pPr>
            <a:r>
              <a:rPr lang="en-US" altLang="zh-CN" sz="1200" dirty="0"/>
              <a:t>	</a:t>
            </a:r>
            <a:r>
              <a:rPr lang="zh-CN" altLang="en-US" sz="1200" dirty="0"/>
              <a:t>两边取逆傅里叶变换：</a:t>
            </a:r>
            <a:r>
              <a:rPr lang="en-US" altLang="zh-CN" sz="1200" dirty="0"/>
              <a:t>x[k]=h[k]+e[k]</a:t>
            </a:r>
            <a:r>
              <a:rPr lang="zh-CN" altLang="en-US" sz="1200" dirty="0"/>
              <a:t>，通过</a:t>
            </a:r>
            <a:r>
              <a:rPr lang="en-US" altLang="zh-CN" sz="1200" dirty="0"/>
              <a:t>DCT</a:t>
            </a:r>
            <a:r>
              <a:rPr lang="zh-CN" altLang="en-US" sz="1200" dirty="0"/>
              <a:t>离散余弦变换来实现，取</a:t>
            </a:r>
            <a:r>
              <a:rPr lang="en-US" altLang="zh-CN" sz="1200" dirty="0"/>
              <a:t>DCT</a:t>
            </a:r>
            <a:r>
              <a:rPr lang="zh-CN" altLang="en-US" sz="1200" dirty="0"/>
              <a:t>后的第</a:t>
            </a:r>
            <a:r>
              <a:rPr lang="en-US" altLang="zh-CN" sz="1200" dirty="0"/>
              <a:t>2</a:t>
            </a:r>
            <a:r>
              <a:rPr lang="zh-CN" altLang="en-US" sz="1200" dirty="0"/>
              <a:t>个到第</a:t>
            </a:r>
            <a:r>
              <a:rPr lang="en-US" altLang="zh-CN" sz="1200" dirty="0"/>
              <a:t>13</a:t>
            </a:r>
            <a:r>
              <a:rPr lang="zh-CN" altLang="en-US" sz="1200" dirty="0"/>
              <a:t>个系数作为</a:t>
            </a:r>
            <a:r>
              <a:rPr lang="en-US" altLang="zh-CN" sz="1200" dirty="0"/>
              <a:t>MFCC</a:t>
            </a:r>
            <a:r>
              <a:rPr lang="zh-CN" altLang="en-US" sz="1200" dirty="0"/>
              <a:t>系数</a:t>
            </a:r>
            <a:r>
              <a:rPr lang="en-US" altLang="zh-CN" sz="1200" dirty="0"/>
              <a:t>→</a:t>
            </a:r>
            <a:r>
              <a:rPr lang="zh-CN" altLang="en-US" sz="1000" dirty="0">
                <a:solidFill>
                  <a:schemeClr val="tx1">
                    <a:lumMod val="50000"/>
                    <a:lumOff val="50000"/>
                  </a:schemeClr>
                </a:solidFill>
              </a:rPr>
              <a:t>因为后面的能量表示的是变化很快的高频信号，在实践中发现它们会使识别的效果变差</a:t>
            </a:r>
            <a:r>
              <a:rPr lang="zh-CN" altLang="en-US" sz="1200" dirty="0">
                <a:solidFill>
                  <a:schemeClr val="tx1">
                    <a:lumMod val="50000"/>
                    <a:lumOff val="50000"/>
                  </a:schemeClr>
                </a:solidFill>
              </a:rPr>
              <a:t>。</a:t>
            </a:r>
            <a:endParaRPr lang="zh-CN" altLang="en-US" sz="1200" dirty="0">
              <a:solidFill>
                <a:schemeClr val="tx1">
                  <a:lumMod val="50000"/>
                  <a:lumOff val="50000"/>
                </a:schemeClr>
              </a:solidFill>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74818" y="3389941"/>
            <a:ext cx="1876769" cy="212399"/>
          </a:xfrm>
          <a:prstGeom prst="rect">
            <a:avLst/>
          </a:prstGeom>
        </p:spPr>
      </p:pic>
      <p:pic>
        <p:nvPicPr>
          <p:cNvPr id="15" name="图片 14" descr="手机屏幕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686" y="2061768"/>
            <a:ext cx="4248198" cy="3497706"/>
          </a:xfrm>
          <a:prstGeom prst="rect">
            <a:avLst/>
          </a:prstGeom>
        </p:spPr>
      </p:pic>
      <p:sp>
        <p:nvSpPr>
          <p:cNvPr id="27" name="矩形 26"/>
          <p:cNvSpPr/>
          <p:nvPr/>
        </p:nvSpPr>
        <p:spPr>
          <a:xfrm>
            <a:off x="0" y="6488668"/>
            <a:ext cx="5575565" cy="369332"/>
          </a:xfrm>
          <a:prstGeom prst="rect">
            <a:avLst/>
          </a:prstGeom>
        </p:spPr>
        <p:txBody>
          <a:bodyPr wrap="none">
            <a:spAutoFit/>
          </a:bodyPr>
          <a:lstStyle/>
          <a:p>
            <a:r>
              <a:rPr lang="en-US" altLang="zh-CN" dirty="0">
                <a:hlinkClick r:id="rId3"/>
              </a:rPr>
              <a:t>https://blog.csdn.net/zouxy09/article/details/9156785/</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GloVe: Global Vectors for Word Representation</a:t>
            </a:r>
            <a:endParaRPr lang="en-US" altLang="zh-CN" sz="2800" b="1" dirty="0">
              <a:solidFill>
                <a:schemeClr val="bg1"/>
              </a:solidFill>
              <a:latin typeface="Calibri Light" panose="020F0302020204030204" pitchFamily="34" charset="0"/>
              <a:cs typeface="Calibri Light" panose="020F0302020204030204" pitchFamily="34" charset="0"/>
            </a:endParaRPr>
          </a:p>
        </p:txBody>
      </p:sp>
      <p:sp>
        <p:nvSpPr>
          <p:cNvPr id="3" name="矩形 2"/>
          <p:cNvSpPr/>
          <p:nvPr/>
        </p:nvSpPr>
        <p:spPr>
          <a:xfrm>
            <a:off x="0" y="6488668"/>
            <a:ext cx="4156907" cy="369332"/>
          </a:xfrm>
          <a:prstGeom prst="rect">
            <a:avLst/>
          </a:prstGeom>
        </p:spPr>
        <p:txBody>
          <a:bodyPr wrap="none">
            <a:spAutoFit/>
          </a:bodyPr>
          <a:p>
            <a:r>
              <a:rPr lang="en-US" altLang="zh-CN" dirty="0">
                <a:hlinkClick r:id="rId1"/>
              </a:rPr>
              <a:t>https://zhuanlan.zhihu.com/p/58389508</a:t>
            </a:r>
            <a:endParaRPr lang="zh-CN" altLang="en-US" dirty="0"/>
          </a:p>
        </p:txBody>
      </p:sp>
      <p:pic>
        <p:nvPicPr>
          <p:cNvPr id="4" name="图片 3"/>
          <p:cNvPicPr>
            <a:picLocks noChangeAspect="1"/>
          </p:cNvPicPr>
          <p:nvPr/>
        </p:nvPicPr>
        <p:blipFill>
          <a:blip r:embed="rId2"/>
          <a:stretch>
            <a:fillRect/>
          </a:stretch>
        </p:blipFill>
        <p:spPr>
          <a:xfrm>
            <a:off x="2322830" y="1629410"/>
            <a:ext cx="1163955" cy="3104515"/>
          </a:xfrm>
          <a:prstGeom prst="rect">
            <a:avLst/>
          </a:prstGeom>
        </p:spPr>
      </p:pic>
      <p:sp>
        <p:nvSpPr>
          <p:cNvPr id="7" name="矩形 6"/>
          <p:cNvSpPr/>
          <p:nvPr/>
        </p:nvSpPr>
        <p:spPr>
          <a:xfrm>
            <a:off x="556371" y="4919616"/>
            <a:ext cx="4696287" cy="1383665"/>
          </a:xfrm>
          <a:prstGeom prst="rect">
            <a:avLst/>
          </a:prstGeom>
        </p:spPr>
        <p:txBody>
          <a:bodyPr wrap="square">
            <a:spAutoFit/>
          </a:bodyPr>
          <a:p>
            <a:r>
              <a:rPr lang="zh-CN" altLang="en-US" sz="1400" dirty="0"/>
              <a:t>模型目标：进行词的向量化表示使得向量之间尽可能多地</a:t>
            </a:r>
            <a:r>
              <a:rPr lang="zh-CN" altLang="en-US" sz="1400" dirty="0">
                <a:solidFill>
                  <a:srgbClr val="C00000"/>
                </a:solidFill>
              </a:rPr>
              <a:t>蕴含语义和语法的信息</a:t>
            </a:r>
            <a:r>
              <a:rPr lang="zh-CN" altLang="en-US" sz="1400" dirty="0"/>
              <a:t>。</a:t>
            </a:r>
            <a:endParaRPr lang="zh-CN" altLang="en-US" sz="1400" dirty="0"/>
          </a:p>
          <a:p>
            <a:r>
              <a:rPr lang="zh-CN" altLang="en-US" sz="1400" dirty="0"/>
              <a:t>输入：语料库</a:t>
            </a:r>
            <a:endParaRPr lang="zh-CN" altLang="en-US" sz="1400" dirty="0"/>
          </a:p>
          <a:p>
            <a:r>
              <a:rPr lang="zh-CN" altLang="en-US" sz="1400" dirty="0"/>
              <a:t>输出：词向量</a:t>
            </a:r>
            <a:endParaRPr lang="zh-CN" altLang="en-US" sz="1400" dirty="0"/>
          </a:p>
          <a:p>
            <a:r>
              <a:rPr lang="zh-CN" altLang="en-US" sz="1400" dirty="0"/>
              <a:t>方法概述：首先基于语料库构建词的共现矩阵，然后基于共现矩阵</a:t>
            </a:r>
            <a:r>
              <a:rPr lang="en-US" altLang="zh-CN" sz="1400" dirty="0"/>
              <a:t>GloVe</a:t>
            </a:r>
            <a:r>
              <a:rPr lang="zh-CN" altLang="en-US" sz="1400" dirty="0"/>
              <a:t>模型学习词向量。</a:t>
            </a:r>
            <a:endParaRPr lang="zh-CN" altLang="en-US" sz="1400" dirty="0"/>
          </a:p>
        </p:txBody>
      </p:sp>
      <p:sp>
        <p:nvSpPr>
          <p:cNvPr id="8" name="矩形 7"/>
          <p:cNvSpPr>
            <a:spLocks noRot="1" noChangeAspect="1" noMove="1" noResize="1" noEditPoints="1" noAdjustHandles="1" noChangeArrowheads="1" noChangeShapeType="1" noTextEdit="1"/>
          </p:cNvSpPr>
          <p:nvPr/>
        </p:nvSpPr>
        <p:spPr>
          <a:xfrm>
            <a:off x="5901055" y="1518920"/>
            <a:ext cx="5636260" cy="1744345"/>
          </a:xfrm>
          <a:prstGeom prst="rect">
            <a:avLst/>
          </a:prstGeom>
          <a:blipFill rotWithShape="1">
            <a:blip r:embed="rId3"/>
            <a:stretch>
              <a:fillRect l="-500" t="-645"/>
            </a:stretch>
          </a:blipFill>
        </p:spPr>
        <p:txBody>
          <a:bodyPr/>
          <a:p>
            <a:r>
              <a:rPr lang="zh-CN" altLang="en-US" sz="1400">
                <a:noFill/>
              </a:rPr>
              <a:t> </a:t>
            </a:r>
            <a:endParaRPr lang="zh-CN" altLang="en-US" sz="1400">
              <a:noFill/>
            </a:endParaRPr>
          </a:p>
        </p:txBody>
      </p:sp>
      <p:pic>
        <p:nvPicPr>
          <p:cNvPr id="5" name="图片 4"/>
          <p:cNvPicPr>
            <a:picLocks noChangeAspect="1"/>
          </p:cNvPicPr>
          <p:nvPr/>
        </p:nvPicPr>
        <p:blipFill rotWithShape="1">
          <a:blip r:embed="rId4"/>
          <a:srcRect l="24110"/>
          <a:stretch>
            <a:fillRect/>
          </a:stretch>
        </p:blipFill>
        <p:spPr>
          <a:xfrm>
            <a:off x="6628130" y="3025140"/>
            <a:ext cx="4182110" cy="2069465"/>
          </a:xfrm>
          <a:prstGeom prst="rect">
            <a:avLst/>
          </a:prstGeom>
        </p:spPr>
      </p:pic>
      <p:sp>
        <p:nvSpPr>
          <p:cNvPr id="6" name="文本框 5"/>
          <p:cNvSpPr txBox="1">
            <a:spLocks noRot="1" noChangeAspect="1" noMove="1" noResize="1" noEditPoints="1" noAdjustHandles="1" noChangeArrowheads="1" noChangeShapeType="1" noTextEdit="1"/>
          </p:cNvSpPr>
          <p:nvPr/>
        </p:nvSpPr>
        <p:spPr>
          <a:xfrm>
            <a:off x="5670905" y="5094408"/>
            <a:ext cx="6095999" cy="1605568"/>
          </a:xfrm>
          <a:prstGeom prst="rect">
            <a:avLst/>
          </a:prstGeom>
          <a:blipFill rotWithShape="1">
            <a:blip r:embed="rId5"/>
            <a:stretch>
              <a:fillRect t="-8333" b="-6818"/>
            </a:stretch>
          </a:blipFill>
        </p:spPr>
        <p:txBody>
          <a:bodyPr/>
          <a:p>
            <a:r>
              <a:rPr lang="zh-CN" altLang="en-US">
                <a:noFill/>
              </a:rPr>
              <a:t> </a:t>
            </a:r>
            <a:endParaRPr lang="zh-CN" altLang="en-US">
              <a:noFill/>
            </a:endParaRPr>
          </a:p>
        </p:txBody>
      </p:sp>
      <p:sp>
        <p:nvSpPr>
          <p:cNvPr id="9" name="文本框 8"/>
          <p:cNvSpPr txBox="1"/>
          <p:nvPr/>
        </p:nvSpPr>
        <p:spPr>
          <a:xfrm>
            <a:off x="10386060" y="5060950"/>
            <a:ext cx="295910" cy="337185"/>
          </a:xfrm>
          <a:prstGeom prst="rect">
            <a:avLst/>
          </a:prstGeom>
          <a:noFill/>
        </p:spPr>
        <p:txBody>
          <a:bodyPr wrap="none" rtlCol="0">
            <a:spAutoFit/>
          </a:bodyPr>
          <a:p>
            <a:r>
              <a:rPr lang="en-US" altLang="zh-CN" sz="1600" b="1"/>
              <a:t>0</a:t>
            </a:r>
            <a:endParaRPr lang="en-US" altLang="zh-CN" sz="1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GloVe: Global Vectors for Word Representation</a:t>
            </a:r>
            <a:endParaRPr lang="en-US" altLang="zh-CN" sz="2800" b="1" dirty="0">
              <a:solidFill>
                <a:schemeClr val="bg1"/>
              </a:solidFill>
              <a:latin typeface="Calibri Light" panose="020F0302020204030204" pitchFamily="34" charset="0"/>
              <a:cs typeface="Calibri Light" panose="020F0302020204030204" pitchFamily="34" charset="0"/>
            </a:endParaRPr>
          </a:p>
        </p:txBody>
      </p:sp>
      <p:sp>
        <p:nvSpPr>
          <p:cNvPr id="3" name="矩形 2"/>
          <p:cNvSpPr/>
          <p:nvPr/>
        </p:nvSpPr>
        <p:spPr>
          <a:xfrm>
            <a:off x="0" y="6488668"/>
            <a:ext cx="4156907" cy="369332"/>
          </a:xfrm>
          <a:prstGeom prst="rect">
            <a:avLst/>
          </a:prstGeom>
        </p:spPr>
        <p:txBody>
          <a:bodyPr wrap="none">
            <a:spAutoFit/>
          </a:bodyPr>
          <a:p>
            <a:r>
              <a:rPr lang="en-US" altLang="zh-CN" dirty="0">
                <a:hlinkClick r:id="rId1"/>
              </a:rPr>
              <a:t>https://zhuanlan.zhihu.com/p/58389508</a:t>
            </a:r>
            <a:endParaRPr lang="zh-CN" altLang="en-US" dirty="0"/>
          </a:p>
        </p:txBody>
      </p:sp>
      <p:pic>
        <p:nvPicPr>
          <p:cNvPr id="4" name="图片 3"/>
          <p:cNvPicPr>
            <a:picLocks noChangeAspect="1"/>
          </p:cNvPicPr>
          <p:nvPr/>
        </p:nvPicPr>
        <p:blipFill>
          <a:blip r:embed="rId2"/>
          <a:stretch>
            <a:fillRect/>
          </a:stretch>
        </p:blipFill>
        <p:spPr>
          <a:xfrm>
            <a:off x="2322830" y="1629410"/>
            <a:ext cx="1163955" cy="3104515"/>
          </a:xfrm>
          <a:prstGeom prst="rect">
            <a:avLst/>
          </a:prstGeom>
        </p:spPr>
      </p:pic>
      <p:sp>
        <p:nvSpPr>
          <p:cNvPr id="7" name="矩形 6"/>
          <p:cNvSpPr/>
          <p:nvPr/>
        </p:nvSpPr>
        <p:spPr>
          <a:xfrm>
            <a:off x="556371" y="4919616"/>
            <a:ext cx="4696287" cy="1383665"/>
          </a:xfrm>
          <a:prstGeom prst="rect">
            <a:avLst/>
          </a:prstGeom>
        </p:spPr>
        <p:txBody>
          <a:bodyPr wrap="square">
            <a:spAutoFit/>
          </a:bodyPr>
          <a:p>
            <a:r>
              <a:rPr lang="zh-CN" altLang="en-US" sz="1400" dirty="0"/>
              <a:t>模型目标：进行词的向量化表示使得向量之间尽可能多地蕴含语义和语法的信息。</a:t>
            </a:r>
            <a:endParaRPr lang="zh-CN" altLang="en-US" sz="1400" dirty="0"/>
          </a:p>
          <a:p>
            <a:r>
              <a:rPr lang="zh-CN" altLang="en-US" sz="1400" dirty="0"/>
              <a:t>输入：语料库</a:t>
            </a:r>
            <a:endParaRPr lang="zh-CN" altLang="en-US" sz="1400" dirty="0"/>
          </a:p>
          <a:p>
            <a:r>
              <a:rPr lang="zh-CN" altLang="en-US" sz="1400" dirty="0"/>
              <a:t>输出：词向量</a:t>
            </a:r>
            <a:endParaRPr lang="zh-CN" altLang="en-US" sz="1400" dirty="0"/>
          </a:p>
          <a:p>
            <a:r>
              <a:rPr lang="zh-CN" altLang="en-US" sz="1400" dirty="0"/>
              <a:t>方法概述：首先基于语料库构建词的共现矩阵，然后基于共现矩阵</a:t>
            </a:r>
            <a:r>
              <a:rPr lang="en-US" altLang="zh-CN" sz="1400" dirty="0"/>
              <a:t>GloVe</a:t>
            </a:r>
            <a:r>
              <a:rPr lang="zh-CN" altLang="en-US" sz="1400" dirty="0"/>
              <a:t>模型学习词向量。</a:t>
            </a:r>
            <a:endParaRPr lang="zh-CN" altLang="en-US" sz="1400" dirty="0"/>
          </a:p>
        </p:txBody>
      </p:sp>
      <p:pic>
        <p:nvPicPr>
          <p:cNvPr id="9" name="图片 8"/>
          <p:cNvPicPr>
            <a:picLocks noChangeAspect="1"/>
          </p:cNvPicPr>
          <p:nvPr/>
        </p:nvPicPr>
        <p:blipFill>
          <a:blip r:embed="rId3"/>
          <a:stretch>
            <a:fillRect/>
          </a:stretch>
        </p:blipFill>
        <p:spPr>
          <a:xfrm>
            <a:off x="6015355" y="1629229"/>
            <a:ext cx="5486400" cy="937260"/>
          </a:xfrm>
          <a:prstGeom prst="rect">
            <a:avLst/>
          </a:prstGeom>
        </p:spPr>
      </p:pic>
      <p:sp>
        <p:nvSpPr>
          <p:cNvPr id="10" name="矩形 9"/>
          <p:cNvSpPr>
            <a:spLocks noRot="1" noChangeAspect="1" noMove="1" noResize="1" noEditPoints="1" noAdjustHandles="1" noChangeArrowheads="1" noChangeShapeType="1" noTextEdit="1"/>
          </p:cNvSpPr>
          <p:nvPr/>
        </p:nvSpPr>
        <p:spPr>
          <a:xfrm>
            <a:off x="6452235" y="2726690"/>
            <a:ext cx="4613275" cy="3950335"/>
          </a:xfrm>
          <a:prstGeom prst="rect">
            <a:avLst/>
          </a:prstGeom>
          <a:blipFill rotWithShape="1">
            <a:blip r:embed="rId4"/>
            <a:stretch>
              <a:fillRect l="-889" b="-5837"/>
            </a:stretch>
          </a:blipFill>
        </p:spPr>
        <p:txBody>
          <a:bodyPr/>
          <a:p>
            <a:r>
              <a:rPr lang="zh-CN" altLang="en-US">
                <a:noFill/>
              </a:rPr>
              <a:t> </a:t>
            </a:r>
            <a:endParaRPr lang="zh-CN" altLang="en-US">
              <a:no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GloVe: Global Vectors for Word Representation</a:t>
            </a:r>
            <a:endParaRPr lang="en-US" altLang="zh-CN" sz="2800" b="1" dirty="0">
              <a:solidFill>
                <a:schemeClr val="bg1"/>
              </a:solidFill>
              <a:latin typeface="Calibri Light" panose="020F0302020204030204" pitchFamily="34" charset="0"/>
              <a:cs typeface="Calibri Light" panose="020F0302020204030204" pitchFamily="34" charset="0"/>
            </a:endParaRPr>
          </a:p>
        </p:txBody>
      </p:sp>
      <p:sp>
        <p:nvSpPr>
          <p:cNvPr id="3" name="矩形 2"/>
          <p:cNvSpPr/>
          <p:nvPr/>
        </p:nvSpPr>
        <p:spPr>
          <a:xfrm>
            <a:off x="0" y="6488668"/>
            <a:ext cx="4156907" cy="369332"/>
          </a:xfrm>
          <a:prstGeom prst="rect">
            <a:avLst/>
          </a:prstGeom>
        </p:spPr>
        <p:txBody>
          <a:bodyPr wrap="none">
            <a:spAutoFit/>
          </a:bodyPr>
          <a:p>
            <a:r>
              <a:rPr lang="en-US" altLang="zh-CN" dirty="0">
                <a:hlinkClick r:id="rId1"/>
              </a:rPr>
              <a:t>https://zhuanlan.zhihu.com/p/58389508</a:t>
            </a:r>
            <a:endParaRPr lang="zh-CN" altLang="en-US" dirty="0"/>
          </a:p>
        </p:txBody>
      </p:sp>
      <p:pic>
        <p:nvPicPr>
          <p:cNvPr id="4" name="图片 3"/>
          <p:cNvPicPr>
            <a:picLocks noChangeAspect="1"/>
          </p:cNvPicPr>
          <p:nvPr/>
        </p:nvPicPr>
        <p:blipFill>
          <a:blip r:embed="rId2"/>
          <a:stretch>
            <a:fillRect/>
          </a:stretch>
        </p:blipFill>
        <p:spPr>
          <a:xfrm>
            <a:off x="2322830" y="1629410"/>
            <a:ext cx="1163955" cy="3104515"/>
          </a:xfrm>
          <a:prstGeom prst="rect">
            <a:avLst/>
          </a:prstGeom>
        </p:spPr>
      </p:pic>
      <p:sp>
        <p:nvSpPr>
          <p:cNvPr id="7" name="矩形 6"/>
          <p:cNvSpPr/>
          <p:nvPr/>
        </p:nvSpPr>
        <p:spPr>
          <a:xfrm>
            <a:off x="556371" y="4919616"/>
            <a:ext cx="4696287" cy="1383665"/>
          </a:xfrm>
          <a:prstGeom prst="rect">
            <a:avLst/>
          </a:prstGeom>
        </p:spPr>
        <p:txBody>
          <a:bodyPr wrap="square">
            <a:spAutoFit/>
          </a:bodyPr>
          <a:p>
            <a:r>
              <a:rPr lang="zh-CN" altLang="en-US" sz="1400" dirty="0"/>
              <a:t>模型目标：进行词的向量化表示使得向量之间尽可能多地蕴含语义和语法的信息。</a:t>
            </a:r>
            <a:endParaRPr lang="zh-CN" altLang="en-US" sz="1400" dirty="0"/>
          </a:p>
          <a:p>
            <a:r>
              <a:rPr lang="zh-CN" altLang="en-US" sz="1400" dirty="0"/>
              <a:t>输入：语料库</a:t>
            </a:r>
            <a:endParaRPr lang="zh-CN" altLang="en-US" sz="1400" dirty="0"/>
          </a:p>
          <a:p>
            <a:r>
              <a:rPr lang="zh-CN" altLang="en-US" sz="1400" dirty="0"/>
              <a:t>输出：词向量</a:t>
            </a:r>
            <a:endParaRPr lang="zh-CN" altLang="en-US" sz="1400" dirty="0"/>
          </a:p>
          <a:p>
            <a:r>
              <a:rPr lang="zh-CN" altLang="en-US" sz="1400" dirty="0"/>
              <a:t>方法概述：首先基于语料库构建词的共现矩阵，然后基于共现矩阵</a:t>
            </a:r>
            <a:r>
              <a:rPr lang="en-US" altLang="zh-CN" sz="1400" dirty="0"/>
              <a:t>GloVe</a:t>
            </a:r>
            <a:r>
              <a:rPr lang="zh-CN" altLang="en-US" sz="1400" dirty="0"/>
              <a:t>模型学习词向量。</a:t>
            </a:r>
            <a:endParaRPr lang="zh-CN" altLang="en-US" sz="1400" dirty="0"/>
          </a:p>
        </p:txBody>
      </p:sp>
      <p:sp>
        <p:nvSpPr>
          <p:cNvPr id="5" name="矩形 4"/>
          <p:cNvSpPr>
            <a:spLocks noRot="1" noChangeAspect="1" noMove="1" noResize="1" noEditPoints="1" noAdjustHandles="1" noChangeArrowheads="1" noChangeShapeType="1" noTextEdit="1"/>
          </p:cNvSpPr>
          <p:nvPr/>
        </p:nvSpPr>
        <p:spPr>
          <a:xfrm>
            <a:off x="6610985" y="1629410"/>
            <a:ext cx="4799330" cy="1794510"/>
          </a:xfrm>
          <a:prstGeom prst="rect">
            <a:avLst/>
          </a:prstGeom>
          <a:blipFill rotWithShape="1">
            <a:blip r:embed="rId3"/>
            <a:stretch>
              <a:fillRect l="-889" b="-28869"/>
            </a:stretch>
          </a:blipFill>
        </p:spPr>
        <p:txBody>
          <a:bodyPr/>
          <a:p>
            <a:r>
              <a:rPr lang="zh-CN" altLang="en-US">
                <a:noFill/>
              </a:rPr>
              <a:t> </a:t>
            </a:r>
            <a:endParaRPr lang="zh-CN" altLang="en-US">
              <a:noFill/>
            </a:endParaRPr>
          </a:p>
        </p:txBody>
      </p:sp>
      <p:pic>
        <p:nvPicPr>
          <p:cNvPr id="6" name="图片 5"/>
          <p:cNvPicPr>
            <a:picLocks noChangeAspect="1"/>
          </p:cNvPicPr>
          <p:nvPr/>
        </p:nvPicPr>
        <p:blipFill>
          <a:blip r:embed="rId4"/>
          <a:stretch>
            <a:fillRect/>
          </a:stretch>
        </p:blipFill>
        <p:spPr>
          <a:xfrm>
            <a:off x="6610985" y="3489960"/>
            <a:ext cx="4799330" cy="299847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94fc0723-b47b-48bf-8e27-4818bedc8f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4821</Words>
  <Application>WPS 演示</Application>
  <PresentationFormat>Widescreen</PresentationFormat>
  <Paragraphs>363</Paragraphs>
  <Slides>21</Slides>
  <Notes>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6" baseType="lpstr">
      <vt:lpstr>Arial</vt:lpstr>
      <vt:lpstr>宋体</vt:lpstr>
      <vt:lpstr>Wingdings</vt:lpstr>
      <vt:lpstr>Calibri Light</vt:lpstr>
      <vt:lpstr>微软雅黑</vt:lpstr>
      <vt:lpstr>等线 Light</vt:lpstr>
      <vt:lpstr>等线</vt:lpstr>
      <vt:lpstr>Arial Unicode MS</vt:lpstr>
      <vt:lpstr>Calibri</vt:lpstr>
      <vt:lpstr>-apple-system</vt:lpstr>
      <vt:lpstr>Segoe Print</vt:lpstr>
      <vt:lpstr>华文中宋</vt:lpstr>
      <vt:lpstr>Office 主题​​</vt:lpstr>
      <vt:lpstr>1_Office 主题​​</vt:lpstr>
      <vt:lpstr>Equation.KSEE3</vt:lpstr>
      <vt:lpstr>Multimodal Attention Network  for Emotion Recognition on MELD dataset</vt:lpstr>
      <vt:lpstr>Background</vt:lpstr>
      <vt:lpstr>Background</vt:lpstr>
      <vt:lpstr>MFCC: Mel Frequency Cepstral Coefficients</vt:lpstr>
      <vt:lpstr>MFCC: Mel Frequency Cepstral Coefficients</vt:lpstr>
      <vt:lpstr>MFCC: Mel Frequency Cepstral Coefficients</vt:lpstr>
      <vt:lpstr>GloVe: Global Vectors for Word Representation</vt:lpstr>
      <vt:lpstr>GloVe: Global Vectors for Word Representation</vt:lpstr>
      <vt:lpstr>GloVe: Global Vectors for Word Representation</vt:lpstr>
      <vt:lpstr>GloVe: Global Vectors for Word Representation</vt:lpstr>
      <vt:lpstr>Attention: Attention is All You Need</vt:lpstr>
      <vt:lpstr>Attention: Attention is All You Need</vt:lpstr>
      <vt:lpstr>Attention: Attention is All You Need</vt:lpstr>
      <vt:lpstr>Attention: Attention is All You Need</vt:lpstr>
      <vt:lpstr>Attention:Multi-Head Attention</vt:lpstr>
      <vt:lpstr>Overall Structure of My Current Work</vt:lpstr>
      <vt:lpstr>Text Branch</vt:lpstr>
      <vt:lpstr>Audio Branch</vt:lpstr>
      <vt:lpstr>Text result (70 epoch)</vt:lpstr>
      <vt:lpstr>MELD: A Multimodal Multi-Party Dataset for Emotion Recognition in Conversation</vt:lpstr>
      <vt:lpstr>MELD: A Multimodal Multi-Party Dataset for Emotion Recognition in Conversation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MELD: A Multimodal Multi-Party Dataset for Emotion Recognition in Conversation</dc:title>
  <dc:creator>xinwei zhao</dc:creator>
  <cp:lastModifiedBy>90531</cp:lastModifiedBy>
  <cp:revision>63</cp:revision>
  <dcterms:created xsi:type="dcterms:W3CDTF">2019-10-17T03:33:00Z</dcterms:created>
  <dcterms:modified xsi:type="dcterms:W3CDTF">2019-10-31T07:41:42Z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