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7" r:id="rId4"/>
    <p:sldId id="270" r:id="rId5"/>
    <p:sldId id="272" r:id="rId7"/>
    <p:sldId id="273" r:id="rId8"/>
    <p:sldId id="304" r:id="rId9"/>
    <p:sldId id="305" r:id="rId10"/>
    <p:sldId id="306" r:id="rId11"/>
    <p:sldId id="307" r:id="rId12"/>
    <p:sldId id="309" r:id="rId13"/>
    <p:sldId id="310" r:id="rId14"/>
    <p:sldId id="311" r:id="rId15"/>
    <p:sldId id="312" r:id="rId16"/>
    <p:sldId id="308" r:id="rId17"/>
    <p:sldId id="280" r:id="rId18"/>
    <p:sldId id="271" r:id="rId19"/>
    <p:sldId id="274" r:id="rId20"/>
    <p:sldId id="278" r:id="rId21"/>
    <p:sldId id="275" r:id="rId22"/>
    <p:sldId id="268" r:id="rId23"/>
    <p:sldId id="26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94660"/>
  </p:normalViewPr>
  <p:slideViewPr>
    <p:cSldViewPr snapToGrid="0">
      <p:cViewPr>
        <p:scale>
          <a:sx n="80" d="100"/>
          <a:sy n="80" d="100"/>
        </p:scale>
        <p:origin x="92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FBB5C-7A14-438C-94E2-901046C9D8D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6D898-7BB3-41FD-93AD-D6F70D71D94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6D898-7BB3-41FD-93AD-D6F70D71D94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6D898-7BB3-41FD-93AD-D6F70D71D94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A53CE25-CB7B-446A-B03C-82095F418B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1A46B7-82FC-4DBD-B218-0F8A9BD104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CE25-CB7B-446A-B03C-82095F418B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A46B7-82FC-4DBD-B218-0F8A9BD104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CE25-CB7B-446A-B03C-82095F418B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A46B7-82FC-4DBD-B218-0F8A9BD104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hyperlink" Target="https://jalammar.github.io/illustrated-transformer/" TargetMode="Externa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hyperlink" Target="https://jalammar.github.io/illustrated-transformer/"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jpeg"/><Relationship Id="rId1" Type="http://schemas.openxmlformats.org/officeDocument/2006/relationships/hyperlink" Target="https://jalammar.github.io/illustrated-transform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blog.csdn.net/zouxy09/article/details/9156785/" TargetMode="Externa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blog.csdn.net/zouxy09/article/details/9156785/" TargetMode="External"/><Relationship Id="rId2" Type="http://schemas.openxmlformats.org/officeDocument/2006/relationships/image" Target="../media/image8.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hyperlink" Target="https://zhuanlan.zhihu.com/p/58389508" TargetMode="Externa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hyperlink" Target="https://jalammar.github.io/illustrated-transformer/" TargetMode="Externa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299923"/>
            <a:ext cx="9144000" cy="2387600"/>
          </a:xfrm>
        </p:spPr>
        <p:txBody>
          <a:bodyPr>
            <a:normAutofit/>
          </a:bodyPr>
          <a:lstStyle/>
          <a:p>
            <a:r>
              <a:rPr lang="en-US" altLang="zh-CN" sz="4400" b="1" dirty="0"/>
              <a:t>Multimodal Attention Network </a:t>
            </a:r>
            <a:br>
              <a:rPr lang="en-US" altLang="zh-CN" sz="4400" b="1" dirty="0"/>
            </a:br>
            <a:r>
              <a:rPr lang="en-US" altLang="zh-CN" sz="4400" b="1" dirty="0"/>
              <a:t>for Emotion Recognition on MELD dataset</a:t>
            </a:r>
            <a:endParaRPr lang="en-US" sz="4400" b="1" dirty="0"/>
          </a:p>
        </p:txBody>
      </p:sp>
      <p:sp>
        <p:nvSpPr>
          <p:cNvPr id="5" name="Subtitle 4"/>
          <p:cNvSpPr>
            <a:spLocks noGrp="1"/>
          </p:cNvSpPr>
          <p:nvPr>
            <p:ph type="subTitle" idx="1"/>
          </p:nvPr>
        </p:nvSpPr>
        <p:spPr>
          <a:xfrm>
            <a:off x="2112884" y="4279037"/>
            <a:ext cx="8052047" cy="650296"/>
          </a:xfrm>
        </p:spPr>
        <p:txBody>
          <a:bodyPr/>
          <a:lstStyle/>
          <a:p>
            <a:pPr algn="r"/>
            <a:r>
              <a:rPr lang="en-US" altLang="zh-CN" dirty="0"/>
              <a:t>Xinwei zhao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3" name="Picture 3" descr="Scaled Dot-Product Attention &#10;MatMul &#10;SoftMax &#10;Mask (opt.) &#10;Scale &#10;MatMuI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0125" y="2395220"/>
            <a:ext cx="1475105" cy="18618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ttention(Q, K , V) = —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 y="4459605"/>
            <a:ext cx="2504440" cy="47752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stretch>
            <a:fillRect/>
          </a:stretch>
        </p:blipFill>
        <p:spPr>
          <a:xfrm>
            <a:off x="4382770" y="2395220"/>
            <a:ext cx="3557905" cy="3380105"/>
          </a:xfrm>
          <a:prstGeom prst="rect">
            <a:avLst/>
          </a:prstGeom>
        </p:spPr>
      </p:pic>
      <p:pic>
        <p:nvPicPr>
          <p:cNvPr id="8" name="图片 7"/>
          <p:cNvPicPr>
            <a:picLocks noChangeAspect="1"/>
          </p:cNvPicPr>
          <p:nvPr/>
        </p:nvPicPr>
        <p:blipFill>
          <a:blip r:embed="rId5"/>
          <a:stretch>
            <a:fillRect/>
          </a:stretch>
        </p:blipFill>
        <p:spPr>
          <a:xfrm>
            <a:off x="9218295" y="2097405"/>
            <a:ext cx="2082165" cy="2358390"/>
          </a:xfrm>
          <a:prstGeom prst="rect">
            <a:avLst/>
          </a:prstGeom>
        </p:spPr>
      </p:pic>
      <p:pic>
        <p:nvPicPr>
          <p:cNvPr id="9" name="Picture 2" descr="previ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1905" y="5490210"/>
            <a:ext cx="2734945" cy="1068705"/>
          </a:xfrm>
          <a:prstGeom prst="rect">
            <a:avLst/>
          </a:prstGeom>
          <a:noFill/>
          <a:extLst>
            <a:ext uri="{909E8E84-426E-40DD-AFC4-6F175D3DCCD1}">
              <a14:hiddenFill xmlns:a14="http://schemas.microsoft.com/office/drawing/2010/main">
                <a:solidFill>
                  <a:srgbClr val="FFFFFF"/>
                </a:solidFill>
              </a14:hiddenFill>
            </a:ext>
          </a:extLst>
        </p:spPr>
      </p:pic>
      <p:sp>
        <p:nvSpPr>
          <p:cNvPr id="10" name="箭头: 右 5"/>
          <p:cNvSpPr/>
          <p:nvPr/>
        </p:nvSpPr>
        <p:spPr>
          <a:xfrm>
            <a:off x="7843520" y="3141345"/>
            <a:ext cx="1203960" cy="3702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箭头: 右 8"/>
          <p:cNvSpPr/>
          <p:nvPr/>
        </p:nvSpPr>
        <p:spPr>
          <a:xfrm rot="5400000">
            <a:off x="9815195" y="4726305"/>
            <a:ext cx="887730" cy="35369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7" name="Rectangle 6"/>
          <p:cNvSpPr/>
          <p:nvPr/>
        </p:nvSpPr>
        <p:spPr>
          <a:xfrm>
            <a:off x="3931146" y="1635513"/>
            <a:ext cx="4572000" cy="461665"/>
          </a:xfrm>
          <a:prstGeom prst="rect">
            <a:avLst/>
          </a:prstGeom>
        </p:spPr>
        <p:txBody>
          <a:bodyPr wrap="square">
            <a:spAutoFit/>
          </a:bodyPr>
          <a:p>
            <a:r>
              <a:rPr lang="en-US" sz="1200" dirty="0">
                <a:solidFill>
                  <a:srgbClr val="4D4D4D"/>
                </a:solidFill>
                <a:latin typeface="微软雅黑" panose="020B0503020204020204" pitchFamily="34" charset="-122"/>
                <a:ea typeface="微软雅黑" panose="020B0503020204020204" pitchFamily="34" charset="-122"/>
              </a:rPr>
              <a:t>Attention</a:t>
            </a:r>
            <a:r>
              <a:rPr lang="zh-CN" altLang="en-US" sz="1200" dirty="0">
                <a:solidFill>
                  <a:srgbClr val="4D4D4D"/>
                </a:solidFill>
                <a:latin typeface="微软雅黑" panose="020B0503020204020204" pitchFamily="34" charset="-122"/>
                <a:ea typeface="微软雅黑" panose="020B0503020204020204" pitchFamily="34" charset="-122"/>
              </a:rPr>
              <a:t>简单来说就是给定一个查找（</a:t>
            </a:r>
            <a:r>
              <a:rPr lang="en-US" sz="1200" dirty="0">
                <a:solidFill>
                  <a:srgbClr val="4D4D4D"/>
                </a:solidFill>
                <a:latin typeface="微软雅黑" panose="020B0503020204020204" pitchFamily="34" charset="-122"/>
                <a:ea typeface="微软雅黑" panose="020B0503020204020204" pitchFamily="34" charset="-122"/>
              </a:rPr>
              <a:t>query）</a:t>
            </a:r>
            <a:r>
              <a:rPr lang="zh-CN" altLang="en-US" sz="1200" dirty="0">
                <a:solidFill>
                  <a:srgbClr val="4D4D4D"/>
                </a:solidFill>
                <a:latin typeface="微软雅黑" panose="020B0503020204020204" pitchFamily="34" charset="-122"/>
                <a:ea typeface="微软雅黑" panose="020B0503020204020204" pitchFamily="34" charset="-122"/>
              </a:rPr>
              <a:t>和一个键值表（</a:t>
            </a:r>
            <a:r>
              <a:rPr lang="en-US" sz="1200" dirty="0">
                <a:solidFill>
                  <a:srgbClr val="4D4D4D"/>
                </a:solidFill>
                <a:latin typeface="微软雅黑" panose="020B0503020204020204" pitchFamily="34" charset="-122"/>
                <a:ea typeface="微软雅黑" panose="020B0503020204020204" pitchFamily="34" charset="-122"/>
              </a:rPr>
              <a:t>key-value pairs)，</a:t>
            </a:r>
            <a:r>
              <a:rPr lang="zh-CN" altLang="en-US" sz="1200" dirty="0">
                <a:solidFill>
                  <a:srgbClr val="4D4D4D"/>
                </a:solidFill>
                <a:latin typeface="微软雅黑" panose="020B0503020204020204" pitchFamily="34" charset="-122"/>
                <a:ea typeface="微软雅黑" panose="020B0503020204020204" pitchFamily="34" charset="-122"/>
              </a:rPr>
              <a:t>将</a:t>
            </a:r>
            <a:r>
              <a:rPr lang="en-US" sz="1200" dirty="0">
                <a:solidFill>
                  <a:srgbClr val="4D4D4D"/>
                </a:solidFill>
                <a:latin typeface="微软雅黑" panose="020B0503020204020204" pitchFamily="34" charset="-122"/>
                <a:ea typeface="微软雅黑" panose="020B0503020204020204" pitchFamily="34" charset="-122"/>
              </a:rPr>
              <a:t>query</a:t>
            </a:r>
            <a:r>
              <a:rPr lang="zh-CN" altLang="en-US" sz="1200" dirty="0">
                <a:solidFill>
                  <a:srgbClr val="4D4D4D"/>
                </a:solidFill>
                <a:latin typeface="微软雅黑" panose="020B0503020204020204" pitchFamily="34" charset="-122"/>
                <a:ea typeface="微软雅黑" panose="020B0503020204020204" pitchFamily="34" charset="-122"/>
              </a:rPr>
              <a:t>映射到正确的输入的过程。</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5" name="Picture 2" descr="Multi-Head Attention &#10;headi = Attention(QWiQ, , VVV,&quot;) &#10;MultiHead(Q, K, V) — Concat(headi, headh)11'O &#10;to &#10;attayi to information from different &#10;representation at &#10;Multi-Head Attention "/>
          <p:cNvPicPr>
            <a:picLocks noChangeAspect="1" noChangeArrowheads="1"/>
          </p:cNvPicPr>
          <p:nvPr/>
        </p:nvPicPr>
        <p:blipFill rotWithShape="1">
          <a:blip r:embed="rId2">
            <a:extLst>
              <a:ext uri="{28A0092B-C50C-407E-A947-70E740481C1C}">
                <a14:useLocalDpi xmlns:a14="http://schemas.microsoft.com/office/drawing/2010/main" val="0"/>
              </a:ext>
            </a:extLst>
          </a:blip>
          <a:srcRect l="1403"/>
          <a:stretch>
            <a:fillRect/>
          </a:stretch>
        </p:blipFill>
        <p:spPr bwMode="auto">
          <a:xfrm>
            <a:off x="588118" y="2557193"/>
            <a:ext cx="3657600" cy="174353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3"/>
          <a:stretch>
            <a:fillRect/>
          </a:stretch>
        </p:blipFill>
        <p:spPr>
          <a:xfrm>
            <a:off x="5071745" y="2701925"/>
            <a:ext cx="6732905" cy="3768725"/>
          </a:xfrm>
          <a:prstGeom prst="rect">
            <a:avLst/>
          </a:prstGeom>
        </p:spPr>
      </p:pic>
      <p:sp>
        <p:nvSpPr>
          <p:cNvPr id="20" name="箭头: 右 19"/>
          <p:cNvSpPr/>
          <p:nvPr/>
        </p:nvSpPr>
        <p:spPr>
          <a:xfrm rot="5400000">
            <a:off x="8209966" y="1910616"/>
            <a:ext cx="1037703" cy="5449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sp>
        <p:nvSpPr>
          <p:cNvPr id="6" name="矩形 5"/>
          <p:cNvSpPr/>
          <p:nvPr/>
        </p:nvSpPr>
        <p:spPr>
          <a:xfrm>
            <a:off x="0" y="6488668"/>
            <a:ext cx="5173211" cy="369332"/>
          </a:xfrm>
          <a:prstGeom prst="rect">
            <a:avLst/>
          </a:prstGeom>
        </p:spPr>
        <p:txBody>
          <a:bodyPr wrap="none">
            <a:spAutoFit/>
          </a:bodyPr>
          <a:p>
            <a:r>
              <a:rPr lang="en-US" altLang="zh-CN" dirty="0">
                <a:hlinkClick r:id="rId1"/>
              </a:rPr>
              <a:t>https://jalammar.github.io/illustrated-transformer/</a:t>
            </a:r>
            <a:endParaRPr lang="zh-CN" altLang="en-US" dirty="0"/>
          </a:p>
        </p:txBody>
      </p:sp>
      <p:pic>
        <p:nvPicPr>
          <p:cNvPr id="4" name="Picture 1" descr="pre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97" y="1831235"/>
            <a:ext cx="2736814" cy="377491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3061965" y="1831235"/>
            <a:ext cx="6068072" cy="344786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0036" y="1793686"/>
            <a:ext cx="2339543" cy="43361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Research Works using MELD</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6" name="文本框 5"/>
          <p:cNvSpPr txBox="1"/>
          <p:nvPr/>
        </p:nvSpPr>
        <p:spPr>
          <a:xfrm>
            <a:off x="760095" y="1652270"/>
            <a:ext cx="10671810" cy="2861310"/>
          </a:xfrm>
          <a:prstGeom prst="rect">
            <a:avLst/>
          </a:prstGeom>
          <a:noFill/>
        </p:spPr>
        <p:txBody>
          <a:bodyPr wrap="square" rtlCol="0" anchor="t">
            <a:spAutoFit/>
          </a:bodyPr>
          <a:p>
            <a:r>
              <a:rPr lang="zh-CN" altLang="en-US"/>
              <a:t>Zhang, Yazhou, Qiuchi Li, Dawei Song, Peng Zhang, and Panpan Wang. "Quantum-Inspired Interactive Networks for Conversational Sentiment Analysis." IJCAI 2019.</a:t>
            </a:r>
            <a:endParaRPr lang="zh-CN" altLang="en-US"/>
          </a:p>
          <a:p>
            <a:endParaRPr lang="zh-CN" altLang="en-US"/>
          </a:p>
          <a:p>
            <a:r>
              <a:rPr lang="zh-CN" altLang="en-US"/>
              <a:t>Zhang, Dong, Liangqing Wu, Changlong Sun, Shoushan Li, Qiaoming Zhu, and Guodong Zhou. "Modeling both Context-and Speaker-Sensitive Dependence for Emotion Detection in Multi-speaker Conversations." IJCAI 2019.</a:t>
            </a:r>
            <a:endParaRPr lang="zh-CN" altLang="en-US"/>
          </a:p>
          <a:p>
            <a:endParaRPr lang="zh-CN" altLang="en-US"/>
          </a:p>
          <a:p>
            <a:r>
              <a:rPr lang="zh-CN" altLang="en-US"/>
              <a:t>Ghosal, Deepanway, Navonil Majumder, Soujanya Poria, Niyati Chhaya, and Alexander Gelbukh. "DialogueGCN: A Graph Convolutional Neural Network for Emotion Recognition in Conversation." EMNLP 2019.</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Overall Structure of My Current Work</a:t>
            </a:r>
            <a:endParaRPr lang="en-US" altLang="zh-CN" sz="2500" kern="1200" dirty="0">
              <a:solidFill>
                <a:schemeClr val="bg1"/>
              </a:solidFill>
            </a:endParaRPr>
          </a:p>
        </p:txBody>
      </p:sp>
      <p:grpSp>
        <p:nvGrpSpPr>
          <p:cNvPr id="94" name="Group 93"/>
          <p:cNvGrpSpPr/>
          <p:nvPr/>
        </p:nvGrpSpPr>
        <p:grpSpPr>
          <a:xfrm>
            <a:off x="2690521" y="1697343"/>
            <a:ext cx="2585589" cy="4521738"/>
            <a:chOff x="2051785" y="1970261"/>
            <a:chExt cx="2585589" cy="4521738"/>
          </a:xfrm>
        </p:grpSpPr>
        <p:cxnSp>
          <p:nvCxnSpPr>
            <p:cNvPr id="32" name="直接箭头连接符 37"/>
            <p:cNvCxnSpPr/>
            <p:nvPr/>
          </p:nvCxnSpPr>
          <p:spPr>
            <a:xfrm rot="5400000">
              <a:off x="2820584" y="3025968"/>
              <a:ext cx="251280" cy="5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46"/>
            <p:cNvSpPr txBox="1"/>
            <p:nvPr/>
          </p:nvSpPr>
          <p:spPr>
            <a:xfrm rot="16200000">
              <a:off x="2779702" y="5801053"/>
              <a:ext cx="338554" cy="1002839"/>
            </a:xfrm>
            <a:prstGeom prst="rect">
              <a:avLst/>
            </a:prstGeom>
            <a:noFill/>
          </p:spPr>
          <p:txBody>
            <a:bodyPr vert="eaVert" wrap="none" rtlCol="0">
              <a:spAutoFit/>
            </a:bodyPr>
            <a:lstStyle/>
            <a:p>
              <a:r>
                <a:rPr lang="en-US" altLang="zh-CN" sz="1000" dirty="0"/>
                <a:t>Decision Making</a:t>
              </a:r>
              <a:endParaRPr lang="zh-CN" altLang="en-US" sz="1000" dirty="0"/>
            </a:p>
          </p:txBody>
        </p:sp>
        <p:sp>
          <p:nvSpPr>
            <p:cNvPr id="34" name="矩形: 圆角 47"/>
            <p:cNvSpPr/>
            <p:nvPr/>
          </p:nvSpPr>
          <p:spPr>
            <a:xfrm rot="5400000">
              <a:off x="2775069" y="5616499"/>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7" name="文本框 64"/>
            <p:cNvSpPr txBox="1"/>
            <p:nvPr/>
          </p:nvSpPr>
          <p:spPr>
            <a:xfrm rot="16200000">
              <a:off x="2768981" y="2890586"/>
              <a:ext cx="338554" cy="837730"/>
            </a:xfrm>
            <a:prstGeom prst="rect">
              <a:avLst/>
            </a:prstGeom>
            <a:noFill/>
          </p:spPr>
          <p:txBody>
            <a:bodyPr vert="eaVert" wrap="none" rtlCol="0">
              <a:spAutoFit/>
            </a:bodyPr>
            <a:lstStyle/>
            <a:p>
              <a:r>
                <a:rPr lang="en-US" altLang="zh-CN" sz="1000" dirty="0">
                  <a:hlinkClick r:id="rId1" action="ppaction://hlinksldjump"/>
                </a:rPr>
                <a:t>Self Attention</a:t>
              </a:r>
              <a:endParaRPr lang="zh-CN" altLang="en-US" sz="1000" dirty="0"/>
            </a:p>
          </p:txBody>
        </p:sp>
        <p:sp>
          <p:nvSpPr>
            <p:cNvPr id="38" name="矩形: 圆角 65"/>
            <p:cNvSpPr/>
            <p:nvPr/>
          </p:nvSpPr>
          <p:spPr>
            <a:xfrm rot="5400000">
              <a:off x="2764351" y="262347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9" name="文本框 66"/>
            <p:cNvSpPr txBox="1"/>
            <p:nvPr/>
          </p:nvSpPr>
          <p:spPr>
            <a:xfrm rot="16200000">
              <a:off x="2768983" y="3306480"/>
              <a:ext cx="338554" cy="1208023"/>
            </a:xfrm>
            <a:prstGeom prst="rect">
              <a:avLst/>
            </a:prstGeom>
            <a:noFill/>
          </p:spPr>
          <p:txBody>
            <a:bodyPr vert="eaVert" wrap="none" rtlCol="0">
              <a:spAutoFit/>
            </a:bodyPr>
            <a:lstStyle/>
            <a:p>
              <a:r>
                <a:rPr lang="en-US" altLang="zh-CN" sz="1000" dirty="0"/>
                <a:t>Batch Normalization</a:t>
              </a:r>
              <a:endParaRPr lang="zh-CN" altLang="en-US" sz="1000" dirty="0"/>
            </a:p>
          </p:txBody>
        </p:sp>
        <p:sp>
          <p:nvSpPr>
            <p:cNvPr id="40" name="矩形: 圆角 67"/>
            <p:cNvSpPr/>
            <p:nvPr/>
          </p:nvSpPr>
          <p:spPr>
            <a:xfrm rot="5400000">
              <a:off x="2764351" y="322451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1" name="文本框 71"/>
            <p:cNvSpPr txBox="1"/>
            <p:nvPr/>
          </p:nvSpPr>
          <p:spPr>
            <a:xfrm rot="16200000">
              <a:off x="2771819" y="4119344"/>
              <a:ext cx="338554" cy="842538"/>
            </a:xfrm>
            <a:prstGeom prst="rect">
              <a:avLst/>
            </a:prstGeom>
            <a:noFill/>
          </p:spPr>
          <p:txBody>
            <a:bodyPr vert="eaVert" wrap="none" rtlCol="0">
              <a:spAutoFit/>
            </a:bodyPr>
            <a:lstStyle/>
            <a:p>
              <a:r>
                <a:rPr lang="en-US" altLang="zh-CN" sz="1000" dirty="0"/>
                <a:t>Feed Forward</a:t>
              </a:r>
              <a:endParaRPr lang="zh-CN" altLang="en-US" sz="1000" dirty="0"/>
            </a:p>
          </p:txBody>
        </p:sp>
        <p:sp>
          <p:nvSpPr>
            <p:cNvPr id="42" name="矩形: 圆角 72"/>
            <p:cNvSpPr/>
            <p:nvPr/>
          </p:nvSpPr>
          <p:spPr>
            <a:xfrm rot="5400000">
              <a:off x="2767187" y="382555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43" name="直接箭头连接符 82"/>
            <p:cNvCxnSpPr>
              <a:stCxn id="38" idx="3"/>
              <a:endCxn id="40" idx="1"/>
            </p:cNvCxnSpPr>
            <p:nvPr/>
          </p:nvCxnSpPr>
          <p:spPr>
            <a:xfrm rot="5400000">
              <a:off x="2811650" y="3625588"/>
              <a:ext cx="25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83"/>
            <p:cNvCxnSpPr>
              <a:stCxn id="40" idx="3"/>
              <a:endCxn id="41" idx="3"/>
            </p:cNvCxnSpPr>
            <p:nvPr/>
          </p:nvCxnSpPr>
          <p:spPr>
            <a:xfrm>
              <a:off x="2938261" y="4100018"/>
              <a:ext cx="2835" cy="271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文本框 84"/>
            <p:cNvSpPr txBox="1"/>
            <p:nvPr/>
          </p:nvSpPr>
          <p:spPr>
            <a:xfrm rot="16200000">
              <a:off x="2768983" y="4492942"/>
              <a:ext cx="338554" cy="1208023"/>
            </a:xfrm>
            <a:prstGeom prst="rect">
              <a:avLst/>
            </a:prstGeom>
            <a:noFill/>
          </p:spPr>
          <p:txBody>
            <a:bodyPr vert="eaVert" wrap="none" rtlCol="0">
              <a:spAutoFit/>
            </a:bodyPr>
            <a:lstStyle/>
            <a:p>
              <a:r>
                <a:rPr lang="en-US" altLang="zh-CN" sz="1000" dirty="0"/>
                <a:t>Batch Normalization</a:t>
              </a:r>
              <a:endParaRPr lang="zh-CN" altLang="en-US" sz="1000" dirty="0"/>
            </a:p>
          </p:txBody>
        </p:sp>
        <p:sp>
          <p:nvSpPr>
            <p:cNvPr id="46" name="矩形: 圆角 85"/>
            <p:cNvSpPr/>
            <p:nvPr/>
          </p:nvSpPr>
          <p:spPr>
            <a:xfrm rot="5400000">
              <a:off x="2764351" y="4410981"/>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47" name="直接箭头连接符 86"/>
            <p:cNvCxnSpPr>
              <a:stCxn id="42" idx="3"/>
              <a:endCxn id="46" idx="1"/>
            </p:cNvCxnSpPr>
            <p:nvPr/>
          </p:nvCxnSpPr>
          <p:spPr>
            <a:xfrm rot="5400000">
              <a:off x="2820877" y="4818441"/>
              <a:ext cx="237604" cy="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圆角 9"/>
            <p:cNvSpPr/>
            <p:nvPr/>
          </p:nvSpPr>
          <p:spPr>
            <a:xfrm rot="5400000">
              <a:off x="1777136" y="3341919"/>
              <a:ext cx="2321069" cy="177177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49" name="直接箭头连接符 87"/>
            <p:cNvCxnSpPr>
              <a:stCxn id="46" idx="3"/>
              <a:endCxn id="52" idx="1"/>
            </p:cNvCxnSpPr>
            <p:nvPr/>
          </p:nvCxnSpPr>
          <p:spPr>
            <a:xfrm rot="5400000" flipV="1">
              <a:off x="2817146" y="5407595"/>
              <a:ext cx="245065" cy="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96"/>
            <p:cNvSpPr txBox="1"/>
            <p:nvPr/>
          </p:nvSpPr>
          <p:spPr>
            <a:xfrm>
              <a:off x="3821125" y="4093280"/>
              <a:ext cx="816249" cy="246221"/>
            </a:xfrm>
            <a:prstGeom prst="rect">
              <a:avLst/>
            </a:prstGeom>
            <a:noFill/>
          </p:spPr>
          <p:txBody>
            <a:bodyPr wrap="none" rtlCol="0">
              <a:spAutoFit/>
            </a:bodyPr>
            <a:lstStyle/>
            <a:p>
              <a:r>
                <a:rPr lang="en-US" altLang="zh-CN" sz="1000" dirty="0"/>
                <a:t>Attention_1</a:t>
              </a:r>
              <a:endParaRPr lang="zh-CN" altLang="en-US" sz="1000" dirty="0"/>
            </a:p>
          </p:txBody>
        </p:sp>
        <p:sp>
          <p:nvSpPr>
            <p:cNvPr id="51" name="文本框 97"/>
            <p:cNvSpPr txBox="1"/>
            <p:nvPr/>
          </p:nvSpPr>
          <p:spPr>
            <a:xfrm rot="16200000">
              <a:off x="2771819" y="5327880"/>
              <a:ext cx="338554" cy="723916"/>
            </a:xfrm>
            <a:prstGeom prst="rect">
              <a:avLst/>
            </a:prstGeom>
            <a:noFill/>
          </p:spPr>
          <p:txBody>
            <a:bodyPr vert="eaVert" wrap="none" rtlCol="0">
              <a:spAutoFit/>
            </a:bodyPr>
            <a:lstStyle/>
            <a:p>
              <a:r>
                <a:rPr lang="en-US" altLang="zh-CN" sz="1000" dirty="0"/>
                <a:t>Attention_2</a:t>
              </a:r>
              <a:endParaRPr lang="zh-CN" altLang="en-US" sz="1000" dirty="0"/>
            </a:p>
          </p:txBody>
        </p:sp>
        <p:sp>
          <p:nvSpPr>
            <p:cNvPr id="52" name="矩形: 圆角 98"/>
            <p:cNvSpPr/>
            <p:nvPr/>
          </p:nvSpPr>
          <p:spPr>
            <a:xfrm rot="5400000">
              <a:off x="2767187" y="5003865"/>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53" name="直接箭头连接符 100"/>
            <p:cNvCxnSpPr>
              <a:stCxn id="52" idx="3"/>
            </p:cNvCxnSpPr>
            <p:nvPr/>
          </p:nvCxnSpPr>
          <p:spPr>
            <a:xfrm rot="5400000">
              <a:off x="2807972" y="6012489"/>
              <a:ext cx="266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矩形: 圆角 65"/>
            <p:cNvSpPr/>
            <p:nvPr/>
          </p:nvSpPr>
          <p:spPr>
            <a:xfrm rot="5400000">
              <a:off x="2764351" y="2025671"/>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65" name="文本框 64"/>
            <p:cNvSpPr txBox="1"/>
            <p:nvPr/>
          </p:nvSpPr>
          <p:spPr>
            <a:xfrm rot="16200000">
              <a:off x="2793135" y="2198765"/>
              <a:ext cx="336550" cy="1071880"/>
            </a:xfrm>
            <a:prstGeom prst="rect">
              <a:avLst/>
            </a:prstGeom>
            <a:noFill/>
          </p:spPr>
          <p:txBody>
            <a:bodyPr vert="eaVert" wrap="none" rtlCol="0">
              <a:spAutoFit/>
            </a:bodyPr>
            <a:lstStyle/>
            <a:p>
              <a:r>
                <a:rPr lang="en-US" altLang="zh-CN" sz="1000" dirty="0"/>
                <a:t>Feature Extraction</a:t>
              </a:r>
              <a:endParaRPr lang="en-US" altLang="zh-CN" sz="1000" dirty="0"/>
            </a:p>
          </p:txBody>
        </p:sp>
        <p:cxnSp>
          <p:nvCxnSpPr>
            <p:cNvPr id="91" name="直接箭头连接符 37"/>
            <p:cNvCxnSpPr/>
            <p:nvPr/>
          </p:nvCxnSpPr>
          <p:spPr>
            <a:xfrm rot="5400000">
              <a:off x="2833912" y="2434398"/>
              <a:ext cx="251280" cy="5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文本框 64"/>
            <p:cNvSpPr txBox="1"/>
            <p:nvPr/>
          </p:nvSpPr>
          <p:spPr>
            <a:xfrm rot="16200000">
              <a:off x="2793029" y="1641324"/>
              <a:ext cx="338554" cy="996427"/>
            </a:xfrm>
            <a:prstGeom prst="rect">
              <a:avLst/>
            </a:prstGeom>
            <a:noFill/>
          </p:spPr>
          <p:txBody>
            <a:bodyPr vert="eaVert" wrap="none" rtlCol="0">
              <a:spAutoFit/>
            </a:bodyPr>
            <a:lstStyle/>
            <a:p>
              <a:r>
                <a:rPr lang="en-US" altLang="zh-CN" sz="1000" dirty="0"/>
                <a:t>Verbal transcript</a:t>
              </a:r>
              <a:endParaRPr lang="zh-CN" altLang="en-US" sz="1000" dirty="0"/>
            </a:p>
          </p:txBody>
        </p:sp>
      </p:grpSp>
      <p:grpSp>
        <p:nvGrpSpPr>
          <p:cNvPr id="95" name="Group 94"/>
          <p:cNvGrpSpPr/>
          <p:nvPr/>
        </p:nvGrpSpPr>
        <p:grpSpPr>
          <a:xfrm>
            <a:off x="7780052" y="1692797"/>
            <a:ext cx="2585589" cy="4521736"/>
            <a:chOff x="2051785" y="1970262"/>
            <a:chExt cx="2585589" cy="4521736"/>
          </a:xfrm>
        </p:grpSpPr>
        <p:cxnSp>
          <p:nvCxnSpPr>
            <p:cNvPr id="96" name="直接箭头连接符 37"/>
            <p:cNvCxnSpPr/>
            <p:nvPr/>
          </p:nvCxnSpPr>
          <p:spPr>
            <a:xfrm rot="5400000">
              <a:off x="2820584" y="3025968"/>
              <a:ext cx="251280" cy="5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46"/>
            <p:cNvSpPr txBox="1"/>
            <p:nvPr/>
          </p:nvSpPr>
          <p:spPr>
            <a:xfrm rot="16200000">
              <a:off x="2779702" y="5801053"/>
              <a:ext cx="338554" cy="1002839"/>
            </a:xfrm>
            <a:prstGeom prst="rect">
              <a:avLst/>
            </a:prstGeom>
            <a:noFill/>
          </p:spPr>
          <p:txBody>
            <a:bodyPr vert="eaVert" wrap="none" rtlCol="0">
              <a:spAutoFit/>
            </a:bodyPr>
            <a:lstStyle/>
            <a:p>
              <a:r>
                <a:rPr lang="en-US" altLang="zh-CN" sz="1000" dirty="0"/>
                <a:t>Decision Making</a:t>
              </a:r>
              <a:endParaRPr lang="zh-CN" altLang="en-US" sz="1000" dirty="0"/>
            </a:p>
          </p:txBody>
        </p:sp>
        <p:sp>
          <p:nvSpPr>
            <p:cNvPr id="98" name="矩形: 圆角 47"/>
            <p:cNvSpPr/>
            <p:nvPr/>
          </p:nvSpPr>
          <p:spPr>
            <a:xfrm rot="5400000">
              <a:off x="2775069" y="5616499"/>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99" name="文本框 64"/>
            <p:cNvSpPr txBox="1"/>
            <p:nvPr/>
          </p:nvSpPr>
          <p:spPr>
            <a:xfrm rot="16200000">
              <a:off x="2768981" y="2695822"/>
              <a:ext cx="338554" cy="1227259"/>
            </a:xfrm>
            <a:prstGeom prst="rect">
              <a:avLst/>
            </a:prstGeom>
            <a:noFill/>
          </p:spPr>
          <p:txBody>
            <a:bodyPr vert="eaVert" wrap="none" rtlCol="0">
              <a:spAutoFit/>
            </a:bodyPr>
            <a:lstStyle/>
            <a:p>
              <a:r>
                <a:rPr lang="en-US" altLang="zh-CN" sz="1000" dirty="0" err="1">
                  <a:hlinkClick r:id="rId1" action="ppaction://hlinksldjump"/>
                </a:rPr>
                <a:t>Muti</a:t>
              </a:r>
              <a:r>
                <a:rPr lang="en-US" altLang="zh-CN" sz="1000" dirty="0">
                  <a:hlinkClick r:id="rId1" action="ppaction://hlinksldjump"/>
                </a:rPr>
                <a:t>-head Attention</a:t>
              </a:r>
              <a:endParaRPr lang="zh-CN" altLang="en-US" sz="1000" dirty="0"/>
            </a:p>
          </p:txBody>
        </p:sp>
        <p:sp>
          <p:nvSpPr>
            <p:cNvPr id="100" name="矩形: 圆角 65"/>
            <p:cNvSpPr/>
            <p:nvPr/>
          </p:nvSpPr>
          <p:spPr>
            <a:xfrm rot="5400000">
              <a:off x="2764351" y="262347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01" name="文本框 66"/>
            <p:cNvSpPr txBox="1"/>
            <p:nvPr/>
          </p:nvSpPr>
          <p:spPr>
            <a:xfrm rot="16200000">
              <a:off x="2768983" y="3306480"/>
              <a:ext cx="338554" cy="1208023"/>
            </a:xfrm>
            <a:prstGeom prst="rect">
              <a:avLst/>
            </a:prstGeom>
            <a:noFill/>
          </p:spPr>
          <p:txBody>
            <a:bodyPr vert="eaVert" wrap="none" rtlCol="0">
              <a:spAutoFit/>
            </a:bodyPr>
            <a:lstStyle/>
            <a:p>
              <a:r>
                <a:rPr lang="en-US" altLang="zh-CN" sz="1000" dirty="0"/>
                <a:t>Batch Normalization</a:t>
              </a:r>
              <a:endParaRPr lang="zh-CN" altLang="en-US" sz="1000" dirty="0"/>
            </a:p>
          </p:txBody>
        </p:sp>
        <p:sp>
          <p:nvSpPr>
            <p:cNvPr id="102" name="矩形: 圆角 67"/>
            <p:cNvSpPr/>
            <p:nvPr/>
          </p:nvSpPr>
          <p:spPr>
            <a:xfrm rot="5400000">
              <a:off x="2764351" y="322451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03" name="文本框 71"/>
            <p:cNvSpPr txBox="1"/>
            <p:nvPr/>
          </p:nvSpPr>
          <p:spPr>
            <a:xfrm rot="16200000">
              <a:off x="2771819" y="4119344"/>
              <a:ext cx="338554" cy="842538"/>
            </a:xfrm>
            <a:prstGeom prst="rect">
              <a:avLst/>
            </a:prstGeom>
            <a:noFill/>
          </p:spPr>
          <p:txBody>
            <a:bodyPr vert="eaVert" wrap="none" rtlCol="0">
              <a:spAutoFit/>
            </a:bodyPr>
            <a:lstStyle/>
            <a:p>
              <a:r>
                <a:rPr lang="en-US" altLang="zh-CN" sz="1000" dirty="0"/>
                <a:t>Feed Forward</a:t>
              </a:r>
              <a:endParaRPr lang="zh-CN" altLang="en-US" sz="1000" dirty="0"/>
            </a:p>
          </p:txBody>
        </p:sp>
        <p:sp>
          <p:nvSpPr>
            <p:cNvPr id="104" name="矩形: 圆角 72"/>
            <p:cNvSpPr/>
            <p:nvPr/>
          </p:nvSpPr>
          <p:spPr>
            <a:xfrm rot="5400000">
              <a:off x="2767187" y="3825558"/>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105" name="直接箭头连接符 82"/>
            <p:cNvCxnSpPr>
              <a:stCxn id="100" idx="3"/>
              <a:endCxn id="102" idx="1"/>
            </p:cNvCxnSpPr>
            <p:nvPr/>
          </p:nvCxnSpPr>
          <p:spPr>
            <a:xfrm rot="5400000">
              <a:off x="2811650" y="3625588"/>
              <a:ext cx="25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直接箭头连接符 83"/>
            <p:cNvCxnSpPr>
              <a:stCxn id="102" idx="3"/>
              <a:endCxn id="103" idx="3"/>
            </p:cNvCxnSpPr>
            <p:nvPr/>
          </p:nvCxnSpPr>
          <p:spPr>
            <a:xfrm>
              <a:off x="2938261" y="4100018"/>
              <a:ext cx="2835" cy="271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文本框 84"/>
            <p:cNvSpPr txBox="1"/>
            <p:nvPr/>
          </p:nvSpPr>
          <p:spPr>
            <a:xfrm rot="16200000">
              <a:off x="2768983" y="4492942"/>
              <a:ext cx="338554" cy="1208023"/>
            </a:xfrm>
            <a:prstGeom prst="rect">
              <a:avLst/>
            </a:prstGeom>
            <a:noFill/>
          </p:spPr>
          <p:txBody>
            <a:bodyPr vert="eaVert" wrap="none" rtlCol="0">
              <a:spAutoFit/>
            </a:bodyPr>
            <a:lstStyle/>
            <a:p>
              <a:r>
                <a:rPr lang="en-US" altLang="zh-CN" sz="1000" dirty="0"/>
                <a:t>Batch Normalization</a:t>
              </a:r>
              <a:endParaRPr lang="zh-CN" altLang="en-US" sz="1000" dirty="0"/>
            </a:p>
          </p:txBody>
        </p:sp>
        <p:sp>
          <p:nvSpPr>
            <p:cNvPr id="108" name="矩形: 圆角 85"/>
            <p:cNvSpPr/>
            <p:nvPr/>
          </p:nvSpPr>
          <p:spPr>
            <a:xfrm rot="5400000">
              <a:off x="2764351" y="4410981"/>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109" name="直接箭头连接符 86"/>
            <p:cNvCxnSpPr>
              <a:stCxn id="104" idx="3"/>
              <a:endCxn id="108" idx="1"/>
            </p:cNvCxnSpPr>
            <p:nvPr/>
          </p:nvCxnSpPr>
          <p:spPr>
            <a:xfrm rot="5400000">
              <a:off x="2820877" y="4818441"/>
              <a:ext cx="237604" cy="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矩形: 圆角 9"/>
            <p:cNvSpPr/>
            <p:nvPr/>
          </p:nvSpPr>
          <p:spPr>
            <a:xfrm rot="5400000">
              <a:off x="1777136" y="3341919"/>
              <a:ext cx="2321069" cy="177177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111" name="直接箭头连接符 87"/>
            <p:cNvCxnSpPr>
              <a:stCxn id="108" idx="3"/>
              <a:endCxn id="114" idx="1"/>
            </p:cNvCxnSpPr>
            <p:nvPr/>
          </p:nvCxnSpPr>
          <p:spPr>
            <a:xfrm rot="5400000" flipV="1">
              <a:off x="2817146" y="5407595"/>
              <a:ext cx="245065" cy="2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文本框 96"/>
            <p:cNvSpPr txBox="1"/>
            <p:nvPr/>
          </p:nvSpPr>
          <p:spPr>
            <a:xfrm>
              <a:off x="3821125" y="4093280"/>
              <a:ext cx="816249" cy="246221"/>
            </a:xfrm>
            <a:prstGeom prst="rect">
              <a:avLst/>
            </a:prstGeom>
            <a:noFill/>
          </p:spPr>
          <p:txBody>
            <a:bodyPr wrap="none" rtlCol="0">
              <a:spAutoFit/>
            </a:bodyPr>
            <a:lstStyle/>
            <a:p>
              <a:r>
                <a:rPr lang="en-US" altLang="zh-CN" sz="1000" dirty="0"/>
                <a:t>Attention_3</a:t>
              </a:r>
              <a:endParaRPr lang="zh-CN" altLang="en-US" sz="1000" dirty="0"/>
            </a:p>
          </p:txBody>
        </p:sp>
        <p:sp>
          <p:nvSpPr>
            <p:cNvPr id="113" name="文本框 97"/>
            <p:cNvSpPr txBox="1"/>
            <p:nvPr/>
          </p:nvSpPr>
          <p:spPr>
            <a:xfrm rot="16200000">
              <a:off x="2771819" y="5327880"/>
              <a:ext cx="338554" cy="723916"/>
            </a:xfrm>
            <a:prstGeom prst="rect">
              <a:avLst/>
            </a:prstGeom>
            <a:noFill/>
          </p:spPr>
          <p:txBody>
            <a:bodyPr vert="eaVert" wrap="none" rtlCol="0">
              <a:spAutoFit/>
            </a:bodyPr>
            <a:lstStyle/>
            <a:p>
              <a:r>
                <a:rPr lang="en-US" altLang="zh-CN" sz="1000" dirty="0"/>
                <a:t>Attention_4</a:t>
              </a:r>
              <a:endParaRPr lang="zh-CN" altLang="en-US" sz="1000" dirty="0"/>
            </a:p>
          </p:txBody>
        </p:sp>
        <p:sp>
          <p:nvSpPr>
            <p:cNvPr id="114" name="矩形: 圆角 98"/>
            <p:cNvSpPr/>
            <p:nvPr/>
          </p:nvSpPr>
          <p:spPr>
            <a:xfrm rot="5400000">
              <a:off x="2767187" y="5003865"/>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cxnSp>
          <p:nvCxnSpPr>
            <p:cNvPr id="115" name="直接箭头连接符 100"/>
            <p:cNvCxnSpPr>
              <a:stCxn id="114" idx="3"/>
            </p:cNvCxnSpPr>
            <p:nvPr/>
          </p:nvCxnSpPr>
          <p:spPr>
            <a:xfrm rot="5400000">
              <a:off x="2807972" y="6012489"/>
              <a:ext cx="266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矩形: 圆角 65"/>
            <p:cNvSpPr/>
            <p:nvPr/>
          </p:nvSpPr>
          <p:spPr>
            <a:xfrm rot="5400000">
              <a:off x="2764351" y="2025671"/>
              <a:ext cx="347819" cy="14031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17" name="文本框 64"/>
            <p:cNvSpPr txBox="1"/>
            <p:nvPr/>
          </p:nvSpPr>
          <p:spPr>
            <a:xfrm rot="16200000">
              <a:off x="2779701" y="2151140"/>
              <a:ext cx="338554" cy="1159933"/>
            </a:xfrm>
            <a:prstGeom prst="rect">
              <a:avLst/>
            </a:prstGeom>
            <a:noFill/>
          </p:spPr>
          <p:txBody>
            <a:bodyPr vert="eaVert" wrap="none" rtlCol="0">
              <a:spAutoFit/>
            </a:bodyPr>
            <a:lstStyle/>
            <a:p>
              <a:r>
                <a:rPr lang="en-US" altLang="zh-CN" sz="1000" dirty="0"/>
                <a:t>Data preprocessing</a:t>
              </a:r>
              <a:endParaRPr lang="zh-CN" altLang="en-US" sz="1000" dirty="0"/>
            </a:p>
          </p:txBody>
        </p:sp>
        <p:cxnSp>
          <p:nvCxnSpPr>
            <p:cNvPr id="118" name="直接箭头连接符 37"/>
            <p:cNvCxnSpPr/>
            <p:nvPr/>
          </p:nvCxnSpPr>
          <p:spPr>
            <a:xfrm rot="5400000">
              <a:off x="2833912" y="2434398"/>
              <a:ext cx="251280" cy="5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文本框 64"/>
            <p:cNvSpPr txBox="1"/>
            <p:nvPr/>
          </p:nvSpPr>
          <p:spPr>
            <a:xfrm rot="16200000">
              <a:off x="2793029" y="1724682"/>
              <a:ext cx="338554" cy="829714"/>
            </a:xfrm>
            <a:prstGeom prst="rect">
              <a:avLst/>
            </a:prstGeom>
            <a:noFill/>
          </p:spPr>
          <p:txBody>
            <a:bodyPr vert="eaVert" wrap="none" rtlCol="0">
              <a:spAutoFit/>
            </a:bodyPr>
            <a:lstStyle/>
            <a:p>
              <a:r>
                <a:rPr lang="en-US" altLang="zh-CN" sz="1000" dirty="0"/>
                <a:t>Audio stream</a:t>
              </a:r>
              <a:endParaRPr lang="zh-CN" altLang="en-US" sz="1000" dirty="0"/>
            </a:p>
          </p:txBody>
        </p:sp>
      </p:grpSp>
      <p:cxnSp>
        <p:nvCxnSpPr>
          <p:cNvPr id="121" name="Straight Connector 120"/>
          <p:cNvCxnSpPr>
            <a:stCxn id="2" idx="2"/>
          </p:cNvCxnSpPr>
          <p:nvPr/>
        </p:nvCxnSpPr>
        <p:spPr>
          <a:xfrm>
            <a:off x="6161995" y="1388303"/>
            <a:ext cx="0" cy="5469697"/>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120415" y="1692797"/>
            <a:ext cx="700833" cy="369332"/>
          </a:xfrm>
          <a:prstGeom prst="rect">
            <a:avLst/>
          </a:prstGeom>
          <a:noFill/>
        </p:spPr>
        <p:txBody>
          <a:bodyPr wrap="none" rtlCol="0">
            <a:spAutoFit/>
          </a:bodyPr>
          <a:lstStyle/>
          <a:p>
            <a:r>
              <a:rPr lang="en-US" b="1" dirty="0"/>
              <a:t>TEXT</a:t>
            </a:r>
            <a:endParaRPr lang="en-US" b="1" dirty="0"/>
          </a:p>
        </p:txBody>
      </p:sp>
      <p:sp>
        <p:nvSpPr>
          <p:cNvPr id="124" name="TextBox 123"/>
          <p:cNvSpPr txBox="1"/>
          <p:nvPr/>
        </p:nvSpPr>
        <p:spPr>
          <a:xfrm>
            <a:off x="6468077" y="1673962"/>
            <a:ext cx="909223" cy="369332"/>
          </a:xfrm>
          <a:prstGeom prst="rect">
            <a:avLst/>
          </a:prstGeom>
          <a:noFill/>
        </p:spPr>
        <p:txBody>
          <a:bodyPr wrap="none" rtlCol="0">
            <a:spAutoFit/>
          </a:bodyPr>
          <a:lstStyle/>
          <a:p>
            <a:r>
              <a:rPr lang="en-US" b="1" dirty="0"/>
              <a:t>AUDIO</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Text Branch</a:t>
            </a:r>
            <a:endParaRPr lang="en-US" altLang="zh-CN" sz="2500" kern="1200" dirty="0">
              <a:solidFill>
                <a:schemeClr val="bg1"/>
              </a:solidFill>
            </a:endParaRPr>
          </a:p>
        </p:txBody>
      </p:sp>
      <p:sp>
        <p:nvSpPr>
          <p:cNvPr id="16" name="文本框 15"/>
          <p:cNvSpPr txBox="1"/>
          <p:nvPr/>
        </p:nvSpPr>
        <p:spPr>
          <a:xfrm>
            <a:off x="2050353" y="2531798"/>
            <a:ext cx="956343" cy="261610"/>
          </a:xfrm>
          <a:prstGeom prst="rect">
            <a:avLst/>
          </a:prstGeom>
          <a:noFill/>
        </p:spPr>
        <p:txBody>
          <a:bodyPr wrap="square" rtlCol="0">
            <a:spAutoFit/>
          </a:bodyPr>
          <a:lstStyle/>
          <a:p>
            <a:r>
              <a:rPr lang="en-US" altLang="zh-CN" sz="1100" dirty="0"/>
              <a:t>N</a:t>
            </a:r>
            <a:endParaRPr lang="zh-CN" altLang="en-US" sz="1100" dirty="0"/>
          </a:p>
        </p:txBody>
      </p:sp>
      <p:cxnSp>
        <p:nvCxnSpPr>
          <p:cNvPr id="18" name="直接箭头连接符 17"/>
          <p:cNvCxnSpPr>
            <a:endCxn id="50" idx="1"/>
          </p:cNvCxnSpPr>
          <p:nvPr/>
        </p:nvCxnSpPr>
        <p:spPr>
          <a:xfrm>
            <a:off x="1383684" y="3109462"/>
            <a:ext cx="0" cy="287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657941" y="1946506"/>
            <a:ext cx="1412566" cy="261610"/>
          </a:xfrm>
          <a:prstGeom prst="rect">
            <a:avLst/>
          </a:prstGeom>
        </p:spPr>
        <p:txBody>
          <a:bodyPr wrap="none">
            <a:spAutoFit/>
          </a:bodyPr>
          <a:lstStyle/>
          <a:p>
            <a:r>
              <a:rPr lang="en-US" altLang="zh-CN" sz="1100" b="0" i="0" u="none" strike="noStrike" dirty="0">
                <a:solidFill>
                  <a:srgbClr val="1A1A1A"/>
                </a:solidFill>
                <a:effectLst/>
                <a:latin typeface="-apple-system"/>
              </a:rPr>
              <a:t>One hot presentation</a:t>
            </a:r>
            <a:endParaRPr lang="zh-CN" altLang="en-US" sz="1100" dirty="0"/>
          </a:p>
        </p:txBody>
      </p:sp>
      <p:cxnSp>
        <p:nvCxnSpPr>
          <p:cNvPr id="22" name="直接箭头连接符 21"/>
          <p:cNvCxnSpPr/>
          <p:nvPr/>
        </p:nvCxnSpPr>
        <p:spPr>
          <a:xfrm>
            <a:off x="1392374" y="1539016"/>
            <a:ext cx="0" cy="415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90882" y="3426018"/>
            <a:ext cx="1585603" cy="276999"/>
          </a:xfrm>
          <a:prstGeom prst="rect">
            <a:avLst/>
          </a:prstGeom>
          <a:noFill/>
        </p:spPr>
        <p:txBody>
          <a:bodyPr wrap="square" rtlCol="0">
            <a:spAutoFit/>
          </a:bodyPr>
          <a:lstStyle/>
          <a:p>
            <a:pPr algn="ctr"/>
            <a:r>
              <a:rPr lang="en-US" altLang="zh-CN" sz="1200" dirty="0">
                <a:hlinkClick r:id="rId1" action="ppaction://hlinksldjump"/>
              </a:rPr>
              <a:t>Glove(Embedding)</a:t>
            </a:r>
            <a:endParaRPr lang="en-US" altLang="zh-CN" sz="1200" dirty="0"/>
          </a:p>
        </p:txBody>
      </p:sp>
      <p:pic>
        <p:nvPicPr>
          <p:cNvPr id="24" name="图片 23" descr="图片包含 门, 游戏机, 建筑, 钟表&#10;&#10;描述已自动生成"/>
          <p:cNvPicPr>
            <a:picLocks noChangeAspect="1"/>
          </p:cNvPicPr>
          <p:nvPr/>
        </p:nvPicPr>
        <p:blipFill rotWithShape="1">
          <a:blip r:embed="rId2">
            <a:extLst>
              <a:ext uri="{28A0092B-C50C-407E-A947-70E740481C1C}">
                <a14:useLocalDpi xmlns:a14="http://schemas.microsoft.com/office/drawing/2010/main" val="0"/>
              </a:ext>
            </a:extLst>
          </a:blip>
          <a:srcRect r="86343"/>
          <a:stretch>
            <a:fillRect/>
          </a:stretch>
        </p:blipFill>
        <p:spPr>
          <a:xfrm rot="5400000">
            <a:off x="1180644" y="1908370"/>
            <a:ext cx="132556" cy="1317875"/>
          </a:xfrm>
          <a:prstGeom prst="rect">
            <a:avLst/>
          </a:prstGeom>
        </p:spPr>
      </p:pic>
      <p:pic>
        <p:nvPicPr>
          <p:cNvPr id="25" name="图片 24" descr="图片包含 门, 游戏机, 建筑, 钟表&#10;&#10;描述已自动生成"/>
          <p:cNvPicPr>
            <a:picLocks noChangeAspect="1"/>
          </p:cNvPicPr>
          <p:nvPr/>
        </p:nvPicPr>
        <p:blipFill rotWithShape="1">
          <a:blip r:embed="rId2">
            <a:extLst>
              <a:ext uri="{28A0092B-C50C-407E-A947-70E740481C1C}">
                <a14:useLocalDpi xmlns:a14="http://schemas.microsoft.com/office/drawing/2010/main" val="0"/>
              </a:ext>
            </a:extLst>
          </a:blip>
          <a:srcRect r="86343"/>
          <a:stretch>
            <a:fillRect/>
          </a:stretch>
        </p:blipFill>
        <p:spPr>
          <a:xfrm rot="5400000">
            <a:off x="1333044" y="2060770"/>
            <a:ext cx="132556" cy="1317875"/>
          </a:xfrm>
          <a:prstGeom prst="rect">
            <a:avLst/>
          </a:prstGeom>
        </p:spPr>
      </p:pic>
      <p:pic>
        <p:nvPicPr>
          <p:cNvPr id="26" name="图片 25" descr="图片包含 门, 游戏机, 建筑, 钟表&#10;&#10;描述已自动生成"/>
          <p:cNvPicPr>
            <a:picLocks noChangeAspect="1"/>
          </p:cNvPicPr>
          <p:nvPr/>
        </p:nvPicPr>
        <p:blipFill rotWithShape="1">
          <a:blip r:embed="rId2">
            <a:extLst>
              <a:ext uri="{28A0092B-C50C-407E-A947-70E740481C1C}">
                <a14:useLocalDpi xmlns:a14="http://schemas.microsoft.com/office/drawing/2010/main" val="0"/>
              </a:ext>
            </a:extLst>
          </a:blip>
          <a:srcRect r="86343"/>
          <a:stretch>
            <a:fillRect/>
          </a:stretch>
        </p:blipFill>
        <p:spPr>
          <a:xfrm rot="5400000">
            <a:off x="1485444" y="2213170"/>
            <a:ext cx="132556" cy="1317875"/>
          </a:xfrm>
          <a:prstGeom prst="rect">
            <a:avLst/>
          </a:prstGeom>
        </p:spPr>
      </p:pic>
      <p:pic>
        <p:nvPicPr>
          <p:cNvPr id="27" name="图片 26" descr="图片包含 门, 游戏机, 建筑, 钟表&#10;&#10;描述已自动生成"/>
          <p:cNvPicPr>
            <a:picLocks noChangeAspect="1"/>
          </p:cNvPicPr>
          <p:nvPr/>
        </p:nvPicPr>
        <p:blipFill rotWithShape="1">
          <a:blip r:embed="rId2">
            <a:extLst>
              <a:ext uri="{28A0092B-C50C-407E-A947-70E740481C1C}">
                <a14:useLocalDpi xmlns:a14="http://schemas.microsoft.com/office/drawing/2010/main" val="0"/>
              </a:ext>
            </a:extLst>
          </a:blip>
          <a:srcRect r="86343"/>
          <a:stretch>
            <a:fillRect/>
          </a:stretch>
        </p:blipFill>
        <p:spPr>
          <a:xfrm rot="5400000">
            <a:off x="1637844" y="2365570"/>
            <a:ext cx="132556" cy="1317875"/>
          </a:xfrm>
          <a:prstGeom prst="rect">
            <a:avLst/>
          </a:prstGeom>
        </p:spPr>
      </p:pic>
      <p:sp>
        <p:nvSpPr>
          <p:cNvPr id="28" name="文本框 27"/>
          <p:cNvSpPr txBox="1"/>
          <p:nvPr/>
        </p:nvSpPr>
        <p:spPr>
          <a:xfrm>
            <a:off x="1588231" y="3077969"/>
            <a:ext cx="695774" cy="261610"/>
          </a:xfrm>
          <a:prstGeom prst="rect">
            <a:avLst/>
          </a:prstGeom>
          <a:noFill/>
        </p:spPr>
        <p:txBody>
          <a:bodyPr wrap="square" rtlCol="0">
            <a:spAutoFit/>
          </a:bodyPr>
          <a:lstStyle/>
          <a:p>
            <a:r>
              <a:rPr lang="en-US" altLang="zh-CN" sz="1100" dirty="0"/>
              <a:t>a</a:t>
            </a:r>
            <a:endParaRPr lang="zh-CN" altLang="en-US" sz="1100" dirty="0"/>
          </a:p>
        </p:txBody>
      </p:sp>
      <p:cxnSp>
        <p:nvCxnSpPr>
          <p:cNvPr id="29" name="直接箭头连接符 28"/>
          <p:cNvCxnSpPr>
            <a:stCxn id="51" idx="3"/>
          </p:cNvCxnSpPr>
          <p:nvPr/>
        </p:nvCxnSpPr>
        <p:spPr>
          <a:xfrm>
            <a:off x="1385511" y="2196558"/>
            <a:ext cx="0" cy="284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50" idx="3"/>
          </p:cNvCxnSpPr>
          <p:nvPr/>
        </p:nvCxnSpPr>
        <p:spPr>
          <a:xfrm>
            <a:off x="1383684" y="3715914"/>
            <a:ext cx="0" cy="305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图片 30"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84991" y="3837793"/>
            <a:ext cx="1101083" cy="1495098"/>
          </a:xfrm>
          <a:prstGeom prst="rect">
            <a:avLst/>
          </a:prstGeom>
        </p:spPr>
      </p:pic>
      <p:pic>
        <p:nvPicPr>
          <p:cNvPr id="32" name="图片 31"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37391" y="3990193"/>
            <a:ext cx="1101083" cy="1495098"/>
          </a:xfrm>
          <a:prstGeom prst="rect">
            <a:avLst/>
          </a:prstGeom>
        </p:spPr>
      </p:pic>
      <p:pic>
        <p:nvPicPr>
          <p:cNvPr id="33" name="图片 32"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089791" y="4142593"/>
            <a:ext cx="1101083" cy="1495098"/>
          </a:xfrm>
          <a:prstGeom prst="rect">
            <a:avLst/>
          </a:prstGeom>
        </p:spPr>
      </p:pic>
      <p:pic>
        <p:nvPicPr>
          <p:cNvPr id="34" name="图片 33"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242191" y="4294993"/>
            <a:ext cx="1101083" cy="1495098"/>
          </a:xfrm>
          <a:prstGeom prst="rect">
            <a:avLst/>
          </a:prstGeom>
        </p:spPr>
      </p:pic>
      <p:sp>
        <p:nvSpPr>
          <p:cNvPr id="35" name="文本框 34"/>
          <p:cNvSpPr txBox="1"/>
          <p:nvPr/>
        </p:nvSpPr>
        <p:spPr>
          <a:xfrm>
            <a:off x="1684369" y="5557653"/>
            <a:ext cx="216726" cy="261610"/>
          </a:xfrm>
          <a:prstGeom prst="rect">
            <a:avLst/>
          </a:prstGeom>
          <a:noFill/>
        </p:spPr>
        <p:txBody>
          <a:bodyPr wrap="none" rtlCol="0">
            <a:spAutoFit/>
          </a:bodyPr>
          <a:lstStyle/>
          <a:p>
            <a:r>
              <a:rPr lang="en-US" altLang="zh-CN" sz="1100" dirty="0"/>
              <a:t>l</a:t>
            </a:r>
            <a:endParaRPr lang="zh-CN" altLang="en-US" sz="1100" dirty="0"/>
          </a:p>
        </p:txBody>
      </p:sp>
      <p:sp>
        <p:nvSpPr>
          <p:cNvPr id="36" name="文本框 35"/>
          <p:cNvSpPr txBox="1"/>
          <p:nvPr/>
        </p:nvSpPr>
        <p:spPr>
          <a:xfrm>
            <a:off x="2505031" y="4890142"/>
            <a:ext cx="261610" cy="261610"/>
          </a:xfrm>
          <a:prstGeom prst="rect">
            <a:avLst/>
          </a:prstGeom>
          <a:noFill/>
        </p:spPr>
        <p:txBody>
          <a:bodyPr wrap="none" rtlCol="0">
            <a:spAutoFit/>
          </a:bodyPr>
          <a:lstStyle/>
          <a:p>
            <a:r>
              <a:rPr lang="en-US" altLang="zh-CN" sz="1100" dirty="0"/>
              <a:t>n</a:t>
            </a:r>
            <a:endParaRPr lang="zh-CN" altLang="en-US" sz="1100" dirty="0"/>
          </a:p>
        </p:txBody>
      </p:sp>
      <p:sp>
        <p:nvSpPr>
          <p:cNvPr id="37" name="文本框 36"/>
          <p:cNvSpPr txBox="1"/>
          <p:nvPr/>
        </p:nvSpPr>
        <p:spPr>
          <a:xfrm>
            <a:off x="2279002" y="4107735"/>
            <a:ext cx="479618" cy="261610"/>
          </a:xfrm>
          <a:prstGeom prst="rect">
            <a:avLst/>
          </a:prstGeom>
          <a:noFill/>
        </p:spPr>
        <p:txBody>
          <a:bodyPr wrap="square" rtlCol="0">
            <a:spAutoFit/>
          </a:bodyPr>
          <a:lstStyle/>
          <a:p>
            <a:r>
              <a:rPr lang="en-US" altLang="zh-CN" sz="1100" dirty="0"/>
              <a:t>N</a:t>
            </a:r>
            <a:endParaRPr lang="zh-CN" altLang="en-US" sz="1100" dirty="0"/>
          </a:p>
        </p:txBody>
      </p:sp>
      <p:cxnSp>
        <p:nvCxnSpPr>
          <p:cNvPr id="38" name="直接箭头连接符 37"/>
          <p:cNvCxnSpPr/>
          <p:nvPr/>
        </p:nvCxnSpPr>
        <p:spPr>
          <a:xfrm>
            <a:off x="3007832" y="4764926"/>
            <a:ext cx="289058" cy="7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rot="10800000">
            <a:off x="6718240" y="4080763"/>
            <a:ext cx="400110" cy="1368323"/>
          </a:xfrm>
          <a:prstGeom prst="rect">
            <a:avLst/>
          </a:prstGeom>
          <a:noFill/>
        </p:spPr>
        <p:txBody>
          <a:bodyPr vert="eaVert" wrap="none" rtlCol="0">
            <a:spAutoFit/>
          </a:bodyPr>
          <a:lstStyle/>
          <a:p>
            <a:r>
              <a:rPr lang="en-US" altLang="zh-CN" sz="1400" dirty="0"/>
              <a:t>Decision Making</a:t>
            </a:r>
            <a:endParaRPr lang="zh-CN" altLang="en-US" sz="1400" dirty="0"/>
          </a:p>
        </p:txBody>
      </p:sp>
      <p:sp>
        <p:nvSpPr>
          <p:cNvPr id="48" name="矩形: 圆角 47"/>
          <p:cNvSpPr/>
          <p:nvPr/>
        </p:nvSpPr>
        <p:spPr>
          <a:xfrm>
            <a:off x="6736204" y="3822834"/>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nvSpPr>
        <p:spPr>
          <a:xfrm rot="5400000">
            <a:off x="1224405" y="2743470"/>
            <a:ext cx="318558" cy="1626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rot="5400000">
            <a:off x="1264629" y="1264338"/>
            <a:ext cx="241764" cy="16226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64"/>
          <p:cNvSpPr txBox="1"/>
          <p:nvPr/>
        </p:nvSpPr>
        <p:spPr>
          <a:xfrm rot="10800000">
            <a:off x="3275240" y="4208171"/>
            <a:ext cx="400110" cy="1142300"/>
          </a:xfrm>
          <a:prstGeom prst="rect">
            <a:avLst/>
          </a:prstGeom>
          <a:noFill/>
        </p:spPr>
        <p:txBody>
          <a:bodyPr vert="eaVert" wrap="none" rtlCol="0">
            <a:spAutoFit/>
          </a:bodyPr>
          <a:lstStyle/>
          <a:p>
            <a:r>
              <a:rPr lang="en-US" altLang="zh-CN" sz="1400" dirty="0">
                <a:hlinkClick r:id="rId1" action="ppaction://hlinksldjump"/>
              </a:rPr>
              <a:t>Self Attention</a:t>
            </a:r>
            <a:endParaRPr lang="zh-CN" altLang="en-US" sz="1400" dirty="0"/>
          </a:p>
        </p:txBody>
      </p:sp>
      <p:sp>
        <p:nvSpPr>
          <p:cNvPr id="106" name="矩形: 圆角 65"/>
          <p:cNvSpPr/>
          <p:nvPr/>
        </p:nvSpPr>
        <p:spPr>
          <a:xfrm>
            <a:off x="3293204"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66"/>
          <p:cNvSpPr txBox="1"/>
          <p:nvPr/>
        </p:nvSpPr>
        <p:spPr>
          <a:xfrm rot="10800000">
            <a:off x="3966642" y="3950085"/>
            <a:ext cx="400110" cy="1658467"/>
          </a:xfrm>
          <a:prstGeom prst="rect">
            <a:avLst/>
          </a:prstGeom>
          <a:noFill/>
        </p:spPr>
        <p:txBody>
          <a:bodyPr vert="eaVert" wrap="none" rtlCol="0">
            <a:spAutoFit/>
          </a:bodyPr>
          <a:lstStyle/>
          <a:p>
            <a:r>
              <a:rPr lang="en-US" altLang="zh-CN" sz="1400" dirty="0"/>
              <a:t>Batch Normalization</a:t>
            </a:r>
            <a:endParaRPr lang="zh-CN" altLang="en-US" sz="1400" dirty="0"/>
          </a:p>
        </p:txBody>
      </p:sp>
      <p:sp>
        <p:nvSpPr>
          <p:cNvPr id="108" name="矩形: 圆角 67"/>
          <p:cNvSpPr/>
          <p:nvPr/>
        </p:nvSpPr>
        <p:spPr>
          <a:xfrm>
            <a:off x="3984606"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71"/>
          <p:cNvSpPr txBox="1"/>
          <p:nvPr/>
        </p:nvSpPr>
        <p:spPr>
          <a:xfrm rot="10800000">
            <a:off x="4691497" y="4204360"/>
            <a:ext cx="400110" cy="1142300"/>
          </a:xfrm>
          <a:prstGeom prst="rect">
            <a:avLst/>
          </a:prstGeom>
          <a:noFill/>
        </p:spPr>
        <p:txBody>
          <a:bodyPr vert="eaVert" wrap="none" rtlCol="0">
            <a:spAutoFit/>
          </a:bodyPr>
          <a:lstStyle/>
          <a:p>
            <a:r>
              <a:rPr lang="en-US" altLang="zh-CN" sz="1400" dirty="0"/>
              <a:t>Feed Forward</a:t>
            </a:r>
            <a:endParaRPr lang="zh-CN" altLang="en-US" sz="1400" dirty="0"/>
          </a:p>
        </p:txBody>
      </p:sp>
      <p:sp>
        <p:nvSpPr>
          <p:cNvPr id="110" name="矩形: 圆角 72"/>
          <p:cNvSpPr/>
          <p:nvPr/>
        </p:nvSpPr>
        <p:spPr>
          <a:xfrm>
            <a:off x="4676008" y="383341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82"/>
          <p:cNvCxnSpPr>
            <a:stCxn id="106" idx="3"/>
            <a:endCxn id="108" idx="1"/>
          </p:cNvCxnSpPr>
          <p:nvPr/>
        </p:nvCxnSpPr>
        <p:spPr>
          <a:xfrm>
            <a:off x="3693315" y="4779318"/>
            <a:ext cx="2912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直接箭头连接符 83"/>
          <p:cNvCxnSpPr>
            <a:stCxn id="107" idx="1"/>
            <a:endCxn id="110" idx="1"/>
          </p:cNvCxnSpPr>
          <p:nvPr/>
        </p:nvCxnSpPr>
        <p:spPr>
          <a:xfrm flipV="1">
            <a:off x="4366752" y="4775510"/>
            <a:ext cx="30925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文本框 84"/>
          <p:cNvSpPr txBox="1"/>
          <p:nvPr/>
        </p:nvSpPr>
        <p:spPr>
          <a:xfrm rot="10800000">
            <a:off x="5331481" y="3950085"/>
            <a:ext cx="400110" cy="1658467"/>
          </a:xfrm>
          <a:prstGeom prst="rect">
            <a:avLst/>
          </a:prstGeom>
          <a:noFill/>
        </p:spPr>
        <p:txBody>
          <a:bodyPr vert="eaVert" wrap="none" rtlCol="0">
            <a:spAutoFit/>
          </a:bodyPr>
          <a:lstStyle/>
          <a:p>
            <a:r>
              <a:rPr lang="en-US" altLang="zh-CN" sz="1400" dirty="0"/>
              <a:t>Batch Normalization</a:t>
            </a:r>
            <a:endParaRPr lang="zh-CN" altLang="en-US" sz="1400" dirty="0"/>
          </a:p>
        </p:txBody>
      </p:sp>
      <p:sp>
        <p:nvSpPr>
          <p:cNvPr id="114" name="矩形: 圆角 85"/>
          <p:cNvSpPr/>
          <p:nvPr/>
        </p:nvSpPr>
        <p:spPr>
          <a:xfrm>
            <a:off x="5349445" y="3837226"/>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箭头连接符 86"/>
          <p:cNvCxnSpPr>
            <a:stCxn id="110" idx="3"/>
            <a:endCxn id="114" idx="1"/>
          </p:cNvCxnSpPr>
          <p:nvPr/>
        </p:nvCxnSpPr>
        <p:spPr>
          <a:xfrm>
            <a:off x="5076119" y="4775510"/>
            <a:ext cx="27332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矩形: 圆角 9"/>
          <p:cNvSpPr/>
          <p:nvPr/>
        </p:nvSpPr>
        <p:spPr>
          <a:xfrm>
            <a:off x="3196704" y="3590546"/>
            <a:ext cx="2670026" cy="237912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87"/>
          <p:cNvCxnSpPr>
            <a:stCxn id="114" idx="3"/>
            <a:endCxn id="120" idx="1"/>
          </p:cNvCxnSpPr>
          <p:nvPr/>
        </p:nvCxnSpPr>
        <p:spPr>
          <a:xfrm flipV="1">
            <a:off x="5749556" y="4775510"/>
            <a:ext cx="281909"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文本框 96"/>
          <p:cNvSpPr txBox="1"/>
          <p:nvPr/>
        </p:nvSpPr>
        <p:spPr>
          <a:xfrm>
            <a:off x="4047127" y="5717602"/>
            <a:ext cx="880369" cy="261610"/>
          </a:xfrm>
          <a:prstGeom prst="rect">
            <a:avLst/>
          </a:prstGeom>
          <a:noFill/>
        </p:spPr>
        <p:txBody>
          <a:bodyPr wrap="none" rtlCol="0">
            <a:spAutoFit/>
          </a:bodyPr>
          <a:lstStyle/>
          <a:p>
            <a:r>
              <a:rPr lang="en-US" altLang="zh-CN" sz="1100" dirty="0"/>
              <a:t>Attention_1</a:t>
            </a:r>
            <a:endParaRPr lang="zh-CN" altLang="en-US" sz="1100" dirty="0"/>
          </a:p>
        </p:txBody>
      </p:sp>
      <p:sp>
        <p:nvSpPr>
          <p:cNvPr id="119" name="文本框 97"/>
          <p:cNvSpPr txBox="1"/>
          <p:nvPr/>
        </p:nvSpPr>
        <p:spPr>
          <a:xfrm rot="10800000">
            <a:off x="6013501" y="4284510"/>
            <a:ext cx="400110" cy="982000"/>
          </a:xfrm>
          <a:prstGeom prst="rect">
            <a:avLst/>
          </a:prstGeom>
          <a:noFill/>
        </p:spPr>
        <p:txBody>
          <a:bodyPr vert="eaVert" wrap="none" rtlCol="0">
            <a:spAutoFit/>
          </a:bodyPr>
          <a:lstStyle/>
          <a:p>
            <a:r>
              <a:rPr lang="en-US" altLang="zh-CN" sz="1400" dirty="0"/>
              <a:t>Attention_2</a:t>
            </a:r>
            <a:endParaRPr lang="zh-CN" altLang="en-US" sz="1400" dirty="0"/>
          </a:p>
        </p:txBody>
      </p:sp>
      <p:sp>
        <p:nvSpPr>
          <p:cNvPr id="120" name="矩形: 圆角 98"/>
          <p:cNvSpPr/>
          <p:nvPr/>
        </p:nvSpPr>
        <p:spPr>
          <a:xfrm>
            <a:off x="6031465" y="383341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00"/>
          <p:cNvCxnSpPr>
            <a:stCxn id="120" idx="3"/>
          </p:cNvCxnSpPr>
          <p:nvPr/>
        </p:nvCxnSpPr>
        <p:spPr>
          <a:xfrm>
            <a:off x="6431576" y="4775510"/>
            <a:ext cx="306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7652085" y="1746905"/>
            <a:ext cx="3799531" cy="4496167"/>
          </a:xfrm>
          <a:prstGeom prst="rect">
            <a:avLst/>
          </a:prstGeom>
          <a:noFill/>
        </p:spPr>
        <p:txBody>
          <a:bodyPr wrap="square" rtlCol="0">
            <a:spAutoFit/>
          </a:bodyPr>
          <a:lstStyle/>
          <a:p>
            <a:pPr marL="342900" indent="-342900">
              <a:lnSpc>
                <a:spcPct val="150000"/>
              </a:lnSpc>
              <a:buAutoNum type="arabicPeriod"/>
            </a:pPr>
            <a:r>
              <a:rPr lang="zh-CN" altLang="en-US" sz="1200" dirty="0"/>
              <a:t>寻找合适的句长定为</a:t>
            </a:r>
            <a:r>
              <a:rPr lang="en-US" altLang="zh-CN" sz="1200" dirty="0"/>
              <a:t>l</a:t>
            </a:r>
            <a:r>
              <a:rPr lang="zh-CN" altLang="en-US" sz="1200" dirty="0"/>
              <a:t>，句长应可包含绝大部分信息，可用正态分布来寻找。</a:t>
            </a:r>
            <a:endParaRPr lang="en-US" altLang="zh-CN" sz="1200" dirty="0"/>
          </a:p>
          <a:p>
            <a:pPr marL="342900" indent="-342900">
              <a:lnSpc>
                <a:spcPct val="150000"/>
              </a:lnSpc>
              <a:buAutoNum type="arabicPeriod"/>
            </a:pPr>
            <a:r>
              <a:rPr lang="zh-CN" altLang="en-US" sz="1200" dirty="0"/>
              <a:t>依据词频对每个单词进行独立编码，词频越高编码越大。</a:t>
            </a:r>
            <a:endParaRPr lang="en-US" altLang="zh-CN" sz="1200" dirty="0"/>
          </a:p>
          <a:p>
            <a:pPr marL="342900" indent="-342900">
              <a:lnSpc>
                <a:spcPct val="150000"/>
              </a:lnSpc>
              <a:buAutoNum type="arabicPeriod"/>
            </a:pPr>
            <a:r>
              <a:rPr lang="zh-CN" altLang="en-US" sz="1200" dirty="0"/>
              <a:t>设</a:t>
            </a:r>
            <a:r>
              <a:rPr lang="en-US" altLang="zh-CN" sz="1200" dirty="0"/>
              <a:t>case</a:t>
            </a:r>
            <a:r>
              <a:rPr lang="zh-CN" altLang="en-US" sz="1200" dirty="0"/>
              <a:t>数为</a:t>
            </a:r>
            <a:r>
              <a:rPr lang="en-US" altLang="zh-CN" sz="1200" dirty="0"/>
              <a:t>N</a:t>
            </a:r>
            <a:r>
              <a:rPr lang="zh-CN" altLang="en-US" sz="1200" dirty="0"/>
              <a:t>，经过上两步可以得到一个大小为</a:t>
            </a:r>
            <a:r>
              <a:rPr lang="en-US" altLang="zh-CN" sz="1200" dirty="0"/>
              <a:t>( N * l ) </a:t>
            </a:r>
            <a:r>
              <a:rPr lang="zh-CN" altLang="en-US" sz="1200" dirty="0"/>
              <a:t>的</a:t>
            </a:r>
            <a:r>
              <a:rPr lang="en-US" altLang="zh-CN" sz="1200" dirty="0"/>
              <a:t>Input</a:t>
            </a:r>
            <a:r>
              <a:rPr lang="zh-CN" altLang="en-US" sz="1200" dirty="0"/>
              <a:t>向量，接下来需要对向量添加语义语法信息。</a:t>
            </a:r>
            <a:endParaRPr lang="en-US" altLang="zh-CN" sz="1200" dirty="0"/>
          </a:p>
          <a:p>
            <a:pPr marL="342900" indent="-342900">
              <a:lnSpc>
                <a:spcPct val="150000"/>
              </a:lnSpc>
              <a:buAutoNum type="arabicPeriod"/>
            </a:pPr>
            <a:r>
              <a:rPr lang="zh-CN" altLang="en-US" sz="1200" dirty="0"/>
              <a:t>使用</a:t>
            </a:r>
            <a:r>
              <a:rPr lang="en-US" altLang="zh-CN" sz="1200" dirty="0"/>
              <a:t>Glove</a:t>
            </a:r>
            <a:r>
              <a:rPr lang="zh-CN" altLang="en-US" sz="1200" dirty="0"/>
              <a:t>对词库进行训练，得到对应每个词的</a:t>
            </a:r>
            <a:r>
              <a:rPr lang="en-US" altLang="zh-CN" sz="1200" dirty="0"/>
              <a:t>n</a:t>
            </a:r>
            <a:r>
              <a:rPr lang="zh-CN" altLang="en-US" sz="1200" dirty="0"/>
              <a:t>维词向量</a:t>
            </a:r>
            <a:endParaRPr lang="en-US" altLang="zh-CN" sz="1200" dirty="0"/>
          </a:p>
          <a:p>
            <a:pPr marL="342900" indent="-342900">
              <a:lnSpc>
                <a:spcPct val="150000"/>
              </a:lnSpc>
              <a:buAutoNum type="arabicPeriod"/>
            </a:pPr>
            <a:r>
              <a:rPr lang="zh-CN" altLang="en-US" sz="1200" dirty="0"/>
              <a:t>使用</a:t>
            </a:r>
            <a:r>
              <a:rPr lang="en-US" altLang="zh-CN" sz="1200" dirty="0" err="1"/>
              <a:t>Keras</a:t>
            </a:r>
            <a:r>
              <a:rPr lang="zh-CN" altLang="en-US" sz="1200" dirty="0"/>
              <a:t>自带</a:t>
            </a:r>
            <a:r>
              <a:rPr lang="en-US" altLang="zh-CN" sz="1200" dirty="0"/>
              <a:t>Embedding</a:t>
            </a:r>
            <a:r>
              <a:rPr lang="zh-CN" altLang="en-US" sz="1200" dirty="0"/>
              <a:t>层对</a:t>
            </a:r>
            <a:r>
              <a:rPr lang="en-US" altLang="zh-CN" sz="1200" dirty="0"/>
              <a:t>Input ( N * l ) </a:t>
            </a:r>
            <a:r>
              <a:rPr lang="zh-CN" altLang="en-US" sz="1200" dirty="0"/>
              <a:t>向量做映射，初始权重设置为</a:t>
            </a:r>
            <a:r>
              <a:rPr lang="en-US" altLang="zh-CN" sz="1200" dirty="0"/>
              <a:t>Glove</a:t>
            </a:r>
            <a:r>
              <a:rPr lang="zh-CN" altLang="en-US" sz="1200" dirty="0"/>
              <a:t>获得的</a:t>
            </a:r>
            <a:r>
              <a:rPr lang="en-US" altLang="zh-CN" sz="1200" dirty="0"/>
              <a:t>n</a:t>
            </a:r>
            <a:r>
              <a:rPr lang="zh-CN" altLang="en-US" sz="1200" dirty="0"/>
              <a:t>维词向量矩阵，得到大小为 </a:t>
            </a:r>
            <a:r>
              <a:rPr lang="en-US" altLang="zh-CN" sz="1200" dirty="0"/>
              <a:t>( N * l * n ) </a:t>
            </a:r>
            <a:r>
              <a:rPr lang="zh-CN" altLang="en-US" sz="1200" dirty="0"/>
              <a:t>的特征向量。</a:t>
            </a:r>
            <a:endParaRPr lang="en-US" altLang="zh-CN" sz="1200" dirty="0"/>
          </a:p>
          <a:p>
            <a:pPr marL="342900" indent="-342900">
              <a:lnSpc>
                <a:spcPct val="150000"/>
              </a:lnSpc>
              <a:buAutoNum type="arabicPeriod"/>
            </a:pPr>
            <a:r>
              <a:rPr lang="zh-CN" altLang="en-US" sz="1200" dirty="0"/>
              <a:t>将特征向量放入</a:t>
            </a:r>
            <a:r>
              <a:rPr lang="en-US" altLang="zh-CN" sz="1200" dirty="0"/>
              <a:t>Attention</a:t>
            </a:r>
            <a:r>
              <a:rPr lang="zh-CN" altLang="en-US" sz="1200" dirty="0"/>
              <a:t>层进行训练，调整</a:t>
            </a:r>
            <a:r>
              <a:rPr lang="en-US" altLang="zh-CN" sz="1200" dirty="0" err="1"/>
              <a:t>lr</a:t>
            </a:r>
            <a:r>
              <a:rPr lang="zh-CN" altLang="en-US" sz="1200" dirty="0"/>
              <a:t>、</a:t>
            </a:r>
            <a:r>
              <a:rPr lang="en-US" altLang="zh-CN" sz="1200" dirty="0" err="1"/>
              <a:t>batch_size</a:t>
            </a:r>
            <a:r>
              <a:rPr lang="zh-CN" altLang="en-US" sz="1200" dirty="0"/>
              <a:t>等参数得到更好的训练效果。</a:t>
            </a:r>
            <a:endParaRPr lang="en-US" altLang="zh-CN" sz="1200" dirty="0"/>
          </a:p>
          <a:p>
            <a:pPr marL="342900" indent="-342900">
              <a:lnSpc>
                <a:spcPct val="150000"/>
              </a:lnSpc>
              <a:buAutoNum type="arabicPeriod"/>
            </a:pPr>
            <a:r>
              <a:rPr lang="zh-CN" altLang="en-US" sz="1200" dirty="0"/>
              <a:t>使用</a:t>
            </a:r>
            <a:r>
              <a:rPr lang="en-US" altLang="zh-CN" sz="1200" dirty="0" err="1"/>
              <a:t>softmax</a:t>
            </a:r>
            <a:r>
              <a:rPr lang="zh-CN" altLang="en-US" sz="1200" dirty="0"/>
              <a:t>对其进行分类，并使用</a:t>
            </a:r>
            <a:r>
              <a:rPr lang="en-US" altLang="zh-CN" sz="1200" dirty="0"/>
              <a:t>test</a:t>
            </a:r>
            <a:r>
              <a:rPr lang="zh-CN" altLang="en-US" sz="1200" dirty="0"/>
              <a:t>集进行验证，记录每个</a:t>
            </a:r>
            <a:r>
              <a:rPr lang="en-US" altLang="zh-CN" sz="1200" dirty="0"/>
              <a:t>epoch</a:t>
            </a:r>
            <a:r>
              <a:rPr lang="zh-CN" altLang="en-US" sz="1200" dirty="0"/>
              <a:t>的</a:t>
            </a:r>
            <a:r>
              <a:rPr lang="en-US" altLang="zh-CN" sz="1200" dirty="0"/>
              <a:t>acc</a:t>
            </a:r>
            <a:r>
              <a:rPr lang="zh-CN" altLang="en-US" sz="1200" dirty="0"/>
              <a:t>，</a:t>
            </a:r>
            <a:r>
              <a:rPr lang="en-US" altLang="zh-CN" sz="1200" dirty="0"/>
              <a:t>loss</a:t>
            </a:r>
            <a:r>
              <a:rPr lang="zh-CN" altLang="en-US" sz="1200" dirty="0"/>
              <a:t>值并画图分析。</a:t>
            </a:r>
            <a:endParaRPr lang="en-US" altLang="zh-CN" sz="1200" dirty="0"/>
          </a:p>
        </p:txBody>
      </p:sp>
      <p:sp>
        <p:nvSpPr>
          <p:cNvPr id="52" name="TextBox 51"/>
          <p:cNvSpPr txBox="1"/>
          <p:nvPr/>
        </p:nvSpPr>
        <p:spPr>
          <a:xfrm>
            <a:off x="688206" y="6270709"/>
            <a:ext cx="1582484" cy="307777"/>
          </a:xfrm>
          <a:prstGeom prst="rect">
            <a:avLst/>
          </a:prstGeom>
          <a:noFill/>
        </p:spPr>
        <p:txBody>
          <a:bodyPr wrap="none" rtlCol="0">
            <a:spAutoFit/>
          </a:bodyPr>
          <a:lstStyle/>
          <a:p>
            <a:pPr algn="ctr"/>
            <a:r>
              <a:rPr lang="en-US" altLang="zh-CN" sz="1400" dirty="0">
                <a:solidFill>
                  <a:srgbClr val="C00000"/>
                </a:solidFill>
              </a:rPr>
              <a:t>Get feature vector</a:t>
            </a:r>
            <a:endParaRPr lang="en-US" sz="1400" dirty="0">
              <a:solidFill>
                <a:srgbClr val="C00000"/>
              </a:solidFill>
            </a:endParaRPr>
          </a:p>
        </p:txBody>
      </p:sp>
      <p:sp>
        <p:nvSpPr>
          <p:cNvPr id="71" name="TextBox 70"/>
          <p:cNvSpPr txBox="1"/>
          <p:nvPr/>
        </p:nvSpPr>
        <p:spPr>
          <a:xfrm>
            <a:off x="3924315" y="6274165"/>
            <a:ext cx="1619354" cy="307777"/>
          </a:xfrm>
          <a:prstGeom prst="rect">
            <a:avLst/>
          </a:prstGeom>
          <a:noFill/>
        </p:spPr>
        <p:txBody>
          <a:bodyPr wrap="square" rtlCol="0">
            <a:spAutoFit/>
          </a:bodyPr>
          <a:lstStyle/>
          <a:p>
            <a:pPr algn="ctr"/>
            <a:r>
              <a:rPr lang="en-US" altLang="zh-CN" sz="1400" dirty="0">
                <a:solidFill>
                  <a:srgbClr val="C00000"/>
                </a:solidFill>
              </a:rPr>
              <a:t>Training</a:t>
            </a:r>
            <a:endParaRPr lang="en-US" altLang="zh-CN" sz="1400" dirty="0">
              <a:solidFill>
                <a:srgbClr val="C00000"/>
              </a:solidFill>
            </a:endParaRPr>
          </a:p>
        </p:txBody>
      </p:sp>
      <p:cxnSp>
        <p:nvCxnSpPr>
          <p:cNvPr id="54" name="Straight Connector 53"/>
          <p:cNvCxnSpPr/>
          <p:nvPr/>
        </p:nvCxnSpPr>
        <p:spPr>
          <a:xfrm>
            <a:off x="2776457" y="5952923"/>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87911" y="5936151"/>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613090" y="5936151"/>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87911" y="6282661"/>
            <a:ext cx="2588546"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776457" y="6270709"/>
            <a:ext cx="3836633" cy="14518"/>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43372" y="1701800"/>
            <a:ext cx="5861685" cy="4741564"/>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Text result (70 epoch)</a:t>
            </a:r>
            <a:endParaRPr lang="en-US" altLang="zh-CN" sz="2500" kern="1200" dirty="0">
              <a:solidFill>
                <a:schemeClr val="bg1"/>
              </a:solidFill>
            </a:endParaRPr>
          </a:p>
        </p:txBody>
      </p:sp>
      <p:sp>
        <p:nvSpPr>
          <p:cNvPr id="5" name="矩形 4"/>
          <p:cNvSpPr/>
          <p:nvPr/>
        </p:nvSpPr>
        <p:spPr>
          <a:xfrm>
            <a:off x="7102990" y="1701800"/>
            <a:ext cx="4741877" cy="1615827"/>
          </a:xfrm>
          <a:prstGeom prst="rect">
            <a:avLst/>
          </a:prstGeom>
        </p:spPr>
        <p:txBody>
          <a:bodyPr wrap="square">
            <a:spAutoFit/>
          </a:bodyPr>
          <a:lstStyle/>
          <a:p>
            <a:r>
              <a:rPr lang="en-US" altLang="zh-CN" sz="1100" dirty="0"/>
              <a:t>Epoch 1/70</a:t>
            </a:r>
            <a:endParaRPr lang="en-US" altLang="zh-CN" sz="1100" dirty="0"/>
          </a:p>
          <a:p>
            <a:r>
              <a:rPr lang="en-US" altLang="zh-CN" sz="1100" dirty="0"/>
              <a:t>9989/9989 [==============================] - 16s 2ms/step - </a:t>
            </a:r>
            <a:r>
              <a:rPr lang="en-US" altLang="zh-CN" sz="1100" dirty="0">
                <a:highlight>
                  <a:srgbClr val="C0C0C0"/>
                </a:highlight>
              </a:rPr>
              <a:t>loss: 6.8367 </a:t>
            </a:r>
            <a:r>
              <a:rPr lang="en-US" altLang="zh-CN" sz="1100" dirty="0"/>
              <a:t>- </a:t>
            </a:r>
            <a:r>
              <a:rPr lang="en-US" altLang="zh-CN" sz="1100" dirty="0">
                <a:highlight>
                  <a:srgbClr val="FFFF00"/>
                </a:highlight>
              </a:rPr>
              <a:t>acc: 0.3730 </a:t>
            </a:r>
            <a:r>
              <a:rPr lang="en-US" altLang="zh-CN" sz="1100" dirty="0"/>
              <a:t>- </a:t>
            </a:r>
            <a:r>
              <a:rPr lang="en-US" altLang="zh-CN" sz="1100" dirty="0" err="1"/>
              <a:t>val_loss</a:t>
            </a:r>
            <a:r>
              <a:rPr lang="en-US" altLang="zh-CN" sz="1100" dirty="0"/>
              <a:t>: 1.8870 - </a:t>
            </a:r>
            <a:r>
              <a:rPr lang="en-US" altLang="zh-CN" sz="1100" dirty="0" err="1"/>
              <a:t>val_acc</a:t>
            </a:r>
            <a:r>
              <a:rPr lang="en-US" altLang="zh-CN" sz="1100" dirty="0"/>
              <a:t>: 0.4812</a:t>
            </a:r>
            <a:endParaRPr lang="en-US" altLang="zh-CN" sz="1100" dirty="0"/>
          </a:p>
          <a:p>
            <a:r>
              <a:rPr lang="en-US" altLang="zh-CN" sz="1100" dirty="0"/>
              <a:t>.</a:t>
            </a:r>
            <a:endParaRPr lang="en-US" altLang="zh-CN" sz="1100" dirty="0"/>
          </a:p>
          <a:p>
            <a:r>
              <a:rPr lang="en-US" altLang="zh-CN" sz="1100" dirty="0"/>
              <a:t>.</a:t>
            </a:r>
            <a:endParaRPr lang="en-US" altLang="zh-CN" sz="1100" dirty="0"/>
          </a:p>
          <a:p>
            <a:r>
              <a:rPr lang="en-US" altLang="zh-CN" sz="1100" dirty="0"/>
              <a:t>.</a:t>
            </a:r>
            <a:endParaRPr lang="en-US" altLang="zh-CN" sz="1100" dirty="0"/>
          </a:p>
          <a:p>
            <a:r>
              <a:rPr lang="en-US" altLang="zh-CN" sz="1100" dirty="0"/>
              <a:t>Epoch 70/70</a:t>
            </a:r>
            <a:endParaRPr lang="en-US" altLang="zh-CN" sz="1100" dirty="0"/>
          </a:p>
          <a:p>
            <a:r>
              <a:rPr lang="en-US" altLang="zh-CN" sz="1100" dirty="0"/>
              <a:t>9989/9989 [==============================] - 16s 2ms/step - </a:t>
            </a:r>
            <a:r>
              <a:rPr lang="en-US" altLang="zh-CN" sz="1100" dirty="0">
                <a:highlight>
                  <a:srgbClr val="C0C0C0"/>
                </a:highlight>
              </a:rPr>
              <a:t>loss: 1.5214 </a:t>
            </a:r>
            <a:r>
              <a:rPr lang="en-US" altLang="zh-CN" sz="1100" dirty="0"/>
              <a:t>- </a:t>
            </a:r>
            <a:r>
              <a:rPr lang="en-US" altLang="zh-CN" sz="1100" dirty="0">
                <a:highlight>
                  <a:srgbClr val="FFFF00"/>
                </a:highlight>
              </a:rPr>
              <a:t>acc: 0.4753 </a:t>
            </a:r>
            <a:r>
              <a:rPr lang="en-US" altLang="zh-CN" sz="1100" dirty="0"/>
              <a:t>- </a:t>
            </a:r>
            <a:r>
              <a:rPr lang="en-US" altLang="zh-CN" sz="1100" dirty="0" err="1"/>
              <a:t>val_loss</a:t>
            </a:r>
            <a:r>
              <a:rPr lang="en-US" altLang="zh-CN" sz="1100" dirty="0"/>
              <a:t>: 1.5309 - </a:t>
            </a:r>
            <a:r>
              <a:rPr lang="en-US" altLang="zh-CN" sz="1100" dirty="0" err="1"/>
              <a:t>val_acc</a:t>
            </a:r>
            <a:r>
              <a:rPr lang="en-US" altLang="zh-CN" sz="1100" dirty="0"/>
              <a:t>: 0.4812</a:t>
            </a:r>
            <a:endParaRPr lang="en-US" altLang="zh-CN" sz="1100" dirty="0"/>
          </a:p>
        </p:txBody>
      </p:sp>
      <p:pic>
        <p:nvPicPr>
          <p:cNvPr id="6" name="Picture 5"/>
          <p:cNvPicPr>
            <a:picLocks noChangeAspect="1"/>
          </p:cNvPicPr>
          <p:nvPr/>
        </p:nvPicPr>
        <p:blipFill>
          <a:blip r:embed="rId2"/>
          <a:stretch>
            <a:fillRect/>
          </a:stretch>
        </p:blipFill>
        <p:spPr>
          <a:xfrm>
            <a:off x="7482330" y="3829240"/>
            <a:ext cx="3734463" cy="26141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Audio Branch</a:t>
            </a:r>
            <a:endParaRPr lang="en-US" altLang="zh-CN" sz="2500" kern="1200" dirty="0">
              <a:solidFill>
                <a:schemeClr val="bg1"/>
              </a:solidFill>
            </a:endParaRPr>
          </a:p>
        </p:txBody>
      </p:sp>
      <p:sp>
        <p:nvSpPr>
          <p:cNvPr id="52" name="文本框 51"/>
          <p:cNvSpPr txBox="1"/>
          <p:nvPr/>
        </p:nvSpPr>
        <p:spPr>
          <a:xfrm>
            <a:off x="520511" y="1871749"/>
            <a:ext cx="2624925" cy="430887"/>
          </a:xfrm>
          <a:prstGeom prst="rect">
            <a:avLst/>
          </a:prstGeom>
          <a:noFill/>
        </p:spPr>
        <p:txBody>
          <a:bodyPr wrap="square" rtlCol="0">
            <a:spAutoFit/>
          </a:bodyPr>
          <a:lstStyle/>
          <a:p>
            <a:pPr algn="ctr"/>
            <a:r>
              <a:rPr lang="en-US" altLang="zh-CN" sz="1100" dirty="0"/>
              <a:t>Mel Frequency Cepstral Coefficients</a:t>
            </a:r>
            <a:endParaRPr lang="en-US" altLang="zh-CN" sz="1100" dirty="0"/>
          </a:p>
          <a:p>
            <a:pPr algn="ctr"/>
            <a:r>
              <a:rPr lang="en-US" altLang="zh-CN" sz="1100" dirty="0">
                <a:hlinkClick r:id="rId1" action="ppaction://hlinksldjump"/>
              </a:rPr>
              <a:t>MFCC</a:t>
            </a:r>
            <a:endParaRPr lang="zh-CN" altLang="en-US" sz="1100" dirty="0"/>
          </a:p>
        </p:txBody>
      </p:sp>
      <p:cxnSp>
        <p:nvCxnSpPr>
          <p:cNvPr id="53" name="直接箭头连接符 52"/>
          <p:cNvCxnSpPr>
            <a:stCxn id="52" idx="2"/>
          </p:cNvCxnSpPr>
          <p:nvPr/>
        </p:nvCxnSpPr>
        <p:spPr>
          <a:xfrm>
            <a:off x="1832974" y="2302636"/>
            <a:ext cx="0" cy="322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4" name="图片 53"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79592" y="2429293"/>
            <a:ext cx="1101083" cy="1495098"/>
          </a:xfrm>
          <a:prstGeom prst="rect">
            <a:avLst/>
          </a:prstGeom>
        </p:spPr>
      </p:pic>
      <p:pic>
        <p:nvPicPr>
          <p:cNvPr id="55" name="图片 54"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331992" y="2581693"/>
            <a:ext cx="1101083" cy="1495098"/>
          </a:xfrm>
          <a:prstGeom prst="rect">
            <a:avLst/>
          </a:prstGeom>
        </p:spPr>
      </p:pic>
      <p:pic>
        <p:nvPicPr>
          <p:cNvPr id="56" name="图片 55"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84392" y="2734093"/>
            <a:ext cx="1101083" cy="1495098"/>
          </a:xfrm>
          <a:prstGeom prst="rect">
            <a:avLst/>
          </a:prstGeom>
        </p:spPr>
      </p:pic>
      <p:pic>
        <p:nvPicPr>
          <p:cNvPr id="57" name="图片 56" descr="图片包含 门, 游戏机, 建筑, 钟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636792" y="2886493"/>
            <a:ext cx="1101083" cy="1495098"/>
          </a:xfrm>
          <a:prstGeom prst="rect">
            <a:avLst/>
          </a:prstGeom>
        </p:spPr>
      </p:pic>
      <p:cxnSp>
        <p:nvCxnSpPr>
          <p:cNvPr id="58" name="直接箭头连接符 57"/>
          <p:cNvCxnSpPr>
            <a:endCxn id="52" idx="0"/>
          </p:cNvCxnSpPr>
          <p:nvPr/>
        </p:nvCxnSpPr>
        <p:spPr>
          <a:xfrm>
            <a:off x="1832974" y="1550784"/>
            <a:ext cx="0" cy="320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2059734" y="4092763"/>
            <a:ext cx="255198" cy="261610"/>
          </a:xfrm>
          <a:prstGeom prst="rect">
            <a:avLst/>
          </a:prstGeom>
          <a:noFill/>
        </p:spPr>
        <p:txBody>
          <a:bodyPr wrap="none" rtlCol="0">
            <a:spAutoFit/>
          </a:bodyPr>
          <a:lstStyle/>
          <a:p>
            <a:r>
              <a:rPr lang="en-US" altLang="zh-CN" sz="1100" dirty="0"/>
              <a:t>a</a:t>
            </a:r>
            <a:endParaRPr lang="zh-CN" altLang="en-US" sz="1100" dirty="0"/>
          </a:p>
        </p:txBody>
      </p:sp>
      <p:sp>
        <p:nvSpPr>
          <p:cNvPr id="60" name="文本框 59"/>
          <p:cNvSpPr txBox="1"/>
          <p:nvPr/>
        </p:nvSpPr>
        <p:spPr>
          <a:xfrm>
            <a:off x="2871086" y="3503237"/>
            <a:ext cx="226344" cy="261610"/>
          </a:xfrm>
          <a:prstGeom prst="rect">
            <a:avLst/>
          </a:prstGeom>
          <a:noFill/>
        </p:spPr>
        <p:txBody>
          <a:bodyPr wrap="none" rtlCol="0">
            <a:spAutoFit/>
          </a:bodyPr>
          <a:lstStyle/>
          <a:p>
            <a:r>
              <a:rPr lang="en-US" altLang="zh-CN" sz="1100" dirty="0"/>
              <a:t>f</a:t>
            </a:r>
            <a:endParaRPr lang="zh-CN" altLang="en-US" sz="1100" dirty="0"/>
          </a:p>
        </p:txBody>
      </p:sp>
      <p:sp>
        <p:nvSpPr>
          <p:cNvPr id="61" name="文本框 60"/>
          <p:cNvSpPr txBox="1"/>
          <p:nvPr/>
        </p:nvSpPr>
        <p:spPr>
          <a:xfrm rot="16200000">
            <a:off x="1604553" y="3804432"/>
            <a:ext cx="369332" cy="1626327"/>
          </a:xfrm>
          <a:prstGeom prst="rect">
            <a:avLst/>
          </a:prstGeom>
          <a:noFill/>
        </p:spPr>
        <p:txBody>
          <a:bodyPr vert="eaVert" wrap="square" rtlCol="0">
            <a:spAutoFit/>
          </a:bodyPr>
          <a:lstStyle/>
          <a:p>
            <a:pPr algn="ctr"/>
            <a:r>
              <a:rPr lang="en-US" altLang="zh-CN" sz="1200" dirty="0"/>
              <a:t>Position Embedding</a:t>
            </a:r>
            <a:endParaRPr lang="zh-CN" altLang="en-US" sz="1200" dirty="0"/>
          </a:p>
        </p:txBody>
      </p:sp>
      <p:cxnSp>
        <p:nvCxnSpPr>
          <p:cNvPr id="63" name="直接箭头连接符 62"/>
          <p:cNvCxnSpPr/>
          <p:nvPr/>
        </p:nvCxnSpPr>
        <p:spPr>
          <a:xfrm>
            <a:off x="1834699" y="4164698"/>
            <a:ext cx="0" cy="283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endCxn id="65" idx="3"/>
          </p:cNvCxnSpPr>
          <p:nvPr/>
        </p:nvCxnSpPr>
        <p:spPr>
          <a:xfrm>
            <a:off x="3117096" y="4621812"/>
            <a:ext cx="389034" cy="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rot="10800000">
            <a:off x="3506130" y="3680624"/>
            <a:ext cx="400110" cy="1883272"/>
          </a:xfrm>
          <a:prstGeom prst="rect">
            <a:avLst/>
          </a:prstGeom>
          <a:noFill/>
        </p:spPr>
        <p:txBody>
          <a:bodyPr vert="eaVert" wrap="square" rtlCol="0">
            <a:spAutoFit/>
          </a:bodyPr>
          <a:lstStyle/>
          <a:p>
            <a:pPr algn="ctr"/>
            <a:r>
              <a:rPr lang="en-US" altLang="zh-CN" sz="1400" dirty="0"/>
              <a:t>Multi Attention</a:t>
            </a:r>
            <a:endParaRPr lang="zh-CN" altLang="en-US" sz="1400" dirty="0"/>
          </a:p>
        </p:txBody>
      </p:sp>
      <p:sp>
        <p:nvSpPr>
          <p:cNvPr id="66" name="矩形: 圆角 65"/>
          <p:cNvSpPr/>
          <p:nvPr/>
        </p:nvSpPr>
        <p:spPr>
          <a:xfrm>
            <a:off x="3524094"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rot="10800000">
            <a:off x="4197532" y="3680624"/>
            <a:ext cx="400110" cy="1883268"/>
          </a:xfrm>
          <a:prstGeom prst="rect">
            <a:avLst/>
          </a:prstGeom>
          <a:noFill/>
        </p:spPr>
        <p:txBody>
          <a:bodyPr vert="eaVert" wrap="square" rtlCol="0">
            <a:spAutoFit/>
          </a:bodyPr>
          <a:lstStyle/>
          <a:p>
            <a:pPr algn="ctr"/>
            <a:r>
              <a:rPr lang="en-US" altLang="zh-CN" sz="1400" dirty="0"/>
              <a:t>Batch Normalization</a:t>
            </a:r>
            <a:endParaRPr lang="zh-CN" altLang="en-US" sz="1400" dirty="0"/>
          </a:p>
        </p:txBody>
      </p:sp>
      <p:sp>
        <p:nvSpPr>
          <p:cNvPr id="68" name="矩形: 圆角 67"/>
          <p:cNvSpPr/>
          <p:nvPr/>
        </p:nvSpPr>
        <p:spPr>
          <a:xfrm>
            <a:off x="4215496"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rot="10800000">
            <a:off x="4922387" y="3679712"/>
            <a:ext cx="400110" cy="1882376"/>
          </a:xfrm>
          <a:prstGeom prst="rect">
            <a:avLst/>
          </a:prstGeom>
          <a:noFill/>
        </p:spPr>
        <p:txBody>
          <a:bodyPr vert="eaVert" wrap="square" rtlCol="0">
            <a:spAutoFit/>
          </a:bodyPr>
          <a:lstStyle/>
          <a:p>
            <a:pPr algn="ctr"/>
            <a:r>
              <a:rPr lang="en-US" altLang="zh-CN" sz="1400" dirty="0"/>
              <a:t>Feed Forward</a:t>
            </a:r>
            <a:endParaRPr lang="zh-CN" altLang="en-US" sz="1400" dirty="0"/>
          </a:p>
        </p:txBody>
      </p:sp>
      <p:sp>
        <p:nvSpPr>
          <p:cNvPr id="73" name="矩形: 圆角 72"/>
          <p:cNvSpPr/>
          <p:nvPr/>
        </p:nvSpPr>
        <p:spPr>
          <a:xfrm>
            <a:off x="4906898"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rot="10800000">
            <a:off x="6950780" y="3679712"/>
            <a:ext cx="400110" cy="1882372"/>
          </a:xfrm>
          <a:prstGeom prst="rect">
            <a:avLst/>
          </a:prstGeom>
          <a:noFill/>
        </p:spPr>
        <p:txBody>
          <a:bodyPr vert="eaVert" wrap="square" rtlCol="0">
            <a:spAutoFit/>
          </a:bodyPr>
          <a:lstStyle/>
          <a:p>
            <a:pPr algn="ctr"/>
            <a:r>
              <a:rPr lang="en-US" altLang="zh-CN" sz="1400" dirty="0"/>
              <a:t>Decision Making</a:t>
            </a:r>
            <a:endParaRPr lang="zh-CN" altLang="en-US" sz="1400" dirty="0"/>
          </a:p>
        </p:txBody>
      </p:sp>
      <p:sp>
        <p:nvSpPr>
          <p:cNvPr id="80" name="矩形: 圆角 79"/>
          <p:cNvSpPr/>
          <p:nvPr/>
        </p:nvSpPr>
        <p:spPr>
          <a:xfrm>
            <a:off x="6968744"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2696116" y="2752518"/>
            <a:ext cx="287258" cy="261610"/>
          </a:xfrm>
          <a:prstGeom prst="rect">
            <a:avLst/>
          </a:prstGeom>
          <a:noFill/>
        </p:spPr>
        <p:txBody>
          <a:bodyPr wrap="none" rtlCol="0">
            <a:spAutoFit/>
          </a:bodyPr>
          <a:lstStyle/>
          <a:p>
            <a:r>
              <a:rPr lang="en-US" altLang="zh-CN" sz="1100" dirty="0"/>
              <a:t>N</a:t>
            </a:r>
            <a:endParaRPr lang="zh-CN" altLang="en-US" sz="1100" dirty="0"/>
          </a:p>
        </p:txBody>
      </p:sp>
      <p:cxnSp>
        <p:nvCxnSpPr>
          <p:cNvPr id="83" name="直接箭头连接符 82"/>
          <p:cNvCxnSpPr>
            <a:stCxn id="66" idx="3"/>
            <a:endCxn id="68" idx="1"/>
          </p:cNvCxnSpPr>
          <p:nvPr/>
        </p:nvCxnSpPr>
        <p:spPr>
          <a:xfrm>
            <a:off x="3924205" y="4625620"/>
            <a:ext cx="2912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7" idx="1"/>
            <a:endCxn id="73" idx="1"/>
          </p:cNvCxnSpPr>
          <p:nvPr/>
        </p:nvCxnSpPr>
        <p:spPr>
          <a:xfrm flipV="1">
            <a:off x="4597642" y="4621812"/>
            <a:ext cx="309256" cy="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p:cNvSpPr txBox="1"/>
          <p:nvPr/>
        </p:nvSpPr>
        <p:spPr>
          <a:xfrm rot="10800000">
            <a:off x="5562371" y="3680624"/>
            <a:ext cx="400110" cy="1881464"/>
          </a:xfrm>
          <a:prstGeom prst="rect">
            <a:avLst/>
          </a:prstGeom>
          <a:noFill/>
        </p:spPr>
        <p:txBody>
          <a:bodyPr vert="eaVert" wrap="square" rtlCol="0">
            <a:spAutoFit/>
          </a:bodyPr>
          <a:lstStyle/>
          <a:p>
            <a:pPr algn="ctr"/>
            <a:r>
              <a:rPr lang="en-US" altLang="zh-CN" sz="1400" dirty="0"/>
              <a:t>Batch Normalization</a:t>
            </a:r>
            <a:endParaRPr lang="zh-CN" altLang="en-US" sz="1400" dirty="0"/>
          </a:p>
        </p:txBody>
      </p:sp>
      <p:sp>
        <p:nvSpPr>
          <p:cNvPr id="86" name="矩形: 圆角 85"/>
          <p:cNvSpPr/>
          <p:nvPr/>
        </p:nvSpPr>
        <p:spPr>
          <a:xfrm>
            <a:off x="5580335" y="3683528"/>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p:cNvCxnSpPr>
            <a:stCxn id="73" idx="3"/>
            <a:endCxn id="86" idx="1"/>
          </p:cNvCxnSpPr>
          <p:nvPr/>
        </p:nvCxnSpPr>
        <p:spPr>
          <a:xfrm>
            <a:off x="5307009" y="4621812"/>
            <a:ext cx="273326"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圆角 9"/>
          <p:cNvSpPr/>
          <p:nvPr/>
        </p:nvSpPr>
        <p:spPr>
          <a:xfrm>
            <a:off x="3427594" y="3436848"/>
            <a:ext cx="2670026" cy="237912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stCxn id="86" idx="3"/>
            <a:endCxn id="99" idx="1"/>
          </p:cNvCxnSpPr>
          <p:nvPr/>
        </p:nvCxnSpPr>
        <p:spPr>
          <a:xfrm flipV="1">
            <a:off x="5980446" y="4621812"/>
            <a:ext cx="281909" cy="3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p:cNvSpPr txBox="1"/>
          <p:nvPr/>
        </p:nvSpPr>
        <p:spPr>
          <a:xfrm>
            <a:off x="4278017" y="5563904"/>
            <a:ext cx="880369" cy="261610"/>
          </a:xfrm>
          <a:prstGeom prst="rect">
            <a:avLst/>
          </a:prstGeom>
          <a:noFill/>
        </p:spPr>
        <p:txBody>
          <a:bodyPr wrap="none" rtlCol="0">
            <a:spAutoFit/>
          </a:bodyPr>
          <a:lstStyle/>
          <a:p>
            <a:r>
              <a:rPr lang="en-US" altLang="zh-CN" sz="1100" dirty="0"/>
              <a:t>Attention_3</a:t>
            </a:r>
            <a:endParaRPr lang="zh-CN" altLang="en-US" sz="1100" dirty="0"/>
          </a:p>
        </p:txBody>
      </p:sp>
      <p:sp>
        <p:nvSpPr>
          <p:cNvPr id="98" name="文本框 97"/>
          <p:cNvSpPr txBox="1"/>
          <p:nvPr/>
        </p:nvSpPr>
        <p:spPr>
          <a:xfrm rot="10800000">
            <a:off x="6244391" y="3679712"/>
            <a:ext cx="400110" cy="1882376"/>
          </a:xfrm>
          <a:prstGeom prst="rect">
            <a:avLst/>
          </a:prstGeom>
          <a:noFill/>
        </p:spPr>
        <p:txBody>
          <a:bodyPr vert="eaVert" wrap="square" rtlCol="0">
            <a:spAutoFit/>
          </a:bodyPr>
          <a:lstStyle/>
          <a:p>
            <a:pPr algn="ctr"/>
            <a:r>
              <a:rPr lang="en-US" altLang="zh-CN" sz="1400" dirty="0"/>
              <a:t>Attention_4</a:t>
            </a:r>
            <a:endParaRPr lang="zh-CN" altLang="en-US" sz="1400" dirty="0"/>
          </a:p>
        </p:txBody>
      </p:sp>
      <p:sp>
        <p:nvSpPr>
          <p:cNvPr id="99" name="矩形: 圆角 98"/>
          <p:cNvSpPr/>
          <p:nvPr/>
        </p:nvSpPr>
        <p:spPr>
          <a:xfrm>
            <a:off x="6262355" y="3679720"/>
            <a:ext cx="400111" cy="1884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箭头连接符 100"/>
          <p:cNvCxnSpPr>
            <a:stCxn id="99" idx="3"/>
            <a:endCxn id="80" idx="1"/>
          </p:cNvCxnSpPr>
          <p:nvPr/>
        </p:nvCxnSpPr>
        <p:spPr>
          <a:xfrm>
            <a:off x="6662466" y="4621812"/>
            <a:ext cx="306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7690514" y="2675676"/>
            <a:ext cx="3799531" cy="2834174"/>
          </a:xfrm>
          <a:prstGeom prst="rect">
            <a:avLst/>
          </a:prstGeom>
          <a:noFill/>
        </p:spPr>
        <p:txBody>
          <a:bodyPr wrap="square" rtlCol="0">
            <a:spAutoFit/>
          </a:bodyPr>
          <a:lstStyle/>
          <a:p>
            <a:pPr marL="342900" indent="-342900">
              <a:lnSpc>
                <a:spcPct val="150000"/>
              </a:lnSpc>
              <a:buAutoNum type="arabicPeriod"/>
            </a:pPr>
            <a:r>
              <a:rPr lang="zh-CN" altLang="en-US" sz="1200" dirty="0"/>
              <a:t>将原音频通过</a:t>
            </a:r>
            <a:r>
              <a:rPr lang="en-US" altLang="zh-CN" sz="1200" dirty="0"/>
              <a:t>MFCC</a:t>
            </a:r>
            <a:r>
              <a:rPr lang="zh-CN" altLang="en-US" sz="1200" dirty="0"/>
              <a:t>，得到</a:t>
            </a:r>
            <a:r>
              <a:rPr lang="en-US" altLang="zh-CN" sz="1200" dirty="0"/>
              <a:t>audio</a:t>
            </a:r>
            <a:r>
              <a:rPr lang="zh-CN" altLang="en-US" sz="1200" dirty="0"/>
              <a:t>部分的</a:t>
            </a:r>
            <a:r>
              <a:rPr lang="en-US" altLang="zh-CN" sz="1200" dirty="0"/>
              <a:t>Input</a:t>
            </a:r>
            <a:r>
              <a:rPr lang="zh-CN" altLang="en-US" sz="1200" dirty="0"/>
              <a:t>向量，其大小为 </a:t>
            </a:r>
            <a:r>
              <a:rPr lang="en-US" altLang="zh-CN" sz="1200" dirty="0"/>
              <a:t>( N * a * f ) </a:t>
            </a:r>
            <a:r>
              <a:rPr lang="zh-CN" altLang="en-US" sz="1200" dirty="0"/>
              <a:t>，其中</a:t>
            </a:r>
            <a:r>
              <a:rPr lang="en-US" altLang="zh-CN" sz="1200" dirty="0"/>
              <a:t>N</a:t>
            </a:r>
            <a:r>
              <a:rPr lang="zh-CN" altLang="en-US" sz="1200" dirty="0"/>
              <a:t>为</a:t>
            </a:r>
            <a:r>
              <a:rPr lang="en-US" altLang="zh-CN" sz="1200" dirty="0"/>
              <a:t>case</a:t>
            </a:r>
            <a:r>
              <a:rPr lang="zh-CN" altLang="en-US" sz="1200" dirty="0"/>
              <a:t>数量，</a:t>
            </a:r>
            <a:r>
              <a:rPr lang="en-US" altLang="zh-CN" sz="1200" dirty="0"/>
              <a:t>a</a:t>
            </a:r>
            <a:r>
              <a:rPr lang="zh-CN" altLang="en-US" sz="1200" dirty="0"/>
              <a:t>为帧数，</a:t>
            </a:r>
            <a:r>
              <a:rPr lang="en-US" altLang="zh-CN" sz="1200" dirty="0"/>
              <a:t>f</a:t>
            </a:r>
            <a:r>
              <a:rPr lang="zh-CN" altLang="en-US" sz="1200" dirty="0"/>
              <a:t>为频率</a:t>
            </a:r>
            <a:endParaRPr lang="zh-CN" altLang="en-US" sz="1200" dirty="0"/>
          </a:p>
          <a:p>
            <a:pPr marL="342900" indent="-342900">
              <a:lnSpc>
                <a:spcPct val="150000"/>
              </a:lnSpc>
              <a:buAutoNum type="arabicPeriod"/>
            </a:pPr>
            <a:r>
              <a:rPr lang="zh-CN" altLang="en-US" sz="1200" dirty="0"/>
              <a:t>进行</a:t>
            </a:r>
            <a:r>
              <a:rPr lang="en-US" altLang="zh-CN" sz="1200" dirty="0"/>
              <a:t>Position Embedding</a:t>
            </a:r>
            <a:r>
              <a:rPr lang="zh-CN" altLang="en-US" sz="1200" dirty="0"/>
              <a:t>，使向量包含位置信息，得到特征向量。</a:t>
            </a:r>
            <a:endParaRPr lang="zh-CN" altLang="en-US" sz="1200" dirty="0"/>
          </a:p>
          <a:p>
            <a:pPr marL="342900" indent="-342900">
              <a:lnSpc>
                <a:spcPct val="150000"/>
              </a:lnSpc>
              <a:buAutoNum type="arabicPeriod"/>
            </a:pPr>
            <a:r>
              <a:rPr lang="zh-CN" altLang="en-US" sz="1200" dirty="0"/>
              <a:t>将特征向量放入</a:t>
            </a:r>
            <a:r>
              <a:rPr lang="en-US" altLang="zh-CN" sz="1200" dirty="0"/>
              <a:t>Attention</a:t>
            </a:r>
            <a:r>
              <a:rPr lang="zh-CN" altLang="en-US" sz="1200" dirty="0"/>
              <a:t>层进行训练，调整</a:t>
            </a:r>
            <a:r>
              <a:rPr lang="en-US" altLang="zh-CN" sz="1200" dirty="0" err="1"/>
              <a:t>lr</a:t>
            </a:r>
            <a:r>
              <a:rPr lang="zh-CN" altLang="en-US" sz="1200" dirty="0"/>
              <a:t>、</a:t>
            </a:r>
            <a:r>
              <a:rPr lang="en-US" altLang="zh-CN" sz="1200" dirty="0" err="1"/>
              <a:t>batch_size</a:t>
            </a:r>
            <a:r>
              <a:rPr lang="zh-CN" altLang="en-US" sz="1200" dirty="0"/>
              <a:t>等参数得到更好的训练效果。</a:t>
            </a:r>
            <a:endParaRPr lang="en-US" altLang="zh-CN" sz="1200" dirty="0"/>
          </a:p>
          <a:p>
            <a:pPr marL="342900" indent="-342900">
              <a:lnSpc>
                <a:spcPct val="150000"/>
              </a:lnSpc>
              <a:buAutoNum type="arabicPeriod"/>
            </a:pPr>
            <a:r>
              <a:rPr lang="zh-CN" altLang="en-US" sz="1200" dirty="0"/>
              <a:t>使用</a:t>
            </a:r>
            <a:r>
              <a:rPr lang="en-US" altLang="zh-CN" sz="1200" dirty="0" err="1"/>
              <a:t>softmax</a:t>
            </a:r>
            <a:r>
              <a:rPr lang="zh-CN" altLang="en-US" sz="1200" dirty="0"/>
              <a:t>对其进行分类，并使用</a:t>
            </a:r>
            <a:r>
              <a:rPr lang="en-US" altLang="zh-CN" sz="1200" dirty="0"/>
              <a:t>test</a:t>
            </a:r>
            <a:r>
              <a:rPr lang="zh-CN" altLang="en-US" sz="1200" dirty="0"/>
              <a:t>集进行验证，记录每个</a:t>
            </a:r>
            <a:r>
              <a:rPr lang="en-US" altLang="zh-CN" sz="1200" dirty="0"/>
              <a:t>epoch</a:t>
            </a:r>
            <a:r>
              <a:rPr lang="zh-CN" altLang="en-US" sz="1200" dirty="0"/>
              <a:t>的</a:t>
            </a:r>
            <a:r>
              <a:rPr lang="en-US" altLang="zh-CN" sz="1200" dirty="0"/>
              <a:t>acc</a:t>
            </a:r>
            <a:r>
              <a:rPr lang="zh-CN" altLang="en-US" sz="1200" dirty="0"/>
              <a:t>，</a:t>
            </a:r>
            <a:r>
              <a:rPr lang="en-US" altLang="zh-CN" sz="1200" dirty="0"/>
              <a:t>loss</a:t>
            </a:r>
            <a:r>
              <a:rPr lang="zh-CN" altLang="en-US" sz="1200" dirty="0"/>
              <a:t>值并画图分析。</a:t>
            </a:r>
            <a:endParaRPr lang="en-US" altLang="zh-CN" sz="1200" dirty="0"/>
          </a:p>
          <a:p>
            <a:pPr>
              <a:lnSpc>
                <a:spcPct val="150000"/>
              </a:lnSpc>
            </a:pPr>
            <a:endParaRPr lang="zh-CN" altLang="en-US" sz="1200" dirty="0"/>
          </a:p>
        </p:txBody>
      </p:sp>
      <p:sp>
        <p:nvSpPr>
          <p:cNvPr id="46" name="TextBox 45"/>
          <p:cNvSpPr txBox="1"/>
          <p:nvPr/>
        </p:nvSpPr>
        <p:spPr>
          <a:xfrm>
            <a:off x="1047599" y="6080826"/>
            <a:ext cx="1582484" cy="307777"/>
          </a:xfrm>
          <a:prstGeom prst="rect">
            <a:avLst/>
          </a:prstGeom>
          <a:noFill/>
        </p:spPr>
        <p:txBody>
          <a:bodyPr wrap="none" rtlCol="0">
            <a:spAutoFit/>
          </a:bodyPr>
          <a:lstStyle/>
          <a:p>
            <a:pPr algn="ctr"/>
            <a:r>
              <a:rPr lang="en-US" altLang="zh-CN" sz="1400" dirty="0">
                <a:solidFill>
                  <a:srgbClr val="C00000"/>
                </a:solidFill>
              </a:rPr>
              <a:t>Get feature vector</a:t>
            </a:r>
            <a:endParaRPr lang="en-US" sz="1400" dirty="0">
              <a:solidFill>
                <a:srgbClr val="C00000"/>
              </a:solidFill>
            </a:endParaRPr>
          </a:p>
        </p:txBody>
      </p:sp>
      <p:sp>
        <p:nvSpPr>
          <p:cNvPr id="47" name="TextBox 46"/>
          <p:cNvSpPr txBox="1"/>
          <p:nvPr/>
        </p:nvSpPr>
        <p:spPr>
          <a:xfrm>
            <a:off x="4297276" y="6084023"/>
            <a:ext cx="1619354" cy="307777"/>
          </a:xfrm>
          <a:prstGeom prst="rect">
            <a:avLst/>
          </a:prstGeom>
          <a:noFill/>
        </p:spPr>
        <p:txBody>
          <a:bodyPr wrap="square" rtlCol="0">
            <a:spAutoFit/>
          </a:bodyPr>
          <a:lstStyle/>
          <a:p>
            <a:pPr algn="ctr"/>
            <a:r>
              <a:rPr lang="en-US" altLang="zh-CN" sz="1400" dirty="0">
                <a:solidFill>
                  <a:srgbClr val="C00000"/>
                </a:solidFill>
              </a:rPr>
              <a:t>Training</a:t>
            </a:r>
            <a:endParaRPr lang="en-US" altLang="zh-CN" sz="1400" dirty="0">
              <a:solidFill>
                <a:srgbClr val="C00000"/>
              </a:solidFill>
            </a:endParaRPr>
          </a:p>
        </p:txBody>
      </p:sp>
      <p:cxnSp>
        <p:nvCxnSpPr>
          <p:cNvPr id="48" name="Straight Connector 47"/>
          <p:cNvCxnSpPr/>
          <p:nvPr/>
        </p:nvCxnSpPr>
        <p:spPr>
          <a:xfrm>
            <a:off x="3241710" y="5754285"/>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0610" y="5739768"/>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15737" y="5754285"/>
            <a:ext cx="0" cy="64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40610" y="6084023"/>
            <a:ext cx="280110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241711" y="6072071"/>
            <a:ext cx="3574026" cy="11952"/>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矩形: 圆角 49"/>
          <p:cNvSpPr/>
          <p:nvPr/>
        </p:nvSpPr>
        <p:spPr>
          <a:xfrm rot="5400000">
            <a:off x="1629941" y="3799127"/>
            <a:ext cx="318558" cy="1626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圆角 49"/>
          <p:cNvSpPr/>
          <p:nvPr/>
        </p:nvSpPr>
        <p:spPr>
          <a:xfrm rot="5400000">
            <a:off x="1613738" y="933011"/>
            <a:ext cx="439469" cy="22997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Audio result</a:t>
            </a:r>
            <a:r>
              <a:rPr lang="zh-CN" altLang="en-US" sz="2800" b="1" dirty="0">
                <a:solidFill>
                  <a:schemeClr val="bg1"/>
                </a:solidFill>
                <a:latin typeface="Calibri Light" panose="020F0302020204030204" pitchFamily="34" charset="0"/>
                <a:cs typeface="Calibri Light" panose="020F0302020204030204" pitchFamily="34" charset="0"/>
              </a:rPr>
              <a:t> </a:t>
            </a:r>
            <a:r>
              <a:rPr lang="en-US" altLang="zh-CN" sz="2800" b="1" dirty="0">
                <a:solidFill>
                  <a:schemeClr val="bg1"/>
                </a:solidFill>
                <a:latin typeface="Calibri Light" panose="020F0302020204030204" pitchFamily="34" charset="0"/>
                <a:cs typeface="Calibri Light" panose="020F0302020204030204" pitchFamily="34" charset="0"/>
              </a:rPr>
              <a:t>(20 epoch)</a:t>
            </a:r>
            <a:endParaRPr lang="en-US" altLang="zh-CN" sz="2500" kern="1200" dirty="0">
              <a:solidFill>
                <a:schemeClr val="bg1"/>
              </a:solidFill>
            </a:endParaRPr>
          </a:p>
        </p:txBody>
      </p:sp>
      <p:pic>
        <p:nvPicPr>
          <p:cNvPr id="3" name="Picture 2"/>
          <p:cNvPicPr>
            <a:picLocks noChangeAspect="1"/>
          </p:cNvPicPr>
          <p:nvPr/>
        </p:nvPicPr>
        <p:blipFill>
          <a:blip r:embed="rId1"/>
          <a:stretch>
            <a:fillRect/>
          </a:stretch>
        </p:blipFill>
        <p:spPr>
          <a:xfrm>
            <a:off x="6992330" y="3972413"/>
            <a:ext cx="4016316" cy="2657562"/>
          </a:xfrm>
          <a:prstGeom prst="rect">
            <a:avLst/>
          </a:prstGeom>
        </p:spPr>
      </p:pic>
      <p:pic>
        <p:nvPicPr>
          <p:cNvPr id="5" name="Picture 4" descr="A screenshot of a cell pho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59" y="1618529"/>
            <a:ext cx="4895923" cy="5011445"/>
          </a:xfrm>
          <a:prstGeom prst="rect">
            <a:avLst/>
          </a:prstGeom>
        </p:spPr>
      </p:pic>
      <p:sp>
        <p:nvSpPr>
          <p:cNvPr id="7" name="Rectangle 6"/>
          <p:cNvSpPr/>
          <p:nvPr/>
        </p:nvSpPr>
        <p:spPr>
          <a:xfrm>
            <a:off x="6233520" y="1618529"/>
            <a:ext cx="5533937" cy="2123658"/>
          </a:xfrm>
          <a:prstGeom prst="rect">
            <a:avLst/>
          </a:prstGeom>
        </p:spPr>
        <p:txBody>
          <a:bodyPr wrap="square">
            <a:spAutoFit/>
          </a:bodyPr>
          <a:lstStyle/>
          <a:p>
            <a:r>
              <a:rPr lang="en-US" sz="1100" dirty="0"/>
              <a:t>Epoch 1/20</a:t>
            </a:r>
            <a:endParaRPr lang="en-US" sz="1100" dirty="0"/>
          </a:p>
          <a:p>
            <a:r>
              <a:rPr lang="en-US" sz="1100" dirty="0"/>
              <a:t>9989/9989 [==============================] - 4442s 445ms/step - loss: </a:t>
            </a:r>
            <a:r>
              <a:rPr lang="en-US" sz="1100" dirty="0">
                <a:highlight>
                  <a:srgbClr val="C0C0C0"/>
                </a:highlight>
              </a:rPr>
              <a:t>0.1208</a:t>
            </a:r>
            <a:r>
              <a:rPr lang="en-US" sz="1100" dirty="0"/>
              <a:t> - </a:t>
            </a:r>
            <a:r>
              <a:rPr lang="en-US" sz="1100" dirty="0">
                <a:highlight>
                  <a:srgbClr val="FFFF00"/>
                </a:highlight>
              </a:rPr>
              <a:t>acc: 0.2824 </a:t>
            </a:r>
            <a:r>
              <a:rPr lang="en-US" sz="1100" dirty="0"/>
              <a:t>- </a:t>
            </a:r>
            <a:r>
              <a:rPr lang="en-US" sz="1100" dirty="0" err="1"/>
              <a:t>val_loss</a:t>
            </a:r>
            <a:r>
              <a:rPr lang="en-US" sz="1100" dirty="0"/>
              <a:t>: 0.1194 - </a:t>
            </a:r>
            <a:r>
              <a:rPr lang="en-US" sz="1100" dirty="0" err="1"/>
              <a:t>val_acc</a:t>
            </a:r>
            <a:r>
              <a:rPr lang="en-US" sz="1100" dirty="0"/>
              <a:t>: 0.2709</a:t>
            </a:r>
            <a:endParaRPr lang="en-US" sz="1100" dirty="0"/>
          </a:p>
          <a:p>
            <a:r>
              <a:rPr lang="en-US" sz="1100" dirty="0"/>
              <a:t>.</a:t>
            </a:r>
            <a:endParaRPr lang="en-US" sz="1100" dirty="0"/>
          </a:p>
          <a:p>
            <a:r>
              <a:rPr lang="en-US" sz="1100" dirty="0"/>
              <a:t>.</a:t>
            </a:r>
            <a:endParaRPr lang="en-US" sz="1100" dirty="0"/>
          </a:p>
          <a:p>
            <a:r>
              <a:rPr lang="en-US" sz="1100" dirty="0"/>
              <a:t>.</a:t>
            </a:r>
            <a:endParaRPr lang="en-US" sz="1100" dirty="0"/>
          </a:p>
          <a:p>
            <a:r>
              <a:rPr lang="en-US" sz="1100" dirty="0"/>
              <a:t>Epoch 20/20</a:t>
            </a:r>
            <a:endParaRPr lang="en-US" sz="1100" dirty="0"/>
          </a:p>
          <a:p>
            <a:r>
              <a:rPr lang="en-US" sz="1100" dirty="0"/>
              <a:t>9989/9989 [==============================] - 6521s 653ms/step - loss: </a:t>
            </a:r>
            <a:r>
              <a:rPr lang="en-US" sz="1100" dirty="0">
                <a:highlight>
                  <a:srgbClr val="C0C0C0"/>
                </a:highlight>
              </a:rPr>
              <a:t>0.1085</a:t>
            </a:r>
            <a:r>
              <a:rPr lang="en-US" sz="1100" dirty="0"/>
              <a:t> - </a:t>
            </a:r>
            <a:r>
              <a:rPr lang="en-US" sz="1100" dirty="0">
                <a:highlight>
                  <a:srgbClr val="FFFF00"/>
                </a:highlight>
              </a:rPr>
              <a:t>acc: 0.4593 </a:t>
            </a:r>
            <a:r>
              <a:rPr lang="en-US" sz="1100" dirty="0"/>
              <a:t>- </a:t>
            </a:r>
            <a:r>
              <a:rPr lang="en-US" sz="1100" dirty="0" err="1"/>
              <a:t>val_loss</a:t>
            </a:r>
            <a:r>
              <a:rPr lang="en-US" sz="1100" dirty="0"/>
              <a:t>: 0.1077 - </a:t>
            </a:r>
            <a:r>
              <a:rPr lang="en-US" sz="1100" dirty="0" err="1"/>
              <a:t>val_acc</a:t>
            </a:r>
            <a:r>
              <a:rPr lang="en-US" sz="1100" dirty="0"/>
              <a:t>: 0.4812</a:t>
            </a:r>
            <a:endParaRPr lang="en-US" sz="1100" dirty="0"/>
          </a:p>
          <a:p>
            <a:endParaRPr lang="en-US" sz="1100" dirty="0"/>
          </a:p>
          <a:p>
            <a:endParaRPr lang="en-US" sz="1100" dirty="0"/>
          </a:p>
          <a:p>
            <a:r>
              <a:rPr lang="zh-CN" altLang="en-US" sz="1100" dirty="0"/>
              <a:t>因为时间原因，只训练了</a:t>
            </a:r>
            <a:r>
              <a:rPr lang="en-US" altLang="zh-CN" sz="1100" dirty="0"/>
              <a:t>20 epoch</a:t>
            </a:r>
            <a:r>
              <a:rPr lang="zh-CN" altLang="en-US" sz="1100" dirty="0"/>
              <a:t>，结束时</a:t>
            </a:r>
            <a:r>
              <a:rPr lang="en-US" altLang="zh-CN" sz="1100" dirty="0"/>
              <a:t>loss</a:t>
            </a:r>
            <a:r>
              <a:rPr lang="zh-CN" altLang="en-US" sz="1100" dirty="0"/>
              <a:t>仍在下降，会继续训练。</a:t>
            </a:r>
            <a:endParaRPr lang="en-US" altLang="zh-CN"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500" kern="1200" dirty="0">
                <a:solidFill>
                  <a:schemeClr val="bg1"/>
                </a:solidFill>
                <a:latin typeface="+mj-lt"/>
                <a:ea typeface="+mj-ea"/>
                <a:cs typeface="+mj-cs"/>
              </a:rPr>
              <a:t>MELD: A Multimodal Multi-Party Dataset for Emotion Recognition in Conversation</a:t>
            </a:r>
            <a:endParaRPr lang="en-US" altLang="zh-CN" sz="2500" kern="1200" dirty="0">
              <a:solidFill>
                <a:schemeClr val="bg1"/>
              </a:solidFill>
              <a:latin typeface="+mj-lt"/>
              <a:ea typeface="+mj-ea"/>
              <a:cs typeface="+mj-cs"/>
            </a:endParaRPr>
          </a:p>
        </p:txBody>
      </p:sp>
      <p:pic>
        <p:nvPicPr>
          <p:cNvPr id="5" name="图片 4" descr="社交网站的手机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6532" y="1820334"/>
            <a:ext cx="8658520" cy="4394199"/>
          </a:xfrm>
          <a:prstGeom prst="rect">
            <a:avLst/>
          </a:prstGeom>
        </p:spPr>
      </p:pic>
      <p:sp>
        <p:nvSpPr>
          <p:cNvPr id="3" name="矩形 2"/>
          <p:cNvSpPr/>
          <p:nvPr/>
        </p:nvSpPr>
        <p:spPr>
          <a:xfrm>
            <a:off x="1480238" y="2281638"/>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50936" y="2275777"/>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21634" y="2275777"/>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92332" y="2274312"/>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44815" y="5476176"/>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33098" y="5476176"/>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21381" y="5476175"/>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00872" y="5476174"/>
            <a:ext cx="1389185" cy="3077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9215052" y="3432657"/>
            <a:ext cx="2420416" cy="1169551"/>
          </a:xfrm>
          <a:prstGeom prst="rect">
            <a:avLst/>
          </a:prstGeom>
          <a:noFill/>
        </p:spPr>
        <p:txBody>
          <a:bodyPr wrap="square" rtlCol="0">
            <a:spAutoFit/>
          </a:bodyPr>
          <a:lstStyle/>
          <a:p>
            <a:r>
              <a:rPr lang="zh-CN" altLang="en-US" sz="1400" dirty="0"/>
              <a:t>针对情绪识别，从</a:t>
            </a:r>
            <a:r>
              <a:rPr lang="en-US" altLang="zh-CN" sz="1400" dirty="0"/>
              <a:t>Friends TV</a:t>
            </a:r>
            <a:r>
              <a:rPr lang="zh-CN" altLang="en-US" sz="1400" dirty="0"/>
              <a:t>提取的数据集。</a:t>
            </a:r>
            <a:endParaRPr lang="en-US" altLang="zh-CN" sz="1400" dirty="0"/>
          </a:p>
          <a:p>
            <a:r>
              <a:rPr lang="zh-CN" altLang="en-US" sz="1400" dirty="0"/>
              <a:t>共有</a:t>
            </a:r>
            <a:r>
              <a:rPr lang="en-US" altLang="zh-CN" sz="1400" dirty="0"/>
              <a:t>1433</a:t>
            </a:r>
            <a:r>
              <a:rPr lang="zh-CN" altLang="en-US" sz="1400" dirty="0"/>
              <a:t>段对话，包含</a:t>
            </a:r>
            <a:r>
              <a:rPr lang="en-US" altLang="zh-CN" sz="1400" dirty="0"/>
              <a:t>13000</a:t>
            </a:r>
            <a:r>
              <a:rPr lang="zh-CN" altLang="en-US" sz="1400" dirty="0"/>
              <a:t>语句。</a:t>
            </a:r>
            <a:endParaRPr lang="en-US" altLang="zh-CN" sz="1400" dirty="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Background</a:t>
            </a:r>
            <a:endParaRPr lang="en-US" altLang="zh-CN" sz="2500" kern="1200" dirty="0">
              <a:solidFill>
                <a:schemeClr val="bg1"/>
              </a:solidFill>
            </a:endParaRPr>
          </a:p>
        </p:txBody>
      </p:sp>
      <p:sp>
        <p:nvSpPr>
          <p:cNvPr id="5" name="文本框 4"/>
          <p:cNvSpPr txBox="1"/>
          <p:nvPr/>
        </p:nvSpPr>
        <p:spPr>
          <a:xfrm>
            <a:off x="487045" y="1791970"/>
            <a:ext cx="11080115" cy="1599565"/>
          </a:xfrm>
          <a:prstGeom prst="rect">
            <a:avLst/>
          </a:prstGeom>
          <a:noFill/>
        </p:spPr>
        <p:txBody>
          <a:bodyPr wrap="square" rtlCol="0" anchor="t">
            <a:spAutoFit/>
          </a:bodyPr>
          <a:p>
            <a:r>
              <a:rPr lang="zh-CN" altLang="en-US" sz="1400"/>
              <a:t>计算机对从传感器采集来的信号进行分析和处理，从而得出对方正处于的情感状态，这种行为叫做情感识别（</a:t>
            </a:r>
            <a:r>
              <a:rPr lang="en-US" altLang="zh-CN" sz="1400"/>
              <a:t>Emotion Recognition</a:t>
            </a:r>
            <a:r>
              <a:rPr lang="zh-CN" altLang="en-US" sz="1400"/>
              <a:t>）。</a:t>
            </a:r>
            <a:endParaRPr lang="zh-CN" altLang="en-US" sz="1400"/>
          </a:p>
          <a:p>
            <a:endParaRPr lang="zh-CN" altLang="en-US" sz="1400"/>
          </a:p>
          <a:p>
            <a:r>
              <a:rPr lang="zh-CN" altLang="en-US" sz="1400"/>
              <a:t>情感识别的目的在于及时地、准确地通过一定的“情感表达”方式，</a:t>
            </a:r>
            <a:r>
              <a:rPr lang="zh-CN" altLang="en-US" sz="1400">
                <a:sym typeface="+mn-ea"/>
              </a:rPr>
              <a:t>一方面</a:t>
            </a:r>
            <a:r>
              <a:rPr lang="zh-CN" altLang="en-US" sz="1400"/>
              <a:t>向他人展现自己的价值关系，另一方面了解和掌握对方的价值关系，才能够在此基础上，分析和判断彼此之间的价值关系，做出正确的行为决策。</a:t>
            </a:r>
            <a:endParaRPr lang="zh-CN" altLang="en-US" sz="1400"/>
          </a:p>
          <a:p>
            <a:endParaRPr lang="zh-CN" altLang="en-US" sz="1400"/>
          </a:p>
          <a:p>
            <a:r>
              <a:rPr lang="zh-CN" altLang="en-US" sz="1400"/>
              <a:t>目前对于情感识别有两种方式，一种是检测生理信号如呼吸、心律和体温等，另一种是检测情感行为如人脸的情感识别、</a:t>
            </a:r>
            <a:r>
              <a:rPr lang="zh-CN" altLang="en-US" sz="1400">
                <a:solidFill>
                  <a:srgbClr val="C00000"/>
                </a:solidFill>
              </a:rPr>
              <a:t>语音语调</a:t>
            </a:r>
            <a:r>
              <a:rPr lang="zh-CN" altLang="en-US" sz="1400"/>
              <a:t>的情感识别、</a:t>
            </a:r>
            <a:r>
              <a:rPr lang="zh-CN" altLang="en-US" sz="1400">
                <a:solidFill>
                  <a:srgbClr val="C00000"/>
                </a:solidFill>
              </a:rPr>
              <a:t>语言文字</a:t>
            </a:r>
            <a:r>
              <a:rPr lang="zh-CN" altLang="en-US" sz="1400"/>
              <a:t>的情感识别。</a:t>
            </a:r>
            <a:endParaRPr lang="zh-CN" altLang="en-US" sz="1400"/>
          </a:p>
        </p:txBody>
      </p:sp>
      <p:sp>
        <p:nvSpPr>
          <p:cNvPr id="7" name="圆角矩形 6"/>
          <p:cNvSpPr/>
          <p:nvPr/>
        </p:nvSpPr>
        <p:spPr>
          <a:xfrm>
            <a:off x="1951355" y="4733925"/>
            <a:ext cx="1275080" cy="3162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语音信号特征</a:t>
            </a:r>
            <a:endParaRPr lang="en-US" altLang="zh-CN" sz="1200"/>
          </a:p>
        </p:txBody>
      </p:sp>
      <p:sp>
        <p:nvSpPr>
          <p:cNvPr id="17" name="圆角矩形 16"/>
          <p:cNvSpPr/>
          <p:nvPr/>
        </p:nvSpPr>
        <p:spPr>
          <a:xfrm>
            <a:off x="3686175" y="3856990"/>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时间构造</a:t>
            </a:r>
            <a:endParaRPr lang="zh-CN" altLang="en-US" sz="1200"/>
          </a:p>
        </p:txBody>
      </p:sp>
      <p:sp>
        <p:nvSpPr>
          <p:cNvPr id="18" name="圆角矩形 17"/>
          <p:cNvSpPr/>
          <p:nvPr/>
        </p:nvSpPr>
        <p:spPr>
          <a:xfrm>
            <a:off x="3686175" y="4443095"/>
            <a:ext cx="121348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振幅构造</a:t>
            </a:r>
            <a:endParaRPr lang="zh-CN" altLang="en-US" sz="1200"/>
          </a:p>
        </p:txBody>
      </p:sp>
      <p:sp>
        <p:nvSpPr>
          <p:cNvPr id="19" name="圆角矩形 18"/>
          <p:cNvSpPr/>
          <p:nvPr/>
        </p:nvSpPr>
        <p:spPr>
          <a:xfrm>
            <a:off x="3686175" y="5050155"/>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基频构造</a:t>
            </a:r>
            <a:endParaRPr lang="zh-CN" altLang="en-US" sz="1200"/>
          </a:p>
        </p:txBody>
      </p:sp>
      <p:sp>
        <p:nvSpPr>
          <p:cNvPr id="20" name="圆角矩形 19"/>
          <p:cNvSpPr/>
          <p:nvPr/>
        </p:nvSpPr>
        <p:spPr>
          <a:xfrm>
            <a:off x="3686175" y="5656580"/>
            <a:ext cx="121412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共振峰构造</a:t>
            </a:r>
            <a:endParaRPr lang="zh-CN" altLang="en-US" sz="1200"/>
          </a:p>
        </p:txBody>
      </p:sp>
      <p:cxnSp>
        <p:nvCxnSpPr>
          <p:cNvPr id="22" name="曲线连接符 21"/>
          <p:cNvCxnSpPr>
            <a:stCxn id="7" idx="3"/>
            <a:endCxn id="17" idx="1"/>
          </p:cNvCxnSpPr>
          <p:nvPr/>
        </p:nvCxnSpPr>
        <p:spPr>
          <a:xfrm flipV="1">
            <a:off x="3226435" y="4002405"/>
            <a:ext cx="459740" cy="88963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3" name="曲线连接符 22"/>
          <p:cNvCxnSpPr>
            <a:endCxn id="18" idx="1"/>
          </p:cNvCxnSpPr>
          <p:nvPr/>
        </p:nvCxnSpPr>
        <p:spPr>
          <a:xfrm flipV="1">
            <a:off x="3242945" y="4588510"/>
            <a:ext cx="443230" cy="292100"/>
          </a:xfrm>
          <a:prstGeom prst="curvedConnector3">
            <a:avLst>
              <a:gd name="adj1" fmla="val 50143"/>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4" name="曲线连接符 23"/>
          <p:cNvCxnSpPr>
            <a:stCxn id="7" idx="3"/>
            <a:endCxn id="19" idx="1"/>
          </p:cNvCxnSpPr>
          <p:nvPr/>
        </p:nvCxnSpPr>
        <p:spPr>
          <a:xfrm>
            <a:off x="3226435" y="4892040"/>
            <a:ext cx="459740" cy="303530"/>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25" name="曲线连接符 24"/>
          <p:cNvCxnSpPr>
            <a:stCxn id="7" idx="3"/>
            <a:endCxn id="20" idx="1"/>
          </p:cNvCxnSpPr>
          <p:nvPr/>
        </p:nvCxnSpPr>
        <p:spPr>
          <a:xfrm>
            <a:off x="3226435" y="4892040"/>
            <a:ext cx="459740" cy="90995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sp>
        <p:nvSpPr>
          <p:cNvPr id="27" name="圆角矩形 26"/>
          <p:cNvSpPr/>
          <p:nvPr/>
        </p:nvSpPr>
        <p:spPr>
          <a:xfrm>
            <a:off x="6325870" y="4733925"/>
            <a:ext cx="1286510" cy="3162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语言文字特征</a:t>
            </a:r>
            <a:endParaRPr lang="zh-CN" altLang="en-US" sz="1200"/>
          </a:p>
        </p:txBody>
      </p:sp>
      <p:sp>
        <p:nvSpPr>
          <p:cNvPr id="28" name="圆角矩形 27"/>
          <p:cNvSpPr/>
          <p:nvPr/>
        </p:nvSpPr>
        <p:spPr>
          <a:xfrm>
            <a:off x="8072120" y="3856990"/>
            <a:ext cx="164719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情感词</a:t>
            </a:r>
            <a:endParaRPr lang="zh-CN" altLang="en-US" sz="1200"/>
          </a:p>
        </p:txBody>
      </p:sp>
      <p:sp>
        <p:nvSpPr>
          <p:cNvPr id="29" name="圆角矩形 28"/>
          <p:cNvSpPr/>
          <p:nvPr/>
        </p:nvSpPr>
        <p:spPr>
          <a:xfrm>
            <a:off x="8072120" y="4443095"/>
            <a:ext cx="164655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sym typeface="+mn-ea"/>
              </a:rPr>
              <a:t>词性</a:t>
            </a:r>
            <a:endParaRPr lang="zh-CN" altLang="en-US" sz="1200"/>
          </a:p>
        </p:txBody>
      </p:sp>
      <p:sp>
        <p:nvSpPr>
          <p:cNvPr id="30" name="圆角矩形 29"/>
          <p:cNvSpPr/>
          <p:nvPr/>
        </p:nvSpPr>
        <p:spPr>
          <a:xfrm>
            <a:off x="8072120" y="5050155"/>
            <a:ext cx="1646555"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sym typeface="+mn-ea"/>
              </a:rPr>
              <a:t>句法结构</a:t>
            </a:r>
            <a:endParaRPr lang="zh-CN" altLang="en-US" sz="1200"/>
          </a:p>
        </p:txBody>
      </p:sp>
      <p:sp>
        <p:nvSpPr>
          <p:cNvPr id="31" name="圆角矩形 30"/>
          <p:cNvSpPr/>
          <p:nvPr/>
        </p:nvSpPr>
        <p:spPr>
          <a:xfrm>
            <a:off x="8072120" y="5656580"/>
            <a:ext cx="1647190" cy="29083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zh-CN" altLang="en-US" sz="1200"/>
              <a:t>时态</a:t>
            </a:r>
            <a:endParaRPr lang="zh-CN" altLang="en-US" sz="1200"/>
          </a:p>
        </p:txBody>
      </p:sp>
      <p:cxnSp>
        <p:nvCxnSpPr>
          <p:cNvPr id="32" name="曲线连接符 31"/>
          <p:cNvCxnSpPr>
            <a:stCxn id="27" idx="3"/>
            <a:endCxn id="28" idx="1"/>
          </p:cNvCxnSpPr>
          <p:nvPr/>
        </p:nvCxnSpPr>
        <p:spPr>
          <a:xfrm flipV="1">
            <a:off x="7612380" y="4002405"/>
            <a:ext cx="459740" cy="88963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3" name="曲线连接符 32"/>
          <p:cNvCxnSpPr>
            <a:endCxn id="29" idx="1"/>
          </p:cNvCxnSpPr>
          <p:nvPr/>
        </p:nvCxnSpPr>
        <p:spPr>
          <a:xfrm flipV="1">
            <a:off x="7628890" y="4588510"/>
            <a:ext cx="443230" cy="292100"/>
          </a:xfrm>
          <a:prstGeom prst="curvedConnector3">
            <a:avLst>
              <a:gd name="adj1" fmla="val 50143"/>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4" name="曲线连接符 33"/>
          <p:cNvCxnSpPr>
            <a:stCxn id="27" idx="3"/>
            <a:endCxn id="30" idx="1"/>
          </p:cNvCxnSpPr>
          <p:nvPr/>
        </p:nvCxnSpPr>
        <p:spPr>
          <a:xfrm>
            <a:off x="7612380" y="4892040"/>
            <a:ext cx="459740" cy="303530"/>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cxnSp>
        <p:nvCxnSpPr>
          <p:cNvPr id="35" name="曲线连接符 34"/>
          <p:cNvCxnSpPr>
            <a:stCxn id="27" idx="3"/>
            <a:endCxn id="31" idx="1"/>
          </p:cNvCxnSpPr>
          <p:nvPr/>
        </p:nvCxnSpPr>
        <p:spPr>
          <a:xfrm>
            <a:off x="7612380" y="4892040"/>
            <a:ext cx="459740" cy="909955"/>
          </a:xfrm>
          <a:prstGeom prst="curvedConnector3">
            <a:avLst>
              <a:gd name="adj1" fmla="val 5000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cxnSp>
      <p:sp>
        <p:nvSpPr>
          <p:cNvPr id="36" name="文本框 35"/>
          <p:cNvSpPr txBox="1"/>
          <p:nvPr/>
        </p:nvSpPr>
        <p:spPr>
          <a:xfrm>
            <a:off x="1993265" y="5050155"/>
            <a:ext cx="1191260" cy="306705"/>
          </a:xfrm>
          <a:prstGeom prst="rect">
            <a:avLst/>
          </a:prstGeom>
          <a:noFill/>
        </p:spPr>
        <p:txBody>
          <a:bodyPr wrap="none" rtlCol="0">
            <a:spAutoFit/>
          </a:bodyPr>
          <a:p>
            <a:r>
              <a:rPr lang="zh-CN" altLang="en-US" sz="1400" b="1">
                <a:solidFill>
                  <a:srgbClr val="C00000"/>
                </a:solidFill>
              </a:rPr>
              <a:t>方式：</a:t>
            </a:r>
            <a:r>
              <a:rPr lang="en-US" altLang="zh-CN" sz="1400" b="1">
                <a:solidFill>
                  <a:srgbClr val="C00000"/>
                </a:solidFill>
              </a:rPr>
              <a:t>MFCC</a:t>
            </a:r>
            <a:endParaRPr lang="en-US" altLang="zh-CN" sz="1400" b="1">
              <a:solidFill>
                <a:srgbClr val="C00000"/>
              </a:solidFill>
            </a:endParaRPr>
          </a:p>
        </p:txBody>
      </p:sp>
      <p:sp>
        <p:nvSpPr>
          <p:cNvPr id="37" name="文本框 36"/>
          <p:cNvSpPr txBox="1"/>
          <p:nvPr/>
        </p:nvSpPr>
        <p:spPr>
          <a:xfrm>
            <a:off x="6368415" y="5050155"/>
            <a:ext cx="1201420" cy="306705"/>
          </a:xfrm>
          <a:prstGeom prst="rect">
            <a:avLst/>
          </a:prstGeom>
          <a:noFill/>
        </p:spPr>
        <p:txBody>
          <a:bodyPr wrap="none" rtlCol="0">
            <a:spAutoFit/>
          </a:bodyPr>
          <a:p>
            <a:r>
              <a:rPr lang="zh-CN" altLang="en-US" sz="1400" b="1">
                <a:solidFill>
                  <a:srgbClr val="C00000"/>
                </a:solidFill>
              </a:rPr>
              <a:t>方式：</a:t>
            </a:r>
            <a:r>
              <a:rPr lang="en-US" altLang="zh-CN" sz="1400" b="1">
                <a:solidFill>
                  <a:srgbClr val="C00000"/>
                </a:solidFill>
              </a:rPr>
              <a:t>GloVe</a:t>
            </a:r>
            <a:endParaRPr lang="en-US" altLang="zh-CN" sz="1400" b="1">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500" kern="1200">
                <a:solidFill>
                  <a:schemeClr val="bg1"/>
                </a:solidFill>
                <a:latin typeface="+mj-lt"/>
                <a:ea typeface="+mj-ea"/>
                <a:cs typeface="+mj-cs"/>
              </a:rPr>
              <a:t>MELD: A Multimodal Multi-Party Dataset for Emotion Recognition in Conversation</a:t>
            </a:r>
            <a:endParaRPr lang="en-US" altLang="zh-CN" sz="2500" kern="1200">
              <a:solidFill>
                <a:schemeClr val="bg1"/>
              </a:solidFill>
              <a:latin typeface="+mj-lt"/>
              <a:ea typeface="+mj-ea"/>
              <a:cs typeface="+mj-cs"/>
            </a:endParaRPr>
          </a:p>
        </p:txBody>
      </p:sp>
      <p:pic>
        <p:nvPicPr>
          <p:cNvPr id="4" name="图片 3" descr="手机屏幕的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00925" y="1789113"/>
            <a:ext cx="4105275" cy="4162425"/>
          </a:xfrm>
          <a:prstGeom prst="rect">
            <a:avLst/>
          </a:prstGeom>
        </p:spPr>
      </p:pic>
      <p:pic>
        <p:nvPicPr>
          <p:cNvPr id="7" name="图片 6" descr="电脑屏幕的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789113"/>
            <a:ext cx="6634163" cy="4162425"/>
          </a:xfrm>
          <a:prstGeom prst="rect">
            <a:avLst/>
          </a:prstGeom>
          <a:noFill/>
          <a:ln>
            <a:noFill/>
          </a:ln>
        </p:spPr>
      </p:pic>
      <p:cxnSp>
        <p:nvCxnSpPr>
          <p:cNvPr id="9" name="直接箭头连接符 8"/>
          <p:cNvCxnSpPr/>
          <p:nvPr/>
        </p:nvCxnSpPr>
        <p:spPr>
          <a:xfrm>
            <a:off x="140677" y="3182815"/>
            <a:ext cx="5435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p:cNvCxnSpPr/>
          <p:nvPr/>
        </p:nvCxnSpPr>
        <p:spPr>
          <a:xfrm>
            <a:off x="149469" y="3783623"/>
            <a:ext cx="53474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6690474" y="2998149"/>
            <a:ext cx="598241"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dirty="0">
                <a:ln w="0"/>
                <a:solidFill>
                  <a:schemeClr val="tx1"/>
                </a:solidFill>
                <a:effectLst>
                  <a:outerShdw blurRad="38100" dist="19050" dir="2700000" algn="tl" rotWithShape="0">
                    <a:schemeClr val="dk1">
                      <a:alpha val="40000"/>
                    </a:schemeClr>
                  </a:outerShdw>
                </a:effectLst>
              </a:rPr>
              <a:t>Text</a:t>
            </a:r>
            <a:endParaRPr lang="en-US" altLang="zh-CN" dirty="0">
              <a:ln w="0"/>
              <a:solidFill>
                <a:schemeClr val="tx1"/>
              </a:solidFill>
              <a:effectLst>
                <a:outerShdw blurRad="38100" dist="19050" dir="2700000" algn="tl" rotWithShape="0">
                  <a:schemeClr val="dk1">
                    <a:alpha val="40000"/>
                  </a:schemeClr>
                </a:outerShdw>
              </a:effectLst>
            </a:endParaRPr>
          </a:p>
        </p:txBody>
      </p:sp>
      <p:sp>
        <p:nvSpPr>
          <p:cNvPr id="15" name="文本框 14"/>
          <p:cNvSpPr txBox="1"/>
          <p:nvPr/>
        </p:nvSpPr>
        <p:spPr>
          <a:xfrm>
            <a:off x="6690474" y="3598957"/>
            <a:ext cx="710451" cy="369332"/>
          </a:xfrm>
          <a:prstGeom prst="rect">
            <a:avLst/>
          </a:prstGeom>
          <a:noFill/>
          <a:ln>
            <a:noFill/>
          </a:ln>
        </p:spPr>
        <p:txBody>
          <a:bodyPr wrap="none" rtlCol="0">
            <a:spAutoFit/>
          </a:bodyPr>
          <a:lstStyle/>
          <a:p>
            <a:r>
              <a:rPr lang="en-US" altLang="zh-CN" dirty="0">
                <a:ln w="0"/>
                <a:effectLst>
                  <a:outerShdw blurRad="38100" dist="19050" dir="2700000" algn="tl" rotWithShape="0">
                    <a:schemeClr val="dk1">
                      <a:alpha val="40000"/>
                    </a:schemeClr>
                  </a:outerShdw>
                </a:effectLst>
              </a:rPr>
              <a:t>Label</a:t>
            </a:r>
            <a:endParaRPr lang="en-US" altLang="zh-CN" dirty="0">
              <a:ln w="0"/>
              <a:effectLst>
                <a:outerShdw blurRad="38100" dist="19050" dir="2700000" algn="tl" rotWithShape="0">
                  <a:schemeClr val="dk1">
                    <a:alpha val="40000"/>
                  </a:schemeClr>
                </a:outerShdw>
              </a:effectLst>
            </a:endParaRPr>
          </a:p>
        </p:txBody>
      </p:sp>
      <p:cxnSp>
        <p:nvCxnSpPr>
          <p:cNvPr id="17" name="直接连接符 16"/>
          <p:cNvCxnSpPr/>
          <p:nvPr/>
        </p:nvCxnSpPr>
        <p:spPr>
          <a:xfrm>
            <a:off x="9653954" y="2400300"/>
            <a:ext cx="580292" cy="3332285"/>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8955599" y="5876349"/>
            <a:ext cx="639919" cy="338554"/>
          </a:xfrm>
          <a:prstGeom prst="rect">
            <a:avLst/>
          </a:prstGeom>
          <a:noFill/>
        </p:spPr>
        <p:txBody>
          <a:bodyPr wrap="none" rtlCol="0">
            <a:spAutoFit/>
          </a:bodyPr>
          <a:lstStyle/>
          <a:p>
            <a:r>
              <a:rPr lang="en-US" altLang="zh-CN" sz="1600" b="1" dirty="0"/>
              <a:t>9989</a:t>
            </a:r>
            <a:endParaRPr lang="zh-CN" altLang="en-US" sz="1600" b="1" dirty="0"/>
          </a:p>
        </p:txBody>
      </p:sp>
      <p:sp>
        <p:nvSpPr>
          <p:cNvPr id="21" name="文本框 20"/>
          <p:cNvSpPr txBox="1"/>
          <p:nvPr/>
        </p:nvSpPr>
        <p:spPr>
          <a:xfrm>
            <a:off x="10286998" y="5876349"/>
            <a:ext cx="639919" cy="338554"/>
          </a:xfrm>
          <a:prstGeom prst="rect">
            <a:avLst/>
          </a:prstGeom>
          <a:noFill/>
        </p:spPr>
        <p:txBody>
          <a:bodyPr wrap="none" rtlCol="0">
            <a:spAutoFit/>
          </a:bodyPr>
          <a:lstStyle/>
          <a:p>
            <a:r>
              <a:rPr lang="en-US" altLang="zh-CN" sz="1600" b="1" dirty="0"/>
              <a:t>2610</a:t>
            </a:r>
            <a:endParaRPr lang="zh-CN" altLang="en-US"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Calibri Light" panose="020F0302020204030204" pitchFamily="34" charset="0"/>
              </a:rPr>
              <a:t>MFCC: Mel Frequency Cepstral Coefficients</a:t>
            </a:r>
            <a:endParaRPr lang="en-US" altLang="zh-CN" sz="2500" kern="12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14"/>
          <p:cNvSpPr>
            <a:spLocks noGrp="1"/>
          </p:cNvSpPr>
          <p:nvPr/>
        </p:nvSpPr>
        <p:spPr>
          <a:xfrm>
            <a:off x="665505" y="614581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9C45E1-D13A-4CC7-876E-9239C4FBC614}" type="slidenum">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pic>
        <p:nvPicPr>
          <p:cNvPr id="5" name="图片 4" descr="图片包含 文字, 地图&#10;&#10;已生成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3018" y="3931774"/>
            <a:ext cx="3193211" cy="1454775"/>
          </a:xfrm>
          <a:prstGeom prst="rect">
            <a:avLst/>
          </a:prstGeom>
        </p:spPr>
      </p:pic>
      <p:pic>
        <p:nvPicPr>
          <p:cNvPr id="6" name="图片 5" descr="图片包含 屏幕截图&#10;&#10;已生成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28" y="2767322"/>
            <a:ext cx="3193212" cy="1850843"/>
          </a:xfrm>
          <a:prstGeom prst="rect">
            <a:avLst/>
          </a:prstGeom>
        </p:spPr>
      </p:pic>
      <p:sp>
        <p:nvSpPr>
          <p:cNvPr id="7" name="文本框 9"/>
          <p:cNvSpPr txBox="1"/>
          <p:nvPr/>
        </p:nvSpPr>
        <p:spPr>
          <a:xfrm>
            <a:off x="4917322" y="3942644"/>
            <a:ext cx="646331"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峰值</a:t>
            </a: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8" name="图片 7" descr="图片包含 文字&#10;&#10;已生成极高可信度的说明"/>
          <p:cNvPicPr>
            <a:picLocks noChangeAspect="1"/>
          </p:cNvPicPr>
          <p:nvPr/>
        </p:nvPicPr>
        <p:blipFill rotWithShape="1">
          <a:blip r:embed="rId3">
            <a:extLst>
              <a:ext uri="{28A0092B-C50C-407E-A947-70E740481C1C}">
                <a14:useLocalDpi xmlns:a14="http://schemas.microsoft.com/office/drawing/2010/main" val="0"/>
              </a:ext>
            </a:extLst>
          </a:blip>
          <a:srcRect t="34376"/>
          <a:stretch>
            <a:fillRect/>
          </a:stretch>
        </p:blipFill>
        <p:spPr>
          <a:xfrm>
            <a:off x="7897439" y="1627907"/>
            <a:ext cx="3193211" cy="1664312"/>
          </a:xfrm>
          <a:prstGeom prst="rect">
            <a:avLst/>
          </a:prstGeom>
        </p:spPr>
      </p:pic>
      <p:sp>
        <p:nvSpPr>
          <p:cNvPr id="3" name="矩形 2"/>
          <p:cNvSpPr/>
          <p:nvPr/>
        </p:nvSpPr>
        <p:spPr>
          <a:xfrm>
            <a:off x="853018" y="3500887"/>
            <a:ext cx="3145842" cy="430887"/>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一段语音被分为很多帧，每帧语音都对应于一个频谱（通过短时</a:t>
            </a:r>
            <a:r>
              <a:rPr lang="en-US" altLang="zh-CN" sz="1100" dirty="0">
                <a:solidFill>
                  <a:srgbClr val="4D4D4D"/>
                </a:solidFill>
                <a:latin typeface="微软雅黑" panose="020B0503020204020204" pitchFamily="34" charset="-122"/>
                <a:ea typeface="微软雅黑" panose="020B0503020204020204" pitchFamily="34" charset="-122"/>
              </a:rPr>
              <a:t>FFT</a:t>
            </a:r>
            <a:r>
              <a:rPr lang="zh-CN" altLang="en-US" sz="1100" dirty="0">
                <a:solidFill>
                  <a:srgbClr val="4D4D4D"/>
                </a:solidFill>
                <a:latin typeface="微软雅黑" panose="020B0503020204020204" pitchFamily="34" charset="-122"/>
                <a:ea typeface="微软雅黑" panose="020B0503020204020204" pitchFamily="34" charset="-122"/>
              </a:rPr>
              <a:t>计算）</a:t>
            </a:r>
            <a:endParaRPr lang="zh-CN" altLang="en-US" sz="1100" dirty="0">
              <a:latin typeface="微软雅黑" panose="020B0503020204020204" pitchFamily="34" charset="-122"/>
              <a:ea typeface="微软雅黑" panose="020B0503020204020204" pitchFamily="34" charset="-122"/>
            </a:endParaRPr>
          </a:p>
        </p:txBody>
      </p:sp>
      <p:pic>
        <p:nvPicPr>
          <p:cNvPr id="13" name="图片 12" descr="图片包含 游戏机&#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250" y="1627907"/>
            <a:ext cx="3628979" cy="1866804"/>
          </a:xfrm>
          <a:prstGeom prst="rect">
            <a:avLst/>
          </a:prstGeom>
        </p:spPr>
      </p:pic>
      <p:sp>
        <p:nvSpPr>
          <p:cNvPr id="14" name="矩形 13"/>
          <p:cNvSpPr/>
          <p:nvPr/>
        </p:nvSpPr>
        <p:spPr>
          <a:xfrm>
            <a:off x="853018" y="5386549"/>
            <a:ext cx="3193211" cy="600164"/>
          </a:xfrm>
          <a:prstGeom prst="rect">
            <a:avLst/>
          </a:prstGeom>
        </p:spPr>
        <p:txBody>
          <a:bodyPr wrap="square">
            <a:spAutoFit/>
          </a:bodyPr>
          <a:lstStyle/>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先将其中一帧语音的频谱通过坐标表示出来</a:t>
            </a:r>
            <a:endParaRPr lang="en-US" altLang="zh-CN" sz="1100" dirty="0">
              <a:solidFill>
                <a:srgbClr val="4D4D4D"/>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将左边的频谱旋转</a:t>
            </a:r>
            <a:r>
              <a:rPr lang="en-US" altLang="zh-CN" sz="1100" dirty="0">
                <a:solidFill>
                  <a:srgbClr val="4D4D4D"/>
                </a:solidFill>
                <a:latin typeface="微软雅黑" panose="020B0503020204020204" pitchFamily="34" charset="-122"/>
                <a:ea typeface="微软雅黑" panose="020B0503020204020204" pitchFamily="34" charset="-122"/>
              </a:rPr>
              <a:t>90</a:t>
            </a:r>
            <a:r>
              <a:rPr lang="zh-CN" altLang="en-US" sz="1100" dirty="0">
                <a:solidFill>
                  <a:srgbClr val="4D4D4D"/>
                </a:solidFill>
                <a:latin typeface="微软雅黑" panose="020B0503020204020204" pitchFamily="34" charset="-122"/>
                <a:ea typeface="微软雅黑" panose="020B0503020204020204" pitchFamily="34" charset="-122"/>
              </a:rPr>
              <a:t>度</a:t>
            </a:r>
            <a:endParaRPr lang="en-US" altLang="zh-CN" sz="1100" dirty="0">
              <a:solidFill>
                <a:srgbClr val="4D4D4D"/>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100" dirty="0">
                <a:solidFill>
                  <a:srgbClr val="4D4D4D"/>
                </a:solidFill>
                <a:latin typeface="微软雅黑" panose="020B0503020204020204" pitchFamily="34" charset="-122"/>
                <a:ea typeface="微软雅黑" panose="020B0503020204020204" pitchFamily="34" charset="-122"/>
              </a:rPr>
              <a:t>把这些幅度映射到一个灰度级表示</a:t>
            </a:r>
            <a:endParaRPr lang="zh-CN" altLang="en-US" sz="1100" dirty="0">
              <a:solidFill>
                <a:srgbClr val="4D4D4D"/>
              </a:solidFill>
              <a:latin typeface="微软雅黑" panose="020B0503020204020204" pitchFamily="34" charset="-122"/>
              <a:ea typeface="微软雅黑" panose="020B0503020204020204" pitchFamily="34" charset="-122"/>
            </a:endParaRPr>
          </a:p>
        </p:txBody>
      </p:sp>
      <p:pic>
        <p:nvPicPr>
          <p:cNvPr id="19" name="图片 18" descr="图片包含 游戏机&#10;&#10;描述已自动生成"/>
          <p:cNvPicPr>
            <a:picLocks noChangeAspect="1"/>
          </p:cNvPicPr>
          <p:nvPr/>
        </p:nvPicPr>
        <p:blipFill rotWithShape="1">
          <a:blip r:embed="rId5">
            <a:extLst>
              <a:ext uri="{28A0092B-C50C-407E-A947-70E740481C1C}">
                <a14:useLocalDpi xmlns:a14="http://schemas.microsoft.com/office/drawing/2010/main" val="0"/>
              </a:ext>
            </a:extLst>
          </a:blip>
          <a:srcRect t="65173"/>
          <a:stretch>
            <a:fillRect/>
          </a:stretch>
        </p:blipFill>
        <p:spPr>
          <a:xfrm>
            <a:off x="4375229" y="1627907"/>
            <a:ext cx="3193211" cy="877805"/>
          </a:xfrm>
          <a:prstGeom prst="rect">
            <a:avLst/>
          </a:prstGeom>
        </p:spPr>
      </p:pic>
      <p:sp>
        <p:nvSpPr>
          <p:cNvPr id="20" name="矩形 19"/>
          <p:cNvSpPr/>
          <p:nvPr/>
        </p:nvSpPr>
        <p:spPr>
          <a:xfrm>
            <a:off x="4375228" y="2505712"/>
            <a:ext cx="2159566" cy="261610"/>
          </a:xfrm>
          <a:prstGeom prst="rect">
            <a:avLst/>
          </a:prstGeom>
        </p:spPr>
        <p:txBody>
          <a:bodyPr wrap="non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得到一个随着时间变化的频谱图</a:t>
            </a:r>
            <a:endParaRPr lang="zh-CN" altLang="en-US" sz="1100" dirty="0">
              <a:latin typeface="微软雅黑" panose="020B0503020204020204" pitchFamily="34" charset="-122"/>
              <a:ea typeface="微软雅黑" panose="020B0503020204020204" pitchFamily="34" charset="-122"/>
            </a:endParaRPr>
          </a:p>
        </p:txBody>
      </p:sp>
      <p:sp>
        <p:nvSpPr>
          <p:cNvPr id="21" name="矩形 20"/>
          <p:cNvSpPr/>
          <p:nvPr/>
        </p:nvSpPr>
        <p:spPr>
          <a:xfrm>
            <a:off x="4375228" y="4619753"/>
            <a:ext cx="3193211" cy="430887"/>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峰值（共振峰</a:t>
            </a:r>
            <a:r>
              <a:rPr lang="en-US" altLang="zh-CN" sz="1100" dirty="0">
                <a:solidFill>
                  <a:srgbClr val="4D4D4D"/>
                </a:solidFill>
                <a:latin typeface="微软雅黑" panose="020B0503020204020204" pitchFamily="34" charset="-122"/>
                <a:ea typeface="微软雅黑" panose="020B0503020204020204" pitchFamily="34" charset="-122"/>
              </a:rPr>
              <a:t>Format</a:t>
            </a:r>
            <a:r>
              <a:rPr lang="zh-CN" altLang="en-US" sz="1100" dirty="0">
                <a:solidFill>
                  <a:srgbClr val="4D4D4D"/>
                </a:solidFill>
                <a:latin typeface="微软雅黑" panose="020B0503020204020204" pitchFamily="34" charset="-122"/>
                <a:ea typeface="微软雅黑" panose="020B0503020204020204" pitchFamily="34" charset="-122"/>
              </a:rPr>
              <a:t>）表示语音的主要频率成分，携带了声音的辨识属性</a:t>
            </a:r>
            <a:endParaRPr lang="zh-CN" altLang="en-US" sz="11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11127425" y="1901461"/>
            <a:ext cx="466794"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包络</a:t>
            </a:r>
            <a:endParaRPr lang="zh-CN" altLang="en-US" sz="11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1127425" y="2627641"/>
            <a:ext cx="748923"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频谱细节</a:t>
            </a:r>
            <a:endParaRPr lang="zh-CN" altLang="en-US" sz="1100" dirty="0">
              <a:latin typeface="微软雅黑" panose="020B0503020204020204" pitchFamily="34" charset="-122"/>
              <a:ea typeface="微软雅黑" panose="020B0503020204020204" pitchFamily="34" charset="-122"/>
            </a:endParaRPr>
          </a:p>
        </p:txBody>
      </p:sp>
      <p:pic>
        <p:nvPicPr>
          <p:cNvPr id="24" name="图片 23" descr="图片包含 文字&#10;&#10;已生成极高可信度的说明"/>
          <p:cNvPicPr>
            <a:picLocks noChangeAspect="1"/>
          </p:cNvPicPr>
          <p:nvPr/>
        </p:nvPicPr>
        <p:blipFill rotWithShape="1">
          <a:blip r:embed="rId3">
            <a:extLst>
              <a:ext uri="{28A0092B-C50C-407E-A947-70E740481C1C}">
                <a14:useLocalDpi xmlns:a14="http://schemas.microsoft.com/office/drawing/2010/main" val="0"/>
              </a:ext>
            </a:extLst>
          </a:blip>
          <a:srcRect b="65388"/>
          <a:stretch>
            <a:fillRect/>
          </a:stretch>
        </p:blipFill>
        <p:spPr>
          <a:xfrm>
            <a:off x="4375228" y="5050640"/>
            <a:ext cx="3193211" cy="877805"/>
          </a:xfrm>
          <a:prstGeom prst="rect">
            <a:avLst/>
          </a:prstGeom>
        </p:spPr>
      </p:pic>
      <p:sp>
        <p:nvSpPr>
          <p:cNvPr id="25" name="矩形 24"/>
          <p:cNvSpPr/>
          <p:nvPr/>
        </p:nvSpPr>
        <p:spPr>
          <a:xfrm>
            <a:off x="4272636" y="5928445"/>
            <a:ext cx="3295803" cy="600164"/>
          </a:xfrm>
          <a:prstGeom prst="rect">
            <a:avLst/>
          </a:prstGeom>
        </p:spPr>
        <p:txBody>
          <a:bodyPr wrap="square">
            <a:spAutoFit/>
          </a:bodyPr>
          <a:lstStyle/>
          <a:p>
            <a:r>
              <a:rPr lang="zh-CN" altLang="en-US" sz="1100" dirty="0">
                <a:solidFill>
                  <a:srgbClr val="4D4D4D"/>
                </a:solidFill>
                <a:latin typeface="微软雅黑" panose="020B0503020204020204" pitchFamily="34" charset="-122"/>
                <a:ea typeface="微软雅黑" panose="020B0503020204020204" pitchFamily="34" charset="-122"/>
              </a:rPr>
              <a:t>提取共振峰点得到频谱包络（</a:t>
            </a:r>
            <a:r>
              <a:rPr lang="en-US" altLang="zh-CN" sz="1100" dirty="0">
                <a:solidFill>
                  <a:srgbClr val="4D4D4D"/>
                </a:solidFill>
                <a:latin typeface="微软雅黑" panose="020B0503020204020204" pitchFamily="34" charset="-122"/>
                <a:ea typeface="微软雅黑" panose="020B0503020204020204" pitchFamily="34" charset="-122"/>
              </a:rPr>
              <a:t>Spectral Envelope</a:t>
            </a:r>
            <a:r>
              <a:rPr lang="zh-CN" altLang="en-US" sz="1100" dirty="0">
                <a:solidFill>
                  <a:srgbClr val="4D4D4D"/>
                </a:solidFill>
                <a:latin typeface="微软雅黑" panose="020B0503020204020204" pitchFamily="34" charset="-122"/>
                <a:ea typeface="微软雅黑" panose="020B0503020204020204" pitchFamily="34" charset="-122"/>
              </a:rPr>
              <a:t>）</a:t>
            </a:r>
            <a:endParaRPr lang="en-US" altLang="zh-CN" sz="1100" dirty="0">
              <a:solidFill>
                <a:srgbClr val="4D4D4D"/>
              </a:solidFill>
              <a:latin typeface="微软雅黑" panose="020B0503020204020204" pitchFamily="34" charset="-122"/>
              <a:ea typeface="微软雅黑" panose="020B0503020204020204" pitchFamily="34" charset="-122"/>
            </a:endParaRPr>
          </a:p>
          <a:p>
            <a:r>
              <a:rPr lang="zh-CN" altLang="en-US" sz="1100" dirty="0">
                <a:solidFill>
                  <a:srgbClr val="4D4D4D"/>
                </a:solidFill>
                <a:latin typeface="微软雅黑" panose="020B0503020204020204" pitchFamily="34" charset="-122"/>
                <a:ea typeface="微软雅黑" panose="020B0503020204020204" pitchFamily="34" charset="-122"/>
              </a:rPr>
              <a:t>频谱曲线去掉包络曲线得到频谱细节（</a:t>
            </a:r>
            <a:r>
              <a:rPr lang="en-US" altLang="zh-CN" sz="1100" dirty="0">
                <a:solidFill>
                  <a:srgbClr val="4D4D4D"/>
                </a:solidFill>
                <a:latin typeface="微软雅黑" panose="020B0503020204020204" pitchFamily="34" charset="-122"/>
                <a:ea typeface="微软雅黑" panose="020B0503020204020204" pitchFamily="34" charset="-122"/>
              </a:rPr>
              <a:t>Spectral details</a:t>
            </a:r>
            <a:r>
              <a:rPr lang="zh-CN" altLang="en-US" sz="1100" dirty="0">
                <a:solidFill>
                  <a:srgbClr val="4D4D4D"/>
                </a:solidFill>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26" name="矩形 25"/>
          <p:cNvSpPr/>
          <p:nvPr/>
        </p:nvSpPr>
        <p:spPr>
          <a:xfrm>
            <a:off x="7897438" y="3293668"/>
            <a:ext cx="3951306" cy="261610"/>
          </a:xfrm>
          <a:prstGeom prst="rect">
            <a:avLst/>
          </a:prstGeom>
        </p:spPr>
        <p:txBody>
          <a:bodyPr wrap="square">
            <a:spAutoFit/>
          </a:bodyPr>
          <a:lstStyle/>
          <a:p>
            <a:r>
              <a:rPr lang="en-US" altLang="zh-CN" sz="1100" dirty="0">
                <a:solidFill>
                  <a:srgbClr val="4D4D4D"/>
                </a:solidFill>
                <a:latin typeface="微软雅黑" panose="020B0503020204020204" pitchFamily="34" charset="-122"/>
                <a:ea typeface="微软雅黑" panose="020B0503020204020204" pitchFamily="34" charset="-122"/>
              </a:rPr>
              <a:t>h[k]</a:t>
            </a:r>
            <a:r>
              <a:rPr lang="zh-CN" altLang="en-US" sz="1100" dirty="0">
                <a:solidFill>
                  <a:srgbClr val="4D4D4D"/>
                </a:solidFill>
                <a:latin typeface="微软雅黑" panose="020B0503020204020204" pitchFamily="34" charset="-122"/>
                <a:ea typeface="微软雅黑" panose="020B0503020204020204" pitchFamily="34" charset="-122"/>
              </a:rPr>
              <a:t>描述了频谱的包络，它在语音识别中被广泛用于描述特征</a:t>
            </a:r>
            <a:endParaRPr lang="zh-CN" altLang="en-US" sz="1100" dirty="0">
              <a:latin typeface="微软雅黑" panose="020B0503020204020204" pitchFamily="34" charset="-122"/>
              <a:ea typeface="微软雅黑" panose="020B0503020204020204" pitchFamily="34" charset="-122"/>
            </a:endParaRPr>
          </a:p>
        </p:txBody>
      </p:sp>
      <p:pic>
        <p:nvPicPr>
          <p:cNvPr id="28" name="图片 27" descr="图片包含 游戏机, 画&#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437" y="3555278"/>
            <a:ext cx="3193211" cy="1905365"/>
          </a:xfrm>
          <a:prstGeom prst="rect">
            <a:avLst/>
          </a:prstGeom>
        </p:spPr>
      </p:pic>
      <p:sp>
        <p:nvSpPr>
          <p:cNvPr id="29" name="矩形 28"/>
          <p:cNvSpPr/>
          <p:nvPr/>
        </p:nvSpPr>
        <p:spPr>
          <a:xfrm>
            <a:off x="7965299" y="5456588"/>
            <a:ext cx="3911049" cy="1107996"/>
          </a:xfrm>
          <a:prstGeom prst="rect">
            <a:avLst/>
          </a:prstGeom>
        </p:spPr>
        <p:txBody>
          <a:bodyPr wrap="square">
            <a:spAutoFit/>
          </a:bodyPr>
          <a:lstStyle/>
          <a:p>
            <a:r>
              <a:rPr lang="en-US" altLang="zh-CN" sz="1100" dirty="0">
                <a:solidFill>
                  <a:srgbClr val="4D4D4D"/>
                </a:solidFill>
                <a:latin typeface="微软雅黑" panose="020B0503020204020204" pitchFamily="34" charset="-122"/>
                <a:ea typeface="微软雅黑" panose="020B0503020204020204" pitchFamily="34" charset="-122"/>
              </a:rPr>
              <a:t>Mel</a:t>
            </a:r>
            <a:r>
              <a:rPr lang="zh-CN" altLang="en-US" sz="1100" dirty="0">
                <a:solidFill>
                  <a:srgbClr val="4D4D4D"/>
                </a:solidFill>
                <a:latin typeface="微软雅黑" panose="020B0503020204020204" pitchFamily="34" charset="-122"/>
                <a:ea typeface="微软雅黑" panose="020B0503020204020204" pitchFamily="34" charset="-122"/>
              </a:rPr>
              <a:t>频率分析基于人类听觉感知实验，实验观测发现人耳就像一个滤波器组一样，它只关注某些特定的频率分量（人的听觉对频率是有选择性的）</a:t>
            </a:r>
            <a:endParaRPr lang="en-US" altLang="zh-CN" sz="1100" dirty="0">
              <a:solidFill>
                <a:srgbClr val="4D4D4D"/>
              </a:solidFill>
              <a:latin typeface="微软雅黑" panose="020B0503020204020204" pitchFamily="34" charset="-122"/>
              <a:ea typeface="微软雅黑" panose="020B0503020204020204" pitchFamily="34" charset="-122"/>
            </a:endParaRPr>
          </a:p>
          <a:p>
            <a:r>
              <a:rPr lang="zh-CN" altLang="en-US" sz="1100" dirty="0">
                <a:solidFill>
                  <a:srgbClr val="C00000"/>
                </a:solidFill>
                <a:latin typeface="微软雅黑" panose="020B0503020204020204" pitchFamily="34" charset="-122"/>
                <a:ea typeface="微软雅黑" panose="020B0503020204020204" pitchFamily="34" charset="-122"/>
              </a:rPr>
              <a:t>梅尔频率倒谱系数（</a:t>
            </a:r>
            <a:r>
              <a:rPr lang="en-US" altLang="zh-CN" sz="1100" dirty="0">
                <a:solidFill>
                  <a:srgbClr val="C00000"/>
                </a:solidFill>
                <a:latin typeface="微软雅黑" panose="020B0503020204020204" pitchFamily="34" charset="-122"/>
                <a:ea typeface="微软雅黑" panose="020B0503020204020204" pitchFamily="34" charset="-122"/>
              </a:rPr>
              <a:t>MFCC</a:t>
            </a:r>
            <a:r>
              <a:rPr lang="zh-CN" altLang="en-US" sz="1100" dirty="0">
                <a:solidFill>
                  <a:srgbClr val="C00000"/>
                </a:solidFill>
                <a:latin typeface="微软雅黑" panose="020B0503020204020204" pitchFamily="34" charset="-122"/>
                <a:ea typeface="微软雅黑" panose="020B0503020204020204" pitchFamily="34" charset="-122"/>
              </a:rPr>
              <a:t>）</a:t>
            </a:r>
            <a:r>
              <a:rPr lang="zh-CN" altLang="en-US" sz="1100" dirty="0">
                <a:solidFill>
                  <a:srgbClr val="4D4D4D"/>
                </a:solidFill>
                <a:latin typeface="微软雅黑" panose="020B0503020204020204" pitchFamily="34" charset="-122"/>
                <a:ea typeface="微软雅黑" panose="020B0503020204020204" pitchFamily="34" charset="-122"/>
              </a:rPr>
              <a:t>考虑到了人类的听觉特征，先将线性频谱映射到基于听觉感知的</a:t>
            </a:r>
            <a:r>
              <a:rPr lang="en-US" altLang="zh-CN" sz="1100" dirty="0">
                <a:solidFill>
                  <a:srgbClr val="4D4D4D"/>
                </a:solidFill>
                <a:latin typeface="微软雅黑" panose="020B0503020204020204" pitchFamily="34" charset="-122"/>
                <a:ea typeface="微软雅黑" panose="020B0503020204020204" pitchFamily="34" charset="-122"/>
              </a:rPr>
              <a:t>Mel</a:t>
            </a:r>
            <a:r>
              <a:rPr lang="zh-CN" altLang="en-US" sz="1100" dirty="0">
                <a:solidFill>
                  <a:srgbClr val="4D4D4D"/>
                </a:solidFill>
                <a:latin typeface="微软雅黑" panose="020B0503020204020204" pitchFamily="34" charset="-122"/>
                <a:ea typeface="微软雅黑" panose="020B0503020204020204" pitchFamily="34" charset="-122"/>
              </a:rPr>
              <a:t>非线性频谱中，然后转换到倒谱上。</a:t>
            </a:r>
            <a:endParaRPr lang="zh-CN" altLang="en-US" sz="11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10277746" y="4954703"/>
            <a:ext cx="492443" cy="369332"/>
          </a:xfrm>
          <a:prstGeom prst="rect">
            <a:avLst/>
          </a:prstGeom>
          <a:noFill/>
        </p:spPr>
        <p:txBody>
          <a:bodyPr wrap="non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Hz</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174390" y="3553250"/>
            <a:ext cx="625492" cy="369332"/>
          </a:xfrm>
          <a:prstGeom prst="rect">
            <a:avLst/>
          </a:prstGeom>
          <a:noFill/>
        </p:spPr>
        <p:txBody>
          <a:bodyPr wrap="non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Mel</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0" y="6488668"/>
            <a:ext cx="5575565" cy="369332"/>
          </a:xfrm>
          <a:prstGeom prst="rect">
            <a:avLst/>
          </a:prstGeom>
        </p:spPr>
        <p:txBody>
          <a:bodyPr wrap="none">
            <a:spAutoFit/>
          </a:bodyPr>
          <a:lstStyle/>
          <a:p>
            <a:r>
              <a:rPr lang="en-US" altLang="zh-CN" dirty="0">
                <a:hlinkClick r:id="rId7"/>
              </a:rPr>
              <a:t>https://blog.csdn.net/zouxy09/article/details/9156785/</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MFCC: Mel Frequency Cepstral Coefficients</a:t>
            </a:r>
            <a:endParaRPr lang="en-US" altLang="zh-CN" sz="2500" kern="1200" dirty="0">
              <a:solidFill>
                <a:schemeClr val="bg1"/>
              </a:solidFill>
            </a:endParaRPr>
          </a:p>
        </p:txBody>
      </p:sp>
      <p:sp>
        <p:nvSpPr>
          <p:cNvPr id="9" name="文本框 12"/>
          <p:cNvSpPr txBox="1"/>
          <p:nvPr/>
        </p:nvSpPr>
        <p:spPr>
          <a:xfrm>
            <a:off x="866116" y="1943411"/>
            <a:ext cx="5977038" cy="33650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dirty="0"/>
              <a:t>计算过程：</a:t>
            </a:r>
            <a:endParaRPr lang="en-US" altLang="zh-CN" sz="1200" dirty="0"/>
          </a:p>
          <a:p>
            <a:pPr>
              <a:lnSpc>
                <a:spcPct val="200000"/>
              </a:lnSpc>
            </a:pPr>
            <a:r>
              <a:rPr lang="en-US" altLang="zh-CN" sz="1200" dirty="0"/>
              <a:t>1</a:t>
            </a:r>
            <a:r>
              <a:rPr lang="zh-CN" altLang="en-US" sz="1200" dirty="0"/>
              <a:t>）将原语音信号先进行预加重、分帧和加窗</a:t>
            </a:r>
            <a:endParaRPr lang="en-US" altLang="zh-CN" sz="1200" dirty="0"/>
          </a:p>
          <a:p>
            <a:pPr>
              <a:lnSpc>
                <a:spcPct val="200000"/>
              </a:lnSpc>
            </a:pPr>
            <a:r>
              <a:rPr lang="en-US" altLang="zh-CN" sz="1200" dirty="0"/>
              <a:t>2</a:t>
            </a:r>
            <a:r>
              <a:rPr lang="zh-CN" altLang="en-US" sz="1200" dirty="0"/>
              <a:t>）对每一个短时分析窗，通过</a:t>
            </a:r>
            <a:r>
              <a:rPr lang="en-US" altLang="zh-CN" sz="1200" dirty="0"/>
              <a:t>FFT</a:t>
            </a:r>
            <a:r>
              <a:rPr lang="zh-CN" altLang="en-US" sz="1200" dirty="0"/>
              <a:t>得到对应的频谱：</a:t>
            </a:r>
            <a:r>
              <a:rPr lang="en-US" altLang="zh-CN" sz="1200" dirty="0"/>
              <a:t>X[k]=H[k]E[k]</a:t>
            </a:r>
            <a:r>
              <a:rPr lang="zh-CN" altLang="en-US" sz="1200" dirty="0"/>
              <a:t>；</a:t>
            </a:r>
            <a:endParaRPr lang="en-US" altLang="zh-CN" sz="1200" dirty="0"/>
          </a:p>
          <a:p>
            <a:pPr>
              <a:lnSpc>
                <a:spcPct val="200000"/>
              </a:lnSpc>
            </a:pPr>
            <a:r>
              <a:rPr lang="en-US" altLang="zh-CN" sz="1200" dirty="0"/>
              <a:t>	</a:t>
            </a:r>
            <a:r>
              <a:rPr lang="zh-CN" altLang="en-US" sz="1200" dirty="0"/>
              <a:t>只考虑幅度：</a:t>
            </a:r>
            <a:r>
              <a:rPr lang="en-US" altLang="zh-CN" sz="1200" dirty="0"/>
              <a:t>|X[k] |=|H[k]||E[k] |</a:t>
            </a:r>
            <a:r>
              <a:rPr lang="zh-CN" altLang="en-US" sz="1200" dirty="0"/>
              <a:t>；</a:t>
            </a:r>
            <a:endParaRPr lang="en-US" altLang="zh-CN" sz="1200" dirty="0"/>
          </a:p>
          <a:p>
            <a:pPr>
              <a:lnSpc>
                <a:spcPct val="200000"/>
              </a:lnSpc>
            </a:pPr>
            <a:r>
              <a:rPr lang="en-US" altLang="zh-CN" sz="1200" dirty="0"/>
              <a:t>3</a:t>
            </a:r>
            <a:r>
              <a:rPr lang="zh-CN" altLang="en-US" sz="1200" dirty="0"/>
              <a:t>）通过</a:t>
            </a:r>
            <a:r>
              <a:rPr lang="en-US" altLang="zh-CN" sz="1200" dirty="0"/>
              <a:t>Mel</a:t>
            </a:r>
            <a:r>
              <a:rPr lang="zh-CN" altLang="en-US" sz="1200" dirty="0"/>
              <a:t>滤波器组得到</a:t>
            </a:r>
            <a:r>
              <a:rPr lang="en-US" altLang="zh-CN" sz="1200" dirty="0"/>
              <a:t>Mel</a:t>
            </a:r>
            <a:r>
              <a:rPr lang="zh-CN" altLang="en-US" sz="1200" dirty="0"/>
              <a:t>频谱</a:t>
            </a:r>
            <a:endParaRPr lang="en-US" altLang="zh-CN" sz="1200" dirty="0"/>
          </a:p>
          <a:p>
            <a:pPr>
              <a:lnSpc>
                <a:spcPct val="200000"/>
              </a:lnSpc>
            </a:pPr>
            <a:r>
              <a:rPr lang="en-US" altLang="zh-CN" sz="1200" dirty="0"/>
              <a:t>4</a:t>
            </a:r>
            <a:r>
              <a:rPr lang="zh-CN" altLang="en-US" sz="1200" dirty="0"/>
              <a:t>）在</a:t>
            </a:r>
            <a:r>
              <a:rPr lang="en-US" altLang="zh-CN" sz="1200" dirty="0"/>
              <a:t>Mel</a:t>
            </a:r>
            <a:r>
              <a:rPr lang="zh-CN" altLang="en-US" sz="1200" dirty="0"/>
              <a:t>频谱上面进行倒谱分析：</a:t>
            </a:r>
            <a:endParaRPr lang="en-US" altLang="zh-CN" sz="1200" dirty="0"/>
          </a:p>
          <a:p>
            <a:pPr>
              <a:lnSpc>
                <a:spcPct val="200000"/>
              </a:lnSpc>
            </a:pPr>
            <a:r>
              <a:rPr lang="en-US" altLang="zh-CN" sz="1200" dirty="0"/>
              <a:t>	</a:t>
            </a:r>
            <a:r>
              <a:rPr lang="zh-CN" altLang="en-US" sz="1200" dirty="0"/>
              <a:t>两边取对数：</a:t>
            </a:r>
            <a:r>
              <a:rPr lang="en-US" altLang="zh-CN" sz="1200" dirty="0"/>
              <a:t>log||X[k] ||= log ||H[k] ||+ log ||E[k] ||</a:t>
            </a:r>
            <a:r>
              <a:rPr lang="zh-CN" altLang="en-US" sz="1200" dirty="0"/>
              <a:t>。</a:t>
            </a:r>
            <a:endParaRPr lang="en-US" altLang="zh-CN" sz="1200" dirty="0"/>
          </a:p>
          <a:p>
            <a:pPr>
              <a:lnSpc>
                <a:spcPct val="200000"/>
              </a:lnSpc>
            </a:pPr>
            <a:r>
              <a:rPr lang="en-US" altLang="zh-CN" sz="1200" dirty="0"/>
              <a:t>	</a:t>
            </a:r>
            <a:r>
              <a:rPr lang="zh-CN" altLang="en-US" sz="1200" dirty="0"/>
              <a:t>两边取逆傅里叶变换：</a:t>
            </a:r>
            <a:r>
              <a:rPr lang="en-US" altLang="zh-CN" sz="1200" dirty="0"/>
              <a:t>x[k]=h[k]+e[k]</a:t>
            </a:r>
            <a:r>
              <a:rPr lang="zh-CN" altLang="en-US" sz="1200" dirty="0"/>
              <a:t>，通过</a:t>
            </a:r>
            <a:r>
              <a:rPr lang="en-US" altLang="zh-CN" sz="1200" dirty="0"/>
              <a:t>DCT</a:t>
            </a:r>
            <a:r>
              <a:rPr lang="zh-CN" altLang="en-US" sz="1200" dirty="0"/>
              <a:t>离散余弦变换来实现，取</a:t>
            </a:r>
            <a:r>
              <a:rPr lang="en-US" altLang="zh-CN" sz="1200" dirty="0"/>
              <a:t>DCT</a:t>
            </a:r>
            <a:r>
              <a:rPr lang="zh-CN" altLang="en-US" sz="1200" dirty="0"/>
              <a:t>后的第</a:t>
            </a:r>
            <a:r>
              <a:rPr lang="en-US" altLang="zh-CN" sz="1200" dirty="0"/>
              <a:t>2</a:t>
            </a:r>
            <a:r>
              <a:rPr lang="zh-CN" altLang="en-US" sz="1200" dirty="0"/>
              <a:t>个到第</a:t>
            </a:r>
            <a:r>
              <a:rPr lang="en-US" altLang="zh-CN" sz="1200" dirty="0"/>
              <a:t>13</a:t>
            </a:r>
            <a:r>
              <a:rPr lang="zh-CN" altLang="en-US" sz="1200" dirty="0"/>
              <a:t>个系数作为</a:t>
            </a:r>
            <a:r>
              <a:rPr lang="en-US" altLang="zh-CN" sz="1200" dirty="0"/>
              <a:t>MFCC</a:t>
            </a:r>
            <a:r>
              <a:rPr lang="zh-CN" altLang="en-US" sz="1200" dirty="0"/>
              <a:t>系数。</a:t>
            </a:r>
            <a:endParaRPr lang="zh-CN" altLang="en-US" sz="1200" dirty="0"/>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74818" y="3586791"/>
            <a:ext cx="1876769" cy="212399"/>
          </a:xfrm>
          <a:prstGeom prst="rect">
            <a:avLst/>
          </a:prstGeom>
        </p:spPr>
      </p:pic>
      <p:pic>
        <p:nvPicPr>
          <p:cNvPr id="15" name="图片 14"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686" y="2061768"/>
            <a:ext cx="4248198" cy="3497706"/>
          </a:xfrm>
          <a:prstGeom prst="rect">
            <a:avLst/>
          </a:prstGeom>
        </p:spPr>
      </p:pic>
      <p:sp>
        <p:nvSpPr>
          <p:cNvPr id="27" name="矩形 26"/>
          <p:cNvSpPr/>
          <p:nvPr/>
        </p:nvSpPr>
        <p:spPr>
          <a:xfrm>
            <a:off x="0" y="6488668"/>
            <a:ext cx="5575565" cy="369332"/>
          </a:xfrm>
          <a:prstGeom prst="rect">
            <a:avLst/>
          </a:prstGeom>
        </p:spPr>
        <p:txBody>
          <a:bodyPr wrap="none">
            <a:spAutoFit/>
          </a:bodyPr>
          <a:lstStyle/>
          <a:p>
            <a:r>
              <a:rPr lang="en-US" altLang="zh-CN" dirty="0">
                <a:hlinkClick r:id="rId3"/>
              </a:rPr>
              <a:t>https://blog.csdn.net/zouxy09/article/details/9156785/</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8" name="矩形 7"/>
          <p:cNvSpPr>
            <a:spLocks noRot="1" noChangeAspect="1" noMove="1" noResize="1" noEditPoints="1" noAdjustHandles="1" noChangeArrowheads="1" noChangeShapeType="1" noTextEdit="1"/>
          </p:cNvSpPr>
          <p:nvPr/>
        </p:nvSpPr>
        <p:spPr>
          <a:xfrm>
            <a:off x="5901055" y="1518920"/>
            <a:ext cx="5636260" cy="1744345"/>
          </a:xfrm>
          <a:prstGeom prst="rect">
            <a:avLst/>
          </a:prstGeom>
          <a:blipFill rotWithShape="1">
            <a:blip r:embed="rId3"/>
            <a:stretch>
              <a:fillRect l="-500" t="-645"/>
            </a:stretch>
          </a:blipFill>
        </p:spPr>
        <p:txBody>
          <a:bodyPr/>
          <a:p>
            <a:r>
              <a:rPr lang="zh-CN" altLang="en-US" sz="1400">
                <a:noFill/>
              </a:rPr>
              <a:t> </a:t>
            </a:r>
            <a:endParaRPr lang="zh-CN" altLang="en-US" sz="1400">
              <a:noFill/>
            </a:endParaRPr>
          </a:p>
        </p:txBody>
      </p:sp>
      <p:pic>
        <p:nvPicPr>
          <p:cNvPr id="5" name="图片 4"/>
          <p:cNvPicPr>
            <a:picLocks noChangeAspect="1"/>
          </p:cNvPicPr>
          <p:nvPr/>
        </p:nvPicPr>
        <p:blipFill rotWithShape="1">
          <a:blip r:embed="rId4"/>
          <a:srcRect l="24110"/>
          <a:stretch>
            <a:fillRect/>
          </a:stretch>
        </p:blipFill>
        <p:spPr>
          <a:xfrm>
            <a:off x="6628130" y="3025140"/>
            <a:ext cx="4182110" cy="2069465"/>
          </a:xfrm>
          <a:prstGeom prst="rect">
            <a:avLst/>
          </a:prstGeom>
        </p:spPr>
      </p:pic>
      <p:sp>
        <p:nvSpPr>
          <p:cNvPr id="6" name="文本框 5"/>
          <p:cNvSpPr txBox="1">
            <a:spLocks noRot="1" noChangeAspect="1" noMove="1" noResize="1" noEditPoints="1" noAdjustHandles="1" noChangeArrowheads="1" noChangeShapeType="1" noTextEdit="1"/>
          </p:cNvSpPr>
          <p:nvPr/>
        </p:nvSpPr>
        <p:spPr>
          <a:xfrm>
            <a:off x="5670905" y="5094408"/>
            <a:ext cx="6095999" cy="1605568"/>
          </a:xfrm>
          <a:prstGeom prst="rect">
            <a:avLst/>
          </a:prstGeom>
          <a:blipFill rotWithShape="1">
            <a:blip r:embed="rId5"/>
            <a:stretch>
              <a:fillRect t="-8333" b="-6818"/>
            </a:stretch>
          </a:blipFill>
        </p:spPr>
        <p:txBody>
          <a:bodyPr/>
          <a:p>
            <a:r>
              <a:rPr lang="zh-CN" altLang="en-US">
                <a:noFill/>
              </a:rPr>
              <a:t> </a:t>
            </a:r>
            <a:endParaRPr lang="zh-CN" altLang="en-US">
              <a:no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pic>
        <p:nvPicPr>
          <p:cNvPr id="9" name="图片 8"/>
          <p:cNvPicPr>
            <a:picLocks noChangeAspect="1"/>
          </p:cNvPicPr>
          <p:nvPr/>
        </p:nvPicPr>
        <p:blipFill>
          <a:blip r:embed="rId3"/>
          <a:stretch>
            <a:fillRect/>
          </a:stretch>
        </p:blipFill>
        <p:spPr>
          <a:xfrm>
            <a:off x="6015355" y="1629229"/>
            <a:ext cx="5486400" cy="937260"/>
          </a:xfrm>
          <a:prstGeom prst="rect">
            <a:avLst/>
          </a:prstGeom>
        </p:spPr>
      </p:pic>
      <p:sp>
        <p:nvSpPr>
          <p:cNvPr id="10" name="矩形 9"/>
          <p:cNvSpPr>
            <a:spLocks noRot="1" noChangeAspect="1" noMove="1" noResize="1" noEditPoints="1" noAdjustHandles="1" noChangeArrowheads="1" noChangeShapeType="1" noTextEdit="1"/>
          </p:cNvSpPr>
          <p:nvPr/>
        </p:nvSpPr>
        <p:spPr>
          <a:xfrm>
            <a:off x="6452235" y="2726690"/>
            <a:ext cx="4613275" cy="3950335"/>
          </a:xfrm>
          <a:prstGeom prst="rect">
            <a:avLst/>
          </a:prstGeom>
          <a:blipFill rotWithShape="1">
            <a:blip r:embed="rId4"/>
            <a:stretch>
              <a:fillRect l="-889" b="-5837"/>
            </a:stretch>
          </a:blipFill>
        </p:spPr>
        <p:txBody>
          <a:bodyPr/>
          <a:p>
            <a:r>
              <a:rPr lang="zh-CN" altLang="en-US">
                <a:noFill/>
              </a:rPr>
              <a:t> </a:t>
            </a:r>
            <a:endParaRPr lang="zh-CN" altLang="en-US">
              <a:no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5" name="矩形 4"/>
          <p:cNvSpPr>
            <a:spLocks noRot="1" noChangeAspect="1" noMove="1" noResize="1" noEditPoints="1" noAdjustHandles="1" noChangeArrowheads="1" noChangeShapeType="1" noTextEdit="1"/>
          </p:cNvSpPr>
          <p:nvPr/>
        </p:nvSpPr>
        <p:spPr>
          <a:xfrm>
            <a:off x="6610985" y="1629410"/>
            <a:ext cx="4799330" cy="1794510"/>
          </a:xfrm>
          <a:prstGeom prst="rect">
            <a:avLst/>
          </a:prstGeom>
          <a:blipFill rotWithShape="1">
            <a:blip r:embed="rId3"/>
            <a:stretch>
              <a:fillRect l="-889" b="-28869"/>
            </a:stretch>
          </a:blipFill>
        </p:spPr>
        <p:txBody>
          <a:bodyPr/>
          <a:p>
            <a:r>
              <a:rPr lang="zh-CN" altLang="en-US">
                <a:noFill/>
              </a:rPr>
              <a:t> </a:t>
            </a:r>
            <a:endParaRPr lang="zh-CN" altLang="en-US">
              <a:noFill/>
            </a:endParaRPr>
          </a:p>
        </p:txBody>
      </p:sp>
      <p:pic>
        <p:nvPicPr>
          <p:cNvPr id="6" name="图片 5"/>
          <p:cNvPicPr>
            <a:picLocks noChangeAspect="1"/>
          </p:cNvPicPr>
          <p:nvPr/>
        </p:nvPicPr>
        <p:blipFill>
          <a:blip r:embed="rId4"/>
          <a:stretch>
            <a:fillRect/>
          </a:stretch>
        </p:blipFill>
        <p:spPr>
          <a:xfrm>
            <a:off x="6610985" y="3489960"/>
            <a:ext cx="4799330" cy="2998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GloVe: Global Vectors for Word Representation</a:t>
            </a:r>
            <a:endParaRPr lang="en-US" altLang="zh-CN" sz="2800" b="1" dirty="0">
              <a:solidFill>
                <a:schemeClr val="bg1"/>
              </a:solidFill>
              <a:latin typeface="Calibri Light" panose="020F0302020204030204" pitchFamily="34" charset="0"/>
              <a:cs typeface="Calibri Light" panose="020F0302020204030204" pitchFamily="34" charset="0"/>
            </a:endParaRPr>
          </a:p>
        </p:txBody>
      </p:sp>
      <p:sp>
        <p:nvSpPr>
          <p:cNvPr id="3" name="矩形 2"/>
          <p:cNvSpPr/>
          <p:nvPr/>
        </p:nvSpPr>
        <p:spPr>
          <a:xfrm>
            <a:off x="0" y="6488668"/>
            <a:ext cx="4156907" cy="369332"/>
          </a:xfrm>
          <a:prstGeom prst="rect">
            <a:avLst/>
          </a:prstGeom>
        </p:spPr>
        <p:txBody>
          <a:bodyPr wrap="none">
            <a:spAutoFit/>
          </a:bodyPr>
          <a:p>
            <a:r>
              <a:rPr lang="en-US" altLang="zh-CN" dirty="0">
                <a:hlinkClick r:id="rId1"/>
              </a:rPr>
              <a:t>https://zhuanlan.zhihu.com/p/58389508</a:t>
            </a:r>
            <a:endParaRPr lang="zh-CN" altLang="en-US" dirty="0"/>
          </a:p>
        </p:txBody>
      </p:sp>
      <p:pic>
        <p:nvPicPr>
          <p:cNvPr id="4" name="图片 3"/>
          <p:cNvPicPr>
            <a:picLocks noChangeAspect="1"/>
          </p:cNvPicPr>
          <p:nvPr/>
        </p:nvPicPr>
        <p:blipFill>
          <a:blip r:embed="rId2"/>
          <a:stretch>
            <a:fillRect/>
          </a:stretch>
        </p:blipFill>
        <p:spPr>
          <a:xfrm>
            <a:off x="2322830" y="1629410"/>
            <a:ext cx="1163955" cy="3104515"/>
          </a:xfrm>
          <a:prstGeom prst="rect">
            <a:avLst/>
          </a:prstGeom>
        </p:spPr>
      </p:pic>
      <p:sp>
        <p:nvSpPr>
          <p:cNvPr id="7" name="矩形 6"/>
          <p:cNvSpPr/>
          <p:nvPr/>
        </p:nvSpPr>
        <p:spPr>
          <a:xfrm>
            <a:off x="556371" y="4919616"/>
            <a:ext cx="4696287" cy="1383665"/>
          </a:xfrm>
          <a:prstGeom prst="rect">
            <a:avLst/>
          </a:prstGeom>
        </p:spPr>
        <p:txBody>
          <a:bodyPr wrap="square">
            <a:spAutoFit/>
          </a:bodyPr>
          <a:p>
            <a:r>
              <a:rPr lang="zh-CN" altLang="en-US" sz="1400" dirty="0"/>
              <a:t>模型目标：进行词的向量化表示使得向量之间尽可能多地蕴含语义和语法的信息。</a:t>
            </a:r>
            <a:endParaRPr lang="zh-CN" altLang="en-US" sz="1400" dirty="0"/>
          </a:p>
          <a:p>
            <a:r>
              <a:rPr lang="zh-CN" altLang="en-US" sz="1400" dirty="0"/>
              <a:t>输入：语料库</a:t>
            </a:r>
            <a:endParaRPr lang="zh-CN" altLang="en-US" sz="1400" dirty="0"/>
          </a:p>
          <a:p>
            <a:r>
              <a:rPr lang="zh-CN" altLang="en-US" sz="1400" dirty="0"/>
              <a:t>输出：词向量</a:t>
            </a:r>
            <a:endParaRPr lang="zh-CN" altLang="en-US" sz="1400" dirty="0"/>
          </a:p>
          <a:p>
            <a:r>
              <a:rPr lang="zh-CN" altLang="en-US" sz="1400" dirty="0"/>
              <a:t>方法概述：首先基于语料库构建词的共现矩阵，然后基于共现矩阵</a:t>
            </a:r>
            <a:r>
              <a:rPr lang="en-US" altLang="zh-CN" sz="1400" dirty="0"/>
              <a:t>GloVe</a:t>
            </a:r>
            <a:r>
              <a:rPr lang="zh-CN" altLang="en-US" sz="1400" dirty="0"/>
              <a:t>模型学习词向量。</a:t>
            </a:r>
            <a:endParaRPr lang="zh-CN" altLang="en-US" sz="1400" dirty="0"/>
          </a:p>
        </p:txBody>
      </p:sp>
      <p:sp>
        <p:nvSpPr>
          <p:cNvPr id="8" name="矩形 7"/>
          <p:cNvSpPr>
            <a:spLocks noRot="1" noChangeAspect="1" noMove="1" noResize="1" noEditPoints="1" noAdjustHandles="1" noChangeArrowheads="1" noChangeShapeType="1" noTextEdit="1"/>
          </p:cNvSpPr>
          <p:nvPr/>
        </p:nvSpPr>
        <p:spPr>
          <a:xfrm>
            <a:off x="6675755" y="1629410"/>
            <a:ext cx="4660265" cy="4986655"/>
          </a:xfrm>
          <a:prstGeom prst="rect">
            <a:avLst/>
          </a:prstGeom>
          <a:blipFill rotWithShape="1">
            <a:blip r:embed="rId3"/>
            <a:stretch>
              <a:fillRect l="-838" r="-3770" b="-784"/>
            </a:stretch>
          </a:blipFill>
        </p:spPr>
        <p:txBody>
          <a:bodyPr/>
          <a:p>
            <a:r>
              <a:rPr lang="zh-CN" altLang="en-US">
                <a:noFill/>
              </a:rPr>
              <a:t> </a:t>
            </a:r>
            <a:endParaRPr lang="zh-CN" altLang="en-US">
              <a:no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800" b="1" dirty="0">
                <a:solidFill>
                  <a:schemeClr val="bg1"/>
                </a:solidFill>
                <a:latin typeface="Calibri Light" panose="020F0302020204030204" pitchFamily="34" charset="0"/>
                <a:cs typeface="Calibri Light" panose="020F0302020204030204" pitchFamily="34" charset="0"/>
              </a:rPr>
              <a:t>Attention: Attention is All You Need</a:t>
            </a:r>
            <a:endParaRPr lang="zh-CN" altLang="en-US" sz="2800" b="1" dirty="0">
              <a:solidFill>
                <a:schemeClr val="bg1"/>
              </a:solidFill>
              <a:latin typeface="Calibri Light" panose="020F0302020204030204" pitchFamily="34" charset="0"/>
              <a:cs typeface="Calibri Light" panose="020F0302020204030204" pitchFamily="34" charset="0"/>
            </a:endParaRPr>
          </a:p>
        </p:txBody>
      </p:sp>
      <p:pic>
        <p:nvPicPr>
          <p:cNvPr id="1027" name="Picture 3" descr="Scaled Dot-Product Attention &#10;MatMul &#10;SoftMax &#10;Mask (opt.) &#10;Scale &#10;MatMuI "/>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60230" y="2923540"/>
            <a:ext cx="1558290" cy="196723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re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102" y="1930930"/>
            <a:ext cx="2736814" cy="37749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ulti-Head Attention &#10;headi = Attention(QWiQ, , VVV,&quot;) &#10;MultiHead(Q, K, V) — Concat(headi, headh)11'O &#10;to &#10;attayi to information from different &#10;representation at &#10;Multi-Head Attention "/>
          <p:cNvPicPr>
            <a:picLocks noChangeAspect="1" noChangeArrowheads="1"/>
          </p:cNvPicPr>
          <p:nvPr/>
        </p:nvPicPr>
        <p:blipFill rotWithShape="1">
          <a:blip r:embed="rId3">
            <a:extLst>
              <a:ext uri="{28A0092B-C50C-407E-A947-70E740481C1C}">
                <a14:useLocalDpi xmlns:a14="http://schemas.microsoft.com/office/drawing/2010/main" val="0"/>
              </a:ext>
            </a:extLst>
          </a:blip>
          <a:srcRect l="1403"/>
          <a:stretch>
            <a:fillRect/>
          </a:stretch>
        </p:blipFill>
        <p:spPr bwMode="auto">
          <a:xfrm>
            <a:off x="3785148" y="2922673"/>
            <a:ext cx="4777914" cy="2277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tention(Q, K , V) = —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285" y="5010785"/>
            <a:ext cx="2456815" cy="46926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6488668"/>
            <a:ext cx="5173211" cy="369332"/>
          </a:xfrm>
          <a:prstGeom prst="rect">
            <a:avLst/>
          </a:prstGeom>
        </p:spPr>
        <p:txBody>
          <a:bodyPr wrap="none">
            <a:spAutoFit/>
          </a:bodyPr>
          <a:p>
            <a:r>
              <a:rPr lang="en-US" altLang="zh-CN" dirty="0">
                <a:hlinkClick r:id="rId5"/>
              </a:rPr>
              <a:t>https://jalammar.github.io/illustrated-transformer/</a:t>
            </a:r>
            <a:endParaRPr lang="zh-CN" altLang="en-US" dirty="0"/>
          </a:p>
        </p:txBody>
      </p:sp>
      <p:sp>
        <p:nvSpPr>
          <p:cNvPr id="5" name="左箭头 4"/>
          <p:cNvSpPr/>
          <p:nvPr/>
        </p:nvSpPr>
        <p:spPr>
          <a:xfrm>
            <a:off x="2596515" y="5951220"/>
            <a:ext cx="7320280" cy="177165"/>
          </a:xfrm>
          <a:prstGeom prst="leftArrow">
            <a:avLst/>
          </a:prstGeom>
          <a:gradFill>
            <a:gsLst>
              <a:gs pos="0">
                <a:srgbClr val="E30000"/>
              </a:gs>
              <a:gs pos="100000">
                <a:srgbClr val="760303"/>
              </a:gs>
            </a:gsLst>
            <a:lin ang="5400000" scaled="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右箭头 10"/>
          <p:cNvSpPr/>
          <p:nvPr/>
        </p:nvSpPr>
        <p:spPr>
          <a:xfrm>
            <a:off x="1772285" y="4227195"/>
            <a:ext cx="1804670" cy="1263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3" name="圆角矩形 12"/>
          <p:cNvSpPr/>
          <p:nvPr/>
        </p:nvSpPr>
        <p:spPr>
          <a:xfrm>
            <a:off x="1148080" y="4152265"/>
            <a:ext cx="624205" cy="276225"/>
          </a:xfrm>
          <a:prstGeom prst="roundRect">
            <a:avLst/>
          </a:prstGeom>
          <a:noFill/>
          <a:ln w="38100">
            <a:solidFill>
              <a:srgbClr val="C0000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圆角矩形 13"/>
          <p:cNvSpPr/>
          <p:nvPr/>
        </p:nvSpPr>
        <p:spPr>
          <a:xfrm>
            <a:off x="6938010" y="3968115"/>
            <a:ext cx="1209675" cy="276225"/>
          </a:xfrm>
          <a:prstGeom prst="roundRect">
            <a:avLst/>
          </a:prstGeom>
          <a:noFill/>
          <a:ln w="38100">
            <a:solidFill>
              <a:srgbClr val="C0000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右箭头 14"/>
          <p:cNvSpPr/>
          <p:nvPr/>
        </p:nvSpPr>
        <p:spPr>
          <a:xfrm>
            <a:off x="8147685" y="4051300"/>
            <a:ext cx="695960" cy="100965"/>
          </a:xfrm>
          <a:prstGeom prst="rightArrow">
            <a:avLst/>
          </a:prstGeom>
          <a:gradFill>
            <a:gsLst>
              <a:gs pos="0">
                <a:srgbClr val="E30000"/>
              </a:gs>
              <a:gs pos="100000">
                <a:srgbClr val="760303"/>
              </a:gs>
            </a:gsLst>
            <a:lin ang="5400000" scaled="0"/>
          </a:gra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4974</Words>
  <Application>WPS 演示</Application>
  <PresentationFormat>Widescreen</PresentationFormat>
  <Paragraphs>315</Paragraphs>
  <Slides>20</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Arial</vt:lpstr>
      <vt:lpstr>宋体</vt:lpstr>
      <vt:lpstr>Wingdings</vt:lpstr>
      <vt:lpstr>Calibri Light</vt:lpstr>
      <vt:lpstr>微软雅黑</vt:lpstr>
      <vt:lpstr>等线 Light</vt:lpstr>
      <vt:lpstr>等线</vt:lpstr>
      <vt:lpstr>Arial Unicode MS</vt:lpstr>
      <vt:lpstr>Calibri</vt:lpstr>
      <vt:lpstr>-apple-system</vt:lpstr>
      <vt:lpstr>Segoe Print</vt:lpstr>
      <vt:lpstr>Office 主题​​</vt:lpstr>
      <vt:lpstr>1_Office 主题​​</vt:lpstr>
      <vt:lpstr>Multimodal Attention Network  for Emotion Recognition on MELD dataset</vt:lpstr>
      <vt:lpstr>Background</vt:lpstr>
      <vt:lpstr>MFCC: Mel Frequency Cepstral Coefficients</vt:lpstr>
      <vt:lpstr>MFCC: Mel Frequency Cepstral Coefficients</vt:lpstr>
      <vt:lpstr>GloVe: Global Vectors for Word Representation</vt:lpstr>
      <vt:lpstr>GloVe: Global Vectors for Word Representation</vt:lpstr>
      <vt:lpstr>GloVe: Global Vectors for Word Representation</vt:lpstr>
      <vt:lpstr>GloVe: Global Vectors for Word Representation</vt:lpstr>
      <vt:lpstr>Attention: Attention is All You Need</vt:lpstr>
      <vt:lpstr>Attention: Attention is All You Need</vt:lpstr>
      <vt:lpstr>Attention: Attention is All You Need</vt:lpstr>
      <vt:lpstr>Attention: Attention is All You Need</vt:lpstr>
      <vt:lpstr>Research Works using MELD</vt:lpstr>
      <vt:lpstr>Overall Structure of My Current Work</vt:lpstr>
      <vt:lpstr>Text Branch</vt:lpstr>
      <vt:lpstr>Text result (70 epoch)</vt:lpstr>
      <vt:lpstr>Audio Branch</vt:lpstr>
      <vt:lpstr>Audio result (20 epoch)</vt:lpstr>
      <vt:lpstr>MELD: A Multimodal Multi-Party Dataset for Emotion Recognition in Conversation</vt:lpstr>
      <vt:lpstr>MELD: A Multimodal Multi-Party Dataset for Emotion Recognition in Conversation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 A Multimodal Multi-Party Dataset for Emotion Recognition in Conversation</dc:title>
  <dc:creator>xinwei zhao</dc:creator>
  <cp:lastModifiedBy>90531</cp:lastModifiedBy>
  <cp:revision>61</cp:revision>
  <dcterms:created xsi:type="dcterms:W3CDTF">2019-10-17T03:33:00Z</dcterms:created>
  <dcterms:modified xsi:type="dcterms:W3CDTF">2019-10-30T09:11:40Z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