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64" r:id="rId4"/>
    <p:sldId id="266" r:id="rId5"/>
    <p:sldId id="267" r:id="rId6"/>
    <p:sldId id="256" r:id="rId7"/>
    <p:sldId id="258" r:id="rId8"/>
    <p:sldId id="259" r:id="rId9"/>
    <p:sldId id="260" r:id="rId10"/>
    <p:sldId id="261" r:id="rId11"/>
    <p:sldId id="262" r:id="rId12"/>
    <p:sldId id="25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0" autoAdjust="0"/>
    <p:restoredTop sz="94660"/>
  </p:normalViewPr>
  <p:slideViewPr>
    <p:cSldViewPr snapToGrid="0">
      <p:cViewPr varScale="1">
        <p:scale>
          <a:sx n="86" d="100"/>
          <a:sy n="86"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3D200-E0CF-4EBE-8C4E-64651E6D93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11B283-81A7-4FC1-828C-94A2A269C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F40F64-4DA5-4A75-9D7E-A90B4D03026B}"/>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5" name="页脚占位符 4">
            <a:extLst>
              <a:ext uri="{FF2B5EF4-FFF2-40B4-BE49-F238E27FC236}">
                <a16:creationId xmlns:a16="http://schemas.microsoft.com/office/drawing/2014/main" id="{280C7397-32BE-4BF1-B0DC-68291F03C4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C0D797-5505-400D-8619-90F8FA6DE3EB}"/>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285796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230A9-5967-4611-B7A1-2B34C68CB7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5A689A-FD98-404A-BB3A-C6B4ADE078E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4C684A-5E59-424F-BA62-F976AD261498}"/>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5" name="页脚占位符 4">
            <a:extLst>
              <a:ext uri="{FF2B5EF4-FFF2-40B4-BE49-F238E27FC236}">
                <a16:creationId xmlns:a16="http://schemas.microsoft.com/office/drawing/2014/main" id="{31443E7E-C0BB-4928-B083-A27E3799AE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54C299-56DA-41F7-9F5E-0BC46FBC655C}"/>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110879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C3ABD8-842D-48DD-ABFB-1F325BC4F7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63BA80-A5F7-4833-81EA-25953461740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1DE125-E792-4E20-9D24-D1FE2408B7BB}"/>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5" name="页脚占位符 4">
            <a:extLst>
              <a:ext uri="{FF2B5EF4-FFF2-40B4-BE49-F238E27FC236}">
                <a16:creationId xmlns:a16="http://schemas.microsoft.com/office/drawing/2014/main" id="{DC36413C-D00E-4F39-B648-2154E89FC6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D466A1-370F-4718-957B-2C13C1CAA99F}"/>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54606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AF506-6136-420C-A232-50BA8906EF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6CA48E-C629-423D-86CC-96BB32D6ECE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2E9701-46FD-447F-A451-CA4AEA693A93}"/>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5" name="页脚占位符 4">
            <a:extLst>
              <a:ext uri="{FF2B5EF4-FFF2-40B4-BE49-F238E27FC236}">
                <a16:creationId xmlns:a16="http://schemas.microsoft.com/office/drawing/2014/main" id="{3B1F1B36-0D72-4C7B-AF91-80FB00FF57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A0D2EA-EC9C-4F1F-8327-578A60E081E2}"/>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198321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E61CB-BA75-438E-8B5C-08CD09EC28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CACC2F-6C95-4C90-B10D-9F808F252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9DC75D4-5028-4692-97E2-B61496963899}"/>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5" name="页脚占位符 4">
            <a:extLst>
              <a:ext uri="{FF2B5EF4-FFF2-40B4-BE49-F238E27FC236}">
                <a16:creationId xmlns:a16="http://schemas.microsoft.com/office/drawing/2014/main" id="{F892B1F6-4111-459E-B8B3-1ACA2AF9DE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D811E-E28F-4622-8976-B28A2B29E6CF}"/>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260079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AD34E-AD6C-4A0B-9A1E-4BCEFA237E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AEBB40-87E6-4D2B-B45C-E12EDB44AD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86B6E51-0C4B-4DBC-8528-7A0E157EF2F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6F3111F-C3CC-4615-8144-CB002CB9BF97}"/>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6" name="页脚占位符 5">
            <a:extLst>
              <a:ext uri="{FF2B5EF4-FFF2-40B4-BE49-F238E27FC236}">
                <a16:creationId xmlns:a16="http://schemas.microsoft.com/office/drawing/2014/main" id="{DA083986-75C8-445B-9D88-4634146556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8E509E-5B31-4620-9B01-490682A498A6}"/>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146880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7FD6F-F77A-4EF5-82A9-E8B1933C99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6423A1-2941-49C5-A6C6-76392CFAA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F5FF930-A4E3-47FA-AB05-1532F7C529B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CEC039C-CC52-4EA1-A6ED-283BE08B7C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D2B7F6B-56D1-477B-92CE-FC32305A61A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3FB8146-80CD-4B52-9A0F-26BF15D05B3C}"/>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8" name="页脚占位符 7">
            <a:extLst>
              <a:ext uri="{FF2B5EF4-FFF2-40B4-BE49-F238E27FC236}">
                <a16:creationId xmlns:a16="http://schemas.microsoft.com/office/drawing/2014/main" id="{CA9B54D0-98CA-4A40-9281-9057D8999D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5BF22A-035C-4FEA-8465-3A3852EA2875}"/>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341031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743DA-8DC6-4E82-8B67-333C7C8F940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508975-4C14-4ABB-A851-990287E474C4}"/>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4" name="页脚占位符 3">
            <a:extLst>
              <a:ext uri="{FF2B5EF4-FFF2-40B4-BE49-F238E27FC236}">
                <a16:creationId xmlns:a16="http://schemas.microsoft.com/office/drawing/2014/main" id="{283A8081-842B-411D-B26C-13989040B0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A01858-0A52-4098-AB7B-A8C822DEC5BE}"/>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77497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C7F153-1111-4BA7-BF83-78FBB54E9169}"/>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3" name="页脚占位符 2">
            <a:extLst>
              <a:ext uri="{FF2B5EF4-FFF2-40B4-BE49-F238E27FC236}">
                <a16:creationId xmlns:a16="http://schemas.microsoft.com/office/drawing/2014/main" id="{C39B7809-2F73-490C-A850-AD0F99676E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A9CF65-773E-4563-90C9-566FABEE017D}"/>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80666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6F50A-0E9C-4F5F-A63A-7D354FA0E1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3043B57-4ADD-4785-9FCC-822974393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1EE4705-DE23-471D-BC52-6F7E0D4AB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BC3DD3-4BCA-4831-B44E-FD7291E7FA14}"/>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6" name="页脚占位符 5">
            <a:extLst>
              <a:ext uri="{FF2B5EF4-FFF2-40B4-BE49-F238E27FC236}">
                <a16:creationId xmlns:a16="http://schemas.microsoft.com/office/drawing/2014/main" id="{D204C4C0-21BE-4C72-A648-FAA2320653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0A925B-9D8B-426F-A3D2-3CB306686DFF}"/>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243524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00D93-C1A9-4484-92B6-868B0655EF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816A31-607F-4C9F-A818-0473D6F94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CB78CB-16B9-473C-AB4B-FB2499F9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101D081-7DC1-4056-98B1-152A929C6FC4}"/>
              </a:ext>
            </a:extLst>
          </p:cNvPr>
          <p:cNvSpPr>
            <a:spLocks noGrp="1"/>
          </p:cNvSpPr>
          <p:nvPr>
            <p:ph type="dt" sz="half" idx="10"/>
          </p:nvPr>
        </p:nvSpPr>
        <p:spPr/>
        <p:txBody>
          <a:bodyPr/>
          <a:lstStyle/>
          <a:p>
            <a:fld id="{FA53CE25-CB7B-446A-B03C-82095F418B43}" type="datetimeFigureOut">
              <a:rPr lang="zh-CN" altLang="en-US" smtClean="0"/>
              <a:t>2019/8/19</a:t>
            </a:fld>
            <a:endParaRPr lang="zh-CN" altLang="en-US"/>
          </a:p>
        </p:txBody>
      </p:sp>
      <p:sp>
        <p:nvSpPr>
          <p:cNvPr id="6" name="页脚占位符 5">
            <a:extLst>
              <a:ext uri="{FF2B5EF4-FFF2-40B4-BE49-F238E27FC236}">
                <a16:creationId xmlns:a16="http://schemas.microsoft.com/office/drawing/2014/main" id="{C7103ECA-0924-448E-B705-DC750ED25A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B2BD5F-DA68-4AAB-93D7-BCBE869435ED}"/>
              </a:ext>
            </a:extLst>
          </p:cNvPr>
          <p:cNvSpPr>
            <a:spLocks noGrp="1"/>
          </p:cNvSpPr>
          <p:nvPr>
            <p:ph type="sldNum" sz="quarter" idx="12"/>
          </p:nvPr>
        </p:nvSpPr>
        <p:spPr/>
        <p:txBody>
          <a:body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50122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DDF617-BD6F-4C76-A0CE-688F11DF2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7E6AC3-198F-48AD-A996-42AD0D4F6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C87102-FC47-45D3-88A4-59E402F59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3CE25-CB7B-446A-B03C-82095F418B43}" type="datetimeFigureOut">
              <a:rPr lang="zh-CN" altLang="en-US" smtClean="0"/>
              <a:t>2019/8/19</a:t>
            </a:fld>
            <a:endParaRPr lang="zh-CN" altLang="en-US"/>
          </a:p>
        </p:txBody>
      </p:sp>
      <p:sp>
        <p:nvSpPr>
          <p:cNvPr id="5" name="页脚占位符 4">
            <a:extLst>
              <a:ext uri="{FF2B5EF4-FFF2-40B4-BE49-F238E27FC236}">
                <a16:creationId xmlns:a16="http://schemas.microsoft.com/office/drawing/2014/main" id="{A8734AC3-B471-4AD8-B5CE-9921BB1E8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EA8F668-874B-4611-8941-2A53ABFBB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A46B7-82FC-4DBD-B218-0F8A9BD104F3}" type="slidenum">
              <a:rPr lang="zh-CN" altLang="en-US" smtClean="0"/>
              <a:t>‹#›</a:t>
            </a:fld>
            <a:endParaRPr lang="zh-CN" altLang="en-US"/>
          </a:p>
        </p:txBody>
      </p:sp>
    </p:spTree>
    <p:extLst>
      <p:ext uri="{BB962C8B-B14F-4D97-AF65-F5344CB8AC3E}">
        <p14:creationId xmlns:p14="http://schemas.microsoft.com/office/powerpoint/2010/main" val="339520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hyperlink" Target="https://jalammar.github.io/illustrated-transformer/" TargetMode="External"/><Relationship Id="rId4" Type="http://schemas.openxmlformats.org/officeDocument/2006/relationships/image" Target="../media/image19.tmp"/></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hyperlink" Target="https://jalammar.github.io/illustrated-transformer/"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zhuanlan.zhihu.com/p/58389508" TargetMode="External"/><Relationship Id="rId5"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zhuanlan.zhihu.com/p/58389508"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zhuanlan.zhihu.com/p/58389508"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zhuanlan.zhihu.com/p/58389508"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jalammar.github.io/illustrated-transformer/"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https://jalammar.github.io/illustrated-transformer/"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jalammar.github.io/illustrated-transformer/" TargetMode="Externa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s://jalammar.github.io/illustrated-transform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DBD4A-FE42-4EC9-A795-A4BBAA86B99A}"/>
              </a:ext>
            </a:extLst>
          </p:cNvPr>
          <p:cNvSpPr>
            <a:spLocks noGrp="1"/>
          </p:cNvSpPr>
          <p:nvPr>
            <p:ph type="ctrTitle"/>
          </p:nvPr>
        </p:nvSpPr>
        <p:spPr/>
        <p:txBody>
          <a:bodyPr/>
          <a:lstStyle/>
          <a:p>
            <a:r>
              <a:rPr lang="en-US" altLang="zh-CN" b="1" dirty="0"/>
              <a:t>GloVe: Global Vectors for Word Representation</a:t>
            </a:r>
          </a:p>
        </p:txBody>
      </p:sp>
      <p:sp>
        <p:nvSpPr>
          <p:cNvPr id="3" name="副标题 2">
            <a:extLst>
              <a:ext uri="{FF2B5EF4-FFF2-40B4-BE49-F238E27FC236}">
                <a16:creationId xmlns:a16="http://schemas.microsoft.com/office/drawing/2014/main" id="{48806E49-BFC6-46AF-89FB-61CDCB85B3A4}"/>
              </a:ext>
            </a:extLst>
          </p:cNvPr>
          <p:cNvSpPr>
            <a:spLocks noGrp="1"/>
          </p:cNvSpPr>
          <p:nvPr>
            <p:ph type="subTitle" idx="1"/>
          </p:nvPr>
        </p:nvSpPr>
        <p:spPr/>
        <p:txBody>
          <a:bodyPr/>
          <a:lstStyle/>
          <a:p>
            <a:r>
              <a:rPr lang="en-US" altLang="zh-CN" dirty="0"/>
              <a:t>Jeffrey Pennington, Richard </a:t>
            </a:r>
            <a:r>
              <a:rPr lang="en-US" altLang="zh-CN" dirty="0" err="1"/>
              <a:t>Socher</a:t>
            </a:r>
            <a:r>
              <a:rPr lang="en-US" altLang="zh-CN" dirty="0"/>
              <a:t>, Christopher D. Manning</a:t>
            </a:r>
          </a:p>
          <a:p>
            <a:r>
              <a:rPr lang="en-US" altLang="zh-CN" dirty="0"/>
              <a:t>Computer Science Department, Stanford University, Stanford, CA 94305</a:t>
            </a:r>
            <a:endParaRPr lang="zh-CN" altLang="en-US" dirty="0"/>
          </a:p>
        </p:txBody>
      </p:sp>
    </p:spTree>
    <p:extLst>
      <p:ext uri="{BB962C8B-B14F-4D97-AF65-F5344CB8AC3E}">
        <p14:creationId xmlns:p14="http://schemas.microsoft.com/office/powerpoint/2010/main" val="3601209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review">
            <a:extLst>
              <a:ext uri="{FF2B5EF4-FFF2-40B4-BE49-F238E27FC236}">
                <a16:creationId xmlns:a16="http://schemas.microsoft.com/office/drawing/2014/main" id="{A7169CBE-907D-48C8-BBDA-D585E68B33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997" y="1298470"/>
            <a:ext cx="2736814" cy="377491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F7CEC2E4-854B-4F75-9B2F-68CC87F29321}"/>
              </a:ext>
            </a:extLst>
          </p:cNvPr>
          <p:cNvPicPr>
            <a:picLocks noChangeAspect="1"/>
          </p:cNvPicPr>
          <p:nvPr/>
        </p:nvPicPr>
        <p:blipFill>
          <a:blip r:embed="rId3"/>
          <a:stretch>
            <a:fillRect/>
          </a:stretch>
        </p:blipFill>
        <p:spPr>
          <a:xfrm>
            <a:off x="3061964" y="1705067"/>
            <a:ext cx="6068072" cy="3447865"/>
          </a:xfrm>
          <a:prstGeom prst="rect">
            <a:avLst/>
          </a:prstGeom>
        </p:spPr>
      </p:pic>
      <p:pic>
        <p:nvPicPr>
          <p:cNvPr id="5" name="图片 4">
            <a:extLst>
              <a:ext uri="{FF2B5EF4-FFF2-40B4-BE49-F238E27FC236}">
                <a16:creationId xmlns:a16="http://schemas.microsoft.com/office/drawing/2014/main" id="{4600F378-3745-469C-9525-F23E352A40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0036" y="1260921"/>
            <a:ext cx="2339543" cy="4336156"/>
          </a:xfrm>
          <a:prstGeom prst="rect">
            <a:avLst/>
          </a:prstGeom>
        </p:spPr>
      </p:pic>
      <p:sp>
        <p:nvSpPr>
          <p:cNvPr id="6" name="矩形 5">
            <a:extLst>
              <a:ext uri="{FF2B5EF4-FFF2-40B4-BE49-F238E27FC236}">
                <a16:creationId xmlns:a16="http://schemas.microsoft.com/office/drawing/2014/main" id="{E4E0A959-6B1E-4FDC-B996-CE3FDA9D039B}"/>
              </a:ext>
            </a:extLst>
          </p:cNvPr>
          <p:cNvSpPr/>
          <p:nvPr/>
        </p:nvSpPr>
        <p:spPr>
          <a:xfrm>
            <a:off x="0" y="6488668"/>
            <a:ext cx="5173211" cy="369332"/>
          </a:xfrm>
          <a:prstGeom prst="rect">
            <a:avLst/>
          </a:prstGeom>
        </p:spPr>
        <p:txBody>
          <a:bodyPr wrap="none">
            <a:spAutoFit/>
          </a:bodyPr>
          <a:lstStyle/>
          <a:p>
            <a:r>
              <a:rPr lang="en-US" altLang="zh-CN" dirty="0">
                <a:hlinkClick r:id="rId5"/>
              </a:rPr>
              <a:t>https://jalammar.github.io/illustrated-transformer/</a:t>
            </a:r>
            <a:endParaRPr lang="zh-CN" altLang="en-US" dirty="0"/>
          </a:p>
        </p:txBody>
      </p:sp>
    </p:spTree>
    <p:extLst>
      <p:ext uri="{BB962C8B-B14F-4D97-AF65-F5344CB8AC3E}">
        <p14:creationId xmlns:p14="http://schemas.microsoft.com/office/powerpoint/2010/main" val="229650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review">
            <a:extLst>
              <a:ext uri="{FF2B5EF4-FFF2-40B4-BE49-F238E27FC236}">
                <a16:creationId xmlns:a16="http://schemas.microsoft.com/office/drawing/2014/main" id="{A7169CBE-907D-48C8-BBDA-D585E68B33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997" y="1298470"/>
            <a:ext cx="2736814" cy="377491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C87EE3-4F86-477E-8BEC-2268E4C744D4}"/>
              </a:ext>
            </a:extLst>
          </p:cNvPr>
          <p:cNvPicPr>
            <a:picLocks noChangeAspect="1"/>
          </p:cNvPicPr>
          <p:nvPr/>
        </p:nvPicPr>
        <p:blipFill>
          <a:blip r:embed="rId3"/>
          <a:stretch>
            <a:fillRect/>
          </a:stretch>
        </p:blipFill>
        <p:spPr>
          <a:xfrm>
            <a:off x="3725009" y="1540036"/>
            <a:ext cx="3657600" cy="3421294"/>
          </a:xfrm>
          <a:prstGeom prst="rect">
            <a:avLst/>
          </a:prstGeom>
        </p:spPr>
      </p:pic>
      <p:sp>
        <p:nvSpPr>
          <p:cNvPr id="9" name="矩形 8">
            <a:extLst>
              <a:ext uri="{FF2B5EF4-FFF2-40B4-BE49-F238E27FC236}">
                <a16:creationId xmlns:a16="http://schemas.microsoft.com/office/drawing/2014/main" id="{973235F0-E9AA-4F55-8516-6F910E2760E0}"/>
              </a:ext>
            </a:extLst>
          </p:cNvPr>
          <p:cNvSpPr/>
          <p:nvPr/>
        </p:nvSpPr>
        <p:spPr>
          <a:xfrm>
            <a:off x="7892807" y="480193"/>
            <a:ext cx="2743200" cy="6155531"/>
          </a:xfrm>
          <a:prstGeom prst="rect">
            <a:avLst/>
          </a:prstGeom>
        </p:spPr>
        <p:txBody>
          <a:bodyPr wrap="square">
            <a:spAutoFit/>
          </a:bodyPr>
          <a:lstStyle/>
          <a:p>
            <a:pPr algn="ctr"/>
            <a:r>
              <a:rPr lang="en-US" altLang="zh-CN" sz="1400" b="1" dirty="0" err="1"/>
              <a:t>Batch_Normalization</a:t>
            </a:r>
            <a:endParaRPr lang="en-US" altLang="zh-CN" sz="1400" b="1" dirty="0"/>
          </a:p>
          <a:p>
            <a:pPr algn="ctr"/>
            <a:r>
              <a:rPr lang="zh-CN" altLang="en-US" sz="1400" dirty="0"/>
              <a:t>对一个神经元的</a:t>
            </a:r>
            <a:r>
              <a:rPr lang="en-US" altLang="zh-CN" sz="1400" dirty="0"/>
              <a:t>batch</a:t>
            </a:r>
            <a:r>
              <a:rPr lang="zh-CN" altLang="en-US" sz="1400" dirty="0"/>
              <a:t>所有样本</a:t>
            </a:r>
            <a:endParaRPr lang="en-US" altLang="zh-CN" sz="1400" dirty="0"/>
          </a:p>
          <a:p>
            <a:endParaRPr lang="en-US" altLang="zh-CN" sz="1400" b="1"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pPr algn="ctr"/>
            <a:r>
              <a:rPr lang="en-US" altLang="zh-CN" sz="1400" b="1" dirty="0" err="1"/>
              <a:t>Layer_Normalization</a:t>
            </a:r>
            <a:endParaRPr lang="en-US" altLang="zh-CN" sz="1400" b="1" dirty="0"/>
          </a:p>
          <a:p>
            <a:pPr algn="ctr"/>
            <a:r>
              <a:rPr lang="zh-CN" altLang="en-US" sz="1400" dirty="0"/>
              <a:t>对一个样本同一层所有神经元</a:t>
            </a:r>
            <a:endParaRPr lang="en-US" altLang="zh-CN" sz="1400"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zh-CN" altLang="en-US" sz="1200" dirty="0"/>
          </a:p>
        </p:txBody>
      </p:sp>
      <p:pic>
        <p:nvPicPr>
          <p:cNvPr id="10" name="图片 9">
            <a:extLst>
              <a:ext uri="{FF2B5EF4-FFF2-40B4-BE49-F238E27FC236}">
                <a16:creationId xmlns:a16="http://schemas.microsoft.com/office/drawing/2014/main" id="{516A95A0-C0E9-4893-ADE6-460D14B9A9DC}"/>
              </a:ext>
            </a:extLst>
          </p:cNvPr>
          <p:cNvPicPr>
            <a:picLocks noChangeAspect="1"/>
          </p:cNvPicPr>
          <p:nvPr/>
        </p:nvPicPr>
        <p:blipFill rotWithShape="1">
          <a:blip r:embed="rId4"/>
          <a:srcRect l="29317" t="12250" r="12677"/>
          <a:stretch/>
        </p:blipFill>
        <p:spPr>
          <a:xfrm>
            <a:off x="7892807" y="1012767"/>
            <a:ext cx="2743200" cy="2237916"/>
          </a:xfrm>
          <a:prstGeom prst="rect">
            <a:avLst/>
          </a:prstGeom>
        </p:spPr>
      </p:pic>
      <p:pic>
        <p:nvPicPr>
          <p:cNvPr id="11" name="图片 10">
            <a:extLst>
              <a:ext uri="{FF2B5EF4-FFF2-40B4-BE49-F238E27FC236}">
                <a16:creationId xmlns:a16="http://schemas.microsoft.com/office/drawing/2014/main" id="{86F72A7B-42B7-457B-A697-7B90EE41DB65}"/>
              </a:ext>
            </a:extLst>
          </p:cNvPr>
          <p:cNvPicPr>
            <a:picLocks noChangeAspect="1"/>
          </p:cNvPicPr>
          <p:nvPr/>
        </p:nvPicPr>
        <p:blipFill rotWithShape="1">
          <a:blip r:embed="rId5"/>
          <a:srcRect l="23618" t="11602" r="22676"/>
          <a:stretch/>
        </p:blipFill>
        <p:spPr>
          <a:xfrm>
            <a:off x="7892807" y="3927226"/>
            <a:ext cx="2743200" cy="2292319"/>
          </a:xfrm>
          <a:prstGeom prst="rect">
            <a:avLst/>
          </a:prstGeom>
        </p:spPr>
      </p:pic>
      <p:sp>
        <p:nvSpPr>
          <p:cNvPr id="7" name="矩形 6">
            <a:extLst>
              <a:ext uri="{FF2B5EF4-FFF2-40B4-BE49-F238E27FC236}">
                <a16:creationId xmlns:a16="http://schemas.microsoft.com/office/drawing/2014/main" id="{31398D72-915F-469F-83F6-CF67BCD5183E}"/>
              </a:ext>
            </a:extLst>
          </p:cNvPr>
          <p:cNvSpPr/>
          <p:nvPr/>
        </p:nvSpPr>
        <p:spPr>
          <a:xfrm>
            <a:off x="0" y="6488668"/>
            <a:ext cx="5173211" cy="369332"/>
          </a:xfrm>
          <a:prstGeom prst="rect">
            <a:avLst/>
          </a:prstGeom>
        </p:spPr>
        <p:txBody>
          <a:bodyPr wrap="none">
            <a:spAutoFit/>
          </a:bodyPr>
          <a:lstStyle/>
          <a:p>
            <a:r>
              <a:rPr lang="en-US" altLang="zh-CN" dirty="0">
                <a:hlinkClick r:id="rId6"/>
              </a:rPr>
              <a:t>https://jalammar.github.io/illustrated-transformer/</a:t>
            </a:r>
            <a:endParaRPr lang="zh-CN" altLang="en-US" dirty="0"/>
          </a:p>
        </p:txBody>
      </p:sp>
    </p:spTree>
    <p:extLst>
      <p:ext uri="{BB962C8B-B14F-4D97-AF65-F5344CB8AC3E}">
        <p14:creationId xmlns:p14="http://schemas.microsoft.com/office/powerpoint/2010/main" val="359845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DE2F1-FB1B-4CB6-AACE-3F57C67BC881}"/>
              </a:ext>
            </a:extLst>
          </p:cNvPr>
          <p:cNvSpPr>
            <a:spLocks noGrp="1"/>
          </p:cNvSpPr>
          <p:nvPr>
            <p:ph type="title"/>
          </p:nvPr>
        </p:nvSpPr>
        <p:spPr>
          <a:xfrm>
            <a:off x="838200" y="365125"/>
            <a:ext cx="10515600" cy="1325563"/>
          </a:xfrm>
        </p:spPr>
        <p:txBody>
          <a:bodyPr/>
          <a:lstStyle/>
          <a:p>
            <a:r>
              <a:rPr lang="en-US" altLang="zh-CN" b="1" dirty="0">
                <a:latin typeface="Calibri Light" panose="020F0302020204030204" pitchFamily="34" charset="0"/>
                <a:cs typeface="Calibri Light" panose="020F0302020204030204" pitchFamily="34" charset="0"/>
              </a:rPr>
              <a:t>Overall Structure of Multimodal Attention Network (MAN)</a:t>
            </a:r>
            <a:endParaRPr lang="zh-CN" altLang="en-US" dirty="0"/>
          </a:p>
        </p:txBody>
      </p:sp>
      <p:pic>
        <p:nvPicPr>
          <p:cNvPr id="4" name="图片 3">
            <a:extLst>
              <a:ext uri="{FF2B5EF4-FFF2-40B4-BE49-F238E27FC236}">
                <a16:creationId xmlns:a16="http://schemas.microsoft.com/office/drawing/2014/main" id="{2C9FA872-CA6E-49B2-8D16-8995BB7703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043" y="2163314"/>
            <a:ext cx="10058400" cy="4475899"/>
          </a:xfrm>
          <a:prstGeom prst="rect">
            <a:avLst/>
          </a:prstGeom>
        </p:spPr>
      </p:pic>
      <p:sp>
        <p:nvSpPr>
          <p:cNvPr id="3" name="文本框 2">
            <a:extLst>
              <a:ext uri="{FF2B5EF4-FFF2-40B4-BE49-F238E27FC236}">
                <a16:creationId xmlns:a16="http://schemas.microsoft.com/office/drawing/2014/main" id="{8A70BB8B-2F95-49E3-B40A-B99EB2C19E0D}"/>
              </a:ext>
            </a:extLst>
          </p:cNvPr>
          <p:cNvSpPr txBox="1"/>
          <p:nvPr/>
        </p:nvSpPr>
        <p:spPr>
          <a:xfrm>
            <a:off x="3756518" y="1689947"/>
            <a:ext cx="400110" cy="638957"/>
          </a:xfrm>
          <a:prstGeom prst="rect">
            <a:avLst/>
          </a:prstGeom>
          <a:noFill/>
        </p:spPr>
        <p:txBody>
          <a:bodyPr vert="vert270" wrap="none" rtlCol="0">
            <a:spAutoFit/>
          </a:bodyPr>
          <a:lstStyle/>
          <a:p>
            <a:r>
              <a:rPr lang="en-US" altLang="zh-CN" sz="1400" dirty="0">
                <a:solidFill>
                  <a:srgbClr val="C00000"/>
                </a:solidFill>
              </a:rPr>
              <a:t>50*200</a:t>
            </a:r>
            <a:endParaRPr lang="zh-CN" altLang="en-US" sz="1400" dirty="0">
              <a:solidFill>
                <a:srgbClr val="C00000"/>
              </a:solidFill>
            </a:endParaRPr>
          </a:p>
        </p:txBody>
      </p:sp>
      <p:sp>
        <p:nvSpPr>
          <p:cNvPr id="5" name="文本框 4">
            <a:extLst>
              <a:ext uri="{FF2B5EF4-FFF2-40B4-BE49-F238E27FC236}">
                <a16:creationId xmlns:a16="http://schemas.microsoft.com/office/drawing/2014/main" id="{00B1741D-49FB-4191-A5C8-D202FEB15576}"/>
              </a:ext>
            </a:extLst>
          </p:cNvPr>
          <p:cNvSpPr txBox="1"/>
          <p:nvPr/>
        </p:nvSpPr>
        <p:spPr>
          <a:xfrm>
            <a:off x="6194752" y="1689947"/>
            <a:ext cx="400110" cy="638957"/>
          </a:xfrm>
          <a:prstGeom prst="rect">
            <a:avLst/>
          </a:prstGeom>
          <a:noFill/>
        </p:spPr>
        <p:txBody>
          <a:bodyPr vert="vert270" wrap="none" rtlCol="0">
            <a:spAutoFit/>
          </a:bodyPr>
          <a:lstStyle/>
          <a:p>
            <a:r>
              <a:rPr lang="en-US" altLang="zh-CN" sz="1400" dirty="0">
                <a:solidFill>
                  <a:srgbClr val="C00000"/>
                </a:solidFill>
              </a:rPr>
              <a:t>50*160</a:t>
            </a:r>
            <a:endParaRPr lang="zh-CN" altLang="en-US" sz="1400" dirty="0">
              <a:solidFill>
                <a:srgbClr val="C00000"/>
              </a:solidFill>
            </a:endParaRPr>
          </a:p>
        </p:txBody>
      </p:sp>
      <p:sp>
        <p:nvSpPr>
          <p:cNvPr id="6" name="文本框 5">
            <a:extLst>
              <a:ext uri="{FF2B5EF4-FFF2-40B4-BE49-F238E27FC236}">
                <a16:creationId xmlns:a16="http://schemas.microsoft.com/office/drawing/2014/main" id="{50DD7652-3873-4E23-9F47-52375E06EB2E}"/>
              </a:ext>
            </a:extLst>
          </p:cNvPr>
          <p:cNvSpPr txBox="1"/>
          <p:nvPr/>
        </p:nvSpPr>
        <p:spPr>
          <a:xfrm>
            <a:off x="6764773" y="1689948"/>
            <a:ext cx="400110" cy="638957"/>
          </a:xfrm>
          <a:prstGeom prst="rect">
            <a:avLst/>
          </a:prstGeom>
          <a:noFill/>
        </p:spPr>
        <p:txBody>
          <a:bodyPr vert="vert270" wrap="none" rtlCol="0">
            <a:spAutoFit/>
          </a:bodyPr>
          <a:lstStyle/>
          <a:p>
            <a:r>
              <a:rPr lang="en-US" altLang="zh-CN" sz="1400" dirty="0">
                <a:solidFill>
                  <a:srgbClr val="C00000"/>
                </a:solidFill>
              </a:rPr>
              <a:t>50*100</a:t>
            </a:r>
            <a:endParaRPr lang="zh-CN" altLang="en-US" sz="1400" dirty="0">
              <a:solidFill>
                <a:srgbClr val="C00000"/>
              </a:solidFill>
            </a:endParaRPr>
          </a:p>
        </p:txBody>
      </p:sp>
      <p:sp>
        <p:nvSpPr>
          <p:cNvPr id="7" name="文本框 6">
            <a:extLst>
              <a:ext uri="{FF2B5EF4-FFF2-40B4-BE49-F238E27FC236}">
                <a16:creationId xmlns:a16="http://schemas.microsoft.com/office/drawing/2014/main" id="{BDA5B01E-EB9A-4C15-A5D9-4F9CC7B2D63C}"/>
              </a:ext>
            </a:extLst>
          </p:cNvPr>
          <p:cNvSpPr txBox="1"/>
          <p:nvPr/>
        </p:nvSpPr>
        <p:spPr>
          <a:xfrm>
            <a:off x="7334794" y="1784524"/>
            <a:ext cx="400110" cy="544380"/>
          </a:xfrm>
          <a:prstGeom prst="rect">
            <a:avLst/>
          </a:prstGeom>
          <a:noFill/>
        </p:spPr>
        <p:txBody>
          <a:bodyPr vert="vert270" wrap="none" rtlCol="0">
            <a:spAutoFit/>
          </a:bodyPr>
          <a:lstStyle/>
          <a:p>
            <a:r>
              <a:rPr lang="en-US" altLang="zh-CN" sz="1400" dirty="0">
                <a:solidFill>
                  <a:srgbClr val="C00000"/>
                </a:solidFill>
              </a:rPr>
              <a:t>50*60</a:t>
            </a:r>
            <a:endParaRPr lang="zh-CN" altLang="en-US" sz="1400" dirty="0">
              <a:solidFill>
                <a:srgbClr val="C00000"/>
              </a:solidFill>
            </a:endParaRPr>
          </a:p>
        </p:txBody>
      </p:sp>
      <p:sp>
        <p:nvSpPr>
          <p:cNvPr id="8" name="文本框 7">
            <a:extLst>
              <a:ext uri="{FF2B5EF4-FFF2-40B4-BE49-F238E27FC236}">
                <a16:creationId xmlns:a16="http://schemas.microsoft.com/office/drawing/2014/main" id="{E8A05885-0C34-4456-A81E-5EA098AB092E}"/>
              </a:ext>
            </a:extLst>
          </p:cNvPr>
          <p:cNvSpPr txBox="1"/>
          <p:nvPr/>
        </p:nvSpPr>
        <p:spPr>
          <a:xfrm>
            <a:off x="7818966" y="1784524"/>
            <a:ext cx="400110" cy="544380"/>
          </a:xfrm>
          <a:prstGeom prst="rect">
            <a:avLst/>
          </a:prstGeom>
          <a:noFill/>
        </p:spPr>
        <p:txBody>
          <a:bodyPr vert="vert270" wrap="none" rtlCol="0">
            <a:spAutoFit/>
          </a:bodyPr>
          <a:lstStyle/>
          <a:p>
            <a:r>
              <a:rPr lang="en-US" altLang="zh-CN" sz="1400" dirty="0">
                <a:solidFill>
                  <a:srgbClr val="C00000"/>
                </a:solidFill>
              </a:rPr>
              <a:t>50*30</a:t>
            </a:r>
            <a:endParaRPr lang="zh-CN" altLang="en-US" sz="1400" dirty="0">
              <a:solidFill>
                <a:srgbClr val="C00000"/>
              </a:solidFill>
            </a:endParaRPr>
          </a:p>
        </p:txBody>
      </p:sp>
      <p:sp>
        <p:nvSpPr>
          <p:cNvPr id="9" name="文本框 8">
            <a:extLst>
              <a:ext uri="{FF2B5EF4-FFF2-40B4-BE49-F238E27FC236}">
                <a16:creationId xmlns:a16="http://schemas.microsoft.com/office/drawing/2014/main" id="{679E9382-A062-4213-8A3E-7383DD5BD2D1}"/>
              </a:ext>
            </a:extLst>
          </p:cNvPr>
          <p:cNvSpPr txBox="1"/>
          <p:nvPr/>
        </p:nvSpPr>
        <p:spPr>
          <a:xfrm>
            <a:off x="3895225" y="5485991"/>
            <a:ext cx="400110" cy="807272"/>
          </a:xfrm>
          <a:prstGeom prst="rect">
            <a:avLst/>
          </a:prstGeom>
          <a:noFill/>
        </p:spPr>
        <p:txBody>
          <a:bodyPr vert="vert270" wrap="none" rtlCol="0">
            <a:spAutoFit/>
          </a:bodyPr>
          <a:lstStyle/>
          <a:p>
            <a:r>
              <a:rPr lang="en-US" altLang="zh-CN" sz="1400" dirty="0">
                <a:solidFill>
                  <a:srgbClr val="C00000"/>
                </a:solidFill>
              </a:rPr>
              <a:t>30*40*30</a:t>
            </a:r>
            <a:endParaRPr lang="zh-CN" altLang="en-US" sz="1400" dirty="0">
              <a:solidFill>
                <a:srgbClr val="C00000"/>
              </a:solidFill>
            </a:endParaRPr>
          </a:p>
        </p:txBody>
      </p:sp>
      <p:sp>
        <p:nvSpPr>
          <p:cNvPr id="10" name="文本框 9">
            <a:extLst>
              <a:ext uri="{FF2B5EF4-FFF2-40B4-BE49-F238E27FC236}">
                <a16:creationId xmlns:a16="http://schemas.microsoft.com/office/drawing/2014/main" id="{4F01F45D-044B-4AC0-9B56-7E65960FF167}"/>
              </a:ext>
            </a:extLst>
          </p:cNvPr>
          <p:cNvSpPr txBox="1"/>
          <p:nvPr/>
        </p:nvSpPr>
        <p:spPr>
          <a:xfrm>
            <a:off x="6764773" y="5748883"/>
            <a:ext cx="400110" cy="544380"/>
          </a:xfrm>
          <a:prstGeom prst="rect">
            <a:avLst/>
          </a:prstGeom>
          <a:noFill/>
        </p:spPr>
        <p:txBody>
          <a:bodyPr vert="vert270" wrap="none" rtlCol="0">
            <a:spAutoFit/>
          </a:bodyPr>
          <a:lstStyle/>
          <a:p>
            <a:r>
              <a:rPr lang="en-US" altLang="zh-CN" sz="1400" dirty="0">
                <a:solidFill>
                  <a:srgbClr val="C00000"/>
                </a:solidFill>
              </a:rPr>
              <a:t>30*30</a:t>
            </a:r>
            <a:endParaRPr lang="zh-CN" altLang="en-US" sz="1400" dirty="0">
              <a:solidFill>
                <a:srgbClr val="C00000"/>
              </a:solidFill>
            </a:endParaRPr>
          </a:p>
        </p:txBody>
      </p:sp>
      <p:sp>
        <p:nvSpPr>
          <p:cNvPr id="11" name="文本框 10">
            <a:extLst>
              <a:ext uri="{FF2B5EF4-FFF2-40B4-BE49-F238E27FC236}">
                <a16:creationId xmlns:a16="http://schemas.microsoft.com/office/drawing/2014/main" id="{8576CBCE-3ED3-48FD-BE23-2DF54757F1CC}"/>
              </a:ext>
            </a:extLst>
          </p:cNvPr>
          <p:cNvSpPr txBox="1"/>
          <p:nvPr/>
        </p:nvSpPr>
        <p:spPr>
          <a:xfrm>
            <a:off x="7334794" y="5748883"/>
            <a:ext cx="400110" cy="544380"/>
          </a:xfrm>
          <a:prstGeom prst="rect">
            <a:avLst/>
          </a:prstGeom>
          <a:noFill/>
        </p:spPr>
        <p:txBody>
          <a:bodyPr vert="vert270" wrap="none" rtlCol="0">
            <a:spAutoFit/>
          </a:bodyPr>
          <a:lstStyle/>
          <a:p>
            <a:r>
              <a:rPr lang="en-US" altLang="zh-CN" sz="1400" dirty="0">
                <a:solidFill>
                  <a:srgbClr val="C00000"/>
                </a:solidFill>
              </a:rPr>
              <a:t>30*30</a:t>
            </a:r>
            <a:endParaRPr lang="zh-CN" altLang="en-US" sz="1400" dirty="0">
              <a:solidFill>
                <a:srgbClr val="C00000"/>
              </a:solidFill>
            </a:endParaRPr>
          </a:p>
        </p:txBody>
      </p:sp>
      <p:sp>
        <p:nvSpPr>
          <p:cNvPr id="12" name="文本框 11">
            <a:extLst>
              <a:ext uri="{FF2B5EF4-FFF2-40B4-BE49-F238E27FC236}">
                <a16:creationId xmlns:a16="http://schemas.microsoft.com/office/drawing/2014/main" id="{4B15D85D-6565-437E-9400-B43B77A57F4E}"/>
              </a:ext>
            </a:extLst>
          </p:cNvPr>
          <p:cNvSpPr txBox="1"/>
          <p:nvPr/>
        </p:nvSpPr>
        <p:spPr>
          <a:xfrm>
            <a:off x="7904815" y="5750896"/>
            <a:ext cx="400110" cy="544380"/>
          </a:xfrm>
          <a:prstGeom prst="rect">
            <a:avLst/>
          </a:prstGeom>
          <a:noFill/>
        </p:spPr>
        <p:txBody>
          <a:bodyPr vert="vert270" wrap="none" rtlCol="0">
            <a:spAutoFit/>
          </a:bodyPr>
          <a:lstStyle/>
          <a:p>
            <a:r>
              <a:rPr lang="en-US" altLang="zh-CN" sz="1400" dirty="0">
                <a:solidFill>
                  <a:srgbClr val="C00000"/>
                </a:solidFill>
              </a:rPr>
              <a:t>30*30</a:t>
            </a:r>
            <a:endParaRPr lang="zh-CN" altLang="en-US" sz="1400" dirty="0">
              <a:solidFill>
                <a:srgbClr val="C00000"/>
              </a:solidFill>
            </a:endParaRPr>
          </a:p>
        </p:txBody>
      </p:sp>
      <p:sp>
        <p:nvSpPr>
          <p:cNvPr id="13" name="文本框 12">
            <a:extLst>
              <a:ext uri="{FF2B5EF4-FFF2-40B4-BE49-F238E27FC236}">
                <a16:creationId xmlns:a16="http://schemas.microsoft.com/office/drawing/2014/main" id="{ED7842D4-EBB2-48C6-88ED-57FE579D4F93}"/>
              </a:ext>
            </a:extLst>
          </p:cNvPr>
          <p:cNvSpPr txBox="1"/>
          <p:nvPr/>
        </p:nvSpPr>
        <p:spPr>
          <a:xfrm>
            <a:off x="8384824" y="2884620"/>
            <a:ext cx="400110" cy="544380"/>
          </a:xfrm>
          <a:prstGeom prst="rect">
            <a:avLst/>
          </a:prstGeom>
          <a:noFill/>
        </p:spPr>
        <p:txBody>
          <a:bodyPr vert="vert270" wrap="none" rtlCol="0">
            <a:spAutoFit/>
          </a:bodyPr>
          <a:lstStyle/>
          <a:p>
            <a:r>
              <a:rPr lang="en-US" altLang="zh-CN" sz="1400" dirty="0">
                <a:solidFill>
                  <a:srgbClr val="C00000"/>
                </a:solidFill>
              </a:rPr>
              <a:t>30*80</a:t>
            </a:r>
            <a:endParaRPr lang="zh-CN" altLang="en-US" sz="1400" dirty="0">
              <a:solidFill>
                <a:srgbClr val="C00000"/>
              </a:solidFill>
            </a:endParaRPr>
          </a:p>
        </p:txBody>
      </p:sp>
      <p:sp>
        <p:nvSpPr>
          <p:cNvPr id="14" name="文本框 13">
            <a:extLst>
              <a:ext uri="{FF2B5EF4-FFF2-40B4-BE49-F238E27FC236}">
                <a16:creationId xmlns:a16="http://schemas.microsoft.com/office/drawing/2014/main" id="{966D46B9-DE8B-4852-89C9-2A87F3224CB4}"/>
              </a:ext>
            </a:extLst>
          </p:cNvPr>
          <p:cNvSpPr txBox="1"/>
          <p:nvPr/>
        </p:nvSpPr>
        <p:spPr>
          <a:xfrm>
            <a:off x="8901208" y="2884620"/>
            <a:ext cx="400110" cy="544380"/>
          </a:xfrm>
          <a:prstGeom prst="rect">
            <a:avLst/>
          </a:prstGeom>
          <a:noFill/>
        </p:spPr>
        <p:txBody>
          <a:bodyPr vert="vert270" wrap="none" rtlCol="0">
            <a:spAutoFit/>
          </a:bodyPr>
          <a:lstStyle/>
          <a:p>
            <a:r>
              <a:rPr lang="en-US" altLang="zh-CN" sz="1400" dirty="0">
                <a:solidFill>
                  <a:srgbClr val="C00000"/>
                </a:solidFill>
              </a:rPr>
              <a:t>30*80</a:t>
            </a:r>
            <a:endParaRPr lang="zh-CN" altLang="en-US" sz="1400" dirty="0">
              <a:solidFill>
                <a:srgbClr val="C00000"/>
              </a:solidFill>
            </a:endParaRPr>
          </a:p>
        </p:txBody>
      </p:sp>
      <p:sp>
        <p:nvSpPr>
          <p:cNvPr id="15" name="文本框 14">
            <a:extLst>
              <a:ext uri="{FF2B5EF4-FFF2-40B4-BE49-F238E27FC236}">
                <a16:creationId xmlns:a16="http://schemas.microsoft.com/office/drawing/2014/main" id="{7B04CC48-A741-47E8-BFA3-9D1D262BA886}"/>
              </a:ext>
            </a:extLst>
          </p:cNvPr>
          <p:cNvSpPr txBox="1"/>
          <p:nvPr/>
        </p:nvSpPr>
        <p:spPr>
          <a:xfrm>
            <a:off x="9396742" y="2884620"/>
            <a:ext cx="400110" cy="544380"/>
          </a:xfrm>
          <a:prstGeom prst="rect">
            <a:avLst/>
          </a:prstGeom>
          <a:noFill/>
        </p:spPr>
        <p:txBody>
          <a:bodyPr vert="vert270" wrap="none" rtlCol="0">
            <a:spAutoFit/>
          </a:bodyPr>
          <a:lstStyle/>
          <a:p>
            <a:r>
              <a:rPr lang="en-US" altLang="zh-CN" sz="1400" dirty="0">
                <a:solidFill>
                  <a:srgbClr val="C00000"/>
                </a:solidFill>
              </a:rPr>
              <a:t>30*80</a:t>
            </a:r>
            <a:endParaRPr lang="zh-CN" altLang="en-US" sz="1400" dirty="0">
              <a:solidFill>
                <a:srgbClr val="C00000"/>
              </a:solidFill>
            </a:endParaRPr>
          </a:p>
        </p:txBody>
      </p:sp>
      <p:sp>
        <p:nvSpPr>
          <p:cNvPr id="16" name="文本框 15">
            <a:extLst>
              <a:ext uri="{FF2B5EF4-FFF2-40B4-BE49-F238E27FC236}">
                <a16:creationId xmlns:a16="http://schemas.microsoft.com/office/drawing/2014/main" id="{601C6F78-C3D5-4192-BF74-39A1E089692C}"/>
              </a:ext>
            </a:extLst>
          </p:cNvPr>
          <p:cNvSpPr txBox="1"/>
          <p:nvPr/>
        </p:nvSpPr>
        <p:spPr>
          <a:xfrm>
            <a:off x="9892276" y="3147513"/>
            <a:ext cx="400110" cy="281487"/>
          </a:xfrm>
          <a:prstGeom prst="rect">
            <a:avLst/>
          </a:prstGeom>
          <a:noFill/>
        </p:spPr>
        <p:txBody>
          <a:bodyPr vert="vert270" wrap="none" rtlCol="0">
            <a:spAutoFit/>
          </a:bodyPr>
          <a:lstStyle/>
          <a:p>
            <a:r>
              <a:rPr lang="en-US" altLang="zh-CN" sz="1400" dirty="0">
                <a:solidFill>
                  <a:srgbClr val="C00000"/>
                </a:solidFill>
              </a:rPr>
              <a:t>30</a:t>
            </a:r>
            <a:endParaRPr lang="zh-CN" altLang="en-US" sz="1400" dirty="0">
              <a:solidFill>
                <a:srgbClr val="C00000"/>
              </a:solidFill>
            </a:endParaRPr>
          </a:p>
        </p:txBody>
      </p:sp>
    </p:spTree>
    <p:extLst>
      <p:ext uri="{BB962C8B-B14F-4D97-AF65-F5344CB8AC3E}">
        <p14:creationId xmlns:p14="http://schemas.microsoft.com/office/powerpoint/2010/main" val="288996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E75307-E516-4746-AE81-1CA3C67A5CD1}"/>
              </a:ext>
            </a:extLst>
          </p:cNvPr>
          <p:cNvPicPr>
            <a:picLocks noChangeAspect="1"/>
          </p:cNvPicPr>
          <p:nvPr/>
        </p:nvPicPr>
        <p:blipFill>
          <a:blip r:embed="rId2"/>
          <a:stretch>
            <a:fillRect/>
          </a:stretch>
        </p:blipFill>
        <p:spPr>
          <a:xfrm>
            <a:off x="2305051" y="422183"/>
            <a:ext cx="1485900" cy="3962400"/>
          </a:xfrm>
          <a:prstGeom prst="rect">
            <a:avLst/>
          </a:prstGeom>
        </p:spPr>
      </p:pic>
      <p:sp>
        <p:nvSpPr>
          <p:cNvPr id="7" name="矩形 6">
            <a:extLst>
              <a:ext uri="{FF2B5EF4-FFF2-40B4-BE49-F238E27FC236}">
                <a16:creationId xmlns:a16="http://schemas.microsoft.com/office/drawing/2014/main" id="{74D78DD7-8310-40E3-A11C-678BE9580FFD}"/>
              </a:ext>
            </a:extLst>
          </p:cNvPr>
          <p:cNvSpPr/>
          <p:nvPr/>
        </p:nvSpPr>
        <p:spPr>
          <a:xfrm>
            <a:off x="834501" y="4681491"/>
            <a:ext cx="4696287" cy="1754326"/>
          </a:xfrm>
          <a:prstGeom prst="rect">
            <a:avLst/>
          </a:prstGeom>
        </p:spPr>
        <p:txBody>
          <a:bodyPr wrap="square">
            <a:spAutoFit/>
          </a:bodyPr>
          <a:lstStyle/>
          <a:p>
            <a:r>
              <a:rPr lang="zh-CN" altLang="en-US" dirty="0"/>
              <a:t>模型目标：进行词的向量化表示使得向量之间尽可能多地蕴含语义和语法的信息。</a:t>
            </a:r>
          </a:p>
          <a:p>
            <a:r>
              <a:rPr lang="zh-CN" altLang="en-US" dirty="0"/>
              <a:t>输入：语料库</a:t>
            </a:r>
          </a:p>
          <a:p>
            <a:r>
              <a:rPr lang="zh-CN" altLang="en-US" dirty="0"/>
              <a:t>输出：词向量</a:t>
            </a:r>
          </a:p>
          <a:p>
            <a:r>
              <a:rPr lang="zh-CN" altLang="en-US" dirty="0"/>
              <a:t>方法概述：首先基于语料库构建词的共现矩阵，然后基于共现矩阵</a:t>
            </a:r>
            <a:r>
              <a:rPr lang="en-US" altLang="zh-CN" dirty="0"/>
              <a:t>GloVe</a:t>
            </a:r>
            <a:r>
              <a:rPr lang="zh-CN" altLang="en-US" dirty="0"/>
              <a:t>模型学习词向量。</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C428825-5477-41F4-800F-DFE91E10F88B}"/>
                  </a:ext>
                </a:extLst>
              </p:cNvPr>
              <p:cNvSpPr/>
              <p:nvPr/>
            </p:nvSpPr>
            <p:spPr>
              <a:xfrm>
                <a:off x="5690590" y="422183"/>
                <a:ext cx="6096000" cy="1886286"/>
              </a:xfrm>
              <a:prstGeom prst="rect">
                <a:avLst/>
              </a:prstGeom>
            </p:spPr>
            <p:txBody>
              <a:bodyPr>
                <a:spAutoFit/>
              </a:bodyPr>
              <a:lstStyle/>
              <a:p>
                <a:r>
                  <a:rPr lang="zh-CN" altLang="en-US" sz="1600" dirty="0"/>
                  <a:t>设共现矩阵为 </a:t>
                </a:r>
                <a14:m>
                  <m:oMath xmlns:m="http://schemas.openxmlformats.org/officeDocument/2006/math">
                    <m:r>
                      <a:rPr lang="en-US" altLang="zh-CN" sz="1600" b="0" i="1" smtClean="0">
                        <a:latin typeface="Cambria Math" panose="02040503050406030204" pitchFamily="18" charset="0"/>
                      </a:rPr>
                      <m:t>𝑋</m:t>
                    </m:r>
                  </m:oMath>
                </a14:m>
                <a:r>
                  <a:rPr lang="zh-CN" altLang="en-US" sz="1600" dirty="0"/>
                  <a:t>，其元素为 </a:t>
                </a:r>
                <a14:m>
                  <m:oMath xmlns:m="http://schemas.openxmlformats.org/officeDocument/2006/math">
                    <m:sSub>
                      <m:sSubPr>
                        <m:ctrlPr>
                          <a:rPr lang="en-US" altLang="zh-CN" sz="1600" i="1" dirty="0" smtClean="0">
                            <a:latin typeface="Cambria Math" panose="02040503050406030204" pitchFamily="18" charset="0"/>
                          </a:rPr>
                        </m:ctrlPr>
                      </m:sSubPr>
                      <m:e>
                        <m:r>
                          <a:rPr lang="en-US" altLang="zh-CN" sz="1600" b="0" i="1" dirty="0" smtClean="0">
                            <a:latin typeface="Cambria Math" panose="02040503050406030204" pitchFamily="18" charset="0"/>
                          </a:rPr>
                          <m:t>𝑋</m:t>
                        </m:r>
                      </m:e>
                      <m:sub>
                        <m:r>
                          <a:rPr lang="en-US" altLang="zh-CN" sz="1600" b="0" i="1" dirty="0" smtClean="0">
                            <a:latin typeface="Cambria Math" panose="02040503050406030204" pitchFamily="18" charset="0"/>
                          </a:rPr>
                          <m:t>𝑖</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𝑗</m:t>
                        </m:r>
                      </m:sub>
                    </m:sSub>
                    <m:r>
                      <a:rPr lang="en-US" altLang="zh-CN" sz="1600" i="1" dirty="0">
                        <a:latin typeface="Cambria Math" panose="02040503050406030204" pitchFamily="18" charset="0"/>
                      </a:rPr>
                      <m:t> </m:t>
                    </m:r>
                  </m:oMath>
                </a14:m>
                <a:r>
                  <a:rPr lang="zh-CN" altLang="en-US" sz="1600" dirty="0"/>
                  <a:t>。</a:t>
                </a:r>
              </a:p>
              <a:p>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𝑋</m:t>
                        </m:r>
                      </m:e>
                      <m:sub>
                        <m:r>
                          <a:rPr lang="en-US" altLang="zh-CN" sz="1600" i="1" dirty="0">
                            <a:latin typeface="Cambria Math" panose="02040503050406030204" pitchFamily="18" charset="0"/>
                          </a:rPr>
                          <m:t>𝑖</m:t>
                        </m:r>
                        <m:r>
                          <a:rPr lang="en-US" altLang="zh-CN" sz="1600" i="1" dirty="0">
                            <a:latin typeface="Cambria Math" panose="02040503050406030204" pitchFamily="18" charset="0"/>
                          </a:rPr>
                          <m:t>,</m:t>
                        </m:r>
                        <m:r>
                          <a:rPr lang="en-US" altLang="zh-CN" sz="1600" i="1" dirty="0">
                            <a:latin typeface="Cambria Math" panose="02040503050406030204" pitchFamily="18" charset="0"/>
                          </a:rPr>
                          <m:t>𝑗</m:t>
                        </m:r>
                      </m:sub>
                    </m:sSub>
                  </m:oMath>
                </a14:m>
                <a:r>
                  <a:rPr lang="zh-CN" altLang="en-US" sz="1600" dirty="0"/>
                  <a:t>的意义为： 在整个语料库中，单词 </a:t>
                </a:r>
                <a14:m>
                  <m:oMath xmlns:m="http://schemas.openxmlformats.org/officeDocument/2006/math">
                    <m:r>
                      <a:rPr lang="en-US" altLang="zh-CN" sz="1600" b="0" i="1" smtClean="0">
                        <a:latin typeface="Cambria Math" panose="02040503050406030204" pitchFamily="18" charset="0"/>
                      </a:rPr>
                      <m:t>𝑖</m:t>
                    </m:r>
                  </m:oMath>
                </a14:m>
                <a:r>
                  <a:rPr lang="zh-CN" altLang="en-US" sz="1600" dirty="0"/>
                  <a:t>和单词 </a:t>
                </a:r>
                <a14:m>
                  <m:oMath xmlns:m="http://schemas.openxmlformats.org/officeDocument/2006/math">
                    <m:r>
                      <a:rPr lang="en-US" altLang="zh-CN" sz="1600" b="0" i="1" smtClean="0">
                        <a:latin typeface="Cambria Math" panose="02040503050406030204" pitchFamily="18" charset="0"/>
                      </a:rPr>
                      <m:t>𝑗</m:t>
                    </m:r>
                  </m:oMath>
                </a14:m>
                <a:r>
                  <a:rPr lang="zh-CN" altLang="en-US" sz="1600" dirty="0"/>
                  <a:t>共同出现在一个窗口中的次数</a:t>
                </a:r>
                <a:r>
                  <a:rPr lang="en-US" altLang="zh-CN" sz="1600" dirty="0"/>
                  <a:t>(</a:t>
                </a:r>
                <a:r>
                  <a:rPr lang="zh-CN" altLang="en-US" sz="1600" dirty="0"/>
                  <a:t>窗口为</a:t>
                </a:r>
                <a:r>
                  <a:rPr lang="en-US" altLang="zh-CN" sz="1600" dirty="0"/>
                  <a:t>1)</a:t>
                </a:r>
                <a:r>
                  <a:rPr lang="zh-CN" altLang="en-US" sz="1600" dirty="0"/>
                  <a:t>。</a:t>
                </a:r>
                <a:endParaRPr lang="en-US" altLang="zh-CN" sz="1600" dirty="0"/>
              </a:p>
              <a:p>
                <a:pPr marL="285750" indent="-285750">
                  <a:buFont typeface="Arial" panose="020B0604020202020204" pitchFamily="34" charset="0"/>
                  <a:buChar char="•"/>
                </a:pPr>
                <a:r>
                  <a:rPr lang="en-US" altLang="zh-CN" sz="1600" dirty="0"/>
                  <a:t>I like deep learning.</a:t>
                </a:r>
              </a:p>
              <a:p>
                <a:pPr marL="285750" indent="-285750">
                  <a:buFont typeface="Arial" panose="020B0604020202020204" pitchFamily="34" charset="0"/>
                  <a:buChar char="•"/>
                </a:pPr>
                <a:r>
                  <a:rPr lang="en-US" altLang="zh-CN" sz="1600" dirty="0"/>
                  <a:t>I like NLP.</a:t>
                </a:r>
              </a:p>
              <a:p>
                <a:pPr marL="285750" indent="-285750">
                  <a:buFont typeface="Arial" panose="020B0604020202020204" pitchFamily="34" charset="0"/>
                  <a:buChar char="•"/>
                </a:pPr>
                <a:r>
                  <a:rPr lang="en-US" altLang="zh-CN" sz="1600" dirty="0"/>
                  <a:t>I enjoy flying.</a:t>
                </a:r>
                <a:endParaRPr lang="zh-CN" altLang="en-US" sz="1600" dirty="0"/>
              </a:p>
              <a:p>
                <a:endParaRPr lang="zh-CN" altLang="en-US" dirty="0"/>
              </a:p>
            </p:txBody>
          </p:sp>
        </mc:Choice>
        <mc:Fallback xmlns="">
          <p:sp>
            <p:nvSpPr>
              <p:cNvPr id="8" name="矩形 7">
                <a:extLst>
                  <a:ext uri="{FF2B5EF4-FFF2-40B4-BE49-F238E27FC236}">
                    <a16:creationId xmlns:a16="http://schemas.microsoft.com/office/drawing/2014/main" id="{0C428825-5477-41F4-800F-DFE91E10F88B}"/>
                  </a:ext>
                </a:extLst>
              </p:cNvPr>
              <p:cNvSpPr>
                <a:spLocks noRot="1" noChangeAspect="1" noMove="1" noResize="1" noEditPoints="1" noAdjustHandles="1" noChangeArrowheads="1" noChangeShapeType="1" noTextEdit="1"/>
              </p:cNvSpPr>
              <p:nvPr/>
            </p:nvSpPr>
            <p:spPr>
              <a:xfrm>
                <a:off x="5690590" y="422183"/>
                <a:ext cx="6096000" cy="1886286"/>
              </a:xfrm>
              <a:prstGeom prst="rect">
                <a:avLst/>
              </a:prstGeom>
              <a:blipFill>
                <a:blip r:embed="rId3"/>
                <a:stretch>
                  <a:fillRect l="-500" t="-64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18702109-62B4-4C24-A109-7C5F0B81A823}"/>
              </a:ext>
            </a:extLst>
          </p:cNvPr>
          <p:cNvPicPr>
            <a:picLocks noChangeAspect="1"/>
          </p:cNvPicPr>
          <p:nvPr/>
        </p:nvPicPr>
        <p:blipFill rotWithShape="1">
          <a:blip r:embed="rId4"/>
          <a:srcRect l="24110"/>
          <a:stretch/>
        </p:blipFill>
        <p:spPr>
          <a:xfrm>
            <a:off x="5962837" y="2055687"/>
            <a:ext cx="5551503" cy="2746625"/>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1F9B4A-867F-4496-A73E-32800E21FAF9}"/>
                  </a:ext>
                </a:extLst>
              </p:cNvPr>
              <p:cNvSpPr txBox="1"/>
              <p:nvPr/>
            </p:nvSpPr>
            <p:spPr>
              <a:xfrm>
                <a:off x="5690590" y="4830248"/>
                <a:ext cx="6095999" cy="160556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𝑙𝑖𝑘𝑒</m:t>
                          </m:r>
                          <m:r>
                            <a:rPr lang="en-US" altLang="zh-CN" sz="1600" i="1">
                              <a:latin typeface="Cambria Math" panose="02040503050406030204" pitchFamily="18" charset="0"/>
                            </a:rPr>
                            <m:t>,</m:t>
                          </m:r>
                          <m:r>
                            <a:rPr lang="en-US" altLang="zh-CN" sz="1600" i="1">
                              <a:latin typeface="Cambria Math" panose="02040503050406030204" pitchFamily="18" charset="0"/>
                            </a:rPr>
                            <m:t>𝐼</m:t>
                          </m:r>
                        </m:sub>
                      </m:sSub>
                      <m:r>
                        <a:rPr lang="en-US" altLang="zh-CN" sz="1600" i="1">
                          <a:latin typeface="Cambria Math" panose="02040503050406030204" pitchFamily="18" charset="0"/>
                        </a:rPr>
                        <m:t>=2, </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𝑙𝑖𝑘𝑒</m:t>
                          </m:r>
                          <m:r>
                            <a:rPr lang="en-US" altLang="zh-CN" sz="1600" i="1">
                              <a:latin typeface="Cambria Math" panose="02040503050406030204" pitchFamily="18" charset="0"/>
                            </a:rPr>
                            <m:t>, </m:t>
                          </m:r>
                          <m:r>
                            <a:rPr lang="en-US" altLang="zh-CN" sz="1600" i="1">
                              <a:latin typeface="Cambria Math" panose="02040503050406030204" pitchFamily="18" charset="0"/>
                            </a:rPr>
                            <m:t>𝑑𝑒𝑒𝑝</m:t>
                          </m:r>
                        </m:sub>
                      </m:sSub>
                      <m:r>
                        <a:rPr lang="en-US" altLang="zh-CN" sz="1600" i="1">
                          <a:latin typeface="Cambria Math" panose="02040503050406030204" pitchFamily="18" charset="0"/>
                        </a:rPr>
                        <m:t>=1, </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𝑙𝑖𝑘𝑒</m:t>
                          </m:r>
                          <m:r>
                            <a:rPr lang="en-US" altLang="zh-CN" sz="1600" i="1">
                              <a:latin typeface="Cambria Math" panose="02040503050406030204" pitchFamily="18" charset="0"/>
                            </a:rPr>
                            <m:t>, </m:t>
                          </m:r>
                          <m:r>
                            <a:rPr lang="en-US" altLang="zh-CN" sz="1600" i="1">
                              <a:latin typeface="Cambria Math" panose="02040503050406030204" pitchFamily="18" charset="0"/>
                            </a:rPr>
                            <m:t>𝑙𝑒𝑎𝑟𝑛𝑖𝑛𝑔</m:t>
                          </m:r>
                        </m:sub>
                      </m:sSub>
                      <m:r>
                        <a:rPr lang="en-US" altLang="zh-CN" sz="1600" i="1">
                          <a:latin typeface="Cambria Math" panose="02040503050406030204" pitchFamily="18" charset="0"/>
                        </a:rPr>
                        <m:t>=1</m:t>
                      </m:r>
                    </m:oMath>
                  </m:oMathPara>
                </a14:m>
                <a:endParaRPr lang="en-US" altLang="zh-CN" sz="1600" i="1" dirty="0">
                  <a:latin typeface="Cambria Math" panose="02040503050406030204" pitchFamily="18" charset="0"/>
                </a:endParaRPr>
              </a:p>
              <a:p>
                <a:pPr algn="ctr"/>
                <a14:m>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X</m:t>
                        </m:r>
                      </m:e>
                      <m:sub>
                        <m:r>
                          <m:rPr>
                            <m:sty m:val="p"/>
                          </m:rPr>
                          <a:rPr lang="en-US" altLang="zh-CN" sz="1600" i="1">
                            <a:latin typeface="Cambria Math" panose="02040503050406030204" pitchFamily="18" charset="0"/>
                          </a:rPr>
                          <m:t>i</m:t>
                        </m:r>
                      </m:sub>
                    </m:sSub>
                    <m:r>
                      <a:rPr lang="en-US" altLang="zh-CN" sz="1600" b="0" i="1" smtClean="0">
                        <a:latin typeface="Cambria Math" panose="02040503050406030204" pitchFamily="18" charset="0"/>
                      </a:rPr>
                      <m:t> </m:t>
                    </m:r>
                    <m:r>
                      <a:rPr lang="en-US" altLang="zh-CN" sz="1600" i="1">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sty m:val="p"/>
                            <m:brk m:alnAt="23"/>
                          </m:rPr>
                          <a:rPr lang="en-US" altLang="zh-CN" sz="1600" i="1">
                            <a:latin typeface="Cambria Math" panose="02040503050406030204" pitchFamily="18" charset="0"/>
                          </a:rPr>
                          <m:t>j</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𝑁</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𝑋</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oMath>
                </a14:m>
                <a:r>
                  <a:rPr lang="en-US" altLang="zh-CN" sz="1600" dirty="0"/>
                  <a:t>,</a:t>
                </a:r>
                <a:r>
                  <a:rPr lang="zh-CN" altLang="en-US" sz="1600" dirty="0"/>
                  <a:t>共现矩阵中单词</a:t>
                </a:r>
                <a14:m>
                  <m:oMath xmlns:m="http://schemas.openxmlformats.org/officeDocument/2006/math">
                    <m:r>
                      <a:rPr lang="en-US" altLang="zh-CN" sz="1600" b="0" i="1" dirty="0" smtClean="0">
                        <a:latin typeface="Cambria Math" panose="02040503050406030204" pitchFamily="18" charset="0"/>
                      </a:rPr>
                      <m:t>𝑖</m:t>
                    </m:r>
                  </m:oMath>
                </a14:m>
                <a:r>
                  <a:rPr lang="zh-CN" altLang="en-US" sz="1600" dirty="0"/>
                  <a:t>那一行的和</a:t>
                </a:r>
                <a:endParaRPr lang="en-US" altLang="zh-CN" sz="1600" dirty="0"/>
              </a:p>
              <a:p>
                <a:pPr algn="ctr"/>
                <a:r>
                  <a:rPr lang="zh-CN" altLang="en-US" sz="1600" dirty="0"/>
                  <a:t>条件概率</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𝑖</m:t>
                            </m:r>
                          </m:sub>
                        </m:sSub>
                      </m:den>
                    </m:f>
                    <m:r>
                      <a:rPr lang="en-US" altLang="zh-CN" sz="1600" i="1">
                        <a:latin typeface="Cambria Math" panose="02040503050406030204" pitchFamily="18" charset="0"/>
                      </a:rPr>
                      <m:t> </m:t>
                    </m:r>
                  </m:oMath>
                </a14:m>
                <a:r>
                  <a:rPr lang="zh-CN" altLang="en-US" sz="1600" dirty="0"/>
                  <a:t>，表示单词</a:t>
                </a:r>
                <a14:m>
                  <m:oMath xmlns:m="http://schemas.openxmlformats.org/officeDocument/2006/math">
                    <m:r>
                      <a:rPr lang="en-US" altLang="zh-CN" sz="1600" b="0" i="1" smtClean="0">
                        <a:latin typeface="Cambria Math" panose="02040503050406030204" pitchFamily="18" charset="0"/>
                      </a:rPr>
                      <m:t>𝑘</m:t>
                    </m:r>
                  </m:oMath>
                </a14:m>
                <a:r>
                  <a:rPr lang="zh-CN" altLang="en-US" sz="1600" dirty="0"/>
                  <a:t>出现在单词</a:t>
                </a:r>
                <a14:m>
                  <m:oMath xmlns:m="http://schemas.openxmlformats.org/officeDocument/2006/math">
                    <m:r>
                      <a:rPr lang="en-US" altLang="zh-CN" sz="1600" b="0" i="1" smtClean="0">
                        <a:latin typeface="Cambria Math" panose="02040503050406030204" pitchFamily="18" charset="0"/>
                      </a:rPr>
                      <m:t>𝑖</m:t>
                    </m:r>
                  </m:oMath>
                </a14:m>
                <a:r>
                  <a:rPr lang="zh-CN" altLang="en-US" sz="1600" dirty="0"/>
                  <a:t>语境中的概率</a:t>
                </a:r>
                <a:endParaRPr lang="en-US" altLang="zh-CN" sz="1600" dirty="0"/>
              </a:p>
              <a:p>
                <a:pPr algn="ctr"/>
                <a:r>
                  <a:rPr lang="zh-CN" altLang="en-US" sz="1600" dirty="0"/>
                  <a:t>两个条件概率的比率</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𝑟𝑎𝑡𝑖𝑜</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sub>
                        </m:sSub>
                      </m:num>
                      <m:den>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sub>
                        </m:sSub>
                      </m:den>
                    </m:f>
                  </m:oMath>
                </a14:m>
                <a:endParaRPr lang="en-US" altLang="zh-CN" sz="1600" dirty="0"/>
              </a:p>
              <a:p>
                <a:pPr algn="ctr"/>
                <a:r>
                  <a:rPr lang="zh-CN" altLang="en-US" sz="1600" dirty="0"/>
                  <a:t>一定程度上反映了单词</a:t>
                </a:r>
                <a14:m>
                  <m:oMath xmlns:m="http://schemas.openxmlformats.org/officeDocument/2006/math">
                    <m:r>
                      <a:rPr lang="en-US" altLang="zh-CN" sz="1600" b="0" i="1" smtClean="0">
                        <a:latin typeface="Cambria Math" panose="02040503050406030204" pitchFamily="18" charset="0"/>
                      </a:rPr>
                      <m:t>𝑖</m:t>
                    </m:r>
                  </m:oMath>
                </a14:m>
                <a:r>
                  <a:rPr lang="zh-CN" altLang="en-US" sz="1600" dirty="0"/>
                  <a:t>与单词</a:t>
                </a:r>
                <a14:m>
                  <m:oMath xmlns:m="http://schemas.openxmlformats.org/officeDocument/2006/math">
                    <m:r>
                      <a:rPr lang="en-US" altLang="zh-CN" sz="1600" b="0" i="1" smtClean="0">
                        <a:latin typeface="Cambria Math" panose="02040503050406030204" pitchFamily="18" charset="0"/>
                      </a:rPr>
                      <m:t>𝑗</m:t>
                    </m:r>
                  </m:oMath>
                </a14:m>
                <a:r>
                  <a:rPr lang="zh-CN" altLang="en-US" sz="1600" dirty="0"/>
                  <a:t>间语义和语法的相似性</a:t>
                </a:r>
              </a:p>
            </p:txBody>
          </p:sp>
        </mc:Choice>
        <mc:Fallback xmlns="">
          <p:sp>
            <p:nvSpPr>
              <p:cNvPr id="2" name="文本框 1">
                <a:extLst>
                  <a:ext uri="{FF2B5EF4-FFF2-40B4-BE49-F238E27FC236}">
                    <a16:creationId xmlns:a16="http://schemas.microsoft.com/office/drawing/2014/main" id="{661F9B4A-867F-4496-A73E-32800E21FAF9}"/>
                  </a:ext>
                </a:extLst>
              </p:cNvPr>
              <p:cNvSpPr txBox="1">
                <a:spLocks noRot="1" noChangeAspect="1" noMove="1" noResize="1" noEditPoints="1" noAdjustHandles="1" noChangeArrowheads="1" noChangeShapeType="1" noTextEdit="1"/>
              </p:cNvSpPr>
              <p:nvPr/>
            </p:nvSpPr>
            <p:spPr>
              <a:xfrm>
                <a:off x="5690590" y="4830248"/>
                <a:ext cx="6095999" cy="1605568"/>
              </a:xfrm>
              <a:prstGeom prst="rect">
                <a:avLst/>
              </a:prstGeom>
              <a:blipFill>
                <a:blip r:embed="rId5"/>
                <a:stretch>
                  <a:fillRect t="-8333" b="-6818"/>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EB44287B-1D75-473B-820B-1786B1C8C5F6}"/>
              </a:ext>
            </a:extLst>
          </p:cNvPr>
          <p:cNvSpPr/>
          <p:nvPr/>
        </p:nvSpPr>
        <p:spPr>
          <a:xfrm>
            <a:off x="0" y="6488668"/>
            <a:ext cx="4156907" cy="369332"/>
          </a:xfrm>
          <a:prstGeom prst="rect">
            <a:avLst/>
          </a:prstGeom>
        </p:spPr>
        <p:txBody>
          <a:bodyPr wrap="none">
            <a:spAutoFit/>
          </a:bodyPr>
          <a:lstStyle/>
          <a:p>
            <a:r>
              <a:rPr lang="en-US" altLang="zh-CN" dirty="0">
                <a:hlinkClick r:id="rId6"/>
              </a:rPr>
              <a:t>https://zhuanlan.zhihu.com/p/58389508</a:t>
            </a:r>
            <a:endParaRPr lang="zh-CN" altLang="en-US" dirty="0"/>
          </a:p>
        </p:txBody>
      </p:sp>
    </p:spTree>
    <p:extLst>
      <p:ext uri="{BB962C8B-B14F-4D97-AF65-F5344CB8AC3E}">
        <p14:creationId xmlns:p14="http://schemas.microsoft.com/office/powerpoint/2010/main" val="261511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E75307-E516-4746-AE81-1CA3C67A5CD1}"/>
              </a:ext>
            </a:extLst>
          </p:cNvPr>
          <p:cNvPicPr>
            <a:picLocks noChangeAspect="1"/>
          </p:cNvPicPr>
          <p:nvPr/>
        </p:nvPicPr>
        <p:blipFill>
          <a:blip r:embed="rId2"/>
          <a:stretch>
            <a:fillRect/>
          </a:stretch>
        </p:blipFill>
        <p:spPr>
          <a:xfrm>
            <a:off x="2305051" y="422183"/>
            <a:ext cx="1485900" cy="3962400"/>
          </a:xfrm>
          <a:prstGeom prst="rect">
            <a:avLst/>
          </a:prstGeom>
        </p:spPr>
      </p:pic>
      <p:sp>
        <p:nvSpPr>
          <p:cNvPr id="7" name="矩形 6">
            <a:extLst>
              <a:ext uri="{FF2B5EF4-FFF2-40B4-BE49-F238E27FC236}">
                <a16:creationId xmlns:a16="http://schemas.microsoft.com/office/drawing/2014/main" id="{74D78DD7-8310-40E3-A11C-678BE9580FFD}"/>
              </a:ext>
            </a:extLst>
          </p:cNvPr>
          <p:cNvSpPr/>
          <p:nvPr/>
        </p:nvSpPr>
        <p:spPr>
          <a:xfrm>
            <a:off x="834501" y="4681491"/>
            <a:ext cx="4696287" cy="1754326"/>
          </a:xfrm>
          <a:prstGeom prst="rect">
            <a:avLst/>
          </a:prstGeom>
        </p:spPr>
        <p:txBody>
          <a:bodyPr wrap="square">
            <a:spAutoFit/>
          </a:bodyPr>
          <a:lstStyle/>
          <a:p>
            <a:r>
              <a:rPr lang="zh-CN" altLang="en-US" dirty="0"/>
              <a:t>模型目标：进行词的向量化表示使得向量之间尽可能多地蕴含语义和语法的信息。</a:t>
            </a:r>
          </a:p>
          <a:p>
            <a:r>
              <a:rPr lang="zh-CN" altLang="en-US" dirty="0"/>
              <a:t>输入：语料库</a:t>
            </a:r>
          </a:p>
          <a:p>
            <a:r>
              <a:rPr lang="zh-CN" altLang="en-US" dirty="0"/>
              <a:t>输出：词向量</a:t>
            </a:r>
          </a:p>
          <a:p>
            <a:r>
              <a:rPr lang="zh-CN" altLang="en-US" dirty="0"/>
              <a:t>方法概述：首先基于语料库构建词的共现矩阵，然后基于共现矩阵</a:t>
            </a:r>
            <a:r>
              <a:rPr lang="en-US" altLang="zh-CN" dirty="0"/>
              <a:t>GloVe</a:t>
            </a:r>
            <a:r>
              <a:rPr lang="zh-CN" altLang="en-US" dirty="0"/>
              <a:t>模型学习词向量。</a:t>
            </a:r>
          </a:p>
        </p:txBody>
      </p:sp>
      <p:pic>
        <p:nvPicPr>
          <p:cNvPr id="2" name="图片 1">
            <a:extLst>
              <a:ext uri="{FF2B5EF4-FFF2-40B4-BE49-F238E27FC236}">
                <a16:creationId xmlns:a16="http://schemas.microsoft.com/office/drawing/2014/main" id="{880EFBF7-62CF-4EF1-8F41-61BFED9C9D83}"/>
              </a:ext>
            </a:extLst>
          </p:cNvPr>
          <p:cNvPicPr>
            <a:picLocks noChangeAspect="1"/>
          </p:cNvPicPr>
          <p:nvPr/>
        </p:nvPicPr>
        <p:blipFill>
          <a:blip r:embed="rId3"/>
          <a:stretch>
            <a:fillRect/>
          </a:stretch>
        </p:blipFill>
        <p:spPr>
          <a:xfrm>
            <a:off x="6096000" y="618944"/>
            <a:ext cx="5486400" cy="937260"/>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D9BABF2-0DB8-4244-AB3D-723876075145}"/>
                  </a:ext>
                </a:extLst>
              </p:cNvPr>
              <p:cNvSpPr/>
              <p:nvPr/>
            </p:nvSpPr>
            <p:spPr>
              <a:xfrm>
                <a:off x="6096000" y="1738121"/>
                <a:ext cx="5486400" cy="4697696"/>
              </a:xfrm>
              <a:prstGeom prst="rect">
                <a:avLst/>
              </a:prstGeom>
            </p:spPr>
            <p:txBody>
              <a:bodyPr wrap="square">
                <a:spAutoFit/>
              </a:bodyPr>
              <a:lstStyle/>
              <a:p>
                <a:pPr>
                  <a:lnSpc>
                    <a:spcPct val="125000"/>
                  </a:lnSpc>
                </a:pPr>
                <a:r>
                  <a:rPr lang="zh-CN" altLang="en-US" dirty="0"/>
                  <a:t>假设我们已经得到了词向量，如果用中心词词向量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b="0" i="1" smtClean="0">
                            <a:latin typeface="Cambria Math" panose="02040503050406030204" pitchFamily="18" charset="0"/>
                          </a:rPr>
                          <m:t>𝑗</m:t>
                        </m:r>
                      </m:sub>
                    </m:sSub>
                  </m:oMath>
                </a14:m>
                <a:r>
                  <a:rPr lang="zh-CN" altLang="en-US" dirty="0"/>
                  <a:t>和语境词词向量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oMath>
                </a14:m>
                <a:r>
                  <a:rPr lang="zh-CN" altLang="en-US" dirty="0"/>
                  <a:t>，可以通过某种函数计算出</a:t>
                </a:r>
                <a14:m>
                  <m:oMath xmlns:m="http://schemas.openxmlformats.org/officeDocument/2006/math">
                    <m:r>
                      <a:rPr lang="en-US" altLang="zh-CN" b="0" i="1" smtClean="0">
                        <a:latin typeface="Cambria Math" panose="02040503050406030204" pitchFamily="18" charset="0"/>
                      </a:rPr>
                      <m:t>𝑟𝑎𝑡𝑖𝑜</m:t>
                    </m:r>
                  </m:oMath>
                </a14:m>
                <a:r>
                  <a:rPr lang="zh-CN" altLang="en-US" dirty="0"/>
                  <a:t>，且计算出的</a:t>
                </a:r>
                <a14:m>
                  <m:oMath xmlns:m="http://schemas.openxmlformats.org/officeDocument/2006/math">
                    <m:r>
                      <a:rPr lang="en-US" altLang="zh-CN" i="1">
                        <a:latin typeface="Cambria Math" panose="02040503050406030204" pitchFamily="18" charset="0"/>
                      </a:rPr>
                      <m:t>𝑟𝑎𝑡𝑖𝑜</m:t>
                    </m:r>
                  </m:oMath>
                </a14:m>
                <a:r>
                  <a:rPr lang="zh-CN" altLang="en-US" dirty="0"/>
                  <a:t>符合上表中的规律的话，那么我们得到的词向量就与共现矩阵有很好的一致性</a:t>
                </a:r>
                <a:endParaRPr lang="en-US" altLang="zh-CN" dirty="0"/>
              </a:p>
              <a:p>
                <a:pPr>
                  <a:lnSpc>
                    <a:spcPct val="125000"/>
                  </a:lnSpc>
                </a:pPr>
                <a:r>
                  <a:rPr lang="zh-CN" altLang="en-US" dirty="0"/>
                  <a:t>将词向量</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oMath>
                </a14:m>
                <a:r>
                  <a:rPr lang="zh-CN" altLang="en-US" dirty="0"/>
                  <a:t>计算</a:t>
                </a:r>
                <a14:m>
                  <m:oMath xmlns:m="http://schemas.openxmlformats.org/officeDocument/2006/math">
                    <m:r>
                      <a:rPr lang="en-US" altLang="zh-CN" i="1">
                        <a:latin typeface="Cambria Math" panose="02040503050406030204" pitchFamily="18" charset="0"/>
                      </a:rPr>
                      <m:t>𝑟𝑎𝑡𝑖𝑜</m:t>
                    </m:r>
                  </m:oMath>
                </a14:m>
                <a:r>
                  <a:rPr lang="zh-CN" altLang="en-US" dirty="0"/>
                  <a:t>的函数设为</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oMath>
                </a14:m>
                <a:r>
                  <a:rPr lang="en-US" altLang="zh-CN" dirty="0"/>
                  <a:t>.</a:t>
                </a:r>
              </a:p>
              <a:p>
                <a:pPr>
                  <a:lnSpc>
                    <a:spcPct val="125000"/>
                  </a:lnSpc>
                </a:pPr>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𝑟𝑎𝑡𝑖𝑜</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r>
                      <a:rPr lang="en-US" altLang="zh-CN" i="1">
                        <a:latin typeface="Cambria Math" panose="02040503050406030204" pitchFamily="18" charset="0"/>
                      </a:rPr>
                      <m:t>)</m:t>
                    </m:r>
                  </m:oMath>
                </a14:m>
                <a:r>
                  <a:rPr lang="en-US" altLang="zh-CN" dirty="0"/>
                  <a:t>.</a:t>
                </a:r>
              </a:p>
              <a:p>
                <a:pPr>
                  <a:lnSpc>
                    <a:spcPct val="125000"/>
                  </a:lnSpc>
                </a:pPr>
                <a:r>
                  <a:rPr lang="zh-CN" altLang="en-US" dirty="0"/>
                  <a:t>如果用均方差作为代价函数，复杂度要</a:t>
                </a:r>
                <a14:m>
                  <m:oMath xmlns:m="http://schemas.openxmlformats.org/officeDocument/2006/math">
                    <m:r>
                      <m:rPr>
                        <m:sty m:val="p"/>
                      </m:rPr>
                      <a:rPr lang="en-US" altLang="zh-CN" i="1" dirty="0">
                        <a:latin typeface="Cambria Math" panose="02040503050406030204" pitchFamily="18" charset="0"/>
                      </a:rPr>
                      <m:t>O</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m:t>
                    </m:r>
                  </m:oMath>
                </a14:m>
                <a:r>
                  <a:rPr lang="en-US" altLang="zh-CN" dirty="0"/>
                  <a:t>.</a:t>
                </a:r>
              </a:p>
              <a:p>
                <a:pPr>
                  <a:lnSpc>
                    <a:spcPct val="125000"/>
                  </a:lnSpc>
                </a:pPr>
                <a:r>
                  <a:rPr lang="zh-CN" altLang="en-US" dirty="0"/>
                  <a:t>重新构建：</a:t>
                </a:r>
                <a14:m>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sup>
                    </m:sSup>
                  </m:oMath>
                </a14:m>
                <a:r>
                  <a:rPr lang="en-US" altLang="zh-CN" dirty="0"/>
                  <a:t>.</a:t>
                </a:r>
              </a:p>
              <a:p>
                <a:pPr>
                  <a:lnSpc>
                    <a:spcPct val="125000"/>
                  </a:lnSpc>
                </a:pPr>
                <a:r>
                  <a:rPr lang="zh-CN" altLang="en-US" dirty="0"/>
                  <a:t>即：</a:t>
                </a:r>
                <a:r>
                  <a:rPr lang="en-US" altLang="zh-CN" dirty="0"/>
                  <a:t>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𝑖</m:t>
                                    </m:r>
                                  </m:sub>
                                </m:sSub>
                              </m:e>
                              <m:sup>
                                <m:r>
                                  <a:rPr lang="en-US" altLang="zh-CN" i="1">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r>
                              <a:rPr lang="en-US" altLang="zh-CN" i="1">
                                <a:latin typeface="Cambria Math" panose="02040503050406030204" pitchFamily="18" charset="0"/>
                              </a:rPr>
                              <m:t>)</m:t>
                            </m:r>
                          </m:sup>
                        </m:sSup>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u</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r>
                              <a:rPr lang="en-US" altLang="zh-CN" i="1">
                                <a:latin typeface="Cambria Math" panose="02040503050406030204" pitchFamily="18" charset="0"/>
                              </a:rPr>
                              <m:t>)</m:t>
                            </m:r>
                          </m:sup>
                        </m:sSup>
                      </m:den>
                    </m:f>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𝑖</m:t>
                                </m:r>
                              </m:sub>
                            </m:sSub>
                          </m:e>
                          <m:sup>
                            <m:r>
                              <a:rPr lang="en-US" altLang="zh-CN" i="1">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sup>
                    </m:sSup>
                  </m:oMath>
                </a14:m>
                <a:r>
                  <a:rPr lang="en-US" altLang="zh-CN" dirty="0"/>
                  <a:t>.</a:t>
                </a:r>
              </a:p>
              <a:p>
                <a:pPr>
                  <a:lnSpc>
                    <a:spcPct val="125000"/>
                  </a:lnSpc>
                </a:pPr>
                <a:r>
                  <a:rPr lang="zh-CN" altLang="en-US" dirty="0"/>
                  <a:t>代价函数：</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𝑁</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𝑖</m:t>
                                    </m:r>
                                  </m:sub>
                                </m:sSub>
                              </m:e>
                              <m:sup>
                                <m:r>
                                  <a:rPr lang="en-US" altLang="zh-CN" i="1">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oMath>
                </a14:m>
                <a:r>
                  <a:rPr lang="en-US" altLang="zh-CN" dirty="0"/>
                  <a:t>.</a:t>
                </a:r>
              </a:p>
              <a:p>
                <a:pPr>
                  <a:lnSpc>
                    <a:spcPct val="125000"/>
                  </a:lnSpc>
                </a:pPr>
                <a:r>
                  <a:rPr lang="zh-CN" altLang="en-US" dirty="0"/>
                  <a:t>复杂度</a:t>
                </a:r>
                <a14:m>
                  <m:oMath xmlns:m="http://schemas.openxmlformats.org/officeDocument/2006/math">
                    <m:r>
                      <m:rPr>
                        <m:sty m:val="p"/>
                      </m:rPr>
                      <a:rPr lang="en-US" altLang="zh-CN" i="1" dirty="0">
                        <a:latin typeface="Cambria Math" panose="02040503050406030204" pitchFamily="18" charset="0"/>
                      </a:rPr>
                      <m:t>O</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m:t>
                        </m:r>
                        <m:r>
                          <a:rPr lang="en-US" altLang="zh-CN" i="1" dirty="0">
                            <a:latin typeface="Cambria Math" panose="02040503050406030204" pitchFamily="18" charset="0"/>
                          </a:rPr>
                          <m:t>𝑁</m:t>
                        </m:r>
                      </m:e>
                      <m:sup>
                        <m:r>
                          <a:rPr lang="en-US" altLang="zh-CN" b="0" i="1" dirty="0" smtClean="0">
                            <a:latin typeface="Cambria Math" panose="02040503050406030204" pitchFamily="18" charset="0"/>
                          </a:rPr>
                          <m:t>2</m:t>
                        </m:r>
                      </m:sup>
                    </m:sSup>
                    <m:r>
                      <a:rPr lang="en-US" altLang="zh-CN" i="1" dirty="0">
                        <a:latin typeface="Cambria Math" panose="02040503050406030204" pitchFamily="18" charset="0"/>
                      </a:rPr>
                      <m:t>)</m:t>
                    </m:r>
                  </m:oMath>
                </a14:m>
                <a:r>
                  <a:rPr lang="en-US" altLang="zh-CN" dirty="0"/>
                  <a:t>.</a:t>
                </a:r>
              </a:p>
            </p:txBody>
          </p:sp>
        </mc:Choice>
        <mc:Fallback xmlns="">
          <p:sp>
            <p:nvSpPr>
              <p:cNvPr id="3" name="矩形 2">
                <a:extLst>
                  <a:ext uri="{FF2B5EF4-FFF2-40B4-BE49-F238E27FC236}">
                    <a16:creationId xmlns:a16="http://schemas.microsoft.com/office/drawing/2014/main" id="{3D9BABF2-0DB8-4244-AB3D-723876075145}"/>
                  </a:ext>
                </a:extLst>
              </p:cNvPr>
              <p:cNvSpPr>
                <a:spLocks noRot="1" noChangeAspect="1" noMove="1" noResize="1" noEditPoints="1" noAdjustHandles="1" noChangeArrowheads="1" noChangeShapeType="1" noTextEdit="1"/>
              </p:cNvSpPr>
              <p:nvPr/>
            </p:nvSpPr>
            <p:spPr>
              <a:xfrm>
                <a:off x="6096000" y="1738121"/>
                <a:ext cx="5486400" cy="4697696"/>
              </a:xfrm>
              <a:prstGeom prst="rect">
                <a:avLst/>
              </a:prstGeom>
              <a:blipFill>
                <a:blip r:embed="rId4"/>
                <a:stretch>
                  <a:fillRect l="-889" b="-5837"/>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D94E4514-0340-4798-8DB6-B109B9D9CDF6}"/>
              </a:ext>
            </a:extLst>
          </p:cNvPr>
          <p:cNvCxnSpPr/>
          <p:nvPr/>
        </p:nvCxnSpPr>
        <p:spPr>
          <a:xfrm>
            <a:off x="6752438" y="3891471"/>
            <a:ext cx="861134" cy="0"/>
          </a:xfrm>
          <a:prstGeom prst="line">
            <a:avLst/>
          </a:prstGeom>
          <a:ln w="28575">
            <a:solidFill>
              <a:schemeClr val="accent2"/>
            </a:solidFill>
          </a:ln>
        </p:spPr>
        <p:style>
          <a:lnRef idx="2">
            <a:schemeClr val="accent2"/>
          </a:lnRef>
          <a:fillRef idx="0">
            <a:schemeClr val="accent2"/>
          </a:fillRef>
          <a:effectRef idx="1">
            <a:schemeClr val="accent2"/>
          </a:effectRef>
          <a:fontRef idx="minor">
            <a:schemeClr val="tx1"/>
          </a:fontRef>
        </p:style>
      </p:cxnSp>
      <p:sp>
        <p:nvSpPr>
          <p:cNvPr id="13" name="箭头: 虚尾 12">
            <a:extLst>
              <a:ext uri="{FF2B5EF4-FFF2-40B4-BE49-F238E27FC236}">
                <a16:creationId xmlns:a16="http://schemas.microsoft.com/office/drawing/2014/main" id="{3C1F4563-77B7-4D6C-BA10-D15A6338E1C1}"/>
              </a:ext>
            </a:extLst>
          </p:cNvPr>
          <p:cNvSpPr/>
          <p:nvPr/>
        </p:nvSpPr>
        <p:spPr>
          <a:xfrm>
            <a:off x="8288784" y="5221923"/>
            <a:ext cx="550416" cy="336731"/>
          </a:xfrm>
          <a:prstGeom prst="striped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0A96363-7B3D-4428-A707-7D2EC387D304}"/>
              </a:ext>
            </a:extLst>
          </p:cNvPr>
          <p:cNvSpPr/>
          <p:nvPr/>
        </p:nvSpPr>
        <p:spPr>
          <a:xfrm>
            <a:off x="0" y="6488668"/>
            <a:ext cx="4156907" cy="369332"/>
          </a:xfrm>
          <a:prstGeom prst="rect">
            <a:avLst/>
          </a:prstGeom>
        </p:spPr>
        <p:txBody>
          <a:bodyPr wrap="none">
            <a:spAutoFit/>
          </a:bodyPr>
          <a:lstStyle/>
          <a:p>
            <a:r>
              <a:rPr lang="en-US" altLang="zh-CN" dirty="0">
                <a:hlinkClick r:id="rId5"/>
              </a:rPr>
              <a:t>https://zhuanlan.zhihu.com/p/58389508</a:t>
            </a:r>
            <a:endParaRPr lang="zh-CN" altLang="en-US" dirty="0"/>
          </a:p>
        </p:txBody>
      </p:sp>
    </p:spTree>
    <p:extLst>
      <p:ext uri="{BB962C8B-B14F-4D97-AF65-F5344CB8AC3E}">
        <p14:creationId xmlns:p14="http://schemas.microsoft.com/office/powerpoint/2010/main" val="322548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E75307-E516-4746-AE81-1CA3C67A5CD1}"/>
              </a:ext>
            </a:extLst>
          </p:cNvPr>
          <p:cNvPicPr>
            <a:picLocks noChangeAspect="1"/>
          </p:cNvPicPr>
          <p:nvPr/>
        </p:nvPicPr>
        <p:blipFill>
          <a:blip r:embed="rId2"/>
          <a:stretch>
            <a:fillRect/>
          </a:stretch>
        </p:blipFill>
        <p:spPr>
          <a:xfrm>
            <a:off x="2305051" y="422183"/>
            <a:ext cx="1485900" cy="3962400"/>
          </a:xfrm>
          <a:prstGeom prst="rect">
            <a:avLst/>
          </a:prstGeom>
        </p:spPr>
      </p:pic>
      <p:sp>
        <p:nvSpPr>
          <p:cNvPr id="7" name="矩形 6">
            <a:extLst>
              <a:ext uri="{FF2B5EF4-FFF2-40B4-BE49-F238E27FC236}">
                <a16:creationId xmlns:a16="http://schemas.microsoft.com/office/drawing/2014/main" id="{74D78DD7-8310-40E3-A11C-678BE9580FFD}"/>
              </a:ext>
            </a:extLst>
          </p:cNvPr>
          <p:cNvSpPr/>
          <p:nvPr/>
        </p:nvSpPr>
        <p:spPr>
          <a:xfrm>
            <a:off x="834501" y="4681491"/>
            <a:ext cx="4696287" cy="1754326"/>
          </a:xfrm>
          <a:prstGeom prst="rect">
            <a:avLst/>
          </a:prstGeom>
        </p:spPr>
        <p:txBody>
          <a:bodyPr wrap="square">
            <a:spAutoFit/>
          </a:bodyPr>
          <a:lstStyle/>
          <a:p>
            <a:r>
              <a:rPr lang="zh-CN" altLang="en-US" dirty="0"/>
              <a:t>模型目标：进行词的向量化表示使得向量之间尽可能多地蕴含语义和语法的信息。</a:t>
            </a:r>
          </a:p>
          <a:p>
            <a:r>
              <a:rPr lang="zh-CN" altLang="en-US" dirty="0"/>
              <a:t>输入：语料库</a:t>
            </a:r>
          </a:p>
          <a:p>
            <a:r>
              <a:rPr lang="zh-CN" altLang="en-US" dirty="0"/>
              <a:t>输出：词向量</a:t>
            </a:r>
          </a:p>
          <a:p>
            <a:r>
              <a:rPr lang="zh-CN" altLang="en-US" dirty="0"/>
              <a:t>方法概述：首先基于语料库构建词的共现矩阵，然后基于共现矩阵</a:t>
            </a:r>
            <a:r>
              <a:rPr lang="en-US" altLang="zh-CN" dirty="0"/>
              <a:t>GloVe</a:t>
            </a:r>
            <a:r>
              <a:rPr lang="zh-CN" altLang="en-US" dirty="0"/>
              <a:t>模型学习词向量。</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D9BABF2-0DB8-4244-AB3D-723876075145}"/>
                  </a:ext>
                </a:extLst>
              </p:cNvPr>
              <p:cNvSpPr/>
              <p:nvPr/>
            </p:nvSpPr>
            <p:spPr>
              <a:xfrm>
                <a:off x="6096000" y="681263"/>
                <a:ext cx="5486400" cy="2051459"/>
              </a:xfrm>
              <a:prstGeom prst="rect">
                <a:avLst/>
              </a:prstGeom>
            </p:spPr>
            <p:txBody>
              <a:bodyPr wrap="square">
                <a:spAutoFit/>
              </a:bodyPr>
              <a:lstStyle/>
              <a:p>
                <a:pPr>
                  <a:lnSpc>
                    <a:spcPct val="125000"/>
                  </a:lnSpc>
                </a:pPr>
                <a:r>
                  <a:rPr lang="zh-CN" altLang="en-US" dirty="0"/>
                  <a:t>共现频率较低的词对，其相对重要性应该较低</a:t>
                </a:r>
                <a:endParaRPr lang="en-US" altLang="zh-CN" dirty="0"/>
              </a:p>
              <a:p>
                <a:pPr>
                  <a:lnSpc>
                    <a:spcPct val="125000"/>
                  </a:lnSpc>
                </a:pPr>
                <a:r>
                  <a:rPr lang="zh-CN" altLang="en-US" dirty="0"/>
                  <a:t>因此需要为代价函数添加权重项</a:t>
                </a:r>
                <a:endParaRPr lang="en-US" altLang="zh-CN" dirty="0"/>
              </a:p>
              <a:p>
                <a:pPr algn="just">
                  <a:lnSpc>
                    <a:spcPct val="125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e>
                      </m:d>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eqArr>
                            <m:eqArrPr>
                              <m:ctrlPr>
                                <a:rPr lang="en-US" altLang="zh-CN" b="0" i="1" dirty="0" smtClean="0">
                                  <a:latin typeface="Cambria Math" panose="02040503050406030204" pitchFamily="18" charset="0"/>
                                </a:rPr>
                              </m:ctrlPr>
                            </m:eqArrPr>
                            <m:e>
                              <m:sSup>
                                <m:sSupPr>
                                  <m:ctrlPr>
                                    <a:rPr lang="en-US" altLang="zh-CN" b="0" i="1" dirty="0" smtClean="0">
                                      <a:latin typeface="Cambria Math" panose="02040503050406030204" pitchFamily="18" charset="0"/>
                                    </a:rPr>
                                  </m:ctrlPr>
                                </m:sSup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e>
                                <m:sup>
                                  <m:r>
                                    <a:rPr lang="zh-CN" altLang="en-US" b="0" i="1" dirty="0" smtClean="0">
                                      <a:latin typeface="Cambria Math" panose="02040503050406030204" pitchFamily="18" charset="0"/>
                                    </a:rPr>
                                    <m:t>𝛼</m:t>
                                  </m:r>
                                </m:sup>
                              </m:sSup>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𝑖𝑓</m:t>
                              </m:r>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𝑚𝑎𝑥</m:t>
                                  </m:r>
                                </m:sub>
                              </m:sSub>
                            </m:e>
                            <m:e>
                              <m:r>
                                <a:rPr lang="en-US" altLang="zh-CN" b="0" i="1" dirty="0" smtClean="0">
                                  <a:latin typeface="Cambria Math" panose="02040503050406030204" pitchFamily="18" charset="0"/>
                                </a:rPr>
                                <m:t>1                     </m:t>
                              </m:r>
                              <m:r>
                                <a:rPr lang="en-US" altLang="zh-CN" b="0" i="1" dirty="0" smtClean="0">
                                  <a:latin typeface="Cambria Math" panose="02040503050406030204" pitchFamily="18" charset="0"/>
                                </a:rPr>
                                <m:t>𝑜𝑡h𝑒𝑟𝑤𝑖𝑠𝑒</m:t>
                              </m:r>
                            </m:e>
                          </m:eqArr>
                        </m:e>
                      </m:d>
                    </m:oMath>
                  </m:oMathPara>
                </a14:m>
                <a:endParaRPr lang="en-US" altLang="zh-CN" dirty="0"/>
              </a:p>
              <a:p>
                <a:pPr algn="just">
                  <a:lnSpc>
                    <a:spcPct val="125000"/>
                  </a:lnSpc>
                </a:pPr>
                <a:r>
                  <a:rPr lang="zh-CN" altLang="en-US" dirty="0"/>
                  <a:t>代价函数：</a:t>
                </a:r>
                <a14:m>
                  <m:oMath xmlns:m="http://schemas.openxmlformats.org/officeDocument/2006/math">
                    <m:r>
                      <m:rPr>
                        <m:sty m:val="p"/>
                      </m:rPr>
                      <a:rPr lang="en-US" altLang="zh-CN" i="1" dirty="0">
                        <a:latin typeface="Cambria Math" panose="02040503050406030204" pitchFamily="18" charset="0"/>
                      </a:rPr>
                      <m:t>J</m:t>
                    </m:r>
                    <m:d>
                      <m:dPr>
                        <m:ctrlPr>
                          <a:rPr lang="en-US" altLang="zh-CN" b="0" i="1" dirty="0" smtClean="0">
                            <a:latin typeface="Cambria Math" panose="02040503050406030204" pitchFamily="18" charset="0"/>
                          </a:rPr>
                        </m:ctrlPr>
                      </m:dPr>
                      <m:e>
                        <m:r>
                          <a:rPr lang="zh-CN" altLang="en-US" b="0" i="1" dirty="0" smtClean="0">
                            <a:latin typeface="Cambria Math" panose="02040503050406030204" pitchFamily="18" charset="0"/>
                          </a:rPr>
                          <m:t>𝜃</m:t>
                        </m:r>
                      </m:e>
                    </m:d>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up>
                        <m:r>
                          <a:rPr lang="en-US" altLang="zh-CN" i="1">
                            <a:latin typeface="Cambria Math" panose="02040503050406030204" pitchFamily="18" charset="0"/>
                          </a:rPr>
                          <m:t>𝑁</m:t>
                        </m:r>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𝑖</m:t>
                                    </m:r>
                                  </m:sub>
                                </m:sSub>
                              </m:e>
                              <m:sup>
                                <m:r>
                                  <a:rPr lang="en-US" altLang="zh-CN" i="1">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lang="en-US" altLang="zh-CN" dirty="0"/>
              </a:p>
            </p:txBody>
          </p:sp>
        </mc:Choice>
        <mc:Fallback xmlns="">
          <p:sp>
            <p:nvSpPr>
              <p:cNvPr id="3" name="矩形 2">
                <a:extLst>
                  <a:ext uri="{FF2B5EF4-FFF2-40B4-BE49-F238E27FC236}">
                    <a16:creationId xmlns:a16="http://schemas.microsoft.com/office/drawing/2014/main" id="{3D9BABF2-0DB8-4244-AB3D-723876075145}"/>
                  </a:ext>
                </a:extLst>
              </p:cNvPr>
              <p:cNvSpPr>
                <a:spLocks noRot="1" noChangeAspect="1" noMove="1" noResize="1" noEditPoints="1" noAdjustHandles="1" noChangeArrowheads="1" noChangeShapeType="1" noTextEdit="1"/>
              </p:cNvSpPr>
              <p:nvPr/>
            </p:nvSpPr>
            <p:spPr>
              <a:xfrm>
                <a:off x="6096000" y="681263"/>
                <a:ext cx="5486400" cy="2051459"/>
              </a:xfrm>
              <a:prstGeom prst="rect">
                <a:avLst/>
              </a:prstGeom>
              <a:blipFill>
                <a:blip r:embed="rId3"/>
                <a:stretch>
                  <a:fillRect l="-889" b="-2886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E9AE010-ADC9-4CE9-BAA4-E61F773A5B98}"/>
              </a:ext>
            </a:extLst>
          </p:cNvPr>
          <p:cNvPicPr>
            <a:picLocks noChangeAspect="1"/>
          </p:cNvPicPr>
          <p:nvPr/>
        </p:nvPicPr>
        <p:blipFill>
          <a:blip r:embed="rId4"/>
          <a:stretch>
            <a:fillRect/>
          </a:stretch>
        </p:blipFill>
        <p:spPr>
          <a:xfrm>
            <a:off x="6096000" y="2841082"/>
            <a:ext cx="5534025" cy="3457575"/>
          </a:xfrm>
          <a:prstGeom prst="rect">
            <a:avLst/>
          </a:prstGeom>
        </p:spPr>
      </p:pic>
      <p:sp>
        <p:nvSpPr>
          <p:cNvPr id="2" name="矩形 1">
            <a:extLst>
              <a:ext uri="{FF2B5EF4-FFF2-40B4-BE49-F238E27FC236}">
                <a16:creationId xmlns:a16="http://schemas.microsoft.com/office/drawing/2014/main" id="{AF358E9D-F1AB-4BB9-BC00-256BB1DB6B55}"/>
              </a:ext>
            </a:extLst>
          </p:cNvPr>
          <p:cNvSpPr/>
          <p:nvPr/>
        </p:nvSpPr>
        <p:spPr>
          <a:xfrm>
            <a:off x="0" y="6488668"/>
            <a:ext cx="4156907" cy="369332"/>
          </a:xfrm>
          <a:prstGeom prst="rect">
            <a:avLst/>
          </a:prstGeom>
        </p:spPr>
        <p:txBody>
          <a:bodyPr wrap="none">
            <a:spAutoFit/>
          </a:bodyPr>
          <a:lstStyle/>
          <a:p>
            <a:r>
              <a:rPr lang="en-US" altLang="zh-CN" dirty="0">
                <a:hlinkClick r:id="rId5"/>
              </a:rPr>
              <a:t>https://zhuanlan.zhihu.com/p/58389508</a:t>
            </a:r>
            <a:endParaRPr lang="zh-CN" altLang="en-US" dirty="0"/>
          </a:p>
        </p:txBody>
      </p:sp>
    </p:spTree>
    <p:extLst>
      <p:ext uri="{BB962C8B-B14F-4D97-AF65-F5344CB8AC3E}">
        <p14:creationId xmlns:p14="http://schemas.microsoft.com/office/powerpoint/2010/main" val="395333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E75307-E516-4746-AE81-1CA3C67A5CD1}"/>
              </a:ext>
            </a:extLst>
          </p:cNvPr>
          <p:cNvPicPr>
            <a:picLocks noChangeAspect="1"/>
          </p:cNvPicPr>
          <p:nvPr/>
        </p:nvPicPr>
        <p:blipFill>
          <a:blip r:embed="rId2"/>
          <a:stretch>
            <a:fillRect/>
          </a:stretch>
        </p:blipFill>
        <p:spPr>
          <a:xfrm>
            <a:off x="2305051" y="422183"/>
            <a:ext cx="1485900" cy="3962400"/>
          </a:xfrm>
          <a:prstGeom prst="rect">
            <a:avLst/>
          </a:prstGeom>
        </p:spPr>
      </p:pic>
      <p:sp>
        <p:nvSpPr>
          <p:cNvPr id="7" name="矩形 6">
            <a:extLst>
              <a:ext uri="{FF2B5EF4-FFF2-40B4-BE49-F238E27FC236}">
                <a16:creationId xmlns:a16="http://schemas.microsoft.com/office/drawing/2014/main" id="{74D78DD7-8310-40E3-A11C-678BE9580FFD}"/>
              </a:ext>
            </a:extLst>
          </p:cNvPr>
          <p:cNvSpPr/>
          <p:nvPr/>
        </p:nvSpPr>
        <p:spPr>
          <a:xfrm>
            <a:off x="834501" y="4681491"/>
            <a:ext cx="4696287" cy="1754326"/>
          </a:xfrm>
          <a:prstGeom prst="rect">
            <a:avLst/>
          </a:prstGeom>
        </p:spPr>
        <p:txBody>
          <a:bodyPr wrap="square">
            <a:spAutoFit/>
          </a:bodyPr>
          <a:lstStyle/>
          <a:p>
            <a:r>
              <a:rPr lang="zh-CN" altLang="en-US" dirty="0"/>
              <a:t>模型目标：进行词的向量化表示使得向量之间尽可能多地蕴含语义和语法的信息。</a:t>
            </a:r>
          </a:p>
          <a:p>
            <a:r>
              <a:rPr lang="zh-CN" altLang="en-US" dirty="0"/>
              <a:t>输入：语料库</a:t>
            </a:r>
          </a:p>
          <a:p>
            <a:r>
              <a:rPr lang="zh-CN" altLang="en-US" dirty="0"/>
              <a:t>输出：词向量</a:t>
            </a:r>
          </a:p>
          <a:p>
            <a:r>
              <a:rPr lang="zh-CN" altLang="en-US" dirty="0"/>
              <a:t>方法概述：首先基于语料库构建词的共现矩阵，然后基于共现矩阵</a:t>
            </a:r>
            <a:r>
              <a:rPr lang="en-US" altLang="zh-CN" dirty="0"/>
              <a:t>GloVe</a:t>
            </a:r>
            <a:r>
              <a:rPr lang="zh-CN" altLang="en-US" dirty="0"/>
              <a:t>模型学习词向量。</a:t>
            </a:r>
          </a:p>
        </p:txBody>
      </p:sp>
      <p:sp>
        <p:nvSpPr>
          <p:cNvPr id="5" name="矩形 4">
            <a:extLst>
              <a:ext uri="{FF2B5EF4-FFF2-40B4-BE49-F238E27FC236}">
                <a16:creationId xmlns:a16="http://schemas.microsoft.com/office/drawing/2014/main" id="{3C52FC35-ED94-4C0E-A3A6-B52CD197B460}"/>
              </a:ext>
            </a:extLst>
          </p:cNvPr>
          <p:cNvSpPr/>
          <p:nvPr/>
        </p:nvSpPr>
        <p:spPr>
          <a:xfrm>
            <a:off x="0" y="6488668"/>
            <a:ext cx="4156907" cy="369332"/>
          </a:xfrm>
          <a:prstGeom prst="rect">
            <a:avLst/>
          </a:prstGeom>
        </p:spPr>
        <p:txBody>
          <a:bodyPr wrap="none">
            <a:spAutoFit/>
          </a:bodyPr>
          <a:lstStyle/>
          <a:p>
            <a:r>
              <a:rPr lang="en-US" altLang="zh-CN" dirty="0">
                <a:hlinkClick r:id="rId3"/>
              </a:rPr>
              <a:t>https://zhuanlan.zhihu.com/p/58389508</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79D8BAF-D4DB-4738-9D8E-5C9F62C2510B}"/>
                  </a:ext>
                </a:extLst>
              </p:cNvPr>
              <p:cNvSpPr/>
              <p:nvPr/>
            </p:nvSpPr>
            <p:spPr>
              <a:xfrm>
                <a:off x="6096000" y="314493"/>
                <a:ext cx="5821680" cy="6229013"/>
              </a:xfrm>
              <a:prstGeom prst="rect">
                <a:avLst/>
              </a:prstGeom>
            </p:spPr>
            <p:txBody>
              <a:bodyPr wrap="square">
                <a:spAutoFit/>
              </a:bodyPr>
              <a:lstStyle/>
              <a:p>
                <a:pPr>
                  <a:lnSpc>
                    <a:spcPct val="125000"/>
                  </a:lnSpc>
                </a:pPr>
                <a:r>
                  <a:rPr lang="zh-CN" altLang="en-US" dirty="0"/>
                  <a:t>最优化代价函数得到词向量矩阵 → 随机梯度下降（</a:t>
                </a:r>
                <a:r>
                  <a:rPr lang="en-US" altLang="zh-CN" dirty="0"/>
                  <a:t>SGD</a:t>
                </a:r>
                <a:r>
                  <a:rPr lang="zh-CN" altLang="en-US" dirty="0"/>
                  <a:t>）</a:t>
                </a:r>
                <a:endParaRPr lang="en-US" altLang="zh-CN" dirty="0"/>
              </a:p>
              <a:p>
                <a:pPr marL="342900" indent="-342900">
                  <a:lnSpc>
                    <a:spcPct val="125000"/>
                  </a:lnSpc>
                  <a:buFont typeface="+mj-lt"/>
                  <a:buAutoNum type="arabicPeriod"/>
                </a:pPr>
                <a:r>
                  <a:rPr lang="zh-CN" altLang="en-US" dirty="0"/>
                  <a:t>随机初始化</a:t>
                </a:r>
                <a:endParaRPr lang="en-US" altLang="zh-CN" dirty="0"/>
              </a:p>
              <a:p>
                <a:pPr marL="342900" indent="-342900">
                  <a:lnSpc>
                    <a:spcPct val="125000"/>
                  </a:lnSpc>
                  <a:buFont typeface="+mj-lt"/>
                  <a:buAutoNum type="arabicPeriod"/>
                </a:pPr>
                <a:r>
                  <a:rPr lang="zh-CN" altLang="en-US" dirty="0"/>
                  <a:t>对共现矩阵</a:t>
                </a:r>
                <a14:m>
                  <m:oMath xmlns:m="http://schemas.openxmlformats.org/officeDocument/2006/math">
                    <m:r>
                      <a:rPr lang="en-US" altLang="zh-CN" b="0" i="1" dirty="0" smtClean="0">
                        <a:latin typeface="Cambria Math" panose="02040503050406030204" pitchFamily="18" charset="0"/>
                      </a:rPr>
                      <m:t>𝑋</m:t>
                    </m:r>
                  </m:oMath>
                </a14:m>
                <a:r>
                  <a:rPr lang="zh-CN" altLang="en-US" dirty="0"/>
                  <a:t>中非零元素进行随机抽样</a:t>
                </a:r>
                <a:endParaRPr lang="en-US" altLang="zh-CN" dirty="0"/>
              </a:p>
              <a:p>
                <a:pPr marL="342900" indent="-342900">
                  <a:lnSpc>
                    <a:spcPct val="125000"/>
                  </a:lnSpc>
                  <a:buFont typeface="+mj-lt"/>
                  <a:buAutoNum type="arabicPeriod"/>
                </a:pPr>
                <a:r>
                  <a:rPr lang="zh-CN" altLang="en-US" dirty="0"/>
                  <a:t>在一次抽样得到的词对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，计算代价函数对于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oMath>
                </a14:m>
                <a:r>
                  <a:rPr lang="zh-CN" altLang="en-US" dirty="0"/>
                  <a:t>和</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𝑗</m:t>
                        </m:r>
                      </m:sub>
                    </m:sSub>
                  </m:oMath>
                </a14:m>
                <a:r>
                  <a:rPr lang="zh-CN" altLang="en-US" dirty="0"/>
                  <a:t>的梯度（记为</a:t>
                </a:r>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oMath>
                </a14:m>
                <a:r>
                  <a:rPr lang="zh-CN" altLang="en-US" dirty="0"/>
                  <a:t>和</a:t>
                </a:r>
                <a14:m>
                  <m:oMath xmlns:m="http://schemas.openxmlformats.org/officeDocument/2006/math">
                    <m:r>
                      <a:rPr lang="zh-CN" altLang="en-US"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𝑗</m:t>
                        </m:r>
                      </m:sub>
                    </m:sSub>
                  </m:oMath>
                </a14:m>
                <a:r>
                  <a:rPr lang="zh-CN" altLang="en-US" dirty="0"/>
                  <a:t>）</a:t>
                </a:r>
                <a:endParaRPr lang="en-US" altLang="zh-CN" dirty="0"/>
              </a:p>
              <a:p>
                <a:pPr>
                  <a:lnSpc>
                    <a:spcPct val="125000"/>
                  </a:lnSpc>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m:t>
                              </m:r>
                            </m:e>
                            <m:sub>
                              <m:r>
                                <a:rPr lang="en-US" altLang="zh-CN" b="0" i="1" smtClean="0">
                                  <a:latin typeface="Cambria Math" panose="02040503050406030204" pitchFamily="18" charset="0"/>
                                </a:rPr>
                                <m:t>𝐽</m:t>
                              </m:r>
                            </m:sub>
                          </m:sSub>
                        </m:num>
                        <m:den>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oMath>
                  </m:oMathPara>
                </a14:m>
                <a:endParaRPr lang="en-US" altLang="zh-CN" dirty="0"/>
              </a:p>
              <a:p>
                <a:pPr>
                  <a:lnSpc>
                    <a:spcPct val="125000"/>
                  </a:lnSpc>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𝐽</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sub>
                          </m:sSub>
                        </m:den>
                      </m:f>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𝑙𝑜𝑔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oMath>
                  </m:oMathPara>
                </a14:m>
                <a:endParaRPr lang="en-US" altLang="zh-CN" dirty="0"/>
              </a:p>
              <a:p>
                <a:pPr marL="342900" indent="-342900">
                  <a:lnSpc>
                    <a:spcPct val="125000"/>
                  </a:lnSpc>
                  <a:buFont typeface="+mj-lt"/>
                  <a:buAutoNum type="arabicPeriod" startAt="4"/>
                </a:pPr>
                <a:r>
                  <a:rPr lang="zh-CN" altLang="en-US" dirty="0"/>
                  <a:t>每一次抽样得到的词对</a:t>
                </a:r>
                <a14:m>
                  <m:oMath xmlns:m="http://schemas.openxmlformats.org/officeDocument/2006/math">
                    <m:r>
                      <a:rPr lang="en-US" altLang="zh-CN">
                        <a:latin typeface="Cambria Math" panose="02040503050406030204" pitchFamily="18" charset="0"/>
                      </a:rPr>
                      <m:t>(</m:t>
                    </m:r>
                    <m:r>
                      <a:rPr lang="en-US" altLang="zh-CN">
                        <a:latin typeface="Cambria Math" panose="02040503050406030204" pitchFamily="18" charset="0"/>
                      </a:rPr>
                      <m:t>𝑖</m:t>
                    </m:r>
                    <m:r>
                      <a:rPr lang="en-US" altLang="zh-CN">
                        <a:latin typeface="Cambria Math" panose="02040503050406030204" pitchFamily="18" charset="0"/>
                      </a:rPr>
                      <m:t>, </m:t>
                    </m:r>
                    <m:r>
                      <a:rPr lang="en-US" altLang="zh-CN">
                        <a:latin typeface="Cambria Math" panose="02040503050406030204" pitchFamily="18" charset="0"/>
                      </a:rPr>
                      <m:t>𝑗</m:t>
                    </m:r>
                    <m:r>
                      <a:rPr lang="en-US" altLang="zh-CN">
                        <a:latin typeface="Cambria Math" panose="02040503050406030204" pitchFamily="18" charset="0"/>
                      </a:rPr>
                      <m:t>)</m:t>
                    </m:r>
                  </m:oMath>
                </a14:m>
                <a:r>
                  <a:rPr lang="zh-CN" altLang="en-US" dirty="0"/>
                  <a:t>，对</a:t>
                </a:r>
                <a14:m>
                  <m:oMath xmlns:m="http://schemas.openxmlformats.org/officeDocument/2006/math">
                    <m:r>
                      <a:rPr lang="en-US" altLang="zh-CN">
                        <a:latin typeface="Cambria Math" panose="02040503050406030204" pitchFamily="18" charset="0"/>
                      </a:rPr>
                      <m:t>𝑈</m:t>
                    </m:r>
                  </m:oMath>
                </a14:m>
                <a:r>
                  <a:rPr lang="zh-CN" altLang="en-US" dirty="0"/>
                  <a:t>和</a:t>
                </a:r>
                <a14:m>
                  <m:oMath xmlns:m="http://schemas.openxmlformats.org/officeDocument/2006/math">
                    <m:r>
                      <a:rPr lang="en-US" altLang="zh-CN" dirty="0">
                        <a:latin typeface="Cambria Math" panose="02040503050406030204" pitchFamily="18" charset="0"/>
                      </a:rPr>
                      <m:t>𝑉</m:t>
                    </m:r>
                  </m:oMath>
                </a14:m>
                <a:r>
                  <a:rPr lang="zh-CN" altLang="en-US" dirty="0"/>
                  <a:t>矩阵中的</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𝑢</m:t>
                        </m:r>
                      </m:e>
                      <m:sub>
                        <m:r>
                          <a:rPr lang="en-US" altLang="zh-CN">
                            <a:latin typeface="Cambria Math" panose="02040503050406030204" pitchFamily="18" charset="0"/>
                          </a:rPr>
                          <m:t>𝑖</m:t>
                        </m:r>
                      </m:sub>
                    </m:sSub>
                  </m:oMath>
                </a14:m>
                <a:r>
                  <a:rPr lang="zh-CN" altLang="en-US" dirty="0"/>
                  <a:t>列和</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𝑣</m:t>
                        </m:r>
                      </m:e>
                      <m:sub>
                        <m:r>
                          <a:rPr lang="en-US" altLang="zh-CN" dirty="0">
                            <a:latin typeface="Cambria Math" panose="02040503050406030204" pitchFamily="18" charset="0"/>
                          </a:rPr>
                          <m:t>𝑗</m:t>
                        </m:r>
                      </m:sub>
                    </m:sSub>
                  </m:oMath>
                </a14:m>
                <a:r>
                  <a:rPr lang="zh-CN" altLang="en-US" dirty="0"/>
                  <a:t>列进行更新（设定学习率为</a:t>
                </a:r>
                <a14:m>
                  <m:oMath xmlns:m="http://schemas.openxmlformats.org/officeDocument/2006/math">
                    <m:r>
                      <m:rPr>
                        <m:nor/>
                      </m:rPr>
                      <a:rPr lang="el-GR" altLang="zh-CN"/>
                      <m:t>η</m:t>
                    </m:r>
                  </m:oMath>
                </a14:m>
                <a:r>
                  <a:rPr lang="zh-CN" altLang="en-US" dirty="0"/>
                  <a:t>）</a:t>
                </a:r>
                <a:endParaRPr lang="en-US" altLang="zh-CN" dirty="0"/>
              </a:p>
              <a:p>
                <a:pPr>
                  <a:lnSpc>
                    <a:spcPct val="125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nor/>
                        </m:rPr>
                        <a:rPr lang="el-GR" altLang="zh-CN" b="1"/>
                        <m:t>η</m:t>
                      </m:r>
                      <m:r>
                        <m:rPr>
                          <m:nor/>
                        </m:rPr>
                        <a:rPr lang="en-US" altLang="zh-CN" b="1" i="0" smtClean="0"/>
                        <m:t>∗</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𝒖</m:t>
                          </m:r>
                        </m:e>
                        <m:sub>
                          <m:r>
                            <a:rPr lang="en-US" altLang="zh-CN" b="1" i="1" smtClean="0">
                              <a:latin typeface="Cambria Math" panose="02040503050406030204" pitchFamily="18" charset="0"/>
                              <a:ea typeface="Cambria Math" panose="02040503050406030204" pitchFamily="18" charset="0"/>
                            </a:rPr>
                            <m:t>𝒊</m:t>
                          </m:r>
                        </m:sub>
                      </m:sSub>
                    </m:oMath>
                  </m:oMathPara>
                </a14:m>
                <a:endParaRPr lang="en-US" altLang="zh-CN" b="1" dirty="0">
                  <a:ea typeface="Cambria Math" panose="02040503050406030204" pitchFamily="18" charset="0"/>
                </a:endParaRPr>
              </a:p>
              <a:p>
                <a:pPr>
                  <a:lnSpc>
                    <a:spcPct val="125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m:rPr>
                          <m:nor/>
                        </m:rPr>
                        <a:rPr lang="el-GR" altLang="zh-CN" b="1"/>
                        <m:t>η</m:t>
                      </m:r>
                      <m:r>
                        <m:rPr>
                          <m:nor/>
                        </m:rPr>
                        <a:rPr lang="en-US" altLang="zh-CN" b="1"/>
                        <m:t>∗</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𝒗</m:t>
                          </m:r>
                        </m:e>
                        <m:sub>
                          <m:r>
                            <a:rPr lang="en-US" altLang="zh-CN" b="1" i="1" smtClean="0">
                              <a:latin typeface="Cambria Math" panose="02040503050406030204" pitchFamily="18" charset="0"/>
                              <a:ea typeface="Cambria Math" panose="02040503050406030204" pitchFamily="18" charset="0"/>
                            </a:rPr>
                            <m:t>𝒋</m:t>
                          </m:r>
                        </m:sub>
                      </m:sSub>
                    </m:oMath>
                  </m:oMathPara>
                </a14:m>
                <a:endParaRPr lang="en-US" altLang="zh-CN" dirty="0"/>
              </a:p>
              <a:p>
                <a:pPr marL="342900" indent="-342900">
                  <a:lnSpc>
                    <a:spcPct val="125000"/>
                  </a:lnSpc>
                  <a:buFont typeface="+mj-lt"/>
                  <a:buAutoNum type="arabicPeriod" startAt="5"/>
                </a:pPr>
                <a:r>
                  <a:rPr lang="zh-CN" altLang="en-US" dirty="0"/>
                  <a:t>不断迭代随机抽样和</a:t>
                </a:r>
                <a14:m>
                  <m:oMath xmlns:m="http://schemas.openxmlformats.org/officeDocument/2006/math">
                    <m:r>
                      <a:rPr lang="en-US" altLang="zh-CN">
                        <a:latin typeface="Cambria Math" panose="02040503050406030204" pitchFamily="18" charset="0"/>
                      </a:rPr>
                      <m:t>𝑈</m:t>
                    </m:r>
                    <m:r>
                      <a:rPr lang="zh-CN" altLang="en-US">
                        <a:latin typeface="Cambria Math" panose="02040503050406030204" pitchFamily="18" charset="0"/>
                      </a:rPr>
                      <m:t>、</m:t>
                    </m:r>
                    <m:r>
                      <a:rPr lang="en-US" altLang="zh-CN">
                        <a:latin typeface="Cambria Math" panose="02040503050406030204" pitchFamily="18" charset="0"/>
                      </a:rPr>
                      <m:t>𝑉</m:t>
                    </m:r>
                  </m:oMath>
                </a14:m>
                <a:r>
                  <a:rPr lang="zh-CN" altLang="en-US" dirty="0"/>
                  <a:t>的更新，直至指定迭代次数（认为收敛），得到最终的词向量矩阵</a:t>
                </a:r>
                <a14:m>
                  <m:oMath xmlns:m="http://schemas.openxmlformats.org/officeDocument/2006/math">
                    <m:r>
                      <a:rPr lang="en-US" altLang="zh-CN">
                        <a:latin typeface="Cambria Math" panose="02040503050406030204" pitchFamily="18" charset="0"/>
                      </a:rPr>
                      <m:t>𝑈</m:t>
                    </m:r>
                  </m:oMath>
                </a14:m>
                <a:r>
                  <a:rPr lang="zh-CN" altLang="en-US" dirty="0"/>
                  <a:t>和</a:t>
                </a:r>
                <a14:m>
                  <m:oMath xmlns:m="http://schemas.openxmlformats.org/officeDocument/2006/math">
                    <m:r>
                      <a:rPr lang="en-US" altLang="zh-CN" dirty="0">
                        <a:latin typeface="Cambria Math" panose="02040503050406030204" pitchFamily="18" charset="0"/>
                      </a:rPr>
                      <m:t>𝑉</m:t>
                    </m:r>
                  </m:oMath>
                </a14:m>
                <a:endParaRPr lang="en-US" altLang="zh-CN" dirty="0"/>
              </a:p>
              <a:p>
                <a:pPr marL="342900" indent="-342900">
                  <a:lnSpc>
                    <a:spcPct val="125000"/>
                  </a:lnSpc>
                  <a:buFont typeface="+mj-lt"/>
                  <a:buAutoNum type="arabicPeriod" startAt="5"/>
                </a:pPr>
                <a:r>
                  <a:rPr lang="zh-CN" altLang="en-US" dirty="0"/>
                  <a:t>将</a:t>
                </a:r>
                <a14:m>
                  <m:oMath xmlns:m="http://schemas.openxmlformats.org/officeDocument/2006/math">
                    <m:r>
                      <a:rPr lang="en-US" altLang="zh-CN">
                        <a:latin typeface="Cambria Math" panose="02040503050406030204" pitchFamily="18" charset="0"/>
                      </a:rPr>
                      <m:t>𝑈</m:t>
                    </m:r>
                  </m:oMath>
                </a14:m>
                <a:r>
                  <a:rPr lang="zh-CN" altLang="en-US" dirty="0"/>
                  <a:t>和</a:t>
                </a:r>
                <a14:m>
                  <m:oMath xmlns:m="http://schemas.openxmlformats.org/officeDocument/2006/math">
                    <m:r>
                      <a:rPr lang="en-US" altLang="zh-CN" dirty="0">
                        <a:latin typeface="Cambria Math" panose="02040503050406030204" pitchFamily="18" charset="0"/>
                      </a:rPr>
                      <m:t>𝑉</m:t>
                    </m:r>
                  </m:oMath>
                </a14:m>
                <a:r>
                  <a:rPr lang="zh-CN" altLang="en-US" dirty="0"/>
                  <a:t>对应位置元素相加（或求平均）得到最终的词向量矩阵</a:t>
                </a:r>
                <a:endParaRPr lang="en-US" altLang="zh-CN" dirty="0"/>
              </a:p>
            </p:txBody>
          </p:sp>
        </mc:Choice>
        <mc:Fallback xmlns="">
          <p:sp>
            <p:nvSpPr>
              <p:cNvPr id="6" name="矩形 5">
                <a:extLst>
                  <a:ext uri="{FF2B5EF4-FFF2-40B4-BE49-F238E27FC236}">
                    <a16:creationId xmlns:a16="http://schemas.microsoft.com/office/drawing/2014/main" id="{879D8BAF-D4DB-4738-9D8E-5C9F62C2510B}"/>
                  </a:ext>
                </a:extLst>
              </p:cNvPr>
              <p:cNvSpPr>
                <a:spLocks noRot="1" noChangeAspect="1" noMove="1" noResize="1" noEditPoints="1" noAdjustHandles="1" noChangeArrowheads="1" noChangeShapeType="1" noTextEdit="1"/>
              </p:cNvSpPr>
              <p:nvPr/>
            </p:nvSpPr>
            <p:spPr>
              <a:xfrm>
                <a:off x="6096000" y="314493"/>
                <a:ext cx="5821680" cy="6229013"/>
              </a:xfrm>
              <a:prstGeom prst="rect">
                <a:avLst/>
              </a:prstGeom>
              <a:blipFill>
                <a:blip r:embed="rId4"/>
                <a:stretch>
                  <a:fillRect l="-838" r="-3770" b="-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740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DBD4A-FE42-4EC9-A795-A4BBAA86B99A}"/>
              </a:ext>
            </a:extLst>
          </p:cNvPr>
          <p:cNvSpPr>
            <a:spLocks noGrp="1"/>
          </p:cNvSpPr>
          <p:nvPr>
            <p:ph type="ctrTitle"/>
          </p:nvPr>
        </p:nvSpPr>
        <p:spPr/>
        <p:txBody>
          <a:bodyPr/>
          <a:lstStyle/>
          <a:p>
            <a:r>
              <a:rPr lang="en-US" altLang="zh-CN" b="1" dirty="0"/>
              <a:t>Attention Is All You Need</a:t>
            </a:r>
            <a:endParaRPr lang="zh-CN" altLang="en-US" b="1" dirty="0"/>
          </a:p>
        </p:txBody>
      </p:sp>
      <p:sp>
        <p:nvSpPr>
          <p:cNvPr id="3" name="副标题 2">
            <a:extLst>
              <a:ext uri="{FF2B5EF4-FFF2-40B4-BE49-F238E27FC236}">
                <a16:creationId xmlns:a16="http://schemas.microsoft.com/office/drawing/2014/main" id="{48806E49-BFC6-46AF-89FB-61CDCB85B3A4}"/>
              </a:ext>
            </a:extLst>
          </p:cNvPr>
          <p:cNvSpPr>
            <a:spLocks noGrp="1"/>
          </p:cNvSpPr>
          <p:nvPr>
            <p:ph type="subTitle" idx="1"/>
          </p:nvPr>
        </p:nvSpPr>
        <p:spPr/>
        <p:txBody>
          <a:bodyPr/>
          <a:lstStyle/>
          <a:p>
            <a:r>
              <a:rPr lang="en-US" altLang="zh-CN" dirty="0"/>
              <a:t>Ashish Vaswani, Noam </a:t>
            </a:r>
            <a:r>
              <a:rPr lang="en-US" altLang="zh-CN" dirty="0" err="1"/>
              <a:t>Shazeer</a:t>
            </a:r>
            <a:r>
              <a:rPr lang="en-US" altLang="zh-CN" dirty="0"/>
              <a:t>, Niki Parmar, Jakob </a:t>
            </a:r>
            <a:r>
              <a:rPr lang="en-US" altLang="zh-CN" dirty="0" err="1"/>
              <a:t>Uszkoreit</a:t>
            </a:r>
            <a:r>
              <a:rPr lang="en-US" altLang="zh-CN" dirty="0"/>
              <a:t>, </a:t>
            </a:r>
            <a:r>
              <a:rPr lang="en-US" altLang="zh-CN" dirty="0" err="1"/>
              <a:t>Llion</a:t>
            </a:r>
            <a:r>
              <a:rPr lang="en-US" altLang="zh-CN" dirty="0"/>
              <a:t> Jones, Aidan N. Gomez, Lukasz Kaiser, </a:t>
            </a:r>
            <a:r>
              <a:rPr lang="en-US" altLang="zh-CN" dirty="0" err="1"/>
              <a:t>Illia</a:t>
            </a:r>
            <a:r>
              <a:rPr lang="en-US" altLang="zh-CN" dirty="0"/>
              <a:t> </a:t>
            </a:r>
            <a:r>
              <a:rPr lang="en-US" altLang="zh-CN" dirty="0" err="1"/>
              <a:t>Polosukhin</a:t>
            </a:r>
            <a:endParaRPr lang="zh-CN" altLang="en-US" dirty="0"/>
          </a:p>
        </p:txBody>
      </p:sp>
      <p:sp>
        <p:nvSpPr>
          <p:cNvPr id="4" name="矩形 3">
            <a:extLst>
              <a:ext uri="{FF2B5EF4-FFF2-40B4-BE49-F238E27FC236}">
                <a16:creationId xmlns:a16="http://schemas.microsoft.com/office/drawing/2014/main" id="{4C605C4C-283C-4B68-9633-7CC09A67CF55}"/>
              </a:ext>
            </a:extLst>
          </p:cNvPr>
          <p:cNvSpPr/>
          <p:nvPr/>
        </p:nvSpPr>
        <p:spPr>
          <a:xfrm>
            <a:off x="0" y="6488668"/>
            <a:ext cx="5173211" cy="369332"/>
          </a:xfrm>
          <a:prstGeom prst="rect">
            <a:avLst/>
          </a:prstGeom>
        </p:spPr>
        <p:txBody>
          <a:bodyPr wrap="none">
            <a:spAutoFit/>
          </a:bodyPr>
          <a:lstStyle/>
          <a:p>
            <a:r>
              <a:rPr lang="en-US" altLang="zh-CN" dirty="0">
                <a:hlinkClick r:id="rId2"/>
              </a:rPr>
              <a:t>https://jalammar.github.io/illustrated-transformer/</a:t>
            </a:r>
            <a:endParaRPr lang="zh-CN" altLang="en-US" dirty="0"/>
          </a:p>
        </p:txBody>
      </p:sp>
    </p:spTree>
    <p:extLst>
      <p:ext uri="{BB962C8B-B14F-4D97-AF65-F5344CB8AC3E}">
        <p14:creationId xmlns:p14="http://schemas.microsoft.com/office/powerpoint/2010/main" val="111020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descr="Scaled Dot-Product Attention &#10;MatMul &#10;SoftMax &#10;Mask (opt.) &#10;Scale &#10;MatMuI ">
            <a:extLst>
              <a:ext uri="{FF2B5EF4-FFF2-40B4-BE49-F238E27FC236}">
                <a16:creationId xmlns:a16="http://schemas.microsoft.com/office/drawing/2014/main" id="{BB3D37AF-CFE4-4596-8547-6ADB7108B4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7190" y="1530050"/>
            <a:ext cx="1963338" cy="247739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preview">
            <a:extLst>
              <a:ext uri="{FF2B5EF4-FFF2-40B4-BE49-F238E27FC236}">
                <a16:creationId xmlns:a16="http://schemas.microsoft.com/office/drawing/2014/main" id="{9F6D05DA-C5C7-46A0-A6A9-F6367A9D63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7997" y="1298470"/>
            <a:ext cx="2736814" cy="37749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ulti-Head Attention &#10;headi = Attention(QWiQ, , VVV,&quot;) &#10;MultiHead(Q, K, V) — Concat(headi, headh)11'O &#10;to &#10;attayi to information from different &#10;representation at &#10;Multi-Head Attention ">
            <a:extLst>
              <a:ext uri="{FF2B5EF4-FFF2-40B4-BE49-F238E27FC236}">
                <a16:creationId xmlns:a16="http://schemas.microsoft.com/office/drawing/2014/main" id="{F01E55F7-7006-4152-A812-16B8275AE2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03"/>
          <a:stretch/>
        </p:blipFill>
        <p:spPr bwMode="auto">
          <a:xfrm>
            <a:off x="3707043" y="2047141"/>
            <a:ext cx="4777914" cy="22775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tention(Q, K , V) = — ">
            <a:extLst>
              <a:ext uri="{FF2B5EF4-FFF2-40B4-BE49-F238E27FC236}">
                <a16:creationId xmlns:a16="http://schemas.microsoft.com/office/drawing/2014/main" id="{9B878FFA-1C27-4351-9CAE-E01F2ADA20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1059" y="4520936"/>
            <a:ext cx="2895600" cy="5524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F91FB3E-B250-4549-A6EF-4BDED2C069E2}"/>
              </a:ext>
            </a:extLst>
          </p:cNvPr>
          <p:cNvSpPr/>
          <p:nvPr/>
        </p:nvSpPr>
        <p:spPr>
          <a:xfrm>
            <a:off x="0" y="6488668"/>
            <a:ext cx="5173211" cy="369332"/>
          </a:xfrm>
          <a:prstGeom prst="rect">
            <a:avLst/>
          </a:prstGeom>
        </p:spPr>
        <p:txBody>
          <a:bodyPr wrap="none">
            <a:spAutoFit/>
          </a:bodyPr>
          <a:lstStyle/>
          <a:p>
            <a:r>
              <a:rPr lang="en-US" altLang="zh-CN" dirty="0">
                <a:hlinkClick r:id="rId6"/>
              </a:rPr>
              <a:t>https://jalammar.github.io/illustrated-transformer/</a:t>
            </a:r>
            <a:endParaRPr lang="zh-CN" altLang="en-US" dirty="0"/>
          </a:p>
        </p:txBody>
      </p:sp>
    </p:spTree>
    <p:extLst>
      <p:ext uri="{BB962C8B-B14F-4D97-AF65-F5344CB8AC3E}">
        <p14:creationId xmlns:p14="http://schemas.microsoft.com/office/powerpoint/2010/main" val="2695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Scaled Dot-Product Attention &#10;MatMul &#10;SoftMax &#10;Mask (opt.) &#10;Scale &#10;MatMuI ">
            <a:extLst>
              <a:ext uri="{FF2B5EF4-FFF2-40B4-BE49-F238E27FC236}">
                <a16:creationId xmlns:a16="http://schemas.microsoft.com/office/drawing/2014/main" id="{261CE4B5-63D2-46BD-95C4-A334D887CE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82" y="1563565"/>
            <a:ext cx="1963338" cy="24773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ttention(Q, K , V) = — ">
            <a:extLst>
              <a:ext uri="{FF2B5EF4-FFF2-40B4-BE49-F238E27FC236}">
                <a16:creationId xmlns:a16="http://schemas.microsoft.com/office/drawing/2014/main" id="{27990275-F354-4536-8FA5-C167762D0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51" y="4741984"/>
            <a:ext cx="2895600" cy="5524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CE3C74E5-40A5-4FAB-A939-FCD0B69ECB55}"/>
              </a:ext>
            </a:extLst>
          </p:cNvPr>
          <p:cNvPicPr>
            <a:picLocks noChangeAspect="1"/>
          </p:cNvPicPr>
          <p:nvPr/>
        </p:nvPicPr>
        <p:blipFill>
          <a:blip r:embed="rId4"/>
          <a:stretch>
            <a:fillRect/>
          </a:stretch>
        </p:blipFill>
        <p:spPr>
          <a:xfrm>
            <a:off x="3439657" y="1257300"/>
            <a:ext cx="4572000" cy="4343399"/>
          </a:xfrm>
          <a:prstGeom prst="rect">
            <a:avLst/>
          </a:prstGeom>
        </p:spPr>
      </p:pic>
      <p:pic>
        <p:nvPicPr>
          <p:cNvPr id="5" name="图片 4">
            <a:extLst>
              <a:ext uri="{FF2B5EF4-FFF2-40B4-BE49-F238E27FC236}">
                <a16:creationId xmlns:a16="http://schemas.microsoft.com/office/drawing/2014/main" id="{543BDDC6-8C5C-412F-9348-3A378197812D}"/>
              </a:ext>
            </a:extLst>
          </p:cNvPr>
          <p:cNvPicPr>
            <a:picLocks noChangeAspect="1"/>
          </p:cNvPicPr>
          <p:nvPr/>
        </p:nvPicPr>
        <p:blipFill>
          <a:blip r:embed="rId5"/>
          <a:stretch>
            <a:fillRect/>
          </a:stretch>
        </p:blipFill>
        <p:spPr>
          <a:xfrm>
            <a:off x="8731592" y="631915"/>
            <a:ext cx="2743200" cy="3106757"/>
          </a:xfrm>
          <a:prstGeom prst="rect">
            <a:avLst/>
          </a:prstGeom>
        </p:spPr>
      </p:pic>
      <p:pic>
        <p:nvPicPr>
          <p:cNvPr id="1026" name="Picture 2" descr="preview">
            <a:extLst>
              <a:ext uri="{FF2B5EF4-FFF2-40B4-BE49-F238E27FC236}">
                <a16:creationId xmlns:a16="http://schemas.microsoft.com/office/drawing/2014/main" id="{50601B9C-2CDE-4DF3-9923-42AD20547D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2993" y="4975313"/>
            <a:ext cx="3200400" cy="1250772"/>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DED5D207-508A-4A48-84CA-9C3F30DFC2F1}"/>
              </a:ext>
            </a:extLst>
          </p:cNvPr>
          <p:cNvSpPr/>
          <p:nvPr/>
        </p:nvSpPr>
        <p:spPr>
          <a:xfrm>
            <a:off x="7693889" y="1912820"/>
            <a:ext cx="1037703" cy="5449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D29CBE07-E55F-43B3-92F1-872D59AB46B9}"/>
              </a:ext>
            </a:extLst>
          </p:cNvPr>
          <p:cNvSpPr/>
          <p:nvPr/>
        </p:nvSpPr>
        <p:spPr>
          <a:xfrm rot="5400000">
            <a:off x="9689848" y="4084520"/>
            <a:ext cx="1037703" cy="5449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701F370-1107-4804-9C75-5B44177CB030}"/>
              </a:ext>
            </a:extLst>
          </p:cNvPr>
          <p:cNvSpPr/>
          <p:nvPr/>
        </p:nvSpPr>
        <p:spPr>
          <a:xfrm>
            <a:off x="0" y="6488668"/>
            <a:ext cx="5173211" cy="369332"/>
          </a:xfrm>
          <a:prstGeom prst="rect">
            <a:avLst/>
          </a:prstGeom>
        </p:spPr>
        <p:txBody>
          <a:bodyPr wrap="none">
            <a:spAutoFit/>
          </a:bodyPr>
          <a:lstStyle/>
          <a:p>
            <a:r>
              <a:rPr lang="en-US" altLang="zh-CN" dirty="0">
                <a:hlinkClick r:id="rId7"/>
              </a:rPr>
              <a:t>https://jalammar.github.io/illustrated-transformer/</a:t>
            </a:r>
            <a:endParaRPr lang="zh-CN" altLang="en-US" dirty="0"/>
          </a:p>
        </p:txBody>
      </p:sp>
    </p:spTree>
    <p:extLst>
      <p:ext uri="{BB962C8B-B14F-4D97-AF65-F5344CB8AC3E}">
        <p14:creationId xmlns:p14="http://schemas.microsoft.com/office/powerpoint/2010/main" val="20902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ulti-Head Attention &#10;headi = Attention(QWiQ, , VVV,&quot;) &#10;MultiHead(Q, K, V) — Concat(headi, headh)11'O &#10;to &#10;attayi to information from different &#10;representation at &#10;Multi-Head Attention ">
            <a:extLst>
              <a:ext uri="{FF2B5EF4-FFF2-40B4-BE49-F238E27FC236}">
                <a16:creationId xmlns:a16="http://schemas.microsoft.com/office/drawing/2014/main" id="{B0E50D74-5866-4321-BFB5-7244F7B1F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3"/>
          <a:stretch/>
        </p:blipFill>
        <p:spPr bwMode="auto">
          <a:xfrm>
            <a:off x="374758" y="376603"/>
            <a:ext cx="3657600" cy="174353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F3C55CDD-4054-4E60-930F-B231F563FB1F}"/>
              </a:ext>
            </a:extLst>
          </p:cNvPr>
          <p:cNvPicPr>
            <a:picLocks noChangeAspect="1"/>
          </p:cNvPicPr>
          <p:nvPr/>
        </p:nvPicPr>
        <p:blipFill>
          <a:blip r:embed="rId3"/>
          <a:stretch>
            <a:fillRect/>
          </a:stretch>
        </p:blipFill>
        <p:spPr>
          <a:xfrm>
            <a:off x="4032358" y="2120137"/>
            <a:ext cx="7772400" cy="4350385"/>
          </a:xfrm>
          <a:prstGeom prst="rect">
            <a:avLst/>
          </a:prstGeom>
        </p:spPr>
      </p:pic>
      <p:sp>
        <p:nvSpPr>
          <p:cNvPr id="20" name="箭头: 右 19">
            <a:extLst>
              <a:ext uri="{FF2B5EF4-FFF2-40B4-BE49-F238E27FC236}">
                <a16:creationId xmlns:a16="http://schemas.microsoft.com/office/drawing/2014/main" id="{B408DA11-7286-4736-AE0A-9DAD0A679BEA}"/>
              </a:ext>
            </a:extLst>
          </p:cNvPr>
          <p:cNvSpPr/>
          <p:nvPr/>
        </p:nvSpPr>
        <p:spPr>
          <a:xfrm rot="5400000">
            <a:off x="7399706" y="975896"/>
            <a:ext cx="1037703" cy="5449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F7E149A-5CEB-4DCC-ADB0-1F827BC76C65}"/>
              </a:ext>
            </a:extLst>
          </p:cNvPr>
          <p:cNvSpPr/>
          <p:nvPr/>
        </p:nvSpPr>
        <p:spPr>
          <a:xfrm>
            <a:off x="0" y="6488668"/>
            <a:ext cx="5173211" cy="369332"/>
          </a:xfrm>
          <a:prstGeom prst="rect">
            <a:avLst/>
          </a:prstGeom>
        </p:spPr>
        <p:txBody>
          <a:bodyPr wrap="none">
            <a:spAutoFit/>
          </a:bodyPr>
          <a:lstStyle/>
          <a:p>
            <a:r>
              <a:rPr lang="en-US" altLang="zh-CN" dirty="0">
                <a:hlinkClick r:id="rId4"/>
              </a:rPr>
              <a:t>https://jalammar.github.io/illustrated-transformer/</a:t>
            </a:r>
            <a:endParaRPr lang="zh-CN" altLang="en-US" dirty="0"/>
          </a:p>
        </p:txBody>
      </p:sp>
    </p:spTree>
    <p:extLst>
      <p:ext uri="{BB962C8B-B14F-4D97-AF65-F5344CB8AC3E}">
        <p14:creationId xmlns:p14="http://schemas.microsoft.com/office/powerpoint/2010/main" val="8055407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7226</TotalTime>
  <Words>878</Words>
  <Application>Microsoft Office PowerPoint</Application>
  <PresentationFormat>宽屏</PresentationFormat>
  <Paragraphs>105</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Arial</vt:lpstr>
      <vt:lpstr>Calibri Light</vt:lpstr>
      <vt:lpstr>Cambria Math</vt:lpstr>
      <vt:lpstr>Office 主题​​</vt:lpstr>
      <vt:lpstr>GloVe: Global Vectors for Word Representation</vt:lpstr>
      <vt:lpstr>PowerPoint 演示文稿</vt:lpstr>
      <vt:lpstr>PowerPoint 演示文稿</vt:lpstr>
      <vt:lpstr>PowerPoint 演示文稿</vt:lpstr>
      <vt:lpstr>PowerPoint 演示文稿</vt:lpstr>
      <vt:lpstr>Attention Is All You Need</vt:lpstr>
      <vt:lpstr>PowerPoint 演示文稿</vt:lpstr>
      <vt:lpstr>PowerPoint 演示文稿</vt:lpstr>
      <vt:lpstr>PowerPoint 演示文稿</vt:lpstr>
      <vt:lpstr>PowerPoint 演示文稿</vt:lpstr>
      <vt:lpstr>PowerPoint 演示文稿</vt:lpstr>
      <vt:lpstr>Overall Structure of Multimodal Attention Network (MAN)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Xinwei Zhao</dc:creator>
  <cp:lastModifiedBy>zhao xinwei</cp:lastModifiedBy>
  <cp:revision>42</cp:revision>
  <dcterms:created xsi:type="dcterms:W3CDTF">2019-07-16T13:50:53Z</dcterms:created>
  <dcterms:modified xsi:type="dcterms:W3CDTF">2019-08-20T00:53:07Z</dcterms:modified>
</cp:coreProperties>
</file>