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41" r:id="rId3"/>
    <p:sldId id="342" r:id="rId4"/>
    <p:sldId id="344" r:id="rId5"/>
    <p:sldId id="345" r:id="rId6"/>
    <p:sldId id="359" r:id="rId7"/>
    <p:sldId id="352" r:id="rId8"/>
    <p:sldId id="347" r:id="rId9"/>
    <p:sldId id="348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57" r:id="rId18"/>
    <p:sldId id="358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E3446-29CE-4A9E-8B6C-86DEBAB57A89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92815-36EA-4255-912F-E341271C6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1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45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98513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1216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51622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880133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247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9122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30188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19367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90181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6998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55665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92999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99157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905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8911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90017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334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C709A-8D6D-497E-9922-9B88C5518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5376E-EE81-47A3-9795-0DF6178D9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6DC1B-520A-44F7-90F8-0F488E3F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CE8AC-C1F1-4E2B-82F9-035FC5B0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AC3EF-087C-4F75-986C-62615BCC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9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18BB-E967-4BAC-98BB-B1FE8D7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A08495-633E-496C-BEA6-459567EC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A919D-21BB-49C3-AC8D-983503A8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4C6DC-EBAF-47A1-8ABF-32CF9845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95868-F888-4F9E-B97D-D45B0E90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4C7383-CD39-47A9-9267-A973C7F5A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9A3B9-3746-446D-A579-F50765655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4E0FD-51E4-417B-9CB2-27108BC5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76857-8BDC-432B-BD12-B37AB48F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FD673-0F34-4BC5-B99B-A42AB3D5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1B412-4155-41E6-B489-B8012166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FB4C5-EBC2-477C-A9D0-2F33C21A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BCB59-2BD2-4087-B96B-3F619291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8A808-6D64-4E04-A3A3-C0BB40A6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415E1-8E6B-4BBA-9DD5-EC195A61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3086C-2B8D-4FA6-8342-1B38C40B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29788-8CE9-4274-B41E-C3A9EF46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39438-6876-43C8-957D-3F4297DF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DE397-0A08-49AA-8AFD-285FCE61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81E41-1AE2-49F4-B972-8B71D871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CC4-EB46-4458-9322-DE83828D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53B6E-14B3-4389-A0E0-509A57DDD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90BB6-8F49-4A8C-A76A-2708C536D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5EE37-4DC2-4EE5-86F1-0ED1BED0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A7F18-8D50-497D-88FB-EB07D186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D0EBE-BD04-43B7-8882-ADA5BF6D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1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B8D62-6B1E-44E3-AE18-D5F4B3F7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37285-8F35-4CF3-813D-6324D840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A96D0-A692-433A-99C6-627C9450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08EF1A-BDE0-4DD2-83A6-1A208786A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900CC1-B1B0-4EC2-B43E-3130A9596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01EBF3-A114-4CA2-8F84-B2CAB193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18FAB4-02AD-4952-BAC7-BD0C394F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C2861-F5D7-49FF-AF54-BB582593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0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9416-BD4A-4AE8-A503-82873CB3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E1C85-7A4E-44E8-88E3-1B056865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3C3082-C716-431E-A345-9691769E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26BB58-9D9C-4F87-A12A-71D00FAB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0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F9AE17-9855-4883-8F34-13057F7C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D4A513-2B04-4B7F-A925-85BFDED7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5CDD01-0E8D-44B0-BB92-9940739C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4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E55CA-4591-43DA-8065-22126811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F759B-DDE1-4CCB-855D-6F52CC7B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F937F2-D084-47C4-9CED-F60977496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CEF46-F49B-4563-B90E-DA5114F7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C1616-9C65-4042-B2DA-BF8A1392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4D27B-8B33-43F6-846D-6C10031D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4487A-8E61-4A4A-ADCE-8C93078A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38474A-F1A2-462F-9CCA-6B6A8C79A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EB5736-8CD2-4D12-AC81-5F0E912E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B0447-82A9-4D5A-8F0E-D1A0B1DB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14FC3-1F32-482B-93B7-533DDA5C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40102-305E-402B-8599-26AE6E58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0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628E47-29E2-4850-AA8C-5E8DD552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099EB-B31C-4C7E-AB53-24D8C551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D9F23-CA75-44A3-BA92-B2710FE22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F9E4-FAA7-4360-857F-E4F81C10E1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F5685-461E-45F6-9A78-B12E8D6E3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52AC0-F70D-4589-A30C-744F28FF1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3345-53D4-4C82-871B-6E16DD8F6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yg202@scarletmail.rutgers.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eyuegu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036" y="3665854"/>
            <a:ext cx="11541250" cy="2859637"/>
          </a:xfrm>
        </p:spPr>
        <p:txBody>
          <a:bodyPr>
            <a:normAutofit fontScale="92500" lnSpcReduction="10000"/>
          </a:bodyPr>
          <a:lstStyle/>
          <a:p>
            <a:endParaRPr lang="en-US" altLang="zh-C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aseline="30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Rutgers, The State University of New Jersey,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Piscataway, NJ, USA</a:t>
            </a:r>
            <a:endParaRPr lang="en-US" altLang="zh-C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aseline="30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Children’s</a:t>
            </a:r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National Medical Center, Washington, DC, USA</a:t>
            </a:r>
          </a:p>
          <a:p>
            <a:endParaRPr lang="en-US" altLang="zh-CN" sz="2500" dirty="0">
              <a:latin typeface="Gill Sans MT" panose="020B0502020104020203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Yue Gu</a:t>
            </a:r>
            <a:r>
              <a:rPr lang="en-US" sz="2800" i="1" baseline="30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-US" sz="2800" i="1" dirty="0" err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Ruiyu</a:t>
            </a: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Zhang</a:t>
            </a:r>
            <a:r>
              <a:rPr lang="en-US" sz="2800" i="1" baseline="30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-US" sz="2800" b="1" i="1" dirty="0" err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Xinwei</a:t>
            </a:r>
            <a:r>
              <a:rPr lang="en-US" sz="2800" b="1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Zhao</a:t>
            </a:r>
            <a:r>
              <a:rPr lang="en-US" sz="2800" i="1" baseline="30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-US" sz="2800" i="1" dirty="0" err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Shuhong</a:t>
            </a: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Chen</a:t>
            </a:r>
            <a:r>
              <a:rPr lang="en-US" sz="2800" i="1" baseline="30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Jalal Abdulbaqi</a:t>
            </a:r>
            <a:r>
              <a:rPr lang="en-US" sz="2800" i="1" baseline="30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Ivan Marsic</a:t>
            </a:r>
            <a:r>
              <a:rPr lang="en-US" sz="2800" i="1" baseline="30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Megan Cheng</a:t>
            </a:r>
            <a:r>
              <a:rPr lang="en-US" sz="2800" i="1" baseline="30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en-US" sz="2800" i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Randall S. Burd</a:t>
            </a:r>
            <a:r>
              <a:rPr lang="en-US" sz="2800" i="1" baseline="30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2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br>
              <a:rPr lang="en-US" sz="2800" i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altLang="zh-CN" sz="2500" dirty="0">
              <a:latin typeface="Gill Sans MT" panose="020B0502020104020203" pitchFamily="34" charset="0"/>
              <a:cs typeface="Helvetica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035" y="2194915"/>
            <a:ext cx="11541251" cy="1470025"/>
          </a:xfrm>
        </p:spPr>
        <p:txBody>
          <a:bodyPr>
            <a:normAutofit fontScale="90000"/>
          </a:bodyPr>
          <a:lstStyle/>
          <a:p>
            <a:r>
              <a:rPr lang="en-US" sz="4200" b="1" dirty="0">
                <a:latin typeface="Calibri Light" panose="020F0302020204030204" pitchFamily="34" charset="0"/>
                <a:ea typeface="SimSun" panose="02010600030101010101" pitchFamily="2" charset="-122"/>
                <a:cs typeface="Calibri Light" panose="020F0302020204030204" pitchFamily="34" charset="0"/>
              </a:rPr>
              <a:t>Multimodal Attention Network for Trauma Activity Recognition from Spoken Language and Environmental Sound</a:t>
            </a:r>
            <a:endParaRPr lang="zh-CN" altLang="en-US" sz="4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5" y="89154"/>
            <a:ext cx="1536192" cy="13948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804" y="89153"/>
            <a:ext cx="1393949" cy="13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5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Collection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Collected 75 actual trauma resuscitation cases using two fixed </a:t>
            </a:r>
            <a:r>
              <a:rPr lang="en-US" sz="3000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NTG2 Phantom Powered Condenser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3000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Shotgun microphones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Recorded the audio stream with 16000Hz sampling rate.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verbal transcripts were manually transcribed and segmented by the trauma experts.</a:t>
            </a:r>
            <a:endParaRPr lang="en-US" sz="3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All the data were collected with consent, and have been stripped of private information manually by trauma experts.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 trauma staff checked the data and manually muted the audio streams or removed the words that contain private in-formation</a:t>
            </a:r>
          </a:p>
        </p:txBody>
      </p:sp>
    </p:spTree>
    <p:extLst>
      <p:ext uri="{BB962C8B-B14F-4D97-AF65-F5344CB8AC3E}">
        <p14:creationId xmlns:p14="http://schemas.microsoft.com/office/powerpoint/2010/main" val="296940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Annotation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Ten trauma activity labels were assigned by trauma experts for the utterance-level data and all the utterances that do not belong to the  ten activities were assigned to “</a:t>
            </a:r>
            <a:r>
              <a:rPr lang="en-US" sz="3000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Other”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(O) category.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30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12,892 utterances in total.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11 classes in total.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Ten activities: 4,015 utterances.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i="1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“Other”</a:t>
            </a: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8,877 utterances.</a:t>
            </a:r>
            <a:endParaRPr lang="en-US" sz="3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sz="25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67" y="3148818"/>
            <a:ext cx="3970224" cy="3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80%-20% training-testing split with 5-cross validation. Use 15% samples from training set as the validation set to tune the model.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First pre-train the audio branch for 50 epochs to facilitate model convergence. Then, we trained the entire model for 150 epochs.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Uniformly sample across classes instead of directly feeding all the training data.</a:t>
            </a:r>
            <a:endParaRPr lang="en-US" sz="3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Implemented the model using </a:t>
            </a:r>
            <a:r>
              <a:rPr lang="en-US" sz="3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Keras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with </a:t>
            </a:r>
            <a:r>
              <a:rPr lang="en-US" sz="3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Tensorflow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backend.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dropout layer to overcome the overfitting.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Adam optimization with 0.001 initial learning rate and momentum parameters 0.99 and 0.999 for the first 50 epochs. Then, change to the SGD optimizer for further tuning.</a:t>
            </a:r>
            <a:endParaRPr lang="en-US" sz="30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5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00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 Result: Quantitative Analysis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Compare the performance of the modality-specific models and the multimodal structure.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verbal transcripts outperforms audio by 32.7% accuracy.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environmental sound branch only achieved 36.4% average accuracy with 0.342 average F1-score.</a:t>
            </a:r>
            <a:endParaRPr lang="en-US" sz="3000" kern="1200" dirty="0">
              <a:solidFill>
                <a:prstClr val="black"/>
              </a:solidFill>
              <a:latin typeface="Calibri" panose="020F0502020204030204"/>
              <a:cs typeface="Calibri" panose="020F0502020204030204" pitchFamily="34" charset="0"/>
            </a:endParaRPr>
          </a:p>
          <a:p>
            <a:pPr marL="685800" lvl="1" indent="-228600" fontAlgn="auto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multimodal structure performs better than the transcript-only model by 2.7% accuracy.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b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difference in performance demonstrates the necessity of multimodal architecture.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68" y="5107519"/>
            <a:ext cx="6175664" cy="15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 Result: Baseline Comparison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Confusion matrices of the multimodal attention network with the best performance training-testing split.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“Blood Pressure”</a:t>
            </a: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achieves best performance.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prstClr val="black"/>
                </a:solidFill>
                <a:latin typeface="Calibri" panose="020F0502020204030204"/>
                <a:cs typeface="Calibri" panose="020F0502020204030204" pitchFamily="34" charset="0"/>
              </a:rPr>
              <a:t>Overall accuracy is higher than 67.0%.</a:t>
            </a: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Compare with baselines.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 MAN outperforms baseline models</a:t>
            </a: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r="5906"/>
          <a:stretch/>
        </p:blipFill>
        <p:spPr>
          <a:xfrm>
            <a:off x="7311736" y="2254481"/>
            <a:ext cx="4572728" cy="39907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78" y="4436540"/>
            <a:ext cx="5552381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 Result: Compare with RFID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865620"/>
          </a:xfrm>
        </p:spPr>
        <p:txBody>
          <a:bodyPr>
            <a:normAutofit lnSpcReduction="10000"/>
          </a:bodyPr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Compared model performance on individual activities from [7] with the proposed MAN model.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59" y="2478174"/>
            <a:ext cx="4739641" cy="3571075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 txBox="1">
            <a:spLocks/>
          </p:cNvSpPr>
          <p:nvPr/>
        </p:nvSpPr>
        <p:spPr bwMode="auto">
          <a:xfrm>
            <a:off x="609600" y="2796596"/>
            <a:ext cx="5832764" cy="344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50">
                <a:solidFill>
                  <a:schemeClr val="tx2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5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9pPr>
          </a:lstStyle>
          <a:p>
            <a:pPr marL="685800" lvl="1" indent="-228600" fontAlgn="auto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 achieves better performance in three shared activities, including “</a:t>
            </a:r>
            <a:r>
              <a:rPr lang="en-US" sz="255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Oxygen”</a:t>
            </a: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en-US" sz="255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Blood Pressure”</a:t>
            </a: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“</a:t>
            </a:r>
            <a:r>
              <a:rPr lang="en-US" sz="255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Mouth”</a:t>
            </a: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Six activities are complementary. </a:t>
            </a:r>
          </a:p>
          <a:p>
            <a:pPr marL="685800" lvl="1" indent="-228600" fontAlgn="auto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550" b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spoken language and environmental sound can be applied as a complementary resource to improve trauma activity recognition.</a:t>
            </a:r>
          </a:p>
        </p:txBody>
      </p:sp>
    </p:spTree>
    <p:extLst>
      <p:ext uri="{BB962C8B-B14F-4D97-AF65-F5344CB8AC3E}">
        <p14:creationId xmlns:p14="http://schemas.microsoft.com/office/powerpoint/2010/main" val="329045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Limitation and Future Work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The MAN model uses manually transcribed text as input.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Despite the automatic speech recognition (ASR) technology allows speech-to-text without human transcripts, the quality of the audio stream extremely influence the performance of the ASR result.</a:t>
            </a:r>
            <a:endParaRPr lang="en-US" sz="3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The audio-only branch shows limited performance.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effectively extract the representative acoustic features from trauma resuscitation is still an open-end topic.</a:t>
            </a:r>
            <a:endParaRPr lang="en-US" sz="30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To design an applicable and scale trauma activity recognition system, it requires the combination of the RFID and the proposed MAN model.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0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5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6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 multimodal architecture that considers spoken language and environmental sound to detect and recognize trauma resuscitation activities.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 end-to-end multimodal attention network that preprocesses the raw data, extracts utterance-level acoustic and textual representations, fuses the feature vectors into a shared representation, and makes the final prediction.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The experiment result demonstrate the effectiveness of the network and the necessity for the multimodal structure.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sz="3000" kern="1200" dirty="0">
              <a:solidFill>
                <a:prstClr val="black"/>
              </a:solidFill>
              <a:latin typeface="Calibri" panose="020F0502020204030204"/>
            </a:endParaRP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5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22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Acknowledgement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</a:rPr>
              <a:t> This research was supported by the National Library Of Medicine of the National Institutes of Health under Award Number R01LM011834.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5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https://pbs.twimg.com/profile_images/3443048571/ef5062acfce64a7aef1d75b4934fbee6_400x40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28" y="3945233"/>
            <a:ext cx="1449092" cy="14490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61" y="3945233"/>
            <a:ext cx="1536192" cy="1394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716" y="3945233"/>
            <a:ext cx="1393949" cy="1393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8" y="297815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611681"/>
            <a:ext cx="10972800" cy="186363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500" b="1" dirty="0">
                <a:latin typeface="Gill Sans MT" panose="020B0502020104020203" pitchFamily="34" charset="0"/>
                <a:cs typeface="Calibri" panose="020F0502020204030204" pitchFamily="34" charset="0"/>
              </a:rPr>
              <a:t>Thank you !</a:t>
            </a:r>
          </a:p>
          <a:p>
            <a:pPr marL="0" indent="0" algn="ctr">
              <a:buNone/>
            </a:pPr>
            <a:r>
              <a:rPr lang="en-US" altLang="zh-CN" sz="3000" b="1" dirty="0">
                <a:latin typeface="Gill Sans MT" panose="020B0502020104020203" pitchFamily="34" charset="0"/>
                <a:cs typeface="Calibri" panose="020F0502020204030204" pitchFamily="34" charset="0"/>
              </a:rPr>
              <a:t>Email</a:t>
            </a:r>
            <a:r>
              <a:rPr lang="en-US" altLang="zh-CN" sz="3000" dirty="0">
                <a:latin typeface="Gill Sans MT" panose="020B0502020104020203" pitchFamily="34" charset="0"/>
                <a:cs typeface="Calibri" panose="020F0502020204030204" pitchFamily="34" charset="0"/>
              </a:rPr>
              <a:t>: </a:t>
            </a:r>
            <a:r>
              <a:rPr lang="en-US" altLang="zh-CN" sz="3000" dirty="0">
                <a:latin typeface="Gill Sans MT" panose="020B0502020104020203" pitchFamily="34" charset="0"/>
                <a:cs typeface="Calibri" panose="020F0502020204030204" pitchFamily="34" charset="0"/>
                <a:hlinkClick r:id="rId3"/>
              </a:rPr>
              <a:t>yg202@scarletmail.rutgers.edu</a:t>
            </a:r>
            <a:endParaRPr lang="en-US" altLang="zh-CN" sz="3000" dirty="0">
              <a:latin typeface="Gill Sans MT" panose="020B0502020104020203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zh-CN" sz="3000" b="1" dirty="0">
                <a:latin typeface="Gill Sans MT" panose="020B0502020104020203" pitchFamily="34" charset="0"/>
                <a:cs typeface="Calibri" panose="020F0502020204030204" pitchFamily="34" charset="0"/>
              </a:rPr>
              <a:t>Homepage</a:t>
            </a:r>
            <a:r>
              <a:rPr lang="en-US" altLang="zh-CN" sz="3000" dirty="0">
                <a:latin typeface="Gill Sans MT" panose="020B0502020104020203" pitchFamily="34" charset="0"/>
                <a:cs typeface="Calibri" panose="020F0502020204030204" pitchFamily="34" charset="0"/>
              </a:rPr>
              <a:t>: </a:t>
            </a:r>
            <a:r>
              <a:rPr lang="en-US" altLang="zh-CN" sz="3000" dirty="0">
                <a:latin typeface="Gill Sans MT" panose="020B0502020104020203" pitchFamily="34" charset="0"/>
                <a:cs typeface="Calibri" panose="020F0502020204030204" pitchFamily="34" charset="0"/>
                <a:hlinkClick r:id="rId4"/>
              </a:rPr>
              <a:t>www.ieyuegu.com</a:t>
            </a:r>
            <a:endParaRPr lang="en-US" altLang="zh-CN" sz="3000" dirty="0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09383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Limitations of Previous Approaches 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Activity recognition during trauma resuscitation were defined as the tracking of human movement and objects using sensor data from multiple modalities 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</a:rPr>
              <a:t>(i.e., </a:t>
            </a:r>
            <a:r>
              <a:rPr lang="en-US" sz="3000" i="1" kern="1200" dirty="0">
                <a:solidFill>
                  <a:prstClr val="black"/>
                </a:solidFill>
                <a:latin typeface="Calibri" panose="020F0502020204030204"/>
              </a:rPr>
              <a:t>depth image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sz="3000" i="1" kern="1200" dirty="0">
                <a:solidFill>
                  <a:prstClr val="black"/>
                </a:solidFill>
                <a:latin typeface="Calibri" panose="020F0502020204030204"/>
              </a:rPr>
              <a:t>RFID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</a:rPr>
              <a:t>) in previous research [1-4].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Difficult to recognize those activities that typically performed by human speech or team communication.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5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Ignore the potential context information provide by human conversation audio streaming.</a:t>
            </a:r>
          </a:p>
          <a:p>
            <a:pPr marL="1057275" lvl="2" indent="-4572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5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609600" y="4913690"/>
            <a:ext cx="10674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X. Li, D. Yao, X. Pan,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J.Johannaman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J. Yang, R.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Webman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A.Sarcevic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I.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Marsic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and R.S.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Burd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2016, May. ``Activity recognition for medical teamwork based on passive RFID,`` In 2016 IEEE International Conference on RFID (RFID) (pp. 1-9). IEEE.</a:t>
            </a:r>
          </a:p>
          <a:p>
            <a:pPr algn="just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X. Li, Y. Zhang, I.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Marsic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Sarcevic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and R.S.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Burd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2016, November. ``Deep learning for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rfid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-based activity recognition,`` In Proceedings of the 14th ACM Conference on Embedded Network Sensor Systems CD-ROM (pp. 164-175). ACM.</a:t>
            </a:r>
          </a:p>
          <a:p>
            <a:pPr algn="just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J. E.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Bardram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Doryab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R. M. Jensen, P. M. Lange, K. L. G. Nielsen, and S. T. Petersen, “Phase recognition during surgical procedures using embedded and body-worn sensors,” 2011 IEEE International Conference on Pervasive Computing and Communications 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PerCom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), 2011.</a:t>
            </a:r>
          </a:p>
          <a:p>
            <a:pPr algn="just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X. Li, Y. Zhang, M. Li, S. Chen, F. R. Austin, I. Marsic, and R. S. Burd, “Online process phase detection using multimodal deep learning,” 2016 IEEE 7th Annual Ubiquitous Computing, Electronics &amp; Mobile Communication Conference (UEMCON), 2016.</a:t>
            </a:r>
          </a:p>
        </p:txBody>
      </p:sp>
    </p:spTree>
    <p:extLst>
      <p:ext uri="{BB962C8B-B14F-4D97-AF65-F5344CB8AC3E}">
        <p14:creationId xmlns:p14="http://schemas.microsoft.com/office/powerpoint/2010/main" val="117110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02901"/>
            <a:ext cx="10972800" cy="808038"/>
          </a:xfrm>
        </p:spPr>
        <p:txBody>
          <a:bodyPr>
            <a:normAutofit fontScale="90000"/>
          </a:bodyPr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Trauma Activity Recognition from Spoken Language and Environmental Sound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8757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Develop a model to recognize trauma resuscitation activities from verbal communication transcripts and environmental audio streams.</a:t>
            </a:r>
            <a:endParaRPr lang="en-US" sz="30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642284"/>
            <a:ext cx="5500255" cy="248115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 txBox="1">
            <a:spLocks/>
          </p:cNvSpPr>
          <p:nvPr/>
        </p:nvSpPr>
        <p:spPr bwMode="auto">
          <a:xfrm>
            <a:off x="614796" y="3272846"/>
            <a:ext cx="5024004" cy="344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50">
                <a:solidFill>
                  <a:schemeClr val="tx2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5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9pPr>
          </a:lstStyle>
          <a:p>
            <a:pPr marL="685800" lvl="1" indent="-228600" fontAlgn="auto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Specifically, given an </a:t>
            </a:r>
            <a:r>
              <a:rPr lang="en-US" sz="25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utterance-level</a:t>
            </a: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verbal transcript </a:t>
            </a: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25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audio streams</a:t>
            </a: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our model outputs the corresponding activity label.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5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end-to-end multimodal attention network</a:t>
            </a: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preprocesses the raw data, extracts acoustic and textual representations, and fuses the feature vectors for final classification.</a:t>
            </a:r>
          </a:p>
          <a:p>
            <a:pPr marL="457200" lvl="1" indent="0" fontAlgn="auto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chemeClr val="tx1"/>
              </a:buClr>
              <a:buNone/>
            </a:pPr>
            <a:endParaRPr lang="en-US" sz="255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9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61288"/>
            <a:ext cx="10972800" cy="808038"/>
          </a:xfrm>
        </p:spPr>
        <p:txBody>
          <a:bodyPr>
            <a:normAutofit fontScale="90000"/>
          </a:bodyPr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Overall Structure of Multimodal Attention Network (MAN)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43" y="2163314"/>
            <a:ext cx="10058400" cy="44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1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8210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Preprocessing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The input data includes both utterance-level verbal transcripts and audio stream.</a:t>
            </a: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Embed each word into a 200-dimensional vector using </a:t>
            </a:r>
            <a:r>
              <a:rPr lang="en-US" sz="3000" i="1" kern="1200" dirty="0" err="1">
                <a:solidFill>
                  <a:prstClr val="black"/>
                </a:solidFill>
                <a:latin typeface="Calibri" panose="020F0502020204030204"/>
              </a:rPr>
              <a:t>GloVe</a:t>
            </a:r>
            <a:r>
              <a:rPr lang="en-US" sz="3000" i="1" kern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</a:rPr>
              <a:t>[5]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with unknown words randomly initialized.</a:t>
            </a: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Represent the audio stream as a spectrogram using Mel-frequency spectral coefficients (MFSC) [6].</a:t>
            </a: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Segment the MFSC feature maps into several 30-frame </a:t>
            </a:r>
            <a:r>
              <a:rPr lang="en-US" sz="3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submaps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Verbal transcripts vector: (50, 200); audio stream vector: (30, 40, 30).</a:t>
            </a:r>
          </a:p>
        </p:txBody>
      </p:sp>
      <p:sp>
        <p:nvSpPr>
          <p:cNvPr id="5" name="Rectangle 3"/>
          <p:cNvSpPr/>
          <p:nvPr/>
        </p:nvSpPr>
        <p:spPr>
          <a:xfrm>
            <a:off x="758536" y="6027003"/>
            <a:ext cx="10674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Pennington, Jeffrey, Richard 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Socher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, and Christopher Manning. "Glove: Global vectors for word representation." In Proceedings of the 2014 conference on empirical methods in natural language processing (EMNLP), pp. 1532-1543. 2014.</a:t>
            </a:r>
          </a:p>
          <a:p>
            <a:pPr algn="just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O. Abdel-Hamid, A.R. Mohamed, H. Jiang, L. Deng, G. Penn and D. Yu, 2014. ``Convolutional neural networks for speech recognition,`` IEEE/ACM Transactions on audio, speech, and language processing, 22(10), pp.1533-1545.</a:t>
            </a:r>
          </a:p>
        </p:txBody>
      </p:sp>
    </p:spTree>
    <p:extLst>
      <p:ext uri="{BB962C8B-B14F-4D97-AF65-F5344CB8AC3E}">
        <p14:creationId xmlns:p14="http://schemas.microsoft.com/office/powerpoint/2010/main" val="229592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7" name="图片 6" descr="图片包含 文字, 地图&#10;&#10;已生成高可信度的说明">
            <a:extLst>
              <a:ext uri="{FF2B5EF4-FFF2-40B4-BE49-F238E27FC236}">
                <a16:creationId xmlns:a16="http://schemas.microsoft.com/office/drawing/2014/main" id="{FD2EB957-85DF-46C0-B1A5-A445D767C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8" y="557606"/>
            <a:ext cx="5009636" cy="2282309"/>
          </a:xfrm>
          <a:prstGeom prst="rect">
            <a:avLst/>
          </a:prstGeom>
        </p:spPr>
      </p:pic>
      <p:pic>
        <p:nvPicPr>
          <p:cNvPr id="9" name="图片 8" descr="图片包含 屏幕截图&#10;&#10;已生成高可信度的说明">
            <a:extLst>
              <a:ext uri="{FF2B5EF4-FFF2-40B4-BE49-F238E27FC236}">
                <a16:creationId xmlns:a16="http://schemas.microsoft.com/office/drawing/2014/main" id="{D886EDF3-F2DA-4541-B4D0-89B0B6872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98" y="557606"/>
            <a:ext cx="4953944" cy="2871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9BC39C-B616-4C4A-AF9C-7571948E1227}"/>
              </a:ext>
            </a:extLst>
          </p:cNvPr>
          <p:cNvSpPr txBox="1"/>
          <p:nvPr/>
        </p:nvSpPr>
        <p:spPr>
          <a:xfrm>
            <a:off x="7816362" y="2479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峰值</a:t>
            </a:r>
          </a:p>
        </p:txBody>
      </p:sp>
      <p:pic>
        <p:nvPicPr>
          <p:cNvPr id="12" name="图片 11" descr="图片包含 文字&#10;&#10;已生成极高可信度的说明">
            <a:extLst>
              <a:ext uri="{FF2B5EF4-FFF2-40B4-BE49-F238E27FC236}">
                <a16:creationId xmlns:a16="http://schemas.microsoft.com/office/drawing/2014/main" id="{D3A0791D-73EE-43E4-B89B-E1D730FED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8" y="3310060"/>
            <a:ext cx="4044904" cy="32125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7AE0FA-98D6-41CB-8434-B64C1B7ACC59}"/>
              </a:ext>
            </a:extLst>
          </p:cNvPr>
          <p:cNvSpPr txBox="1"/>
          <p:nvPr/>
        </p:nvSpPr>
        <p:spPr>
          <a:xfrm>
            <a:off x="4980650" y="4095744"/>
            <a:ext cx="7099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）将原语音信号先进行预加重、分帧和加窗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）经过傅里叶变换得到频谱：</a:t>
            </a:r>
            <a:r>
              <a:rPr lang="en-US" altLang="zh-CN" dirty="0"/>
              <a:t>X[k]=H[k]E[k]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只考虑幅度：</a:t>
            </a:r>
            <a:r>
              <a:rPr lang="en-US" altLang="zh-CN" dirty="0"/>
              <a:t>|X[k] |=|H[k]||E[k] |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）通过</a:t>
            </a:r>
            <a:r>
              <a:rPr lang="en-US" altLang="zh-CN" dirty="0"/>
              <a:t>Mel</a:t>
            </a:r>
            <a:r>
              <a:rPr lang="zh-CN" altLang="en-US" dirty="0"/>
              <a:t>滤波器组得到</a:t>
            </a:r>
            <a:r>
              <a:rPr lang="en-US" altLang="zh-CN" dirty="0"/>
              <a:t>Mel</a:t>
            </a:r>
            <a:r>
              <a:rPr lang="zh-CN" altLang="en-US" dirty="0"/>
              <a:t>频谱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）两边取对数：</a:t>
            </a:r>
            <a:r>
              <a:rPr lang="en-US" altLang="zh-CN" dirty="0"/>
              <a:t>log||X[k] ||= log ||H[k] ||+ log ||E[k] ||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）两边取逆傅里叶变换：</a:t>
            </a:r>
            <a:r>
              <a:rPr lang="en-US" altLang="zh-CN" dirty="0"/>
              <a:t>x[k]=h[k]+e[k]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DCT</a:t>
            </a:r>
            <a:r>
              <a:rPr lang="zh-CN" altLang="en-US" dirty="0"/>
              <a:t>离散余弦变换来实现，取</a:t>
            </a:r>
            <a:r>
              <a:rPr lang="en-US" altLang="zh-CN" dirty="0"/>
              <a:t>DCT</a:t>
            </a:r>
            <a:r>
              <a:rPr lang="zh-CN" altLang="en-US" dirty="0"/>
              <a:t>后的第</a:t>
            </a:r>
            <a:r>
              <a:rPr lang="en-US" altLang="zh-CN" dirty="0"/>
              <a:t>2</a:t>
            </a:r>
            <a:r>
              <a:rPr lang="zh-CN" altLang="en-US" dirty="0"/>
              <a:t>个到第</a:t>
            </a:r>
            <a:r>
              <a:rPr lang="en-US" altLang="zh-CN" dirty="0"/>
              <a:t>13</a:t>
            </a:r>
            <a:r>
              <a:rPr lang="zh-CN" altLang="en-US" dirty="0"/>
              <a:t>个系数作为</a:t>
            </a:r>
            <a:r>
              <a:rPr lang="en-US" altLang="zh-CN" dirty="0"/>
              <a:t>MFCC</a:t>
            </a:r>
            <a:r>
              <a:rPr lang="zh-CN" altLang="en-US" dirty="0"/>
              <a:t>系数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9792976-3E10-4DFE-9B43-6630843D7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49" y="4950069"/>
            <a:ext cx="2817562" cy="3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4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67154"/>
            <a:ext cx="10972800" cy="5278071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altLang="zh-CN" sz="3000" dirty="0">
                <a:solidFill>
                  <a:prstClr val="black"/>
                </a:solidFill>
                <a:latin typeface="Calibri" panose="020F0502020204030204"/>
              </a:rPr>
              <a:t>GloVe:</a:t>
            </a: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</a:rPr>
              <a:t> 用于</a:t>
            </a:r>
            <a:r>
              <a:rPr lang="en-US" altLang="zh-CN" sz="3000" dirty="0">
                <a:solidFill>
                  <a:prstClr val="black"/>
                </a:solidFill>
                <a:latin typeface="Calibri" panose="020F0502020204030204"/>
              </a:rPr>
              <a:t>Word</a:t>
            </a: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</a:rPr>
              <a:t>表示的全局向量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lvl="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altLang="zh-CN" sz="3000" dirty="0">
                <a:solidFill>
                  <a:prstClr val="black"/>
                </a:solidFill>
                <a:latin typeface="Calibri" panose="020F0502020204030204"/>
              </a:rPr>
              <a:t>MFCC:</a:t>
            </a: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梅尔频率光谱系数（梅尔刻度的滤波器组在低频部分的分辨率高，跟人耳的听觉特性是相符的）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梅尔频率（对时域信号进行傅里叶变换转换到频域，再利用梅尔频率刻度的滤波器组对应频域信号进行切分，最后每个频率段对应一个数值）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倒谱分析（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DCT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去相关、压缩）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altLang="zh-CN" sz="26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altLang="zh-CN" sz="3000" dirty="0">
                <a:solidFill>
                  <a:prstClr val="black"/>
                </a:solidFill>
                <a:latin typeface="Calibri" panose="020F0502020204030204"/>
              </a:rPr>
              <a:t>MFSC</a:t>
            </a: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</a:rPr>
              <a:t>具有相关性，表现在频谱上面的较为平滑</a:t>
            </a:r>
            <a:endParaRPr lang="en-US" altLang="zh-CN" sz="3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altLang="zh-CN" sz="3000" dirty="0">
                <a:solidFill>
                  <a:prstClr val="black"/>
                </a:solidFill>
                <a:latin typeface="Calibri" panose="020F0502020204030204"/>
              </a:rPr>
              <a:t>MFSC</a:t>
            </a: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</a:rPr>
              <a:t>具有更高的维度</a:t>
            </a:r>
            <a:endParaRPr lang="en-US" altLang="zh-CN" sz="30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949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Modality-specific Feature Extraction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Two independent networks to process the verbal transcript and audio stream, respectively:</a:t>
            </a:r>
            <a:endParaRPr lang="en-US" sz="30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 txBox="1">
            <a:spLocks/>
          </p:cNvSpPr>
          <p:nvPr/>
        </p:nvSpPr>
        <p:spPr bwMode="auto">
          <a:xfrm>
            <a:off x="609599" y="2796596"/>
            <a:ext cx="5458691" cy="344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50">
                <a:solidFill>
                  <a:schemeClr val="tx2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5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50">
                <a:solidFill>
                  <a:srgbClr val="5F5F5F"/>
                </a:solidFill>
                <a:latin typeface="+mn-lt"/>
              </a:defRPr>
            </a:lvl9pPr>
          </a:lstStyle>
          <a:p>
            <a:pPr marL="685800" lvl="1" indent="-228600" fontAlgn="auto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Verbal transcripts: a four-layer multi-head attention sub network.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Audio streams: a multi-level multi-head attention structure to first learn the attention distribution over adjacent audio frames, and then form the final feature vector over the entire MFSC map.</a:t>
            </a:r>
          </a:p>
          <a:p>
            <a:pPr marL="685800" lvl="1" indent="-228600" fontAlgn="auto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output of each branch is the modality-specific feature representation.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78770" y="2427264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Verbal Branch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03296" y="6024558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Audio Branch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04" y="2850065"/>
            <a:ext cx="3654267" cy="3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2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81497"/>
            <a:ext cx="10972800" cy="808038"/>
          </a:xfrm>
        </p:spPr>
        <p:txBody>
          <a:bodyPr/>
          <a:lstStyle/>
          <a:p>
            <a:r>
              <a:rPr lang="en-US" altLang="zh-CN" sz="4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Modality Fusion</a:t>
            </a:r>
            <a:endParaRPr lang="zh-CN" altLang="en-US" sz="4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45E1-D13A-4CC7-876E-9239C4FBC61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CFA75B0-F7B1-45F0-BED8-1CD5E507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25"/>
            <a:ext cx="10972800" cy="4533900"/>
          </a:xfrm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Concatenate the 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</a:rPr>
              <a:t>generated verbal and audio stream feature representations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vertically to form the shared representation.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Set two attention layers over the shared 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</a:rPr>
              <a:t>representation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 to further fuse the features.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Take the sum over the shared representations to form the final feature vector.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 </a:t>
            </a:r>
            <a:r>
              <a:rPr lang="en-US" sz="3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softmax</a:t>
            </a:r>
            <a:r>
              <a:rPr lang="en-US" sz="3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classifier is used for the final classification.</a:t>
            </a:r>
            <a:endParaRPr lang="en-US" sz="30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80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1698</Words>
  <Application>Microsoft Office PowerPoint</Application>
  <PresentationFormat>宽屏</PresentationFormat>
  <Paragraphs>125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Geneva</vt:lpstr>
      <vt:lpstr>SimSun</vt:lpstr>
      <vt:lpstr>等线</vt:lpstr>
      <vt:lpstr>等线 Light</vt:lpstr>
      <vt:lpstr>Arial</vt:lpstr>
      <vt:lpstr>Calibri</vt:lpstr>
      <vt:lpstr>Calibri Light</vt:lpstr>
      <vt:lpstr>Gill Sans MT</vt:lpstr>
      <vt:lpstr>Helvetica</vt:lpstr>
      <vt:lpstr>Times New Roman</vt:lpstr>
      <vt:lpstr>Wingdings</vt:lpstr>
      <vt:lpstr>Office 主题​​</vt:lpstr>
      <vt:lpstr>Multimodal Attention Network for Trauma Activity Recognition from Spoken Language and Environmental Sound</vt:lpstr>
      <vt:lpstr>Limitations of Previous Approaches </vt:lpstr>
      <vt:lpstr>Trauma Activity Recognition from Spoken Language and Environmental Sound</vt:lpstr>
      <vt:lpstr>Overall Structure of Multimodal Attention Network (MAN)</vt:lpstr>
      <vt:lpstr>Preprocessing</vt:lpstr>
      <vt:lpstr>PowerPoint 演示文稿</vt:lpstr>
      <vt:lpstr>PowerPoint 演示文稿</vt:lpstr>
      <vt:lpstr>Modality-specific Feature Extraction</vt:lpstr>
      <vt:lpstr>Modality Fusion</vt:lpstr>
      <vt:lpstr>Data Collection</vt:lpstr>
      <vt:lpstr>Data Annotation</vt:lpstr>
      <vt:lpstr>Experiment</vt:lpstr>
      <vt:lpstr>Experiment Result: Quantitative Analysis</vt:lpstr>
      <vt:lpstr>Experiment Result: Baseline Comparison</vt:lpstr>
      <vt:lpstr>Experiment Result: Compare with RFID</vt:lpstr>
      <vt:lpstr>Limitation and Future Work</vt:lpstr>
      <vt:lpstr>Conclusion</vt:lpstr>
      <vt:lpstr>Acknowledgement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Attention Network for Trauma Activity Recognition from Spoken Language and Environmental Sound</dc:title>
  <dc:creator>Xinwei Zhao</dc:creator>
  <cp:lastModifiedBy>Xinwei Zhao</cp:lastModifiedBy>
  <cp:revision>15</cp:revision>
  <dcterms:created xsi:type="dcterms:W3CDTF">2019-06-23T03:32:32Z</dcterms:created>
  <dcterms:modified xsi:type="dcterms:W3CDTF">2019-07-01T05:03:09Z</dcterms:modified>
</cp:coreProperties>
</file>