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78"/>
  </p:notesMasterIdLst>
  <p:sldIdLst>
    <p:sldId id="258" r:id="rId3"/>
    <p:sldId id="463" r:id="rId4"/>
    <p:sldId id="498" r:id="rId5"/>
    <p:sldId id="499" r:id="rId6"/>
    <p:sldId id="500" r:id="rId7"/>
    <p:sldId id="501" r:id="rId8"/>
    <p:sldId id="502" r:id="rId9"/>
    <p:sldId id="503" r:id="rId10"/>
    <p:sldId id="504" r:id="rId11"/>
    <p:sldId id="505" r:id="rId12"/>
    <p:sldId id="506" r:id="rId13"/>
    <p:sldId id="507" r:id="rId14"/>
    <p:sldId id="509" r:id="rId15"/>
    <p:sldId id="510" r:id="rId16"/>
    <p:sldId id="511" r:id="rId17"/>
    <p:sldId id="512" r:id="rId18"/>
    <p:sldId id="513" r:id="rId19"/>
    <p:sldId id="514" r:id="rId20"/>
    <p:sldId id="515" r:id="rId21"/>
    <p:sldId id="516" r:id="rId22"/>
    <p:sldId id="517" r:id="rId23"/>
    <p:sldId id="518" r:id="rId24"/>
    <p:sldId id="519" r:id="rId25"/>
    <p:sldId id="520" r:id="rId26"/>
    <p:sldId id="521" r:id="rId27"/>
    <p:sldId id="522" r:id="rId28"/>
    <p:sldId id="523" r:id="rId29"/>
    <p:sldId id="524" r:id="rId30"/>
    <p:sldId id="525" r:id="rId31"/>
    <p:sldId id="526" r:id="rId32"/>
    <p:sldId id="527" r:id="rId33"/>
    <p:sldId id="528" r:id="rId34"/>
    <p:sldId id="594" r:id="rId35"/>
    <p:sldId id="595" r:id="rId36"/>
    <p:sldId id="596" r:id="rId37"/>
    <p:sldId id="531" r:id="rId38"/>
    <p:sldId id="533" r:id="rId39"/>
    <p:sldId id="534" r:id="rId40"/>
    <p:sldId id="535" r:id="rId41"/>
    <p:sldId id="536" r:id="rId42"/>
    <p:sldId id="537" r:id="rId43"/>
    <p:sldId id="538" r:id="rId44"/>
    <p:sldId id="539" r:id="rId45"/>
    <p:sldId id="540" r:id="rId46"/>
    <p:sldId id="541" r:id="rId47"/>
    <p:sldId id="542" r:id="rId48"/>
    <p:sldId id="543" r:id="rId49"/>
    <p:sldId id="551" r:id="rId50"/>
    <p:sldId id="552" r:id="rId51"/>
    <p:sldId id="557" r:id="rId52"/>
    <p:sldId id="558" r:id="rId53"/>
    <p:sldId id="559" r:id="rId54"/>
    <p:sldId id="560" r:id="rId55"/>
    <p:sldId id="562" r:id="rId56"/>
    <p:sldId id="563" r:id="rId57"/>
    <p:sldId id="590" r:id="rId58"/>
    <p:sldId id="566" r:id="rId59"/>
    <p:sldId id="591" r:id="rId60"/>
    <p:sldId id="564" r:id="rId61"/>
    <p:sldId id="565" r:id="rId62"/>
    <p:sldId id="567" r:id="rId63"/>
    <p:sldId id="592" r:id="rId64"/>
    <p:sldId id="568" r:id="rId65"/>
    <p:sldId id="583" r:id="rId66"/>
    <p:sldId id="585" r:id="rId67"/>
    <p:sldId id="587" r:id="rId68"/>
    <p:sldId id="588" r:id="rId69"/>
    <p:sldId id="593" r:id="rId70"/>
    <p:sldId id="570" r:id="rId71"/>
    <p:sldId id="571" r:id="rId72"/>
    <p:sldId id="572" r:id="rId73"/>
    <p:sldId id="573" r:id="rId74"/>
    <p:sldId id="589" r:id="rId75"/>
    <p:sldId id="574" r:id="rId76"/>
    <p:sldId id="293" r:id="rId7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96429" autoAdjust="0"/>
  </p:normalViewPr>
  <p:slideViewPr>
    <p:cSldViewPr>
      <p:cViewPr varScale="1">
        <p:scale>
          <a:sx n="112" d="100"/>
          <a:sy n="112" d="100"/>
        </p:scale>
        <p:origin x="188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9DDCEE-6C1F-440E-A69C-89DF462C7D7C}" type="datetimeFigureOut">
              <a:rPr lang="zh-CN" altLang="en-US" smtClean="0"/>
              <a:t>2018/8/26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76519E-2F2E-4F0D-9588-597E5CF1D801}" type="slidenum">
              <a:rPr lang="zh-CN" altLang="en-US" smtClean="0"/>
              <a:t>‹#›</a:t>
            </a:fld>
            <a:endParaRPr lang="zh-CN" altLang="en-US"/>
          </a:p>
        </p:txBody>
      </p:sp>
    </p:spTree>
    <p:extLst>
      <p:ext uri="{BB962C8B-B14F-4D97-AF65-F5344CB8AC3E}">
        <p14:creationId xmlns:p14="http://schemas.microsoft.com/office/powerpoint/2010/main" val="254762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21F2E3-11CF-44BD-96CC-BBF31F4485C1}" type="slidenum">
              <a:rPr lang="zh-CN" altLang="en-US"/>
              <a:pPr/>
              <a:t>3</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zh-CN" altLang="en-US" sz="1000">
                <a:ea typeface="楷体_GB2312" pitchFamily="49" charset="-122"/>
              </a:rPr>
              <a:t>数组和广义表可看成是一种特殊的线性表，其特殊在于，表中的数所元素本身也是一种线性表</a:t>
            </a:r>
          </a:p>
        </p:txBody>
      </p:sp>
    </p:spTree>
    <p:extLst>
      <p:ext uri="{BB962C8B-B14F-4D97-AF65-F5344CB8AC3E}">
        <p14:creationId xmlns:p14="http://schemas.microsoft.com/office/powerpoint/2010/main" val="1182658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638E02-203E-42F9-A0FD-B0B4D7C2B5FD}" type="slidenum">
              <a:rPr lang="zh-CN" altLang="en-US"/>
              <a:pPr/>
              <a:t>22</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lvl="1"/>
            <a:r>
              <a:rPr lang="zh-CN" altLang="en-US"/>
              <a:t>但是在矩阵中非零元素呈某种规律分布或者矩阵中出现大量的零元素的情况下，看起来存储密度仍为1，但实际上占用了许多单元去存储重复的非零元素或零元素，这对高阶矩阵会造成极大的浪费，为了节省存储空间， 我们可以对这类矩阵进行压缩存储：即为多个相同的非零元素只分配一个存储空间；对零元素不分配空间。</a:t>
            </a:r>
          </a:p>
          <a:p>
            <a:endParaRPr lang="zh-CN" altLang="en-US"/>
          </a:p>
        </p:txBody>
      </p:sp>
    </p:spTree>
    <p:extLst>
      <p:ext uri="{BB962C8B-B14F-4D97-AF65-F5344CB8AC3E}">
        <p14:creationId xmlns:p14="http://schemas.microsoft.com/office/powerpoint/2010/main" val="117325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ED4FE-3393-4288-83C7-6C0CCDAC6FDF}" type="slidenum">
              <a:rPr lang="zh-CN" altLang="en-US"/>
              <a:pPr/>
              <a:t>24</a:t>
            </a:fld>
            <a:endParaRPr lang="en-US" altLang="zh-CN"/>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zh-CN" altLang="en-US">
                <a:ea typeface="华文楷体" pitchFamily="2" charset="-122"/>
              </a:rPr>
              <a:t>所谓特殊矩阵是指非零元素或零元素的分布有一定规律的矩阵。下面我们讨论几种特殊矩阵的压缩存储</a:t>
            </a:r>
            <a:r>
              <a:rPr lang="zh-CN" altLang="en-US"/>
              <a:t>。</a:t>
            </a:r>
            <a:r>
              <a:rPr lang="zh-CN" altLang="en-US" sz="2400">
                <a:latin typeface="Times New Roman" pitchFamily="18" charset="0"/>
              </a:rPr>
              <a:t>对称的两个元素可以共用一个存储单元，这样，原来</a:t>
            </a:r>
            <a:r>
              <a:rPr lang="en-US" altLang="zh-CN" sz="2400">
                <a:latin typeface="Times New Roman" pitchFamily="18" charset="0"/>
              </a:rPr>
              <a:t>n </a:t>
            </a:r>
            <a:r>
              <a:rPr lang="zh-CN" altLang="en-US" sz="2400">
                <a:latin typeface="Times New Roman" pitchFamily="18" charset="0"/>
              </a:rPr>
              <a:t>阶方阵需 </a:t>
            </a:r>
            <a:r>
              <a:rPr lang="en-US" altLang="zh-CN" sz="2400">
                <a:latin typeface="Times New Roman" pitchFamily="18" charset="0"/>
              </a:rPr>
              <a:t>n</a:t>
            </a:r>
            <a:r>
              <a:rPr lang="en-US" altLang="zh-CN" sz="2400" baseline="30000">
                <a:latin typeface="Times New Roman" pitchFamily="18" charset="0"/>
              </a:rPr>
              <a:t>2</a:t>
            </a:r>
            <a:r>
              <a:rPr lang="zh-CN" altLang="en-US" sz="2400">
                <a:latin typeface="Times New Roman" pitchFamily="18" charset="0"/>
              </a:rPr>
              <a:t>个存储单元，若采用压缩存储，仅需 </a:t>
            </a:r>
            <a:r>
              <a:rPr lang="en-US" altLang="zh-CN" sz="2400">
                <a:latin typeface="Times New Roman" pitchFamily="18" charset="0"/>
              </a:rPr>
              <a:t>n(n+1)/2</a:t>
            </a:r>
            <a:r>
              <a:rPr lang="zh-CN" altLang="en-US" sz="2400">
                <a:latin typeface="Times New Roman" pitchFamily="18" charset="0"/>
              </a:rPr>
              <a:t>个存贮单元，将近节约一半存贮单元，这就是实现压缩的好处。</a:t>
            </a:r>
          </a:p>
          <a:p>
            <a:pPr lvl="1"/>
            <a:r>
              <a:rPr lang="zh-CN" altLang="en-US"/>
              <a:t>对称矩阵中的元素关于主对角线对称，故只要存储矩阵中上三角或下三角中的元素，让每两个对称的元素共享一个存储空间，这样，能节约近一半的存储空间。（不失一般性：我们仅以行优先存放分两种方式讨论如下）</a:t>
            </a:r>
          </a:p>
          <a:p>
            <a:endParaRPr lang="zh-CN" altLang="en-US" sz="2400">
              <a:latin typeface="Times New Roman" pitchFamily="18" charset="0"/>
            </a:endParaRPr>
          </a:p>
        </p:txBody>
      </p:sp>
    </p:spTree>
    <p:extLst>
      <p:ext uri="{BB962C8B-B14F-4D97-AF65-F5344CB8AC3E}">
        <p14:creationId xmlns:p14="http://schemas.microsoft.com/office/powerpoint/2010/main" val="2788153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8B3FF-CE03-467A-B8AD-671C2C5C7ECC}" type="slidenum">
              <a:rPr lang="zh-CN" altLang="en-US"/>
              <a:pPr/>
              <a:t>25</a:t>
            </a:fld>
            <a:endParaRPr lang="en-US" altLang="zh-CN"/>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zh-CN" altLang="en-US" sz="1000"/>
              <a:t>由于对称矩阵关于主对角线对称，故我们只需存放主对角线及主对角线以下的元素。我们可以按行优先的次序将这些元素存放在一个向量</a:t>
            </a:r>
            <a:r>
              <a:rPr lang="en-US" altLang="zh-CN" sz="1000"/>
              <a:t>sa[0..n(n+1)/2]</a:t>
            </a:r>
            <a:r>
              <a:rPr lang="zh-CN" altLang="en-US" sz="1000"/>
              <a:t>中。为了便于访问对称矩阵</a:t>
            </a:r>
            <a:r>
              <a:rPr lang="en-US" altLang="zh-CN" sz="1000"/>
              <a:t>A</a:t>
            </a:r>
            <a:r>
              <a:rPr lang="zh-CN" altLang="en-US" sz="1000"/>
              <a:t>中的元素，我们必须在</a:t>
            </a:r>
            <a:r>
              <a:rPr lang="en-US" altLang="zh-CN" sz="1000"/>
              <a:t>a</a:t>
            </a:r>
            <a:r>
              <a:rPr lang="en-US" altLang="zh-CN" sz="1000" baseline="-25000"/>
              <a:t>ij</a:t>
            </a:r>
            <a:r>
              <a:rPr lang="zh-CN" altLang="en-US" sz="1000"/>
              <a:t>和</a:t>
            </a:r>
            <a:r>
              <a:rPr lang="en-US" altLang="zh-CN" sz="1000"/>
              <a:t>sa[k]</a:t>
            </a:r>
            <a:r>
              <a:rPr lang="zh-CN" altLang="en-US" sz="1000"/>
              <a:t>之间找一个对应关系</a:t>
            </a:r>
            <a:r>
              <a:rPr lang="zh-CN" altLang="en-US"/>
              <a:t>。</a:t>
            </a:r>
          </a:p>
        </p:txBody>
      </p:sp>
    </p:spTree>
    <p:extLst>
      <p:ext uri="{BB962C8B-B14F-4D97-AF65-F5344CB8AC3E}">
        <p14:creationId xmlns:p14="http://schemas.microsoft.com/office/powerpoint/2010/main" val="179686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B45E55-6967-4BCE-9EF9-810257AE22E9}" type="slidenum">
              <a:rPr lang="zh-CN" altLang="en-US"/>
              <a:pPr/>
              <a:t>27</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zh-CN" altLang="en-US"/>
              <a:t>对于对称矩阵，我们还可以按行优先的次序将主对角线及主对角线以上的元素存放在一个向量</a:t>
            </a:r>
            <a:r>
              <a:rPr lang="en-US" altLang="zh-CN"/>
              <a:t>sa[0..n(n+1)/2]</a:t>
            </a:r>
            <a:r>
              <a:rPr lang="zh-CN" altLang="en-US"/>
              <a:t>中。为了便于访问对称矩阵</a:t>
            </a:r>
            <a:r>
              <a:rPr lang="en-US" altLang="zh-CN"/>
              <a:t>A</a:t>
            </a:r>
            <a:r>
              <a:rPr lang="zh-CN" altLang="en-US"/>
              <a:t>中的元素，我们也必须在</a:t>
            </a:r>
            <a:r>
              <a:rPr lang="en-US" altLang="zh-CN"/>
              <a:t>a</a:t>
            </a:r>
            <a:r>
              <a:rPr lang="en-US" altLang="zh-CN" baseline="-25000"/>
              <a:t>ij</a:t>
            </a:r>
            <a:r>
              <a:rPr lang="zh-CN" altLang="en-US"/>
              <a:t>和</a:t>
            </a:r>
            <a:r>
              <a:rPr lang="en-US" altLang="zh-CN"/>
              <a:t>sa[k]</a:t>
            </a:r>
            <a:r>
              <a:rPr lang="zh-CN" altLang="en-US"/>
              <a:t>之间找一个对应关系。</a:t>
            </a:r>
          </a:p>
        </p:txBody>
      </p:sp>
    </p:spTree>
    <p:extLst>
      <p:ext uri="{BB962C8B-B14F-4D97-AF65-F5344CB8AC3E}">
        <p14:creationId xmlns:p14="http://schemas.microsoft.com/office/powerpoint/2010/main" val="294923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EA4FE8-6455-45FC-8235-F6FF42B4BB7E}" type="slidenum">
              <a:rPr lang="zh-CN" altLang="en-US"/>
              <a:pPr/>
              <a:t>29</a:t>
            </a:fld>
            <a:endParaRPr lang="en-US" altLang="zh-CN"/>
          </a:p>
        </p:txBody>
      </p:sp>
      <p:sp>
        <p:nvSpPr>
          <p:cNvPr id="143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sz="2400" b="1">
                <a:latin typeface="Times New Roman" pitchFamily="18" charset="0"/>
              </a:rPr>
              <a:t>所谓</a:t>
            </a:r>
            <a:r>
              <a:rPr lang="en-US" altLang="zh-CN" sz="2400" b="1">
                <a:latin typeface="Times New Roman" pitchFamily="18" charset="0"/>
              </a:rPr>
              <a:t>n</a:t>
            </a:r>
            <a:r>
              <a:rPr lang="zh-CN" altLang="en-US" sz="2400" b="1">
                <a:latin typeface="Times New Roman" pitchFamily="18" charset="0"/>
              </a:rPr>
              <a:t>阶上（或下）三角矩阵是指矩阵的下（或上）三角（不含对角线）中的数据元素均为常数</a:t>
            </a:r>
            <a:r>
              <a:rPr lang="en-US" altLang="zh-CN" sz="2400" b="1">
                <a:latin typeface="Times New Roman" pitchFamily="18" charset="0"/>
              </a:rPr>
              <a:t>c</a:t>
            </a:r>
            <a:r>
              <a:rPr lang="zh-CN" altLang="en-US" sz="2400" b="1">
                <a:latin typeface="Times New Roman" pitchFamily="18" charset="0"/>
              </a:rPr>
              <a:t>或0的</a:t>
            </a:r>
            <a:r>
              <a:rPr lang="en-US" altLang="zh-CN" sz="2400" b="1">
                <a:latin typeface="Times New Roman" pitchFamily="18" charset="0"/>
              </a:rPr>
              <a:t>n</a:t>
            </a:r>
            <a:r>
              <a:rPr lang="zh-CN" altLang="en-US" sz="2400" b="1">
                <a:latin typeface="Times New Roman" pitchFamily="18" charset="0"/>
              </a:rPr>
              <a:t>阶矩阵。</a:t>
            </a:r>
          </a:p>
          <a:p>
            <a:r>
              <a:rPr lang="zh-CN" altLang="en-US"/>
              <a:t>下三角矩阵的压缩存放与对称矩阵用下三角形式存放类似，但必须多一个存储单元存放上三角部分元素，使用的存储单元数目为</a:t>
            </a:r>
            <a:r>
              <a:rPr lang="en-US" altLang="zh-CN"/>
              <a:t>n(n+1)/2+1。</a:t>
            </a:r>
            <a:r>
              <a:rPr lang="zh-CN" altLang="en-US"/>
              <a:t>故可以将</a:t>
            </a:r>
            <a:r>
              <a:rPr lang="en-US" altLang="zh-CN"/>
              <a:t>n</a:t>
            </a:r>
            <a:r>
              <a:rPr lang="en-US" altLang="zh-CN">
                <a:sym typeface="Symbol" pitchFamily="18" charset="2"/>
              </a:rPr>
              <a:t></a:t>
            </a:r>
            <a:r>
              <a:rPr lang="en-US" altLang="zh-CN"/>
              <a:t>n</a:t>
            </a:r>
            <a:r>
              <a:rPr lang="zh-CN" altLang="en-US"/>
              <a:t>的下三角矩阵压缩存放到只有</a:t>
            </a:r>
            <a:r>
              <a:rPr lang="en-US" altLang="zh-CN"/>
              <a:t>n(n+1)/2+1</a:t>
            </a:r>
            <a:r>
              <a:rPr lang="zh-CN" altLang="en-US"/>
              <a:t>个存储单元的向量中，假设仍按行优先存放，这时</a:t>
            </a:r>
            <a:r>
              <a:rPr lang="en-US" altLang="zh-CN"/>
              <a:t>sa[k]</a:t>
            </a:r>
            <a:r>
              <a:rPr lang="zh-CN" altLang="en-US"/>
              <a:t>与</a:t>
            </a:r>
            <a:r>
              <a:rPr lang="en-US" altLang="zh-CN"/>
              <a:t>a</a:t>
            </a:r>
            <a:r>
              <a:rPr lang="en-US" altLang="zh-CN" baseline="-25000"/>
              <a:t>ij</a:t>
            </a:r>
            <a:r>
              <a:rPr lang="zh-CN" altLang="en-US"/>
              <a:t>的对应关系为：</a:t>
            </a:r>
          </a:p>
        </p:txBody>
      </p:sp>
    </p:spTree>
    <p:extLst>
      <p:ext uri="{BB962C8B-B14F-4D97-AF65-F5344CB8AC3E}">
        <p14:creationId xmlns:p14="http://schemas.microsoft.com/office/powerpoint/2010/main" val="62378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D1EB4-C515-4241-91FD-BAE0E000AF24}" type="slidenum">
              <a:rPr lang="zh-CN" altLang="en-US"/>
              <a:pPr/>
              <a:t>30</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zh-CN" altLang="en-US" sz="2400" b="1">
                <a:latin typeface="Times New Roman" pitchFamily="18" charset="0"/>
              </a:rPr>
              <a:t>所谓</a:t>
            </a:r>
            <a:r>
              <a:rPr lang="en-US" altLang="zh-CN" sz="2400" b="1">
                <a:latin typeface="Times New Roman" pitchFamily="18" charset="0"/>
              </a:rPr>
              <a:t>n</a:t>
            </a:r>
            <a:r>
              <a:rPr lang="zh-CN" altLang="en-US" sz="2400" b="1">
                <a:latin typeface="Times New Roman" pitchFamily="18" charset="0"/>
              </a:rPr>
              <a:t>阶上（或下）三角矩阵是指矩阵的下（或上）三角（不含对角线）中的数据元素均为常数</a:t>
            </a:r>
            <a:r>
              <a:rPr lang="en-US" altLang="zh-CN" sz="2400" b="1">
                <a:latin typeface="Times New Roman" pitchFamily="18" charset="0"/>
              </a:rPr>
              <a:t>c</a:t>
            </a:r>
            <a:r>
              <a:rPr lang="zh-CN" altLang="en-US" sz="2400" b="1">
                <a:latin typeface="Times New Roman" pitchFamily="18" charset="0"/>
              </a:rPr>
              <a:t>或0的</a:t>
            </a:r>
            <a:r>
              <a:rPr lang="en-US" altLang="zh-CN" sz="2400" b="1">
                <a:latin typeface="Times New Roman" pitchFamily="18" charset="0"/>
              </a:rPr>
              <a:t>n</a:t>
            </a:r>
            <a:r>
              <a:rPr lang="zh-CN" altLang="en-US" sz="2400" b="1">
                <a:latin typeface="Times New Roman" pitchFamily="18" charset="0"/>
              </a:rPr>
              <a:t>阶矩阵。</a:t>
            </a:r>
          </a:p>
          <a:p>
            <a:r>
              <a:rPr lang="zh-CN" altLang="en-US"/>
              <a:t>上三角矩阵的压缩存放与对称矩阵用上三角形式存放类似，但必须多一个存储单元存放上三角部分元素，使用的存储单元数目为</a:t>
            </a:r>
            <a:r>
              <a:rPr lang="en-US" altLang="zh-CN"/>
              <a:t>n(n+1)/2+1。</a:t>
            </a:r>
            <a:r>
              <a:rPr lang="zh-CN" altLang="en-US"/>
              <a:t>故可以将</a:t>
            </a:r>
            <a:r>
              <a:rPr lang="en-US" altLang="zh-CN"/>
              <a:t>n</a:t>
            </a:r>
            <a:r>
              <a:rPr lang="en-US" altLang="zh-CN">
                <a:sym typeface="Symbol" pitchFamily="18" charset="2"/>
              </a:rPr>
              <a:t></a:t>
            </a:r>
            <a:r>
              <a:rPr lang="en-US" altLang="zh-CN"/>
              <a:t>n</a:t>
            </a:r>
            <a:r>
              <a:rPr lang="zh-CN" altLang="en-US"/>
              <a:t>的下三角矩阵压缩存放到只有</a:t>
            </a:r>
            <a:r>
              <a:rPr lang="en-US" altLang="zh-CN"/>
              <a:t>n(n+1)/2+1</a:t>
            </a:r>
            <a:r>
              <a:rPr lang="zh-CN" altLang="en-US"/>
              <a:t>个存储单元的向量中，假设仍按行优先存放，这时</a:t>
            </a:r>
            <a:r>
              <a:rPr lang="en-US" altLang="zh-CN"/>
              <a:t>sa[k]</a:t>
            </a:r>
            <a:r>
              <a:rPr lang="zh-CN" altLang="en-US"/>
              <a:t>与</a:t>
            </a:r>
            <a:r>
              <a:rPr lang="en-US" altLang="zh-CN"/>
              <a:t>a</a:t>
            </a:r>
            <a:r>
              <a:rPr lang="en-US" altLang="zh-CN" baseline="-25000"/>
              <a:t>ij</a:t>
            </a:r>
            <a:r>
              <a:rPr lang="zh-CN" altLang="en-US"/>
              <a:t>的对应关系为：</a:t>
            </a:r>
          </a:p>
        </p:txBody>
      </p:sp>
    </p:spTree>
    <p:extLst>
      <p:ext uri="{BB962C8B-B14F-4D97-AF65-F5344CB8AC3E}">
        <p14:creationId xmlns:p14="http://schemas.microsoft.com/office/powerpoint/2010/main" val="63595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10728F-7B48-49F1-A239-70D885DD7F1C}" type="slidenum">
              <a:rPr lang="zh-CN" altLang="en-US"/>
              <a:pPr/>
              <a:t>42</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pPr lvl="1"/>
            <a:r>
              <a:rPr lang="zh-CN" altLang="en-US"/>
              <a:t>对于一个</a:t>
            </a:r>
            <a:r>
              <a:rPr lang="en-US" altLang="zh-CN"/>
              <a:t>m</a:t>
            </a:r>
            <a:r>
              <a:rPr lang="en-US" altLang="zh-CN">
                <a:sym typeface="Symbol" pitchFamily="18" charset="2"/>
              </a:rPr>
              <a:t></a:t>
            </a:r>
            <a:r>
              <a:rPr lang="en-US" altLang="zh-CN"/>
              <a:t>n</a:t>
            </a:r>
            <a:r>
              <a:rPr lang="zh-CN" altLang="en-US"/>
              <a:t>的矩阵</a:t>
            </a:r>
            <a:r>
              <a:rPr lang="en-US" altLang="zh-CN"/>
              <a:t>M，</a:t>
            </a:r>
            <a:r>
              <a:rPr lang="zh-CN" altLang="en-US"/>
              <a:t>它的转置</a:t>
            </a:r>
            <a:r>
              <a:rPr lang="en-US" altLang="zh-CN"/>
              <a:t>T</a:t>
            </a:r>
            <a:r>
              <a:rPr lang="zh-CN" altLang="en-US"/>
              <a:t>是一个</a:t>
            </a:r>
            <a:r>
              <a:rPr lang="en-US" altLang="zh-CN"/>
              <a:t>n</a:t>
            </a:r>
            <a:r>
              <a:rPr lang="en-US" altLang="zh-CN">
                <a:sym typeface="Symbol" pitchFamily="18" charset="2"/>
              </a:rPr>
              <a:t></a:t>
            </a:r>
            <a:r>
              <a:rPr lang="en-US" altLang="zh-CN"/>
              <a:t>m</a:t>
            </a:r>
            <a:r>
              <a:rPr lang="zh-CN" altLang="en-US"/>
              <a:t>的矩阵</a:t>
            </a:r>
            <a:r>
              <a:rPr lang="en-US" altLang="zh-CN"/>
              <a:t>，</a:t>
            </a:r>
            <a:r>
              <a:rPr lang="zh-CN" altLang="en-US"/>
              <a:t>且</a:t>
            </a:r>
            <a:r>
              <a:rPr lang="en-US" altLang="zh-CN"/>
              <a:t>T</a:t>
            </a:r>
            <a:r>
              <a:rPr lang="en-US" altLang="zh-CN" baseline="-25000"/>
              <a:t>ij</a:t>
            </a:r>
            <a:r>
              <a:rPr lang="en-US" altLang="zh-CN"/>
              <a:t>=M</a:t>
            </a:r>
            <a:r>
              <a:rPr lang="en-US" altLang="zh-CN" baseline="-25000"/>
              <a:t>ji</a:t>
            </a:r>
            <a:r>
              <a:rPr lang="en-US" altLang="zh-CN"/>
              <a:t>，1≤i≤n,1≤j≤m。</a:t>
            </a:r>
          </a:p>
          <a:p>
            <a:endParaRPr lang="zh-CN" altLang="en-US"/>
          </a:p>
        </p:txBody>
      </p:sp>
    </p:spTree>
    <p:extLst>
      <p:ext uri="{BB962C8B-B14F-4D97-AF65-F5344CB8AC3E}">
        <p14:creationId xmlns:p14="http://schemas.microsoft.com/office/powerpoint/2010/main" val="1328373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6BE51-9B0D-4B76-BFAE-C8017D9752DC}" type="slidenum">
              <a:rPr lang="zh-CN" altLang="en-US"/>
              <a:pPr/>
              <a:t>44</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r>
              <a:rPr lang="zh-CN" altLang="en-US" sz="1400"/>
              <a:t>从转置的性质知道，将</a:t>
            </a:r>
            <a:r>
              <a:rPr lang="en-US" altLang="zh-CN" sz="1400" i="1"/>
              <a:t>M</a:t>
            </a:r>
            <a:r>
              <a:rPr lang="zh-CN" altLang="en-US" sz="1400"/>
              <a:t>转置为</a:t>
            </a:r>
            <a:r>
              <a:rPr lang="en-US" altLang="zh-CN" sz="1400" i="1"/>
              <a:t>T</a:t>
            </a:r>
            <a:r>
              <a:rPr lang="en-US" altLang="zh-CN" sz="1400"/>
              <a:t>，</a:t>
            </a:r>
            <a:r>
              <a:rPr lang="zh-CN" altLang="en-US" sz="1400"/>
              <a:t>就是将</a:t>
            </a:r>
            <a:r>
              <a:rPr lang="en-US" altLang="zh-CN" sz="1400"/>
              <a:t>M</a:t>
            </a:r>
            <a:r>
              <a:rPr lang="zh-CN" altLang="en-US" sz="1400"/>
              <a:t>的三元组表</a:t>
            </a:r>
            <a:r>
              <a:rPr lang="en-US" altLang="zh-CN" sz="1400" i="1"/>
              <a:t>M.data</a:t>
            </a:r>
            <a:r>
              <a:rPr lang="zh-CN" altLang="en-US" sz="1400"/>
              <a:t>变为</a:t>
            </a:r>
            <a:r>
              <a:rPr lang="en-US" altLang="zh-CN" sz="1400" i="1"/>
              <a:t>T</a:t>
            </a:r>
            <a:r>
              <a:rPr lang="zh-CN" altLang="en-US" sz="1400"/>
              <a:t>的三元组表</a:t>
            </a:r>
            <a:r>
              <a:rPr lang="en-US" altLang="zh-CN" sz="1400" i="1"/>
              <a:t>T.data</a:t>
            </a:r>
            <a:r>
              <a:rPr lang="en-US" altLang="zh-CN" sz="1400"/>
              <a:t>，</a:t>
            </a:r>
            <a:r>
              <a:rPr lang="zh-CN" altLang="en-US" sz="1400"/>
              <a:t>这时可以将</a:t>
            </a:r>
            <a:r>
              <a:rPr lang="en-US" altLang="zh-CN" sz="1400" i="1"/>
              <a:t>M.data</a:t>
            </a:r>
            <a:r>
              <a:rPr lang="zh-CN" altLang="en-US" sz="1400"/>
              <a:t>中</a:t>
            </a:r>
            <a:r>
              <a:rPr lang="en-US" altLang="zh-CN" sz="1400" i="1"/>
              <a:t>i</a:t>
            </a:r>
            <a:r>
              <a:rPr lang="zh-CN" altLang="en-US" sz="1400"/>
              <a:t>和</a:t>
            </a:r>
            <a:r>
              <a:rPr lang="en-US" altLang="zh-CN" sz="1400" i="1"/>
              <a:t>j </a:t>
            </a:r>
            <a:r>
              <a:rPr lang="zh-CN" altLang="en-US" sz="1400"/>
              <a:t>的值互换，则得到的</a:t>
            </a:r>
            <a:r>
              <a:rPr lang="en-US" altLang="zh-CN" sz="1400" i="1"/>
              <a:t>T.data</a:t>
            </a:r>
            <a:r>
              <a:rPr lang="zh-CN" altLang="en-US" sz="1400"/>
              <a:t>是一个按列优先顺序排列的三元组表，再将它的顺序适当调整，变成行优先排列，即得到转置矩阵</a:t>
            </a:r>
            <a:r>
              <a:rPr lang="en-US" altLang="zh-CN" sz="1400" i="1"/>
              <a:t>T</a:t>
            </a:r>
            <a:r>
              <a:rPr lang="en-US" altLang="zh-CN" sz="1400"/>
              <a:t>。</a:t>
            </a:r>
            <a:endParaRPr lang="zh-CN" altLang="en-US" sz="1400"/>
          </a:p>
        </p:txBody>
      </p:sp>
    </p:spTree>
    <p:extLst>
      <p:ext uri="{BB962C8B-B14F-4D97-AF65-F5344CB8AC3E}">
        <p14:creationId xmlns:p14="http://schemas.microsoft.com/office/powerpoint/2010/main" val="340584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C5FF3E-72E3-4ACA-A859-734FA0472870}" type="slidenum">
              <a:rPr lang="zh-CN" altLang="en-US"/>
              <a:pPr/>
              <a:t>47</a:t>
            </a:fld>
            <a:endParaRPr lang="en-US" altLang="zh-CN"/>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pPr lvl="1"/>
            <a:r>
              <a:rPr lang="zh-CN" altLang="en-US"/>
              <a:t>若能在转置前求出矩阵</a:t>
            </a:r>
            <a:r>
              <a:rPr lang="en-US" altLang="zh-CN"/>
              <a:t>M</a:t>
            </a:r>
            <a:r>
              <a:rPr lang="zh-CN" altLang="en-US"/>
              <a:t>的每一列</a:t>
            </a:r>
            <a:r>
              <a:rPr lang="en-US" altLang="zh-CN"/>
              <a:t>col(</a:t>
            </a:r>
            <a:r>
              <a:rPr lang="zh-CN" altLang="en-US"/>
              <a:t>即</a:t>
            </a:r>
            <a:r>
              <a:rPr lang="en-US" altLang="zh-CN"/>
              <a:t>T</a:t>
            </a:r>
            <a:r>
              <a:rPr lang="zh-CN" altLang="en-US"/>
              <a:t>中每一行)的第一个非零元转置后在</a:t>
            </a:r>
            <a:r>
              <a:rPr lang="en-US" altLang="zh-CN"/>
              <a:t>T.data</a:t>
            </a:r>
            <a:r>
              <a:rPr lang="zh-CN" altLang="en-US"/>
              <a:t>中的正确位置</a:t>
            </a:r>
            <a:r>
              <a:rPr lang="en-US" altLang="zh-CN"/>
              <a:t>cpot[col](1≤col≤M.nu)，</a:t>
            </a:r>
            <a:r>
              <a:rPr lang="zh-CN" altLang="en-US"/>
              <a:t>那么在对</a:t>
            </a:r>
            <a:r>
              <a:rPr lang="en-US" altLang="zh-CN"/>
              <a:t>M.data</a:t>
            </a:r>
            <a:r>
              <a:rPr lang="zh-CN" altLang="en-US"/>
              <a:t>的三元组依次作转置时，只要将三元组按列号</a:t>
            </a:r>
            <a:r>
              <a:rPr lang="en-US" altLang="zh-CN"/>
              <a:t>col</a:t>
            </a:r>
            <a:r>
              <a:rPr lang="zh-CN" altLang="en-US"/>
              <a:t>放置到</a:t>
            </a:r>
            <a:r>
              <a:rPr lang="en-US" altLang="zh-CN"/>
              <a:t>T.data[pot[col]]</a:t>
            </a:r>
            <a:r>
              <a:rPr lang="zh-CN" altLang="en-US"/>
              <a:t>中，之后将</a:t>
            </a:r>
            <a:r>
              <a:rPr lang="en-US" altLang="zh-CN"/>
              <a:t>pot[col]</a:t>
            </a:r>
            <a:r>
              <a:rPr lang="zh-CN" altLang="en-US"/>
              <a:t>内容加1，以指示第</a:t>
            </a:r>
            <a:r>
              <a:rPr lang="en-US" altLang="zh-CN"/>
              <a:t>col</a:t>
            </a:r>
            <a:r>
              <a:rPr lang="zh-CN" altLang="en-US"/>
              <a:t>列的下一个非零元的正确位置。为了求得位置向量</a:t>
            </a:r>
            <a:r>
              <a:rPr lang="en-US" altLang="zh-CN"/>
              <a:t>pot，</a:t>
            </a:r>
            <a:r>
              <a:rPr lang="zh-CN" altLang="en-US"/>
              <a:t>只要先求出</a:t>
            </a:r>
            <a:r>
              <a:rPr lang="en-US" altLang="zh-CN"/>
              <a:t>A</a:t>
            </a:r>
            <a:r>
              <a:rPr lang="zh-CN" altLang="en-US"/>
              <a:t>的每一列中非零元个数</a:t>
            </a:r>
            <a:r>
              <a:rPr lang="en-US" altLang="zh-CN"/>
              <a:t>num[col]，</a:t>
            </a:r>
            <a:r>
              <a:rPr lang="zh-CN" altLang="en-US"/>
              <a:t>然后利用下面公式：</a:t>
            </a:r>
          </a:p>
          <a:p>
            <a:endParaRPr lang="zh-CN" altLang="en-US"/>
          </a:p>
        </p:txBody>
      </p:sp>
    </p:spTree>
    <p:extLst>
      <p:ext uri="{BB962C8B-B14F-4D97-AF65-F5344CB8AC3E}">
        <p14:creationId xmlns:p14="http://schemas.microsoft.com/office/powerpoint/2010/main" val="1148560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C68E5-7F8A-468D-859F-D46B1674DD5E}" type="slidenum">
              <a:rPr lang="zh-CN" altLang="en-US"/>
              <a:pPr/>
              <a:t>54</a:t>
            </a:fld>
            <a:endParaRPr lang="en-US" altLang="zh-CN"/>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CN" altLang="en-US" sz="1000">
              <a:latin typeface="楷体_GB2312" pitchFamily="49" charset="-122"/>
              <a:ea typeface="楷体_GB2312" pitchFamily="49" charset="-122"/>
            </a:endParaRPr>
          </a:p>
          <a:p>
            <a:r>
              <a:rPr lang="zh-CN" altLang="en-US" sz="1000">
                <a:latin typeface="楷体_GB2312" pitchFamily="49" charset="-122"/>
                <a:ea typeface="楷体_GB2312" pitchFamily="49" charset="-122"/>
              </a:rPr>
              <a:t>     </a:t>
            </a:r>
            <a:endParaRPr lang="zh-CN" altLang="en-US" sz="1000">
              <a:solidFill>
                <a:schemeClr val="hlink"/>
              </a:solidFill>
              <a:latin typeface="楷体_GB2312" pitchFamily="49" charset="-122"/>
              <a:ea typeface="楷体_GB2312" pitchFamily="49" charset="-122"/>
            </a:endParaRPr>
          </a:p>
          <a:p>
            <a:endParaRPr lang="zh-CN" altLang="en-US"/>
          </a:p>
        </p:txBody>
      </p:sp>
    </p:spTree>
    <p:extLst>
      <p:ext uri="{BB962C8B-B14F-4D97-AF65-F5344CB8AC3E}">
        <p14:creationId xmlns:p14="http://schemas.microsoft.com/office/powerpoint/2010/main" val="77847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BFA6D-CEAB-4781-B6EA-D8DC7A467872}" type="slidenum">
              <a:rPr lang="zh-CN" altLang="en-US"/>
              <a:pPr/>
              <a:t>6</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zh-CN" altLang="en-US" sz="1000">
                <a:ea typeface="楷体_GB2312" pitchFamily="49" charset="-122"/>
              </a:rPr>
              <a:t>数组是我们最熟悉的数据类型，在早期的高级语言中，数组是唯一可供使用的数据类型。由于数组中各元素具有统一的类型，并且数组元素的下标一般具有固定的上界和下界，因此，数组的处理比其它复杂的结构更为简单。多维数组是向量的推广。</a:t>
            </a:r>
          </a:p>
          <a:p>
            <a:r>
              <a:rPr lang="zh-CN" altLang="en-US"/>
              <a:t>数组是由一些单元组成的，每个单元对应着一组下标值和一个数据元素。</a:t>
            </a:r>
            <a:endParaRPr lang="zh-CN" altLang="en-US" sz="1000">
              <a:ea typeface="楷体_GB2312" pitchFamily="49" charset="-122"/>
            </a:endParaRPr>
          </a:p>
          <a:p>
            <a:endParaRPr lang="zh-CN" altLang="en-US" sz="1000">
              <a:ea typeface="楷体_GB2312" pitchFamily="49" charset="-122"/>
            </a:endParaRPr>
          </a:p>
        </p:txBody>
      </p:sp>
    </p:spTree>
    <p:extLst>
      <p:ext uri="{BB962C8B-B14F-4D97-AF65-F5344CB8AC3E}">
        <p14:creationId xmlns:p14="http://schemas.microsoft.com/office/powerpoint/2010/main" val="89193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FC2A3E-9EE2-4CC2-BA54-C0468ECBC5FC}" type="slidenum">
              <a:rPr lang="zh-CN" altLang="en-US"/>
              <a:pPr/>
              <a:t>59</a:t>
            </a:fld>
            <a:endParaRPr lang="en-US" altLang="zh-CN"/>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pPr algn="ctr"/>
            <a:endParaRPr lang="zh-CN" altLang="en-US" sz="1000"/>
          </a:p>
        </p:txBody>
      </p:sp>
    </p:spTree>
    <p:extLst>
      <p:ext uri="{BB962C8B-B14F-4D97-AF65-F5344CB8AC3E}">
        <p14:creationId xmlns:p14="http://schemas.microsoft.com/office/powerpoint/2010/main" val="287665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DB526-AE76-4EE3-AF19-0815100870F5}" type="slidenum">
              <a:rPr lang="zh-CN" altLang="en-US"/>
              <a:pPr/>
              <a:t>7</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45792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A5F578-4278-4B6E-9794-62BD63808A1B}" type="slidenum">
              <a:rPr lang="zh-CN" altLang="en-US"/>
              <a:pPr/>
              <a:t>9</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zh-CN" altLang="en-US" sz="1000">
                <a:latin typeface="华文新魏" pitchFamily="2" charset="-122"/>
                <a:ea typeface="华文新魏" pitchFamily="2" charset="-122"/>
              </a:rPr>
              <a:t>二维数组可以看成是向量的推广,例如，设</a:t>
            </a:r>
            <a:r>
              <a:rPr lang="en-US" altLang="zh-CN" sz="1000">
                <a:latin typeface="华文新魏" pitchFamily="2" charset="-122"/>
                <a:ea typeface="华文新魏" pitchFamily="2" charset="-122"/>
              </a:rPr>
              <a:t>A</a:t>
            </a:r>
            <a:r>
              <a:rPr lang="zh-CN" altLang="en-US" sz="1000">
                <a:latin typeface="华文新魏" pitchFamily="2" charset="-122"/>
                <a:ea typeface="华文新魏" pitchFamily="2" charset="-122"/>
              </a:rPr>
              <a:t>是一个有</a:t>
            </a:r>
            <a:r>
              <a:rPr lang="en-US" altLang="zh-CN" sz="1000">
                <a:latin typeface="华文新魏" pitchFamily="2" charset="-122"/>
                <a:ea typeface="华文新魏" pitchFamily="2" charset="-122"/>
              </a:rPr>
              <a:t>m</a:t>
            </a:r>
            <a:r>
              <a:rPr lang="zh-CN" altLang="en-US" sz="1000">
                <a:latin typeface="华文新魏" pitchFamily="2" charset="-122"/>
                <a:ea typeface="华文新魏" pitchFamily="2" charset="-122"/>
              </a:rPr>
              <a:t>行</a:t>
            </a:r>
            <a:r>
              <a:rPr lang="en-US" altLang="zh-CN" sz="1000">
                <a:latin typeface="华文新魏" pitchFamily="2" charset="-122"/>
                <a:ea typeface="华文新魏" pitchFamily="2" charset="-122"/>
              </a:rPr>
              <a:t>n</a:t>
            </a:r>
            <a:r>
              <a:rPr lang="zh-CN" altLang="en-US" sz="1000">
                <a:latin typeface="华文新魏" pitchFamily="2" charset="-122"/>
                <a:ea typeface="华文新魏" pitchFamily="2" charset="-122"/>
              </a:rPr>
              <a:t>列的二维数组，则</a:t>
            </a:r>
            <a:r>
              <a:rPr lang="en-US" altLang="zh-CN" sz="1000">
                <a:latin typeface="华文新魏" pitchFamily="2" charset="-122"/>
                <a:ea typeface="华文新魏" pitchFamily="2" charset="-122"/>
              </a:rPr>
              <a:t>A</a:t>
            </a:r>
            <a:r>
              <a:rPr lang="zh-CN" altLang="en-US" sz="1000">
                <a:latin typeface="华文新魏" pitchFamily="2" charset="-122"/>
                <a:ea typeface="华文新魏" pitchFamily="2" charset="-122"/>
              </a:rPr>
              <a:t>可以表示为</a:t>
            </a:r>
            <a:br>
              <a:rPr lang="zh-CN" altLang="en-US" sz="1000">
                <a:latin typeface="华文新魏" pitchFamily="2" charset="-122"/>
                <a:ea typeface="华文新魏" pitchFamily="2" charset="-122"/>
              </a:rPr>
            </a:br>
            <a:endParaRPr lang="zh-CN" altLang="en-US" sz="1000">
              <a:latin typeface="华文新魏" pitchFamily="2" charset="-122"/>
              <a:ea typeface="华文新魏" pitchFamily="2" charset="-122"/>
            </a:endParaRPr>
          </a:p>
        </p:txBody>
      </p:sp>
    </p:spTree>
    <p:extLst>
      <p:ext uri="{BB962C8B-B14F-4D97-AF65-F5344CB8AC3E}">
        <p14:creationId xmlns:p14="http://schemas.microsoft.com/office/powerpoint/2010/main" val="497710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76519E-2F2E-4F0D-9588-597E5CF1D801}" type="slidenum">
              <a:rPr lang="zh-CN" altLang="en-US" smtClean="0"/>
              <a:t>10</a:t>
            </a:fld>
            <a:endParaRPr lang="zh-CN" altLang="en-US"/>
          </a:p>
        </p:txBody>
      </p:sp>
    </p:spTree>
    <p:extLst>
      <p:ext uri="{BB962C8B-B14F-4D97-AF65-F5344CB8AC3E}">
        <p14:creationId xmlns:p14="http://schemas.microsoft.com/office/powerpoint/2010/main" val="99378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1712F-DADD-442D-A72C-1493124B0921}" type="slidenum">
              <a:rPr lang="zh-CN" altLang="en-US"/>
              <a:pPr/>
              <a:t>13</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zh-CN" altLang="en-US"/>
              <a:t>本章中，仅重点讨论二维数组的存储，三维及三维以上的数组可以作类似分析。</a:t>
            </a:r>
          </a:p>
          <a:p>
            <a:r>
              <a:rPr lang="zh-CN" altLang="en-US"/>
              <a:t>数组的特点</a:t>
            </a:r>
          </a:p>
          <a:p>
            <a:pPr lvl="1"/>
            <a:r>
              <a:rPr lang="zh-CN" altLang="en-US"/>
              <a:t>数组中的数据元素具有相同的数据类型；</a:t>
            </a:r>
          </a:p>
          <a:p>
            <a:pPr lvl="1"/>
            <a:r>
              <a:rPr lang="zh-CN" altLang="en-US"/>
              <a:t>数组中的数据元素个数是固定的。</a:t>
            </a:r>
          </a:p>
          <a:p>
            <a:pPr lvl="1"/>
            <a:r>
              <a:rPr lang="zh-CN" altLang="en-US"/>
              <a:t>数组一旦被定义，它的维数和维界就不再改变。因此，除了结构的初始化和销毁之外，数组只有存取元素和修改元素值的操作。</a:t>
            </a:r>
          </a:p>
          <a:p>
            <a:endParaRPr lang="zh-CN" altLang="en-US"/>
          </a:p>
        </p:txBody>
      </p:sp>
    </p:spTree>
    <p:extLst>
      <p:ext uri="{BB962C8B-B14F-4D97-AF65-F5344CB8AC3E}">
        <p14:creationId xmlns:p14="http://schemas.microsoft.com/office/powerpoint/2010/main" val="29290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BD519-EA76-42CF-9F88-C309D457DA89}" type="slidenum">
              <a:rPr lang="zh-CN" altLang="en-US"/>
              <a:pPr/>
              <a:t>15</a:t>
            </a:fld>
            <a:endParaRPr lang="en-US" altLang="zh-CN"/>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pPr lvl="2"/>
            <a:r>
              <a:rPr lang="zh-CN" altLang="en-US"/>
              <a:t>在</a:t>
            </a:r>
            <a:r>
              <a:rPr lang="en-US" altLang="zh-CN"/>
              <a:t>BASIC</a:t>
            </a:r>
            <a:r>
              <a:rPr lang="zh-CN" altLang="en-US"/>
              <a:t>语言、 </a:t>
            </a:r>
            <a:r>
              <a:rPr lang="en-US" altLang="zh-CN"/>
              <a:t>PASCAL</a:t>
            </a:r>
            <a:r>
              <a:rPr lang="zh-CN" altLang="en-US"/>
              <a:t>语言、 </a:t>
            </a:r>
            <a:r>
              <a:rPr lang="en-US" altLang="zh-CN"/>
              <a:t>C/C++</a:t>
            </a:r>
            <a:r>
              <a:rPr lang="zh-CN" altLang="en-US"/>
              <a:t>语言等高级语言程序设计中，都是按行优先顺序存放的。</a:t>
            </a:r>
          </a:p>
          <a:p>
            <a:pPr lvl="2"/>
            <a:r>
              <a:rPr lang="zh-CN" altLang="en-US"/>
              <a:t>例如：对刚才的</a:t>
            </a:r>
            <a:r>
              <a:rPr lang="en-US" altLang="zh-CN"/>
              <a:t>A</a:t>
            </a:r>
            <a:r>
              <a:rPr lang="en-US" altLang="zh-CN" baseline="-25000"/>
              <a:t>m×n</a:t>
            </a:r>
            <a:r>
              <a:rPr lang="zh-CN" altLang="en-US"/>
              <a:t>二维数组，可用如下形式存放到内存：</a:t>
            </a:r>
            <a:r>
              <a:rPr lang="en-US" altLang="zh-CN"/>
              <a:t>a</a:t>
            </a:r>
            <a:r>
              <a:rPr lang="en-US" altLang="zh-CN" baseline="-25000"/>
              <a:t>00</a:t>
            </a:r>
            <a:r>
              <a:rPr lang="en-US" altLang="zh-CN"/>
              <a:t>， a</a:t>
            </a:r>
            <a:r>
              <a:rPr lang="en-US" altLang="zh-CN" baseline="-25000"/>
              <a:t>01</a:t>
            </a:r>
            <a:r>
              <a:rPr lang="en-US" altLang="zh-CN"/>
              <a:t>, </a:t>
            </a:r>
            <a:r>
              <a:rPr lang="en-US" altLang="zh-CN">
                <a:latin typeface="Times New Roman"/>
              </a:rPr>
              <a:t>…</a:t>
            </a:r>
            <a:r>
              <a:rPr lang="en-US" altLang="zh-CN"/>
              <a:t> a</a:t>
            </a:r>
            <a:r>
              <a:rPr lang="en-US" altLang="zh-CN" baseline="-25000"/>
              <a:t>0n-1</a:t>
            </a:r>
            <a:r>
              <a:rPr lang="en-US" altLang="zh-CN"/>
              <a:t>，a</a:t>
            </a:r>
            <a:r>
              <a:rPr lang="en-US" altLang="zh-CN" baseline="-25000"/>
              <a:t>10</a:t>
            </a:r>
            <a:r>
              <a:rPr lang="en-US" altLang="zh-CN"/>
              <a:t>，a</a:t>
            </a:r>
            <a:r>
              <a:rPr lang="en-US" altLang="zh-CN" baseline="-25000"/>
              <a:t>11</a:t>
            </a:r>
            <a:r>
              <a:rPr lang="en-US" altLang="zh-CN"/>
              <a:t>，...， a</a:t>
            </a:r>
            <a:r>
              <a:rPr lang="en-US" altLang="zh-CN" baseline="-25000"/>
              <a:t>1</a:t>
            </a:r>
            <a:r>
              <a:rPr lang="en-US" altLang="zh-CN"/>
              <a:t> </a:t>
            </a:r>
            <a:r>
              <a:rPr lang="en-US" altLang="zh-CN" baseline="-25000"/>
              <a:t>n-1</a:t>
            </a:r>
            <a:r>
              <a:rPr lang="en-US" altLang="zh-CN"/>
              <a:t>，</a:t>
            </a:r>
            <a:r>
              <a:rPr lang="en-US" altLang="zh-CN">
                <a:latin typeface="Times New Roman"/>
              </a:rPr>
              <a:t>…</a:t>
            </a:r>
            <a:r>
              <a:rPr lang="en-US" altLang="zh-CN"/>
              <a:t>，a</a:t>
            </a:r>
            <a:r>
              <a:rPr lang="en-US" altLang="zh-CN" baseline="-25000"/>
              <a:t>m-1</a:t>
            </a:r>
            <a:r>
              <a:rPr lang="en-US" altLang="zh-CN"/>
              <a:t> </a:t>
            </a:r>
            <a:r>
              <a:rPr lang="en-US" altLang="zh-CN" baseline="-25000"/>
              <a:t>0</a:t>
            </a:r>
            <a:r>
              <a:rPr lang="en-US" altLang="zh-CN"/>
              <a:t> ， a</a:t>
            </a:r>
            <a:r>
              <a:rPr lang="en-US" altLang="zh-CN" baseline="-25000"/>
              <a:t>m-1</a:t>
            </a:r>
            <a:r>
              <a:rPr lang="en-US" altLang="zh-CN"/>
              <a:t> </a:t>
            </a:r>
            <a:r>
              <a:rPr lang="en-US" altLang="zh-CN" baseline="-25000"/>
              <a:t>1</a:t>
            </a:r>
            <a:r>
              <a:rPr lang="en-US" altLang="zh-CN"/>
              <a:t>，</a:t>
            </a:r>
            <a:r>
              <a:rPr lang="en-US" altLang="zh-CN">
                <a:latin typeface="Times New Roman"/>
              </a:rPr>
              <a:t>…</a:t>
            </a:r>
            <a:r>
              <a:rPr lang="en-US" altLang="zh-CN"/>
              <a:t>，a</a:t>
            </a:r>
            <a:r>
              <a:rPr lang="en-US" altLang="zh-CN" baseline="-25000"/>
              <a:t>m-1</a:t>
            </a:r>
            <a:r>
              <a:rPr lang="en-US" altLang="zh-CN"/>
              <a:t> </a:t>
            </a:r>
            <a:r>
              <a:rPr lang="en-US" altLang="zh-CN" baseline="-25000"/>
              <a:t>n-1</a:t>
            </a:r>
            <a:r>
              <a:rPr lang="en-US" altLang="zh-CN"/>
              <a:t>。</a:t>
            </a:r>
            <a:r>
              <a:rPr lang="zh-CN" altLang="en-US"/>
              <a:t>即二维数组按行优先存放到内存后，变成了一个线性序列（线性表），如下图所示。</a:t>
            </a:r>
          </a:p>
        </p:txBody>
      </p:sp>
    </p:spTree>
    <p:extLst>
      <p:ext uri="{BB962C8B-B14F-4D97-AF65-F5344CB8AC3E}">
        <p14:creationId xmlns:p14="http://schemas.microsoft.com/office/powerpoint/2010/main" val="681731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37345-42C7-4746-8D11-86F05795D2B8}" type="slidenum">
              <a:rPr lang="zh-CN" altLang="en-US"/>
              <a:pPr/>
              <a:t>16</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a:t>1－</a:t>
            </a:r>
            <a:r>
              <a:rPr lang="en-US" altLang="zh-CN" sz="900" b="1">
                <a:latin typeface="宋体" pitchFamily="2" charset="-122"/>
              </a:rPr>
              <a:t>Volume=m*n*L=(6-1</a:t>
            </a:r>
            <a:r>
              <a:rPr lang="en-US" altLang="zh-CN" sz="900" b="1">
                <a:solidFill>
                  <a:schemeClr val="accent1"/>
                </a:solidFill>
                <a:latin typeface="宋体" pitchFamily="2" charset="-122"/>
              </a:rPr>
              <a:t>+1</a:t>
            </a:r>
            <a:r>
              <a:rPr lang="en-US" altLang="zh-CN" sz="900" b="1">
                <a:latin typeface="宋体" pitchFamily="2" charset="-122"/>
              </a:rPr>
              <a:t>)*(7- 0 </a:t>
            </a:r>
            <a:r>
              <a:rPr lang="en-US" altLang="zh-CN" sz="900" b="1">
                <a:solidFill>
                  <a:schemeClr val="accent1"/>
                </a:solidFill>
                <a:latin typeface="宋体" pitchFamily="2" charset="-122"/>
              </a:rPr>
              <a:t>+1</a:t>
            </a:r>
            <a:r>
              <a:rPr lang="en-US" altLang="zh-CN" sz="900" b="1">
                <a:latin typeface="宋体" pitchFamily="2" charset="-122"/>
              </a:rPr>
              <a:t>)*6=48*6=288</a:t>
            </a:r>
          </a:p>
          <a:p>
            <a:r>
              <a:rPr lang="en-US" altLang="zh-CN"/>
              <a:t>,2－2000＋（31×70＋30）×2＝6400</a:t>
            </a:r>
            <a:endParaRPr lang="zh-CN" altLang="en-US"/>
          </a:p>
        </p:txBody>
      </p:sp>
    </p:spTree>
    <p:extLst>
      <p:ext uri="{BB962C8B-B14F-4D97-AF65-F5344CB8AC3E}">
        <p14:creationId xmlns:p14="http://schemas.microsoft.com/office/powerpoint/2010/main" val="280947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3D4DA6-7F49-4617-894F-92F3F05AF2FA}" type="slidenum">
              <a:rPr lang="zh-CN" altLang="en-US"/>
              <a:pPr/>
              <a:t>19</a:t>
            </a:fld>
            <a:endParaRPr lang="en-US" altLang="zh-CN"/>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pPr lvl="1"/>
            <a:r>
              <a:rPr lang="zh-CN" altLang="en-US" sz="1000"/>
              <a:t>在</a:t>
            </a:r>
            <a:r>
              <a:rPr lang="en-US" altLang="zh-CN" sz="1000"/>
              <a:t>FORTRAN</a:t>
            </a:r>
            <a:r>
              <a:rPr lang="zh-CN" altLang="en-US" sz="1000"/>
              <a:t>语言程序设计中，数组是按列优先顺序存放的。</a:t>
            </a:r>
          </a:p>
          <a:p>
            <a:pPr lvl="1"/>
            <a:r>
              <a:rPr lang="zh-CN" altLang="en-US" sz="1000"/>
              <a:t>例如：对前面提到的</a:t>
            </a:r>
            <a:r>
              <a:rPr lang="en-US" altLang="zh-CN" sz="1000"/>
              <a:t>A</a:t>
            </a:r>
            <a:r>
              <a:rPr lang="en-US" altLang="zh-CN" sz="1000" baseline="-25000"/>
              <a:t>m×n</a:t>
            </a:r>
            <a:r>
              <a:rPr lang="zh-CN" altLang="en-US" sz="1000"/>
              <a:t>二维数组，可以按如下的形式存放到内存：</a:t>
            </a:r>
            <a:r>
              <a:rPr lang="en-US" altLang="zh-CN" sz="1000"/>
              <a:t>a</a:t>
            </a:r>
            <a:r>
              <a:rPr lang="en-US" altLang="zh-CN" sz="1000" baseline="-25000"/>
              <a:t>00</a:t>
            </a:r>
            <a:r>
              <a:rPr lang="en-US" altLang="zh-CN" sz="1000"/>
              <a:t>， a</a:t>
            </a:r>
            <a:r>
              <a:rPr lang="en-US" altLang="zh-CN" sz="1000" baseline="-25000"/>
              <a:t>10</a:t>
            </a:r>
            <a:r>
              <a:rPr lang="en-US" altLang="zh-CN" sz="1000">
                <a:latin typeface="Times New Roman"/>
              </a:rPr>
              <a:t>…</a:t>
            </a:r>
            <a:r>
              <a:rPr lang="en-US" altLang="zh-CN" sz="1000"/>
              <a:t>， a</a:t>
            </a:r>
            <a:r>
              <a:rPr lang="en-US" altLang="zh-CN" sz="1000" baseline="-25000"/>
              <a:t>m-10</a:t>
            </a:r>
            <a:r>
              <a:rPr lang="en-US" altLang="zh-CN" sz="1000"/>
              <a:t>， a</a:t>
            </a:r>
            <a:r>
              <a:rPr lang="en-US" altLang="zh-CN" sz="1000" baseline="-25000"/>
              <a:t>01</a:t>
            </a:r>
            <a:r>
              <a:rPr lang="en-US" altLang="zh-CN" sz="1000"/>
              <a:t>，a</a:t>
            </a:r>
            <a:r>
              <a:rPr lang="en-US" altLang="zh-CN" sz="1000" baseline="-25000"/>
              <a:t>11</a:t>
            </a:r>
            <a:r>
              <a:rPr lang="en-US" altLang="zh-CN" sz="1000"/>
              <a:t>， </a:t>
            </a:r>
            <a:r>
              <a:rPr lang="en-US" altLang="zh-CN" sz="1000">
                <a:latin typeface="Times New Roman"/>
              </a:rPr>
              <a:t>…</a:t>
            </a:r>
            <a:r>
              <a:rPr lang="en-US" altLang="zh-CN" sz="1000"/>
              <a:t>， a</a:t>
            </a:r>
            <a:r>
              <a:rPr lang="en-US" altLang="zh-CN" sz="1000" baseline="-25000"/>
              <a:t>m-1</a:t>
            </a:r>
            <a:r>
              <a:rPr lang="en-US" altLang="zh-CN" sz="1000"/>
              <a:t> </a:t>
            </a:r>
            <a:r>
              <a:rPr lang="en-US" altLang="zh-CN" sz="1000" baseline="-25000"/>
              <a:t>1</a:t>
            </a:r>
            <a:r>
              <a:rPr lang="en-US" altLang="zh-CN" sz="1000"/>
              <a:t>，</a:t>
            </a:r>
            <a:r>
              <a:rPr lang="en-US" altLang="zh-CN" sz="1000">
                <a:latin typeface="Times New Roman"/>
              </a:rPr>
              <a:t>…</a:t>
            </a:r>
            <a:r>
              <a:rPr lang="en-US" altLang="zh-CN" sz="1000"/>
              <a:t>， a</a:t>
            </a:r>
            <a:r>
              <a:rPr lang="en-US" altLang="zh-CN" sz="1000" baseline="-25000"/>
              <a:t>0</a:t>
            </a:r>
            <a:r>
              <a:rPr lang="en-US" altLang="zh-CN" sz="1000"/>
              <a:t> </a:t>
            </a:r>
            <a:r>
              <a:rPr lang="en-US" altLang="zh-CN" sz="1000" baseline="-25000"/>
              <a:t>m-1</a:t>
            </a:r>
            <a:r>
              <a:rPr lang="en-US" altLang="zh-CN" sz="1000"/>
              <a:t>，a</a:t>
            </a:r>
            <a:r>
              <a:rPr lang="en-US" altLang="zh-CN" sz="1000" baseline="-25000"/>
              <a:t>1m-1</a:t>
            </a:r>
            <a:r>
              <a:rPr lang="en-US" altLang="zh-CN" sz="1000"/>
              <a:t>，...， a</a:t>
            </a:r>
            <a:r>
              <a:rPr lang="en-US" altLang="zh-CN" sz="1000" baseline="-25000"/>
              <a:t>m-1</a:t>
            </a:r>
            <a:r>
              <a:rPr lang="en-US" altLang="zh-CN" sz="1000"/>
              <a:t> </a:t>
            </a:r>
            <a:r>
              <a:rPr lang="en-US" altLang="zh-CN" sz="1000" baseline="-25000"/>
              <a:t>n-1</a:t>
            </a:r>
            <a:r>
              <a:rPr lang="en-US" altLang="zh-CN" sz="1000"/>
              <a:t>。 </a:t>
            </a:r>
            <a:r>
              <a:rPr lang="zh-CN" altLang="en-US" sz="1000"/>
              <a:t>即二维数组按列优先存放到内存后，也变成了一个线性序列（线性表）</a:t>
            </a:r>
          </a:p>
          <a:p>
            <a:endParaRPr lang="zh-CN" altLang="en-US"/>
          </a:p>
        </p:txBody>
      </p:sp>
    </p:spTree>
    <p:extLst>
      <p:ext uri="{BB962C8B-B14F-4D97-AF65-F5344CB8AC3E}">
        <p14:creationId xmlns:p14="http://schemas.microsoft.com/office/powerpoint/2010/main" val="241320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7724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1143000"/>
            <a:ext cx="8534400" cy="5410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990600" y="6400800"/>
            <a:ext cx="1905000" cy="457200"/>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3581400" y="6400800"/>
            <a:ext cx="2895600" cy="457200"/>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7010400" y="6324600"/>
            <a:ext cx="1905000" cy="457200"/>
          </a:xfrm>
          <a:prstGeom prst="rect">
            <a:avLst/>
          </a:prstGeom>
        </p:spPr>
        <p:txBody>
          <a:bodyPr/>
          <a:lstStyle>
            <a:lvl1pPr>
              <a:defRPr/>
            </a:lvl1pPr>
          </a:lstStyle>
          <a:p>
            <a:fld id="{29AE7FBC-A89D-4B77-97DA-8B9F831E9524}" type="slidenum">
              <a:rPr lang="zh-CN" altLang="en-US"/>
              <a:pPr/>
              <a:t>‹#›</a:t>
            </a:fld>
            <a:endParaRPr lang="en-US" altLang="zh-CN"/>
          </a:p>
        </p:txBody>
      </p:sp>
    </p:spTree>
    <p:extLst>
      <p:ext uri="{BB962C8B-B14F-4D97-AF65-F5344CB8AC3E}">
        <p14:creationId xmlns:p14="http://schemas.microsoft.com/office/powerpoint/2010/main" val="1071170558"/>
      </p:ext>
    </p:extLst>
  </p:cSld>
  <p:clrMapOvr>
    <a:masterClrMapping/>
  </p:clrMapOvr>
  <p:transition>
    <p:checke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772400" cy="5334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143000"/>
            <a:ext cx="8534400" cy="5410200"/>
          </a:xfrm>
          <a:prstGeom prst="rect">
            <a:avLst/>
          </a:prstGeom>
        </p:spPr>
        <p:txBody>
          <a:bodyPr/>
          <a:lstStyle/>
          <a:p>
            <a:endParaRPr lang="en-US"/>
          </a:p>
        </p:txBody>
      </p:sp>
      <p:sp>
        <p:nvSpPr>
          <p:cNvPr id="4" name="Date Placeholder 3"/>
          <p:cNvSpPr>
            <a:spLocks noGrp="1"/>
          </p:cNvSpPr>
          <p:nvPr>
            <p:ph type="dt" sz="half" idx="10"/>
          </p:nvPr>
        </p:nvSpPr>
        <p:spPr>
          <a:xfrm>
            <a:off x="990600" y="6400800"/>
            <a:ext cx="1905000" cy="457200"/>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3581400" y="6400800"/>
            <a:ext cx="2895600" cy="457200"/>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7010400" y="6324600"/>
            <a:ext cx="1905000" cy="457200"/>
          </a:xfrm>
          <a:prstGeom prst="rect">
            <a:avLst/>
          </a:prstGeom>
        </p:spPr>
        <p:txBody>
          <a:bodyPr/>
          <a:lstStyle>
            <a:lvl1pPr>
              <a:defRPr/>
            </a:lvl1pPr>
          </a:lstStyle>
          <a:p>
            <a:fld id="{5F6AA646-21CB-4070-86FD-F656434C05D5}" type="slidenum">
              <a:rPr lang="zh-CN" altLang="en-US"/>
              <a:pPr/>
              <a:t>‹#›</a:t>
            </a:fld>
            <a:endParaRPr lang="en-US" altLang="zh-CN"/>
          </a:p>
        </p:txBody>
      </p:sp>
    </p:spTree>
    <p:extLst>
      <p:ext uri="{BB962C8B-B14F-4D97-AF65-F5344CB8AC3E}">
        <p14:creationId xmlns:p14="http://schemas.microsoft.com/office/powerpoint/2010/main" val="884488109"/>
      </p:ext>
    </p:extLst>
  </p:cSld>
  <p:clrMapOvr>
    <a:masterClrMapping/>
  </p:clrMapOvr>
  <p:transition>
    <p:checke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520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97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381000"/>
            <a:ext cx="6400800" cy="6858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81000" y="1371600"/>
            <a:ext cx="8077200" cy="464820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2667000" y="6248400"/>
            <a:ext cx="1295400" cy="457200"/>
          </a:xfrm>
          <a:prstGeom prst="rect">
            <a:avLst/>
          </a:prstGeom>
        </p:spPr>
        <p:txBody>
          <a:bodyPr/>
          <a:lstStyle>
            <a:lvl1pPr>
              <a:defRPr/>
            </a:lvl1pPr>
          </a:lstStyle>
          <a:p>
            <a:endParaRPr lang="en-US" altLang="zh-CN">
              <a:solidFill>
                <a:prstClr val="black"/>
              </a:solidFill>
            </a:endParaRPr>
          </a:p>
        </p:txBody>
      </p:sp>
      <p:sp>
        <p:nvSpPr>
          <p:cNvPr id="5" name="页脚占位符 4"/>
          <p:cNvSpPr>
            <a:spLocks noGrp="1"/>
          </p:cNvSpPr>
          <p:nvPr>
            <p:ph type="ftr" sz="quarter" idx="11"/>
          </p:nvPr>
        </p:nvSpPr>
        <p:spPr>
          <a:xfrm>
            <a:off x="4114800" y="6248400"/>
            <a:ext cx="2895600" cy="457200"/>
          </a:xfrm>
          <a:prstGeom prst="rect">
            <a:avLst/>
          </a:prstGeom>
        </p:spPr>
        <p:txBody>
          <a:bodyPr/>
          <a:lstStyle>
            <a:lvl1pPr>
              <a:defRPr/>
            </a:lvl1pPr>
          </a:lstStyle>
          <a:p>
            <a:endParaRPr lang="en-US" altLang="zh-CN">
              <a:solidFill>
                <a:prstClr val="black"/>
              </a:solidFill>
            </a:endParaRPr>
          </a:p>
        </p:txBody>
      </p:sp>
      <p:sp>
        <p:nvSpPr>
          <p:cNvPr id="6" name="灯片编号占位符 5"/>
          <p:cNvSpPr>
            <a:spLocks noGrp="1"/>
          </p:cNvSpPr>
          <p:nvPr>
            <p:ph type="sldNum" sz="quarter" idx="12"/>
          </p:nvPr>
        </p:nvSpPr>
        <p:spPr>
          <a:xfrm>
            <a:off x="7162800" y="6248400"/>
            <a:ext cx="1295400" cy="457200"/>
          </a:xfrm>
          <a:prstGeom prst="rect">
            <a:avLst/>
          </a:prstGeom>
        </p:spPr>
        <p:txBody>
          <a:bodyPr/>
          <a:lstStyle>
            <a:lvl1pPr>
              <a:defRPr/>
            </a:lvl1pPr>
          </a:lstStyle>
          <a:p>
            <a:fld id="{5B41CD87-0051-4F42-8005-1D220C3D7BB9}" type="slidenum">
              <a:rPr lang="en-US" altLang="zh-CN">
                <a:solidFill>
                  <a:prstClr val="black"/>
                </a:solidFill>
              </a:rPr>
              <a:pPr/>
              <a:t>‹#›</a:t>
            </a:fld>
            <a:endParaRPr lang="en-US" altLang="zh-CN">
              <a:solidFill>
                <a:prstClr val="black"/>
              </a:solidFill>
            </a:endParaRPr>
          </a:p>
        </p:txBody>
      </p:sp>
    </p:spTree>
    <p:extLst>
      <p:ext uri="{BB962C8B-B14F-4D97-AF65-F5344CB8AC3E}">
        <p14:creationId xmlns:p14="http://schemas.microsoft.com/office/powerpoint/2010/main" val="25075355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solidFill>
                <a:prstClr val="black"/>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prstClr val="black"/>
              </a:solidFill>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0C20797A-21CA-4F0B-A9AA-B12C4813C84F}" type="slidenum">
              <a:rPr lang="en-US" altLang="zh-CN">
                <a:solidFill>
                  <a:prstClr val="black"/>
                </a:solidFill>
              </a:rPr>
              <a:pPr/>
              <a:t>‹#›</a:t>
            </a:fld>
            <a:endParaRPr lang="en-US" altLang="zh-CN">
              <a:solidFill>
                <a:prstClr val="black"/>
              </a:solidFill>
            </a:endParaRPr>
          </a:p>
        </p:txBody>
      </p:sp>
    </p:spTree>
    <p:extLst>
      <p:ext uri="{BB962C8B-B14F-4D97-AF65-F5344CB8AC3E}">
        <p14:creationId xmlns:p14="http://schemas.microsoft.com/office/powerpoint/2010/main" val="10928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solidFill>
                <a:prstClr val="black"/>
              </a:solidFill>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solidFill>
                <a:prstClr val="black"/>
              </a:solidFill>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485CE70F-25DD-43C6-B7C2-DF65C7C83EE1}" type="slidenum">
              <a:rPr lang="en-US" altLang="zh-CN">
                <a:solidFill>
                  <a:prstClr val="black"/>
                </a:solidFill>
              </a:rPr>
              <a:pPr/>
              <a:t>‹#›</a:t>
            </a:fld>
            <a:endParaRPr lang="en-US" altLang="zh-CN">
              <a:solidFill>
                <a:prstClr val="black"/>
              </a:solidFill>
            </a:endParaRPr>
          </a:p>
        </p:txBody>
      </p:sp>
    </p:spTree>
    <p:extLst>
      <p:ext uri="{BB962C8B-B14F-4D97-AF65-F5344CB8AC3E}">
        <p14:creationId xmlns:p14="http://schemas.microsoft.com/office/powerpoint/2010/main" val="324538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21000"/>
          </a:schemeClr>
        </a:solidFill>
        <a:effectLst/>
      </p:bgPr>
    </p:bg>
    <p:spTree>
      <p:nvGrpSpPr>
        <p:cNvPr id="1" name=""/>
        <p:cNvGrpSpPr/>
        <p:nvPr/>
      </p:nvGrpSpPr>
      <p:grpSpPr>
        <a:xfrm>
          <a:off x="0" y="0"/>
          <a:ext cx="0" cy="0"/>
          <a:chOff x="0" y="0"/>
          <a:chExt cx="0" cy="0"/>
        </a:xfrm>
      </p:grpSpPr>
      <p:pic>
        <p:nvPicPr>
          <p:cNvPr id="12" name="Picture 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524625"/>
            <a:ext cx="914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6">
            <a:extLst>
              <a:ext uri="{FF2B5EF4-FFF2-40B4-BE49-F238E27FC236}">
                <a16:creationId xmlns:a16="http://schemas.microsoft.com/office/drawing/2014/main" xmlns="" id="{D8336BE7-5895-4D66-8D9D-EEC5468A1750}"/>
              </a:ext>
            </a:extLst>
          </p:cNvPr>
          <p:cNvSpPr>
            <a:spLocks noChangeArrowheads="1"/>
          </p:cNvSpPr>
          <p:nvPr userDrawn="1"/>
        </p:nvSpPr>
        <p:spPr bwMode="auto">
          <a:xfrm>
            <a:off x="1049338" y="158750"/>
            <a:ext cx="511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sz="3200" b="1" dirty="0" smtClean="0">
                <a:solidFill>
                  <a:srgbClr val="FFFF00"/>
                </a:solidFill>
                <a:latin typeface="Times New Roman" panose="02020603050405020304" pitchFamily="18" charset="0"/>
                <a:sym typeface="Times New Roman" panose="02020603050405020304" pitchFamily="18" charset="0"/>
              </a:rPr>
              <a:t>红果研教育</a:t>
            </a:r>
            <a:endParaRPr lang="zh-CN" altLang="en-US" dirty="0"/>
          </a:p>
        </p:txBody>
      </p:sp>
      <p:sp>
        <p:nvSpPr>
          <p:cNvPr id="5" name="矩形 8">
            <a:extLst>
              <a:ext uri="{FF2B5EF4-FFF2-40B4-BE49-F238E27FC236}">
                <a16:creationId xmlns:a16="http://schemas.microsoft.com/office/drawing/2014/main" xmlns="" id="{4DF44E7D-A4B2-4B60-B772-878926E5EF6A}"/>
              </a:ext>
            </a:extLst>
          </p:cNvPr>
          <p:cNvSpPr>
            <a:spLocks noChangeArrowheads="1"/>
          </p:cNvSpPr>
          <p:nvPr userDrawn="1"/>
        </p:nvSpPr>
        <p:spPr bwMode="auto">
          <a:xfrm>
            <a:off x="31750" y="6519863"/>
            <a:ext cx="9112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400" b="1" dirty="0" smtClean="0">
                <a:solidFill>
                  <a:srgbClr val="FFFF00"/>
                </a:solidFill>
                <a:latin typeface="Times New Roman" panose="02020603050405020304" pitchFamily="18" charset="0"/>
                <a:sym typeface="Times New Roman" panose="02020603050405020304" pitchFamily="18" charset="0"/>
              </a:rPr>
              <a:t>关注红果研教育微信公众号：</a:t>
            </a:r>
            <a:r>
              <a:rPr lang="en-US" altLang="zh-CN" sz="1400" b="1" dirty="0" err="1" smtClean="0">
                <a:solidFill>
                  <a:srgbClr val="FFFF00"/>
                </a:solidFill>
                <a:latin typeface="Times New Roman" panose="02020603050405020304" pitchFamily="18" charset="0"/>
                <a:sym typeface="Times New Roman" panose="02020603050405020304" pitchFamily="18" charset="0"/>
              </a:rPr>
              <a:t>hgykytm</a:t>
            </a:r>
            <a:r>
              <a:rPr lang="zh-CN" altLang="en-US" sz="1400" b="1" dirty="0" smtClean="0">
                <a:solidFill>
                  <a:srgbClr val="FFFF00"/>
                </a:solidFill>
                <a:latin typeface="Times New Roman" panose="02020603050405020304" pitchFamily="18" charset="0"/>
                <a:sym typeface="Times New Roman" panose="02020603050405020304" pitchFamily="18" charset="0"/>
              </a:rPr>
              <a:t>，发现更多精彩信息</a:t>
            </a:r>
            <a:endParaRPr lang="zh-CN" altLang="en-US" sz="1400" b="1" dirty="0">
              <a:solidFill>
                <a:srgbClr val="FFFF00"/>
              </a:solidFill>
              <a:latin typeface="Times New Roman" panose="02020603050405020304" pitchFamily="18" charset="0"/>
              <a:sym typeface="Times New Roman" panose="02020603050405020304" pitchFamily="18" charset="0"/>
            </a:endParaRPr>
          </a:p>
        </p:txBody>
      </p:sp>
      <p:pic>
        <p:nvPicPr>
          <p:cNvPr id="6" name="Picture 12"/>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34969" y="-88143"/>
            <a:ext cx="1197019" cy="101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880397" y="922041"/>
            <a:ext cx="5414955" cy="54149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21000"/>
          </a:schemeClr>
        </a:solidFill>
        <a:effectLst/>
      </p:bgPr>
    </p:bg>
    <p:spTree>
      <p:nvGrpSpPr>
        <p:cNvPr id="1" name=""/>
        <p:cNvGrpSpPr/>
        <p:nvPr/>
      </p:nvGrpSpPr>
      <p:grpSpPr>
        <a:xfrm>
          <a:off x="0" y="0"/>
          <a:ext cx="0" cy="0"/>
          <a:chOff x="0" y="0"/>
          <a:chExt cx="0" cy="0"/>
        </a:xfrm>
      </p:grpSpPr>
      <p:pic>
        <p:nvPicPr>
          <p:cNvPr id="12" name="Picture 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6524625"/>
            <a:ext cx="914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6">
            <a:extLst>
              <a:ext uri="{FF2B5EF4-FFF2-40B4-BE49-F238E27FC236}">
                <a16:creationId xmlns:a16="http://schemas.microsoft.com/office/drawing/2014/main" xmlns="" id="{D8336BE7-5895-4D66-8D9D-EEC5468A1750}"/>
              </a:ext>
            </a:extLst>
          </p:cNvPr>
          <p:cNvSpPr>
            <a:spLocks noChangeArrowheads="1"/>
          </p:cNvSpPr>
          <p:nvPr userDrawn="1"/>
        </p:nvSpPr>
        <p:spPr bwMode="auto">
          <a:xfrm>
            <a:off x="1049338" y="158750"/>
            <a:ext cx="5111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sz="3200" b="1" dirty="0" smtClean="0">
                <a:solidFill>
                  <a:srgbClr val="FFFF00"/>
                </a:solidFill>
                <a:latin typeface="Times New Roman" panose="02020603050405020304" pitchFamily="18" charset="0"/>
                <a:sym typeface="Times New Roman" panose="02020603050405020304" pitchFamily="18" charset="0"/>
              </a:rPr>
              <a:t>红果研教育</a:t>
            </a:r>
            <a:endParaRPr lang="zh-CN" altLang="en-US" dirty="0"/>
          </a:p>
        </p:txBody>
      </p:sp>
      <p:sp>
        <p:nvSpPr>
          <p:cNvPr id="5" name="矩形 8">
            <a:extLst>
              <a:ext uri="{FF2B5EF4-FFF2-40B4-BE49-F238E27FC236}">
                <a16:creationId xmlns:a16="http://schemas.microsoft.com/office/drawing/2014/main" xmlns="" id="{4DF44E7D-A4B2-4B60-B772-878926E5EF6A}"/>
              </a:ext>
            </a:extLst>
          </p:cNvPr>
          <p:cNvSpPr>
            <a:spLocks noChangeArrowheads="1"/>
          </p:cNvSpPr>
          <p:nvPr userDrawn="1"/>
        </p:nvSpPr>
        <p:spPr bwMode="auto">
          <a:xfrm>
            <a:off x="31750" y="6519863"/>
            <a:ext cx="9112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defRPr/>
            </a:pPr>
            <a:r>
              <a:rPr lang="zh-CN" altLang="en-US" sz="1400" b="1" dirty="0" smtClean="0">
                <a:solidFill>
                  <a:srgbClr val="FFFF00"/>
                </a:solidFill>
                <a:latin typeface="Times New Roman" panose="02020603050405020304" pitchFamily="18" charset="0"/>
                <a:sym typeface="Times New Roman" panose="02020603050405020304" pitchFamily="18" charset="0"/>
              </a:rPr>
              <a:t>关注红果研教育微信公众号：</a:t>
            </a:r>
            <a:r>
              <a:rPr lang="en-US" altLang="zh-CN" sz="1400" b="1" dirty="0" err="1" smtClean="0">
                <a:solidFill>
                  <a:srgbClr val="FFFF00"/>
                </a:solidFill>
                <a:latin typeface="Times New Roman" panose="02020603050405020304" pitchFamily="18" charset="0"/>
                <a:sym typeface="Times New Roman" panose="02020603050405020304" pitchFamily="18" charset="0"/>
              </a:rPr>
              <a:t>hgykytm</a:t>
            </a:r>
            <a:r>
              <a:rPr lang="zh-CN" altLang="en-US" sz="1400" b="1" dirty="0" smtClean="0">
                <a:solidFill>
                  <a:srgbClr val="FFFF00"/>
                </a:solidFill>
                <a:latin typeface="Times New Roman" panose="02020603050405020304" pitchFamily="18" charset="0"/>
                <a:sym typeface="Times New Roman" panose="02020603050405020304" pitchFamily="18" charset="0"/>
              </a:rPr>
              <a:t>，发现更多精彩信息</a:t>
            </a:r>
            <a:endParaRPr lang="zh-CN" altLang="en-US" sz="1400" b="1" dirty="0">
              <a:solidFill>
                <a:srgbClr val="FFFF00"/>
              </a:solidFill>
              <a:latin typeface="Times New Roman" panose="02020603050405020304" pitchFamily="18" charset="0"/>
              <a:sym typeface="Times New Roman" panose="02020603050405020304" pitchFamily="18" charset="0"/>
            </a:endParaRPr>
          </a:p>
        </p:txBody>
      </p:sp>
      <p:pic>
        <p:nvPicPr>
          <p:cNvPr id="6" name="Picture 12"/>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34969" y="-88143"/>
            <a:ext cx="1197019" cy="101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880397" y="922041"/>
            <a:ext cx="5414955" cy="5414955"/>
          </a:xfrm>
          <a:prstGeom prst="rect">
            <a:avLst/>
          </a:prstGeom>
        </p:spPr>
      </p:pic>
    </p:spTree>
    <p:extLst>
      <p:ext uri="{BB962C8B-B14F-4D97-AF65-F5344CB8AC3E}">
        <p14:creationId xmlns:p14="http://schemas.microsoft.com/office/powerpoint/2010/main" val="2226009373"/>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7.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0.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6.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1"/>
          <p:cNvSpPr>
            <a:spLocks noChangeArrowheads="1"/>
          </p:cNvSpPr>
          <p:nvPr/>
        </p:nvSpPr>
        <p:spPr bwMode="auto">
          <a:xfrm>
            <a:off x="1706141" y="1484784"/>
            <a:ext cx="5256213" cy="3370153"/>
          </a:xfrm>
          <a:prstGeom prst="rect">
            <a:avLst/>
          </a:prstGeom>
          <a:noFill/>
          <a:ln w="9525">
            <a:noFill/>
            <a:miter lim="800000"/>
            <a:headEnd/>
            <a:tailEnd/>
          </a:ln>
        </p:spPr>
        <p:txBody>
          <a:bodyPr>
            <a:spAutoFit/>
          </a:bodyPr>
          <a:lstStyle/>
          <a:p>
            <a:pPr algn="ctr">
              <a:lnSpc>
                <a:spcPct val="150000"/>
              </a:lnSpc>
            </a:pPr>
            <a:r>
              <a:rPr lang="zh-CN" altLang="en-US" sz="5400" b="1" dirty="0"/>
              <a:t>厦门大学</a:t>
            </a:r>
          </a:p>
          <a:p>
            <a:pPr algn="ctr">
              <a:lnSpc>
                <a:spcPct val="150000"/>
              </a:lnSpc>
            </a:pPr>
            <a:r>
              <a:rPr lang="zh-CN" altLang="en-US" sz="4000" b="1" dirty="0"/>
              <a:t>复习指导讲座</a:t>
            </a:r>
            <a:endParaRPr lang="en-US" altLang="zh-CN" sz="4000" b="1" dirty="0"/>
          </a:p>
          <a:p>
            <a:pPr algn="ctr">
              <a:lnSpc>
                <a:spcPct val="150000"/>
              </a:lnSpc>
            </a:pPr>
            <a:r>
              <a:rPr lang="zh-CN" altLang="en-US" sz="2400" b="1" dirty="0">
                <a:solidFill>
                  <a:srgbClr val="FF0000"/>
                </a:solidFill>
              </a:rPr>
              <a:t>时间</a:t>
            </a:r>
            <a:r>
              <a:rPr lang="zh-CN" altLang="en-US" sz="2400" b="1" dirty="0" smtClean="0">
                <a:solidFill>
                  <a:srgbClr val="FF0000"/>
                </a:solidFill>
              </a:rPr>
              <a:t>：</a:t>
            </a:r>
            <a:r>
              <a:rPr lang="en-US" altLang="zh-CN" sz="2400" b="1" dirty="0" smtClean="0">
                <a:solidFill>
                  <a:srgbClr val="FF0000"/>
                </a:solidFill>
              </a:rPr>
              <a:t>8</a:t>
            </a:r>
            <a:r>
              <a:rPr lang="zh-CN" altLang="en-US" sz="2400" b="1" dirty="0" smtClean="0">
                <a:solidFill>
                  <a:srgbClr val="FF0000"/>
                </a:solidFill>
              </a:rPr>
              <a:t>月</a:t>
            </a:r>
            <a:r>
              <a:rPr lang="en-US" altLang="zh-CN" sz="2400" b="1" dirty="0" smtClean="0">
                <a:solidFill>
                  <a:srgbClr val="FF0000"/>
                </a:solidFill>
              </a:rPr>
              <a:t>26</a:t>
            </a:r>
            <a:r>
              <a:rPr lang="zh-CN" altLang="en-US" sz="2400" b="1" dirty="0" smtClean="0">
                <a:solidFill>
                  <a:srgbClr val="FF0000"/>
                </a:solidFill>
              </a:rPr>
              <a:t>日</a:t>
            </a:r>
            <a:r>
              <a:rPr lang="zh-CN" altLang="en-US" sz="2400" b="1" dirty="0">
                <a:solidFill>
                  <a:srgbClr val="FF0000"/>
                </a:solidFill>
              </a:rPr>
              <a:t>（</a:t>
            </a:r>
            <a:r>
              <a:rPr lang="zh-CN" altLang="en-US" sz="2400" b="1" dirty="0" smtClean="0">
                <a:solidFill>
                  <a:srgbClr val="FF0000"/>
                </a:solidFill>
              </a:rPr>
              <a:t>周日）</a:t>
            </a:r>
            <a:r>
              <a:rPr lang="en-US" altLang="zh-CN" sz="2400" b="1" dirty="0" smtClean="0">
                <a:solidFill>
                  <a:srgbClr val="FF0000"/>
                </a:solidFill>
              </a:rPr>
              <a:t>19:30</a:t>
            </a:r>
            <a:endParaRPr lang="en-US" altLang="zh-CN" sz="2400" b="1" dirty="0">
              <a:solidFill>
                <a:srgbClr val="FF0000"/>
              </a:solidFill>
            </a:endParaRPr>
          </a:p>
          <a:p>
            <a:pPr algn="ctr">
              <a:lnSpc>
                <a:spcPct val="150000"/>
              </a:lnSpc>
            </a:pPr>
            <a:r>
              <a:rPr lang="zh-CN" altLang="en-US" sz="2400" b="1" dirty="0">
                <a:solidFill>
                  <a:srgbClr val="FF0000"/>
                </a:solidFill>
              </a:rPr>
              <a:t>主讲人</a:t>
            </a:r>
            <a:r>
              <a:rPr lang="zh-CN" altLang="en-US" sz="2400" b="1" dirty="0" smtClean="0">
                <a:solidFill>
                  <a:srgbClr val="FF0000"/>
                </a:solidFill>
              </a:rPr>
              <a:t>：胖胖</a:t>
            </a:r>
            <a:endParaRPr lang="en-US" altLang="zh-CN" sz="24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xfrm>
            <a:off x="611560" y="116632"/>
            <a:ext cx="7772400" cy="533400"/>
          </a:xfrm>
        </p:spPr>
        <p:txBody>
          <a:bodyPr/>
          <a:lstStyle/>
          <a:p>
            <a:r>
              <a:rPr lang="en-US" altLang="zh-CN" sz="4000" dirty="0" smtClean="0"/>
              <a:t>3</a:t>
            </a:r>
            <a:r>
              <a:rPr lang="zh-CN" altLang="en-US" sz="4000" dirty="0" smtClean="0"/>
              <a:t>.</a:t>
            </a:r>
            <a:r>
              <a:rPr lang="zh-CN" altLang="en-US" sz="4000" dirty="0"/>
              <a:t>1 数组的定义</a:t>
            </a:r>
          </a:p>
        </p:txBody>
      </p:sp>
      <p:sp>
        <p:nvSpPr>
          <p:cNvPr id="32773" name="Rectangle 5"/>
          <p:cNvSpPr>
            <a:spLocks noGrp="1" noChangeArrowheads="1"/>
          </p:cNvSpPr>
          <p:nvPr>
            <p:ph type="body" idx="1"/>
          </p:nvPr>
        </p:nvSpPr>
        <p:spPr/>
        <p:txBody>
          <a:bodyPr/>
          <a:lstStyle/>
          <a:p>
            <a:pPr>
              <a:lnSpc>
                <a:spcPct val="120000"/>
              </a:lnSpc>
              <a:buSzTx/>
              <a:buFont typeface="Wingdings" pitchFamily="2" charset="2"/>
              <a:buChar char="§"/>
            </a:pPr>
            <a:r>
              <a:rPr lang="zh-CN" altLang="en-US" sz="2800" dirty="0"/>
              <a:t>二维数组的抽象数据类型定义</a:t>
            </a:r>
            <a:endParaRPr lang="en-US" altLang="zh-CN" sz="2800" dirty="0"/>
          </a:p>
          <a:p>
            <a:pPr>
              <a:lnSpc>
                <a:spcPct val="120000"/>
              </a:lnSpc>
              <a:buFont typeface="Wingdings" pitchFamily="2" charset="2"/>
              <a:buNone/>
            </a:pPr>
            <a:r>
              <a:rPr lang="en-US" altLang="zh-CN" sz="2000" i="1" dirty="0"/>
              <a:t>ADT Array2</a:t>
            </a:r>
            <a:r>
              <a:rPr lang="en-US" altLang="zh-CN" sz="2000" dirty="0"/>
              <a:t>{</a:t>
            </a:r>
          </a:p>
          <a:p>
            <a:pPr lvl="1">
              <a:lnSpc>
                <a:spcPct val="120000"/>
              </a:lnSpc>
              <a:buFont typeface="Wingdings" pitchFamily="2" charset="2"/>
              <a:buNone/>
            </a:pPr>
            <a:r>
              <a:rPr lang="en-US" altLang="zh-CN" sz="1800" dirty="0"/>
              <a:t>  </a:t>
            </a:r>
            <a:r>
              <a:rPr lang="zh-CN" altLang="en-US" sz="1800" dirty="0"/>
              <a:t>数据对象 :</a:t>
            </a:r>
            <a:r>
              <a:rPr lang="en-US" altLang="zh-CN" sz="1800" i="1" dirty="0"/>
              <a:t>D＝{a</a:t>
            </a:r>
            <a:r>
              <a:rPr lang="en-US" altLang="zh-CN" sz="1800" i="1" baseline="-25000" dirty="0"/>
              <a:t>ij</a:t>
            </a:r>
            <a:r>
              <a:rPr lang="en-US" altLang="zh-CN" sz="1800" i="1" dirty="0"/>
              <a:t>|a</a:t>
            </a:r>
            <a:r>
              <a:rPr lang="en-US" altLang="zh-CN" sz="1800" i="1" baseline="-25000" dirty="0"/>
              <a:t>i</a:t>
            </a:r>
            <a:r>
              <a:rPr lang="en-US" altLang="zh-CN" sz="1800" b="0" i="1" baseline="-25000" dirty="0"/>
              <a:t>j</a:t>
            </a:r>
            <a:r>
              <a:rPr lang="en-US" altLang="zh-CN" sz="1800" i="1" dirty="0"/>
              <a:t>∈ElemSet,0≤i≤m－1,0≤j≤n－1}</a:t>
            </a:r>
          </a:p>
          <a:p>
            <a:pPr lvl="1">
              <a:lnSpc>
                <a:spcPct val="120000"/>
              </a:lnSpc>
              <a:buFont typeface="Wingdings" pitchFamily="2" charset="2"/>
              <a:buNone/>
            </a:pPr>
            <a:r>
              <a:rPr lang="en-US" altLang="zh-CN" sz="1800" dirty="0"/>
              <a:t>  </a:t>
            </a:r>
            <a:r>
              <a:rPr lang="zh-CN" altLang="en-US" sz="1800" dirty="0"/>
              <a:t>数据关系:</a:t>
            </a:r>
            <a:r>
              <a:rPr lang="en-US" altLang="zh-CN" sz="1800" i="1" dirty="0"/>
              <a:t>S＝{R</a:t>
            </a:r>
            <a:r>
              <a:rPr lang="en-US" altLang="zh-CN" sz="1800" i="1" baseline="-25000" dirty="0"/>
              <a:t>1</a:t>
            </a:r>
            <a:r>
              <a:rPr lang="en-US" altLang="zh-CN" sz="1800" i="1" dirty="0"/>
              <a:t>,R</a:t>
            </a:r>
            <a:r>
              <a:rPr lang="en-US" altLang="zh-CN" sz="1800" i="1" baseline="-25000" dirty="0"/>
              <a:t>2</a:t>
            </a:r>
            <a:r>
              <a:rPr lang="en-US" altLang="zh-CN" sz="1800" i="1" dirty="0"/>
              <a:t>}</a:t>
            </a:r>
          </a:p>
          <a:p>
            <a:pPr lvl="1">
              <a:lnSpc>
                <a:spcPct val="120000"/>
              </a:lnSpc>
              <a:buFont typeface="Wingdings" pitchFamily="2" charset="2"/>
              <a:buNone/>
            </a:pPr>
            <a:r>
              <a:rPr lang="en-US" altLang="zh-CN" sz="1800" dirty="0"/>
              <a:t> 		             </a:t>
            </a:r>
            <a:r>
              <a:rPr lang="en-US" altLang="zh-CN" sz="1800" i="1" dirty="0"/>
              <a:t>R</a:t>
            </a:r>
            <a:r>
              <a:rPr lang="en-US" altLang="zh-CN" sz="1800" i="1" baseline="-25000" dirty="0"/>
              <a:t>1</a:t>
            </a:r>
            <a:r>
              <a:rPr lang="en-US" altLang="zh-CN" sz="1800" i="1" dirty="0"/>
              <a:t>＝{&lt; </a:t>
            </a:r>
            <a:r>
              <a:rPr lang="en-US" altLang="zh-CN" sz="1800" i="1" dirty="0" err="1"/>
              <a:t>a</a:t>
            </a:r>
            <a:r>
              <a:rPr lang="en-US" altLang="zh-CN" sz="1800" i="1" baseline="-25000" dirty="0" err="1"/>
              <a:t>i,j</a:t>
            </a:r>
            <a:r>
              <a:rPr lang="en-US" altLang="zh-CN" sz="1800" i="1" dirty="0"/>
              <a:t> ,a</a:t>
            </a:r>
            <a:r>
              <a:rPr lang="en-US" altLang="zh-CN" sz="1800" i="1" baseline="-25000" dirty="0"/>
              <a:t>i,j+1</a:t>
            </a:r>
            <a:r>
              <a:rPr lang="en-US" altLang="zh-CN" sz="1800" i="1" dirty="0"/>
              <a:t>&gt;| 0≤i≤m－1, 0≤j＜n－1}</a:t>
            </a:r>
          </a:p>
          <a:p>
            <a:pPr lvl="1">
              <a:lnSpc>
                <a:spcPct val="120000"/>
              </a:lnSpc>
              <a:buFont typeface="Wingdings" pitchFamily="2" charset="2"/>
              <a:buNone/>
            </a:pPr>
            <a:r>
              <a:rPr lang="en-US" altLang="zh-CN" sz="1800" dirty="0"/>
              <a:t>		             </a:t>
            </a:r>
            <a:r>
              <a:rPr lang="en-US" altLang="zh-CN" sz="1800" i="1" dirty="0"/>
              <a:t>R</a:t>
            </a:r>
            <a:r>
              <a:rPr lang="en-US" altLang="zh-CN" sz="1800" i="1" baseline="-25000" dirty="0"/>
              <a:t>2</a:t>
            </a:r>
            <a:r>
              <a:rPr lang="en-US" altLang="zh-CN" sz="1800" i="1" dirty="0"/>
              <a:t>＝{&lt; </a:t>
            </a:r>
            <a:r>
              <a:rPr lang="en-US" altLang="zh-CN" sz="1800" i="1" dirty="0" err="1"/>
              <a:t>a</a:t>
            </a:r>
            <a:r>
              <a:rPr lang="en-US" altLang="zh-CN" sz="1800" i="1" baseline="-25000" dirty="0" err="1"/>
              <a:t>i,j</a:t>
            </a:r>
            <a:r>
              <a:rPr lang="en-US" altLang="zh-CN" sz="1800" i="1" dirty="0"/>
              <a:t> ,a</a:t>
            </a:r>
            <a:r>
              <a:rPr lang="en-US" altLang="zh-CN" sz="1800" i="1" baseline="-25000" dirty="0"/>
              <a:t>i+1</a:t>
            </a:r>
            <a:r>
              <a:rPr lang="en-US" altLang="zh-CN" sz="1800" i="1" dirty="0"/>
              <a:t>,</a:t>
            </a:r>
            <a:r>
              <a:rPr lang="en-US" altLang="zh-CN" sz="1800" i="1" baseline="-25000" dirty="0"/>
              <a:t>j</a:t>
            </a:r>
            <a:r>
              <a:rPr lang="en-US" altLang="zh-CN" sz="1800" i="1" dirty="0"/>
              <a:t>&gt;| 0≤i＜m－1, 0≤j≤n－1}</a:t>
            </a:r>
          </a:p>
          <a:p>
            <a:pPr lvl="1">
              <a:lnSpc>
                <a:spcPct val="120000"/>
              </a:lnSpc>
              <a:buFont typeface="Wingdings" pitchFamily="2" charset="2"/>
              <a:buNone/>
            </a:pPr>
            <a:r>
              <a:rPr lang="en-US" altLang="zh-CN" sz="1800" dirty="0"/>
              <a:t>  </a:t>
            </a:r>
            <a:r>
              <a:rPr lang="zh-CN" altLang="en-US" sz="1800" dirty="0"/>
              <a:t>基本操作:</a:t>
            </a:r>
          </a:p>
          <a:p>
            <a:pPr lvl="3">
              <a:lnSpc>
                <a:spcPct val="120000"/>
              </a:lnSpc>
              <a:buFont typeface="Wingdings" pitchFamily="2" charset="2"/>
              <a:buNone/>
            </a:pPr>
            <a:r>
              <a:rPr lang="en-US" altLang="zh-CN" sz="1800" dirty="0"/>
              <a:t>      </a:t>
            </a:r>
            <a:r>
              <a:rPr lang="en-US" altLang="zh-CN" sz="1800" i="1" dirty="0" err="1"/>
              <a:t>InitArray</a:t>
            </a:r>
            <a:r>
              <a:rPr lang="en-US" altLang="zh-CN" sz="1800" i="1" dirty="0"/>
              <a:t>(&amp;A,2,m,n)</a:t>
            </a:r>
            <a:r>
              <a:rPr lang="en-US" altLang="zh-CN" sz="1800" dirty="0"/>
              <a:t>   </a:t>
            </a:r>
          </a:p>
          <a:p>
            <a:pPr lvl="3">
              <a:lnSpc>
                <a:spcPct val="120000"/>
              </a:lnSpc>
              <a:buFont typeface="Wingdings" pitchFamily="2" charset="2"/>
              <a:buNone/>
            </a:pPr>
            <a:r>
              <a:rPr lang="en-US" altLang="zh-CN" sz="1800" dirty="0"/>
              <a:t>      </a:t>
            </a:r>
            <a:r>
              <a:rPr lang="en-US" altLang="zh-CN" sz="1800" i="1" dirty="0" err="1"/>
              <a:t>DestroyArray</a:t>
            </a:r>
            <a:r>
              <a:rPr lang="en-US" altLang="zh-CN" sz="1800" i="1" dirty="0"/>
              <a:t>(&amp;A)</a:t>
            </a:r>
          </a:p>
          <a:p>
            <a:pPr lvl="3">
              <a:lnSpc>
                <a:spcPct val="120000"/>
              </a:lnSpc>
              <a:buFont typeface="Wingdings" pitchFamily="2" charset="2"/>
              <a:buNone/>
            </a:pPr>
            <a:r>
              <a:rPr lang="en-US" altLang="zh-CN" sz="1800" dirty="0"/>
              <a:t>      </a:t>
            </a:r>
            <a:r>
              <a:rPr lang="en-US" altLang="zh-CN" sz="1800" i="1" dirty="0"/>
              <a:t>value(A,&amp;</a:t>
            </a:r>
            <a:r>
              <a:rPr lang="en-US" altLang="zh-CN" sz="1800" i="1" dirty="0" err="1"/>
              <a:t>e,i,j</a:t>
            </a:r>
            <a:r>
              <a:rPr lang="en-US" altLang="zh-CN" sz="1800" i="1" dirty="0"/>
              <a:t>)</a:t>
            </a:r>
          </a:p>
          <a:p>
            <a:pPr lvl="3">
              <a:lnSpc>
                <a:spcPct val="120000"/>
              </a:lnSpc>
              <a:buFont typeface="Wingdings" pitchFamily="2" charset="2"/>
              <a:buNone/>
            </a:pPr>
            <a:r>
              <a:rPr lang="en-US" altLang="zh-CN" sz="1800" i="1" dirty="0"/>
              <a:t>      Assign(&amp;</a:t>
            </a:r>
            <a:r>
              <a:rPr lang="en-US" altLang="zh-CN" sz="1800" i="1" dirty="0" err="1"/>
              <a:t>A,e,i,j</a:t>
            </a:r>
            <a:r>
              <a:rPr lang="en-US" altLang="zh-CN" sz="1800" i="1" dirty="0"/>
              <a:t>)</a:t>
            </a:r>
          </a:p>
          <a:p>
            <a:pPr>
              <a:lnSpc>
                <a:spcPct val="120000"/>
              </a:lnSpc>
              <a:buFont typeface="Wingdings" pitchFamily="2" charset="2"/>
              <a:buNone/>
            </a:pPr>
            <a:r>
              <a:rPr lang="en-US" altLang="zh-CN" sz="2000" dirty="0"/>
              <a:t>}</a:t>
            </a:r>
            <a:r>
              <a:rPr lang="en-US" altLang="zh-CN" sz="2000" i="1" dirty="0"/>
              <a:t> ADT Array2</a:t>
            </a:r>
          </a:p>
        </p:txBody>
      </p:sp>
    </p:spTree>
    <p:extLst>
      <p:ext uri="{BB962C8B-B14F-4D97-AF65-F5344CB8AC3E}">
        <p14:creationId xmlns:p14="http://schemas.microsoft.com/office/powerpoint/2010/main" val="320865965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1000" fill="hold"/>
                                        <p:tgtEl>
                                          <p:spTgt spid="32772"/>
                                        </p:tgtEl>
                                        <p:attrNameLst>
                                          <p:attrName>ppt_w</p:attrName>
                                        </p:attrNameLst>
                                      </p:cBhvr>
                                      <p:tavLst>
                                        <p:tav tm="0">
                                          <p:val>
                                            <p:fltVal val="0"/>
                                          </p:val>
                                        </p:tav>
                                        <p:tav tm="100000">
                                          <p:val>
                                            <p:strVal val="#ppt_w"/>
                                          </p:val>
                                        </p:tav>
                                      </p:tavLst>
                                    </p:anim>
                                    <p:anim calcmode="lin" valueType="num">
                                      <p:cBhvr>
                                        <p:cTn id="8" dur="1000" fill="hold"/>
                                        <p:tgtEl>
                                          <p:spTgt spid="32772"/>
                                        </p:tgtEl>
                                        <p:attrNameLst>
                                          <p:attrName>ppt_h</p:attrName>
                                        </p:attrNameLst>
                                      </p:cBhvr>
                                      <p:tavLst>
                                        <p:tav tm="0">
                                          <p:val>
                                            <p:fltVal val="0"/>
                                          </p:val>
                                        </p:tav>
                                        <p:tav tm="100000">
                                          <p:val>
                                            <p:strVal val="#ppt_h"/>
                                          </p:val>
                                        </p:tav>
                                      </p:tavLst>
                                    </p:anim>
                                    <p:anim calcmode="lin" valueType="num">
                                      <p:cBhvr>
                                        <p:cTn id="9"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7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6" fill="hold" grpId="0" nodeType="clickEffect">
                                  <p:stCondLst>
                                    <p:cond delay="0"/>
                                  </p:stCondLst>
                                  <p:childTnLst>
                                    <p:set>
                                      <p:cBhvr>
                                        <p:cTn id="14" dur="1" fill="hold">
                                          <p:stCondLst>
                                            <p:cond delay="0"/>
                                          </p:stCondLst>
                                        </p:cTn>
                                        <p:tgtEl>
                                          <p:spTgt spid="32773">
                                            <p:txEl>
                                              <p:pRg st="0" end="0"/>
                                            </p:txEl>
                                          </p:spTgt>
                                        </p:tgtEl>
                                        <p:attrNameLst>
                                          <p:attrName>style.visibility</p:attrName>
                                        </p:attrNameLst>
                                      </p:cBhvr>
                                      <p:to>
                                        <p:strVal val="visible"/>
                                      </p:to>
                                    </p:set>
                                    <p:animEffect transition="in" filter="barn(inHorizontal)">
                                      <p:cBhvr>
                                        <p:cTn id="15" dur="500"/>
                                        <p:tgtEl>
                                          <p:spTgt spid="3277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32773">
                                            <p:txEl>
                                              <p:pRg st="1" end="1"/>
                                            </p:txEl>
                                          </p:spTgt>
                                        </p:tgtEl>
                                        <p:attrNameLst>
                                          <p:attrName>style.visibility</p:attrName>
                                        </p:attrNameLst>
                                      </p:cBhvr>
                                      <p:to>
                                        <p:strVal val="visible"/>
                                      </p:to>
                                    </p:set>
                                    <p:animEffect transition="in" filter="barn(inHorizontal)">
                                      <p:cBhvr>
                                        <p:cTn id="20" dur="500"/>
                                        <p:tgtEl>
                                          <p:spTgt spid="3277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32773">
                                            <p:txEl>
                                              <p:pRg st="2" end="2"/>
                                            </p:txEl>
                                          </p:spTgt>
                                        </p:tgtEl>
                                        <p:attrNameLst>
                                          <p:attrName>style.visibility</p:attrName>
                                        </p:attrNameLst>
                                      </p:cBhvr>
                                      <p:to>
                                        <p:strVal val="visible"/>
                                      </p:to>
                                    </p:set>
                                    <p:animEffect transition="in" filter="barn(inHorizontal)">
                                      <p:cBhvr>
                                        <p:cTn id="25" dur="500"/>
                                        <p:tgtEl>
                                          <p:spTgt spid="32773">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32773">
                                            <p:txEl>
                                              <p:pRg st="3" end="3"/>
                                            </p:txEl>
                                          </p:spTgt>
                                        </p:tgtEl>
                                        <p:attrNameLst>
                                          <p:attrName>style.visibility</p:attrName>
                                        </p:attrNameLst>
                                      </p:cBhvr>
                                      <p:to>
                                        <p:strVal val="visible"/>
                                      </p:to>
                                    </p:set>
                                    <p:animEffect transition="in" filter="barn(inHorizontal)">
                                      <p:cBhvr>
                                        <p:cTn id="30" dur="500"/>
                                        <p:tgtEl>
                                          <p:spTgt spid="3277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6" fill="hold" grpId="0" nodeType="clickEffect">
                                  <p:stCondLst>
                                    <p:cond delay="0"/>
                                  </p:stCondLst>
                                  <p:childTnLst>
                                    <p:set>
                                      <p:cBhvr>
                                        <p:cTn id="34" dur="1" fill="hold">
                                          <p:stCondLst>
                                            <p:cond delay="0"/>
                                          </p:stCondLst>
                                        </p:cTn>
                                        <p:tgtEl>
                                          <p:spTgt spid="32773">
                                            <p:txEl>
                                              <p:pRg st="4" end="4"/>
                                            </p:txEl>
                                          </p:spTgt>
                                        </p:tgtEl>
                                        <p:attrNameLst>
                                          <p:attrName>style.visibility</p:attrName>
                                        </p:attrNameLst>
                                      </p:cBhvr>
                                      <p:to>
                                        <p:strVal val="visible"/>
                                      </p:to>
                                    </p:set>
                                    <p:animEffect transition="in" filter="barn(inHorizontal)">
                                      <p:cBhvr>
                                        <p:cTn id="35" dur="500"/>
                                        <p:tgtEl>
                                          <p:spTgt spid="32773">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6" fill="hold" grpId="0" nodeType="clickEffect">
                                  <p:stCondLst>
                                    <p:cond delay="0"/>
                                  </p:stCondLst>
                                  <p:childTnLst>
                                    <p:set>
                                      <p:cBhvr>
                                        <p:cTn id="39" dur="1" fill="hold">
                                          <p:stCondLst>
                                            <p:cond delay="0"/>
                                          </p:stCondLst>
                                        </p:cTn>
                                        <p:tgtEl>
                                          <p:spTgt spid="32773">
                                            <p:txEl>
                                              <p:pRg st="5" end="5"/>
                                            </p:txEl>
                                          </p:spTgt>
                                        </p:tgtEl>
                                        <p:attrNameLst>
                                          <p:attrName>style.visibility</p:attrName>
                                        </p:attrNameLst>
                                      </p:cBhvr>
                                      <p:to>
                                        <p:strVal val="visible"/>
                                      </p:to>
                                    </p:set>
                                    <p:animEffect transition="in" filter="barn(inHorizontal)">
                                      <p:cBhvr>
                                        <p:cTn id="40" dur="500"/>
                                        <p:tgtEl>
                                          <p:spTgt spid="32773">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6" fill="hold" grpId="0" nodeType="clickEffect">
                                  <p:stCondLst>
                                    <p:cond delay="0"/>
                                  </p:stCondLst>
                                  <p:childTnLst>
                                    <p:set>
                                      <p:cBhvr>
                                        <p:cTn id="44" dur="1" fill="hold">
                                          <p:stCondLst>
                                            <p:cond delay="0"/>
                                          </p:stCondLst>
                                        </p:cTn>
                                        <p:tgtEl>
                                          <p:spTgt spid="32773">
                                            <p:txEl>
                                              <p:pRg st="6" end="6"/>
                                            </p:txEl>
                                          </p:spTgt>
                                        </p:tgtEl>
                                        <p:attrNameLst>
                                          <p:attrName>style.visibility</p:attrName>
                                        </p:attrNameLst>
                                      </p:cBhvr>
                                      <p:to>
                                        <p:strVal val="visible"/>
                                      </p:to>
                                    </p:set>
                                    <p:animEffect transition="in" filter="barn(inHorizontal)">
                                      <p:cBhvr>
                                        <p:cTn id="45" dur="500"/>
                                        <p:tgtEl>
                                          <p:spTgt spid="32773">
                                            <p:txEl>
                                              <p:pRg st="6" end="6"/>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26" fill="hold" grpId="0" nodeType="clickEffect">
                                  <p:stCondLst>
                                    <p:cond delay="0"/>
                                  </p:stCondLst>
                                  <p:childTnLst>
                                    <p:set>
                                      <p:cBhvr>
                                        <p:cTn id="49" dur="1" fill="hold">
                                          <p:stCondLst>
                                            <p:cond delay="0"/>
                                          </p:stCondLst>
                                        </p:cTn>
                                        <p:tgtEl>
                                          <p:spTgt spid="32773">
                                            <p:txEl>
                                              <p:pRg st="7" end="7"/>
                                            </p:txEl>
                                          </p:spTgt>
                                        </p:tgtEl>
                                        <p:attrNameLst>
                                          <p:attrName>style.visibility</p:attrName>
                                        </p:attrNameLst>
                                      </p:cBhvr>
                                      <p:to>
                                        <p:strVal val="visible"/>
                                      </p:to>
                                    </p:set>
                                    <p:animEffect transition="in" filter="barn(inHorizontal)">
                                      <p:cBhvr>
                                        <p:cTn id="50" dur="500"/>
                                        <p:tgtEl>
                                          <p:spTgt spid="32773">
                                            <p:txEl>
                                              <p:pRg st="7" end="7"/>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26" fill="hold" grpId="0" nodeType="clickEffect">
                                  <p:stCondLst>
                                    <p:cond delay="0"/>
                                  </p:stCondLst>
                                  <p:childTnLst>
                                    <p:set>
                                      <p:cBhvr>
                                        <p:cTn id="54" dur="1" fill="hold">
                                          <p:stCondLst>
                                            <p:cond delay="0"/>
                                          </p:stCondLst>
                                        </p:cTn>
                                        <p:tgtEl>
                                          <p:spTgt spid="32773">
                                            <p:txEl>
                                              <p:pRg st="8" end="8"/>
                                            </p:txEl>
                                          </p:spTgt>
                                        </p:tgtEl>
                                        <p:attrNameLst>
                                          <p:attrName>style.visibility</p:attrName>
                                        </p:attrNameLst>
                                      </p:cBhvr>
                                      <p:to>
                                        <p:strVal val="visible"/>
                                      </p:to>
                                    </p:set>
                                    <p:animEffect transition="in" filter="barn(inHorizontal)">
                                      <p:cBhvr>
                                        <p:cTn id="55" dur="500"/>
                                        <p:tgtEl>
                                          <p:spTgt spid="32773">
                                            <p:txEl>
                                              <p:pRg st="8" end="8"/>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26" fill="hold" grpId="0" nodeType="clickEffect">
                                  <p:stCondLst>
                                    <p:cond delay="0"/>
                                  </p:stCondLst>
                                  <p:childTnLst>
                                    <p:set>
                                      <p:cBhvr>
                                        <p:cTn id="59" dur="1" fill="hold">
                                          <p:stCondLst>
                                            <p:cond delay="0"/>
                                          </p:stCondLst>
                                        </p:cTn>
                                        <p:tgtEl>
                                          <p:spTgt spid="32773">
                                            <p:txEl>
                                              <p:pRg st="9" end="9"/>
                                            </p:txEl>
                                          </p:spTgt>
                                        </p:tgtEl>
                                        <p:attrNameLst>
                                          <p:attrName>style.visibility</p:attrName>
                                        </p:attrNameLst>
                                      </p:cBhvr>
                                      <p:to>
                                        <p:strVal val="visible"/>
                                      </p:to>
                                    </p:set>
                                    <p:animEffect transition="in" filter="barn(inHorizontal)">
                                      <p:cBhvr>
                                        <p:cTn id="60" dur="500"/>
                                        <p:tgtEl>
                                          <p:spTgt spid="32773">
                                            <p:txEl>
                                              <p:pRg st="9" end="9"/>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6" presetClass="entr" presetSubtype="26" fill="hold" grpId="0" nodeType="clickEffect">
                                  <p:stCondLst>
                                    <p:cond delay="0"/>
                                  </p:stCondLst>
                                  <p:childTnLst>
                                    <p:set>
                                      <p:cBhvr>
                                        <p:cTn id="64" dur="1" fill="hold">
                                          <p:stCondLst>
                                            <p:cond delay="0"/>
                                          </p:stCondLst>
                                        </p:cTn>
                                        <p:tgtEl>
                                          <p:spTgt spid="32773">
                                            <p:txEl>
                                              <p:pRg st="10" end="10"/>
                                            </p:txEl>
                                          </p:spTgt>
                                        </p:tgtEl>
                                        <p:attrNameLst>
                                          <p:attrName>style.visibility</p:attrName>
                                        </p:attrNameLst>
                                      </p:cBhvr>
                                      <p:to>
                                        <p:strVal val="visible"/>
                                      </p:to>
                                    </p:set>
                                    <p:animEffect transition="in" filter="barn(inHorizontal)">
                                      <p:cBhvr>
                                        <p:cTn id="65" dur="500"/>
                                        <p:tgtEl>
                                          <p:spTgt spid="32773">
                                            <p:txEl>
                                              <p:pRg st="10" end="1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26" fill="hold" grpId="0" nodeType="clickEffect">
                                  <p:stCondLst>
                                    <p:cond delay="0"/>
                                  </p:stCondLst>
                                  <p:childTnLst>
                                    <p:set>
                                      <p:cBhvr>
                                        <p:cTn id="69" dur="1" fill="hold">
                                          <p:stCondLst>
                                            <p:cond delay="0"/>
                                          </p:stCondLst>
                                        </p:cTn>
                                        <p:tgtEl>
                                          <p:spTgt spid="32773">
                                            <p:txEl>
                                              <p:pRg st="11" end="11"/>
                                            </p:txEl>
                                          </p:spTgt>
                                        </p:tgtEl>
                                        <p:attrNameLst>
                                          <p:attrName>style.visibility</p:attrName>
                                        </p:attrNameLst>
                                      </p:cBhvr>
                                      <p:to>
                                        <p:strVal val="visible"/>
                                      </p:to>
                                    </p:set>
                                    <p:animEffect transition="in" filter="barn(inHorizontal)">
                                      <p:cBhvr>
                                        <p:cTn id="70" dur="500"/>
                                        <p:tgtEl>
                                          <p:spTgt spid="3277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P spid="32773" grpId="0" build="p" bldLvl="4"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4" name="Rectangle 6"/>
          <p:cNvSpPr>
            <a:spLocks noGrp="1" noChangeArrowheads="1"/>
          </p:cNvSpPr>
          <p:nvPr>
            <p:ph type="title"/>
          </p:nvPr>
        </p:nvSpPr>
        <p:spPr>
          <a:xfrm>
            <a:off x="827584" y="188640"/>
            <a:ext cx="7772400" cy="533400"/>
          </a:xfrm>
        </p:spPr>
        <p:txBody>
          <a:bodyPr/>
          <a:lstStyle/>
          <a:p>
            <a:r>
              <a:rPr lang="zh-CN" altLang="en-US" sz="4000" dirty="0"/>
              <a:t>5.1 数组的定义</a:t>
            </a:r>
          </a:p>
        </p:txBody>
      </p:sp>
      <p:sp>
        <p:nvSpPr>
          <p:cNvPr id="119815" name="Rectangle 7"/>
          <p:cNvSpPr>
            <a:spLocks noGrp="1" noChangeArrowheads="1"/>
          </p:cNvSpPr>
          <p:nvPr>
            <p:ph type="body" idx="1"/>
          </p:nvPr>
        </p:nvSpPr>
        <p:spPr/>
        <p:txBody>
          <a:bodyPr/>
          <a:lstStyle/>
          <a:p>
            <a:r>
              <a:rPr lang="zh-CN" altLang="en-US" dirty="0"/>
              <a:t>三维数组</a:t>
            </a:r>
          </a:p>
          <a:p>
            <a:pPr lvl="1"/>
            <a:r>
              <a:rPr lang="zh-CN" altLang="en-US" dirty="0"/>
              <a:t>三维数组最多可有三个直接前驱和三个直接后继，三维以上数组可以作类似分析。</a:t>
            </a:r>
          </a:p>
          <a:p>
            <a:pPr lvl="1"/>
            <a:r>
              <a:rPr lang="zh-CN" altLang="en-US" dirty="0"/>
              <a:t>因此，可以把三维以上的数组称为多维数组，多维数组可有多个直接前驱和多个直接后继，故多维数组是一种非线性结构。</a:t>
            </a:r>
          </a:p>
          <a:p>
            <a:endParaRPr lang="zh-CN" altLang="en-US" dirty="0"/>
          </a:p>
          <a:p>
            <a:endParaRPr lang="zh-CN" altLang="en-US" dirty="0"/>
          </a:p>
        </p:txBody>
      </p:sp>
    </p:spTree>
    <p:extLst>
      <p:ext uri="{BB962C8B-B14F-4D97-AF65-F5344CB8AC3E}">
        <p14:creationId xmlns:p14="http://schemas.microsoft.com/office/powerpoint/2010/main" val="2933203959"/>
      </p:ext>
    </p:extLst>
  </p:cSld>
  <p:clrMapOvr>
    <a:masterClrMapping/>
  </p:clrMapOvr>
  <p:transition>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a:xfrm>
            <a:off x="827584" y="44624"/>
            <a:ext cx="7772400" cy="533400"/>
          </a:xfrm>
        </p:spPr>
        <p:txBody>
          <a:bodyPr/>
          <a:lstStyle/>
          <a:p>
            <a:r>
              <a:rPr lang="en-US" altLang="zh-CN" dirty="0" smtClean="0"/>
              <a:t>3</a:t>
            </a:r>
            <a:r>
              <a:rPr lang="zh-CN" altLang="en-US" dirty="0" smtClean="0"/>
              <a:t>.</a:t>
            </a:r>
            <a:r>
              <a:rPr lang="zh-CN" altLang="en-US" dirty="0"/>
              <a:t>1 数组的定义</a:t>
            </a:r>
          </a:p>
        </p:txBody>
      </p:sp>
      <p:sp>
        <p:nvSpPr>
          <p:cNvPr id="67588" name="Rectangle 4"/>
          <p:cNvSpPr>
            <a:spLocks noGrp="1" noChangeArrowheads="1"/>
          </p:cNvSpPr>
          <p:nvPr>
            <p:ph type="body" idx="1"/>
          </p:nvPr>
        </p:nvSpPr>
        <p:spPr>
          <a:xfrm>
            <a:off x="381000" y="990600"/>
            <a:ext cx="8534400" cy="5257800"/>
          </a:xfrm>
        </p:spPr>
        <p:txBody>
          <a:bodyPr/>
          <a:lstStyle/>
          <a:p>
            <a:pPr>
              <a:lnSpc>
                <a:spcPct val="120000"/>
              </a:lnSpc>
            </a:pPr>
            <a:r>
              <a:rPr lang="en-US" altLang="zh-CN" sz="2800" i="1"/>
              <a:t>n</a:t>
            </a:r>
            <a:r>
              <a:rPr lang="zh-CN" altLang="en-US" sz="2800"/>
              <a:t>维数组的抽象数据类型定义</a:t>
            </a:r>
          </a:p>
          <a:p>
            <a:pPr>
              <a:lnSpc>
                <a:spcPct val="120000"/>
              </a:lnSpc>
              <a:buFont typeface="Wingdings" pitchFamily="2" charset="2"/>
              <a:buNone/>
            </a:pPr>
            <a:r>
              <a:rPr lang="en-US" altLang="zh-CN" sz="2000" i="1"/>
              <a:t>ADT Arrayn{</a:t>
            </a:r>
          </a:p>
          <a:p>
            <a:pPr lvl="1">
              <a:lnSpc>
                <a:spcPct val="120000"/>
              </a:lnSpc>
              <a:buFont typeface="Wingdings" pitchFamily="2" charset="2"/>
              <a:buNone/>
            </a:pPr>
            <a:r>
              <a:rPr lang="en-US" altLang="zh-CN" sz="1800"/>
              <a:t> </a:t>
            </a:r>
            <a:r>
              <a:rPr lang="zh-CN" altLang="en-US" sz="2400"/>
              <a:t>数据对象:</a:t>
            </a:r>
            <a:r>
              <a:rPr lang="zh-CN" altLang="en-US" sz="1800"/>
              <a:t> </a:t>
            </a:r>
          </a:p>
          <a:p>
            <a:pPr lvl="1">
              <a:lnSpc>
                <a:spcPct val="120000"/>
              </a:lnSpc>
              <a:buFont typeface="Wingdings" pitchFamily="2" charset="2"/>
              <a:buNone/>
            </a:pPr>
            <a:r>
              <a:rPr lang="en-US" altLang="zh-CN" sz="1800"/>
              <a:t>       </a:t>
            </a:r>
            <a:r>
              <a:rPr lang="en-US" altLang="zh-CN" sz="2400" i="1"/>
              <a:t>D={a</a:t>
            </a:r>
            <a:r>
              <a:rPr lang="en-US" altLang="zh-CN" sz="2400" i="1" baseline="-25000"/>
              <a:t>j</a:t>
            </a:r>
            <a:r>
              <a:rPr lang="en-US" altLang="zh-CN" sz="2400" i="1" baseline="-48000"/>
              <a:t>1</a:t>
            </a:r>
            <a:r>
              <a:rPr lang="en-US" altLang="zh-CN" sz="2400" i="1" baseline="-25000"/>
              <a:t>j</a:t>
            </a:r>
            <a:r>
              <a:rPr lang="en-US" altLang="zh-CN" sz="2400" i="1" baseline="-48000"/>
              <a:t>2</a:t>
            </a:r>
            <a:r>
              <a:rPr lang="en-US" altLang="zh-CN" sz="2400" i="1"/>
              <a:t>…</a:t>
            </a:r>
            <a:r>
              <a:rPr lang="en-US" altLang="zh-CN" sz="2400" i="1" baseline="-25000"/>
              <a:t>j</a:t>
            </a:r>
            <a:r>
              <a:rPr lang="en-US" altLang="zh-CN" sz="2400" i="1" baseline="-48000"/>
              <a:t>n</a:t>
            </a:r>
            <a:r>
              <a:rPr lang="en-US" altLang="zh-CN" sz="2400" i="1"/>
              <a:t>| a</a:t>
            </a:r>
            <a:r>
              <a:rPr lang="en-US" altLang="zh-CN" sz="2400" i="1" baseline="-25000"/>
              <a:t>j</a:t>
            </a:r>
            <a:r>
              <a:rPr lang="en-US" altLang="zh-CN" sz="2400" i="1" baseline="-48000"/>
              <a:t>1</a:t>
            </a:r>
            <a:r>
              <a:rPr lang="en-US" altLang="zh-CN" sz="2400" i="1" baseline="-25000"/>
              <a:t>j</a:t>
            </a:r>
            <a:r>
              <a:rPr lang="en-US" altLang="zh-CN" sz="2400" i="1" baseline="-48000"/>
              <a:t>2</a:t>
            </a:r>
            <a:r>
              <a:rPr lang="en-US" altLang="zh-CN" sz="2400" i="1"/>
              <a:t>…</a:t>
            </a:r>
            <a:r>
              <a:rPr lang="en-US" altLang="zh-CN" sz="2400" i="1" baseline="-25000"/>
              <a:t>j</a:t>
            </a:r>
            <a:r>
              <a:rPr lang="en-US" altLang="zh-CN" sz="2400" i="1" baseline="-48000"/>
              <a:t>n</a:t>
            </a:r>
            <a:r>
              <a:rPr lang="en-US" altLang="zh-CN" sz="2400" i="1"/>
              <a:t> </a:t>
            </a:r>
            <a:r>
              <a:rPr lang="en-US" altLang="zh-CN" sz="2400"/>
              <a:t>∈</a:t>
            </a:r>
            <a:r>
              <a:rPr lang="en-US" altLang="zh-CN" sz="2400" i="1"/>
              <a:t>ElemSet,</a:t>
            </a:r>
            <a:r>
              <a:rPr lang="zh-CN" altLang="en-US" sz="2400" i="1"/>
              <a:t>其中</a:t>
            </a:r>
            <a:r>
              <a:rPr lang="en-US" altLang="zh-CN" sz="2400" i="1"/>
              <a:t> </a:t>
            </a:r>
            <a:r>
              <a:rPr lang="en-US" altLang="zh-CN" sz="1800" i="1"/>
              <a:t>j</a:t>
            </a:r>
            <a:r>
              <a:rPr lang="en-US" altLang="zh-CN" sz="1800" i="1" baseline="-25000"/>
              <a:t>i</a:t>
            </a:r>
            <a:r>
              <a:rPr lang="en-US" altLang="zh-CN" sz="1800" i="1"/>
              <a:t> =0,1,… , b</a:t>
            </a:r>
            <a:r>
              <a:rPr lang="en-US" altLang="zh-CN" sz="1800" i="1" baseline="-25000"/>
              <a:t>i-1</a:t>
            </a:r>
            <a:r>
              <a:rPr lang="en-US" altLang="zh-CN" sz="1800" i="1"/>
              <a:t>, i =1,…,n</a:t>
            </a:r>
            <a:r>
              <a:rPr lang="en-US" altLang="zh-CN" sz="2400" i="1"/>
              <a:t>}</a:t>
            </a:r>
          </a:p>
          <a:p>
            <a:pPr lvl="1">
              <a:lnSpc>
                <a:spcPct val="120000"/>
              </a:lnSpc>
              <a:buFont typeface="Wingdings" pitchFamily="2" charset="2"/>
              <a:buNone/>
            </a:pPr>
            <a:r>
              <a:rPr lang="en-US" altLang="zh-CN" sz="1800"/>
              <a:t> </a:t>
            </a:r>
            <a:r>
              <a:rPr lang="zh-CN" altLang="en-US" sz="2400"/>
              <a:t>数据关系:</a:t>
            </a:r>
            <a:r>
              <a:rPr lang="zh-CN" altLang="en-US" sz="1800"/>
              <a:t> </a:t>
            </a:r>
          </a:p>
          <a:p>
            <a:pPr lvl="1">
              <a:lnSpc>
                <a:spcPct val="120000"/>
              </a:lnSpc>
              <a:buFont typeface="Wingdings" pitchFamily="2" charset="2"/>
              <a:buNone/>
            </a:pPr>
            <a:r>
              <a:rPr lang="en-US" altLang="zh-CN" sz="1800"/>
              <a:t>      </a:t>
            </a:r>
            <a:r>
              <a:rPr lang="en-US" altLang="zh-CN" sz="2400" i="1"/>
              <a:t>S={R</a:t>
            </a:r>
            <a:r>
              <a:rPr lang="en-US" altLang="zh-CN" sz="2400" i="1" baseline="-25000"/>
              <a:t>1</a:t>
            </a:r>
            <a:r>
              <a:rPr lang="en-US" altLang="zh-CN" sz="2400" i="1"/>
              <a:t> ,R</a:t>
            </a:r>
            <a:r>
              <a:rPr lang="en-US" altLang="zh-CN" sz="2400" i="1" baseline="-25000"/>
              <a:t>2</a:t>
            </a:r>
            <a:r>
              <a:rPr lang="en-US" altLang="zh-CN" sz="2400" i="1"/>
              <a:t> ,…… ,R</a:t>
            </a:r>
            <a:r>
              <a:rPr lang="en-US" altLang="zh-CN" sz="2400" i="1" baseline="-25000"/>
              <a:t>n</a:t>
            </a:r>
            <a:r>
              <a:rPr lang="en-US" altLang="zh-CN" sz="2400" i="1"/>
              <a:t>}</a:t>
            </a:r>
          </a:p>
          <a:p>
            <a:pPr lvl="1">
              <a:lnSpc>
                <a:spcPct val="120000"/>
              </a:lnSpc>
              <a:buFont typeface="Wingdings" pitchFamily="2" charset="2"/>
              <a:buNone/>
            </a:pPr>
            <a:r>
              <a:rPr lang="en-US" altLang="zh-CN" sz="1800"/>
              <a:t>	  </a:t>
            </a:r>
            <a:r>
              <a:rPr lang="en-US" altLang="zh-CN" sz="2400" i="1"/>
              <a:t>R</a:t>
            </a:r>
            <a:r>
              <a:rPr lang="en-US" altLang="zh-CN" sz="2400" i="1" baseline="-25000"/>
              <a:t>i</a:t>
            </a:r>
            <a:r>
              <a:rPr lang="en-US" altLang="zh-CN" sz="2400" i="1"/>
              <a:t>={&lt;a</a:t>
            </a:r>
            <a:r>
              <a:rPr lang="en-US" altLang="zh-CN" sz="2400" i="1" baseline="-25000"/>
              <a:t>j</a:t>
            </a:r>
            <a:r>
              <a:rPr lang="en-US" altLang="zh-CN" sz="2400" i="1" baseline="-48000"/>
              <a:t>1</a:t>
            </a:r>
            <a:r>
              <a:rPr lang="en-US" altLang="zh-CN" sz="2400" i="1"/>
              <a:t>…</a:t>
            </a:r>
            <a:r>
              <a:rPr lang="en-US" altLang="zh-CN" sz="2400" i="1" baseline="-25000">
                <a:solidFill>
                  <a:srgbClr val="FF3300"/>
                </a:solidFill>
              </a:rPr>
              <a:t>j</a:t>
            </a:r>
            <a:r>
              <a:rPr lang="en-US" altLang="zh-CN" sz="2400" i="1" baseline="-48000">
                <a:solidFill>
                  <a:srgbClr val="FF3300"/>
                </a:solidFill>
              </a:rPr>
              <a:t>i</a:t>
            </a:r>
            <a:r>
              <a:rPr lang="en-US" altLang="zh-CN" sz="2400" i="1"/>
              <a:t>…</a:t>
            </a:r>
            <a:r>
              <a:rPr lang="en-US" altLang="zh-CN" sz="2400" i="1" baseline="-25000"/>
              <a:t>j</a:t>
            </a:r>
            <a:r>
              <a:rPr lang="en-US" altLang="zh-CN" sz="2400" i="1" baseline="-48000"/>
              <a:t>n</a:t>
            </a:r>
            <a:r>
              <a:rPr lang="en-US" altLang="zh-CN" sz="2400" i="1"/>
              <a:t>,a</a:t>
            </a:r>
            <a:r>
              <a:rPr lang="en-US" altLang="zh-CN" sz="2400" i="1" baseline="-25000"/>
              <a:t>j</a:t>
            </a:r>
            <a:r>
              <a:rPr lang="en-US" altLang="zh-CN" sz="2400" i="1" baseline="-48000"/>
              <a:t>1</a:t>
            </a:r>
            <a:r>
              <a:rPr lang="en-US" altLang="zh-CN" sz="2400" i="1"/>
              <a:t>…</a:t>
            </a:r>
            <a:r>
              <a:rPr lang="en-US" altLang="zh-CN" sz="2400" i="1" baseline="-25000">
                <a:solidFill>
                  <a:srgbClr val="FF3300"/>
                </a:solidFill>
              </a:rPr>
              <a:t>j</a:t>
            </a:r>
            <a:r>
              <a:rPr lang="en-US" altLang="zh-CN" sz="2400" i="1" baseline="-48000">
                <a:solidFill>
                  <a:srgbClr val="FF3300"/>
                </a:solidFill>
              </a:rPr>
              <a:t>i</a:t>
            </a:r>
            <a:r>
              <a:rPr lang="en-US" altLang="zh-CN" sz="2400" i="1" baseline="-25000">
                <a:solidFill>
                  <a:srgbClr val="FF3300"/>
                </a:solidFill>
              </a:rPr>
              <a:t>+1</a:t>
            </a:r>
            <a:r>
              <a:rPr lang="en-US" altLang="zh-CN" sz="2400" i="1"/>
              <a:t>…</a:t>
            </a:r>
            <a:r>
              <a:rPr lang="en-US" altLang="zh-CN" sz="2400" i="1" baseline="-25000"/>
              <a:t>j</a:t>
            </a:r>
            <a:r>
              <a:rPr lang="en-US" altLang="zh-CN" sz="2400" i="1" baseline="-48000"/>
              <a:t>n</a:t>
            </a:r>
            <a:r>
              <a:rPr lang="en-US" altLang="zh-CN" sz="2400" i="1"/>
              <a:t>&gt;|  0≤j</a:t>
            </a:r>
            <a:r>
              <a:rPr lang="en-US" altLang="zh-CN" sz="2400" i="1" baseline="-25000"/>
              <a:t>k</a:t>
            </a:r>
            <a:r>
              <a:rPr lang="en-US" altLang="zh-CN" sz="2400" i="1"/>
              <a:t>≤b</a:t>
            </a:r>
            <a:r>
              <a:rPr lang="en-US" altLang="zh-CN" sz="2400" i="1" baseline="-25000"/>
              <a:t>k-1</a:t>
            </a:r>
            <a:r>
              <a:rPr lang="en-US" altLang="zh-CN" sz="2400" i="1"/>
              <a:t>,1≤k≤n </a:t>
            </a:r>
            <a:r>
              <a:rPr lang="zh-CN" altLang="en-US" sz="2400" i="1"/>
              <a:t>且</a:t>
            </a:r>
            <a:r>
              <a:rPr lang="en-US" altLang="zh-CN" sz="2400" i="1"/>
              <a:t>k≠i,</a:t>
            </a:r>
          </a:p>
          <a:p>
            <a:pPr lvl="4">
              <a:lnSpc>
                <a:spcPct val="100000"/>
              </a:lnSpc>
              <a:buFontTx/>
              <a:buNone/>
            </a:pPr>
            <a:r>
              <a:rPr lang="en-US" altLang="zh-CN" sz="1600" i="1"/>
              <a:t>  		                    	 </a:t>
            </a:r>
            <a:r>
              <a:rPr lang="en-US" altLang="zh-CN" sz="1800" i="1"/>
              <a:t>0≤j</a:t>
            </a:r>
            <a:r>
              <a:rPr lang="en-US" altLang="zh-CN" sz="1800" i="1" baseline="-25000"/>
              <a:t>i</a:t>
            </a:r>
            <a:r>
              <a:rPr lang="en-US" altLang="zh-CN" sz="1800" i="1"/>
              <a:t>≤b</a:t>
            </a:r>
            <a:r>
              <a:rPr lang="en-US" altLang="zh-CN" sz="1800" i="1" baseline="-25000"/>
              <a:t>i-2    </a:t>
            </a:r>
            <a:r>
              <a:rPr lang="en-US" altLang="zh-CN" sz="1800" i="1"/>
              <a:t>,</a:t>
            </a:r>
          </a:p>
          <a:p>
            <a:pPr lvl="4">
              <a:lnSpc>
                <a:spcPct val="100000"/>
              </a:lnSpc>
              <a:buFontTx/>
              <a:buNone/>
            </a:pPr>
            <a:r>
              <a:rPr lang="en-US" altLang="zh-CN" sz="1600" i="1"/>
              <a:t>		                      	</a:t>
            </a:r>
            <a:r>
              <a:rPr lang="en-US" altLang="zh-CN" i="1"/>
              <a:t>a</a:t>
            </a:r>
            <a:r>
              <a:rPr lang="en-US" altLang="zh-CN" i="1" baseline="-25000"/>
              <a:t>j</a:t>
            </a:r>
            <a:r>
              <a:rPr lang="en-US" altLang="zh-CN" i="1" baseline="-48000"/>
              <a:t>1</a:t>
            </a:r>
            <a:r>
              <a:rPr lang="en-US" altLang="zh-CN" i="1"/>
              <a:t>…</a:t>
            </a:r>
            <a:r>
              <a:rPr lang="en-US" altLang="zh-CN" i="1" baseline="-25000"/>
              <a:t>j</a:t>
            </a:r>
            <a:r>
              <a:rPr lang="en-US" altLang="zh-CN" i="1" baseline="-48000"/>
              <a:t>i</a:t>
            </a:r>
            <a:r>
              <a:rPr lang="en-US" altLang="zh-CN" i="1"/>
              <a:t>…</a:t>
            </a:r>
            <a:r>
              <a:rPr lang="en-US" altLang="zh-CN" i="1" baseline="-25000"/>
              <a:t>j</a:t>
            </a:r>
            <a:r>
              <a:rPr lang="en-US" altLang="zh-CN" i="1" baseline="-48000"/>
              <a:t>n</a:t>
            </a:r>
            <a:r>
              <a:rPr lang="en-US" altLang="zh-CN" i="1"/>
              <a:t>,a</a:t>
            </a:r>
            <a:r>
              <a:rPr lang="en-US" altLang="zh-CN" i="1" baseline="-25000"/>
              <a:t>j</a:t>
            </a:r>
            <a:r>
              <a:rPr lang="en-US" altLang="zh-CN" i="1" baseline="-48000"/>
              <a:t>1</a:t>
            </a:r>
            <a:r>
              <a:rPr lang="en-US" altLang="zh-CN" i="1"/>
              <a:t>…</a:t>
            </a:r>
            <a:r>
              <a:rPr lang="en-US" altLang="zh-CN" i="1" baseline="-25000"/>
              <a:t>j</a:t>
            </a:r>
            <a:r>
              <a:rPr lang="en-US" altLang="zh-CN" i="1" baseline="-48000"/>
              <a:t>i</a:t>
            </a:r>
            <a:r>
              <a:rPr lang="en-US" altLang="zh-CN" i="1" baseline="-25000"/>
              <a:t>+1</a:t>
            </a:r>
            <a:r>
              <a:rPr lang="en-US" altLang="zh-CN" i="1"/>
              <a:t>…</a:t>
            </a:r>
            <a:r>
              <a:rPr lang="en-US" altLang="zh-CN" i="1" baseline="-25000"/>
              <a:t>j</a:t>
            </a:r>
            <a:r>
              <a:rPr lang="en-US" altLang="zh-CN" i="1" baseline="-48000"/>
              <a:t>n</a:t>
            </a:r>
            <a:r>
              <a:rPr lang="en-US" altLang="zh-CN" i="1"/>
              <a:t>∈D}</a:t>
            </a:r>
          </a:p>
          <a:p>
            <a:pPr lvl="1">
              <a:lnSpc>
                <a:spcPct val="120000"/>
              </a:lnSpc>
              <a:buFont typeface="Wingdings" pitchFamily="2" charset="2"/>
              <a:buNone/>
            </a:pPr>
            <a:r>
              <a:rPr lang="en-US" altLang="zh-CN" sz="1800"/>
              <a:t> </a:t>
            </a:r>
          </a:p>
        </p:txBody>
      </p:sp>
    </p:spTree>
    <p:extLst>
      <p:ext uri="{BB962C8B-B14F-4D97-AF65-F5344CB8AC3E}">
        <p14:creationId xmlns:p14="http://schemas.microsoft.com/office/powerpoint/2010/main" val="372147048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 calcmode="lin" valueType="num">
                                      <p:cBhvr>
                                        <p:cTn id="7" dur="1000" fill="hold"/>
                                        <p:tgtEl>
                                          <p:spTgt spid="67587"/>
                                        </p:tgtEl>
                                        <p:attrNameLst>
                                          <p:attrName>ppt_w</p:attrName>
                                        </p:attrNameLst>
                                      </p:cBhvr>
                                      <p:tavLst>
                                        <p:tav tm="0">
                                          <p:val>
                                            <p:fltVal val="0"/>
                                          </p:val>
                                        </p:tav>
                                        <p:tav tm="100000">
                                          <p:val>
                                            <p:strVal val="#ppt_w"/>
                                          </p:val>
                                        </p:tav>
                                      </p:tavLst>
                                    </p:anim>
                                    <p:anim calcmode="lin" valueType="num">
                                      <p:cBhvr>
                                        <p:cTn id="8" dur="1000" fill="hold"/>
                                        <p:tgtEl>
                                          <p:spTgt spid="67587"/>
                                        </p:tgtEl>
                                        <p:attrNameLst>
                                          <p:attrName>ppt_h</p:attrName>
                                        </p:attrNameLst>
                                      </p:cBhvr>
                                      <p:tavLst>
                                        <p:tav tm="0">
                                          <p:val>
                                            <p:fltVal val="0"/>
                                          </p:val>
                                        </p:tav>
                                        <p:tav tm="100000">
                                          <p:val>
                                            <p:strVal val="#ppt_h"/>
                                          </p:val>
                                        </p:tav>
                                      </p:tavLst>
                                    </p:anim>
                                    <p:anim calcmode="lin" valueType="num">
                                      <p:cBhvr>
                                        <p:cTn id="9" dur="1000" fill="hold"/>
                                        <p:tgtEl>
                                          <p:spTgt spid="6758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75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67588">
                                            <p:txEl>
                                              <p:pRg st="0" end="0"/>
                                            </p:txEl>
                                          </p:spTgt>
                                        </p:tgtEl>
                                        <p:attrNameLst>
                                          <p:attrName>style.visibility</p:attrName>
                                        </p:attrNameLst>
                                      </p:cBhvr>
                                      <p:to>
                                        <p:strVal val="visible"/>
                                      </p:to>
                                    </p:set>
                                    <p:animEffect transition="in" filter="barn(outHorizontal)">
                                      <p:cBhvr>
                                        <p:cTn id="15" dur="500"/>
                                        <p:tgtEl>
                                          <p:spTgt spid="6758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67588">
                                            <p:txEl>
                                              <p:pRg st="1" end="1"/>
                                            </p:txEl>
                                          </p:spTgt>
                                        </p:tgtEl>
                                        <p:attrNameLst>
                                          <p:attrName>style.visibility</p:attrName>
                                        </p:attrNameLst>
                                      </p:cBhvr>
                                      <p:to>
                                        <p:strVal val="visible"/>
                                      </p:to>
                                    </p:set>
                                    <p:animEffect transition="in" filter="barn(outHorizontal)">
                                      <p:cBhvr>
                                        <p:cTn id="20" dur="500"/>
                                        <p:tgtEl>
                                          <p:spTgt spid="67588">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67588">
                                            <p:txEl>
                                              <p:pRg st="2" end="2"/>
                                            </p:txEl>
                                          </p:spTgt>
                                        </p:tgtEl>
                                        <p:attrNameLst>
                                          <p:attrName>style.visibility</p:attrName>
                                        </p:attrNameLst>
                                      </p:cBhvr>
                                      <p:to>
                                        <p:strVal val="visible"/>
                                      </p:to>
                                    </p:set>
                                    <p:animEffect transition="in" filter="barn(outHorizontal)">
                                      <p:cBhvr>
                                        <p:cTn id="25" dur="500"/>
                                        <p:tgtEl>
                                          <p:spTgt spid="67588">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67588">
                                            <p:txEl>
                                              <p:pRg st="3" end="3"/>
                                            </p:txEl>
                                          </p:spTgt>
                                        </p:tgtEl>
                                        <p:attrNameLst>
                                          <p:attrName>style.visibility</p:attrName>
                                        </p:attrNameLst>
                                      </p:cBhvr>
                                      <p:to>
                                        <p:strVal val="visible"/>
                                      </p:to>
                                    </p:set>
                                    <p:animEffect transition="in" filter="barn(outHorizontal)">
                                      <p:cBhvr>
                                        <p:cTn id="30" dur="500"/>
                                        <p:tgtEl>
                                          <p:spTgt spid="67588">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67588">
                                            <p:txEl>
                                              <p:pRg st="4" end="4"/>
                                            </p:txEl>
                                          </p:spTgt>
                                        </p:tgtEl>
                                        <p:attrNameLst>
                                          <p:attrName>style.visibility</p:attrName>
                                        </p:attrNameLst>
                                      </p:cBhvr>
                                      <p:to>
                                        <p:strVal val="visible"/>
                                      </p:to>
                                    </p:set>
                                    <p:animEffect transition="in" filter="barn(outHorizontal)">
                                      <p:cBhvr>
                                        <p:cTn id="35" dur="500"/>
                                        <p:tgtEl>
                                          <p:spTgt spid="67588">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42" fill="hold" grpId="0" nodeType="clickEffect">
                                  <p:stCondLst>
                                    <p:cond delay="0"/>
                                  </p:stCondLst>
                                  <p:childTnLst>
                                    <p:set>
                                      <p:cBhvr>
                                        <p:cTn id="39" dur="1" fill="hold">
                                          <p:stCondLst>
                                            <p:cond delay="0"/>
                                          </p:stCondLst>
                                        </p:cTn>
                                        <p:tgtEl>
                                          <p:spTgt spid="67588">
                                            <p:txEl>
                                              <p:pRg st="5" end="5"/>
                                            </p:txEl>
                                          </p:spTgt>
                                        </p:tgtEl>
                                        <p:attrNameLst>
                                          <p:attrName>style.visibility</p:attrName>
                                        </p:attrNameLst>
                                      </p:cBhvr>
                                      <p:to>
                                        <p:strVal val="visible"/>
                                      </p:to>
                                    </p:set>
                                    <p:animEffect transition="in" filter="barn(outHorizontal)">
                                      <p:cBhvr>
                                        <p:cTn id="40" dur="500"/>
                                        <p:tgtEl>
                                          <p:spTgt spid="67588">
                                            <p:txEl>
                                              <p:pRg st="5" end="5"/>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67588">
                                            <p:txEl>
                                              <p:pRg st="6" end="6"/>
                                            </p:txEl>
                                          </p:spTgt>
                                        </p:tgtEl>
                                        <p:attrNameLst>
                                          <p:attrName>style.visibility</p:attrName>
                                        </p:attrNameLst>
                                      </p:cBhvr>
                                      <p:to>
                                        <p:strVal val="visible"/>
                                      </p:to>
                                    </p:set>
                                    <p:animEffect transition="in" filter="barn(outHorizontal)">
                                      <p:cBhvr>
                                        <p:cTn id="45" dur="500"/>
                                        <p:tgtEl>
                                          <p:spTgt spid="67588">
                                            <p:txEl>
                                              <p:pRg st="6" end="6"/>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67588">
                                            <p:txEl>
                                              <p:pRg st="7" end="7"/>
                                            </p:txEl>
                                          </p:spTgt>
                                        </p:tgtEl>
                                        <p:attrNameLst>
                                          <p:attrName>style.visibility</p:attrName>
                                        </p:attrNameLst>
                                      </p:cBhvr>
                                      <p:to>
                                        <p:strVal val="visible"/>
                                      </p:to>
                                    </p:set>
                                    <p:animEffect transition="in" filter="barn(outHorizontal)">
                                      <p:cBhvr>
                                        <p:cTn id="50" dur="500"/>
                                        <p:tgtEl>
                                          <p:spTgt spid="67588">
                                            <p:txEl>
                                              <p:pRg st="7" end="7"/>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67588">
                                            <p:txEl>
                                              <p:pRg st="8" end="8"/>
                                            </p:txEl>
                                          </p:spTgt>
                                        </p:tgtEl>
                                        <p:attrNameLst>
                                          <p:attrName>style.visibility</p:attrName>
                                        </p:attrNameLst>
                                      </p:cBhvr>
                                      <p:to>
                                        <p:strVal val="visible"/>
                                      </p:to>
                                    </p:set>
                                    <p:animEffect transition="in" filter="barn(outHorizontal)">
                                      <p:cBhvr>
                                        <p:cTn id="55" dur="500"/>
                                        <p:tgtEl>
                                          <p:spTgt spid="67588">
                                            <p:txEl>
                                              <p:pRg st="8" end="8"/>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42" fill="hold" grpId="0" nodeType="clickEffect">
                                  <p:stCondLst>
                                    <p:cond delay="0"/>
                                  </p:stCondLst>
                                  <p:childTnLst>
                                    <p:set>
                                      <p:cBhvr>
                                        <p:cTn id="59" dur="1" fill="hold">
                                          <p:stCondLst>
                                            <p:cond delay="0"/>
                                          </p:stCondLst>
                                        </p:cTn>
                                        <p:tgtEl>
                                          <p:spTgt spid="67588">
                                            <p:txEl>
                                              <p:pRg st="9" end="9"/>
                                            </p:txEl>
                                          </p:spTgt>
                                        </p:tgtEl>
                                        <p:attrNameLst>
                                          <p:attrName>style.visibility</p:attrName>
                                        </p:attrNameLst>
                                      </p:cBhvr>
                                      <p:to>
                                        <p:strVal val="visible"/>
                                      </p:to>
                                    </p:set>
                                    <p:animEffect transition="in" filter="barn(outHorizontal)">
                                      <p:cBhvr>
                                        <p:cTn id="60" dur="500"/>
                                        <p:tgtEl>
                                          <p:spTgt spid="675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588"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0" name="Rectangle 10"/>
          <p:cNvSpPr>
            <a:spLocks noGrp="1" noChangeArrowheads="1"/>
          </p:cNvSpPr>
          <p:nvPr>
            <p:ph type="title"/>
          </p:nvPr>
        </p:nvSpPr>
        <p:spPr>
          <a:xfrm>
            <a:off x="827584" y="260648"/>
            <a:ext cx="7772400" cy="533400"/>
          </a:xfrm>
        </p:spPr>
        <p:txBody>
          <a:bodyPr/>
          <a:lstStyle/>
          <a:p>
            <a:r>
              <a:rPr lang="en-US" altLang="zh-CN" sz="4000" dirty="0" smtClean="0"/>
              <a:t>3</a:t>
            </a:r>
            <a:r>
              <a:rPr lang="zh-CN" altLang="en-US" sz="4000" dirty="0" smtClean="0"/>
              <a:t>.</a:t>
            </a:r>
            <a:r>
              <a:rPr lang="zh-CN" altLang="en-US" sz="4000" dirty="0"/>
              <a:t>2  数组的顺序表示和实现</a:t>
            </a:r>
          </a:p>
        </p:txBody>
      </p:sp>
      <p:sp>
        <p:nvSpPr>
          <p:cNvPr id="122891" name="Rectangle 11"/>
          <p:cNvSpPr>
            <a:spLocks noGrp="1" noChangeArrowheads="1"/>
          </p:cNvSpPr>
          <p:nvPr>
            <p:ph type="body" idx="1"/>
          </p:nvPr>
        </p:nvSpPr>
        <p:spPr/>
        <p:txBody>
          <a:bodyPr/>
          <a:lstStyle/>
          <a:p>
            <a:r>
              <a:rPr lang="zh-CN" altLang="en-US" sz="2800"/>
              <a:t>存储结构的选择:</a:t>
            </a:r>
          </a:p>
          <a:p>
            <a:pPr lvl="1"/>
            <a:r>
              <a:rPr lang="zh-CN" altLang="en-US" sz="2400"/>
              <a:t>由于对数组一般不做插入和删除操作，也就是说，数组一旦建立，结构中的元素个数和元素间的关系就不再发生变化。因此，一般都是采用</a:t>
            </a:r>
            <a:r>
              <a:rPr lang="zh-CN" altLang="en-US" sz="2400">
                <a:solidFill>
                  <a:srgbClr val="FF0000"/>
                </a:solidFill>
              </a:rPr>
              <a:t>顺序存储</a:t>
            </a:r>
            <a:r>
              <a:rPr lang="zh-CN" altLang="en-US" sz="2400"/>
              <a:t>的方法来表示数组。</a:t>
            </a:r>
          </a:p>
          <a:p>
            <a:pPr lvl="1"/>
            <a:r>
              <a:rPr lang="zh-CN" altLang="en-US" sz="2400"/>
              <a:t>由于计算机的内存结构是一维的，因此用一维内存来表示多维数组，就必须按某种次序将数组元素排成一列序列，然后将这个线性序列存放在存储器中。</a:t>
            </a:r>
          </a:p>
          <a:p>
            <a:endParaRPr lang="zh-CN" altLang="en-US" sz="2800"/>
          </a:p>
        </p:txBody>
      </p:sp>
    </p:spTree>
    <p:extLst>
      <p:ext uri="{BB962C8B-B14F-4D97-AF65-F5344CB8AC3E}">
        <p14:creationId xmlns:p14="http://schemas.microsoft.com/office/powerpoint/2010/main" val="16272190"/>
      </p:ext>
    </p:extLst>
  </p:cSld>
  <p:clrMapOvr>
    <a:masterClrMapping/>
  </p:clrMapOvr>
  <p:transition>
    <p:checke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50" name="Rectangle 38"/>
          <p:cNvSpPr>
            <a:spLocks noGrp="1" noChangeArrowheads="1"/>
          </p:cNvSpPr>
          <p:nvPr>
            <p:ph type="title"/>
          </p:nvPr>
        </p:nvSpPr>
        <p:spPr>
          <a:xfrm>
            <a:off x="827584" y="260648"/>
            <a:ext cx="7772400" cy="533400"/>
          </a:xfrm>
        </p:spPr>
        <p:txBody>
          <a:bodyPr/>
          <a:lstStyle/>
          <a:p>
            <a:r>
              <a:rPr lang="en-US" altLang="zh-CN" sz="4000" dirty="0" smtClean="0"/>
              <a:t>3</a:t>
            </a:r>
            <a:r>
              <a:rPr lang="zh-CN" altLang="en-US" sz="4000" dirty="0" smtClean="0"/>
              <a:t>.</a:t>
            </a:r>
            <a:r>
              <a:rPr lang="zh-CN" altLang="en-US" sz="4000" dirty="0"/>
              <a:t>2  数组的顺序表示和实现</a:t>
            </a:r>
          </a:p>
        </p:txBody>
      </p:sp>
      <p:sp>
        <p:nvSpPr>
          <p:cNvPr id="38951" name="Rectangle 39"/>
          <p:cNvSpPr>
            <a:spLocks noGrp="1" noChangeArrowheads="1"/>
          </p:cNvSpPr>
          <p:nvPr>
            <p:ph type="body" idx="1"/>
          </p:nvPr>
        </p:nvSpPr>
        <p:spPr/>
        <p:txBody>
          <a:bodyPr/>
          <a:lstStyle/>
          <a:p>
            <a:r>
              <a:rPr lang="zh-CN" altLang="en-US" sz="2800"/>
              <a:t>1.一维数组</a:t>
            </a:r>
          </a:p>
        </p:txBody>
      </p:sp>
      <p:grpSp>
        <p:nvGrpSpPr>
          <p:cNvPr id="38947" name="Group 35"/>
          <p:cNvGrpSpPr>
            <a:grpSpLocks/>
          </p:cNvGrpSpPr>
          <p:nvPr/>
        </p:nvGrpSpPr>
        <p:grpSpPr bwMode="auto">
          <a:xfrm>
            <a:off x="5105400" y="2133600"/>
            <a:ext cx="3429000" cy="4191000"/>
            <a:chOff x="3456" y="1104"/>
            <a:chExt cx="2160" cy="2928"/>
          </a:xfrm>
        </p:grpSpPr>
        <p:sp>
          <p:nvSpPr>
            <p:cNvPr id="38924" name="Rectangle 12"/>
            <p:cNvSpPr>
              <a:spLocks noChangeArrowheads="1"/>
            </p:cNvSpPr>
            <p:nvPr/>
          </p:nvSpPr>
          <p:spPr bwMode="auto">
            <a:xfrm>
              <a:off x="4272" y="3211"/>
              <a:ext cx="672"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1800" i="1"/>
                <a:t>……</a:t>
              </a:r>
            </a:p>
          </p:txBody>
        </p:sp>
        <p:sp>
          <p:nvSpPr>
            <p:cNvPr id="38925" name="Rectangle 13"/>
            <p:cNvSpPr>
              <a:spLocks noChangeArrowheads="1"/>
            </p:cNvSpPr>
            <p:nvPr/>
          </p:nvSpPr>
          <p:spPr bwMode="auto">
            <a:xfrm>
              <a:off x="4272" y="3639"/>
              <a:ext cx="672"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n-1</a:t>
              </a:r>
            </a:p>
          </p:txBody>
        </p:sp>
        <p:sp>
          <p:nvSpPr>
            <p:cNvPr id="38926" name="Rectangle 14"/>
            <p:cNvSpPr>
              <a:spLocks noChangeArrowheads="1"/>
            </p:cNvSpPr>
            <p:nvPr/>
          </p:nvSpPr>
          <p:spPr bwMode="auto">
            <a:xfrm>
              <a:off x="4272" y="2818"/>
              <a:ext cx="672"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i+1</a:t>
              </a:r>
            </a:p>
          </p:txBody>
        </p:sp>
        <p:sp>
          <p:nvSpPr>
            <p:cNvPr id="38927" name="Rectangle 15"/>
            <p:cNvSpPr>
              <a:spLocks noChangeArrowheads="1"/>
            </p:cNvSpPr>
            <p:nvPr/>
          </p:nvSpPr>
          <p:spPr bwMode="auto">
            <a:xfrm>
              <a:off x="4272" y="2426"/>
              <a:ext cx="672"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i</a:t>
              </a:r>
            </a:p>
          </p:txBody>
        </p:sp>
        <p:sp>
          <p:nvSpPr>
            <p:cNvPr id="38928" name="Rectangle 16"/>
            <p:cNvSpPr>
              <a:spLocks noChangeArrowheads="1"/>
            </p:cNvSpPr>
            <p:nvPr/>
          </p:nvSpPr>
          <p:spPr bwMode="auto">
            <a:xfrm>
              <a:off x="4272" y="1997"/>
              <a:ext cx="67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1800" i="1"/>
                <a:t>……</a:t>
              </a:r>
            </a:p>
          </p:txBody>
        </p:sp>
        <p:sp>
          <p:nvSpPr>
            <p:cNvPr id="38929" name="Rectangle 17"/>
            <p:cNvSpPr>
              <a:spLocks noChangeArrowheads="1"/>
            </p:cNvSpPr>
            <p:nvPr/>
          </p:nvSpPr>
          <p:spPr bwMode="auto">
            <a:xfrm>
              <a:off x="4272" y="1605"/>
              <a:ext cx="672"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1</a:t>
              </a:r>
            </a:p>
          </p:txBody>
        </p:sp>
        <p:sp>
          <p:nvSpPr>
            <p:cNvPr id="38930" name="Rectangle 18"/>
            <p:cNvSpPr>
              <a:spLocks noChangeArrowheads="1"/>
            </p:cNvSpPr>
            <p:nvPr/>
          </p:nvSpPr>
          <p:spPr bwMode="auto">
            <a:xfrm>
              <a:off x="4272" y="1200"/>
              <a:ext cx="672"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0</a:t>
              </a:r>
            </a:p>
          </p:txBody>
        </p:sp>
        <p:sp>
          <p:nvSpPr>
            <p:cNvPr id="38931" name="Line 19"/>
            <p:cNvSpPr>
              <a:spLocks noChangeShapeType="1"/>
            </p:cNvSpPr>
            <p:nvPr/>
          </p:nvSpPr>
          <p:spPr bwMode="auto">
            <a:xfrm>
              <a:off x="4272" y="1200"/>
              <a:ext cx="672"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38932" name="Line 20"/>
            <p:cNvSpPr>
              <a:spLocks noChangeShapeType="1"/>
            </p:cNvSpPr>
            <p:nvPr/>
          </p:nvSpPr>
          <p:spPr bwMode="auto">
            <a:xfrm>
              <a:off x="4272" y="4032"/>
              <a:ext cx="672"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38933" name="Line 21"/>
            <p:cNvSpPr>
              <a:spLocks noChangeShapeType="1"/>
            </p:cNvSpPr>
            <p:nvPr/>
          </p:nvSpPr>
          <p:spPr bwMode="auto">
            <a:xfrm>
              <a:off x="4272" y="1200"/>
              <a:ext cx="0" cy="283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38934" name="Line 22"/>
            <p:cNvSpPr>
              <a:spLocks noChangeShapeType="1"/>
            </p:cNvSpPr>
            <p:nvPr/>
          </p:nvSpPr>
          <p:spPr bwMode="auto">
            <a:xfrm>
              <a:off x="4944" y="1200"/>
              <a:ext cx="0" cy="283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38935" name="Line 23"/>
            <p:cNvSpPr>
              <a:spLocks noChangeShapeType="1"/>
            </p:cNvSpPr>
            <p:nvPr/>
          </p:nvSpPr>
          <p:spPr bwMode="auto">
            <a:xfrm>
              <a:off x="4272" y="1605"/>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38936" name="Line 24"/>
            <p:cNvSpPr>
              <a:spLocks noChangeShapeType="1"/>
            </p:cNvSpPr>
            <p:nvPr/>
          </p:nvSpPr>
          <p:spPr bwMode="auto">
            <a:xfrm>
              <a:off x="4272" y="1997"/>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38937" name="Line 25"/>
            <p:cNvSpPr>
              <a:spLocks noChangeShapeType="1"/>
            </p:cNvSpPr>
            <p:nvPr/>
          </p:nvSpPr>
          <p:spPr bwMode="auto">
            <a:xfrm>
              <a:off x="4272" y="2426"/>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38938" name="Line 26"/>
            <p:cNvSpPr>
              <a:spLocks noChangeShapeType="1"/>
            </p:cNvSpPr>
            <p:nvPr/>
          </p:nvSpPr>
          <p:spPr bwMode="auto">
            <a:xfrm>
              <a:off x="4272" y="2818"/>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38939" name="Line 27"/>
            <p:cNvSpPr>
              <a:spLocks noChangeShapeType="1"/>
            </p:cNvSpPr>
            <p:nvPr/>
          </p:nvSpPr>
          <p:spPr bwMode="auto">
            <a:xfrm>
              <a:off x="4272" y="3639"/>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38940" name="Line 28"/>
            <p:cNvSpPr>
              <a:spLocks noChangeShapeType="1"/>
            </p:cNvSpPr>
            <p:nvPr/>
          </p:nvSpPr>
          <p:spPr bwMode="auto">
            <a:xfrm>
              <a:off x="4272" y="3211"/>
              <a:ext cx="6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38941" name="Text Box 29"/>
            <p:cNvSpPr txBox="1">
              <a:spLocks noChangeArrowheads="1"/>
            </p:cNvSpPr>
            <p:nvPr/>
          </p:nvSpPr>
          <p:spPr bwMode="auto">
            <a:xfrm>
              <a:off x="3552" y="1104"/>
              <a:ext cx="768"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LOC(a</a:t>
              </a:r>
              <a:r>
                <a:rPr lang="en-US" altLang="zh-CN" i="1" baseline="-25000"/>
                <a:t>0</a:t>
              </a:r>
              <a:r>
                <a:rPr lang="en-US" altLang="zh-CN" i="1"/>
                <a:t>)</a:t>
              </a:r>
            </a:p>
          </p:txBody>
        </p:sp>
        <p:sp>
          <p:nvSpPr>
            <p:cNvPr id="38942" name="Text Box 30"/>
            <p:cNvSpPr txBox="1">
              <a:spLocks noChangeArrowheads="1"/>
            </p:cNvSpPr>
            <p:nvPr/>
          </p:nvSpPr>
          <p:spPr bwMode="auto">
            <a:xfrm>
              <a:off x="3600" y="2352"/>
              <a:ext cx="720"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LOC(a</a:t>
              </a:r>
              <a:r>
                <a:rPr lang="en-US" altLang="zh-CN" i="1" baseline="-25000"/>
                <a:t>i</a:t>
              </a:r>
              <a:r>
                <a:rPr lang="en-US" altLang="zh-CN" i="1"/>
                <a:t>)</a:t>
              </a:r>
            </a:p>
          </p:txBody>
        </p:sp>
        <p:sp>
          <p:nvSpPr>
            <p:cNvPr id="38943" name="Text Box 31"/>
            <p:cNvSpPr txBox="1">
              <a:spLocks noChangeArrowheads="1"/>
            </p:cNvSpPr>
            <p:nvPr/>
          </p:nvSpPr>
          <p:spPr bwMode="auto">
            <a:xfrm>
              <a:off x="3456" y="2735"/>
              <a:ext cx="91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LOC(a</a:t>
              </a:r>
              <a:r>
                <a:rPr lang="en-US" altLang="zh-CN" i="1" baseline="-25000"/>
                <a:t>i+1</a:t>
              </a:r>
              <a:r>
                <a:rPr lang="en-US" altLang="zh-CN" i="1"/>
                <a:t>)</a:t>
              </a:r>
            </a:p>
          </p:txBody>
        </p:sp>
        <p:sp>
          <p:nvSpPr>
            <p:cNvPr id="38944" name="AutoShape 32"/>
            <p:cNvSpPr>
              <a:spLocks/>
            </p:cNvSpPr>
            <p:nvPr/>
          </p:nvSpPr>
          <p:spPr bwMode="auto">
            <a:xfrm>
              <a:off x="4992" y="1200"/>
              <a:ext cx="192" cy="384"/>
            </a:xfrm>
            <a:prstGeom prst="rightBrace">
              <a:avLst>
                <a:gd name="adj1" fmla="val 16667"/>
                <a:gd name="adj2" fmla="val 50000"/>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945" name="Text Box 33"/>
            <p:cNvSpPr txBox="1">
              <a:spLocks noChangeArrowheads="1"/>
            </p:cNvSpPr>
            <p:nvPr/>
          </p:nvSpPr>
          <p:spPr bwMode="auto">
            <a:xfrm>
              <a:off x="5232" y="1248"/>
              <a:ext cx="38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L</a:t>
              </a:r>
            </a:p>
          </p:txBody>
        </p:sp>
      </p:grpSp>
      <p:sp>
        <p:nvSpPr>
          <p:cNvPr id="38946" name="Text Box 34"/>
          <p:cNvSpPr txBox="1">
            <a:spLocks noChangeArrowheads="1"/>
          </p:cNvSpPr>
          <p:nvPr/>
        </p:nvSpPr>
        <p:spPr bwMode="auto">
          <a:xfrm>
            <a:off x="381000" y="2438400"/>
            <a:ext cx="4876800" cy="133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buClr>
                <a:schemeClr val="folHlink"/>
              </a:buClr>
              <a:buSzPct val="130000"/>
              <a:buFont typeface="Wingdings" pitchFamily="2" charset="2"/>
              <a:buNone/>
            </a:pPr>
            <a:r>
              <a:rPr lang="zh-CN" altLang="en-US" sz="1600">
                <a:latin typeface="Arial Narrow" pitchFamily="34" charset="0"/>
              </a:rPr>
              <a:t> 地址计算公式:</a:t>
            </a:r>
          </a:p>
          <a:p>
            <a:pPr lvl="1">
              <a:lnSpc>
                <a:spcPct val="135000"/>
              </a:lnSpc>
              <a:spcBef>
                <a:spcPct val="50000"/>
              </a:spcBef>
              <a:buSzPct val="130000"/>
            </a:pPr>
            <a:r>
              <a:rPr lang="en-US" altLang="zh-CN" sz="1600" i="1">
                <a:solidFill>
                  <a:schemeClr val="tx2"/>
                </a:solidFill>
              </a:rPr>
              <a:t>LOC</a:t>
            </a:r>
            <a:r>
              <a:rPr lang="en-US" altLang="zh-CN" sz="1600">
                <a:solidFill>
                  <a:schemeClr val="tx2"/>
                </a:solidFill>
              </a:rPr>
              <a:t>(</a:t>
            </a:r>
            <a:r>
              <a:rPr lang="en-US" altLang="zh-CN" sz="1600" i="1">
                <a:solidFill>
                  <a:schemeClr val="tx2"/>
                </a:solidFill>
              </a:rPr>
              <a:t>a</a:t>
            </a:r>
            <a:r>
              <a:rPr lang="en-US" altLang="zh-CN" sz="1600" i="1" baseline="-25000">
                <a:solidFill>
                  <a:schemeClr val="tx2"/>
                </a:solidFill>
              </a:rPr>
              <a:t>i</a:t>
            </a:r>
            <a:r>
              <a:rPr lang="en-US" altLang="zh-CN" sz="1600">
                <a:solidFill>
                  <a:schemeClr val="tx2"/>
                </a:solidFill>
              </a:rPr>
              <a:t>)＝</a:t>
            </a:r>
            <a:r>
              <a:rPr lang="en-US" altLang="zh-CN" sz="1600" i="1">
                <a:solidFill>
                  <a:schemeClr val="tx2"/>
                </a:solidFill>
              </a:rPr>
              <a:t> LOC</a:t>
            </a:r>
            <a:r>
              <a:rPr lang="en-US" altLang="zh-CN" sz="1600">
                <a:solidFill>
                  <a:schemeClr val="tx2"/>
                </a:solidFill>
              </a:rPr>
              <a:t>(</a:t>
            </a:r>
            <a:r>
              <a:rPr lang="en-US" altLang="zh-CN" sz="1600" i="1">
                <a:solidFill>
                  <a:schemeClr val="tx2"/>
                </a:solidFill>
              </a:rPr>
              <a:t>a</a:t>
            </a:r>
            <a:r>
              <a:rPr lang="en-US" altLang="zh-CN" sz="1600" i="1" baseline="-25000">
                <a:solidFill>
                  <a:schemeClr val="tx2"/>
                </a:solidFill>
              </a:rPr>
              <a:t>0</a:t>
            </a:r>
            <a:r>
              <a:rPr lang="en-US" altLang="zh-CN" sz="1600">
                <a:solidFill>
                  <a:schemeClr val="tx2"/>
                </a:solidFill>
              </a:rPr>
              <a:t>)＋</a:t>
            </a:r>
            <a:r>
              <a:rPr lang="en-US" altLang="zh-CN" sz="1600" i="1">
                <a:solidFill>
                  <a:schemeClr val="tx2"/>
                </a:solidFill>
              </a:rPr>
              <a:t>i</a:t>
            </a:r>
            <a:r>
              <a:rPr lang="en-US" altLang="zh-CN" sz="1600">
                <a:solidFill>
                  <a:schemeClr val="tx2"/>
                </a:solidFill>
              </a:rPr>
              <a:t>×</a:t>
            </a:r>
            <a:r>
              <a:rPr lang="en-US" altLang="zh-CN" sz="1600" i="1">
                <a:solidFill>
                  <a:schemeClr val="tx2"/>
                </a:solidFill>
              </a:rPr>
              <a:t>L</a:t>
            </a:r>
          </a:p>
          <a:p>
            <a:pPr lvl="1">
              <a:lnSpc>
                <a:spcPct val="135000"/>
              </a:lnSpc>
              <a:spcBef>
                <a:spcPct val="50000"/>
              </a:spcBef>
              <a:buSzPct val="130000"/>
            </a:pPr>
            <a:r>
              <a:rPr lang="en-US" altLang="zh-CN" sz="1600" i="1">
                <a:solidFill>
                  <a:schemeClr val="tx2"/>
                </a:solidFill>
              </a:rPr>
              <a:t>LOC</a:t>
            </a:r>
            <a:r>
              <a:rPr lang="en-US" altLang="zh-CN" sz="1600">
                <a:solidFill>
                  <a:schemeClr val="tx2"/>
                </a:solidFill>
              </a:rPr>
              <a:t>(</a:t>
            </a:r>
            <a:r>
              <a:rPr lang="en-US" altLang="zh-CN" sz="1600" i="1">
                <a:solidFill>
                  <a:schemeClr val="tx2"/>
                </a:solidFill>
              </a:rPr>
              <a:t>a</a:t>
            </a:r>
            <a:r>
              <a:rPr lang="en-US" altLang="zh-CN" sz="1600" i="1" baseline="-25000">
                <a:solidFill>
                  <a:schemeClr val="tx2"/>
                </a:solidFill>
              </a:rPr>
              <a:t>i+1</a:t>
            </a:r>
            <a:r>
              <a:rPr lang="en-US" altLang="zh-CN" sz="1600">
                <a:solidFill>
                  <a:schemeClr val="tx2"/>
                </a:solidFill>
              </a:rPr>
              <a:t>)＝</a:t>
            </a:r>
            <a:r>
              <a:rPr lang="en-US" altLang="zh-CN" sz="1600" i="1">
                <a:solidFill>
                  <a:schemeClr val="tx2"/>
                </a:solidFill>
              </a:rPr>
              <a:t> LOC</a:t>
            </a:r>
            <a:r>
              <a:rPr lang="en-US" altLang="zh-CN" sz="1600">
                <a:solidFill>
                  <a:schemeClr val="tx2"/>
                </a:solidFill>
              </a:rPr>
              <a:t>(</a:t>
            </a:r>
            <a:r>
              <a:rPr lang="en-US" altLang="zh-CN" sz="1600" i="1">
                <a:solidFill>
                  <a:schemeClr val="tx2"/>
                </a:solidFill>
              </a:rPr>
              <a:t> a</a:t>
            </a:r>
            <a:r>
              <a:rPr lang="en-US" altLang="zh-CN" sz="1600" i="1" baseline="-25000">
                <a:solidFill>
                  <a:schemeClr val="tx2"/>
                </a:solidFill>
              </a:rPr>
              <a:t>i </a:t>
            </a:r>
            <a:r>
              <a:rPr lang="en-US" altLang="zh-CN" sz="1600">
                <a:solidFill>
                  <a:schemeClr val="tx2"/>
                </a:solidFill>
              </a:rPr>
              <a:t>)＋</a:t>
            </a:r>
            <a:r>
              <a:rPr lang="en-US" altLang="zh-CN" sz="1600" i="1">
                <a:solidFill>
                  <a:schemeClr val="tx2"/>
                </a:solidFill>
              </a:rPr>
              <a:t>L</a:t>
            </a:r>
          </a:p>
        </p:txBody>
      </p:sp>
    </p:spTree>
    <p:extLst>
      <p:ext uri="{BB962C8B-B14F-4D97-AF65-F5344CB8AC3E}">
        <p14:creationId xmlns:p14="http://schemas.microsoft.com/office/powerpoint/2010/main" val="381087826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51">
                                            <p:txEl>
                                              <p:pRg st="0" end="0"/>
                                            </p:txEl>
                                          </p:spTgt>
                                        </p:tgtEl>
                                        <p:attrNameLst>
                                          <p:attrName>style.visibility</p:attrName>
                                        </p:attrNameLst>
                                      </p:cBhvr>
                                      <p:to>
                                        <p:strVal val="visible"/>
                                      </p:to>
                                    </p:set>
                                    <p:animEffect transition="in" filter="dissolve">
                                      <p:cBhvr>
                                        <p:cTn id="7" dur="500"/>
                                        <p:tgtEl>
                                          <p:spTgt spid="389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8947"/>
                                        </p:tgtEl>
                                        <p:attrNameLst>
                                          <p:attrName>style.visibility</p:attrName>
                                        </p:attrNameLst>
                                      </p:cBhvr>
                                      <p:to>
                                        <p:strVal val="visible"/>
                                      </p:to>
                                    </p:set>
                                    <p:animEffect transition="in" filter="box(in)">
                                      <p:cBhvr>
                                        <p:cTn id="12" dur="500"/>
                                        <p:tgtEl>
                                          <p:spTgt spid="38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8946"/>
                                        </p:tgtEl>
                                        <p:attrNameLst>
                                          <p:attrName>style.visibility</p:attrName>
                                        </p:attrNameLst>
                                      </p:cBhvr>
                                      <p:to>
                                        <p:strVal val="visible"/>
                                      </p:to>
                                    </p:set>
                                    <p:anim calcmode="lin" valueType="num">
                                      <p:cBhvr additive="base">
                                        <p:cTn id="17" dur="500" fill="hold"/>
                                        <p:tgtEl>
                                          <p:spTgt spid="38946"/>
                                        </p:tgtEl>
                                        <p:attrNameLst>
                                          <p:attrName>ppt_x</p:attrName>
                                        </p:attrNameLst>
                                      </p:cBhvr>
                                      <p:tavLst>
                                        <p:tav tm="0">
                                          <p:val>
                                            <p:strVal val="0-#ppt_w/2"/>
                                          </p:val>
                                        </p:tav>
                                        <p:tav tm="100000">
                                          <p:val>
                                            <p:strVal val="#ppt_x"/>
                                          </p:val>
                                        </p:tav>
                                      </p:tavLst>
                                    </p:anim>
                                    <p:anim calcmode="lin" valueType="num">
                                      <p:cBhvr additive="base">
                                        <p:cTn id="18" dur="500" fill="hold"/>
                                        <p:tgtEl>
                                          <p:spTgt spid="389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1" grpId="0" build="p" bldLvl="5" autoUpdateAnimBg="0"/>
      <p:bldP spid="3894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Rectangle 6"/>
          <p:cNvSpPr>
            <a:spLocks noGrp="1" noChangeArrowheads="1"/>
          </p:cNvSpPr>
          <p:nvPr>
            <p:ph type="title"/>
          </p:nvPr>
        </p:nvSpPr>
        <p:spPr>
          <a:xfrm>
            <a:off x="755576" y="116632"/>
            <a:ext cx="7772400" cy="533400"/>
          </a:xfrm>
        </p:spPr>
        <p:txBody>
          <a:bodyPr/>
          <a:lstStyle/>
          <a:p>
            <a:r>
              <a:rPr lang="en-US" altLang="zh-CN" sz="4000" dirty="0" smtClean="0"/>
              <a:t>3</a:t>
            </a:r>
            <a:r>
              <a:rPr lang="zh-CN" altLang="en-US" sz="4000" dirty="0" smtClean="0"/>
              <a:t>.</a:t>
            </a:r>
            <a:r>
              <a:rPr lang="zh-CN" altLang="en-US" sz="4000" dirty="0"/>
              <a:t>2  数组的顺序表示和实现</a:t>
            </a:r>
          </a:p>
        </p:txBody>
      </p:sp>
      <p:sp>
        <p:nvSpPr>
          <p:cNvPr id="123911" name="Rectangle 7"/>
          <p:cNvSpPr>
            <a:spLocks noGrp="1" noChangeArrowheads="1"/>
          </p:cNvSpPr>
          <p:nvPr>
            <p:ph type="body" idx="1"/>
          </p:nvPr>
        </p:nvSpPr>
        <p:spPr>
          <a:xfrm>
            <a:off x="217984" y="950640"/>
            <a:ext cx="8534400" cy="5410200"/>
          </a:xfrm>
        </p:spPr>
        <p:txBody>
          <a:bodyPr/>
          <a:lstStyle/>
          <a:p>
            <a:r>
              <a:rPr lang="zh-CN" altLang="en-US" sz="2800"/>
              <a:t>2.二维数组及多维数组</a:t>
            </a:r>
          </a:p>
          <a:p>
            <a:pPr lvl="1"/>
            <a:r>
              <a:rPr lang="zh-CN" altLang="en-US" sz="2400"/>
              <a:t>（1）行优先顺序存储</a:t>
            </a:r>
          </a:p>
        </p:txBody>
      </p:sp>
      <p:sp>
        <p:nvSpPr>
          <p:cNvPr id="123946" name="Text Box 42"/>
          <p:cNvSpPr txBox="1">
            <a:spLocks noChangeArrowheads="1"/>
          </p:cNvSpPr>
          <p:nvPr/>
        </p:nvSpPr>
        <p:spPr bwMode="auto">
          <a:xfrm>
            <a:off x="446584" y="2855640"/>
            <a:ext cx="572928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SzPct val="130000"/>
              <a:buFont typeface="Wingdings" pitchFamily="2" charset="2"/>
              <a:buNone/>
            </a:pPr>
            <a:r>
              <a:rPr lang="zh-CN" altLang="en-US" sz="1600">
                <a:latin typeface="Arial Narrow" pitchFamily="34" charset="0"/>
              </a:rPr>
              <a:t> 地址计算公式:</a:t>
            </a:r>
          </a:p>
          <a:p>
            <a:pPr>
              <a:spcBef>
                <a:spcPct val="50000"/>
              </a:spcBef>
              <a:buClr>
                <a:schemeClr val="folHlink"/>
              </a:buClr>
              <a:buSzPct val="130000"/>
              <a:buFont typeface="Wingdings" pitchFamily="2" charset="2"/>
              <a:buNone/>
            </a:pPr>
            <a:r>
              <a:rPr lang="en-US" altLang="zh-CN" sz="1600" i="1">
                <a:solidFill>
                  <a:schemeClr val="tx2"/>
                </a:solidFill>
              </a:rPr>
              <a:t>     </a:t>
            </a:r>
            <a:r>
              <a:rPr lang="en-US" altLang="zh-CN" sz="2400" i="1">
                <a:solidFill>
                  <a:schemeClr val="tx2"/>
                </a:solidFill>
              </a:rPr>
              <a:t>Loc</a:t>
            </a:r>
            <a:r>
              <a:rPr lang="en-US" altLang="zh-CN" sz="2400">
                <a:solidFill>
                  <a:schemeClr val="tx2"/>
                </a:solidFill>
              </a:rPr>
              <a:t>(</a:t>
            </a:r>
            <a:r>
              <a:rPr lang="en-US" altLang="zh-CN" sz="2400" i="1">
                <a:solidFill>
                  <a:schemeClr val="tx2"/>
                </a:solidFill>
              </a:rPr>
              <a:t>a</a:t>
            </a:r>
            <a:r>
              <a:rPr lang="en-US" altLang="zh-CN" sz="2400" i="1" baseline="-25000">
                <a:solidFill>
                  <a:schemeClr val="tx2"/>
                </a:solidFill>
              </a:rPr>
              <a:t>ij</a:t>
            </a:r>
            <a:r>
              <a:rPr lang="en-US" altLang="zh-CN" sz="2400">
                <a:solidFill>
                  <a:schemeClr val="tx2"/>
                </a:solidFill>
              </a:rPr>
              <a:t>)＝</a:t>
            </a:r>
            <a:r>
              <a:rPr lang="en-US" altLang="zh-CN" sz="2400" i="1">
                <a:solidFill>
                  <a:schemeClr val="tx2"/>
                </a:solidFill>
              </a:rPr>
              <a:t>Loc</a:t>
            </a:r>
            <a:r>
              <a:rPr lang="en-US" altLang="zh-CN" sz="2400">
                <a:solidFill>
                  <a:schemeClr val="tx2"/>
                </a:solidFill>
              </a:rPr>
              <a:t>(</a:t>
            </a:r>
            <a:r>
              <a:rPr lang="en-US" altLang="zh-CN" sz="2400" i="1">
                <a:solidFill>
                  <a:schemeClr val="tx2"/>
                </a:solidFill>
              </a:rPr>
              <a:t>a</a:t>
            </a:r>
            <a:r>
              <a:rPr lang="en-US" altLang="zh-CN" sz="2400" i="1" baseline="-25000">
                <a:solidFill>
                  <a:schemeClr val="tx2"/>
                </a:solidFill>
              </a:rPr>
              <a:t>00</a:t>
            </a:r>
            <a:r>
              <a:rPr lang="en-US" altLang="zh-CN" sz="2400">
                <a:solidFill>
                  <a:schemeClr val="tx2"/>
                </a:solidFill>
              </a:rPr>
              <a:t>)＋( </a:t>
            </a:r>
            <a:r>
              <a:rPr lang="en-US" altLang="zh-CN" sz="2400" i="1">
                <a:solidFill>
                  <a:schemeClr val="tx2"/>
                </a:solidFill>
              </a:rPr>
              <a:t>i</a:t>
            </a:r>
            <a:r>
              <a:rPr lang="en-US" altLang="zh-CN" sz="2400">
                <a:solidFill>
                  <a:schemeClr val="tx2"/>
                </a:solidFill>
              </a:rPr>
              <a:t>×</a:t>
            </a:r>
            <a:r>
              <a:rPr lang="en-US" altLang="zh-CN" sz="2400" i="1">
                <a:solidFill>
                  <a:schemeClr val="tx2"/>
                </a:solidFill>
              </a:rPr>
              <a:t>n</a:t>
            </a:r>
            <a:r>
              <a:rPr lang="en-US" altLang="zh-CN" sz="2400">
                <a:solidFill>
                  <a:schemeClr val="tx2"/>
                </a:solidFill>
              </a:rPr>
              <a:t>＋</a:t>
            </a:r>
            <a:r>
              <a:rPr lang="en-US" altLang="zh-CN" sz="2400" i="1">
                <a:solidFill>
                  <a:schemeClr val="tx2"/>
                </a:solidFill>
              </a:rPr>
              <a:t>j</a:t>
            </a:r>
            <a:r>
              <a:rPr lang="en-US" altLang="zh-CN" sz="2400" b="0">
                <a:solidFill>
                  <a:schemeClr val="tx2"/>
                </a:solidFill>
              </a:rPr>
              <a:t>) </a:t>
            </a:r>
            <a:r>
              <a:rPr lang="en-US" altLang="zh-CN" sz="2400" i="1">
                <a:solidFill>
                  <a:schemeClr val="tx2"/>
                </a:solidFill>
              </a:rPr>
              <a:t>L</a:t>
            </a:r>
          </a:p>
        </p:txBody>
      </p:sp>
      <p:grpSp>
        <p:nvGrpSpPr>
          <p:cNvPr id="123948" name="Group 44"/>
          <p:cNvGrpSpPr>
            <a:grpSpLocks/>
          </p:cNvGrpSpPr>
          <p:nvPr/>
        </p:nvGrpSpPr>
        <p:grpSpPr bwMode="auto">
          <a:xfrm>
            <a:off x="5018584" y="798240"/>
            <a:ext cx="4572000" cy="5562600"/>
            <a:chOff x="3168" y="768"/>
            <a:chExt cx="2880" cy="3504"/>
          </a:xfrm>
        </p:grpSpPr>
        <p:grpSp>
          <p:nvGrpSpPr>
            <p:cNvPr id="123912" name="Group 8"/>
            <p:cNvGrpSpPr>
              <a:grpSpLocks/>
            </p:cNvGrpSpPr>
            <p:nvPr/>
          </p:nvGrpSpPr>
          <p:grpSpPr bwMode="auto">
            <a:xfrm>
              <a:off x="3168" y="768"/>
              <a:ext cx="2880" cy="3504"/>
              <a:chOff x="0" y="432"/>
              <a:chExt cx="2832" cy="3730"/>
            </a:xfrm>
          </p:grpSpPr>
          <p:grpSp>
            <p:nvGrpSpPr>
              <p:cNvPr id="123913" name="Group 9"/>
              <p:cNvGrpSpPr>
                <a:grpSpLocks/>
              </p:cNvGrpSpPr>
              <p:nvPr/>
            </p:nvGrpSpPr>
            <p:grpSpPr bwMode="auto">
              <a:xfrm>
                <a:off x="912" y="576"/>
                <a:ext cx="1920" cy="3586"/>
                <a:chOff x="864" y="576"/>
                <a:chExt cx="1920" cy="3586"/>
              </a:xfrm>
            </p:grpSpPr>
            <p:sp>
              <p:nvSpPr>
                <p:cNvPr id="123914" name="Rectangle 10"/>
                <p:cNvSpPr>
                  <a:spLocks noChangeArrowheads="1"/>
                </p:cNvSpPr>
                <p:nvPr/>
              </p:nvSpPr>
              <p:spPr bwMode="auto">
                <a:xfrm>
                  <a:off x="864" y="3836"/>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m-1,,n-1</a:t>
                  </a:r>
                  <a:endParaRPr lang="zh-CN" altLang="en-US" sz="2000" i="1"/>
                </a:p>
              </p:txBody>
            </p:sp>
            <p:sp>
              <p:nvSpPr>
                <p:cNvPr id="123915" name="Rectangle 11"/>
                <p:cNvSpPr>
                  <a:spLocks noChangeArrowheads="1"/>
                </p:cNvSpPr>
                <p:nvPr/>
              </p:nvSpPr>
              <p:spPr bwMode="auto">
                <a:xfrm>
                  <a:off x="864" y="3510"/>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a:t>
                  </a:r>
                </a:p>
              </p:txBody>
            </p:sp>
            <p:sp>
              <p:nvSpPr>
                <p:cNvPr id="123916" name="Rectangle 12"/>
                <p:cNvSpPr>
                  <a:spLocks noChangeArrowheads="1"/>
                </p:cNvSpPr>
                <p:nvPr/>
              </p:nvSpPr>
              <p:spPr bwMode="auto">
                <a:xfrm>
                  <a:off x="864" y="3184"/>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m-1,0</a:t>
                  </a:r>
                  <a:endParaRPr lang="zh-CN" altLang="en-US" sz="2000" i="1"/>
                </a:p>
              </p:txBody>
            </p:sp>
            <p:sp>
              <p:nvSpPr>
                <p:cNvPr id="123917" name="Rectangle 13"/>
                <p:cNvSpPr>
                  <a:spLocks noChangeArrowheads="1"/>
                </p:cNvSpPr>
                <p:nvPr/>
              </p:nvSpPr>
              <p:spPr bwMode="auto">
                <a:xfrm>
                  <a:off x="864" y="2858"/>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a:t>
                  </a:r>
                </a:p>
              </p:txBody>
            </p:sp>
            <p:sp>
              <p:nvSpPr>
                <p:cNvPr id="123918" name="Rectangle 14"/>
                <p:cNvSpPr>
                  <a:spLocks noChangeArrowheads="1"/>
                </p:cNvSpPr>
                <p:nvPr/>
              </p:nvSpPr>
              <p:spPr bwMode="auto">
                <a:xfrm>
                  <a:off x="864" y="2532"/>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in-1</a:t>
                  </a:r>
                  <a:endParaRPr lang="zh-CN" altLang="en-US" sz="2000" i="1"/>
                </a:p>
              </p:txBody>
            </p:sp>
            <p:sp>
              <p:nvSpPr>
                <p:cNvPr id="123919" name="Rectangle 15"/>
                <p:cNvSpPr>
                  <a:spLocks noChangeArrowheads="1"/>
                </p:cNvSpPr>
                <p:nvPr/>
              </p:nvSpPr>
              <p:spPr bwMode="auto">
                <a:xfrm>
                  <a:off x="864" y="2206"/>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a:t>
                  </a:r>
                </a:p>
              </p:txBody>
            </p:sp>
            <p:sp>
              <p:nvSpPr>
                <p:cNvPr id="123920" name="Rectangle 16"/>
                <p:cNvSpPr>
                  <a:spLocks noChangeArrowheads="1"/>
                </p:cNvSpPr>
                <p:nvPr/>
              </p:nvSpPr>
              <p:spPr bwMode="auto">
                <a:xfrm>
                  <a:off x="864" y="1880"/>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i0</a:t>
                  </a:r>
                  <a:endParaRPr lang="zh-CN" altLang="en-US" sz="2000" i="1"/>
                </a:p>
              </p:txBody>
            </p:sp>
            <p:sp>
              <p:nvSpPr>
                <p:cNvPr id="123921" name="Rectangle 17"/>
                <p:cNvSpPr>
                  <a:spLocks noChangeArrowheads="1"/>
                </p:cNvSpPr>
                <p:nvPr/>
              </p:nvSpPr>
              <p:spPr bwMode="auto">
                <a:xfrm>
                  <a:off x="864" y="1554"/>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a:t>
                  </a:r>
                </a:p>
              </p:txBody>
            </p:sp>
            <p:sp>
              <p:nvSpPr>
                <p:cNvPr id="123922" name="Rectangle 18"/>
                <p:cNvSpPr>
                  <a:spLocks noChangeArrowheads="1"/>
                </p:cNvSpPr>
                <p:nvPr/>
              </p:nvSpPr>
              <p:spPr bwMode="auto">
                <a:xfrm>
                  <a:off x="864" y="1228"/>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0n-1</a:t>
                  </a:r>
                  <a:endParaRPr lang="zh-CN" altLang="en-US" sz="2000" i="1"/>
                </a:p>
              </p:txBody>
            </p:sp>
            <p:sp>
              <p:nvSpPr>
                <p:cNvPr id="123923" name="Rectangle 19"/>
                <p:cNvSpPr>
                  <a:spLocks noChangeArrowheads="1"/>
                </p:cNvSpPr>
                <p:nvPr/>
              </p:nvSpPr>
              <p:spPr bwMode="auto">
                <a:xfrm>
                  <a:off x="864" y="902"/>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a:t>
                  </a:r>
                </a:p>
              </p:txBody>
            </p:sp>
            <p:sp>
              <p:nvSpPr>
                <p:cNvPr id="123924" name="Rectangle 20"/>
                <p:cNvSpPr>
                  <a:spLocks noChangeArrowheads="1"/>
                </p:cNvSpPr>
                <p:nvPr/>
              </p:nvSpPr>
              <p:spPr bwMode="auto">
                <a:xfrm>
                  <a:off x="864" y="576"/>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00</a:t>
                  </a:r>
                </a:p>
              </p:txBody>
            </p:sp>
            <p:sp>
              <p:nvSpPr>
                <p:cNvPr id="123925" name="Line 21"/>
                <p:cNvSpPr>
                  <a:spLocks noChangeShapeType="1"/>
                </p:cNvSpPr>
                <p:nvPr/>
              </p:nvSpPr>
              <p:spPr bwMode="auto">
                <a:xfrm>
                  <a:off x="864" y="576"/>
                  <a:ext cx="91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26" name="Line 22"/>
                <p:cNvSpPr>
                  <a:spLocks noChangeShapeType="1"/>
                </p:cNvSpPr>
                <p:nvPr/>
              </p:nvSpPr>
              <p:spPr bwMode="auto">
                <a:xfrm>
                  <a:off x="864" y="902"/>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27" name="Line 23"/>
                <p:cNvSpPr>
                  <a:spLocks noChangeShapeType="1"/>
                </p:cNvSpPr>
                <p:nvPr/>
              </p:nvSpPr>
              <p:spPr bwMode="auto">
                <a:xfrm>
                  <a:off x="864" y="1228"/>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28" name="Line 24"/>
                <p:cNvSpPr>
                  <a:spLocks noChangeShapeType="1"/>
                </p:cNvSpPr>
                <p:nvPr/>
              </p:nvSpPr>
              <p:spPr bwMode="auto">
                <a:xfrm>
                  <a:off x="864" y="1554"/>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29" name="Line 25"/>
                <p:cNvSpPr>
                  <a:spLocks noChangeShapeType="1"/>
                </p:cNvSpPr>
                <p:nvPr/>
              </p:nvSpPr>
              <p:spPr bwMode="auto">
                <a:xfrm>
                  <a:off x="864" y="1880"/>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30" name="Line 26"/>
                <p:cNvSpPr>
                  <a:spLocks noChangeShapeType="1"/>
                </p:cNvSpPr>
                <p:nvPr/>
              </p:nvSpPr>
              <p:spPr bwMode="auto">
                <a:xfrm>
                  <a:off x="864" y="2206"/>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31" name="Line 27"/>
                <p:cNvSpPr>
                  <a:spLocks noChangeShapeType="1"/>
                </p:cNvSpPr>
                <p:nvPr/>
              </p:nvSpPr>
              <p:spPr bwMode="auto">
                <a:xfrm>
                  <a:off x="864" y="2532"/>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32" name="Line 28"/>
                <p:cNvSpPr>
                  <a:spLocks noChangeShapeType="1"/>
                </p:cNvSpPr>
                <p:nvPr/>
              </p:nvSpPr>
              <p:spPr bwMode="auto">
                <a:xfrm>
                  <a:off x="864" y="2858"/>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33" name="Line 29"/>
                <p:cNvSpPr>
                  <a:spLocks noChangeShapeType="1"/>
                </p:cNvSpPr>
                <p:nvPr/>
              </p:nvSpPr>
              <p:spPr bwMode="auto">
                <a:xfrm>
                  <a:off x="864" y="3184"/>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34" name="Line 30"/>
                <p:cNvSpPr>
                  <a:spLocks noChangeShapeType="1"/>
                </p:cNvSpPr>
                <p:nvPr/>
              </p:nvSpPr>
              <p:spPr bwMode="auto">
                <a:xfrm>
                  <a:off x="864" y="3510"/>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35" name="Line 31"/>
                <p:cNvSpPr>
                  <a:spLocks noChangeShapeType="1"/>
                </p:cNvSpPr>
                <p:nvPr/>
              </p:nvSpPr>
              <p:spPr bwMode="auto">
                <a:xfrm>
                  <a:off x="864" y="3836"/>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36" name="Line 32"/>
                <p:cNvSpPr>
                  <a:spLocks noChangeShapeType="1"/>
                </p:cNvSpPr>
                <p:nvPr/>
              </p:nvSpPr>
              <p:spPr bwMode="auto">
                <a:xfrm>
                  <a:off x="864" y="4162"/>
                  <a:ext cx="91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37" name="Line 33"/>
                <p:cNvSpPr>
                  <a:spLocks noChangeShapeType="1"/>
                </p:cNvSpPr>
                <p:nvPr/>
              </p:nvSpPr>
              <p:spPr bwMode="auto">
                <a:xfrm>
                  <a:off x="864" y="576"/>
                  <a:ext cx="0" cy="358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38" name="Line 34"/>
                <p:cNvSpPr>
                  <a:spLocks noChangeShapeType="1"/>
                </p:cNvSpPr>
                <p:nvPr/>
              </p:nvSpPr>
              <p:spPr bwMode="auto">
                <a:xfrm>
                  <a:off x="1776" y="576"/>
                  <a:ext cx="0" cy="358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23939" name="AutoShape 35"/>
                <p:cNvSpPr>
                  <a:spLocks/>
                </p:cNvSpPr>
                <p:nvPr/>
              </p:nvSpPr>
              <p:spPr bwMode="auto">
                <a:xfrm>
                  <a:off x="1824" y="624"/>
                  <a:ext cx="144" cy="912"/>
                </a:xfrm>
                <a:prstGeom prst="rightBrace">
                  <a:avLst>
                    <a:gd name="adj1" fmla="val 52778"/>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940" name="AutoShape 36"/>
                <p:cNvSpPr>
                  <a:spLocks/>
                </p:cNvSpPr>
                <p:nvPr/>
              </p:nvSpPr>
              <p:spPr bwMode="auto">
                <a:xfrm>
                  <a:off x="1824" y="1920"/>
                  <a:ext cx="144" cy="912"/>
                </a:xfrm>
                <a:prstGeom prst="rightBrace">
                  <a:avLst>
                    <a:gd name="adj1" fmla="val 52778"/>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941" name="AutoShape 37"/>
                <p:cNvSpPr>
                  <a:spLocks/>
                </p:cNvSpPr>
                <p:nvPr/>
              </p:nvSpPr>
              <p:spPr bwMode="auto">
                <a:xfrm>
                  <a:off x="1776" y="3216"/>
                  <a:ext cx="144" cy="912"/>
                </a:xfrm>
                <a:prstGeom prst="rightBrace">
                  <a:avLst>
                    <a:gd name="adj1" fmla="val 52778"/>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942" name="Text Box 38"/>
                <p:cNvSpPr txBox="1">
                  <a:spLocks noChangeArrowheads="1"/>
                </p:cNvSpPr>
                <p:nvPr/>
              </p:nvSpPr>
              <p:spPr bwMode="auto">
                <a:xfrm>
                  <a:off x="1920" y="959"/>
                  <a:ext cx="86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第</a:t>
                  </a:r>
                  <a:r>
                    <a:rPr lang="zh-CN" altLang="en-US" i="1"/>
                    <a:t>0</a:t>
                  </a:r>
                  <a:r>
                    <a:rPr lang="zh-CN" altLang="en-US"/>
                    <a:t>行</a:t>
                  </a:r>
                </a:p>
              </p:txBody>
            </p:sp>
            <p:sp>
              <p:nvSpPr>
                <p:cNvPr id="123943" name="Text Box 39"/>
                <p:cNvSpPr txBox="1">
                  <a:spLocks noChangeArrowheads="1"/>
                </p:cNvSpPr>
                <p:nvPr/>
              </p:nvSpPr>
              <p:spPr bwMode="auto">
                <a:xfrm>
                  <a:off x="1920" y="2254"/>
                  <a:ext cx="86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第</a:t>
                  </a:r>
                  <a:r>
                    <a:rPr lang="en-US" altLang="zh-CN" i="1"/>
                    <a:t>i</a:t>
                  </a:r>
                  <a:r>
                    <a:rPr lang="zh-CN" altLang="en-US"/>
                    <a:t>行</a:t>
                  </a:r>
                </a:p>
              </p:txBody>
            </p:sp>
            <p:sp>
              <p:nvSpPr>
                <p:cNvPr id="123944" name="Text Box 40"/>
                <p:cNvSpPr txBox="1">
                  <a:spLocks noChangeArrowheads="1"/>
                </p:cNvSpPr>
                <p:nvPr/>
              </p:nvSpPr>
              <p:spPr bwMode="auto">
                <a:xfrm>
                  <a:off x="1872" y="3553"/>
                  <a:ext cx="86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第</a:t>
                  </a:r>
                  <a:r>
                    <a:rPr lang="en-US" altLang="zh-CN" i="1"/>
                    <a:t>m-1</a:t>
                  </a:r>
                  <a:r>
                    <a:rPr lang="zh-CN" altLang="en-US"/>
                    <a:t>行</a:t>
                  </a:r>
                </a:p>
              </p:txBody>
            </p:sp>
          </p:grpSp>
          <p:sp>
            <p:nvSpPr>
              <p:cNvPr id="123945" name="Text Box 41"/>
              <p:cNvSpPr txBox="1">
                <a:spLocks noChangeArrowheads="1"/>
              </p:cNvSpPr>
              <p:nvPr/>
            </p:nvSpPr>
            <p:spPr bwMode="auto">
              <a:xfrm>
                <a:off x="0" y="432"/>
                <a:ext cx="817"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t>                  </a:t>
                </a:r>
                <a:r>
                  <a:rPr lang="en-US" altLang="zh-CN" sz="1600" i="1">
                    <a:solidFill>
                      <a:srgbClr val="FF0000"/>
                    </a:solidFill>
                  </a:rPr>
                  <a:t>LOC(</a:t>
                </a:r>
                <a:r>
                  <a:rPr lang="en-US" altLang="zh-CN" i="1">
                    <a:solidFill>
                      <a:srgbClr val="FF0000"/>
                    </a:solidFill>
                  </a:rPr>
                  <a:t>a</a:t>
                </a:r>
                <a:r>
                  <a:rPr lang="en-US" altLang="zh-CN" i="1" baseline="-25000">
                    <a:solidFill>
                      <a:srgbClr val="FF0000"/>
                    </a:solidFill>
                  </a:rPr>
                  <a:t>00</a:t>
                </a:r>
                <a:r>
                  <a:rPr lang="en-US" altLang="zh-CN" i="1">
                    <a:solidFill>
                      <a:srgbClr val="FF0000"/>
                    </a:solidFill>
                  </a:rPr>
                  <a:t>)</a:t>
                </a:r>
              </a:p>
            </p:txBody>
          </p:sp>
        </p:grpSp>
        <p:sp>
          <p:nvSpPr>
            <p:cNvPr id="123947" name="Line 43"/>
            <p:cNvSpPr>
              <a:spLocks noChangeShapeType="1"/>
            </p:cNvSpPr>
            <p:nvPr/>
          </p:nvSpPr>
          <p:spPr bwMode="auto">
            <a:xfrm>
              <a:off x="3744" y="960"/>
              <a:ext cx="28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grpSp>
    </p:spTree>
    <p:extLst>
      <p:ext uri="{BB962C8B-B14F-4D97-AF65-F5344CB8AC3E}">
        <p14:creationId xmlns:p14="http://schemas.microsoft.com/office/powerpoint/2010/main" val="77924894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23948"/>
                                        </p:tgtEl>
                                        <p:attrNameLst>
                                          <p:attrName>style.visibility</p:attrName>
                                        </p:attrNameLst>
                                      </p:cBhvr>
                                      <p:to>
                                        <p:strVal val="visible"/>
                                      </p:to>
                                    </p:set>
                                    <p:animEffect transition="in" filter="barn(inHorizontal)">
                                      <p:cBhvr>
                                        <p:cTn id="7" dur="500"/>
                                        <p:tgtEl>
                                          <p:spTgt spid="123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3946"/>
                                        </p:tgtEl>
                                        <p:attrNameLst>
                                          <p:attrName>style.visibility</p:attrName>
                                        </p:attrNameLst>
                                      </p:cBhvr>
                                      <p:to>
                                        <p:strVal val="visible"/>
                                      </p:to>
                                    </p:set>
                                    <p:animEffect transition="in" filter="box(in)">
                                      <p:cBhvr>
                                        <p:cTn id="12" dur="500"/>
                                        <p:tgtEl>
                                          <p:spTgt spid="123946"/>
                                        </p:tgtEl>
                                      </p:cBhvr>
                                    </p:animEffect>
                                  </p:childTnLst>
                                  <p:subTnLst>
                                    <p:animClr clrSpc="rgb" dir="cw">
                                      <p:cBhvr override="childStyle">
                                        <p:cTn dur="1" fill="hold" display="0" masterRel="nextClick" afterEffect="1"/>
                                        <p:tgtEl>
                                          <p:spTgt spid="123946"/>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2" name="Rectangle 6"/>
          <p:cNvSpPr>
            <a:spLocks noGrp="1" noChangeArrowheads="1"/>
          </p:cNvSpPr>
          <p:nvPr>
            <p:ph type="title"/>
          </p:nvPr>
        </p:nvSpPr>
        <p:spPr/>
        <p:txBody>
          <a:bodyPr/>
          <a:lstStyle/>
          <a:p>
            <a:endParaRPr lang="zh-CN" altLang="en-US" sz="4000"/>
          </a:p>
        </p:txBody>
      </p:sp>
      <p:sp>
        <p:nvSpPr>
          <p:cNvPr id="208903" name="Rectangle 7"/>
          <p:cNvSpPr>
            <a:spLocks noGrp="1" noChangeArrowheads="1"/>
          </p:cNvSpPr>
          <p:nvPr>
            <p:ph type="body" idx="1"/>
          </p:nvPr>
        </p:nvSpPr>
        <p:spPr/>
        <p:txBody>
          <a:bodyPr/>
          <a:lstStyle/>
          <a:p>
            <a:r>
              <a:rPr lang="zh-CN" altLang="en-US" sz="2800"/>
              <a:t>例1：</a:t>
            </a:r>
          </a:p>
          <a:p>
            <a:pPr lvl="1"/>
            <a:r>
              <a:rPr lang="zh-CN" altLang="en-US" sz="2400"/>
              <a:t>一个二维数组</a:t>
            </a:r>
            <a:r>
              <a:rPr lang="en-US" altLang="zh-CN" sz="2400" i="1"/>
              <a:t>A</a:t>
            </a:r>
            <a:r>
              <a:rPr lang="en-US" altLang="zh-CN" sz="2400"/>
              <a:t>，</a:t>
            </a:r>
            <a:r>
              <a:rPr lang="zh-CN" altLang="en-US" sz="2400"/>
              <a:t>行下标的范围是1到6，列下标的范围是0到7，每个数组元素用相邻的6个字节存储，存储器按字节编址。那么，这个数组的体积是(              )个字节。</a:t>
            </a:r>
          </a:p>
          <a:p>
            <a:r>
              <a:rPr lang="zh-CN" altLang="en-US" sz="2800"/>
              <a:t>例2 :</a:t>
            </a:r>
          </a:p>
          <a:p>
            <a:pPr lvl="1"/>
            <a:r>
              <a:rPr lang="zh-CN" altLang="en-US" sz="2400"/>
              <a:t>设数组</a:t>
            </a:r>
            <a:r>
              <a:rPr lang="en-US" altLang="zh-CN" sz="2400" i="1"/>
              <a:t>a</a:t>
            </a:r>
            <a:r>
              <a:rPr lang="en-US" altLang="zh-CN" sz="2400"/>
              <a:t>[1…60, 1…70]</a:t>
            </a:r>
            <a:r>
              <a:rPr lang="zh-CN" altLang="en-US" sz="2400"/>
              <a:t>的基地址为2000，每个元素占2个存储单元，若以行序为主序顺序存储，则元素</a:t>
            </a:r>
            <a:r>
              <a:rPr lang="en-US" altLang="zh-CN" sz="2400"/>
              <a:t>a[32,31]</a:t>
            </a:r>
            <a:r>
              <a:rPr lang="zh-CN" altLang="en-US" sz="2400"/>
              <a:t>的存储地址为 (              ) 。</a:t>
            </a:r>
          </a:p>
        </p:txBody>
      </p:sp>
      <p:sp>
        <p:nvSpPr>
          <p:cNvPr id="208904" name="Text Box 8"/>
          <p:cNvSpPr txBox="1">
            <a:spLocks noChangeArrowheads="1"/>
          </p:cNvSpPr>
          <p:nvPr/>
        </p:nvSpPr>
        <p:spPr bwMode="auto">
          <a:xfrm>
            <a:off x="6156176" y="2492896"/>
            <a:ext cx="838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solidFill>
                  <a:srgbClr val="FF0000"/>
                </a:solidFill>
              </a:rPr>
              <a:t>288</a:t>
            </a:r>
          </a:p>
        </p:txBody>
      </p:sp>
      <p:sp>
        <p:nvSpPr>
          <p:cNvPr id="208906" name="Text Box 10"/>
          <p:cNvSpPr txBox="1">
            <a:spLocks noChangeArrowheads="1"/>
          </p:cNvSpPr>
          <p:nvPr/>
        </p:nvSpPr>
        <p:spPr bwMode="auto">
          <a:xfrm>
            <a:off x="2771800" y="4149080"/>
            <a:ext cx="838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dirty="0">
                <a:solidFill>
                  <a:srgbClr val="FF0000"/>
                </a:solidFill>
              </a:rPr>
              <a:t>6400</a:t>
            </a:r>
          </a:p>
        </p:txBody>
      </p:sp>
    </p:spTree>
    <p:extLst>
      <p:ext uri="{BB962C8B-B14F-4D97-AF65-F5344CB8AC3E}">
        <p14:creationId xmlns:p14="http://schemas.microsoft.com/office/powerpoint/2010/main" val="3093164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8904"/>
                                        </p:tgtEl>
                                        <p:attrNameLst>
                                          <p:attrName>style.visibility</p:attrName>
                                        </p:attrNameLst>
                                      </p:cBhvr>
                                      <p:to>
                                        <p:strVal val="visible"/>
                                      </p:to>
                                    </p:set>
                                    <p:animEffect transition="in" filter="randombar(horizontal)">
                                      <p:cBhvr>
                                        <p:cTn id="7" dur="500"/>
                                        <p:tgtEl>
                                          <p:spTgt spid="208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8906"/>
                                        </p:tgtEl>
                                        <p:attrNameLst>
                                          <p:attrName>style.visibility</p:attrName>
                                        </p:attrNameLst>
                                      </p:cBhvr>
                                      <p:to>
                                        <p:strVal val="visible"/>
                                      </p:to>
                                    </p:set>
                                    <p:animEffect transition="in" filter="randombar(horizontal)">
                                      <p:cBhvr>
                                        <p:cTn id="12" dur="500"/>
                                        <p:tgtEl>
                                          <p:spTgt spid="20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4" grpId="0" autoUpdateAnimBg="0"/>
      <p:bldP spid="20890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827584" y="260648"/>
            <a:ext cx="7772400" cy="533400"/>
          </a:xfrm>
        </p:spPr>
        <p:txBody>
          <a:bodyPr/>
          <a:lstStyle/>
          <a:p>
            <a:r>
              <a:rPr lang="en-US" altLang="zh-CN" sz="4000" dirty="0" smtClean="0"/>
              <a:t>3</a:t>
            </a:r>
            <a:r>
              <a:rPr lang="zh-CN" altLang="en-US" sz="4000" dirty="0" smtClean="0"/>
              <a:t>.</a:t>
            </a:r>
            <a:r>
              <a:rPr lang="zh-CN" altLang="en-US" sz="4000" dirty="0"/>
              <a:t>2  数组的顺序表示和实现</a:t>
            </a:r>
          </a:p>
        </p:txBody>
      </p:sp>
      <p:sp>
        <p:nvSpPr>
          <p:cNvPr id="189443" name="Rectangle 3"/>
          <p:cNvSpPr>
            <a:spLocks noGrp="1" noChangeArrowheads="1"/>
          </p:cNvSpPr>
          <p:nvPr>
            <p:ph type="body" idx="1"/>
          </p:nvPr>
        </p:nvSpPr>
        <p:spPr/>
        <p:txBody>
          <a:bodyPr/>
          <a:lstStyle/>
          <a:p>
            <a:pPr lvl="1"/>
            <a:r>
              <a:rPr lang="zh-CN" altLang="en-US" sz="2400" dirty="0"/>
              <a:t>可以推广到多维数组的行优先顺序存储</a:t>
            </a:r>
          </a:p>
          <a:p>
            <a:pPr lvl="2"/>
            <a:r>
              <a:rPr lang="zh-CN" altLang="en-US" sz="2000" dirty="0"/>
              <a:t>行优先顺序存储也称为</a:t>
            </a:r>
            <a:r>
              <a:rPr lang="zh-CN" altLang="en-US" sz="2000" dirty="0">
                <a:solidFill>
                  <a:srgbClr val="FF0000"/>
                </a:solidFill>
              </a:rPr>
              <a:t>低下标优先</a:t>
            </a:r>
            <a:r>
              <a:rPr lang="zh-CN" altLang="en-US" sz="2000" dirty="0"/>
              <a:t>或左边下标优先于右边下标。</a:t>
            </a:r>
          </a:p>
          <a:p>
            <a:pPr lvl="2"/>
            <a:r>
              <a:rPr lang="zh-CN" altLang="en-US" sz="2000" dirty="0"/>
              <a:t>多维数组按行优先存放到内存的规律：</a:t>
            </a:r>
          </a:p>
          <a:p>
            <a:pPr lvl="3"/>
            <a:r>
              <a:rPr lang="zh-CN" altLang="en-US" sz="2400" dirty="0"/>
              <a:t>最左边下标变化最慢，最右边下标变化最快，右边下标变化一遍，与之相邻的左边下标才变化一次。</a:t>
            </a:r>
          </a:p>
          <a:p>
            <a:pPr lvl="3"/>
            <a:r>
              <a:rPr lang="zh-CN" altLang="en-US" sz="2400" dirty="0"/>
              <a:t>因此，在算法中，最左边下标可以看成是外循环，最右边下标可以看成是最内循环。</a:t>
            </a:r>
          </a:p>
        </p:txBody>
      </p:sp>
    </p:spTree>
    <p:extLst>
      <p:ext uri="{BB962C8B-B14F-4D97-AF65-F5344CB8AC3E}">
        <p14:creationId xmlns:p14="http://schemas.microsoft.com/office/powerpoint/2010/main" val="920297830"/>
      </p:ext>
    </p:extLst>
  </p:cSld>
  <p:clrMapOvr>
    <a:masterClrMapping/>
  </p:clrMapOvr>
  <p:transition>
    <p:checke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755576" y="188640"/>
            <a:ext cx="7772400" cy="533400"/>
          </a:xfrm>
        </p:spPr>
        <p:txBody>
          <a:bodyPr/>
          <a:lstStyle/>
          <a:p>
            <a:r>
              <a:rPr lang="en-US" altLang="zh-CN" sz="4000" dirty="0" smtClean="0"/>
              <a:t>3</a:t>
            </a:r>
            <a:r>
              <a:rPr lang="zh-CN" altLang="en-US" sz="4000" dirty="0" smtClean="0"/>
              <a:t>.</a:t>
            </a:r>
            <a:r>
              <a:rPr lang="zh-CN" altLang="en-US" sz="4000" dirty="0"/>
              <a:t>2  数组的顺序表示和实现</a:t>
            </a:r>
          </a:p>
        </p:txBody>
      </p:sp>
      <p:sp>
        <p:nvSpPr>
          <p:cNvPr id="191491" name="Rectangle 3"/>
          <p:cNvSpPr>
            <a:spLocks noGrp="1" noChangeArrowheads="1"/>
          </p:cNvSpPr>
          <p:nvPr>
            <p:ph type="body" idx="1"/>
          </p:nvPr>
        </p:nvSpPr>
        <p:spPr/>
        <p:txBody>
          <a:bodyPr/>
          <a:lstStyle/>
          <a:p>
            <a:pPr lvl="1"/>
            <a:r>
              <a:rPr lang="zh-CN" altLang="en-US" sz="2400"/>
              <a:t>（2）列优先顺序存储</a:t>
            </a:r>
          </a:p>
          <a:p>
            <a:endParaRPr lang="zh-CN" altLang="en-US" sz="2800"/>
          </a:p>
        </p:txBody>
      </p:sp>
      <p:grpSp>
        <p:nvGrpSpPr>
          <p:cNvPr id="191492" name="Group 4"/>
          <p:cNvGrpSpPr>
            <a:grpSpLocks/>
          </p:cNvGrpSpPr>
          <p:nvPr/>
        </p:nvGrpSpPr>
        <p:grpSpPr bwMode="auto">
          <a:xfrm>
            <a:off x="5029200" y="990600"/>
            <a:ext cx="4114800" cy="5616575"/>
            <a:chOff x="0" y="432"/>
            <a:chExt cx="2832" cy="3730"/>
          </a:xfrm>
        </p:grpSpPr>
        <p:grpSp>
          <p:nvGrpSpPr>
            <p:cNvPr id="191493" name="Group 5"/>
            <p:cNvGrpSpPr>
              <a:grpSpLocks/>
            </p:cNvGrpSpPr>
            <p:nvPr/>
          </p:nvGrpSpPr>
          <p:grpSpPr bwMode="auto">
            <a:xfrm>
              <a:off x="912" y="576"/>
              <a:ext cx="1920" cy="3586"/>
              <a:chOff x="864" y="576"/>
              <a:chExt cx="1920" cy="3586"/>
            </a:xfrm>
          </p:grpSpPr>
          <p:sp>
            <p:nvSpPr>
              <p:cNvPr id="191494" name="Rectangle 6"/>
              <p:cNvSpPr>
                <a:spLocks noChangeArrowheads="1"/>
              </p:cNvSpPr>
              <p:nvPr/>
            </p:nvSpPr>
            <p:spPr bwMode="auto">
              <a:xfrm>
                <a:off x="864" y="3836"/>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m-1,n-1</a:t>
                </a:r>
                <a:endParaRPr lang="zh-CN" altLang="en-US" sz="2000" i="1"/>
              </a:p>
            </p:txBody>
          </p:sp>
          <p:sp>
            <p:nvSpPr>
              <p:cNvPr id="191495" name="Rectangle 7"/>
              <p:cNvSpPr>
                <a:spLocks noChangeArrowheads="1"/>
              </p:cNvSpPr>
              <p:nvPr/>
            </p:nvSpPr>
            <p:spPr bwMode="auto">
              <a:xfrm>
                <a:off x="864" y="3510"/>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a:t>
                </a:r>
              </a:p>
            </p:txBody>
          </p:sp>
          <p:sp>
            <p:nvSpPr>
              <p:cNvPr id="191496" name="Rectangle 8"/>
              <p:cNvSpPr>
                <a:spLocks noChangeArrowheads="1"/>
              </p:cNvSpPr>
              <p:nvPr/>
            </p:nvSpPr>
            <p:spPr bwMode="auto">
              <a:xfrm>
                <a:off x="864" y="3184"/>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0,n-1</a:t>
                </a:r>
                <a:endParaRPr lang="zh-CN" altLang="en-US" sz="2000" i="1"/>
              </a:p>
            </p:txBody>
          </p:sp>
          <p:sp>
            <p:nvSpPr>
              <p:cNvPr id="191497" name="Rectangle 9"/>
              <p:cNvSpPr>
                <a:spLocks noChangeArrowheads="1"/>
              </p:cNvSpPr>
              <p:nvPr/>
            </p:nvSpPr>
            <p:spPr bwMode="auto">
              <a:xfrm>
                <a:off x="864" y="2858"/>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a:t>
                </a:r>
              </a:p>
            </p:txBody>
          </p:sp>
          <p:sp>
            <p:nvSpPr>
              <p:cNvPr id="191498" name="Rectangle 10"/>
              <p:cNvSpPr>
                <a:spLocks noChangeArrowheads="1"/>
              </p:cNvSpPr>
              <p:nvPr/>
            </p:nvSpPr>
            <p:spPr bwMode="auto">
              <a:xfrm>
                <a:off x="864" y="2532"/>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m-1,j</a:t>
                </a:r>
                <a:endParaRPr lang="zh-CN" altLang="en-US" sz="2000" i="1"/>
              </a:p>
            </p:txBody>
          </p:sp>
          <p:sp>
            <p:nvSpPr>
              <p:cNvPr id="191499" name="Rectangle 11"/>
              <p:cNvSpPr>
                <a:spLocks noChangeArrowheads="1"/>
              </p:cNvSpPr>
              <p:nvPr/>
            </p:nvSpPr>
            <p:spPr bwMode="auto">
              <a:xfrm>
                <a:off x="864" y="2206"/>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a:t>
                </a:r>
              </a:p>
            </p:txBody>
          </p:sp>
          <p:sp>
            <p:nvSpPr>
              <p:cNvPr id="191500" name="Rectangle 12"/>
              <p:cNvSpPr>
                <a:spLocks noChangeArrowheads="1"/>
              </p:cNvSpPr>
              <p:nvPr/>
            </p:nvSpPr>
            <p:spPr bwMode="auto">
              <a:xfrm>
                <a:off x="864" y="1880"/>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0,j</a:t>
                </a:r>
                <a:endParaRPr lang="zh-CN" altLang="en-US" sz="2000" i="1"/>
              </a:p>
            </p:txBody>
          </p:sp>
          <p:sp>
            <p:nvSpPr>
              <p:cNvPr id="191501" name="Rectangle 13"/>
              <p:cNvSpPr>
                <a:spLocks noChangeArrowheads="1"/>
              </p:cNvSpPr>
              <p:nvPr/>
            </p:nvSpPr>
            <p:spPr bwMode="auto">
              <a:xfrm>
                <a:off x="864" y="1554"/>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a:t>
                </a:r>
              </a:p>
            </p:txBody>
          </p:sp>
          <p:sp>
            <p:nvSpPr>
              <p:cNvPr id="191502" name="Rectangle 14"/>
              <p:cNvSpPr>
                <a:spLocks noChangeArrowheads="1"/>
              </p:cNvSpPr>
              <p:nvPr/>
            </p:nvSpPr>
            <p:spPr bwMode="auto">
              <a:xfrm>
                <a:off x="864" y="1228"/>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m-1,0</a:t>
                </a:r>
                <a:endParaRPr lang="zh-CN" altLang="en-US" sz="2000" i="1"/>
              </a:p>
            </p:txBody>
          </p:sp>
          <p:sp>
            <p:nvSpPr>
              <p:cNvPr id="191503" name="Rectangle 15"/>
              <p:cNvSpPr>
                <a:spLocks noChangeArrowheads="1"/>
              </p:cNvSpPr>
              <p:nvPr/>
            </p:nvSpPr>
            <p:spPr bwMode="auto">
              <a:xfrm>
                <a:off x="864" y="902"/>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a:t>
                </a:r>
              </a:p>
            </p:txBody>
          </p:sp>
          <p:sp>
            <p:nvSpPr>
              <p:cNvPr id="191504" name="Rectangle 16"/>
              <p:cNvSpPr>
                <a:spLocks noChangeArrowheads="1"/>
              </p:cNvSpPr>
              <p:nvPr/>
            </p:nvSpPr>
            <p:spPr bwMode="auto">
              <a:xfrm>
                <a:off x="864" y="576"/>
                <a:ext cx="9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a</a:t>
                </a:r>
                <a:r>
                  <a:rPr lang="en-US" altLang="zh-CN" sz="2000" i="1" baseline="-25000"/>
                  <a:t>0,0</a:t>
                </a:r>
              </a:p>
            </p:txBody>
          </p:sp>
          <p:sp>
            <p:nvSpPr>
              <p:cNvPr id="191505" name="Line 17"/>
              <p:cNvSpPr>
                <a:spLocks noChangeShapeType="1"/>
              </p:cNvSpPr>
              <p:nvPr/>
            </p:nvSpPr>
            <p:spPr bwMode="auto">
              <a:xfrm>
                <a:off x="864" y="576"/>
                <a:ext cx="91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06" name="Line 18"/>
              <p:cNvSpPr>
                <a:spLocks noChangeShapeType="1"/>
              </p:cNvSpPr>
              <p:nvPr/>
            </p:nvSpPr>
            <p:spPr bwMode="auto">
              <a:xfrm>
                <a:off x="864" y="902"/>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07" name="Line 19"/>
              <p:cNvSpPr>
                <a:spLocks noChangeShapeType="1"/>
              </p:cNvSpPr>
              <p:nvPr/>
            </p:nvSpPr>
            <p:spPr bwMode="auto">
              <a:xfrm>
                <a:off x="864" y="1228"/>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08" name="Line 20"/>
              <p:cNvSpPr>
                <a:spLocks noChangeShapeType="1"/>
              </p:cNvSpPr>
              <p:nvPr/>
            </p:nvSpPr>
            <p:spPr bwMode="auto">
              <a:xfrm>
                <a:off x="864" y="1554"/>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09" name="Line 21"/>
              <p:cNvSpPr>
                <a:spLocks noChangeShapeType="1"/>
              </p:cNvSpPr>
              <p:nvPr/>
            </p:nvSpPr>
            <p:spPr bwMode="auto">
              <a:xfrm>
                <a:off x="864" y="1880"/>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10" name="Line 22"/>
              <p:cNvSpPr>
                <a:spLocks noChangeShapeType="1"/>
              </p:cNvSpPr>
              <p:nvPr/>
            </p:nvSpPr>
            <p:spPr bwMode="auto">
              <a:xfrm>
                <a:off x="864" y="2206"/>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11" name="Line 23"/>
              <p:cNvSpPr>
                <a:spLocks noChangeShapeType="1"/>
              </p:cNvSpPr>
              <p:nvPr/>
            </p:nvSpPr>
            <p:spPr bwMode="auto">
              <a:xfrm>
                <a:off x="864" y="2532"/>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12" name="Line 24"/>
              <p:cNvSpPr>
                <a:spLocks noChangeShapeType="1"/>
              </p:cNvSpPr>
              <p:nvPr/>
            </p:nvSpPr>
            <p:spPr bwMode="auto">
              <a:xfrm>
                <a:off x="864" y="2858"/>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13" name="Line 25"/>
              <p:cNvSpPr>
                <a:spLocks noChangeShapeType="1"/>
              </p:cNvSpPr>
              <p:nvPr/>
            </p:nvSpPr>
            <p:spPr bwMode="auto">
              <a:xfrm>
                <a:off x="864" y="3184"/>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14" name="Line 26"/>
              <p:cNvSpPr>
                <a:spLocks noChangeShapeType="1"/>
              </p:cNvSpPr>
              <p:nvPr/>
            </p:nvSpPr>
            <p:spPr bwMode="auto">
              <a:xfrm>
                <a:off x="864" y="3510"/>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15" name="Line 27"/>
              <p:cNvSpPr>
                <a:spLocks noChangeShapeType="1"/>
              </p:cNvSpPr>
              <p:nvPr/>
            </p:nvSpPr>
            <p:spPr bwMode="auto">
              <a:xfrm>
                <a:off x="864" y="3836"/>
                <a:ext cx="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16" name="Line 28"/>
              <p:cNvSpPr>
                <a:spLocks noChangeShapeType="1"/>
              </p:cNvSpPr>
              <p:nvPr/>
            </p:nvSpPr>
            <p:spPr bwMode="auto">
              <a:xfrm>
                <a:off x="864" y="4162"/>
                <a:ext cx="91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17" name="Line 29"/>
              <p:cNvSpPr>
                <a:spLocks noChangeShapeType="1"/>
              </p:cNvSpPr>
              <p:nvPr/>
            </p:nvSpPr>
            <p:spPr bwMode="auto">
              <a:xfrm>
                <a:off x="864" y="576"/>
                <a:ext cx="0" cy="358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18" name="Line 30"/>
              <p:cNvSpPr>
                <a:spLocks noChangeShapeType="1"/>
              </p:cNvSpPr>
              <p:nvPr/>
            </p:nvSpPr>
            <p:spPr bwMode="auto">
              <a:xfrm>
                <a:off x="1776" y="576"/>
                <a:ext cx="0" cy="358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91519" name="AutoShape 31"/>
              <p:cNvSpPr>
                <a:spLocks/>
              </p:cNvSpPr>
              <p:nvPr/>
            </p:nvSpPr>
            <p:spPr bwMode="auto">
              <a:xfrm>
                <a:off x="1824" y="624"/>
                <a:ext cx="144" cy="912"/>
              </a:xfrm>
              <a:prstGeom prst="rightBrace">
                <a:avLst>
                  <a:gd name="adj1" fmla="val 52778"/>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520" name="AutoShape 32"/>
              <p:cNvSpPr>
                <a:spLocks/>
              </p:cNvSpPr>
              <p:nvPr/>
            </p:nvSpPr>
            <p:spPr bwMode="auto">
              <a:xfrm>
                <a:off x="1824" y="1920"/>
                <a:ext cx="144" cy="912"/>
              </a:xfrm>
              <a:prstGeom prst="rightBrace">
                <a:avLst>
                  <a:gd name="adj1" fmla="val 52778"/>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521" name="AutoShape 33"/>
              <p:cNvSpPr>
                <a:spLocks/>
              </p:cNvSpPr>
              <p:nvPr/>
            </p:nvSpPr>
            <p:spPr bwMode="auto">
              <a:xfrm>
                <a:off x="1776" y="3216"/>
                <a:ext cx="144" cy="912"/>
              </a:xfrm>
              <a:prstGeom prst="rightBrace">
                <a:avLst>
                  <a:gd name="adj1" fmla="val 52778"/>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522" name="Text Box 34"/>
              <p:cNvSpPr txBox="1">
                <a:spLocks noChangeArrowheads="1"/>
              </p:cNvSpPr>
              <p:nvPr/>
            </p:nvSpPr>
            <p:spPr bwMode="auto">
              <a:xfrm>
                <a:off x="1920" y="960"/>
                <a:ext cx="864"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第</a:t>
                </a:r>
                <a:r>
                  <a:rPr lang="zh-CN" altLang="en-US" i="1"/>
                  <a:t>0</a:t>
                </a:r>
                <a:r>
                  <a:rPr lang="zh-CN" altLang="en-US"/>
                  <a:t>列</a:t>
                </a:r>
              </a:p>
            </p:txBody>
          </p:sp>
          <p:sp>
            <p:nvSpPr>
              <p:cNvPr id="191523" name="Text Box 35"/>
              <p:cNvSpPr txBox="1">
                <a:spLocks noChangeArrowheads="1"/>
              </p:cNvSpPr>
              <p:nvPr/>
            </p:nvSpPr>
            <p:spPr bwMode="auto">
              <a:xfrm>
                <a:off x="1920" y="2256"/>
                <a:ext cx="864"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第</a:t>
                </a:r>
                <a:r>
                  <a:rPr lang="en-US" altLang="zh-CN" i="1"/>
                  <a:t>j</a:t>
                </a:r>
                <a:r>
                  <a:rPr lang="zh-CN" altLang="en-US"/>
                  <a:t>列</a:t>
                </a:r>
              </a:p>
            </p:txBody>
          </p:sp>
          <p:sp>
            <p:nvSpPr>
              <p:cNvPr id="191524" name="Text Box 36"/>
              <p:cNvSpPr txBox="1">
                <a:spLocks noChangeArrowheads="1"/>
              </p:cNvSpPr>
              <p:nvPr/>
            </p:nvSpPr>
            <p:spPr bwMode="auto">
              <a:xfrm>
                <a:off x="1872" y="3552"/>
                <a:ext cx="863"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第</a:t>
                </a:r>
                <a:r>
                  <a:rPr lang="en-US" altLang="zh-CN" i="1"/>
                  <a:t>n-1</a:t>
                </a:r>
                <a:r>
                  <a:rPr lang="zh-CN" altLang="en-US"/>
                  <a:t>列</a:t>
                </a:r>
              </a:p>
            </p:txBody>
          </p:sp>
        </p:grpSp>
        <p:sp>
          <p:nvSpPr>
            <p:cNvPr id="191525" name="Text Box 37"/>
            <p:cNvSpPr txBox="1">
              <a:spLocks noChangeArrowheads="1"/>
            </p:cNvSpPr>
            <p:nvPr/>
          </p:nvSpPr>
          <p:spPr bwMode="auto">
            <a:xfrm>
              <a:off x="0" y="432"/>
              <a:ext cx="8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t> </a:t>
              </a:r>
              <a:r>
                <a:rPr lang="en-US" altLang="zh-CN" sz="1600" i="1">
                  <a:solidFill>
                    <a:srgbClr val="FF0000"/>
                  </a:solidFill>
                </a:rPr>
                <a:t>LOC</a:t>
              </a:r>
              <a:r>
                <a:rPr lang="en-US" altLang="zh-CN" sz="1600">
                  <a:solidFill>
                    <a:srgbClr val="FF0000"/>
                  </a:solidFill>
                </a:rPr>
                <a:t>(</a:t>
              </a:r>
              <a:r>
                <a:rPr lang="en-US" altLang="zh-CN" i="1">
                  <a:solidFill>
                    <a:srgbClr val="FF0000"/>
                  </a:solidFill>
                </a:rPr>
                <a:t>a</a:t>
              </a:r>
              <a:r>
                <a:rPr lang="en-US" altLang="zh-CN" i="1" baseline="-25000">
                  <a:solidFill>
                    <a:srgbClr val="FF0000"/>
                  </a:solidFill>
                </a:rPr>
                <a:t>00</a:t>
              </a:r>
              <a:r>
                <a:rPr lang="en-US" altLang="zh-CN">
                  <a:solidFill>
                    <a:srgbClr val="FF0000"/>
                  </a:solidFill>
                </a:rPr>
                <a:t>)</a:t>
              </a:r>
              <a:r>
                <a:rPr lang="en-US" altLang="zh-CN"/>
                <a:t> </a:t>
              </a:r>
              <a:r>
                <a:rPr lang="en-US" altLang="zh-CN" i="1"/>
                <a:t> </a:t>
              </a:r>
            </a:p>
          </p:txBody>
        </p:sp>
      </p:grpSp>
      <p:sp>
        <p:nvSpPr>
          <p:cNvPr id="191526" name="Text Box 38"/>
          <p:cNvSpPr txBox="1">
            <a:spLocks noChangeArrowheads="1"/>
          </p:cNvSpPr>
          <p:nvPr/>
        </p:nvSpPr>
        <p:spPr bwMode="auto">
          <a:xfrm>
            <a:off x="609600" y="2667000"/>
            <a:ext cx="53340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spcBef>
                <a:spcPct val="50000"/>
              </a:spcBef>
              <a:buClr>
                <a:schemeClr val="folHlink"/>
              </a:buClr>
              <a:buSzPct val="130000"/>
              <a:buFont typeface="Wingdings" pitchFamily="2" charset="2"/>
              <a:buNone/>
            </a:pPr>
            <a:r>
              <a:rPr lang="zh-CN" altLang="en-US" sz="1600">
                <a:latin typeface="Arial Narrow" pitchFamily="34" charset="0"/>
              </a:rPr>
              <a:t> 地址计算公式:</a:t>
            </a:r>
            <a:endParaRPr lang="zh-CN" altLang="en-US">
              <a:solidFill>
                <a:schemeClr val="tx2"/>
              </a:solidFill>
              <a:latin typeface="Arial Narrow" pitchFamily="34" charset="0"/>
            </a:endParaRPr>
          </a:p>
          <a:p>
            <a:pPr>
              <a:lnSpc>
                <a:spcPct val="145000"/>
              </a:lnSpc>
              <a:spcBef>
                <a:spcPct val="50000"/>
              </a:spcBef>
            </a:pPr>
            <a:r>
              <a:rPr lang="en-US" altLang="zh-CN" sz="1600">
                <a:solidFill>
                  <a:schemeClr val="tx2"/>
                </a:solidFill>
                <a:latin typeface="Arial Narrow" pitchFamily="34" charset="0"/>
              </a:rPr>
              <a:t>    </a:t>
            </a:r>
            <a:r>
              <a:rPr lang="en-US" altLang="zh-CN" sz="2400" i="1">
                <a:solidFill>
                  <a:schemeClr val="tx2"/>
                </a:solidFill>
              </a:rPr>
              <a:t>Loc</a:t>
            </a:r>
            <a:r>
              <a:rPr lang="en-US" altLang="zh-CN" sz="2400">
                <a:solidFill>
                  <a:schemeClr val="tx2"/>
                </a:solidFill>
              </a:rPr>
              <a:t>(</a:t>
            </a:r>
            <a:r>
              <a:rPr lang="en-US" altLang="zh-CN" sz="2400" i="1">
                <a:solidFill>
                  <a:schemeClr val="tx2"/>
                </a:solidFill>
              </a:rPr>
              <a:t>a</a:t>
            </a:r>
            <a:r>
              <a:rPr lang="en-US" altLang="zh-CN" sz="2400" i="1" baseline="-25000">
                <a:solidFill>
                  <a:schemeClr val="tx2"/>
                </a:solidFill>
              </a:rPr>
              <a:t>ij</a:t>
            </a:r>
            <a:r>
              <a:rPr lang="en-US" altLang="zh-CN" sz="2400">
                <a:solidFill>
                  <a:schemeClr val="tx2"/>
                </a:solidFill>
              </a:rPr>
              <a:t>)＝</a:t>
            </a:r>
            <a:r>
              <a:rPr lang="en-US" altLang="zh-CN" sz="2400" i="1">
                <a:solidFill>
                  <a:schemeClr val="tx2"/>
                </a:solidFill>
              </a:rPr>
              <a:t>Loc</a:t>
            </a:r>
            <a:r>
              <a:rPr lang="en-US" altLang="zh-CN" sz="2400">
                <a:solidFill>
                  <a:schemeClr val="tx2"/>
                </a:solidFill>
              </a:rPr>
              <a:t>(</a:t>
            </a:r>
            <a:r>
              <a:rPr lang="en-US" altLang="zh-CN" sz="2400" i="1">
                <a:solidFill>
                  <a:schemeClr val="tx2"/>
                </a:solidFill>
              </a:rPr>
              <a:t>a</a:t>
            </a:r>
            <a:r>
              <a:rPr lang="en-US" altLang="zh-CN" sz="2400" i="1" baseline="-25000">
                <a:solidFill>
                  <a:schemeClr val="tx2"/>
                </a:solidFill>
              </a:rPr>
              <a:t>00</a:t>
            </a:r>
            <a:r>
              <a:rPr lang="en-US" altLang="zh-CN" sz="2400">
                <a:solidFill>
                  <a:schemeClr val="tx2"/>
                </a:solidFill>
              </a:rPr>
              <a:t>)＋(</a:t>
            </a:r>
            <a:r>
              <a:rPr lang="en-US" altLang="zh-CN" sz="2400" i="1">
                <a:solidFill>
                  <a:schemeClr val="tx2"/>
                </a:solidFill>
              </a:rPr>
              <a:t>j</a:t>
            </a:r>
            <a:r>
              <a:rPr lang="en-US" altLang="zh-CN" sz="2400">
                <a:solidFill>
                  <a:schemeClr val="tx2"/>
                </a:solidFill>
              </a:rPr>
              <a:t>×</a:t>
            </a:r>
            <a:r>
              <a:rPr lang="en-US" altLang="zh-CN" sz="2400" i="1">
                <a:solidFill>
                  <a:schemeClr val="tx2"/>
                </a:solidFill>
              </a:rPr>
              <a:t>m</a:t>
            </a:r>
            <a:r>
              <a:rPr lang="en-US" altLang="zh-CN" sz="2400">
                <a:solidFill>
                  <a:schemeClr val="tx2"/>
                </a:solidFill>
              </a:rPr>
              <a:t>＋</a:t>
            </a:r>
            <a:r>
              <a:rPr lang="en-US" altLang="zh-CN" sz="2400" i="1">
                <a:solidFill>
                  <a:schemeClr val="tx2"/>
                </a:solidFill>
              </a:rPr>
              <a:t>i</a:t>
            </a:r>
            <a:r>
              <a:rPr lang="en-US" altLang="zh-CN" sz="2400">
                <a:solidFill>
                  <a:schemeClr val="tx2"/>
                </a:solidFill>
              </a:rPr>
              <a:t>)</a:t>
            </a:r>
            <a:r>
              <a:rPr lang="en-US" altLang="zh-CN" sz="2400" i="1">
                <a:solidFill>
                  <a:schemeClr val="tx2"/>
                </a:solidFill>
              </a:rPr>
              <a:t>L</a:t>
            </a:r>
          </a:p>
        </p:txBody>
      </p:sp>
    </p:spTree>
    <p:extLst>
      <p:ext uri="{BB962C8B-B14F-4D97-AF65-F5344CB8AC3E}">
        <p14:creationId xmlns:p14="http://schemas.microsoft.com/office/powerpoint/2010/main" val="63198610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ox(in)">
                                      <p:cBhvr>
                                        <p:cTn id="7" dur="500"/>
                                        <p:tgtEl>
                                          <p:spTgt spid="191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1526"/>
                                        </p:tgtEl>
                                        <p:attrNameLst>
                                          <p:attrName>style.visibility</p:attrName>
                                        </p:attrNameLst>
                                      </p:cBhvr>
                                      <p:to>
                                        <p:strVal val="visible"/>
                                      </p:to>
                                    </p:set>
                                    <p:animEffect transition="in" filter="box(in)">
                                      <p:cBhvr>
                                        <p:cTn id="12" dur="500"/>
                                        <p:tgtEl>
                                          <p:spTgt spid="191526"/>
                                        </p:tgtEl>
                                      </p:cBhvr>
                                    </p:animEffect>
                                  </p:childTnLst>
                                  <p:subTnLst>
                                    <p:animClr clrSpc="rgb" dir="cw">
                                      <p:cBhvr override="childStyle">
                                        <p:cTn dur="1" fill="hold" display="0" masterRel="nextClick" afterEffect="1"/>
                                        <p:tgtEl>
                                          <p:spTgt spid="191526"/>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1" name="Rectangle 11"/>
          <p:cNvSpPr>
            <a:spLocks noGrp="1" noChangeArrowheads="1"/>
          </p:cNvSpPr>
          <p:nvPr>
            <p:ph type="title"/>
          </p:nvPr>
        </p:nvSpPr>
        <p:spPr>
          <a:xfrm>
            <a:off x="755576" y="260648"/>
            <a:ext cx="7772400" cy="533400"/>
          </a:xfrm>
        </p:spPr>
        <p:txBody>
          <a:bodyPr/>
          <a:lstStyle/>
          <a:p>
            <a:r>
              <a:rPr lang="en-US" altLang="zh-CN" sz="4000" dirty="0" smtClean="0"/>
              <a:t>3</a:t>
            </a:r>
            <a:r>
              <a:rPr lang="zh-CN" altLang="en-US" sz="4000" dirty="0" smtClean="0"/>
              <a:t>.</a:t>
            </a:r>
            <a:r>
              <a:rPr lang="zh-CN" altLang="en-US" sz="4000" dirty="0"/>
              <a:t>2  数组的顺序表示和实现</a:t>
            </a:r>
          </a:p>
        </p:txBody>
      </p:sp>
      <p:sp>
        <p:nvSpPr>
          <p:cNvPr id="128012" name="Rectangle 12"/>
          <p:cNvSpPr>
            <a:spLocks noGrp="1" noChangeArrowheads="1"/>
          </p:cNvSpPr>
          <p:nvPr>
            <p:ph type="body" idx="1"/>
          </p:nvPr>
        </p:nvSpPr>
        <p:spPr/>
        <p:txBody>
          <a:bodyPr/>
          <a:lstStyle/>
          <a:p>
            <a:pPr lvl="1"/>
            <a:r>
              <a:rPr lang="zh-CN" altLang="en-US" sz="2400" dirty="0"/>
              <a:t>可以推广到多维数组的列优先顺序存储</a:t>
            </a:r>
          </a:p>
          <a:p>
            <a:pPr lvl="2"/>
            <a:r>
              <a:rPr lang="zh-CN" altLang="en-US" sz="2000" dirty="0"/>
              <a:t>列优先顺序存储也称为</a:t>
            </a:r>
            <a:r>
              <a:rPr lang="zh-CN" altLang="en-US" sz="2000" dirty="0">
                <a:solidFill>
                  <a:srgbClr val="FF0000"/>
                </a:solidFill>
              </a:rPr>
              <a:t>高下标优先</a:t>
            </a:r>
            <a:r>
              <a:rPr lang="zh-CN" altLang="en-US" sz="2000" dirty="0"/>
              <a:t>或右边下标优先于左边下标。</a:t>
            </a:r>
          </a:p>
          <a:p>
            <a:pPr lvl="2"/>
            <a:r>
              <a:rPr lang="zh-CN" altLang="en-US" sz="2000" dirty="0"/>
              <a:t>多维数组按列优先存放到内存的规律：</a:t>
            </a:r>
          </a:p>
          <a:p>
            <a:pPr lvl="3"/>
            <a:r>
              <a:rPr lang="zh-CN" altLang="en-US" sz="1800" dirty="0"/>
              <a:t>最右边下标变化最慢，最左边下标变化最快，左边下标变化一遍，与之相邻的右边下标才变化一次。</a:t>
            </a:r>
          </a:p>
          <a:p>
            <a:pPr lvl="3"/>
            <a:r>
              <a:rPr lang="zh-CN" altLang="en-US" sz="1800" dirty="0"/>
              <a:t>因此，在算法中，最右边下标可以看成是外循环，最左边下标可以看成是最内循环。</a:t>
            </a:r>
          </a:p>
          <a:p>
            <a:pPr lvl="1"/>
            <a:endParaRPr lang="zh-CN" altLang="en-US" sz="2400" dirty="0"/>
          </a:p>
        </p:txBody>
      </p:sp>
    </p:spTree>
    <p:extLst>
      <p:ext uri="{BB962C8B-B14F-4D97-AF65-F5344CB8AC3E}">
        <p14:creationId xmlns:p14="http://schemas.microsoft.com/office/powerpoint/2010/main" val="855269386"/>
      </p:ext>
    </p:extLst>
  </p:cSld>
  <p:clrMapOvr>
    <a:masterClrMapping/>
  </p:clrMapOvr>
  <p:transition>
    <p:checke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a16="http://schemas.microsoft.com/office/drawing/2014/main" xmlns="" id="{6506C3D4-7A40-4AB4-93A7-78FAC0EF005D}"/>
              </a:ext>
            </a:extLst>
          </p:cNvPr>
          <p:cNvSpPr>
            <a:spLocks noChangeArrowheads="1"/>
          </p:cNvSpPr>
          <p:nvPr/>
        </p:nvSpPr>
        <p:spPr bwMode="auto">
          <a:xfrm>
            <a:off x="2569204" y="2924944"/>
            <a:ext cx="4608512" cy="735394"/>
          </a:xfrm>
          <a:prstGeom prst="rect">
            <a:avLst/>
          </a:prstGeom>
          <a:noFill/>
          <a:ln w="9525">
            <a:noFill/>
            <a:miter lim="800000"/>
            <a:headEnd/>
            <a:tailEnd/>
          </a:ln>
        </p:spPr>
        <p:txBody>
          <a:bodyPr wrap="square">
            <a:spAutoFit/>
          </a:bodyPr>
          <a:lstStyle/>
          <a:p>
            <a:pPr>
              <a:lnSpc>
                <a:spcPct val="150000"/>
              </a:lnSpc>
            </a:pPr>
            <a:r>
              <a:rPr lang="zh-CN" altLang="en-US" sz="3200" b="1" dirty="0" smtClean="0">
                <a:solidFill>
                  <a:prstClr val="black"/>
                </a:solidFill>
              </a:rPr>
              <a:t>第</a:t>
            </a:r>
            <a:r>
              <a:rPr lang="en-US" altLang="zh-CN" sz="3200" b="1" dirty="0" smtClean="0">
                <a:solidFill>
                  <a:prstClr val="black"/>
                </a:solidFill>
              </a:rPr>
              <a:t>3</a:t>
            </a:r>
            <a:r>
              <a:rPr lang="zh-CN" altLang="en-US" sz="3200" b="1" dirty="0" smtClean="0">
                <a:solidFill>
                  <a:prstClr val="black"/>
                </a:solidFill>
              </a:rPr>
              <a:t>章  ： </a:t>
            </a:r>
            <a:r>
              <a:rPr lang="zh-CN" altLang="en-US" sz="3200" b="1" dirty="0">
                <a:solidFill>
                  <a:prstClr val="black"/>
                </a:solidFill>
              </a:rPr>
              <a:t>数组和广义表</a:t>
            </a:r>
          </a:p>
        </p:txBody>
      </p:sp>
      <p:sp>
        <p:nvSpPr>
          <p:cNvPr id="5" name="矩形 4">
            <a:extLst>
              <a:ext uri="{FF2B5EF4-FFF2-40B4-BE49-F238E27FC236}">
                <a16:creationId xmlns:a16="http://schemas.microsoft.com/office/drawing/2014/main" xmlns="" id="{53A6A502-8CDD-4E0C-AD3B-E34CC8ADA2D3}"/>
              </a:ext>
            </a:extLst>
          </p:cNvPr>
          <p:cNvSpPr/>
          <p:nvPr/>
        </p:nvSpPr>
        <p:spPr>
          <a:xfrm>
            <a:off x="3505035" y="1310120"/>
            <a:ext cx="2736850" cy="830997"/>
          </a:xfrm>
          <a:prstGeom prst="rect">
            <a:avLst/>
          </a:prstGeom>
        </p:spPr>
        <p:txBody>
          <a:bodyPr wrap="square">
            <a:spAutoFit/>
          </a:bodyPr>
          <a:lstStyle/>
          <a:p>
            <a:r>
              <a:rPr lang="en-US" altLang="zh-CN" sz="4800" b="1">
                <a:solidFill>
                  <a:srgbClr val="252525"/>
                </a:solidFill>
                <a:latin typeface="宋体"/>
              </a:rPr>
              <a:t>CONTENT</a:t>
            </a:r>
            <a:endParaRPr lang="zh-CN" altLang="en-US" sz="2000" dirty="0"/>
          </a:p>
        </p:txBody>
      </p:sp>
    </p:spTree>
    <p:extLst>
      <p:ext uri="{BB962C8B-B14F-4D97-AF65-F5344CB8AC3E}">
        <p14:creationId xmlns:p14="http://schemas.microsoft.com/office/powerpoint/2010/main" val="256728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5" name="Rectangle 15"/>
          <p:cNvSpPr>
            <a:spLocks noGrp="1" noChangeArrowheads="1"/>
          </p:cNvSpPr>
          <p:nvPr>
            <p:ph type="title"/>
          </p:nvPr>
        </p:nvSpPr>
        <p:spPr>
          <a:xfrm>
            <a:off x="827584" y="260648"/>
            <a:ext cx="7772400" cy="533400"/>
          </a:xfrm>
        </p:spPr>
        <p:txBody>
          <a:bodyPr/>
          <a:lstStyle/>
          <a:p>
            <a:r>
              <a:rPr lang="en-US" altLang="zh-CN" sz="4000" dirty="0" smtClean="0"/>
              <a:t>3</a:t>
            </a:r>
            <a:r>
              <a:rPr lang="zh-CN" altLang="en-US" sz="4000" dirty="0" smtClean="0"/>
              <a:t>.</a:t>
            </a:r>
            <a:r>
              <a:rPr lang="zh-CN" altLang="en-US" sz="4000" dirty="0"/>
              <a:t>2  数组的顺序表示和实现</a:t>
            </a:r>
          </a:p>
        </p:txBody>
      </p:sp>
      <p:sp>
        <p:nvSpPr>
          <p:cNvPr id="71696" name="Rectangle 16"/>
          <p:cNvSpPr>
            <a:spLocks noGrp="1" noChangeArrowheads="1"/>
          </p:cNvSpPr>
          <p:nvPr>
            <p:ph type="body" idx="1"/>
          </p:nvPr>
        </p:nvSpPr>
        <p:spPr/>
        <p:txBody>
          <a:bodyPr/>
          <a:lstStyle/>
          <a:p>
            <a:r>
              <a:rPr lang="zh-CN" altLang="en-US" sz="2800"/>
              <a:t>优点</a:t>
            </a:r>
          </a:p>
          <a:p>
            <a:pPr lvl="1"/>
            <a:r>
              <a:rPr lang="zh-CN" altLang="en-US" sz="2400"/>
              <a:t>只要知道以下三要素</a:t>
            </a:r>
          </a:p>
          <a:p>
            <a:pPr lvl="2"/>
            <a:r>
              <a:rPr lang="zh-CN" altLang="en-US" sz="2000"/>
              <a:t>①开始结点的存放地址（即基地址）；</a:t>
            </a:r>
          </a:p>
          <a:p>
            <a:pPr lvl="2"/>
            <a:r>
              <a:rPr lang="zh-CN" altLang="en-US" sz="2000"/>
              <a:t>②维数和每维的上、下界；</a:t>
            </a:r>
          </a:p>
          <a:p>
            <a:pPr lvl="2"/>
            <a:r>
              <a:rPr lang="zh-CN" altLang="en-US" sz="2000"/>
              <a:t>③每个数组元素所占用的单元数</a:t>
            </a:r>
          </a:p>
          <a:p>
            <a:pPr lvl="1"/>
            <a:r>
              <a:rPr lang="zh-CN" altLang="en-US" sz="2400"/>
              <a:t>就可以将数组元素的存放地址表示为其下标的线性函数。</a:t>
            </a:r>
          </a:p>
          <a:p>
            <a:pPr lvl="1"/>
            <a:r>
              <a:rPr lang="zh-CN" altLang="en-US" sz="2400"/>
              <a:t>因此:</a:t>
            </a:r>
          </a:p>
          <a:p>
            <a:pPr lvl="2"/>
            <a:r>
              <a:rPr lang="zh-CN" altLang="en-US" sz="2000"/>
              <a:t>数组中的任一元素可以在相同的时间内存取，即顺序存储的数组是一个</a:t>
            </a:r>
            <a:r>
              <a:rPr lang="zh-CN" altLang="en-US" sz="2000">
                <a:solidFill>
                  <a:srgbClr val="FF0000"/>
                </a:solidFill>
              </a:rPr>
              <a:t>随机存取</a:t>
            </a:r>
            <a:r>
              <a:rPr lang="zh-CN" altLang="en-US" sz="2000"/>
              <a:t>结构。</a:t>
            </a:r>
          </a:p>
        </p:txBody>
      </p:sp>
    </p:spTree>
    <p:extLst>
      <p:ext uri="{BB962C8B-B14F-4D97-AF65-F5344CB8AC3E}">
        <p14:creationId xmlns:p14="http://schemas.microsoft.com/office/powerpoint/2010/main" val="2516296042"/>
      </p:ext>
    </p:extLst>
  </p:cSld>
  <p:clrMapOvr>
    <a:masterClrMapping/>
  </p:clrMapOvr>
  <p:transition>
    <p:checke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endParaRPr lang="zh-CN" altLang="en-US"/>
          </a:p>
        </p:txBody>
      </p:sp>
      <p:sp>
        <p:nvSpPr>
          <p:cNvPr id="210947" name="Rectangle 3"/>
          <p:cNvSpPr>
            <a:spLocks noGrp="1" noChangeArrowheads="1"/>
          </p:cNvSpPr>
          <p:nvPr>
            <p:ph type="body" idx="1"/>
          </p:nvPr>
        </p:nvSpPr>
        <p:spPr/>
        <p:txBody>
          <a:bodyPr/>
          <a:lstStyle/>
          <a:p>
            <a:r>
              <a:rPr lang="zh-CN" altLang="en-US"/>
              <a:t>缺点</a:t>
            </a:r>
          </a:p>
          <a:p>
            <a:pPr lvl="1"/>
            <a:r>
              <a:rPr lang="zh-CN" altLang="en-US"/>
              <a:t>为了在计算机内存中给数组开辟足够的内存空间，必须预先确定每个数组下标的上、下界，有时这是比较困难的。</a:t>
            </a:r>
          </a:p>
          <a:p>
            <a:endParaRPr lang="zh-CN" altLang="en-US"/>
          </a:p>
        </p:txBody>
      </p:sp>
    </p:spTree>
    <p:extLst>
      <p:ext uri="{BB962C8B-B14F-4D97-AF65-F5344CB8AC3E}">
        <p14:creationId xmlns:p14="http://schemas.microsoft.com/office/powerpoint/2010/main" val="2845438476"/>
      </p:ext>
    </p:extLst>
  </p:cSld>
  <p:clrMapOvr>
    <a:masterClrMapping/>
  </p:clrMapOvr>
  <p:transition>
    <p:checke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9" name="Rectangle 7"/>
          <p:cNvSpPr>
            <a:spLocks noGrp="1" noChangeArrowheads="1"/>
          </p:cNvSpPr>
          <p:nvPr>
            <p:ph type="title"/>
          </p:nvPr>
        </p:nvSpPr>
        <p:spPr>
          <a:xfrm>
            <a:off x="827584" y="188640"/>
            <a:ext cx="7772400" cy="533400"/>
          </a:xfrm>
        </p:spPr>
        <p:txBody>
          <a:bodyPr/>
          <a:lstStyle/>
          <a:p>
            <a:r>
              <a:rPr lang="en-US" altLang="zh-CN" sz="4000" dirty="0" smtClean="0"/>
              <a:t>3</a:t>
            </a:r>
            <a:r>
              <a:rPr lang="zh-CN" altLang="en-US" sz="4000" dirty="0" smtClean="0"/>
              <a:t>.</a:t>
            </a:r>
            <a:r>
              <a:rPr lang="zh-CN" altLang="en-US" sz="4000" dirty="0"/>
              <a:t>3 矩阵的压缩存储</a:t>
            </a:r>
            <a:endParaRPr lang="en-US" altLang="zh-CN" sz="4000" dirty="0"/>
          </a:p>
        </p:txBody>
      </p:sp>
      <p:sp>
        <p:nvSpPr>
          <p:cNvPr id="131080" name="Rectangle 8"/>
          <p:cNvSpPr>
            <a:spLocks noGrp="1" noChangeArrowheads="1"/>
          </p:cNvSpPr>
          <p:nvPr>
            <p:ph type="body" idx="1"/>
          </p:nvPr>
        </p:nvSpPr>
        <p:spPr/>
        <p:txBody>
          <a:bodyPr/>
          <a:lstStyle/>
          <a:p>
            <a:r>
              <a:rPr lang="zh-CN" altLang="en-US" sz="2800"/>
              <a:t>问题提出：</a:t>
            </a:r>
          </a:p>
          <a:p>
            <a:pPr lvl="1"/>
            <a:r>
              <a:rPr lang="zh-CN" altLang="en-US" sz="2400"/>
              <a:t>在科学与工程计算问题中，矩阵是一种常用的数学对象，在高级语言编制程序时，简单而又自然的方法，就是将一个矩阵描述为一个二维数组。</a:t>
            </a:r>
          </a:p>
          <a:p>
            <a:pPr lvl="1"/>
            <a:r>
              <a:rPr lang="zh-CN" altLang="en-US" sz="2400"/>
              <a:t>矩阵在这种存储表示之下，可以对其元素进行随机存取，各种矩阵运算也非常简单，并且存储的密度为1。</a:t>
            </a:r>
          </a:p>
          <a:p>
            <a:r>
              <a:rPr lang="zh-CN" altLang="en-US" sz="2800"/>
              <a:t>两类矩阵的压缩存储</a:t>
            </a:r>
          </a:p>
          <a:p>
            <a:pPr lvl="1"/>
            <a:r>
              <a:rPr lang="zh-CN" altLang="en-US" sz="2400"/>
              <a:t>特殊矩阵</a:t>
            </a:r>
          </a:p>
          <a:p>
            <a:pPr lvl="1"/>
            <a:r>
              <a:rPr lang="zh-CN" altLang="en-US" sz="2400"/>
              <a:t>稀疏矩阵</a:t>
            </a:r>
          </a:p>
          <a:p>
            <a:endParaRPr lang="zh-CN" altLang="en-US" sz="2800"/>
          </a:p>
        </p:txBody>
      </p:sp>
    </p:spTree>
    <p:extLst>
      <p:ext uri="{BB962C8B-B14F-4D97-AF65-F5344CB8AC3E}">
        <p14:creationId xmlns:p14="http://schemas.microsoft.com/office/powerpoint/2010/main" val="1871755764"/>
      </p:ext>
    </p:extLst>
  </p:cSld>
  <p:clrMapOvr>
    <a:masterClrMapping/>
  </p:clrMapOvr>
  <p:transition>
    <p:checke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3" name="Rectangle 5"/>
          <p:cNvSpPr>
            <a:spLocks noGrp="1" noChangeArrowheads="1"/>
          </p:cNvSpPr>
          <p:nvPr>
            <p:ph type="title"/>
          </p:nvPr>
        </p:nvSpPr>
        <p:spPr/>
        <p:txBody>
          <a:bodyPr/>
          <a:lstStyle/>
          <a:p>
            <a:r>
              <a:rPr lang="en-US" altLang="zh-CN" sz="3200" dirty="0" smtClean="0"/>
              <a:t>3</a:t>
            </a:r>
            <a:r>
              <a:rPr lang="zh-CN" altLang="en-US" sz="3200" dirty="0" smtClean="0"/>
              <a:t>.</a:t>
            </a:r>
            <a:r>
              <a:rPr lang="zh-CN" altLang="en-US" sz="3200" dirty="0"/>
              <a:t>3.1  特殊矩阵</a:t>
            </a:r>
          </a:p>
        </p:txBody>
      </p:sp>
      <p:sp>
        <p:nvSpPr>
          <p:cNvPr id="211974" name="Rectangle 6"/>
          <p:cNvSpPr>
            <a:spLocks noGrp="1" noChangeArrowheads="1"/>
          </p:cNvSpPr>
          <p:nvPr>
            <p:ph type="body" idx="1"/>
          </p:nvPr>
        </p:nvSpPr>
        <p:spPr/>
        <p:txBody>
          <a:bodyPr/>
          <a:lstStyle/>
          <a:p>
            <a:pPr>
              <a:lnSpc>
                <a:spcPct val="120000"/>
              </a:lnSpc>
            </a:pPr>
            <a:r>
              <a:rPr lang="zh-CN" altLang="en-US" sz="2400"/>
              <a:t>特殊矩阵</a:t>
            </a:r>
          </a:p>
          <a:p>
            <a:pPr lvl="1">
              <a:lnSpc>
                <a:spcPct val="120000"/>
              </a:lnSpc>
            </a:pPr>
            <a:r>
              <a:rPr lang="zh-CN" altLang="en-US" sz="2000"/>
              <a:t>元素值的排列具有一定规律的矩阵。</a:t>
            </a:r>
          </a:p>
          <a:p>
            <a:pPr lvl="1">
              <a:lnSpc>
                <a:spcPct val="120000"/>
              </a:lnSpc>
            </a:pPr>
            <a:r>
              <a:rPr lang="zh-CN" altLang="en-US" sz="2000"/>
              <a:t>常见的这类矩阵有：</a:t>
            </a:r>
          </a:p>
          <a:p>
            <a:pPr lvl="2">
              <a:lnSpc>
                <a:spcPct val="120000"/>
              </a:lnSpc>
            </a:pPr>
            <a:r>
              <a:rPr lang="zh-CN" altLang="en-US" sz="2000"/>
              <a:t>对称矩阵</a:t>
            </a:r>
          </a:p>
          <a:p>
            <a:pPr lvl="2">
              <a:lnSpc>
                <a:spcPct val="120000"/>
              </a:lnSpc>
            </a:pPr>
            <a:r>
              <a:rPr lang="zh-CN" altLang="en-US" sz="2000"/>
              <a:t>下（上）三角矩阵</a:t>
            </a:r>
          </a:p>
          <a:p>
            <a:pPr lvl="2">
              <a:lnSpc>
                <a:spcPct val="120000"/>
              </a:lnSpc>
            </a:pPr>
            <a:r>
              <a:rPr lang="zh-CN" altLang="en-US" sz="2000"/>
              <a:t>对角线矩阵等等。</a:t>
            </a:r>
          </a:p>
          <a:p>
            <a:pPr>
              <a:lnSpc>
                <a:spcPct val="120000"/>
              </a:lnSpc>
            </a:pPr>
            <a:r>
              <a:rPr lang="zh-CN" altLang="en-US" sz="2400"/>
              <a:t>压缩存储方案：</a:t>
            </a:r>
          </a:p>
          <a:p>
            <a:pPr lvl="1">
              <a:lnSpc>
                <a:spcPct val="120000"/>
              </a:lnSpc>
            </a:pPr>
            <a:r>
              <a:rPr lang="zh-CN" altLang="en-US" sz="2000"/>
              <a:t>对于这些特殊矩阵，应该充分利用元素值的分布规律，将其进行压缩存储。</a:t>
            </a:r>
          </a:p>
          <a:p>
            <a:pPr lvl="1">
              <a:lnSpc>
                <a:spcPct val="120000"/>
              </a:lnSpc>
            </a:pPr>
            <a:r>
              <a:rPr lang="zh-CN" altLang="en-US" sz="2000"/>
              <a:t>选择压缩存储的方法应遵循两条原则：</a:t>
            </a:r>
          </a:p>
          <a:p>
            <a:pPr lvl="2">
              <a:lnSpc>
                <a:spcPct val="120000"/>
              </a:lnSpc>
            </a:pPr>
            <a:r>
              <a:rPr lang="zh-CN" altLang="en-US" sz="2000"/>
              <a:t>一是尽可能地压缩数据量；</a:t>
            </a:r>
          </a:p>
          <a:p>
            <a:pPr lvl="2">
              <a:lnSpc>
                <a:spcPct val="120000"/>
              </a:lnSpc>
            </a:pPr>
            <a:r>
              <a:rPr lang="zh-CN" altLang="en-US" sz="2000"/>
              <a:t>二是压缩后仍然可以比较容易地进行各项基本操作</a:t>
            </a:r>
          </a:p>
        </p:txBody>
      </p:sp>
    </p:spTree>
    <p:extLst>
      <p:ext uri="{BB962C8B-B14F-4D97-AF65-F5344CB8AC3E}">
        <p14:creationId xmlns:p14="http://schemas.microsoft.com/office/powerpoint/2010/main" val="2357531312"/>
      </p:ext>
    </p:extLst>
  </p:cSld>
  <p:clrMapOvr>
    <a:masterClrMapping/>
  </p:clrMapOvr>
  <p:transition>
    <p:checke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804" name="Rectangle 52"/>
          <p:cNvSpPr>
            <a:spLocks noGrp="1" noChangeArrowheads="1"/>
          </p:cNvSpPr>
          <p:nvPr>
            <p:ph type="title"/>
          </p:nvPr>
        </p:nvSpPr>
        <p:spPr>
          <a:xfrm>
            <a:off x="827584" y="188640"/>
            <a:ext cx="7772400" cy="533400"/>
          </a:xfrm>
        </p:spPr>
        <p:txBody>
          <a:bodyPr/>
          <a:lstStyle/>
          <a:p>
            <a:r>
              <a:rPr lang="en-US" altLang="zh-CN" dirty="0" smtClean="0"/>
              <a:t>3</a:t>
            </a:r>
            <a:r>
              <a:rPr lang="zh-CN" altLang="en-US" dirty="0" smtClean="0"/>
              <a:t>.</a:t>
            </a:r>
            <a:r>
              <a:rPr lang="zh-CN" altLang="en-US" dirty="0"/>
              <a:t>3.1  特殊矩阵</a:t>
            </a:r>
          </a:p>
        </p:txBody>
      </p:sp>
      <p:sp>
        <p:nvSpPr>
          <p:cNvPr id="74805" name="Rectangle 53"/>
          <p:cNvSpPr>
            <a:spLocks noGrp="1" noChangeArrowheads="1"/>
          </p:cNvSpPr>
          <p:nvPr>
            <p:ph type="body" idx="1"/>
          </p:nvPr>
        </p:nvSpPr>
        <p:spPr>
          <a:xfrm>
            <a:off x="381000" y="1290638"/>
            <a:ext cx="5562600" cy="5114925"/>
          </a:xfrm>
        </p:spPr>
        <p:txBody>
          <a:bodyPr/>
          <a:lstStyle/>
          <a:p>
            <a:pPr>
              <a:lnSpc>
                <a:spcPct val="120000"/>
              </a:lnSpc>
            </a:pPr>
            <a:r>
              <a:rPr lang="zh-CN" altLang="en-US" sz="2400"/>
              <a:t>一、对称矩阵</a:t>
            </a:r>
          </a:p>
          <a:p>
            <a:pPr lvl="1">
              <a:lnSpc>
                <a:spcPct val="120000"/>
              </a:lnSpc>
            </a:pPr>
            <a:r>
              <a:rPr lang="zh-CN" altLang="en-US"/>
              <a:t>定义</a:t>
            </a:r>
          </a:p>
          <a:p>
            <a:pPr lvl="2">
              <a:lnSpc>
                <a:spcPct val="120000"/>
              </a:lnSpc>
            </a:pPr>
            <a:r>
              <a:rPr lang="zh-CN" altLang="en-US"/>
              <a:t>若一个</a:t>
            </a:r>
            <a:r>
              <a:rPr lang="en-US" altLang="zh-CN" i="1"/>
              <a:t>n</a:t>
            </a:r>
            <a:r>
              <a:rPr lang="zh-CN" altLang="en-US"/>
              <a:t>阶方阵</a:t>
            </a:r>
            <a:r>
              <a:rPr lang="en-US" altLang="zh-CN" i="1"/>
              <a:t>A</a:t>
            </a:r>
            <a:r>
              <a:rPr lang="zh-CN" altLang="en-US"/>
              <a:t>中元素满足下列条件：      </a:t>
            </a:r>
          </a:p>
          <a:p>
            <a:pPr lvl="2">
              <a:lnSpc>
                <a:spcPct val="120000"/>
              </a:lnSpc>
              <a:buFont typeface="Wingdings" pitchFamily="2" charset="2"/>
              <a:buNone/>
            </a:pPr>
            <a:r>
              <a:rPr lang="en-US" altLang="zh-CN"/>
              <a:t>            </a:t>
            </a:r>
            <a:r>
              <a:rPr lang="en-US" altLang="zh-CN" i="1"/>
              <a:t>a</a:t>
            </a:r>
            <a:r>
              <a:rPr lang="en-US" altLang="zh-CN" i="1" baseline="-25000"/>
              <a:t>ij</a:t>
            </a:r>
            <a:r>
              <a:rPr lang="en-US" altLang="zh-CN" i="1"/>
              <a:t>＝a</a:t>
            </a:r>
            <a:r>
              <a:rPr lang="en-US" altLang="zh-CN" i="1" baseline="-25000"/>
              <a:t>ji</a:t>
            </a:r>
            <a:r>
              <a:rPr lang="en-US" altLang="zh-CN"/>
              <a:t> （</a:t>
            </a:r>
            <a:r>
              <a:rPr lang="zh-CN" altLang="en-US" sz="2000"/>
              <a:t>其中  1 ≤</a:t>
            </a:r>
            <a:r>
              <a:rPr lang="en-US" altLang="zh-CN" sz="2000" i="1"/>
              <a:t>i</a:t>
            </a:r>
            <a:r>
              <a:rPr lang="en-US" altLang="zh-CN" sz="2000"/>
              <a:t>, </a:t>
            </a:r>
            <a:r>
              <a:rPr lang="en-US" altLang="zh-CN" sz="2000" i="1"/>
              <a:t>j</a:t>
            </a:r>
            <a:r>
              <a:rPr lang="en-US" altLang="zh-CN" sz="2000"/>
              <a:t>≤</a:t>
            </a:r>
            <a:r>
              <a:rPr lang="en-US" altLang="zh-CN" sz="2000" i="1"/>
              <a:t>n</a:t>
            </a:r>
            <a:r>
              <a:rPr lang="en-US" altLang="zh-CN" sz="2000"/>
              <a:t>）</a:t>
            </a:r>
            <a:r>
              <a:rPr lang="en-US" altLang="zh-CN"/>
              <a:t> </a:t>
            </a:r>
          </a:p>
          <a:p>
            <a:pPr lvl="2">
              <a:lnSpc>
                <a:spcPct val="120000"/>
              </a:lnSpc>
              <a:buFont typeface="Wingdings" pitchFamily="2" charset="2"/>
              <a:buNone/>
            </a:pPr>
            <a:r>
              <a:rPr lang="zh-CN" altLang="en-US"/>
              <a:t>则称</a:t>
            </a:r>
            <a:r>
              <a:rPr lang="en-US" altLang="zh-CN" i="1"/>
              <a:t>A</a:t>
            </a:r>
            <a:r>
              <a:rPr lang="zh-CN" altLang="en-US"/>
              <a:t>为对称矩阵。</a:t>
            </a:r>
          </a:p>
          <a:p>
            <a:pPr lvl="1">
              <a:lnSpc>
                <a:spcPct val="120000"/>
              </a:lnSpc>
            </a:pPr>
            <a:r>
              <a:rPr lang="zh-CN" altLang="en-US"/>
              <a:t>压缩存储方案</a:t>
            </a:r>
          </a:p>
          <a:p>
            <a:pPr lvl="2">
              <a:lnSpc>
                <a:spcPct val="120000"/>
              </a:lnSpc>
            </a:pPr>
            <a:r>
              <a:rPr lang="zh-CN" altLang="en-US"/>
              <a:t>只存下三角</a:t>
            </a:r>
          </a:p>
          <a:p>
            <a:pPr lvl="2">
              <a:lnSpc>
                <a:spcPct val="120000"/>
              </a:lnSpc>
            </a:pPr>
            <a:r>
              <a:rPr lang="zh-CN" altLang="en-US"/>
              <a:t>只存上三角</a:t>
            </a:r>
          </a:p>
          <a:p>
            <a:pPr lvl="1">
              <a:lnSpc>
                <a:spcPct val="120000"/>
              </a:lnSpc>
              <a:buFont typeface="Wingdings" pitchFamily="2" charset="2"/>
              <a:buNone/>
            </a:pPr>
            <a:r>
              <a:rPr lang="zh-CN" altLang="en-US" sz="2000"/>
              <a:t>     </a:t>
            </a:r>
            <a:endParaRPr lang="zh-CN" altLang="en-US" sz="1800"/>
          </a:p>
        </p:txBody>
      </p:sp>
      <p:graphicFrame>
        <p:nvGraphicFramePr>
          <p:cNvPr id="74786" name="Object 34"/>
          <p:cNvGraphicFramePr>
            <a:graphicFrameLocks noChangeAspect="1"/>
          </p:cNvGraphicFramePr>
          <p:nvPr/>
        </p:nvGraphicFramePr>
        <p:xfrm>
          <a:off x="5943600" y="2133600"/>
          <a:ext cx="2743200" cy="2514600"/>
        </p:xfrm>
        <a:graphic>
          <a:graphicData uri="http://schemas.openxmlformats.org/presentationml/2006/ole">
            <mc:AlternateContent xmlns:mc="http://schemas.openxmlformats.org/markup-compatibility/2006">
              <mc:Choice xmlns:v="urn:schemas-microsoft-com:vml" Requires="v">
                <p:oleObj spid="_x0000_s2084" name="Equation" r:id="rId4" imgW="1511280" imgH="1117440" progId="Equation.3">
                  <p:embed/>
                </p:oleObj>
              </mc:Choice>
              <mc:Fallback>
                <p:oleObj name="Equation" r:id="rId4" imgW="151128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133600"/>
                        <a:ext cx="2743200" cy="2514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806" name="Line 54"/>
          <p:cNvSpPr>
            <a:spLocks noChangeShapeType="1"/>
          </p:cNvSpPr>
          <p:nvPr/>
        </p:nvSpPr>
        <p:spPr bwMode="auto">
          <a:xfrm>
            <a:off x="6019800" y="2286000"/>
            <a:ext cx="2514600" cy="22860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92065310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805">
                                            <p:txEl>
                                              <p:pRg st="0" end="0"/>
                                            </p:txEl>
                                          </p:spTgt>
                                        </p:tgtEl>
                                        <p:attrNameLst>
                                          <p:attrName>style.visibility</p:attrName>
                                        </p:attrNameLst>
                                      </p:cBhvr>
                                      <p:to>
                                        <p:strVal val="visible"/>
                                      </p:to>
                                    </p:set>
                                    <p:animEffect transition="in" filter="dissolve">
                                      <p:cBhvr>
                                        <p:cTn id="7" dur="500"/>
                                        <p:tgtEl>
                                          <p:spTgt spid="748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805">
                                            <p:txEl>
                                              <p:pRg st="1" end="1"/>
                                            </p:txEl>
                                          </p:spTgt>
                                        </p:tgtEl>
                                        <p:attrNameLst>
                                          <p:attrName>style.visibility</p:attrName>
                                        </p:attrNameLst>
                                      </p:cBhvr>
                                      <p:to>
                                        <p:strVal val="visible"/>
                                      </p:to>
                                    </p:set>
                                    <p:animEffect transition="in" filter="dissolve">
                                      <p:cBhvr>
                                        <p:cTn id="12" dur="500"/>
                                        <p:tgtEl>
                                          <p:spTgt spid="748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805">
                                            <p:txEl>
                                              <p:pRg st="2" end="2"/>
                                            </p:txEl>
                                          </p:spTgt>
                                        </p:tgtEl>
                                        <p:attrNameLst>
                                          <p:attrName>style.visibility</p:attrName>
                                        </p:attrNameLst>
                                      </p:cBhvr>
                                      <p:to>
                                        <p:strVal val="visible"/>
                                      </p:to>
                                    </p:set>
                                    <p:animEffect transition="in" filter="dissolve">
                                      <p:cBhvr>
                                        <p:cTn id="17" dur="500"/>
                                        <p:tgtEl>
                                          <p:spTgt spid="748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805">
                                            <p:txEl>
                                              <p:pRg st="3" end="3"/>
                                            </p:txEl>
                                          </p:spTgt>
                                        </p:tgtEl>
                                        <p:attrNameLst>
                                          <p:attrName>style.visibility</p:attrName>
                                        </p:attrNameLst>
                                      </p:cBhvr>
                                      <p:to>
                                        <p:strVal val="visible"/>
                                      </p:to>
                                    </p:set>
                                    <p:animEffect transition="in" filter="dissolve">
                                      <p:cBhvr>
                                        <p:cTn id="22" dur="500"/>
                                        <p:tgtEl>
                                          <p:spTgt spid="748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4805">
                                            <p:txEl>
                                              <p:pRg st="4" end="4"/>
                                            </p:txEl>
                                          </p:spTgt>
                                        </p:tgtEl>
                                        <p:attrNameLst>
                                          <p:attrName>style.visibility</p:attrName>
                                        </p:attrNameLst>
                                      </p:cBhvr>
                                      <p:to>
                                        <p:strVal val="visible"/>
                                      </p:to>
                                    </p:set>
                                    <p:animEffect transition="in" filter="dissolve">
                                      <p:cBhvr>
                                        <p:cTn id="27" dur="500"/>
                                        <p:tgtEl>
                                          <p:spTgt spid="7480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4805">
                                            <p:txEl>
                                              <p:pRg st="5" end="5"/>
                                            </p:txEl>
                                          </p:spTgt>
                                        </p:tgtEl>
                                        <p:attrNameLst>
                                          <p:attrName>style.visibility</p:attrName>
                                        </p:attrNameLst>
                                      </p:cBhvr>
                                      <p:to>
                                        <p:strVal val="visible"/>
                                      </p:to>
                                    </p:set>
                                    <p:animEffect transition="in" filter="dissolve">
                                      <p:cBhvr>
                                        <p:cTn id="32" dur="500"/>
                                        <p:tgtEl>
                                          <p:spTgt spid="7480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4805">
                                            <p:txEl>
                                              <p:pRg st="6" end="6"/>
                                            </p:txEl>
                                          </p:spTgt>
                                        </p:tgtEl>
                                        <p:attrNameLst>
                                          <p:attrName>style.visibility</p:attrName>
                                        </p:attrNameLst>
                                      </p:cBhvr>
                                      <p:to>
                                        <p:strVal val="visible"/>
                                      </p:to>
                                    </p:set>
                                    <p:animEffect transition="in" filter="dissolve">
                                      <p:cBhvr>
                                        <p:cTn id="37" dur="500"/>
                                        <p:tgtEl>
                                          <p:spTgt spid="7480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4805">
                                            <p:txEl>
                                              <p:pRg st="7" end="7"/>
                                            </p:txEl>
                                          </p:spTgt>
                                        </p:tgtEl>
                                        <p:attrNameLst>
                                          <p:attrName>style.visibility</p:attrName>
                                        </p:attrNameLst>
                                      </p:cBhvr>
                                      <p:to>
                                        <p:strVal val="visible"/>
                                      </p:to>
                                    </p:set>
                                    <p:animEffect transition="in" filter="dissolve">
                                      <p:cBhvr>
                                        <p:cTn id="42" dur="500"/>
                                        <p:tgtEl>
                                          <p:spTgt spid="7480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4805">
                                            <p:txEl>
                                              <p:pRg st="8" end="8"/>
                                            </p:txEl>
                                          </p:spTgt>
                                        </p:tgtEl>
                                        <p:attrNameLst>
                                          <p:attrName>style.visibility</p:attrName>
                                        </p:attrNameLst>
                                      </p:cBhvr>
                                      <p:to>
                                        <p:strVal val="visible"/>
                                      </p:to>
                                    </p:set>
                                    <p:animEffect transition="in" filter="dissolve">
                                      <p:cBhvr>
                                        <p:cTn id="47" dur="500"/>
                                        <p:tgtEl>
                                          <p:spTgt spid="7480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74786"/>
                                        </p:tgtEl>
                                        <p:attrNameLst>
                                          <p:attrName>style.visibility</p:attrName>
                                        </p:attrNameLst>
                                      </p:cBhvr>
                                      <p:to>
                                        <p:strVal val="visible"/>
                                      </p:to>
                                    </p:set>
                                    <p:animEffect transition="in" filter="blinds(vertical)">
                                      <p:cBhvr>
                                        <p:cTn id="52" dur="500"/>
                                        <p:tgtEl>
                                          <p:spTgt spid="7478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74806"/>
                                        </p:tgtEl>
                                        <p:attrNameLst>
                                          <p:attrName>style.visibility</p:attrName>
                                        </p:attrNameLst>
                                      </p:cBhvr>
                                      <p:to>
                                        <p:strVal val="visible"/>
                                      </p:to>
                                    </p:set>
                                    <p:animEffect transition="in" filter="checkerboard(across)">
                                      <p:cBhvr>
                                        <p:cTn id="57" dur="500"/>
                                        <p:tgtEl>
                                          <p:spTgt spid="74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05" grpId="0" build="p" bldLvl="5" autoUpdateAnimBg="0"/>
      <p:bldP spid="748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63" name="Rectangle 123"/>
          <p:cNvSpPr>
            <a:spLocks noGrp="1" noChangeArrowheads="1"/>
          </p:cNvSpPr>
          <p:nvPr>
            <p:ph type="body" idx="1"/>
          </p:nvPr>
        </p:nvSpPr>
        <p:spPr>
          <a:xfrm>
            <a:off x="395536" y="476672"/>
            <a:ext cx="8534400" cy="864096"/>
          </a:xfrm>
        </p:spPr>
        <p:txBody>
          <a:bodyPr/>
          <a:lstStyle/>
          <a:p>
            <a:r>
              <a:rPr lang="zh-CN" altLang="en-US" sz="2800" dirty="0"/>
              <a:t>（1）只存放下三角部分（行优先）</a:t>
            </a:r>
            <a:endParaRPr lang="en-US" altLang="zh-CN" sz="2800" dirty="0"/>
          </a:p>
          <a:p>
            <a:pPr lvl="1"/>
            <a:endParaRPr lang="en-US" altLang="zh-CN" sz="2400" dirty="0"/>
          </a:p>
          <a:p>
            <a:endParaRPr lang="zh-CN" altLang="en-US" sz="2800" dirty="0"/>
          </a:p>
        </p:txBody>
      </p:sp>
      <p:grpSp>
        <p:nvGrpSpPr>
          <p:cNvPr id="138350" name="Group 110"/>
          <p:cNvGrpSpPr>
            <a:grpSpLocks/>
          </p:cNvGrpSpPr>
          <p:nvPr/>
        </p:nvGrpSpPr>
        <p:grpSpPr bwMode="auto">
          <a:xfrm>
            <a:off x="4495800" y="2420938"/>
            <a:ext cx="5638800" cy="1655762"/>
            <a:chOff x="2592" y="1728"/>
            <a:chExt cx="2736" cy="720"/>
          </a:xfrm>
        </p:grpSpPr>
        <p:sp>
          <p:nvSpPr>
            <p:cNvPr id="138244" name="Text Box 4"/>
            <p:cNvSpPr txBox="1">
              <a:spLocks noChangeArrowheads="1"/>
            </p:cNvSpPr>
            <p:nvPr/>
          </p:nvSpPr>
          <p:spPr bwMode="auto">
            <a:xfrm>
              <a:off x="2592" y="1957"/>
              <a:ext cx="336"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chemeClr val="tx2"/>
                  </a:solidFill>
                </a:rPr>
                <a:t>k=</a:t>
              </a:r>
              <a:endParaRPr lang="en-US" altLang="zh-CN" sz="1600">
                <a:solidFill>
                  <a:schemeClr val="tx2"/>
                </a:solidFill>
                <a:latin typeface="Arial Narrow" pitchFamily="34" charset="0"/>
              </a:endParaRPr>
            </a:p>
          </p:txBody>
        </p:sp>
        <p:sp>
          <p:nvSpPr>
            <p:cNvPr id="138245" name="AutoShape 5"/>
            <p:cNvSpPr>
              <a:spLocks/>
            </p:cNvSpPr>
            <p:nvPr/>
          </p:nvSpPr>
          <p:spPr bwMode="auto">
            <a:xfrm>
              <a:off x="2880" y="1761"/>
              <a:ext cx="240" cy="622"/>
            </a:xfrm>
            <a:prstGeom prst="leftBrace">
              <a:avLst>
                <a:gd name="adj1" fmla="val 21597"/>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aphicFrame>
          <p:nvGraphicFramePr>
            <p:cNvPr id="138246" name="Object 6"/>
            <p:cNvGraphicFramePr>
              <a:graphicFrameLocks noChangeAspect="1"/>
            </p:cNvGraphicFramePr>
            <p:nvPr/>
          </p:nvGraphicFramePr>
          <p:xfrm>
            <a:off x="3072" y="1728"/>
            <a:ext cx="1008" cy="360"/>
          </p:xfrm>
          <a:graphic>
            <a:graphicData uri="http://schemas.openxmlformats.org/presentationml/2006/ole">
              <mc:AlternateContent xmlns:mc="http://schemas.openxmlformats.org/markup-compatibility/2006">
                <mc:Choice xmlns:v="urn:schemas-microsoft-com:vml" Requires="v">
                  <p:oleObj spid="_x0000_s3142" name="Equation" r:id="rId4" imgW="660240" imgH="393480" progId="Equation.3">
                    <p:embed/>
                  </p:oleObj>
                </mc:Choice>
                <mc:Fallback>
                  <p:oleObj name="Equation" r:id="rId4" imgW="6602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1728"/>
                          <a:ext cx="1008" cy="3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7" name="Object 7"/>
            <p:cNvGraphicFramePr>
              <a:graphicFrameLocks noChangeAspect="1"/>
            </p:cNvGraphicFramePr>
            <p:nvPr/>
          </p:nvGraphicFramePr>
          <p:xfrm>
            <a:off x="3088" y="2121"/>
            <a:ext cx="992" cy="327"/>
          </p:xfrm>
          <a:graphic>
            <a:graphicData uri="http://schemas.openxmlformats.org/presentationml/2006/ole">
              <mc:AlternateContent xmlns:mc="http://schemas.openxmlformats.org/markup-compatibility/2006">
                <mc:Choice xmlns:v="urn:schemas-microsoft-com:vml" Requires="v">
                  <p:oleObj spid="_x0000_s3143" name="Equation" r:id="rId6" imgW="698400" imgH="393480" progId="Equation.3">
                    <p:embed/>
                  </p:oleObj>
                </mc:Choice>
                <mc:Fallback>
                  <p:oleObj name="Equation" r:id="rId6" imgW="6984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8" y="2121"/>
                          <a:ext cx="992" cy="32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48" name="Text Box 8"/>
            <p:cNvSpPr txBox="1">
              <a:spLocks noChangeArrowheads="1"/>
            </p:cNvSpPr>
            <p:nvPr/>
          </p:nvSpPr>
          <p:spPr bwMode="auto">
            <a:xfrm>
              <a:off x="4320" y="1761"/>
              <a:ext cx="1008"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i="1">
                  <a:latin typeface="Arial Narrow" pitchFamily="34" charset="0"/>
                </a:rPr>
                <a:t>     </a:t>
              </a:r>
              <a:r>
                <a:rPr lang="en-US" altLang="zh-CN" sz="1600" i="1">
                  <a:solidFill>
                    <a:schemeClr val="tx2"/>
                  </a:solidFill>
                  <a:latin typeface="Arial Narrow" pitchFamily="34" charset="0"/>
                </a:rPr>
                <a:t>i≥j</a:t>
              </a:r>
            </a:p>
          </p:txBody>
        </p:sp>
        <p:sp>
          <p:nvSpPr>
            <p:cNvPr id="138249" name="Text Box 9"/>
            <p:cNvSpPr txBox="1">
              <a:spLocks noChangeArrowheads="1"/>
            </p:cNvSpPr>
            <p:nvPr/>
          </p:nvSpPr>
          <p:spPr bwMode="auto">
            <a:xfrm>
              <a:off x="4320" y="2186"/>
              <a:ext cx="1008"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i="1">
                  <a:latin typeface="Arial Narrow" pitchFamily="34" charset="0"/>
                </a:rPr>
                <a:t>     </a:t>
              </a:r>
              <a:r>
                <a:rPr lang="en-US" altLang="zh-CN" sz="1600" i="1">
                  <a:solidFill>
                    <a:schemeClr val="tx2"/>
                  </a:solidFill>
                  <a:latin typeface="Arial Narrow" pitchFamily="34" charset="0"/>
                </a:rPr>
                <a:t>i＜j</a:t>
              </a:r>
            </a:p>
          </p:txBody>
        </p:sp>
      </p:grpSp>
      <p:graphicFrame>
        <p:nvGraphicFramePr>
          <p:cNvPr id="138377" name="Group 137"/>
          <p:cNvGraphicFramePr>
            <a:graphicFrameLocks noGrp="1"/>
          </p:cNvGraphicFramePr>
          <p:nvPr>
            <p:extLst>
              <p:ext uri="{D42A27DB-BD31-4B8C-83A1-F6EECF244321}">
                <p14:modId xmlns:p14="http://schemas.microsoft.com/office/powerpoint/2010/main" val="397891205"/>
              </p:ext>
            </p:extLst>
          </p:nvPr>
        </p:nvGraphicFramePr>
        <p:xfrm>
          <a:off x="838200" y="1419225"/>
          <a:ext cx="3429000" cy="2926080"/>
        </p:xfrm>
        <a:graphic>
          <a:graphicData uri="http://schemas.openxmlformats.org/drawingml/2006/table">
            <a:tbl>
              <a:tblPr/>
              <a:tblGrid>
                <a:gridCol w="687388"/>
                <a:gridCol w="763587"/>
                <a:gridCol w="714375"/>
                <a:gridCol w="736600"/>
                <a:gridCol w="527050"/>
              </a:tblGrid>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11</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4556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21</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22</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4714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i1</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i2</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ii</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63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n1</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n2</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n3</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nn</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bl>
          </a:graphicData>
        </a:graphic>
      </p:graphicFrame>
      <p:graphicFrame>
        <p:nvGraphicFramePr>
          <p:cNvPr id="138370" name="Group 130"/>
          <p:cNvGraphicFramePr>
            <a:graphicFrameLocks noGrp="1"/>
          </p:cNvGraphicFramePr>
          <p:nvPr>
            <p:extLst>
              <p:ext uri="{D42A27DB-BD31-4B8C-83A1-F6EECF244321}">
                <p14:modId xmlns:p14="http://schemas.microsoft.com/office/powerpoint/2010/main" val="2794956454"/>
              </p:ext>
            </p:extLst>
          </p:nvPr>
        </p:nvGraphicFramePr>
        <p:xfrm>
          <a:off x="304800" y="5140325"/>
          <a:ext cx="8915400" cy="1097280"/>
        </p:xfrm>
        <a:graphic>
          <a:graphicData uri="http://schemas.openxmlformats.org/drawingml/2006/table">
            <a:tbl>
              <a:tblPr/>
              <a:tblGrid>
                <a:gridCol w="485775"/>
                <a:gridCol w="581025"/>
                <a:gridCol w="525463"/>
                <a:gridCol w="557212"/>
                <a:gridCol w="477838"/>
                <a:gridCol w="1193800"/>
                <a:gridCol w="477837"/>
                <a:gridCol w="1035050"/>
                <a:gridCol w="476250"/>
                <a:gridCol w="1274763"/>
                <a:gridCol w="557212"/>
                <a:gridCol w="1273175"/>
              </a:tblGrid>
              <a:tr h="609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18000" smtClean="0">
                          <a:ln>
                            <a:noFill/>
                          </a:ln>
                          <a:solidFill>
                            <a:schemeClr val="tx2"/>
                          </a:solidFill>
                          <a:effectLst/>
                          <a:latin typeface="Times New Roman" pitchFamily="18" charset="0"/>
                          <a:ea typeface="宋体" pitchFamily="2" charset="-122"/>
                        </a:rPr>
                        <a:t>11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18000" smtClean="0">
                          <a:ln>
                            <a:noFill/>
                          </a:ln>
                          <a:solidFill>
                            <a:schemeClr val="tx2"/>
                          </a:solidFill>
                          <a:effectLst/>
                          <a:latin typeface="Times New Roman" pitchFamily="18" charset="0"/>
                          <a:ea typeface="宋体" pitchFamily="2" charset="-122"/>
                        </a:rPr>
                        <a:t>21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22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31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ii</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n1</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 </a:t>
                      </a:r>
                      <a:endParaRPr kumimoji="1" lang="en-US" altLang="zh-CN"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n,n</a:t>
                      </a:r>
                    </a:p>
                  </a:txBody>
                  <a:tcPr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3</a:t>
                      </a:r>
                      <a:endParaRPr kumimoji="1" lang="en-US" altLang="zh-CN" sz="2000" b="1" i="1" u="none" strike="noStrike" cap="none" normalizeH="0" baseline="-20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4</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i(i-1)/2+1</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i(i-1)/2+i</a:t>
                      </a:r>
                      <a:endParaRPr kumimoji="1" lang="zh-CN" altLang="en-US" sz="18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n(n-1)/2+1</a:t>
                      </a:r>
                      <a:endParaRPr kumimoji="1" lang="zh-CN" altLang="en-US" sz="18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1" u="none" strike="noStrike" cap="none" normalizeH="0" baseline="-20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n(n+1)/2</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8349" name="Text Box 109"/>
          <p:cNvSpPr txBox="1">
            <a:spLocks noChangeArrowheads="1"/>
          </p:cNvSpPr>
          <p:nvPr/>
        </p:nvSpPr>
        <p:spPr bwMode="auto">
          <a:xfrm>
            <a:off x="-76200" y="5749925"/>
            <a:ext cx="762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i="1">
                <a:solidFill>
                  <a:srgbClr val="FF3300"/>
                </a:solidFill>
              </a:rPr>
              <a:t>k</a:t>
            </a:r>
            <a:r>
              <a:rPr lang="en-US" altLang="zh-CN" sz="1600">
                <a:solidFill>
                  <a:srgbClr val="FF3300"/>
                </a:solidFill>
                <a:latin typeface="Arial Narrow" pitchFamily="34" charset="0"/>
              </a:rPr>
              <a:t>＝</a:t>
            </a:r>
          </a:p>
        </p:txBody>
      </p:sp>
      <p:sp>
        <p:nvSpPr>
          <p:cNvPr id="138357" name="Line 117"/>
          <p:cNvSpPr>
            <a:spLocks noChangeShapeType="1"/>
          </p:cNvSpPr>
          <p:nvPr/>
        </p:nvSpPr>
        <p:spPr bwMode="auto">
          <a:xfrm>
            <a:off x="990600" y="1495425"/>
            <a:ext cx="3048000" cy="269557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Tree>
    <p:extLst>
      <p:ext uri="{BB962C8B-B14F-4D97-AF65-F5344CB8AC3E}">
        <p14:creationId xmlns:p14="http://schemas.microsoft.com/office/powerpoint/2010/main" val="142753698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8377"/>
                                        </p:tgtEl>
                                        <p:attrNameLst>
                                          <p:attrName>style.visibility</p:attrName>
                                        </p:attrNameLst>
                                      </p:cBhvr>
                                      <p:to>
                                        <p:strVal val="visible"/>
                                      </p:to>
                                    </p:set>
                                    <p:animEffect transition="in" filter="checkerboard(across)">
                                      <p:cBhvr>
                                        <p:cTn id="7" dur="500"/>
                                        <p:tgtEl>
                                          <p:spTgt spid="138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8357"/>
                                        </p:tgtEl>
                                        <p:attrNameLst>
                                          <p:attrName>style.visibility</p:attrName>
                                        </p:attrNameLst>
                                      </p:cBhvr>
                                      <p:to>
                                        <p:strVal val="visible"/>
                                      </p:to>
                                    </p:set>
                                    <p:animEffect transition="in" filter="checkerboard(across)">
                                      <p:cBhvr>
                                        <p:cTn id="12" dur="500"/>
                                        <p:tgtEl>
                                          <p:spTgt spid="138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8370"/>
                                        </p:tgtEl>
                                        <p:attrNameLst>
                                          <p:attrName>style.visibility</p:attrName>
                                        </p:attrNameLst>
                                      </p:cBhvr>
                                      <p:to>
                                        <p:strVal val="visible"/>
                                      </p:to>
                                    </p:set>
                                    <p:animEffect transition="in" filter="dissolve">
                                      <p:cBhvr>
                                        <p:cTn id="17" dur="500"/>
                                        <p:tgtEl>
                                          <p:spTgt spid="1383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38349"/>
                                        </p:tgtEl>
                                        <p:attrNameLst>
                                          <p:attrName>style.visibility</p:attrName>
                                        </p:attrNameLst>
                                      </p:cBhvr>
                                      <p:to>
                                        <p:strVal val="visible"/>
                                      </p:to>
                                    </p:set>
                                    <p:anim calcmode="lin" valueType="num">
                                      <p:cBhvr additive="base">
                                        <p:cTn id="22" dur="500" fill="hold"/>
                                        <p:tgtEl>
                                          <p:spTgt spid="138349"/>
                                        </p:tgtEl>
                                        <p:attrNameLst>
                                          <p:attrName>ppt_x</p:attrName>
                                        </p:attrNameLst>
                                      </p:cBhvr>
                                      <p:tavLst>
                                        <p:tav tm="0">
                                          <p:val>
                                            <p:strVal val="0-#ppt_w/2"/>
                                          </p:val>
                                        </p:tav>
                                        <p:tav tm="100000">
                                          <p:val>
                                            <p:strVal val="#ppt_x"/>
                                          </p:val>
                                        </p:tav>
                                      </p:tavLst>
                                    </p:anim>
                                    <p:anim calcmode="lin" valueType="num">
                                      <p:cBhvr additive="base">
                                        <p:cTn id="23" dur="500" fill="hold"/>
                                        <p:tgtEl>
                                          <p:spTgt spid="138349"/>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138350"/>
                                        </p:tgtEl>
                                        <p:attrNameLst>
                                          <p:attrName>style.visibility</p:attrName>
                                        </p:attrNameLst>
                                      </p:cBhvr>
                                      <p:to>
                                        <p:strVal val="visible"/>
                                      </p:to>
                                    </p:set>
                                    <p:animEffect transition="in" filter="checkerboard(across)">
                                      <p:cBhvr>
                                        <p:cTn id="28" dur="500"/>
                                        <p:tgtEl>
                                          <p:spTgt spid="138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49" grpId="0" autoUpdateAnimBg="0"/>
      <p:bldP spid="1383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endParaRPr lang="zh-CN" altLang="en-US"/>
          </a:p>
        </p:txBody>
      </p:sp>
      <p:sp>
        <p:nvSpPr>
          <p:cNvPr id="212995" name="Rectangle 3"/>
          <p:cNvSpPr>
            <a:spLocks noGrp="1" noChangeArrowheads="1"/>
          </p:cNvSpPr>
          <p:nvPr>
            <p:ph type="body" idx="1"/>
          </p:nvPr>
        </p:nvSpPr>
        <p:spPr/>
        <p:txBody>
          <a:bodyPr/>
          <a:lstStyle/>
          <a:p>
            <a:r>
              <a:rPr lang="zh-CN" altLang="en-US"/>
              <a:t>问题 ：</a:t>
            </a:r>
          </a:p>
          <a:p>
            <a:pPr lvl="1"/>
            <a:r>
              <a:rPr lang="zh-CN" altLang="en-US"/>
              <a:t>若按</a:t>
            </a:r>
            <a:r>
              <a:rPr lang="zh-CN" altLang="en-US">
                <a:solidFill>
                  <a:srgbClr val="FF0000"/>
                </a:solidFill>
              </a:rPr>
              <a:t>列优先</a:t>
            </a:r>
            <a:r>
              <a:rPr lang="zh-CN" altLang="en-US"/>
              <a:t>存储下三角的元素，</a:t>
            </a:r>
            <a:r>
              <a:rPr lang="en-US" altLang="zh-CN" i="1"/>
              <a:t> a</a:t>
            </a:r>
            <a:r>
              <a:rPr lang="en-US" altLang="zh-CN" i="1" baseline="-25000"/>
              <a:t>ij</a:t>
            </a:r>
            <a:r>
              <a:rPr lang="en-US" altLang="zh-CN">
                <a:sym typeface="Wingdings" pitchFamily="2" charset="2"/>
              </a:rPr>
              <a:t>&lt;---&gt;</a:t>
            </a:r>
            <a:r>
              <a:rPr lang="en-US" altLang="zh-CN" i="1">
                <a:sym typeface="Wingdings" pitchFamily="2" charset="2"/>
              </a:rPr>
              <a:t>sa</a:t>
            </a:r>
            <a:r>
              <a:rPr lang="en-US" altLang="zh-CN" i="1" baseline="-25000">
                <a:sym typeface="Wingdings" pitchFamily="2" charset="2"/>
              </a:rPr>
              <a:t>k</a:t>
            </a:r>
            <a:r>
              <a:rPr lang="en-US" altLang="zh-CN" i="1" u="sng">
                <a:sym typeface="Wingdings" pitchFamily="2" charset="2"/>
              </a:rPr>
              <a:t> </a:t>
            </a:r>
            <a:r>
              <a:rPr lang="en-US" altLang="zh-CN" u="sng">
                <a:solidFill>
                  <a:srgbClr val="FF0000"/>
                </a:solidFill>
                <a:sym typeface="Wingdings" pitchFamily="2" charset="2"/>
              </a:rPr>
              <a:t>？</a:t>
            </a:r>
            <a:endParaRPr lang="zh-CN" altLang="en-US"/>
          </a:p>
          <a:p>
            <a:r>
              <a:rPr lang="zh-CN" altLang="en-US"/>
              <a:t>答：</a:t>
            </a:r>
          </a:p>
        </p:txBody>
      </p:sp>
      <p:graphicFrame>
        <p:nvGraphicFramePr>
          <p:cNvPr id="212999" name="Object 7"/>
          <p:cNvGraphicFramePr>
            <a:graphicFrameLocks noChangeAspect="1"/>
          </p:cNvGraphicFramePr>
          <p:nvPr/>
        </p:nvGraphicFramePr>
        <p:xfrm>
          <a:off x="747713" y="3141663"/>
          <a:ext cx="8072437" cy="2663825"/>
        </p:xfrm>
        <a:graphic>
          <a:graphicData uri="http://schemas.openxmlformats.org/presentationml/2006/ole">
            <mc:AlternateContent xmlns:mc="http://schemas.openxmlformats.org/markup-compatibility/2006">
              <mc:Choice xmlns:v="urn:schemas-microsoft-com:vml" Requires="v">
                <p:oleObj spid="_x0000_s4132" name="Equation" r:id="rId3" imgW="2679480" imgH="1015920" progId="Equation.DSMT4">
                  <p:embed/>
                </p:oleObj>
              </mc:Choice>
              <mc:Fallback>
                <p:oleObj name="Equation" r:id="rId3" imgW="2679480" imgH="1015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3141663"/>
                        <a:ext cx="8072437" cy="26638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8543832"/>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2999"/>
                                        </p:tgtEl>
                                        <p:attrNameLst>
                                          <p:attrName>style.visibility</p:attrName>
                                        </p:attrNameLst>
                                      </p:cBhvr>
                                      <p:to>
                                        <p:strVal val="visible"/>
                                      </p:to>
                                    </p:set>
                                    <p:animEffect transition="in" filter="checkerboard(across)">
                                      <p:cBhvr>
                                        <p:cTn id="7" dur="500"/>
                                        <p:tgtEl>
                                          <p:spTgt spid="21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8" name="Rectangle 516"/>
          <p:cNvSpPr>
            <a:spLocks noGrp="1" noChangeArrowheads="1"/>
          </p:cNvSpPr>
          <p:nvPr>
            <p:ph type="body" idx="1"/>
          </p:nvPr>
        </p:nvSpPr>
        <p:spPr>
          <a:xfrm>
            <a:off x="304800" y="1042988"/>
            <a:ext cx="8534400" cy="5410200"/>
          </a:xfrm>
        </p:spPr>
        <p:txBody>
          <a:bodyPr/>
          <a:lstStyle/>
          <a:p>
            <a:r>
              <a:rPr lang="zh-CN" altLang="en-US"/>
              <a:t>（2）只存放上三角部分</a:t>
            </a:r>
          </a:p>
          <a:p>
            <a:pPr lvl="1"/>
            <a:endParaRPr lang="en-US" altLang="zh-CN"/>
          </a:p>
          <a:p>
            <a:endParaRPr lang="zh-CN" altLang="en-US"/>
          </a:p>
        </p:txBody>
      </p:sp>
      <p:graphicFrame>
        <p:nvGraphicFramePr>
          <p:cNvPr id="136712" name="Group 520"/>
          <p:cNvGraphicFramePr>
            <a:graphicFrameLocks noGrp="1"/>
          </p:cNvGraphicFramePr>
          <p:nvPr/>
        </p:nvGraphicFramePr>
        <p:xfrm>
          <a:off x="762000" y="1881188"/>
          <a:ext cx="3352800" cy="2926080"/>
        </p:xfrm>
        <a:graphic>
          <a:graphicData uri="http://schemas.openxmlformats.org/drawingml/2006/table">
            <a:tbl>
              <a:tblPr/>
              <a:tblGrid>
                <a:gridCol w="671513"/>
                <a:gridCol w="747712"/>
                <a:gridCol w="698500"/>
                <a:gridCol w="704850"/>
                <a:gridCol w="530225"/>
              </a:tblGrid>
              <a:tr h="48577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11</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12</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13</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1n</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4318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22</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23</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2n</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ii</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in</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63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nn</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bl>
          </a:graphicData>
        </a:graphic>
      </p:graphicFrame>
      <p:graphicFrame>
        <p:nvGraphicFramePr>
          <p:cNvPr id="136710" name="Group 518"/>
          <p:cNvGraphicFramePr>
            <a:graphicFrameLocks noGrp="1"/>
          </p:cNvGraphicFramePr>
          <p:nvPr/>
        </p:nvGraphicFramePr>
        <p:xfrm>
          <a:off x="533400" y="5462588"/>
          <a:ext cx="8534400" cy="975360"/>
        </p:xfrm>
        <a:graphic>
          <a:graphicData uri="http://schemas.openxmlformats.org/drawingml/2006/table">
            <a:tbl>
              <a:tblPr/>
              <a:tblGrid>
                <a:gridCol w="533400"/>
                <a:gridCol w="381000"/>
                <a:gridCol w="609600"/>
                <a:gridCol w="809625"/>
                <a:gridCol w="333375"/>
                <a:gridCol w="762000"/>
                <a:gridCol w="457200"/>
                <a:gridCol w="533400"/>
                <a:gridCol w="685800"/>
                <a:gridCol w="457200"/>
                <a:gridCol w="381000"/>
                <a:gridCol w="1371600"/>
                <a:gridCol w="1219200"/>
              </a:tblGrid>
              <a:tr h="4572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18000" smtClean="0">
                          <a:ln>
                            <a:noFill/>
                          </a:ln>
                          <a:solidFill>
                            <a:schemeClr val="tx2"/>
                          </a:solidFill>
                          <a:effectLst/>
                          <a:latin typeface="Times New Roman" pitchFamily="18" charset="0"/>
                          <a:ea typeface="宋体" pitchFamily="2" charset="-122"/>
                        </a:rPr>
                        <a:t>11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1800" b="1" i="1" u="none" strike="noStrike" cap="none" normalizeH="0" baseline="0" smtClean="0">
                          <a:ln>
                            <a:noFill/>
                          </a:ln>
                          <a:solidFill>
                            <a:schemeClr val="tx1"/>
                          </a:solidFill>
                          <a:effectLst/>
                          <a:latin typeface="Times New Roman" pitchFamily="18" charset="0"/>
                          <a:ea typeface="宋体" pitchFamily="2" charset="-122"/>
                        </a:rPr>
                        <a:t>…</a:t>
                      </a:r>
                      <a:endParaRPr kumimoji="1" lang="en-US" altLang="zh-CN" sz="18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1n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22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2n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ii</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in</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 </a:t>
                      </a:r>
                      <a:endParaRPr kumimoji="1" lang="en-US" altLang="zh-CN"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n,n</a:t>
                      </a:r>
                    </a:p>
                  </a:txBody>
                  <a:tcPr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n</a:t>
                      </a:r>
                      <a:endParaRPr kumimoji="1" lang="en-US" altLang="zh-CN" sz="2000" b="1" i="1" u="none" strike="noStrike" cap="none" normalizeH="0" baseline="-20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n+1</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2n-1</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1" u="none" strike="noStrike" cap="none" normalizeH="0" baseline="-20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n(n+1)/2</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6667" name="Text Box 475"/>
          <p:cNvSpPr txBox="1">
            <a:spLocks noChangeArrowheads="1"/>
          </p:cNvSpPr>
          <p:nvPr/>
        </p:nvSpPr>
        <p:spPr bwMode="auto">
          <a:xfrm>
            <a:off x="76200" y="591978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latin typeface="Arial Narrow" pitchFamily="34" charset="0"/>
              </a:rPr>
              <a:t>k=</a:t>
            </a:r>
          </a:p>
        </p:txBody>
      </p:sp>
      <p:grpSp>
        <p:nvGrpSpPr>
          <p:cNvPr id="136700" name="Group 508"/>
          <p:cNvGrpSpPr>
            <a:grpSpLocks/>
          </p:cNvGrpSpPr>
          <p:nvPr/>
        </p:nvGrpSpPr>
        <p:grpSpPr bwMode="auto">
          <a:xfrm>
            <a:off x="4191000" y="2833688"/>
            <a:ext cx="5791200" cy="1790700"/>
            <a:chOff x="2256" y="1656"/>
            <a:chExt cx="3936" cy="888"/>
          </a:xfrm>
        </p:grpSpPr>
        <p:sp>
          <p:nvSpPr>
            <p:cNvPr id="136253" name="Text Box 61"/>
            <p:cNvSpPr txBox="1">
              <a:spLocks noChangeArrowheads="1"/>
            </p:cNvSpPr>
            <p:nvPr/>
          </p:nvSpPr>
          <p:spPr bwMode="auto">
            <a:xfrm>
              <a:off x="2256" y="1890"/>
              <a:ext cx="33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latin typeface="Arial Narrow" pitchFamily="34" charset="0"/>
                </a:rPr>
                <a:t>k=</a:t>
              </a:r>
            </a:p>
          </p:txBody>
        </p:sp>
        <p:sp>
          <p:nvSpPr>
            <p:cNvPr id="136254" name="AutoShape 62"/>
            <p:cNvSpPr>
              <a:spLocks/>
            </p:cNvSpPr>
            <p:nvPr/>
          </p:nvSpPr>
          <p:spPr bwMode="auto">
            <a:xfrm>
              <a:off x="2538" y="1728"/>
              <a:ext cx="102" cy="622"/>
            </a:xfrm>
            <a:prstGeom prst="leftBrace">
              <a:avLst>
                <a:gd name="adj1" fmla="val 50817"/>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6255" name="Object 63"/>
            <p:cNvGraphicFramePr>
              <a:graphicFrameLocks noChangeAspect="1"/>
            </p:cNvGraphicFramePr>
            <p:nvPr/>
          </p:nvGraphicFramePr>
          <p:xfrm>
            <a:off x="2668" y="1656"/>
            <a:ext cx="2480" cy="360"/>
          </p:xfrm>
          <a:graphic>
            <a:graphicData uri="http://schemas.openxmlformats.org/presentationml/2006/ole">
              <mc:AlternateContent xmlns:mc="http://schemas.openxmlformats.org/markup-compatibility/2006">
                <mc:Choice xmlns:v="urn:schemas-microsoft-com:vml" Requires="v">
                  <p:oleObj spid="_x0000_s5190" name="Equation" r:id="rId4" imgW="1625400" imgH="393480" progId="Equation.3">
                    <p:embed/>
                  </p:oleObj>
                </mc:Choice>
                <mc:Fallback>
                  <p:oleObj name="Equation" r:id="rId4" imgW="16254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8" y="1656"/>
                          <a:ext cx="2480" cy="3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57" name="Text Box 65"/>
            <p:cNvSpPr txBox="1">
              <a:spLocks noChangeArrowheads="1"/>
            </p:cNvSpPr>
            <p:nvPr/>
          </p:nvSpPr>
          <p:spPr bwMode="auto">
            <a:xfrm>
              <a:off x="5184" y="1698"/>
              <a:ext cx="100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solidFill>
                    <a:schemeClr val="tx2"/>
                  </a:solidFill>
                  <a:latin typeface="Arial Narrow" pitchFamily="34" charset="0"/>
                </a:rPr>
                <a:t>i≤j</a:t>
              </a:r>
            </a:p>
          </p:txBody>
        </p:sp>
        <p:sp>
          <p:nvSpPr>
            <p:cNvPr id="136258" name="Text Box 66"/>
            <p:cNvSpPr txBox="1">
              <a:spLocks noChangeArrowheads="1"/>
            </p:cNvSpPr>
            <p:nvPr/>
          </p:nvSpPr>
          <p:spPr bwMode="auto">
            <a:xfrm>
              <a:off x="4992" y="2228"/>
              <a:ext cx="100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i="1">
                  <a:latin typeface="Arial Narrow" pitchFamily="34" charset="0"/>
                </a:rPr>
                <a:t>     </a:t>
              </a:r>
              <a:r>
                <a:rPr lang="en-US" altLang="zh-CN" sz="2000" i="1">
                  <a:solidFill>
                    <a:schemeClr val="tx2"/>
                  </a:solidFill>
                  <a:latin typeface="Arial Narrow" pitchFamily="34" charset="0"/>
                </a:rPr>
                <a:t>i＞j</a:t>
              </a:r>
            </a:p>
          </p:txBody>
        </p:sp>
        <p:graphicFrame>
          <p:nvGraphicFramePr>
            <p:cNvPr id="136695" name="Object 503"/>
            <p:cNvGraphicFramePr>
              <a:graphicFrameLocks noChangeAspect="1"/>
            </p:cNvGraphicFramePr>
            <p:nvPr/>
          </p:nvGraphicFramePr>
          <p:xfrm>
            <a:off x="2658" y="2184"/>
            <a:ext cx="2596" cy="360"/>
          </p:xfrm>
          <a:graphic>
            <a:graphicData uri="http://schemas.openxmlformats.org/presentationml/2006/ole">
              <mc:AlternateContent xmlns:mc="http://schemas.openxmlformats.org/markup-compatibility/2006">
                <mc:Choice xmlns:v="urn:schemas-microsoft-com:vml" Requires="v">
                  <p:oleObj spid="_x0000_s5191" name="Equation" r:id="rId6" imgW="1701720" imgH="393480" progId="Equation.3">
                    <p:embed/>
                  </p:oleObj>
                </mc:Choice>
                <mc:Fallback>
                  <p:oleObj name="Equation" r:id="rId6" imgW="170172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8" y="2184"/>
                          <a:ext cx="2596" cy="3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6704" name="Line 512"/>
          <p:cNvSpPr>
            <a:spLocks noChangeShapeType="1"/>
          </p:cNvSpPr>
          <p:nvPr/>
        </p:nvSpPr>
        <p:spPr bwMode="auto">
          <a:xfrm>
            <a:off x="914400" y="2033588"/>
            <a:ext cx="3048000" cy="27432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493151174"/>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6712"/>
                                        </p:tgtEl>
                                        <p:attrNameLst>
                                          <p:attrName>style.visibility</p:attrName>
                                        </p:attrNameLst>
                                      </p:cBhvr>
                                      <p:to>
                                        <p:strVal val="visible"/>
                                      </p:to>
                                    </p:set>
                                    <p:animEffect transition="in" filter="checkerboard(across)">
                                      <p:cBhvr>
                                        <p:cTn id="7" dur="500"/>
                                        <p:tgtEl>
                                          <p:spTgt spid="136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6704"/>
                                        </p:tgtEl>
                                        <p:attrNameLst>
                                          <p:attrName>style.visibility</p:attrName>
                                        </p:attrNameLst>
                                      </p:cBhvr>
                                      <p:to>
                                        <p:strVal val="visible"/>
                                      </p:to>
                                    </p:set>
                                    <p:animEffect transition="in" filter="checkerboard(across)">
                                      <p:cBhvr>
                                        <p:cTn id="12" dur="500"/>
                                        <p:tgtEl>
                                          <p:spTgt spid="1367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6710"/>
                                        </p:tgtEl>
                                        <p:attrNameLst>
                                          <p:attrName>style.visibility</p:attrName>
                                        </p:attrNameLst>
                                      </p:cBhvr>
                                      <p:to>
                                        <p:strVal val="visible"/>
                                      </p:to>
                                    </p:set>
                                    <p:animEffect transition="in" filter="dissolve">
                                      <p:cBhvr>
                                        <p:cTn id="17" dur="500"/>
                                        <p:tgtEl>
                                          <p:spTgt spid="1367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36667"/>
                                        </p:tgtEl>
                                        <p:attrNameLst>
                                          <p:attrName>style.visibility</p:attrName>
                                        </p:attrNameLst>
                                      </p:cBhvr>
                                      <p:to>
                                        <p:strVal val="visible"/>
                                      </p:to>
                                    </p:set>
                                    <p:anim calcmode="lin" valueType="num">
                                      <p:cBhvr additive="base">
                                        <p:cTn id="22" dur="500" fill="hold"/>
                                        <p:tgtEl>
                                          <p:spTgt spid="136667"/>
                                        </p:tgtEl>
                                        <p:attrNameLst>
                                          <p:attrName>ppt_x</p:attrName>
                                        </p:attrNameLst>
                                      </p:cBhvr>
                                      <p:tavLst>
                                        <p:tav tm="0">
                                          <p:val>
                                            <p:strVal val="0-#ppt_w/2"/>
                                          </p:val>
                                        </p:tav>
                                        <p:tav tm="100000">
                                          <p:val>
                                            <p:strVal val="#ppt_x"/>
                                          </p:val>
                                        </p:tav>
                                      </p:tavLst>
                                    </p:anim>
                                    <p:anim calcmode="lin" valueType="num">
                                      <p:cBhvr additive="base">
                                        <p:cTn id="23" dur="500" fill="hold"/>
                                        <p:tgtEl>
                                          <p:spTgt spid="13666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136700"/>
                                        </p:tgtEl>
                                        <p:attrNameLst>
                                          <p:attrName>style.visibility</p:attrName>
                                        </p:attrNameLst>
                                      </p:cBhvr>
                                      <p:to>
                                        <p:strVal val="visible"/>
                                      </p:to>
                                    </p:set>
                                    <p:animEffect transition="in" filter="checkerboard(across)">
                                      <p:cBhvr>
                                        <p:cTn id="28" dur="500"/>
                                        <p:tgtEl>
                                          <p:spTgt spid="136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667" grpId="0" autoUpdateAnimBg="0"/>
      <p:bldP spid="13670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endParaRPr lang="zh-CN" altLang="en-US"/>
          </a:p>
        </p:txBody>
      </p:sp>
      <p:sp>
        <p:nvSpPr>
          <p:cNvPr id="214019" name="Rectangle 3"/>
          <p:cNvSpPr>
            <a:spLocks noGrp="1" noChangeArrowheads="1"/>
          </p:cNvSpPr>
          <p:nvPr>
            <p:ph type="body" idx="1"/>
          </p:nvPr>
        </p:nvSpPr>
        <p:spPr/>
        <p:txBody>
          <a:bodyPr/>
          <a:lstStyle/>
          <a:p>
            <a:r>
              <a:rPr lang="zh-CN" altLang="en-US"/>
              <a:t>问题 ：</a:t>
            </a:r>
          </a:p>
          <a:p>
            <a:pPr lvl="1"/>
            <a:r>
              <a:rPr lang="zh-CN" altLang="en-US"/>
              <a:t>若按</a:t>
            </a:r>
            <a:r>
              <a:rPr lang="zh-CN" altLang="en-US">
                <a:solidFill>
                  <a:srgbClr val="FF0000"/>
                </a:solidFill>
              </a:rPr>
              <a:t>列优先</a:t>
            </a:r>
            <a:r>
              <a:rPr lang="zh-CN" altLang="en-US"/>
              <a:t>存储下三角的元素，</a:t>
            </a:r>
            <a:r>
              <a:rPr lang="en-US" altLang="zh-CN" i="1"/>
              <a:t>a</a:t>
            </a:r>
            <a:r>
              <a:rPr lang="en-US" altLang="zh-CN" i="1" baseline="-25000"/>
              <a:t>ij</a:t>
            </a:r>
            <a:r>
              <a:rPr lang="en-US" altLang="zh-CN">
                <a:sym typeface="Wingdings" pitchFamily="2" charset="2"/>
              </a:rPr>
              <a:t>&lt;---&gt;</a:t>
            </a:r>
            <a:r>
              <a:rPr lang="en-US" altLang="zh-CN" i="1">
                <a:sym typeface="Wingdings" pitchFamily="2" charset="2"/>
              </a:rPr>
              <a:t>sa</a:t>
            </a:r>
            <a:r>
              <a:rPr lang="en-US" altLang="zh-CN" i="1" baseline="-25000">
                <a:sym typeface="Wingdings" pitchFamily="2" charset="2"/>
              </a:rPr>
              <a:t>k</a:t>
            </a:r>
            <a:r>
              <a:rPr lang="en-US" altLang="zh-CN" i="1">
                <a:sym typeface="Wingdings" pitchFamily="2" charset="2"/>
              </a:rPr>
              <a:t> </a:t>
            </a:r>
            <a:r>
              <a:rPr lang="en-US" altLang="zh-CN">
                <a:solidFill>
                  <a:srgbClr val="FF0000"/>
                </a:solidFill>
                <a:sym typeface="Wingdings" pitchFamily="2" charset="2"/>
              </a:rPr>
              <a:t>？</a:t>
            </a:r>
          </a:p>
          <a:p>
            <a:r>
              <a:rPr lang="zh-CN" altLang="en-US">
                <a:sym typeface="Wingdings" pitchFamily="2" charset="2"/>
              </a:rPr>
              <a:t>答：</a:t>
            </a:r>
          </a:p>
        </p:txBody>
      </p:sp>
      <p:grpSp>
        <p:nvGrpSpPr>
          <p:cNvPr id="214020" name="Group 4"/>
          <p:cNvGrpSpPr>
            <a:grpSpLocks/>
          </p:cNvGrpSpPr>
          <p:nvPr/>
        </p:nvGrpSpPr>
        <p:grpSpPr bwMode="auto">
          <a:xfrm>
            <a:off x="1331913" y="3141663"/>
            <a:ext cx="5638800" cy="1655762"/>
            <a:chOff x="2592" y="1728"/>
            <a:chExt cx="2736" cy="720"/>
          </a:xfrm>
        </p:grpSpPr>
        <p:sp>
          <p:nvSpPr>
            <p:cNvPr id="214021" name="Text Box 5"/>
            <p:cNvSpPr txBox="1">
              <a:spLocks noChangeArrowheads="1"/>
            </p:cNvSpPr>
            <p:nvPr/>
          </p:nvSpPr>
          <p:spPr bwMode="auto">
            <a:xfrm>
              <a:off x="2592" y="1957"/>
              <a:ext cx="33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tx2"/>
                  </a:solidFill>
                </a:rPr>
                <a:t>k=</a:t>
              </a:r>
              <a:endParaRPr lang="en-US" altLang="zh-CN">
                <a:solidFill>
                  <a:schemeClr val="tx2"/>
                </a:solidFill>
                <a:latin typeface="Arial Narrow" pitchFamily="34" charset="0"/>
              </a:endParaRPr>
            </a:p>
          </p:txBody>
        </p:sp>
        <p:sp>
          <p:nvSpPr>
            <p:cNvPr id="214022" name="AutoShape 6"/>
            <p:cNvSpPr>
              <a:spLocks/>
            </p:cNvSpPr>
            <p:nvPr/>
          </p:nvSpPr>
          <p:spPr bwMode="auto">
            <a:xfrm>
              <a:off x="2880" y="1761"/>
              <a:ext cx="240" cy="622"/>
            </a:xfrm>
            <a:prstGeom prst="leftBrace">
              <a:avLst>
                <a:gd name="adj1" fmla="val 21597"/>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14023" name="Object 7"/>
            <p:cNvGraphicFramePr>
              <a:graphicFrameLocks noChangeAspect="1"/>
            </p:cNvGraphicFramePr>
            <p:nvPr/>
          </p:nvGraphicFramePr>
          <p:xfrm>
            <a:off x="3043" y="1728"/>
            <a:ext cx="1066" cy="360"/>
          </p:xfrm>
          <a:graphic>
            <a:graphicData uri="http://schemas.openxmlformats.org/presentationml/2006/ole">
              <mc:AlternateContent xmlns:mc="http://schemas.openxmlformats.org/markup-compatibility/2006">
                <mc:Choice xmlns:v="urn:schemas-microsoft-com:vml" Requires="v">
                  <p:oleObj spid="_x0000_s6214" name="Equation" r:id="rId3" imgW="698400" imgH="393480" progId="Equation.DSMT4">
                    <p:embed/>
                  </p:oleObj>
                </mc:Choice>
                <mc:Fallback>
                  <p:oleObj name="Equation" r:id="rId3" imgW="6984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 y="1728"/>
                          <a:ext cx="1066" cy="3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4" name="Object 8"/>
            <p:cNvGraphicFramePr>
              <a:graphicFrameLocks noChangeAspect="1"/>
            </p:cNvGraphicFramePr>
            <p:nvPr/>
          </p:nvGraphicFramePr>
          <p:xfrm>
            <a:off x="3115" y="2121"/>
            <a:ext cx="937" cy="327"/>
          </p:xfrm>
          <a:graphic>
            <a:graphicData uri="http://schemas.openxmlformats.org/presentationml/2006/ole">
              <mc:AlternateContent xmlns:mc="http://schemas.openxmlformats.org/markup-compatibility/2006">
                <mc:Choice xmlns:v="urn:schemas-microsoft-com:vml" Requires="v">
                  <p:oleObj spid="_x0000_s6215" name="Equation" r:id="rId5" imgW="660240" imgH="393480" progId="Equation.DSMT4">
                    <p:embed/>
                  </p:oleObj>
                </mc:Choice>
                <mc:Fallback>
                  <p:oleObj name="Equation" r:id="rId5" imgW="66024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5" y="2121"/>
                          <a:ext cx="937" cy="32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5" name="Text Box 9"/>
            <p:cNvSpPr txBox="1">
              <a:spLocks noChangeArrowheads="1"/>
            </p:cNvSpPr>
            <p:nvPr/>
          </p:nvSpPr>
          <p:spPr bwMode="auto">
            <a:xfrm>
              <a:off x="4320" y="1761"/>
              <a:ext cx="1008"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i="1">
                  <a:latin typeface="Arial Narrow" pitchFamily="34" charset="0"/>
                </a:rPr>
                <a:t>     </a:t>
              </a:r>
              <a:r>
                <a:rPr lang="en-US" altLang="zh-CN" i="1">
                  <a:solidFill>
                    <a:schemeClr val="tx2"/>
                  </a:solidFill>
                  <a:latin typeface="Arial Narrow" pitchFamily="34" charset="0"/>
                </a:rPr>
                <a:t>i≤j</a:t>
              </a:r>
            </a:p>
          </p:txBody>
        </p:sp>
        <p:sp>
          <p:nvSpPr>
            <p:cNvPr id="214026" name="Text Box 10"/>
            <p:cNvSpPr txBox="1">
              <a:spLocks noChangeArrowheads="1"/>
            </p:cNvSpPr>
            <p:nvPr/>
          </p:nvSpPr>
          <p:spPr bwMode="auto">
            <a:xfrm>
              <a:off x="4320" y="2186"/>
              <a:ext cx="1008"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i="1">
                  <a:latin typeface="Arial Narrow" pitchFamily="34" charset="0"/>
                </a:rPr>
                <a:t>     </a:t>
              </a:r>
              <a:r>
                <a:rPr lang="en-US" altLang="zh-CN" i="1">
                  <a:solidFill>
                    <a:schemeClr val="tx2"/>
                  </a:solidFill>
                  <a:latin typeface="Arial Narrow" pitchFamily="34" charset="0"/>
                </a:rPr>
                <a:t>i</a:t>
              </a:r>
              <a:r>
                <a:rPr lang="zh-CN" altLang="en-US" i="1">
                  <a:solidFill>
                    <a:schemeClr val="tx2"/>
                  </a:solidFill>
                  <a:latin typeface="Arial Narrow" pitchFamily="34" charset="0"/>
                </a:rPr>
                <a:t>＞</a:t>
              </a:r>
              <a:r>
                <a:rPr lang="en-US" altLang="zh-CN" i="1">
                  <a:solidFill>
                    <a:schemeClr val="tx2"/>
                  </a:solidFill>
                  <a:latin typeface="Arial Narrow" pitchFamily="34" charset="0"/>
                </a:rPr>
                <a:t>j</a:t>
              </a:r>
            </a:p>
          </p:txBody>
        </p:sp>
      </p:grpSp>
    </p:spTree>
    <p:extLst>
      <p:ext uri="{BB962C8B-B14F-4D97-AF65-F5344CB8AC3E}">
        <p14:creationId xmlns:p14="http://schemas.microsoft.com/office/powerpoint/2010/main" val="1982746392"/>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4020"/>
                                        </p:tgtEl>
                                        <p:attrNameLst>
                                          <p:attrName>style.visibility</p:attrName>
                                        </p:attrNameLst>
                                      </p:cBhvr>
                                      <p:to>
                                        <p:strVal val="visible"/>
                                      </p:to>
                                    </p:set>
                                    <p:animEffect transition="in" filter="checkerboard(across)">
                                      <p:cBhvr>
                                        <p:cTn id="7" dur="500"/>
                                        <p:tgtEl>
                                          <p:spTgt spid="21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2"/>
          <p:cNvGrpSpPr>
            <a:grpSpLocks/>
          </p:cNvGrpSpPr>
          <p:nvPr/>
        </p:nvGrpSpPr>
        <p:grpSpPr bwMode="auto">
          <a:xfrm>
            <a:off x="4513263" y="2133600"/>
            <a:ext cx="4343400" cy="1458913"/>
            <a:chOff x="2592" y="2352"/>
            <a:chExt cx="2736" cy="699"/>
          </a:xfrm>
        </p:grpSpPr>
        <p:sp>
          <p:nvSpPr>
            <p:cNvPr id="142339" name="Text Box 3"/>
            <p:cNvSpPr txBox="1">
              <a:spLocks noChangeArrowheads="1"/>
            </p:cNvSpPr>
            <p:nvPr/>
          </p:nvSpPr>
          <p:spPr bwMode="auto">
            <a:xfrm>
              <a:off x="2592" y="2581"/>
              <a:ext cx="336"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t>k</a:t>
              </a:r>
              <a:r>
                <a:rPr lang="en-US" altLang="zh-CN">
                  <a:solidFill>
                    <a:schemeClr val="tx2"/>
                  </a:solidFill>
                  <a:latin typeface="Arial Narrow" pitchFamily="34" charset="0"/>
                </a:rPr>
                <a:t>=</a:t>
              </a:r>
            </a:p>
          </p:txBody>
        </p:sp>
        <p:sp>
          <p:nvSpPr>
            <p:cNvPr id="142340" name="AutoShape 4"/>
            <p:cNvSpPr>
              <a:spLocks/>
            </p:cNvSpPr>
            <p:nvPr/>
          </p:nvSpPr>
          <p:spPr bwMode="auto">
            <a:xfrm>
              <a:off x="2880" y="2385"/>
              <a:ext cx="240" cy="622"/>
            </a:xfrm>
            <a:prstGeom prst="leftBrace">
              <a:avLst>
                <a:gd name="adj1" fmla="val 21597"/>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42341" name="Object 5"/>
            <p:cNvGraphicFramePr>
              <a:graphicFrameLocks noChangeAspect="1"/>
            </p:cNvGraphicFramePr>
            <p:nvPr/>
          </p:nvGraphicFramePr>
          <p:xfrm>
            <a:off x="3072" y="2352"/>
            <a:ext cx="1008" cy="360"/>
          </p:xfrm>
          <a:graphic>
            <a:graphicData uri="http://schemas.openxmlformats.org/presentationml/2006/ole">
              <mc:AlternateContent xmlns:mc="http://schemas.openxmlformats.org/markup-compatibility/2006">
                <mc:Choice xmlns:v="urn:schemas-microsoft-com:vml" Requires="v">
                  <p:oleObj spid="_x0000_s7204" name="Equation" r:id="rId4" imgW="660240" imgH="393480" progId="Equation.3">
                    <p:embed/>
                  </p:oleObj>
                </mc:Choice>
                <mc:Fallback>
                  <p:oleObj name="Equation" r:id="rId4" imgW="6602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2352"/>
                          <a:ext cx="1008" cy="3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2" name="Text Box 6"/>
            <p:cNvSpPr txBox="1">
              <a:spLocks noChangeArrowheads="1"/>
            </p:cNvSpPr>
            <p:nvPr/>
          </p:nvSpPr>
          <p:spPr bwMode="auto">
            <a:xfrm>
              <a:off x="4320" y="2385"/>
              <a:ext cx="1008"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i="1">
                  <a:latin typeface="Arial Narrow" pitchFamily="34" charset="0"/>
                </a:rPr>
                <a:t>     </a:t>
              </a:r>
              <a:r>
                <a:rPr lang="en-US" altLang="zh-CN" i="1">
                  <a:solidFill>
                    <a:schemeClr val="tx2"/>
                  </a:solidFill>
                  <a:latin typeface="Arial Narrow" pitchFamily="34" charset="0"/>
                </a:rPr>
                <a:t>i≥j</a:t>
              </a:r>
            </a:p>
          </p:txBody>
        </p:sp>
        <p:sp>
          <p:nvSpPr>
            <p:cNvPr id="142343" name="Text Box 7"/>
            <p:cNvSpPr txBox="1">
              <a:spLocks noChangeArrowheads="1"/>
            </p:cNvSpPr>
            <p:nvPr/>
          </p:nvSpPr>
          <p:spPr bwMode="auto">
            <a:xfrm>
              <a:off x="2976" y="2832"/>
              <a:ext cx="2208"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i="1">
                  <a:latin typeface="Arial Narrow" pitchFamily="34" charset="0"/>
                </a:rPr>
                <a:t>     </a:t>
              </a:r>
              <a:r>
                <a:rPr lang="en-US" altLang="zh-CN" i="1">
                  <a:latin typeface="Arial Narrow" pitchFamily="34" charset="0"/>
                </a:rPr>
                <a:t>0		         </a:t>
              </a:r>
              <a:r>
                <a:rPr lang="en-US" altLang="zh-CN" i="1">
                  <a:solidFill>
                    <a:schemeClr val="tx2"/>
                  </a:solidFill>
                  <a:latin typeface="Arial Narrow" pitchFamily="34" charset="0"/>
                </a:rPr>
                <a:t>i＜j</a:t>
              </a:r>
            </a:p>
          </p:txBody>
        </p:sp>
      </p:grpSp>
      <p:graphicFrame>
        <p:nvGraphicFramePr>
          <p:cNvPr id="142450" name="Group 114"/>
          <p:cNvGraphicFramePr>
            <a:graphicFrameLocks noGrp="1"/>
          </p:cNvGraphicFramePr>
          <p:nvPr/>
        </p:nvGraphicFramePr>
        <p:xfrm>
          <a:off x="609600" y="1592263"/>
          <a:ext cx="3657600" cy="3438208"/>
        </p:xfrm>
        <a:graphic>
          <a:graphicData uri="http://schemas.openxmlformats.org/drawingml/2006/table">
            <a:tbl>
              <a:tblPr/>
              <a:tblGrid>
                <a:gridCol w="731838"/>
                <a:gridCol w="817562"/>
                <a:gridCol w="736600"/>
                <a:gridCol w="219075"/>
                <a:gridCol w="588963"/>
                <a:gridCol w="563562"/>
              </a:tblGrid>
              <a:tr h="51117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11</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gridSpan="2">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r>
              <a:tr h="75882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21</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22</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gridSpan="4">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4000" b="1" i="1" u="none" strike="noStrike" cap="none" normalizeH="0" baseline="0" smtClean="0">
                          <a:ln>
                            <a:noFill/>
                          </a:ln>
                          <a:solidFill>
                            <a:srgbClr val="FF3300"/>
                          </a:solidFill>
                          <a:effectLst/>
                          <a:latin typeface="方正舒体" pitchFamily="2" charset="-122"/>
                          <a:ea typeface="方正舒体" pitchFamily="2" charset="-122"/>
                        </a:rPr>
                        <a:t>c</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51117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gridSpan="3">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r>
              <a:tr h="5095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i1</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i2</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gridSpan="2">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ii</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51117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gridSpan="2">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51117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n1</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n2</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n3</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gridSpan="2">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hMerge="1">
                  <a:txBody>
                    <a:bodyPr/>
                    <a:lstStyle/>
                    <a:p>
                      <a:endParaRPr lang="en-US"/>
                    </a:p>
                  </a:txBody>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1" u="none" strike="noStrike" cap="none" normalizeH="0" baseline="-25000" smtClean="0">
                          <a:ln>
                            <a:noFill/>
                          </a:ln>
                          <a:solidFill>
                            <a:schemeClr val="tx1"/>
                          </a:solidFill>
                          <a:effectLst/>
                          <a:latin typeface="Times New Roman" pitchFamily="18" charset="0"/>
                          <a:ea typeface="宋体" pitchFamily="2" charset="-122"/>
                        </a:rPr>
                        <a:t>nn</a:t>
                      </a:r>
                      <a:endParaRPr kumimoji="1" lang="zh-CN" altLang="en-US" sz="2000" b="1" i="1"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bl>
          </a:graphicData>
        </a:graphic>
      </p:graphicFrame>
      <p:sp>
        <p:nvSpPr>
          <p:cNvPr id="142392" name="Rectangle 56"/>
          <p:cNvSpPr>
            <a:spLocks noGrp="1" noChangeArrowheads="1"/>
          </p:cNvSpPr>
          <p:nvPr>
            <p:ph type="title"/>
          </p:nvPr>
        </p:nvSpPr>
        <p:spPr/>
        <p:txBody>
          <a:bodyPr/>
          <a:lstStyle/>
          <a:p>
            <a:r>
              <a:rPr lang="zh-CN" altLang="en-US"/>
              <a:t>二、三角矩阵</a:t>
            </a:r>
          </a:p>
        </p:txBody>
      </p:sp>
      <p:sp>
        <p:nvSpPr>
          <p:cNvPr id="142393" name="Rectangle 57"/>
          <p:cNvSpPr>
            <a:spLocks noGrp="1" noChangeArrowheads="1"/>
          </p:cNvSpPr>
          <p:nvPr>
            <p:ph type="body" idx="1"/>
          </p:nvPr>
        </p:nvSpPr>
        <p:spPr>
          <a:xfrm>
            <a:off x="228600" y="990600"/>
            <a:ext cx="8534400" cy="609600"/>
          </a:xfrm>
        </p:spPr>
        <p:txBody>
          <a:bodyPr/>
          <a:lstStyle/>
          <a:p>
            <a:pPr>
              <a:lnSpc>
                <a:spcPct val="120000"/>
              </a:lnSpc>
            </a:pPr>
            <a:r>
              <a:rPr lang="zh-CN" altLang="en-US"/>
              <a:t>（1）下三角矩阵</a:t>
            </a:r>
          </a:p>
          <a:p>
            <a:pPr>
              <a:lnSpc>
                <a:spcPct val="120000"/>
              </a:lnSpc>
              <a:buFont typeface="Wingdings" pitchFamily="2" charset="2"/>
              <a:buNone/>
            </a:pPr>
            <a:endParaRPr lang="zh-CN" altLang="en-US"/>
          </a:p>
          <a:p>
            <a:pPr>
              <a:lnSpc>
                <a:spcPct val="120000"/>
              </a:lnSpc>
            </a:pPr>
            <a:endParaRPr lang="zh-CN" altLang="en-US"/>
          </a:p>
        </p:txBody>
      </p:sp>
      <p:sp>
        <p:nvSpPr>
          <p:cNvPr id="142390" name="Rectangle 54"/>
          <p:cNvSpPr>
            <a:spLocks noChangeArrowheads="1"/>
          </p:cNvSpPr>
          <p:nvPr/>
        </p:nvSpPr>
        <p:spPr bwMode="auto">
          <a:xfrm>
            <a:off x="4437063" y="4429125"/>
            <a:ext cx="4614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a:t>注：</a:t>
            </a:r>
            <a:r>
              <a:rPr lang="zh-CN" altLang="en-US" sz="2000">
                <a:latin typeface="宋体" pitchFamily="2" charset="-122"/>
              </a:rPr>
              <a:t>数组元素</a:t>
            </a:r>
            <a:r>
              <a:rPr lang="en-US" altLang="zh-CN" sz="2000" i="1"/>
              <a:t>sa</a:t>
            </a:r>
            <a:r>
              <a:rPr lang="en-US" altLang="zh-CN" sz="2000">
                <a:latin typeface="宋体" pitchFamily="2" charset="-122"/>
              </a:rPr>
              <a:t>[0]</a:t>
            </a:r>
            <a:r>
              <a:rPr lang="zh-CN" altLang="en-US" sz="2000">
                <a:latin typeface="宋体" pitchFamily="2" charset="-122"/>
              </a:rPr>
              <a:t>中存放的是常数</a:t>
            </a:r>
            <a:r>
              <a:rPr lang="en-US" altLang="zh-CN" sz="2000" i="1"/>
              <a:t>c</a:t>
            </a:r>
            <a:r>
              <a:rPr lang="zh-CN" altLang="en-US" sz="2000">
                <a:latin typeface="宋体" pitchFamily="2" charset="-122"/>
              </a:rPr>
              <a:t>或</a:t>
            </a:r>
            <a:r>
              <a:rPr lang="zh-CN" altLang="en-US" sz="2000" i="1"/>
              <a:t>0</a:t>
            </a:r>
          </a:p>
        </p:txBody>
      </p:sp>
      <p:graphicFrame>
        <p:nvGraphicFramePr>
          <p:cNvPr id="142458" name="Group 122"/>
          <p:cNvGraphicFramePr>
            <a:graphicFrameLocks noGrp="1"/>
          </p:cNvGraphicFramePr>
          <p:nvPr/>
        </p:nvGraphicFramePr>
        <p:xfrm>
          <a:off x="381000" y="5638800"/>
          <a:ext cx="8610600" cy="1023684"/>
        </p:xfrm>
        <a:graphic>
          <a:graphicData uri="http://schemas.openxmlformats.org/drawingml/2006/table">
            <a:tbl>
              <a:tblPr/>
              <a:tblGrid>
                <a:gridCol w="469900"/>
                <a:gridCol w="520700"/>
                <a:gridCol w="547688"/>
                <a:gridCol w="538162"/>
                <a:gridCol w="460375"/>
                <a:gridCol w="1154113"/>
                <a:gridCol w="460375"/>
                <a:gridCol w="1000125"/>
                <a:gridCol w="460375"/>
                <a:gridCol w="1230312"/>
                <a:gridCol w="538163"/>
                <a:gridCol w="1230312"/>
              </a:tblGrid>
              <a:tr h="4810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3200" b="1" i="1" u="none" strike="noStrike" cap="none" normalizeH="0" baseline="-18000" smtClean="0">
                          <a:ln>
                            <a:noFill/>
                          </a:ln>
                          <a:solidFill>
                            <a:srgbClr val="FF0000"/>
                          </a:solidFill>
                          <a:effectLst/>
                          <a:latin typeface="Times New Roman" pitchFamily="18"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18000" smtClean="0">
                          <a:ln>
                            <a:noFill/>
                          </a:ln>
                          <a:solidFill>
                            <a:schemeClr val="tx2"/>
                          </a:solidFill>
                          <a:effectLst/>
                          <a:latin typeface="Times New Roman" pitchFamily="18" charset="0"/>
                          <a:ea typeface="宋体" pitchFamily="2" charset="-122"/>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21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22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ii</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n1</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 </a:t>
                      </a:r>
                      <a:endParaRPr kumimoji="1" lang="en-US" altLang="zh-CN"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n,n</a:t>
                      </a:r>
                    </a:p>
                  </a:txBody>
                  <a:tcPr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95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2</a:t>
                      </a:r>
                      <a:endParaRPr kumimoji="1" lang="en-US" altLang="zh-CN" sz="1800" b="1" i="1" u="none" strike="noStrike" cap="none" normalizeH="0" baseline="-20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18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i(i-1)/2+1</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18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600" b="1" i="1" u="none" strike="noStrike" cap="none" normalizeH="0" baseline="0" smtClean="0">
                          <a:ln>
                            <a:noFill/>
                          </a:ln>
                          <a:solidFill>
                            <a:schemeClr val="tx1"/>
                          </a:solidFill>
                          <a:effectLst/>
                          <a:latin typeface="Times New Roman" pitchFamily="18" charset="0"/>
                          <a:ea typeface="宋体" pitchFamily="2" charset="-122"/>
                        </a:rPr>
                        <a:t>i(i-1)/2+i</a:t>
                      </a:r>
                      <a:endParaRPr kumimoji="1" lang="zh-CN" altLang="en-US" sz="16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18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n(n-1)/2+1</a:t>
                      </a:r>
                      <a:endParaRPr kumimoji="1" lang="zh-CN" altLang="en-US" sz="18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1800" b="1" i="1" u="none" strike="noStrike" cap="none" normalizeH="0" baseline="-20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n(n+1)/2</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2448" name="Text Box 112"/>
          <p:cNvSpPr txBox="1">
            <a:spLocks noChangeArrowheads="1"/>
          </p:cNvSpPr>
          <p:nvPr/>
        </p:nvSpPr>
        <p:spPr bwMode="auto">
          <a:xfrm>
            <a:off x="-76200" y="614045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latin typeface="Arial Narrow" pitchFamily="34" charset="0"/>
              </a:rPr>
              <a:t>k=</a:t>
            </a:r>
          </a:p>
        </p:txBody>
      </p:sp>
      <p:sp>
        <p:nvSpPr>
          <p:cNvPr id="142451" name="Line 115"/>
          <p:cNvSpPr>
            <a:spLocks noChangeShapeType="1"/>
          </p:cNvSpPr>
          <p:nvPr/>
        </p:nvSpPr>
        <p:spPr bwMode="auto">
          <a:xfrm>
            <a:off x="855663" y="1744663"/>
            <a:ext cx="3200400" cy="32004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2452" name="Rectangle 116"/>
          <p:cNvSpPr>
            <a:spLocks noChangeArrowheads="1"/>
          </p:cNvSpPr>
          <p:nvPr/>
        </p:nvSpPr>
        <p:spPr bwMode="auto">
          <a:xfrm>
            <a:off x="304800" y="5119688"/>
            <a:ext cx="233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6600"/>
                </a:solidFill>
                <a:latin typeface="Arial Narrow" pitchFamily="34" charset="0"/>
              </a:rPr>
              <a:t>压缩存储方案</a:t>
            </a:r>
          </a:p>
        </p:txBody>
      </p:sp>
    </p:spTree>
    <p:extLst>
      <p:ext uri="{BB962C8B-B14F-4D97-AF65-F5344CB8AC3E}">
        <p14:creationId xmlns:p14="http://schemas.microsoft.com/office/powerpoint/2010/main" val="299672969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2450"/>
                                        </p:tgtEl>
                                        <p:attrNameLst>
                                          <p:attrName>style.visibility</p:attrName>
                                        </p:attrNameLst>
                                      </p:cBhvr>
                                      <p:to>
                                        <p:strVal val="visible"/>
                                      </p:to>
                                    </p:set>
                                    <p:animEffect transition="in" filter="checkerboard(across)">
                                      <p:cBhvr>
                                        <p:cTn id="7" dur="500"/>
                                        <p:tgtEl>
                                          <p:spTgt spid="142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2451"/>
                                        </p:tgtEl>
                                        <p:attrNameLst>
                                          <p:attrName>style.visibility</p:attrName>
                                        </p:attrNameLst>
                                      </p:cBhvr>
                                      <p:to>
                                        <p:strVal val="visible"/>
                                      </p:to>
                                    </p:set>
                                    <p:animEffect transition="in" filter="checkerboard(across)">
                                      <p:cBhvr>
                                        <p:cTn id="12" dur="500"/>
                                        <p:tgtEl>
                                          <p:spTgt spid="142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2452"/>
                                        </p:tgtEl>
                                        <p:attrNameLst>
                                          <p:attrName>style.visibility</p:attrName>
                                        </p:attrNameLst>
                                      </p:cBhvr>
                                      <p:to>
                                        <p:strVal val="visible"/>
                                      </p:to>
                                    </p:set>
                                    <p:animEffect transition="in" filter="dissolve">
                                      <p:cBhvr>
                                        <p:cTn id="17" dur="500"/>
                                        <p:tgtEl>
                                          <p:spTgt spid="142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42458"/>
                                        </p:tgtEl>
                                        <p:attrNameLst>
                                          <p:attrName>style.visibility</p:attrName>
                                        </p:attrNameLst>
                                      </p:cBhvr>
                                      <p:to>
                                        <p:strVal val="visible"/>
                                      </p:to>
                                    </p:set>
                                    <p:animEffect transition="in" filter="dissolve">
                                      <p:cBhvr>
                                        <p:cTn id="22" dur="500"/>
                                        <p:tgtEl>
                                          <p:spTgt spid="1424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2448"/>
                                        </p:tgtEl>
                                        <p:attrNameLst>
                                          <p:attrName>style.visibility</p:attrName>
                                        </p:attrNameLst>
                                      </p:cBhvr>
                                      <p:to>
                                        <p:strVal val="visible"/>
                                      </p:to>
                                    </p:set>
                                    <p:anim calcmode="lin" valueType="num">
                                      <p:cBhvr additive="base">
                                        <p:cTn id="27" dur="500" fill="hold"/>
                                        <p:tgtEl>
                                          <p:spTgt spid="142448"/>
                                        </p:tgtEl>
                                        <p:attrNameLst>
                                          <p:attrName>ppt_x</p:attrName>
                                        </p:attrNameLst>
                                      </p:cBhvr>
                                      <p:tavLst>
                                        <p:tav tm="0">
                                          <p:val>
                                            <p:strVal val="0-#ppt_w/2"/>
                                          </p:val>
                                        </p:tav>
                                        <p:tav tm="100000">
                                          <p:val>
                                            <p:strVal val="#ppt_x"/>
                                          </p:val>
                                        </p:tav>
                                      </p:tavLst>
                                    </p:anim>
                                    <p:anim calcmode="lin" valueType="num">
                                      <p:cBhvr additive="base">
                                        <p:cTn id="28" dur="500" fill="hold"/>
                                        <p:tgtEl>
                                          <p:spTgt spid="14244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42338"/>
                                        </p:tgtEl>
                                        <p:attrNameLst>
                                          <p:attrName>style.visibility</p:attrName>
                                        </p:attrNameLst>
                                      </p:cBhvr>
                                      <p:to>
                                        <p:strVal val="visible"/>
                                      </p:to>
                                    </p:set>
                                    <p:animEffect transition="in" filter="dissolve">
                                      <p:cBhvr>
                                        <p:cTn id="33" dur="500"/>
                                        <p:tgtEl>
                                          <p:spTgt spid="14233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2390"/>
                                        </p:tgtEl>
                                        <p:attrNameLst>
                                          <p:attrName>style.visibility</p:attrName>
                                        </p:attrNameLst>
                                      </p:cBhvr>
                                      <p:to>
                                        <p:strVal val="visible"/>
                                      </p:to>
                                    </p:set>
                                    <p:animEffect transition="in" filter="checkerboard(across)">
                                      <p:cBhvr>
                                        <p:cTn id="38" dur="500"/>
                                        <p:tgtEl>
                                          <p:spTgt spid="142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90" grpId="0" autoUpdateAnimBg="0"/>
      <p:bldP spid="142448" grpId="0" autoUpdateAnimBg="0"/>
      <p:bldP spid="142451" grpId="0" animBg="1"/>
      <p:bldP spid="14245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37" name="Rectangle 89"/>
          <p:cNvSpPr>
            <a:spLocks noGrp="1" noChangeArrowheads="1"/>
          </p:cNvSpPr>
          <p:nvPr>
            <p:ph type="body" idx="1"/>
          </p:nvPr>
        </p:nvSpPr>
        <p:spPr>
          <a:xfrm>
            <a:off x="1219200" y="1497013"/>
            <a:ext cx="7467600" cy="4446587"/>
          </a:xfrm>
        </p:spPr>
        <p:txBody>
          <a:bodyPr/>
          <a:lstStyle/>
          <a:p>
            <a:r>
              <a:rPr lang="en-US" altLang="zh-CN" sz="2800" dirty="0" smtClean="0"/>
              <a:t>3</a:t>
            </a:r>
            <a:r>
              <a:rPr lang="zh-CN" altLang="en-US" sz="2800" dirty="0" smtClean="0"/>
              <a:t>.</a:t>
            </a:r>
            <a:r>
              <a:rPr lang="zh-CN" altLang="en-US" sz="2800" dirty="0"/>
              <a:t>1  数组的定义</a:t>
            </a:r>
          </a:p>
          <a:p>
            <a:r>
              <a:rPr lang="en-US" altLang="zh-CN" sz="2800" dirty="0" smtClean="0"/>
              <a:t>3</a:t>
            </a:r>
            <a:r>
              <a:rPr lang="zh-CN" altLang="en-US" sz="2800" dirty="0" smtClean="0"/>
              <a:t>.</a:t>
            </a:r>
            <a:r>
              <a:rPr lang="zh-CN" altLang="en-US" sz="2800" dirty="0"/>
              <a:t>2  数组的顺序表示和实现</a:t>
            </a:r>
          </a:p>
          <a:p>
            <a:r>
              <a:rPr lang="en-US" altLang="zh-CN" sz="2800" dirty="0" smtClean="0"/>
              <a:t>3</a:t>
            </a:r>
            <a:r>
              <a:rPr lang="zh-CN" altLang="en-US" sz="2800" dirty="0" smtClean="0"/>
              <a:t>.</a:t>
            </a:r>
            <a:r>
              <a:rPr lang="zh-CN" altLang="en-US" sz="2800" dirty="0"/>
              <a:t>3  矩阵的压缩存储</a:t>
            </a:r>
          </a:p>
          <a:p>
            <a:pPr lvl="1"/>
            <a:r>
              <a:rPr lang="zh-CN" altLang="en-US" dirty="0"/>
              <a:t>  	</a:t>
            </a:r>
            <a:r>
              <a:rPr lang="en-US" altLang="zh-CN" dirty="0" smtClean="0"/>
              <a:t>3</a:t>
            </a:r>
            <a:r>
              <a:rPr lang="zh-CN" altLang="en-US" dirty="0" smtClean="0"/>
              <a:t>.</a:t>
            </a:r>
            <a:r>
              <a:rPr lang="zh-CN" altLang="en-US" dirty="0"/>
              <a:t>3.1  特殊矩阵</a:t>
            </a:r>
          </a:p>
          <a:p>
            <a:pPr lvl="1"/>
            <a:r>
              <a:rPr lang="zh-CN" altLang="en-US" dirty="0"/>
              <a:t>   </a:t>
            </a:r>
            <a:r>
              <a:rPr lang="en-US" altLang="zh-CN" dirty="0" smtClean="0"/>
              <a:t>3</a:t>
            </a:r>
            <a:r>
              <a:rPr lang="zh-CN" altLang="en-US" dirty="0" smtClean="0"/>
              <a:t>.</a:t>
            </a:r>
            <a:r>
              <a:rPr lang="zh-CN" altLang="en-US" dirty="0"/>
              <a:t>3.2  稀疏矩阵</a:t>
            </a:r>
          </a:p>
          <a:p>
            <a:r>
              <a:rPr lang="zh-CN" altLang="en-US" sz="2800" dirty="0"/>
              <a:t>  </a:t>
            </a:r>
            <a:r>
              <a:rPr lang="en-US" altLang="zh-CN" sz="2800" dirty="0" smtClean="0"/>
              <a:t>3</a:t>
            </a:r>
            <a:r>
              <a:rPr lang="zh-CN" altLang="en-US" sz="2800" dirty="0" smtClean="0"/>
              <a:t>.</a:t>
            </a:r>
            <a:r>
              <a:rPr lang="zh-CN" altLang="en-US" sz="2800" dirty="0"/>
              <a:t>4   广义表的定义</a:t>
            </a:r>
          </a:p>
          <a:p>
            <a:r>
              <a:rPr lang="zh-CN" altLang="en-US" sz="2800" dirty="0"/>
              <a:t>  </a:t>
            </a:r>
            <a:r>
              <a:rPr lang="en-US" altLang="zh-CN" sz="2800" dirty="0" smtClean="0"/>
              <a:t>3</a:t>
            </a:r>
            <a:r>
              <a:rPr lang="zh-CN" altLang="en-US" sz="2800" dirty="0" smtClean="0"/>
              <a:t>.</a:t>
            </a:r>
            <a:r>
              <a:rPr lang="zh-CN" altLang="en-US" sz="2800" dirty="0"/>
              <a:t>5  广义表的存储结构</a:t>
            </a:r>
          </a:p>
        </p:txBody>
      </p:sp>
    </p:spTree>
    <p:extLst>
      <p:ext uri="{BB962C8B-B14F-4D97-AF65-F5344CB8AC3E}">
        <p14:creationId xmlns:p14="http://schemas.microsoft.com/office/powerpoint/2010/main" val="1294719292"/>
      </p:ext>
    </p:extLst>
  </p:cSld>
  <p:clrMapOvr>
    <a:masterClrMapping/>
  </p:clrMapOvr>
  <p:transition>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55" name="Rectangle 127"/>
          <p:cNvSpPr>
            <a:spLocks noGrp="1" noChangeArrowheads="1"/>
          </p:cNvSpPr>
          <p:nvPr>
            <p:ph type="body" idx="1"/>
          </p:nvPr>
        </p:nvSpPr>
        <p:spPr>
          <a:xfrm>
            <a:off x="152400" y="1066800"/>
            <a:ext cx="8534400" cy="1828800"/>
          </a:xfrm>
        </p:spPr>
        <p:txBody>
          <a:bodyPr/>
          <a:lstStyle/>
          <a:p>
            <a:pPr>
              <a:lnSpc>
                <a:spcPct val="105000"/>
              </a:lnSpc>
            </a:pPr>
            <a:r>
              <a:rPr lang="zh-CN" altLang="en-US"/>
              <a:t>（2）上三角矩阵</a:t>
            </a:r>
          </a:p>
          <a:p>
            <a:pPr lvl="1">
              <a:lnSpc>
                <a:spcPct val="105000"/>
              </a:lnSpc>
            </a:pPr>
            <a:endParaRPr lang="zh-CN" altLang="en-US"/>
          </a:p>
          <a:p>
            <a:pPr>
              <a:lnSpc>
                <a:spcPct val="105000"/>
              </a:lnSpc>
            </a:pPr>
            <a:endParaRPr lang="zh-CN" altLang="en-US"/>
          </a:p>
        </p:txBody>
      </p:sp>
      <p:sp>
        <p:nvSpPr>
          <p:cNvPr id="73879" name="Rectangle 151"/>
          <p:cNvSpPr>
            <a:spLocks noChangeArrowheads="1"/>
          </p:cNvSpPr>
          <p:nvPr/>
        </p:nvSpPr>
        <p:spPr bwMode="auto">
          <a:xfrm>
            <a:off x="4114800" y="3962400"/>
            <a:ext cx="4481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a:latin typeface="Arial Narrow" pitchFamily="34" charset="0"/>
              </a:rPr>
              <a:t>注：数组元素</a:t>
            </a:r>
            <a:r>
              <a:rPr lang="en-US" altLang="zh-CN" sz="2000">
                <a:latin typeface="Arial Narrow" pitchFamily="34" charset="0"/>
              </a:rPr>
              <a:t>sa[0]</a:t>
            </a:r>
            <a:r>
              <a:rPr lang="zh-CN" altLang="en-US" sz="2000">
                <a:latin typeface="Arial Narrow" pitchFamily="34" charset="0"/>
              </a:rPr>
              <a:t>中存放的是常数</a:t>
            </a:r>
            <a:r>
              <a:rPr lang="en-US" altLang="zh-CN" sz="2000">
                <a:latin typeface="Arial Narrow" pitchFamily="34" charset="0"/>
              </a:rPr>
              <a:t>c</a:t>
            </a:r>
            <a:r>
              <a:rPr lang="zh-CN" altLang="en-US" sz="2000">
                <a:latin typeface="Arial Narrow" pitchFamily="34" charset="0"/>
              </a:rPr>
              <a:t>或0</a:t>
            </a:r>
          </a:p>
        </p:txBody>
      </p:sp>
      <p:graphicFrame>
        <p:nvGraphicFramePr>
          <p:cNvPr id="73942" name="Group 214"/>
          <p:cNvGraphicFramePr>
            <a:graphicFrameLocks noGrp="1"/>
          </p:cNvGraphicFramePr>
          <p:nvPr/>
        </p:nvGraphicFramePr>
        <p:xfrm>
          <a:off x="685800" y="1676400"/>
          <a:ext cx="3200400" cy="3084576"/>
        </p:xfrm>
        <a:graphic>
          <a:graphicData uri="http://schemas.openxmlformats.org/drawingml/2006/table">
            <a:tbl>
              <a:tblPr/>
              <a:tblGrid>
                <a:gridCol w="639763"/>
                <a:gridCol w="714375"/>
                <a:gridCol w="666750"/>
                <a:gridCol w="674687"/>
                <a:gridCol w="504825"/>
              </a:tblGrid>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11</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12</a:t>
                      </a: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13</a:t>
                      </a: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1n</a:t>
                      </a: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4000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22</a:t>
                      </a: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23</a:t>
                      </a: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2n</a:t>
                      </a: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800" b="1" i="0" u="none" strike="noStrike" cap="none" normalizeH="0" baseline="0" smtClean="0">
                          <a:ln>
                            <a:noFill/>
                          </a:ln>
                          <a:solidFill>
                            <a:srgbClr val="FF3300"/>
                          </a:solidFill>
                          <a:effectLst/>
                          <a:latin typeface="Times New Roman" pitchFamily="18" charset="0"/>
                          <a:ea typeface="宋体" pitchFamily="2" charset="-122"/>
                        </a:rPr>
                        <a:t>C</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ii</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in</a:t>
                      </a: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063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25000" smtClean="0">
                          <a:ln>
                            <a:noFill/>
                          </a:ln>
                          <a:solidFill>
                            <a:schemeClr val="tx1"/>
                          </a:solidFill>
                          <a:effectLst/>
                          <a:latin typeface="Times New Roman" pitchFamily="18" charset="0"/>
                          <a:ea typeface="宋体" pitchFamily="2" charset="-122"/>
                        </a:rPr>
                        <a:t>nn</a:t>
                      </a:r>
                      <a:endParaRPr kumimoji="1" lang="zh-CN" altLang="en-US" sz="2000" b="1"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bl>
          </a:graphicData>
        </a:graphic>
      </p:graphicFrame>
      <p:grpSp>
        <p:nvGrpSpPr>
          <p:cNvPr id="73937" name="Group 209"/>
          <p:cNvGrpSpPr>
            <a:grpSpLocks/>
          </p:cNvGrpSpPr>
          <p:nvPr/>
        </p:nvGrpSpPr>
        <p:grpSpPr bwMode="auto">
          <a:xfrm>
            <a:off x="4114800" y="2209800"/>
            <a:ext cx="5715000" cy="1524000"/>
            <a:chOff x="2304" y="1920"/>
            <a:chExt cx="3840" cy="779"/>
          </a:xfrm>
        </p:grpSpPr>
        <p:sp>
          <p:nvSpPr>
            <p:cNvPr id="73930" name="Text Box 202"/>
            <p:cNvSpPr txBox="1">
              <a:spLocks noChangeArrowheads="1"/>
            </p:cNvSpPr>
            <p:nvPr/>
          </p:nvSpPr>
          <p:spPr bwMode="auto">
            <a:xfrm>
              <a:off x="5136" y="1944"/>
              <a:ext cx="1008"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solidFill>
                    <a:schemeClr val="tx2"/>
                  </a:solidFill>
                  <a:latin typeface="Arial Narrow" pitchFamily="34" charset="0"/>
                </a:rPr>
                <a:t>i≤j</a:t>
              </a:r>
            </a:p>
          </p:txBody>
        </p:sp>
        <p:sp>
          <p:nvSpPr>
            <p:cNvPr id="73927" name="Text Box 199"/>
            <p:cNvSpPr txBox="1">
              <a:spLocks noChangeArrowheads="1"/>
            </p:cNvSpPr>
            <p:nvPr/>
          </p:nvSpPr>
          <p:spPr bwMode="auto">
            <a:xfrm>
              <a:off x="2304" y="218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latin typeface="Arial Narrow" pitchFamily="34" charset="0"/>
                </a:rPr>
                <a:t>k=</a:t>
              </a:r>
            </a:p>
          </p:txBody>
        </p:sp>
        <p:sp>
          <p:nvSpPr>
            <p:cNvPr id="73928" name="AutoShape 200"/>
            <p:cNvSpPr>
              <a:spLocks/>
            </p:cNvSpPr>
            <p:nvPr/>
          </p:nvSpPr>
          <p:spPr bwMode="auto">
            <a:xfrm>
              <a:off x="2553" y="2025"/>
              <a:ext cx="162" cy="622"/>
            </a:xfrm>
            <a:prstGeom prst="leftBrace">
              <a:avLst>
                <a:gd name="adj1" fmla="val 31996"/>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3929" name="Object 201"/>
            <p:cNvGraphicFramePr>
              <a:graphicFrameLocks noChangeAspect="1"/>
            </p:cNvGraphicFramePr>
            <p:nvPr/>
          </p:nvGraphicFramePr>
          <p:xfrm>
            <a:off x="2715" y="1920"/>
            <a:ext cx="2481" cy="360"/>
          </p:xfrm>
          <a:graphic>
            <a:graphicData uri="http://schemas.openxmlformats.org/presentationml/2006/ole">
              <mc:AlternateContent xmlns:mc="http://schemas.openxmlformats.org/markup-compatibility/2006">
                <mc:Choice xmlns:v="urn:schemas-microsoft-com:vml" Requires="v">
                  <p:oleObj spid="_x0000_s8228" name="Equation" r:id="rId4" imgW="1625400" imgH="393480" progId="Equation.3">
                    <p:embed/>
                  </p:oleObj>
                </mc:Choice>
                <mc:Fallback>
                  <p:oleObj name="Equation" r:id="rId4" imgW="16254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5" y="1920"/>
                          <a:ext cx="2481" cy="3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931" name="Text Box 203"/>
            <p:cNvSpPr txBox="1">
              <a:spLocks noChangeArrowheads="1"/>
            </p:cNvSpPr>
            <p:nvPr/>
          </p:nvSpPr>
          <p:spPr bwMode="auto">
            <a:xfrm>
              <a:off x="2811" y="2496"/>
              <a:ext cx="2949"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i="1">
                  <a:latin typeface="Arial Narrow" pitchFamily="34" charset="0"/>
                </a:rPr>
                <a:t>0  			             </a:t>
              </a:r>
              <a:r>
                <a:rPr lang="en-US" altLang="zh-CN" sz="2000" i="1">
                  <a:solidFill>
                    <a:schemeClr val="tx2"/>
                  </a:solidFill>
                  <a:latin typeface="Arial Narrow" pitchFamily="34" charset="0"/>
                </a:rPr>
                <a:t>i＞j</a:t>
              </a:r>
            </a:p>
          </p:txBody>
        </p:sp>
      </p:grpSp>
      <p:sp>
        <p:nvSpPr>
          <p:cNvPr id="73999" name="Text Box 271"/>
          <p:cNvSpPr txBox="1">
            <a:spLocks noChangeArrowheads="1"/>
          </p:cNvSpPr>
          <p:nvPr/>
        </p:nvSpPr>
        <p:spPr bwMode="auto">
          <a:xfrm>
            <a:off x="0" y="5807075"/>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latin typeface="Arial Narrow" pitchFamily="34" charset="0"/>
              </a:rPr>
              <a:t>k=</a:t>
            </a:r>
          </a:p>
        </p:txBody>
      </p:sp>
      <p:graphicFrame>
        <p:nvGraphicFramePr>
          <p:cNvPr id="74089" name="Group 361"/>
          <p:cNvGraphicFramePr>
            <a:graphicFrameLocks noGrp="1"/>
          </p:cNvGraphicFramePr>
          <p:nvPr/>
        </p:nvGraphicFramePr>
        <p:xfrm>
          <a:off x="457200" y="5578475"/>
          <a:ext cx="8534400" cy="1054608"/>
        </p:xfrm>
        <a:graphic>
          <a:graphicData uri="http://schemas.openxmlformats.org/drawingml/2006/table">
            <a:tbl>
              <a:tblPr/>
              <a:tblGrid>
                <a:gridCol w="465138"/>
                <a:gridCol w="601662"/>
                <a:gridCol w="457200"/>
                <a:gridCol w="809625"/>
                <a:gridCol w="714375"/>
                <a:gridCol w="533400"/>
                <a:gridCol w="381000"/>
                <a:gridCol w="457200"/>
                <a:gridCol w="685800"/>
                <a:gridCol w="457200"/>
                <a:gridCol w="381000"/>
                <a:gridCol w="1371600"/>
                <a:gridCol w="1219200"/>
              </a:tblGrid>
              <a:tr h="4572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smtClean="0">
                          <a:ln>
                            <a:noFill/>
                          </a:ln>
                          <a:solidFill>
                            <a:srgbClr val="FF0000"/>
                          </a:solidFill>
                          <a:effectLst/>
                          <a:latin typeface="Times New Roman" pitchFamily="18" charset="0"/>
                          <a:ea typeface="宋体" pitchFamily="2" charset="-122"/>
                        </a:rPr>
                        <a:t>c</a:t>
                      </a:r>
                      <a:endParaRPr kumimoji="1" lang="en-US" altLang="zh-CN" sz="2400" b="1" i="1" u="none" strike="noStrike" cap="none" normalizeH="0" baseline="-18000" smtClean="0">
                        <a:ln>
                          <a:noFill/>
                        </a:ln>
                        <a:solidFill>
                          <a:srgbClr val="FF0000"/>
                        </a:solidFill>
                        <a:effectLst/>
                        <a:latin typeface="Times New Roman" pitchFamily="18"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endParaRPr kumimoji="1" lang="en-US" altLang="zh-CN" sz="2000" b="1" i="1" u="none" strike="noStrike" cap="none" normalizeH="0" baseline="0" smtClean="0">
                        <a:ln>
                          <a:noFill/>
                        </a:ln>
                        <a:solidFill>
                          <a:schemeClr val="tx2"/>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1n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22</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23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ii</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in</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 </a:t>
                      </a:r>
                      <a:endParaRPr kumimoji="1" lang="en-US" altLang="zh-CN"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n,n</a:t>
                      </a:r>
                    </a:p>
                  </a:txBody>
                  <a:tcPr anchor="ct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endParaRPr kumimoji="1" lang="en-US" altLang="zh-CN" sz="2000" b="1" i="1" u="none" strike="noStrike" cap="none" normalizeH="0" baseline="0" smtClean="0">
                        <a:ln>
                          <a:noFill/>
                        </a:ln>
                        <a:solidFill>
                          <a:schemeClr val="tx2"/>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n</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n+1</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1" u="none" strike="noStrike" cap="none" normalizeH="0" baseline="-20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n(n+1)/2</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4087" name="Rectangle 359"/>
          <p:cNvSpPr>
            <a:spLocks noChangeArrowheads="1"/>
          </p:cNvSpPr>
          <p:nvPr/>
        </p:nvSpPr>
        <p:spPr bwMode="auto">
          <a:xfrm>
            <a:off x="304800" y="4949825"/>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006600"/>
                </a:solidFill>
                <a:latin typeface="Arial Narrow" pitchFamily="34" charset="0"/>
              </a:rPr>
              <a:t>压缩存储方案</a:t>
            </a:r>
          </a:p>
        </p:txBody>
      </p:sp>
      <p:sp>
        <p:nvSpPr>
          <p:cNvPr id="74088" name="Line 360"/>
          <p:cNvSpPr>
            <a:spLocks noChangeShapeType="1"/>
          </p:cNvSpPr>
          <p:nvPr/>
        </p:nvSpPr>
        <p:spPr bwMode="auto">
          <a:xfrm>
            <a:off x="685800" y="1676400"/>
            <a:ext cx="3200400" cy="32004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42962633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3942"/>
                                        </p:tgtEl>
                                        <p:attrNameLst>
                                          <p:attrName>style.visibility</p:attrName>
                                        </p:attrNameLst>
                                      </p:cBhvr>
                                      <p:to>
                                        <p:strVal val="visible"/>
                                      </p:to>
                                    </p:set>
                                    <p:animEffect transition="in" filter="checkerboard(across)">
                                      <p:cBhvr>
                                        <p:cTn id="7" dur="500"/>
                                        <p:tgtEl>
                                          <p:spTgt spid="739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3937"/>
                                        </p:tgtEl>
                                        <p:attrNameLst>
                                          <p:attrName>style.visibility</p:attrName>
                                        </p:attrNameLst>
                                      </p:cBhvr>
                                      <p:to>
                                        <p:strVal val="visible"/>
                                      </p:to>
                                    </p:set>
                                    <p:animEffect transition="in" filter="box(in)">
                                      <p:cBhvr>
                                        <p:cTn id="12" dur="500"/>
                                        <p:tgtEl>
                                          <p:spTgt spid="739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4088"/>
                                        </p:tgtEl>
                                        <p:attrNameLst>
                                          <p:attrName>style.visibility</p:attrName>
                                        </p:attrNameLst>
                                      </p:cBhvr>
                                      <p:to>
                                        <p:strVal val="visible"/>
                                      </p:to>
                                    </p:set>
                                    <p:animEffect transition="in" filter="checkerboard(across)">
                                      <p:cBhvr>
                                        <p:cTn id="17" dur="500"/>
                                        <p:tgtEl>
                                          <p:spTgt spid="740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087"/>
                                        </p:tgtEl>
                                        <p:attrNameLst>
                                          <p:attrName>style.visibility</p:attrName>
                                        </p:attrNameLst>
                                      </p:cBhvr>
                                      <p:to>
                                        <p:strVal val="visible"/>
                                      </p:to>
                                    </p:set>
                                    <p:animEffect transition="in" filter="dissolve">
                                      <p:cBhvr>
                                        <p:cTn id="22" dur="500"/>
                                        <p:tgtEl>
                                          <p:spTgt spid="740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4089"/>
                                        </p:tgtEl>
                                        <p:attrNameLst>
                                          <p:attrName>style.visibility</p:attrName>
                                        </p:attrNameLst>
                                      </p:cBhvr>
                                      <p:to>
                                        <p:strVal val="visible"/>
                                      </p:to>
                                    </p:set>
                                    <p:animEffect transition="in" filter="dissolve">
                                      <p:cBhvr>
                                        <p:cTn id="27" dur="500"/>
                                        <p:tgtEl>
                                          <p:spTgt spid="740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3999"/>
                                        </p:tgtEl>
                                        <p:attrNameLst>
                                          <p:attrName>style.visibility</p:attrName>
                                        </p:attrNameLst>
                                      </p:cBhvr>
                                      <p:to>
                                        <p:strVal val="visible"/>
                                      </p:to>
                                    </p:set>
                                    <p:anim calcmode="lin" valueType="num">
                                      <p:cBhvr additive="base">
                                        <p:cTn id="32" dur="500" fill="hold"/>
                                        <p:tgtEl>
                                          <p:spTgt spid="73999"/>
                                        </p:tgtEl>
                                        <p:attrNameLst>
                                          <p:attrName>ppt_x</p:attrName>
                                        </p:attrNameLst>
                                      </p:cBhvr>
                                      <p:tavLst>
                                        <p:tav tm="0">
                                          <p:val>
                                            <p:strVal val="0-#ppt_w/2"/>
                                          </p:val>
                                        </p:tav>
                                        <p:tav tm="100000">
                                          <p:val>
                                            <p:strVal val="#ppt_x"/>
                                          </p:val>
                                        </p:tav>
                                      </p:tavLst>
                                    </p:anim>
                                    <p:anim calcmode="lin" valueType="num">
                                      <p:cBhvr additive="base">
                                        <p:cTn id="33" dur="500" fill="hold"/>
                                        <p:tgtEl>
                                          <p:spTgt spid="73999"/>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73879"/>
                                        </p:tgtEl>
                                        <p:attrNameLst>
                                          <p:attrName>style.visibility</p:attrName>
                                        </p:attrNameLst>
                                      </p:cBhvr>
                                      <p:to>
                                        <p:strVal val="visible"/>
                                      </p:to>
                                    </p:set>
                                    <p:animEffect transition="in" filter="checkerboard(across)">
                                      <p:cBhvr>
                                        <p:cTn id="38" dur="500"/>
                                        <p:tgtEl>
                                          <p:spTgt spid="73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79" grpId="0" autoUpdateAnimBg="0"/>
      <p:bldP spid="73999" grpId="0" autoUpdateAnimBg="0"/>
      <p:bldP spid="74087" grpId="0" autoUpdateAnimBg="0"/>
      <p:bldP spid="7408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a:t>三、对角矩阵</a:t>
            </a:r>
          </a:p>
        </p:txBody>
      </p:sp>
      <p:sp>
        <p:nvSpPr>
          <p:cNvPr id="216071" name="Rectangle 7"/>
          <p:cNvSpPr>
            <a:spLocks noGrp="1" noChangeArrowheads="1"/>
          </p:cNvSpPr>
          <p:nvPr>
            <p:ph type="body" idx="1"/>
          </p:nvPr>
        </p:nvSpPr>
        <p:spPr/>
        <p:txBody>
          <a:bodyPr/>
          <a:lstStyle/>
          <a:p>
            <a:r>
              <a:rPr lang="zh-CN" altLang="en-US"/>
              <a:t>定义</a:t>
            </a:r>
          </a:p>
          <a:p>
            <a:pPr lvl="1"/>
            <a:r>
              <a:rPr lang="zh-CN" altLang="en-US"/>
              <a:t>若</a:t>
            </a:r>
            <a:r>
              <a:rPr lang="en-US" altLang="zh-CN"/>
              <a:t>n</a:t>
            </a:r>
            <a:r>
              <a:rPr lang="zh-CN" altLang="en-US"/>
              <a:t>阶矩阵</a:t>
            </a:r>
            <a:r>
              <a:rPr lang="en-US" altLang="zh-CN" i="1"/>
              <a:t>A</a:t>
            </a:r>
            <a:r>
              <a:rPr lang="zh-CN" altLang="en-US"/>
              <a:t>的所有非0元集中在以住对角线为中心的带状区域内，称</a:t>
            </a:r>
            <a:r>
              <a:rPr lang="en-US" altLang="zh-CN" i="1"/>
              <a:t>A</a:t>
            </a:r>
            <a:r>
              <a:rPr lang="zh-CN" altLang="en-US"/>
              <a:t>为</a:t>
            </a:r>
            <a:r>
              <a:rPr lang="en-US" altLang="zh-CN" i="1"/>
              <a:t>n</a:t>
            </a:r>
            <a:r>
              <a:rPr lang="zh-CN" altLang="en-US"/>
              <a:t>阶对角矩阵。</a:t>
            </a:r>
          </a:p>
        </p:txBody>
      </p:sp>
      <p:pic>
        <p:nvPicPr>
          <p:cNvPr id="21607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5181600" cy="324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937094"/>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6072"/>
                                        </p:tgtEl>
                                        <p:attrNameLst>
                                          <p:attrName>style.visibility</p:attrName>
                                        </p:attrNameLst>
                                      </p:cBhvr>
                                      <p:to>
                                        <p:strVal val="visible"/>
                                      </p:to>
                                    </p:set>
                                    <p:animEffect transition="in" filter="checkerboard(across)">
                                      <p:cBhvr>
                                        <p:cTn id="7" dur="500"/>
                                        <p:tgtEl>
                                          <p:spTgt spid="2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41" name="Rectangle 13"/>
          <p:cNvSpPr>
            <a:spLocks noGrp="1" noChangeArrowheads="1"/>
          </p:cNvSpPr>
          <p:nvPr>
            <p:ph type="title"/>
          </p:nvPr>
        </p:nvSpPr>
        <p:spPr/>
        <p:txBody>
          <a:bodyPr/>
          <a:lstStyle/>
          <a:p>
            <a:r>
              <a:rPr lang="zh-CN" altLang="en-US"/>
              <a:t>三、对角矩阵</a:t>
            </a:r>
          </a:p>
        </p:txBody>
      </p:sp>
      <p:sp>
        <p:nvSpPr>
          <p:cNvPr id="176142" name="Rectangle 14"/>
          <p:cNvSpPr>
            <a:spLocks noGrp="1" noChangeArrowheads="1"/>
          </p:cNvSpPr>
          <p:nvPr>
            <p:ph type="body" idx="1"/>
          </p:nvPr>
        </p:nvSpPr>
        <p:spPr>
          <a:xfrm>
            <a:off x="152400" y="914400"/>
            <a:ext cx="8991600" cy="5562600"/>
          </a:xfrm>
        </p:spPr>
        <p:txBody>
          <a:bodyPr/>
          <a:lstStyle/>
          <a:p>
            <a:r>
              <a:rPr lang="zh-CN" altLang="en-US"/>
              <a:t>压缩方案</a:t>
            </a:r>
            <a:r>
              <a:rPr lang="en-US" altLang="zh-CN"/>
              <a:t>：</a:t>
            </a:r>
          </a:p>
          <a:p>
            <a:pPr lvl="1"/>
            <a:r>
              <a:rPr lang="zh-CN" altLang="en-US"/>
              <a:t>方案1：按行主序依次将矩阵非0元存入一维数组</a:t>
            </a:r>
            <a:r>
              <a:rPr lang="en-US" altLang="zh-CN"/>
              <a:t>sa[0..3n-2]</a:t>
            </a:r>
            <a:r>
              <a:rPr lang="zh-CN" altLang="en-US"/>
              <a:t>中。</a:t>
            </a:r>
          </a:p>
        </p:txBody>
      </p:sp>
      <p:grpSp>
        <p:nvGrpSpPr>
          <p:cNvPr id="176132" name="Group 4"/>
          <p:cNvGrpSpPr>
            <a:grpSpLocks/>
          </p:cNvGrpSpPr>
          <p:nvPr/>
        </p:nvGrpSpPr>
        <p:grpSpPr bwMode="auto">
          <a:xfrm>
            <a:off x="3886200" y="2251075"/>
            <a:ext cx="5486400" cy="2168525"/>
            <a:chOff x="2304" y="1632"/>
            <a:chExt cx="3456" cy="1051"/>
          </a:xfrm>
        </p:grpSpPr>
        <p:sp>
          <p:nvSpPr>
            <p:cNvPr id="176133" name="Text Box 5"/>
            <p:cNvSpPr txBox="1">
              <a:spLocks noChangeArrowheads="1"/>
            </p:cNvSpPr>
            <p:nvPr/>
          </p:nvSpPr>
          <p:spPr bwMode="auto">
            <a:xfrm>
              <a:off x="2304" y="2064"/>
              <a:ext cx="40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tx2"/>
                  </a:solidFill>
                </a:rPr>
                <a:t>k=</a:t>
              </a:r>
            </a:p>
          </p:txBody>
        </p:sp>
        <p:sp>
          <p:nvSpPr>
            <p:cNvPr id="176134" name="AutoShape 6"/>
            <p:cNvSpPr>
              <a:spLocks/>
            </p:cNvSpPr>
            <p:nvPr/>
          </p:nvSpPr>
          <p:spPr bwMode="auto">
            <a:xfrm>
              <a:off x="2633" y="1877"/>
              <a:ext cx="185" cy="746"/>
            </a:xfrm>
            <a:prstGeom prst="leftBrace">
              <a:avLst>
                <a:gd name="adj1" fmla="val 33604"/>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76135" name="Object 7"/>
            <p:cNvGraphicFramePr>
              <a:graphicFrameLocks noChangeAspect="1"/>
            </p:cNvGraphicFramePr>
            <p:nvPr/>
          </p:nvGraphicFramePr>
          <p:xfrm>
            <a:off x="2931" y="1837"/>
            <a:ext cx="1449" cy="381"/>
          </p:xfrm>
          <a:graphic>
            <a:graphicData uri="http://schemas.openxmlformats.org/presentationml/2006/ole">
              <mc:AlternateContent xmlns:mc="http://schemas.openxmlformats.org/markup-compatibility/2006">
                <mc:Choice xmlns:v="urn:schemas-microsoft-com:vml" Requires="v">
                  <p:oleObj spid="_x0000_s9286" name="Equation" r:id="rId3" imgW="1231560" imgH="431640" progId="Equation.3">
                    <p:embed/>
                  </p:oleObj>
                </mc:Choice>
                <mc:Fallback>
                  <p:oleObj name="Equation" r:id="rId3" imgW="12315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 y="1837"/>
                          <a:ext cx="1449" cy="3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36" name="Text Box 8"/>
            <p:cNvSpPr txBox="1">
              <a:spLocks noChangeArrowheads="1"/>
            </p:cNvSpPr>
            <p:nvPr/>
          </p:nvSpPr>
          <p:spPr bwMode="auto">
            <a:xfrm>
              <a:off x="4391" y="1632"/>
              <a:ext cx="1369"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95300" indent="-495300">
                <a:defRPr kumimoji="1" sz="2400">
                  <a:solidFill>
                    <a:schemeClr val="tx1"/>
                  </a:solidFill>
                  <a:latin typeface="Times New Roman" pitchFamily="18" charset="0"/>
                  <a:ea typeface="宋体" pitchFamily="2" charset="-122"/>
                </a:defRPr>
              </a:lvl1pPr>
              <a:lvl2pPr marL="952500" indent="-495300">
                <a:defRPr kumimoji="1" sz="2400">
                  <a:solidFill>
                    <a:schemeClr val="tx1"/>
                  </a:solidFill>
                  <a:latin typeface="Times New Roman" pitchFamily="18" charset="0"/>
                  <a:ea typeface="宋体" pitchFamily="2" charset="-122"/>
                </a:defRPr>
              </a:lvl2pPr>
              <a:lvl3pPr marL="1409700" indent="-495300">
                <a:defRPr kumimoji="1" sz="2400">
                  <a:solidFill>
                    <a:schemeClr val="tx1"/>
                  </a:solidFill>
                  <a:latin typeface="Times New Roman" pitchFamily="18" charset="0"/>
                  <a:ea typeface="宋体" pitchFamily="2" charset="-122"/>
                </a:defRPr>
              </a:lvl3pPr>
              <a:lvl4pPr marL="1866900" indent="-495300">
                <a:defRPr kumimoji="1" sz="2400">
                  <a:solidFill>
                    <a:schemeClr val="tx1"/>
                  </a:solidFill>
                  <a:latin typeface="Times New Roman" pitchFamily="18" charset="0"/>
                  <a:ea typeface="宋体" pitchFamily="2" charset="-122"/>
                </a:defRPr>
              </a:lvl4pPr>
              <a:lvl5pPr marL="2324100" indent="-495300">
                <a:defRPr kumimoji="1" sz="2400">
                  <a:solidFill>
                    <a:schemeClr val="tx1"/>
                  </a:solidFill>
                  <a:latin typeface="Times New Roman" pitchFamily="18" charset="0"/>
                  <a:ea typeface="宋体" pitchFamily="2" charset="-122"/>
                </a:defRPr>
              </a:lvl5pPr>
              <a:lvl6pPr marL="2781300" indent="-495300" fontAlgn="base">
                <a:spcBef>
                  <a:spcPct val="0"/>
                </a:spcBef>
                <a:spcAft>
                  <a:spcPct val="0"/>
                </a:spcAft>
                <a:defRPr kumimoji="1" sz="2400">
                  <a:solidFill>
                    <a:schemeClr val="tx1"/>
                  </a:solidFill>
                  <a:latin typeface="Times New Roman" pitchFamily="18" charset="0"/>
                  <a:ea typeface="宋体" pitchFamily="2" charset="-122"/>
                </a:defRPr>
              </a:lvl6pPr>
              <a:lvl7pPr marL="3238500" indent="-495300" fontAlgn="base">
                <a:spcBef>
                  <a:spcPct val="0"/>
                </a:spcBef>
                <a:spcAft>
                  <a:spcPct val="0"/>
                </a:spcAft>
                <a:defRPr kumimoji="1" sz="2400">
                  <a:solidFill>
                    <a:schemeClr val="tx1"/>
                  </a:solidFill>
                  <a:latin typeface="Times New Roman" pitchFamily="18" charset="0"/>
                  <a:ea typeface="宋体" pitchFamily="2" charset="-122"/>
                </a:defRPr>
              </a:lvl7pPr>
              <a:lvl8pPr marL="3695700" indent="-495300" fontAlgn="base">
                <a:spcBef>
                  <a:spcPct val="0"/>
                </a:spcBef>
                <a:spcAft>
                  <a:spcPct val="0"/>
                </a:spcAft>
                <a:defRPr kumimoji="1" sz="2400">
                  <a:solidFill>
                    <a:schemeClr val="tx1"/>
                  </a:solidFill>
                  <a:latin typeface="Times New Roman" pitchFamily="18" charset="0"/>
                  <a:ea typeface="宋体" pitchFamily="2" charset="-122"/>
                </a:defRPr>
              </a:lvl8pPr>
              <a:lvl9pPr marL="4152900" indent="-4953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chemeClr val="tx2"/>
                </a:buClr>
              </a:pPr>
              <a:r>
                <a:rPr lang="en-US" altLang="zh-CN" sz="1800" i="1">
                  <a:solidFill>
                    <a:schemeClr val="tx2"/>
                  </a:solidFill>
                </a:rPr>
                <a:t>i=1   j=1,2 </a:t>
              </a:r>
              <a:r>
                <a:rPr lang="zh-CN" altLang="en-US" sz="1800" i="1">
                  <a:solidFill>
                    <a:schemeClr val="tx2"/>
                  </a:solidFill>
                </a:rPr>
                <a:t>或</a:t>
              </a:r>
            </a:p>
            <a:p>
              <a:pPr>
                <a:spcBef>
                  <a:spcPct val="50000"/>
                </a:spcBef>
                <a:buClr>
                  <a:schemeClr val="tx2"/>
                </a:buClr>
              </a:pPr>
              <a:r>
                <a:rPr lang="en-US" altLang="zh-CN" sz="1800" i="1">
                  <a:solidFill>
                    <a:schemeClr val="tx2"/>
                  </a:solidFill>
                </a:rPr>
                <a:t>i=n  j=n-1,n </a:t>
              </a:r>
              <a:r>
                <a:rPr lang="zh-CN" altLang="en-US" sz="1800" i="1">
                  <a:solidFill>
                    <a:schemeClr val="tx2"/>
                  </a:solidFill>
                </a:rPr>
                <a:t>或</a:t>
              </a:r>
            </a:p>
            <a:p>
              <a:pPr>
                <a:spcBef>
                  <a:spcPct val="50000"/>
                </a:spcBef>
                <a:buClr>
                  <a:schemeClr val="tx2"/>
                </a:buClr>
              </a:pPr>
              <a:r>
                <a:rPr lang="en-US" altLang="zh-CN" sz="1800" i="1">
                  <a:solidFill>
                    <a:schemeClr val="tx2"/>
                  </a:solidFill>
                </a:rPr>
                <a:t>1＜i＜n  j=i-1,i,i+1</a:t>
              </a:r>
            </a:p>
          </p:txBody>
        </p:sp>
        <p:sp>
          <p:nvSpPr>
            <p:cNvPr id="176137" name="Text Box 9"/>
            <p:cNvSpPr txBox="1">
              <a:spLocks noChangeArrowheads="1"/>
            </p:cNvSpPr>
            <p:nvPr/>
          </p:nvSpPr>
          <p:spPr bwMode="auto">
            <a:xfrm>
              <a:off x="2880" y="2455"/>
              <a:ext cx="444"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solidFill>
                    <a:schemeClr val="tx2"/>
                  </a:solidFill>
                </a:rPr>
                <a:t>0</a:t>
              </a:r>
            </a:p>
          </p:txBody>
        </p:sp>
        <p:sp>
          <p:nvSpPr>
            <p:cNvPr id="176138" name="Text Box 10"/>
            <p:cNvSpPr txBox="1">
              <a:spLocks noChangeArrowheads="1"/>
            </p:cNvSpPr>
            <p:nvPr/>
          </p:nvSpPr>
          <p:spPr bwMode="auto">
            <a:xfrm>
              <a:off x="4391" y="2491"/>
              <a:ext cx="8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2"/>
                  </a:solidFill>
                </a:rPr>
                <a:t>其它</a:t>
              </a:r>
            </a:p>
          </p:txBody>
        </p:sp>
      </p:grpSp>
      <p:sp>
        <p:nvSpPr>
          <p:cNvPr id="176139" name="Text Box 11"/>
          <p:cNvSpPr txBox="1">
            <a:spLocks noChangeArrowheads="1"/>
          </p:cNvSpPr>
          <p:nvPr/>
        </p:nvSpPr>
        <p:spPr bwMode="auto">
          <a:xfrm>
            <a:off x="4038600" y="4800600"/>
            <a:ext cx="4684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Arial Narrow" pitchFamily="34" charset="0"/>
              </a:rPr>
              <a:t>注：数组元素</a:t>
            </a:r>
            <a:r>
              <a:rPr lang="en-US" altLang="zh-CN" sz="2000" i="1"/>
              <a:t>sa</a:t>
            </a:r>
            <a:r>
              <a:rPr lang="en-US" altLang="zh-CN" sz="2000">
                <a:latin typeface="Arial Narrow" pitchFamily="34" charset="0"/>
              </a:rPr>
              <a:t>[0]</a:t>
            </a:r>
            <a:r>
              <a:rPr lang="zh-CN" altLang="en-US" sz="2000">
                <a:latin typeface="Arial Narrow" pitchFamily="34" charset="0"/>
              </a:rPr>
              <a:t>中存放的是常数</a:t>
            </a:r>
            <a:r>
              <a:rPr lang="en-US" altLang="zh-CN" sz="2000" i="1"/>
              <a:t>c</a:t>
            </a:r>
            <a:r>
              <a:rPr lang="zh-CN" altLang="en-US" sz="2000">
                <a:latin typeface="Arial Narrow" pitchFamily="34" charset="0"/>
              </a:rPr>
              <a:t>或</a:t>
            </a:r>
            <a:r>
              <a:rPr lang="zh-CN" altLang="en-US" sz="2000" i="1"/>
              <a:t>0</a:t>
            </a:r>
          </a:p>
        </p:txBody>
      </p:sp>
      <p:grpSp>
        <p:nvGrpSpPr>
          <p:cNvPr id="176143" name="Group 15"/>
          <p:cNvGrpSpPr>
            <a:grpSpLocks/>
          </p:cNvGrpSpPr>
          <p:nvPr/>
        </p:nvGrpSpPr>
        <p:grpSpPr bwMode="auto">
          <a:xfrm>
            <a:off x="609600" y="2438400"/>
            <a:ext cx="3276600" cy="2971800"/>
            <a:chOff x="240" y="1296"/>
            <a:chExt cx="1968" cy="1632"/>
          </a:xfrm>
        </p:grpSpPr>
        <p:graphicFrame>
          <p:nvGraphicFramePr>
            <p:cNvPr id="176144" name="Object 16"/>
            <p:cNvGraphicFramePr>
              <a:graphicFrameLocks noChangeAspect="1"/>
            </p:cNvGraphicFramePr>
            <p:nvPr/>
          </p:nvGraphicFramePr>
          <p:xfrm>
            <a:off x="240" y="1296"/>
            <a:ext cx="1968" cy="1584"/>
          </p:xfrm>
          <a:graphic>
            <a:graphicData uri="http://schemas.openxmlformats.org/presentationml/2006/ole">
              <mc:AlternateContent xmlns:mc="http://schemas.openxmlformats.org/markup-compatibility/2006">
                <mc:Choice xmlns:v="urn:schemas-microsoft-com:vml" Requires="v">
                  <p:oleObj spid="_x0000_s9287" name="Equation" r:id="rId5" imgW="1841400" imgH="1117440" progId="Equation.3">
                    <p:embed/>
                  </p:oleObj>
                </mc:Choice>
                <mc:Fallback>
                  <p:oleObj name="Equation" r:id="rId5" imgW="1841400" imgH="1117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 y="1296"/>
                          <a:ext cx="1968" cy="1584"/>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45" name="Text Box 17"/>
            <p:cNvSpPr txBox="1">
              <a:spLocks noChangeArrowheads="1"/>
            </p:cNvSpPr>
            <p:nvPr/>
          </p:nvSpPr>
          <p:spPr bwMode="auto">
            <a:xfrm>
              <a:off x="1204" y="1433"/>
              <a:ext cx="341"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0">
                  <a:solidFill>
                    <a:schemeClr val="tx2"/>
                  </a:solidFill>
                </a:rPr>
                <a:t>0</a:t>
              </a:r>
            </a:p>
          </p:txBody>
        </p:sp>
        <p:sp>
          <p:nvSpPr>
            <p:cNvPr id="176146" name="Line 18"/>
            <p:cNvSpPr>
              <a:spLocks noChangeShapeType="1"/>
            </p:cNvSpPr>
            <p:nvPr/>
          </p:nvSpPr>
          <p:spPr bwMode="auto">
            <a:xfrm>
              <a:off x="333" y="1477"/>
              <a:ext cx="1683" cy="1451"/>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6147" name="Line 19"/>
            <p:cNvSpPr>
              <a:spLocks noChangeShapeType="1"/>
            </p:cNvSpPr>
            <p:nvPr/>
          </p:nvSpPr>
          <p:spPr bwMode="auto">
            <a:xfrm>
              <a:off x="624" y="1392"/>
              <a:ext cx="1392" cy="115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6148" name="Line 20"/>
            <p:cNvSpPr>
              <a:spLocks noChangeShapeType="1"/>
            </p:cNvSpPr>
            <p:nvPr/>
          </p:nvSpPr>
          <p:spPr bwMode="auto">
            <a:xfrm>
              <a:off x="295" y="1749"/>
              <a:ext cx="1193" cy="108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6149" name="Text Box 21"/>
            <p:cNvSpPr txBox="1">
              <a:spLocks noChangeArrowheads="1"/>
            </p:cNvSpPr>
            <p:nvPr/>
          </p:nvSpPr>
          <p:spPr bwMode="auto">
            <a:xfrm>
              <a:off x="408" y="2337"/>
              <a:ext cx="341"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0">
                  <a:solidFill>
                    <a:schemeClr val="tx2"/>
                  </a:solidFill>
                </a:rPr>
                <a:t>0</a:t>
              </a:r>
            </a:p>
          </p:txBody>
        </p:sp>
      </p:grpSp>
      <p:sp>
        <p:nvSpPr>
          <p:cNvPr id="176150" name="Text Box 22"/>
          <p:cNvSpPr txBox="1">
            <a:spLocks noChangeArrowheads="1"/>
          </p:cNvSpPr>
          <p:nvPr/>
        </p:nvSpPr>
        <p:spPr bwMode="auto">
          <a:xfrm>
            <a:off x="0" y="5867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latin typeface="Arial Narrow" pitchFamily="34" charset="0"/>
              </a:rPr>
              <a:t>k=</a:t>
            </a:r>
          </a:p>
        </p:txBody>
      </p:sp>
      <p:graphicFrame>
        <p:nvGraphicFramePr>
          <p:cNvPr id="176257" name="Group 129"/>
          <p:cNvGraphicFramePr>
            <a:graphicFrameLocks noGrp="1"/>
          </p:cNvGraphicFramePr>
          <p:nvPr/>
        </p:nvGraphicFramePr>
        <p:xfrm>
          <a:off x="457200" y="5700713"/>
          <a:ext cx="8534400" cy="1081405"/>
        </p:xfrm>
        <a:graphic>
          <a:graphicData uri="http://schemas.openxmlformats.org/drawingml/2006/table">
            <a:tbl>
              <a:tblPr/>
              <a:tblGrid>
                <a:gridCol w="465138"/>
                <a:gridCol w="525462"/>
                <a:gridCol w="533400"/>
                <a:gridCol w="533400"/>
                <a:gridCol w="533400"/>
                <a:gridCol w="685800"/>
                <a:gridCol w="457200"/>
                <a:gridCol w="685800"/>
                <a:gridCol w="685800"/>
                <a:gridCol w="609600"/>
                <a:gridCol w="228600"/>
                <a:gridCol w="838200"/>
                <a:gridCol w="838200"/>
                <a:gridCol w="914400"/>
              </a:tblGrid>
              <a:tr h="59372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rgbClr val="FF0000"/>
                          </a:solidFill>
                          <a:effectLst/>
                          <a:latin typeface="Times New Roman" pitchFamily="18" charset="0"/>
                          <a:ea typeface="宋体" pitchFamily="2" charset="-122"/>
                        </a:rPr>
                        <a:t>c</a:t>
                      </a:r>
                      <a:endParaRPr kumimoji="1" lang="en-US" altLang="zh-CN" sz="2000" b="1" i="1" u="none" strike="noStrike" cap="none" normalizeH="0" baseline="-18000" smtClean="0">
                        <a:ln>
                          <a:noFill/>
                        </a:ln>
                        <a:solidFill>
                          <a:srgbClr val="FF0000"/>
                        </a:solidFill>
                        <a:effectLst/>
                        <a:latin typeface="Times New Roman" pitchFamily="18"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11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21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22</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23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a:t>
                      </a: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ii-1</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ii</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ii+1</a:t>
                      </a: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2"/>
                          </a:solidFill>
                          <a:effectLst/>
                          <a:latin typeface="Times New Roman" pitchFamily="18" charset="0"/>
                          <a:ea typeface="宋体" pitchFamily="2" charset="-122"/>
                        </a:rPr>
                        <a:t>… </a:t>
                      </a:r>
                      <a:endParaRPr kumimoji="1" lang="en-US" altLang="zh-CN" sz="2000" b="1" i="1" u="none" strike="noStrike" cap="none" normalizeH="0" baseline="-20000" smtClean="0">
                        <a:ln>
                          <a:noFill/>
                        </a:ln>
                        <a:solidFill>
                          <a:schemeClr val="tx2"/>
                        </a:solidFill>
                        <a:effectLst/>
                        <a:latin typeface="Times New Roman" pitchFamily="18"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n,n-1</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r>
                        <a:rPr kumimoji="1" lang="en-US" altLang="zh-CN" sz="2000" b="1" i="1" u="none" strike="noStrike" cap="none" normalizeH="0" baseline="-20000" smtClean="0">
                          <a:ln>
                            <a:noFill/>
                          </a:ln>
                          <a:solidFill>
                            <a:schemeClr val="tx2"/>
                          </a:solidFill>
                          <a:effectLst/>
                          <a:latin typeface="Times New Roman" pitchFamily="18" charset="0"/>
                          <a:ea typeface="宋体" pitchFamily="2" charset="-122"/>
                        </a:rPr>
                        <a:t>n,n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4</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5</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1" u="none" strike="noStrike" cap="none" normalizeH="0" baseline="-20000" smtClean="0">
                        <a:ln>
                          <a:noFill/>
                        </a:ln>
                        <a:solidFill>
                          <a:schemeClr val="tx1"/>
                        </a:solidFill>
                        <a:effectLst/>
                        <a:latin typeface="Times New Roman" pitchFamily="18" charset="0"/>
                        <a:ea typeface="宋体" pitchFamily="2" charset="-122"/>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3n-3</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3n-2</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42387377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6143"/>
                                        </p:tgtEl>
                                        <p:attrNameLst>
                                          <p:attrName>style.visibility</p:attrName>
                                        </p:attrNameLst>
                                      </p:cBhvr>
                                      <p:to>
                                        <p:strVal val="visible"/>
                                      </p:to>
                                    </p:set>
                                    <p:animEffect transition="in" filter="box(in)">
                                      <p:cBhvr>
                                        <p:cTn id="7" dur="500"/>
                                        <p:tgtEl>
                                          <p:spTgt spid="1761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6257"/>
                                        </p:tgtEl>
                                        <p:attrNameLst>
                                          <p:attrName>style.visibility</p:attrName>
                                        </p:attrNameLst>
                                      </p:cBhvr>
                                      <p:to>
                                        <p:strVal val="visible"/>
                                      </p:to>
                                    </p:set>
                                    <p:animEffect transition="in" filter="dissolve">
                                      <p:cBhvr>
                                        <p:cTn id="12" dur="500"/>
                                        <p:tgtEl>
                                          <p:spTgt spid="1762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6150"/>
                                        </p:tgtEl>
                                        <p:attrNameLst>
                                          <p:attrName>style.visibility</p:attrName>
                                        </p:attrNameLst>
                                      </p:cBhvr>
                                      <p:to>
                                        <p:strVal val="visible"/>
                                      </p:to>
                                    </p:set>
                                    <p:anim calcmode="lin" valueType="num">
                                      <p:cBhvr additive="base">
                                        <p:cTn id="17" dur="500" fill="hold"/>
                                        <p:tgtEl>
                                          <p:spTgt spid="176150"/>
                                        </p:tgtEl>
                                        <p:attrNameLst>
                                          <p:attrName>ppt_x</p:attrName>
                                        </p:attrNameLst>
                                      </p:cBhvr>
                                      <p:tavLst>
                                        <p:tav tm="0">
                                          <p:val>
                                            <p:strVal val="0-#ppt_w/2"/>
                                          </p:val>
                                        </p:tav>
                                        <p:tav tm="100000">
                                          <p:val>
                                            <p:strVal val="#ppt_x"/>
                                          </p:val>
                                        </p:tav>
                                      </p:tavLst>
                                    </p:anim>
                                    <p:anim calcmode="lin" valueType="num">
                                      <p:cBhvr additive="base">
                                        <p:cTn id="18" dur="500" fill="hold"/>
                                        <p:tgtEl>
                                          <p:spTgt spid="17615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76132"/>
                                        </p:tgtEl>
                                        <p:attrNameLst>
                                          <p:attrName>style.visibility</p:attrName>
                                        </p:attrNameLst>
                                      </p:cBhvr>
                                      <p:to>
                                        <p:strVal val="visible"/>
                                      </p:to>
                                    </p:set>
                                    <p:animEffect transition="in" filter="blinds(horizontal)">
                                      <p:cBhvr>
                                        <p:cTn id="23" dur="500"/>
                                        <p:tgtEl>
                                          <p:spTgt spid="1761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6139"/>
                                        </p:tgtEl>
                                        <p:attrNameLst>
                                          <p:attrName>style.visibility</p:attrName>
                                        </p:attrNameLst>
                                      </p:cBhvr>
                                      <p:to>
                                        <p:strVal val="visible"/>
                                      </p:to>
                                    </p:set>
                                    <p:animEffect transition="in" filter="blinds(horizontal)">
                                      <p:cBhvr>
                                        <p:cTn id="28" dur="500"/>
                                        <p:tgtEl>
                                          <p:spTgt spid="176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9" grpId="0" autoUpdateAnimBg="0"/>
      <p:bldP spid="17615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11729"/>
            <a:ext cx="9036496" cy="5584606"/>
          </a:xfrm>
          <a:prstGeom prst="rect">
            <a:avLst/>
          </a:prstGeom>
        </p:spPr>
        <p:txBody>
          <a:bodyPr wrap="square">
            <a:spAutoFit/>
          </a:bodyPr>
          <a:lstStyle/>
          <a:p>
            <a:pPr lvl="0" algn="just">
              <a:lnSpc>
                <a:spcPct val="150000"/>
              </a:lnSpc>
              <a:spcAft>
                <a:spcPts val="0"/>
              </a:spcAft>
            </a:pPr>
            <a:r>
              <a:rPr lang="zh-CN" altLang="en-US" sz="2000" kern="100">
                <a:latin typeface="Calibri"/>
                <a:ea typeface="宋体"/>
                <a:cs typeface="Times New Roman"/>
              </a:rPr>
              <a:t>设有</a:t>
            </a:r>
            <a:r>
              <a:rPr lang="en-US" altLang="zh-CN" sz="2000" kern="100">
                <a:latin typeface="Calibri"/>
                <a:ea typeface="宋体"/>
                <a:cs typeface="Times New Roman"/>
              </a:rPr>
              <a:t>m×n</a:t>
            </a:r>
            <a:r>
              <a:rPr lang="zh-CN" altLang="en-US" sz="2000" kern="100">
                <a:latin typeface="Calibri"/>
                <a:ea typeface="宋体"/>
                <a:cs typeface="Times New Roman"/>
              </a:rPr>
              <a:t>二维数组</a:t>
            </a:r>
            <a:r>
              <a:rPr lang="en-US" altLang="zh-CN" sz="2000" kern="100">
                <a:latin typeface="Calibri"/>
                <a:ea typeface="宋体"/>
                <a:cs typeface="Times New Roman"/>
              </a:rPr>
              <a:t>Amn</a:t>
            </a:r>
            <a:r>
              <a:rPr lang="zh-CN" altLang="en-US" sz="2000" kern="100">
                <a:latin typeface="Calibri"/>
                <a:ea typeface="宋体"/>
                <a:cs typeface="Times New Roman"/>
              </a:rPr>
              <a:t>，下面我们看按元素的下标求其地址的计算：</a:t>
            </a:r>
          </a:p>
          <a:p>
            <a:pPr lvl="0" algn="just">
              <a:lnSpc>
                <a:spcPct val="150000"/>
              </a:lnSpc>
              <a:spcAft>
                <a:spcPts val="0"/>
              </a:spcAft>
            </a:pPr>
            <a:r>
              <a:rPr lang="zh-CN" altLang="en-US" sz="2000" kern="100">
                <a:latin typeface="Calibri"/>
                <a:ea typeface="宋体"/>
                <a:cs typeface="Times New Roman"/>
              </a:rPr>
              <a:t>以“以行为主序”的分配为例：设数组的基址为</a:t>
            </a:r>
            <a:r>
              <a:rPr lang="en-US" altLang="zh-CN" sz="2000" kern="100">
                <a:latin typeface="Calibri"/>
                <a:ea typeface="宋体"/>
                <a:cs typeface="Times New Roman"/>
              </a:rPr>
              <a:t>LOC(a11)</a:t>
            </a:r>
            <a:r>
              <a:rPr lang="zh-CN" altLang="en-US" sz="2000" kern="100">
                <a:latin typeface="Calibri"/>
                <a:ea typeface="宋体"/>
                <a:cs typeface="Times New Roman"/>
              </a:rPr>
              <a:t>，每个数组元素占据</a:t>
            </a:r>
            <a:r>
              <a:rPr lang="en-US" altLang="zh-CN" sz="2000" kern="100">
                <a:latin typeface="Calibri"/>
                <a:ea typeface="宋体"/>
                <a:cs typeface="Times New Roman"/>
              </a:rPr>
              <a:t>l</a:t>
            </a:r>
            <a:r>
              <a:rPr lang="zh-CN" altLang="en-US" sz="2000" kern="100">
                <a:latin typeface="Calibri"/>
                <a:ea typeface="宋体"/>
                <a:cs typeface="Times New Roman"/>
              </a:rPr>
              <a:t>个地址单元，那么</a:t>
            </a:r>
            <a:r>
              <a:rPr lang="en-US" altLang="zh-CN" sz="2000" kern="100">
                <a:latin typeface="Calibri"/>
                <a:ea typeface="宋体"/>
                <a:cs typeface="Times New Roman"/>
              </a:rPr>
              <a:t>aij </a:t>
            </a:r>
            <a:r>
              <a:rPr lang="zh-CN" altLang="en-US" sz="2000" kern="100">
                <a:latin typeface="Calibri"/>
                <a:ea typeface="宋体"/>
                <a:cs typeface="Times New Roman"/>
              </a:rPr>
              <a:t>的物理地址可用一线性寻址函数计算：</a:t>
            </a:r>
          </a:p>
          <a:p>
            <a:pPr lvl="0" algn="just">
              <a:lnSpc>
                <a:spcPct val="150000"/>
              </a:lnSpc>
              <a:spcAft>
                <a:spcPts val="0"/>
              </a:spcAft>
            </a:pPr>
            <a:r>
              <a:rPr lang="en-US" altLang="zh-CN" sz="2000" kern="100">
                <a:latin typeface="Calibri"/>
                <a:ea typeface="宋体"/>
                <a:cs typeface="Times New Roman"/>
              </a:rPr>
              <a:t>LOC(aij) = LOC(a11) + ( (i-1)*n + j-1 ) * l</a:t>
            </a:r>
          </a:p>
          <a:p>
            <a:pPr lvl="0" algn="just">
              <a:lnSpc>
                <a:spcPct val="150000"/>
              </a:lnSpc>
              <a:spcAft>
                <a:spcPts val="0"/>
              </a:spcAft>
            </a:pPr>
            <a:r>
              <a:rPr lang="zh-CN" altLang="en-US" sz="2000" kern="100">
                <a:latin typeface="Calibri"/>
                <a:ea typeface="宋体"/>
                <a:cs typeface="Times New Roman"/>
              </a:rPr>
              <a:t>在</a:t>
            </a:r>
            <a:r>
              <a:rPr lang="en-US" altLang="zh-CN" sz="2000" kern="100">
                <a:latin typeface="Calibri"/>
                <a:ea typeface="宋体"/>
                <a:cs typeface="Times New Roman"/>
              </a:rPr>
              <a:t>C</a:t>
            </a:r>
            <a:r>
              <a:rPr lang="zh-CN" altLang="en-US" sz="2000" kern="100">
                <a:latin typeface="Calibri"/>
                <a:ea typeface="宋体"/>
                <a:cs typeface="Times New Roman"/>
              </a:rPr>
              <a:t>语言中，数组中每一维的下界定义为</a:t>
            </a:r>
            <a:r>
              <a:rPr lang="en-US" altLang="zh-CN" sz="2000" kern="100">
                <a:latin typeface="Calibri"/>
                <a:ea typeface="宋体"/>
                <a:cs typeface="Times New Roman"/>
              </a:rPr>
              <a:t>0</a:t>
            </a:r>
            <a:r>
              <a:rPr lang="zh-CN" altLang="en-US" sz="2000" kern="100">
                <a:latin typeface="Calibri"/>
                <a:ea typeface="宋体"/>
                <a:cs typeface="Times New Roman"/>
              </a:rPr>
              <a:t>，则：</a:t>
            </a:r>
            <a:r>
              <a:rPr lang="en-US" altLang="zh-CN" sz="2000" kern="100">
                <a:latin typeface="Calibri"/>
                <a:ea typeface="宋体"/>
                <a:cs typeface="Times New Roman"/>
              </a:rPr>
              <a:t>LOC(aij) = LOC(a00) + ( i*n + j ) * l</a:t>
            </a:r>
          </a:p>
          <a:p>
            <a:pPr lvl="0" algn="just">
              <a:lnSpc>
                <a:spcPct val="150000"/>
              </a:lnSpc>
              <a:spcAft>
                <a:spcPts val="0"/>
              </a:spcAft>
            </a:pPr>
            <a:r>
              <a:rPr lang="zh-CN" altLang="en-US" sz="2000" kern="100">
                <a:latin typeface="Calibri"/>
                <a:ea typeface="宋体"/>
                <a:cs typeface="Times New Roman"/>
              </a:rPr>
              <a:t>推广到一般的二维数组：</a:t>
            </a:r>
            <a:r>
              <a:rPr lang="en-US" altLang="zh-CN" sz="2000" kern="100">
                <a:latin typeface="Calibri"/>
                <a:ea typeface="宋体"/>
                <a:cs typeface="Times New Roman"/>
              </a:rPr>
              <a:t>A[c1..d1] [c2..d2]</a:t>
            </a:r>
            <a:r>
              <a:rPr lang="zh-CN" altLang="en-US" sz="2000" kern="100">
                <a:latin typeface="Calibri"/>
                <a:ea typeface="宋体"/>
                <a:cs typeface="Times New Roman"/>
              </a:rPr>
              <a:t>，则</a:t>
            </a:r>
            <a:r>
              <a:rPr lang="en-US" altLang="zh-CN" sz="2000" kern="100">
                <a:latin typeface="Calibri"/>
                <a:ea typeface="宋体"/>
                <a:cs typeface="Times New Roman"/>
              </a:rPr>
              <a:t>aij</a:t>
            </a:r>
            <a:r>
              <a:rPr lang="zh-CN" altLang="en-US" sz="2000" kern="100">
                <a:latin typeface="Calibri"/>
                <a:ea typeface="宋体"/>
                <a:cs typeface="Times New Roman"/>
              </a:rPr>
              <a:t>的物理地址计算函数为： </a:t>
            </a:r>
            <a:r>
              <a:rPr lang="en-US" altLang="zh-CN" sz="2000" kern="100">
                <a:latin typeface="Calibri"/>
                <a:ea typeface="宋体"/>
                <a:cs typeface="Times New Roman"/>
              </a:rPr>
              <a:t>LOC(aij)=LOC(a c1 c2)+( (i- c1) *( d2 - c2 + 1)+ (j- c2) )*l</a:t>
            </a:r>
          </a:p>
          <a:p>
            <a:pPr lvl="0" algn="just">
              <a:lnSpc>
                <a:spcPct val="150000"/>
              </a:lnSpc>
              <a:spcAft>
                <a:spcPts val="0"/>
              </a:spcAft>
            </a:pPr>
            <a:r>
              <a:rPr lang="zh-CN" altLang="en-US" sz="2000" kern="100">
                <a:latin typeface="Calibri"/>
                <a:ea typeface="宋体"/>
                <a:cs typeface="Times New Roman"/>
              </a:rPr>
              <a:t>同理对于三维数组</a:t>
            </a:r>
            <a:r>
              <a:rPr lang="en-US" altLang="zh-CN" sz="2000" kern="100">
                <a:latin typeface="Calibri"/>
                <a:ea typeface="宋体"/>
                <a:cs typeface="Times New Roman"/>
              </a:rPr>
              <a:t>Amnp</a:t>
            </a:r>
            <a:r>
              <a:rPr lang="zh-CN" altLang="en-US" sz="2000" kern="100">
                <a:latin typeface="Calibri"/>
                <a:ea typeface="宋体"/>
                <a:cs typeface="Times New Roman"/>
              </a:rPr>
              <a:t>，即</a:t>
            </a:r>
            <a:r>
              <a:rPr lang="en-US" altLang="zh-CN" sz="2000" kern="100">
                <a:latin typeface="Calibri"/>
                <a:ea typeface="宋体"/>
                <a:cs typeface="Times New Roman"/>
              </a:rPr>
              <a:t>m×n×p</a:t>
            </a:r>
            <a:r>
              <a:rPr lang="zh-CN" altLang="en-US" sz="2000" kern="100">
                <a:latin typeface="Calibri"/>
                <a:ea typeface="宋体"/>
                <a:cs typeface="Times New Roman"/>
              </a:rPr>
              <a:t>数组，对于数组元素</a:t>
            </a:r>
            <a:r>
              <a:rPr lang="en-US" altLang="zh-CN" sz="2000" kern="100">
                <a:latin typeface="Calibri"/>
                <a:ea typeface="宋体"/>
                <a:cs typeface="Times New Roman"/>
              </a:rPr>
              <a:t>aijk</a:t>
            </a:r>
            <a:r>
              <a:rPr lang="zh-CN" altLang="en-US" sz="2000" kern="100">
                <a:latin typeface="Calibri"/>
                <a:ea typeface="宋体"/>
                <a:cs typeface="Times New Roman"/>
              </a:rPr>
              <a:t>其物理地址为：</a:t>
            </a:r>
            <a:r>
              <a:rPr lang="en-US" altLang="zh-CN" sz="2000" kern="100">
                <a:latin typeface="Calibri"/>
                <a:ea typeface="宋体"/>
                <a:cs typeface="Times New Roman"/>
              </a:rPr>
              <a:t>LOC(aijk)=LOC(a111)+( ( i-1) *n*p+ (j-1)*p +k-1)*l</a:t>
            </a:r>
          </a:p>
          <a:p>
            <a:pPr lvl="0" algn="just">
              <a:lnSpc>
                <a:spcPct val="150000"/>
              </a:lnSpc>
              <a:spcAft>
                <a:spcPts val="0"/>
              </a:spcAft>
            </a:pPr>
            <a:r>
              <a:rPr lang="zh-CN" altLang="en-US" sz="2000" kern="100">
                <a:latin typeface="Calibri"/>
                <a:ea typeface="宋体"/>
                <a:cs typeface="Times New Roman"/>
              </a:rPr>
              <a:t>推广到一般的三维数组：</a:t>
            </a:r>
            <a:r>
              <a:rPr lang="en-US" altLang="zh-CN" sz="2000" kern="100">
                <a:latin typeface="Calibri"/>
                <a:ea typeface="宋体"/>
                <a:cs typeface="Times New Roman"/>
              </a:rPr>
              <a:t>A[c1..d1] [c2..d2] [c3..d3]</a:t>
            </a:r>
            <a:r>
              <a:rPr lang="zh-CN" altLang="en-US" sz="2000" kern="100">
                <a:latin typeface="Calibri"/>
                <a:ea typeface="宋体"/>
                <a:cs typeface="Times New Roman"/>
              </a:rPr>
              <a:t>，则</a:t>
            </a:r>
            <a:r>
              <a:rPr lang="en-US" altLang="zh-CN" sz="2000" kern="100">
                <a:latin typeface="Calibri"/>
                <a:ea typeface="宋体"/>
                <a:cs typeface="Times New Roman"/>
              </a:rPr>
              <a:t>aijk</a:t>
            </a:r>
            <a:r>
              <a:rPr lang="zh-CN" altLang="en-US" sz="2000" kern="100">
                <a:latin typeface="Calibri"/>
                <a:ea typeface="宋体"/>
                <a:cs typeface="Times New Roman"/>
              </a:rPr>
              <a:t>的物理地址为：</a:t>
            </a:r>
            <a:r>
              <a:rPr lang="en-US" altLang="zh-CN" sz="2000" kern="100">
                <a:latin typeface="Calibri"/>
                <a:ea typeface="宋体"/>
                <a:cs typeface="Times New Roman"/>
              </a:rPr>
              <a:t>LOC(i,j)=LOC(a c1 c2 c3)+( (i- c1) *( d2 - c2 + 1)* (d3- c3 + 1)+ (j- c2) *( d3- c3 + 1)+(k- c3))*l</a:t>
            </a:r>
          </a:p>
        </p:txBody>
      </p:sp>
    </p:spTree>
    <p:extLst>
      <p:ext uri="{BB962C8B-B14F-4D97-AF65-F5344CB8AC3E}">
        <p14:creationId xmlns:p14="http://schemas.microsoft.com/office/powerpoint/2010/main" val="24853213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8568952" cy="5117940"/>
          </a:xfrm>
          <a:prstGeom prst="rect">
            <a:avLst/>
          </a:prstGeom>
        </p:spPr>
        <p:txBody>
          <a:bodyPr wrap="square">
            <a:spAutoFit/>
          </a:bodyPr>
          <a:lstStyle/>
          <a:p>
            <a:pPr lvl="0" algn="just">
              <a:lnSpc>
                <a:spcPct val="150000"/>
              </a:lnSpc>
              <a:spcAft>
                <a:spcPts val="0"/>
              </a:spcAft>
            </a:pPr>
            <a:r>
              <a:rPr lang="en-US" altLang="zh-CN" sz="2000" kern="100" dirty="0">
                <a:latin typeface="Calibri"/>
                <a:ea typeface="宋体"/>
                <a:cs typeface="Times New Roman"/>
              </a:rPr>
              <a:t>1</a:t>
            </a:r>
            <a:r>
              <a:rPr lang="zh-CN" altLang="en-US" sz="2000" kern="100" dirty="0">
                <a:latin typeface="Calibri"/>
                <a:ea typeface="宋体"/>
                <a:cs typeface="Times New Roman"/>
              </a:rPr>
              <a:t>、假设以行序为主序存储二维数组 </a:t>
            </a:r>
            <a:r>
              <a:rPr lang="en-US" altLang="zh-CN" sz="2000" kern="100" dirty="0">
                <a:latin typeface="Calibri"/>
                <a:ea typeface="宋体"/>
                <a:cs typeface="Times New Roman"/>
              </a:rPr>
              <a:t>A=array[1…100,1…100],</a:t>
            </a:r>
            <a:r>
              <a:rPr lang="zh-CN" altLang="en-US" sz="2000" kern="100" dirty="0">
                <a:latin typeface="Calibri"/>
                <a:ea typeface="宋体"/>
                <a:cs typeface="Times New Roman"/>
              </a:rPr>
              <a:t>设每个数据元素占 </a:t>
            </a:r>
            <a:r>
              <a:rPr lang="en-US" altLang="zh-CN" sz="2000" kern="100" dirty="0">
                <a:latin typeface="Calibri"/>
                <a:ea typeface="宋体"/>
                <a:cs typeface="Times New Roman"/>
              </a:rPr>
              <a:t>2 </a:t>
            </a:r>
            <a:r>
              <a:rPr lang="zh-CN" altLang="en-US" sz="2000" kern="100" dirty="0">
                <a:latin typeface="Calibri"/>
                <a:ea typeface="宋体"/>
                <a:cs typeface="Times New Roman"/>
              </a:rPr>
              <a:t>个存储单元，基地址为 </a:t>
            </a:r>
            <a:r>
              <a:rPr lang="en-US" altLang="zh-CN" sz="2000" kern="100" dirty="0">
                <a:latin typeface="Calibri"/>
                <a:ea typeface="宋体"/>
                <a:cs typeface="Times New Roman"/>
              </a:rPr>
              <a:t>10</a:t>
            </a:r>
            <a:r>
              <a:rPr lang="zh-CN" altLang="en-US" sz="2000" kern="100" dirty="0">
                <a:latin typeface="Calibri"/>
                <a:ea typeface="宋体"/>
                <a:cs typeface="Times New Roman"/>
              </a:rPr>
              <a:t>，则 </a:t>
            </a:r>
            <a:r>
              <a:rPr lang="en-US" altLang="zh-CN" sz="2000" kern="100" dirty="0">
                <a:latin typeface="Calibri"/>
                <a:ea typeface="宋体"/>
                <a:cs typeface="Times New Roman"/>
              </a:rPr>
              <a:t>LOC[5,5]=</a:t>
            </a:r>
            <a:r>
              <a:rPr lang="zh-CN" altLang="en-US" sz="2000" kern="100" dirty="0">
                <a:latin typeface="Calibri"/>
                <a:ea typeface="宋体"/>
                <a:cs typeface="Times New Roman"/>
              </a:rPr>
              <a:t>（		）（</a:t>
            </a:r>
            <a:r>
              <a:rPr lang="en-US" altLang="zh-CN" sz="2000" kern="100" dirty="0">
                <a:latin typeface="Calibri"/>
                <a:ea typeface="宋体"/>
                <a:cs typeface="Times New Roman"/>
              </a:rPr>
              <a:t>2010</a:t>
            </a:r>
            <a:r>
              <a:rPr lang="zh-CN" altLang="en-US" sz="2000" kern="100" dirty="0">
                <a:latin typeface="Calibri"/>
                <a:ea typeface="宋体"/>
                <a:cs typeface="Times New Roman"/>
              </a:rPr>
              <a:t>真题选</a:t>
            </a:r>
            <a:r>
              <a:rPr lang="en-US" altLang="zh-CN" sz="2000" kern="100" dirty="0">
                <a:latin typeface="Calibri"/>
                <a:ea typeface="宋体"/>
                <a:cs typeface="Times New Roman"/>
              </a:rPr>
              <a:t>7</a:t>
            </a:r>
            <a:r>
              <a:rPr lang="zh-CN" altLang="en-US" sz="2000" kern="100" dirty="0">
                <a:latin typeface="Calibri"/>
                <a:ea typeface="宋体"/>
                <a:cs typeface="Times New Roman"/>
              </a:rPr>
              <a:t>）</a:t>
            </a:r>
          </a:p>
          <a:p>
            <a:pPr lvl="0" algn="just">
              <a:lnSpc>
                <a:spcPct val="150000"/>
              </a:lnSpc>
              <a:spcAft>
                <a:spcPts val="0"/>
              </a:spcAft>
            </a:pPr>
            <a:r>
              <a:rPr lang="en-US" altLang="zh-CN" sz="2000" kern="100" dirty="0">
                <a:latin typeface="Calibri"/>
                <a:ea typeface="宋体"/>
                <a:cs typeface="Times New Roman"/>
              </a:rPr>
              <a:t>A</a:t>
            </a:r>
            <a:r>
              <a:rPr lang="zh-CN" altLang="en-US" sz="2000" kern="100" dirty="0">
                <a:latin typeface="Calibri"/>
                <a:ea typeface="宋体"/>
                <a:cs typeface="Times New Roman"/>
              </a:rPr>
              <a:t>、</a:t>
            </a:r>
            <a:r>
              <a:rPr lang="en-US" altLang="zh-CN" sz="2000" kern="100" dirty="0">
                <a:latin typeface="Calibri"/>
                <a:ea typeface="宋体"/>
                <a:cs typeface="Times New Roman"/>
              </a:rPr>
              <a:t>808	B</a:t>
            </a:r>
            <a:r>
              <a:rPr lang="zh-CN" altLang="en-US" sz="2000" kern="100" dirty="0">
                <a:latin typeface="Calibri"/>
                <a:ea typeface="宋体"/>
                <a:cs typeface="Times New Roman"/>
              </a:rPr>
              <a:t>、</a:t>
            </a:r>
            <a:r>
              <a:rPr lang="en-US" altLang="zh-CN" sz="2000" kern="100" dirty="0">
                <a:latin typeface="Calibri"/>
                <a:ea typeface="宋体"/>
                <a:cs typeface="Times New Roman"/>
              </a:rPr>
              <a:t>818	C</a:t>
            </a:r>
            <a:r>
              <a:rPr lang="zh-CN" altLang="en-US" sz="2000" kern="100" dirty="0">
                <a:latin typeface="Calibri"/>
                <a:ea typeface="宋体"/>
                <a:cs typeface="Times New Roman"/>
              </a:rPr>
              <a:t>、</a:t>
            </a:r>
            <a:r>
              <a:rPr lang="en-US" altLang="zh-CN" sz="2000" kern="100" dirty="0">
                <a:latin typeface="Calibri"/>
                <a:ea typeface="宋体"/>
                <a:cs typeface="Times New Roman"/>
              </a:rPr>
              <a:t>1010 D</a:t>
            </a:r>
            <a:r>
              <a:rPr lang="zh-CN" altLang="en-US" sz="2000" kern="100" dirty="0">
                <a:latin typeface="Calibri"/>
                <a:ea typeface="宋体"/>
                <a:cs typeface="Times New Roman"/>
              </a:rPr>
              <a:t>、</a:t>
            </a:r>
            <a:r>
              <a:rPr lang="en-US" altLang="zh-CN" sz="2000" kern="100" dirty="0">
                <a:latin typeface="Calibri"/>
                <a:ea typeface="宋体"/>
                <a:cs typeface="Times New Roman"/>
              </a:rPr>
              <a:t>1020</a:t>
            </a:r>
          </a:p>
          <a:p>
            <a:pPr lvl="0" algn="just">
              <a:lnSpc>
                <a:spcPct val="150000"/>
              </a:lnSpc>
              <a:spcAft>
                <a:spcPts val="0"/>
              </a:spcAft>
            </a:pPr>
            <a:endParaRPr lang="en-US" altLang="zh-CN" sz="2000" kern="100" dirty="0">
              <a:latin typeface="Calibri"/>
              <a:ea typeface="宋体"/>
              <a:cs typeface="Times New Roman"/>
            </a:endParaRPr>
          </a:p>
          <a:p>
            <a:pPr lvl="0" algn="just">
              <a:lnSpc>
                <a:spcPct val="150000"/>
              </a:lnSpc>
              <a:spcAft>
                <a:spcPts val="0"/>
              </a:spcAft>
            </a:pPr>
            <a:r>
              <a:rPr lang="en-US" altLang="zh-CN" sz="2000" kern="100" dirty="0">
                <a:latin typeface="Calibri"/>
                <a:ea typeface="宋体"/>
                <a:cs typeface="Times New Roman"/>
              </a:rPr>
              <a:t>2</a:t>
            </a:r>
            <a:r>
              <a:rPr lang="zh-CN" altLang="en-US" sz="2000" kern="100" dirty="0">
                <a:latin typeface="Calibri"/>
                <a:ea typeface="宋体"/>
                <a:cs typeface="Times New Roman"/>
              </a:rPr>
              <a:t>、设数组 </a:t>
            </a:r>
            <a:r>
              <a:rPr lang="en-US" altLang="zh-CN" sz="2000" kern="100" dirty="0">
                <a:latin typeface="Calibri"/>
                <a:ea typeface="宋体"/>
                <a:cs typeface="Times New Roman"/>
              </a:rPr>
              <a:t>a[1..50,1..80]</a:t>
            </a:r>
            <a:r>
              <a:rPr lang="zh-CN" altLang="en-US" sz="2000" kern="100" dirty="0">
                <a:latin typeface="Calibri"/>
                <a:ea typeface="宋体"/>
                <a:cs typeface="Times New Roman"/>
              </a:rPr>
              <a:t>的基地址为 </a:t>
            </a:r>
            <a:r>
              <a:rPr lang="en-US" altLang="zh-CN" sz="2000" kern="100" dirty="0">
                <a:latin typeface="Calibri"/>
                <a:ea typeface="宋体"/>
                <a:cs typeface="Times New Roman"/>
              </a:rPr>
              <a:t>2000</a:t>
            </a:r>
            <a:r>
              <a:rPr lang="zh-CN" altLang="en-US" sz="2000" kern="100" dirty="0">
                <a:latin typeface="Calibri"/>
                <a:ea typeface="宋体"/>
                <a:cs typeface="Times New Roman"/>
              </a:rPr>
              <a:t>，每个元素占 </a:t>
            </a:r>
            <a:r>
              <a:rPr lang="en-US" altLang="zh-CN" sz="2000" kern="100" dirty="0">
                <a:latin typeface="Calibri"/>
                <a:ea typeface="宋体"/>
                <a:cs typeface="Times New Roman"/>
              </a:rPr>
              <a:t>2 </a:t>
            </a:r>
            <a:r>
              <a:rPr lang="zh-CN" altLang="en-US" sz="2000" kern="100" dirty="0">
                <a:latin typeface="Calibri"/>
                <a:ea typeface="宋体"/>
                <a:cs typeface="Times New Roman"/>
              </a:rPr>
              <a:t>个存储单元，若以行序为主序顺序存储，则元素 </a:t>
            </a:r>
            <a:r>
              <a:rPr lang="en-US" altLang="zh-CN" sz="2000" kern="100" dirty="0">
                <a:latin typeface="Calibri"/>
                <a:ea typeface="宋体"/>
                <a:cs typeface="Times New Roman"/>
              </a:rPr>
              <a:t>a[45,68]</a:t>
            </a:r>
            <a:r>
              <a:rPr lang="zh-CN" altLang="en-US" sz="2000" kern="100" dirty="0">
                <a:latin typeface="Calibri"/>
                <a:ea typeface="宋体"/>
                <a:cs typeface="Times New Roman"/>
              </a:rPr>
              <a:t>的存储地址为</a:t>
            </a:r>
            <a:r>
              <a:rPr lang="en-US" altLang="zh-CN" sz="2000" kern="100" dirty="0" smtClean="0">
                <a:latin typeface="Calibri"/>
                <a:ea typeface="宋体"/>
                <a:cs typeface="Times New Roman"/>
              </a:rPr>
              <a:t>________</a:t>
            </a:r>
            <a:r>
              <a:rPr lang="zh-CN" altLang="en-US" sz="2000" kern="100" dirty="0">
                <a:latin typeface="Calibri"/>
                <a:ea typeface="宋体"/>
                <a:cs typeface="Times New Roman"/>
              </a:rPr>
              <a:t>；若以列序为主序顺序存储，则元素 </a:t>
            </a:r>
            <a:r>
              <a:rPr lang="en-US" altLang="zh-CN" sz="2000" kern="100" dirty="0">
                <a:latin typeface="Calibri"/>
                <a:ea typeface="宋体"/>
                <a:cs typeface="Times New Roman"/>
              </a:rPr>
              <a:t>a[45,68]</a:t>
            </a:r>
            <a:r>
              <a:rPr lang="zh-CN" altLang="en-US" sz="2000" kern="100" dirty="0">
                <a:latin typeface="Calibri"/>
                <a:ea typeface="宋体"/>
                <a:cs typeface="Times New Roman"/>
              </a:rPr>
              <a:t>的存储地址为</a:t>
            </a:r>
            <a:r>
              <a:rPr lang="en-US" altLang="zh-CN" sz="2000" kern="100" dirty="0">
                <a:latin typeface="Calibri"/>
                <a:ea typeface="宋体"/>
                <a:cs typeface="Times New Roman"/>
              </a:rPr>
              <a:t>________</a:t>
            </a:r>
            <a:r>
              <a:rPr lang="zh-CN" altLang="en-US" sz="2000" kern="100" dirty="0">
                <a:latin typeface="Calibri"/>
                <a:ea typeface="宋体"/>
                <a:cs typeface="Times New Roman"/>
              </a:rPr>
              <a:t>。（</a:t>
            </a:r>
            <a:r>
              <a:rPr lang="en-US" altLang="zh-CN" sz="2000" kern="100" dirty="0">
                <a:latin typeface="Calibri"/>
                <a:ea typeface="宋体"/>
                <a:cs typeface="Times New Roman"/>
              </a:rPr>
              <a:t>2011</a:t>
            </a:r>
            <a:r>
              <a:rPr lang="zh-CN" altLang="en-US" sz="2000" kern="100" dirty="0">
                <a:latin typeface="Calibri"/>
                <a:ea typeface="宋体"/>
                <a:cs typeface="Times New Roman"/>
              </a:rPr>
              <a:t>真题填</a:t>
            </a:r>
            <a:r>
              <a:rPr lang="en-US" altLang="zh-CN" sz="2000" kern="100" dirty="0">
                <a:latin typeface="Calibri"/>
                <a:ea typeface="宋体"/>
                <a:cs typeface="Times New Roman"/>
              </a:rPr>
              <a:t>2</a:t>
            </a:r>
            <a:r>
              <a:rPr lang="zh-CN" altLang="en-US" sz="2000" kern="100" dirty="0">
                <a:latin typeface="Calibri"/>
                <a:ea typeface="宋体"/>
                <a:cs typeface="Times New Roman"/>
              </a:rPr>
              <a:t>）</a:t>
            </a:r>
          </a:p>
          <a:p>
            <a:pPr lvl="0" algn="just">
              <a:lnSpc>
                <a:spcPct val="150000"/>
              </a:lnSpc>
              <a:spcAft>
                <a:spcPts val="0"/>
              </a:spcAft>
            </a:pPr>
            <a:endParaRPr lang="zh-CN" altLang="en-US" sz="2000" kern="100" dirty="0">
              <a:latin typeface="Calibri"/>
              <a:ea typeface="宋体"/>
              <a:cs typeface="Times New Roman"/>
            </a:endParaRPr>
          </a:p>
          <a:p>
            <a:pPr lvl="0" algn="just">
              <a:lnSpc>
                <a:spcPct val="150000"/>
              </a:lnSpc>
              <a:spcAft>
                <a:spcPts val="0"/>
              </a:spcAft>
            </a:pPr>
            <a:r>
              <a:rPr lang="en-US" altLang="zh-CN" sz="2000" kern="100" dirty="0">
                <a:latin typeface="Calibri"/>
                <a:ea typeface="宋体"/>
                <a:cs typeface="Times New Roman"/>
              </a:rPr>
              <a:t>3</a:t>
            </a:r>
            <a:r>
              <a:rPr lang="zh-CN" altLang="en-US" sz="2000" kern="100" dirty="0">
                <a:latin typeface="Calibri"/>
                <a:ea typeface="宋体"/>
                <a:cs typeface="Times New Roman"/>
              </a:rPr>
              <a:t>、数组 </a:t>
            </a:r>
            <a:r>
              <a:rPr lang="en-US" altLang="zh-CN" sz="2000" kern="100" dirty="0">
                <a:latin typeface="Calibri"/>
                <a:ea typeface="宋体"/>
                <a:cs typeface="Times New Roman"/>
              </a:rPr>
              <a:t>A[0…5,0…6]</a:t>
            </a:r>
            <a:r>
              <a:rPr lang="zh-CN" altLang="en-US" sz="2000" kern="100" dirty="0">
                <a:latin typeface="Calibri"/>
                <a:ea typeface="宋体"/>
                <a:cs typeface="Times New Roman"/>
              </a:rPr>
              <a:t>的每个元素占五个字节，将其按例优先次序存储在起始地址为 </a:t>
            </a:r>
            <a:r>
              <a:rPr lang="en-US" altLang="zh-CN" sz="2000" kern="100" dirty="0">
                <a:latin typeface="Calibri"/>
                <a:ea typeface="宋体"/>
                <a:cs typeface="Times New Roman"/>
              </a:rPr>
              <a:t>1000 </a:t>
            </a:r>
            <a:r>
              <a:rPr lang="zh-CN" altLang="en-US" sz="2000" kern="100" dirty="0">
                <a:latin typeface="Calibri"/>
                <a:ea typeface="宋体"/>
                <a:cs typeface="Times New Roman"/>
              </a:rPr>
              <a:t>的内存单元中，则元素 </a:t>
            </a:r>
            <a:r>
              <a:rPr lang="en-US" altLang="zh-CN" sz="2000" kern="100" dirty="0">
                <a:latin typeface="Calibri"/>
                <a:ea typeface="宋体"/>
                <a:cs typeface="Times New Roman"/>
              </a:rPr>
              <a:t>A[5</a:t>
            </a:r>
            <a:r>
              <a:rPr lang="zh-CN" altLang="en-US" sz="2000" kern="100" dirty="0">
                <a:latin typeface="Calibri"/>
                <a:ea typeface="宋体"/>
                <a:cs typeface="Times New Roman"/>
              </a:rPr>
              <a:t>，</a:t>
            </a:r>
            <a:r>
              <a:rPr lang="en-US" altLang="zh-CN" sz="2000" kern="100" dirty="0">
                <a:latin typeface="Calibri"/>
                <a:ea typeface="宋体"/>
                <a:cs typeface="Times New Roman"/>
              </a:rPr>
              <a:t>5]</a:t>
            </a:r>
            <a:r>
              <a:rPr lang="zh-CN" altLang="en-US" sz="2000" kern="100" dirty="0">
                <a:latin typeface="Calibri"/>
                <a:ea typeface="宋体"/>
                <a:cs typeface="Times New Roman"/>
              </a:rPr>
              <a:t>的地址是（	）（</a:t>
            </a:r>
            <a:r>
              <a:rPr lang="en-US" altLang="zh-CN" sz="2000" kern="100" dirty="0">
                <a:latin typeface="Calibri"/>
                <a:ea typeface="宋体"/>
                <a:cs typeface="Times New Roman"/>
              </a:rPr>
              <a:t>2012</a:t>
            </a:r>
            <a:r>
              <a:rPr lang="zh-CN" altLang="en-US" sz="2000" kern="100" dirty="0">
                <a:latin typeface="Calibri"/>
                <a:ea typeface="宋体"/>
                <a:cs typeface="Times New Roman"/>
              </a:rPr>
              <a:t>真题选</a:t>
            </a:r>
            <a:r>
              <a:rPr lang="en-US" altLang="zh-CN" sz="2000" kern="100" dirty="0">
                <a:latin typeface="Calibri"/>
                <a:ea typeface="宋体"/>
                <a:cs typeface="Times New Roman"/>
              </a:rPr>
              <a:t>4</a:t>
            </a:r>
            <a:r>
              <a:rPr lang="zh-CN" altLang="en-US" sz="2000" kern="100" dirty="0">
                <a:latin typeface="Calibri"/>
                <a:ea typeface="宋体"/>
                <a:cs typeface="Times New Roman"/>
              </a:rPr>
              <a:t>）</a:t>
            </a:r>
          </a:p>
          <a:p>
            <a:pPr lvl="0" algn="just">
              <a:lnSpc>
                <a:spcPct val="150000"/>
              </a:lnSpc>
              <a:spcAft>
                <a:spcPts val="0"/>
              </a:spcAft>
            </a:pPr>
            <a:r>
              <a:rPr lang="en-US" altLang="zh-CN" sz="2000" kern="100" dirty="0">
                <a:latin typeface="Calibri"/>
                <a:ea typeface="宋体"/>
                <a:cs typeface="Times New Roman"/>
              </a:rPr>
              <a:t>A</a:t>
            </a:r>
            <a:r>
              <a:rPr lang="zh-CN" altLang="en-US" sz="2000" kern="100" dirty="0">
                <a:latin typeface="Calibri"/>
                <a:ea typeface="宋体"/>
                <a:cs typeface="Times New Roman"/>
              </a:rPr>
              <a:t>、</a:t>
            </a:r>
            <a:r>
              <a:rPr lang="en-US" altLang="zh-CN" sz="2000" kern="100" dirty="0">
                <a:latin typeface="Calibri"/>
                <a:ea typeface="宋体"/>
                <a:cs typeface="Times New Roman"/>
              </a:rPr>
              <a:t>1175	B</a:t>
            </a:r>
            <a:r>
              <a:rPr lang="zh-CN" altLang="en-US" sz="2000" kern="100" dirty="0">
                <a:latin typeface="Calibri"/>
                <a:ea typeface="宋体"/>
                <a:cs typeface="Times New Roman"/>
              </a:rPr>
              <a:t>、</a:t>
            </a:r>
            <a:r>
              <a:rPr lang="en-US" altLang="zh-CN" sz="2000" kern="100" dirty="0">
                <a:latin typeface="Calibri"/>
                <a:ea typeface="宋体"/>
                <a:cs typeface="Times New Roman"/>
              </a:rPr>
              <a:t>1180	           C</a:t>
            </a:r>
            <a:r>
              <a:rPr lang="zh-CN" altLang="en-US" sz="2000" kern="100" dirty="0">
                <a:latin typeface="Calibri"/>
                <a:ea typeface="宋体"/>
                <a:cs typeface="Times New Roman"/>
              </a:rPr>
              <a:t>、</a:t>
            </a:r>
            <a:r>
              <a:rPr lang="en-US" altLang="zh-CN" sz="2000" kern="100" dirty="0">
                <a:latin typeface="Calibri"/>
                <a:ea typeface="宋体"/>
                <a:cs typeface="Times New Roman"/>
              </a:rPr>
              <a:t>1205	     D</a:t>
            </a:r>
            <a:r>
              <a:rPr lang="zh-CN" altLang="en-US" sz="2000" kern="100" dirty="0">
                <a:latin typeface="Calibri"/>
                <a:ea typeface="宋体"/>
                <a:cs typeface="Times New Roman"/>
              </a:rPr>
              <a:t>、</a:t>
            </a:r>
            <a:r>
              <a:rPr lang="en-US" altLang="zh-CN" sz="2000" kern="100" dirty="0">
                <a:latin typeface="Calibri"/>
                <a:ea typeface="宋体"/>
                <a:cs typeface="Times New Roman"/>
              </a:rPr>
              <a:t>1210</a:t>
            </a:r>
          </a:p>
        </p:txBody>
      </p:sp>
      <p:sp>
        <p:nvSpPr>
          <p:cNvPr id="3" name="矩形 2"/>
          <p:cNvSpPr/>
          <p:nvPr/>
        </p:nvSpPr>
        <p:spPr>
          <a:xfrm>
            <a:off x="5508104" y="1556792"/>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endParaRPr lang="zh-CN" altLang="en-US" dirty="0"/>
          </a:p>
        </p:txBody>
      </p:sp>
      <p:sp>
        <p:nvSpPr>
          <p:cNvPr id="5" name="矩形 4"/>
          <p:cNvSpPr/>
          <p:nvPr/>
        </p:nvSpPr>
        <p:spPr>
          <a:xfrm>
            <a:off x="6084168" y="3356992"/>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9174</a:t>
            </a:r>
            <a:endParaRPr lang="zh-CN" altLang="en-US" dirty="0">
              <a:solidFill>
                <a:schemeClr val="tx1"/>
              </a:solidFill>
            </a:endParaRPr>
          </a:p>
        </p:txBody>
      </p:sp>
      <p:sp>
        <p:nvSpPr>
          <p:cNvPr id="6" name="矩形 5"/>
          <p:cNvSpPr/>
          <p:nvPr/>
        </p:nvSpPr>
        <p:spPr>
          <a:xfrm>
            <a:off x="5292080" y="3861048"/>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8788</a:t>
            </a:r>
            <a:endParaRPr lang="zh-CN" altLang="en-US" dirty="0">
              <a:solidFill>
                <a:schemeClr val="tx1"/>
              </a:solidFill>
            </a:endParaRPr>
          </a:p>
        </p:txBody>
      </p:sp>
      <p:sp>
        <p:nvSpPr>
          <p:cNvPr id="7" name="矩形 6"/>
          <p:cNvSpPr/>
          <p:nvPr/>
        </p:nvSpPr>
        <p:spPr>
          <a:xfrm>
            <a:off x="6012160" y="5229200"/>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Tree>
    <p:extLst>
      <p:ext uri="{BB962C8B-B14F-4D97-AF65-F5344CB8AC3E}">
        <p14:creationId xmlns:p14="http://schemas.microsoft.com/office/powerpoint/2010/main" val="82357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052736"/>
            <a:ext cx="7704856" cy="5117940"/>
          </a:xfrm>
          <a:prstGeom prst="rect">
            <a:avLst/>
          </a:prstGeom>
        </p:spPr>
        <p:txBody>
          <a:bodyPr wrap="square">
            <a:spAutoFit/>
          </a:bodyPr>
          <a:lstStyle/>
          <a:p>
            <a:pPr lvl="0" algn="just">
              <a:lnSpc>
                <a:spcPct val="150000"/>
              </a:lnSpc>
              <a:spcAft>
                <a:spcPts val="0"/>
              </a:spcAft>
            </a:pPr>
            <a:r>
              <a:rPr lang="en-US" altLang="zh-CN" sz="2000" kern="100" dirty="0">
                <a:latin typeface="Calibri"/>
                <a:ea typeface="宋体"/>
                <a:cs typeface="Times New Roman"/>
              </a:rPr>
              <a:t>4</a:t>
            </a:r>
            <a:r>
              <a:rPr lang="zh-CN" altLang="en-US" sz="2000" kern="100" dirty="0">
                <a:latin typeface="Calibri"/>
                <a:ea typeface="宋体"/>
                <a:cs typeface="Times New Roman"/>
              </a:rPr>
              <a:t>、对于 </a:t>
            </a:r>
            <a:r>
              <a:rPr lang="en-US" altLang="zh-CN" sz="2000" kern="100" dirty="0">
                <a:latin typeface="Calibri"/>
                <a:ea typeface="宋体"/>
                <a:cs typeface="Times New Roman"/>
              </a:rPr>
              <a:t>c </a:t>
            </a:r>
            <a:r>
              <a:rPr lang="zh-CN" altLang="en-US" sz="2000" kern="100" dirty="0">
                <a:latin typeface="Calibri"/>
                <a:ea typeface="宋体"/>
                <a:cs typeface="Times New Roman"/>
              </a:rPr>
              <a:t>语言的二维数组 </a:t>
            </a:r>
            <a:r>
              <a:rPr lang="en-US" altLang="zh-CN" sz="2000" kern="100" dirty="0" err="1">
                <a:latin typeface="Calibri"/>
                <a:ea typeface="宋体"/>
                <a:cs typeface="Times New Roman"/>
              </a:rPr>
              <a:t>DataType</a:t>
            </a:r>
            <a:r>
              <a:rPr lang="en-US" altLang="zh-CN" sz="2000" kern="100" dirty="0">
                <a:latin typeface="Calibri"/>
                <a:ea typeface="宋体"/>
                <a:cs typeface="Times New Roman"/>
              </a:rPr>
              <a:t> A[m][n],</a:t>
            </a:r>
            <a:r>
              <a:rPr lang="zh-CN" altLang="en-US" sz="2000" kern="100" dirty="0">
                <a:latin typeface="Calibri"/>
                <a:ea typeface="宋体"/>
                <a:cs typeface="Times New Roman"/>
              </a:rPr>
              <a:t>每个数据元素占 </a:t>
            </a:r>
            <a:r>
              <a:rPr lang="en-US" altLang="zh-CN" sz="2000" kern="100" dirty="0">
                <a:latin typeface="Calibri"/>
                <a:ea typeface="宋体"/>
                <a:cs typeface="Times New Roman"/>
              </a:rPr>
              <a:t>k </a:t>
            </a:r>
            <a:r>
              <a:rPr lang="zh-CN" altLang="en-US" sz="2000" kern="100" dirty="0">
                <a:latin typeface="Calibri"/>
                <a:ea typeface="宋体"/>
                <a:cs typeface="Times New Roman"/>
              </a:rPr>
              <a:t>个存储单元，二维数组中任意元素 </a:t>
            </a:r>
            <a:r>
              <a:rPr lang="en-US" altLang="zh-CN" sz="2000" kern="100" dirty="0">
                <a:latin typeface="Calibri"/>
                <a:ea typeface="宋体"/>
                <a:cs typeface="Times New Roman"/>
              </a:rPr>
              <a:t>a[</a:t>
            </a:r>
            <a:r>
              <a:rPr lang="en-US" altLang="zh-CN" sz="2000" kern="100" dirty="0" err="1">
                <a:latin typeface="Calibri"/>
                <a:ea typeface="宋体"/>
                <a:cs typeface="Times New Roman"/>
              </a:rPr>
              <a:t>i</a:t>
            </a:r>
            <a:r>
              <a:rPr lang="en-US" altLang="zh-CN" sz="2000" kern="100" dirty="0">
                <a:latin typeface="Calibri"/>
                <a:ea typeface="宋体"/>
                <a:cs typeface="Times New Roman"/>
              </a:rPr>
              <a:t>][j]</a:t>
            </a:r>
            <a:r>
              <a:rPr lang="zh-CN" altLang="en-US" sz="2000" kern="100" dirty="0">
                <a:latin typeface="Calibri"/>
                <a:ea typeface="宋体"/>
                <a:cs typeface="Times New Roman"/>
              </a:rPr>
              <a:t>的存储位置可由（	 ）式确定。（</a:t>
            </a:r>
            <a:r>
              <a:rPr lang="en-US" altLang="zh-CN" sz="2000" kern="100" dirty="0">
                <a:latin typeface="Calibri"/>
                <a:ea typeface="宋体"/>
                <a:cs typeface="Times New Roman"/>
              </a:rPr>
              <a:t>2015</a:t>
            </a:r>
            <a:r>
              <a:rPr lang="zh-CN" altLang="en-US" sz="2000" kern="100" dirty="0">
                <a:latin typeface="Calibri"/>
                <a:ea typeface="宋体"/>
                <a:cs typeface="Times New Roman"/>
              </a:rPr>
              <a:t>真题选</a:t>
            </a:r>
            <a:r>
              <a:rPr lang="en-US" altLang="zh-CN" sz="2000" kern="100" dirty="0">
                <a:latin typeface="Calibri"/>
                <a:ea typeface="宋体"/>
                <a:cs typeface="Times New Roman"/>
              </a:rPr>
              <a:t>6</a:t>
            </a:r>
            <a:r>
              <a:rPr lang="zh-CN" altLang="en-US" sz="2000" kern="100" dirty="0">
                <a:latin typeface="Calibri"/>
                <a:ea typeface="宋体"/>
                <a:cs typeface="Times New Roman"/>
              </a:rPr>
              <a:t>）</a:t>
            </a:r>
          </a:p>
          <a:p>
            <a:pPr lvl="0" algn="just">
              <a:lnSpc>
                <a:spcPct val="150000"/>
              </a:lnSpc>
              <a:spcAft>
                <a:spcPts val="0"/>
              </a:spcAft>
            </a:pPr>
            <a:r>
              <a:rPr lang="en-US" altLang="zh-CN" sz="2000" kern="100" dirty="0">
                <a:latin typeface="Calibri"/>
                <a:ea typeface="宋体"/>
                <a:cs typeface="Times New Roman"/>
              </a:rPr>
              <a:t>A</a:t>
            </a:r>
            <a:r>
              <a:rPr lang="zh-CN" altLang="en-US" sz="2000" kern="100" dirty="0">
                <a:latin typeface="Calibri"/>
                <a:ea typeface="宋体"/>
                <a:cs typeface="Times New Roman"/>
              </a:rPr>
              <a:t>、</a:t>
            </a:r>
            <a:r>
              <a:rPr lang="en-US" altLang="zh-CN" sz="2000" kern="100" dirty="0" err="1">
                <a:latin typeface="Calibri"/>
                <a:ea typeface="宋体"/>
                <a:cs typeface="Times New Roman"/>
              </a:rPr>
              <a:t>Loc</a:t>
            </a:r>
            <a:r>
              <a:rPr lang="en-US" altLang="zh-CN" sz="2000" kern="100" dirty="0">
                <a:latin typeface="Calibri"/>
                <a:ea typeface="宋体"/>
                <a:cs typeface="Times New Roman"/>
              </a:rPr>
              <a:t>[</a:t>
            </a:r>
            <a:r>
              <a:rPr lang="en-US" altLang="zh-CN" sz="2000" kern="100" dirty="0" err="1">
                <a:latin typeface="Calibri"/>
                <a:ea typeface="宋体"/>
                <a:cs typeface="Times New Roman"/>
              </a:rPr>
              <a:t>i,j</a:t>
            </a:r>
            <a:r>
              <a:rPr lang="en-US" altLang="zh-CN" sz="2000" kern="100" dirty="0">
                <a:latin typeface="Calibri"/>
                <a:ea typeface="宋体"/>
                <a:cs typeface="Times New Roman"/>
              </a:rPr>
              <a:t>]=A[m</a:t>
            </a:r>
            <a:r>
              <a:rPr lang="zh-CN" altLang="en-US" sz="2000" kern="100" dirty="0">
                <a:latin typeface="Calibri"/>
                <a:ea typeface="宋体"/>
                <a:cs typeface="Times New Roman"/>
              </a:rPr>
              <a:t>，</a:t>
            </a:r>
            <a:r>
              <a:rPr lang="en-US" altLang="zh-CN" sz="2000" kern="100" dirty="0">
                <a:latin typeface="Calibri"/>
                <a:ea typeface="宋体"/>
                <a:cs typeface="Times New Roman"/>
              </a:rPr>
              <a:t>n]+((n+1)*</a:t>
            </a:r>
            <a:r>
              <a:rPr lang="en-US" altLang="zh-CN" sz="2000" kern="100" dirty="0" err="1">
                <a:latin typeface="Calibri"/>
                <a:ea typeface="宋体"/>
                <a:cs typeface="Times New Roman"/>
              </a:rPr>
              <a:t>i+j</a:t>
            </a:r>
            <a:r>
              <a:rPr lang="en-US" altLang="zh-CN" sz="2000" kern="100" dirty="0">
                <a:latin typeface="Calibri"/>
                <a:ea typeface="宋体"/>
                <a:cs typeface="Times New Roman"/>
              </a:rPr>
              <a:t>)*k	</a:t>
            </a:r>
          </a:p>
          <a:p>
            <a:pPr lvl="0" algn="just">
              <a:lnSpc>
                <a:spcPct val="150000"/>
              </a:lnSpc>
              <a:spcAft>
                <a:spcPts val="0"/>
              </a:spcAft>
            </a:pPr>
            <a:r>
              <a:rPr lang="en-US" altLang="zh-CN" sz="2000" kern="100" dirty="0">
                <a:latin typeface="Calibri"/>
                <a:ea typeface="宋体"/>
                <a:cs typeface="Times New Roman"/>
              </a:rPr>
              <a:t>B</a:t>
            </a:r>
            <a:r>
              <a:rPr lang="zh-CN" altLang="en-US" sz="2000" kern="100" dirty="0">
                <a:latin typeface="Calibri"/>
                <a:ea typeface="宋体"/>
                <a:cs typeface="Times New Roman"/>
              </a:rPr>
              <a:t>、</a:t>
            </a:r>
            <a:r>
              <a:rPr lang="en-US" altLang="zh-CN" sz="2000" kern="100" dirty="0" err="1">
                <a:latin typeface="Calibri"/>
                <a:ea typeface="宋体"/>
                <a:cs typeface="Times New Roman"/>
              </a:rPr>
              <a:t>Loc</a:t>
            </a:r>
            <a:r>
              <a:rPr lang="en-US" altLang="zh-CN" sz="2000" kern="100" dirty="0">
                <a:latin typeface="Calibri"/>
                <a:ea typeface="宋体"/>
                <a:cs typeface="Times New Roman"/>
              </a:rPr>
              <a:t>[</a:t>
            </a:r>
            <a:r>
              <a:rPr lang="en-US" altLang="zh-CN" sz="2000" kern="100" dirty="0" err="1">
                <a:latin typeface="Calibri"/>
                <a:ea typeface="宋体"/>
                <a:cs typeface="Times New Roman"/>
              </a:rPr>
              <a:t>i,j</a:t>
            </a:r>
            <a:r>
              <a:rPr lang="en-US" altLang="zh-CN" sz="2000" kern="100" dirty="0">
                <a:latin typeface="Calibri"/>
                <a:ea typeface="宋体"/>
                <a:cs typeface="Times New Roman"/>
              </a:rPr>
              <a:t>]=A[m</a:t>
            </a:r>
            <a:r>
              <a:rPr lang="zh-CN" altLang="en-US" sz="2000" kern="100" dirty="0">
                <a:latin typeface="Calibri"/>
                <a:ea typeface="宋体"/>
                <a:cs typeface="Times New Roman"/>
              </a:rPr>
              <a:t>，</a:t>
            </a:r>
            <a:r>
              <a:rPr lang="en-US" altLang="zh-CN" sz="2000" kern="100" dirty="0">
                <a:latin typeface="Calibri"/>
                <a:ea typeface="宋体"/>
                <a:cs typeface="Times New Roman"/>
              </a:rPr>
              <a:t>n]+((</a:t>
            </a:r>
            <a:r>
              <a:rPr lang="en-US" altLang="zh-CN" sz="2000" kern="100" dirty="0" err="1">
                <a:latin typeface="Calibri"/>
                <a:ea typeface="宋体"/>
                <a:cs typeface="Times New Roman"/>
              </a:rPr>
              <a:t>m+n</a:t>
            </a:r>
            <a:r>
              <a:rPr lang="en-US" altLang="zh-CN" sz="2000" kern="100" dirty="0">
                <a:latin typeface="Calibri"/>
                <a:ea typeface="宋体"/>
                <a:cs typeface="Times New Roman"/>
              </a:rPr>
              <a:t>)*</a:t>
            </a:r>
            <a:r>
              <a:rPr lang="en-US" altLang="zh-CN" sz="2000" kern="100" dirty="0" err="1">
                <a:latin typeface="Calibri"/>
                <a:ea typeface="宋体"/>
                <a:cs typeface="Times New Roman"/>
              </a:rPr>
              <a:t>i+j</a:t>
            </a:r>
            <a:r>
              <a:rPr lang="en-US" altLang="zh-CN" sz="2000" kern="100" dirty="0">
                <a:latin typeface="Calibri"/>
                <a:ea typeface="宋体"/>
                <a:cs typeface="Times New Roman"/>
              </a:rPr>
              <a:t>)*k</a:t>
            </a:r>
          </a:p>
          <a:p>
            <a:pPr lvl="0" algn="just">
              <a:lnSpc>
                <a:spcPct val="150000"/>
              </a:lnSpc>
              <a:spcAft>
                <a:spcPts val="0"/>
              </a:spcAft>
            </a:pPr>
            <a:r>
              <a:rPr lang="en-US" altLang="zh-CN" sz="2000" kern="100" dirty="0">
                <a:latin typeface="Calibri"/>
                <a:ea typeface="宋体"/>
                <a:cs typeface="Times New Roman"/>
              </a:rPr>
              <a:t>C</a:t>
            </a:r>
            <a:r>
              <a:rPr lang="zh-CN" altLang="en-US" sz="2000" kern="100" dirty="0">
                <a:latin typeface="Calibri"/>
                <a:ea typeface="宋体"/>
                <a:cs typeface="Times New Roman"/>
              </a:rPr>
              <a:t>、</a:t>
            </a:r>
            <a:r>
              <a:rPr lang="en-US" altLang="zh-CN" sz="2000" kern="100" dirty="0" err="1">
                <a:latin typeface="Calibri"/>
                <a:ea typeface="宋体"/>
                <a:cs typeface="Times New Roman"/>
              </a:rPr>
              <a:t>Loc</a:t>
            </a:r>
            <a:r>
              <a:rPr lang="en-US" altLang="zh-CN" sz="2000" kern="100" dirty="0">
                <a:latin typeface="Calibri"/>
                <a:ea typeface="宋体"/>
                <a:cs typeface="Times New Roman"/>
              </a:rPr>
              <a:t>[</a:t>
            </a:r>
            <a:r>
              <a:rPr lang="en-US" altLang="zh-CN" sz="2000" kern="100" dirty="0" err="1">
                <a:latin typeface="Calibri"/>
                <a:ea typeface="宋体"/>
                <a:cs typeface="Times New Roman"/>
              </a:rPr>
              <a:t>i,j</a:t>
            </a:r>
            <a:r>
              <a:rPr lang="en-US" altLang="zh-CN" sz="2000" kern="100" dirty="0">
                <a:latin typeface="Calibri"/>
                <a:ea typeface="宋体"/>
                <a:cs typeface="Times New Roman"/>
              </a:rPr>
              <a:t>]=</a:t>
            </a:r>
            <a:r>
              <a:rPr lang="en-US" altLang="zh-CN" sz="2000" kern="100" dirty="0" err="1">
                <a:latin typeface="Calibri"/>
                <a:ea typeface="宋体"/>
                <a:cs typeface="Times New Roman"/>
              </a:rPr>
              <a:t>Loc</a:t>
            </a:r>
            <a:r>
              <a:rPr lang="en-US" altLang="zh-CN" sz="2000" kern="100" dirty="0">
                <a:latin typeface="Calibri"/>
                <a:ea typeface="宋体"/>
                <a:cs typeface="Times New Roman"/>
              </a:rPr>
              <a:t>[0,0]+(n*</a:t>
            </a:r>
            <a:r>
              <a:rPr lang="en-US" altLang="zh-CN" sz="2000" kern="100" dirty="0" err="1">
                <a:latin typeface="Calibri"/>
                <a:ea typeface="宋体"/>
                <a:cs typeface="Times New Roman"/>
              </a:rPr>
              <a:t>i+j</a:t>
            </a:r>
            <a:r>
              <a:rPr lang="en-US" altLang="zh-CN" sz="2000" kern="100" dirty="0">
                <a:latin typeface="Calibri"/>
                <a:ea typeface="宋体"/>
                <a:cs typeface="Times New Roman"/>
              </a:rPr>
              <a:t>)*k		</a:t>
            </a:r>
          </a:p>
          <a:p>
            <a:pPr lvl="0" algn="just">
              <a:lnSpc>
                <a:spcPct val="150000"/>
              </a:lnSpc>
              <a:spcAft>
                <a:spcPts val="0"/>
              </a:spcAft>
            </a:pPr>
            <a:r>
              <a:rPr lang="en-US" altLang="zh-CN" sz="2000" kern="100" dirty="0">
                <a:latin typeface="Calibri"/>
                <a:ea typeface="宋体"/>
                <a:cs typeface="Times New Roman"/>
              </a:rPr>
              <a:t>D</a:t>
            </a:r>
            <a:r>
              <a:rPr lang="zh-CN" altLang="en-US" sz="2000" kern="100" dirty="0">
                <a:latin typeface="Calibri"/>
                <a:ea typeface="宋体"/>
                <a:cs typeface="Times New Roman"/>
              </a:rPr>
              <a:t>、</a:t>
            </a:r>
            <a:r>
              <a:rPr lang="en-US" altLang="zh-CN" sz="2000" kern="100" dirty="0" err="1">
                <a:latin typeface="Calibri"/>
                <a:ea typeface="宋体"/>
                <a:cs typeface="Times New Roman"/>
              </a:rPr>
              <a:t>Loc</a:t>
            </a:r>
            <a:r>
              <a:rPr lang="en-US" altLang="zh-CN" sz="2000" kern="100" dirty="0">
                <a:latin typeface="Calibri"/>
                <a:ea typeface="宋体"/>
                <a:cs typeface="Times New Roman"/>
              </a:rPr>
              <a:t>[</a:t>
            </a:r>
            <a:r>
              <a:rPr lang="en-US" altLang="zh-CN" sz="2000" kern="100" dirty="0" err="1">
                <a:latin typeface="Calibri"/>
                <a:ea typeface="宋体"/>
                <a:cs typeface="Times New Roman"/>
              </a:rPr>
              <a:t>i,j</a:t>
            </a:r>
            <a:r>
              <a:rPr lang="en-US" altLang="zh-CN" sz="2000" kern="100" dirty="0">
                <a:latin typeface="Calibri"/>
                <a:ea typeface="宋体"/>
                <a:cs typeface="Times New Roman"/>
              </a:rPr>
              <a:t>]=</a:t>
            </a:r>
            <a:r>
              <a:rPr lang="en-US" altLang="zh-CN" sz="2000" kern="100" dirty="0" err="1">
                <a:latin typeface="Calibri"/>
                <a:ea typeface="宋体"/>
                <a:cs typeface="Times New Roman"/>
              </a:rPr>
              <a:t>Loc</a:t>
            </a:r>
            <a:r>
              <a:rPr lang="en-US" altLang="zh-CN" sz="2000" kern="100" dirty="0">
                <a:latin typeface="Calibri"/>
                <a:ea typeface="宋体"/>
                <a:cs typeface="Times New Roman"/>
              </a:rPr>
              <a:t>[0,0]+((n+1)*</a:t>
            </a:r>
            <a:r>
              <a:rPr lang="en-US" altLang="zh-CN" sz="2000" kern="100" dirty="0" err="1">
                <a:latin typeface="Calibri"/>
                <a:ea typeface="宋体"/>
                <a:cs typeface="Times New Roman"/>
              </a:rPr>
              <a:t>i+j</a:t>
            </a:r>
            <a:r>
              <a:rPr lang="en-US" altLang="zh-CN" sz="2000" kern="100" dirty="0">
                <a:latin typeface="Calibri"/>
                <a:ea typeface="宋体"/>
                <a:cs typeface="Times New Roman"/>
              </a:rPr>
              <a:t>)*k</a:t>
            </a:r>
          </a:p>
          <a:p>
            <a:pPr lvl="0" algn="just">
              <a:lnSpc>
                <a:spcPct val="150000"/>
              </a:lnSpc>
              <a:spcAft>
                <a:spcPts val="0"/>
              </a:spcAft>
            </a:pPr>
            <a:endParaRPr lang="en-US" altLang="zh-CN" sz="2000" kern="100" dirty="0">
              <a:latin typeface="Calibri"/>
              <a:ea typeface="宋体"/>
              <a:cs typeface="Times New Roman"/>
            </a:endParaRPr>
          </a:p>
          <a:p>
            <a:pPr lvl="0" algn="just">
              <a:lnSpc>
                <a:spcPct val="150000"/>
              </a:lnSpc>
              <a:spcAft>
                <a:spcPts val="0"/>
              </a:spcAft>
            </a:pPr>
            <a:r>
              <a:rPr lang="en-US" altLang="zh-CN" sz="2000" kern="100" dirty="0">
                <a:latin typeface="Calibri"/>
                <a:ea typeface="宋体"/>
                <a:cs typeface="Times New Roman"/>
              </a:rPr>
              <a:t>5. </a:t>
            </a:r>
            <a:r>
              <a:rPr lang="zh-CN" altLang="en-US" sz="2000" kern="100" dirty="0">
                <a:latin typeface="Calibri"/>
                <a:ea typeface="宋体"/>
                <a:cs typeface="Times New Roman"/>
              </a:rPr>
              <a:t>二维数组</a:t>
            </a:r>
            <a:r>
              <a:rPr lang="en-US" altLang="zh-CN" sz="2000" kern="100" dirty="0">
                <a:latin typeface="Calibri"/>
                <a:ea typeface="宋体"/>
                <a:cs typeface="Times New Roman"/>
              </a:rPr>
              <a:t>a[4][5][6]</a:t>
            </a:r>
            <a:r>
              <a:rPr lang="zh-CN" altLang="en-US" sz="2000" kern="100" dirty="0">
                <a:latin typeface="Calibri"/>
                <a:ea typeface="宋体"/>
                <a:cs typeface="Times New Roman"/>
              </a:rPr>
              <a:t>（下标从</a:t>
            </a:r>
            <a:r>
              <a:rPr lang="en-US" altLang="zh-CN" sz="2000" kern="100" dirty="0">
                <a:latin typeface="Calibri"/>
                <a:ea typeface="宋体"/>
                <a:cs typeface="Times New Roman"/>
              </a:rPr>
              <a:t>0</a:t>
            </a:r>
            <a:r>
              <a:rPr lang="zh-CN" altLang="en-US" sz="2000" kern="100" dirty="0">
                <a:latin typeface="Calibri"/>
                <a:ea typeface="宋体"/>
                <a:cs typeface="Times New Roman"/>
              </a:rPr>
              <a:t>开始计，</a:t>
            </a:r>
            <a:r>
              <a:rPr lang="en-US" altLang="zh-CN" sz="2000" kern="100" dirty="0">
                <a:latin typeface="Calibri"/>
                <a:ea typeface="宋体"/>
                <a:cs typeface="Times New Roman"/>
              </a:rPr>
              <a:t>a</a:t>
            </a:r>
            <a:r>
              <a:rPr lang="zh-CN" altLang="en-US" sz="2000" kern="100" dirty="0">
                <a:latin typeface="Calibri"/>
                <a:ea typeface="宋体"/>
                <a:cs typeface="Times New Roman"/>
              </a:rPr>
              <a:t>有</a:t>
            </a:r>
            <a:r>
              <a:rPr lang="en-US" altLang="zh-CN" sz="2000" kern="100" dirty="0">
                <a:latin typeface="Calibri"/>
                <a:ea typeface="宋体"/>
                <a:cs typeface="Times New Roman"/>
              </a:rPr>
              <a:t>4*5*6</a:t>
            </a:r>
            <a:r>
              <a:rPr lang="zh-CN" altLang="en-US" sz="2000" kern="100" dirty="0">
                <a:latin typeface="Calibri"/>
                <a:ea typeface="宋体"/>
                <a:cs typeface="Times New Roman"/>
              </a:rPr>
              <a:t>个元素），每个元素的长度是</a:t>
            </a:r>
            <a:r>
              <a:rPr lang="en-US" altLang="zh-CN" sz="2000" kern="100" dirty="0">
                <a:latin typeface="Calibri"/>
                <a:ea typeface="宋体"/>
                <a:cs typeface="Times New Roman"/>
              </a:rPr>
              <a:t>2</a:t>
            </a:r>
            <a:r>
              <a:rPr lang="zh-CN" altLang="en-US" sz="2000" kern="100" dirty="0">
                <a:latin typeface="Calibri"/>
                <a:ea typeface="宋体"/>
                <a:cs typeface="Times New Roman"/>
              </a:rPr>
              <a:t>，则</a:t>
            </a:r>
            <a:r>
              <a:rPr lang="en-US" altLang="zh-CN" sz="2000" kern="100" dirty="0">
                <a:latin typeface="Calibri"/>
                <a:ea typeface="宋体"/>
                <a:cs typeface="Times New Roman"/>
              </a:rPr>
              <a:t>a[2][3][4]</a:t>
            </a:r>
            <a:r>
              <a:rPr lang="zh-CN" altLang="en-US" sz="2000" kern="100" dirty="0">
                <a:latin typeface="Calibri"/>
                <a:ea typeface="宋体"/>
                <a:cs typeface="Times New Roman"/>
              </a:rPr>
              <a:t>的地址是</a:t>
            </a:r>
            <a:r>
              <a:rPr lang="en-US" altLang="zh-CN" sz="2000" kern="100" dirty="0">
                <a:latin typeface="Calibri"/>
                <a:ea typeface="宋体"/>
                <a:cs typeface="Times New Roman"/>
              </a:rPr>
              <a:t>____</a:t>
            </a:r>
            <a:r>
              <a:rPr lang="zh-CN" altLang="en-US" sz="2000" kern="100" dirty="0">
                <a:latin typeface="Calibri"/>
                <a:ea typeface="宋体"/>
                <a:cs typeface="Times New Roman"/>
              </a:rPr>
              <a:t>。</a:t>
            </a:r>
            <a:r>
              <a:rPr lang="en-US" altLang="zh-CN" sz="2000" kern="100" dirty="0">
                <a:latin typeface="Calibri"/>
                <a:ea typeface="宋体"/>
                <a:cs typeface="Times New Roman"/>
              </a:rPr>
              <a:t>(</a:t>
            </a:r>
            <a:r>
              <a:rPr lang="zh-CN" altLang="en-US" sz="2000" kern="100" dirty="0">
                <a:latin typeface="Calibri"/>
                <a:ea typeface="宋体"/>
                <a:cs typeface="Times New Roman"/>
              </a:rPr>
              <a:t>设</a:t>
            </a:r>
            <a:r>
              <a:rPr lang="en-US" altLang="zh-CN" sz="2000" kern="100" dirty="0">
                <a:latin typeface="Calibri"/>
                <a:ea typeface="宋体"/>
                <a:cs typeface="Times New Roman"/>
              </a:rPr>
              <a:t>a[0][0][0]</a:t>
            </a:r>
            <a:r>
              <a:rPr lang="zh-CN" altLang="en-US" sz="2000" kern="100" dirty="0">
                <a:latin typeface="Calibri"/>
                <a:ea typeface="宋体"/>
                <a:cs typeface="Times New Roman"/>
              </a:rPr>
              <a:t>的地址是</a:t>
            </a:r>
            <a:r>
              <a:rPr lang="en-US" altLang="zh-CN" sz="2000" kern="100" dirty="0">
                <a:latin typeface="Calibri"/>
                <a:ea typeface="宋体"/>
                <a:cs typeface="Times New Roman"/>
              </a:rPr>
              <a:t>1000,</a:t>
            </a:r>
            <a:r>
              <a:rPr lang="zh-CN" altLang="en-US" sz="2000" kern="100" dirty="0">
                <a:latin typeface="Calibri"/>
                <a:ea typeface="宋体"/>
                <a:cs typeface="Times New Roman"/>
              </a:rPr>
              <a:t>数据以行为主方式存储</a:t>
            </a:r>
            <a:r>
              <a:rPr lang="en-US" altLang="zh-CN" sz="2000" kern="100" dirty="0">
                <a:latin typeface="Calibri"/>
                <a:ea typeface="宋体"/>
                <a:cs typeface="Times New Roman"/>
              </a:rPr>
              <a:t>) (</a:t>
            </a:r>
            <a:r>
              <a:rPr lang="zh-CN" altLang="en-US" sz="2000" kern="100" dirty="0">
                <a:latin typeface="Calibri"/>
                <a:ea typeface="宋体"/>
                <a:cs typeface="Times New Roman"/>
              </a:rPr>
              <a:t>数据结构</a:t>
            </a:r>
            <a:r>
              <a:rPr lang="en-US" altLang="zh-CN" sz="2000" kern="100" dirty="0">
                <a:latin typeface="Calibri"/>
                <a:ea typeface="宋体"/>
                <a:cs typeface="Times New Roman"/>
              </a:rPr>
              <a:t>1800)</a:t>
            </a:r>
          </a:p>
        </p:txBody>
      </p:sp>
      <p:sp>
        <p:nvSpPr>
          <p:cNvPr id="3" name="矩形 2"/>
          <p:cNvSpPr/>
          <p:nvPr/>
        </p:nvSpPr>
        <p:spPr>
          <a:xfrm>
            <a:off x="6300192" y="1556792"/>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a:solidFill>
                <a:schemeClr val="tx1"/>
              </a:solidFill>
            </a:endParaRPr>
          </a:p>
        </p:txBody>
      </p:sp>
      <p:sp>
        <p:nvSpPr>
          <p:cNvPr id="4" name="矩形 3"/>
          <p:cNvSpPr/>
          <p:nvPr/>
        </p:nvSpPr>
        <p:spPr>
          <a:xfrm>
            <a:off x="4355976" y="5157192"/>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1164</a:t>
            </a:r>
            <a:endParaRPr lang="zh-CN" altLang="en-US" dirty="0">
              <a:solidFill>
                <a:schemeClr val="tx1"/>
              </a:solidFill>
            </a:endParaRPr>
          </a:p>
        </p:txBody>
      </p:sp>
    </p:spTree>
    <p:extLst>
      <p:ext uri="{BB962C8B-B14F-4D97-AF65-F5344CB8AC3E}">
        <p14:creationId xmlns:p14="http://schemas.microsoft.com/office/powerpoint/2010/main" val="283099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8" name="Rectangle 6"/>
          <p:cNvSpPr>
            <a:spLocks noGrp="1" noChangeArrowheads="1"/>
          </p:cNvSpPr>
          <p:nvPr>
            <p:ph type="title"/>
          </p:nvPr>
        </p:nvSpPr>
        <p:spPr>
          <a:xfrm>
            <a:off x="827584" y="188640"/>
            <a:ext cx="7772400" cy="533400"/>
          </a:xfrm>
        </p:spPr>
        <p:txBody>
          <a:bodyPr/>
          <a:lstStyle/>
          <a:p>
            <a:r>
              <a:rPr lang="en-US" altLang="zh-CN" sz="3600" dirty="0" smtClean="0"/>
              <a:t>3</a:t>
            </a:r>
            <a:r>
              <a:rPr lang="zh-CN" altLang="en-US" sz="3600" dirty="0" smtClean="0"/>
              <a:t>.</a:t>
            </a:r>
            <a:r>
              <a:rPr lang="zh-CN" altLang="en-US" sz="3600" dirty="0"/>
              <a:t>3.2 稀疏矩阵</a:t>
            </a:r>
          </a:p>
        </p:txBody>
      </p:sp>
      <p:sp>
        <p:nvSpPr>
          <p:cNvPr id="146439" name="Rectangle 7"/>
          <p:cNvSpPr>
            <a:spLocks noGrp="1" noChangeArrowheads="1"/>
          </p:cNvSpPr>
          <p:nvPr>
            <p:ph type="body" idx="1"/>
          </p:nvPr>
        </p:nvSpPr>
        <p:spPr/>
        <p:txBody>
          <a:bodyPr/>
          <a:lstStyle/>
          <a:p>
            <a:r>
              <a:rPr lang="zh-CN" altLang="en-US" sz="2800" dirty="0"/>
              <a:t>什么是稀疏矩阵？</a:t>
            </a:r>
          </a:p>
          <a:p>
            <a:pPr lvl="1"/>
            <a:r>
              <a:rPr lang="zh-CN" altLang="en-US" sz="2400" dirty="0"/>
              <a:t>在上节提到的特殊矩阵中，元素的分布呈现某种规律，故一定能找到一种合适的方法，将它们进行压缩存放。</a:t>
            </a:r>
          </a:p>
          <a:p>
            <a:pPr lvl="1"/>
            <a:r>
              <a:rPr lang="zh-CN" altLang="en-US" sz="2400" dirty="0"/>
              <a:t>但是，在实际应用中，我们还经常会遇到一类矩阵：其矩阵阶数很大，非零元个数较少，零元很多，但非零元的排列没有一定规律，我们称这一类矩阵为</a:t>
            </a:r>
            <a:r>
              <a:rPr lang="zh-CN" altLang="en-US" sz="2400" dirty="0">
                <a:solidFill>
                  <a:srgbClr val="FF0000"/>
                </a:solidFill>
              </a:rPr>
              <a:t>稀疏矩阵</a:t>
            </a:r>
            <a:r>
              <a:rPr lang="zh-CN" altLang="en-US" sz="2400" dirty="0"/>
              <a:t>。</a:t>
            </a:r>
          </a:p>
          <a:p>
            <a:pPr lvl="1"/>
            <a:r>
              <a:rPr lang="zh-CN" altLang="en-US" sz="2400" dirty="0"/>
              <a:t>一般地：</a:t>
            </a:r>
          </a:p>
          <a:p>
            <a:pPr lvl="2"/>
            <a:r>
              <a:rPr lang="zh-CN" altLang="en-US" sz="2000" dirty="0">
                <a:solidFill>
                  <a:srgbClr val="FF0000"/>
                </a:solidFill>
              </a:rPr>
              <a:t>稀疏因子</a:t>
            </a:r>
            <a:r>
              <a:rPr lang="en-US" altLang="zh-CN" sz="2000" i="1" dirty="0"/>
              <a:t>δ</a:t>
            </a:r>
            <a:r>
              <a:rPr lang="en-US" altLang="zh-CN" sz="2000" dirty="0"/>
              <a:t>＝ </a:t>
            </a:r>
            <a:r>
              <a:rPr lang="en-US" altLang="zh-CN" sz="2000" i="1" dirty="0"/>
              <a:t>t</a:t>
            </a:r>
            <a:r>
              <a:rPr lang="en-US" altLang="zh-CN" sz="2000" dirty="0"/>
              <a:t>／(</a:t>
            </a:r>
            <a:r>
              <a:rPr lang="en-US" altLang="zh-CN" sz="2000" i="1" dirty="0" err="1"/>
              <a:t>m×n</a:t>
            </a:r>
            <a:r>
              <a:rPr lang="en-US" altLang="zh-CN" sz="2000" dirty="0"/>
              <a:t>)≤0.05</a:t>
            </a:r>
            <a:r>
              <a:rPr lang="zh-CN" altLang="en-US" sz="2000" dirty="0"/>
              <a:t>的矩阵称为稀疏矩阵。</a:t>
            </a:r>
          </a:p>
          <a:p>
            <a:endParaRPr lang="zh-CN" altLang="en-US" sz="2800" dirty="0"/>
          </a:p>
        </p:txBody>
      </p:sp>
    </p:spTree>
    <p:extLst>
      <p:ext uri="{BB962C8B-B14F-4D97-AF65-F5344CB8AC3E}">
        <p14:creationId xmlns:p14="http://schemas.microsoft.com/office/powerpoint/2010/main" val="1172481527"/>
      </p:ext>
    </p:extLst>
  </p:cSld>
  <p:clrMapOvr>
    <a:masterClrMapping/>
  </p:clrMapOvr>
  <p:transition>
    <p:checke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755576" y="188640"/>
            <a:ext cx="7772400" cy="533400"/>
          </a:xfrm>
        </p:spPr>
        <p:txBody>
          <a:bodyPr/>
          <a:lstStyle/>
          <a:p>
            <a:r>
              <a:rPr lang="zh-CN" altLang="en-US" sz="2400" dirty="0">
                <a:ea typeface="宋体" pitchFamily="2" charset="-122"/>
              </a:rPr>
              <a:t> </a:t>
            </a:r>
            <a:r>
              <a:rPr lang="en-US" altLang="zh-CN" sz="4000" dirty="0" smtClean="0"/>
              <a:t>3</a:t>
            </a:r>
            <a:r>
              <a:rPr lang="zh-CN" altLang="en-US" sz="4000" dirty="0" smtClean="0"/>
              <a:t>.</a:t>
            </a:r>
            <a:r>
              <a:rPr lang="zh-CN" altLang="en-US" sz="4000" dirty="0"/>
              <a:t>3.2 稀疏矩阵</a:t>
            </a:r>
          </a:p>
        </p:txBody>
      </p:sp>
      <p:sp>
        <p:nvSpPr>
          <p:cNvPr id="178179" name="Rectangle 3"/>
          <p:cNvSpPr>
            <a:spLocks noGrp="1" noChangeArrowheads="1"/>
          </p:cNvSpPr>
          <p:nvPr>
            <p:ph type="body" idx="1"/>
          </p:nvPr>
        </p:nvSpPr>
        <p:spPr/>
        <p:txBody>
          <a:bodyPr/>
          <a:lstStyle/>
          <a:p>
            <a:r>
              <a:rPr lang="zh-CN" altLang="en-US" sz="2800"/>
              <a:t>稀疏矩阵的压缩存储</a:t>
            </a:r>
          </a:p>
          <a:p>
            <a:pPr lvl="1"/>
            <a:r>
              <a:rPr lang="zh-CN" altLang="en-US" sz="2400"/>
              <a:t>基本思想</a:t>
            </a:r>
          </a:p>
          <a:p>
            <a:pPr lvl="2"/>
            <a:r>
              <a:rPr lang="zh-CN" altLang="en-US" sz="2000"/>
              <a:t>按照压缩存储的概念，要存放</a:t>
            </a:r>
            <a:r>
              <a:rPr lang="zh-CN" altLang="en-US" sz="2000">
                <a:solidFill>
                  <a:srgbClr val="FF0000"/>
                </a:solidFill>
              </a:rPr>
              <a:t>稀疏矩阵的元素</a:t>
            </a:r>
            <a:r>
              <a:rPr lang="zh-CN" altLang="en-US" sz="2000"/>
              <a:t>，由于没有某种规律，除存放非零元的值外，还必须存贮适当的辅助信息，才能迅速确定一个非零元是矩阵中的哪一个</a:t>
            </a:r>
            <a:r>
              <a:rPr lang="zh-CN" altLang="en-US" sz="2000">
                <a:solidFill>
                  <a:srgbClr val="FF0000"/>
                </a:solidFill>
              </a:rPr>
              <a:t>位置</a:t>
            </a:r>
            <a:r>
              <a:rPr lang="zh-CN" altLang="en-US" sz="2000"/>
              <a:t>上的元素。</a:t>
            </a:r>
          </a:p>
          <a:p>
            <a:pPr lvl="1"/>
            <a:r>
              <a:rPr lang="zh-CN" altLang="en-US" sz="2400"/>
              <a:t>几种压缩存储方案</a:t>
            </a:r>
          </a:p>
          <a:p>
            <a:pPr lvl="2"/>
            <a:r>
              <a:rPr lang="zh-CN" altLang="en-US" sz="2000"/>
              <a:t>三元组顺序表</a:t>
            </a:r>
          </a:p>
          <a:p>
            <a:pPr lvl="2"/>
            <a:r>
              <a:rPr lang="zh-CN" altLang="en-US" sz="2000"/>
              <a:t>带行逻辑链接的顺序表</a:t>
            </a:r>
          </a:p>
          <a:p>
            <a:pPr lvl="2"/>
            <a:r>
              <a:rPr lang="zh-CN" altLang="en-US" sz="2000"/>
              <a:t>十字链表</a:t>
            </a:r>
          </a:p>
        </p:txBody>
      </p:sp>
    </p:spTree>
    <p:extLst>
      <p:ext uri="{BB962C8B-B14F-4D97-AF65-F5344CB8AC3E}">
        <p14:creationId xmlns:p14="http://schemas.microsoft.com/office/powerpoint/2010/main" val="4085536461"/>
      </p:ext>
    </p:extLst>
  </p:cSld>
  <p:clrMapOvr>
    <a:masterClrMapping/>
  </p:clrMapOvr>
  <p:transition>
    <p:checke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40" name="Rectangle 68"/>
          <p:cNvSpPr>
            <a:spLocks noGrp="1" noChangeArrowheads="1"/>
          </p:cNvSpPr>
          <p:nvPr>
            <p:ph type="title"/>
          </p:nvPr>
        </p:nvSpPr>
        <p:spPr/>
        <p:txBody>
          <a:bodyPr/>
          <a:lstStyle/>
          <a:p>
            <a:r>
              <a:rPr lang="zh-CN" altLang="en-US" sz="2400" dirty="0">
                <a:ea typeface="宋体" pitchFamily="2" charset="-122"/>
              </a:rPr>
              <a:t> </a:t>
            </a:r>
            <a:r>
              <a:rPr lang="en-US" altLang="zh-CN" sz="4000" dirty="0" smtClean="0"/>
              <a:t>3</a:t>
            </a:r>
            <a:r>
              <a:rPr lang="zh-CN" altLang="en-US" sz="4000" dirty="0" smtClean="0"/>
              <a:t>.</a:t>
            </a:r>
            <a:r>
              <a:rPr lang="zh-CN" altLang="en-US" sz="4000" dirty="0"/>
              <a:t>3.2 稀疏矩阵</a:t>
            </a:r>
          </a:p>
        </p:txBody>
      </p:sp>
      <p:sp>
        <p:nvSpPr>
          <p:cNvPr id="79941" name="Rectangle 69"/>
          <p:cNvSpPr>
            <a:spLocks noGrp="1" noChangeArrowheads="1"/>
          </p:cNvSpPr>
          <p:nvPr>
            <p:ph type="body" idx="1"/>
          </p:nvPr>
        </p:nvSpPr>
        <p:spPr/>
        <p:txBody>
          <a:bodyPr/>
          <a:lstStyle/>
          <a:p>
            <a:r>
              <a:rPr lang="zh-CN" altLang="en-US" sz="2800"/>
              <a:t>1.三元组顺序表</a:t>
            </a:r>
          </a:p>
          <a:p>
            <a:pPr lvl="1"/>
            <a:r>
              <a:rPr lang="zh-CN" altLang="en-US" sz="2400"/>
              <a:t>三元组</a:t>
            </a:r>
          </a:p>
          <a:p>
            <a:pPr lvl="2"/>
            <a:r>
              <a:rPr lang="zh-CN" altLang="en-US" sz="2000"/>
              <a:t>非零元的行号</a:t>
            </a:r>
            <a:r>
              <a:rPr lang="en-US" altLang="zh-CN" sz="2000" i="1"/>
              <a:t>i</a:t>
            </a:r>
            <a:r>
              <a:rPr lang="en-US" altLang="zh-CN" sz="2000"/>
              <a:t>、</a:t>
            </a:r>
            <a:r>
              <a:rPr lang="zh-CN" altLang="en-US" sz="2000"/>
              <a:t>列号</a:t>
            </a:r>
            <a:r>
              <a:rPr lang="en-US" altLang="zh-CN" sz="2000" i="1"/>
              <a:t>j</a:t>
            </a:r>
            <a:r>
              <a:rPr lang="en-US" altLang="zh-CN" sz="2000"/>
              <a:t>、</a:t>
            </a:r>
            <a:r>
              <a:rPr lang="zh-CN" altLang="en-US" sz="2000"/>
              <a:t>值</a:t>
            </a:r>
            <a:r>
              <a:rPr lang="en-US" altLang="zh-CN" sz="2000" i="1"/>
              <a:t>e</a:t>
            </a:r>
            <a:r>
              <a:rPr lang="zh-CN" altLang="en-US" sz="2000"/>
              <a:t>构成一个三元组（</a:t>
            </a:r>
            <a:r>
              <a:rPr lang="en-US" altLang="zh-CN" sz="2000" i="1"/>
              <a:t>i</a:t>
            </a:r>
            <a:r>
              <a:rPr lang="en-US" altLang="zh-CN" sz="2000"/>
              <a:t>,</a:t>
            </a:r>
            <a:r>
              <a:rPr lang="en-US" altLang="zh-CN" sz="2000" i="1"/>
              <a:t>j</a:t>
            </a:r>
            <a:r>
              <a:rPr lang="en-US" altLang="zh-CN" sz="2000"/>
              <a:t>,</a:t>
            </a:r>
            <a:r>
              <a:rPr lang="en-US" altLang="zh-CN" sz="2000" i="1"/>
              <a:t>e</a:t>
            </a:r>
            <a:r>
              <a:rPr lang="en-US" altLang="zh-CN" sz="2000"/>
              <a:t>）。</a:t>
            </a:r>
          </a:p>
          <a:p>
            <a:pPr lvl="1"/>
            <a:r>
              <a:rPr lang="zh-CN" altLang="en-US" sz="2400"/>
              <a:t>三元组表示法</a:t>
            </a:r>
          </a:p>
          <a:p>
            <a:pPr lvl="2"/>
            <a:r>
              <a:rPr lang="zh-CN" altLang="en-US" sz="2000"/>
              <a:t>整个稀疏矩阵中非零元的三元组合起来称为三元组表。</a:t>
            </a:r>
          </a:p>
          <a:p>
            <a:pPr lvl="2"/>
            <a:r>
              <a:rPr lang="zh-CN" altLang="en-US" sz="2000"/>
              <a:t>一般规定以行序为主序，采用顺序存储结构依次存储稀疏矩阵中所有的非0元的三元组（</a:t>
            </a:r>
            <a:r>
              <a:rPr lang="en-US" altLang="zh-CN" sz="2000" i="1"/>
              <a:t>i</a:t>
            </a:r>
            <a:r>
              <a:rPr lang="en-US" altLang="zh-CN" sz="2000"/>
              <a:t>,</a:t>
            </a:r>
            <a:r>
              <a:rPr lang="en-US" altLang="zh-CN" sz="2000" i="1"/>
              <a:t>j</a:t>
            </a:r>
            <a:r>
              <a:rPr lang="en-US" altLang="zh-CN" sz="2000"/>
              <a:t>,</a:t>
            </a:r>
            <a:r>
              <a:rPr lang="en-US" altLang="zh-CN" sz="2000" i="1"/>
              <a:t>e</a:t>
            </a:r>
            <a:r>
              <a:rPr lang="en-US" altLang="zh-CN" sz="2000"/>
              <a:t>），</a:t>
            </a:r>
            <a:r>
              <a:rPr lang="zh-CN" altLang="en-US" sz="2000"/>
              <a:t>构成叙述矩阵的</a:t>
            </a:r>
            <a:r>
              <a:rPr lang="zh-CN" altLang="en-US" sz="2000">
                <a:solidFill>
                  <a:srgbClr val="FF0000"/>
                </a:solidFill>
              </a:rPr>
              <a:t>三元组顺序表</a:t>
            </a:r>
            <a:r>
              <a:rPr lang="zh-CN" altLang="en-US" sz="2000"/>
              <a:t>。</a:t>
            </a:r>
          </a:p>
          <a:p>
            <a:pPr lvl="1"/>
            <a:r>
              <a:rPr lang="zh-CN" altLang="en-US" sz="2400"/>
              <a:t>看一个例子</a:t>
            </a:r>
          </a:p>
        </p:txBody>
      </p:sp>
    </p:spTree>
    <p:extLst>
      <p:ext uri="{BB962C8B-B14F-4D97-AF65-F5344CB8AC3E}">
        <p14:creationId xmlns:p14="http://schemas.microsoft.com/office/powerpoint/2010/main" val="3640028786"/>
      </p:ext>
    </p:extLst>
  </p:cSld>
  <p:clrMapOvr>
    <a:masterClrMapping/>
  </p:clrMapOvr>
  <p:transition>
    <p:checke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49" name="Rectangle 393"/>
          <p:cNvSpPr>
            <a:spLocks noGrp="1" noChangeArrowheads="1"/>
          </p:cNvSpPr>
          <p:nvPr>
            <p:ph type="title"/>
          </p:nvPr>
        </p:nvSpPr>
        <p:spPr/>
        <p:txBody>
          <a:bodyPr/>
          <a:lstStyle/>
          <a:p>
            <a:r>
              <a:rPr lang="zh-CN" altLang="en-US"/>
              <a:t>  </a:t>
            </a:r>
          </a:p>
        </p:txBody>
      </p:sp>
      <p:sp>
        <p:nvSpPr>
          <p:cNvPr id="147850" name="Rectangle 394"/>
          <p:cNvSpPr>
            <a:spLocks noGrp="1" noChangeArrowheads="1"/>
          </p:cNvSpPr>
          <p:nvPr>
            <p:ph type="body" idx="1"/>
          </p:nvPr>
        </p:nvSpPr>
        <p:spPr/>
        <p:txBody>
          <a:bodyPr/>
          <a:lstStyle/>
          <a:p>
            <a:r>
              <a:rPr lang="zh-CN" altLang="en-US"/>
              <a:t>例1 ：稀疏矩阵的压缩存储</a:t>
            </a:r>
          </a:p>
        </p:txBody>
      </p:sp>
      <p:graphicFrame>
        <p:nvGraphicFramePr>
          <p:cNvPr id="147851" name="Group 395"/>
          <p:cNvGraphicFramePr>
            <a:graphicFrameLocks noGrp="1"/>
          </p:cNvGraphicFramePr>
          <p:nvPr/>
        </p:nvGraphicFramePr>
        <p:xfrm>
          <a:off x="6172200" y="1479550"/>
          <a:ext cx="1828800" cy="4468368"/>
        </p:xfrm>
        <a:graphic>
          <a:graphicData uri="http://schemas.openxmlformats.org/drawingml/2006/table">
            <a:tbl>
              <a:tblPr/>
              <a:tblGrid>
                <a:gridCol w="609600"/>
                <a:gridCol w="609600"/>
                <a:gridCol w="609600"/>
              </a:tblGrid>
              <a:tr h="51752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i</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j</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e</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4699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12</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r>
              <a:tr h="4556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9</a:t>
                      </a:r>
                    </a:p>
                  </a:txBody>
                  <a:tcPr horzOverflow="overflow">
                    <a:lnL cap="flat">
                      <a:noFill/>
                    </a:lnL>
                    <a:lnR cap="flat">
                      <a:noFill/>
                    </a:lnR>
                    <a:lnT cap="flat">
                      <a:noFill/>
                    </a:lnT>
                    <a:lnB cap="flat">
                      <a:noFill/>
                    </a:lnB>
                    <a:lnTlToBr>
                      <a:noFill/>
                    </a:lnTlToBr>
                    <a:lnBlToTr>
                      <a:noFill/>
                    </a:lnBlToTr>
                    <a:noFill/>
                  </a:tcPr>
                </a:tc>
              </a:tr>
              <a:tr h="4556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r>
              <a:tr h="4556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14</a:t>
                      </a:r>
                    </a:p>
                  </a:txBody>
                  <a:tcPr horzOverflow="overflow">
                    <a:lnL cap="flat">
                      <a:noFill/>
                    </a:lnL>
                    <a:lnR cap="flat">
                      <a:noFill/>
                    </a:lnR>
                    <a:lnT cap="flat">
                      <a:noFill/>
                    </a:lnT>
                    <a:lnB cap="flat">
                      <a:noFill/>
                    </a:lnB>
                    <a:lnTlToBr>
                      <a:noFill/>
                    </a:lnTlToBr>
                    <a:lnBlToTr>
                      <a:noFill/>
                    </a:lnBlToTr>
                    <a:noFill/>
                  </a:tcPr>
                </a:tc>
              </a:tr>
              <a:tr h="4556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24</a:t>
                      </a:r>
                    </a:p>
                  </a:txBody>
                  <a:tcPr horzOverflow="overflow">
                    <a:lnL cap="flat">
                      <a:noFill/>
                    </a:lnL>
                    <a:lnR cap="flat">
                      <a:noFill/>
                    </a:lnR>
                    <a:lnT cap="flat">
                      <a:noFill/>
                    </a:lnT>
                    <a:lnB cap="flat">
                      <a:noFill/>
                    </a:lnB>
                    <a:lnTlToBr>
                      <a:noFill/>
                    </a:lnTlToBr>
                    <a:lnBlToTr>
                      <a:noFill/>
                    </a:lnBlToTr>
                    <a:noFill/>
                  </a:tcPr>
                </a:tc>
              </a:tr>
              <a:tr h="4556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18</a:t>
                      </a:r>
                    </a:p>
                  </a:txBody>
                  <a:tcPr horzOverflow="overflow">
                    <a:lnL cap="flat">
                      <a:noFill/>
                    </a:lnL>
                    <a:lnR cap="flat">
                      <a:noFill/>
                    </a:lnR>
                    <a:lnT cap="flat">
                      <a:noFill/>
                    </a:lnT>
                    <a:lnB cap="flat">
                      <a:noFill/>
                    </a:lnB>
                    <a:lnTlToBr>
                      <a:noFill/>
                    </a:lnTlToBr>
                    <a:lnBlToTr>
                      <a:noFill/>
                    </a:lnBlToTr>
                    <a:noFill/>
                  </a:tcPr>
                </a:tc>
              </a:tr>
              <a:tr h="4556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15</a:t>
                      </a:r>
                    </a:p>
                  </a:txBody>
                  <a:tcPr horzOverflow="overflow">
                    <a:lnL cap="flat">
                      <a:noFill/>
                    </a:lnL>
                    <a:lnR cap="flat">
                      <a:noFill/>
                    </a:lnR>
                    <a:lnT cap="flat">
                      <a:noFill/>
                    </a:lnT>
                    <a:lnB cap="flat">
                      <a:noFill/>
                    </a:lnB>
                    <a:lnTlToBr>
                      <a:noFill/>
                    </a:lnTlToBr>
                    <a:lnBlToTr>
                      <a:noFill/>
                    </a:lnBlToTr>
                    <a:noFill/>
                  </a:tcPr>
                </a:tc>
              </a:tr>
              <a:tr h="4556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-7</a:t>
                      </a: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47503" name="AutoShape 47"/>
          <p:cNvSpPr>
            <a:spLocks noChangeArrowheads="1"/>
          </p:cNvSpPr>
          <p:nvPr/>
        </p:nvSpPr>
        <p:spPr bwMode="auto">
          <a:xfrm>
            <a:off x="5105400" y="3200400"/>
            <a:ext cx="990600" cy="381000"/>
          </a:xfrm>
          <a:prstGeom prst="leftRightArrow">
            <a:avLst>
              <a:gd name="adj1" fmla="val 50000"/>
              <a:gd name="adj2" fmla="val 52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504" name="Text Box 48"/>
          <p:cNvSpPr txBox="1">
            <a:spLocks noChangeArrowheads="1"/>
          </p:cNvSpPr>
          <p:nvPr/>
        </p:nvSpPr>
        <p:spPr bwMode="auto">
          <a:xfrm>
            <a:off x="6324600" y="601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mu</a:t>
            </a:r>
            <a:r>
              <a:rPr lang="en-US" altLang="zh-CN" sz="2000">
                <a:latin typeface="Arial Narrow" pitchFamily="34" charset="0"/>
              </a:rPr>
              <a:t>＝6   </a:t>
            </a:r>
            <a:r>
              <a:rPr lang="en-US" altLang="zh-CN" i="1"/>
              <a:t>nu</a:t>
            </a:r>
            <a:r>
              <a:rPr lang="en-US" altLang="zh-CN" sz="2000">
                <a:latin typeface="Arial Narrow" pitchFamily="34" charset="0"/>
              </a:rPr>
              <a:t>＝7  </a:t>
            </a:r>
            <a:r>
              <a:rPr lang="en-US" altLang="zh-CN" i="1"/>
              <a:t>tu</a:t>
            </a:r>
            <a:r>
              <a:rPr lang="en-US" altLang="zh-CN" sz="2000">
                <a:latin typeface="Arial Narrow" pitchFamily="34" charset="0"/>
              </a:rPr>
              <a:t>＝8</a:t>
            </a:r>
          </a:p>
        </p:txBody>
      </p:sp>
      <p:graphicFrame>
        <p:nvGraphicFramePr>
          <p:cNvPr id="147847" name="Group 391"/>
          <p:cNvGraphicFramePr>
            <a:graphicFrameLocks noGrp="1"/>
          </p:cNvGraphicFramePr>
          <p:nvPr/>
        </p:nvGraphicFramePr>
        <p:xfrm>
          <a:off x="914400" y="2133600"/>
          <a:ext cx="4114800" cy="3418840"/>
        </p:xfrm>
        <a:graphic>
          <a:graphicData uri="http://schemas.openxmlformats.org/drawingml/2006/table">
            <a:tbl>
              <a:tblPr/>
              <a:tblGrid>
                <a:gridCol w="604838"/>
                <a:gridCol w="604837"/>
                <a:gridCol w="603250"/>
                <a:gridCol w="604838"/>
                <a:gridCol w="604837"/>
                <a:gridCol w="604838"/>
                <a:gridCol w="487362"/>
              </a:tblGrid>
              <a:tr h="54292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rgbClr val="FF0000"/>
                          </a:solidFill>
                          <a:effectLst/>
                          <a:latin typeface="Times New Roman" pitchFamily="18" charset="0"/>
                          <a:ea typeface="宋体" pitchFamily="2" charset="-122"/>
                        </a:rPr>
                        <a:t>12</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rgbClr val="FF0000"/>
                          </a:solidFill>
                          <a:effectLst/>
                          <a:latin typeface="Times New Roman" pitchFamily="18" charset="0"/>
                          <a:ea typeface="宋体" pitchFamily="2" charset="-122"/>
                        </a:rPr>
                        <a:t>9</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5397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54292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rgbClr val="FF0000"/>
                          </a:solidFill>
                          <a:effectLst/>
                          <a:latin typeface="Times New Roman" pitchFamily="18" charset="0"/>
                          <a:ea typeface="宋体" pitchFamily="2" charset="-122"/>
                        </a:rPr>
                        <a:t>-3</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rgbClr val="FF0000"/>
                          </a:solidFill>
                          <a:effectLst/>
                          <a:latin typeface="Times New Roman" pitchFamily="18" charset="0"/>
                          <a:ea typeface="宋体" pitchFamily="2" charset="-122"/>
                        </a:rPr>
                        <a:t>14</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5842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rgbClr val="FF0000"/>
                          </a:solidFill>
                          <a:effectLst/>
                          <a:latin typeface="Times New Roman" pitchFamily="18" charset="0"/>
                          <a:ea typeface="宋体" pitchFamily="2" charset="-122"/>
                        </a:rPr>
                        <a:t>24</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5397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rgbClr val="FF0000"/>
                          </a:solidFill>
                          <a:effectLst/>
                          <a:latin typeface="Times New Roman" pitchFamily="18" charset="0"/>
                          <a:ea typeface="宋体" pitchFamily="2" charset="-122"/>
                        </a:rPr>
                        <a:t>18</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54292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rgbClr val="FF0000"/>
                          </a:solidFill>
                          <a:effectLst/>
                          <a:latin typeface="Times New Roman" pitchFamily="18" charset="0"/>
                          <a:ea typeface="宋体" pitchFamily="2" charset="-122"/>
                        </a:rPr>
                        <a:t>15</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rgbClr val="FF0000"/>
                          </a:solidFill>
                          <a:effectLst/>
                          <a:latin typeface="Times New Roman" pitchFamily="18" charset="0"/>
                          <a:ea typeface="宋体" pitchFamily="2" charset="-122"/>
                        </a:rPr>
                        <a:t>-7</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4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52623968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47847"/>
                                        </p:tgtEl>
                                        <p:attrNameLst>
                                          <p:attrName>style.visibility</p:attrName>
                                        </p:attrNameLst>
                                      </p:cBhvr>
                                      <p:to>
                                        <p:strVal val="visible"/>
                                      </p:to>
                                    </p:set>
                                    <p:anim calcmode="lin" valueType="num">
                                      <p:cBhvr>
                                        <p:cTn id="7" dur="1000" fill="hold"/>
                                        <p:tgtEl>
                                          <p:spTgt spid="147847"/>
                                        </p:tgtEl>
                                        <p:attrNameLst>
                                          <p:attrName>ppt_w</p:attrName>
                                        </p:attrNameLst>
                                      </p:cBhvr>
                                      <p:tavLst>
                                        <p:tav tm="0">
                                          <p:val>
                                            <p:fltVal val="0"/>
                                          </p:val>
                                        </p:tav>
                                        <p:tav tm="100000">
                                          <p:val>
                                            <p:strVal val="#ppt_w"/>
                                          </p:val>
                                        </p:tav>
                                      </p:tavLst>
                                    </p:anim>
                                    <p:anim calcmode="lin" valueType="num">
                                      <p:cBhvr>
                                        <p:cTn id="8" dur="1000" fill="hold"/>
                                        <p:tgtEl>
                                          <p:spTgt spid="147847"/>
                                        </p:tgtEl>
                                        <p:attrNameLst>
                                          <p:attrName>ppt_h</p:attrName>
                                        </p:attrNameLst>
                                      </p:cBhvr>
                                      <p:tavLst>
                                        <p:tav tm="0">
                                          <p:val>
                                            <p:fltVal val="0"/>
                                          </p:val>
                                        </p:tav>
                                        <p:tav tm="100000">
                                          <p:val>
                                            <p:strVal val="#ppt_h"/>
                                          </p:val>
                                        </p:tav>
                                      </p:tavLst>
                                    </p:anim>
                                    <p:anim calcmode="lin" valueType="num">
                                      <p:cBhvr>
                                        <p:cTn id="9" dur="1000" fill="hold"/>
                                        <p:tgtEl>
                                          <p:spTgt spid="14784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78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7503"/>
                                        </p:tgtEl>
                                        <p:attrNameLst>
                                          <p:attrName>style.visibility</p:attrName>
                                        </p:attrNameLst>
                                      </p:cBhvr>
                                      <p:to>
                                        <p:strVal val="visible"/>
                                      </p:to>
                                    </p:set>
                                    <p:animEffect transition="in" filter="randombar(horizontal)">
                                      <p:cBhvr>
                                        <p:cTn id="15" dur="500"/>
                                        <p:tgtEl>
                                          <p:spTgt spid="14750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47851"/>
                                        </p:tgtEl>
                                        <p:attrNameLst>
                                          <p:attrName>style.visibility</p:attrName>
                                        </p:attrNameLst>
                                      </p:cBhvr>
                                      <p:to>
                                        <p:strVal val="visible"/>
                                      </p:to>
                                    </p:set>
                                    <p:animEffect transition="in" filter="blinds(horizontal)">
                                      <p:cBhvr>
                                        <p:cTn id="20" dur="500"/>
                                        <p:tgtEl>
                                          <p:spTgt spid="1478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7504"/>
                                        </p:tgtEl>
                                        <p:attrNameLst>
                                          <p:attrName>style.visibility</p:attrName>
                                        </p:attrNameLst>
                                      </p:cBhvr>
                                      <p:to>
                                        <p:strVal val="visible"/>
                                      </p:to>
                                    </p:set>
                                    <p:animEffect transition="in" filter="dissolve">
                                      <p:cBhvr>
                                        <p:cTn id="25" dur="500"/>
                                        <p:tgtEl>
                                          <p:spTgt spid="147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03" grpId="0" animBg="1"/>
      <p:bldP spid="14750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p:txBody>
          <a:bodyPr/>
          <a:lstStyle/>
          <a:p>
            <a:r>
              <a:rPr lang="zh-CN" altLang="en-US"/>
              <a:t>教学内容</a:t>
            </a:r>
          </a:p>
          <a:p>
            <a:pPr lvl="1"/>
            <a:r>
              <a:rPr lang="zh-CN" altLang="en-US"/>
              <a:t>本章先介绍数组的定义及基本运算，然后介绍数组的存储结构及特殊矩阵的压缩存储，之后讨论稀疏矩阵的三种存储方法，最后介绍广义表的概念、基本运算和存储结构。</a:t>
            </a:r>
          </a:p>
          <a:p>
            <a:pPr lvl="1"/>
            <a:endParaRPr lang="zh-CN" altLang="en-US"/>
          </a:p>
        </p:txBody>
      </p:sp>
    </p:spTree>
    <p:extLst>
      <p:ext uri="{BB962C8B-B14F-4D97-AF65-F5344CB8AC3E}">
        <p14:creationId xmlns:p14="http://schemas.microsoft.com/office/powerpoint/2010/main" val="1344317289"/>
      </p:ext>
    </p:extLst>
  </p:cSld>
  <p:clrMapOvr>
    <a:masterClrMapping/>
  </p:clrMapOvr>
  <p:transition>
    <p:checke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0" name="Rectangle 10"/>
          <p:cNvSpPr>
            <a:spLocks noGrp="1" noChangeArrowheads="1"/>
          </p:cNvSpPr>
          <p:nvPr>
            <p:ph type="title"/>
          </p:nvPr>
        </p:nvSpPr>
        <p:spPr>
          <a:xfrm>
            <a:off x="683568" y="116632"/>
            <a:ext cx="7772400" cy="533400"/>
          </a:xfrm>
        </p:spPr>
        <p:txBody>
          <a:bodyPr/>
          <a:lstStyle/>
          <a:p>
            <a:r>
              <a:rPr lang="zh-CN" altLang="en-US" sz="2800" dirty="0">
                <a:ea typeface="宋体" pitchFamily="2" charset="-122"/>
              </a:rPr>
              <a:t> </a:t>
            </a:r>
            <a:r>
              <a:rPr lang="en-US" altLang="zh-CN" dirty="0" smtClean="0"/>
              <a:t>3</a:t>
            </a:r>
            <a:r>
              <a:rPr lang="zh-CN" altLang="en-US" dirty="0" smtClean="0"/>
              <a:t>.</a:t>
            </a:r>
            <a:r>
              <a:rPr lang="zh-CN" altLang="en-US" dirty="0"/>
              <a:t>3.2 稀疏矩阵</a:t>
            </a:r>
          </a:p>
        </p:txBody>
      </p:sp>
      <p:sp>
        <p:nvSpPr>
          <p:cNvPr id="81931" name="Rectangle 11"/>
          <p:cNvSpPr>
            <a:spLocks noGrp="1" noChangeArrowheads="1"/>
          </p:cNvSpPr>
          <p:nvPr>
            <p:ph type="body" idx="1"/>
          </p:nvPr>
        </p:nvSpPr>
        <p:spPr/>
        <p:txBody>
          <a:bodyPr/>
          <a:lstStyle/>
          <a:p>
            <a:pPr>
              <a:lnSpc>
                <a:spcPct val="120000"/>
              </a:lnSpc>
            </a:pPr>
            <a:r>
              <a:rPr lang="zh-CN" altLang="en-US"/>
              <a:t>//-----稀疏矩阵的三元组顺序表存储表示------</a:t>
            </a:r>
          </a:p>
          <a:p>
            <a:pPr lvl="2">
              <a:lnSpc>
                <a:spcPct val="120000"/>
              </a:lnSpc>
              <a:buFont typeface="Wingdings" pitchFamily="2" charset="2"/>
              <a:buNone/>
            </a:pPr>
            <a:r>
              <a:rPr lang="zh-CN" altLang="en-US" i="1"/>
              <a:t>#</a:t>
            </a:r>
            <a:r>
              <a:rPr lang="en-US" altLang="zh-CN" i="1"/>
              <a:t>define  MAXSIZE  </a:t>
            </a:r>
            <a:r>
              <a:rPr lang="en-US" altLang="zh-CN"/>
              <a:t>&lt;</a:t>
            </a:r>
            <a:r>
              <a:rPr lang="zh-CN" altLang="en-US"/>
              <a:t>非0元素个数的最大值&gt;</a:t>
            </a:r>
          </a:p>
          <a:p>
            <a:pPr lvl="2">
              <a:lnSpc>
                <a:spcPct val="120000"/>
              </a:lnSpc>
              <a:buFont typeface="Wingdings" pitchFamily="2" charset="2"/>
              <a:buNone/>
            </a:pPr>
            <a:r>
              <a:rPr lang="en-US" altLang="zh-CN" i="1"/>
              <a:t>typedef struct{</a:t>
            </a:r>
          </a:p>
          <a:p>
            <a:pPr lvl="3">
              <a:lnSpc>
                <a:spcPct val="120000"/>
              </a:lnSpc>
              <a:buFont typeface="Wingdings" pitchFamily="2" charset="2"/>
              <a:buNone/>
            </a:pPr>
            <a:r>
              <a:rPr lang="en-US" altLang="zh-CN" sz="2800" i="1"/>
              <a:t>  </a:t>
            </a:r>
            <a:r>
              <a:rPr lang="en-US" altLang="zh-CN" i="1"/>
              <a:t>int i,j;</a:t>
            </a:r>
          </a:p>
          <a:p>
            <a:pPr lvl="3">
              <a:lnSpc>
                <a:spcPct val="120000"/>
              </a:lnSpc>
              <a:buFont typeface="Wingdings" pitchFamily="2" charset="2"/>
              <a:buNone/>
            </a:pPr>
            <a:r>
              <a:rPr lang="en-US" altLang="zh-CN" i="1"/>
              <a:t>  ElemType e;</a:t>
            </a:r>
          </a:p>
          <a:p>
            <a:pPr lvl="2">
              <a:lnSpc>
                <a:spcPct val="120000"/>
              </a:lnSpc>
              <a:buFont typeface="Wingdings" pitchFamily="2" charset="2"/>
              <a:buNone/>
            </a:pPr>
            <a:r>
              <a:rPr lang="en-US" altLang="zh-CN" i="1"/>
              <a:t>}Triple；</a:t>
            </a:r>
          </a:p>
          <a:p>
            <a:pPr lvl="2">
              <a:lnSpc>
                <a:spcPct val="120000"/>
              </a:lnSpc>
              <a:buFont typeface="Wingdings" pitchFamily="2" charset="2"/>
              <a:buNone/>
            </a:pPr>
            <a:r>
              <a:rPr lang="en-US" altLang="zh-CN" i="1"/>
              <a:t>typedef struct{</a:t>
            </a:r>
          </a:p>
          <a:p>
            <a:pPr lvl="3">
              <a:lnSpc>
                <a:spcPct val="120000"/>
              </a:lnSpc>
              <a:buFont typeface="Wingdings" pitchFamily="2" charset="2"/>
              <a:buNone/>
            </a:pPr>
            <a:r>
              <a:rPr lang="en-US" altLang="zh-CN" sz="2800" i="1"/>
              <a:t>  </a:t>
            </a:r>
            <a:r>
              <a:rPr lang="en-US" altLang="zh-CN" i="1"/>
              <a:t>Triple data[MAXSIZE+1];</a:t>
            </a:r>
          </a:p>
          <a:p>
            <a:pPr lvl="3">
              <a:lnSpc>
                <a:spcPct val="120000"/>
              </a:lnSpc>
              <a:buFont typeface="Wingdings" pitchFamily="2" charset="2"/>
              <a:buNone/>
            </a:pPr>
            <a:r>
              <a:rPr lang="en-US" altLang="zh-CN" i="1"/>
              <a:t>  int mu,nu,tu;</a:t>
            </a:r>
          </a:p>
          <a:p>
            <a:pPr lvl="2">
              <a:lnSpc>
                <a:spcPct val="120000"/>
              </a:lnSpc>
              <a:buFont typeface="Wingdings" pitchFamily="2" charset="2"/>
              <a:buNone/>
            </a:pPr>
            <a:r>
              <a:rPr lang="en-US" altLang="zh-CN" i="1"/>
              <a:t>}TSMatrix</a:t>
            </a:r>
            <a:r>
              <a:rPr lang="en-US" altLang="zh-CN"/>
              <a:t>；</a:t>
            </a:r>
            <a:endParaRPr lang="zh-CN" altLang="en-US"/>
          </a:p>
        </p:txBody>
      </p:sp>
    </p:spTree>
    <p:extLst>
      <p:ext uri="{BB962C8B-B14F-4D97-AF65-F5344CB8AC3E}">
        <p14:creationId xmlns:p14="http://schemas.microsoft.com/office/powerpoint/2010/main" val="3903282545"/>
      </p:ext>
    </p:extLst>
  </p:cSld>
  <p:clrMapOvr>
    <a:masterClrMapping/>
  </p:clrMapOvr>
  <p:transition>
    <p:checke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34" name="Rectangle 390"/>
          <p:cNvSpPr>
            <a:spLocks noGrp="1" noChangeArrowheads="1"/>
          </p:cNvSpPr>
          <p:nvPr>
            <p:ph type="title"/>
          </p:nvPr>
        </p:nvSpPr>
        <p:spPr/>
        <p:txBody>
          <a:bodyPr/>
          <a:lstStyle/>
          <a:p>
            <a:r>
              <a:rPr lang="zh-CN" altLang="en-US"/>
              <a:t> </a:t>
            </a:r>
            <a:endParaRPr lang="en-US" altLang="zh-CN"/>
          </a:p>
        </p:txBody>
      </p:sp>
      <p:sp>
        <p:nvSpPr>
          <p:cNvPr id="83335" name="Rectangle 391"/>
          <p:cNvSpPr>
            <a:spLocks noGrp="1" noChangeArrowheads="1"/>
          </p:cNvSpPr>
          <p:nvPr>
            <p:ph type="body" idx="1"/>
          </p:nvPr>
        </p:nvSpPr>
        <p:spPr/>
        <p:txBody>
          <a:bodyPr/>
          <a:lstStyle/>
          <a:p>
            <a:r>
              <a:rPr lang="zh-CN" altLang="en-US"/>
              <a:t>例2：稀疏矩阵的三元组顺序表</a:t>
            </a:r>
          </a:p>
        </p:txBody>
      </p:sp>
      <p:graphicFrame>
        <p:nvGraphicFramePr>
          <p:cNvPr id="83333" name="Group 389"/>
          <p:cNvGraphicFramePr>
            <a:graphicFrameLocks noGrp="1"/>
          </p:cNvGraphicFramePr>
          <p:nvPr/>
        </p:nvGraphicFramePr>
        <p:xfrm>
          <a:off x="5715000" y="1709738"/>
          <a:ext cx="1828800" cy="4389120"/>
        </p:xfrm>
        <a:graphic>
          <a:graphicData uri="http://schemas.openxmlformats.org/drawingml/2006/table">
            <a:tbl>
              <a:tblPr/>
              <a:tblGrid>
                <a:gridCol w="609600"/>
                <a:gridCol w="533400"/>
                <a:gridCol w="685800"/>
              </a:tblGrid>
              <a:tr h="46513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i</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j</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e</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4175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12</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r>
              <a:tr h="4191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9</a:t>
                      </a:r>
                    </a:p>
                  </a:txBody>
                  <a:tcPr horzOverflow="overflow">
                    <a:lnL cap="flat">
                      <a:noFill/>
                    </a:lnL>
                    <a:lnR cap="flat">
                      <a:noFill/>
                    </a:lnR>
                    <a:lnT cap="flat">
                      <a:noFill/>
                    </a:lnT>
                    <a:lnB cap="flat">
                      <a:noFill/>
                    </a:lnB>
                    <a:lnTlToBr>
                      <a:noFill/>
                    </a:lnTlToBr>
                    <a:lnBlToTr>
                      <a:noFill/>
                    </a:lnBlToTr>
                    <a:noFill/>
                  </a:tcPr>
                </a:tc>
              </a:tr>
              <a:tr h="4175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r>
              <a:tr h="4191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14</a:t>
                      </a:r>
                    </a:p>
                  </a:txBody>
                  <a:tcPr horzOverflow="overflow">
                    <a:lnL cap="flat">
                      <a:noFill/>
                    </a:lnL>
                    <a:lnR cap="flat">
                      <a:noFill/>
                    </a:lnR>
                    <a:lnT cap="flat">
                      <a:noFill/>
                    </a:lnT>
                    <a:lnB cap="flat">
                      <a:noFill/>
                    </a:lnB>
                    <a:lnTlToBr>
                      <a:noFill/>
                    </a:lnTlToBr>
                    <a:lnBlToTr>
                      <a:noFill/>
                    </a:lnBlToTr>
                    <a:noFill/>
                  </a:tcPr>
                </a:tc>
              </a:tr>
              <a:tr h="4175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24</a:t>
                      </a:r>
                    </a:p>
                  </a:txBody>
                  <a:tcPr horzOverflow="overflow">
                    <a:lnL cap="flat">
                      <a:noFill/>
                    </a:lnL>
                    <a:lnR cap="flat">
                      <a:noFill/>
                    </a:lnR>
                    <a:lnT cap="flat">
                      <a:noFill/>
                    </a:lnT>
                    <a:lnB cap="flat">
                      <a:noFill/>
                    </a:lnB>
                    <a:lnTlToBr>
                      <a:noFill/>
                    </a:lnTlToBr>
                    <a:lnBlToTr>
                      <a:noFill/>
                    </a:lnBlToTr>
                    <a:noFill/>
                  </a:tcPr>
                </a:tc>
              </a:tr>
              <a:tr h="4175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18</a:t>
                      </a:r>
                    </a:p>
                  </a:txBody>
                  <a:tcPr horzOverflow="overflow">
                    <a:lnL cap="flat">
                      <a:noFill/>
                    </a:lnL>
                    <a:lnR cap="flat">
                      <a:noFill/>
                    </a:lnR>
                    <a:lnT cap="flat">
                      <a:noFill/>
                    </a:lnT>
                    <a:lnB cap="flat">
                      <a:noFill/>
                    </a:lnB>
                    <a:lnTlToBr>
                      <a:noFill/>
                    </a:lnTlToBr>
                    <a:lnBlToTr>
                      <a:noFill/>
                    </a:lnBlToTr>
                    <a:noFill/>
                  </a:tcPr>
                </a:tc>
              </a:tr>
              <a:tr h="4191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15</a:t>
                      </a:r>
                    </a:p>
                  </a:txBody>
                  <a:tcPr horzOverflow="overflow">
                    <a:lnL cap="flat">
                      <a:noFill/>
                    </a:lnL>
                    <a:lnR cap="flat">
                      <a:noFill/>
                    </a:lnR>
                    <a:lnT cap="flat">
                      <a:noFill/>
                    </a:lnT>
                    <a:lnB cap="flat">
                      <a:noFill/>
                    </a:lnB>
                    <a:lnTlToBr>
                      <a:noFill/>
                    </a:lnTlToBr>
                    <a:lnBlToTr>
                      <a:noFill/>
                    </a:lnBlToTr>
                    <a:noFill/>
                  </a:tcPr>
                </a:tc>
              </a:tr>
              <a:tr h="4175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-7</a:t>
                      </a: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83330" name="Group 386"/>
          <p:cNvGraphicFramePr>
            <a:graphicFrameLocks noGrp="1"/>
          </p:cNvGraphicFramePr>
          <p:nvPr/>
        </p:nvGraphicFramePr>
        <p:xfrm>
          <a:off x="1143000" y="2133600"/>
          <a:ext cx="3200400" cy="2926080"/>
        </p:xfrm>
        <a:graphic>
          <a:graphicData uri="http://schemas.openxmlformats.org/drawingml/2006/table">
            <a:tbl>
              <a:tblPr/>
              <a:tblGrid>
                <a:gridCol w="469900"/>
                <a:gridCol w="471488"/>
                <a:gridCol w="468312"/>
                <a:gridCol w="471488"/>
                <a:gridCol w="471487"/>
                <a:gridCol w="469900"/>
                <a:gridCol w="377825"/>
              </a:tblGrid>
              <a:tr h="3571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12</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9</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40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-3</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14</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71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24</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40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18</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15</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-7</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bl>
          </a:graphicData>
        </a:graphic>
      </p:graphicFrame>
      <p:sp>
        <p:nvSpPr>
          <p:cNvPr id="83176" name="Text Box 232"/>
          <p:cNvSpPr txBox="1">
            <a:spLocks noChangeArrowheads="1"/>
          </p:cNvSpPr>
          <p:nvPr/>
        </p:nvSpPr>
        <p:spPr bwMode="auto">
          <a:xfrm>
            <a:off x="590550" y="293846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M=</a:t>
            </a:r>
          </a:p>
        </p:txBody>
      </p:sp>
      <p:sp>
        <p:nvSpPr>
          <p:cNvPr id="83245" name="Text Box 301"/>
          <p:cNvSpPr txBox="1">
            <a:spLocks noChangeArrowheads="1"/>
          </p:cNvSpPr>
          <p:nvPr/>
        </p:nvSpPr>
        <p:spPr bwMode="auto">
          <a:xfrm>
            <a:off x="4529138" y="227012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t>M.data[1]</a:t>
            </a:r>
          </a:p>
        </p:txBody>
      </p:sp>
      <p:sp>
        <p:nvSpPr>
          <p:cNvPr id="83248" name="Text Box 304"/>
          <p:cNvSpPr txBox="1">
            <a:spLocks noChangeArrowheads="1"/>
          </p:cNvSpPr>
          <p:nvPr/>
        </p:nvSpPr>
        <p:spPr bwMode="auto">
          <a:xfrm>
            <a:off x="4724400" y="6156325"/>
            <a:ext cx="373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t>M.mu＝6，M.nu＝7， M.tu＝8</a:t>
            </a:r>
          </a:p>
        </p:txBody>
      </p:sp>
    </p:spTree>
    <p:extLst>
      <p:ext uri="{BB962C8B-B14F-4D97-AF65-F5344CB8AC3E}">
        <p14:creationId xmlns:p14="http://schemas.microsoft.com/office/powerpoint/2010/main" val="359297248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176"/>
                                        </p:tgtEl>
                                        <p:attrNameLst>
                                          <p:attrName>style.visibility</p:attrName>
                                        </p:attrNameLst>
                                      </p:cBhvr>
                                      <p:to>
                                        <p:strVal val="visible"/>
                                      </p:to>
                                    </p:set>
                                    <p:animEffect transition="in" filter="box(in)">
                                      <p:cBhvr>
                                        <p:cTn id="7" dur="500"/>
                                        <p:tgtEl>
                                          <p:spTgt spid="83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3330"/>
                                        </p:tgtEl>
                                        <p:attrNameLst>
                                          <p:attrName>style.visibility</p:attrName>
                                        </p:attrNameLst>
                                      </p:cBhvr>
                                      <p:to>
                                        <p:strVal val="visible"/>
                                      </p:to>
                                    </p:set>
                                    <p:animEffect transition="in" filter="checkerboard(across)">
                                      <p:cBhvr>
                                        <p:cTn id="12" dur="500"/>
                                        <p:tgtEl>
                                          <p:spTgt spid="83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3245"/>
                                        </p:tgtEl>
                                        <p:attrNameLst>
                                          <p:attrName>style.visibility</p:attrName>
                                        </p:attrNameLst>
                                      </p:cBhvr>
                                      <p:to>
                                        <p:strVal val="visible"/>
                                      </p:to>
                                    </p:set>
                                    <p:animEffect transition="in" filter="dissolve">
                                      <p:cBhvr>
                                        <p:cTn id="17" dur="500"/>
                                        <p:tgtEl>
                                          <p:spTgt spid="83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3333"/>
                                        </p:tgtEl>
                                        <p:attrNameLst>
                                          <p:attrName>style.visibility</p:attrName>
                                        </p:attrNameLst>
                                      </p:cBhvr>
                                      <p:to>
                                        <p:strVal val="visible"/>
                                      </p:to>
                                    </p:set>
                                    <p:animEffect transition="in" filter="blinds(horizontal)">
                                      <p:cBhvr>
                                        <p:cTn id="22" dur="500"/>
                                        <p:tgtEl>
                                          <p:spTgt spid="833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3248"/>
                                        </p:tgtEl>
                                        <p:attrNameLst>
                                          <p:attrName>style.visibility</p:attrName>
                                        </p:attrNameLst>
                                      </p:cBhvr>
                                      <p:to>
                                        <p:strVal val="visible"/>
                                      </p:to>
                                    </p:set>
                                    <p:animEffect transition="in" filter="dissolve">
                                      <p:cBhvr>
                                        <p:cTn id="27" dur="500"/>
                                        <p:tgtEl>
                                          <p:spTgt spid="83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76" grpId="0" autoUpdateAnimBg="0"/>
      <p:bldP spid="83245" grpId="0" autoUpdateAnimBg="0"/>
      <p:bldP spid="8324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94" name="Rectangle 142"/>
          <p:cNvSpPr>
            <a:spLocks noGrp="1" noChangeArrowheads="1"/>
          </p:cNvSpPr>
          <p:nvPr>
            <p:ph type="title"/>
          </p:nvPr>
        </p:nvSpPr>
        <p:spPr>
          <a:xfrm>
            <a:off x="827584" y="188640"/>
            <a:ext cx="7772400" cy="533400"/>
          </a:xfrm>
        </p:spPr>
        <p:txBody>
          <a:bodyPr/>
          <a:lstStyle/>
          <a:p>
            <a:r>
              <a:rPr lang="zh-CN" altLang="en-US" sz="2800" dirty="0">
                <a:ea typeface="宋体" pitchFamily="2" charset="-122"/>
              </a:rPr>
              <a:t> </a:t>
            </a:r>
            <a:r>
              <a:rPr lang="en-US" altLang="zh-CN" dirty="0" smtClean="0"/>
              <a:t>3</a:t>
            </a:r>
            <a:r>
              <a:rPr lang="zh-CN" altLang="en-US" dirty="0" smtClean="0"/>
              <a:t>.</a:t>
            </a:r>
            <a:r>
              <a:rPr lang="zh-CN" altLang="en-US" dirty="0"/>
              <a:t>3.2 稀疏矩阵</a:t>
            </a:r>
          </a:p>
        </p:txBody>
      </p:sp>
      <p:sp>
        <p:nvSpPr>
          <p:cNvPr id="151695" name="Rectangle 143"/>
          <p:cNvSpPr>
            <a:spLocks noGrp="1" noChangeArrowheads="1"/>
          </p:cNvSpPr>
          <p:nvPr>
            <p:ph type="body" idx="1"/>
          </p:nvPr>
        </p:nvSpPr>
        <p:spPr/>
        <p:txBody>
          <a:bodyPr/>
          <a:lstStyle/>
          <a:p>
            <a:r>
              <a:rPr lang="zh-CN" altLang="en-US"/>
              <a:t>稀疏矩阵的转置运算</a:t>
            </a:r>
            <a:endParaRPr lang="en-US" altLang="zh-CN"/>
          </a:p>
          <a:p>
            <a:pPr lvl="1"/>
            <a:r>
              <a:rPr lang="zh-CN" altLang="en-US"/>
              <a:t>例如：</a:t>
            </a:r>
          </a:p>
          <a:p>
            <a:endParaRPr lang="zh-CN" altLang="en-US"/>
          </a:p>
          <a:p>
            <a:endParaRPr lang="zh-CN" altLang="en-US"/>
          </a:p>
        </p:txBody>
      </p:sp>
      <p:graphicFrame>
        <p:nvGraphicFramePr>
          <p:cNvPr id="151696" name="Group 144"/>
          <p:cNvGraphicFramePr>
            <a:graphicFrameLocks noGrp="1"/>
          </p:cNvGraphicFramePr>
          <p:nvPr/>
        </p:nvGraphicFramePr>
        <p:xfrm>
          <a:off x="1143000" y="2590800"/>
          <a:ext cx="3200400" cy="2926080"/>
        </p:xfrm>
        <a:graphic>
          <a:graphicData uri="http://schemas.openxmlformats.org/drawingml/2006/table">
            <a:tbl>
              <a:tblPr/>
              <a:tblGrid>
                <a:gridCol w="469900"/>
                <a:gridCol w="444500"/>
                <a:gridCol w="495300"/>
                <a:gridCol w="471488"/>
                <a:gridCol w="471487"/>
                <a:gridCol w="469900"/>
                <a:gridCol w="377825"/>
              </a:tblGrid>
              <a:tr h="3571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12</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9</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40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-3</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14</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71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24</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40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18</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3556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15</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-7</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bl>
          </a:graphicData>
        </a:graphic>
      </p:graphicFrame>
      <p:sp>
        <p:nvSpPr>
          <p:cNvPr id="151618" name="Text Box 66"/>
          <p:cNvSpPr txBox="1">
            <a:spLocks noChangeArrowheads="1"/>
          </p:cNvSpPr>
          <p:nvPr/>
        </p:nvSpPr>
        <p:spPr bwMode="auto">
          <a:xfrm>
            <a:off x="457200" y="3733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M＝</a:t>
            </a:r>
          </a:p>
        </p:txBody>
      </p:sp>
      <p:graphicFrame>
        <p:nvGraphicFramePr>
          <p:cNvPr id="151619" name="Group 67"/>
          <p:cNvGraphicFramePr>
            <a:graphicFrameLocks noGrp="1"/>
          </p:cNvGraphicFramePr>
          <p:nvPr/>
        </p:nvGraphicFramePr>
        <p:xfrm>
          <a:off x="5486400" y="2209800"/>
          <a:ext cx="3429000" cy="3413760"/>
        </p:xfrm>
        <a:graphic>
          <a:graphicData uri="http://schemas.openxmlformats.org/drawingml/2006/table">
            <a:tbl>
              <a:tblPr/>
              <a:tblGrid>
                <a:gridCol w="504825"/>
                <a:gridCol w="485775"/>
                <a:gridCol w="519113"/>
                <a:gridCol w="506412"/>
                <a:gridCol w="503238"/>
                <a:gridCol w="452437"/>
                <a:gridCol w="457200"/>
              </a:tblGrid>
              <a:tr h="4079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-3</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15</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3540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12</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18</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4064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9</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24</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4079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-7</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4191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r h="4572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0000"/>
                          </a:solidFill>
                          <a:effectLst/>
                          <a:latin typeface="Times New Roman" pitchFamily="18" charset="0"/>
                          <a:ea typeface="宋体" pitchFamily="2" charset="-122"/>
                        </a:rPr>
                        <a:t>14</a:t>
                      </a:r>
                    </a:p>
                  </a:txBody>
                  <a:tcPr anchor="ctr" horzOverflow="overflow">
                    <a:lnL cap="flat">
                      <a:noFill/>
                    </a:lnL>
                    <a:lnR cap="flat">
                      <a:noFill/>
                    </a:lnR>
                    <a:lnT cap="flat">
                      <a:noFill/>
                    </a:lnT>
                    <a:lnB>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cap="flat">
                      <a:noFill/>
                    </a:lnT>
                    <a:lnB>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18097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cap="flat">
                      <a:noFill/>
                    </a:lnR>
                    <a:ln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1"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51691" name="Text Box 139"/>
          <p:cNvSpPr txBox="1">
            <a:spLocks noChangeArrowheads="1"/>
          </p:cNvSpPr>
          <p:nvPr/>
        </p:nvSpPr>
        <p:spPr bwMode="auto">
          <a:xfrm>
            <a:off x="4876800" y="3733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T＝</a:t>
            </a:r>
          </a:p>
        </p:txBody>
      </p:sp>
    </p:spTree>
    <p:extLst>
      <p:ext uri="{BB962C8B-B14F-4D97-AF65-F5344CB8AC3E}">
        <p14:creationId xmlns:p14="http://schemas.microsoft.com/office/powerpoint/2010/main" val="240125271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618"/>
                                        </p:tgtEl>
                                        <p:attrNameLst>
                                          <p:attrName>style.visibility</p:attrName>
                                        </p:attrNameLst>
                                      </p:cBhvr>
                                      <p:to>
                                        <p:strVal val="visible"/>
                                      </p:to>
                                    </p:set>
                                    <p:animEffect transition="in" filter="box(in)">
                                      <p:cBhvr>
                                        <p:cTn id="7" dur="500"/>
                                        <p:tgtEl>
                                          <p:spTgt spid="15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1696"/>
                                        </p:tgtEl>
                                        <p:attrNameLst>
                                          <p:attrName>style.visibility</p:attrName>
                                        </p:attrNameLst>
                                      </p:cBhvr>
                                      <p:to>
                                        <p:strVal val="visible"/>
                                      </p:to>
                                    </p:set>
                                    <p:animEffect transition="in" filter="checkerboard(across)">
                                      <p:cBhvr>
                                        <p:cTn id="12" dur="500"/>
                                        <p:tgtEl>
                                          <p:spTgt spid="1516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691"/>
                                        </p:tgtEl>
                                        <p:attrNameLst>
                                          <p:attrName>style.visibility</p:attrName>
                                        </p:attrNameLst>
                                      </p:cBhvr>
                                      <p:to>
                                        <p:strVal val="visible"/>
                                      </p:to>
                                    </p:set>
                                    <p:animEffect transition="in" filter="blinds(horizontal)">
                                      <p:cBhvr>
                                        <p:cTn id="17" dur="500"/>
                                        <p:tgtEl>
                                          <p:spTgt spid="1516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51619"/>
                                        </p:tgtEl>
                                        <p:attrNameLst>
                                          <p:attrName>style.visibility</p:attrName>
                                        </p:attrNameLst>
                                      </p:cBhvr>
                                      <p:to>
                                        <p:strVal val="visible"/>
                                      </p:to>
                                    </p:set>
                                    <p:animEffect transition="in" filter="checkerboard(across)">
                                      <p:cBhvr>
                                        <p:cTn id="22" dur="500"/>
                                        <p:tgtEl>
                                          <p:spTgt spid="15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18" grpId="0" autoUpdateAnimBg="0"/>
      <p:bldP spid="15169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343" name="Rectangle 95"/>
          <p:cNvSpPr>
            <a:spLocks noGrp="1" noChangeArrowheads="1"/>
          </p:cNvSpPr>
          <p:nvPr>
            <p:ph type="title"/>
          </p:nvPr>
        </p:nvSpPr>
        <p:spPr>
          <a:xfrm>
            <a:off x="827584" y="188640"/>
            <a:ext cx="7772400" cy="533400"/>
          </a:xfrm>
        </p:spPr>
        <p:txBody>
          <a:bodyPr/>
          <a:lstStyle/>
          <a:p>
            <a:r>
              <a:rPr lang="zh-CN" altLang="en-US" sz="2800" dirty="0">
                <a:ea typeface="宋体" pitchFamily="2" charset="-122"/>
              </a:rPr>
              <a:t> </a:t>
            </a:r>
            <a:r>
              <a:rPr lang="en-US" altLang="zh-CN" dirty="0" smtClean="0"/>
              <a:t>3</a:t>
            </a:r>
            <a:r>
              <a:rPr lang="zh-CN" altLang="en-US" dirty="0" smtClean="0"/>
              <a:t>.</a:t>
            </a:r>
            <a:r>
              <a:rPr lang="zh-CN" altLang="en-US" dirty="0"/>
              <a:t>3.2 稀疏矩阵</a:t>
            </a:r>
          </a:p>
        </p:txBody>
      </p:sp>
      <p:sp>
        <p:nvSpPr>
          <p:cNvPr id="181344" name="Rectangle 96"/>
          <p:cNvSpPr>
            <a:spLocks noGrp="1" noChangeArrowheads="1"/>
          </p:cNvSpPr>
          <p:nvPr>
            <p:ph type="body" idx="1"/>
          </p:nvPr>
        </p:nvSpPr>
        <p:spPr>
          <a:xfrm>
            <a:off x="381000" y="990600"/>
            <a:ext cx="8534400" cy="5410200"/>
          </a:xfrm>
        </p:spPr>
        <p:txBody>
          <a:bodyPr/>
          <a:lstStyle/>
          <a:p>
            <a:r>
              <a:rPr lang="zh-CN" altLang="en-US"/>
              <a:t>对应的稀疏矩阵如下：</a:t>
            </a:r>
          </a:p>
        </p:txBody>
      </p:sp>
      <p:graphicFrame>
        <p:nvGraphicFramePr>
          <p:cNvPr id="181252" name="Group 4"/>
          <p:cNvGraphicFramePr>
            <a:graphicFrameLocks noGrp="1"/>
          </p:cNvGraphicFramePr>
          <p:nvPr/>
        </p:nvGraphicFramePr>
        <p:xfrm>
          <a:off x="1871663" y="1628775"/>
          <a:ext cx="1828800" cy="4389120"/>
        </p:xfrm>
        <a:graphic>
          <a:graphicData uri="http://schemas.openxmlformats.org/drawingml/2006/table">
            <a:tbl>
              <a:tblPr/>
              <a:tblGrid>
                <a:gridCol w="609600"/>
                <a:gridCol w="533400"/>
                <a:gridCol w="685800"/>
              </a:tblGrid>
              <a:tr h="46513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i</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j</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e</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4175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12</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r>
              <a:tr h="4191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9</a:t>
                      </a:r>
                    </a:p>
                  </a:txBody>
                  <a:tcPr horzOverflow="overflow">
                    <a:lnL cap="flat">
                      <a:noFill/>
                    </a:lnL>
                    <a:lnR cap="flat">
                      <a:noFill/>
                    </a:lnR>
                    <a:lnT cap="flat">
                      <a:noFill/>
                    </a:lnT>
                    <a:lnB cap="flat">
                      <a:noFill/>
                    </a:lnB>
                    <a:lnTlToBr>
                      <a:noFill/>
                    </a:lnTlToBr>
                    <a:lnBlToTr>
                      <a:noFill/>
                    </a:lnBlToTr>
                    <a:noFill/>
                  </a:tcPr>
                </a:tc>
              </a:tr>
              <a:tr h="4175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r>
              <a:tr h="4191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14</a:t>
                      </a:r>
                    </a:p>
                  </a:txBody>
                  <a:tcPr horzOverflow="overflow">
                    <a:lnL cap="flat">
                      <a:noFill/>
                    </a:lnL>
                    <a:lnR cap="flat">
                      <a:noFill/>
                    </a:lnR>
                    <a:lnT cap="flat">
                      <a:noFill/>
                    </a:lnT>
                    <a:lnB cap="flat">
                      <a:noFill/>
                    </a:lnB>
                    <a:lnTlToBr>
                      <a:noFill/>
                    </a:lnTlToBr>
                    <a:lnBlToTr>
                      <a:noFill/>
                    </a:lnBlToTr>
                    <a:noFill/>
                  </a:tcPr>
                </a:tc>
              </a:tr>
              <a:tr h="4175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24</a:t>
                      </a:r>
                    </a:p>
                  </a:txBody>
                  <a:tcPr horzOverflow="overflow">
                    <a:lnL cap="flat">
                      <a:noFill/>
                    </a:lnL>
                    <a:lnR cap="flat">
                      <a:noFill/>
                    </a:lnR>
                    <a:lnT cap="flat">
                      <a:noFill/>
                    </a:lnT>
                    <a:lnB cap="flat">
                      <a:noFill/>
                    </a:lnB>
                    <a:lnTlToBr>
                      <a:noFill/>
                    </a:lnTlToBr>
                    <a:lnBlToTr>
                      <a:noFill/>
                    </a:lnBlToTr>
                    <a:noFill/>
                  </a:tcPr>
                </a:tc>
              </a:tr>
              <a:tr h="4175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18</a:t>
                      </a:r>
                    </a:p>
                  </a:txBody>
                  <a:tcPr horzOverflow="overflow">
                    <a:lnL cap="flat">
                      <a:noFill/>
                    </a:lnL>
                    <a:lnR cap="flat">
                      <a:noFill/>
                    </a:lnR>
                    <a:lnT cap="flat">
                      <a:noFill/>
                    </a:lnT>
                    <a:lnB cap="flat">
                      <a:noFill/>
                    </a:lnB>
                    <a:lnTlToBr>
                      <a:noFill/>
                    </a:lnTlToBr>
                    <a:lnBlToTr>
                      <a:noFill/>
                    </a:lnBlToTr>
                    <a:noFill/>
                  </a:tcPr>
                </a:tc>
              </a:tr>
              <a:tr h="41910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15</a:t>
                      </a:r>
                    </a:p>
                  </a:txBody>
                  <a:tcPr horzOverflow="overflow">
                    <a:lnL cap="flat">
                      <a:noFill/>
                    </a:lnL>
                    <a:lnR cap="flat">
                      <a:noFill/>
                    </a:lnR>
                    <a:lnT cap="flat">
                      <a:noFill/>
                    </a:lnT>
                    <a:lnB cap="flat">
                      <a:noFill/>
                    </a:lnB>
                    <a:lnTlToBr>
                      <a:noFill/>
                    </a:lnTlToBr>
                    <a:lnBlToTr>
                      <a:noFill/>
                    </a:lnBlToTr>
                    <a:noFill/>
                  </a:tcPr>
                </a:tc>
              </a:tr>
              <a:tr h="41751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-7</a:t>
                      </a: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81294" name="Text Box 46"/>
          <p:cNvSpPr txBox="1">
            <a:spLocks noChangeArrowheads="1"/>
          </p:cNvSpPr>
          <p:nvPr/>
        </p:nvSpPr>
        <p:spPr bwMode="auto">
          <a:xfrm>
            <a:off x="762000" y="216217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latin typeface="Arial Narrow" pitchFamily="34" charset="0"/>
              </a:rPr>
              <a:t>M.data[1]</a:t>
            </a:r>
          </a:p>
        </p:txBody>
      </p:sp>
      <p:sp>
        <p:nvSpPr>
          <p:cNvPr id="181295" name="Text Box 47"/>
          <p:cNvSpPr txBox="1">
            <a:spLocks noChangeArrowheads="1"/>
          </p:cNvSpPr>
          <p:nvPr/>
        </p:nvSpPr>
        <p:spPr bwMode="auto">
          <a:xfrm>
            <a:off x="990600" y="6096000"/>
            <a:ext cx="3386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latin typeface="Arial Narrow" pitchFamily="34" charset="0"/>
              </a:rPr>
              <a:t>M.mu＝6，M.nu＝7， M.tu＝8</a:t>
            </a:r>
          </a:p>
        </p:txBody>
      </p:sp>
      <p:graphicFrame>
        <p:nvGraphicFramePr>
          <p:cNvPr id="181342" name="Group 94"/>
          <p:cNvGraphicFramePr>
            <a:graphicFrameLocks noGrp="1"/>
          </p:cNvGraphicFramePr>
          <p:nvPr/>
        </p:nvGraphicFramePr>
        <p:xfrm>
          <a:off x="5214938" y="1524000"/>
          <a:ext cx="1828800" cy="4468368"/>
        </p:xfrm>
        <a:graphic>
          <a:graphicData uri="http://schemas.openxmlformats.org/drawingml/2006/table">
            <a:tbl>
              <a:tblPr/>
              <a:tblGrid>
                <a:gridCol w="609600"/>
                <a:gridCol w="557212"/>
                <a:gridCol w="661988"/>
              </a:tblGrid>
              <a:tr h="53022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smtClean="0">
                          <a:ln>
                            <a:noFill/>
                          </a:ln>
                          <a:solidFill>
                            <a:schemeClr val="tx2"/>
                          </a:solidFill>
                          <a:effectLst/>
                          <a:latin typeface="Times New Roman" pitchFamily="18" charset="0"/>
                          <a:ea typeface="宋体" pitchFamily="2" charset="-122"/>
                        </a:rPr>
                        <a:t>i</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smtClean="0">
                          <a:ln>
                            <a:noFill/>
                          </a:ln>
                          <a:solidFill>
                            <a:schemeClr val="tx2"/>
                          </a:solidFill>
                          <a:effectLst/>
                          <a:latin typeface="Times New Roman" pitchFamily="18" charset="0"/>
                          <a:ea typeface="宋体" pitchFamily="2" charset="-122"/>
                        </a:rPr>
                        <a:t>j</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400" b="1" i="1" u="none" strike="noStrike" cap="none" normalizeH="0" baseline="0" smtClean="0">
                          <a:ln>
                            <a:noFill/>
                          </a:ln>
                          <a:solidFill>
                            <a:schemeClr val="tx2"/>
                          </a:solidFill>
                          <a:effectLst/>
                          <a:latin typeface="Times New Roman" pitchFamily="18" charset="0"/>
                          <a:ea typeface="宋体" pitchFamily="2" charset="-122"/>
                        </a:rPr>
                        <a:t>e</a:t>
                      </a:r>
                    </a:p>
                  </a:txBody>
                  <a:tcP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4762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-3</a:t>
                      </a:r>
                    </a:p>
                  </a:txBody>
                  <a:tcPr horzOverflow="overflow">
                    <a:lnL cap="flat">
                      <a:noFill/>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r>
              <a:tr h="47783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15</a:t>
                      </a:r>
                    </a:p>
                  </a:txBody>
                  <a:tcPr horzOverflow="overflow">
                    <a:lnL cap="flat">
                      <a:noFill/>
                    </a:lnL>
                    <a:lnR cap="flat">
                      <a:noFill/>
                    </a:lnR>
                    <a:lnT cap="flat">
                      <a:noFill/>
                    </a:lnT>
                    <a:lnB cap="flat">
                      <a:noFill/>
                    </a:lnB>
                    <a:lnTlToBr>
                      <a:noFill/>
                    </a:lnTlToBr>
                    <a:lnBlToTr>
                      <a:noFill/>
                    </a:lnBlToTr>
                    <a:noFill/>
                  </a:tcPr>
                </a:tc>
              </a:tr>
              <a:tr h="4762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12</a:t>
                      </a:r>
                    </a:p>
                  </a:txBody>
                  <a:tcPr horzOverflow="overflow">
                    <a:lnL cap="flat">
                      <a:noFill/>
                    </a:lnL>
                    <a:lnR cap="flat">
                      <a:noFill/>
                    </a:lnR>
                    <a:lnT cap="flat">
                      <a:noFill/>
                    </a:lnT>
                    <a:lnB cap="flat">
                      <a:noFill/>
                    </a:lnB>
                    <a:lnTlToBr>
                      <a:noFill/>
                    </a:lnTlToBr>
                    <a:lnBlToTr>
                      <a:noFill/>
                    </a:lnBlToTr>
                    <a:noFill/>
                  </a:tcPr>
                </a:tc>
              </a:tr>
              <a:tr h="4762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18</a:t>
                      </a:r>
                    </a:p>
                  </a:txBody>
                  <a:tcPr horzOverflow="overflow">
                    <a:lnL cap="flat">
                      <a:noFill/>
                    </a:lnL>
                    <a:lnR cap="flat">
                      <a:noFill/>
                    </a:lnR>
                    <a:lnT cap="flat">
                      <a:noFill/>
                    </a:lnT>
                    <a:lnB cap="flat">
                      <a:noFill/>
                    </a:lnB>
                    <a:lnTlToBr>
                      <a:noFill/>
                    </a:lnTlToBr>
                    <a:lnBlToTr>
                      <a:noFill/>
                    </a:lnBlToTr>
                    <a:noFill/>
                  </a:tcPr>
                </a:tc>
              </a:tr>
              <a:tr h="4762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9</a:t>
                      </a:r>
                    </a:p>
                  </a:txBody>
                  <a:tcPr horzOverflow="overflow">
                    <a:lnL cap="flat">
                      <a:noFill/>
                    </a:lnL>
                    <a:lnR cap="flat">
                      <a:noFill/>
                    </a:lnR>
                    <a:lnT cap="flat">
                      <a:noFill/>
                    </a:lnT>
                    <a:lnB cap="flat">
                      <a:noFill/>
                    </a:lnB>
                    <a:lnTlToBr>
                      <a:noFill/>
                    </a:lnTlToBr>
                    <a:lnBlToTr>
                      <a:noFill/>
                    </a:lnBlToTr>
                    <a:noFill/>
                  </a:tcPr>
                </a:tc>
              </a:tr>
              <a:tr h="47783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24</a:t>
                      </a:r>
                    </a:p>
                  </a:txBody>
                  <a:tcPr horzOverflow="overflow">
                    <a:lnL cap="flat">
                      <a:noFill/>
                    </a:lnL>
                    <a:lnR cap="flat">
                      <a:noFill/>
                    </a:lnR>
                    <a:lnT cap="flat">
                      <a:noFill/>
                    </a:lnT>
                    <a:lnB cap="flat">
                      <a:noFill/>
                    </a:lnB>
                    <a:lnTlToBr>
                      <a:noFill/>
                    </a:lnTlToBr>
                    <a:lnBlToTr>
                      <a:noFill/>
                    </a:lnBlToTr>
                    <a:noFill/>
                  </a:tcPr>
                </a:tc>
              </a:tr>
              <a:tr h="4762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-7</a:t>
                      </a:r>
                    </a:p>
                  </a:txBody>
                  <a:tcPr horzOverflow="overflow">
                    <a:lnL cap="flat">
                      <a:noFill/>
                    </a:lnL>
                    <a:lnR cap="flat">
                      <a:noFill/>
                    </a:lnR>
                    <a:lnT cap="flat">
                      <a:noFill/>
                    </a:lnT>
                    <a:lnB cap="flat">
                      <a:noFill/>
                    </a:lnB>
                    <a:lnTlToBr>
                      <a:noFill/>
                    </a:lnTlToBr>
                    <a:lnBlToTr>
                      <a:noFill/>
                    </a:lnBlToTr>
                    <a:noFill/>
                  </a:tcPr>
                </a:tc>
              </a:tr>
              <a:tr h="4762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rgbClr val="FF3300"/>
                          </a:solidFill>
                          <a:effectLst/>
                          <a:latin typeface="Times New Roman" pitchFamily="18" charset="0"/>
                          <a:ea typeface="宋体" pitchFamily="2" charset="-122"/>
                        </a:rPr>
                        <a:t>14</a:t>
                      </a: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81338" name="Text Box 90"/>
          <p:cNvSpPr txBox="1">
            <a:spLocks noChangeArrowheads="1"/>
          </p:cNvSpPr>
          <p:nvPr/>
        </p:nvSpPr>
        <p:spPr bwMode="auto">
          <a:xfrm>
            <a:off x="4300538" y="2116138"/>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latin typeface="Arial Narrow" pitchFamily="34" charset="0"/>
              </a:rPr>
              <a:t>T.data[1]</a:t>
            </a:r>
          </a:p>
        </p:txBody>
      </p:sp>
      <p:sp>
        <p:nvSpPr>
          <p:cNvPr id="181339" name="Text Box 91"/>
          <p:cNvSpPr txBox="1">
            <a:spLocks noChangeArrowheads="1"/>
          </p:cNvSpPr>
          <p:nvPr/>
        </p:nvSpPr>
        <p:spPr bwMode="auto">
          <a:xfrm>
            <a:off x="4953000" y="6080125"/>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latin typeface="Arial Narrow" pitchFamily="34" charset="0"/>
              </a:rPr>
              <a:t>T.mu＝7，T.nu＝6， T.tu＝8</a:t>
            </a:r>
          </a:p>
        </p:txBody>
      </p:sp>
    </p:spTree>
    <p:extLst>
      <p:ext uri="{BB962C8B-B14F-4D97-AF65-F5344CB8AC3E}">
        <p14:creationId xmlns:p14="http://schemas.microsoft.com/office/powerpoint/2010/main" val="74177058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94"/>
                                        </p:tgtEl>
                                        <p:attrNameLst>
                                          <p:attrName>style.visibility</p:attrName>
                                        </p:attrNameLst>
                                      </p:cBhvr>
                                      <p:to>
                                        <p:strVal val="visible"/>
                                      </p:to>
                                    </p:set>
                                    <p:animEffect transition="in" filter="dissolve">
                                      <p:cBhvr>
                                        <p:cTn id="7" dur="500"/>
                                        <p:tgtEl>
                                          <p:spTgt spid="181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1252"/>
                                        </p:tgtEl>
                                        <p:attrNameLst>
                                          <p:attrName>style.visibility</p:attrName>
                                        </p:attrNameLst>
                                      </p:cBhvr>
                                      <p:to>
                                        <p:strVal val="visible"/>
                                      </p:to>
                                    </p:set>
                                    <p:animEffect transition="in" filter="blinds(horizontal)">
                                      <p:cBhvr>
                                        <p:cTn id="12" dur="500"/>
                                        <p:tgtEl>
                                          <p:spTgt spid="181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1295"/>
                                        </p:tgtEl>
                                        <p:attrNameLst>
                                          <p:attrName>style.visibility</p:attrName>
                                        </p:attrNameLst>
                                      </p:cBhvr>
                                      <p:to>
                                        <p:strVal val="visible"/>
                                      </p:to>
                                    </p:set>
                                    <p:animEffect transition="in" filter="dissolve">
                                      <p:cBhvr>
                                        <p:cTn id="17" dur="500"/>
                                        <p:tgtEl>
                                          <p:spTgt spid="181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81338"/>
                                        </p:tgtEl>
                                        <p:attrNameLst>
                                          <p:attrName>style.visibility</p:attrName>
                                        </p:attrNameLst>
                                      </p:cBhvr>
                                      <p:to>
                                        <p:strVal val="visible"/>
                                      </p:to>
                                    </p:set>
                                    <p:animEffect transition="in" filter="barn(outHorizontal)">
                                      <p:cBhvr>
                                        <p:cTn id="22" dur="500"/>
                                        <p:tgtEl>
                                          <p:spTgt spid="1813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1342"/>
                                        </p:tgtEl>
                                        <p:attrNameLst>
                                          <p:attrName>style.visibility</p:attrName>
                                        </p:attrNameLst>
                                      </p:cBhvr>
                                      <p:to>
                                        <p:strVal val="visible"/>
                                      </p:to>
                                    </p:set>
                                    <p:animEffect transition="in" filter="blinds(horizontal)">
                                      <p:cBhvr>
                                        <p:cTn id="27" dur="500"/>
                                        <p:tgtEl>
                                          <p:spTgt spid="1813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1339"/>
                                        </p:tgtEl>
                                        <p:attrNameLst>
                                          <p:attrName>style.visibility</p:attrName>
                                        </p:attrNameLst>
                                      </p:cBhvr>
                                      <p:to>
                                        <p:strVal val="visible"/>
                                      </p:to>
                                    </p:set>
                                    <p:animEffect transition="in" filter="checkerboard(across)">
                                      <p:cBhvr>
                                        <p:cTn id="32" dur="500"/>
                                        <p:tgtEl>
                                          <p:spTgt spid="18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94" grpId="0" autoUpdateAnimBg="0"/>
      <p:bldP spid="181295" grpId="0" autoUpdateAnimBg="0"/>
      <p:bldP spid="181338" grpId="0" autoUpdateAnimBg="0"/>
      <p:bldP spid="18133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8" name="Rectangle 4"/>
          <p:cNvSpPr>
            <a:spLocks noGrp="1" noChangeArrowheads="1"/>
          </p:cNvSpPr>
          <p:nvPr>
            <p:ph type="title"/>
          </p:nvPr>
        </p:nvSpPr>
        <p:spPr>
          <a:xfrm>
            <a:off x="827584" y="116632"/>
            <a:ext cx="7772400" cy="533400"/>
          </a:xfrm>
        </p:spPr>
        <p:txBody>
          <a:bodyPr/>
          <a:lstStyle/>
          <a:p>
            <a:r>
              <a:rPr lang="zh-CN" altLang="en-US" sz="2800" dirty="0">
                <a:ea typeface="宋体" pitchFamily="2" charset="-122"/>
              </a:rPr>
              <a:t> </a:t>
            </a:r>
            <a:r>
              <a:rPr lang="en-US" altLang="zh-CN" dirty="0" smtClean="0"/>
              <a:t>3</a:t>
            </a:r>
            <a:r>
              <a:rPr lang="zh-CN" altLang="en-US" dirty="0" smtClean="0"/>
              <a:t>.</a:t>
            </a:r>
            <a:r>
              <a:rPr lang="zh-CN" altLang="en-US" dirty="0"/>
              <a:t>3.2 稀疏矩阵</a:t>
            </a:r>
          </a:p>
        </p:txBody>
      </p:sp>
      <p:sp>
        <p:nvSpPr>
          <p:cNvPr id="180229" name="Rectangle 5"/>
          <p:cNvSpPr>
            <a:spLocks noGrp="1" noChangeArrowheads="1"/>
          </p:cNvSpPr>
          <p:nvPr>
            <p:ph type="body" idx="1"/>
          </p:nvPr>
        </p:nvSpPr>
        <p:spPr/>
        <p:txBody>
          <a:bodyPr/>
          <a:lstStyle/>
          <a:p>
            <a:r>
              <a:rPr lang="zh-CN" altLang="en-US" sz="3200"/>
              <a:t>问题：</a:t>
            </a:r>
          </a:p>
          <a:p>
            <a:pPr lvl="1"/>
            <a:r>
              <a:rPr lang="zh-CN" altLang="en-US" sz="2800"/>
              <a:t>在三元组表表示的稀疏矩阵中，怎样求得它的转置呢?</a:t>
            </a:r>
          </a:p>
          <a:p>
            <a:r>
              <a:rPr lang="zh-CN" altLang="en-US" sz="3200"/>
              <a:t>分析</a:t>
            </a:r>
          </a:p>
          <a:p>
            <a:pPr lvl="1"/>
            <a:r>
              <a:rPr lang="zh-CN" altLang="en-US" sz="2800"/>
              <a:t>方法1：</a:t>
            </a:r>
            <a:endParaRPr lang="en-US" altLang="zh-CN" sz="2800"/>
          </a:p>
          <a:p>
            <a:pPr lvl="1"/>
            <a:r>
              <a:rPr lang="zh-CN" altLang="en-US" sz="2800"/>
              <a:t>方法2：按</a:t>
            </a:r>
            <a:r>
              <a:rPr lang="en-US" altLang="zh-CN" sz="2800" i="1"/>
              <a:t>M</a:t>
            </a:r>
            <a:r>
              <a:rPr lang="zh-CN" altLang="en-US" sz="2800"/>
              <a:t>的列序进行转置</a:t>
            </a:r>
          </a:p>
          <a:p>
            <a:pPr lvl="1"/>
            <a:r>
              <a:rPr lang="zh-CN" altLang="en-US" sz="2800"/>
              <a:t>方法3：按</a:t>
            </a:r>
            <a:r>
              <a:rPr lang="en-US" altLang="zh-CN" sz="2800" i="1"/>
              <a:t>M</a:t>
            </a:r>
            <a:r>
              <a:rPr lang="zh-CN" altLang="en-US" sz="2800"/>
              <a:t>的行序进行转置</a:t>
            </a:r>
          </a:p>
        </p:txBody>
      </p:sp>
    </p:spTree>
    <p:extLst>
      <p:ext uri="{BB962C8B-B14F-4D97-AF65-F5344CB8AC3E}">
        <p14:creationId xmlns:p14="http://schemas.microsoft.com/office/powerpoint/2010/main" val="2797033240"/>
      </p:ext>
    </p:extLst>
  </p:cSld>
  <p:clrMapOvr>
    <a:masterClrMapping/>
  </p:clrMapOvr>
  <p:transition>
    <p:checke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4" name="Rectangle 8"/>
          <p:cNvSpPr>
            <a:spLocks noGrp="1" noChangeArrowheads="1"/>
          </p:cNvSpPr>
          <p:nvPr>
            <p:ph type="title"/>
          </p:nvPr>
        </p:nvSpPr>
        <p:spPr/>
        <p:txBody>
          <a:bodyPr/>
          <a:lstStyle/>
          <a:p>
            <a:r>
              <a:rPr lang="zh-CN" altLang="en-US"/>
              <a:t>  </a:t>
            </a:r>
          </a:p>
        </p:txBody>
      </p:sp>
      <p:sp>
        <p:nvSpPr>
          <p:cNvPr id="152585" name="Rectangle 9"/>
          <p:cNvSpPr>
            <a:spLocks noGrp="1" noChangeArrowheads="1"/>
          </p:cNvSpPr>
          <p:nvPr>
            <p:ph type="body" idx="1"/>
          </p:nvPr>
        </p:nvSpPr>
        <p:spPr/>
        <p:txBody>
          <a:bodyPr/>
          <a:lstStyle/>
          <a:p>
            <a:r>
              <a:rPr lang="zh-CN" altLang="en-US" dirty="0"/>
              <a:t>方法2：按照</a:t>
            </a:r>
            <a:r>
              <a:rPr lang="en-US" altLang="zh-CN" i="1" dirty="0"/>
              <a:t>M</a:t>
            </a:r>
            <a:r>
              <a:rPr lang="zh-CN" altLang="en-US" dirty="0"/>
              <a:t>的列序进行转置</a:t>
            </a:r>
          </a:p>
          <a:p>
            <a:pPr lvl="1"/>
            <a:r>
              <a:rPr lang="zh-CN" altLang="en-US" dirty="0"/>
              <a:t>分析：</a:t>
            </a:r>
          </a:p>
          <a:p>
            <a:pPr lvl="2"/>
            <a:r>
              <a:rPr lang="zh-CN" altLang="en-US" dirty="0"/>
              <a:t>由于</a:t>
            </a:r>
            <a:r>
              <a:rPr lang="en-US" altLang="zh-CN" i="1" dirty="0"/>
              <a:t>M</a:t>
            </a:r>
            <a:r>
              <a:rPr lang="zh-CN" altLang="en-US" dirty="0"/>
              <a:t>的列即为</a:t>
            </a:r>
            <a:r>
              <a:rPr lang="en-US" altLang="zh-CN" i="1" dirty="0"/>
              <a:t>T</a:t>
            </a:r>
            <a:r>
              <a:rPr lang="zh-CN" altLang="en-US" dirty="0"/>
              <a:t>的行，在</a:t>
            </a:r>
            <a:r>
              <a:rPr lang="en-US" altLang="zh-CN" i="1" dirty="0" err="1"/>
              <a:t>M.data</a:t>
            </a:r>
            <a:r>
              <a:rPr lang="zh-CN" altLang="en-US" dirty="0"/>
              <a:t>中，按列扫描，则得到的</a:t>
            </a:r>
            <a:r>
              <a:rPr lang="en-US" altLang="zh-CN" i="1" dirty="0" err="1"/>
              <a:t>T.data</a:t>
            </a:r>
            <a:r>
              <a:rPr lang="zh-CN" altLang="en-US" dirty="0"/>
              <a:t>必按行优先存放。</a:t>
            </a:r>
          </a:p>
          <a:p>
            <a:pPr lvl="2"/>
            <a:r>
              <a:rPr lang="zh-CN" altLang="en-US" dirty="0"/>
              <a:t>但为了找到</a:t>
            </a:r>
            <a:r>
              <a:rPr lang="en-US" altLang="zh-CN" i="1" dirty="0"/>
              <a:t>M</a:t>
            </a:r>
            <a:r>
              <a:rPr lang="zh-CN" altLang="en-US" dirty="0"/>
              <a:t>的每一列中所有的非零的元素，每次都必须从头到尾扫描</a:t>
            </a:r>
            <a:r>
              <a:rPr lang="en-US" altLang="zh-CN" i="1" dirty="0"/>
              <a:t>M</a:t>
            </a:r>
            <a:r>
              <a:rPr lang="zh-CN" altLang="en-US" dirty="0"/>
              <a:t>的三元组表(有多少列，则扫描多少遍)。</a:t>
            </a:r>
          </a:p>
          <a:p>
            <a:pPr lvl="1"/>
            <a:r>
              <a:rPr lang="zh-CN" altLang="en-US" dirty="0"/>
              <a:t>算法描述如下</a:t>
            </a:r>
            <a:r>
              <a:rPr lang="zh-CN" altLang="en-US" dirty="0" smtClean="0"/>
              <a:t>（）</a:t>
            </a:r>
            <a:r>
              <a:rPr lang="zh-CN" altLang="en-US" dirty="0"/>
              <a:t>：</a:t>
            </a:r>
          </a:p>
          <a:p>
            <a:endParaRPr lang="zh-CN" altLang="en-US" dirty="0"/>
          </a:p>
        </p:txBody>
      </p:sp>
    </p:spTree>
    <p:extLst>
      <p:ext uri="{BB962C8B-B14F-4D97-AF65-F5344CB8AC3E}">
        <p14:creationId xmlns:p14="http://schemas.microsoft.com/office/powerpoint/2010/main" val="475843045"/>
      </p:ext>
    </p:extLst>
  </p:cSld>
  <p:clrMapOvr>
    <a:masterClrMapping/>
  </p:clrMapOvr>
  <p:transition>
    <p:checke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381000" y="1143000"/>
            <a:ext cx="85344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1700"/>
              </a:lnSpc>
              <a:spcBef>
                <a:spcPct val="50000"/>
              </a:spcBef>
            </a:pPr>
            <a:r>
              <a:rPr lang="en-US" altLang="zh-CN" i="1" dirty="0"/>
              <a:t>Status </a:t>
            </a:r>
            <a:r>
              <a:rPr lang="en-US" altLang="zh-CN" i="1" dirty="0" err="1"/>
              <a:t>TransposeSMatrix</a:t>
            </a:r>
            <a:r>
              <a:rPr lang="en-US" altLang="zh-CN" i="1" dirty="0"/>
              <a:t>(</a:t>
            </a:r>
            <a:r>
              <a:rPr lang="en-US" altLang="zh-CN" i="1" dirty="0" err="1"/>
              <a:t>TSMatrix</a:t>
            </a:r>
            <a:r>
              <a:rPr lang="en-US" altLang="zh-CN" i="1" dirty="0"/>
              <a:t> </a:t>
            </a:r>
            <a:r>
              <a:rPr lang="en-US" altLang="zh-CN" i="1" dirty="0" err="1"/>
              <a:t>M,TSMatrxi</a:t>
            </a:r>
            <a:r>
              <a:rPr lang="en-US" altLang="zh-CN" i="1" dirty="0"/>
              <a:t> &amp;T){</a:t>
            </a:r>
          </a:p>
          <a:p>
            <a:pPr lvl="1">
              <a:lnSpc>
                <a:spcPts val="1700"/>
              </a:lnSpc>
              <a:spcBef>
                <a:spcPct val="50000"/>
              </a:spcBef>
            </a:pPr>
            <a:r>
              <a:rPr lang="en-US" altLang="zh-CN" i="1" dirty="0"/>
              <a:t> T.mu=</a:t>
            </a:r>
            <a:r>
              <a:rPr lang="en-US" altLang="zh-CN" i="1" dirty="0" err="1"/>
              <a:t>M.nu;T.nu</a:t>
            </a:r>
            <a:r>
              <a:rPr lang="en-US" altLang="zh-CN" i="1" dirty="0"/>
              <a:t>=</a:t>
            </a:r>
            <a:r>
              <a:rPr lang="en-US" altLang="zh-CN" i="1" dirty="0" err="1"/>
              <a:t>M.mu;T.tu</a:t>
            </a:r>
            <a:r>
              <a:rPr lang="en-US" altLang="zh-CN" i="1" dirty="0"/>
              <a:t>=</a:t>
            </a:r>
            <a:r>
              <a:rPr lang="en-US" altLang="zh-CN" i="1" dirty="0" err="1"/>
              <a:t>M.tu</a:t>
            </a:r>
            <a:r>
              <a:rPr lang="en-US" altLang="zh-CN" i="1" dirty="0"/>
              <a:t>;</a:t>
            </a:r>
          </a:p>
          <a:p>
            <a:pPr lvl="1">
              <a:lnSpc>
                <a:spcPts val="1700"/>
              </a:lnSpc>
              <a:spcBef>
                <a:spcPct val="50000"/>
              </a:spcBef>
            </a:pPr>
            <a:r>
              <a:rPr lang="en-US" altLang="zh-CN" i="1" dirty="0"/>
              <a:t> if (</a:t>
            </a:r>
            <a:r>
              <a:rPr lang="en-US" altLang="zh-CN" i="1" dirty="0" err="1"/>
              <a:t>T.tu</a:t>
            </a:r>
            <a:r>
              <a:rPr lang="en-US" altLang="zh-CN" i="1" dirty="0"/>
              <a:t>){</a:t>
            </a:r>
          </a:p>
          <a:p>
            <a:pPr lvl="1">
              <a:lnSpc>
                <a:spcPts val="1700"/>
              </a:lnSpc>
              <a:spcBef>
                <a:spcPct val="50000"/>
              </a:spcBef>
            </a:pPr>
            <a:r>
              <a:rPr lang="en-US" altLang="zh-CN" i="1" dirty="0"/>
              <a:t>     q=1;</a:t>
            </a:r>
          </a:p>
          <a:p>
            <a:pPr lvl="1">
              <a:lnSpc>
                <a:spcPts val="1700"/>
              </a:lnSpc>
              <a:spcBef>
                <a:spcPct val="50000"/>
              </a:spcBef>
            </a:pPr>
            <a:r>
              <a:rPr lang="en-US" altLang="zh-CN" i="1" dirty="0"/>
              <a:t>     for (col=1;col&lt;=</a:t>
            </a:r>
            <a:r>
              <a:rPr lang="en-US" altLang="zh-CN" i="1" dirty="0" err="1"/>
              <a:t>M.nu;col</a:t>
            </a:r>
            <a:r>
              <a:rPr lang="en-US" altLang="zh-CN" i="1" dirty="0"/>
              <a:t>++) </a:t>
            </a:r>
          </a:p>
          <a:p>
            <a:pPr lvl="1">
              <a:lnSpc>
                <a:spcPts val="1700"/>
              </a:lnSpc>
              <a:spcBef>
                <a:spcPct val="50000"/>
              </a:spcBef>
            </a:pPr>
            <a:r>
              <a:rPr lang="en-US" altLang="zh-CN" i="1" dirty="0"/>
              <a:t>       for (p=1;p&lt;=</a:t>
            </a:r>
            <a:r>
              <a:rPr lang="en-US" altLang="zh-CN" i="1" dirty="0" err="1"/>
              <a:t>M.tu;p</a:t>
            </a:r>
            <a:r>
              <a:rPr lang="en-US" altLang="zh-CN" i="1" dirty="0"/>
              <a:t>++) </a:t>
            </a:r>
          </a:p>
          <a:p>
            <a:pPr lvl="1">
              <a:lnSpc>
                <a:spcPts val="1700"/>
              </a:lnSpc>
              <a:spcBef>
                <a:spcPct val="50000"/>
              </a:spcBef>
            </a:pPr>
            <a:r>
              <a:rPr lang="en-US" altLang="zh-CN" i="1" dirty="0"/>
              <a:t>            if (</a:t>
            </a:r>
            <a:r>
              <a:rPr lang="en-US" altLang="zh-CN" i="1" dirty="0" err="1"/>
              <a:t>M.data</a:t>
            </a:r>
            <a:r>
              <a:rPr lang="en-US" altLang="zh-CN" i="1" dirty="0"/>
              <a:t>[p].j==col){</a:t>
            </a:r>
          </a:p>
          <a:p>
            <a:pPr lvl="1">
              <a:lnSpc>
                <a:spcPts val="1700"/>
              </a:lnSpc>
              <a:spcBef>
                <a:spcPct val="50000"/>
              </a:spcBef>
            </a:pPr>
            <a:r>
              <a:rPr lang="en-US" altLang="zh-CN" i="1" dirty="0"/>
              <a:t> 		</a:t>
            </a:r>
            <a:r>
              <a:rPr lang="en-US" altLang="zh-CN" i="1" dirty="0" err="1"/>
              <a:t>T.data</a:t>
            </a:r>
            <a:r>
              <a:rPr lang="en-US" altLang="zh-CN" i="1" dirty="0"/>
              <a:t>[q].</a:t>
            </a:r>
            <a:r>
              <a:rPr lang="en-US" altLang="zh-CN" i="1" dirty="0" err="1"/>
              <a:t>i</a:t>
            </a:r>
            <a:r>
              <a:rPr lang="en-US" altLang="zh-CN" i="1" dirty="0"/>
              <a:t>=</a:t>
            </a:r>
            <a:r>
              <a:rPr lang="en-US" altLang="zh-CN" i="1" dirty="0" err="1"/>
              <a:t>M.data</a:t>
            </a:r>
            <a:r>
              <a:rPr lang="en-US" altLang="zh-CN" i="1" dirty="0"/>
              <a:t>[p].j;</a:t>
            </a:r>
          </a:p>
          <a:p>
            <a:pPr lvl="1">
              <a:lnSpc>
                <a:spcPts val="1700"/>
              </a:lnSpc>
              <a:spcBef>
                <a:spcPct val="50000"/>
              </a:spcBef>
            </a:pPr>
            <a:r>
              <a:rPr lang="en-US" altLang="zh-CN" i="1" dirty="0"/>
              <a:t>		</a:t>
            </a:r>
            <a:r>
              <a:rPr lang="en-US" altLang="zh-CN" i="1" dirty="0" err="1"/>
              <a:t>T.data</a:t>
            </a:r>
            <a:r>
              <a:rPr lang="en-US" altLang="zh-CN" i="1" dirty="0"/>
              <a:t>[q].j=</a:t>
            </a:r>
            <a:r>
              <a:rPr lang="en-US" altLang="zh-CN" i="1" dirty="0" err="1"/>
              <a:t>M.data</a:t>
            </a:r>
            <a:r>
              <a:rPr lang="en-US" altLang="zh-CN" i="1" dirty="0"/>
              <a:t>[p].</a:t>
            </a:r>
            <a:r>
              <a:rPr lang="en-US" altLang="zh-CN" i="1" dirty="0" err="1"/>
              <a:t>i</a:t>
            </a:r>
            <a:r>
              <a:rPr lang="en-US" altLang="zh-CN" i="1" dirty="0"/>
              <a:t>;</a:t>
            </a:r>
          </a:p>
          <a:p>
            <a:pPr lvl="1">
              <a:lnSpc>
                <a:spcPts val="1700"/>
              </a:lnSpc>
              <a:spcBef>
                <a:spcPct val="50000"/>
              </a:spcBef>
            </a:pPr>
            <a:r>
              <a:rPr lang="en-US" altLang="zh-CN" i="1" dirty="0"/>
              <a:t>		</a:t>
            </a:r>
            <a:r>
              <a:rPr lang="en-US" altLang="zh-CN" i="1" dirty="0" err="1"/>
              <a:t>T.data</a:t>
            </a:r>
            <a:r>
              <a:rPr lang="en-US" altLang="zh-CN" i="1" dirty="0"/>
              <a:t>[q].e=</a:t>
            </a:r>
            <a:r>
              <a:rPr lang="en-US" altLang="zh-CN" i="1" dirty="0" err="1"/>
              <a:t>M.data</a:t>
            </a:r>
            <a:r>
              <a:rPr lang="en-US" altLang="zh-CN" i="1" dirty="0"/>
              <a:t>[p].e;</a:t>
            </a:r>
          </a:p>
          <a:p>
            <a:pPr lvl="1">
              <a:lnSpc>
                <a:spcPts val="1000"/>
              </a:lnSpc>
              <a:spcBef>
                <a:spcPct val="50000"/>
              </a:spcBef>
            </a:pPr>
            <a:r>
              <a:rPr lang="en-US" altLang="zh-CN" i="1" dirty="0"/>
              <a:t>  		++q;</a:t>
            </a:r>
          </a:p>
          <a:p>
            <a:pPr lvl="1">
              <a:lnSpc>
                <a:spcPts val="1000"/>
              </a:lnSpc>
              <a:spcBef>
                <a:spcPct val="50000"/>
              </a:spcBef>
            </a:pPr>
            <a:r>
              <a:rPr lang="en-US" altLang="zh-CN" i="1" dirty="0"/>
              <a:t> 	     }</a:t>
            </a:r>
          </a:p>
          <a:p>
            <a:pPr lvl="1">
              <a:lnSpc>
                <a:spcPts val="1000"/>
              </a:lnSpc>
              <a:spcBef>
                <a:spcPct val="50000"/>
              </a:spcBef>
            </a:pPr>
            <a:r>
              <a:rPr lang="en-US" altLang="zh-CN" i="1" dirty="0"/>
              <a:t> }</a:t>
            </a:r>
          </a:p>
          <a:p>
            <a:pPr lvl="1">
              <a:lnSpc>
                <a:spcPts val="1000"/>
              </a:lnSpc>
              <a:spcBef>
                <a:spcPct val="50000"/>
              </a:spcBef>
            </a:pPr>
            <a:r>
              <a:rPr lang="en-US" altLang="zh-CN" i="1" dirty="0"/>
              <a:t> return OK;</a:t>
            </a:r>
          </a:p>
          <a:p>
            <a:pPr>
              <a:lnSpc>
                <a:spcPts val="1000"/>
              </a:lnSpc>
              <a:spcBef>
                <a:spcPct val="50000"/>
              </a:spcBef>
            </a:pPr>
            <a:r>
              <a:rPr lang="en-US" altLang="zh-CN" i="1" dirty="0"/>
              <a:t>}// </a:t>
            </a:r>
            <a:r>
              <a:rPr lang="en-US" altLang="zh-CN" i="1" dirty="0" err="1"/>
              <a:t>TransposeSMatrix</a:t>
            </a:r>
            <a:endParaRPr lang="en-US" altLang="zh-CN" i="1" dirty="0"/>
          </a:p>
        </p:txBody>
      </p:sp>
      <p:sp>
        <p:nvSpPr>
          <p:cNvPr id="83972" name="Text Box 4"/>
          <p:cNvSpPr txBox="1">
            <a:spLocks noChangeArrowheads="1"/>
          </p:cNvSpPr>
          <p:nvPr/>
        </p:nvSpPr>
        <p:spPr bwMode="auto">
          <a:xfrm>
            <a:off x="4648200" y="5257800"/>
            <a:ext cx="4267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a:latin typeface="Arial Narrow" pitchFamily="34" charset="0"/>
              </a:rPr>
              <a:t>  </a:t>
            </a:r>
            <a:r>
              <a:rPr lang="zh-CN" altLang="en-US">
                <a:solidFill>
                  <a:schemeClr val="tx2"/>
                </a:solidFill>
                <a:latin typeface="Arial Narrow" pitchFamily="34" charset="0"/>
              </a:rPr>
              <a:t>时间复杂度：</a:t>
            </a:r>
            <a:r>
              <a:rPr lang="en-US" altLang="zh-CN">
                <a:solidFill>
                  <a:schemeClr val="tx2"/>
                </a:solidFill>
                <a:latin typeface="Arial Narrow" pitchFamily="34" charset="0"/>
              </a:rPr>
              <a:t>O(mu×tu)</a:t>
            </a:r>
          </a:p>
          <a:p>
            <a:pPr>
              <a:spcBef>
                <a:spcPct val="50000"/>
              </a:spcBef>
            </a:pPr>
            <a:r>
              <a:rPr lang="zh-CN" altLang="en-US">
                <a:solidFill>
                  <a:schemeClr val="tx2"/>
                </a:solidFill>
                <a:latin typeface="Arial Narrow" pitchFamily="34" charset="0"/>
              </a:rPr>
              <a:t> 适用于</a:t>
            </a:r>
            <a:r>
              <a:rPr lang="en-US" altLang="zh-CN">
                <a:solidFill>
                  <a:schemeClr val="tx2"/>
                </a:solidFill>
                <a:latin typeface="Arial Narrow" pitchFamily="34" charset="0"/>
              </a:rPr>
              <a:t>tu＜＜mu×nu</a:t>
            </a:r>
            <a:r>
              <a:rPr lang="zh-CN" altLang="en-US">
                <a:solidFill>
                  <a:schemeClr val="tx2"/>
                </a:solidFill>
                <a:latin typeface="Arial Narrow" pitchFamily="34" charset="0"/>
              </a:rPr>
              <a:t>的情况</a:t>
            </a:r>
            <a:r>
              <a:rPr lang="zh-CN" altLang="en-US">
                <a:latin typeface="Arial Narrow" pitchFamily="34" charset="0"/>
              </a:rPr>
              <a:t>。</a:t>
            </a:r>
          </a:p>
        </p:txBody>
      </p:sp>
    </p:spTree>
    <p:extLst>
      <p:ext uri="{BB962C8B-B14F-4D97-AF65-F5344CB8AC3E}">
        <p14:creationId xmlns:p14="http://schemas.microsoft.com/office/powerpoint/2010/main" val="2482829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40" name="Rectangle 248"/>
          <p:cNvSpPr>
            <a:spLocks noGrp="1" noChangeArrowheads="1"/>
          </p:cNvSpPr>
          <p:nvPr>
            <p:ph type="body" idx="1"/>
          </p:nvPr>
        </p:nvSpPr>
        <p:spPr/>
        <p:txBody>
          <a:bodyPr/>
          <a:lstStyle/>
          <a:p>
            <a:r>
              <a:rPr lang="zh-CN" altLang="en-US"/>
              <a:t>方法3 ：按照</a:t>
            </a:r>
            <a:r>
              <a:rPr lang="en-US" altLang="zh-CN" i="1"/>
              <a:t>M</a:t>
            </a:r>
            <a:r>
              <a:rPr lang="zh-CN" altLang="en-US"/>
              <a:t>的行序进行转置（快速转置）</a:t>
            </a:r>
          </a:p>
          <a:p>
            <a:pPr lvl="1"/>
            <a:r>
              <a:rPr lang="zh-CN" altLang="en-US"/>
              <a:t>分析：</a:t>
            </a:r>
          </a:p>
          <a:p>
            <a:pPr lvl="2"/>
            <a:r>
              <a:rPr lang="zh-CN" altLang="en-US"/>
              <a:t>即按</a:t>
            </a:r>
            <a:r>
              <a:rPr lang="en-US" altLang="zh-CN" i="1"/>
              <a:t>M.data</a:t>
            </a:r>
            <a:r>
              <a:rPr lang="zh-CN" altLang="en-US"/>
              <a:t>中三元组的次序进行转置，并将转置后的三元组放入</a:t>
            </a:r>
            <a:r>
              <a:rPr lang="en-US" altLang="zh-CN" i="1"/>
              <a:t>T</a:t>
            </a:r>
            <a:r>
              <a:rPr lang="zh-CN" altLang="en-US"/>
              <a:t>中恰当的位置。按照</a:t>
            </a:r>
            <a:r>
              <a:rPr lang="en-US" altLang="zh-CN" i="1"/>
              <a:t>M</a:t>
            </a:r>
            <a:r>
              <a:rPr lang="zh-CN" altLang="en-US"/>
              <a:t>中三元组的顺序进行转置，并将转置后的三元组置入</a:t>
            </a:r>
            <a:r>
              <a:rPr lang="en-US" altLang="zh-CN" i="1"/>
              <a:t>T</a:t>
            </a:r>
            <a:r>
              <a:rPr lang="zh-CN" altLang="en-US"/>
              <a:t>中恰当的位置。</a:t>
            </a:r>
          </a:p>
          <a:p>
            <a:pPr lvl="2"/>
            <a:r>
              <a:rPr lang="zh-CN" altLang="en-US"/>
              <a:t>引入两个辅助向量：</a:t>
            </a:r>
          </a:p>
          <a:p>
            <a:pPr lvl="3"/>
            <a:r>
              <a:rPr lang="en-US" altLang="zh-CN" i="1"/>
              <a:t>num[col]</a:t>
            </a:r>
            <a:r>
              <a:rPr lang="en-US" altLang="zh-CN"/>
              <a:t>:</a:t>
            </a:r>
            <a:r>
              <a:rPr lang="zh-CN" altLang="en-US"/>
              <a:t>表</a:t>
            </a:r>
            <a:r>
              <a:rPr lang="en-US" altLang="zh-CN" i="1"/>
              <a:t>M</a:t>
            </a:r>
            <a:r>
              <a:rPr lang="zh-CN" altLang="en-US"/>
              <a:t>中第</a:t>
            </a:r>
            <a:r>
              <a:rPr lang="en-US" altLang="zh-CN" i="1"/>
              <a:t>col</a:t>
            </a:r>
            <a:r>
              <a:rPr lang="zh-CN" altLang="en-US"/>
              <a:t>列中非0元的个数；</a:t>
            </a:r>
          </a:p>
          <a:p>
            <a:pPr lvl="3"/>
            <a:r>
              <a:rPr lang="en-US" altLang="zh-CN" i="1"/>
              <a:t>cpot[col]</a:t>
            </a:r>
            <a:r>
              <a:rPr lang="en-US" altLang="zh-CN"/>
              <a:t>:</a:t>
            </a:r>
            <a:r>
              <a:rPr lang="zh-CN" altLang="en-US"/>
              <a:t>表</a:t>
            </a:r>
            <a:r>
              <a:rPr lang="en-US" altLang="zh-CN" i="1"/>
              <a:t>M</a:t>
            </a:r>
            <a:r>
              <a:rPr lang="zh-CN" altLang="en-US"/>
              <a:t>中第</a:t>
            </a:r>
            <a:r>
              <a:rPr lang="en-US" altLang="zh-CN" i="1"/>
              <a:t>col</a:t>
            </a:r>
            <a:r>
              <a:rPr lang="zh-CN" altLang="en-US"/>
              <a:t>列的第一个非0元在</a:t>
            </a:r>
            <a:r>
              <a:rPr lang="en-US" altLang="zh-CN" i="1"/>
              <a:t>T.data</a:t>
            </a:r>
            <a:r>
              <a:rPr lang="zh-CN" altLang="en-US"/>
              <a:t>中的位置</a:t>
            </a:r>
            <a:r>
              <a:rPr lang="zh-CN" altLang="en-US" sz="2000"/>
              <a:t>。</a:t>
            </a:r>
          </a:p>
        </p:txBody>
      </p:sp>
    </p:spTree>
    <p:extLst>
      <p:ext uri="{BB962C8B-B14F-4D97-AF65-F5344CB8AC3E}">
        <p14:creationId xmlns:p14="http://schemas.microsoft.com/office/powerpoint/2010/main" val="3252305240"/>
      </p:ext>
    </p:extLst>
  </p:cSld>
  <p:clrMapOvr>
    <a:masterClrMapping/>
  </p:clrMapOvr>
  <p:transition>
    <p:checke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226" name="Rectangle 42"/>
          <p:cNvSpPr>
            <a:spLocks noGrp="1" noChangeArrowheads="1"/>
          </p:cNvSpPr>
          <p:nvPr>
            <p:ph type="title"/>
          </p:nvPr>
        </p:nvSpPr>
        <p:spPr/>
        <p:txBody>
          <a:bodyPr/>
          <a:lstStyle/>
          <a:p>
            <a:r>
              <a:rPr lang="zh-CN" altLang="en-US"/>
              <a:t>三、十字链表</a:t>
            </a:r>
          </a:p>
        </p:txBody>
      </p:sp>
      <p:sp>
        <p:nvSpPr>
          <p:cNvPr id="93227" name="Rectangle 43"/>
          <p:cNvSpPr>
            <a:spLocks noGrp="1" noChangeArrowheads="1"/>
          </p:cNvSpPr>
          <p:nvPr>
            <p:ph type="body" idx="1"/>
          </p:nvPr>
        </p:nvSpPr>
        <p:spPr/>
        <p:txBody>
          <a:bodyPr/>
          <a:lstStyle/>
          <a:p>
            <a:pPr>
              <a:lnSpc>
                <a:spcPct val="120000"/>
              </a:lnSpc>
            </a:pPr>
            <a:r>
              <a:rPr lang="zh-CN" altLang="en-US" sz="2000" dirty="0"/>
              <a:t>结点结构定义</a:t>
            </a:r>
          </a:p>
          <a:p>
            <a:pPr lvl="1">
              <a:lnSpc>
                <a:spcPct val="120000"/>
              </a:lnSpc>
              <a:buFont typeface="Wingdings" pitchFamily="2" charset="2"/>
              <a:buNone/>
            </a:pPr>
            <a:r>
              <a:rPr lang="en-US" altLang="zh-CN" sz="2000" i="1" dirty="0" err="1"/>
              <a:t>typedef</a:t>
            </a:r>
            <a:r>
              <a:rPr lang="en-US" altLang="zh-CN" sz="2000" i="1" dirty="0"/>
              <a:t> </a:t>
            </a:r>
            <a:r>
              <a:rPr lang="en-US" altLang="zh-CN" sz="2000" i="1" dirty="0" err="1"/>
              <a:t>struct</a:t>
            </a:r>
            <a:r>
              <a:rPr lang="en-US" altLang="zh-CN" sz="2000" i="1" dirty="0"/>
              <a:t> </a:t>
            </a:r>
            <a:r>
              <a:rPr lang="en-US" altLang="zh-CN" sz="2000" i="1" dirty="0" err="1"/>
              <a:t>OLNode</a:t>
            </a:r>
            <a:r>
              <a:rPr lang="en-US" altLang="zh-CN" sz="2000" i="1" dirty="0"/>
              <a:t>{</a:t>
            </a:r>
          </a:p>
          <a:p>
            <a:pPr lvl="2">
              <a:lnSpc>
                <a:spcPct val="120000"/>
              </a:lnSpc>
              <a:buFont typeface="Wingdings" pitchFamily="2" charset="2"/>
              <a:buNone/>
            </a:pPr>
            <a:r>
              <a:rPr lang="en-US" altLang="zh-CN" sz="2000" i="1" dirty="0"/>
              <a:t>  </a:t>
            </a:r>
            <a:r>
              <a:rPr lang="en-US" altLang="zh-CN" sz="2000" i="1" dirty="0" err="1"/>
              <a:t>int</a:t>
            </a:r>
            <a:r>
              <a:rPr lang="en-US" altLang="zh-CN" sz="2000" i="1" dirty="0"/>
              <a:t> </a:t>
            </a:r>
            <a:r>
              <a:rPr lang="en-US" altLang="zh-CN" sz="2000" i="1" dirty="0" err="1"/>
              <a:t>i,j</a:t>
            </a:r>
            <a:r>
              <a:rPr lang="en-US" altLang="zh-CN" sz="2000" i="1" dirty="0"/>
              <a:t>;</a:t>
            </a:r>
          </a:p>
          <a:p>
            <a:pPr lvl="2">
              <a:lnSpc>
                <a:spcPct val="120000"/>
              </a:lnSpc>
              <a:buFont typeface="Wingdings" pitchFamily="2" charset="2"/>
              <a:buNone/>
            </a:pPr>
            <a:r>
              <a:rPr lang="en-US" altLang="zh-CN" sz="2000" i="1" dirty="0"/>
              <a:t>  </a:t>
            </a:r>
            <a:r>
              <a:rPr lang="en-US" altLang="zh-CN" sz="2000" i="1" dirty="0" err="1"/>
              <a:t>ElemType</a:t>
            </a:r>
            <a:r>
              <a:rPr lang="en-US" altLang="zh-CN" sz="2000" i="1" dirty="0"/>
              <a:t> e;</a:t>
            </a:r>
          </a:p>
          <a:p>
            <a:pPr lvl="2">
              <a:lnSpc>
                <a:spcPct val="120000"/>
              </a:lnSpc>
              <a:buFont typeface="Wingdings" pitchFamily="2" charset="2"/>
              <a:buNone/>
            </a:pPr>
            <a:r>
              <a:rPr lang="en-US" altLang="zh-CN" sz="2000" i="1" dirty="0"/>
              <a:t>  </a:t>
            </a:r>
            <a:r>
              <a:rPr lang="en-US" altLang="zh-CN" sz="2000" i="1" dirty="0" err="1"/>
              <a:t>struct</a:t>
            </a:r>
            <a:r>
              <a:rPr lang="en-US" altLang="zh-CN" sz="2000" i="1" dirty="0"/>
              <a:t> </a:t>
            </a:r>
            <a:r>
              <a:rPr lang="en-US" altLang="zh-CN" sz="2000" i="1" dirty="0" err="1"/>
              <a:t>OLNode</a:t>
            </a:r>
            <a:r>
              <a:rPr lang="en-US" altLang="zh-CN" sz="2000" i="1" dirty="0"/>
              <a:t> *right,*down ;</a:t>
            </a:r>
          </a:p>
          <a:p>
            <a:pPr lvl="1">
              <a:lnSpc>
                <a:spcPct val="120000"/>
              </a:lnSpc>
              <a:buFont typeface="Wingdings" pitchFamily="2" charset="2"/>
              <a:buNone/>
            </a:pPr>
            <a:r>
              <a:rPr lang="en-US" altLang="zh-CN" sz="2000" i="1" dirty="0"/>
              <a:t>}</a:t>
            </a:r>
            <a:r>
              <a:rPr lang="en-US" altLang="zh-CN" sz="2000" i="1" dirty="0" err="1"/>
              <a:t>OLNode</a:t>
            </a:r>
            <a:r>
              <a:rPr lang="en-US" altLang="zh-CN" sz="2000" i="1" dirty="0"/>
              <a:t>,*</a:t>
            </a:r>
            <a:r>
              <a:rPr lang="en-US" altLang="zh-CN" sz="2000" i="1" dirty="0" err="1"/>
              <a:t>OLink</a:t>
            </a:r>
            <a:r>
              <a:rPr lang="en-US" altLang="zh-CN" sz="2000" i="1" dirty="0"/>
              <a:t>;</a:t>
            </a:r>
          </a:p>
          <a:p>
            <a:pPr lvl="1">
              <a:lnSpc>
                <a:spcPct val="120000"/>
              </a:lnSpc>
              <a:buFont typeface="Wingdings" pitchFamily="2" charset="2"/>
              <a:buNone/>
            </a:pPr>
            <a:r>
              <a:rPr lang="en-US" altLang="zh-CN" sz="2000" i="1" dirty="0" err="1"/>
              <a:t>typedef</a:t>
            </a:r>
            <a:r>
              <a:rPr lang="en-US" altLang="zh-CN" sz="2000" i="1" dirty="0"/>
              <a:t> </a:t>
            </a:r>
            <a:r>
              <a:rPr lang="en-US" altLang="zh-CN" sz="2000" i="1" dirty="0" err="1"/>
              <a:t>struct</a:t>
            </a:r>
            <a:r>
              <a:rPr lang="en-US" altLang="zh-CN" sz="2000" i="1" dirty="0"/>
              <a:t>{</a:t>
            </a:r>
          </a:p>
          <a:p>
            <a:pPr lvl="2">
              <a:lnSpc>
                <a:spcPct val="120000"/>
              </a:lnSpc>
              <a:buFont typeface="Wingdings" pitchFamily="2" charset="2"/>
              <a:buNone/>
            </a:pPr>
            <a:r>
              <a:rPr lang="en-US" altLang="zh-CN" sz="2000" i="1" dirty="0"/>
              <a:t>  </a:t>
            </a:r>
            <a:r>
              <a:rPr lang="en-US" altLang="zh-CN" sz="2000" i="1" dirty="0" err="1"/>
              <a:t>Olink</a:t>
            </a:r>
            <a:r>
              <a:rPr lang="en-US" altLang="zh-CN" sz="2000" i="1" dirty="0"/>
              <a:t> *</a:t>
            </a:r>
            <a:r>
              <a:rPr lang="en-US" altLang="zh-CN" sz="2000" i="1" dirty="0" err="1"/>
              <a:t>rhead</a:t>
            </a:r>
            <a:r>
              <a:rPr lang="en-US" altLang="zh-CN" sz="2000" i="1" dirty="0"/>
              <a:t>,*</a:t>
            </a:r>
            <a:r>
              <a:rPr lang="en-US" altLang="zh-CN" sz="2000" i="1" dirty="0" err="1"/>
              <a:t>chead</a:t>
            </a:r>
            <a:r>
              <a:rPr lang="en-US" altLang="zh-CN" sz="2000" i="1" dirty="0"/>
              <a:t>;</a:t>
            </a:r>
          </a:p>
          <a:p>
            <a:pPr lvl="2">
              <a:lnSpc>
                <a:spcPct val="120000"/>
              </a:lnSpc>
              <a:buFont typeface="Wingdings" pitchFamily="2" charset="2"/>
              <a:buNone/>
            </a:pPr>
            <a:r>
              <a:rPr lang="en-US" altLang="zh-CN" sz="2000" i="1" dirty="0"/>
              <a:t>  </a:t>
            </a:r>
            <a:r>
              <a:rPr lang="en-US" altLang="zh-CN" sz="2000" i="1" dirty="0" err="1"/>
              <a:t>int</a:t>
            </a:r>
            <a:r>
              <a:rPr lang="en-US" altLang="zh-CN" sz="2000" i="1" dirty="0"/>
              <a:t> </a:t>
            </a:r>
            <a:r>
              <a:rPr lang="en-US" altLang="zh-CN" sz="2000" i="1" dirty="0" err="1"/>
              <a:t>mu,nu,tu</a:t>
            </a:r>
            <a:r>
              <a:rPr lang="en-US" altLang="zh-CN" sz="2000" i="1" dirty="0"/>
              <a:t>;</a:t>
            </a:r>
          </a:p>
          <a:p>
            <a:pPr lvl="1">
              <a:lnSpc>
                <a:spcPct val="120000"/>
              </a:lnSpc>
              <a:buFont typeface="Wingdings" pitchFamily="2" charset="2"/>
              <a:buNone/>
            </a:pPr>
            <a:r>
              <a:rPr lang="en-US" altLang="zh-CN" sz="2000" i="1" dirty="0"/>
              <a:t>}</a:t>
            </a:r>
            <a:r>
              <a:rPr lang="en-US" altLang="zh-CN" sz="2000" i="1" dirty="0" err="1"/>
              <a:t>CrossList</a:t>
            </a:r>
            <a:endParaRPr lang="en-US" altLang="zh-CN" sz="2000" i="1" dirty="0"/>
          </a:p>
        </p:txBody>
      </p:sp>
      <p:grpSp>
        <p:nvGrpSpPr>
          <p:cNvPr id="93223" name="Group 39"/>
          <p:cNvGrpSpPr>
            <a:grpSpLocks/>
          </p:cNvGrpSpPr>
          <p:nvPr/>
        </p:nvGrpSpPr>
        <p:grpSpPr bwMode="auto">
          <a:xfrm>
            <a:off x="5181600" y="1752600"/>
            <a:ext cx="2514600" cy="1828800"/>
            <a:chOff x="3552" y="1104"/>
            <a:chExt cx="1296" cy="864"/>
          </a:xfrm>
        </p:grpSpPr>
        <p:sp>
          <p:nvSpPr>
            <p:cNvPr id="93205" name="Rectangle 21"/>
            <p:cNvSpPr>
              <a:spLocks noChangeArrowheads="1"/>
            </p:cNvSpPr>
            <p:nvPr/>
          </p:nvSpPr>
          <p:spPr bwMode="auto">
            <a:xfrm>
              <a:off x="4089" y="1401"/>
              <a:ext cx="537" cy="3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i="1"/>
                <a:t>right</a:t>
              </a:r>
            </a:p>
          </p:txBody>
        </p:sp>
        <p:sp>
          <p:nvSpPr>
            <p:cNvPr id="93202" name="Rectangle 18"/>
            <p:cNvSpPr>
              <a:spLocks noChangeArrowheads="1"/>
            </p:cNvSpPr>
            <p:nvPr/>
          </p:nvSpPr>
          <p:spPr bwMode="auto">
            <a:xfrm>
              <a:off x="4268" y="1104"/>
              <a:ext cx="358" cy="29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i="1"/>
                <a:t>e</a:t>
              </a:r>
            </a:p>
          </p:txBody>
        </p:sp>
        <p:sp>
          <p:nvSpPr>
            <p:cNvPr id="93199" name="Rectangle 15"/>
            <p:cNvSpPr>
              <a:spLocks noChangeArrowheads="1"/>
            </p:cNvSpPr>
            <p:nvPr/>
          </p:nvSpPr>
          <p:spPr bwMode="auto">
            <a:xfrm>
              <a:off x="3961" y="1104"/>
              <a:ext cx="307" cy="29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i="1"/>
                <a:t>j</a:t>
              </a:r>
            </a:p>
          </p:txBody>
        </p:sp>
        <p:sp>
          <p:nvSpPr>
            <p:cNvPr id="93196" name="Rectangle 12"/>
            <p:cNvSpPr>
              <a:spLocks noChangeArrowheads="1"/>
            </p:cNvSpPr>
            <p:nvPr/>
          </p:nvSpPr>
          <p:spPr bwMode="auto">
            <a:xfrm>
              <a:off x="3552" y="1401"/>
              <a:ext cx="537" cy="3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i="1"/>
                <a:t>down</a:t>
              </a:r>
            </a:p>
          </p:txBody>
        </p:sp>
        <p:sp>
          <p:nvSpPr>
            <p:cNvPr id="93190" name="Rectangle 6"/>
            <p:cNvSpPr>
              <a:spLocks noChangeArrowheads="1"/>
            </p:cNvSpPr>
            <p:nvPr/>
          </p:nvSpPr>
          <p:spPr bwMode="auto">
            <a:xfrm>
              <a:off x="3552" y="1104"/>
              <a:ext cx="409" cy="29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i="1"/>
                <a:t>i</a:t>
              </a:r>
            </a:p>
          </p:txBody>
        </p:sp>
        <p:sp>
          <p:nvSpPr>
            <p:cNvPr id="93191" name="Line 7"/>
            <p:cNvSpPr>
              <a:spLocks noChangeShapeType="1"/>
            </p:cNvSpPr>
            <p:nvPr/>
          </p:nvSpPr>
          <p:spPr bwMode="auto">
            <a:xfrm>
              <a:off x="3552" y="1104"/>
              <a:ext cx="1074" cy="0"/>
            </a:xfrm>
            <a:prstGeom prst="line">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2" name="Line 8"/>
            <p:cNvSpPr>
              <a:spLocks noChangeShapeType="1"/>
            </p:cNvSpPr>
            <p:nvPr/>
          </p:nvSpPr>
          <p:spPr bwMode="auto">
            <a:xfrm>
              <a:off x="3552" y="1726"/>
              <a:ext cx="1074" cy="0"/>
            </a:xfrm>
            <a:prstGeom prst="line">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3" name="Line 9"/>
            <p:cNvSpPr>
              <a:spLocks noChangeShapeType="1"/>
            </p:cNvSpPr>
            <p:nvPr/>
          </p:nvSpPr>
          <p:spPr bwMode="auto">
            <a:xfrm>
              <a:off x="3552" y="1104"/>
              <a:ext cx="0" cy="622"/>
            </a:xfrm>
            <a:prstGeom prst="line">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4" name="Line 10"/>
            <p:cNvSpPr>
              <a:spLocks noChangeShapeType="1"/>
            </p:cNvSpPr>
            <p:nvPr/>
          </p:nvSpPr>
          <p:spPr bwMode="auto">
            <a:xfrm>
              <a:off x="4626" y="1104"/>
              <a:ext cx="0" cy="622"/>
            </a:xfrm>
            <a:prstGeom prst="line">
              <a:avLst/>
            </a:prstGeom>
            <a:noFill/>
            <a:ln w="2857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7" name="Line 13"/>
            <p:cNvSpPr>
              <a:spLocks noChangeShapeType="1"/>
            </p:cNvSpPr>
            <p:nvPr/>
          </p:nvSpPr>
          <p:spPr bwMode="auto">
            <a:xfrm>
              <a:off x="3552" y="1401"/>
              <a:ext cx="107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00" name="Line 16"/>
            <p:cNvSpPr>
              <a:spLocks noChangeShapeType="1"/>
            </p:cNvSpPr>
            <p:nvPr/>
          </p:nvSpPr>
          <p:spPr bwMode="auto">
            <a:xfrm>
              <a:off x="3961" y="1104"/>
              <a:ext cx="0" cy="29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03" name="Line 19"/>
            <p:cNvSpPr>
              <a:spLocks noChangeShapeType="1"/>
            </p:cNvSpPr>
            <p:nvPr/>
          </p:nvSpPr>
          <p:spPr bwMode="auto">
            <a:xfrm>
              <a:off x="4268" y="1104"/>
              <a:ext cx="0" cy="29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06" name="Line 22"/>
            <p:cNvSpPr>
              <a:spLocks noChangeShapeType="1"/>
            </p:cNvSpPr>
            <p:nvPr/>
          </p:nvSpPr>
          <p:spPr bwMode="auto">
            <a:xfrm>
              <a:off x="4089" y="1401"/>
              <a:ext cx="0" cy="32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08" name="Line 24"/>
            <p:cNvSpPr>
              <a:spLocks noChangeShapeType="1"/>
            </p:cNvSpPr>
            <p:nvPr/>
          </p:nvSpPr>
          <p:spPr bwMode="auto">
            <a:xfrm flipV="1">
              <a:off x="4464" y="1529"/>
              <a:ext cx="384" cy="7"/>
            </a:xfrm>
            <a:prstGeom prst="line">
              <a:avLst/>
            </a:prstGeom>
            <a:noFill/>
            <a:ln w="381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22" name="Line 38"/>
            <p:cNvSpPr>
              <a:spLocks noChangeShapeType="1"/>
            </p:cNvSpPr>
            <p:nvPr/>
          </p:nvSpPr>
          <p:spPr bwMode="auto">
            <a:xfrm>
              <a:off x="3840" y="1632"/>
              <a:ext cx="0" cy="336"/>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625369235"/>
      </p:ext>
    </p:extLst>
  </p:cSld>
  <p:clrMapOvr>
    <a:masterClrMapping/>
  </p:clrMapOvr>
  <p:transition>
    <p:checke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990600" y="5334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示例：</a:t>
            </a:r>
          </a:p>
        </p:txBody>
      </p:sp>
      <p:grpSp>
        <p:nvGrpSpPr>
          <p:cNvPr id="94352" name="Group 144"/>
          <p:cNvGrpSpPr>
            <a:grpSpLocks/>
          </p:cNvGrpSpPr>
          <p:nvPr/>
        </p:nvGrpSpPr>
        <p:grpSpPr bwMode="auto">
          <a:xfrm>
            <a:off x="5410200" y="4953000"/>
            <a:ext cx="3048000" cy="1524000"/>
            <a:chOff x="1008" y="240"/>
            <a:chExt cx="1536" cy="816"/>
          </a:xfrm>
        </p:grpSpPr>
        <p:graphicFrame>
          <p:nvGraphicFramePr>
            <p:cNvPr id="94353" name="Object 145"/>
            <p:cNvGraphicFramePr>
              <a:graphicFrameLocks noChangeAspect="1"/>
            </p:cNvGraphicFramePr>
            <p:nvPr/>
          </p:nvGraphicFramePr>
          <p:xfrm>
            <a:off x="1344" y="240"/>
            <a:ext cx="1200" cy="816"/>
          </p:xfrm>
          <a:graphic>
            <a:graphicData uri="http://schemas.openxmlformats.org/presentationml/2006/ole">
              <mc:AlternateContent xmlns:mc="http://schemas.openxmlformats.org/markup-compatibility/2006">
                <mc:Choice xmlns:v="urn:schemas-microsoft-com:vml" Requires="v">
                  <p:oleObj spid="_x0000_s11300" name="Equation" r:id="rId3" imgW="1002960" imgH="672840" progId="Equation.3">
                    <p:embed/>
                  </p:oleObj>
                </mc:Choice>
                <mc:Fallback>
                  <p:oleObj name="Equation" r:id="rId3" imgW="1002960" imgH="672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240"/>
                          <a:ext cx="1200" cy="81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354" name="Text Box 146"/>
            <p:cNvSpPr txBox="1">
              <a:spLocks noChangeArrowheads="1"/>
            </p:cNvSpPr>
            <p:nvPr/>
          </p:nvSpPr>
          <p:spPr bwMode="auto">
            <a:xfrm>
              <a:off x="1008" y="480"/>
              <a:ext cx="432"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Arial Narrow" pitchFamily="34" charset="0"/>
                </a:rPr>
                <a:t>M＝</a:t>
              </a:r>
            </a:p>
          </p:txBody>
        </p:sp>
      </p:grpSp>
      <p:sp>
        <p:nvSpPr>
          <p:cNvPr id="94357" name="Text Box 149"/>
          <p:cNvSpPr txBox="1">
            <a:spLocks noChangeArrowheads="1"/>
          </p:cNvSpPr>
          <p:nvPr/>
        </p:nvSpPr>
        <p:spPr bwMode="auto">
          <a:xfrm>
            <a:off x="2514600" y="5334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M.mu=3  M.nu=4  M.tu=4</a:t>
            </a:r>
          </a:p>
        </p:txBody>
      </p:sp>
      <p:grpSp>
        <p:nvGrpSpPr>
          <p:cNvPr id="94415" name="Group 207"/>
          <p:cNvGrpSpPr>
            <a:grpSpLocks/>
          </p:cNvGrpSpPr>
          <p:nvPr/>
        </p:nvGrpSpPr>
        <p:grpSpPr bwMode="auto">
          <a:xfrm>
            <a:off x="1498600" y="2163763"/>
            <a:ext cx="490538" cy="4160837"/>
            <a:chOff x="800" y="1171"/>
            <a:chExt cx="309" cy="2621"/>
          </a:xfrm>
        </p:grpSpPr>
        <p:sp>
          <p:nvSpPr>
            <p:cNvPr id="94368" name="Rectangle 160"/>
            <p:cNvSpPr>
              <a:spLocks noChangeArrowheads="1"/>
            </p:cNvSpPr>
            <p:nvPr/>
          </p:nvSpPr>
          <p:spPr bwMode="auto">
            <a:xfrm>
              <a:off x="800" y="2945"/>
              <a:ext cx="309" cy="84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a:p>
          </p:txBody>
        </p:sp>
        <p:sp>
          <p:nvSpPr>
            <p:cNvPr id="94369" name="Rectangle 161"/>
            <p:cNvSpPr>
              <a:spLocks noChangeArrowheads="1"/>
            </p:cNvSpPr>
            <p:nvPr/>
          </p:nvSpPr>
          <p:spPr bwMode="auto">
            <a:xfrm>
              <a:off x="800" y="2229"/>
              <a:ext cx="309" cy="71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a:p>
          </p:txBody>
        </p:sp>
        <p:sp>
          <p:nvSpPr>
            <p:cNvPr id="94370" name="Rectangle 162"/>
            <p:cNvSpPr>
              <a:spLocks noChangeArrowheads="1"/>
            </p:cNvSpPr>
            <p:nvPr/>
          </p:nvSpPr>
          <p:spPr bwMode="auto">
            <a:xfrm>
              <a:off x="800" y="1547"/>
              <a:ext cx="309" cy="68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a:p>
          </p:txBody>
        </p:sp>
        <p:sp>
          <p:nvSpPr>
            <p:cNvPr id="94371" name="Rectangle 163" descr="深色上对角线"/>
            <p:cNvSpPr>
              <a:spLocks noChangeArrowheads="1"/>
            </p:cNvSpPr>
            <p:nvPr/>
          </p:nvSpPr>
          <p:spPr bwMode="auto">
            <a:xfrm>
              <a:off x="800" y="1171"/>
              <a:ext cx="309" cy="376"/>
            </a:xfrm>
            <a:prstGeom prst="rect">
              <a:avLst/>
            </a:prstGeom>
            <a:pattFill prst="dkUpDiag">
              <a:fgClr>
                <a:srgbClr val="006600"/>
              </a:fgClr>
              <a:bgClr>
                <a:srgbClr val="FFFFFF"/>
              </a:bgClr>
            </a:patt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a:p>
          </p:txBody>
        </p:sp>
      </p:grpSp>
      <p:grpSp>
        <p:nvGrpSpPr>
          <p:cNvPr id="94417" name="Group 209"/>
          <p:cNvGrpSpPr>
            <a:grpSpLocks/>
          </p:cNvGrpSpPr>
          <p:nvPr/>
        </p:nvGrpSpPr>
        <p:grpSpPr bwMode="auto">
          <a:xfrm>
            <a:off x="2198688" y="1800225"/>
            <a:ext cx="6026150" cy="493713"/>
            <a:chOff x="1241" y="942"/>
            <a:chExt cx="3796" cy="311"/>
          </a:xfrm>
        </p:grpSpPr>
        <p:sp>
          <p:nvSpPr>
            <p:cNvPr id="94372" name="Rectangle 164"/>
            <p:cNvSpPr>
              <a:spLocks noChangeArrowheads="1"/>
            </p:cNvSpPr>
            <p:nvPr/>
          </p:nvSpPr>
          <p:spPr bwMode="auto">
            <a:xfrm>
              <a:off x="4278" y="942"/>
              <a:ext cx="759" cy="31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a:p>
          </p:txBody>
        </p:sp>
        <p:sp>
          <p:nvSpPr>
            <p:cNvPr id="94373" name="Rectangle 165"/>
            <p:cNvSpPr>
              <a:spLocks noChangeArrowheads="1"/>
            </p:cNvSpPr>
            <p:nvPr/>
          </p:nvSpPr>
          <p:spPr bwMode="auto">
            <a:xfrm>
              <a:off x="3360" y="942"/>
              <a:ext cx="918" cy="31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a:solidFill>
                    <a:schemeClr val="tx2"/>
                  </a:solidFill>
                </a:rPr>
                <a:t>^</a:t>
              </a:r>
              <a:endParaRPr lang="zh-CN" altLang="en-US">
                <a:solidFill>
                  <a:schemeClr val="tx2"/>
                </a:solidFill>
              </a:endParaRPr>
            </a:p>
          </p:txBody>
        </p:sp>
        <p:sp>
          <p:nvSpPr>
            <p:cNvPr id="94374" name="Rectangle 166"/>
            <p:cNvSpPr>
              <a:spLocks noChangeArrowheads="1"/>
            </p:cNvSpPr>
            <p:nvPr/>
          </p:nvSpPr>
          <p:spPr bwMode="auto">
            <a:xfrm>
              <a:off x="2477" y="942"/>
              <a:ext cx="883" cy="31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a:p>
          </p:txBody>
        </p:sp>
        <p:sp>
          <p:nvSpPr>
            <p:cNvPr id="94375" name="Rectangle 167"/>
            <p:cNvSpPr>
              <a:spLocks noChangeArrowheads="1"/>
            </p:cNvSpPr>
            <p:nvPr/>
          </p:nvSpPr>
          <p:spPr bwMode="auto">
            <a:xfrm>
              <a:off x="1683" y="942"/>
              <a:ext cx="794" cy="31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a:p>
          </p:txBody>
        </p:sp>
        <p:sp>
          <p:nvSpPr>
            <p:cNvPr id="94376" name="Rectangle 168" descr="深色上对角线"/>
            <p:cNvSpPr>
              <a:spLocks noChangeArrowheads="1"/>
            </p:cNvSpPr>
            <p:nvPr/>
          </p:nvSpPr>
          <p:spPr bwMode="auto">
            <a:xfrm>
              <a:off x="1241" y="942"/>
              <a:ext cx="442" cy="311"/>
            </a:xfrm>
            <a:prstGeom prst="rect">
              <a:avLst/>
            </a:prstGeom>
            <a:pattFill prst="dkUpDiag">
              <a:fgClr>
                <a:srgbClr val="006600"/>
              </a:fgClr>
              <a:bgClr>
                <a:srgbClr val="FFFFFF"/>
              </a:bgClr>
            </a:patt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a:p>
          </p:txBody>
        </p:sp>
      </p:grpSp>
      <p:grpSp>
        <p:nvGrpSpPr>
          <p:cNvPr id="94421" name="Group 213"/>
          <p:cNvGrpSpPr>
            <a:grpSpLocks/>
          </p:cNvGrpSpPr>
          <p:nvPr/>
        </p:nvGrpSpPr>
        <p:grpSpPr bwMode="auto">
          <a:xfrm>
            <a:off x="4160838" y="3906838"/>
            <a:ext cx="1335087" cy="777875"/>
            <a:chOff x="2477" y="2269"/>
            <a:chExt cx="841" cy="490"/>
          </a:xfrm>
        </p:grpSpPr>
        <p:sp>
          <p:nvSpPr>
            <p:cNvPr id="94391" name="Rectangle 183"/>
            <p:cNvSpPr>
              <a:spLocks noChangeArrowheads="1"/>
            </p:cNvSpPr>
            <p:nvPr/>
          </p:nvSpPr>
          <p:spPr bwMode="auto">
            <a:xfrm>
              <a:off x="2898" y="2503"/>
              <a:ext cx="420" cy="25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a:solidFill>
                    <a:schemeClr val="tx2"/>
                  </a:solidFill>
                </a:rPr>
                <a:t>^</a:t>
              </a:r>
            </a:p>
          </p:txBody>
        </p:sp>
        <p:sp>
          <p:nvSpPr>
            <p:cNvPr id="94392" name="Rectangle 184"/>
            <p:cNvSpPr>
              <a:spLocks noChangeArrowheads="1"/>
            </p:cNvSpPr>
            <p:nvPr/>
          </p:nvSpPr>
          <p:spPr bwMode="auto">
            <a:xfrm>
              <a:off x="3038" y="2269"/>
              <a:ext cx="280" cy="2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600">
                  <a:solidFill>
                    <a:schemeClr val="tx2"/>
                  </a:solidFill>
                </a:rPr>
                <a:t>-1</a:t>
              </a:r>
            </a:p>
          </p:txBody>
        </p:sp>
        <p:sp>
          <p:nvSpPr>
            <p:cNvPr id="94393" name="Rectangle 185"/>
            <p:cNvSpPr>
              <a:spLocks noChangeArrowheads="1"/>
            </p:cNvSpPr>
            <p:nvPr/>
          </p:nvSpPr>
          <p:spPr bwMode="auto">
            <a:xfrm>
              <a:off x="2798" y="2269"/>
              <a:ext cx="240" cy="2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2</a:t>
              </a:r>
            </a:p>
          </p:txBody>
        </p:sp>
        <p:sp>
          <p:nvSpPr>
            <p:cNvPr id="94394" name="Rectangle 186"/>
            <p:cNvSpPr>
              <a:spLocks noChangeArrowheads="1"/>
            </p:cNvSpPr>
            <p:nvPr/>
          </p:nvSpPr>
          <p:spPr bwMode="auto">
            <a:xfrm>
              <a:off x="2477" y="2503"/>
              <a:ext cx="421" cy="25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a:solidFill>
                    <a:schemeClr val="tx2"/>
                  </a:solidFill>
                </a:rPr>
                <a:t>^</a:t>
              </a:r>
            </a:p>
          </p:txBody>
        </p:sp>
        <p:sp>
          <p:nvSpPr>
            <p:cNvPr id="94395" name="Rectangle 187"/>
            <p:cNvSpPr>
              <a:spLocks noChangeArrowheads="1"/>
            </p:cNvSpPr>
            <p:nvPr/>
          </p:nvSpPr>
          <p:spPr bwMode="auto">
            <a:xfrm>
              <a:off x="2477" y="2269"/>
              <a:ext cx="321" cy="2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2</a:t>
              </a:r>
            </a:p>
          </p:txBody>
        </p:sp>
      </p:grpSp>
      <p:grpSp>
        <p:nvGrpSpPr>
          <p:cNvPr id="94419" name="Group 211"/>
          <p:cNvGrpSpPr>
            <a:grpSpLocks/>
          </p:cNvGrpSpPr>
          <p:nvPr/>
        </p:nvGrpSpPr>
        <p:grpSpPr bwMode="auto">
          <a:xfrm>
            <a:off x="1709738" y="2817813"/>
            <a:ext cx="6519862" cy="776287"/>
            <a:chOff x="933" y="1583"/>
            <a:chExt cx="4107" cy="489"/>
          </a:xfrm>
        </p:grpSpPr>
        <p:sp>
          <p:nvSpPr>
            <p:cNvPr id="94379" name="Rectangle 171"/>
            <p:cNvSpPr>
              <a:spLocks noChangeArrowheads="1"/>
            </p:cNvSpPr>
            <p:nvPr/>
          </p:nvSpPr>
          <p:spPr bwMode="auto">
            <a:xfrm>
              <a:off x="2015" y="1817"/>
              <a:ext cx="421"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en-US" altLang="zh-CN">
                <a:solidFill>
                  <a:schemeClr val="tx2"/>
                </a:solidFill>
              </a:endParaRPr>
            </a:p>
          </p:txBody>
        </p:sp>
        <p:sp>
          <p:nvSpPr>
            <p:cNvPr id="94380" name="Rectangle 172"/>
            <p:cNvSpPr>
              <a:spLocks noChangeArrowheads="1"/>
            </p:cNvSpPr>
            <p:nvPr/>
          </p:nvSpPr>
          <p:spPr bwMode="auto">
            <a:xfrm>
              <a:off x="2156" y="1583"/>
              <a:ext cx="280" cy="2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3</a:t>
              </a:r>
            </a:p>
          </p:txBody>
        </p:sp>
        <p:sp>
          <p:nvSpPr>
            <p:cNvPr id="94381" name="Rectangle 173"/>
            <p:cNvSpPr>
              <a:spLocks noChangeArrowheads="1"/>
            </p:cNvSpPr>
            <p:nvPr/>
          </p:nvSpPr>
          <p:spPr bwMode="auto">
            <a:xfrm>
              <a:off x="1915" y="1583"/>
              <a:ext cx="241" cy="2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1</a:t>
              </a:r>
            </a:p>
          </p:txBody>
        </p:sp>
        <p:sp>
          <p:nvSpPr>
            <p:cNvPr id="94382" name="Rectangle 174"/>
            <p:cNvSpPr>
              <a:spLocks noChangeArrowheads="1"/>
            </p:cNvSpPr>
            <p:nvPr/>
          </p:nvSpPr>
          <p:spPr bwMode="auto">
            <a:xfrm>
              <a:off x="1595" y="1817"/>
              <a:ext cx="420"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en-US" altLang="zh-CN">
                <a:solidFill>
                  <a:schemeClr val="tx2"/>
                </a:solidFill>
              </a:endParaRPr>
            </a:p>
          </p:txBody>
        </p:sp>
        <p:sp>
          <p:nvSpPr>
            <p:cNvPr id="94383" name="Rectangle 175"/>
            <p:cNvSpPr>
              <a:spLocks noChangeArrowheads="1"/>
            </p:cNvSpPr>
            <p:nvPr/>
          </p:nvSpPr>
          <p:spPr bwMode="auto">
            <a:xfrm>
              <a:off x="1595" y="1583"/>
              <a:ext cx="320" cy="2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1</a:t>
              </a:r>
            </a:p>
          </p:txBody>
        </p:sp>
        <p:sp>
          <p:nvSpPr>
            <p:cNvPr id="94384" name="Line 176"/>
            <p:cNvSpPr>
              <a:spLocks noChangeShapeType="1"/>
            </p:cNvSpPr>
            <p:nvPr/>
          </p:nvSpPr>
          <p:spPr bwMode="auto">
            <a:xfrm flipV="1">
              <a:off x="2262" y="1903"/>
              <a:ext cx="1892" cy="14"/>
            </a:xfrm>
            <a:prstGeom prst="line">
              <a:avLst/>
            </a:prstGeom>
            <a:noFill/>
            <a:ln w="381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4386" name="Rectangle 178"/>
            <p:cNvSpPr>
              <a:spLocks noChangeArrowheads="1"/>
            </p:cNvSpPr>
            <p:nvPr/>
          </p:nvSpPr>
          <p:spPr bwMode="auto">
            <a:xfrm>
              <a:off x="4618" y="1817"/>
              <a:ext cx="422"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a:solidFill>
                    <a:schemeClr val="tx2"/>
                  </a:solidFill>
                </a:rPr>
                <a:t>^</a:t>
              </a:r>
            </a:p>
          </p:txBody>
        </p:sp>
        <p:sp>
          <p:nvSpPr>
            <p:cNvPr id="94387" name="Rectangle 179"/>
            <p:cNvSpPr>
              <a:spLocks noChangeArrowheads="1"/>
            </p:cNvSpPr>
            <p:nvPr/>
          </p:nvSpPr>
          <p:spPr bwMode="auto">
            <a:xfrm>
              <a:off x="4760" y="1583"/>
              <a:ext cx="280" cy="2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5</a:t>
              </a:r>
            </a:p>
          </p:txBody>
        </p:sp>
        <p:sp>
          <p:nvSpPr>
            <p:cNvPr id="94388" name="Rectangle 180"/>
            <p:cNvSpPr>
              <a:spLocks noChangeArrowheads="1"/>
            </p:cNvSpPr>
            <p:nvPr/>
          </p:nvSpPr>
          <p:spPr bwMode="auto">
            <a:xfrm>
              <a:off x="4519" y="1583"/>
              <a:ext cx="241" cy="2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4</a:t>
              </a:r>
            </a:p>
          </p:txBody>
        </p:sp>
        <p:sp>
          <p:nvSpPr>
            <p:cNvPr id="94389" name="Rectangle 181"/>
            <p:cNvSpPr>
              <a:spLocks noChangeArrowheads="1"/>
            </p:cNvSpPr>
            <p:nvPr/>
          </p:nvSpPr>
          <p:spPr bwMode="auto">
            <a:xfrm>
              <a:off x="4199" y="1817"/>
              <a:ext cx="419"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a:solidFill>
                    <a:schemeClr val="tx2"/>
                  </a:solidFill>
                </a:rPr>
                <a:t>^</a:t>
              </a:r>
            </a:p>
          </p:txBody>
        </p:sp>
        <p:sp>
          <p:nvSpPr>
            <p:cNvPr id="94390" name="Rectangle 182"/>
            <p:cNvSpPr>
              <a:spLocks noChangeArrowheads="1"/>
            </p:cNvSpPr>
            <p:nvPr/>
          </p:nvSpPr>
          <p:spPr bwMode="auto">
            <a:xfrm>
              <a:off x="4199" y="1583"/>
              <a:ext cx="320" cy="23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1</a:t>
              </a:r>
            </a:p>
          </p:txBody>
        </p:sp>
        <p:sp>
          <p:nvSpPr>
            <p:cNvPr id="94401" name="Line 193"/>
            <p:cNvSpPr>
              <a:spLocks noChangeShapeType="1"/>
            </p:cNvSpPr>
            <p:nvPr/>
          </p:nvSpPr>
          <p:spPr bwMode="auto">
            <a:xfrm>
              <a:off x="933" y="1903"/>
              <a:ext cx="618" cy="0"/>
            </a:xfrm>
            <a:prstGeom prst="line">
              <a:avLst/>
            </a:prstGeom>
            <a:noFill/>
            <a:ln w="381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4402" name="Line 194"/>
          <p:cNvSpPr>
            <a:spLocks noChangeShapeType="1"/>
          </p:cNvSpPr>
          <p:nvPr/>
        </p:nvSpPr>
        <p:spPr bwMode="auto">
          <a:xfrm>
            <a:off x="1709738" y="4414838"/>
            <a:ext cx="2382837" cy="0"/>
          </a:xfrm>
          <a:prstGeom prst="line">
            <a:avLst/>
          </a:prstGeom>
          <a:noFill/>
          <a:ln w="381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4403" name="Line 195"/>
          <p:cNvSpPr>
            <a:spLocks noChangeShapeType="1"/>
          </p:cNvSpPr>
          <p:nvPr/>
        </p:nvSpPr>
        <p:spPr bwMode="auto">
          <a:xfrm>
            <a:off x="1709738" y="5722938"/>
            <a:ext cx="981075" cy="0"/>
          </a:xfrm>
          <a:prstGeom prst="line">
            <a:avLst/>
          </a:prstGeom>
          <a:noFill/>
          <a:ln w="381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4420" name="Group 212"/>
          <p:cNvGrpSpPr>
            <a:grpSpLocks/>
          </p:cNvGrpSpPr>
          <p:nvPr/>
        </p:nvGrpSpPr>
        <p:grpSpPr bwMode="auto">
          <a:xfrm>
            <a:off x="2760663" y="2017713"/>
            <a:ext cx="1335087" cy="3973512"/>
            <a:chOff x="1595" y="1079"/>
            <a:chExt cx="841" cy="2503"/>
          </a:xfrm>
        </p:grpSpPr>
        <p:sp>
          <p:nvSpPr>
            <p:cNvPr id="94385" name="Line 177"/>
            <p:cNvSpPr>
              <a:spLocks noChangeShapeType="1"/>
            </p:cNvSpPr>
            <p:nvPr/>
          </p:nvSpPr>
          <p:spPr bwMode="auto">
            <a:xfrm>
              <a:off x="1860" y="1079"/>
              <a:ext cx="0" cy="458"/>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4396" name="Rectangle 188"/>
            <p:cNvSpPr>
              <a:spLocks noChangeArrowheads="1"/>
            </p:cNvSpPr>
            <p:nvPr/>
          </p:nvSpPr>
          <p:spPr bwMode="auto">
            <a:xfrm>
              <a:off x="2015" y="3327"/>
              <a:ext cx="421"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a:solidFill>
                    <a:schemeClr val="tx2"/>
                  </a:solidFill>
                </a:rPr>
                <a:t>^</a:t>
              </a:r>
            </a:p>
          </p:txBody>
        </p:sp>
        <p:sp>
          <p:nvSpPr>
            <p:cNvPr id="94397" name="Rectangle 189"/>
            <p:cNvSpPr>
              <a:spLocks noChangeArrowheads="1"/>
            </p:cNvSpPr>
            <p:nvPr/>
          </p:nvSpPr>
          <p:spPr bwMode="auto">
            <a:xfrm>
              <a:off x="2156" y="3092"/>
              <a:ext cx="280" cy="23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2</a:t>
              </a:r>
            </a:p>
          </p:txBody>
        </p:sp>
        <p:sp>
          <p:nvSpPr>
            <p:cNvPr id="94398" name="Rectangle 190"/>
            <p:cNvSpPr>
              <a:spLocks noChangeArrowheads="1"/>
            </p:cNvSpPr>
            <p:nvPr/>
          </p:nvSpPr>
          <p:spPr bwMode="auto">
            <a:xfrm>
              <a:off x="1915" y="3092"/>
              <a:ext cx="241" cy="23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1</a:t>
              </a:r>
            </a:p>
          </p:txBody>
        </p:sp>
        <p:sp>
          <p:nvSpPr>
            <p:cNvPr id="94399" name="Rectangle 191"/>
            <p:cNvSpPr>
              <a:spLocks noChangeArrowheads="1"/>
            </p:cNvSpPr>
            <p:nvPr/>
          </p:nvSpPr>
          <p:spPr bwMode="auto">
            <a:xfrm>
              <a:off x="1595" y="3327"/>
              <a:ext cx="420"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a:solidFill>
                    <a:schemeClr val="tx2"/>
                  </a:solidFill>
                </a:rPr>
                <a:t>^</a:t>
              </a:r>
            </a:p>
          </p:txBody>
        </p:sp>
        <p:sp>
          <p:nvSpPr>
            <p:cNvPr id="94400" name="Rectangle 192"/>
            <p:cNvSpPr>
              <a:spLocks noChangeArrowheads="1"/>
            </p:cNvSpPr>
            <p:nvPr/>
          </p:nvSpPr>
          <p:spPr bwMode="auto">
            <a:xfrm>
              <a:off x="1595" y="3092"/>
              <a:ext cx="320" cy="23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a:solidFill>
                    <a:schemeClr val="tx2"/>
                  </a:solidFill>
                </a:rPr>
                <a:t>3</a:t>
              </a:r>
            </a:p>
          </p:txBody>
        </p:sp>
        <p:sp>
          <p:nvSpPr>
            <p:cNvPr id="94404" name="Line 196"/>
            <p:cNvSpPr>
              <a:spLocks noChangeShapeType="1"/>
            </p:cNvSpPr>
            <p:nvPr/>
          </p:nvSpPr>
          <p:spPr bwMode="auto">
            <a:xfrm>
              <a:off x="1818" y="1994"/>
              <a:ext cx="0" cy="1098"/>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4405" name="Line 197"/>
          <p:cNvSpPr>
            <a:spLocks noChangeShapeType="1"/>
          </p:cNvSpPr>
          <p:nvPr/>
        </p:nvSpPr>
        <p:spPr bwMode="auto">
          <a:xfrm>
            <a:off x="4511675" y="2017713"/>
            <a:ext cx="0" cy="1889125"/>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4406" name="Line 198"/>
          <p:cNvSpPr>
            <a:spLocks noChangeShapeType="1"/>
          </p:cNvSpPr>
          <p:nvPr/>
        </p:nvSpPr>
        <p:spPr bwMode="auto">
          <a:xfrm>
            <a:off x="7385050" y="2090738"/>
            <a:ext cx="0" cy="727075"/>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4416" name="Group 208"/>
          <p:cNvGrpSpPr>
            <a:grpSpLocks/>
          </p:cNvGrpSpPr>
          <p:nvPr/>
        </p:nvGrpSpPr>
        <p:grpSpPr bwMode="auto">
          <a:xfrm>
            <a:off x="122238" y="2133600"/>
            <a:ext cx="1477962" cy="3581400"/>
            <a:chOff x="-67" y="1152"/>
            <a:chExt cx="931" cy="2256"/>
          </a:xfrm>
        </p:grpSpPr>
        <p:sp>
          <p:nvSpPr>
            <p:cNvPr id="94378" name="Text Box 170"/>
            <p:cNvSpPr txBox="1">
              <a:spLocks noChangeArrowheads="1"/>
            </p:cNvSpPr>
            <p:nvPr/>
          </p:nvSpPr>
          <p:spPr bwMode="auto">
            <a:xfrm>
              <a:off x="-48" y="1152"/>
              <a:ext cx="8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Arial Narrow" pitchFamily="34" charset="0"/>
                </a:rPr>
                <a:t>M.rhead[0]</a:t>
              </a:r>
            </a:p>
          </p:txBody>
        </p:sp>
        <p:sp>
          <p:nvSpPr>
            <p:cNvPr id="94408" name="Text Box 200"/>
            <p:cNvSpPr txBox="1">
              <a:spLocks noChangeArrowheads="1"/>
            </p:cNvSpPr>
            <p:nvPr/>
          </p:nvSpPr>
          <p:spPr bwMode="auto">
            <a:xfrm>
              <a:off x="-67" y="1776"/>
              <a:ext cx="8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Arial Narrow" pitchFamily="34" charset="0"/>
                </a:rPr>
                <a:t>M.rhead[1]</a:t>
              </a:r>
            </a:p>
          </p:txBody>
        </p:sp>
        <p:sp>
          <p:nvSpPr>
            <p:cNvPr id="94409" name="Text Box 201"/>
            <p:cNvSpPr txBox="1">
              <a:spLocks noChangeArrowheads="1"/>
            </p:cNvSpPr>
            <p:nvPr/>
          </p:nvSpPr>
          <p:spPr bwMode="auto">
            <a:xfrm>
              <a:off x="-48" y="2438"/>
              <a:ext cx="8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Arial Narrow" pitchFamily="34" charset="0"/>
                </a:rPr>
                <a:t>M.rhead[2]</a:t>
              </a:r>
            </a:p>
          </p:txBody>
        </p:sp>
        <p:sp>
          <p:nvSpPr>
            <p:cNvPr id="94410" name="Text Box 202"/>
            <p:cNvSpPr txBox="1">
              <a:spLocks noChangeArrowheads="1"/>
            </p:cNvSpPr>
            <p:nvPr/>
          </p:nvSpPr>
          <p:spPr bwMode="auto">
            <a:xfrm>
              <a:off x="-19" y="3158"/>
              <a:ext cx="8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Arial Narrow" pitchFamily="34" charset="0"/>
                </a:rPr>
                <a:t>M.rhead[3]</a:t>
              </a:r>
            </a:p>
          </p:txBody>
        </p:sp>
      </p:grpSp>
      <p:grpSp>
        <p:nvGrpSpPr>
          <p:cNvPr id="94418" name="Group 210"/>
          <p:cNvGrpSpPr>
            <a:grpSpLocks/>
          </p:cNvGrpSpPr>
          <p:nvPr/>
        </p:nvGrpSpPr>
        <p:grpSpPr bwMode="auto">
          <a:xfrm>
            <a:off x="1570038" y="1219200"/>
            <a:ext cx="6635750" cy="414338"/>
            <a:chOff x="845" y="576"/>
            <a:chExt cx="4180" cy="261"/>
          </a:xfrm>
        </p:grpSpPr>
        <p:sp>
          <p:nvSpPr>
            <p:cNvPr id="94377" name="Text Box 169"/>
            <p:cNvSpPr txBox="1">
              <a:spLocks noChangeArrowheads="1"/>
            </p:cNvSpPr>
            <p:nvPr/>
          </p:nvSpPr>
          <p:spPr bwMode="auto">
            <a:xfrm>
              <a:off x="845" y="576"/>
              <a:ext cx="8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Arial Narrow" pitchFamily="34" charset="0"/>
                </a:rPr>
                <a:t>M.chead[0]</a:t>
              </a:r>
            </a:p>
          </p:txBody>
        </p:sp>
        <p:sp>
          <p:nvSpPr>
            <p:cNvPr id="94411" name="Text Box 203"/>
            <p:cNvSpPr txBox="1">
              <a:spLocks noChangeArrowheads="1"/>
            </p:cNvSpPr>
            <p:nvPr/>
          </p:nvSpPr>
          <p:spPr bwMode="auto">
            <a:xfrm>
              <a:off x="1614" y="576"/>
              <a:ext cx="8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Arial Narrow" pitchFamily="34" charset="0"/>
                </a:rPr>
                <a:t>M.chead[1]</a:t>
              </a:r>
            </a:p>
          </p:txBody>
        </p:sp>
        <p:sp>
          <p:nvSpPr>
            <p:cNvPr id="94412" name="Text Box 204"/>
            <p:cNvSpPr txBox="1">
              <a:spLocks noChangeArrowheads="1"/>
            </p:cNvSpPr>
            <p:nvPr/>
          </p:nvSpPr>
          <p:spPr bwMode="auto">
            <a:xfrm>
              <a:off x="2430" y="576"/>
              <a:ext cx="8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Arial Narrow" pitchFamily="34" charset="0"/>
                </a:rPr>
                <a:t>M.chead[2]</a:t>
              </a:r>
            </a:p>
          </p:txBody>
        </p:sp>
        <p:sp>
          <p:nvSpPr>
            <p:cNvPr id="94413" name="Text Box 205"/>
            <p:cNvSpPr txBox="1">
              <a:spLocks noChangeArrowheads="1"/>
            </p:cNvSpPr>
            <p:nvPr/>
          </p:nvSpPr>
          <p:spPr bwMode="auto">
            <a:xfrm>
              <a:off x="3246" y="576"/>
              <a:ext cx="8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Arial Narrow" pitchFamily="34" charset="0"/>
                </a:rPr>
                <a:t>M.chead[3]</a:t>
              </a:r>
            </a:p>
          </p:txBody>
        </p:sp>
        <p:sp>
          <p:nvSpPr>
            <p:cNvPr id="94414" name="Text Box 206"/>
            <p:cNvSpPr txBox="1">
              <a:spLocks noChangeArrowheads="1"/>
            </p:cNvSpPr>
            <p:nvPr/>
          </p:nvSpPr>
          <p:spPr bwMode="auto">
            <a:xfrm>
              <a:off x="4143" y="587"/>
              <a:ext cx="8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Arial Narrow" pitchFamily="34" charset="0"/>
                </a:rPr>
                <a:t>M.chead[4]</a:t>
              </a:r>
            </a:p>
          </p:txBody>
        </p:sp>
      </p:grpSp>
    </p:spTree>
    <p:extLst>
      <p:ext uri="{BB962C8B-B14F-4D97-AF65-F5344CB8AC3E}">
        <p14:creationId xmlns:p14="http://schemas.microsoft.com/office/powerpoint/2010/main" val="2010829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3" name="Rectangle 5"/>
          <p:cNvSpPr>
            <a:spLocks noGrp="1" noChangeArrowheads="1"/>
          </p:cNvSpPr>
          <p:nvPr>
            <p:ph type="body" idx="1"/>
          </p:nvPr>
        </p:nvSpPr>
        <p:spPr/>
        <p:txBody>
          <a:bodyPr/>
          <a:lstStyle/>
          <a:p>
            <a:r>
              <a:rPr lang="zh-CN" altLang="en-US"/>
              <a:t>教学目标</a:t>
            </a:r>
          </a:p>
          <a:p>
            <a:pPr lvl="1"/>
            <a:r>
              <a:rPr lang="zh-CN" altLang="en-US"/>
              <a:t>（1）  了解数组的逻辑结构和存储表示；掌握数组在以行/列为主的存储结构中的地址计算方法；</a:t>
            </a:r>
          </a:p>
          <a:p>
            <a:pPr lvl="1"/>
            <a:r>
              <a:rPr lang="zh-CN" altLang="en-US"/>
              <a:t>（2）  掌握特殊矩阵的压缩存储方式及下标变换公式；</a:t>
            </a:r>
          </a:p>
          <a:p>
            <a:pPr lvl="1"/>
            <a:r>
              <a:rPr lang="zh-CN" altLang="en-US"/>
              <a:t>（3）  了解稀疏矩阵压缩存储方法的特点和适用范围，理解以三元组表示的稀疏矩阵进行矩阵运算采用的处理方法；</a:t>
            </a:r>
          </a:p>
          <a:p>
            <a:pPr lvl="1"/>
            <a:r>
              <a:rPr lang="zh-CN" altLang="en-US"/>
              <a:t>（4）  掌握广义表的结构特点极其存储表示方法，以及对非空广义表进行分解的两种分析方法。 </a:t>
            </a:r>
          </a:p>
          <a:p>
            <a:endParaRPr lang="zh-CN" altLang="en-US"/>
          </a:p>
        </p:txBody>
      </p:sp>
    </p:spTree>
    <p:extLst>
      <p:ext uri="{BB962C8B-B14F-4D97-AF65-F5344CB8AC3E}">
        <p14:creationId xmlns:p14="http://schemas.microsoft.com/office/powerpoint/2010/main" val="1869362032"/>
      </p:ext>
    </p:extLst>
  </p:cSld>
  <p:clrMapOvr>
    <a:masterClrMapping/>
  </p:clrMapOvr>
  <p:transition>
    <p:checke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914400" y="1047750"/>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FF0000"/>
                </a:solidFill>
                <a:latin typeface="Arial Narrow" pitchFamily="34" charset="0"/>
                <a:ea typeface="楷体_GB2312" pitchFamily="49" charset="-122"/>
              </a:rPr>
              <a:t>稀疏矩阵的相加运算</a:t>
            </a:r>
          </a:p>
        </p:txBody>
      </p:sp>
      <p:sp>
        <p:nvSpPr>
          <p:cNvPr id="99331" name="Text Box 3"/>
          <p:cNvSpPr txBox="1">
            <a:spLocks noChangeArrowheads="1"/>
          </p:cNvSpPr>
          <p:nvPr/>
        </p:nvSpPr>
        <p:spPr bwMode="auto">
          <a:xfrm>
            <a:off x="762000" y="180975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宋体" pitchFamily="2" charset="-122"/>
              </a:rPr>
              <a:t>A</a:t>
            </a:r>
            <a:r>
              <a:rPr lang="en-US" altLang="zh-CN">
                <a:latin typeface="Times New Roman"/>
              </a:rPr>
              <a:t>’</a:t>
            </a:r>
            <a:r>
              <a:rPr lang="en-US" altLang="zh-CN">
                <a:latin typeface="宋体" pitchFamily="2" charset="-122"/>
              </a:rPr>
              <a:t>=A+B</a:t>
            </a:r>
          </a:p>
        </p:txBody>
      </p:sp>
      <p:grpSp>
        <p:nvGrpSpPr>
          <p:cNvPr id="99341" name="Group 13"/>
          <p:cNvGrpSpPr>
            <a:grpSpLocks/>
          </p:cNvGrpSpPr>
          <p:nvPr/>
        </p:nvGrpSpPr>
        <p:grpSpPr bwMode="auto">
          <a:xfrm>
            <a:off x="838200" y="1733550"/>
            <a:ext cx="7467600" cy="2039938"/>
            <a:chOff x="1409" y="576"/>
            <a:chExt cx="3871" cy="1285"/>
          </a:xfrm>
        </p:grpSpPr>
        <p:sp>
          <p:nvSpPr>
            <p:cNvPr id="99332" name="Text Box 4"/>
            <p:cNvSpPr txBox="1">
              <a:spLocks noChangeArrowheads="1"/>
            </p:cNvSpPr>
            <p:nvPr/>
          </p:nvSpPr>
          <p:spPr bwMode="auto">
            <a:xfrm>
              <a:off x="1409" y="1104"/>
              <a:ext cx="6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Arial Narrow" pitchFamily="34" charset="0"/>
                </a:rPr>
                <a:t>a</a:t>
              </a:r>
              <a:r>
                <a:rPr lang="en-US" altLang="zh-CN" baseline="-25000">
                  <a:latin typeface="Arial Narrow" pitchFamily="34" charset="0"/>
                </a:rPr>
                <a:t>ij</a:t>
              </a:r>
              <a:r>
                <a:rPr lang="en-US" altLang="zh-CN" baseline="30000">
                  <a:latin typeface="Arial Narrow" pitchFamily="34" charset="0"/>
                </a:rPr>
                <a:t>’</a:t>
              </a:r>
              <a:r>
                <a:rPr lang="en-US" altLang="zh-CN">
                  <a:latin typeface="Arial Narrow" pitchFamily="34" charset="0"/>
                </a:rPr>
                <a:t>=</a:t>
              </a:r>
            </a:p>
          </p:txBody>
        </p:sp>
        <p:sp>
          <p:nvSpPr>
            <p:cNvPr id="99333" name="AutoShape 5"/>
            <p:cNvSpPr>
              <a:spLocks/>
            </p:cNvSpPr>
            <p:nvPr/>
          </p:nvSpPr>
          <p:spPr bwMode="auto">
            <a:xfrm>
              <a:off x="1920" y="720"/>
              <a:ext cx="252" cy="1104"/>
            </a:xfrm>
            <a:prstGeom prst="leftBrace">
              <a:avLst>
                <a:gd name="adj1" fmla="val 3650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4" name="Text Box 6"/>
            <p:cNvSpPr txBox="1">
              <a:spLocks noChangeArrowheads="1"/>
            </p:cNvSpPr>
            <p:nvPr/>
          </p:nvSpPr>
          <p:spPr bwMode="auto">
            <a:xfrm>
              <a:off x="2155" y="576"/>
              <a:ext cx="31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tx2"/>
                  </a:solidFill>
                  <a:latin typeface="Arial Narrow" pitchFamily="34" charset="0"/>
                </a:rPr>
                <a:t>①</a:t>
              </a:r>
              <a:r>
                <a:rPr lang="en-US" altLang="zh-CN" sz="2000">
                  <a:latin typeface="Arial Narrow" pitchFamily="34" charset="0"/>
                </a:rPr>
                <a:t>b</a:t>
              </a:r>
              <a:r>
                <a:rPr lang="en-US" altLang="zh-CN" sz="2000" baseline="-25000">
                  <a:latin typeface="Arial Narrow" pitchFamily="34" charset="0"/>
                </a:rPr>
                <a:t>ij       		 </a:t>
              </a:r>
              <a:r>
                <a:rPr lang="en-US" altLang="zh-CN" sz="2000">
                  <a:solidFill>
                    <a:schemeClr val="tx2"/>
                  </a:solidFill>
                  <a:latin typeface="Arial Narrow" pitchFamily="34" charset="0"/>
                </a:rPr>
                <a:t>( a</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＝0 b</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≠0      )</a:t>
              </a:r>
              <a:endParaRPr lang="zh-CN" altLang="en-US" sz="2000">
                <a:solidFill>
                  <a:schemeClr val="tx2"/>
                </a:solidFill>
                <a:latin typeface="Arial Narrow" pitchFamily="34" charset="0"/>
              </a:endParaRPr>
            </a:p>
          </p:txBody>
        </p:sp>
        <p:sp>
          <p:nvSpPr>
            <p:cNvPr id="99335" name="Text Box 7"/>
            <p:cNvSpPr txBox="1">
              <a:spLocks noChangeArrowheads="1"/>
            </p:cNvSpPr>
            <p:nvPr/>
          </p:nvSpPr>
          <p:spPr bwMode="auto">
            <a:xfrm>
              <a:off x="2166" y="892"/>
              <a:ext cx="29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tx2"/>
                  </a:solidFill>
                  <a:latin typeface="Arial Narrow" pitchFamily="34" charset="0"/>
                </a:rPr>
                <a:t>② </a:t>
              </a:r>
              <a:r>
                <a:rPr lang="en-US" altLang="zh-CN" sz="2000">
                  <a:latin typeface="Arial Narrow" pitchFamily="34" charset="0"/>
                </a:rPr>
                <a:t>a</a:t>
              </a:r>
              <a:r>
                <a:rPr lang="en-US" altLang="zh-CN" sz="2000" baseline="-25000">
                  <a:latin typeface="Arial Narrow" pitchFamily="34" charset="0"/>
                </a:rPr>
                <a:t>ij      		</a:t>
              </a:r>
              <a:r>
                <a:rPr lang="en-US" altLang="zh-CN" sz="2000">
                  <a:solidFill>
                    <a:schemeClr val="tx2"/>
                  </a:solidFill>
                  <a:latin typeface="Arial Narrow" pitchFamily="34" charset="0"/>
                </a:rPr>
                <a:t>( a</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≠0 b</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＝0      )</a:t>
              </a:r>
              <a:endParaRPr lang="zh-CN" altLang="en-US" sz="2000">
                <a:solidFill>
                  <a:schemeClr val="tx2"/>
                </a:solidFill>
                <a:latin typeface="Arial Narrow" pitchFamily="34" charset="0"/>
              </a:endParaRPr>
            </a:p>
          </p:txBody>
        </p:sp>
        <p:sp>
          <p:nvSpPr>
            <p:cNvPr id="99336" name="Rectangle 8"/>
            <p:cNvSpPr>
              <a:spLocks noChangeArrowheads="1"/>
            </p:cNvSpPr>
            <p:nvPr/>
          </p:nvSpPr>
          <p:spPr bwMode="auto">
            <a:xfrm>
              <a:off x="2160" y="1180"/>
              <a:ext cx="30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tx2"/>
                  </a:solidFill>
                  <a:latin typeface="Arial Narrow" pitchFamily="34" charset="0"/>
                </a:rPr>
                <a:t>③ </a:t>
              </a:r>
              <a:r>
                <a:rPr lang="en-US" altLang="zh-CN" sz="2000">
                  <a:latin typeface="Arial Narrow" pitchFamily="34" charset="0"/>
                </a:rPr>
                <a:t>a</a:t>
              </a:r>
              <a:r>
                <a:rPr lang="en-US" altLang="zh-CN" sz="2000" baseline="-25000">
                  <a:latin typeface="Arial Narrow" pitchFamily="34" charset="0"/>
                </a:rPr>
                <a:t>ij</a:t>
              </a:r>
              <a:r>
                <a:rPr lang="en-US" altLang="zh-CN" sz="2000">
                  <a:latin typeface="Arial Narrow" pitchFamily="34" charset="0"/>
                </a:rPr>
                <a:t>+</a:t>
              </a:r>
              <a:r>
                <a:rPr lang="en-US" altLang="zh-CN" sz="2000" baseline="-25000">
                  <a:latin typeface="Arial Narrow" pitchFamily="34" charset="0"/>
                </a:rPr>
                <a:t> </a:t>
              </a:r>
              <a:r>
                <a:rPr lang="en-US" altLang="zh-CN" sz="2000">
                  <a:latin typeface="Arial Narrow" pitchFamily="34" charset="0"/>
                </a:rPr>
                <a:t>b</a:t>
              </a:r>
              <a:r>
                <a:rPr lang="en-US" altLang="zh-CN" sz="2000" baseline="-25000">
                  <a:latin typeface="Arial Narrow" pitchFamily="34" charset="0"/>
                </a:rPr>
                <a:t>ij	 	</a:t>
              </a:r>
              <a:r>
                <a:rPr lang="en-US" altLang="zh-CN" sz="2000">
                  <a:solidFill>
                    <a:schemeClr val="tx2"/>
                  </a:solidFill>
                  <a:latin typeface="Arial Narrow" pitchFamily="34" charset="0"/>
                </a:rPr>
                <a:t>(a</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b</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≠0 a</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a:t>
              </a:r>
              <a:r>
                <a:rPr lang="en-US" altLang="zh-CN" sz="2000" baseline="-25000">
                  <a:solidFill>
                    <a:schemeClr val="tx2"/>
                  </a:solidFill>
                  <a:latin typeface="Arial Narrow" pitchFamily="34" charset="0"/>
                </a:rPr>
                <a:t> </a:t>
              </a:r>
              <a:r>
                <a:rPr lang="en-US" altLang="zh-CN" sz="2000">
                  <a:solidFill>
                    <a:schemeClr val="tx2"/>
                  </a:solidFill>
                  <a:latin typeface="Arial Narrow" pitchFamily="34" charset="0"/>
                </a:rPr>
                <a:t>b</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≠0)</a:t>
              </a:r>
              <a:endParaRPr lang="zh-CN" altLang="en-US" sz="2000">
                <a:solidFill>
                  <a:schemeClr val="tx2"/>
                </a:solidFill>
                <a:latin typeface="Arial Narrow" pitchFamily="34" charset="0"/>
              </a:endParaRPr>
            </a:p>
          </p:txBody>
        </p:sp>
        <p:sp>
          <p:nvSpPr>
            <p:cNvPr id="99337" name="Text Box 9"/>
            <p:cNvSpPr txBox="1">
              <a:spLocks noChangeArrowheads="1"/>
            </p:cNvSpPr>
            <p:nvPr/>
          </p:nvSpPr>
          <p:spPr bwMode="auto">
            <a:xfrm>
              <a:off x="2172" y="1573"/>
              <a:ext cx="2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tx2"/>
                  </a:solidFill>
                  <a:latin typeface="Arial Narrow" pitchFamily="34" charset="0"/>
                </a:rPr>
                <a:t>④ </a:t>
              </a:r>
              <a:r>
                <a:rPr lang="zh-CN" altLang="en-US">
                  <a:latin typeface="Arial Narrow" pitchFamily="34" charset="0"/>
                </a:rPr>
                <a:t>0</a:t>
              </a:r>
              <a:r>
                <a:rPr lang="zh-CN" altLang="en-US" sz="1800">
                  <a:latin typeface="Arial Narrow" pitchFamily="34" charset="0"/>
                </a:rPr>
                <a:t> </a:t>
              </a:r>
              <a:r>
                <a:rPr lang="zh-CN" altLang="en-US" sz="1800" b="0">
                  <a:latin typeface="Arial Narrow" pitchFamily="34" charset="0"/>
                </a:rPr>
                <a:t>           	</a:t>
              </a:r>
              <a:r>
                <a:rPr lang="zh-CN" altLang="en-US" sz="2000">
                  <a:solidFill>
                    <a:schemeClr val="tx2"/>
                  </a:solidFill>
                  <a:latin typeface="Arial Narrow" pitchFamily="34" charset="0"/>
                </a:rPr>
                <a:t>(</a:t>
              </a:r>
              <a:r>
                <a:rPr lang="en-US" altLang="zh-CN" sz="2000">
                  <a:solidFill>
                    <a:schemeClr val="tx2"/>
                  </a:solidFill>
                  <a:latin typeface="Arial Narrow" pitchFamily="34" charset="0"/>
                </a:rPr>
                <a:t>a</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b</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≠0 </a:t>
              </a:r>
              <a:r>
                <a:rPr lang="en-US" altLang="zh-CN">
                  <a:solidFill>
                    <a:schemeClr val="tx2"/>
                  </a:solidFill>
                  <a:latin typeface="Arial Narrow" pitchFamily="34" charset="0"/>
                </a:rPr>
                <a:t>a</a:t>
              </a:r>
              <a:r>
                <a:rPr lang="en-US" altLang="zh-CN" baseline="-25000">
                  <a:solidFill>
                    <a:schemeClr val="tx2"/>
                  </a:solidFill>
                  <a:latin typeface="Arial Narrow" pitchFamily="34" charset="0"/>
                </a:rPr>
                <a:t>ij</a:t>
              </a:r>
              <a:r>
                <a:rPr lang="en-US" altLang="zh-CN" sz="2000">
                  <a:solidFill>
                    <a:schemeClr val="tx2"/>
                  </a:solidFill>
                  <a:latin typeface="Arial Narrow" pitchFamily="34" charset="0"/>
                </a:rPr>
                <a:t>+</a:t>
              </a:r>
              <a:r>
                <a:rPr lang="en-US" altLang="zh-CN" sz="2000" baseline="-25000">
                  <a:solidFill>
                    <a:schemeClr val="tx2"/>
                  </a:solidFill>
                  <a:latin typeface="Arial Narrow" pitchFamily="34" charset="0"/>
                </a:rPr>
                <a:t> </a:t>
              </a:r>
              <a:r>
                <a:rPr lang="en-US" altLang="zh-CN" sz="2000">
                  <a:solidFill>
                    <a:schemeClr val="tx2"/>
                  </a:solidFill>
                  <a:latin typeface="Arial Narrow" pitchFamily="34" charset="0"/>
                </a:rPr>
                <a:t>b</a:t>
              </a:r>
              <a:r>
                <a:rPr lang="en-US" altLang="zh-CN" sz="2000" baseline="-25000">
                  <a:solidFill>
                    <a:schemeClr val="tx2"/>
                  </a:solidFill>
                  <a:latin typeface="Arial Narrow" pitchFamily="34" charset="0"/>
                </a:rPr>
                <a:t>ij</a:t>
              </a:r>
              <a:r>
                <a:rPr lang="en-US" altLang="zh-CN" sz="2000">
                  <a:solidFill>
                    <a:schemeClr val="tx2"/>
                  </a:solidFill>
                  <a:latin typeface="Arial Narrow" pitchFamily="34" charset="0"/>
                </a:rPr>
                <a:t>＝0)</a:t>
              </a:r>
              <a:r>
                <a:rPr lang="en-US" altLang="zh-CN">
                  <a:latin typeface="Arial Narrow" pitchFamily="34" charset="0"/>
                </a:rPr>
                <a:t> </a:t>
              </a:r>
              <a:endParaRPr lang="zh-CN" altLang="en-US">
                <a:latin typeface="Arial Narrow" pitchFamily="34" charset="0"/>
              </a:endParaRPr>
            </a:p>
          </p:txBody>
        </p:sp>
      </p:grpSp>
      <p:sp>
        <p:nvSpPr>
          <p:cNvPr id="99340" name="Text Box 12"/>
          <p:cNvSpPr txBox="1">
            <a:spLocks noChangeArrowheads="1"/>
          </p:cNvSpPr>
          <p:nvPr/>
        </p:nvSpPr>
        <p:spPr bwMode="auto">
          <a:xfrm>
            <a:off x="762000" y="3962400"/>
            <a:ext cx="7239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2000" b="0">
                <a:latin typeface="Arial Narrow" pitchFamily="34" charset="0"/>
              </a:rPr>
              <a:t>     </a:t>
            </a:r>
            <a:r>
              <a:rPr lang="zh-CN" altLang="en-US" sz="2000">
                <a:latin typeface="Arial Narrow" pitchFamily="34" charset="0"/>
              </a:rPr>
              <a:t>考虑稀疏矩阵</a:t>
            </a:r>
            <a:r>
              <a:rPr lang="en-US" altLang="zh-CN" sz="2000">
                <a:latin typeface="Arial Narrow" pitchFamily="34" charset="0"/>
              </a:rPr>
              <a:t>A,B</a:t>
            </a:r>
            <a:r>
              <a:rPr lang="zh-CN" altLang="en-US" sz="2000">
                <a:latin typeface="Arial Narrow" pitchFamily="34" charset="0"/>
              </a:rPr>
              <a:t>均采用十字链表表示,当</a:t>
            </a:r>
            <a:r>
              <a:rPr lang="en-US" altLang="zh-CN" sz="2000">
                <a:latin typeface="Arial Narrow" pitchFamily="34" charset="0"/>
              </a:rPr>
              <a:t>B</a:t>
            </a:r>
            <a:r>
              <a:rPr lang="zh-CN" altLang="en-US" sz="2000">
                <a:latin typeface="Arial Narrow" pitchFamily="34" charset="0"/>
              </a:rPr>
              <a:t>加入</a:t>
            </a:r>
            <a:r>
              <a:rPr lang="en-US" altLang="zh-CN" sz="2000">
                <a:latin typeface="Arial Narrow" pitchFamily="34" charset="0"/>
              </a:rPr>
              <a:t>A</a:t>
            </a:r>
            <a:r>
              <a:rPr lang="zh-CN" altLang="en-US" sz="2000">
                <a:latin typeface="Arial Narrow" pitchFamily="34" charset="0"/>
              </a:rPr>
              <a:t>中,对于</a:t>
            </a:r>
            <a:r>
              <a:rPr lang="en-US" altLang="zh-CN" sz="2000">
                <a:latin typeface="Arial Narrow" pitchFamily="34" charset="0"/>
              </a:rPr>
              <a:t>A</a:t>
            </a:r>
            <a:r>
              <a:rPr lang="zh-CN" altLang="en-US" sz="2000">
                <a:latin typeface="Arial Narrow" pitchFamily="34" charset="0"/>
              </a:rPr>
              <a:t>的十字链表来讲: </a:t>
            </a:r>
          </a:p>
        </p:txBody>
      </p:sp>
      <p:grpSp>
        <p:nvGrpSpPr>
          <p:cNvPr id="99349" name="Group 21"/>
          <p:cNvGrpSpPr>
            <a:grpSpLocks/>
          </p:cNvGrpSpPr>
          <p:nvPr/>
        </p:nvGrpSpPr>
        <p:grpSpPr bwMode="auto">
          <a:xfrm>
            <a:off x="1725613" y="4786313"/>
            <a:ext cx="7208837" cy="1995487"/>
            <a:chOff x="1219" y="2592"/>
            <a:chExt cx="4541" cy="1257"/>
          </a:xfrm>
        </p:grpSpPr>
        <p:sp>
          <p:nvSpPr>
            <p:cNvPr id="99344" name="AutoShape 16"/>
            <p:cNvSpPr>
              <a:spLocks/>
            </p:cNvSpPr>
            <p:nvPr/>
          </p:nvSpPr>
          <p:spPr bwMode="auto">
            <a:xfrm>
              <a:off x="1219" y="2736"/>
              <a:ext cx="340" cy="1104"/>
            </a:xfrm>
            <a:prstGeom prst="leftBrace">
              <a:avLst>
                <a:gd name="adj1" fmla="val 2705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5" name="Text Box 17"/>
            <p:cNvSpPr txBox="1">
              <a:spLocks noChangeArrowheads="1"/>
            </p:cNvSpPr>
            <p:nvPr/>
          </p:nvSpPr>
          <p:spPr bwMode="auto">
            <a:xfrm>
              <a:off x="1536" y="2592"/>
              <a:ext cx="42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tx2"/>
                  </a:solidFill>
                  <a:latin typeface="Arial Narrow" pitchFamily="34" charset="0"/>
                </a:rPr>
                <a:t>①</a:t>
              </a:r>
              <a:r>
                <a:rPr lang="zh-CN" altLang="en-US" sz="2000">
                  <a:latin typeface="Arial Narrow" pitchFamily="34" charset="0"/>
                </a:rPr>
                <a:t>插入一个新结点,数据值为</a:t>
              </a:r>
              <a:r>
                <a:rPr lang="en-US" altLang="zh-CN" sz="2000">
                  <a:latin typeface="Arial Narrow" pitchFamily="34" charset="0"/>
                </a:rPr>
                <a:t>b</a:t>
              </a:r>
              <a:r>
                <a:rPr lang="en-US" altLang="zh-CN" sz="2000" baseline="-25000">
                  <a:latin typeface="Arial Narrow" pitchFamily="34" charset="0"/>
                </a:rPr>
                <a:t>ij</a:t>
              </a:r>
              <a:endParaRPr lang="zh-CN" altLang="en-US" sz="2000">
                <a:solidFill>
                  <a:schemeClr val="tx2"/>
                </a:solidFill>
                <a:latin typeface="Arial Narrow" pitchFamily="34" charset="0"/>
              </a:endParaRPr>
            </a:p>
          </p:txBody>
        </p:sp>
        <p:sp>
          <p:nvSpPr>
            <p:cNvPr id="99346" name="Text Box 18"/>
            <p:cNvSpPr txBox="1">
              <a:spLocks noChangeArrowheads="1"/>
            </p:cNvSpPr>
            <p:nvPr/>
          </p:nvSpPr>
          <p:spPr bwMode="auto">
            <a:xfrm>
              <a:off x="1551" y="2880"/>
              <a:ext cx="39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tx2"/>
                  </a:solidFill>
                  <a:latin typeface="Arial Narrow" pitchFamily="34" charset="0"/>
                </a:rPr>
                <a:t>②</a:t>
              </a:r>
              <a:r>
                <a:rPr lang="zh-CN" altLang="en-US" sz="2000">
                  <a:latin typeface="Arial Narrow" pitchFamily="34" charset="0"/>
                </a:rPr>
                <a:t>不变</a:t>
              </a:r>
              <a:endParaRPr lang="zh-CN" altLang="en-US" sz="2000">
                <a:solidFill>
                  <a:schemeClr val="tx2"/>
                </a:solidFill>
                <a:latin typeface="Arial Narrow" pitchFamily="34" charset="0"/>
              </a:endParaRPr>
            </a:p>
          </p:txBody>
        </p:sp>
        <p:sp>
          <p:nvSpPr>
            <p:cNvPr id="99347" name="Rectangle 19"/>
            <p:cNvSpPr>
              <a:spLocks noChangeArrowheads="1"/>
            </p:cNvSpPr>
            <p:nvPr/>
          </p:nvSpPr>
          <p:spPr bwMode="auto">
            <a:xfrm>
              <a:off x="1543" y="3216"/>
              <a:ext cx="40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tx2"/>
                  </a:solidFill>
                  <a:latin typeface="Arial Narrow" pitchFamily="34" charset="0"/>
                </a:rPr>
                <a:t>③</a:t>
              </a:r>
              <a:r>
                <a:rPr lang="zh-CN" altLang="en-US" sz="2000">
                  <a:latin typeface="Arial Narrow" pitchFamily="34" charset="0"/>
                </a:rPr>
                <a:t>修改结点的数据值为</a:t>
              </a:r>
              <a:r>
                <a:rPr lang="en-US" altLang="zh-CN" sz="2000">
                  <a:latin typeface="Arial Narrow" pitchFamily="34" charset="0"/>
                </a:rPr>
                <a:t>a</a:t>
              </a:r>
              <a:r>
                <a:rPr lang="en-US" altLang="zh-CN" sz="2000" baseline="-25000">
                  <a:latin typeface="Arial Narrow" pitchFamily="34" charset="0"/>
                </a:rPr>
                <a:t>ij</a:t>
              </a:r>
              <a:r>
                <a:rPr lang="en-US" altLang="zh-CN" sz="2000">
                  <a:latin typeface="Arial Narrow" pitchFamily="34" charset="0"/>
                </a:rPr>
                <a:t>+</a:t>
              </a:r>
              <a:r>
                <a:rPr lang="en-US" altLang="zh-CN" sz="2000" baseline="-25000">
                  <a:latin typeface="Arial Narrow" pitchFamily="34" charset="0"/>
                </a:rPr>
                <a:t> </a:t>
              </a:r>
              <a:r>
                <a:rPr lang="en-US" altLang="zh-CN" sz="2000">
                  <a:latin typeface="Arial Narrow" pitchFamily="34" charset="0"/>
                </a:rPr>
                <a:t>b</a:t>
              </a:r>
              <a:r>
                <a:rPr lang="en-US" altLang="zh-CN" sz="2000" baseline="-25000">
                  <a:latin typeface="Arial Narrow" pitchFamily="34" charset="0"/>
                </a:rPr>
                <a:t>ij</a:t>
              </a:r>
              <a:endParaRPr lang="zh-CN" altLang="en-US" sz="2000">
                <a:solidFill>
                  <a:schemeClr val="tx2"/>
                </a:solidFill>
                <a:latin typeface="Arial Narrow" pitchFamily="34" charset="0"/>
              </a:endParaRPr>
            </a:p>
          </p:txBody>
        </p:sp>
        <p:sp>
          <p:nvSpPr>
            <p:cNvPr id="99348" name="Text Box 20"/>
            <p:cNvSpPr txBox="1">
              <a:spLocks noChangeArrowheads="1"/>
            </p:cNvSpPr>
            <p:nvPr/>
          </p:nvSpPr>
          <p:spPr bwMode="auto">
            <a:xfrm>
              <a:off x="1559" y="3561"/>
              <a:ext cx="3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tx2"/>
                  </a:solidFill>
                  <a:latin typeface="Arial Narrow" pitchFamily="34" charset="0"/>
                </a:rPr>
                <a:t>④</a:t>
              </a:r>
              <a:r>
                <a:rPr lang="zh-CN" altLang="en-US" sz="2000">
                  <a:latin typeface="Arial Narrow" pitchFamily="34" charset="0"/>
                </a:rPr>
                <a:t>删除一个结点</a:t>
              </a:r>
              <a:endParaRPr lang="zh-CN" altLang="en-US">
                <a:latin typeface="Arial Narrow" pitchFamily="34" charset="0"/>
              </a:endParaRPr>
            </a:p>
          </p:txBody>
        </p:sp>
      </p:grpSp>
    </p:spTree>
    <p:extLst>
      <p:ext uri="{BB962C8B-B14F-4D97-AF65-F5344CB8AC3E}">
        <p14:creationId xmlns:p14="http://schemas.microsoft.com/office/powerpoint/2010/main" val="403615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9" name="Rectangle 7"/>
          <p:cNvSpPr>
            <a:spLocks noGrp="1" noChangeArrowheads="1"/>
          </p:cNvSpPr>
          <p:nvPr>
            <p:ph type="title"/>
          </p:nvPr>
        </p:nvSpPr>
        <p:spPr>
          <a:xfrm>
            <a:off x="838200" y="457200"/>
            <a:ext cx="7772400" cy="533400"/>
          </a:xfrm>
        </p:spPr>
        <p:txBody>
          <a:bodyPr/>
          <a:lstStyle/>
          <a:p>
            <a:r>
              <a:rPr lang="zh-CN" altLang="en-US"/>
              <a:t>实现分析</a:t>
            </a:r>
          </a:p>
        </p:txBody>
      </p:sp>
      <p:sp>
        <p:nvSpPr>
          <p:cNvPr id="100360" name="Rectangle 8"/>
          <p:cNvSpPr>
            <a:spLocks noGrp="1" noChangeArrowheads="1"/>
          </p:cNvSpPr>
          <p:nvPr>
            <p:ph type="body" idx="1"/>
          </p:nvPr>
        </p:nvSpPr>
        <p:spPr/>
        <p:txBody>
          <a:bodyPr/>
          <a:lstStyle/>
          <a:p>
            <a:r>
              <a:rPr lang="zh-CN" altLang="en-US" sz="2400"/>
              <a:t>1.基本思想：      </a:t>
            </a:r>
          </a:p>
          <a:p>
            <a:pPr lvl="1"/>
            <a:r>
              <a:rPr lang="zh-CN" altLang="en-US" sz="2000"/>
              <a:t>从矩阵的第一行开始逐行进行比较，对每一行均从第一个非0元开始比较，令</a:t>
            </a:r>
            <a:r>
              <a:rPr lang="en-US" altLang="zh-CN" sz="2000"/>
              <a:t>pa,pb</a:t>
            </a:r>
            <a:r>
              <a:rPr lang="zh-CN" altLang="en-US" sz="2000"/>
              <a:t>分别指向矩阵</a:t>
            </a:r>
            <a:r>
              <a:rPr lang="en-US" altLang="zh-CN" sz="2000"/>
              <a:t>A</a:t>
            </a:r>
            <a:r>
              <a:rPr lang="zh-CN" altLang="en-US" sz="2000"/>
              <a:t>和</a:t>
            </a:r>
            <a:r>
              <a:rPr lang="en-US" altLang="zh-CN" sz="2000"/>
              <a:t>B</a:t>
            </a:r>
            <a:r>
              <a:rPr lang="zh-CN" altLang="en-US" sz="2000"/>
              <a:t>相同行的当前处理结点。</a:t>
            </a:r>
          </a:p>
          <a:p>
            <a:pPr lvl="1"/>
            <a:r>
              <a:rPr lang="zh-CN" altLang="en-US" sz="2000"/>
              <a:t>①若</a:t>
            </a:r>
            <a:r>
              <a:rPr lang="en-US" altLang="zh-CN" sz="2000"/>
              <a:t>pa-&gt;j&gt;pb-&gt;j</a:t>
            </a:r>
            <a:r>
              <a:rPr lang="zh-CN" altLang="en-US" sz="2000"/>
              <a:t>或</a:t>
            </a:r>
            <a:r>
              <a:rPr lang="en-US" altLang="zh-CN" sz="2000"/>
              <a:t>pa==NULL,</a:t>
            </a:r>
            <a:r>
              <a:rPr lang="zh-CN" altLang="en-US" sz="2000"/>
              <a:t>则在</a:t>
            </a:r>
            <a:r>
              <a:rPr lang="en-US" altLang="zh-CN" sz="2000"/>
              <a:t>A</a:t>
            </a:r>
            <a:r>
              <a:rPr lang="zh-CN" altLang="en-US" sz="2000"/>
              <a:t>中插入一个值为</a:t>
            </a:r>
            <a:r>
              <a:rPr lang="en-US" altLang="zh-CN" sz="2000"/>
              <a:t>pb-&gt;e</a:t>
            </a:r>
            <a:r>
              <a:rPr lang="zh-CN" altLang="en-US" sz="2000"/>
              <a:t>的结点，此时需要修改相应的指针。</a:t>
            </a:r>
          </a:p>
          <a:p>
            <a:pPr lvl="1"/>
            <a:r>
              <a:rPr lang="zh-CN" altLang="en-US" sz="2000"/>
              <a:t>② 若</a:t>
            </a:r>
            <a:r>
              <a:rPr lang="en-US" altLang="zh-CN" sz="2000"/>
              <a:t>pa-&gt;j&lt;pb-&gt;j,</a:t>
            </a:r>
            <a:r>
              <a:rPr lang="zh-CN" altLang="en-US" sz="2000"/>
              <a:t>则</a:t>
            </a:r>
            <a:r>
              <a:rPr lang="en-US" altLang="zh-CN" sz="2000"/>
              <a:t>pa</a:t>
            </a:r>
            <a:r>
              <a:rPr lang="zh-CN" altLang="en-US" sz="2000"/>
              <a:t>下移，即</a:t>
            </a:r>
            <a:r>
              <a:rPr lang="en-US" altLang="zh-CN" sz="2000"/>
              <a:t>pa=pa-&gt;right</a:t>
            </a:r>
          </a:p>
          <a:p>
            <a:pPr lvl="1"/>
            <a:r>
              <a:rPr lang="zh-CN" altLang="en-US" sz="2000"/>
              <a:t>③若</a:t>
            </a:r>
            <a:r>
              <a:rPr lang="en-US" altLang="zh-CN" sz="2000"/>
              <a:t>pa-&gt;j=pb-&gt;j</a:t>
            </a:r>
          </a:p>
          <a:p>
            <a:pPr lvl="2"/>
            <a:r>
              <a:rPr lang="en-US" altLang="zh-CN" sz="2000"/>
              <a:t>pa-&gt;e+pb-&gt;e ≠0,</a:t>
            </a:r>
            <a:r>
              <a:rPr lang="zh-CN" altLang="en-US" sz="2000"/>
              <a:t>则</a:t>
            </a:r>
            <a:r>
              <a:rPr lang="en-US" altLang="zh-CN" sz="2000"/>
              <a:t>pa-&gt;e+=pb-&gt;e,</a:t>
            </a:r>
            <a:r>
              <a:rPr lang="zh-CN" altLang="en-US" sz="2000"/>
              <a:t>其它不变；</a:t>
            </a:r>
          </a:p>
          <a:p>
            <a:pPr lvl="2"/>
            <a:r>
              <a:rPr lang="en-US" altLang="zh-CN" sz="2000"/>
              <a:t>pa-&gt;e+pb-&gt;e ==0，</a:t>
            </a:r>
            <a:r>
              <a:rPr lang="zh-CN" altLang="en-US" sz="2000"/>
              <a:t>则在</a:t>
            </a:r>
            <a:r>
              <a:rPr lang="en-US" altLang="zh-CN" sz="2000"/>
              <a:t>A</a:t>
            </a:r>
            <a:r>
              <a:rPr lang="zh-CN" altLang="en-US" sz="2000"/>
              <a:t>中删去</a:t>
            </a:r>
            <a:r>
              <a:rPr lang="en-US" altLang="zh-CN" sz="2000"/>
              <a:t>pa</a:t>
            </a:r>
            <a:r>
              <a:rPr lang="zh-CN" altLang="en-US" sz="2000"/>
              <a:t>指向的结点，并修改同行前一结点的</a:t>
            </a:r>
            <a:r>
              <a:rPr lang="en-US" altLang="zh-CN" sz="2000"/>
              <a:t>down</a:t>
            </a:r>
            <a:r>
              <a:rPr lang="zh-CN" altLang="en-US" sz="2000"/>
              <a:t>指针，以及同一列前一结点的</a:t>
            </a:r>
            <a:r>
              <a:rPr lang="en-US" altLang="zh-CN" sz="2000"/>
              <a:t>right</a:t>
            </a:r>
            <a:r>
              <a:rPr lang="zh-CN" altLang="en-US" sz="2000"/>
              <a:t>指针。</a:t>
            </a:r>
          </a:p>
        </p:txBody>
      </p:sp>
    </p:spTree>
    <p:extLst>
      <p:ext uri="{BB962C8B-B14F-4D97-AF65-F5344CB8AC3E}">
        <p14:creationId xmlns:p14="http://schemas.microsoft.com/office/powerpoint/2010/main" val="2656682904"/>
      </p:ext>
    </p:extLst>
  </p:cSld>
  <p:clrMapOvr>
    <a:masterClrMapping/>
  </p:clrMapOvr>
  <p:transition>
    <p:checke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914400" y="4572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FontTx/>
              <a:buAutoNum type="arabicPeriod" startAt="2"/>
            </a:pPr>
            <a:r>
              <a:rPr lang="zh-CN" altLang="en-US" sz="2800">
                <a:solidFill>
                  <a:schemeClr val="tx2"/>
                </a:solidFill>
                <a:latin typeface="Arial Narrow" pitchFamily="34" charset="0"/>
              </a:rPr>
              <a:t>算法描述</a:t>
            </a:r>
          </a:p>
        </p:txBody>
      </p:sp>
      <p:sp>
        <p:nvSpPr>
          <p:cNvPr id="101379" name="Text Box 3"/>
          <p:cNvSpPr txBox="1">
            <a:spLocks noChangeArrowheads="1"/>
          </p:cNvSpPr>
          <p:nvPr/>
        </p:nvSpPr>
        <p:spPr bwMode="auto">
          <a:xfrm>
            <a:off x="228600" y="1268760"/>
            <a:ext cx="8534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latin typeface="Arial Narrow" pitchFamily="34" charset="0"/>
              </a:rPr>
              <a:t>（1）pa=</a:t>
            </a:r>
            <a:r>
              <a:rPr lang="en-US" altLang="zh-CN" sz="2000" dirty="0" err="1">
                <a:latin typeface="Arial Narrow" pitchFamily="34" charset="0"/>
              </a:rPr>
              <a:t>A.rhead</a:t>
            </a:r>
            <a:r>
              <a:rPr lang="en-US" altLang="zh-CN" sz="2000" dirty="0">
                <a:latin typeface="Arial Narrow" pitchFamily="34" charset="0"/>
              </a:rPr>
              <a:t>[1];  </a:t>
            </a:r>
            <a:r>
              <a:rPr lang="en-US" altLang="zh-CN" sz="2000" dirty="0" err="1">
                <a:latin typeface="Arial Narrow" pitchFamily="34" charset="0"/>
              </a:rPr>
              <a:t>pb</a:t>
            </a:r>
            <a:r>
              <a:rPr lang="en-US" altLang="zh-CN" sz="2000" dirty="0">
                <a:latin typeface="Arial Narrow" pitchFamily="34" charset="0"/>
              </a:rPr>
              <a:t>=</a:t>
            </a:r>
            <a:r>
              <a:rPr lang="en-US" altLang="zh-CN" sz="2000" dirty="0" err="1">
                <a:latin typeface="Arial Narrow" pitchFamily="34" charset="0"/>
              </a:rPr>
              <a:t>B.rhead</a:t>
            </a:r>
            <a:r>
              <a:rPr lang="en-US" altLang="zh-CN" sz="2000" dirty="0">
                <a:latin typeface="Arial Narrow" pitchFamily="34" charset="0"/>
              </a:rPr>
              <a:t>[1];  pre=NULL;</a:t>
            </a:r>
          </a:p>
          <a:p>
            <a:pPr>
              <a:spcBef>
                <a:spcPct val="50000"/>
              </a:spcBef>
            </a:pPr>
            <a:r>
              <a:rPr lang="en-US" altLang="zh-CN" sz="2000" dirty="0">
                <a:latin typeface="Arial Narrow" pitchFamily="34" charset="0"/>
              </a:rPr>
              <a:t>           for(j=1;j&lt;=</a:t>
            </a:r>
            <a:r>
              <a:rPr lang="en-US" altLang="zh-CN" sz="2000" dirty="0" err="1">
                <a:latin typeface="Arial Narrow" pitchFamily="34" charset="0"/>
              </a:rPr>
              <a:t>A.nu;j</a:t>
            </a:r>
            <a:r>
              <a:rPr lang="en-US" altLang="zh-CN" sz="2000" dirty="0">
                <a:latin typeface="Arial Narrow" pitchFamily="34" charset="0"/>
              </a:rPr>
              <a:t>++) hl[j]=</a:t>
            </a:r>
            <a:r>
              <a:rPr lang="en-US" altLang="zh-CN" sz="2000" dirty="0" err="1">
                <a:latin typeface="Arial Narrow" pitchFamily="34" charset="0"/>
              </a:rPr>
              <a:t>A.chead</a:t>
            </a:r>
            <a:r>
              <a:rPr lang="en-US" altLang="zh-CN" sz="2000" dirty="0">
                <a:latin typeface="Arial Narrow" pitchFamily="34" charset="0"/>
              </a:rPr>
              <a:t>[j];</a:t>
            </a:r>
          </a:p>
          <a:p>
            <a:pPr>
              <a:spcBef>
                <a:spcPct val="50000"/>
              </a:spcBef>
            </a:pPr>
            <a:r>
              <a:rPr lang="en-US" altLang="zh-CN" sz="2000" dirty="0">
                <a:latin typeface="Arial Narrow" pitchFamily="34" charset="0"/>
              </a:rPr>
              <a:t>（2）</a:t>
            </a:r>
            <a:r>
              <a:rPr lang="zh-CN" altLang="en-US" sz="2000" dirty="0">
                <a:latin typeface="Arial Narrow" pitchFamily="34" charset="0"/>
              </a:rPr>
              <a:t>若</a:t>
            </a:r>
            <a:r>
              <a:rPr lang="en-US" altLang="zh-CN" sz="2000" dirty="0" err="1">
                <a:latin typeface="Arial Narrow" pitchFamily="34" charset="0"/>
              </a:rPr>
              <a:t>pb</a:t>
            </a:r>
            <a:r>
              <a:rPr lang="en-US" altLang="zh-CN" sz="2000" dirty="0">
                <a:latin typeface="Arial Narrow" pitchFamily="34" charset="0"/>
              </a:rPr>
              <a:t> ≠NULL(B</a:t>
            </a:r>
            <a:r>
              <a:rPr lang="zh-CN" altLang="en-US" sz="2000" dirty="0">
                <a:latin typeface="Arial Narrow" pitchFamily="34" charset="0"/>
              </a:rPr>
              <a:t>的当前行未处理完），则重复执行本步骤；</a:t>
            </a:r>
          </a:p>
          <a:p>
            <a:pPr>
              <a:spcBef>
                <a:spcPct val="50000"/>
              </a:spcBef>
            </a:pPr>
            <a:r>
              <a:rPr lang="zh-CN" altLang="en-US" sz="2000" dirty="0">
                <a:latin typeface="Arial Narrow" pitchFamily="34" charset="0"/>
              </a:rPr>
              <a:t>  	①</a:t>
            </a:r>
            <a:r>
              <a:rPr lang="en-US" altLang="zh-CN" sz="2000" dirty="0">
                <a:latin typeface="Arial Narrow" pitchFamily="34" charset="0"/>
              </a:rPr>
              <a:t>pa==NULL</a:t>
            </a:r>
            <a:r>
              <a:rPr lang="zh-CN" altLang="en-US" sz="2000" dirty="0">
                <a:latin typeface="Arial Narrow" pitchFamily="34" charset="0"/>
              </a:rPr>
              <a:t>或</a:t>
            </a:r>
            <a:r>
              <a:rPr lang="en-US" altLang="zh-CN" sz="2000" dirty="0">
                <a:latin typeface="Arial Narrow" pitchFamily="34" charset="0"/>
              </a:rPr>
              <a:t>pa-&gt;j&gt;</a:t>
            </a:r>
            <a:r>
              <a:rPr lang="en-US" altLang="zh-CN" sz="2000" dirty="0" err="1">
                <a:latin typeface="Arial Narrow" pitchFamily="34" charset="0"/>
              </a:rPr>
              <a:t>pb</a:t>
            </a:r>
            <a:r>
              <a:rPr lang="en-US" altLang="zh-CN" sz="2000" dirty="0">
                <a:latin typeface="Arial Narrow" pitchFamily="34" charset="0"/>
              </a:rPr>
              <a:t>-&gt;j,</a:t>
            </a:r>
            <a:r>
              <a:rPr lang="zh-CN" altLang="en-US" sz="2000" dirty="0">
                <a:latin typeface="Arial Narrow" pitchFamily="34" charset="0"/>
              </a:rPr>
              <a:t>生成新结点</a:t>
            </a:r>
            <a:r>
              <a:rPr lang="en-US" altLang="zh-CN" sz="2000" dirty="0">
                <a:latin typeface="Arial Narrow" pitchFamily="34" charset="0"/>
              </a:rPr>
              <a:t>p</a:t>
            </a:r>
          </a:p>
          <a:p>
            <a:pPr>
              <a:spcBef>
                <a:spcPct val="50000"/>
              </a:spcBef>
            </a:pPr>
            <a:r>
              <a:rPr lang="en-US" altLang="zh-CN" sz="2000" dirty="0">
                <a:solidFill>
                  <a:schemeClr val="tx2"/>
                </a:solidFill>
                <a:latin typeface="Arial Narrow" pitchFamily="34" charset="0"/>
              </a:rPr>
              <a:t>     (</a:t>
            </a:r>
            <a:r>
              <a:rPr lang="zh-CN" altLang="en-US" sz="2000" dirty="0">
                <a:solidFill>
                  <a:schemeClr val="tx2"/>
                </a:solidFill>
                <a:latin typeface="Arial Narrow" pitchFamily="34" charset="0"/>
              </a:rPr>
              <a:t>行表）</a:t>
            </a:r>
            <a:r>
              <a:rPr lang="en-US" altLang="zh-CN" sz="2000" dirty="0">
                <a:latin typeface="Arial Narrow" pitchFamily="34" charset="0"/>
              </a:rPr>
              <a:t>if (pre==NULL) </a:t>
            </a:r>
            <a:r>
              <a:rPr lang="en-US" altLang="zh-CN" sz="2000" dirty="0" err="1">
                <a:latin typeface="Arial Narrow" pitchFamily="34" charset="0"/>
              </a:rPr>
              <a:t>A.rhead</a:t>
            </a:r>
            <a:r>
              <a:rPr lang="en-US" altLang="zh-CN" sz="2000" dirty="0">
                <a:latin typeface="Arial Narrow" pitchFamily="34" charset="0"/>
              </a:rPr>
              <a:t>[p-&gt;</a:t>
            </a:r>
            <a:r>
              <a:rPr lang="en-US" altLang="zh-CN" sz="2000" dirty="0" err="1">
                <a:latin typeface="Arial Narrow" pitchFamily="34" charset="0"/>
              </a:rPr>
              <a:t>i</a:t>
            </a:r>
            <a:r>
              <a:rPr lang="en-US" altLang="zh-CN" sz="2000" dirty="0">
                <a:latin typeface="Arial Narrow" pitchFamily="34" charset="0"/>
              </a:rPr>
              <a:t>]=p;//A</a:t>
            </a:r>
            <a:r>
              <a:rPr lang="zh-CN" altLang="en-US" sz="2000" dirty="0">
                <a:latin typeface="Arial Narrow" pitchFamily="34" charset="0"/>
              </a:rPr>
              <a:t>中第</a:t>
            </a:r>
            <a:r>
              <a:rPr lang="en-US" altLang="zh-CN" sz="2000" dirty="0" err="1">
                <a:latin typeface="Arial Narrow" pitchFamily="34" charset="0"/>
              </a:rPr>
              <a:t>i</a:t>
            </a:r>
            <a:r>
              <a:rPr lang="zh-CN" altLang="en-US" sz="2000" dirty="0">
                <a:latin typeface="Arial Narrow" pitchFamily="34" charset="0"/>
              </a:rPr>
              <a:t>行为空</a:t>
            </a:r>
          </a:p>
          <a:p>
            <a:pPr>
              <a:spcBef>
                <a:spcPct val="50000"/>
              </a:spcBef>
            </a:pPr>
            <a:r>
              <a:rPr lang="en-US" altLang="zh-CN" sz="2000" dirty="0">
                <a:latin typeface="Arial Narrow" pitchFamily="34" charset="0"/>
              </a:rPr>
              <a:t>    	    else pre-&gt;right=p ;                        //</a:t>
            </a:r>
            <a:r>
              <a:rPr lang="zh-CN" altLang="en-US" sz="2000" dirty="0">
                <a:latin typeface="Arial Narrow" pitchFamily="34" charset="0"/>
              </a:rPr>
              <a:t>在</a:t>
            </a:r>
            <a:r>
              <a:rPr lang="en-US" altLang="zh-CN" sz="2000" dirty="0">
                <a:latin typeface="Arial Narrow" pitchFamily="34" charset="0"/>
              </a:rPr>
              <a:t>pre</a:t>
            </a:r>
            <a:r>
              <a:rPr lang="zh-CN" altLang="en-US" sz="2000" dirty="0">
                <a:latin typeface="Arial Narrow" pitchFamily="34" charset="0"/>
              </a:rPr>
              <a:t>和</a:t>
            </a:r>
            <a:r>
              <a:rPr lang="en-US" altLang="zh-CN" sz="2000" dirty="0">
                <a:latin typeface="Arial Narrow" pitchFamily="34" charset="0"/>
              </a:rPr>
              <a:t>pa</a:t>
            </a:r>
            <a:r>
              <a:rPr lang="zh-CN" altLang="en-US" sz="2000" dirty="0">
                <a:latin typeface="Arial Narrow" pitchFamily="34" charset="0"/>
              </a:rPr>
              <a:t>之间插入</a:t>
            </a:r>
            <a:r>
              <a:rPr lang="en-US" altLang="zh-CN" sz="2000" dirty="0">
                <a:latin typeface="Arial Narrow" pitchFamily="34" charset="0"/>
              </a:rPr>
              <a:t>p</a:t>
            </a:r>
          </a:p>
          <a:p>
            <a:pPr>
              <a:spcBef>
                <a:spcPct val="50000"/>
              </a:spcBef>
            </a:pPr>
            <a:r>
              <a:rPr lang="zh-CN" altLang="en-US" sz="2000" dirty="0">
                <a:latin typeface="Arial Narrow" pitchFamily="34" charset="0"/>
              </a:rPr>
              <a:t>                     </a:t>
            </a:r>
            <a:r>
              <a:rPr lang="en-US" altLang="zh-CN" sz="2000" dirty="0">
                <a:latin typeface="Arial Narrow" pitchFamily="34" charset="0"/>
              </a:rPr>
              <a:t>p-&gt;right=</a:t>
            </a:r>
            <a:r>
              <a:rPr lang="en-US" altLang="zh-CN" sz="2000" dirty="0" err="1">
                <a:latin typeface="Arial Narrow" pitchFamily="34" charset="0"/>
              </a:rPr>
              <a:t>pa;pre</a:t>
            </a:r>
            <a:r>
              <a:rPr lang="en-US" altLang="zh-CN" sz="2000" dirty="0">
                <a:latin typeface="Arial Narrow" pitchFamily="34" charset="0"/>
              </a:rPr>
              <a:t>=p;</a:t>
            </a:r>
          </a:p>
          <a:p>
            <a:pPr>
              <a:spcBef>
                <a:spcPct val="50000"/>
              </a:spcBef>
            </a:pPr>
            <a:r>
              <a:rPr lang="en-US" altLang="zh-CN" sz="2000" dirty="0">
                <a:solidFill>
                  <a:schemeClr val="tx2"/>
                </a:solidFill>
                <a:latin typeface="Arial Narrow" pitchFamily="34" charset="0"/>
              </a:rPr>
              <a:t>     (</a:t>
            </a:r>
            <a:r>
              <a:rPr lang="zh-CN" altLang="en-US" sz="2000" dirty="0">
                <a:solidFill>
                  <a:schemeClr val="tx2"/>
                </a:solidFill>
                <a:latin typeface="Arial Narrow" pitchFamily="34" charset="0"/>
              </a:rPr>
              <a:t>列表）</a:t>
            </a:r>
            <a:r>
              <a:rPr lang="zh-CN" altLang="en-US" sz="2000" dirty="0">
                <a:latin typeface="Arial Narrow" pitchFamily="34" charset="0"/>
              </a:rPr>
              <a:t>//先找到结点</a:t>
            </a:r>
            <a:r>
              <a:rPr lang="en-US" altLang="zh-CN" sz="2000" dirty="0">
                <a:latin typeface="Arial Narrow" pitchFamily="34" charset="0"/>
              </a:rPr>
              <a:t>p</a:t>
            </a:r>
            <a:r>
              <a:rPr lang="zh-CN" altLang="en-US" sz="2000" dirty="0">
                <a:latin typeface="Arial Narrow" pitchFamily="34" charset="0"/>
              </a:rPr>
              <a:t>的同一列的前驱结点，并让</a:t>
            </a:r>
            <a:r>
              <a:rPr lang="en-US" altLang="zh-CN" sz="2000" dirty="0">
                <a:latin typeface="Arial Narrow" pitchFamily="34" charset="0"/>
              </a:rPr>
              <a:t>hl[pa-&gt;j]</a:t>
            </a:r>
            <a:r>
              <a:rPr lang="zh-CN" altLang="en-US" sz="2000" dirty="0">
                <a:latin typeface="Arial Narrow" pitchFamily="34" charset="0"/>
              </a:rPr>
              <a:t>指向该结点</a:t>
            </a:r>
            <a:endParaRPr lang="zh-CN" altLang="en-US" sz="2000" dirty="0">
              <a:solidFill>
                <a:schemeClr val="tx2"/>
              </a:solidFill>
              <a:latin typeface="Arial Narrow" pitchFamily="34" charset="0"/>
            </a:endParaRPr>
          </a:p>
          <a:p>
            <a:pPr>
              <a:spcBef>
                <a:spcPct val="50000"/>
              </a:spcBef>
            </a:pPr>
            <a:r>
              <a:rPr lang="en-US" altLang="zh-CN" sz="2000" dirty="0">
                <a:latin typeface="Arial Narrow" pitchFamily="34" charset="0"/>
              </a:rPr>
              <a:t>                   for (q=hl[p-&gt;j];q-&gt;down&amp;&amp;q-&gt;down-&gt;</a:t>
            </a:r>
            <a:r>
              <a:rPr lang="en-US" altLang="zh-CN" sz="2000" dirty="0" err="1">
                <a:latin typeface="Arial Narrow" pitchFamily="34" charset="0"/>
              </a:rPr>
              <a:t>i</a:t>
            </a:r>
            <a:r>
              <a:rPr lang="en-US" altLang="zh-CN" sz="2000" dirty="0">
                <a:latin typeface="Arial Narrow" pitchFamily="34" charset="0"/>
              </a:rPr>
              <a:t>&lt;pa-&gt;</a:t>
            </a:r>
            <a:r>
              <a:rPr lang="en-US" altLang="zh-CN" sz="2000" dirty="0" err="1">
                <a:latin typeface="Arial Narrow" pitchFamily="34" charset="0"/>
              </a:rPr>
              <a:t>i;q</a:t>
            </a:r>
            <a:r>
              <a:rPr lang="en-US" altLang="zh-CN" sz="2000" dirty="0">
                <a:latin typeface="Arial Narrow" pitchFamily="34" charset="0"/>
              </a:rPr>
              <a:t>=q-&gt;down);</a:t>
            </a:r>
          </a:p>
          <a:p>
            <a:pPr>
              <a:spcBef>
                <a:spcPct val="50000"/>
              </a:spcBef>
            </a:pPr>
            <a:r>
              <a:rPr lang="en-US" altLang="zh-CN" sz="2000" dirty="0">
                <a:latin typeface="Arial Narrow" pitchFamily="34" charset="0"/>
              </a:rPr>
              <a:t>	  if (</a:t>
            </a:r>
            <a:r>
              <a:rPr lang="en-US" altLang="zh-CN" sz="2000" dirty="0" err="1">
                <a:latin typeface="Arial Narrow" pitchFamily="34" charset="0"/>
              </a:rPr>
              <a:t>A.chead</a:t>
            </a:r>
            <a:r>
              <a:rPr lang="en-US" altLang="zh-CN" sz="2000" dirty="0">
                <a:latin typeface="Arial Narrow" pitchFamily="34" charset="0"/>
              </a:rPr>
              <a:t>[p-&gt;j]==NULL) {</a:t>
            </a:r>
            <a:r>
              <a:rPr lang="en-US" altLang="zh-CN" sz="2000" dirty="0" err="1">
                <a:latin typeface="Arial Narrow" pitchFamily="34" charset="0"/>
              </a:rPr>
              <a:t>A.chead</a:t>
            </a:r>
            <a:r>
              <a:rPr lang="en-US" altLang="zh-CN" sz="2000" dirty="0">
                <a:latin typeface="Arial Narrow" pitchFamily="34" charset="0"/>
              </a:rPr>
              <a:t>[p-&gt;j]=</a:t>
            </a:r>
            <a:r>
              <a:rPr lang="en-US" altLang="zh-CN" sz="2000" dirty="0" err="1">
                <a:latin typeface="Arial Narrow" pitchFamily="34" charset="0"/>
              </a:rPr>
              <a:t>p;p</a:t>
            </a:r>
            <a:r>
              <a:rPr lang="en-US" altLang="zh-CN" sz="2000" dirty="0">
                <a:latin typeface="Arial Narrow" pitchFamily="34" charset="0"/>
              </a:rPr>
              <a:t>-&gt;down=NULL;}</a:t>
            </a:r>
          </a:p>
          <a:p>
            <a:pPr>
              <a:spcBef>
                <a:spcPct val="50000"/>
              </a:spcBef>
            </a:pPr>
            <a:r>
              <a:rPr lang="en-US" altLang="zh-CN" sz="2000" dirty="0">
                <a:latin typeface="Arial Narrow" pitchFamily="34" charset="0"/>
              </a:rPr>
              <a:t>                  else {p-&gt;down=hl[p-&gt;j]-&gt;</a:t>
            </a:r>
            <a:r>
              <a:rPr lang="en-US" altLang="zh-CN" sz="2000" dirty="0" err="1">
                <a:latin typeface="Arial Narrow" pitchFamily="34" charset="0"/>
              </a:rPr>
              <a:t>down;hl</a:t>
            </a:r>
            <a:r>
              <a:rPr lang="en-US" altLang="zh-CN" sz="2000" dirty="0">
                <a:latin typeface="Arial Narrow" pitchFamily="34" charset="0"/>
              </a:rPr>
              <a:t>[p-&gt;j]-&gt;down=p;}</a:t>
            </a:r>
            <a:r>
              <a:rPr lang="zh-CN" altLang="en-US" sz="2000" dirty="0">
                <a:latin typeface="Arial Narrow" pitchFamily="34" charset="0"/>
              </a:rPr>
              <a:t>  </a:t>
            </a:r>
          </a:p>
        </p:txBody>
      </p:sp>
    </p:spTree>
    <p:extLst>
      <p:ext uri="{BB962C8B-B14F-4D97-AF65-F5344CB8AC3E}">
        <p14:creationId xmlns:p14="http://schemas.microsoft.com/office/powerpoint/2010/main" val="2168620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152400" y="1066800"/>
            <a:ext cx="8839200" cy="57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50000"/>
              </a:spcBef>
            </a:pPr>
            <a:r>
              <a:rPr lang="en-US" altLang="zh-CN" sz="2000" dirty="0">
                <a:latin typeface="Arial Narrow" pitchFamily="34" charset="0"/>
              </a:rPr>
              <a:t>	</a:t>
            </a:r>
            <a:r>
              <a:rPr lang="en-US" altLang="zh-CN" dirty="0">
                <a:latin typeface="Arial Narrow" pitchFamily="34" charset="0"/>
              </a:rPr>
              <a:t>②</a:t>
            </a:r>
            <a:r>
              <a:rPr lang="zh-CN" altLang="en-US" dirty="0">
                <a:latin typeface="Arial Narrow" pitchFamily="34" charset="0"/>
              </a:rPr>
              <a:t>若</a:t>
            </a:r>
            <a:r>
              <a:rPr lang="en-US" altLang="zh-CN" dirty="0">
                <a:latin typeface="Arial Narrow" pitchFamily="34" charset="0"/>
              </a:rPr>
              <a:t>pa ≠ NULL</a:t>
            </a:r>
            <a:r>
              <a:rPr lang="zh-CN" altLang="en-US" dirty="0">
                <a:latin typeface="Arial Narrow" pitchFamily="34" charset="0"/>
              </a:rPr>
              <a:t>或</a:t>
            </a:r>
            <a:r>
              <a:rPr lang="en-US" altLang="zh-CN" dirty="0">
                <a:latin typeface="Arial Narrow" pitchFamily="34" charset="0"/>
              </a:rPr>
              <a:t>pa-&gt;j&lt;</a:t>
            </a:r>
            <a:r>
              <a:rPr lang="en-US" altLang="zh-CN" dirty="0" err="1">
                <a:latin typeface="Arial Narrow" pitchFamily="34" charset="0"/>
              </a:rPr>
              <a:t>pb</a:t>
            </a:r>
            <a:r>
              <a:rPr lang="en-US" altLang="zh-CN" dirty="0">
                <a:latin typeface="Arial Narrow" pitchFamily="34" charset="0"/>
              </a:rPr>
              <a:t>-&gt;j，</a:t>
            </a:r>
            <a:r>
              <a:rPr lang="zh-CN" altLang="en-US" dirty="0">
                <a:latin typeface="Arial Narrow" pitchFamily="34" charset="0"/>
              </a:rPr>
              <a:t>则 </a:t>
            </a:r>
            <a:r>
              <a:rPr lang="en-US" altLang="zh-CN" dirty="0">
                <a:latin typeface="Arial Narrow" pitchFamily="34" charset="0"/>
              </a:rPr>
              <a:t>pre=pa; pa=pa-&gt;right;</a:t>
            </a:r>
          </a:p>
          <a:p>
            <a:pPr>
              <a:lnSpc>
                <a:spcPct val="95000"/>
              </a:lnSpc>
              <a:spcBef>
                <a:spcPct val="50000"/>
              </a:spcBef>
            </a:pPr>
            <a:r>
              <a:rPr lang="en-US" altLang="zh-CN" dirty="0">
                <a:latin typeface="Arial Narrow" pitchFamily="34" charset="0"/>
              </a:rPr>
              <a:t>	③</a:t>
            </a:r>
            <a:r>
              <a:rPr lang="zh-CN" altLang="en-US" dirty="0">
                <a:latin typeface="Arial Narrow" pitchFamily="34" charset="0"/>
              </a:rPr>
              <a:t>若</a:t>
            </a:r>
            <a:r>
              <a:rPr lang="en-US" altLang="zh-CN" dirty="0">
                <a:latin typeface="Arial Narrow" pitchFamily="34" charset="0"/>
              </a:rPr>
              <a:t>pa-&gt;j==</a:t>
            </a:r>
            <a:r>
              <a:rPr lang="en-US" altLang="zh-CN" dirty="0" err="1">
                <a:latin typeface="Arial Narrow" pitchFamily="34" charset="0"/>
              </a:rPr>
              <a:t>pb</a:t>
            </a:r>
            <a:r>
              <a:rPr lang="en-US" altLang="zh-CN" dirty="0">
                <a:latin typeface="Arial Narrow" pitchFamily="34" charset="0"/>
              </a:rPr>
              <a:t>-&gt;j,</a:t>
            </a:r>
            <a:r>
              <a:rPr lang="zh-CN" altLang="en-US" dirty="0">
                <a:latin typeface="Arial Narrow" pitchFamily="34" charset="0"/>
              </a:rPr>
              <a:t>则</a:t>
            </a:r>
            <a:r>
              <a:rPr lang="en-US" altLang="zh-CN" dirty="0">
                <a:latin typeface="Arial Narrow" pitchFamily="34" charset="0"/>
              </a:rPr>
              <a:t>pa-&gt;e+=</a:t>
            </a:r>
            <a:r>
              <a:rPr lang="en-US" altLang="zh-CN" dirty="0" err="1">
                <a:latin typeface="Arial Narrow" pitchFamily="34" charset="0"/>
              </a:rPr>
              <a:t>pb</a:t>
            </a:r>
            <a:r>
              <a:rPr lang="en-US" altLang="zh-CN" dirty="0">
                <a:latin typeface="Arial Narrow" pitchFamily="34" charset="0"/>
              </a:rPr>
              <a:t>-&gt;e;</a:t>
            </a:r>
          </a:p>
          <a:p>
            <a:pPr>
              <a:lnSpc>
                <a:spcPct val="95000"/>
              </a:lnSpc>
              <a:spcBef>
                <a:spcPct val="50000"/>
              </a:spcBef>
            </a:pPr>
            <a:r>
              <a:rPr lang="en-US" altLang="zh-CN" dirty="0">
                <a:latin typeface="Arial Narrow" pitchFamily="34" charset="0"/>
              </a:rPr>
              <a:t> 		a） pa-&gt;e≠0，pa,pb</a:t>
            </a:r>
            <a:r>
              <a:rPr lang="zh-CN" altLang="en-US" dirty="0">
                <a:latin typeface="Arial Narrow" pitchFamily="34" charset="0"/>
              </a:rPr>
              <a:t>向右移{</a:t>
            </a:r>
            <a:r>
              <a:rPr lang="en-US" altLang="zh-CN" dirty="0">
                <a:latin typeface="Arial Narrow" pitchFamily="34" charset="0"/>
              </a:rPr>
              <a:t>pre=</a:t>
            </a:r>
            <a:r>
              <a:rPr lang="en-US" altLang="zh-CN" dirty="0" err="1">
                <a:latin typeface="Arial Narrow" pitchFamily="34" charset="0"/>
              </a:rPr>
              <a:t>pa;pa</a:t>
            </a:r>
            <a:r>
              <a:rPr lang="en-US" altLang="zh-CN" dirty="0">
                <a:latin typeface="Arial Narrow" pitchFamily="34" charset="0"/>
              </a:rPr>
              <a:t>=pa-&gt;</a:t>
            </a:r>
            <a:r>
              <a:rPr lang="en-US" altLang="zh-CN" dirty="0" err="1">
                <a:latin typeface="Arial Narrow" pitchFamily="34" charset="0"/>
              </a:rPr>
              <a:t>right;pb</a:t>
            </a:r>
            <a:r>
              <a:rPr lang="en-US" altLang="zh-CN" dirty="0">
                <a:latin typeface="Arial Narrow" pitchFamily="34" charset="0"/>
              </a:rPr>
              <a:t>=</a:t>
            </a:r>
            <a:r>
              <a:rPr lang="en-US" altLang="zh-CN" dirty="0" err="1">
                <a:latin typeface="Arial Narrow" pitchFamily="34" charset="0"/>
              </a:rPr>
              <a:t>pb</a:t>
            </a:r>
            <a:r>
              <a:rPr lang="en-US" altLang="zh-CN" dirty="0">
                <a:latin typeface="Arial Narrow" pitchFamily="34" charset="0"/>
              </a:rPr>
              <a:t>-&gt;right;}</a:t>
            </a:r>
          </a:p>
          <a:p>
            <a:pPr>
              <a:lnSpc>
                <a:spcPct val="95000"/>
              </a:lnSpc>
              <a:spcBef>
                <a:spcPct val="50000"/>
              </a:spcBef>
            </a:pPr>
            <a:r>
              <a:rPr lang="zh-CN" altLang="en-US" dirty="0">
                <a:latin typeface="Arial Narrow" pitchFamily="34" charset="0"/>
              </a:rPr>
              <a:t>		</a:t>
            </a:r>
            <a:r>
              <a:rPr lang="en-US" altLang="zh-CN" dirty="0" err="1">
                <a:latin typeface="Arial Narrow" pitchFamily="34" charset="0"/>
              </a:rPr>
              <a:t>b）pa</a:t>
            </a:r>
            <a:r>
              <a:rPr lang="en-US" altLang="zh-CN" dirty="0">
                <a:latin typeface="Arial Narrow" pitchFamily="34" charset="0"/>
              </a:rPr>
              <a:t>-&gt;e==0,</a:t>
            </a:r>
            <a:r>
              <a:rPr lang="zh-CN" altLang="en-US" dirty="0">
                <a:latin typeface="Arial Narrow" pitchFamily="34" charset="0"/>
              </a:rPr>
              <a:t>删除</a:t>
            </a:r>
            <a:r>
              <a:rPr lang="en-US" altLang="zh-CN" dirty="0">
                <a:latin typeface="Arial Narrow" pitchFamily="34" charset="0"/>
              </a:rPr>
              <a:t>pa,</a:t>
            </a:r>
            <a:r>
              <a:rPr lang="zh-CN" altLang="en-US" dirty="0">
                <a:latin typeface="Arial Narrow" pitchFamily="34" charset="0"/>
              </a:rPr>
              <a:t>并作指针的相应修改。</a:t>
            </a:r>
          </a:p>
          <a:p>
            <a:pPr>
              <a:lnSpc>
                <a:spcPct val="95000"/>
              </a:lnSpc>
              <a:spcBef>
                <a:spcPct val="50000"/>
              </a:spcBef>
            </a:pPr>
            <a:r>
              <a:rPr lang="en-US" altLang="zh-CN" dirty="0">
                <a:solidFill>
                  <a:schemeClr val="tx2"/>
                </a:solidFill>
                <a:latin typeface="Arial Narrow" pitchFamily="34" charset="0"/>
              </a:rPr>
              <a:t>		(</a:t>
            </a:r>
            <a:r>
              <a:rPr lang="zh-CN" altLang="en-US" dirty="0">
                <a:solidFill>
                  <a:schemeClr val="tx2"/>
                </a:solidFill>
                <a:latin typeface="Arial Narrow" pitchFamily="34" charset="0"/>
              </a:rPr>
              <a:t>行表）</a:t>
            </a:r>
            <a:r>
              <a:rPr lang="en-US" altLang="zh-CN" dirty="0">
                <a:latin typeface="Arial Narrow" pitchFamily="34" charset="0"/>
              </a:rPr>
              <a:t>if (pre==NULL) </a:t>
            </a:r>
            <a:r>
              <a:rPr lang="en-US" altLang="zh-CN" dirty="0" err="1">
                <a:latin typeface="Arial Narrow" pitchFamily="34" charset="0"/>
              </a:rPr>
              <a:t>A.rhead</a:t>
            </a:r>
            <a:r>
              <a:rPr lang="en-US" altLang="zh-CN" dirty="0">
                <a:latin typeface="Arial Narrow" pitchFamily="34" charset="0"/>
              </a:rPr>
              <a:t>[pa-&gt;</a:t>
            </a:r>
            <a:r>
              <a:rPr lang="en-US" altLang="zh-CN" dirty="0" err="1">
                <a:latin typeface="Arial Narrow" pitchFamily="34" charset="0"/>
              </a:rPr>
              <a:t>i</a:t>
            </a:r>
            <a:r>
              <a:rPr lang="en-US" altLang="zh-CN" dirty="0">
                <a:latin typeface="Arial Narrow" pitchFamily="34" charset="0"/>
              </a:rPr>
              <a:t>]=pa-&gt;right;</a:t>
            </a:r>
          </a:p>
          <a:p>
            <a:pPr>
              <a:lnSpc>
                <a:spcPct val="95000"/>
              </a:lnSpc>
              <a:spcBef>
                <a:spcPct val="50000"/>
              </a:spcBef>
            </a:pPr>
            <a:r>
              <a:rPr lang="en-US" altLang="zh-CN" dirty="0">
                <a:latin typeface="Arial Narrow" pitchFamily="34" charset="0"/>
              </a:rPr>
              <a:t> 		               else pre-&gt;right=pa-&gt;right</a:t>
            </a:r>
            <a:r>
              <a:rPr lang="zh-CN" altLang="en-US" dirty="0">
                <a:latin typeface="Arial Narrow" pitchFamily="34" charset="0"/>
              </a:rPr>
              <a:t>       </a:t>
            </a:r>
          </a:p>
          <a:p>
            <a:pPr>
              <a:lnSpc>
                <a:spcPct val="95000"/>
              </a:lnSpc>
              <a:spcBef>
                <a:spcPct val="50000"/>
              </a:spcBef>
            </a:pPr>
            <a:r>
              <a:rPr lang="en-US" altLang="zh-CN" dirty="0">
                <a:latin typeface="Arial Narrow" pitchFamily="34" charset="0"/>
              </a:rPr>
              <a:t>      		               p=</a:t>
            </a:r>
            <a:r>
              <a:rPr lang="en-US" altLang="zh-CN" dirty="0" err="1">
                <a:latin typeface="Arial Narrow" pitchFamily="34" charset="0"/>
              </a:rPr>
              <a:t>pa;pa</a:t>
            </a:r>
            <a:r>
              <a:rPr lang="en-US" altLang="zh-CN" dirty="0">
                <a:latin typeface="Arial Narrow" pitchFamily="34" charset="0"/>
              </a:rPr>
              <a:t>=pa-&gt;right;</a:t>
            </a:r>
          </a:p>
          <a:p>
            <a:pPr>
              <a:lnSpc>
                <a:spcPct val="95000"/>
              </a:lnSpc>
              <a:spcBef>
                <a:spcPct val="50000"/>
              </a:spcBef>
            </a:pPr>
            <a:r>
              <a:rPr lang="en-US" altLang="zh-CN" dirty="0">
                <a:solidFill>
                  <a:schemeClr val="tx2"/>
                </a:solidFill>
                <a:latin typeface="Arial Narrow" pitchFamily="34" charset="0"/>
              </a:rPr>
              <a:t>		(</a:t>
            </a:r>
            <a:r>
              <a:rPr lang="zh-CN" altLang="en-US" dirty="0">
                <a:solidFill>
                  <a:schemeClr val="tx2"/>
                </a:solidFill>
                <a:latin typeface="Arial Narrow" pitchFamily="34" charset="0"/>
              </a:rPr>
              <a:t>列表）</a:t>
            </a:r>
            <a:r>
              <a:rPr lang="zh-CN" altLang="en-US" dirty="0">
                <a:latin typeface="Arial Narrow" pitchFamily="34" charset="0"/>
              </a:rPr>
              <a:t>先找到结点</a:t>
            </a:r>
            <a:r>
              <a:rPr lang="en-US" altLang="zh-CN" dirty="0">
                <a:latin typeface="Arial Narrow" pitchFamily="34" charset="0"/>
              </a:rPr>
              <a:t>p</a:t>
            </a:r>
            <a:r>
              <a:rPr lang="zh-CN" altLang="en-US" dirty="0">
                <a:latin typeface="Arial Narrow" pitchFamily="34" charset="0"/>
              </a:rPr>
              <a:t>的同一列的前驱结点，并让</a:t>
            </a:r>
            <a:r>
              <a:rPr lang="en-US" altLang="zh-CN" dirty="0">
                <a:latin typeface="Arial Narrow" pitchFamily="34" charset="0"/>
              </a:rPr>
              <a:t>hl[pa-&gt;j]</a:t>
            </a:r>
            <a:r>
              <a:rPr lang="zh-CN" altLang="en-US" dirty="0">
                <a:latin typeface="Arial Narrow" pitchFamily="34" charset="0"/>
              </a:rPr>
              <a:t>指向			该结点</a:t>
            </a:r>
          </a:p>
          <a:p>
            <a:pPr>
              <a:lnSpc>
                <a:spcPct val="95000"/>
              </a:lnSpc>
              <a:spcBef>
                <a:spcPct val="50000"/>
              </a:spcBef>
            </a:pPr>
            <a:r>
              <a:rPr lang="en-US" altLang="zh-CN" dirty="0">
                <a:latin typeface="Arial Narrow" pitchFamily="34" charset="0"/>
              </a:rPr>
              <a:t>			 if (</a:t>
            </a:r>
            <a:r>
              <a:rPr lang="en-US" altLang="zh-CN" dirty="0" err="1">
                <a:latin typeface="Arial Narrow" pitchFamily="34" charset="0"/>
              </a:rPr>
              <a:t>A.chead</a:t>
            </a:r>
            <a:r>
              <a:rPr lang="en-US" altLang="zh-CN" dirty="0">
                <a:latin typeface="Arial Narrow" pitchFamily="34" charset="0"/>
              </a:rPr>
              <a:t>[p-&gt;j]==p) {</a:t>
            </a:r>
            <a:r>
              <a:rPr lang="en-US" altLang="zh-CN" dirty="0" err="1">
                <a:latin typeface="Arial Narrow" pitchFamily="34" charset="0"/>
              </a:rPr>
              <a:t>A.chead</a:t>
            </a:r>
            <a:r>
              <a:rPr lang="en-US" altLang="zh-CN" dirty="0">
                <a:latin typeface="Arial Narrow" pitchFamily="34" charset="0"/>
              </a:rPr>
              <a:t>[p-&gt;j]=hl[p-&gt;j]=p-&gt;down;}</a:t>
            </a:r>
          </a:p>
          <a:p>
            <a:pPr>
              <a:lnSpc>
                <a:spcPct val="95000"/>
              </a:lnSpc>
              <a:spcBef>
                <a:spcPct val="50000"/>
              </a:spcBef>
            </a:pPr>
            <a:r>
              <a:rPr lang="en-US" altLang="zh-CN" dirty="0">
                <a:latin typeface="Arial Narrow" pitchFamily="34" charset="0"/>
              </a:rPr>
              <a:t>       			else hl[p-&gt;j]-&gt;down=p-&gt;down;</a:t>
            </a:r>
          </a:p>
          <a:p>
            <a:pPr>
              <a:lnSpc>
                <a:spcPct val="95000"/>
              </a:lnSpc>
              <a:spcBef>
                <a:spcPct val="50000"/>
              </a:spcBef>
            </a:pPr>
            <a:r>
              <a:rPr lang="en-US" altLang="zh-CN" dirty="0">
                <a:latin typeface="Arial Narrow" pitchFamily="34" charset="0"/>
              </a:rPr>
              <a:t>       			free(p</a:t>
            </a:r>
            <a:r>
              <a:rPr lang="en-US" altLang="zh-CN" dirty="0" smtClean="0">
                <a:latin typeface="Arial Narrow" pitchFamily="34" charset="0"/>
              </a:rPr>
              <a:t>);</a:t>
            </a:r>
          </a:p>
          <a:p>
            <a:pPr>
              <a:lnSpc>
                <a:spcPct val="95000"/>
              </a:lnSpc>
              <a:spcBef>
                <a:spcPct val="50000"/>
              </a:spcBef>
            </a:pPr>
            <a:r>
              <a:rPr lang="zh-CN" altLang="en-US" dirty="0"/>
              <a:t>（3）若本行不是</a:t>
            </a:r>
            <a:r>
              <a:rPr lang="en-US" altLang="zh-CN" dirty="0"/>
              <a:t>B</a:t>
            </a:r>
            <a:r>
              <a:rPr lang="zh-CN" altLang="en-US" dirty="0"/>
              <a:t>的最后一行，则令</a:t>
            </a:r>
            <a:r>
              <a:rPr lang="en-US" altLang="zh-CN" dirty="0" err="1"/>
              <a:t>pa,pb</a:t>
            </a:r>
            <a:r>
              <a:rPr lang="zh-CN" altLang="en-US" dirty="0"/>
              <a:t>分别指向下一行的第一个非0元，重复第（2）步，否则算法结束。</a:t>
            </a:r>
          </a:p>
          <a:p>
            <a:pPr>
              <a:lnSpc>
                <a:spcPct val="95000"/>
              </a:lnSpc>
              <a:spcBef>
                <a:spcPct val="50000"/>
              </a:spcBef>
            </a:pPr>
            <a:endParaRPr lang="en-US" altLang="zh-CN" dirty="0">
              <a:latin typeface="Arial Narrow" pitchFamily="34" charset="0"/>
            </a:endParaRPr>
          </a:p>
        </p:txBody>
      </p:sp>
    </p:spTree>
    <p:extLst>
      <p:ext uri="{BB962C8B-B14F-4D97-AF65-F5344CB8AC3E}">
        <p14:creationId xmlns:p14="http://schemas.microsoft.com/office/powerpoint/2010/main" val="1445677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67" name="Rectangle 19"/>
          <p:cNvSpPr>
            <a:spLocks noGrp="1" noChangeArrowheads="1"/>
          </p:cNvSpPr>
          <p:nvPr>
            <p:ph type="title"/>
          </p:nvPr>
        </p:nvSpPr>
        <p:spPr>
          <a:xfrm>
            <a:off x="827584" y="260648"/>
            <a:ext cx="7772400" cy="533400"/>
          </a:xfrm>
        </p:spPr>
        <p:txBody>
          <a:bodyPr/>
          <a:lstStyle/>
          <a:p>
            <a:r>
              <a:rPr lang="en-US" altLang="zh-CN" sz="4000" dirty="0"/>
              <a:t>3</a:t>
            </a:r>
            <a:r>
              <a:rPr lang="en-US" altLang="zh-CN" sz="4000" dirty="0" smtClean="0"/>
              <a:t>.4 </a:t>
            </a:r>
            <a:r>
              <a:rPr lang="zh-CN" altLang="en-US" sz="4000" dirty="0"/>
              <a:t>广义表的定义</a:t>
            </a:r>
          </a:p>
        </p:txBody>
      </p:sp>
      <p:sp>
        <p:nvSpPr>
          <p:cNvPr id="104468" name="Rectangle 20"/>
          <p:cNvSpPr>
            <a:spLocks noGrp="1" noChangeArrowheads="1"/>
          </p:cNvSpPr>
          <p:nvPr>
            <p:ph type="body" idx="1"/>
          </p:nvPr>
        </p:nvSpPr>
        <p:spPr/>
        <p:txBody>
          <a:bodyPr/>
          <a:lstStyle/>
          <a:p>
            <a:r>
              <a:rPr lang="zh-CN" altLang="en-US" sz="2800" dirty="0"/>
              <a:t>概念引入：</a:t>
            </a:r>
          </a:p>
          <a:p>
            <a:pPr lvl="1"/>
            <a:r>
              <a:rPr lang="zh-CN" altLang="en-US" sz="2400" dirty="0"/>
              <a:t>广义表（</a:t>
            </a:r>
            <a:r>
              <a:rPr lang="en-US" altLang="zh-CN" sz="2400" i="1" dirty="0"/>
              <a:t>Lists</a:t>
            </a:r>
            <a:r>
              <a:rPr lang="en-US" altLang="zh-CN" sz="2400" dirty="0"/>
              <a:t>，</a:t>
            </a:r>
            <a:r>
              <a:rPr lang="zh-CN" altLang="en-US" sz="2400" dirty="0"/>
              <a:t>又称列表）是线性表的推广。</a:t>
            </a:r>
          </a:p>
          <a:p>
            <a:pPr lvl="1"/>
            <a:r>
              <a:rPr lang="zh-CN" altLang="en-US" sz="2400" dirty="0"/>
              <a:t>线性表：</a:t>
            </a:r>
          </a:p>
          <a:p>
            <a:pPr lvl="2">
              <a:buFont typeface="Wingdings" pitchFamily="2" charset="2"/>
              <a:buNone/>
            </a:pPr>
            <a:r>
              <a:rPr lang="en-US" altLang="zh-CN" sz="2000" dirty="0"/>
              <a:t>                （</a:t>
            </a:r>
            <a:r>
              <a:rPr lang="en-US" altLang="zh-CN" sz="2000" i="1" dirty="0"/>
              <a:t>a</a:t>
            </a:r>
            <a:r>
              <a:rPr lang="en-US" altLang="zh-CN" sz="2000" i="1" baseline="-25000" dirty="0"/>
              <a:t>1</a:t>
            </a:r>
            <a:r>
              <a:rPr lang="en-US" altLang="zh-CN" sz="2000" i="1" dirty="0"/>
              <a:t>, a</a:t>
            </a:r>
            <a:r>
              <a:rPr lang="en-US" altLang="zh-CN" sz="2000" i="1" baseline="-25000" dirty="0"/>
              <a:t>2</a:t>
            </a:r>
            <a:r>
              <a:rPr lang="en-US" altLang="zh-CN" sz="2000" i="1" dirty="0"/>
              <a:t>, a</a:t>
            </a:r>
            <a:r>
              <a:rPr lang="en-US" altLang="zh-CN" sz="2000" i="1" baseline="-25000" dirty="0"/>
              <a:t>3</a:t>
            </a:r>
            <a:r>
              <a:rPr lang="en-US" altLang="zh-CN" sz="2000" i="1" dirty="0"/>
              <a:t>,…, a</a:t>
            </a:r>
            <a:r>
              <a:rPr lang="en-US" altLang="zh-CN" sz="2000" i="1" baseline="-25000" dirty="0"/>
              <a:t>n</a:t>
            </a:r>
            <a:r>
              <a:rPr lang="en-US" altLang="zh-CN" sz="2000" baseline="-25000" dirty="0"/>
              <a:t> </a:t>
            </a:r>
            <a:r>
              <a:rPr lang="en-US" altLang="zh-CN" sz="2000" dirty="0"/>
              <a:t>）</a:t>
            </a:r>
            <a:endParaRPr lang="zh-CN" altLang="en-US" sz="2000" dirty="0"/>
          </a:p>
          <a:p>
            <a:pPr lvl="2"/>
            <a:r>
              <a:rPr lang="zh-CN" altLang="en-US" sz="2000" dirty="0"/>
              <a:t>线性表的元素仅限于原子项，不能是一张表。</a:t>
            </a:r>
          </a:p>
          <a:p>
            <a:pPr lvl="2"/>
            <a:r>
              <a:rPr lang="zh-CN" altLang="en-US" sz="2000" dirty="0"/>
              <a:t>若放松对表元素的这种限制，允许它们具有其自身结构，这样就产生了广义表的概念。</a:t>
            </a:r>
          </a:p>
          <a:p>
            <a:endParaRPr lang="zh-CN" altLang="en-US" sz="2800" dirty="0"/>
          </a:p>
        </p:txBody>
      </p:sp>
    </p:spTree>
    <p:extLst>
      <p:ext uri="{BB962C8B-B14F-4D97-AF65-F5344CB8AC3E}">
        <p14:creationId xmlns:p14="http://schemas.microsoft.com/office/powerpoint/2010/main" val="135723637"/>
      </p:ext>
    </p:extLst>
  </p:cSld>
  <p:clrMapOvr>
    <a:masterClrMapping/>
  </p:clrMapOvr>
  <p:transition>
    <p:checke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7" name="Rectangle 7"/>
          <p:cNvSpPr>
            <a:spLocks noGrp="1" noChangeArrowheads="1"/>
          </p:cNvSpPr>
          <p:nvPr>
            <p:ph type="body" idx="1"/>
          </p:nvPr>
        </p:nvSpPr>
        <p:spPr/>
        <p:txBody>
          <a:bodyPr/>
          <a:lstStyle/>
          <a:p>
            <a:pPr>
              <a:lnSpc>
                <a:spcPct val="120000"/>
              </a:lnSpc>
            </a:pPr>
            <a:r>
              <a:rPr lang="zh-CN" altLang="en-US" sz="2800"/>
              <a:t>广义表：</a:t>
            </a:r>
          </a:p>
          <a:p>
            <a:pPr lvl="1" algn="ctr">
              <a:lnSpc>
                <a:spcPct val="120000"/>
              </a:lnSpc>
              <a:buFont typeface="Wingdings" pitchFamily="2" charset="2"/>
              <a:buNone/>
            </a:pPr>
            <a:r>
              <a:rPr lang="en-US" altLang="zh-CN" sz="2400" i="1"/>
              <a:t>LS＝ （α</a:t>
            </a:r>
            <a:r>
              <a:rPr lang="en-US" altLang="zh-CN" sz="2400" i="1" baseline="-25000"/>
              <a:t>1</a:t>
            </a:r>
            <a:r>
              <a:rPr lang="en-US" altLang="zh-CN" sz="2400" i="1"/>
              <a:t>, α</a:t>
            </a:r>
            <a:r>
              <a:rPr lang="en-US" altLang="zh-CN" sz="2400" i="1" baseline="-25000"/>
              <a:t>2</a:t>
            </a:r>
            <a:r>
              <a:rPr lang="en-US" altLang="zh-CN" sz="2400" i="1"/>
              <a:t>, α</a:t>
            </a:r>
            <a:r>
              <a:rPr lang="en-US" altLang="zh-CN" sz="2400" i="1" baseline="-25000"/>
              <a:t>3</a:t>
            </a:r>
            <a:r>
              <a:rPr lang="en-US" altLang="zh-CN" sz="2400" i="1"/>
              <a:t>,…, α</a:t>
            </a:r>
            <a:r>
              <a:rPr lang="en-US" altLang="zh-CN" sz="2400" i="1" baseline="-25000"/>
              <a:t>n </a:t>
            </a:r>
            <a:r>
              <a:rPr lang="en-US" altLang="zh-CN" sz="2400" i="1"/>
              <a:t>）</a:t>
            </a:r>
            <a:r>
              <a:rPr lang="en-US" altLang="zh-CN" sz="2400"/>
              <a:t> （n≥0）</a:t>
            </a:r>
          </a:p>
          <a:p>
            <a:pPr lvl="1">
              <a:lnSpc>
                <a:spcPct val="120000"/>
              </a:lnSpc>
            </a:pPr>
            <a:r>
              <a:rPr lang="zh-CN" altLang="en-US" sz="2400"/>
              <a:t>其中：</a:t>
            </a:r>
          </a:p>
          <a:p>
            <a:pPr lvl="2">
              <a:lnSpc>
                <a:spcPct val="120000"/>
              </a:lnSpc>
            </a:pPr>
            <a:r>
              <a:rPr lang="en-US" altLang="zh-CN" sz="2000" i="1"/>
              <a:t>LS</a:t>
            </a:r>
            <a:r>
              <a:rPr lang="zh-CN" altLang="en-US" sz="2000"/>
              <a:t>是广义表的名字，</a:t>
            </a:r>
            <a:r>
              <a:rPr lang="en-US" altLang="zh-CN" sz="2000"/>
              <a:t>n</a:t>
            </a:r>
            <a:r>
              <a:rPr lang="zh-CN" altLang="en-US" sz="2000"/>
              <a:t>为表的长度。 </a:t>
            </a:r>
          </a:p>
          <a:p>
            <a:pPr lvl="2">
              <a:lnSpc>
                <a:spcPct val="120000"/>
              </a:lnSpc>
            </a:pPr>
            <a:r>
              <a:rPr lang="en-US" altLang="zh-CN" sz="2000" i="1"/>
              <a:t>α</a:t>
            </a:r>
            <a:r>
              <a:rPr lang="en-US" altLang="zh-CN" sz="2000" i="1" baseline="-25000"/>
              <a:t>i</a:t>
            </a:r>
            <a:r>
              <a:rPr lang="en-US" altLang="zh-CN" sz="2000" i="1"/>
              <a:t> </a:t>
            </a:r>
            <a:r>
              <a:rPr lang="en-US" altLang="zh-CN" sz="2000"/>
              <a:t>(1≤</a:t>
            </a:r>
            <a:r>
              <a:rPr lang="en-US" altLang="zh-CN" sz="2000" i="1"/>
              <a:t> i </a:t>
            </a:r>
            <a:r>
              <a:rPr lang="en-US" altLang="zh-CN" sz="2000"/>
              <a:t>≤</a:t>
            </a:r>
            <a:r>
              <a:rPr lang="en-US" altLang="zh-CN" sz="2000" i="1"/>
              <a:t>n</a:t>
            </a:r>
            <a:r>
              <a:rPr lang="en-US" altLang="zh-CN" sz="2000"/>
              <a:t>）</a:t>
            </a:r>
            <a:r>
              <a:rPr lang="zh-CN" altLang="en-US" sz="2000"/>
              <a:t>可以为</a:t>
            </a:r>
            <a:r>
              <a:rPr lang="zh-CN" altLang="en-US" sz="2000">
                <a:solidFill>
                  <a:srgbClr val="FF0000"/>
                </a:solidFill>
              </a:rPr>
              <a:t>原子项</a:t>
            </a:r>
            <a:r>
              <a:rPr lang="zh-CN" altLang="en-US" sz="2000"/>
              <a:t>，也可以为</a:t>
            </a:r>
            <a:r>
              <a:rPr lang="zh-CN" altLang="en-US" sz="2000">
                <a:solidFill>
                  <a:srgbClr val="FF0000"/>
                </a:solidFill>
              </a:rPr>
              <a:t>广义表</a:t>
            </a:r>
            <a:r>
              <a:rPr lang="zh-CN" altLang="en-US" sz="2000"/>
              <a:t>，分别称为广义表</a:t>
            </a:r>
            <a:r>
              <a:rPr lang="en-US" altLang="zh-CN" sz="2000" i="1"/>
              <a:t>LS</a:t>
            </a:r>
            <a:r>
              <a:rPr lang="zh-CN" altLang="en-US" sz="2000"/>
              <a:t>的原子（</a:t>
            </a:r>
            <a:r>
              <a:rPr lang="en-US" altLang="zh-CN" sz="2000" i="1"/>
              <a:t>atom</a:t>
            </a:r>
            <a:r>
              <a:rPr lang="en-US" altLang="zh-CN" sz="2000"/>
              <a:t>)</a:t>
            </a:r>
            <a:r>
              <a:rPr lang="zh-CN" altLang="en-US" sz="2000"/>
              <a:t>和子表。</a:t>
            </a:r>
          </a:p>
          <a:p>
            <a:pPr lvl="2">
              <a:lnSpc>
                <a:spcPct val="120000"/>
              </a:lnSpc>
            </a:pPr>
            <a:r>
              <a:rPr lang="zh-CN" altLang="en-US" sz="2000"/>
              <a:t>对任一非空广义表有： </a:t>
            </a:r>
          </a:p>
          <a:p>
            <a:pPr lvl="3">
              <a:lnSpc>
                <a:spcPct val="120000"/>
              </a:lnSpc>
            </a:pPr>
            <a:r>
              <a:rPr lang="zh-CN" altLang="en-US" sz="1800"/>
              <a:t>唯一的表头元素</a:t>
            </a:r>
            <a:r>
              <a:rPr lang="en-US" altLang="zh-CN" sz="1800" i="1"/>
              <a:t>head:</a:t>
            </a:r>
            <a:r>
              <a:rPr lang="en-US" altLang="zh-CN" sz="1800"/>
              <a:t>      </a:t>
            </a:r>
            <a:r>
              <a:rPr lang="en-US" altLang="zh-CN" sz="1800" i="1"/>
              <a:t>α</a:t>
            </a:r>
            <a:r>
              <a:rPr lang="en-US" altLang="zh-CN" sz="1800" i="1" baseline="-25000"/>
              <a:t>1</a:t>
            </a:r>
          </a:p>
          <a:p>
            <a:pPr lvl="3">
              <a:lnSpc>
                <a:spcPct val="120000"/>
              </a:lnSpc>
            </a:pPr>
            <a:r>
              <a:rPr lang="zh-CN" altLang="en-US" sz="1800"/>
              <a:t>唯一的表尾元素</a:t>
            </a:r>
            <a:r>
              <a:rPr lang="en-US" altLang="zh-CN" sz="1800" i="1"/>
              <a:t>tail    :</a:t>
            </a:r>
            <a:r>
              <a:rPr lang="en-US" altLang="zh-CN" sz="1800"/>
              <a:t>（ </a:t>
            </a:r>
            <a:r>
              <a:rPr lang="en-US" altLang="zh-CN" sz="1800" i="1"/>
              <a:t>α</a:t>
            </a:r>
            <a:r>
              <a:rPr lang="en-US" altLang="zh-CN" sz="1800" i="1" baseline="-25000"/>
              <a:t>2</a:t>
            </a:r>
            <a:r>
              <a:rPr lang="en-US" altLang="zh-CN" sz="1800" i="1"/>
              <a:t>, …,α</a:t>
            </a:r>
            <a:r>
              <a:rPr lang="en-US" altLang="zh-CN" sz="1800" i="1" baseline="-25000"/>
              <a:t>n</a:t>
            </a:r>
            <a:r>
              <a:rPr lang="en-US" altLang="zh-CN" sz="1800"/>
              <a:t>）</a:t>
            </a:r>
            <a:endParaRPr lang="zh-CN" altLang="en-US" sz="1800"/>
          </a:p>
          <a:p>
            <a:pPr lvl="2">
              <a:lnSpc>
                <a:spcPct val="120000"/>
              </a:lnSpc>
            </a:pPr>
            <a:r>
              <a:rPr lang="zh-CN" altLang="en-US" sz="2000"/>
              <a:t>表的深度:指该广义表展开后所含括号的层数。</a:t>
            </a:r>
          </a:p>
        </p:txBody>
      </p:sp>
    </p:spTree>
    <p:extLst>
      <p:ext uri="{BB962C8B-B14F-4D97-AF65-F5344CB8AC3E}">
        <p14:creationId xmlns:p14="http://schemas.microsoft.com/office/powerpoint/2010/main" val="1205195970"/>
      </p:ext>
    </p:extLst>
  </p:cSld>
  <p:clrMapOvr>
    <a:masterClrMapping/>
  </p:clrMapOvr>
  <p:transition>
    <p:checke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700808"/>
            <a:ext cx="7848872" cy="3732945"/>
          </a:xfrm>
          <a:prstGeom prst="rect">
            <a:avLst/>
          </a:prstGeom>
        </p:spPr>
        <p:txBody>
          <a:bodyPr wrap="square">
            <a:spAutoFit/>
          </a:bodyPr>
          <a:lstStyle/>
          <a:p>
            <a:pPr lvl="0" algn="just">
              <a:lnSpc>
                <a:spcPct val="150000"/>
              </a:lnSpc>
              <a:spcAft>
                <a:spcPts val="0"/>
              </a:spcAft>
            </a:pPr>
            <a:r>
              <a:rPr lang="zh-CN" altLang="en-US" sz="2000" kern="100">
                <a:latin typeface="Calibri"/>
                <a:ea typeface="宋体"/>
                <a:cs typeface="Times New Roman"/>
              </a:rPr>
              <a:t>广义表（</a:t>
            </a:r>
            <a:r>
              <a:rPr lang="en-US" altLang="zh-CN" sz="2000" kern="100">
                <a:latin typeface="Calibri"/>
                <a:ea typeface="宋体"/>
                <a:cs typeface="Times New Roman"/>
              </a:rPr>
              <a:t>Generalized Lists</a:t>
            </a:r>
            <a:r>
              <a:rPr lang="zh-CN" altLang="en-US" sz="2000" kern="100">
                <a:latin typeface="Calibri"/>
                <a:ea typeface="宋体"/>
                <a:cs typeface="Times New Roman"/>
              </a:rPr>
              <a:t>）是</a:t>
            </a:r>
            <a:r>
              <a:rPr lang="en-US" altLang="zh-CN" sz="2000" kern="100">
                <a:latin typeface="Calibri"/>
                <a:ea typeface="宋体"/>
                <a:cs typeface="Times New Roman"/>
              </a:rPr>
              <a:t>n</a:t>
            </a:r>
            <a:r>
              <a:rPr lang="zh-CN" altLang="en-US" sz="2000" kern="100">
                <a:latin typeface="Calibri"/>
                <a:ea typeface="宋体"/>
                <a:cs typeface="Times New Roman"/>
              </a:rPr>
              <a:t>（</a:t>
            </a:r>
            <a:r>
              <a:rPr lang="en-US" altLang="zh-CN" sz="2000" kern="100">
                <a:latin typeface="Calibri"/>
                <a:ea typeface="宋体"/>
                <a:cs typeface="Times New Roman"/>
              </a:rPr>
              <a:t>n≥0</a:t>
            </a:r>
            <a:r>
              <a:rPr lang="zh-CN" altLang="en-US" sz="2000" kern="100">
                <a:latin typeface="Calibri"/>
                <a:ea typeface="宋体"/>
                <a:cs typeface="Times New Roman"/>
              </a:rPr>
              <a:t>）个数据元素</a:t>
            </a:r>
            <a:r>
              <a:rPr lang="en-US" altLang="zh-CN" sz="2000" kern="100">
                <a:latin typeface="Calibri"/>
                <a:ea typeface="宋体"/>
                <a:cs typeface="Times New Roman"/>
              </a:rPr>
              <a:t>a1</a:t>
            </a:r>
            <a:r>
              <a:rPr lang="zh-CN" altLang="en-US" sz="2000" kern="100">
                <a:latin typeface="Calibri"/>
                <a:ea typeface="宋体"/>
                <a:cs typeface="Times New Roman"/>
              </a:rPr>
              <a:t>，</a:t>
            </a:r>
            <a:r>
              <a:rPr lang="en-US" altLang="zh-CN" sz="2000" kern="100">
                <a:latin typeface="Calibri"/>
                <a:ea typeface="宋体"/>
                <a:cs typeface="Times New Roman"/>
              </a:rPr>
              <a:t>a2</a:t>
            </a:r>
            <a:r>
              <a:rPr lang="zh-CN" altLang="en-US" sz="2000" kern="100">
                <a:latin typeface="Calibri"/>
                <a:ea typeface="宋体"/>
                <a:cs typeface="Times New Roman"/>
              </a:rPr>
              <a:t>，</a:t>
            </a:r>
            <a:r>
              <a:rPr lang="en-US" altLang="zh-CN" sz="2000" kern="100">
                <a:latin typeface="Calibri"/>
                <a:ea typeface="宋体"/>
                <a:cs typeface="Times New Roman"/>
              </a:rPr>
              <a:t>…</a:t>
            </a:r>
            <a:r>
              <a:rPr lang="zh-CN" altLang="en-US" sz="2000" kern="100">
                <a:latin typeface="Calibri"/>
                <a:ea typeface="宋体"/>
                <a:cs typeface="Times New Roman"/>
              </a:rPr>
              <a:t>，</a:t>
            </a:r>
            <a:r>
              <a:rPr lang="en-US" altLang="zh-CN" sz="2000" kern="100">
                <a:latin typeface="Calibri"/>
                <a:ea typeface="宋体"/>
                <a:cs typeface="Times New Roman"/>
              </a:rPr>
              <a:t>ai</a:t>
            </a:r>
            <a:r>
              <a:rPr lang="zh-CN" altLang="en-US" sz="2000" kern="100">
                <a:latin typeface="Calibri"/>
                <a:ea typeface="宋体"/>
                <a:cs typeface="Times New Roman"/>
              </a:rPr>
              <a:t>，</a:t>
            </a:r>
            <a:r>
              <a:rPr lang="en-US" altLang="zh-CN" sz="2000" kern="100">
                <a:latin typeface="Calibri"/>
                <a:ea typeface="宋体"/>
                <a:cs typeface="Times New Roman"/>
              </a:rPr>
              <a:t>…</a:t>
            </a:r>
            <a:r>
              <a:rPr lang="zh-CN" altLang="en-US" sz="2000" kern="100">
                <a:latin typeface="Calibri"/>
                <a:ea typeface="宋体"/>
                <a:cs typeface="Times New Roman"/>
              </a:rPr>
              <a:t>，</a:t>
            </a:r>
            <a:r>
              <a:rPr lang="en-US" altLang="zh-CN" sz="2000" kern="100">
                <a:latin typeface="Calibri"/>
                <a:ea typeface="宋体"/>
                <a:cs typeface="Times New Roman"/>
              </a:rPr>
              <a:t>an</a:t>
            </a:r>
            <a:r>
              <a:rPr lang="zh-CN" altLang="en-US" sz="2000" kern="100">
                <a:latin typeface="Calibri"/>
                <a:ea typeface="宋体"/>
                <a:cs typeface="Times New Roman"/>
              </a:rPr>
              <a:t>的有序序列，一般记作：</a:t>
            </a:r>
          </a:p>
          <a:p>
            <a:pPr lvl="0" algn="just">
              <a:lnSpc>
                <a:spcPct val="150000"/>
              </a:lnSpc>
              <a:spcAft>
                <a:spcPts val="0"/>
              </a:spcAft>
            </a:pPr>
            <a:r>
              <a:rPr lang="en-US" altLang="zh-CN" sz="2000" kern="100">
                <a:latin typeface="Calibri"/>
                <a:ea typeface="宋体"/>
                <a:cs typeface="Times New Roman"/>
              </a:rPr>
              <a:t>ls</a:t>
            </a:r>
            <a:r>
              <a:rPr lang="zh-CN" altLang="en-US" sz="2000" kern="100">
                <a:latin typeface="Calibri"/>
                <a:ea typeface="宋体"/>
                <a:cs typeface="Times New Roman"/>
              </a:rPr>
              <a:t>＝（</a:t>
            </a:r>
            <a:r>
              <a:rPr lang="en-US" altLang="zh-CN" sz="2000" kern="100">
                <a:latin typeface="Calibri"/>
                <a:ea typeface="宋体"/>
                <a:cs typeface="Times New Roman"/>
              </a:rPr>
              <a:t>a1</a:t>
            </a:r>
            <a:r>
              <a:rPr lang="zh-CN" altLang="en-US" sz="2000" kern="100">
                <a:latin typeface="Calibri"/>
                <a:ea typeface="宋体"/>
                <a:cs typeface="Times New Roman"/>
              </a:rPr>
              <a:t>，</a:t>
            </a:r>
            <a:r>
              <a:rPr lang="en-US" altLang="zh-CN" sz="2000" kern="100">
                <a:latin typeface="Calibri"/>
                <a:ea typeface="宋体"/>
                <a:cs typeface="Times New Roman"/>
              </a:rPr>
              <a:t>a2</a:t>
            </a:r>
            <a:r>
              <a:rPr lang="zh-CN" altLang="en-US" sz="2000" kern="100">
                <a:latin typeface="Calibri"/>
                <a:ea typeface="宋体"/>
                <a:cs typeface="Times New Roman"/>
              </a:rPr>
              <a:t>，</a:t>
            </a:r>
            <a:r>
              <a:rPr lang="en-US" altLang="zh-CN" sz="2000" kern="100">
                <a:latin typeface="Calibri"/>
                <a:ea typeface="宋体"/>
                <a:cs typeface="Times New Roman"/>
              </a:rPr>
              <a:t>…</a:t>
            </a:r>
            <a:r>
              <a:rPr lang="zh-CN" altLang="en-US" sz="2000" kern="100">
                <a:latin typeface="Calibri"/>
                <a:ea typeface="宋体"/>
                <a:cs typeface="Times New Roman"/>
              </a:rPr>
              <a:t>，</a:t>
            </a:r>
            <a:r>
              <a:rPr lang="en-US" altLang="zh-CN" sz="2000" kern="100">
                <a:latin typeface="Calibri"/>
                <a:ea typeface="宋体"/>
                <a:cs typeface="Times New Roman"/>
              </a:rPr>
              <a:t>ai</a:t>
            </a:r>
            <a:r>
              <a:rPr lang="zh-CN" altLang="en-US" sz="2000" kern="100">
                <a:latin typeface="Calibri"/>
                <a:ea typeface="宋体"/>
                <a:cs typeface="Times New Roman"/>
              </a:rPr>
              <a:t>，</a:t>
            </a:r>
            <a:r>
              <a:rPr lang="en-US" altLang="zh-CN" sz="2000" kern="100">
                <a:latin typeface="Calibri"/>
                <a:ea typeface="宋体"/>
                <a:cs typeface="Times New Roman"/>
              </a:rPr>
              <a:t>…</a:t>
            </a:r>
            <a:r>
              <a:rPr lang="zh-CN" altLang="en-US" sz="2000" kern="100">
                <a:latin typeface="Calibri"/>
                <a:ea typeface="宋体"/>
                <a:cs typeface="Times New Roman"/>
              </a:rPr>
              <a:t>，</a:t>
            </a:r>
            <a:r>
              <a:rPr lang="en-US" altLang="zh-CN" sz="2000" kern="100">
                <a:latin typeface="Calibri"/>
                <a:ea typeface="宋体"/>
                <a:cs typeface="Times New Roman"/>
              </a:rPr>
              <a:t>an</a:t>
            </a:r>
            <a:r>
              <a:rPr lang="zh-CN" altLang="en-US" sz="2000" kern="100">
                <a:latin typeface="Calibri"/>
                <a:ea typeface="宋体"/>
                <a:cs typeface="Times New Roman"/>
              </a:rPr>
              <a:t>）</a:t>
            </a:r>
          </a:p>
          <a:p>
            <a:pPr lvl="0" algn="just">
              <a:lnSpc>
                <a:spcPct val="150000"/>
              </a:lnSpc>
              <a:spcAft>
                <a:spcPts val="0"/>
              </a:spcAft>
            </a:pPr>
            <a:r>
              <a:rPr lang="zh-CN" altLang="en-US" sz="2000" kern="100">
                <a:latin typeface="Calibri"/>
                <a:ea typeface="宋体"/>
                <a:cs typeface="Times New Roman"/>
              </a:rPr>
              <a:t>其中：</a:t>
            </a:r>
            <a:r>
              <a:rPr lang="en-US" altLang="zh-CN" sz="2000" kern="100">
                <a:latin typeface="Calibri"/>
                <a:ea typeface="宋体"/>
                <a:cs typeface="Times New Roman"/>
              </a:rPr>
              <a:t>ls</a:t>
            </a:r>
            <a:r>
              <a:rPr lang="zh-CN" altLang="en-US" sz="2000" kern="100">
                <a:latin typeface="Calibri"/>
                <a:ea typeface="宋体"/>
                <a:cs typeface="Times New Roman"/>
              </a:rPr>
              <a:t>是广义表的名称，</a:t>
            </a:r>
            <a:r>
              <a:rPr lang="en-US" altLang="zh-CN" sz="2000" kern="100">
                <a:latin typeface="Calibri"/>
                <a:ea typeface="宋体"/>
                <a:cs typeface="Times New Roman"/>
              </a:rPr>
              <a:t>n</a:t>
            </a:r>
            <a:r>
              <a:rPr lang="zh-CN" altLang="en-US" sz="2000" kern="100">
                <a:latin typeface="Calibri"/>
                <a:ea typeface="宋体"/>
                <a:cs typeface="Times New Roman"/>
              </a:rPr>
              <a:t>是它的长度。每个</a:t>
            </a:r>
            <a:r>
              <a:rPr lang="en-US" altLang="zh-CN" sz="2000" kern="100">
                <a:latin typeface="Calibri"/>
                <a:ea typeface="宋体"/>
                <a:cs typeface="Times New Roman"/>
              </a:rPr>
              <a:t>ai</a:t>
            </a:r>
            <a:r>
              <a:rPr lang="zh-CN" altLang="en-US" sz="2000" kern="100">
                <a:latin typeface="Calibri"/>
                <a:ea typeface="宋体"/>
                <a:cs typeface="Times New Roman"/>
              </a:rPr>
              <a:t>（</a:t>
            </a:r>
            <a:r>
              <a:rPr lang="en-US" altLang="zh-CN" sz="2000" kern="100">
                <a:latin typeface="Calibri"/>
                <a:ea typeface="宋体"/>
                <a:cs typeface="Times New Roman"/>
              </a:rPr>
              <a:t>1≤i≤n</a:t>
            </a:r>
            <a:r>
              <a:rPr lang="zh-CN" altLang="en-US" sz="2000" kern="100">
                <a:latin typeface="Calibri"/>
                <a:ea typeface="宋体"/>
                <a:cs typeface="Times New Roman"/>
              </a:rPr>
              <a:t>）是</a:t>
            </a:r>
            <a:r>
              <a:rPr lang="en-US" altLang="zh-CN" sz="2000" kern="100">
                <a:latin typeface="Calibri"/>
                <a:ea typeface="宋体"/>
                <a:cs typeface="Times New Roman"/>
              </a:rPr>
              <a:t>ls</a:t>
            </a:r>
            <a:r>
              <a:rPr lang="zh-CN" altLang="en-US" sz="2000" kern="100">
                <a:latin typeface="Calibri"/>
                <a:ea typeface="宋体"/>
                <a:cs typeface="Times New Roman"/>
              </a:rPr>
              <a:t>的成员，它可以是单个元素，也可以是一个广义表，分别称为广义表</a:t>
            </a:r>
            <a:r>
              <a:rPr lang="en-US" altLang="zh-CN" sz="2000" kern="100">
                <a:latin typeface="Calibri"/>
                <a:ea typeface="宋体"/>
                <a:cs typeface="Times New Roman"/>
              </a:rPr>
              <a:t>ls</a:t>
            </a:r>
            <a:r>
              <a:rPr lang="zh-CN" altLang="en-US" sz="2000" kern="100">
                <a:latin typeface="Calibri"/>
                <a:ea typeface="宋体"/>
                <a:cs typeface="Times New Roman"/>
              </a:rPr>
              <a:t>的单元素和子表。当广义表</a:t>
            </a:r>
            <a:r>
              <a:rPr lang="en-US" altLang="zh-CN" sz="2000" kern="100">
                <a:latin typeface="Calibri"/>
                <a:ea typeface="宋体"/>
                <a:cs typeface="Times New Roman"/>
              </a:rPr>
              <a:t>ls</a:t>
            </a:r>
            <a:r>
              <a:rPr lang="zh-CN" altLang="en-US" sz="2000" kern="100">
                <a:latin typeface="Calibri"/>
                <a:ea typeface="宋体"/>
                <a:cs typeface="Times New Roman"/>
              </a:rPr>
              <a:t>非空时，称第一个元素</a:t>
            </a:r>
            <a:r>
              <a:rPr lang="en-US" altLang="zh-CN" sz="2000" kern="100">
                <a:latin typeface="Calibri"/>
                <a:ea typeface="宋体"/>
                <a:cs typeface="Times New Roman"/>
              </a:rPr>
              <a:t>a1</a:t>
            </a:r>
            <a:r>
              <a:rPr lang="zh-CN" altLang="en-US" sz="2000" kern="100">
                <a:latin typeface="Calibri"/>
                <a:ea typeface="宋体"/>
                <a:cs typeface="Times New Roman"/>
              </a:rPr>
              <a:t>为</a:t>
            </a:r>
            <a:r>
              <a:rPr lang="en-US" altLang="zh-CN" sz="2000" kern="100">
                <a:latin typeface="Calibri"/>
                <a:ea typeface="宋体"/>
                <a:cs typeface="Times New Roman"/>
              </a:rPr>
              <a:t>ls</a:t>
            </a:r>
            <a:r>
              <a:rPr lang="zh-CN" altLang="en-US" sz="2000" kern="100">
                <a:latin typeface="Calibri"/>
                <a:ea typeface="宋体"/>
                <a:cs typeface="Times New Roman"/>
              </a:rPr>
              <a:t>的表头（</a:t>
            </a:r>
            <a:r>
              <a:rPr lang="en-US" altLang="zh-CN" sz="2000" kern="100">
                <a:latin typeface="Calibri"/>
                <a:ea typeface="宋体"/>
                <a:cs typeface="Times New Roman"/>
              </a:rPr>
              <a:t>head</a:t>
            </a:r>
            <a:r>
              <a:rPr lang="zh-CN" altLang="en-US" sz="2000" kern="100">
                <a:latin typeface="Calibri"/>
                <a:ea typeface="宋体"/>
                <a:cs typeface="Times New Roman"/>
              </a:rPr>
              <a:t>），称其余元素组成的表（</a:t>
            </a:r>
            <a:r>
              <a:rPr lang="en-US" altLang="zh-CN" sz="2000" kern="100">
                <a:latin typeface="Calibri"/>
                <a:ea typeface="宋体"/>
                <a:cs typeface="Times New Roman"/>
              </a:rPr>
              <a:t>a2</a:t>
            </a:r>
            <a:r>
              <a:rPr lang="zh-CN" altLang="en-US" sz="2000" kern="100">
                <a:latin typeface="Calibri"/>
                <a:ea typeface="宋体"/>
                <a:cs typeface="Times New Roman"/>
              </a:rPr>
              <a:t>，</a:t>
            </a:r>
            <a:r>
              <a:rPr lang="en-US" altLang="zh-CN" sz="2000" kern="100">
                <a:latin typeface="Calibri"/>
                <a:ea typeface="宋体"/>
                <a:cs typeface="Times New Roman"/>
              </a:rPr>
              <a:t>…</a:t>
            </a:r>
            <a:r>
              <a:rPr lang="zh-CN" altLang="en-US" sz="2000" kern="100">
                <a:latin typeface="Calibri"/>
                <a:ea typeface="宋体"/>
                <a:cs typeface="Times New Roman"/>
              </a:rPr>
              <a:t>，</a:t>
            </a:r>
            <a:r>
              <a:rPr lang="en-US" altLang="zh-CN" sz="2000" kern="100">
                <a:latin typeface="Calibri"/>
                <a:ea typeface="宋体"/>
                <a:cs typeface="Times New Roman"/>
              </a:rPr>
              <a:t>ai</a:t>
            </a:r>
            <a:r>
              <a:rPr lang="zh-CN" altLang="en-US" sz="2000" kern="100">
                <a:latin typeface="Calibri"/>
                <a:ea typeface="宋体"/>
                <a:cs typeface="Times New Roman"/>
              </a:rPr>
              <a:t>，</a:t>
            </a:r>
            <a:r>
              <a:rPr lang="en-US" altLang="zh-CN" sz="2000" kern="100">
                <a:latin typeface="Calibri"/>
                <a:ea typeface="宋体"/>
                <a:cs typeface="Times New Roman"/>
              </a:rPr>
              <a:t>…</a:t>
            </a:r>
            <a:r>
              <a:rPr lang="zh-CN" altLang="en-US" sz="2000" kern="100">
                <a:latin typeface="Calibri"/>
                <a:ea typeface="宋体"/>
                <a:cs typeface="Times New Roman"/>
              </a:rPr>
              <a:t>，</a:t>
            </a:r>
            <a:r>
              <a:rPr lang="en-US" altLang="zh-CN" sz="2000" kern="100">
                <a:latin typeface="Calibri"/>
                <a:ea typeface="宋体"/>
                <a:cs typeface="Times New Roman"/>
              </a:rPr>
              <a:t>an</a:t>
            </a:r>
            <a:r>
              <a:rPr lang="zh-CN" altLang="en-US" sz="2000" kern="100">
                <a:latin typeface="Calibri"/>
                <a:ea typeface="宋体"/>
                <a:cs typeface="Times New Roman"/>
              </a:rPr>
              <a:t>）为</a:t>
            </a:r>
            <a:r>
              <a:rPr lang="en-US" altLang="zh-CN" sz="2000" kern="100">
                <a:latin typeface="Calibri"/>
                <a:ea typeface="宋体"/>
                <a:cs typeface="Times New Roman"/>
              </a:rPr>
              <a:t>ls</a:t>
            </a:r>
            <a:r>
              <a:rPr lang="zh-CN" altLang="en-US" sz="2000" kern="100">
                <a:latin typeface="Calibri"/>
                <a:ea typeface="宋体"/>
                <a:cs typeface="Times New Roman"/>
              </a:rPr>
              <a:t>的表尾（</a:t>
            </a:r>
            <a:r>
              <a:rPr lang="en-US" altLang="zh-CN" sz="2000" kern="100">
                <a:latin typeface="Calibri"/>
                <a:ea typeface="宋体"/>
                <a:cs typeface="Times New Roman"/>
              </a:rPr>
              <a:t>tail</a:t>
            </a:r>
            <a:r>
              <a:rPr lang="zh-CN" altLang="en-US" sz="2000" kern="100">
                <a:latin typeface="Calibri"/>
                <a:ea typeface="宋体"/>
                <a:cs typeface="Times New Roman"/>
              </a:rPr>
              <a:t>）。</a:t>
            </a:r>
          </a:p>
          <a:p>
            <a:pPr lvl="0" algn="just">
              <a:lnSpc>
                <a:spcPct val="150000"/>
              </a:lnSpc>
              <a:spcAft>
                <a:spcPts val="0"/>
              </a:spcAft>
            </a:pPr>
            <a:r>
              <a:rPr lang="zh-CN" altLang="en-US" sz="2000" kern="100">
                <a:latin typeface="Calibri"/>
                <a:ea typeface="宋体"/>
                <a:cs typeface="Times New Roman"/>
              </a:rPr>
              <a:t>显然，广义表的定义是递归的。</a:t>
            </a:r>
          </a:p>
        </p:txBody>
      </p:sp>
    </p:spTree>
    <p:extLst>
      <p:ext uri="{BB962C8B-B14F-4D97-AF65-F5344CB8AC3E}">
        <p14:creationId xmlns:p14="http://schemas.microsoft.com/office/powerpoint/2010/main" val="26321733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Text Box 4"/>
          <p:cNvSpPr txBox="1">
            <a:spLocks noGrp="1" noChangeArrowheads="1"/>
          </p:cNvSpPr>
          <p:nvPr>
            <p:ph type="body" idx="1"/>
          </p:nvPr>
        </p:nvSpPr>
        <p:spPr>
          <a:noFill/>
          <a:ln/>
        </p:spPr>
        <p:txBody>
          <a:bodyPr/>
          <a:lstStyle/>
          <a:p>
            <a:r>
              <a:rPr lang="en-US" altLang="zh-CN" dirty="0"/>
              <a:t> </a:t>
            </a:r>
            <a:r>
              <a:rPr lang="zh-CN" altLang="en-US" dirty="0"/>
              <a:t>特点：</a:t>
            </a:r>
          </a:p>
          <a:p>
            <a:pPr lvl="1"/>
            <a:r>
              <a:rPr lang="zh-CN" altLang="en-US" dirty="0"/>
              <a:t>  </a:t>
            </a:r>
            <a:r>
              <a:rPr lang="zh-CN" altLang="en-US" dirty="0">
                <a:sym typeface="Wingdings" pitchFamily="2" charset="2"/>
              </a:rPr>
              <a:t>(1)层次结构</a:t>
            </a:r>
            <a:endParaRPr lang="en-US" altLang="zh-CN" dirty="0">
              <a:sym typeface="Wingdings" pitchFamily="2" charset="2"/>
            </a:endParaRPr>
          </a:p>
          <a:p>
            <a:pPr lvl="1"/>
            <a:r>
              <a:rPr lang="zh-CN" altLang="en-US" dirty="0">
                <a:sym typeface="Wingdings" pitchFamily="2" charset="2"/>
              </a:rPr>
              <a:t>  (2)可共享</a:t>
            </a:r>
          </a:p>
          <a:p>
            <a:pPr lvl="1"/>
            <a:r>
              <a:rPr lang="zh-CN" altLang="en-US" dirty="0">
                <a:sym typeface="Wingdings" pitchFamily="2" charset="2"/>
              </a:rPr>
              <a:t>  (3)任意非空表的表头可以是原子或广义表，但表尾必为 广义表；</a:t>
            </a:r>
            <a:endParaRPr lang="en-US" altLang="zh-CN" dirty="0">
              <a:sym typeface="Wingdings" pitchFamily="2" charset="2"/>
            </a:endParaRPr>
          </a:p>
        </p:txBody>
      </p:sp>
    </p:spTree>
    <p:extLst>
      <p:ext uri="{BB962C8B-B14F-4D97-AF65-F5344CB8AC3E}">
        <p14:creationId xmlns:p14="http://schemas.microsoft.com/office/powerpoint/2010/main" val="250755654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308">
                                            <p:txEl>
                                              <p:pRg st="0" end="0"/>
                                            </p:txEl>
                                          </p:spTgt>
                                        </p:tgtEl>
                                        <p:attrNameLst>
                                          <p:attrName>style.visibility</p:attrName>
                                        </p:attrNameLst>
                                      </p:cBhvr>
                                      <p:to>
                                        <p:strVal val="visible"/>
                                      </p:to>
                                    </p:set>
                                    <p:animEffect transition="in" filter="dissolve">
                                      <p:cBhvr>
                                        <p:cTn id="7" dur="500"/>
                                        <p:tgtEl>
                                          <p:spTgt spid="22630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6308">
                                            <p:txEl>
                                              <p:pRg st="1" end="1"/>
                                            </p:txEl>
                                          </p:spTgt>
                                        </p:tgtEl>
                                        <p:attrNameLst>
                                          <p:attrName>style.visibility</p:attrName>
                                        </p:attrNameLst>
                                      </p:cBhvr>
                                      <p:to>
                                        <p:strVal val="visible"/>
                                      </p:to>
                                    </p:set>
                                    <p:animEffect transition="in" filter="dissolve">
                                      <p:cBhvr>
                                        <p:cTn id="10" dur="500"/>
                                        <p:tgtEl>
                                          <p:spTgt spid="22630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6308">
                                            <p:txEl>
                                              <p:pRg st="2" end="2"/>
                                            </p:txEl>
                                          </p:spTgt>
                                        </p:tgtEl>
                                        <p:attrNameLst>
                                          <p:attrName>style.visibility</p:attrName>
                                        </p:attrNameLst>
                                      </p:cBhvr>
                                      <p:to>
                                        <p:strVal val="visible"/>
                                      </p:to>
                                    </p:set>
                                    <p:animEffect transition="in" filter="dissolve">
                                      <p:cBhvr>
                                        <p:cTn id="13" dur="500"/>
                                        <p:tgtEl>
                                          <p:spTgt spid="22630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6308">
                                            <p:txEl>
                                              <p:pRg st="3" end="3"/>
                                            </p:txEl>
                                          </p:spTgt>
                                        </p:tgtEl>
                                        <p:attrNameLst>
                                          <p:attrName>style.visibility</p:attrName>
                                        </p:attrNameLst>
                                      </p:cBhvr>
                                      <p:to>
                                        <p:strVal val="visible"/>
                                      </p:to>
                                    </p:set>
                                    <p:animEffect transition="in" filter="dissolve">
                                      <p:cBhvr>
                                        <p:cTn id="16" dur="500"/>
                                        <p:tgtEl>
                                          <p:spTgt spid="2263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700808"/>
            <a:ext cx="7848872" cy="4194610"/>
          </a:xfrm>
          <a:prstGeom prst="rect">
            <a:avLst/>
          </a:prstGeom>
        </p:spPr>
        <p:txBody>
          <a:bodyPr wrap="square">
            <a:spAutoFit/>
          </a:bodyPr>
          <a:lstStyle/>
          <a:p>
            <a:pPr lvl="0" algn="just">
              <a:lnSpc>
                <a:spcPct val="150000"/>
              </a:lnSpc>
              <a:spcAft>
                <a:spcPts val="0"/>
              </a:spcAft>
            </a:pPr>
            <a:r>
              <a:rPr lang="zh-CN" altLang="en-US" sz="2000" kern="100">
                <a:latin typeface="Calibri"/>
                <a:ea typeface="宋体"/>
                <a:cs typeface="Times New Roman"/>
              </a:rPr>
              <a:t>为书写清楚起见，通常用大写字母表示广义表，用小写字母表示单个数据元素，广义表用括号括起来，括号内的数据元素用逗号分隔开。下面是一些广义表的例子：</a:t>
            </a:r>
          </a:p>
          <a:p>
            <a:pPr lvl="0" algn="just">
              <a:lnSpc>
                <a:spcPct val="150000"/>
              </a:lnSpc>
              <a:spcAft>
                <a:spcPts val="0"/>
              </a:spcAft>
            </a:pPr>
            <a:r>
              <a:rPr lang="en-US" altLang="zh-CN" sz="2000" kern="100">
                <a:latin typeface="Calibri"/>
                <a:ea typeface="宋体"/>
                <a:cs typeface="Times New Roman"/>
              </a:rPr>
              <a:t>A </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B </a:t>
            </a:r>
            <a:r>
              <a:rPr lang="zh-CN" altLang="en-US" sz="2000" kern="100">
                <a:latin typeface="Calibri"/>
                <a:ea typeface="宋体"/>
                <a:cs typeface="Times New Roman"/>
              </a:rPr>
              <a:t>＝（</a:t>
            </a:r>
            <a:r>
              <a:rPr lang="en-US" altLang="zh-CN" sz="2000" kern="100">
                <a:latin typeface="Calibri"/>
                <a:ea typeface="宋体"/>
                <a:cs typeface="Times New Roman"/>
              </a:rPr>
              <a:t>e</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C </a:t>
            </a:r>
            <a:r>
              <a:rPr lang="zh-CN" altLang="en-US" sz="2000" kern="100">
                <a:latin typeface="Calibri"/>
                <a:ea typeface="宋体"/>
                <a:cs typeface="Times New Roman"/>
              </a:rPr>
              <a:t>＝（</a:t>
            </a:r>
            <a:r>
              <a:rPr lang="en-US" altLang="zh-CN" sz="2000" kern="100">
                <a:latin typeface="Calibri"/>
                <a:ea typeface="宋体"/>
                <a:cs typeface="Times New Roman"/>
              </a:rPr>
              <a:t>a</a:t>
            </a:r>
            <a:r>
              <a:rPr lang="zh-CN" altLang="en-US" sz="2000" kern="100">
                <a:latin typeface="Calibri"/>
                <a:ea typeface="宋体"/>
                <a:cs typeface="Times New Roman"/>
              </a:rPr>
              <a:t>，（</a:t>
            </a:r>
            <a:r>
              <a:rPr lang="en-US" altLang="zh-CN" sz="2000" kern="100">
                <a:latin typeface="Calibri"/>
                <a:ea typeface="宋体"/>
                <a:cs typeface="Times New Roman"/>
              </a:rPr>
              <a:t>b</a:t>
            </a:r>
            <a:r>
              <a:rPr lang="zh-CN" altLang="en-US" sz="2000" kern="100">
                <a:latin typeface="Calibri"/>
                <a:ea typeface="宋体"/>
                <a:cs typeface="Times New Roman"/>
              </a:rPr>
              <a:t>，</a:t>
            </a:r>
            <a:r>
              <a:rPr lang="en-US" altLang="zh-CN" sz="2000" kern="100">
                <a:latin typeface="Calibri"/>
                <a:ea typeface="宋体"/>
                <a:cs typeface="Times New Roman"/>
              </a:rPr>
              <a:t>c</a:t>
            </a:r>
            <a:r>
              <a:rPr lang="zh-CN" altLang="en-US" sz="2000" kern="100">
                <a:latin typeface="Calibri"/>
                <a:ea typeface="宋体"/>
                <a:cs typeface="Times New Roman"/>
              </a:rPr>
              <a:t>，</a:t>
            </a:r>
            <a:r>
              <a:rPr lang="en-US" altLang="zh-CN" sz="2000" kern="100">
                <a:latin typeface="Calibri"/>
                <a:ea typeface="宋体"/>
                <a:cs typeface="Times New Roman"/>
              </a:rPr>
              <a:t>d</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D </a:t>
            </a:r>
            <a:r>
              <a:rPr lang="zh-CN" altLang="en-US" sz="2000" kern="100">
                <a:latin typeface="Calibri"/>
                <a:ea typeface="宋体"/>
                <a:cs typeface="Times New Roman"/>
              </a:rPr>
              <a:t>＝（</a:t>
            </a:r>
            <a:r>
              <a:rPr lang="en-US" altLang="zh-CN" sz="2000" kern="100">
                <a:latin typeface="Calibri"/>
                <a:ea typeface="宋体"/>
                <a:cs typeface="Times New Roman"/>
              </a:rPr>
              <a:t>A</a:t>
            </a:r>
            <a:r>
              <a:rPr lang="zh-CN" altLang="en-US" sz="2000" kern="100">
                <a:latin typeface="Calibri"/>
                <a:ea typeface="宋体"/>
                <a:cs typeface="Times New Roman"/>
              </a:rPr>
              <a:t>，</a:t>
            </a:r>
            <a:r>
              <a:rPr lang="en-US" altLang="zh-CN" sz="2000" kern="100">
                <a:latin typeface="Calibri"/>
                <a:ea typeface="宋体"/>
                <a:cs typeface="Times New Roman"/>
              </a:rPr>
              <a:t>B</a:t>
            </a:r>
            <a:r>
              <a:rPr lang="zh-CN" altLang="en-US" sz="2000" kern="100">
                <a:latin typeface="Calibri"/>
                <a:ea typeface="宋体"/>
                <a:cs typeface="Times New Roman"/>
              </a:rPr>
              <a:t>，</a:t>
            </a:r>
            <a:r>
              <a:rPr lang="en-US" altLang="zh-CN" sz="2000" kern="100">
                <a:latin typeface="Calibri"/>
                <a:ea typeface="宋体"/>
                <a:cs typeface="Times New Roman"/>
              </a:rPr>
              <a:t>C</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E </a:t>
            </a:r>
            <a:r>
              <a:rPr lang="zh-CN" altLang="en-US" sz="2000" kern="100">
                <a:latin typeface="Calibri"/>
                <a:ea typeface="宋体"/>
                <a:cs typeface="Times New Roman"/>
              </a:rPr>
              <a:t>＝（</a:t>
            </a:r>
            <a:r>
              <a:rPr lang="en-US" altLang="zh-CN" sz="2000" kern="100">
                <a:latin typeface="Calibri"/>
                <a:ea typeface="宋体"/>
                <a:cs typeface="Times New Roman"/>
              </a:rPr>
              <a:t>a</a:t>
            </a:r>
            <a:r>
              <a:rPr lang="zh-CN" altLang="en-US" sz="2000" kern="100">
                <a:latin typeface="Calibri"/>
                <a:ea typeface="宋体"/>
                <a:cs typeface="Times New Roman"/>
              </a:rPr>
              <a:t>，</a:t>
            </a:r>
            <a:r>
              <a:rPr lang="en-US" altLang="zh-CN" sz="2000" kern="100">
                <a:latin typeface="Calibri"/>
                <a:ea typeface="宋体"/>
                <a:cs typeface="Times New Roman"/>
              </a:rPr>
              <a:t>E</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F </a:t>
            </a:r>
            <a:r>
              <a:rPr lang="zh-CN" altLang="en-US" sz="2000" kern="100">
                <a:latin typeface="Calibri"/>
                <a:ea typeface="宋体"/>
                <a:cs typeface="Times New Roman"/>
              </a:rPr>
              <a:t>＝（（））</a:t>
            </a:r>
          </a:p>
        </p:txBody>
      </p:sp>
    </p:spTree>
    <p:extLst>
      <p:ext uri="{BB962C8B-B14F-4D97-AF65-F5344CB8AC3E}">
        <p14:creationId xmlns:p14="http://schemas.microsoft.com/office/powerpoint/2010/main" val="12524873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Text Box 4"/>
          <p:cNvSpPr txBox="1">
            <a:spLocks noChangeArrowheads="1"/>
          </p:cNvSpPr>
          <p:nvPr/>
        </p:nvSpPr>
        <p:spPr bwMode="auto">
          <a:xfrm>
            <a:off x="609600" y="381000"/>
            <a:ext cx="251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   例如</a:t>
            </a:r>
            <a:r>
              <a:rPr lang="en-US" altLang="zh-CN" sz="3200"/>
              <a:t>：</a:t>
            </a:r>
          </a:p>
        </p:txBody>
      </p:sp>
      <p:graphicFrame>
        <p:nvGraphicFramePr>
          <p:cNvPr id="103662" name="Group 238"/>
          <p:cNvGraphicFramePr>
            <a:graphicFrameLocks noGrp="1"/>
          </p:cNvGraphicFramePr>
          <p:nvPr/>
        </p:nvGraphicFramePr>
        <p:xfrm>
          <a:off x="468313" y="1185863"/>
          <a:ext cx="8077200" cy="3901440"/>
        </p:xfrm>
        <a:graphic>
          <a:graphicData uri="http://schemas.openxmlformats.org/drawingml/2006/table">
            <a:tbl>
              <a:tblPr/>
              <a:tblGrid>
                <a:gridCol w="2305050"/>
                <a:gridCol w="1077912"/>
                <a:gridCol w="1296988"/>
                <a:gridCol w="1611312"/>
                <a:gridCol w="1785938"/>
              </a:tblGrid>
              <a:tr h="24606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2"/>
                          </a:solidFill>
                          <a:effectLst/>
                          <a:latin typeface="Times New Roman" pitchFamily="18" charset="0"/>
                          <a:ea typeface="宋体" pitchFamily="2" charset="-122"/>
                        </a:rPr>
                        <a:t>表长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2"/>
                          </a:solidFill>
                          <a:effectLst/>
                          <a:latin typeface="Times New Roman" pitchFamily="18" charset="0"/>
                          <a:ea typeface="宋体" pitchFamily="2" charset="-122"/>
                        </a:rPr>
                        <a:t>表头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2"/>
                          </a:solidFill>
                          <a:effectLst/>
                          <a:latin typeface="Times New Roman" pitchFamily="18" charset="0"/>
                          <a:ea typeface="宋体" pitchFamily="2" charset="-122"/>
                        </a:rPr>
                        <a:t>表尾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2"/>
                          </a:solidFill>
                          <a:effectLst/>
                          <a:latin typeface="Times New Roman" pitchFamily="18" charset="0"/>
                          <a:ea typeface="宋体" pitchFamily="2" charset="-122"/>
                        </a:rPr>
                        <a:t>表的深度</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B=（e）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C=（a,（b,c,d））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D=（A,B,C）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E=（a,E）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5717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F=（（a）,a）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G=（（（a）））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9903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662"/>
                                        </p:tgtEl>
                                        <p:attrNameLst>
                                          <p:attrName>style.visibility</p:attrName>
                                        </p:attrNameLst>
                                      </p:cBhvr>
                                      <p:to>
                                        <p:strVal val="visible"/>
                                      </p:to>
                                    </p:set>
                                    <p:animEffect transition="in" filter="dissolve">
                                      <p:cBhvr>
                                        <p:cTn id="7" dur="500"/>
                                        <p:tgtEl>
                                          <p:spTgt spid="103662"/>
                                        </p:tgtEl>
                                      </p:cBhvr>
                                    </p:animEffect>
                                  </p:childTnLst>
                                  <p:subTnLst>
                                    <p:set>
                                      <p:cBhvr override="childStyle">
                                        <p:cTn dur="1" fill="hold" display="0" masterRel="nextClick" afterEffect="1"/>
                                        <p:tgtEl>
                                          <p:spTgt spid="1036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1031"/>
          <p:cNvSpPr>
            <a:spLocks noGrp="1" noChangeArrowheads="1"/>
          </p:cNvSpPr>
          <p:nvPr>
            <p:ph type="title"/>
          </p:nvPr>
        </p:nvSpPr>
        <p:spPr/>
        <p:txBody>
          <a:bodyPr/>
          <a:lstStyle/>
          <a:p>
            <a:r>
              <a:rPr lang="en-US" altLang="zh-CN" dirty="0"/>
              <a:t>3</a:t>
            </a:r>
            <a:r>
              <a:rPr lang="zh-CN" altLang="en-US" dirty="0" smtClean="0"/>
              <a:t>.</a:t>
            </a:r>
            <a:r>
              <a:rPr lang="zh-CN" altLang="en-US" dirty="0"/>
              <a:t>1 数组的定义</a:t>
            </a:r>
          </a:p>
        </p:txBody>
      </p:sp>
      <p:sp>
        <p:nvSpPr>
          <p:cNvPr id="29704" name="Rectangle 1032"/>
          <p:cNvSpPr>
            <a:spLocks noGrp="1" noChangeArrowheads="1"/>
          </p:cNvSpPr>
          <p:nvPr>
            <p:ph type="body" idx="1"/>
          </p:nvPr>
        </p:nvSpPr>
        <p:spPr/>
        <p:txBody>
          <a:bodyPr/>
          <a:lstStyle/>
          <a:p>
            <a:r>
              <a:rPr lang="zh-CN" altLang="en-US" dirty="0"/>
              <a:t>一、数组的基本概念</a:t>
            </a:r>
          </a:p>
          <a:p>
            <a:pPr lvl="1"/>
            <a:r>
              <a:rPr lang="zh-CN" altLang="en-US" dirty="0"/>
              <a:t>数组的定义</a:t>
            </a:r>
          </a:p>
          <a:p>
            <a:pPr lvl="2"/>
            <a:r>
              <a:rPr lang="zh-CN" altLang="en-US" dirty="0"/>
              <a:t>即数组是由</a:t>
            </a:r>
            <a:r>
              <a:rPr lang="en-US" altLang="zh-CN" i="1" dirty="0"/>
              <a:t>n</a:t>
            </a:r>
            <a:r>
              <a:rPr lang="zh-CN" altLang="en-US" dirty="0"/>
              <a:t>个具有相同数据类型的数据元素</a:t>
            </a:r>
            <a:r>
              <a:rPr lang="en-US" altLang="zh-CN" i="1" dirty="0"/>
              <a:t>a</a:t>
            </a:r>
            <a:r>
              <a:rPr lang="en-US" altLang="zh-CN" i="1" baseline="-25000" dirty="0"/>
              <a:t>1</a:t>
            </a:r>
            <a:r>
              <a:rPr lang="en-US" altLang="zh-CN" i="1" dirty="0"/>
              <a:t>， a</a:t>
            </a:r>
            <a:r>
              <a:rPr lang="en-US" altLang="zh-CN" i="1" baseline="-25000" dirty="0"/>
              <a:t>2</a:t>
            </a:r>
            <a:r>
              <a:rPr lang="en-US" altLang="zh-CN" i="1" dirty="0"/>
              <a:t> ，…，a</a:t>
            </a:r>
            <a:r>
              <a:rPr lang="en-US" altLang="zh-CN" i="1" baseline="-25000" dirty="0"/>
              <a:t>n</a:t>
            </a:r>
            <a:r>
              <a:rPr lang="zh-CN" altLang="en-US" dirty="0"/>
              <a:t>组成的有限序列，且该有限序列必须存储在一块</a:t>
            </a:r>
            <a:r>
              <a:rPr lang="zh-CN" altLang="en-US" dirty="0">
                <a:solidFill>
                  <a:srgbClr val="FF0000"/>
                </a:solidFill>
              </a:rPr>
              <a:t>地址连续</a:t>
            </a:r>
            <a:r>
              <a:rPr lang="zh-CN" altLang="en-US" dirty="0"/>
              <a:t>的存储单元中。</a:t>
            </a:r>
          </a:p>
          <a:p>
            <a:pPr lvl="2"/>
            <a:r>
              <a:rPr lang="zh-CN" altLang="en-US" dirty="0"/>
              <a:t>数组的下标：数组元素的位置</a:t>
            </a:r>
            <a:r>
              <a:rPr lang="zh-CN" altLang="en-US" sz="2000" dirty="0">
                <a:latin typeface="Arial" charset="0"/>
                <a:ea typeface="楷体_GB2312" pitchFamily="49" charset="-122"/>
              </a:rPr>
              <a:t>。</a:t>
            </a:r>
          </a:p>
          <a:p>
            <a:pPr lvl="3"/>
            <a:r>
              <a:rPr lang="zh-CN" altLang="en-US" dirty="0"/>
              <a:t>一维数组</a:t>
            </a:r>
          </a:p>
          <a:p>
            <a:pPr lvl="3"/>
            <a:r>
              <a:rPr lang="zh-CN" altLang="en-US" dirty="0"/>
              <a:t>二维数组</a:t>
            </a:r>
          </a:p>
          <a:p>
            <a:pPr lvl="3"/>
            <a:r>
              <a:rPr lang="zh-CN" altLang="en-US" dirty="0"/>
              <a:t>多维数组</a:t>
            </a:r>
          </a:p>
        </p:txBody>
      </p:sp>
    </p:spTree>
    <p:extLst>
      <p:ext uri="{BB962C8B-B14F-4D97-AF65-F5344CB8AC3E}">
        <p14:creationId xmlns:p14="http://schemas.microsoft.com/office/powerpoint/2010/main" val="61300810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p:cTn id="7" dur="1000" fill="hold"/>
                                        <p:tgtEl>
                                          <p:spTgt spid="29703"/>
                                        </p:tgtEl>
                                        <p:attrNameLst>
                                          <p:attrName>ppt_w</p:attrName>
                                        </p:attrNameLst>
                                      </p:cBhvr>
                                      <p:tavLst>
                                        <p:tav tm="0">
                                          <p:val>
                                            <p:fltVal val="0"/>
                                          </p:val>
                                        </p:tav>
                                        <p:tav tm="100000">
                                          <p:val>
                                            <p:strVal val="#ppt_w"/>
                                          </p:val>
                                        </p:tav>
                                      </p:tavLst>
                                    </p:anim>
                                    <p:anim calcmode="lin" valueType="num">
                                      <p:cBhvr>
                                        <p:cTn id="8" dur="1000" fill="hold"/>
                                        <p:tgtEl>
                                          <p:spTgt spid="29703"/>
                                        </p:tgtEl>
                                        <p:attrNameLst>
                                          <p:attrName>ppt_h</p:attrName>
                                        </p:attrNameLst>
                                      </p:cBhvr>
                                      <p:tavLst>
                                        <p:tav tm="0">
                                          <p:val>
                                            <p:fltVal val="0"/>
                                          </p:val>
                                        </p:tav>
                                        <p:tav tm="100000">
                                          <p:val>
                                            <p:strVal val="#ppt_h"/>
                                          </p:val>
                                        </p:tav>
                                      </p:tavLst>
                                    </p:anim>
                                    <p:anim calcmode="lin" valueType="num">
                                      <p:cBhvr>
                                        <p:cTn id="9" dur="1000" fill="hold"/>
                                        <p:tgtEl>
                                          <p:spTgt spid="297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970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4338" name="Group 82"/>
          <p:cNvGraphicFramePr>
            <a:graphicFrameLocks noGrp="1"/>
          </p:cNvGraphicFramePr>
          <p:nvPr>
            <p:ph idx="1"/>
            <p:extLst>
              <p:ext uri="{D42A27DB-BD31-4B8C-83A1-F6EECF244321}">
                <p14:modId xmlns:p14="http://schemas.microsoft.com/office/powerpoint/2010/main" val="1529807824"/>
              </p:ext>
            </p:extLst>
          </p:nvPr>
        </p:nvGraphicFramePr>
        <p:xfrm>
          <a:off x="754063" y="1270000"/>
          <a:ext cx="7921625" cy="4105593"/>
        </p:xfrm>
        <a:graphic>
          <a:graphicData uri="http://schemas.openxmlformats.org/drawingml/2006/table">
            <a:tbl>
              <a:tblPr/>
              <a:tblGrid>
                <a:gridCol w="2282825"/>
                <a:gridCol w="928687"/>
                <a:gridCol w="1355725"/>
                <a:gridCol w="1712913"/>
                <a:gridCol w="1641475"/>
              </a:tblGrid>
              <a:tr h="43656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2"/>
                          </a:solidFill>
                          <a:effectLst/>
                          <a:latin typeface="Times New Roman" pitchFamily="18" charset="0"/>
                          <a:ea typeface="宋体" pitchFamily="2" charset="-122"/>
                        </a:rPr>
                        <a:t>表长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2"/>
                          </a:solidFill>
                          <a:effectLst/>
                          <a:latin typeface="Times New Roman" pitchFamily="18" charset="0"/>
                          <a:ea typeface="宋体" pitchFamily="2" charset="-122"/>
                        </a:rPr>
                        <a:t>表头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2"/>
                          </a:solidFill>
                          <a:effectLst/>
                          <a:latin typeface="Times New Roman" pitchFamily="18" charset="0"/>
                          <a:ea typeface="宋体" pitchFamily="2" charset="-122"/>
                        </a:rPr>
                        <a:t>表尾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2"/>
                          </a:solidFill>
                          <a:effectLst/>
                          <a:latin typeface="Times New Roman" pitchFamily="18" charset="0"/>
                          <a:ea typeface="宋体" pitchFamily="2" charset="-122"/>
                        </a:rPr>
                        <a:t>表的深度</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 )</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B=（e）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C=（a,（b,c,d））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b,c,d</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D=（A,B,C）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B,C</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E=（a,E）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E</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F=（（a）,a）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598488">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1" u="none" strike="noStrike" cap="none" normalizeH="0" baseline="0" smtClean="0">
                          <a:ln>
                            <a:noFill/>
                          </a:ln>
                          <a:solidFill>
                            <a:schemeClr val="tx2"/>
                          </a:solidFill>
                          <a:effectLst/>
                          <a:latin typeface="Times New Roman" pitchFamily="18" charset="0"/>
                          <a:ea typeface="宋体" pitchFamily="2" charset="-122"/>
                        </a:rPr>
                        <a:t>G=（（（a）））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a</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folHlink"/>
                        </a:buClr>
                        <a:buSzPct val="80000"/>
                        <a:buFont typeface="Wingdings" pitchFamily="2" charset="2"/>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80000"/>
                        <a:buFont typeface="Wingdings" pitchFamily="2" charset="2"/>
                        <a:buNone/>
                        <a:tabLst/>
                      </a:pPr>
                      <a:r>
                        <a:rPr kumimoji="1" lang="zh-CN" altLang="en-US" sz="2000" b="1" i="1"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87056292"/>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4338"/>
                                        </p:tgtEl>
                                        <p:attrNameLst>
                                          <p:attrName>style.visibility</p:attrName>
                                        </p:attrNameLst>
                                      </p:cBhvr>
                                      <p:to>
                                        <p:strVal val="visible"/>
                                      </p:to>
                                    </p:set>
                                    <p:animEffect transition="in" filter="dissolve">
                                      <p:cBhvr>
                                        <p:cTn id="7" dur="500"/>
                                        <p:tgtEl>
                                          <p:spTgt spid="22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755650" y="2069802"/>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Arial Narrow" pitchFamily="34" charset="0"/>
              </a:rPr>
              <a:t>广义表</a:t>
            </a:r>
            <a:r>
              <a:rPr lang="en-US" altLang="zh-CN" i="1"/>
              <a:t>P</a:t>
            </a:r>
            <a:r>
              <a:rPr lang="zh-CN" altLang="en-US">
                <a:latin typeface="Arial Narrow" pitchFamily="34" charset="0"/>
              </a:rPr>
              <a:t>的长度</a:t>
            </a:r>
            <a:r>
              <a:rPr lang="en-US" altLang="zh-CN" i="1"/>
              <a:t>Length(P)</a:t>
            </a:r>
            <a:r>
              <a:rPr lang="zh-CN" altLang="en-US">
                <a:latin typeface="Arial Narrow" pitchFamily="34" charset="0"/>
              </a:rPr>
              <a:t>的递归定义</a:t>
            </a:r>
          </a:p>
        </p:txBody>
      </p:sp>
      <p:grpSp>
        <p:nvGrpSpPr>
          <p:cNvPr id="107527" name="Group 7"/>
          <p:cNvGrpSpPr>
            <a:grpSpLocks/>
          </p:cNvGrpSpPr>
          <p:nvPr/>
        </p:nvGrpSpPr>
        <p:grpSpPr bwMode="auto">
          <a:xfrm>
            <a:off x="755650" y="2755602"/>
            <a:ext cx="7391400" cy="1163638"/>
            <a:chOff x="768" y="864"/>
            <a:chExt cx="4656" cy="733"/>
          </a:xfrm>
        </p:grpSpPr>
        <p:sp>
          <p:nvSpPr>
            <p:cNvPr id="107523" name="Rectangle 3"/>
            <p:cNvSpPr>
              <a:spLocks noChangeArrowheads="1"/>
            </p:cNvSpPr>
            <p:nvPr/>
          </p:nvSpPr>
          <p:spPr bwMode="auto">
            <a:xfrm>
              <a:off x="768" y="1021"/>
              <a:ext cx="11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Length(P)＝</a:t>
              </a:r>
              <a:endParaRPr lang="zh-CN" altLang="en-US" i="1"/>
            </a:p>
          </p:txBody>
        </p:sp>
        <p:sp>
          <p:nvSpPr>
            <p:cNvPr id="107524" name="AutoShape 4"/>
            <p:cNvSpPr>
              <a:spLocks/>
            </p:cNvSpPr>
            <p:nvPr/>
          </p:nvSpPr>
          <p:spPr bwMode="auto">
            <a:xfrm>
              <a:off x="1872" y="960"/>
              <a:ext cx="144" cy="480"/>
            </a:xfrm>
            <a:prstGeom prst="leftBrace">
              <a:avLst>
                <a:gd name="adj1" fmla="val 2777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5" name="Text Box 5"/>
            <p:cNvSpPr txBox="1">
              <a:spLocks noChangeArrowheads="1"/>
            </p:cNvSpPr>
            <p:nvPr/>
          </p:nvSpPr>
          <p:spPr bwMode="auto">
            <a:xfrm>
              <a:off x="2016" y="864"/>
              <a:ext cx="3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i="1">
                  <a:latin typeface="Arial Narrow" pitchFamily="34" charset="0"/>
                </a:rPr>
                <a:t>0</a:t>
              </a:r>
              <a:r>
                <a:rPr lang="zh-CN" altLang="en-US" sz="2000">
                  <a:latin typeface="Arial Narrow" pitchFamily="34" charset="0"/>
                </a:rPr>
                <a:t>                     		                     </a:t>
              </a:r>
              <a:r>
                <a:rPr lang="en-US" altLang="zh-CN" i="1"/>
                <a:t>P</a:t>
              </a:r>
              <a:r>
                <a:rPr lang="en-US" altLang="zh-CN" sz="2000" i="1">
                  <a:latin typeface="Arial Narrow" pitchFamily="34" charset="0"/>
                </a:rPr>
                <a:t> </a:t>
              </a:r>
              <a:r>
                <a:rPr lang="zh-CN" altLang="en-US" sz="2000">
                  <a:latin typeface="Arial Narrow" pitchFamily="34" charset="0"/>
                </a:rPr>
                <a:t>为空表</a:t>
              </a:r>
            </a:p>
          </p:txBody>
        </p:sp>
        <p:sp>
          <p:nvSpPr>
            <p:cNvPr id="107526" name="Rectangle 6"/>
            <p:cNvSpPr>
              <a:spLocks noChangeArrowheads="1"/>
            </p:cNvSpPr>
            <p:nvPr/>
          </p:nvSpPr>
          <p:spPr bwMode="auto">
            <a:xfrm>
              <a:off x="2051" y="1309"/>
              <a:ext cx="33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Length（Tail（P））＋1</a:t>
              </a:r>
              <a:r>
                <a:rPr lang="en-US" altLang="zh-CN" sz="2000">
                  <a:latin typeface="Arial Narrow" pitchFamily="34" charset="0"/>
                </a:rPr>
                <a:t>           </a:t>
              </a:r>
              <a:r>
                <a:rPr lang="en-US" altLang="zh-CN" i="1"/>
                <a:t>P</a:t>
              </a:r>
              <a:r>
                <a:rPr lang="en-US" altLang="zh-CN" sz="2000">
                  <a:latin typeface="Arial Narrow" pitchFamily="34" charset="0"/>
                </a:rPr>
                <a:t> </a:t>
              </a:r>
              <a:r>
                <a:rPr lang="zh-CN" altLang="en-US" sz="2000">
                  <a:latin typeface="Arial Narrow" pitchFamily="34" charset="0"/>
                </a:rPr>
                <a:t>为非空表</a:t>
              </a:r>
            </a:p>
          </p:txBody>
        </p:sp>
      </p:grpSp>
      <p:sp>
        <p:nvSpPr>
          <p:cNvPr id="107528" name="Text Box 8"/>
          <p:cNvSpPr txBox="1">
            <a:spLocks noChangeArrowheads="1"/>
          </p:cNvSpPr>
          <p:nvPr/>
        </p:nvSpPr>
        <p:spPr bwMode="auto">
          <a:xfrm>
            <a:off x="755650" y="4265315"/>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Arial Narrow" pitchFamily="34" charset="0"/>
              </a:rPr>
              <a:t>广义表</a:t>
            </a:r>
            <a:r>
              <a:rPr lang="en-US" altLang="zh-CN" i="1"/>
              <a:t>P</a:t>
            </a:r>
            <a:r>
              <a:rPr lang="zh-CN" altLang="en-US">
                <a:latin typeface="Arial Narrow" pitchFamily="34" charset="0"/>
              </a:rPr>
              <a:t>的深度</a:t>
            </a:r>
            <a:r>
              <a:rPr lang="en-US" altLang="zh-CN" i="1"/>
              <a:t>Depth(P)</a:t>
            </a:r>
            <a:r>
              <a:rPr lang="zh-CN" altLang="en-US">
                <a:latin typeface="Arial Narrow" pitchFamily="34" charset="0"/>
              </a:rPr>
              <a:t>的递归定义</a:t>
            </a:r>
          </a:p>
        </p:txBody>
      </p:sp>
      <p:grpSp>
        <p:nvGrpSpPr>
          <p:cNvPr id="107536" name="Group 16"/>
          <p:cNvGrpSpPr>
            <a:grpSpLocks/>
          </p:cNvGrpSpPr>
          <p:nvPr/>
        </p:nvGrpSpPr>
        <p:grpSpPr bwMode="auto">
          <a:xfrm>
            <a:off x="1116013" y="4741565"/>
            <a:ext cx="7561262" cy="1468437"/>
            <a:chOff x="432" y="2448"/>
            <a:chExt cx="4763" cy="925"/>
          </a:xfrm>
        </p:grpSpPr>
        <p:sp>
          <p:nvSpPr>
            <p:cNvPr id="107530" name="Rectangle 10"/>
            <p:cNvSpPr>
              <a:spLocks noChangeArrowheads="1"/>
            </p:cNvSpPr>
            <p:nvPr/>
          </p:nvSpPr>
          <p:spPr bwMode="auto">
            <a:xfrm>
              <a:off x="432" y="2749"/>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Depth(P)＝</a:t>
              </a:r>
              <a:endParaRPr lang="zh-CN" altLang="en-US" i="1"/>
            </a:p>
          </p:txBody>
        </p:sp>
        <p:sp>
          <p:nvSpPr>
            <p:cNvPr id="107531" name="AutoShape 11"/>
            <p:cNvSpPr>
              <a:spLocks/>
            </p:cNvSpPr>
            <p:nvPr/>
          </p:nvSpPr>
          <p:spPr bwMode="auto">
            <a:xfrm>
              <a:off x="1392" y="2544"/>
              <a:ext cx="96" cy="672"/>
            </a:xfrm>
            <a:prstGeom prst="leftBrace">
              <a:avLst>
                <a:gd name="adj1" fmla="val 58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2" name="Text Box 12"/>
            <p:cNvSpPr txBox="1">
              <a:spLocks noChangeArrowheads="1"/>
            </p:cNvSpPr>
            <p:nvPr/>
          </p:nvSpPr>
          <p:spPr bwMode="auto">
            <a:xfrm>
              <a:off x="1488" y="2448"/>
              <a:ext cx="3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Arial Narrow" pitchFamily="34" charset="0"/>
                </a:rPr>
                <a:t>0                 		                   </a:t>
              </a:r>
              <a:r>
                <a:rPr lang="en-US" altLang="zh-CN" i="1"/>
                <a:t>P</a:t>
              </a:r>
              <a:r>
                <a:rPr lang="en-US" altLang="zh-CN" sz="2000">
                  <a:latin typeface="Arial Narrow" pitchFamily="34" charset="0"/>
                </a:rPr>
                <a:t> </a:t>
              </a:r>
              <a:r>
                <a:rPr lang="zh-CN" altLang="en-US" sz="2000">
                  <a:latin typeface="Arial Narrow" pitchFamily="34" charset="0"/>
                </a:rPr>
                <a:t>为原子</a:t>
              </a:r>
              <a:endParaRPr lang="en-US" altLang="zh-CN" sz="2000">
                <a:latin typeface="Arial Narrow" pitchFamily="34" charset="0"/>
              </a:endParaRPr>
            </a:p>
          </p:txBody>
        </p:sp>
        <p:sp>
          <p:nvSpPr>
            <p:cNvPr id="107533" name="Rectangle 13"/>
            <p:cNvSpPr>
              <a:spLocks noChangeArrowheads="1"/>
            </p:cNvSpPr>
            <p:nvPr/>
          </p:nvSpPr>
          <p:spPr bwMode="auto">
            <a:xfrm>
              <a:off x="1523" y="3085"/>
              <a:ext cx="3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1＋MAX（Depth（P</a:t>
              </a:r>
              <a:r>
                <a:rPr lang="en-US" altLang="zh-CN" sz="2000" i="1" baseline="-25000"/>
                <a:t>i</a:t>
              </a:r>
              <a:r>
                <a:rPr lang="en-US" altLang="zh-CN" i="1"/>
                <a:t>））      P</a:t>
              </a:r>
              <a:r>
                <a:rPr lang="en-US" altLang="zh-CN" sz="2000">
                  <a:latin typeface="Arial Narrow" pitchFamily="34" charset="0"/>
                </a:rPr>
                <a:t> </a:t>
              </a:r>
              <a:r>
                <a:rPr lang="zh-CN" altLang="en-US" sz="2000">
                  <a:latin typeface="Arial Narrow" pitchFamily="34" charset="0"/>
                </a:rPr>
                <a:t>＝(</a:t>
              </a:r>
              <a:r>
                <a:rPr lang="en-US" altLang="zh-CN" i="1"/>
                <a:t>P</a:t>
              </a:r>
              <a:r>
                <a:rPr lang="en-US" altLang="zh-CN" sz="2000" i="1" baseline="-25000"/>
                <a:t>1</a:t>
              </a:r>
              <a:r>
                <a:rPr lang="en-US" altLang="zh-CN" sz="2000">
                  <a:latin typeface="Arial Narrow" pitchFamily="34" charset="0"/>
                </a:rPr>
                <a:t>,</a:t>
              </a:r>
              <a:r>
                <a:rPr lang="en-US" altLang="zh-CN" i="1"/>
                <a:t>P</a:t>
              </a:r>
              <a:r>
                <a:rPr lang="en-US" altLang="zh-CN" sz="2000" i="1" baseline="-25000"/>
                <a:t>2</a:t>
              </a:r>
              <a:r>
                <a:rPr lang="en-US" altLang="zh-CN" sz="2000">
                  <a:latin typeface="Arial Narrow" pitchFamily="34" charset="0"/>
                </a:rPr>
                <a:t>,…,</a:t>
              </a:r>
              <a:r>
                <a:rPr lang="en-US" altLang="zh-CN" i="1"/>
                <a:t>P</a:t>
              </a:r>
              <a:r>
                <a:rPr lang="en-US" altLang="zh-CN" sz="2000" i="1" baseline="-25000"/>
                <a:t>n</a:t>
              </a:r>
              <a:r>
                <a:rPr lang="en-US" altLang="zh-CN" sz="2000">
                  <a:latin typeface="Arial Narrow" pitchFamily="34" charset="0"/>
                </a:rPr>
                <a:t>)</a:t>
              </a:r>
            </a:p>
          </p:txBody>
        </p:sp>
        <p:sp>
          <p:nvSpPr>
            <p:cNvPr id="107534" name="Text Box 14"/>
            <p:cNvSpPr txBox="1">
              <a:spLocks noChangeArrowheads="1"/>
            </p:cNvSpPr>
            <p:nvPr/>
          </p:nvSpPr>
          <p:spPr bwMode="auto">
            <a:xfrm>
              <a:off x="1488" y="2784"/>
              <a:ext cx="3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latin typeface="Arial Narrow" pitchFamily="34" charset="0"/>
                </a:rPr>
                <a:t>1                  		                   </a:t>
              </a:r>
              <a:r>
                <a:rPr lang="en-US" altLang="zh-CN" i="1"/>
                <a:t>P</a:t>
              </a:r>
              <a:r>
                <a:rPr lang="en-US" altLang="zh-CN" sz="2000">
                  <a:latin typeface="Arial Narrow" pitchFamily="34" charset="0"/>
                </a:rPr>
                <a:t> </a:t>
              </a:r>
              <a:r>
                <a:rPr lang="zh-CN" altLang="en-US" sz="2000">
                  <a:latin typeface="Arial Narrow" pitchFamily="34" charset="0"/>
                </a:rPr>
                <a:t>为空表</a:t>
              </a:r>
              <a:endParaRPr lang="en-US" altLang="zh-CN" sz="2000">
                <a:latin typeface="Arial Narrow" pitchFamily="34" charset="0"/>
              </a:endParaRPr>
            </a:p>
          </p:txBody>
        </p:sp>
      </p:grpSp>
      <p:sp>
        <p:nvSpPr>
          <p:cNvPr id="107542" name="Rectangle 22"/>
          <p:cNvSpPr>
            <a:spLocks noGrp="1" noChangeArrowheads="1"/>
          </p:cNvSpPr>
          <p:nvPr>
            <p:ph type="body" idx="1"/>
          </p:nvPr>
        </p:nvSpPr>
        <p:spPr>
          <a:xfrm>
            <a:off x="381000" y="1187152"/>
            <a:ext cx="8534400" cy="5410200"/>
          </a:xfrm>
        </p:spPr>
        <p:txBody>
          <a:bodyPr/>
          <a:lstStyle/>
          <a:p>
            <a:pPr lvl="1"/>
            <a:r>
              <a:rPr lang="zh-CN" altLang="en-US">
                <a:sym typeface="Wingdings" pitchFamily="2" charset="2"/>
              </a:rPr>
              <a:t>(4)可递归（可以设计递归算法）</a:t>
            </a:r>
          </a:p>
        </p:txBody>
      </p:sp>
    </p:spTree>
    <p:extLst>
      <p:ext uri="{BB962C8B-B14F-4D97-AF65-F5344CB8AC3E}">
        <p14:creationId xmlns:p14="http://schemas.microsoft.com/office/powerpoint/2010/main" val="869319690"/>
      </p:ext>
    </p:extLst>
  </p:cSld>
  <p:clrMapOvr>
    <a:masterClrMapping/>
  </p:clrMapOvr>
  <p:transition>
    <p:checke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96752"/>
            <a:ext cx="8496436" cy="5117940"/>
          </a:xfrm>
          <a:prstGeom prst="rect">
            <a:avLst/>
          </a:prstGeom>
        </p:spPr>
        <p:txBody>
          <a:bodyPr wrap="square">
            <a:spAutoFit/>
          </a:bodyPr>
          <a:lstStyle/>
          <a:p>
            <a:pPr lvl="0" algn="just">
              <a:lnSpc>
                <a:spcPct val="150000"/>
              </a:lnSpc>
              <a:spcAft>
                <a:spcPts val="0"/>
              </a:spcAft>
            </a:pPr>
            <a:r>
              <a:rPr lang="zh-CN" altLang="en-US" sz="2000" kern="100">
                <a:latin typeface="Calibri"/>
                <a:ea typeface="宋体"/>
                <a:cs typeface="Times New Roman"/>
              </a:rPr>
              <a:t>此外，在广义表上可以定义与线性表类似的一些操作，如建立、插入、删除、拆开、连接、复制、遍历等。</a:t>
            </a:r>
          </a:p>
          <a:p>
            <a:pPr lvl="0" algn="just">
              <a:lnSpc>
                <a:spcPct val="150000"/>
              </a:lnSpc>
              <a:spcAft>
                <a:spcPts val="0"/>
              </a:spcAft>
            </a:pPr>
            <a:r>
              <a:rPr lang="en-US" altLang="zh-CN" sz="2000" kern="100">
                <a:latin typeface="Calibri"/>
                <a:ea typeface="宋体"/>
                <a:cs typeface="Times New Roman"/>
              </a:rPr>
              <a:t>CreateLists(ls)</a:t>
            </a:r>
            <a:r>
              <a:rPr lang="zh-CN" altLang="en-US" sz="2000" kern="100">
                <a:latin typeface="Calibri"/>
                <a:ea typeface="宋体"/>
                <a:cs typeface="Times New Roman"/>
              </a:rPr>
              <a:t>：根据广义表的书写形式创建一个广义表</a:t>
            </a:r>
            <a:r>
              <a:rPr lang="en-US" altLang="zh-CN" sz="2000" kern="100">
                <a:latin typeface="Calibri"/>
                <a:ea typeface="宋体"/>
                <a:cs typeface="Times New Roman"/>
              </a:rPr>
              <a:t>ls</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IsEmpty(ls)</a:t>
            </a:r>
            <a:r>
              <a:rPr lang="zh-CN" altLang="en-US" sz="2000" kern="100">
                <a:latin typeface="Calibri"/>
                <a:ea typeface="宋体"/>
                <a:cs typeface="Times New Roman"/>
              </a:rPr>
              <a:t>：若广义表</a:t>
            </a:r>
            <a:r>
              <a:rPr lang="en-US" altLang="zh-CN" sz="2000" kern="100">
                <a:latin typeface="Calibri"/>
                <a:ea typeface="宋体"/>
                <a:cs typeface="Times New Roman"/>
              </a:rPr>
              <a:t>ls</a:t>
            </a:r>
            <a:r>
              <a:rPr lang="zh-CN" altLang="en-US" sz="2000" kern="100">
                <a:latin typeface="Calibri"/>
                <a:ea typeface="宋体"/>
                <a:cs typeface="Times New Roman"/>
              </a:rPr>
              <a:t>空，则返回</a:t>
            </a:r>
            <a:r>
              <a:rPr lang="en-US" altLang="zh-CN" sz="2000" kern="100">
                <a:latin typeface="Calibri"/>
                <a:ea typeface="宋体"/>
                <a:cs typeface="Times New Roman"/>
              </a:rPr>
              <a:t>True</a:t>
            </a:r>
            <a:r>
              <a:rPr lang="zh-CN" altLang="en-US" sz="2000" kern="100">
                <a:latin typeface="Calibri"/>
                <a:ea typeface="宋体"/>
                <a:cs typeface="Times New Roman"/>
              </a:rPr>
              <a:t>；否则返回</a:t>
            </a:r>
            <a:r>
              <a:rPr lang="en-US" altLang="zh-CN" sz="2000" kern="100">
                <a:latin typeface="Calibri"/>
                <a:ea typeface="宋体"/>
                <a:cs typeface="Times New Roman"/>
              </a:rPr>
              <a:t>False</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Length(ls)</a:t>
            </a:r>
            <a:r>
              <a:rPr lang="zh-CN" altLang="en-US" sz="2000" kern="100">
                <a:latin typeface="Calibri"/>
                <a:ea typeface="宋体"/>
                <a:cs typeface="Times New Roman"/>
              </a:rPr>
              <a:t>：求广义表</a:t>
            </a:r>
            <a:r>
              <a:rPr lang="en-US" altLang="zh-CN" sz="2000" kern="100">
                <a:latin typeface="Calibri"/>
                <a:ea typeface="宋体"/>
                <a:cs typeface="Times New Roman"/>
              </a:rPr>
              <a:t>ls</a:t>
            </a:r>
            <a:r>
              <a:rPr lang="zh-CN" altLang="en-US" sz="2000" kern="100">
                <a:latin typeface="Calibri"/>
                <a:ea typeface="宋体"/>
                <a:cs typeface="Times New Roman"/>
              </a:rPr>
              <a:t>的长度。</a:t>
            </a:r>
          </a:p>
          <a:p>
            <a:pPr lvl="0" algn="just">
              <a:lnSpc>
                <a:spcPct val="150000"/>
              </a:lnSpc>
              <a:spcAft>
                <a:spcPts val="0"/>
              </a:spcAft>
            </a:pPr>
            <a:r>
              <a:rPr lang="en-US" altLang="zh-CN" sz="2000" kern="100">
                <a:latin typeface="Calibri"/>
                <a:ea typeface="宋体"/>
                <a:cs typeface="Times New Roman"/>
              </a:rPr>
              <a:t>Depth(ls)</a:t>
            </a:r>
            <a:r>
              <a:rPr lang="zh-CN" altLang="en-US" sz="2000" kern="100">
                <a:latin typeface="Calibri"/>
                <a:ea typeface="宋体"/>
                <a:cs typeface="Times New Roman"/>
              </a:rPr>
              <a:t>：求广义表</a:t>
            </a:r>
            <a:r>
              <a:rPr lang="en-US" altLang="zh-CN" sz="2000" kern="100">
                <a:latin typeface="Calibri"/>
                <a:ea typeface="宋体"/>
                <a:cs typeface="Times New Roman"/>
              </a:rPr>
              <a:t>ls</a:t>
            </a:r>
            <a:r>
              <a:rPr lang="zh-CN" altLang="en-US" sz="2000" kern="100">
                <a:latin typeface="Calibri"/>
                <a:ea typeface="宋体"/>
                <a:cs typeface="Times New Roman"/>
              </a:rPr>
              <a:t>的深度。</a:t>
            </a:r>
          </a:p>
          <a:p>
            <a:pPr lvl="0" algn="just">
              <a:lnSpc>
                <a:spcPct val="150000"/>
              </a:lnSpc>
              <a:spcAft>
                <a:spcPts val="0"/>
              </a:spcAft>
            </a:pPr>
            <a:r>
              <a:rPr lang="en-US" altLang="zh-CN" sz="2000" kern="100">
                <a:latin typeface="Calibri"/>
                <a:ea typeface="宋体"/>
                <a:cs typeface="Times New Roman"/>
              </a:rPr>
              <a:t>Locate(ls</a:t>
            </a:r>
            <a:r>
              <a:rPr lang="zh-CN" altLang="en-US" sz="2000" kern="100">
                <a:latin typeface="Calibri"/>
                <a:ea typeface="宋体"/>
                <a:cs typeface="Times New Roman"/>
              </a:rPr>
              <a:t>，</a:t>
            </a:r>
            <a:r>
              <a:rPr lang="en-US" altLang="zh-CN" sz="2000" kern="100">
                <a:latin typeface="Calibri"/>
                <a:ea typeface="宋体"/>
                <a:cs typeface="Times New Roman"/>
              </a:rPr>
              <a:t>x)</a:t>
            </a:r>
            <a:r>
              <a:rPr lang="zh-CN" altLang="en-US" sz="2000" kern="100">
                <a:latin typeface="Calibri"/>
                <a:ea typeface="宋体"/>
                <a:cs typeface="Times New Roman"/>
              </a:rPr>
              <a:t>：在广义表</a:t>
            </a:r>
            <a:r>
              <a:rPr lang="en-US" altLang="zh-CN" sz="2000" kern="100">
                <a:latin typeface="Calibri"/>
                <a:ea typeface="宋体"/>
                <a:cs typeface="Times New Roman"/>
              </a:rPr>
              <a:t>ls</a:t>
            </a:r>
            <a:r>
              <a:rPr lang="zh-CN" altLang="en-US" sz="2000" kern="100">
                <a:latin typeface="Calibri"/>
                <a:ea typeface="宋体"/>
                <a:cs typeface="Times New Roman"/>
              </a:rPr>
              <a:t>中查找数据元素</a:t>
            </a:r>
            <a:r>
              <a:rPr lang="en-US" altLang="zh-CN" sz="2000" kern="100">
                <a:latin typeface="Calibri"/>
                <a:ea typeface="宋体"/>
                <a:cs typeface="Times New Roman"/>
              </a:rPr>
              <a:t>x</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Merge(ls1</a:t>
            </a:r>
            <a:r>
              <a:rPr lang="zh-CN" altLang="en-US" sz="2000" kern="100">
                <a:latin typeface="Calibri"/>
                <a:ea typeface="宋体"/>
                <a:cs typeface="Times New Roman"/>
              </a:rPr>
              <a:t>，</a:t>
            </a:r>
            <a:r>
              <a:rPr lang="en-US" altLang="zh-CN" sz="2000" kern="100">
                <a:latin typeface="Calibri"/>
                <a:ea typeface="宋体"/>
                <a:cs typeface="Times New Roman"/>
              </a:rPr>
              <a:t>ls2)</a:t>
            </a:r>
            <a:r>
              <a:rPr lang="zh-CN" altLang="en-US" sz="2000" kern="100">
                <a:latin typeface="Calibri"/>
                <a:ea typeface="宋体"/>
                <a:cs typeface="Times New Roman"/>
              </a:rPr>
              <a:t>：以</a:t>
            </a:r>
            <a:r>
              <a:rPr lang="en-US" altLang="zh-CN" sz="2000" kern="100">
                <a:latin typeface="Calibri"/>
                <a:ea typeface="宋体"/>
                <a:cs typeface="Times New Roman"/>
              </a:rPr>
              <a:t>ls1</a:t>
            </a:r>
            <a:r>
              <a:rPr lang="zh-CN" altLang="en-US" sz="2000" kern="100">
                <a:latin typeface="Calibri"/>
                <a:ea typeface="宋体"/>
                <a:cs typeface="Times New Roman"/>
              </a:rPr>
              <a:t>为头、</a:t>
            </a:r>
            <a:r>
              <a:rPr lang="en-US" altLang="zh-CN" sz="2000" kern="100">
                <a:latin typeface="Calibri"/>
                <a:ea typeface="宋体"/>
                <a:cs typeface="Times New Roman"/>
              </a:rPr>
              <a:t>ls2</a:t>
            </a:r>
            <a:r>
              <a:rPr lang="zh-CN" altLang="en-US" sz="2000" kern="100">
                <a:latin typeface="Calibri"/>
                <a:ea typeface="宋体"/>
                <a:cs typeface="Times New Roman"/>
              </a:rPr>
              <a:t>为尾建立广义表。</a:t>
            </a:r>
          </a:p>
          <a:p>
            <a:pPr lvl="0" algn="just">
              <a:lnSpc>
                <a:spcPct val="150000"/>
              </a:lnSpc>
              <a:spcAft>
                <a:spcPts val="0"/>
              </a:spcAft>
            </a:pPr>
            <a:r>
              <a:rPr lang="en-US" altLang="zh-CN" sz="2000" kern="100">
                <a:latin typeface="Calibri"/>
                <a:ea typeface="宋体"/>
                <a:cs typeface="Times New Roman"/>
              </a:rPr>
              <a:t>CopyGList(ls1</a:t>
            </a:r>
            <a:r>
              <a:rPr lang="zh-CN" altLang="en-US" sz="2000" kern="100">
                <a:latin typeface="Calibri"/>
                <a:ea typeface="宋体"/>
                <a:cs typeface="Times New Roman"/>
              </a:rPr>
              <a:t>，</a:t>
            </a:r>
            <a:r>
              <a:rPr lang="en-US" altLang="zh-CN" sz="2000" kern="100">
                <a:latin typeface="Calibri"/>
                <a:ea typeface="宋体"/>
                <a:cs typeface="Times New Roman"/>
              </a:rPr>
              <a:t>ls2)</a:t>
            </a:r>
            <a:r>
              <a:rPr lang="zh-CN" altLang="en-US" sz="2000" kern="100">
                <a:latin typeface="Calibri"/>
                <a:ea typeface="宋体"/>
                <a:cs typeface="Times New Roman"/>
              </a:rPr>
              <a:t>：复制广义表，即按</a:t>
            </a:r>
            <a:r>
              <a:rPr lang="en-US" altLang="zh-CN" sz="2000" kern="100">
                <a:latin typeface="Calibri"/>
                <a:ea typeface="宋体"/>
                <a:cs typeface="Times New Roman"/>
              </a:rPr>
              <a:t>ls1</a:t>
            </a:r>
            <a:r>
              <a:rPr lang="zh-CN" altLang="en-US" sz="2000" kern="100">
                <a:latin typeface="Calibri"/>
                <a:ea typeface="宋体"/>
                <a:cs typeface="Times New Roman"/>
              </a:rPr>
              <a:t>建立广义表</a:t>
            </a:r>
            <a:r>
              <a:rPr lang="en-US" altLang="zh-CN" sz="2000" kern="100">
                <a:latin typeface="Calibri"/>
                <a:ea typeface="宋体"/>
                <a:cs typeface="Times New Roman"/>
              </a:rPr>
              <a:t>ls2</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Head(ls)</a:t>
            </a:r>
            <a:r>
              <a:rPr lang="zh-CN" altLang="en-US" sz="2000" kern="100">
                <a:latin typeface="Calibri"/>
                <a:ea typeface="宋体"/>
                <a:cs typeface="Times New Roman"/>
              </a:rPr>
              <a:t>：返回广义表</a:t>
            </a:r>
            <a:r>
              <a:rPr lang="en-US" altLang="zh-CN" sz="2000" kern="100">
                <a:latin typeface="Calibri"/>
                <a:ea typeface="宋体"/>
                <a:cs typeface="Times New Roman"/>
              </a:rPr>
              <a:t>ls</a:t>
            </a:r>
            <a:r>
              <a:rPr lang="zh-CN" altLang="en-US" sz="2000" kern="100">
                <a:latin typeface="Calibri"/>
                <a:ea typeface="宋体"/>
                <a:cs typeface="Times New Roman"/>
              </a:rPr>
              <a:t>的头部。</a:t>
            </a:r>
          </a:p>
          <a:p>
            <a:pPr lvl="0" algn="just">
              <a:lnSpc>
                <a:spcPct val="150000"/>
              </a:lnSpc>
              <a:spcAft>
                <a:spcPts val="0"/>
              </a:spcAft>
            </a:pPr>
            <a:r>
              <a:rPr lang="en-US" altLang="zh-CN" sz="2000" kern="100">
                <a:latin typeface="Calibri"/>
                <a:ea typeface="宋体"/>
                <a:cs typeface="Times New Roman"/>
              </a:rPr>
              <a:t>Tail(ls)</a:t>
            </a:r>
            <a:r>
              <a:rPr lang="zh-CN" altLang="en-US" sz="2000" kern="100">
                <a:latin typeface="Calibri"/>
                <a:ea typeface="宋体"/>
                <a:cs typeface="Times New Roman"/>
              </a:rPr>
              <a:t>：返回广义表的尾部。</a:t>
            </a:r>
          </a:p>
        </p:txBody>
      </p:sp>
    </p:spTree>
    <p:extLst>
      <p:ext uri="{BB962C8B-B14F-4D97-AF65-F5344CB8AC3E}">
        <p14:creationId xmlns:p14="http://schemas.microsoft.com/office/powerpoint/2010/main" val="35825865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14400" y="334963"/>
            <a:ext cx="739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chemeClr val="tx2"/>
                </a:solidFill>
                <a:latin typeface="Arial Narrow" pitchFamily="34" charset="0"/>
                <a:ea typeface="楷体_GB2312" pitchFamily="49" charset="-122"/>
              </a:rPr>
              <a:t>广义表的抽象数据类型定义</a:t>
            </a:r>
          </a:p>
        </p:txBody>
      </p:sp>
      <p:sp>
        <p:nvSpPr>
          <p:cNvPr id="106499" name="Text Box 3"/>
          <p:cNvSpPr txBox="1">
            <a:spLocks noChangeArrowheads="1"/>
          </p:cNvSpPr>
          <p:nvPr/>
        </p:nvSpPr>
        <p:spPr bwMode="auto">
          <a:xfrm>
            <a:off x="304800" y="1125538"/>
            <a:ext cx="8610600"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ADT  Glist</a:t>
            </a:r>
            <a:r>
              <a:rPr lang="en-US" altLang="zh-CN">
                <a:latin typeface="Arial Narrow" pitchFamily="34" charset="0"/>
              </a:rPr>
              <a:t>{</a:t>
            </a:r>
          </a:p>
          <a:p>
            <a:pPr>
              <a:spcBef>
                <a:spcPct val="50000"/>
              </a:spcBef>
            </a:pPr>
            <a:r>
              <a:rPr lang="en-US" altLang="zh-CN">
                <a:latin typeface="Arial Narrow" pitchFamily="34" charset="0"/>
              </a:rPr>
              <a:t>  </a:t>
            </a:r>
            <a:r>
              <a:rPr lang="zh-CN" altLang="en-US">
                <a:latin typeface="Arial Narrow" pitchFamily="34" charset="0"/>
              </a:rPr>
              <a:t>数据对象：</a:t>
            </a:r>
          </a:p>
          <a:p>
            <a:pPr>
              <a:spcBef>
                <a:spcPct val="50000"/>
              </a:spcBef>
            </a:pPr>
            <a:r>
              <a:rPr lang="en-US" altLang="zh-CN">
                <a:latin typeface="Arial Narrow" pitchFamily="34" charset="0"/>
              </a:rPr>
              <a:t>	</a:t>
            </a:r>
            <a:r>
              <a:rPr lang="en-US" altLang="zh-CN" i="1"/>
              <a:t>D</a:t>
            </a:r>
            <a:r>
              <a:rPr lang="en-US" altLang="zh-CN">
                <a:latin typeface="Arial Narrow" pitchFamily="34" charset="0"/>
              </a:rPr>
              <a:t>＝{</a:t>
            </a:r>
            <a:r>
              <a:rPr lang="en-US" altLang="zh-CN" i="1"/>
              <a:t>α</a:t>
            </a:r>
            <a:r>
              <a:rPr lang="en-US" altLang="zh-CN" i="1" baseline="-25000"/>
              <a:t>i</a:t>
            </a:r>
            <a:r>
              <a:rPr lang="en-US" altLang="zh-CN" i="1"/>
              <a:t> </a:t>
            </a:r>
            <a:r>
              <a:rPr lang="en-US" altLang="zh-CN">
                <a:latin typeface="Arial Narrow" pitchFamily="34" charset="0"/>
              </a:rPr>
              <a:t>| </a:t>
            </a:r>
            <a:r>
              <a:rPr lang="en-US" altLang="zh-CN" i="1"/>
              <a:t>α</a:t>
            </a:r>
            <a:r>
              <a:rPr lang="en-US" altLang="zh-CN" i="1" baseline="-25000"/>
              <a:t>i</a:t>
            </a:r>
            <a:r>
              <a:rPr lang="en-US" altLang="zh-CN" i="1"/>
              <a:t> ∈AtomSet</a:t>
            </a:r>
            <a:r>
              <a:rPr lang="zh-CN" altLang="en-US">
                <a:latin typeface="Arial Narrow" pitchFamily="34" charset="0"/>
              </a:rPr>
              <a:t>或</a:t>
            </a:r>
            <a:r>
              <a:rPr lang="en-US" altLang="zh-CN" i="1"/>
              <a:t>α</a:t>
            </a:r>
            <a:r>
              <a:rPr lang="en-US" altLang="zh-CN" i="1" baseline="-25000"/>
              <a:t>i</a:t>
            </a:r>
            <a:r>
              <a:rPr lang="en-US" altLang="zh-CN" i="1"/>
              <a:t> </a:t>
            </a:r>
            <a:r>
              <a:rPr lang="zh-CN" altLang="en-US" i="1"/>
              <a:t>∈</a:t>
            </a:r>
            <a:r>
              <a:rPr lang="en-US" altLang="zh-CN" i="1"/>
              <a:t>Glist</a:t>
            </a:r>
            <a:r>
              <a:rPr lang="en-US" altLang="zh-CN">
                <a:latin typeface="Arial Narrow" pitchFamily="34" charset="0"/>
              </a:rPr>
              <a:t>, </a:t>
            </a:r>
            <a:r>
              <a:rPr lang="en-US" altLang="zh-CN" i="1"/>
              <a:t>i=1,2,…,n,n≥0</a:t>
            </a:r>
            <a:r>
              <a:rPr lang="en-US" altLang="zh-CN">
                <a:latin typeface="Arial Narrow" pitchFamily="34" charset="0"/>
              </a:rPr>
              <a:t>}</a:t>
            </a:r>
          </a:p>
          <a:p>
            <a:pPr>
              <a:spcBef>
                <a:spcPct val="50000"/>
              </a:spcBef>
            </a:pPr>
            <a:r>
              <a:rPr lang="en-US" altLang="zh-CN">
                <a:latin typeface="Arial Narrow" pitchFamily="34" charset="0"/>
              </a:rPr>
              <a:t>  </a:t>
            </a:r>
            <a:r>
              <a:rPr lang="zh-CN" altLang="en-US">
                <a:latin typeface="Arial Narrow" pitchFamily="34" charset="0"/>
              </a:rPr>
              <a:t>数据关系：</a:t>
            </a:r>
            <a:r>
              <a:rPr lang="en-US" altLang="zh-CN" i="1"/>
              <a:t>S</a:t>
            </a:r>
            <a:r>
              <a:rPr lang="en-US" altLang="zh-CN">
                <a:latin typeface="Arial Narrow" pitchFamily="34" charset="0"/>
              </a:rPr>
              <a:t>＝{&lt; </a:t>
            </a:r>
            <a:r>
              <a:rPr lang="en-US" altLang="zh-CN" i="1"/>
              <a:t>α</a:t>
            </a:r>
            <a:r>
              <a:rPr lang="en-US" altLang="zh-CN" i="1" baseline="-25000"/>
              <a:t>i-1</a:t>
            </a:r>
            <a:r>
              <a:rPr lang="en-US" altLang="zh-CN" i="1"/>
              <a:t> ,α</a:t>
            </a:r>
            <a:r>
              <a:rPr lang="en-US" altLang="zh-CN" i="1" baseline="-25000"/>
              <a:t>i</a:t>
            </a:r>
            <a:r>
              <a:rPr lang="en-US" altLang="zh-CN">
                <a:latin typeface="Arial Narrow" pitchFamily="34" charset="0"/>
              </a:rPr>
              <a:t> &gt; | </a:t>
            </a:r>
            <a:r>
              <a:rPr lang="en-US" altLang="zh-CN" i="1"/>
              <a:t>α</a:t>
            </a:r>
            <a:r>
              <a:rPr lang="en-US" altLang="zh-CN" i="1" baseline="-25000"/>
              <a:t>i-1</a:t>
            </a:r>
            <a:r>
              <a:rPr lang="en-US" altLang="zh-CN" i="1"/>
              <a:t> ,α</a:t>
            </a:r>
            <a:r>
              <a:rPr lang="en-US" altLang="zh-CN" i="1" baseline="-25000"/>
              <a:t>i</a:t>
            </a:r>
            <a:r>
              <a:rPr lang="en-US" altLang="zh-CN">
                <a:latin typeface="Arial Narrow" pitchFamily="34" charset="0"/>
              </a:rPr>
              <a:t> ∈</a:t>
            </a:r>
            <a:r>
              <a:rPr lang="en-US" altLang="zh-CN" i="1"/>
              <a:t>D</a:t>
            </a:r>
            <a:r>
              <a:rPr lang="en-US" altLang="zh-CN">
                <a:latin typeface="Arial Narrow" pitchFamily="34" charset="0"/>
              </a:rPr>
              <a:t>, </a:t>
            </a:r>
            <a:r>
              <a:rPr lang="en-US" altLang="zh-CN" i="1">
                <a:latin typeface="Arial Narrow" pitchFamily="34" charset="0"/>
              </a:rPr>
              <a:t>2</a:t>
            </a:r>
            <a:r>
              <a:rPr lang="en-US" altLang="zh-CN">
                <a:latin typeface="Arial Narrow" pitchFamily="34" charset="0"/>
              </a:rPr>
              <a:t>≤ </a:t>
            </a:r>
            <a:r>
              <a:rPr lang="en-US" altLang="zh-CN" i="1"/>
              <a:t>i </a:t>
            </a:r>
            <a:r>
              <a:rPr lang="en-US" altLang="zh-CN">
                <a:latin typeface="Arial Narrow" pitchFamily="34" charset="0"/>
              </a:rPr>
              <a:t>≤</a:t>
            </a:r>
            <a:r>
              <a:rPr lang="en-US" altLang="zh-CN" i="1"/>
              <a:t>n</a:t>
            </a:r>
            <a:r>
              <a:rPr lang="en-US" altLang="zh-CN">
                <a:latin typeface="Arial Narrow" pitchFamily="34" charset="0"/>
              </a:rPr>
              <a:t>}</a:t>
            </a:r>
          </a:p>
          <a:p>
            <a:pPr>
              <a:spcBef>
                <a:spcPct val="50000"/>
              </a:spcBef>
            </a:pPr>
            <a:r>
              <a:rPr lang="en-US" altLang="zh-CN">
                <a:latin typeface="Arial Narrow" pitchFamily="34" charset="0"/>
              </a:rPr>
              <a:t>  </a:t>
            </a:r>
            <a:r>
              <a:rPr lang="zh-CN" altLang="en-US">
                <a:latin typeface="Arial Narrow" pitchFamily="34" charset="0"/>
              </a:rPr>
              <a:t>基本操作：</a:t>
            </a:r>
          </a:p>
          <a:p>
            <a:pPr lvl="2">
              <a:spcBef>
                <a:spcPct val="50000"/>
              </a:spcBef>
            </a:pPr>
            <a:r>
              <a:rPr lang="en-US" altLang="zh-CN">
                <a:latin typeface="Arial Narrow" pitchFamily="34" charset="0"/>
              </a:rPr>
              <a:t>    </a:t>
            </a:r>
            <a:r>
              <a:rPr lang="en-US" altLang="zh-CN" sz="2000" i="1"/>
              <a:t>InitGList(&amp;L);    	CreateGList(&amp;L,S);</a:t>
            </a:r>
          </a:p>
          <a:p>
            <a:pPr lvl="2">
              <a:spcBef>
                <a:spcPct val="50000"/>
              </a:spcBef>
            </a:pPr>
            <a:r>
              <a:rPr lang="en-US" altLang="zh-CN" sz="2000" i="1"/>
              <a:t>    DestroyGList(&amp;L); 	CopyGList(&amp;T,L);</a:t>
            </a:r>
          </a:p>
          <a:p>
            <a:pPr lvl="2">
              <a:spcBef>
                <a:spcPct val="50000"/>
              </a:spcBef>
            </a:pPr>
            <a:r>
              <a:rPr lang="en-US" altLang="zh-CN" sz="2000" i="1"/>
              <a:t>   GListLength(L);   	GlistDepth(L);</a:t>
            </a:r>
          </a:p>
          <a:p>
            <a:pPr lvl="2">
              <a:spcBef>
                <a:spcPct val="50000"/>
              </a:spcBef>
            </a:pPr>
            <a:r>
              <a:rPr lang="en-US" altLang="zh-CN" sz="2000" i="1"/>
              <a:t>    GListEmpty(L);    	</a:t>
            </a:r>
            <a:r>
              <a:rPr lang="en-US" altLang="zh-CN" sz="2000" i="1">
                <a:solidFill>
                  <a:srgbClr val="FF0000"/>
                </a:solidFill>
              </a:rPr>
              <a:t>GetHead(L)</a:t>
            </a:r>
            <a:r>
              <a:rPr lang="en-US" altLang="zh-CN" sz="2000" i="1"/>
              <a:t>;</a:t>
            </a:r>
          </a:p>
          <a:p>
            <a:pPr lvl="2">
              <a:spcBef>
                <a:spcPct val="50000"/>
              </a:spcBef>
            </a:pPr>
            <a:r>
              <a:rPr lang="en-US" altLang="zh-CN" sz="2000" i="1"/>
              <a:t>    </a:t>
            </a:r>
            <a:r>
              <a:rPr lang="en-US" altLang="zh-CN" sz="2000" i="1">
                <a:solidFill>
                  <a:srgbClr val="FF0000"/>
                </a:solidFill>
              </a:rPr>
              <a:t>GetTail(L);</a:t>
            </a:r>
            <a:r>
              <a:rPr lang="en-US" altLang="zh-CN" sz="2000" i="1"/>
              <a:t>       	TraverseGList(L,visit());</a:t>
            </a:r>
          </a:p>
          <a:p>
            <a:pPr>
              <a:spcBef>
                <a:spcPct val="50000"/>
              </a:spcBef>
            </a:pPr>
            <a:r>
              <a:rPr lang="en-US" altLang="zh-CN">
                <a:latin typeface="Arial Narrow" pitchFamily="34" charset="0"/>
              </a:rPr>
              <a:t>} </a:t>
            </a:r>
            <a:r>
              <a:rPr lang="en-US" altLang="zh-CN" i="1"/>
              <a:t>ADT  Glist</a:t>
            </a:r>
          </a:p>
        </p:txBody>
      </p:sp>
    </p:spTree>
    <p:extLst>
      <p:ext uri="{BB962C8B-B14F-4D97-AF65-F5344CB8AC3E}">
        <p14:creationId xmlns:p14="http://schemas.microsoft.com/office/powerpoint/2010/main" val="3418530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7564" y="1562527"/>
            <a:ext cx="7848872" cy="3732945"/>
          </a:xfrm>
          <a:prstGeom prst="rect">
            <a:avLst/>
          </a:prstGeom>
        </p:spPr>
        <p:txBody>
          <a:bodyPr wrap="square">
            <a:spAutoFit/>
          </a:bodyPr>
          <a:lstStyle/>
          <a:p>
            <a:pPr lvl="0" algn="just">
              <a:lnSpc>
                <a:spcPct val="150000"/>
              </a:lnSpc>
              <a:spcAft>
                <a:spcPts val="0"/>
              </a:spcAft>
            </a:pPr>
            <a:r>
              <a:rPr lang="zh-CN" altLang="en-US" sz="2000" kern="100">
                <a:latin typeface="Calibri"/>
                <a:ea typeface="宋体"/>
                <a:cs typeface="Times New Roman"/>
              </a:rPr>
              <a:t>广义表的性质：</a:t>
            </a:r>
            <a:endParaRPr lang="en-US" altLang="zh-CN" sz="2000"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从上述广义表的定义和例子可以得到广义表的下列重要性质：</a:t>
            </a:r>
          </a:p>
          <a:p>
            <a:pPr lvl="0" algn="just">
              <a:lnSpc>
                <a:spcPct val="150000"/>
              </a:lnSpc>
              <a:spcAft>
                <a:spcPts val="0"/>
              </a:spcAft>
            </a:pPr>
            <a:r>
              <a:rPr lang="zh-CN" altLang="en-US" sz="2000" kern="100">
                <a:latin typeface="Calibri"/>
                <a:ea typeface="宋体"/>
                <a:cs typeface="Times New Roman"/>
              </a:rPr>
              <a:t>⑴广义表是一种多层次的数据结构。广义表的元素可以是单元素，也可以是子表，而子表的元素还可以是子表，</a:t>
            </a:r>
            <a:r>
              <a:rPr lang="en-US" altLang="zh-CN" sz="2000" kern="100">
                <a:latin typeface="Calibri"/>
                <a:ea typeface="宋体"/>
                <a:cs typeface="Times New Roman"/>
              </a:rPr>
              <a:t>…</a:t>
            </a:r>
            <a:r>
              <a:rPr lang="zh-CN" altLang="en-US" sz="2000" kern="100">
                <a:latin typeface="Calibri"/>
                <a:ea typeface="宋体"/>
                <a:cs typeface="Times New Roman"/>
              </a:rPr>
              <a:t>。</a:t>
            </a:r>
          </a:p>
          <a:p>
            <a:pPr lvl="0" algn="just">
              <a:lnSpc>
                <a:spcPct val="150000"/>
              </a:lnSpc>
              <a:spcAft>
                <a:spcPts val="0"/>
              </a:spcAft>
            </a:pPr>
            <a:r>
              <a:rPr lang="zh-CN" altLang="en-US" sz="2000" kern="100">
                <a:latin typeface="Calibri"/>
                <a:ea typeface="宋体"/>
                <a:cs typeface="Times New Roman"/>
              </a:rPr>
              <a:t>⑵广义表可以是递归的表。广义表的定义并没有限制元素的递归，即广义表也可以是其自身的子表。例如表</a:t>
            </a:r>
            <a:r>
              <a:rPr lang="en-US" altLang="zh-CN" sz="2000" kern="100">
                <a:latin typeface="Calibri"/>
                <a:ea typeface="宋体"/>
                <a:cs typeface="Times New Roman"/>
              </a:rPr>
              <a:t>E</a:t>
            </a:r>
            <a:r>
              <a:rPr lang="zh-CN" altLang="en-US" sz="2000" kern="100">
                <a:latin typeface="Calibri"/>
                <a:ea typeface="宋体"/>
                <a:cs typeface="Times New Roman"/>
              </a:rPr>
              <a:t>就是一个递归的表。</a:t>
            </a:r>
          </a:p>
          <a:p>
            <a:pPr lvl="0" algn="just">
              <a:lnSpc>
                <a:spcPct val="150000"/>
              </a:lnSpc>
              <a:spcAft>
                <a:spcPts val="0"/>
              </a:spcAft>
            </a:pPr>
            <a:r>
              <a:rPr lang="zh-CN" altLang="en-US" sz="2000" kern="100">
                <a:latin typeface="Calibri"/>
                <a:ea typeface="宋体"/>
                <a:cs typeface="Times New Roman"/>
              </a:rPr>
              <a:t>⑶广义表可以为其他表所共享。例如，表</a:t>
            </a:r>
            <a:r>
              <a:rPr lang="en-US" altLang="zh-CN" sz="2000" kern="100">
                <a:latin typeface="Calibri"/>
                <a:ea typeface="宋体"/>
                <a:cs typeface="Times New Roman"/>
              </a:rPr>
              <a:t>A</a:t>
            </a:r>
            <a:r>
              <a:rPr lang="zh-CN" altLang="en-US" sz="2000" kern="100">
                <a:latin typeface="Calibri"/>
                <a:ea typeface="宋体"/>
                <a:cs typeface="Times New Roman"/>
              </a:rPr>
              <a:t>、表</a:t>
            </a:r>
            <a:r>
              <a:rPr lang="en-US" altLang="zh-CN" sz="2000" kern="100">
                <a:latin typeface="Calibri"/>
                <a:ea typeface="宋体"/>
                <a:cs typeface="Times New Roman"/>
              </a:rPr>
              <a:t>B</a:t>
            </a:r>
            <a:r>
              <a:rPr lang="zh-CN" altLang="en-US" sz="2000" kern="100">
                <a:latin typeface="Calibri"/>
                <a:ea typeface="宋体"/>
                <a:cs typeface="Times New Roman"/>
              </a:rPr>
              <a:t>、表</a:t>
            </a:r>
            <a:r>
              <a:rPr lang="en-US" altLang="zh-CN" sz="2000" kern="100">
                <a:latin typeface="Calibri"/>
                <a:ea typeface="宋体"/>
                <a:cs typeface="Times New Roman"/>
              </a:rPr>
              <a:t>C</a:t>
            </a:r>
            <a:r>
              <a:rPr lang="zh-CN" altLang="en-US" sz="2000" kern="100">
                <a:latin typeface="Calibri"/>
                <a:ea typeface="宋体"/>
                <a:cs typeface="Times New Roman"/>
              </a:rPr>
              <a:t>是表</a:t>
            </a:r>
            <a:r>
              <a:rPr lang="en-US" altLang="zh-CN" sz="2000" kern="100">
                <a:latin typeface="Calibri"/>
                <a:ea typeface="宋体"/>
                <a:cs typeface="Times New Roman"/>
              </a:rPr>
              <a:t>D</a:t>
            </a:r>
            <a:r>
              <a:rPr lang="zh-CN" altLang="en-US" sz="2000" kern="100">
                <a:latin typeface="Calibri"/>
                <a:ea typeface="宋体"/>
                <a:cs typeface="Times New Roman"/>
              </a:rPr>
              <a:t>的共享子表。在</a:t>
            </a:r>
            <a:r>
              <a:rPr lang="en-US" altLang="zh-CN" sz="2000" kern="100">
                <a:latin typeface="Calibri"/>
                <a:ea typeface="宋体"/>
                <a:cs typeface="Times New Roman"/>
              </a:rPr>
              <a:t>D</a:t>
            </a:r>
            <a:r>
              <a:rPr lang="zh-CN" altLang="en-US" sz="2000" kern="100">
                <a:latin typeface="Calibri"/>
                <a:ea typeface="宋体"/>
                <a:cs typeface="Times New Roman"/>
              </a:rPr>
              <a:t>中可以不必列出子表的值，而用子表的名称来引用。</a:t>
            </a:r>
          </a:p>
        </p:txBody>
      </p:sp>
    </p:spTree>
    <p:extLst>
      <p:ext uri="{BB962C8B-B14F-4D97-AF65-F5344CB8AC3E}">
        <p14:creationId xmlns:p14="http://schemas.microsoft.com/office/powerpoint/2010/main" val="9873273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556792"/>
            <a:ext cx="8496436" cy="4194610"/>
          </a:xfrm>
          <a:prstGeom prst="rect">
            <a:avLst/>
          </a:prstGeom>
        </p:spPr>
        <p:txBody>
          <a:bodyPr wrap="square">
            <a:spAutoFit/>
          </a:bodyPr>
          <a:lstStyle/>
          <a:p>
            <a:pPr lvl="0" algn="just">
              <a:lnSpc>
                <a:spcPct val="150000"/>
              </a:lnSpc>
              <a:spcAft>
                <a:spcPts val="0"/>
              </a:spcAft>
            </a:pPr>
            <a:r>
              <a:rPr lang="zh-CN" altLang="en-US" sz="2000" kern="100">
                <a:latin typeface="Calibri"/>
                <a:ea typeface="宋体"/>
                <a:cs typeface="Times New Roman"/>
              </a:rPr>
              <a:t>广义表的基本运算：</a:t>
            </a:r>
            <a:endParaRPr lang="en-US" altLang="zh-CN" sz="2000" kern="100">
              <a:latin typeface="Calibri"/>
              <a:ea typeface="宋体"/>
              <a:cs typeface="Times New Roman"/>
            </a:endParaRPr>
          </a:p>
          <a:p>
            <a:pPr lvl="0" algn="just">
              <a:lnSpc>
                <a:spcPct val="150000"/>
              </a:lnSpc>
              <a:spcAft>
                <a:spcPts val="0"/>
              </a:spcAft>
            </a:pPr>
            <a:r>
              <a:rPr lang="zh-CN" altLang="en-US" sz="2000" kern="100">
                <a:latin typeface="Calibri"/>
                <a:ea typeface="宋体"/>
                <a:cs typeface="Times New Roman"/>
              </a:rPr>
              <a:t>广义表有两个重要的基本操作，即取头操作（</a:t>
            </a:r>
            <a:r>
              <a:rPr lang="en-US" altLang="zh-CN" sz="2000" kern="100">
                <a:latin typeface="Calibri"/>
                <a:ea typeface="宋体"/>
                <a:cs typeface="Times New Roman"/>
              </a:rPr>
              <a:t>Head</a:t>
            </a:r>
            <a:r>
              <a:rPr lang="zh-CN" altLang="en-US" sz="2000" kern="100">
                <a:latin typeface="Calibri"/>
                <a:ea typeface="宋体"/>
                <a:cs typeface="Times New Roman"/>
              </a:rPr>
              <a:t>）和取尾操作（</a:t>
            </a:r>
            <a:r>
              <a:rPr lang="en-US" altLang="zh-CN" sz="2000" kern="100">
                <a:latin typeface="Calibri"/>
                <a:ea typeface="宋体"/>
                <a:cs typeface="Times New Roman"/>
              </a:rPr>
              <a:t>Tail</a:t>
            </a:r>
            <a:r>
              <a:rPr lang="zh-CN" altLang="en-US" sz="2000" kern="100">
                <a:latin typeface="Calibri"/>
                <a:ea typeface="宋体"/>
                <a:cs typeface="Times New Roman"/>
              </a:rPr>
              <a:t>）。</a:t>
            </a:r>
          </a:p>
          <a:p>
            <a:pPr lvl="0" algn="just">
              <a:lnSpc>
                <a:spcPct val="150000"/>
              </a:lnSpc>
              <a:spcAft>
                <a:spcPts val="0"/>
              </a:spcAft>
            </a:pPr>
            <a:r>
              <a:rPr lang="zh-CN" altLang="en-US" sz="2000" kern="100">
                <a:latin typeface="Calibri"/>
                <a:ea typeface="宋体"/>
                <a:cs typeface="Times New Roman"/>
              </a:rPr>
              <a:t>根据广义表的表头、表尾的定义可知，对于任意一个非空的列表，其表头可能是单元素也可能是列表，而表尾必为列表。例如：</a:t>
            </a:r>
          </a:p>
          <a:p>
            <a:pPr lvl="0" algn="just">
              <a:lnSpc>
                <a:spcPct val="150000"/>
              </a:lnSpc>
              <a:spcAft>
                <a:spcPts val="0"/>
              </a:spcAft>
            </a:pPr>
            <a:r>
              <a:rPr lang="en-US" altLang="zh-CN" sz="2000" kern="100">
                <a:latin typeface="Calibri"/>
                <a:ea typeface="宋体"/>
                <a:cs typeface="Times New Roman"/>
              </a:rPr>
              <a:t>Head</a:t>
            </a:r>
            <a:r>
              <a:rPr lang="zh-CN" altLang="en-US" sz="2000" kern="100">
                <a:latin typeface="Calibri"/>
                <a:ea typeface="宋体"/>
                <a:cs typeface="Times New Roman"/>
              </a:rPr>
              <a:t>（</a:t>
            </a:r>
            <a:r>
              <a:rPr lang="en-US" altLang="zh-CN" sz="2000" kern="100">
                <a:latin typeface="Calibri"/>
                <a:ea typeface="宋体"/>
                <a:cs typeface="Times New Roman"/>
              </a:rPr>
              <a:t>B</a:t>
            </a:r>
            <a:r>
              <a:rPr lang="zh-CN" altLang="en-US" sz="2000" kern="100">
                <a:latin typeface="Calibri"/>
                <a:ea typeface="宋体"/>
                <a:cs typeface="Times New Roman"/>
              </a:rPr>
              <a:t>）＝ </a:t>
            </a:r>
            <a:r>
              <a:rPr lang="en-US" altLang="zh-CN" sz="2000" kern="100">
                <a:latin typeface="Calibri"/>
                <a:ea typeface="宋体"/>
                <a:cs typeface="Times New Roman"/>
              </a:rPr>
              <a:t>e    Tail</a:t>
            </a:r>
            <a:r>
              <a:rPr lang="zh-CN" altLang="en-US" sz="2000" kern="100">
                <a:latin typeface="Calibri"/>
                <a:ea typeface="宋体"/>
                <a:cs typeface="Times New Roman"/>
              </a:rPr>
              <a:t>（</a:t>
            </a:r>
            <a:r>
              <a:rPr lang="en-US" altLang="zh-CN" sz="2000" kern="100">
                <a:latin typeface="Calibri"/>
                <a:ea typeface="宋体"/>
                <a:cs typeface="Times New Roman"/>
              </a:rPr>
              <a:t>B</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Head</a:t>
            </a:r>
            <a:r>
              <a:rPr lang="zh-CN" altLang="en-US" sz="2000" kern="100">
                <a:latin typeface="Calibri"/>
                <a:ea typeface="宋体"/>
                <a:cs typeface="Times New Roman"/>
              </a:rPr>
              <a:t>（</a:t>
            </a:r>
            <a:r>
              <a:rPr lang="en-US" altLang="zh-CN" sz="2000" kern="100">
                <a:latin typeface="Calibri"/>
                <a:ea typeface="宋体"/>
                <a:cs typeface="Times New Roman"/>
              </a:rPr>
              <a:t>C</a:t>
            </a:r>
            <a:r>
              <a:rPr lang="zh-CN" altLang="en-US" sz="2000" kern="100">
                <a:latin typeface="Calibri"/>
                <a:ea typeface="宋体"/>
                <a:cs typeface="Times New Roman"/>
              </a:rPr>
              <a:t>）＝ </a:t>
            </a:r>
            <a:r>
              <a:rPr lang="en-US" altLang="zh-CN" sz="2000" kern="100">
                <a:latin typeface="Calibri"/>
                <a:ea typeface="宋体"/>
                <a:cs typeface="Times New Roman"/>
              </a:rPr>
              <a:t>a    Tail</a:t>
            </a:r>
            <a:r>
              <a:rPr lang="zh-CN" altLang="en-US" sz="2000" kern="100">
                <a:latin typeface="Calibri"/>
                <a:ea typeface="宋体"/>
                <a:cs typeface="Times New Roman"/>
              </a:rPr>
              <a:t>（</a:t>
            </a:r>
            <a:r>
              <a:rPr lang="en-US" altLang="zh-CN" sz="2000" kern="100">
                <a:latin typeface="Calibri"/>
                <a:ea typeface="宋体"/>
                <a:cs typeface="Times New Roman"/>
              </a:rPr>
              <a:t>C</a:t>
            </a:r>
            <a:r>
              <a:rPr lang="zh-CN" altLang="en-US" sz="2000" kern="100">
                <a:latin typeface="Calibri"/>
                <a:ea typeface="宋体"/>
                <a:cs typeface="Times New Roman"/>
              </a:rPr>
              <a:t>）＝（（</a:t>
            </a:r>
            <a:r>
              <a:rPr lang="en-US" altLang="zh-CN" sz="2000" kern="100">
                <a:latin typeface="Calibri"/>
                <a:ea typeface="宋体"/>
                <a:cs typeface="Times New Roman"/>
              </a:rPr>
              <a:t>b</a:t>
            </a:r>
            <a:r>
              <a:rPr lang="zh-CN" altLang="en-US" sz="2000" kern="100">
                <a:latin typeface="Calibri"/>
                <a:ea typeface="宋体"/>
                <a:cs typeface="Times New Roman"/>
              </a:rPr>
              <a:t>，</a:t>
            </a:r>
            <a:r>
              <a:rPr lang="en-US" altLang="zh-CN" sz="2000" kern="100">
                <a:latin typeface="Calibri"/>
                <a:ea typeface="宋体"/>
                <a:cs typeface="Times New Roman"/>
              </a:rPr>
              <a:t>c</a:t>
            </a:r>
            <a:r>
              <a:rPr lang="zh-CN" altLang="en-US" sz="2000" kern="100">
                <a:latin typeface="Calibri"/>
                <a:ea typeface="宋体"/>
                <a:cs typeface="Times New Roman"/>
              </a:rPr>
              <a:t>，</a:t>
            </a:r>
            <a:r>
              <a:rPr lang="en-US" altLang="zh-CN" sz="2000" kern="100">
                <a:latin typeface="Calibri"/>
                <a:ea typeface="宋体"/>
                <a:cs typeface="Times New Roman"/>
              </a:rPr>
              <a:t>d</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Head</a:t>
            </a:r>
            <a:r>
              <a:rPr lang="zh-CN" altLang="en-US" sz="2000" kern="100">
                <a:latin typeface="Calibri"/>
                <a:ea typeface="宋体"/>
                <a:cs typeface="Times New Roman"/>
              </a:rPr>
              <a:t>（</a:t>
            </a:r>
            <a:r>
              <a:rPr lang="en-US" altLang="zh-CN" sz="2000" kern="100">
                <a:latin typeface="Calibri"/>
                <a:ea typeface="宋体"/>
                <a:cs typeface="Times New Roman"/>
              </a:rPr>
              <a:t>D</a:t>
            </a:r>
            <a:r>
              <a:rPr lang="zh-CN" altLang="en-US" sz="2000" kern="100">
                <a:latin typeface="Calibri"/>
                <a:ea typeface="宋体"/>
                <a:cs typeface="Times New Roman"/>
              </a:rPr>
              <a:t>）＝ </a:t>
            </a:r>
            <a:r>
              <a:rPr lang="en-US" altLang="zh-CN" sz="2000" kern="100">
                <a:latin typeface="Calibri"/>
                <a:ea typeface="宋体"/>
                <a:cs typeface="Times New Roman"/>
              </a:rPr>
              <a:t>A   Tail</a:t>
            </a:r>
            <a:r>
              <a:rPr lang="zh-CN" altLang="en-US" sz="2000" kern="100">
                <a:latin typeface="Calibri"/>
                <a:ea typeface="宋体"/>
                <a:cs typeface="Times New Roman"/>
              </a:rPr>
              <a:t>（</a:t>
            </a:r>
            <a:r>
              <a:rPr lang="en-US" altLang="zh-CN" sz="2000" kern="100">
                <a:latin typeface="Calibri"/>
                <a:ea typeface="宋体"/>
                <a:cs typeface="Times New Roman"/>
              </a:rPr>
              <a:t>D</a:t>
            </a:r>
            <a:r>
              <a:rPr lang="zh-CN" altLang="en-US" sz="2000" kern="100">
                <a:latin typeface="Calibri"/>
                <a:ea typeface="宋体"/>
                <a:cs typeface="Times New Roman"/>
              </a:rPr>
              <a:t>）＝（</a:t>
            </a:r>
            <a:r>
              <a:rPr lang="en-US" altLang="zh-CN" sz="2000" kern="100">
                <a:latin typeface="Calibri"/>
                <a:ea typeface="宋体"/>
                <a:cs typeface="Times New Roman"/>
              </a:rPr>
              <a:t>B</a:t>
            </a:r>
            <a:r>
              <a:rPr lang="zh-CN" altLang="en-US" sz="2000" kern="100">
                <a:latin typeface="Calibri"/>
                <a:ea typeface="宋体"/>
                <a:cs typeface="Times New Roman"/>
              </a:rPr>
              <a:t>，</a:t>
            </a:r>
            <a:r>
              <a:rPr lang="en-US" altLang="zh-CN" sz="2000" kern="100">
                <a:latin typeface="Calibri"/>
                <a:ea typeface="宋体"/>
                <a:cs typeface="Times New Roman"/>
              </a:rPr>
              <a:t>C</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Head</a:t>
            </a:r>
            <a:r>
              <a:rPr lang="zh-CN" altLang="en-US" sz="2000" kern="100">
                <a:latin typeface="Calibri"/>
                <a:ea typeface="宋体"/>
                <a:cs typeface="Times New Roman"/>
              </a:rPr>
              <a:t>（</a:t>
            </a:r>
            <a:r>
              <a:rPr lang="en-US" altLang="zh-CN" sz="2000" kern="100">
                <a:latin typeface="Calibri"/>
                <a:ea typeface="宋体"/>
                <a:cs typeface="Times New Roman"/>
              </a:rPr>
              <a:t>E</a:t>
            </a:r>
            <a:r>
              <a:rPr lang="zh-CN" altLang="en-US" sz="2000" kern="100">
                <a:latin typeface="Calibri"/>
                <a:ea typeface="宋体"/>
                <a:cs typeface="Times New Roman"/>
              </a:rPr>
              <a:t>）＝ </a:t>
            </a:r>
            <a:r>
              <a:rPr lang="en-US" altLang="zh-CN" sz="2000" kern="100">
                <a:latin typeface="Calibri"/>
                <a:ea typeface="宋体"/>
                <a:cs typeface="Times New Roman"/>
              </a:rPr>
              <a:t>a    Tail</a:t>
            </a:r>
            <a:r>
              <a:rPr lang="zh-CN" altLang="en-US" sz="2000" kern="100">
                <a:latin typeface="Calibri"/>
                <a:ea typeface="宋体"/>
                <a:cs typeface="Times New Roman"/>
              </a:rPr>
              <a:t>（</a:t>
            </a:r>
            <a:r>
              <a:rPr lang="en-US" altLang="zh-CN" sz="2000" kern="100">
                <a:latin typeface="Calibri"/>
                <a:ea typeface="宋体"/>
                <a:cs typeface="Times New Roman"/>
              </a:rPr>
              <a:t>E</a:t>
            </a:r>
            <a:r>
              <a:rPr lang="zh-CN" altLang="en-US" sz="2000" kern="100">
                <a:latin typeface="Calibri"/>
                <a:ea typeface="宋体"/>
                <a:cs typeface="Times New Roman"/>
              </a:rPr>
              <a:t>）＝（</a:t>
            </a:r>
            <a:r>
              <a:rPr lang="en-US" altLang="zh-CN" sz="2000" kern="100">
                <a:latin typeface="Calibri"/>
                <a:ea typeface="宋体"/>
                <a:cs typeface="Times New Roman"/>
              </a:rPr>
              <a:t>E</a:t>
            </a:r>
            <a:r>
              <a:rPr lang="zh-CN" altLang="en-US" sz="2000" kern="100">
                <a:latin typeface="Calibri"/>
                <a:ea typeface="宋体"/>
                <a:cs typeface="Times New Roman"/>
              </a:rPr>
              <a:t>）</a:t>
            </a:r>
          </a:p>
          <a:p>
            <a:pPr lvl="0" algn="just">
              <a:lnSpc>
                <a:spcPct val="150000"/>
              </a:lnSpc>
              <a:spcAft>
                <a:spcPts val="0"/>
              </a:spcAft>
            </a:pPr>
            <a:r>
              <a:rPr lang="en-US" altLang="zh-CN" sz="2000" kern="100">
                <a:latin typeface="Calibri"/>
                <a:ea typeface="宋体"/>
                <a:cs typeface="Times New Roman"/>
              </a:rPr>
              <a:t>Head</a:t>
            </a:r>
            <a:r>
              <a:rPr lang="zh-CN" altLang="en-US" sz="2000" kern="100">
                <a:latin typeface="Calibri"/>
                <a:ea typeface="宋体"/>
                <a:cs typeface="Times New Roman"/>
              </a:rPr>
              <a:t>（</a:t>
            </a:r>
            <a:r>
              <a:rPr lang="en-US" altLang="zh-CN" sz="2000" kern="100">
                <a:latin typeface="Calibri"/>
                <a:ea typeface="宋体"/>
                <a:cs typeface="Times New Roman"/>
              </a:rPr>
              <a:t>F</a:t>
            </a:r>
            <a:r>
              <a:rPr lang="zh-CN" altLang="en-US" sz="2000" kern="100">
                <a:latin typeface="Calibri"/>
                <a:ea typeface="宋体"/>
                <a:cs typeface="Times New Roman"/>
              </a:rPr>
              <a:t>）＝（）  </a:t>
            </a:r>
            <a:r>
              <a:rPr lang="en-US" altLang="zh-CN" sz="2000" kern="100">
                <a:latin typeface="Calibri"/>
                <a:ea typeface="宋体"/>
                <a:cs typeface="Times New Roman"/>
              </a:rPr>
              <a:t>Tail</a:t>
            </a:r>
            <a:r>
              <a:rPr lang="zh-CN" altLang="en-US" sz="2000" kern="100">
                <a:latin typeface="Calibri"/>
                <a:ea typeface="宋体"/>
                <a:cs typeface="Times New Roman"/>
              </a:rPr>
              <a:t>（</a:t>
            </a:r>
            <a:r>
              <a:rPr lang="en-US" altLang="zh-CN" sz="2000" kern="100">
                <a:latin typeface="Calibri"/>
                <a:ea typeface="宋体"/>
                <a:cs typeface="Times New Roman"/>
              </a:rPr>
              <a:t>F</a:t>
            </a:r>
            <a:r>
              <a:rPr lang="zh-CN" altLang="en-US" sz="2000" kern="100">
                <a:latin typeface="Calibri"/>
                <a:ea typeface="宋体"/>
                <a:cs typeface="Times New Roman"/>
              </a:rPr>
              <a:t>）＝（）</a:t>
            </a:r>
          </a:p>
        </p:txBody>
      </p:sp>
    </p:spTree>
    <p:extLst>
      <p:ext uri="{BB962C8B-B14F-4D97-AF65-F5344CB8AC3E}">
        <p14:creationId xmlns:p14="http://schemas.microsoft.com/office/powerpoint/2010/main" val="27269072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96752"/>
            <a:ext cx="8496436" cy="5117940"/>
          </a:xfrm>
          <a:prstGeom prst="rect">
            <a:avLst/>
          </a:prstGeom>
        </p:spPr>
        <p:txBody>
          <a:bodyPr wrap="square">
            <a:spAutoFit/>
          </a:bodyPr>
          <a:lstStyle/>
          <a:p>
            <a:pPr lvl="0" algn="just">
              <a:lnSpc>
                <a:spcPct val="150000"/>
              </a:lnSpc>
              <a:spcAft>
                <a:spcPts val="0"/>
              </a:spcAft>
            </a:pPr>
            <a:r>
              <a:rPr lang="en-US" altLang="zh-CN" sz="2000" kern="100" dirty="0">
                <a:latin typeface="Calibri"/>
                <a:ea typeface="宋体"/>
                <a:cs typeface="Times New Roman"/>
              </a:rPr>
              <a:t>1</a:t>
            </a:r>
            <a:r>
              <a:rPr lang="zh-CN" altLang="en-US" sz="2000" kern="100" dirty="0">
                <a:latin typeface="Calibri"/>
                <a:ea typeface="宋体"/>
                <a:cs typeface="Times New Roman"/>
              </a:rPr>
              <a:t>、给定广义表如下：（</a:t>
            </a:r>
            <a:r>
              <a:rPr lang="en-US" altLang="zh-CN" sz="2000" kern="100" dirty="0">
                <a:latin typeface="Calibri"/>
                <a:ea typeface="宋体"/>
                <a:cs typeface="Times New Roman"/>
              </a:rPr>
              <a:t>2010</a:t>
            </a:r>
            <a:r>
              <a:rPr lang="zh-CN" altLang="en-US" sz="2000" kern="100" dirty="0">
                <a:latin typeface="Calibri"/>
                <a:ea typeface="宋体"/>
                <a:cs typeface="Times New Roman"/>
              </a:rPr>
              <a:t>真题选</a:t>
            </a:r>
            <a:r>
              <a:rPr lang="en-US" altLang="zh-CN" sz="2000" kern="100" dirty="0">
                <a:latin typeface="Calibri"/>
                <a:ea typeface="宋体"/>
                <a:cs typeface="Times New Roman"/>
              </a:rPr>
              <a:t>4</a:t>
            </a:r>
            <a:r>
              <a:rPr lang="zh-CN" altLang="en-US" sz="2000" kern="100" dirty="0">
                <a:latin typeface="Calibri"/>
                <a:ea typeface="宋体"/>
                <a:cs typeface="Times New Roman"/>
              </a:rPr>
              <a:t>）</a:t>
            </a:r>
          </a:p>
          <a:p>
            <a:pPr lvl="0" algn="just">
              <a:lnSpc>
                <a:spcPct val="150000"/>
              </a:lnSpc>
              <a:spcAft>
                <a:spcPts val="0"/>
              </a:spcAft>
            </a:pPr>
            <a:r>
              <a:rPr lang="en-US" altLang="zh-CN" sz="2000" kern="100" dirty="0">
                <a:latin typeface="Calibri"/>
                <a:ea typeface="宋体"/>
                <a:cs typeface="Times New Roman"/>
              </a:rPr>
              <a:t>T1=(</a:t>
            </a:r>
            <a:r>
              <a:rPr lang="en-US" altLang="zh-CN" sz="2000" kern="100" dirty="0" err="1">
                <a:latin typeface="Calibri"/>
                <a:ea typeface="宋体"/>
                <a:cs typeface="Times New Roman"/>
              </a:rPr>
              <a:t>a,b</a:t>
            </a:r>
            <a:r>
              <a:rPr lang="en-US" altLang="zh-CN" sz="2000" kern="100" dirty="0">
                <a:latin typeface="Calibri"/>
                <a:ea typeface="宋体"/>
                <a:cs typeface="Times New Roman"/>
              </a:rPr>
              <a:t>)			T2=((c,(</a:t>
            </a:r>
            <a:r>
              <a:rPr lang="en-US" altLang="zh-CN" sz="2000" kern="100" dirty="0" err="1">
                <a:latin typeface="Calibri"/>
                <a:ea typeface="宋体"/>
                <a:cs typeface="Times New Roman"/>
              </a:rPr>
              <a:t>a.b</a:t>
            </a:r>
            <a:r>
              <a:rPr lang="en-US" altLang="zh-CN" sz="2000" kern="100" dirty="0">
                <a:latin typeface="Calibri"/>
                <a:ea typeface="宋体"/>
                <a:cs typeface="Times New Roman"/>
              </a:rPr>
              <a:t>)),d)	</a:t>
            </a:r>
          </a:p>
          <a:p>
            <a:pPr lvl="0" algn="just">
              <a:lnSpc>
                <a:spcPct val="150000"/>
              </a:lnSpc>
              <a:spcAft>
                <a:spcPts val="0"/>
              </a:spcAft>
            </a:pPr>
            <a:r>
              <a:rPr lang="en-US" altLang="zh-CN" sz="2000" kern="100" dirty="0">
                <a:latin typeface="Calibri"/>
                <a:ea typeface="宋体"/>
                <a:cs typeface="Times New Roman"/>
              </a:rPr>
              <a:t>T3=(c,(</a:t>
            </a:r>
            <a:r>
              <a:rPr lang="en-US" altLang="zh-CN" sz="2000" kern="100" dirty="0" err="1">
                <a:latin typeface="Calibri"/>
                <a:ea typeface="宋体"/>
                <a:cs typeface="Times New Roman"/>
              </a:rPr>
              <a:t>a,b</a:t>
            </a:r>
            <a:r>
              <a:rPr lang="en-US" altLang="zh-CN" sz="2000" kern="100" dirty="0">
                <a:latin typeface="Calibri"/>
                <a:ea typeface="宋体"/>
                <a:cs typeface="Times New Roman"/>
              </a:rPr>
              <a:t>))			T4=((</a:t>
            </a:r>
            <a:r>
              <a:rPr lang="en-US" altLang="zh-CN" sz="2000" kern="100" dirty="0" err="1">
                <a:latin typeface="Calibri"/>
                <a:ea typeface="宋体"/>
                <a:cs typeface="Times New Roman"/>
              </a:rPr>
              <a:t>a,b</a:t>
            </a:r>
            <a:r>
              <a:rPr lang="en-US" altLang="zh-CN" sz="2000" kern="100" dirty="0">
                <a:latin typeface="Calibri"/>
                <a:ea typeface="宋体"/>
                <a:cs typeface="Times New Roman"/>
              </a:rPr>
              <a:t>),(c,(</a:t>
            </a:r>
            <a:r>
              <a:rPr lang="en-US" altLang="zh-CN" sz="2000" kern="100" dirty="0" err="1">
                <a:latin typeface="Calibri"/>
                <a:ea typeface="宋体"/>
                <a:cs typeface="Times New Roman"/>
              </a:rPr>
              <a:t>a,b</a:t>
            </a:r>
            <a:r>
              <a:rPr lang="en-US" altLang="zh-CN" sz="2000" kern="100" dirty="0">
                <a:latin typeface="Calibri"/>
                <a:ea typeface="宋体"/>
                <a:cs typeface="Times New Roman"/>
              </a:rPr>
              <a:t>)))	</a:t>
            </a:r>
          </a:p>
          <a:p>
            <a:pPr lvl="0" algn="just">
              <a:lnSpc>
                <a:spcPct val="150000"/>
              </a:lnSpc>
              <a:spcAft>
                <a:spcPts val="0"/>
              </a:spcAft>
            </a:pPr>
            <a:r>
              <a:rPr lang="zh-CN" altLang="en-US" sz="2000" kern="100" dirty="0">
                <a:latin typeface="Calibri"/>
                <a:ea typeface="宋体"/>
                <a:cs typeface="Times New Roman"/>
              </a:rPr>
              <a:t>请问其中长度为 </a:t>
            </a:r>
            <a:r>
              <a:rPr lang="en-US" altLang="zh-CN" sz="2000" kern="100" dirty="0">
                <a:latin typeface="Calibri"/>
                <a:ea typeface="宋体"/>
                <a:cs typeface="Times New Roman"/>
              </a:rPr>
              <a:t>2 </a:t>
            </a:r>
            <a:r>
              <a:rPr lang="zh-CN" altLang="en-US" sz="2000" kern="100" dirty="0">
                <a:latin typeface="Calibri"/>
                <a:ea typeface="宋体"/>
                <a:cs typeface="Times New Roman"/>
              </a:rPr>
              <a:t>的有（	）		</a:t>
            </a:r>
          </a:p>
          <a:p>
            <a:pPr lvl="0" algn="just">
              <a:lnSpc>
                <a:spcPct val="150000"/>
              </a:lnSpc>
              <a:spcAft>
                <a:spcPts val="0"/>
              </a:spcAft>
            </a:pPr>
            <a:r>
              <a:rPr lang="en-US" altLang="zh-CN" sz="2000" kern="100" dirty="0">
                <a:latin typeface="Calibri"/>
                <a:ea typeface="宋体"/>
                <a:cs typeface="Times New Roman"/>
              </a:rPr>
              <a:t>A</a:t>
            </a:r>
            <a:r>
              <a:rPr lang="zh-CN" altLang="en-US" sz="2000" kern="100" dirty="0">
                <a:latin typeface="Calibri"/>
                <a:ea typeface="宋体"/>
                <a:cs typeface="Times New Roman"/>
              </a:rPr>
              <a:t>、</a:t>
            </a:r>
            <a:r>
              <a:rPr lang="en-US" altLang="zh-CN" sz="2000" kern="100" dirty="0">
                <a:latin typeface="Calibri"/>
                <a:ea typeface="宋体"/>
                <a:cs typeface="Times New Roman"/>
              </a:rPr>
              <a:t>T1	B</a:t>
            </a:r>
            <a:r>
              <a:rPr lang="zh-CN" altLang="en-US" sz="2000" kern="100" dirty="0">
                <a:latin typeface="Calibri"/>
                <a:ea typeface="宋体"/>
                <a:cs typeface="Times New Roman"/>
              </a:rPr>
              <a:t>、</a:t>
            </a:r>
            <a:r>
              <a:rPr lang="en-US" altLang="zh-CN" sz="2000" kern="100" dirty="0">
                <a:latin typeface="Calibri"/>
                <a:ea typeface="宋体"/>
                <a:cs typeface="Times New Roman"/>
              </a:rPr>
              <a:t>T1</a:t>
            </a:r>
            <a:r>
              <a:rPr lang="zh-CN" altLang="en-US" sz="2000" kern="100" dirty="0">
                <a:latin typeface="Calibri"/>
                <a:ea typeface="宋体"/>
                <a:cs typeface="Times New Roman"/>
              </a:rPr>
              <a:t>、</a:t>
            </a:r>
            <a:r>
              <a:rPr lang="en-US" altLang="zh-CN" sz="2000" kern="100" dirty="0">
                <a:latin typeface="Calibri"/>
                <a:ea typeface="宋体"/>
                <a:cs typeface="Times New Roman"/>
              </a:rPr>
              <a:t>T2</a:t>
            </a:r>
            <a:r>
              <a:rPr lang="zh-CN" altLang="en-US" sz="2000" kern="100" dirty="0">
                <a:latin typeface="Calibri"/>
                <a:ea typeface="宋体"/>
                <a:cs typeface="Times New Roman"/>
              </a:rPr>
              <a:t>、</a:t>
            </a:r>
            <a:r>
              <a:rPr lang="en-US" altLang="zh-CN" sz="2000" kern="100" dirty="0">
                <a:latin typeface="Calibri"/>
                <a:ea typeface="宋体"/>
                <a:cs typeface="Times New Roman"/>
              </a:rPr>
              <a:t>T4	C</a:t>
            </a:r>
            <a:r>
              <a:rPr lang="zh-CN" altLang="en-US" sz="2000" kern="100" dirty="0">
                <a:latin typeface="Calibri"/>
                <a:ea typeface="宋体"/>
                <a:cs typeface="Times New Roman"/>
              </a:rPr>
              <a:t>、</a:t>
            </a:r>
            <a:r>
              <a:rPr lang="en-US" altLang="zh-CN" sz="2000" kern="100" dirty="0">
                <a:latin typeface="Calibri"/>
                <a:ea typeface="宋体"/>
                <a:cs typeface="Times New Roman"/>
              </a:rPr>
              <a:t>T1</a:t>
            </a:r>
            <a:r>
              <a:rPr lang="zh-CN" altLang="en-US" sz="2000" kern="100" dirty="0">
                <a:latin typeface="Calibri"/>
                <a:ea typeface="宋体"/>
                <a:cs typeface="Times New Roman"/>
              </a:rPr>
              <a:t>、</a:t>
            </a:r>
            <a:r>
              <a:rPr lang="en-US" altLang="zh-CN" sz="2000" kern="100" dirty="0">
                <a:latin typeface="Calibri"/>
                <a:ea typeface="宋体"/>
                <a:cs typeface="Times New Roman"/>
              </a:rPr>
              <a:t>T2	D</a:t>
            </a:r>
            <a:r>
              <a:rPr lang="zh-CN" altLang="en-US" sz="2000" kern="100" dirty="0">
                <a:latin typeface="Calibri"/>
                <a:ea typeface="宋体"/>
                <a:cs typeface="Times New Roman"/>
              </a:rPr>
              <a:t>、全部</a:t>
            </a:r>
          </a:p>
          <a:p>
            <a:pPr lvl="0" algn="just">
              <a:lnSpc>
                <a:spcPct val="150000"/>
              </a:lnSpc>
              <a:spcAft>
                <a:spcPts val="0"/>
              </a:spcAft>
            </a:pPr>
            <a:r>
              <a:rPr lang="en-US" altLang="zh-CN" sz="2000" kern="100" dirty="0">
                <a:latin typeface="Calibri"/>
                <a:ea typeface="宋体"/>
                <a:cs typeface="Times New Roman"/>
              </a:rPr>
              <a:t>2</a:t>
            </a:r>
            <a:r>
              <a:rPr lang="zh-CN" altLang="en-US" sz="2000" kern="100" dirty="0">
                <a:latin typeface="Calibri"/>
                <a:ea typeface="宋体"/>
                <a:cs typeface="Times New Roman"/>
              </a:rPr>
              <a:t>、给定三个广义表 </a:t>
            </a:r>
            <a:r>
              <a:rPr lang="en-US" altLang="zh-CN" sz="2000" kern="100" dirty="0">
                <a:latin typeface="Calibri"/>
                <a:ea typeface="宋体"/>
                <a:cs typeface="Times New Roman"/>
              </a:rPr>
              <a:t>A=(a</a:t>
            </a:r>
            <a:r>
              <a:rPr lang="zh-CN" altLang="en-US" sz="2000" kern="100" dirty="0">
                <a:latin typeface="Calibri"/>
                <a:ea typeface="宋体"/>
                <a:cs typeface="Times New Roman"/>
              </a:rPr>
              <a:t>，</a:t>
            </a:r>
            <a:r>
              <a:rPr lang="en-US" altLang="zh-CN" sz="2000" kern="100" dirty="0">
                <a:latin typeface="Calibri"/>
                <a:ea typeface="宋体"/>
                <a:cs typeface="Times New Roman"/>
              </a:rPr>
              <a:t>b)</a:t>
            </a:r>
            <a:r>
              <a:rPr lang="zh-CN" altLang="en-US" sz="2000" kern="100" dirty="0">
                <a:latin typeface="Calibri"/>
                <a:ea typeface="宋体"/>
                <a:cs typeface="Times New Roman"/>
              </a:rPr>
              <a:t>、</a:t>
            </a:r>
            <a:r>
              <a:rPr lang="en-US" altLang="zh-CN" sz="2000" kern="100" dirty="0">
                <a:latin typeface="Calibri"/>
                <a:ea typeface="宋体"/>
                <a:cs typeface="Times New Roman"/>
              </a:rPr>
              <a:t>B=(A</a:t>
            </a:r>
            <a:r>
              <a:rPr lang="zh-CN" altLang="en-US" sz="2000" kern="100" dirty="0">
                <a:latin typeface="Calibri"/>
                <a:ea typeface="宋体"/>
                <a:cs typeface="Times New Roman"/>
              </a:rPr>
              <a:t>，</a:t>
            </a:r>
            <a:r>
              <a:rPr lang="en-US" altLang="zh-CN" sz="2000" kern="100" dirty="0">
                <a:latin typeface="Calibri"/>
                <a:ea typeface="宋体"/>
                <a:cs typeface="Times New Roman"/>
              </a:rPr>
              <a:t>A)</a:t>
            </a:r>
            <a:r>
              <a:rPr lang="zh-CN" altLang="en-US" sz="2000" kern="100" dirty="0">
                <a:latin typeface="Calibri"/>
                <a:ea typeface="宋体"/>
                <a:cs typeface="Times New Roman"/>
              </a:rPr>
              <a:t>和 </a:t>
            </a:r>
            <a:r>
              <a:rPr lang="en-US" altLang="zh-CN" sz="2000" kern="100" dirty="0">
                <a:latin typeface="Calibri"/>
                <a:ea typeface="宋体"/>
                <a:cs typeface="Times New Roman"/>
              </a:rPr>
              <a:t>C=(a</a:t>
            </a:r>
            <a:r>
              <a:rPr lang="zh-CN" altLang="en-US" sz="2000" kern="100" dirty="0">
                <a:latin typeface="Calibri"/>
                <a:ea typeface="宋体"/>
                <a:cs typeface="Times New Roman"/>
              </a:rPr>
              <a:t>，</a:t>
            </a:r>
            <a:r>
              <a:rPr lang="en-US" altLang="zh-CN" sz="2000" kern="100" dirty="0">
                <a:latin typeface="Calibri"/>
                <a:ea typeface="宋体"/>
                <a:cs typeface="Times New Roman"/>
              </a:rPr>
              <a:t>(b</a:t>
            </a:r>
            <a:r>
              <a:rPr lang="zh-CN" altLang="en-US" sz="2000" kern="100" dirty="0">
                <a:latin typeface="Calibri"/>
                <a:ea typeface="宋体"/>
                <a:cs typeface="Times New Roman"/>
              </a:rPr>
              <a:t>，</a:t>
            </a:r>
            <a:r>
              <a:rPr lang="en-US" altLang="zh-CN" sz="2000" kern="100" dirty="0">
                <a:latin typeface="Calibri"/>
                <a:ea typeface="宋体"/>
                <a:cs typeface="Times New Roman"/>
              </a:rPr>
              <a:t>A)</a:t>
            </a:r>
            <a:r>
              <a:rPr lang="zh-CN" altLang="en-US" sz="2000" kern="100" dirty="0">
                <a:latin typeface="Calibri"/>
                <a:ea typeface="宋体"/>
                <a:cs typeface="Times New Roman"/>
              </a:rPr>
              <a:t>，</a:t>
            </a:r>
            <a:r>
              <a:rPr lang="en-US" altLang="zh-CN" sz="2000" kern="100" dirty="0">
                <a:latin typeface="Calibri"/>
                <a:ea typeface="宋体"/>
                <a:cs typeface="Times New Roman"/>
              </a:rPr>
              <a:t>B)</a:t>
            </a:r>
            <a:r>
              <a:rPr lang="zh-CN" altLang="en-US" sz="2000" kern="100" dirty="0">
                <a:latin typeface="Calibri"/>
                <a:ea typeface="宋体"/>
                <a:cs typeface="Times New Roman"/>
              </a:rPr>
              <a:t>，则 </a:t>
            </a:r>
            <a:r>
              <a:rPr lang="en-US" altLang="zh-CN" sz="2000" kern="100" dirty="0">
                <a:latin typeface="Calibri"/>
                <a:ea typeface="宋体"/>
                <a:cs typeface="Times New Roman"/>
              </a:rPr>
              <a:t>tail</a:t>
            </a:r>
            <a:r>
              <a:rPr lang="zh-CN" altLang="en-US" sz="2000" kern="100" dirty="0">
                <a:latin typeface="Calibri"/>
                <a:ea typeface="宋体"/>
                <a:cs typeface="Times New Roman"/>
              </a:rPr>
              <a:t>（</a:t>
            </a:r>
            <a:r>
              <a:rPr lang="en-US" altLang="zh-CN" sz="2000" kern="100" dirty="0">
                <a:latin typeface="Calibri"/>
                <a:ea typeface="宋体"/>
                <a:cs typeface="Times New Roman"/>
              </a:rPr>
              <a:t>head</a:t>
            </a:r>
            <a:r>
              <a:rPr lang="zh-CN" altLang="en-US" sz="2000" kern="100" dirty="0">
                <a:latin typeface="Calibri"/>
                <a:ea typeface="宋体"/>
                <a:cs typeface="Times New Roman"/>
              </a:rPr>
              <a:t>（</a:t>
            </a:r>
            <a:r>
              <a:rPr lang="en-US" altLang="zh-CN" sz="2000" kern="100" dirty="0">
                <a:latin typeface="Calibri"/>
                <a:ea typeface="宋体"/>
                <a:cs typeface="Times New Roman"/>
              </a:rPr>
              <a:t>tail</a:t>
            </a:r>
            <a:r>
              <a:rPr lang="zh-CN" altLang="en-US" sz="2000" kern="100" dirty="0">
                <a:latin typeface="Calibri"/>
                <a:ea typeface="宋体"/>
                <a:cs typeface="Times New Roman"/>
              </a:rPr>
              <a:t>（</a:t>
            </a:r>
            <a:r>
              <a:rPr lang="en-US" altLang="zh-CN" sz="2000" kern="100" dirty="0">
                <a:latin typeface="Calibri"/>
                <a:ea typeface="宋体"/>
                <a:cs typeface="Times New Roman"/>
              </a:rPr>
              <a:t>C</a:t>
            </a:r>
            <a:r>
              <a:rPr lang="zh-CN" altLang="en-US" sz="2000" kern="100" dirty="0">
                <a:latin typeface="Calibri"/>
                <a:ea typeface="宋体"/>
                <a:cs typeface="Times New Roman"/>
              </a:rPr>
              <a:t>）））</a:t>
            </a:r>
            <a:r>
              <a:rPr lang="en-US" altLang="zh-CN" sz="2000" kern="100" dirty="0">
                <a:latin typeface="Calibri"/>
                <a:ea typeface="宋体"/>
                <a:cs typeface="Times New Roman"/>
              </a:rPr>
              <a:t>=______________</a:t>
            </a:r>
            <a:r>
              <a:rPr lang="zh-CN" altLang="en-US" sz="2000" kern="100" dirty="0">
                <a:latin typeface="Calibri"/>
                <a:ea typeface="宋体"/>
                <a:cs typeface="Times New Roman"/>
              </a:rPr>
              <a:t>。（</a:t>
            </a:r>
            <a:r>
              <a:rPr lang="en-US" altLang="zh-CN" sz="2000" kern="100" dirty="0">
                <a:latin typeface="Calibri"/>
                <a:ea typeface="宋体"/>
                <a:cs typeface="Times New Roman"/>
              </a:rPr>
              <a:t>2010</a:t>
            </a:r>
            <a:r>
              <a:rPr lang="zh-CN" altLang="en-US" sz="2000" kern="100" dirty="0">
                <a:latin typeface="Calibri"/>
                <a:ea typeface="宋体"/>
                <a:cs typeface="Times New Roman"/>
              </a:rPr>
              <a:t>真题填</a:t>
            </a:r>
            <a:r>
              <a:rPr lang="en-US" altLang="zh-CN" sz="2000" kern="100" dirty="0">
                <a:latin typeface="Calibri"/>
                <a:ea typeface="宋体"/>
                <a:cs typeface="Times New Roman"/>
              </a:rPr>
              <a:t>5</a:t>
            </a:r>
            <a:r>
              <a:rPr lang="zh-CN" altLang="en-US" sz="2000" kern="100" dirty="0">
                <a:latin typeface="Calibri"/>
                <a:ea typeface="宋体"/>
                <a:cs typeface="Times New Roman"/>
              </a:rPr>
              <a:t>）</a:t>
            </a:r>
          </a:p>
          <a:p>
            <a:pPr lvl="0" algn="just">
              <a:lnSpc>
                <a:spcPct val="150000"/>
              </a:lnSpc>
              <a:spcAft>
                <a:spcPts val="0"/>
              </a:spcAft>
            </a:pPr>
            <a:r>
              <a:rPr lang="en-US" altLang="zh-CN" sz="2000" kern="100" dirty="0">
                <a:latin typeface="Calibri"/>
                <a:ea typeface="宋体"/>
                <a:cs typeface="Times New Roman"/>
              </a:rPr>
              <a:t>3</a:t>
            </a:r>
            <a:r>
              <a:rPr lang="zh-CN" altLang="en-US" sz="2000" kern="100" dirty="0">
                <a:latin typeface="Calibri"/>
                <a:ea typeface="宋体"/>
                <a:cs typeface="Times New Roman"/>
              </a:rPr>
              <a:t>、已知广义表 </a:t>
            </a:r>
            <a:r>
              <a:rPr lang="en-US" altLang="zh-CN" sz="2000" kern="100" dirty="0">
                <a:latin typeface="Calibri"/>
                <a:ea typeface="宋体"/>
                <a:cs typeface="Times New Roman"/>
              </a:rPr>
              <a:t>L=((</a:t>
            </a:r>
            <a:r>
              <a:rPr lang="en-US" altLang="zh-CN" sz="2000" kern="100" dirty="0" err="1">
                <a:latin typeface="Calibri"/>
                <a:ea typeface="宋体"/>
                <a:cs typeface="Times New Roman"/>
              </a:rPr>
              <a:t>x,y,z</a:t>
            </a:r>
            <a:r>
              <a:rPr lang="en-US" altLang="zh-CN" sz="2000" kern="100" dirty="0">
                <a:latin typeface="Calibri"/>
                <a:ea typeface="宋体"/>
                <a:cs typeface="Times New Roman"/>
              </a:rPr>
              <a:t>),a,(</a:t>
            </a:r>
            <a:r>
              <a:rPr lang="en-US" altLang="zh-CN" sz="2000" kern="100" dirty="0" err="1">
                <a:latin typeface="Calibri"/>
                <a:ea typeface="宋体"/>
                <a:cs typeface="Times New Roman"/>
              </a:rPr>
              <a:t>u,t,w</a:t>
            </a:r>
            <a:r>
              <a:rPr lang="en-US" altLang="zh-CN" sz="2000" kern="100" dirty="0">
                <a:latin typeface="Calibri"/>
                <a:ea typeface="宋体"/>
                <a:cs typeface="Times New Roman"/>
              </a:rPr>
              <a:t>))</a:t>
            </a:r>
            <a:r>
              <a:rPr lang="zh-CN" altLang="en-US" sz="2000" kern="100" dirty="0">
                <a:latin typeface="Calibri"/>
                <a:ea typeface="宋体"/>
                <a:cs typeface="Times New Roman"/>
              </a:rPr>
              <a:t>，从 </a:t>
            </a:r>
            <a:r>
              <a:rPr lang="en-US" altLang="zh-CN" sz="2000" kern="100" dirty="0">
                <a:latin typeface="Calibri"/>
                <a:ea typeface="宋体"/>
                <a:cs typeface="Times New Roman"/>
              </a:rPr>
              <a:t>L </a:t>
            </a:r>
            <a:r>
              <a:rPr lang="zh-CN" altLang="en-US" sz="2000" kern="100" dirty="0">
                <a:latin typeface="Calibri"/>
                <a:ea typeface="宋体"/>
                <a:cs typeface="Times New Roman"/>
              </a:rPr>
              <a:t>表中取出原子项 </a:t>
            </a:r>
            <a:r>
              <a:rPr lang="en-US" altLang="zh-CN" sz="2000" kern="100" dirty="0">
                <a:latin typeface="Calibri"/>
                <a:ea typeface="宋体"/>
                <a:cs typeface="Times New Roman"/>
              </a:rPr>
              <a:t>t </a:t>
            </a:r>
            <a:r>
              <a:rPr lang="zh-CN" altLang="en-US" sz="2000" kern="100" dirty="0">
                <a:latin typeface="Calibri"/>
                <a:ea typeface="宋体"/>
                <a:cs typeface="Times New Roman"/>
              </a:rPr>
              <a:t>的运算</a:t>
            </a:r>
            <a:r>
              <a:rPr lang="zh-CN" altLang="en-US" sz="2000" kern="100" dirty="0" smtClean="0">
                <a:latin typeface="Calibri"/>
                <a:ea typeface="宋体"/>
                <a:cs typeface="Times New Roman"/>
              </a:rPr>
              <a:t>是（ ）</a:t>
            </a:r>
            <a:r>
              <a:rPr lang="zh-CN" altLang="en-US" sz="2000" kern="100" dirty="0">
                <a:latin typeface="Calibri"/>
                <a:ea typeface="宋体"/>
                <a:cs typeface="Times New Roman"/>
              </a:rPr>
              <a:t>。（</a:t>
            </a:r>
            <a:r>
              <a:rPr lang="en-US" altLang="zh-CN" sz="2000" kern="100" dirty="0">
                <a:latin typeface="Calibri"/>
                <a:ea typeface="宋体"/>
                <a:cs typeface="Times New Roman"/>
              </a:rPr>
              <a:t>2011</a:t>
            </a:r>
            <a:r>
              <a:rPr lang="zh-CN" altLang="en-US" sz="2000" kern="100" dirty="0">
                <a:latin typeface="Calibri"/>
                <a:ea typeface="宋体"/>
                <a:cs typeface="Times New Roman"/>
              </a:rPr>
              <a:t>真题选</a:t>
            </a:r>
            <a:r>
              <a:rPr lang="en-US" altLang="zh-CN" sz="2000" kern="100" dirty="0">
                <a:latin typeface="Calibri"/>
                <a:ea typeface="宋体"/>
                <a:cs typeface="Times New Roman"/>
              </a:rPr>
              <a:t>6</a:t>
            </a:r>
            <a:r>
              <a:rPr lang="zh-CN" altLang="en-US" sz="2000" kern="100" dirty="0">
                <a:latin typeface="Calibri"/>
                <a:ea typeface="宋体"/>
                <a:cs typeface="Times New Roman"/>
              </a:rPr>
              <a:t>）</a:t>
            </a:r>
          </a:p>
          <a:p>
            <a:pPr lvl="0" algn="just">
              <a:lnSpc>
                <a:spcPct val="150000"/>
              </a:lnSpc>
              <a:spcAft>
                <a:spcPts val="0"/>
              </a:spcAft>
            </a:pPr>
            <a:r>
              <a:rPr lang="en-US" altLang="zh-CN" sz="2000" kern="100" dirty="0">
                <a:latin typeface="Calibri"/>
                <a:ea typeface="宋体"/>
                <a:cs typeface="Times New Roman"/>
              </a:rPr>
              <a:t>A</a:t>
            </a:r>
            <a:r>
              <a:rPr lang="zh-CN" altLang="en-US" sz="2000" kern="100" dirty="0">
                <a:latin typeface="Calibri"/>
                <a:ea typeface="宋体"/>
                <a:cs typeface="Times New Roman"/>
              </a:rPr>
              <a:t>、</a:t>
            </a:r>
            <a:r>
              <a:rPr lang="en-US" altLang="zh-CN" sz="2000" kern="100" dirty="0">
                <a:latin typeface="Calibri"/>
                <a:ea typeface="宋体"/>
                <a:cs typeface="Times New Roman"/>
              </a:rPr>
              <a:t>head(tail(head(tail(L))))		B</a:t>
            </a:r>
            <a:r>
              <a:rPr lang="zh-CN" altLang="en-US" sz="2000" kern="100" dirty="0">
                <a:latin typeface="Calibri"/>
                <a:ea typeface="宋体"/>
                <a:cs typeface="Times New Roman"/>
              </a:rPr>
              <a:t>、</a:t>
            </a:r>
            <a:r>
              <a:rPr lang="en-US" altLang="zh-CN" sz="2000" kern="100" dirty="0">
                <a:latin typeface="Calibri"/>
                <a:ea typeface="宋体"/>
                <a:cs typeface="Times New Roman"/>
              </a:rPr>
              <a:t>tail(head(head(tail(L))))</a:t>
            </a:r>
          </a:p>
          <a:p>
            <a:pPr lvl="0" algn="just">
              <a:lnSpc>
                <a:spcPct val="150000"/>
              </a:lnSpc>
              <a:spcAft>
                <a:spcPts val="0"/>
              </a:spcAft>
            </a:pPr>
            <a:r>
              <a:rPr lang="en-US" altLang="zh-CN" sz="2000" kern="100" dirty="0">
                <a:latin typeface="Calibri"/>
                <a:ea typeface="宋体"/>
                <a:cs typeface="Times New Roman"/>
              </a:rPr>
              <a:t>C</a:t>
            </a:r>
            <a:r>
              <a:rPr lang="zh-CN" altLang="en-US" sz="2000" kern="100" dirty="0">
                <a:latin typeface="Calibri"/>
                <a:ea typeface="宋体"/>
                <a:cs typeface="Times New Roman"/>
              </a:rPr>
              <a:t>、</a:t>
            </a:r>
            <a:r>
              <a:rPr lang="en-US" altLang="zh-CN" sz="2000" kern="100" dirty="0">
                <a:latin typeface="Calibri"/>
                <a:ea typeface="宋体"/>
                <a:cs typeface="Times New Roman"/>
              </a:rPr>
              <a:t>head(tail(head(tail(tail(L)))))	                D</a:t>
            </a:r>
            <a:r>
              <a:rPr lang="zh-CN" altLang="en-US" sz="2000" kern="100" dirty="0">
                <a:latin typeface="Calibri"/>
                <a:ea typeface="宋体"/>
                <a:cs typeface="Times New Roman"/>
              </a:rPr>
              <a:t>、</a:t>
            </a:r>
            <a:r>
              <a:rPr lang="en-US" altLang="zh-CN" sz="2000" kern="100" dirty="0">
                <a:latin typeface="Calibri"/>
                <a:ea typeface="宋体"/>
                <a:cs typeface="Times New Roman"/>
              </a:rPr>
              <a:t>head(tail(tail(L)))</a:t>
            </a:r>
          </a:p>
        </p:txBody>
      </p:sp>
      <p:sp>
        <p:nvSpPr>
          <p:cNvPr id="3" name="矩形 2"/>
          <p:cNvSpPr/>
          <p:nvPr/>
        </p:nvSpPr>
        <p:spPr>
          <a:xfrm>
            <a:off x="3347864" y="2636912"/>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4" name="矩形 3"/>
          <p:cNvSpPr/>
          <p:nvPr/>
        </p:nvSpPr>
        <p:spPr>
          <a:xfrm>
            <a:off x="2771800" y="3933056"/>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a:t>
            </a:r>
            <a:r>
              <a:rPr lang="en-US" altLang="zh-CN" dirty="0" err="1" smtClean="0">
                <a:solidFill>
                  <a:schemeClr val="tx1"/>
                </a:solidFill>
              </a:rPr>
              <a:t>a,b</a:t>
            </a:r>
            <a:r>
              <a:rPr lang="en-US" altLang="zh-CN" dirty="0" smtClean="0">
                <a:solidFill>
                  <a:schemeClr val="tx1"/>
                </a:solidFill>
              </a:rPr>
              <a:t>) )</a:t>
            </a:r>
            <a:endParaRPr lang="zh-CN" altLang="en-US" dirty="0">
              <a:solidFill>
                <a:schemeClr val="tx1"/>
              </a:solidFill>
            </a:endParaRPr>
          </a:p>
        </p:txBody>
      </p:sp>
      <p:sp>
        <p:nvSpPr>
          <p:cNvPr id="6" name="矩形 5"/>
          <p:cNvSpPr/>
          <p:nvPr/>
        </p:nvSpPr>
        <p:spPr>
          <a:xfrm>
            <a:off x="7884368" y="4437112"/>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a:solidFill>
                <a:schemeClr val="tx1"/>
              </a:solidFill>
            </a:endParaRPr>
          </a:p>
        </p:txBody>
      </p:sp>
    </p:spTree>
    <p:extLst>
      <p:ext uri="{BB962C8B-B14F-4D97-AF65-F5344CB8AC3E}">
        <p14:creationId xmlns:p14="http://schemas.microsoft.com/office/powerpoint/2010/main" val="398688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772816"/>
            <a:ext cx="7477187" cy="3732945"/>
          </a:xfrm>
          <a:prstGeom prst="rect">
            <a:avLst/>
          </a:prstGeom>
        </p:spPr>
        <p:txBody>
          <a:bodyPr wrap="square">
            <a:spAutoFit/>
          </a:bodyPr>
          <a:lstStyle/>
          <a:p>
            <a:pPr lvl="0" algn="just">
              <a:lnSpc>
                <a:spcPct val="150000"/>
              </a:lnSpc>
              <a:spcAft>
                <a:spcPts val="0"/>
              </a:spcAft>
            </a:pPr>
            <a:r>
              <a:rPr lang="en-US" altLang="zh-CN" sz="2000" kern="100" dirty="0">
                <a:latin typeface="Calibri"/>
                <a:ea typeface="宋体"/>
                <a:cs typeface="Times New Roman"/>
              </a:rPr>
              <a:t>4</a:t>
            </a:r>
            <a:r>
              <a:rPr lang="zh-CN" altLang="en-US" sz="2000" kern="100" dirty="0">
                <a:latin typeface="Calibri"/>
                <a:ea typeface="宋体"/>
                <a:cs typeface="Times New Roman"/>
              </a:rPr>
              <a:t>、广义表 </a:t>
            </a:r>
            <a:r>
              <a:rPr lang="en-US" altLang="zh-CN" sz="2000" kern="100" dirty="0">
                <a:latin typeface="Calibri"/>
                <a:ea typeface="宋体"/>
                <a:cs typeface="Times New Roman"/>
              </a:rPr>
              <a:t>LS=</a:t>
            </a:r>
            <a:r>
              <a:rPr lang="zh-CN" altLang="en-US" sz="2000" kern="100" dirty="0">
                <a:latin typeface="Calibri"/>
                <a:ea typeface="宋体"/>
                <a:cs typeface="Times New Roman"/>
              </a:rPr>
              <a:t>（（</a:t>
            </a:r>
            <a:r>
              <a:rPr lang="en-US" altLang="zh-CN" sz="2000" kern="100" dirty="0" err="1">
                <a:latin typeface="Calibri"/>
                <a:ea typeface="宋体"/>
                <a:cs typeface="Times New Roman"/>
              </a:rPr>
              <a:t>a,b,c</a:t>
            </a:r>
            <a:r>
              <a:rPr lang="zh-CN" altLang="en-US" sz="2000" kern="100" dirty="0">
                <a:latin typeface="Calibri"/>
                <a:ea typeface="宋体"/>
                <a:cs typeface="Times New Roman"/>
              </a:rPr>
              <a:t>）</a:t>
            </a:r>
            <a:r>
              <a:rPr lang="en-US" altLang="zh-CN" sz="2000" kern="100" dirty="0">
                <a:latin typeface="Calibri"/>
                <a:ea typeface="宋体"/>
                <a:cs typeface="Times New Roman"/>
              </a:rPr>
              <a:t>,</a:t>
            </a:r>
            <a:r>
              <a:rPr lang="zh-CN" altLang="en-US" sz="2000" kern="100" dirty="0">
                <a:latin typeface="Calibri"/>
                <a:ea typeface="宋体"/>
                <a:cs typeface="Times New Roman"/>
              </a:rPr>
              <a:t>（（</a:t>
            </a:r>
            <a:r>
              <a:rPr lang="en-US" altLang="zh-CN" sz="2000" kern="100" dirty="0">
                <a:latin typeface="Calibri"/>
                <a:ea typeface="宋体"/>
                <a:cs typeface="Times New Roman"/>
              </a:rPr>
              <a:t>d</a:t>
            </a:r>
            <a:r>
              <a:rPr lang="zh-CN" altLang="en-US" sz="2000" kern="100" dirty="0">
                <a:latin typeface="Calibri"/>
                <a:ea typeface="宋体"/>
                <a:cs typeface="Times New Roman"/>
              </a:rPr>
              <a:t>）</a:t>
            </a:r>
            <a:r>
              <a:rPr lang="en-US" altLang="zh-CN" sz="2000" kern="100" dirty="0">
                <a:latin typeface="Calibri"/>
                <a:ea typeface="宋体"/>
                <a:cs typeface="Times New Roman"/>
              </a:rPr>
              <a:t>,(e),f</a:t>
            </a:r>
            <a:r>
              <a:rPr lang="zh-CN" altLang="en-US" sz="2000" kern="100" dirty="0">
                <a:latin typeface="Calibri"/>
                <a:ea typeface="宋体"/>
                <a:cs typeface="Times New Roman"/>
              </a:rPr>
              <a:t>））</a:t>
            </a:r>
            <a:r>
              <a:rPr lang="en-US" altLang="zh-CN" sz="2000" kern="100" dirty="0">
                <a:latin typeface="Calibri"/>
                <a:ea typeface="宋体"/>
                <a:cs typeface="Times New Roman"/>
              </a:rPr>
              <a:t>,</a:t>
            </a:r>
            <a:r>
              <a:rPr lang="zh-CN" altLang="en-US" sz="2000" kern="100" dirty="0">
                <a:latin typeface="Calibri"/>
                <a:ea typeface="宋体"/>
                <a:cs typeface="Times New Roman"/>
              </a:rPr>
              <a:t>则深度为	</a:t>
            </a:r>
            <a:r>
              <a:rPr lang="en-US" altLang="zh-CN" sz="2000" kern="100" dirty="0">
                <a:latin typeface="Calibri"/>
                <a:ea typeface="宋体"/>
                <a:cs typeface="Times New Roman"/>
              </a:rPr>
              <a:t>______</a:t>
            </a:r>
          </a:p>
          <a:p>
            <a:pPr lvl="0" algn="just">
              <a:lnSpc>
                <a:spcPct val="150000"/>
              </a:lnSpc>
              <a:spcAft>
                <a:spcPts val="0"/>
              </a:spcAft>
            </a:pPr>
            <a:r>
              <a:rPr lang="zh-CN" altLang="en-US" sz="2000" kern="100" dirty="0">
                <a:latin typeface="Calibri"/>
                <a:ea typeface="宋体"/>
                <a:cs typeface="Times New Roman"/>
              </a:rPr>
              <a:t>（</a:t>
            </a:r>
            <a:r>
              <a:rPr lang="en-US" altLang="zh-CN" sz="2000" kern="100" dirty="0">
                <a:latin typeface="Calibri"/>
                <a:ea typeface="宋体"/>
                <a:cs typeface="Times New Roman"/>
              </a:rPr>
              <a:t>head</a:t>
            </a:r>
            <a:r>
              <a:rPr lang="zh-CN" altLang="en-US" sz="2000" kern="100" dirty="0">
                <a:latin typeface="Calibri"/>
                <a:ea typeface="宋体"/>
                <a:cs typeface="Times New Roman"/>
              </a:rPr>
              <a:t>（</a:t>
            </a:r>
            <a:r>
              <a:rPr lang="en-US" altLang="zh-CN" sz="2000" kern="100" dirty="0">
                <a:latin typeface="Calibri"/>
                <a:ea typeface="宋体"/>
                <a:cs typeface="Times New Roman"/>
              </a:rPr>
              <a:t>tail</a:t>
            </a:r>
            <a:r>
              <a:rPr lang="zh-CN" altLang="en-US" sz="2000" kern="100" dirty="0">
                <a:latin typeface="Calibri"/>
                <a:ea typeface="宋体"/>
                <a:cs typeface="Times New Roman"/>
              </a:rPr>
              <a:t>（</a:t>
            </a:r>
            <a:r>
              <a:rPr lang="en-US" altLang="zh-CN" sz="2000" kern="100" dirty="0">
                <a:latin typeface="Calibri"/>
                <a:ea typeface="宋体"/>
                <a:cs typeface="Times New Roman"/>
              </a:rPr>
              <a:t>LS</a:t>
            </a:r>
            <a:r>
              <a:rPr lang="zh-CN" altLang="en-US" sz="2000" kern="100" dirty="0">
                <a:latin typeface="Calibri"/>
                <a:ea typeface="宋体"/>
                <a:cs typeface="Times New Roman"/>
              </a:rPr>
              <a:t>））））</a:t>
            </a:r>
            <a:r>
              <a:rPr lang="en-US" altLang="zh-CN" sz="2000" kern="100" dirty="0">
                <a:latin typeface="Calibri"/>
                <a:ea typeface="宋体"/>
                <a:cs typeface="Times New Roman"/>
              </a:rPr>
              <a:t>=_______</a:t>
            </a:r>
            <a:r>
              <a:rPr lang="zh-CN" altLang="en-US" sz="2000" kern="100" dirty="0">
                <a:latin typeface="Calibri"/>
                <a:ea typeface="宋体"/>
                <a:cs typeface="Times New Roman"/>
              </a:rPr>
              <a:t>。</a:t>
            </a:r>
            <a:r>
              <a:rPr lang="en-US" altLang="zh-CN" sz="2000" kern="100" dirty="0">
                <a:latin typeface="Calibri"/>
                <a:ea typeface="宋体"/>
                <a:cs typeface="Times New Roman"/>
              </a:rPr>
              <a:t>(2012</a:t>
            </a:r>
            <a:r>
              <a:rPr lang="zh-CN" altLang="en-US" sz="2000" kern="100" dirty="0">
                <a:latin typeface="Calibri"/>
                <a:ea typeface="宋体"/>
                <a:cs typeface="Times New Roman"/>
              </a:rPr>
              <a:t>真题填</a:t>
            </a:r>
            <a:r>
              <a:rPr lang="en-US" altLang="zh-CN" sz="2000" kern="100" dirty="0">
                <a:latin typeface="Calibri"/>
                <a:ea typeface="宋体"/>
                <a:cs typeface="Times New Roman"/>
              </a:rPr>
              <a:t>3)</a:t>
            </a:r>
          </a:p>
          <a:p>
            <a:pPr lvl="0" algn="just">
              <a:lnSpc>
                <a:spcPct val="150000"/>
              </a:lnSpc>
              <a:spcAft>
                <a:spcPts val="0"/>
              </a:spcAft>
            </a:pPr>
            <a:endParaRPr lang="en-US" altLang="zh-CN" sz="2000" kern="100" dirty="0">
              <a:latin typeface="Calibri"/>
              <a:ea typeface="宋体"/>
              <a:cs typeface="Times New Roman"/>
            </a:endParaRPr>
          </a:p>
          <a:p>
            <a:pPr lvl="0" algn="just">
              <a:lnSpc>
                <a:spcPct val="150000"/>
              </a:lnSpc>
              <a:spcAft>
                <a:spcPts val="0"/>
              </a:spcAft>
            </a:pPr>
            <a:r>
              <a:rPr lang="en-US" altLang="zh-CN" sz="2000" kern="100" dirty="0">
                <a:latin typeface="Calibri"/>
                <a:ea typeface="宋体"/>
                <a:cs typeface="Times New Roman"/>
              </a:rPr>
              <a:t>5</a:t>
            </a:r>
            <a:r>
              <a:rPr lang="zh-CN" altLang="en-US" sz="2000" kern="100" dirty="0">
                <a:latin typeface="Calibri"/>
                <a:ea typeface="宋体"/>
                <a:cs typeface="Times New Roman"/>
              </a:rPr>
              <a:t>、广义表（</a:t>
            </a:r>
            <a:r>
              <a:rPr lang="en-US" altLang="zh-CN" sz="2000" kern="100" dirty="0">
                <a:latin typeface="Calibri"/>
                <a:ea typeface="宋体"/>
                <a:cs typeface="Times New Roman"/>
              </a:rPr>
              <a:t>a,(</a:t>
            </a:r>
            <a:r>
              <a:rPr lang="en-US" altLang="zh-CN" sz="2000" kern="100" dirty="0" err="1">
                <a:latin typeface="Calibri"/>
                <a:ea typeface="宋体"/>
                <a:cs typeface="Times New Roman"/>
              </a:rPr>
              <a:t>a,b</a:t>
            </a:r>
            <a:r>
              <a:rPr lang="en-US" altLang="zh-CN" sz="2000" kern="100" dirty="0">
                <a:latin typeface="Calibri"/>
                <a:ea typeface="宋体"/>
                <a:cs typeface="Times New Roman"/>
              </a:rPr>
              <a:t>),</a:t>
            </a:r>
            <a:r>
              <a:rPr lang="en-US" altLang="zh-CN" sz="2000" kern="100" dirty="0" err="1">
                <a:latin typeface="Calibri"/>
                <a:ea typeface="宋体"/>
                <a:cs typeface="Times New Roman"/>
              </a:rPr>
              <a:t>d,e</a:t>
            </a:r>
            <a:r>
              <a:rPr lang="en-US" altLang="zh-CN" sz="2000" kern="100" dirty="0">
                <a:latin typeface="Calibri"/>
                <a:ea typeface="宋体"/>
                <a:cs typeface="Times New Roman"/>
              </a:rPr>
              <a:t>,((</a:t>
            </a:r>
            <a:r>
              <a:rPr lang="en-US" altLang="zh-CN" sz="2000" kern="100" dirty="0" err="1">
                <a:latin typeface="Calibri"/>
                <a:ea typeface="宋体"/>
                <a:cs typeface="Times New Roman"/>
              </a:rPr>
              <a:t>i,j</a:t>
            </a:r>
            <a:r>
              <a:rPr lang="en-US" altLang="zh-CN" sz="2000" kern="100" dirty="0">
                <a:latin typeface="Calibri"/>
                <a:ea typeface="宋体"/>
                <a:cs typeface="Times New Roman"/>
              </a:rPr>
              <a:t>),k)</a:t>
            </a:r>
            <a:r>
              <a:rPr lang="zh-CN" altLang="en-US" sz="2000" kern="100" dirty="0">
                <a:latin typeface="Calibri"/>
                <a:ea typeface="宋体"/>
                <a:cs typeface="Times New Roman"/>
              </a:rPr>
              <a:t>）的长度是</a:t>
            </a:r>
            <a:r>
              <a:rPr lang="en-US" altLang="zh-CN" sz="2000" kern="100" dirty="0">
                <a:latin typeface="Calibri"/>
                <a:ea typeface="宋体"/>
                <a:cs typeface="Times New Roman"/>
              </a:rPr>
              <a:t>_______</a:t>
            </a:r>
            <a:r>
              <a:rPr lang="zh-CN" altLang="en-US" sz="2000" kern="100" dirty="0">
                <a:latin typeface="Calibri"/>
                <a:ea typeface="宋体"/>
                <a:cs typeface="Times New Roman"/>
              </a:rPr>
              <a:t>，深度是</a:t>
            </a:r>
            <a:r>
              <a:rPr lang="en-US" altLang="zh-CN" sz="2000" kern="100" dirty="0" smtClean="0">
                <a:latin typeface="Calibri"/>
                <a:ea typeface="宋体"/>
                <a:cs typeface="Times New Roman"/>
              </a:rPr>
              <a:t>______</a:t>
            </a:r>
            <a:r>
              <a:rPr lang="zh-CN" altLang="en-US" sz="2000" kern="100" dirty="0">
                <a:latin typeface="Calibri"/>
                <a:ea typeface="宋体"/>
                <a:cs typeface="Times New Roman"/>
              </a:rPr>
              <a:t>。</a:t>
            </a:r>
            <a:r>
              <a:rPr lang="en-US" altLang="zh-CN" sz="2000" kern="100" dirty="0">
                <a:latin typeface="Calibri"/>
                <a:ea typeface="宋体"/>
                <a:cs typeface="Times New Roman"/>
              </a:rPr>
              <a:t>(2014</a:t>
            </a:r>
            <a:r>
              <a:rPr lang="zh-CN" altLang="en-US" sz="2000" kern="100" dirty="0">
                <a:latin typeface="Calibri"/>
                <a:ea typeface="宋体"/>
                <a:cs typeface="Times New Roman"/>
              </a:rPr>
              <a:t>真题填</a:t>
            </a:r>
            <a:r>
              <a:rPr lang="en-US" altLang="zh-CN" sz="2000" kern="100" dirty="0">
                <a:latin typeface="Calibri"/>
                <a:ea typeface="宋体"/>
                <a:cs typeface="Times New Roman"/>
              </a:rPr>
              <a:t>1)</a:t>
            </a:r>
          </a:p>
          <a:p>
            <a:pPr lvl="0" algn="just">
              <a:lnSpc>
                <a:spcPct val="150000"/>
              </a:lnSpc>
              <a:spcAft>
                <a:spcPts val="0"/>
              </a:spcAft>
            </a:pPr>
            <a:endParaRPr lang="en-US" altLang="zh-CN" sz="2000" kern="100" dirty="0">
              <a:latin typeface="Calibri"/>
              <a:ea typeface="宋体"/>
              <a:cs typeface="Times New Roman"/>
            </a:endParaRPr>
          </a:p>
          <a:p>
            <a:pPr lvl="0" algn="just">
              <a:lnSpc>
                <a:spcPct val="150000"/>
              </a:lnSpc>
              <a:spcAft>
                <a:spcPts val="0"/>
              </a:spcAft>
            </a:pPr>
            <a:r>
              <a:rPr lang="en-US" altLang="zh-CN" sz="2000" kern="100" dirty="0">
                <a:latin typeface="Calibri"/>
                <a:ea typeface="宋体"/>
                <a:cs typeface="Times New Roman"/>
              </a:rPr>
              <a:t>6</a:t>
            </a:r>
            <a:r>
              <a:rPr lang="zh-CN" altLang="en-US" sz="2000" kern="100" dirty="0">
                <a:latin typeface="Calibri"/>
                <a:ea typeface="宋体"/>
                <a:cs typeface="Times New Roman"/>
              </a:rPr>
              <a:t>、广义表操作 </a:t>
            </a:r>
            <a:r>
              <a:rPr lang="en-US" altLang="zh-CN" sz="2000" kern="100" dirty="0" err="1">
                <a:latin typeface="Calibri"/>
                <a:ea typeface="宋体"/>
                <a:cs typeface="Times New Roman"/>
              </a:rPr>
              <a:t>GetTail</a:t>
            </a:r>
            <a:r>
              <a:rPr lang="en-US" altLang="zh-CN" sz="2000" kern="100" dirty="0">
                <a:latin typeface="Calibri"/>
                <a:ea typeface="宋体"/>
                <a:cs typeface="Times New Roman"/>
              </a:rPr>
              <a:t>[</a:t>
            </a:r>
            <a:r>
              <a:rPr lang="en-US" altLang="zh-CN" sz="2000" kern="100" dirty="0" err="1">
                <a:latin typeface="Calibri"/>
                <a:ea typeface="宋体"/>
                <a:cs typeface="Times New Roman"/>
              </a:rPr>
              <a:t>GetHead</a:t>
            </a:r>
            <a:r>
              <a:rPr lang="en-US" altLang="zh-CN" sz="2000" kern="100" dirty="0">
                <a:latin typeface="Calibri"/>
                <a:ea typeface="宋体"/>
                <a:cs typeface="Times New Roman"/>
              </a:rPr>
              <a:t>[</a:t>
            </a:r>
            <a:r>
              <a:rPr lang="en-US" altLang="zh-CN" sz="2000" kern="100" dirty="0" err="1">
                <a:latin typeface="Calibri"/>
                <a:ea typeface="宋体"/>
                <a:cs typeface="Times New Roman"/>
              </a:rPr>
              <a:t>GetTail</a:t>
            </a:r>
            <a:r>
              <a:rPr lang="en-US" altLang="zh-CN" sz="2000" kern="100" dirty="0" smtClean="0">
                <a:latin typeface="Calibri"/>
                <a:ea typeface="宋体"/>
                <a:cs typeface="Times New Roman"/>
              </a:rPr>
              <a:t>[((</a:t>
            </a:r>
            <a:r>
              <a:rPr lang="en-US" altLang="zh-CN" sz="2000" kern="100" dirty="0" err="1">
                <a:latin typeface="Calibri"/>
                <a:ea typeface="宋体"/>
                <a:cs typeface="Times New Roman"/>
              </a:rPr>
              <a:t>e,f</a:t>
            </a:r>
            <a:r>
              <a:rPr lang="en-US" altLang="zh-CN" sz="2000" kern="100" dirty="0">
                <a:latin typeface="Calibri"/>
                <a:ea typeface="宋体"/>
                <a:cs typeface="Times New Roman"/>
              </a:rPr>
              <a:t>),(</a:t>
            </a:r>
            <a:r>
              <a:rPr lang="en-US" altLang="zh-CN" sz="2000" kern="100" dirty="0" err="1">
                <a:latin typeface="Calibri"/>
                <a:ea typeface="宋体"/>
                <a:cs typeface="Times New Roman"/>
              </a:rPr>
              <a:t>g,h</a:t>
            </a:r>
            <a:r>
              <a:rPr lang="en-US" altLang="zh-CN" sz="2000" kern="100" dirty="0" smtClean="0">
                <a:latin typeface="Calibri"/>
                <a:ea typeface="宋体"/>
                <a:cs typeface="Times New Roman"/>
              </a:rPr>
              <a:t>))]]]=_______</a:t>
            </a:r>
            <a:r>
              <a:rPr lang="zh-CN" altLang="en-US" sz="2000" kern="100" dirty="0">
                <a:latin typeface="Calibri"/>
                <a:ea typeface="宋体"/>
                <a:cs typeface="Times New Roman"/>
              </a:rPr>
              <a:t>。</a:t>
            </a:r>
            <a:r>
              <a:rPr lang="en-US" altLang="zh-CN" sz="2000" kern="100" dirty="0">
                <a:latin typeface="Calibri"/>
                <a:ea typeface="宋体"/>
                <a:cs typeface="Times New Roman"/>
              </a:rPr>
              <a:t>(2015</a:t>
            </a:r>
            <a:r>
              <a:rPr lang="zh-CN" altLang="en-US" sz="2000" kern="100" dirty="0">
                <a:latin typeface="Calibri"/>
                <a:ea typeface="宋体"/>
                <a:cs typeface="Times New Roman"/>
              </a:rPr>
              <a:t>真题填</a:t>
            </a:r>
            <a:r>
              <a:rPr lang="en-US" altLang="zh-CN" sz="2000" kern="100" dirty="0">
                <a:latin typeface="Calibri"/>
                <a:ea typeface="宋体"/>
                <a:cs typeface="Times New Roman"/>
              </a:rPr>
              <a:t>5)</a:t>
            </a:r>
          </a:p>
        </p:txBody>
      </p:sp>
      <p:sp>
        <p:nvSpPr>
          <p:cNvPr id="3" name="矩形 2"/>
          <p:cNvSpPr/>
          <p:nvPr/>
        </p:nvSpPr>
        <p:spPr>
          <a:xfrm>
            <a:off x="7164288" y="1772816"/>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4" name="矩形 3"/>
          <p:cNvSpPr/>
          <p:nvPr/>
        </p:nvSpPr>
        <p:spPr>
          <a:xfrm>
            <a:off x="3779912" y="2204864"/>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a:t>
            </a:r>
            <a:endParaRPr lang="zh-CN" altLang="en-US" dirty="0">
              <a:solidFill>
                <a:schemeClr val="tx1"/>
              </a:solidFill>
            </a:endParaRPr>
          </a:p>
        </p:txBody>
      </p:sp>
      <p:sp>
        <p:nvSpPr>
          <p:cNvPr id="5" name="矩形 4"/>
          <p:cNvSpPr/>
          <p:nvPr/>
        </p:nvSpPr>
        <p:spPr>
          <a:xfrm>
            <a:off x="5436096" y="3068960"/>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endParaRPr lang="zh-CN" altLang="en-US" dirty="0">
              <a:solidFill>
                <a:schemeClr val="tx1"/>
              </a:solidFill>
            </a:endParaRPr>
          </a:p>
        </p:txBody>
      </p:sp>
      <p:sp>
        <p:nvSpPr>
          <p:cNvPr id="6" name="矩形 5"/>
          <p:cNvSpPr/>
          <p:nvPr/>
        </p:nvSpPr>
        <p:spPr>
          <a:xfrm>
            <a:off x="7236296" y="3068960"/>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7" name="矩形 6"/>
          <p:cNvSpPr/>
          <p:nvPr/>
        </p:nvSpPr>
        <p:spPr>
          <a:xfrm>
            <a:off x="6948264" y="4437112"/>
            <a:ext cx="86409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a:t>
            </a:r>
            <a:endParaRPr lang="zh-CN" altLang="en-US" dirty="0">
              <a:solidFill>
                <a:schemeClr val="tx1"/>
              </a:solidFill>
            </a:endParaRPr>
          </a:p>
        </p:txBody>
      </p:sp>
    </p:spTree>
    <p:extLst>
      <p:ext uri="{BB962C8B-B14F-4D97-AF65-F5344CB8AC3E}">
        <p14:creationId xmlns:p14="http://schemas.microsoft.com/office/powerpoint/2010/main" val="230513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7564" y="1484784"/>
            <a:ext cx="7848872" cy="2814617"/>
          </a:xfrm>
          <a:prstGeom prst="rect">
            <a:avLst/>
          </a:prstGeom>
        </p:spPr>
        <p:txBody>
          <a:bodyPr wrap="square">
            <a:spAutoFit/>
          </a:bodyPr>
          <a:lstStyle/>
          <a:p>
            <a:pPr lvl="0" algn="just">
              <a:lnSpc>
                <a:spcPct val="150000"/>
              </a:lnSpc>
              <a:spcAft>
                <a:spcPts val="0"/>
              </a:spcAft>
            </a:pPr>
            <a:r>
              <a:rPr lang="en-US" altLang="zh-CN" sz="2000" kern="100" dirty="0">
                <a:latin typeface="Calibri"/>
                <a:ea typeface="宋体"/>
                <a:cs typeface="Times New Roman"/>
              </a:rPr>
              <a:t>8. </a:t>
            </a:r>
            <a:r>
              <a:rPr lang="zh-CN" altLang="en-US" sz="2000" kern="100" dirty="0">
                <a:latin typeface="Calibri"/>
                <a:ea typeface="宋体"/>
                <a:cs typeface="Times New Roman"/>
              </a:rPr>
              <a:t>线性表和广义表的主要区别点是什么？已知广义表</a:t>
            </a:r>
            <a:r>
              <a:rPr lang="en-US" altLang="zh-CN" sz="2000" kern="100" dirty="0">
                <a:latin typeface="Calibri"/>
                <a:ea typeface="宋体"/>
                <a:cs typeface="Times New Roman"/>
              </a:rPr>
              <a:t>: C=(a,(b, (</a:t>
            </a:r>
            <a:r>
              <a:rPr lang="en-US" altLang="zh-CN" sz="2000" kern="100" dirty="0" err="1">
                <a:latin typeface="Calibri"/>
                <a:ea typeface="宋体"/>
                <a:cs typeface="Times New Roman"/>
              </a:rPr>
              <a:t>a,b</a:t>
            </a:r>
            <a:r>
              <a:rPr lang="en-US" altLang="zh-CN" sz="2000" kern="100" dirty="0">
                <a:latin typeface="Calibri"/>
                <a:ea typeface="宋体"/>
                <a:cs typeface="Times New Roman"/>
              </a:rPr>
              <a:t>)), ((</a:t>
            </a:r>
            <a:r>
              <a:rPr lang="en-US" altLang="zh-CN" sz="2000" kern="100" dirty="0" err="1">
                <a:latin typeface="Calibri"/>
                <a:ea typeface="宋体"/>
                <a:cs typeface="Times New Roman"/>
              </a:rPr>
              <a:t>a,b</a:t>
            </a:r>
            <a:r>
              <a:rPr lang="en-US" altLang="zh-CN" sz="2000" kern="100" dirty="0">
                <a:latin typeface="Calibri"/>
                <a:ea typeface="宋体"/>
                <a:cs typeface="Times New Roman"/>
              </a:rPr>
              <a:t>), (</a:t>
            </a:r>
            <a:r>
              <a:rPr lang="en-US" altLang="zh-CN" sz="2000" kern="100" dirty="0" err="1">
                <a:latin typeface="Calibri"/>
                <a:ea typeface="宋体"/>
                <a:cs typeface="Times New Roman"/>
              </a:rPr>
              <a:t>a,b</a:t>
            </a:r>
            <a:r>
              <a:rPr lang="en-US" altLang="zh-CN" sz="2000" kern="100" dirty="0">
                <a:latin typeface="Calibri"/>
                <a:ea typeface="宋体"/>
                <a:cs typeface="Times New Roman"/>
              </a:rPr>
              <a:t>))), </a:t>
            </a:r>
            <a:r>
              <a:rPr lang="zh-CN" altLang="en-US" sz="2000" kern="100" dirty="0">
                <a:latin typeface="Calibri"/>
                <a:ea typeface="宋体"/>
                <a:cs typeface="Times New Roman"/>
              </a:rPr>
              <a:t>则</a:t>
            </a:r>
            <a:r>
              <a:rPr lang="en-US" altLang="zh-CN" sz="2000" kern="100" dirty="0">
                <a:latin typeface="Calibri"/>
                <a:ea typeface="宋体"/>
                <a:cs typeface="Times New Roman"/>
              </a:rPr>
              <a:t>tail(head(tail(C))) =</a:t>
            </a:r>
            <a:r>
              <a:rPr lang="zh-CN" altLang="en-US" sz="2000" kern="100" dirty="0">
                <a:latin typeface="Calibri"/>
                <a:ea typeface="宋体"/>
                <a:cs typeface="Times New Roman"/>
              </a:rPr>
              <a:t>？</a:t>
            </a:r>
          </a:p>
          <a:p>
            <a:pPr lvl="0" algn="just">
              <a:lnSpc>
                <a:spcPct val="150000"/>
              </a:lnSpc>
              <a:spcAft>
                <a:spcPts val="0"/>
              </a:spcAft>
            </a:pPr>
            <a:r>
              <a:rPr lang="zh-CN" altLang="en-US" sz="2000" kern="100" dirty="0">
                <a:latin typeface="Calibri"/>
                <a:ea typeface="宋体"/>
                <a:cs typeface="Times New Roman"/>
              </a:rPr>
              <a:t>答：（</a:t>
            </a:r>
            <a:r>
              <a:rPr lang="en-US" altLang="zh-CN" sz="2000" kern="100" dirty="0">
                <a:latin typeface="Calibri"/>
                <a:ea typeface="宋体"/>
                <a:cs typeface="Times New Roman"/>
              </a:rPr>
              <a:t>1</a:t>
            </a:r>
            <a:r>
              <a:rPr lang="zh-CN" altLang="en-US" sz="2000" kern="100" dirty="0">
                <a:latin typeface="Calibri"/>
                <a:ea typeface="宋体"/>
                <a:cs typeface="Times New Roman"/>
              </a:rPr>
              <a:t>）线性表和广义表都是元素</a:t>
            </a:r>
            <a:r>
              <a:rPr lang="en-US" altLang="zh-CN" sz="2000" kern="100" dirty="0">
                <a:latin typeface="Calibri"/>
                <a:ea typeface="宋体"/>
                <a:cs typeface="Times New Roman"/>
              </a:rPr>
              <a:t>a1,a2,…,an</a:t>
            </a:r>
            <a:r>
              <a:rPr lang="zh-CN" altLang="en-US" sz="2000" kern="100" dirty="0">
                <a:latin typeface="Calibri"/>
                <a:ea typeface="宋体"/>
                <a:cs typeface="Times New Roman"/>
              </a:rPr>
              <a:t>组成的序列，其主要区别点在于：在线性表中，</a:t>
            </a:r>
            <a:r>
              <a:rPr lang="en-US" altLang="zh-CN" sz="2000" kern="100" dirty="0" err="1">
                <a:latin typeface="Calibri"/>
                <a:ea typeface="宋体"/>
                <a:cs typeface="Times New Roman"/>
              </a:rPr>
              <a:t>ai</a:t>
            </a:r>
            <a:r>
              <a:rPr lang="zh-CN" altLang="en-US" sz="2000" kern="100" dirty="0">
                <a:latin typeface="Calibri"/>
                <a:ea typeface="宋体"/>
                <a:cs typeface="Times New Roman"/>
              </a:rPr>
              <a:t>是单个元素（原子）；在广义表中，</a:t>
            </a:r>
            <a:r>
              <a:rPr lang="en-US" altLang="zh-CN" sz="2000" kern="100" dirty="0" err="1">
                <a:latin typeface="Calibri"/>
                <a:ea typeface="宋体"/>
                <a:cs typeface="Times New Roman"/>
              </a:rPr>
              <a:t>ai</a:t>
            </a:r>
            <a:r>
              <a:rPr lang="zh-CN" altLang="en-US" sz="2000" kern="100" dirty="0">
                <a:latin typeface="Calibri"/>
                <a:ea typeface="宋体"/>
                <a:cs typeface="Times New Roman"/>
              </a:rPr>
              <a:t>可以是单个元素（原子），也可以是广义表。</a:t>
            </a:r>
          </a:p>
          <a:p>
            <a:pPr lvl="0" algn="just">
              <a:lnSpc>
                <a:spcPct val="150000"/>
              </a:lnSpc>
              <a:spcAft>
                <a:spcPts val="0"/>
              </a:spcAft>
            </a:pPr>
            <a:r>
              <a:rPr lang="en-US" altLang="zh-CN" sz="2000" kern="100" dirty="0">
                <a:latin typeface="Calibri"/>
                <a:ea typeface="宋体"/>
                <a:cs typeface="Times New Roman"/>
              </a:rPr>
              <a:t>tail(head(tail(C))) = ((</a:t>
            </a:r>
            <a:r>
              <a:rPr lang="en-US" altLang="zh-CN" sz="2000" kern="100" dirty="0" err="1">
                <a:latin typeface="Calibri"/>
                <a:ea typeface="宋体"/>
                <a:cs typeface="Times New Roman"/>
              </a:rPr>
              <a:t>a,b</a:t>
            </a:r>
            <a:r>
              <a:rPr lang="en-US" altLang="zh-CN" sz="2000" kern="100" dirty="0">
                <a:latin typeface="Calibri"/>
                <a:ea typeface="宋体"/>
                <a:cs typeface="Times New Roman"/>
              </a:rPr>
              <a:t>))</a:t>
            </a:r>
          </a:p>
        </p:txBody>
      </p:sp>
    </p:spTree>
    <p:extLst>
      <p:ext uri="{BB962C8B-B14F-4D97-AF65-F5344CB8AC3E}">
        <p14:creationId xmlns:p14="http://schemas.microsoft.com/office/powerpoint/2010/main" val="332312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646" name="Rectangle 54"/>
          <p:cNvSpPr>
            <a:spLocks noGrp="1" noChangeArrowheads="1"/>
          </p:cNvSpPr>
          <p:nvPr>
            <p:ph type="title"/>
          </p:nvPr>
        </p:nvSpPr>
        <p:spPr>
          <a:xfrm>
            <a:off x="755576" y="116632"/>
            <a:ext cx="7772400" cy="533400"/>
          </a:xfrm>
        </p:spPr>
        <p:txBody>
          <a:bodyPr/>
          <a:lstStyle/>
          <a:p>
            <a:r>
              <a:rPr lang="en-US" altLang="zh-CN" sz="4000" dirty="0" smtClean="0"/>
              <a:t>3.5 </a:t>
            </a:r>
            <a:r>
              <a:rPr lang="zh-CN" altLang="en-US" sz="4000" dirty="0"/>
              <a:t>广义表的存储结构</a:t>
            </a:r>
            <a:endParaRPr lang="en-US" altLang="zh-CN" sz="4000" dirty="0"/>
          </a:p>
        </p:txBody>
      </p:sp>
      <p:sp>
        <p:nvSpPr>
          <p:cNvPr id="110647" name="Rectangle 55"/>
          <p:cNvSpPr>
            <a:spLocks noGrp="1" noChangeArrowheads="1"/>
          </p:cNvSpPr>
          <p:nvPr>
            <p:ph type="body" idx="1"/>
          </p:nvPr>
        </p:nvSpPr>
        <p:spPr/>
        <p:txBody>
          <a:bodyPr/>
          <a:lstStyle/>
          <a:p>
            <a:pPr>
              <a:lnSpc>
                <a:spcPct val="100000"/>
              </a:lnSpc>
              <a:spcBef>
                <a:spcPct val="50000"/>
              </a:spcBef>
              <a:buClr>
                <a:schemeClr val="tx2"/>
              </a:buClr>
              <a:buSzPct val="130000"/>
              <a:buFont typeface="Wingdings" pitchFamily="2" charset="2"/>
              <a:buChar char="§"/>
            </a:pPr>
            <a:r>
              <a:rPr lang="zh-CN" altLang="en-US" sz="2400"/>
              <a:t>一、头尾链表存储结构</a:t>
            </a:r>
          </a:p>
          <a:p>
            <a:pPr>
              <a:buFont typeface="Wingdings" pitchFamily="2" charset="2"/>
              <a:buNone/>
            </a:pPr>
            <a:endParaRPr lang="zh-CN" altLang="en-US"/>
          </a:p>
        </p:txBody>
      </p:sp>
      <p:grpSp>
        <p:nvGrpSpPr>
          <p:cNvPr id="110644" name="Group 52"/>
          <p:cNvGrpSpPr>
            <a:grpSpLocks/>
          </p:cNvGrpSpPr>
          <p:nvPr/>
        </p:nvGrpSpPr>
        <p:grpSpPr bwMode="auto">
          <a:xfrm>
            <a:off x="1371600" y="1828801"/>
            <a:ext cx="2209800" cy="979488"/>
            <a:chOff x="864" y="1152"/>
            <a:chExt cx="1392" cy="617"/>
          </a:xfrm>
        </p:grpSpPr>
        <p:sp>
          <p:nvSpPr>
            <p:cNvPr id="110616" name="Rectangle 24"/>
            <p:cNvSpPr>
              <a:spLocks noChangeArrowheads="1"/>
            </p:cNvSpPr>
            <p:nvPr/>
          </p:nvSpPr>
          <p:spPr bwMode="auto">
            <a:xfrm>
              <a:off x="1632" y="115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en-US" altLang="zh-CN" sz="1800" i="1"/>
                <a:t>atom</a:t>
              </a:r>
            </a:p>
          </p:txBody>
        </p:sp>
        <p:sp>
          <p:nvSpPr>
            <p:cNvPr id="110618" name="Rectangle 26"/>
            <p:cNvSpPr>
              <a:spLocks noChangeArrowheads="1"/>
            </p:cNvSpPr>
            <p:nvPr/>
          </p:nvSpPr>
          <p:spPr bwMode="auto">
            <a:xfrm>
              <a:off x="864" y="115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sz="1600"/>
                <a:t> </a:t>
              </a:r>
              <a:r>
                <a:rPr lang="en-US" altLang="zh-CN" sz="1800" i="1"/>
                <a:t>tag=0</a:t>
              </a:r>
            </a:p>
          </p:txBody>
        </p:sp>
        <p:sp>
          <p:nvSpPr>
            <p:cNvPr id="110619" name="Line 27"/>
            <p:cNvSpPr>
              <a:spLocks noChangeShapeType="1"/>
            </p:cNvSpPr>
            <p:nvPr/>
          </p:nvSpPr>
          <p:spPr bwMode="auto">
            <a:xfrm>
              <a:off x="864" y="1152"/>
              <a:ext cx="13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20" name="Line 28"/>
            <p:cNvSpPr>
              <a:spLocks noChangeShapeType="1"/>
            </p:cNvSpPr>
            <p:nvPr/>
          </p:nvSpPr>
          <p:spPr bwMode="auto">
            <a:xfrm>
              <a:off x="864" y="1440"/>
              <a:ext cx="13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21" name="Line 29"/>
            <p:cNvSpPr>
              <a:spLocks noChangeShapeType="1"/>
            </p:cNvSpPr>
            <p:nvPr/>
          </p:nvSpPr>
          <p:spPr bwMode="auto">
            <a:xfrm>
              <a:off x="864" y="1152"/>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23" name="Line 31"/>
            <p:cNvSpPr>
              <a:spLocks noChangeShapeType="1"/>
            </p:cNvSpPr>
            <p:nvPr/>
          </p:nvSpPr>
          <p:spPr bwMode="auto">
            <a:xfrm>
              <a:off x="1632" y="1152"/>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24" name="Line 32"/>
            <p:cNvSpPr>
              <a:spLocks noChangeShapeType="1"/>
            </p:cNvSpPr>
            <p:nvPr/>
          </p:nvSpPr>
          <p:spPr bwMode="auto">
            <a:xfrm>
              <a:off x="2256" y="1152"/>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41" name="Text Box 49"/>
            <p:cNvSpPr txBox="1">
              <a:spLocks noChangeArrowheads="1"/>
            </p:cNvSpPr>
            <p:nvPr/>
          </p:nvSpPr>
          <p:spPr bwMode="auto">
            <a:xfrm>
              <a:off x="1056" y="1536"/>
              <a:ext cx="9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Arial Narrow" pitchFamily="34" charset="0"/>
                </a:rPr>
                <a:t>原子结点</a:t>
              </a:r>
            </a:p>
          </p:txBody>
        </p:sp>
      </p:grpSp>
      <p:grpSp>
        <p:nvGrpSpPr>
          <p:cNvPr id="110645" name="Group 53"/>
          <p:cNvGrpSpPr>
            <a:grpSpLocks/>
          </p:cNvGrpSpPr>
          <p:nvPr/>
        </p:nvGrpSpPr>
        <p:grpSpPr bwMode="auto">
          <a:xfrm>
            <a:off x="4343400" y="1828801"/>
            <a:ext cx="3733800" cy="979488"/>
            <a:chOff x="2736" y="1152"/>
            <a:chExt cx="2352" cy="617"/>
          </a:xfrm>
        </p:grpSpPr>
        <p:sp>
          <p:nvSpPr>
            <p:cNvPr id="110600" name="Rectangle 8"/>
            <p:cNvSpPr>
              <a:spLocks noChangeArrowheads="1"/>
            </p:cNvSpPr>
            <p:nvPr/>
          </p:nvSpPr>
          <p:spPr bwMode="auto">
            <a:xfrm>
              <a:off x="4224" y="1152"/>
              <a:ext cx="86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i="1"/>
                <a:t>tp</a:t>
              </a:r>
            </a:p>
          </p:txBody>
        </p:sp>
        <p:sp>
          <p:nvSpPr>
            <p:cNvPr id="110599" name="Rectangle 7"/>
            <p:cNvSpPr>
              <a:spLocks noChangeArrowheads="1"/>
            </p:cNvSpPr>
            <p:nvPr/>
          </p:nvSpPr>
          <p:spPr bwMode="auto">
            <a:xfrm>
              <a:off x="3552" y="1152"/>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i="1"/>
                <a:t>hp</a:t>
              </a:r>
            </a:p>
          </p:txBody>
        </p:sp>
        <p:sp>
          <p:nvSpPr>
            <p:cNvPr id="110598" name="Rectangle 6"/>
            <p:cNvSpPr>
              <a:spLocks noChangeArrowheads="1"/>
            </p:cNvSpPr>
            <p:nvPr/>
          </p:nvSpPr>
          <p:spPr bwMode="auto">
            <a:xfrm>
              <a:off x="2736" y="1152"/>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i="1"/>
                <a:t>tag=1</a:t>
              </a:r>
            </a:p>
          </p:txBody>
        </p:sp>
        <p:sp>
          <p:nvSpPr>
            <p:cNvPr id="110601" name="Line 9"/>
            <p:cNvSpPr>
              <a:spLocks noChangeShapeType="1"/>
            </p:cNvSpPr>
            <p:nvPr/>
          </p:nvSpPr>
          <p:spPr bwMode="auto">
            <a:xfrm>
              <a:off x="2736" y="1152"/>
              <a:ext cx="2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02" name="Line 10"/>
            <p:cNvSpPr>
              <a:spLocks noChangeShapeType="1"/>
            </p:cNvSpPr>
            <p:nvPr/>
          </p:nvSpPr>
          <p:spPr bwMode="auto">
            <a:xfrm>
              <a:off x="2736" y="1488"/>
              <a:ext cx="2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03" name="Line 11"/>
            <p:cNvSpPr>
              <a:spLocks noChangeShapeType="1"/>
            </p:cNvSpPr>
            <p:nvPr/>
          </p:nvSpPr>
          <p:spPr bwMode="auto">
            <a:xfrm>
              <a:off x="2736" y="115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04" name="Line 12"/>
            <p:cNvSpPr>
              <a:spLocks noChangeShapeType="1"/>
            </p:cNvSpPr>
            <p:nvPr/>
          </p:nvSpPr>
          <p:spPr bwMode="auto">
            <a:xfrm>
              <a:off x="3552" y="115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05" name="Line 13"/>
            <p:cNvSpPr>
              <a:spLocks noChangeShapeType="1"/>
            </p:cNvSpPr>
            <p:nvPr/>
          </p:nvSpPr>
          <p:spPr bwMode="auto">
            <a:xfrm>
              <a:off x="4224" y="115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06" name="Line 14"/>
            <p:cNvSpPr>
              <a:spLocks noChangeShapeType="1"/>
            </p:cNvSpPr>
            <p:nvPr/>
          </p:nvSpPr>
          <p:spPr bwMode="auto">
            <a:xfrm>
              <a:off x="5088" y="115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0642" name="Text Box 50"/>
            <p:cNvSpPr txBox="1">
              <a:spLocks noChangeArrowheads="1"/>
            </p:cNvSpPr>
            <p:nvPr/>
          </p:nvSpPr>
          <p:spPr bwMode="auto">
            <a:xfrm>
              <a:off x="3456" y="1536"/>
              <a:ext cx="1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Arial Narrow" pitchFamily="34" charset="0"/>
                </a:rPr>
                <a:t>表结点</a:t>
              </a:r>
            </a:p>
          </p:txBody>
        </p:sp>
      </p:grpSp>
      <p:sp>
        <p:nvSpPr>
          <p:cNvPr id="110643" name="Text Box 51"/>
          <p:cNvSpPr txBox="1">
            <a:spLocks noChangeArrowheads="1"/>
          </p:cNvSpPr>
          <p:nvPr/>
        </p:nvSpPr>
        <p:spPr bwMode="auto">
          <a:xfrm>
            <a:off x="685800" y="2971800"/>
            <a:ext cx="784860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i="1" dirty="0" err="1"/>
              <a:t>typedef</a:t>
            </a:r>
            <a:r>
              <a:rPr lang="en-US" altLang="zh-CN" i="1" dirty="0"/>
              <a:t>  </a:t>
            </a:r>
            <a:r>
              <a:rPr lang="en-US" altLang="zh-CN" i="1" dirty="0" err="1"/>
              <a:t>enum</a:t>
            </a:r>
            <a:r>
              <a:rPr lang="en-US" altLang="zh-CN" i="1" dirty="0"/>
              <a:t>{ATOM,LIST}  </a:t>
            </a:r>
            <a:r>
              <a:rPr lang="en-US" altLang="zh-CN" i="1" dirty="0" err="1"/>
              <a:t>ElemTag</a:t>
            </a:r>
            <a:r>
              <a:rPr lang="en-US" altLang="zh-CN" i="1" dirty="0"/>
              <a:t>;</a:t>
            </a:r>
          </a:p>
          <a:p>
            <a:pPr>
              <a:lnSpc>
                <a:spcPct val="80000"/>
              </a:lnSpc>
              <a:spcBef>
                <a:spcPct val="50000"/>
              </a:spcBef>
            </a:pPr>
            <a:r>
              <a:rPr lang="en-US" altLang="zh-CN" i="1" dirty="0" err="1"/>
              <a:t>typedef</a:t>
            </a:r>
            <a:r>
              <a:rPr lang="en-US" altLang="zh-CN" i="1" dirty="0"/>
              <a:t> </a:t>
            </a:r>
            <a:r>
              <a:rPr lang="en-US" altLang="zh-CN" i="1" dirty="0" err="1"/>
              <a:t>struct</a:t>
            </a:r>
            <a:r>
              <a:rPr lang="en-US" altLang="zh-CN" i="1" dirty="0"/>
              <a:t> </a:t>
            </a:r>
            <a:r>
              <a:rPr lang="en-US" altLang="zh-CN" i="1" dirty="0" err="1"/>
              <a:t>GLNode</a:t>
            </a:r>
            <a:r>
              <a:rPr lang="en-US" altLang="zh-CN" i="1" dirty="0"/>
              <a:t> {</a:t>
            </a:r>
          </a:p>
          <a:p>
            <a:pPr lvl="1">
              <a:lnSpc>
                <a:spcPct val="80000"/>
              </a:lnSpc>
              <a:spcBef>
                <a:spcPct val="50000"/>
              </a:spcBef>
            </a:pPr>
            <a:r>
              <a:rPr lang="en-US" altLang="zh-CN" i="1" dirty="0"/>
              <a:t> </a:t>
            </a:r>
            <a:r>
              <a:rPr lang="en-US" altLang="zh-CN" i="1" dirty="0" err="1"/>
              <a:t>ElemTag</a:t>
            </a:r>
            <a:r>
              <a:rPr lang="en-US" altLang="zh-CN" i="1" dirty="0"/>
              <a:t> tag;</a:t>
            </a:r>
          </a:p>
          <a:p>
            <a:pPr lvl="1">
              <a:lnSpc>
                <a:spcPct val="80000"/>
              </a:lnSpc>
              <a:spcBef>
                <a:spcPct val="50000"/>
              </a:spcBef>
            </a:pPr>
            <a:r>
              <a:rPr lang="en-US" altLang="zh-CN" i="1" dirty="0"/>
              <a:t> union{ </a:t>
            </a:r>
          </a:p>
          <a:p>
            <a:pPr lvl="1">
              <a:lnSpc>
                <a:spcPct val="80000"/>
              </a:lnSpc>
              <a:spcBef>
                <a:spcPct val="50000"/>
              </a:spcBef>
            </a:pPr>
            <a:r>
              <a:rPr lang="en-US" altLang="zh-CN" i="1" dirty="0"/>
              <a:t>    </a:t>
            </a:r>
            <a:r>
              <a:rPr lang="en-US" altLang="zh-CN" i="1" dirty="0" err="1"/>
              <a:t>AtomType</a:t>
            </a:r>
            <a:r>
              <a:rPr lang="en-US" altLang="zh-CN" i="1" dirty="0"/>
              <a:t> atom;</a:t>
            </a:r>
          </a:p>
          <a:p>
            <a:pPr lvl="1">
              <a:lnSpc>
                <a:spcPct val="80000"/>
              </a:lnSpc>
              <a:spcBef>
                <a:spcPct val="50000"/>
              </a:spcBef>
            </a:pPr>
            <a:r>
              <a:rPr lang="en-US" altLang="zh-CN" i="1" dirty="0"/>
              <a:t>    </a:t>
            </a:r>
            <a:r>
              <a:rPr lang="en-US" altLang="zh-CN" i="1" dirty="0" err="1"/>
              <a:t>struct</a:t>
            </a:r>
            <a:r>
              <a:rPr lang="en-US" altLang="zh-CN" i="1" dirty="0"/>
              <a:t> {</a:t>
            </a:r>
            <a:r>
              <a:rPr lang="en-US" altLang="zh-CN" i="1" dirty="0" err="1"/>
              <a:t>struct</a:t>
            </a:r>
            <a:r>
              <a:rPr lang="en-US" altLang="zh-CN" i="1" dirty="0"/>
              <a:t> </a:t>
            </a:r>
            <a:r>
              <a:rPr lang="en-US" altLang="zh-CN" i="1" dirty="0" err="1"/>
              <a:t>GLNode</a:t>
            </a:r>
            <a:r>
              <a:rPr lang="en-US" altLang="zh-CN" i="1" dirty="0"/>
              <a:t> *</a:t>
            </a:r>
            <a:r>
              <a:rPr lang="en-US" altLang="zh-CN" i="1" dirty="0" err="1"/>
              <a:t>hp</a:t>
            </a:r>
            <a:r>
              <a:rPr lang="en-US" altLang="zh-CN" i="1" dirty="0"/>
              <a:t>,*</a:t>
            </a:r>
            <a:r>
              <a:rPr lang="en-US" altLang="zh-CN" i="1" dirty="0" err="1"/>
              <a:t>tp</a:t>
            </a:r>
            <a:r>
              <a:rPr lang="en-US" altLang="zh-CN" i="1" dirty="0"/>
              <a:t>;}</a:t>
            </a:r>
            <a:r>
              <a:rPr lang="en-US" altLang="zh-CN" i="1" dirty="0" err="1"/>
              <a:t>ptr</a:t>
            </a:r>
            <a:r>
              <a:rPr lang="en-US" altLang="zh-CN" i="1" dirty="0"/>
              <a:t>;</a:t>
            </a:r>
          </a:p>
          <a:p>
            <a:pPr lvl="1">
              <a:lnSpc>
                <a:spcPct val="80000"/>
              </a:lnSpc>
              <a:spcBef>
                <a:spcPct val="50000"/>
              </a:spcBef>
            </a:pPr>
            <a:r>
              <a:rPr lang="en-US" altLang="zh-CN" i="1" dirty="0"/>
              <a:t> };</a:t>
            </a:r>
          </a:p>
          <a:p>
            <a:pPr>
              <a:lnSpc>
                <a:spcPct val="80000"/>
              </a:lnSpc>
              <a:spcBef>
                <a:spcPct val="50000"/>
              </a:spcBef>
            </a:pPr>
            <a:r>
              <a:rPr lang="en-US" altLang="zh-CN" i="1" dirty="0"/>
              <a:t>}*  </a:t>
            </a:r>
            <a:r>
              <a:rPr lang="en-US" altLang="zh-CN" i="1" dirty="0" err="1"/>
              <a:t>GList</a:t>
            </a:r>
            <a:endParaRPr lang="en-US" altLang="zh-CN" i="1" dirty="0"/>
          </a:p>
        </p:txBody>
      </p:sp>
    </p:spTree>
    <p:extLst>
      <p:ext uri="{BB962C8B-B14F-4D97-AF65-F5344CB8AC3E}">
        <p14:creationId xmlns:p14="http://schemas.microsoft.com/office/powerpoint/2010/main" val="423836687"/>
      </p:ext>
    </p:extLst>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Rectangle 4"/>
          <p:cNvSpPr>
            <a:spLocks noGrp="1" noChangeArrowheads="1"/>
          </p:cNvSpPr>
          <p:nvPr>
            <p:ph type="title"/>
          </p:nvPr>
        </p:nvSpPr>
        <p:spPr/>
        <p:txBody>
          <a:bodyPr/>
          <a:lstStyle/>
          <a:p>
            <a:endParaRPr lang="zh-CN" altLang="en-US"/>
          </a:p>
        </p:txBody>
      </p:sp>
      <p:sp>
        <p:nvSpPr>
          <p:cNvPr id="202757" name="Rectangle 5"/>
          <p:cNvSpPr>
            <a:spLocks noGrp="1" noChangeArrowheads="1"/>
          </p:cNvSpPr>
          <p:nvPr>
            <p:ph type="body" idx="1"/>
          </p:nvPr>
        </p:nvSpPr>
        <p:spPr/>
        <p:txBody>
          <a:bodyPr/>
          <a:lstStyle/>
          <a:p>
            <a:r>
              <a:rPr lang="zh-CN" altLang="en-US"/>
              <a:t>注意：</a:t>
            </a:r>
          </a:p>
          <a:p>
            <a:pPr lvl="1"/>
            <a:r>
              <a:rPr lang="zh-CN" altLang="en-US"/>
              <a:t>(1)</a:t>
            </a:r>
            <a:r>
              <a:rPr lang="en-US" altLang="zh-CN"/>
              <a:t>C</a:t>
            </a:r>
            <a:r>
              <a:rPr lang="zh-CN" altLang="en-US"/>
              <a:t>语言的数组定义下标从0开始。</a:t>
            </a:r>
          </a:p>
          <a:p>
            <a:pPr lvl="1"/>
            <a:r>
              <a:rPr lang="zh-CN" altLang="en-US"/>
              <a:t>(2) 数组的处理相比其它复杂的结构要简单。</a:t>
            </a:r>
          </a:p>
          <a:p>
            <a:pPr lvl="2"/>
            <a:r>
              <a:rPr lang="zh-CN" altLang="en-US"/>
              <a:t>① 数组中各元素具有统一的类型；</a:t>
            </a:r>
          </a:p>
          <a:p>
            <a:pPr lvl="2"/>
            <a:r>
              <a:rPr lang="zh-CN" altLang="en-US"/>
              <a:t>② 数组元素的下标一般具有固定的上界和下界，即数组一旦被定义，它的维数和维界就不再改变。</a:t>
            </a:r>
          </a:p>
          <a:p>
            <a:pPr lvl="2"/>
            <a:r>
              <a:rPr lang="zh-CN" altLang="en-US"/>
              <a:t>③数组的基本操作比较简单。</a:t>
            </a:r>
          </a:p>
          <a:p>
            <a:pPr lvl="2"/>
            <a:endParaRPr lang="zh-CN" altLang="en-US"/>
          </a:p>
          <a:p>
            <a:endParaRPr lang="zh-CN" altLang="en-US"/>
          </a:p>
        </p:txBody>
      </p:sp>
    </p:spTree>
    <p:extLst>
      <p:ext uri="{BB962C8B-B14F-4D97-AF65-F5344CB8AC3E}">
        <p14:creationId xmlns:p14="http://schemas.microsoft.com/office/powerpoint/2010/main" val="3611224922"/>
      </p:ext>
    </p:extLst>
  </p:cSld>
  <p:clrMapOvr>
    <a:masterClrMapping/>
  </p:clrMapOvr>
  <p:transition>
    <p:checke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457200" y="1828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i="1"/>
              <a:t>A＝NULL</a:t>
            </a:r>
          </a:p>
        </p:txBody>
      </p:sp>
      <p:grpSp>
        <p:nvGrpSpPr>
          <p:cNvPr id="111881" name="Group 265"/>
          <p:cNvGrpSpPr>
            <a:grpSpLocks/>
          </p:cNvGrpSpPr>
          <p:nvPr/>
        </p:nvGrpSpPr>
        <p:grpSpPr bwMode="auto">
          <a:xfrm>
            <a:off x="381000" y="2438400"/>
            <a:ext cx="1676400" cy="1295400"/>
            <a:chOff x="480" y="1008"/>
            <a:chExt cx="1056" cy="816"/>
          </a:xfrm>
        </p:grpSpPr>
        <p:sp>
          <p:nvSpPr>
            <p:cNvPr id="111620" name="Text Box 4"/>
            <p:cNvSpPr txBox="1">
              <a:spLocks noChangeArrowheads="1"/>
            </p:cNvSpPr>
            <p:nvPr/>
          </p:nvSpPr>
          <p:spPr bwMode="auto">
            <a:xfrm>
              <a:off x="480" y="100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t>B</a:t>
              </a:r>
            </a:p>
          </p:txBody>
        </p:sp>
        <p:sp>
          <p:nvSpPr>
            <p:cNvPr id="111635" name="Rectangle 19"/>
            <p:cNvSpPr>
              <a:spLocks noChangeArrowheads="1"/>
            </p:cNvSpPr>
            <p:nvPr/>
          </p:nvSpPr>
          <p:spPr bwMode="auto">
            <a:xfrm>
              <a:off x="1296" y="100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b="0" i="1"/>
                <a:t>^</a:t>
              </a:r>
            </a:p>
          </p:txBody>
        </p:sp>
        <p:sp>
          <p:nvSpPr>
            <p:cNvPr id="111634" name="Rectangle 18"/>
            <p:cNvSpPr>
              <a:spLocks noChangeArrowheads="1"/>
            </p:cNvSpPr>
            <p:nvPr/>
          </p:nvSpPr>
          <p:spPr bwMode="auto">
            <a:xfrm>
              <a:off x="1056" y="100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33" name="Rectangle 17"/>
            <p:cNvSpPr>
              <a:spLocks noChangeArrowheads="1"/>
            </p:cNvSpPr>
            <p:nvPr/>
          </p:nvSpPr>
          <p:spPr bwMode="auto">
            <a:xfrm>
              <a:off x="816" y="100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636" name="Line 20"/>
            <p:cNvSpPr>
              <a:spLocks noChangeShapeType="1"/>
            </p:cNvSpPr>
            <p:nvPr/>
          </p:nvSpPr>
          <p:spPr bwMode="auto">
            <a:xfrm>
              <a:off x="816" y="1008"/>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7" name="Line 21"/>
            <p:cNvSpPr>
              <a:spLocks noChangeShapeType="1"/>
            </p:cNvSpPr>
            <p:nvPr/>
          </p:nvSpPr>
          <p:spPr bwMode="auto">
            <a:xfrm>
              <a:off x="816" y="1286"/>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8" name="Line 22"/>
            <p:cNvSpPr>
              <a:spLocks noChangeShapeType="1"/>
            </p:cNvSpPr>
            <p:nvPr/>
          </p:nvSpPr>
          <p:spPr bwMode="auto">
            <a:xfrm>
              <a:off x="816" y="1008"/>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9" name="Line 23"/>
            <p:cNvSpPr>
              <a:spLocks noChangeShapeType="1"/>
            </p:cNvSpPr>
            <p:nvPr/>
          </p:nvSpPr>
          <p:spPr bwMode="auto">
            <a:xfrm>
              <a:off x="1056" y="1008"/>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0" name="Line 24"/>
            <p:cNvSpPr>
              <a:spLocks noChangeShapeType="1"/>
            </p:cNvSpPr>
            <p:nvPr/>
          </p:nvSpPr>
          <p:spPr bwMode="auto">
            <a:xfrm>
              <a:off x="1296" y="1008"/>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1" name="Line 25"/>
            <p:cNvSpPr>
              <a:spLocks noChangeShapeType="1"/>
            </p:cNvSpPr>
            <p:nvPr/>
          </p:nvSpPr>
          <p:spPr bwMode="auto">
            <a:xfrm>
              <a:off x="1536" y="1008"/>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48" name="Rectangle 132"/>
            <p:cNvSpPr>
              <a:spLocks noChangeArrowheads="1"/>
            </p:cNvSpPr>
            <p:nvPr/>
          </p:nvSpPr>
          <p:spPr bwMode="auto">
            <a:xfrm>
              <a:off x="1200" y="15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i="1"/>
                <a:t>e</a:t>
              </a:r>
            </a:p>
          </p:txBody>
        </p:sp>
        <p:sp>
          <p:nvSpPr>
            <p:cNvPr id="111749" name="Rectangle 133"/>
            <p:cNvSpPr>
              <a:spLocks noChangeArrowheads="1"/>
            </p:cNvSpPr>
            <p:nvPr/>
          </p:nvSpPr>
          <p:spPr bwMode="auto">
            <a:xfrm>
              <a:off x="960" y="15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0</a:t>
              </a:r>
            </a:p>
          </p:txBody>
        </p:sp>
        <p:sp>
          <p:nvSpPr>
            <p:cNvPr id="111750" name="Line 134"/>
            <p:cNvSpPr>
              <a:spLocks noChangeShapeType="1"/>
            </p:cNvSpPr>
            <p:nvPr/>
          </p:nvSpPr>
          <p:spPr bwMode="auto">
            <a:xfrm>
              <a:off x="960" y="1536"/>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51" name="Line 135"/>
            <p:cNvSpPr>
              <a:spLocks noChangeShapeType="1"/>
            </p:cNvSpPr>
            <p:nvPr/>
          </p:nvSpPr>
          <p:spPr bwMode="auto">
            <a:xfrm>
              <a:off x="960" y="1824"/>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52" name="Line 136"/>
            <p:cNvSpPr>
              <a:spLocks noChangeShapeType="1"/>
            </p:cNvSpPr>
            <p:nvPr/>
          </p:nvSpPr>
          <p:spPr bwMode="auto">
            <a:xfrm>
              <a:off x="960" y="1536"/>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53" name="Line 137"/>
            <p:cNvSpPr>
              <a:spLocks noChangeShapeType="1"/>
            </p:cNvSpPr>
            <p:nvPr/>
          </p:nvSpPr>
          <p:spPr bwMode="auto">
            <a:xfrm>
              <a:off x="1200" y="1536"/>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55" name="Line 139"/>
            <p:cNvSpPr>
              <a:spLocks noChangeShapeType="1"/>
            </p:cNvSpPr>
            <p:nvPr/>
          </p:nvSpPr>
          <p:spPr bwMode="auto">
            <a:xfrm>
              <a:off x="1440" y="1536"/>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31" name="Line 215"/>
            <p:cNvSpPr>
              <a:spLocks noChangeShapeType="1"/>
            </p:cNvSpPr>
            <p:nvPr/>
          </p:nvSpPr>
          <p:spPr bwMode="auto">
            <a:xfrm>
              <a:off x="1152" y="1200"/>
              <a:ext cx="0" cy="336"/>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32" name="Line 216"/>
            <p:cNvSpPr>
              <a:spLocks noChangeShapeType="1"/>
            </p:cNvSpPr>
            <p:nvPr/>
          </p:nvSpPr>
          <p:spPr bwMode="auto">
            <a:xfrm>
              <a:off x="624" y="1104"/>
              <a:ext cx="192"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1885" name="Group 269"/>
          <p:cNvGrpSpPr>
            <a:grpSpLocks/>
          </p:cNvGrpSpPr>
          <p:nvPr/>
        </p:nvGrpSpPr>
        <p:grpSpPr bwMode="auto">
          <a:xfrm>
            <a:off x="304800" y="5029200"/>
            <a:ext cx="3124200" cy="1371600"/>
            <a:chOff x="432" y="2640"/>
            <a:chExt cx="1968" cy="864"/>
          </a:xfrm>
        </p:grpSpPr>
        <p:sp>
          <p:nvSpPr>
            <p:cNvPr id="111646" name="Rectangle 30"/>
            <p:cNvSpPr>
              <a:spLocks noChangeArrowheads="1"/>
            </p:cNvSpPr>
            <p:nvPr/>
          </p:nvSpPr>
          <p:spPr bwMode="auto">
            <a:xfrm>
              <a:off x="1296" y="2746"/>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47" name="Rectangle 31"/>
            <p:cNvSpPr>
              <a:spLocks noChangeArrowheads="1"/>
            </p:cNvSpPr>
            <p:nvPr/>
          </p:nvSpPr>
          <p:spPr bwMode="auto">
            <a:xfrm>
              <a:off x="1056" y="2746"/>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48" name="Rectangle 32"/>
            <p:cNvSpPr>
              <a:spLocks noChangeArrowheads="1"/>
            </p:cNvSpPr>
            <p:nvPr/>
          </p:nvSpPr>
          <p:spPr bwMode="auto">
            <a:xfrm>
              <a:off x="816" y="2746"/>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649" name="Line 33"/>
            <p:cNvSpPr>
              <a:spLocks noChangeShapeType="1"/>
            </p:cNvSpPr>
            <p:nvPr/>
          </p:nvSpPr>
          <p:spPr bwMode="auto">
            <a:xfrm>
              <a:off x="816" y="2746"/>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0" name="Line 34"/>
            <p:cNvSpPr>
              <a:spLocks noChangeShapeType="1"/>
            </p:cNvSpPr>
            <p:nvPr/>
          </p:nvSpPr>
          <p:spPr bwMode="auto">
            <a:xfrm>
              <a:off x="816" y="3024"/>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1" name="Line 35"/>
            <p:cNvSpPr>
              <a:spLocks noChangeShapeType="1"/>
            </p:cNvSpPr>
            <p:nvPr/>
          </p:nvSpPr>
          <p:spPr bwMode="auto">
            <a:xfrm>
              <a:off x="816" y="2746"/>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2" name="Line 36"/>
            <p:cNvSpPr>
              <a:spLocks noChangeShapeType="1"/>
            </p:cNvSpPr>
            <p:nvPr/>
          </p:nvSpPr>
          <p:spPr bwMode="auto">
            <a:xfrm>
              <a:off x="1056" y="2746"/>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3" name="Line 37"/>
            <p:cNvSpPr>
              <a:spLocks noChangeShapeType="1"/>
            </p:cNvSpPr>
            <p:nvPr/>
          </p:nvSpPr>
          <p:spPr bwMode="auto">
            <a:xfrm>
              <a:off x="1296" y="2746"/>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54" name="Line 38"/>
            <p:cNvSpPr>
              <a:spLocks noChangeShapeType="1"/>
            </p:cNvSpPr>
            <p:nvPr/>
          </p:nvSpPr>
          <p:spPr bwMode="auto">
            <a:xfrm>
              <a:off x="1536" y="2746"/>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37" name="Rectangle 121"/>
            <p:cNvSpPr>
              <a:spLocks noChangeArrowheads="1"/>
            </p:cNvSpPr>
            <p:nvPr/>
          </p:nvSpPr>
          <p:spPr bwMode="auto">
            <a:xfrm>
              <a:off x="2160" y="2746"/>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b="0" i="1"/>
                <a:t>^</a:t>
              </a:r>
            </a:p>
          </p:txBody>
        </p:sp>
        <p:sp>
          <p:nvSpPr>
            <p:cNvPr id="111738" name="Rectangle 122"/>
            <p:cNvSpPr>
              <a:spLocks noChangeArrowheads="1"/>
            </p:cNvSpPr>
            <p:nvPr/>
          </p:nvSpPr>
          <p:spPr bwMode="auto">
            <a:xfrm>
              <a:off x="1920" y="2746"/>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739" name="Rectangle 123"/>
            <p:cNvSpPr>
              <a:spLocks noChangeArrowheads="1"/>
            </p:cNvSpPr>
            <p:nvPr/>
          </p:nvSpPr>
          <p:spPr bwMode="auto">
            <a:xfrm>
              <a:off x="1680" y="2746"/>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740" name="Line 124"/>
            <p:cNvSpPr>
              <a:spLocks noChangeShapeType="1"/>
            </p:cNvSpPr>
            <p:nvPr/>
          </p:nvSpPr>
          <p:spPr bwMode="auto">
            <a:xfrm>
              <a:off x="1680" y="2746"/>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41" name="Line 125"/>
            <p:cNvSpPr>
              <a:spLocks noChangeShapeType="1"/>
            </p:cNvSpPr>
            <p:nvPr/>
          </p:nvSpPr>
          <p:spPr bwMode="auto">
            <a:xfrm>
              <a:off x="1680" y="3024"/>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42" name="Line 126"/>
            <p:cNvSpPr>
              <a:spLocks noChangeShapeType="1"/>
            </p:cNvSpPr>
            <p:nvPr/>
          </p:nvSpPr>
          <p:spPr bwMode="auto">
            <a:xfrm>
              <a:off x="1680" y="2746"/>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43" name="Line 127"/>
            <p:cNvSpPr>
              <a:spLocks noChangeShapeType="1"/>
            </p:cNvSpPr>
            <p:nvPr/>
          </p:nvSpPr>
          <p:spPr bwMode="auto">
            <a:xfrm>
              <a:off x="1920" y="2746"/>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44" name="Line 128"/>
            <p:cNvSpPr>
              <a:spLocks noChangeShapeType="1"/>
            </p:cNvSpPr>
            <p:nvPr/>
          </p:nvSpPr>
          <p:spPr bwMode="auto">
            <a:xfrm>
              <a:off x="2160" y="2746"/>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45" name="Line 129"/>
            <p:cNvSpPr>
              <a:spLocks noChangeShapeType="1"/>
            </p:cNvSpPr>
            <p:nvPr/>
          </p:nvSpPr>
          <p:spPr bwMode="auto">
            <a:xfrm>
              <a:off x="2400" y="2746"/>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97" name="Rectangle 181"/>
            <p:cNvSpPr>
              <a:spLocks noChangeArrowheads="1"/>
            </p:cNvSpPr>
            <p:nvPr/>
          </p:nvSpPr>
          <p:spPr bwMode="auto">
            <a:xfrm>
              <a:off x="1152" y="32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b="0" i="1"/>
                <a:t>a</a:t>
              </a:r>
            </a:p>
          </p:txBody>
        </p:sp>
        <p:sp>
          <p:nvSpPr>
            <p:cNvPr id="111798" name="Rectangle 182"/>
            <p:cNvSpPr>
              <a:spLocks noChangeArrowheads="1"/>
            </p:cNvSpPr>
            <p:nvPr/>
          </p:nvSpPr>
          <p:spPr bwMode="auto">
            <a:xfrm>
              <a:off x="912" y="32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0</a:t>
              </a:r>
            </a:p>
          </p:txBody>
        </p:sp>
        <p:sp>
          <p:nvSpPr>
            <p:cNvPr id="111799" name="Line 183"/>
            <p:cNvSpPr>
              <a:spLocks noChangeShapeType="1"/>
            </p:cNvSpPr>
            <p:nvPr/>
          </p:nvSpPr>
          <p:spPr bwMode="auto">
            <a:xfrm>
              <a:off x="912" y="3216"/>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00" name="Line 184"/>
            <p:cNvSpPr>
              <a:spLocks noChangeShapeType="1"/>
            </p:cNvSpPr>
            <p:nvPr/>
          </p:nvSpPr>
          <p:spPr bwMode="auto">
            <a:xfrm>
              <a:off x="912" y="3504"/>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01" name="Line 185"/>
            <p:cNvSpPr>
              <a:spLocks noChangeShapeType="1"/>
            </p:cNvSpPr>
            <p:nvPr/>
          </p:nvSpPr>
          <p:spPr bwMode="auto">
            <a:xfrm>
              <a:off x="912" y="3216"/>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02" name="Line 186"/>
            <p:cNvSpPr>
              <a:spLocks noChangeShapeType="1"/>
            </p:cNvSpPr>
            <p:nvPr/>
          </p:nvSpPr>
          <p:spPr bwMode="auto">
            <a:xfrm>
              <a:off x="1152" y="3216"/>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03" name="Line 187"/>
            <p:cNvSpPr>
              <a:spLocks noChangeShapeType="1"/>
            </p:cNvSpPr>
            <p:nvPr/>
          </p:nvSpPr>
          <p:spPr bwMode="auto">
            <a:xfrm>
              <a:off x="1392" y="3216"/>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29" name="Text Box 213"/>
            <p:cNvSpPr txBox="1">
              <a:spLocks noChangeArrowheads="1"/>
            </p:cNvSpPr>
            <p:nvPr/>
          </p:nvSpPr>
          <p:spPr bwMode="auto">
            <a:xfrm>
              <a:off x="432" y="268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t>E</a:t>
              </a:r>
            </a:p>
          </p:txBody>
        </p:sp>
        <p:sp>
          <p:nvSpPr>
            <p:cNvPr id="111834" name="Line 218"/>
            <p:cNvSpPr>
              <a:spLocks noChangeShapeType="1"/>
            </p:cNvSpPr>
            <p:nvPr/>
          </p:nvSpPr>
          <p:spPr bwMode="auto">
            <a:xfrm>
              <a:off x="624" y="2880"/>
              <a:ext cx="192"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36" name="Line 220"/>
            <p:cNvSpPr>
              <a:spLocks noChangeShapeType="1"/>
            </p:cNvSpPr>
            <p:nvPr/>
          </p:nvSpPr>
          <p:spPr bwMode="auto">
            <a:xfrm>
              <a:off x="1440" y="2880"/>
              <a:ext cx="240"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39" name="Line 223"/>
            <p:cNvSpPr>
              <a:spLocks noChangeShapeType="1"/>
            </p:cNvSpPr>
            <p:nvPr/>
          </p:nvSpPr>
          <p:spPr bwMode="auto">
            <a:xfrm>
              <a:off x="1152" y="2928"/>
              <a:ext cx="0" cy="336"/>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50" name="Line 234"/>
            <p:cNvSpPr>
              <a:spLocks noChangeShapeType="1"/>
            </p:cNvSpPr>
            <p:nvPr/>
          </p:nvSpPr>
          <p:spPr bwMode="auto">
            <a:xfrm>
              <a:off x="672" y="264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51" name="Line 235"/>
            <p:cNvSpPr>
              <a:spLocks noChangeShapeType="1"/>
            </p:cNvSpPr>
            <p:nvPr/>
          </p:nvSpPr>
          <p:spPr bwMode="auto">
            <a:xfrm>
              <a:off x="672" y="2640"/>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58" name="Line 242"/>
            <p:cNvSpPr>
              <a:spLocks noChangeShapeType="1"/>
            </p:cNvSpPr>
            <p:nvPr/>
          </p:nvSpPr>
          <p:spPr bwMode="auto">
            <a:xfrm>
              <a:off x="2064" y="2640"/>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1886" name="Group 270"/>
          <p:cNvGrpSpPr>
            <a:grpSpLocks/>
          </p:cNvGrpSpPr>
          <p:nvPr/>
        </p:nvGrpSpPr>
        <p:grpSpPr bwMode="auto">
          <a:xfrm>
            <a:off x="2590800" y="2438400"/>
            <a:ext cx="5791200" cy="2133600"/>
            <a:chOff x="1872" y="1008"/>
            <a:chExt cx="3648" cy="1344"/>
          </a:xfrm>
        </p:grpSpPr>
        <p:sp>
          <p:nvSpPr>
            <p:cNvPr id="111840" name="Line 224"/>
            <p:cNvSpPr>
              <a:spLocks noChangeShapeType="1"/>
            </p:cNvSpPr>
            <p:nvPr/>
          </p:nvSpPr>
          <p:spPr bwMode="auto">
            <a:xfrm>
              <a:off x="2592" y="1248"/>
              <a:ext cx="0" cy="288"/>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42" name="Line 226"/>
            <p:cNvSpPr>
              <a:spLocks noChangeShapeType="1"/>
            </p:cNvSpPr>
            <p:nvPr/>
          </p:nvSpPr>
          <p:spPr bwMode="auto">
            <a:xfrm>
              <a:off x="3408" y="1728"/>
              <a:ext cx="0" cy="336"/>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883" name="Group 267"/>
            <p:cNvGrpSpPr>
              <a:grpSpLocks/>
            </p:cNvGrpSpPr>
            <p:nvPr/>
          </p:nvGrpSpPr>
          <p:grpSpPr bwMode="auto">
            <a:xfrm>
              <a:off x="1872" y="1008"/>
              <a:ext cx="3648" cy="1344"/>
              <a:chOff x="1824" y="1008"/>
              <a:chExt cx="3648" cy="1344"/>
            </a:xfrm>
          </p:grpSpPr>
          <p:sp>
            <p:nvSpPr>
              <p:cNvPr id="111656" name="Rectangle 40"/>
              <p:cNvSpPr>
                <a:spLocks noChangeArrowheads="1"/>
              </p:cNvSpPr>
              <p:nvPr/>
            </p:nvSpPr>
            <p:spPr bwMode="auto">
              <a:xfrm>
                <a:off x="2688" y="110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57" name="Rectangle 41"/>
              <p:cNvSpPr>
                <a:spLocks noChangeArrowheads="1"/>
              </p:cNvSpPr>
              <p:nvPr/>
            </p:nvSpPr>
            <p:spPr bwMode="auto">
              <a:xfrm>
                <a:off x="2496" y="1104"/>
                <a:ext cx="192"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58" name="Rectangle 42"/>
              <p:cNvSpPr>
                <a:spLocks noChangeArrowheads="1"/>
              </p:cNvSpPr>
              <p:nvPr/>
            </p:nvSpPr>
            <p:spPr bwMode="auto">
              <a:xfrm>
                <a:off x="2208" y="1104"/>
                <a:ext cx="288"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659" name="Line 43"/>
              <p:cNvSpPr>
                <a:spLocks noChangeShapeType="1"/>
              </p:cNvSpPr>
              <p:nvPr/>
            </p:nvSpPr>
            <p:spPr bwMode="auto">
              <a:xfrm>
                <a:off x="2208" y="1104"/>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0" name="Line 44"/>
              <p:cNvSpPr>
                <a:spLocks noChangeShapeType="1"/>
              </p:cNvSpPr>
              <p:nvPr/>
            </p:nvSpPr>
            <p:spPr bwMode="auto">
              <a:xfrm>
                <a:off x="2208" y="138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1" name="Line 45"/>
              <p:cNvSpPr>
                <a:spLocks noChangeShapeType="1"/>
              </p:cNvSpPr>
              <p:nvPr/>
            </p:nvSpPr>
            <p:spPr bwMode="auto">
              <a:xfrm>
                <a:off x="2208" y="110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2" name="Line 46"/>
              <p:cNvSpPr>
                <a:spLocks noChangeShapeType="1"/>
              </p:cNvSpPr>
              <p:nvPr/>
            </p:nvSpPr>
            <p:spPr bwMode="auto">
              <a:xfrm>
                <a:off x="2496" y="110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3" name="Line 47"/>
              <p:cNvSpPr>
                <a:spLocks noChangeShapeType="1"/>
              </p:cNvSpPr>
              <p:nvPr/>
            </p:nvSpPr>
            <p:spPr bwMode="auto">
              <a:xfrm>
                <a:off x="2688" y="110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4" name="Line 48"/>
              <p:cNvSpPr>
                <a:spLocks noChangeShapeType="1"/>
              </p:cNvSpPr>
              <p:nvPr/>
            </p:nvSpPr>
            <p:spPr bwMode="auto">
              <a:xfrm>
                <a:off x="2928" y="110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66" name="Rectangle 50"/>
              <p:cNvSpPr>
                <a:spLocks noChangeArrowheads="1"/>
              </p:cNvSpPr>
              <p:nvPr/>
            </p:nvSpPr>
            <p:spPr bwMode="auto">
              <a:xfrm>
                <a:off x="3537" y="110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b="0" i="1"/>
                  <a:t>^</a:t>
                </a:r>
              </a:p>
            </p:txBody>
          </p:sp>
          <p:sp>
            <p:nvSpPr>
              <p:cNvPr id="111667" name="Rectangle 51"/>
              <p:cNvSpPr>
                <a:spLocks noChangeArrowheads="1"/>
              </p:cNvSpPr>
              <p:nvPr/>
            </p:nvSpPr>
            <p:spPr bwMode="auto">
              <a:xfrm>
                <a:off x="3297" y="110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68" name="Rectangle 52"/>
              <p:cNvSpPr>
                <a:spLocks noChangeArrowheads="1"/>
              </p:cNvSpPr>
              <p:nvPr/>
            </p:nvSpPr>
            <p:spPr bwMode="auto">
              <a:xfrm>
                <a:off x="3057" y="110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669" name="Line 53"/>
              <p:cNvSpPr>
                <a:spLocks noChangeShapeType="1"/>
              </p:cNvSpPr>
              <p:nvPr/>
            </p:nvSpPr>
            <p:spPr bwMode="auto">
              <a:xfrm>
                <a:off x="3057" y="1104"/>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0" name="Line 54"/>
              <p:cNvSpPr>
                <a:spLocks noChangeShapeType="1"/>
              </p:cNvSpPr>
              <p:nvPr/>
            </p:nvSpPr>
            <p:spPr bwMode="auto">
              <a:xfrm>
                <a:off x="3057" y="138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1" name="Line 55"/>
              <p:cNvSpPr>
                <a:spLocks noChangeShapeType="1"/>
              </p:cNvSpPr>
              <p:nvPr/>
            </p:nvSpPr>
            <p:spPr bwMode="auto">
              <a:xfrm>
                <a:off x="3057" y="110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2" name="Line 56"/>
              <p:cNvSpPr>
                <a:spLocks noChangeShapeType="1"/>
              </p:cNvSpPr>
              <p:nvPr/>
            </p:nvSpPr>
            <p:spPr bwMode="auto">
              <a:xfrm>
                <a:off x="3297" y="110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3" name="Line 57"/>
              <p:cNvSpPr>
                <a:spLocks noChangeShapeType="1"/>
              </p:cNvSpPr>
              <p:nvPr/>
            </p:nvSpPr>
            <p:spPr bwMode="auto">
              <a:xfrm>
                <a:off x="3537" y="110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4" name="Line 58"/>
              <p:cNvSpPr>
                <a:spLocks noChangeShapeType="1"/>
              </p:cNvSpPr>
              <p:nvPr/>
            </p:nvSpPr>
            <p:spPr bwMode="auto">
              <a:xfrm>
                <a:off x="3777" y="110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76" name="Rectangle 60"/>
              <p:cNvSpPr>
                <a:spLocks noChangeArrowheads="1"/>
              </p:cNvSpPr>
              <p:nvPr/>
            </p:nvSpPr>
            <p:spPr bwMode="auto">
              <a:xfrm>
                <a:off x="5232" y="159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b="0" i="1"/>
                  <a:t>^</a:t>
                </a:r>
              </a:p>
            </p:txBody>
          </p:sp>
          <p:sp>
            <p:nvSpPr>
              <p:cNvPr id="111677" name="Rectangle 61"/>
              <p:cNvSpPr>
                <a:spLocks noChangeArrowheads="1"/>
              </p:cNvSpPr>
              <p:nvPr/>
            </p:nvSpPr>
            <p:spPr bwMode="auto">
              <a:xfrm>
                <a:off x="4992" y="159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78" name="Rectangle 62"/>
              <p:cNvSpPr>
                <a:spLocks noChangeArrowheads="1"/>
              </p:cNvSpPr>
              <p:nvPr/>
            </p:nvSpPr>
            <p:spPr bwMode="auto">
              <a:xfrm>
                <a:off x="4752" y="159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679" name="Line 63"/>
              <p:cNvSpPr>
                <a:spLocks noChangeShapeType="1"/>
              </p:cNvSpPr>
              <p:nvPr/>
            </p:nvSpPr>
            <p:spPr bwMode="auto">
              <a:xfrm>
                <a:off x="4752" y="1594"/>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0" name="Line 64"/>
              <p:cNvSpPr>
                <a:spLocks noChangeShapeType="1"/>
              </p:cNvSpPr>
              <p:nvPr/>
            </p:nvSpPr>
            <p:spPr bwMode="auto">
              <a:xfrm>
                <a:off x="4752" y="187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1" name="Line 65"/>
              <p:cNvSpPr>
                <a:spLocks noChangeShapeType="1"/>
              </p:cNvSpPr>
              <p:nvPr/>
            </p:nvSpPr>
            <p:spPr bwMode="auto">
              <a:xfrm>
                <a:off x="4752" y="159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2" name="Line 66"/>
              <p:cNvSpPr>
                <a:spLocks noChangeShapeType="1"/>
              </p:cNvSpPr>
              <p:nvPr/>
            </p:nvSpPr>
            <p:spPr bwMode="auto">
              <a:xfrm>
                <a:off x="4992" y="159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3" name="Line 67"/>
              <p:cNvSpPr>
                <a:spLocks noChangeShapeType="1"/>
              </p:cNvSpPr>
              <p:nvPr/>
            </p:nvSpPr>
            <p:spPr bwMode="auto">
              <a:xfrm>
                <a:off x="5232" y="159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4" name="Line 68"/>
              <p:cNvSpPr>
                <a:spLocks noChangeShapeType="1"/>
              </p:cNvSpPr>
              <p:nvPr/>
            </p:nvSpPr>
            <p:spPr bwMode="auto">
              <a:xfrm>
                <a:off x="5472" y="159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86" name="Rectangle 70"/>
              <p:cNvSpPr>
                <a:spLocks noChangeArrowheads="1"/>
              </p:cNvSpPr>
              <p:nvPr/>
            </p:nvSpPr>
            <p:spPr bwMode="auto">
              <a:xfrm>
                <a:off x="4352" y="1584"/>
                <a:ext cx="208"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87" name="Rectangle 71"/>
              <p:cNvSpPr>
                <a:spLocks noChangeArrowheads="1"/>
              </p:cNvSpPr>
              <p:nvPr/>
            </p:nvSpPr>
            <p:spPr bwMode="auto">
              <a:xfrm>
                <a:off x="4144" y="1584"/>
                <a:ext cx="208"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88" name="Rectangle 72"/>
              <p:cNvSpPr>
                <a:spLocks noChangeArrowheads="1"/>
              </p:cNvSpPr>
              <p:nvPr/>
            </p:nvSpPr>
            <p:spPr bwMode="auto">
              <a:xfrm>
                <a:off x="3936" y="1584"/>
                <a:ext cx="208"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689" name="Line 73"/>
              <p:cNvSpPr>
                <a:spLocks noChangeShapeType="1"/>
              </p:cNvSpPr>
              <p:nvPr/>
            </p:nvSpPr>
            <p:spPr bwMode="auto">
              <a:xfrm>
                <a:off x="3936" y="158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0" name="Line 74"/>
              <p:cNvSpPr>
                <a:spLocks noChangeShapeType="1"/>
              </p:cNvSpPr>
              <p:nvPr/>
            </p:nvSpPr>
            <p:spPr bwMode="auto">
              <a:xfrm>
                <a:off x="3936" y="186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1" name="Line 75"/>
              <p:cNvSpPr>
                <a:spLocks noChangeShapeType="1"/>
              </p:cNvSpPr>
              <p:nvPr/>
            </p:nvSpPr>
            <p:spPr bwMode="auto">
              <a:xfrm>
                <a:off x="3936" y="158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2" name="Line 76"/>
              <p:cNvSpPr>
                <a:spLocks noChangeShapeType="1"/>
              </p:cNvSpPr>
              <p:nvPr/>
            </p:nvSpPr>
            <p:spPr bwMode="auto">
              <a:xfrm>
                <a:off x="4144" y="158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3" name="Line 77"/>
              <p:cNvSpPr>
                <a:spLocks noChangeShapeType="1"/>
              </p:cNvSpPr>
              <p:nvPr/>
            </p:nvSpPr>
            <p:spPr bwMode="auto">
              <a:xfrm>
                <a:off x="4352" y="158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4" name="Line 78"/>
              <p:cNvSpPr>
                <a:spLocks noChangeShapeType="1"/>
              </p:cNvSpPr>
              <p:nvPr/>
            </p:nvSpPr>
            <p:spPr bwMode="auto">
              <a:xfrm>
                <a:off x="4560" y="158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96" name="Rectangle 80"/>
              <p:cNvSpPr>
                <a:spLocks noChangeArrowheads="1"/>
              </p:cNvSpPr>
              <p:nvPr/>
            </p:nvSpPr>
            <p:spPr bwMode="auto">
              <a:xfrm>
                <a:off x="3552" y="158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97" name="Rectangle 81"/>
              <p:cNvSpPr>
                <a:spLocks noChangeArrowheads="1"/>
              </p:cNvSpPr>
              <p:nvPr/>
            </p:nvSpPr>
            <p:spPr bwMode="auto">
              <a:xfrm>
                <a:off x="3312" y="158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698" name="Rectangle 82"/>
              <p:cNvSpPr>
                <a:spLocks noChangeArrowheads="1"/>
              </p:cNvSpPr>
              <p:nvPr/>
            </p:nvSpPr>
            <p:spPr bwMode="auto">
              <a:xfrm>
                <a:off x="3072" y="158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699" name="Line 83"/>
              <p:cNvSpPr>
                <a:spLocks noChangeShapeType="1"/>
              </p:cNvSpPr>
              <p:nvPr/>
            </p:nvSpPr>
            <p:spPr bwMode="auto">
              <a:xfrm>
                <a:off x="3072" y="1584"/>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0" name="Line 84"/>
              <p:cNvSpPr>
                <a:spLocks noChangeShapeType="1"/>
              </p:cNvSpPr>
              <p:nvPr/>
            </p:nvSpPr>
            <p:spPr bwMode="auto">
              <a:xfrm>
                <a:off x="3072" y="186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1" name="Line 85"/>
              <p:cNvSpPr>
                <a:spLocks noChangeShapeType="1"/>
              </p:cNvSpPr>
              <p:nvPr/>
            </p:nvSpPr>
            <p:spPr bwMode="auto">
              <a:xfrm>
                <a:off x="3072" y="158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2" name="Line 86"/>
              <p:cNvSpPr>
                <a:spLocks noChangeShapeType="1"/>
              </p:cNvSpPr>
              <p:nvPr/>
            </p:nvSpPr>
            <p:spPr bwMode="auto">
              <a:xfrm>
                <a:off x="3312" y="158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3" name="Line 87"/>
              <p:cNvSpPr>
                <a:spLocks noChangeShapeType="1"/>
              </p:cNvSpPr>
              <p:nvPr/>
            </p:nvSpPr>
            <p:spPr bwMode="auto">
              <a:xfrm>
                <a:off x="3552" y="158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4" name="Line 88"/>
              <p:cNvSpPr>
                <a:spLocks noChangeShapeType="1"/>
              </p:cNvSpPr>
              <p:nvPr/>
            </p:nvSpPr>
            <p:spPr bwMode="auto">
              <a:xfrm>
                <a:off x="3792" y="158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65" name="Rectangle 149"/>
              <p:cNvSpPr>
                <a:spLocks noChangeArrowheads="1"/>
              </p:cNvSpPr>
              <p:nvPr/>
            </p:nvSpPr>
            <p:spPr bwMode="auto">
              <a:xfrm>
                <a:off x="2592" y="15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b="0" i="1"/>
                  <a:t>a</a:t>
                </a:r>
              </a:p>
            </p:txBody>
          </p:sp>
          <p:sp>
            <p:nvSpPr>
              <p:cNvPr id="111766" name="Rectangle 150"/>
              <p:cNvSpPr>
                <a:spLocks noChangeArrowheads="1"/>
              </p:cNvSpPr>
              <p:nvPr/>
            </p:nvSpPr>
            <p:spPr bwMode="auto">
              <a:xfrm>
                <a:off x="2352" y="15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0</a:t>
                </a:r>
              </a:p>
            </p:txBody>
          </p:sp>
          <p:sp>
            <p:nvSpPr>
              <p:cNvPr id="111767" name="Line 151"/>
              <p:cNvSpPr>
                <a:spLocks noChangeShapeType="1"/>
              </p:cNvSpPr>
              <p:nvPr/>
            </p:nvSpPr>
            <p:spPr bwMode="auto">
              <a:xfrm>
                <a:off x="2352" y="1536"/>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68" name="Line 152"/>
              <p:cNvSpPr>
                <a:spLocks noChangeShapeType="1"/>
              </p:cNvSpPr>
              <p:nvPr/>
            </p:nvSpPr>
            <p:spPr bwMode="auto">
              <a:xfrm>
                <a:off x="2352" y="1824"/>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69" name="Line 153"/>
              <p:cNvSpPr>
                <a:spLocks noChangeShapeType="1"/>
              </p:cNvSpPr>
              <p:nvPr/>
            </p:nvSpPr>
            <p:spPr bwMode="auto">
              <a:xfrm>
                <a:off x="2352" y="1536"/>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70" name="Line 154"/>
              <p:cNvSpPr>
                <a:spLocks noChangeShapeType="1"/>
              </p:cNvSpPr>
              <p:nvPr/>
            </p:nvSpPr>
            <p:spPr bwMode="auto">
              <a:xfrm>
                <a:off x="2592" y="1536"/>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71" name="Line 155"/>
              <p:cNvSpPr>
                <a:spLocks noChangeShapeType="1"/>
              </p:cNvSpPr>
              <p:nvPr/>
            </p:nvSpPr>
            <p:spPr bwMode="auto">
              <a:xfrm>
                <a:off x="2832" y="1536"/>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73" name="Rectangle 157"/>
              <p:cNvSpPr>
                <a:spLocks noChangeArrowheads="1"/>
              </p:cNvSpPr>
              <p:nvPr/>
            </p:nvSpPr>
            <p:spPr bwMode="auto">
              <a:xfrm>
                <a:off x="5088" y="20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b="0" i="1"/>
                  <a:t>d</a:t>
                </a:r>
              </a:p>
            </p:txBody>
          </p:sp>
          <p:sp>
            <p:nvSpPr>
              <p:cNvPr id="111774" name="Rectangle 158"/>
              <p:cNvSpPr>
                <a:spLocks noChangeArrowheads="1"/>
              </p:cNvSpPr>
              <p:nvPr/>
            </p:nvSpPr>
            <p:spPr bwMode="auto">
              <a:xfrm>
                <a:off x="4848" y="20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0</a:t>
                </a:r>
              </a:p>
            </p:txBody>
          </p:sp>
          <p:sp>
            <p:nvSpPr>
              <p:cNvPr id="111775" name="Line 159"/>
              <p:cNvSpPr>
                <a:spLocks noChangeShapeType="1"/>
              </p:cNvSpPr>
              <p:nvPr/>
            </p:nvSpPr>
            <p:spPr bwMode="auto">
              <a:xfrm>
                <a:off x="4848" y="2064"/>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76" name="Line 160"/>
              <p:cNvSpPr>
                <a:spLocks noChangeShapeType="1"/>
              </p:cNvSpPr>
              <p:nvPr/>
            </p:nvSpPr>
            <p:spPr bwMode="auto">
              <a:xfrm>
                <a:off x="4848" y="2352"/>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77" name="Line 161"/>
              <p:cNvSpPr>
                <a:spLocks noChangeShapeType="1"/>
              </p:cNvSpPr>
              <p:nvPr/>
            </p:nvSpPr>
            <p:spPr bwMode="auto">
              <a:xfrm>
                <a:off x="4848" y="2064"/>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78" name="Line 162"/>
              <p:cNvSpPr>
                <a:spLocks noChangeShapeType="1"/>
              </p:cNvSpPr>
              <p:nvPr/>
            </p:nvSpPr>
            <p:spPr bwMode="auto">
              <a:xfrm>
                <a:off x="5088" y="2064"/>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79" name="Line 163"/>
              <p:cNvSpPr>
                <a:spLocks noChangeShapeType="1"/>
              </p:cNvSpPr>
              <p:nvPr/>
            </p:nvSpPr>
            <p:spPr bwMode="auto">
              <a:xfrm>
                <a:off x="5328" y="2064"/>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81" name="Rectangle 165"/>
              <p:cNvSpPr>
                <a:spLocks noChangeArrowheads="1"/>
              </p:cNvSpPr>
              <p:nvPr/>
            </p:nvSpPr>
            <p:spPr bwMode="auto">
              <a:xfrm>
                <a:off x="4272" y="20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b="0" i="1"/>
                  <a:t>c</a:t>
                </a:r>
              </a:p>
            </p:txBody>
          </p:sp>
          <p:sp>
            <p:nvSpPr>
              <p:cNvPr id="111782" name="Rectangle 166"/>
              <p:cNvSpPr>
                <a:spLocks noChangeArrowheads="1"/>
              </p:cNvSpPr>
              <p:nvPr/>
            </p:nvSpPr>
            <p:spPr bwMode="auto">
              <a:xfrm>
                <a:off x="4032" y="20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0</a:t>
                </a:r>
              </a:p>
            </p:txBody>
          </p:sp>
          <p:sp>
            <p:nvSpPr>
              <p:cNvPr id="111783" name="Line 167"/>
              <p:cNvSpPr>
                <a:spLocks noChangeShapeType="1"/>
              </p:cNvSpPr>
              <p:nvPr/>
            </p:nvSpPr>
            <p:spPr bwMode="auto">
              <a:xfrm>
                <a:off x="4032" y="2064"/>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84" name="Line 168"/>
              <p:cNvSpPr>
                <a:spLocks noChangeShapeType="1"/>
              </p:cNvSpPr>
              <p:nvPr/>
            </p:nvSpPr>
            <p:spPr bwMode="auto">
              <a:xfrm>
                <a:off x="4032" y="2352"/>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85" name="Line 169"/>
              <p:cNvSpPr>
                <a:spLocks noChangeShapeType="1"/>
              </p:cNvSpPr>
              <p:nvPr/>
            </p:nvSpPr>
            <p:spPr bwMode="auto">
              <a:xfrm>
                <a:off x="4032" y="2064"/>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86" name="Line 170"/>
              <p:cNvSpPr>
                <a:spLocks noChangeShapeType="1"/>
              </p:cNvSpPr>
              <p:nvPr/>
            </p:nvSpPr>
            <p:spPr bwMode="auto">
              <a:xfrm>
                <a:off x="4272" y="2064"/>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87" name="Line 171"/>
              <p:cNvSpPr>
                <a:spLocks noChangeShapeType="1"/>
              </p:cNvSpPr>
              <p:nvPr/>
            </p:nvSpPr>
            <p:spPr bwMode="auto">
              <a:xfrm>
                <a:off x="4512" y="2064"/>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89" name="Rectangle 173"/>
              <p:cNvSpPr>
                <a:spLocks noChangeArrowheads="1"/>
              </p:cNvSpPr>
              <p:nvPr/>
            </p:nvSpPr>
            <p:spPr bwMode="auto">
              <a:xfrm>
                <a:off x="3552" y="20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2000" b="0" i="1"/>
                  <a:t>b</a:t>
                </a:r>
              </a:p>
            </p:txBody>
          </p:sp>
          <p:sp>
            <p:nvSpPr>
              <p:cNvPr id="111790" name="Rectangle 174"/>
              <p:cNvSpPr>
                <a:spLocks noChangeArrowheads="1"/>
              </p:cNvSpPr>
              <p:nvPr/>
            </p:nvSpPr>
            <p:spPr bwMode="auto">
              <a:xfrm>
                <a:off x="3312" y="20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sz="2000" i="1"/>
                  <a:t>0</a:t>
                </a:r>
              </a:p>
            </p:txBody>
          </p:sp>
          <p:sp>
            <p:nvSpPr>
              <p:cNvPr id="111791" name="Line 175"/>
              <p:cNvSpPr>
                <a:spLocks noChangeShapeType="1"/>
              </p:cNvSpPr>
              <p:nvPr/>
            </p:nvSpPr>
            <p:spPr bwMode="auto">
              <a:xfrm>
                <a:off x="3312" y="2064"/>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92" name="Line 176"/>
              <p:cNvSpPr>
                <a:spLocks noChangeShapeType="1"/>
              </p:cNvSpPr>
              <p:nvPr/>
            </p:nvSpPr>
            <p:spPr bwMode="auto">
              <a:xfrm>
                <a:off x="3312" y="2352"/>
                <a:ext cx="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93" name="Line 177"/>
              <p:cNvSpPr>
                <a:spLocks noChangeShapeType="1"/>
              </p:cNvSpPr>
              <p:nvPr/>
            </p:nvSpPr>
            <p:spPr bwMode="auto">
              <a:xfrm>
                <a:off x="3312" y="2064"/>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94" name="Line 178"/>
              <p:cNvSpPr>
                <a:spLocks noChangeShapeType="1"/>
              </p:cNvSpPr>
              <p:nvPr/>
            </p:nvSpPr>
            <p:spPr bwMode="auto">
              <a:xfrm>
                <a:off x="3552" y="2064"/>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95" name="Line 179"/>
              <p:cNvSpPr>
                <a:spLocks noChangeShapeType="1"/>
              </p:cNvSpPr>
              <p:nvPr/>
            </p:nvSpPr>
            <p:spPr bwMode="auto">
              <a:xfrm>
                <a:off x="3792" y="2064"/>
                <a:ext cx="0" cy="2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30" name="Text Box 214"/>
              <p:cNvSpPr txBox="1">
                <a:spLocks noChangeArrowheads="1"/>
              </p:cNvSpPr>
              <p:nvPr/>
            </p:nvSpPr>
            <p:spPr bwMode="auto">
              <a:xfrm>
                <a:off x="1824" y="100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t>C</a:t>
                </a:r>
              </a:p>
            </p:txBody>
          </p:sp>
          <p:sp>
            <p:nvSpPr>
              <p:cNvPr id="111841" name="Line 225"/>
              <p:cNvSpPr>
                <a:spLocks noChangeShapeType="1"/>
              </p:cNvSpPr>
              <p:nvPr/>
            </p:nvSpPr>
            <p:spPr bwMode="auto">
              <a:xfrm>
                <a:off x="3408" y="1248"/>
                <a:ext cx="0" cy="336"/>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43" name="Line 227"/>
              <p:cNvSpPr>
                <a:spLocks noChangeShapeType="1"/>
              </p:cNvSpPr>
              <p:nvPr/>
            </p:nvSpPr>
            <p:spPr bwMode="auto">
              <a:xfrm>
                <a:off x="4272" y="1728"/>
                <a:ext cx="0" cy="336"/>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44" name="Line 228"/>
              <p:cNvSpPr>
                <a:spLocks noChangeShapeType="1"/>
              </p:cNvSpPr>
              <p:nvPr/>
            </p:nvSpPr>
            <p:spPr bwMode="auto">
              <a:xfrm>
                <a:off x="5088" y="1728"/>
                <a:ext cx="0" cy="336"/>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45" name="Line 229"/>
              <p:cNvSpPr>
                <a:spLocks noChangeShapeType="1"/>
              </p:cNvSpPr>
              <p:nvPr/>
            </p:nvSpPr>
            <p:spPr bwMode="auto">
              <a:xfrm>
                <a:off x="3696" y="1728"/>
                <a:ext cx="24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46" name="Line 230"/>
              <p:cNvSpPr>
                <a:spLocks noChangeShapeType="1"/>
              </p:cNvSpPr>
              <p:nvPr/>
            </p:nvSpPr>
            <p:spPr bwMode="auto">
              <a:xfrm>
                <a:off x="4512" y="1728"/>
                <a:ext cx="240"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49" name="Line 233"/>
              <p:cNvSpPr>
                <a:spLocks noChangeShapeType="1"/>
              </p:cNvSpPr>
              <p:nvPr/>
            </p:nvSpPr>
            <p:spPr bwMode="auto">
              <a:xfrm>
                <a:off x="2832" y="1248"/>
                <a:ext cx="24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65" name="Line 249"/>
              <p:cNvSpPr>
                <a:spLocks noChangeShapeType="1"/>
              </p:cNvSpPr>
              <p:nvPr/>
            </p:nvSpPr>
            <p:spPr bwMode="auto">
              <a:xfrm>
                <a:off x="1968" y="1152"/>
                <a:ext cx="240"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11884" name="Group 268"/>
          <p:cNvGrpSpPr>
            <a:grpSpLocks/>
          </p:cNvGrpSpPr>
          <p:nvPr/>
        </p:nvGrpSpPr>
        <p:grpSpPr bwMode="auto">
          <a:xfrm>
            <a:off x="342900" y="2590800"/>
            <a:ext cx="4457700" cy="2209800"/>
            <a:chOff x="456" y="1104"/>
            <a:chExt cx="2808" cy="1392"/>
          </a:xfrm>
        </p:grpSpPr>
        <p:sp>
          <p:nvSpPr>
            <p:cNvPr id="111706" name="Rectangle 90"/>
            <p:cNvSpPr>
              <a:spLocks noChangeArrowheads="1"/>
            </p:cNvSpPr>
            <p:nvPr/>
          </p:nvSpPr>
          <p:spPr bwMode="auto">
            <a:xfrm>
              <a:off x="3024" y="221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b="0" i="1"/>
                <a:t>^</a:t>
              </a:r>
            </a:p>
          </p:txBody>
        </p:sp>
        <p:sp>
          <p:nvSpPr>
            <p:cNvPr id="111707" name="Rectangle 91"/>
            <p:cNvSpPr>
              <a:spLocks noChangeArrowheads="1"/>
            </p:cNvSpPr>
            <p:nvPr/>
          </p:nvSpPr>
          <p:spPr bwMode="auto">
            <a:xfrm>
              <a:off x="2784" y="221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708" name="Rectangle 92"/>
            <p:cNvSpPr>
              <a:spLocks noChangeArrowheads="1"/>
            </p:cNvSpPr>
            <p:nvPr/>
          </p:nvSpPr>
          <p:spPr bwMode="auto">
            <a:xfrm>
              <a:off x="2544" y="221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709" name="Line 93"/>
            <p:cNvSpPr>
              <a:spLocks noChangeShapeType="1"/>
            </p:cNvSpPr>
            <p:nvPr/>
          </p:nvSpPr>
          <p:spPr bwMode="auto">
            <a:xfrm>
              <a:off x="2544" y="2218"/>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10" name="Line 94"/>
            <p:cNvSpPr>
              <a:spLocks noChangeShapeType="1"/>
            </p:cNvSpPr>
            <p:nvPr/>
          </p:nvSpPr>
          <p:spPr bwMode="auto">
            <a:xfrm>
              <a:off x="2544" y="2496"/>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11" name="Line 95"/>
            <p:cNvSpPr>
              <a:spLocks noChangeShapeType="1"/>
            </p:cNvSpPr>
            <p:nvPr/>
          </p:nvSpPr>
          <p:spPr bwMode="auto">
            <a:xfrm>
              <a:off x="2544" y="2218"/>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12" name="Line 96"/>
            <p:cNvSpPr>
              <a:spLocks noChangeShapeType="1"/>
            </p:cNvSpPr>
            <p:nvPr/>
          </p:nvSpPr>
          <p:spPr bwMode="auto">
            <a:xfrm>
              <a:off x="2784" y="2218"/>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13" name="Line 97"/>
            <p:cNvSpPr>
              <a:spLocks noChangeShapeType="1"/>
            </p:cNvSpPr>
            <p:nvPr/>
          </p:nvSpPr>
          <p:spPr bwMode="auto">
            <a:xfrm>
              <a:off x="3024" y="2218"/>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14" name="Line 98"/>
            <p:cNvSpPr>
              <a:spLocks noChangeShapeType="1"/>
            </p:cNvSpPr>
            <p:nvPr/>
          </p:nvSpPr>
          <p:spPr bwMode="auto">
            <a:xfrm>
              <a:off x="3264" y="2218"/>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16" name="Rectangle 100"/>
            <p:cNvSpPr>
              <a:spLocks noChangeArrowheads="1"/>
            </p:cNvSpPr>
            <p:nvPr/>
          </p:nvSpPr>
          <p:spPr bwMode="auto">
            <a:xfrm>
              <a:off x="2160" y="221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717" name="Rectangle 101"/>
            <p:cNvSpPr>
              <a:spLocks noChangeArrowheads="1"/>
            </p:cNvSpPr>
            <p:nvPr/>
          </p:nvSpPr>
          <p:spPr bwMode="auto">
            <a:xfrm>
              <a:off x="1920" y="221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718" name="Rectangle 102"/>
            <p:cNvSpPr>
              <a:spLocks noChangeArrowheads="1"/>
            </p:cNvSpPr>
            <p:nvPr/>
          </p:nvSpPr>
          <p:spPr bwMode="auto">
            <a:xfrm>
              <a:off x="1680" y="221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719" name="Line 103"/>
            <p:cNvSpPr>
              <a:spLocks noChangeShapeType="1"/>
            </p:cNvSpPr>
            <p:nvPr/>
          </p:nvSpPr>
          <p:spPr bwMode="auto">
            <a:xfrm>
              <a:off x="1680" y="2218"/>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20" name="Line 104"/>
            <p:cNvSpPr>
              <a:spLocks noChangeShapeType="1"/>
            </p:cNvSpPr>
            <p:nvPr/>
          </p:nvSpPr>
          <p:spPr bwMode="auto">
            <a:xfrm>
              <a:off x="1680" y="2496"/>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21" name="Line 105"/>
            <p:cNvSpPr>
              <a:spLocks noChangeShapeType="1"/>
            </p:cNvSpPr>
            <p:nvPr/>
          </p:nvSpPr>
          <p:spPr bwMode="auto">
            <a:xfrm>
              <a:off x="1680" y="2218"/>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22" name="Line 106"/>
            <p:cNvSpPr>
              <a:spLocks noChangeShapeType="1"/>
            </p:cNvSpPr>
            <p:nvPr/>
          </p:nvSpPr>
          <p:spPr bwMode="auto">
            <a:xfrm>
              <a:off x="1920" y="2218"/>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23" name="Line 107"/>
            <p:cNvSpPr>
              <a:spLocks noChangeShapeType="1"/>
            </p:cNvSpPr>
            <p:nvPr/>
          </p:nvSpPr>
          <p:spPr bwMode="auto">
            <a:xfrm>
              <a:off x="2160" y="2218"/>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24" name="Line 108"/>
            <p:cNvSpPr>
              <a:spLocks noChangeShapeType="1"/>
            </p:cNvSpPr>
            <p:nvPr/>
          </p:nvSpPr>
          <p:spPr bwMode="auto">
            <a:xfrm>
              <a:off x="2400" y="2218"/>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26" name="Rectangle 110"/>
            <p:cNvSpPr>
              <a:spLocks noChangeArrowheads="1"/>
            </p:cNvSpPr>
            <p:nvPr/>
          </p:nvSpPr>
          <p:spPr bwMode="auto">
            <a:xfrm>
              <a:off x="1296" y="220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endParaRPr lang="zh-CN" altLang="en-US" b="0" i="1"/>
            </a:p>
          </p:txBody>
        </p:sp>
        <p:sp>
          <p:nvSpPr>
            <p:cNvPr id="111727" name="Rectangle 111"/>
            <p:cNvSpPr>
              <a:spLocks noChangeArrowheads="1"/>
            </p:cNvSpPr>
            <p:nvPr/>
          </p:nvSpPr>
          <p:spPr bwMode="auto">
            <a:xfrm>
              <a:off x="1056" y="220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b="0" i="1"/>
                <a:t>^</a:t>
              </a:r>
            </a:p>
          </p:txBody>
        </p:sp>
        <p:sp>
          <p:nvSpPr>
            <p:cNvPr id="111728" name="Rectangle 112"/>
            <p:cNvSpPr>
              <a:spLocks noChangeArrowheads="1"/>
            </p:cNvSpPr>
            <p:nvPr/>
          </p:nvSpPr>
          <p:spPr bwMode="auto">
            <a:xfrm>
              <a:off x="816" y="2208"/>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zh-CN" altLang="en-US" i="1"/>
                <a:t>1</a:t>
              </a:r>
            </a:p>
          </p:txBody>
        </p:sp>
        <p:sp>
          <p:nvSpPr>
            <p:cNvPr id="111729" name="Line 113"/>
            <p:cNvSpPr>
              <a:spLocks noChangeShapeType="1"/>
            </p:cNvSpPr>
            <p:nvPr/>
          </p:nvSpPr>
          <p:spPr bwMode="auto">
            <a:xfrm>
              <a:off x="816" y="2208"/>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30" name="Line 114"/>
            <p:cNvSpPr>
              <a:spLocks noChangeShapeType="1"/>
            </p:cNvSpPr>
            <p:nvPr/>
          </p:nvSpPr>
          <p:spPr bwMode="auto">
            <a:xfrm>
              <a:off x="816" y="2486"/>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31" name="Line 115"/>
            <p:cNvSpPr>
              <a:spLocks noChangeShapeType="1"/>
            </p:cNvSpPr>
            <p:nvPr/>
          </p:nvSpPr>
          <p:spPr bwMode="auto">
            <a:xfrm>
              <a:off x="816" y="2208"/>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32" name="Line 116"/>
            <p:cNvSpPr>
              <a:spLocks noChangeShapeType="1"/>
            </p:cNvSpPr>
            <p:nvPr/>
          </p:nvSpPr>
          <p:spPr bwMode="auto">
            <a:xfrm>
              <a:off x="1056" y="2208"/>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33" name="Line 117"/>
            <p:cNvSpPr>
              <a:spLocks noChangeShapeType="1"/>
            </p:cNvSpPr>
            <p:nvPr/>
          </p:nvSpPr>
          <p:spPr bwMode="auto">
            <a:xfrm>
              <a:off x="1296" y="2208"/>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34" name="Line 118"/>
            <p:cNvSpPr>
              <a:spLocks noChangeShapeType="1"/>
            </p:cNvSpPr>
            <p:nvPr/>
          </p:nvSpPr>
          <p:spPr bwMode="auto">
            <a:xfrm>
              <a:off x="1536" y="2208"/>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28" name="Text Box 212"/>
            <p:cNvSpPr txBox="1">
              <a:spLocks noChangeArrowheads="1"/>
            </p:cNvSpPr>
            <p:nvPr/>
          </p:nvSpPr>
          <p:spPr bwMode="auto">
            <a:xfrm>
              <a:off x="456" y="216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t>D</a:t>
              </a:r>
            </a:p>
          </p:txBody>
        </p:sp>
        <p:sp>
          <p:nvSpPr>
            <p:cNvPr id="111833" name="Line 217"/>
            <p:cNvSpPr>
              <a:spLocks noChangeShapeType="1"/>
            </p:cNvSpPr>
            <p:nvPr/>
          </p:nvSpPr>
          <p:spPr bwMode="auto">
            <a:xfrm>
              <a:off x="624" y="2304"/>
              <a:ext cx="192"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37" name="Line 221"/>
            <p:cNvSpPr>
              <a:spLocks noChangeShapeType="1"/>
            </p:cNvSpPr>
            <p:nvPr/>
          </p:nvSpPr>
          <p:spPr bwMode="auto">
            <a:xfrm>
              <a:off x="1440" y="2352"/>
              <a:ext cx="24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38" name="Line 222"/>
            <p:cNvSpPr>
              <a:spLocks noChangeShapeType="1"/>
            </p:cNvSpPr>
            <p:nvPr/>
          </p:nvSpPr>
          <p:spPr bwMode="auto">
            <a:xfrm>
              <a:off x="2304" y="2352"/>
              <a:ext cx="240"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59" name="Line 243"/>
            <p:cNvSpPr>
              <a:spLocks noChangeShapeType="1"/>
            </p:cNvSpPr>
            <p:nvPr/>
          </p:nvSpPr>
          <p:spPr bwMode="auto">
            <a:xfrm>
              <a:off x="2016" y="201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61" name="Line 245"/>
            <p:cNvSpPr>
              <a:spLocks noChangeShapeType="1"/>
            </p:cNvSpPr>
            <p:nvPr/>
          </p:nvSpPr>
          <p:spPr bwMode="auto">
            <a:xfrm>
              <a:off x="672" y="2016"/>
              <a:ext cx="1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62" name="Line 246"/>
            <p:cNvSpPr>
              <a:spLocks noChangeShapeType="1"/>
            </p:cNvSpPr>
            <p:nvPr/>
          </p:nvSpPr>
          <p:spPr bwMode="auto">
            <a:xfrm>
              <a:off x="672" y="1104"/>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63" name="Line 247"/>
            <p:cNvSpPr>
              <a:spLocks noChangeShapeType="1"/>
            </p:cNvSpPr>
            <p:nvPr/>
          </p:nvSpPr>
          <p:spPr bwMode="auto">
            <a:xfrm>
              <a:off x="2880" y="201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64" name="Line 248"/>
            <p:cNvSpPr>
              <a:spLocks noChangeShapeType="1"/>
            </p:cNvSpPr>
            <p:nvPr/>
          </p:nvSpPr>
          <p:spPr bwMode="auto">
            <a:xfrm>
              <a:off x="2112" y="2016"/>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66" name="Line 250"/>
            <p:cNvSpPr>
              <a:spLocks noChangeShapeType="1"/>
            </p:cNvSpPr>
            <p:nvPr/>
          </p:nvSpPr>
          <p:spPr bwMode="auto">
            <a:xfrm>
              <a:off x="2112" y="1152"/>
              <a:ext cx="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1868" name="Text Box 252"/>
          <p:cNvSpPr txBox="1">
            <a:spLocks noChangeArrowheads="1"/>
          </p:cNvSpPr>
          <p:nvPr/>
        </p:nvSpPr>
        <p:spPr bwMode="auto">
          <a:xfrm>
            <a:off x="2451100" y="114300"/>
            <a:ext cx="6629400" cy="2090738"/>
          </a:xfrm>
          <a:prstGeom prst="rect">
            <a:avLst/>
          </a:prstGeom>
          <a:solidFill>
            <a:srgbClr val="FFFFFF"/>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5000"/>
              </a:lnSpc>
              <a:spcBef>
                <a:spcPct val="50000"/>
              </a:spcBef>
            </a:pPr>
            <a:r>
              <a:rPr lang="zh-CN" altLang="en-US" dirty="0">
                <a:solidFill>
                  <a:srgbClr val="FF0000"/>
                </a:solidFill>
                <a:latin typeface="Arial Narrow" pitchFamily="34" charset="0"/>
              </a:rPr>
              <a:t>特点：</a:t>
            </a:r>
          </a:p>
          <a:p>
            <a:pPr>
              <a:lnSpc>
                <a:spcPct val="95000"/>
              </a:lnSpc>
              <a:spcBef>
                <a:spcPct val="50000"/>
              </a:spcBef>
            </a:pPr>
            <a:r>
              <a:rPr lang="zh-CN" altLang="en-US" sz="2000" dirty="0">
                <a:latin typeface="Arial Narrow" pitchFamily="34" charset="0"/>
              </a:rPr>
              <a:t>（1）若广义表为空，则表头指针为空；否则表头指针始终指向一个表结点。</a:t>
            </a:r>
          </a:p>
          <a:p>
            <a:pPr>
              <a:lnSpc>
                <a:spcPct val="95000"/>
              </a:lnSpc>
              <a:spcBef>
                <a:spcPct val="50000"/>
              </a:spcBef>
            </a:pPr>
            <a:r>
              <a:rPr lang="zh-CN" altLang="en-US" sz="2000" dirty="0">
                <a:latin typeface="Arial Narrow" pitchFamily="34" charset="0"/>
              </a:rPr>
              <a:t>（2）求表的长度、深度、取表头和表尾运算十分方便。</a:t>
            </a:r>
          </a:p>
          <a:p>
            <a:pPr>
              <a:lnSpc>
                <a:spcPct val="95000"/>
              </a:lnSpc>
              <a:spcBef>
                <a:spcPct val="50000"/>
              </a:spcBef>
            </a:pPr>
            <a:r>
              <a:rPr lang="zh-CN" altLang="en-US" sz="2000" dirty="0">
                <a:latin typeface="Arial Narrow" pitchFamily="34" charset="0"/>
              </a:rPr>
              <a:t>（3）表结点太多，造成浪费。</a:t>
            </a:r>
          </a:p>
        </p:txBody>
      </p:sp>
      <p:sp>
        <p:nvSpPr>
          <p:cNvPr id="111910" name="Rectangle 294"/>
          <p:cNvSpPr>
            <a:spLocks noChangeArrowheads="1"/>
          </p:cNvSpPr>
          <p:nvPr/>
        </p:nvSpPr>
        <p:spPr bwMode="auto">
          <a:xfrm>
            <a:off x="4038600" y="5353050"/>
            <a:ext cx="4953000" cy="1428750"/>
          </a:xfrm>
          <a:prstGeom prst="rect">
            <a:avLst/>
          </a:prstGeom>
          <a:noFill/>
          <a:ln w="3810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50000"/>
              </a:spcBef>
              <a:buClr>
                <a:schemeClr val="tx2"/>
              </a:buClr>
              <a:buSzPct val="75000"/>
              <a:buFont typeface="Wingdings" pitchFamily="2" charset="2"/>
              <a:buNone/>
            </a:pPr>
            <a:r>
              <a:rPr lang="en-US" altLang="zh-CN" i="1">
                <a:solidFill>
                  <a:schemeClr val="tx2"/>
                </a:solidFill>
              </a:rPr>
              <a:t>A＝</a:t>
            </a:r>
            <a:r>
              <a:rPr lang="en-US" altLang="zh-CN">
                <a:solidFill>
                  <a:schemeClr val="tx2"/>
                </a:solidFill>
              </a:rPr>
              <a:t>（）</a:t>
            </a:r>
            <a:r>
              <a:rPr lang="en-US" altLang="zh-CN" i="1">
                <a:solidFill>
                  <a:schemeClr val="tx2"/>
                </a:solidFill>
              </a:rPr>
              <a:t>	    	B＝</a:t>
            </a:r>
            <a:r>
              <a:rPr lang="en-US" altLang="zh-CN">
                <a:solidFill>
                  <a:schemeClr val="tx2"/>
                </a:solidFill>
              </a:rPr>
              <a:t>（</a:t>
            </a:r>
            <a:r>
              <a:rPr lang="en-US" altLang="zh-CN" i="1">
                <a:solidFill>
                  <a:schemeClr val="tx2"/>
                </a:solidFill>
              </a:rPr>
              <a:t>e</a:t>
            </a:r>
            <a:r>
              <a:rPr lang="en-US" altLang="zh-CN">
                <a:solidFill>
                  <a:schemeClr val="tx2"/>
                </a:solidFill>
              </a:rPr>
              <a:t>）</a:t>
            </a:r>
          </a:p>
          <a:p>
            <a:pPr>
              <a:lnSpc>
                <a:spcPct val="85000"/>
              </a:lnSpc>
              <a:spcBef>
                <a:spcPct val="50000"/>
              </a:spcBef>
              <a:buClr>
                <a:schemeClr val="tx2"/>
              </a:buClr>
              <a:buSzPct val="75000"/>
              <a:buFont typeface="Wingdings" pitchFamily="2" charset="2"/>
              <a:buNone/>
            </a:pPr>
            <a:r>
              <a:rPr lang="en-US" altLang="zh-CN" i="1">
                <a:solidFill>
                  <a:schemeClr val="tx2"/>
                </a:solidFill>
              </a:rPr>
              <a:t>C＝</a:t>
            </a:r>
            <a:r>
              <a:rPr lang="en-US" altLang="zh-CN">
                <a:solidFill>
                  <a:schemeClr val="tx2"/>
                </a:solidFill>
              </a:rPr>
              <a:t>（</a:t>
            </a:r>
            <a:r>
              <a:rPr lang="en-US" altLang="zh-CN" i="1">
                <a:solidFill>
                  <a:schemeClr val="tx2"/>
                </a:solidFill>
              </a:rPr>
              <a:t>a,</a:t>
            </a:r>
            <a:r>
              <a:rPr lang="en-US" altLang="zh-CN">
                <a:solidFill>
                  <a:schemeClr val="tx2"/>
                </a:solidFill>
              </a:rPr>
              <a:t>（</a:t>
            </a:r>
            <a:r>
              <a:rPr lang="en-US" altLang="zh-CN" i="1">
                <a:solidFill>
                  <a:schemeClr val="tx2"/>
                </a:solidFill>
              </a:rPr>
              <a:t>b,c,d</a:t>
            </a:r>
            <a:r>
              <a:rPr lang="en-US" altLang="zh-CN">
                <a:solidFill>
                  <a:schemeClr val="tx2"/>
                </a:solidFill>
              </a:rPr>
              <a:t>））</a:t>
            </a:r>
            <a:r>
              <a:rPr lang="en-US" altLang="zh-CN" i="1">
                <a:solidFill>
                  <a:schemeClr val="tx2"/>
                </a:solidFill>
              </a:rPr>
              <a:t>  	D＝（A,B,C）</a:t>
            </a:r>
          </a:p>
          <a:p>
            <a:pPr>
              <a:lnSpc>
                <a:spcPct val="85000"/>
              </a:lnSpc>
              <a:spcBef>
                <a:spcPct val="50000"/>
              </a:spcBef>
              <a:buClr>
                <a:schemeClr val="tx2"/>
              </a:buClr>
              <a:buSzPct val="75000"/>
              <a:buFont typeface="Wingdings" pitchFamily="2" charset="2"/>
              <a:buNone/>
            </a:pPr>
            <a:r>
              <a:rPr lang="en-US" altLang="zh-CN" i="1">
                <a:solidFill>
                  <a:schemeClr val="tx2"/>
                </a:solidFill>
              </a:rPr>
              <a:t>E＝</a:t>
            </a:r>
            <a:r>
              <a:rPr lang="en-US" altLang="zh-CN">
                <a:solidFill>
                  <a:schemeClr val="tx2"/>
                </a:solidFill>
              </a:rPr>
              <a:t>（</a:t>
            </a:r>
            <a:r>
              <a:rPr lang="en-US" altLang="zh-CN" i="1">
                <a:solidFill>
                  <a:schemeClr val="tx2"/>
                </a:solidFill>
              </a:rPr>
              <a:t>a,E</a:t>
            </a:r>
            <a:r>
              <a:rPr lang="en-US" altLang="zh-CN">
                <a:solidFill>
                  <a:schemeClr val="tx2"/>
                </a:solidFill>
              </a:rPr>
              <a:t>）</a:t>
            </a:r>
            <a:r>
              <a:rPr lang="en-US" altLang="zh-CN" i="1">
                <a:solidFill>
                  <a:schemeClr val="tx2"/>
                </a:solidFill>
              </a:rPr>
              <a:t> 	</a:t>
            </a:r>
          </a:p>
        </p:txBody>
      </p:sp>
      <p:sp>
        <p:nvSpPr>
          <p:cNvPr id="111914" name="Rectangle 298"/>
          <p:cNvSpPr>
            <a:spLocks noGrp="1" noChangeArrowheads="1"/>
          </p:cNvSpPr>
          <p:nvPr>
            <p:ph type="body" idx="1"/>
          </p:nvPr>
        </p:nvSpPr>
        <p:spPr/>
        <p:txBody>
          <a:bodyPr/>
          <a:lstStyle/>
          <a:p>
            <a:r>
              <a:rPr lang="zh-CN" altLang="en-US"/>
              <a:t>示例</a:t>
            </a:r>
          </a:p>
        </p:txBody>
      </p:sp>
    </p:spTree>
    <p:extLst>
      <p:ext uri="{BB962C8B-B14F-4D97-AF65-F5344CB8AC3E}">
        <p14:creationId xmlns:p14="http://schemas.microsoft.com/office/powerpoint/2010/main" val="400225633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910"/>
                                        </p:tgtEl>
                                        <p:attrNameLst>
                                          <p:attrName>style.visibility</p:attrName>
                                        </p:attrNameLst>
                                      </p:cBhvr>
                                      <p:to>
                                        <p:strVal val="visible"/>
                                      </p:to>
                                    </p:set>
                                    <p:anim calcmode="lin" valueType="num">
                                      <p:cBhvr additive="base">
                                        <p:cTn id="7" dur="500" fill="hold"/>
                                        <p:tgtEl>
                                          <p:spTgt spid="111910"/>
                                        </p:tgtEl>
                                        <p:attrNameLst>
                                          <p:attrName>ppt_x</p:attrName>
                                        </p:attrNameLst>
                                      </p:cBhvr>
                                      <p:tavLst>
                                        <p:tav tm="0">
                                          <p:val>
                                            <p:strVal val="0-#ppt_w/2"/>
                                          </p:val>
                                        </p:tav>
                                        <p:tav tm="100000">
                                          <p:val>
                                            <p:strVal val="#ppt_x"/>
                                          </p:val>
                                        </p:tav>
                                      </p:tavLst>
                                    </p:anim>
                                    <p:anim calcmode="lin" valueType="num">
                                      <p:cBhvr additive="base">
                                        <p:cTn id="8" dur="500" fill="hold"/>
                                        <p:tgtEl>
                                          <p:spTgt spid="1119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11619"/>
                                        </p:tgtEl>
                                        <p:attrNameLst>
                                          <p:attrName>style.visibility</p:attrName>
                                        </p:attrNameLst>
                                      </p:cBhvr>
                                      <p:to>
                                        <p:strVal val="visible"/>
                                      </p:to>
                                    </p:set>
                                    <p:animEffect transition="in" filter="checkerboard(across)">
                                      <p:cBhvr>
                                        <p:cTn id="13" dur="500"/>
                                        <p:tgtEl>
                                          <p:spTgt spid="1116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11881"/>
                                        </p:tgtEl>
                                        <p:attrNameLst>
                                          <p:attrName>style.visibility</p:attrName>
                                        </p:attrNameLst>
                                      </p:cBhvr>
                                      <p:to>
                                        <p:strVal val="visible"/>
                                      </p:to>
                                    </p:set>
                                    <p:animEffect transition="in" filter="dissolve">
                                      <p:cBhvr>
                                        <p:cTn id="18" dur="500"/>
                                        <p:tgtEl>
                                          <p:spTgt spid="1118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11886"/>
                                        </p:tgtEl>
                                        <p:attrNameLst>
                                          <p:attrName>style.visibility</p:attrName>
                                        </p:attrNameLst>
                                      </p:cBhvr>
                                      <p:to>
                                        <p:strVal val="visible"/>
                                      </p:to>
                                    </p:set>
                                    <p:animEffect transition="in" filter="blinds(horizontal)">
                                      <p:cBhvr>
                                        <p:cTn id="23" dur="500"/>
                                        <p:tgtEl>
                                          <p:spTgt spid="11188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11884"/>
                                        </p:tgtEl>
                                        <p:attrNameLst>
                                          <p:attrName>style.visibility</p:attrName>
                                        </p:attrNameLst>
                                      </p:cBhvr>
                                      <p:to>
                                        <p:strVal val="visible"/>
                                      </p:to>
                                    </p:set>
                                    <p:animEffect transition="in" filter="dissolve">
                                      <p:cBhvr>
                                        <p:cTn id="28" dur="500"/>
                                        <p:tgtEl>
                                          <p:spTgt spid="11188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11885"/>
                                        </p:tgtEl>
                                        <p:attrNameLst>
                                          <p:attrName>style.visibility</p:attrName>
                                        </p:attrNameLst>
                                      </p:cBhvr>
                                      <p:to>
                                        <p:strVal val="visible"/>
                                      </p:to>
                                    </p:set>
                                    <p:animEffect transition="in" filter="dissolve">
                                      <p:cBhvr>
                                        <p:cTn id="33" dur="500"/>
                                        <p:tgtEl>
                                          <p:spTgt spid="111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P spid="111910"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ext Box 3"/>
          <p:cNvSpPr txBox="1">
            <a:spLocks noChangeArrowheads="1"/>
          </p:cNvSpPr>
          <p:nvPr/>
        </p:nvSpPr>
        <p:spPr bwMode="auto">
          <a:xfrm>
            <a:off x="395536" y="836712"/>
            <a:ext cx="7772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Font typeface="Wingdings" pitchFamily="2" charset="2"/>
              <a:buChar char="§"/>
            </a:pPr>
            <a:r>
              <a:rPr lang="zh-CN" altLang="en-US" sz="2400">
                <a:solidFill>
                  <a:schemeClr val="tx2"/>
                </a:solidFill>
                <a:latin typeface="Arial Narrow" pitchFamily="34" charset="0"/>
                <a:ea typeface="楷体_GB2312" pitchFamily="49" charset="-122"/>
              </a:rPr>
              <a:t>二、广义表的另一种链表存储结构</a:t>
            </a:r>
          </a:p>
        </p:txBody>
      </p:sp>
      <p:grpSp>
        <p:nvGrpSpPr>
          <p:cNvPr id="112653" name="Group 13"/>
          <p:cNvGrpSpPr>
            <a:grpSpLocks/>
          </p:cNvGrpSpPr>
          <p:nvPr/>
        </p:nvGrpSpPr>
        <p:grpSpPr bwMode="auto">
          <a:xfrm>
            <a:off x="4434136" y="1506638"/>
            <a:ext cx="2743200" cy="979488"/>
            <a:chOff x="2736" y="1152"/>
            <a:chExt cx="2352" cy="617"/>
          </a:xfrm>
        </p:grpSpPr>
        <p:sp>
          <p:nvSpPr>
            <p:cNvPr id="112654" name="Rectangle 14"/>
            <p:cNvSpPr>
              <a:spLocks noChangeArrowheads="1"/>
            </p:cNvSpPr>
            <p:nvPr/>
          </p:nvSpPr>
          <p:spPr bwMode="auto">
            <a:xfrm>
              <a:off x="4224" y="1152"/>
              <a:ext cx="86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i="1"/>
                <a:t>tp</a:t>
              </a:r>
            </a:p>
          </p:txBody>
        </p:sp>
        <p:sp>
          <p:nvSpPr>
            <p:cNvPr id="112655" name="Rectangle 15"/>
            <p:cNvSpPr>
              <a:spLocks noChangeArrowheads="1"/>
            </p:cNvSpPr>
            <p:nvPr/>
          </p:nvSpPr>
          <p:spPr bwMode="auto">
            <a:xfrm>
              <a:off x="3552" y="1152"/>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i="1"/>
                <a:t>atom</a:t>
              </a:r>
            </a:p>
          </p:txBody>
        </p:sp>
        <p:sp>
          <p:nvSpPr>
            <p:cNvPr id="112656" name="Rectangle 16"/>
            <p:cNvSpPr>
              <a:spLocks noChangeArrowheads="1"/>
            </p:cNvSpPr>
            <p:nvPr/>
          </p:nvSpPr>
          <p:spPr bwMode="auto">
            <a:xfrm>
              <a:off x="2736" y="1152"/>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i="1"/>
                <a:t>tag=0</a:t>
              </a:r>
            </a:p>
          </p:txBody>
        </p:sp>
        <p:sp>
          <p:nvSpPr>
            <p:cNvPr id="112657" name="Line 17"/>
            <p:cNvSpPr>
              <a:spLocks noChangeShapeType="1"/>
            </p:cNvSpPr>
            <p:nvPr/>
          </p:nvSpPr>
          <p:spPr bwMode="auto">
            <a:xfrm>
              <a:off x="2736" y="1152"/>
              <a:ext cx="2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58" name="Line 18"/>
            <p:cNvSpPr>
              <a:spLocks noChangeShapeType="1"/>
            </p:cNvSpPr>
            <p:nvPr/>
          </p:nvSpPr>
          <p:spPr bwMode="auto">
            <a:xfrm>
              <a:off x="2736" y="1488"/>
              <a:ext cx="2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59" name="Line 19"/>
            <p:cNvSpPr>
              <a:spLocks noChangeShapeType="1"/>
            </p:cNvSpPr>
            <p:nvPr/>
          </p:nvSpPr>
          <p:spPr bwMode="auto">
            <a:xfrm>
              <a:off x="2736" y="115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60" name="Line 20"/>
            <p:cNvSpPr>
              <a:spLocks noChangeShapeType="1"/>
            </p:cNvSpPr>
            <p:nvPr/>
          </p:nvSpPr>
          <p:spPr bwMode="auto">
            <a:xfrm>
              <a:off x="3552" y="115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61" name="Line 21"/>
            <p:cNvSpPr>
              <a:spLocks noChangeShapeType="1"/>
            </p:cNvSpPr>
            <p:nvPr/>
          </p:nvSpPr>
          <p:spPr bwMode="auto">
            <a:xfrm>
              <a:off x="4224" y="115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62" name="Line 22"/>
            <p:cNvSpPr>
              <a:spLocks noChangeShapeType="1"/>
            </p:cNvSpPr>
            <p:nvPr/>
          </p:nvSpPr>
          <p:spPr bwMode="auto">
            <a:xfrm>
              <a:off x="5088" y="115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63" name="Text Box 23"/>
            <p:cNvSpPr txBox="1">
              <a:spLocks noChangeArrowheads="1"/>
            </p:cNvSpPr>
            <p:nvPr/>
          </p:nvSpPr>
          <p:spPr bwMode="auto">
            <a:xfrm>
              <a:off x="3455" y="1536"/>
              <a:ext cx="14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Arial Narrow" pitchFamily="34" charset="0"/>
                </a:rPr>
                <a:t>原子结点</a:t>
              </a:r>
            </a:p>
          </p:txBody>
        </p:sp>
      </p:grpSp>
      <p:sp>
        <p:nvSpPr>
          <p:cNvPr id="112664" name="Text Box 24"/>
          <p:cNvSpPr txBox="1">
            <a:spLocks noChangeArrowheads="1"/>
          </p:cNvSpPr>
          <p:nvPr/>
        </p:nvSpPr>
        <p:spPr bwMode="auto">
          <a:xfrm>
            <a:off x="1309936" y="2698850"/>
            <a:ext cx="64008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000" i="1"/>
              <a:t>typedef enum{ATOM,LIST} ElemTag;</a:t>
            </a:r>
          </a:p>
          <a:p>
            <a:pPr>
              <a:lnSpc>
                <a:spcPct val="80000"/>
              </a:lnSpc>
              <a:spcBef>
                <a:spcPct val="50000"/>
              </a:spcBef>
            </a:pPr>
            <a:r>
              <a:rPr lang="en-US" altLang="zh-CN" sz="2000" i="1"/>
              <a:t>typedef struct GLNode {</a:t>
            </a:r>
          </a:p>
          <a:p>
            <a:pPr lvl="1">
              <a:lnSpc>
                <a:spcPct val="80000"/>
              </a:lnSpc>
              <a:spcBef>
                <a:spcPct val="50000"/>
              </a:spcBef>
            </a:pPr>
            <a:r>
              <a:rPr lang="en-US" altLang="zh-CN" sz="2000" i="1"/>
              <a:t> ElemTag tag;</a:t>
            </a:r>
          </a:p>
          <a:p>
            <a:pPr lvl="1">
              <a:lnSpc>
                <a:spcPct val="80000"/>
              </a:lnSpc>
              <a:spcBef>
                <a:spcPct val="50000"/>
              </a:spcBef>
            </a:pPr>
            <a:r>
              <a:rPr lang="en-US" altLang="zh-CN" sz="2000" i="1"/>
              <a:t> union{ </a:t>
            </a:r>
          </a:p>
          <a:p>
            <a:pPr lvl="1">
              <a:lnSpc>
                <a:spcPct val="80000"/>
              </a:lnSpc>
              <a:spcBef>
                <a:spcPct val="50000"/>
              </a:spcBef>
            </a:pPr>
            <a:r>
              <a:rPr lang="en-US" altLang="zh-CN" sz="2000" i="1"/>
              <a:t>    AtomType atom;</a:t>
            </a:r>
          </a:p>
          <a:p>
            <a:pPr lvl="1">
              <a:lnSpc>
                <a:spcPct val="80000"/>
              </a:lnSpc>
              <a:spcBef>
                <a:spcPct val="50000"/>
              </a:spcBef>
            </a:pPr>
            <a:r>
              <a:rPr lang="en-US" altLang="zh-CN" sz="2000" i="1"/>
              <a:t>    struct GLNode *hp;</a:t>
            </a:r>
          </a:p>
          <a:p>
            <a:pPr lvl="1">
              <a:lnSpc>
                <a:spcPct val="80000"/>
              </a:lnSpc>
              <a:spcBef>
                <a:spcPct val="50000"/>
              </a:spcBef>
            </a:pPr>
            <a:r>
              <a:rPr lang="en-US" altLang="zh-CN" sz="2000" i="1"/>
              <a:t>  };</a:t>
            </a:r>
          </a:p>
          <a:p>
            <a:pPr>
              <a:lnSpc>
                <a:spcPct val="80000"/>
              </a:lnSpc>
              <a:spcBef>
                <a:spcPct val="50000"/>
              </a:spcBef>
            </a:pPr>
            <a:r>
              <a:rPr lang="en-US" altLang="zh-CN" sz="2000" i="1"/>
              <a:t>          struct GLNode *tp;//</a:t>
            </a:r>
            <a:r>
              <a:rPr lang="zh-CN" altLang="en-US" sz="2000" i="1"/>
              <a:t>指向下一元素结点</a:t>
            </a:r>
          </a:p>
          <a:p>
            <a:pPr>
              <a:lnSpc>
                <a:spcPct val="80000"/>
              </a:lnSpc>
              <a:spcBef>
                <a:spcPct val="50000"/>
              </a:spcBef>
            </a:pPr>
            <a:r>
              <a:rPr lang="en-US" altLang="zh-CN" sz="2000" i="1"/>
              <a:t>}*GList</a:t>
            </a:r>
          </a:p>
        </p:txBody>
      </p:sp>
      <p:grpSp>
        <p:nvGrpSpPr>
          <p:cNvPr id="112666" name="Group 26"/>
          <p:cNvGrpSpPr>
            <a:grpSpLocks/>
          </p:cNvGrpSpPr>
          <p:nvPr/>
        </p:nvGrpSpPr>
        <p:grpSpPr bwMode="auto">
          <a:xfrm>
            <a:off x="1309936" y="1582838"/>
            <a:ext cx="2438400" cy="979488"/>
            <a:chOff x="2736" y="1152"/>
            <a:chExt cx="2352" cy="617"/>
          </a:xfrm>
        </p:grpSpPr>
        <p:sp>
          <p:nvSpPr>
            <p:cNvPr id="112667" name="Rectangle 27"/>
            <p:cNvSpPr>
              <a:spLocks noChangeArrowheads="1"/>
            </p:cNvSpPr>
            <p:nvPr/>
          </p:nvSpPr>
          <p:spPr bwMode="auto">
            <a:xfrm>
              <a:off x="4224" y="1152"/>
              <a:ext cx="86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i="1"/>
                <a:t>tp</a:t>
              </a:r>
            </a:p>
          </p:txBody>
        </p:sp>
        <p:sp>
          <p:nvSpPr>
            <p:cNvPr id="112668" name="Rectangle 28"/>
            <p:cNvSpPr>
              <a:spLocks noChangeArrowheads="1"/>
            </p:cNvSpPr>
            <p:nvPr/>
          </p:nvSpPr>
          <p:spPr bwMode="auto">
            <a:xfrm>
              <a:off x="3552" y="1152"/>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i="1"/>
                <a:t>hp</a:t>
              </a:r>
            </a:p>
          </p:txBody>
        </p:sp>
        <p:sp>
          <p:nvSpPr>
            <p:cNvPr id="112669" name="Rectangle 29"/>
            <p:cNvSpPr>
              <a:spLocks noChangeArrowheads="1"/>
            </p:cNvSpPr>
            <p:nvPr/>
          </p:nvSpPr>
          <p:spPr bwMode="auto">
            <a:xfrm>
              <a:off x="2736" y="1152"/>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lgn="ctr">
                <a:buFont typeface="Wingdings" pitchFamily="2" charset="2"/>
                <a:buNone/>
              </a:pPr>
              <a:r>
                <a:rPr lang="en-US" altLang="zh-CN" sz="1800" i="1"/>
                <a:t>tag=1</a:t>
              </a:r>
            </a:p>
          </p:txBody>
        </p:sp>
        <p:sp>
          <p:nvSpPr>
            <p:cNvPr id="112670" name="Line 30"/>
            <p:cNvSpPr>
              <a:spLocks noChangeShapeType="1"/>
            </p:cNvSpPr>
            <p:nvPr/>
          </p:nvSpPr>
          <p:spPr bwMode="auto">
            <a:xfrm>
              <a:off x="2736" y="1152"/>
              <a:ext cx="2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71" name="Line 31"/>
            <p:cNvSpPr>
              <a:spLocks noChangeShapeType="1"/>
            </p:cNvSpPr>
            <p:nvPr/>
          </p:nvSpPr>
          <p:spPr bwMode="auto">
            <a:xfrm>
              <a:off x="2736" y="1488"/>
              <a:ext cx="2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72" name="Line 32"/>
            <p:cNvSpPr>
              <a:spLocks noChangeShapeType="1"/>
            </p:cNvSpPr>
            <p:nvPr/>
          </p:nvSpPr>
          <p:spPr bwMode="auto">
            <a:xfrm>
              <a:off x="2736" y="115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73" name="Line 33"/>
            <p:cNvSpPr>
              <a:spLocks noChangeShapeType="1"/>
            </p:cNvSpPr>
            <p:nvPr/>
          </p:nvSpPr>
          <p:spPr bwMode="auto">
            <a:xfrm>
              <a:off x="3552" y="115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74" name="Line 34"/>
            <p:cNvSpPr>
              <a:spLocks noChangeShapeType="1"/>
            </p:cNvSpPr>
            <p:nvPr/>
          </p:nvSpPr>
          <p:spPr bwMode="auto">
            <a:xfrm>
              <a:off x="4224" y="115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75" name="Line 35"/>
            <p:cNvSpPr>
              <a:spLocks noChangeShapeType="1"/>
            </p:cNvSpPr>
            <p:nvPr/>
          </p:nvSpPr>
          <p:spPr bwMode="auto">
            <a:xfrm>
              <a:off x="5088" y="115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600"/>
            </a:p>
          </p:txBody>
        </p:sp>
        <p:sp>
          <p:nvSpPr>
            <p:cNvPr id="112676" name="Text Box 36"/>
            <p:cNvSpPr txBox="1">
              <a:spLocks noChangeArrowheads="1"/>
            </p:cNvSpPr>
            <p:nvPr/>
          </p:nvSpPr>
          <p:spPr bwMode="auto">
            <a:xfrm>
              <a:off x="3456" y="1536"/>
              <a:ext cx="1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Arial Narrow" pitchFamily="34" charset="0"/>
                </a:rPr>
                <a:t>表结点</a:t>
              </a:r>
            </a:p>
          </p:txBody>
        </p:sp>
      </p:grpSp>
    </p:spTree>
    <p:extLst>
      <p:ext uri="{BB962C8B-B14F-4D97-AF65-F5344CB8AC3E}">
        <p14:creationId xmlns:p14="http://schemas.microsoft.com/office/powerpoint/2010/main" val="277856203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12666"/>
                                        </p:tgtEl>
                                        <p:attrNameLst>
                                          <p:attrName>style.visibility</p:attrName>
                                        </p:attrNameLst>
                                      </p:cBhvr>
                                      <p:to>
                                        <p:strVal val="visible"/>
                                      </p:to>
                                    </p:set>
                                    <p:animEffect transition="in" filter="dissolve">
                                      <p:cBhvr>
                                        <p:cTn id="11" dur="500"/>
                                        <p:tgtEl>
                                          <p:spTgt spid="11266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12653"/>
                                        </p:tgtEl>
                                        <p:attrNameLst>
                                          <p:attrName>style.visibility</p:attrName>
                                        </p:attrNameLst>
                                      </p:cBhvr>
                                      <p:to>
                                        <p:strVal val="visible"/>
                                      </p:to>
                                    </p:set>
                                    <p:animEffect transition="in" filter="dissolve">
                                      <p:cBhvr>
                                        <p:cTn id="16" dur="500"/>
                                        <p:tgtEl>
                                          <p:spTgt spid="1126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2664">
                                            <p:txEl>
                                              <p:pRg st="0" end="0"/>
                                            </p:txEl>
                                          </p:spTgt>
                                        </p:tgtEl>
                                        <p:attrNameLst>
                                          <p:attrName>style.visibility</p:attrName>
                                        </p:attrNameLst>
                                      </p:cBhvr>
                                      <p:to>
                                        <p:strVal val="visible"/>
                                      </p:to>
                                    </p:set>
                                    <p:anim calcmode="lin" valueType="num">
                                      <p:cBhvr additive="base">
                                        <p:cTn id="21" dur="500" fill="hold"/>
                                        <p:tgtEl>
                                          <p:spTgt spid="11266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26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2664">
                                            <p:txEl>
                                              <p:pRg st="1" end="1"/>
                                            </p:txEl>
                                          </p:spTgt>
                                        </p:tgtEl>
                                        <p:attrNameLst>
                                          <p:attrName>style.visibility</p:attrName>
                                        </p:attrNameLst>
                                      </p:cBhvr>
                                      <p:to>
                                        <p:strVal val="visible"/>
                                      </p:to>
                                    </p:set>
                                    <p:anim calcmode="lin" valueType="num">
                                      <p:cBhvr additive="base">
                                        <p:cTn id="27" dur="500" fill="hold"/>
                                        <p:tgtEl>
                                          <p:spTgt spid="112664">
                                            <p:txEl>
                                              <p:pRg st="1" end="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2664">
                                            <p:txEl>
                                              <p:pRg st="1" end="1"/>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2664">
                                            <p:txEl>
                                              <p:pRg st="2" end="2"/>
                                            </p:txEl>
                                          </p:spTgt>
                                        </p:tgtEl>
                                        <p:attrNameLst>
                                          <p:attrName>style.visibility</p:attrName>
                                        </p:attrNameLst>
                                      </p:cBhvr>
                                      <p:to>
                                        <p:strVal val="visible"/>
                                      </p:to>
                                    </p:set>
                                    <p:anim calcmode="lin" valueType="num">
                                      <p:cBhvr additive="base">
                                        <p:cTn id="31" dur="500" fill="hold"/>
                                        <p:tgtEl>
                                          <p:spTgt spid="112664">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64">
                                            <p:txEl>
                                              <p:pRg st="2" end="2"/>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2664">
                                            <p:txEl>
                                              <p:pRg st="3" end="3"/>
                                            </p:txEl>
                                          </p:spTgt>
                                        </p:tgtEl>
                                        <p:attrNameLst>
                                          <p:attrName>style.visibility</p:attrName>
                                        </p:attrNameLst>
                                      </p:cBhvr>
                                      <p:to>
                                        <p:strVal val="visible"/>
                                      </p:to>
                                    </p:set>
                                    <p:anim calcmode="lin" valueType="num">
                                      <p:cBhvr additive="base">
                                        <p:cTn id="35" dur="500" fill="hold"/>
                                        <p:tgtEl>
                                          <p:spTgt spid="112664">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2664">
                                            <p:txEl>
                                              <p:pRg st="3" end="3"/>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2664">
                                            <p:txEl>
                                              <p:pRg st="4" end="4"/>
                                            </p:txEl>
                                          </p:spTgt>
                                        </p:tgtEl>
                                        <p:attrNameLst>
                                          <p:attrName>style.visibility</p:attrName>
                                        </p:attrNameLst>
                                      </p:cBhvr>
                                      <p:to>
                                        <p:strVal val="visible"/>
                                      </p:to>
                                    </p:set>
                                    <p:anim calcmode="lin" valueType="num">
                                      <p:cBhvr additive="base">
                                        <p:cTn id="39" dur="500" fill="hold"/>
                                        <p:tgtEl>
                                          <p:spTgt spid="112664">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2664">
                                            <p:txEl>
                                              <p:pRg st="4" end="4"/>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12664">
                                            <p:txEl>
                                              <p:pRg st="5" end="5"/>
                                            </p:txEl>
                                          </p:spTgt>
                                        </p:tgtEl>
                                        <p:attrNameLst>
                                          <p:attrName>style.visibility</p:attrName>
                                        </p:attrNameLst>
                                      </p:cBhvr>
                                      <p:to>
                                        <p:strVal val="visible"/>
                                      </p:to>
                                    </p:set>
                                    <p:anim calcmode="lin" valueType="num">
                                      <p:cBhvr additive="base">
                                        <p:cTn id="43" dur="500" fill="hold"/>
                                        <p:tgtEl>
                                          <p:spTgt spid="112664">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2664">
                                            <p:txEl>
                                              <p:pRg st="5" end="5"/>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2664">
                                            <p:txEl>
                                              <p:pRg st="6" end="6"/>
                                            </p:txEl>
                                          </p:spTgt>
                                        </p:tgtEl>
                                        <p:attrNameLst>
                                          <p:attrName>style.visibility</p:attrName>
                                        </p:attrNameLst>
                                      </p:cBhvr>
                                      <p:to>
                                        <p:strVal val="visible"/>
                                      </p:to>
                                    </p:set>
                                    <p:anim calcmode="lin" valueType="num">
                                      <p:cBhvr additive="base">
                                        <p:cTn id="47" dur="500" fill="hold"/>
                                        <p:tgtEl>
                                          <p:spTgt spid="112664">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1266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12664">
                                            <p:txEl>
                                              <p:pRg st="7" end="7"/>
                                            </p:txEl>
                                          </p:spTgt>
                                        </p:tgtEl>
                                        <p:attrNameLst>
                                          <p:attrName>style.visibility</p:attrName>
                                        </p:attrNameLst>
                                      </p:cBhvr>
                                      <p:to>
                                        <p:strVal val="visible"/>
                                      </p:to>
                                    </p:set>
                                    <p:anim calcmode="lin" valueType="num">
                                      <p:cBhvr additive="base">
                                        <p:cTn id="53" dur="500" fill="hold"/>
                                        <p:tgtEl>
                                          <p:spTgt spid="112664">
                                            <p:txEl>
                                              <p:pRg st="7" end="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1266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12664">
                                            <p:txEl>
                                              <p:pRg st="8" end="8"/>
                                            </p:txEl>
                                          </p:spTgt>
                                        </p:tgtEl>
                                        <p:attrNameLst>
                                          <p:attrName>style.visibility</p:attrName>
                                        </p:attrNameLst>
                                      </p:cBhvr>
                                      <p:to>
                                        <p:strVal val="visible"/>
                                      </p:to>
                                    </p:set>
                                    <p:anim calcmode="lin" valueType="num">
                                      <p:cBhvr additive="base">
                                        <p:cTn id="59" dur="500" fill="hold"/>
                                        <p:tgtEl>
                                          <p:spTgt spid="112664">
                                            <p:txEl>
                                              <p:pRg st="8" end="8"/>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1266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utoUpdateAnimBg="0"/>
      <p:bldP spid="112664"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609600" y="1020763"/>
            <a:ext cx="1447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chemeClr val="tx2"/>
                </a:solidFill>
                <a:latin typeface="Arial Narrow" pitchFamily="34" charset="0"/>
                <a:ea typeface="楷体_GB2312" pitchFamily="49" charset="-122"/>
              </a:rPr>
              <a:t>示例</a:t>
            </a:r>
          </a:p>
        </p:txBody>
      </p:sp>
      <p:grpSp>
        <p:nvGrpSpPr>
          <p:cNvPr id="113941" name="Group 277"/>
          <p:cNvGrpSpPr>
            <a:grpSpLocks/>
          </p:cNvGrpSpPr>
          <p:nvPr/>
        </p:nvGrpSpPr>
        <p:grpSpPr bwMode="auto">
          <a:xfrm>
            <a:off x="755650" y="1828800"/>
            <a:ext cx="1752600" cy="533400"/>
            <a:chOff x="528" y="672"/>
            <a:chExt cx="1104" cy="336"/>
          </a:xfrm>
        </p:grpSpPr>
        <p:sp>
          <p:nvSpPr>
            <p:cNvPr id="113667" name="Text Box 3"/>
            <p:cNvSpPr txBox="1">
              <a:spLocks noChangeArrowheads="1"/>
            </p:cNvSpPr>
            <p:nvPr/>
          </p:nvSpPr>
          <p:spPr bwMode="auto">
            <a:xfrm>
              <a:off x="528" y="672"/>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t>A</a:t>
              </a:r>
            </a:p>
          </p:txBody>
        </p:sp>
        <p:sp>
          <p:nvSpPr>
            <p:cNvPr id="113860" name="Rectangle 196"/>
            <p:cNvSpPr>
              <a:spLocks noChangeArrowheads="1"/>
            </p:cNvSpPr>
            <p:nvPr/>
          </p:nvSpPr>
          <p:spPr bwMode="auto">
            <a:xfrm>
              <a:off x="1392" y="682"/>
              <a:ext cx="24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b="0" i="1"/>
                <a:t>^</a:t>
              </a:r>
            </a:p>
          </p:txBody>
        </p:sp>
        <p:sp>
          <p:nvSpPr>
            <p:cNvPr id="113861" name="Rectangle 197"/>
            <p:cNvSpPr>
              <a:spLocks noChangeArrowheads="1"/>
            </p:cNvSpPr>
            <p:nvPr/>
          </p:nvSpPr>
          <p:spPr bwMode="auto">
            <a:xfrm>
              <a:off x="1152" y="682"/>
              <a:ext cx="24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b="0" i="1"/>
                <a:t>^</a:t>
              </a:r>
            </a:p>
          </p:txBody>
        </p:sp>
        <p:sp>
          <p:nvSpPr>
            <p:cNvPr id="113862" name="Rectangle 198"/>
            <p:cNvSpPr>
              <a:spLocks noChangeArrowheads="1"/>
            </p:cNvSpPr>
            <p:nvPr/>
          </p:nvSpPr>
          <p:spPr bwMode="auto">
            <a:xfrm>
              <a:off x="912" y="682"/>
              <a:ext cx="24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1</a:t>
              </a:r>
            </a:p>
          </p:txBody>
        </p:sp>
        <p:sp>
          <p:nvSpPr>
            <p:cNvPr id="113863" name="Line 199"/>
            <p:cNvSpPr>
              <a:spLocks noChangeShapeType="1"/>
            </p:cNvSpPr>
            <p:nvPr/>
          </p:nvSpPr>
          <p:spPr bwMode="auto">
            <a:xfrm>
              <a:off x="912" y="68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64" name="Line 200"/>
            <p:cNvSpPr>
              <a:spLocks noChangeShapeType="1"/>
            </p:cNvSpPr>
            <p:nvPr/>
          </p:nvSpPr>
          <p:spPr bwMode="auto">
            <a:xfrm>
              <a:off x="912" y="1008"/>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65" name="Line 201"/>
            <p:cNvSpPr>
              <a:spLocks noChangeShapeType="1"/>
            </p:cNvSpPr>
            <p:nvPr/>
          </p:nvSpPr>
          <p:spPr bwMode="auto">
            <a:xfrm>
              <a:off x="912" y="68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66" name="Line 202"/>
            <p:cNvSpPr>
              <a:spLocks noChangeShapeType="1"/>
            </p:cNvSpPr>
            <p:nvPr/>
          </p:nvSpPr>
          <p:spPr bwMode="auto">
            <a:xfrm>
              <a:off x="1152" y="68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67" name="Line 203"/>
            <p:cNvSpPr>
              <a:spLocks noChangeShapeType="1"/>
            </p:cNvSpPr>
            <p:nvPr/>
          </p:nvSpPr>
          <p:spPr bwMode="auto">
            <a:xfrm>
              <a:off x="1392" y="68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68" name="Line 204"/>
            <p:cNvSpPr>
              <a:spLocks noChangeShapeType="1"/>
            </p:cNvSpPr>
            <p:nvPr/>
          </p:nvSpPr>
          <p:spPr bwMode="auto">
            <a:xfrm>
              <a:off x="1632" y="68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71" name="Line 207"/>
            <p:cNvSpPr>
              <a:spLocks noChangeShapeType="1"/>
            </p:cNvSpPr>
            <p:nvPr/>
          </p:nvSpPr>
          <p:spPr bwMode="auto">
            <a:xfrm>
              <a:off x="720" y="816"/>
              <a:ext cx="1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3952" name="Group 288"/>
          <p:cNvGrpSpPr>
            <a:grpSpLocks/>
          </p:cNvGrpSpPr>
          <p:nvPr/>
        </p:nvGrpSpPr>
        <p:grpSpPr bwMode="auto">
          <a:xfrm>
            <a:off x="825500" y="2438400"/>
            <a:ext cx="1689100" cy="1355725"/>
            <a:chOff x="568" y="1056"/>
            <a:chExt cx="1064" cy="854"/>
          </a:xfrm>
        </p:grpSpPr>
        <p:sp>
          <p:nvSpPr>
            <p:cNvPr id="113668" name="Text Box 4"/>
            <p:cNvSpPr txBox="1">
              <a:spLocks noChangeArrowheads="1"/>
            </p:cNvSpPr>
            <p:nvPr/>
          </p:nvSpPr>
          <p:spPr bwMode="auto">
            <a:xfrm>
              <a:off x="568" y="105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t>B</a:t>
              </a:r>
            </a:p>
          </p:txBody>
        </p:sp>
        <p:sp>
          <p:nvSpPr>
            <p:cNvPr id="113670" name="Rectangle 6"/>
            <p:cNvSpPr>
              <a:spLocks noChangeArrowheads="1"/>
            </p:cNvSpPr>
            <p:nvPr/>
          </p:nvSpPr>
          <p:spPr bwMode="auto">
            <a:xfrm>
              <a:off x="1392" y="110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b="0" i="1"/>
                <a:t>^</a:t>
              </a:r>
            </a:p>
          </p:txBody>
        </p:sp>
        <p:sp>
          <p:nvSpPr>
            <p:cNvPr id="113671" name="Rectangle 7"/>
            <p:cNvSpPr>
              <a:spLocks noChangeArrowheads="1"/>
            </p:cNvSpPr>
            <p:nvPr/>
          </p:nvSpPr>
          <p:spPr bwMode="auto">
            <a:xfrm>
              <a:off x="1152" y="110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672" name="Rectangle 8"/>
            <p:cNvSpPr>
              <a:spLocks noChangeArrowheads="1"/>
            </p:cNvSpPr>
            <p:nvPr/>
          </p:nvSpPr>
          <p:spPr bwMode="auto">
            <a:xfrm>
              <a:off x="912" y="110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1</a:t>
              </a:r>
            </a:p>
          </p:txBody>
        </p:sp>
        <p:sp>
          <p:nvSpPr>
            <p:cNvPr id="113673" name="Line 9"/>
            <p:cNvSpPr>
              <a:spLocks noChangeShapeType="1"/>
            </p:cNvSpPr>
            <p:nvPr/>
          </p:nvSpPr>
          <p:spPr bwMode="auto">
            <a:xfrm>
              <a:off x="912" y="1104"/>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74" name="Line 10"/>
            <p:cNvSpPr>
              <a:spLocks noChangeShapeType="1"/>
            </p:cNvSpPr>
            <p:nvPr/>
          </p:nvSpPr>
          <p:spPr bwMode="auto">
            <a:xfrm>
              <a:off x="912" y="138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75" name="Line 11"/>
            <p:cNvSpPr>
              <a:spLocks noChangeShapeType="1"/>
            </p:cNvSpPr>
            <p:nvPr/>
          </p:nvSpPr>
          <p:spPr bwMode="auto">
            <a:xfrm>
              <a:off x="912" y="110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76" name="Line 12"/>
            <p:cNvSpPr>
              <a:spLocks noChangeShapeType="1"/>
            </p:cNvSpPr>
            <p:nvPr/>
          </p:nvSpPr>
          <p:spPr bwMode="auto">
            <a:xfrm>
              <a:off x="1152" y="110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77" name="Line 13"/>
            <p:cNvSpPr>
              <a:spLocks noChangeShapeType="1"/>
            </p:cNvSpPr>
            <p:nvPr/>
          </p:nvSpPr>
          <p:spPr bwMode="auto">
            <a:xfrm>
              <a:off x="1392" y="110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78" name="Line 14"/>
            <p:cNvSpPr>
              <a:spLocks noChangeShapeType="1"/>
            </p:cNvSpPr>
            <p:nvPr/>
          </p:nvSpPr>
          <p:spPr bwMode="auto">
            <a:xfrm>
              <a:off x="1632" y="110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30" name="Line 166"/>
            <p:cNvSpPr>
              <a:spLocks noChangeShapeType="1"/>
            </p:cNvSpPr>
            <p:nvPr/>
          </p:nvSpPr>
          <p:spPr bwMode="auto">
            <a:xfrm>
              <a:off x="1248" y="1296"/>
              <a:ext cx="0" cy="336"/>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31" name="Line 167"/>
            <p:cNvSpPr>
              <a:spLocks noChangeShapeType="1"/>
            </p:cNvSpPr>
            <p:nvPr/>
          </p:nvSpPr>
          <p:spPr bwMode="auto">
            <a:xfrm>
              <a:off x="720" y="1200"/>
              <a:ext cx="192"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73" name="Rectangle 209"/>
            <p:cNvSpPr>
              <a:spLocks noChangeArrowheads="1"/>
            </p:cNvSpPr>
            <p:nvPr/>
          </p:nvSpPr>
          <p:spPr bwMode="auto">
            <a:xfrm>
              <a:off x="1392" y="1632"/>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b="0" i="1"/>
                <a:t>^</a:t>
              </a:r>
            </a:p>
          </p:txBody>
        </p:sp>
        <p:sp>
          <p:nvSpPr>
            <p:cNvPr id="113874" name="Rectangle 210"/>
            <p:cNvSpPr>
              <a:spLocks noChangeArrowheads="1"/>
            </p:cNvSpPr>
            <p:nvPr/>
          </p:nvSpPr>
          <p:spPr bwMode="auto">
            <a:xfrm>
              <a:off x="1152" y="1632"/>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en-US" altLang="zh-CN" b="0" i="1"/>
                <a:t>e</a:t>
              </a:r>
            </a:p>
          </p:txBody>
        </p:sp>
        <p:sp>
          <p:nvSpPr>
            <p:cNvPr id="113875" name="Rectangle 211"/>
            <p:cNvSpPr>
              <a:spLocks noChangeArrowheads="1"/>
            </p:cNvSpPr>
            <p:nvPr/>
          </p:nvSpPr>
          <p:spPr bwMode="auto">
            <a:xfrm>
              <a:off x="912" y="1632"/>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0</a:t>
              </a:r>
            </a:p>
          </p:txBody>
        </p:sp>
        <p:sp>
          <p:nvSpPr>
            <p:cNvPr id="113876" name="Line 212"/>
            <p:cNvSpPr>
              <a:spLocks noChangeShapeType="1"/>
            </p:cNvSpPr>
            <p:nvPr/>
          </p:nvSpPr>
          <p:spPr bwMode="auto">
            <a:xfrm>
              <a:off x="912" y="163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77" name="Line 213"/>
            <p:cNvSpPr>
              <a:spLocks noChangeShapeType="1"/>
            </p:cNvSpPr>
            <p:nvPr/>
          </p:nvSpPr>
          <p:spPr bwMode="auto">
            <a:xfrm>
              <a:off x="912" y="1910"/>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78" name="Line 214"/>
            <p:cNvSpPr>
              <a:spLocks noChangeShapeType="1"/>
            </p:cNvSpPr>
            <p:nvPr/>
          </p:nvSpPr>
          <p:spPr bwMode="auto">
            <a:xfrm>
              <a:off x="912" y="1632"/>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79" name="Line 215"/>
            <p:cNvSpPr>
              <a:spLocks noChangeShapeType="1"/>
            </p:cNvSpPr>
            <p:nvPr/>
          </p:nvSpPr>
          <p:spPr bwMode="auto">
            <a:xfrm>
              <a:off x="1152" y="1632"/>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80" name="Line 216"/>
            <p:cNvSpPr>
              <a:spLocks noChangeShapeType="1"/>
            </p:cNvSpPr>
            <p:nvPr/>
          </p:nvSpPr>
          <p:spPr bwMode="auto">
            <a:xfrm>
              <a:off x="1392" y="1632"/>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81" name="Line 217"/>
            <p:cNvSpPr>
              <a:spLocks noChangeShapeType="1"/>
            </p:cNvSpPr>
            <p:nvPr/>
          </p:nvSpPr>
          <p:spPr bwMode="auto">
            <a:xfrm>
              <a:off x="1632" y="1632"/>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3953" name="Group 289"/>
          <p:cNvGrpSpPr>
            <a:grpSpLocks/>
          </p:cNvGrpSpPr>
          <p:nvPr/>
        </p:nvGrpSpPr>
        <p:grpSpPr bwMode="auto">
          <a:xfrm>
            <a:off x="2971800" y="2590800"/>
            <a:ext cx="5562600" cy="2286000"/>
            <a:chOff x="1920" y="1104"/>
            <a:chExt cx="3504" cy="1440"/>
          </a:xfrm>
        </p:grpSpPr>
        <p:sp>
          <p:nvSpPr>
            <p:cNvPr id="113690" name="Rectangle 26"/>
            <p:cNvSpPr>
              <a:spLocks noChangeArrowheads="1"/>
            </p:cNvSpPr>
            <p:nvPr/>
          </p:nvSpPr>
          <p:spPr bwMode="auto">
            <a:xfrm>
              <a:off x="2784" y="1200"/>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691" name="Rectangle 27"/>
            <p:cNvSpPr>
              <a:spLocks noChangeArrowheads="1"/>
            </p:cNvSpPr>
            <p:nvPr/>
          </p:nvSpPr>
          <p:spPr bwMode="auto">
            <a:xfrm>
              <a:off x="2592" y="1200"/>
              <a:ext cx="192"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692" name="Rectangle 28"/>
            <p:cNvSpPr>
              <a:spLocks noChangeArrowheads="1"/>
            </p:cNvSpPr>
            <p:nvPr/>
          </p:nvSpPr>
          <p:spPr bwMode="auto">
            <a:xfrm>
              <a:off x="2304" y="1200"/>
              <a:ext cx="288"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1</a:t>
              </a:r>
            </a:p>
          </p:txBody>
        </p:sp>
        <p:sp>
          <p:nvSpPr>
            <p:cNvPr id="113693" name="Line 29"/>
            <p:cNvSpPr>
              <a:spLocks noChangeShapeType="1"/>
            </p:cNvSpPr>
            <p:nvPr/>
          </p:nvSpPr>
          <p:spPr bwMode="auto">
            <a:xfrm>
              <a:off x="2304" y="1200"/>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94" name="Line 30"/>
            <p:cNvSpPr>
              <a:spLocks noChangeShapeType="1"/>
            </p:cNvSpPr>
            <p:nvPr/>
          </p:nvSpPr>
          <p:spPr bwMode="auto">
            <a:xfrm>
              <a:off x="2304" y="1478"/>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95" name="Line 31"/>
            <p:cNvSpPr>
              <a:spLocks noChangeShapeType="1"/>
            </p:cNvSpPr>
            <p:nvPr/>
          </p:nvSpPr>
          <p:spPr bwMode="auto">
            <a:xfrm>
              <a:off x="2304" y="1200"/>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96" name="Line 32"/>
            <p:cNvSpPr>
              <a:spLocks noChangeShapeType="1"/>
            </p:cNvSpPr>
            <p:nvPr/>
          </p:nvSpPr>
          <p:spPr bwMode="auto">
            <a:xfrm>
              <a:off x="2592" y="1200"/>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97" name="Line 33"/>
            <p:cNvSpPr>
              <a:spLocks noChangeShapeType="1"/>
            </p:cNvSpPr>
            <p:nvPr/>
          </p:nvSpPr>
          <p:spPr bwMode="auto">
            <a:xfrm>
              <a:off x="2784" y="1200"/>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98" name="Line 34"/>
            <p:cNvSpPr>
              <a:spLocks noChangeShapeType="1"/>
            </p:cNvSpPr>
            <p:nvPr/>
          </p:nvSpPr>
          <p:spPr bwMode="auto">
            <a:xfrm>
              <a:off x="3024" y="1200"/>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30" name="Rectangle 66"/>
            <p:cNvSpPr>
              <a:spLocks noChangeArrowheads="1"/>
            </p:cNvSpPr>
            <p:nvPr/>
          </p:nvSpPr>
          <p:spPr bwMode="auto">
            <a:xfrm>
              <a:off x="3648" y="1680"/>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b="0" i="1"/>
                <a:t>^</a:t>
              </a:r>
            </a:p>
          </p:txBody>
        </p:sp>
        <p:sp>
          <p:nvSpPr>
            <p:cNvPr id="113731" name="Rectangle 67"/>
            <p:cNvSpPr>
              <a:spLocks noChangeArrowheads="1"/>
            </p:cNvSpPr>
            <p:nvPr/>
          </p:nvSpPr>
          <p:spPr bwMode="auto">
            <a:xfrm>
              <a:off x="3408" y="1680"/>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732" name="Rectangle 68"/>
            <p:cNvSpPr>
              <a:spLocks noChangeArrowheads="1"/>
            </p:cNvSpPr>
            <p:nvPr/>
          </p:nvSpPr>
          <p:spPr bwMode="auto">
            <a:xfrm>
              <a:off x="3168" y="1680"/>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1</a:t>
              </a:r>
            </a:p>
          </p:txBody>
        </p:sp>
        <p:sp>
          <p:nvSpPr>
            <p:cNvPr id="113733" name="Line 69"/>
            <p:cNvSpPr>
              <a:spLocks noChangeShapeType="1"/>
            </p:cNvSpPr>
            <p:nvPr/>
          </p:nvSpPr>
          <p:spPr bwMode="auto">
            <a:xfrm>
              <a:off x="3168" y="1680"/>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34" name="Line 70"/>
            <p:cNvSpPr>
              <a:spLocks noChangeShapeType="1"/>
            </p:cNvSpPr>
            <p:nvPr/>
          </p:nvSpPr>
          <p:spPr bwMode="auto">
            <a:xfrm>
              <a:off x="3168" y="1958"/>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35" name="Line 71"/>
            <p:cNvSpPr>
              <a:spLocks noChangeShapeType="1"/>
            </p:cNvSpPr>
            <p:nvPr/>
          </p:nvSpPr>
          <p:spPr bwMode="auto">
            <a:xfrm>
              <a:off x="3168" y="1680"/>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36" name="Line 72"/>
            <p:cNvSpPr>
              <a:spLocks noChangeShapeType="1"/>
            </p:cNvSpPr>
            <p:nvPr/>
          </p:nvSpPr>
          <p:spPr bwMode="auto">
            <a:xfrm>
              <a:off x="3408" y="1680"/>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37" name="Line 73"/>
            <p:cNvSpPr>
              <a:spLocks noChangeShapeType="1"/>
            </p:cNvSpPr>
            <p:nvPr/>
          </p:nvSpPr>
          <p:spPr bwMode="auto">
            <a:xfrm>
              <a:off x="3648" y="1680"/>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38" name="Line 74"/>
            <p:cNvSpPr>
              <a:spLocks noChangeShapeType="1"/>
            </p:cNvSpPr>
            <p:nvPr/>
          </p:nvSpPr>
          <p:spPr bwMode="auto">
            <a:xfrm>
              <a:off x="3888" y="1680"/>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29" name="Text Box 165"/>
            <p:cNvSpPr txBox="1">
              <a:spLocks noChangeArrowheads="1"/>
            </p:cNvSpPr>
            <p:nvPr/>
          </p:nvSpPr>
          <p:spPr bwMode="auto">
            <a:xfrm>
              <a:off x="1920" y="1104"/>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t>C</a:t>
              </a:r>
            </a:p>
          </p:txBody>
        </p:sp>
        <p:sp>
          <p:nvSpPr>
            <p:cNvPr id="113838" name="Line 174"/>
            <p:cNvSpPr>
              <a:spLocks noChangeShapeType="1"/>
            </p:cNvSpPr>
            <p:nvPr/>
          </p:nvSpPr>
          <p:spPr bwMode="auto">
            <a:xfrm>
              <a:off x="2688" y="1344"/>
              <a:ext cx="0" cy="384"/>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40" name="Line 176"/>
            <p:cNvSpPr>
              <a:spLocks noChangeShapeType="1"/>
            </p:cNvSpPr>
            <p:nvPr/>
          </p:nvSpPr>
          <p:spPr bwMode="auto">
            <a:xfrm>
              <a:off x="3504" y="1824"/>
              <a:ext cx="0" cy="384"/>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45" name="Line 181"/>
            <p:cNvSpPr>
              <a:spLocks noChangeShapeType="1"/>
            </p:cNvSpPr>
            <p:nvPr/>
          </p:nvSpPr>
          <p:spPr bwMode="auto">
            <a:xfrm>
              <a:off x="2928" y="1824"/>
              <a:ext cx="2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54" name="Line 190"/>
            <p:cNvSpPr>
              <a:spLocks noChangeShapeType="1"/>
            </p:cNvSpPr>
            <p:nvPr/>
          </p:nvSpPr>
          <p:spPr bwMode="auto">
            <a:xfrm>
              <a:off x="2064" y="1248"/>
              <a:ext cx="240"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83" name="Rectangle 219"/>
            <p:cNvSpPr>
              <a:spLocks noChangeArrowheads="1"/>
            </p:cNvSpPr>
            <p:nvPr/>
          </p:nvSpPr>
          <p:spPr bwMode="auto">
            <a:xfrm>
              <a:off x="2800" y="1680"/>
              <a:ext cx="22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884" name="Rectangle 220"/>
            <p:cNvSpPr>
              <a:spLocks noChangeArrowheads="1"/>
            </p:cNvSpPr>
            <p:nvPr/>
          </p:nvSpPr>
          <p:spPr bwMode="auto">
            <a:xfrm>
              <a:off x="2576" y="1680"/>
              <a:ext cx="22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en-US" altLang="zh-CN" b="0" i="1"/>
                <a:t>a</a:t>
              </a:r>
            </a:p>
          </p:txBody>
        </p:sp>
        <p:sp>
          <p:nvSpPr>
            <p:cNvPr id="113885" name="Rectangle 221"/>
            <p:cNvSpPr>
              <a:spLocks noChangeArrowheads="1"/>
            </p:cNvSpPr>
            <p:nvPr/>
          </p:nvSpPr>
          <p:spPr bwMode="auto">
            <a:xfrm>
              <a:off x="2352" y="1680"/>
              <a:ext cx="22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0</a:t>
              </a:r>
            </a:p>
          </p:txBody>
        </p:sp>
        <p:sp>
          <p:nvSpPr>
            <p:cNvPr id="113886" name="Line 222"/>
            <p:cNvSpPr>
              <a:spLocks noChangeShapeType="1"/>
            </p:cNvSpPr>
            <p:nvPr/>
          </p:nvSpPr>
          <p:spPr bwMode="auto">
            <a:xfrm>
              <a:off x="2352" y="1680"/>
              <a:ext cx="67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87" name="Line 223"/>
            <p:cNvSpPr>
              <a:spLocks noChangeShapeType="1"/>
            </p:cNvSpPr>
            <p:nvPr/>
          </p:nvSpPr>
          <p:spPr bwMode="auto">
            <a:xfrm>
              <a:off x="2352" y="1958"/>
              <a:ext cx="67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88" name="Line 224"/>
            <p:cNvSpPr>
              <a:spLocks noChangeShapeType="1"/>
            </p:cNvSpPr>
            <p:nvPr/>
          </p:nvSpPr>
          <p:spPr bwMode="auto">
            <a:xfrm>
              <a:off x="2352" y="1680"/>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89" name="Line 225"/>
            <p:cNvSpPr>
              <a:spLocks noChangeShapeType="1"/>
            </p:cNvSpPr>
            <p:nvPr/>
          </p:nvSpPr>
          <p:spPr bwMode="auto">
            <a:xfrm>
              <a:off x="2576" y="1680"/>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90" name="Line 226"/>
            <p:cNvSpPr>
              <a:spLocks noChangeShapeType="1"/>
            </p:cNvSpPr>
            <p:nvPr/>
          </p:nvSpPr>
          <p:spPr bwMode="auto">
            <a:xfrm>
              <a:off x="2800" y="1680"/>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91" name="Line 227"/>
            <p:cNvSpPr>
              <a:spLocks noChangeShapeType="1"/>
            </p:cNvSpPr>
            <p:nvPr/>
          </p:nvSpPr>
          <p:spPr bwMode="auto">
            <a:xfrm>
              <a:off x="3024" y="1680"/>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95" name="Rectangle 231"/>
            <p:cNvSpPr>
              <a:spLocks noChangeArrowheads="1"/>
            </p:cNvSpPr>
            <p:nvPr/>
          </p:nvSpPr>
          <p:spPr bwMode="auto">
            <a:xfrm>
              <a:off x="3808" y="2208"/>
              <a:ext cx="17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896" name="Rectangle 232"/>
            <p:cNvSpPr>
              <a:spLocks noChangeArrowheads="1"/>
            </p:cNvSpPr>
            <p:nvPr/>
          </p:nvSpPr>
          <p:spPr bwMode="auto">
            <a:xfrm>
              <a:off x="3632" y="2208"/>
              <a:ext cx="17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en-US" altLang="zh-CN" b="0" i="1"/>
                <a:t>b</a:t>
              </a:r>
            </a:p>
          </p:txBody>
        </p:sp>
        <p:sp>
          <p:nvSpPr>
            <p:cNvPr id="113897" name="Rectangle 233"/>
            <p:cNvSpPr>
              <a:spLocks noChangeArrowheads="1"/>
            </p:cNvSpPr>
            <p:nvPr/>
          </p:nvSpPr>
          <p:spPr bwMode="auto">
            <a:xfrm>
              <a:off x="3456" y="2208"/>
              <a:ext cx="17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0</a:t>
              </a:r>
            </a:p>
          </p:txBody>
        </p:sp>
        <p:sp>
          <p:nvSpPr>
            <p:cNvPr id="113898" name="Line 234"/>
            <p:cNvSpPr>
              <a:spLocks noChangeShapeType="1"/>
            </p:cNvSpPr>
            <p:nvPr/>
          </p:nvSpPr>
          <p:spPr bwMode="auto">
            <a:xfrm>
              <a:off x="3456" y="2208"/>
              <a:ext cx="5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99" name="Line 235"/>
            <p:cNvSpPr>
              <a:spLocks noChangeShapeType="1"/>
            </p:cNvSpPr>
            <p:nvPr/>
          </p:nvSpPr>
          <p:spPr bwMode="auto">
            <a:xfrm>
              <a:off x="3456" y="2534"/>
              <a:ext cx="5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00" name="Line 236"/>
            <p:cNvSpPr>
              <a:spLocks noChangeShapeType="1"/>
            </p:cNvSpPr>
            <p:nvPr/>
          </p:nvSpPr>
          <p:spPr bwMode="auto">
            <a:xfrm>
              <a:off x="3456" y="2208"/>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01" name="Line 237"/>
            <p:cNvSpPr>
              <a:spLocks noChangeShapeType="1"/>
            </p:cNvSpPr>
            <p:nvPr/>
          </p:nvSpPr>
          <p:spPr bwMode="auto">
            <a:xfrm>
              <a:off x="3632" y="2208"/>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02" name="Line 238"/>
            <p:cNvSpPr>
              <a:spLocks noChangeShapeType="1"/>
            </p:cNvSpPr>
            <p:nvPr/>
          </p:nvSpPr>
          <p:spPr bwMode="auto">
            <a:xfrm>
              <a:off x="3808" y="2208"/>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03" name="Line 239"/>
            <p:cNvSpPr>
              <a:spLocks noChangeShapeType="1"/>
            </p:cNvSpPr>
            <p:nvPr/>
          </p:nvSpPr>
          <p:spPr bwMode="auto">
            <a:xfrm>
              <a:off x="3984" y="2208"/>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04" name="Line 240"/>
            <p:cNvSpPr>
              <a:spLocks noChangeShapeType="1"/>
            </p:cNvSpPr>
            <p:nvPr/>
          </p:nvSpPr>
          <p:spPr bwMode="auto">
            <a:xfrm>
              <a:off x="3936" y="2352"/>
              <a:ext cx="192"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06" name="Rectangle 242"/>
            <p:cNvSpPr>
              <a:spLocks noChangeArrowheads="1"/>
            </p:cNvSpPr>
            <p:nvPr/>
          </p:nvSpPr>
          <p:spPr bwMode="auto">
            <a:xfrm>
              <a:off x="4480" y="2208"/>
              <a:ext cx="17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907" name="Rectangle 243"/>
            <p:cNvSpPr>
              <a:spLocks noChangeArrowheads="1"/>
            </p:cNvSpPr>
            <p:nvPr/>
          </p:nvSpPr>
          <p:spPr bwMode="auto">
            <a:xfrm>
              <a:off x="4304" y="2208"/>
              <a:ext cx="17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en-US" altLang="zh-CN" b="0" i="1"/>
                <a:t>c</a:t>
              </a:r>
            </a:p>
          </p:txBody>
        </p:sp>
        <p:sp>
          <p:nvSpPr>
            <p:cNvPr id="113908" name="Rectangle 244"/>
            <p:cNvSpPr>
              <a:spLocks noChangeArrowheads="1"/>
            </p:cNvSpPr>
            <p:nvPr/>
          </p:nvSpPr>
          <p:spPr bwMode="auto">
            <a:xfrm>
              <a:off x="4128" y="2208"/>
              <a:ext cx="17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0</a:t>
              </a:r>
            </a:p>
          </p:txBody>
        </p:sp>
        <p:sp>
          <p:nvSpPr>
            <p:cNvPr id="113909" name="Line 245"/>
            <p:cNvSpPr>
              <a:spLocks noChangeShapeType="1"/>
            </p:cNvSpPr>
            <p:nvPr/>
          </p:nvSpPr>
          <p:spPr bwMode="auto">
            <a:xfrm>
              <a:off x="4128" y="2208"/>
              <a:ext cx="5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10" name="Line 246"/>
            <p:cNvSpPr>
              <a:spLocks noChangeShapeType="1"/>
            </p:cNvSpPr>
            <p:nvPr/>
          </p:nvSpPr>
          <p:spPr bwMode="auto">
            <a:xfrm>
              <a:off x="4128" y="2544"/>
              <a:ext cx="5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11" name="Line 247"/>
            <p:cNvSpPr>
              <a:spLocks noChangeShapeType="1"/>
            </p:cNvSpPr>
            <p:nvPr/>
          </p:nvSpPr>
          <p:spPr bwMode="auto">
            <a:xfrm>
              <a:off x="4128" y="220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12" name="Line 248"/>
            <p:cNvSpPr>
              <a:spLocks noChangeShapeType="1"/>
            </p:cNvSpPr>
            <p:nvPr/>
          </p:nvSpPr>
          <p:spPr bwMode="auto">
            <a:xfrm>
              <a:off x="4304" y="220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13" name="Line 249"/>
            <p:cNvSpPr>
              <a:spLocks noChangeShapeType="1"/>
            </p:cNvSpPr>
            <p:nvPr/>
          </p:nvSpPr>
          <p:spPr bwMode="auto">
            <a:xfrm>
              <a:off x="4480" y="220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14" name="Line 250"/>
            <p:cNvSpPr>
              <a:spLocks noChangeShapeType="1"/>
            </p:cNvSpPr>
            <p:nvPr/>
          </p:nvSpPr>
          <p:spPr bwMode="auto">
            <a:xfrm>
              <a:off x="4656" y="220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15" name="Line 251"/>
            <p:cNvSpPr>
              <a:spLocks noChangeShapeType="1"/>
            </p:cNvSpPr>
            <p:nvPr/>
          </p:nvSpPr>
          <p:spPr bwMode="auto">
            <a:xfrm>
              <a:off x="4608" y="2352"/>
              <a:ext cx="192"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17" name="Rectangle 253"/>
            <p:cNvSpPr>
              <a:spLocks noChangeArrowheads="1"/>
            </p:cNvSpPr>
            <p:nvPr/>
          </p:nvSpPr>
          <p:spPr bwMode="auto">
            <a:xfrm>
              <a:off x="5216" y="2208"/>
              <a:ext cx="2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b="0" i="1"/>
                <a:t>^</a:t>
              </a:r>
            </a:p>
          </p:txBody>
        </p:sp>
        <p:sp>
          <p:nvSpPr>
            <p:cNvPr id="113918" name="Rectangle 254"/>
            <p:cNvSpPr>
              <a:spLocks noChangeArrowheads="1"/>
            </p:cNvSpPr>
            <p:nvPr/>
          </p:nvSpPr>
          <p:spPr bwMode="auto">
            <a:xfrm>
              <a:off x="5008" y="2208"/>
              <a:ext cx="2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en-US" altLang="zh-CN" b="0" i="1"/>
                <a:t>d</a:t>
              </a:r>
            </a:p>
          </p:txBody>
        </p:sp>
        <p:sp>
          <p:nvSpPr>
            <p:cNvPr id="113919" name="Rectangle 255"/>
            <p:cNvSpPr>
              <a:spLocks noChangeArrowheads="1"/>
            </p:cNvSpPr>
            <p:nvPr/>
          </p:nvSpPr>
          <p:spPr bwMode="auto">
            <a:xfrm>
              <a:off x="4800" y="2208"/>
              <a:ext cx="2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0</a:t>
              </a:r>
            </a:p>
          </p:txBody>
        </p:sp>
        <p:sp>
          <p:nvSpPr>
            <p:cNvPr id="113920" name="Line 256"/>
            <p:cNvSpPr>
              <a:spLocks noChangeShapeType="1"/>
            </p:cNvSpPr>
            <p:nvPr/>
          </p:nvSpPr>
          <p:spPr bwMode="auto">
            <a:xfrm>
              <a:off x="4800" y="220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21" name="Line 257"/>
            <p:cNvSpPr>
              <a:spLocks noChangeShapeType="1"/>
            </p:cNvSpPr>
            <p:nvPr/>
          </p:nvSpPr>
          <p:spPr bwMode="auto">
            <a:xfrm>
              <a:off x="4800" y="254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22" name="Line 258"/>
            <p:cNvSpPr>
              <a:spLocks noChangeShapeType="1"/>
            </p:cNvSpPr>
            <p:nvPr/>
          </p:nvSpPr>
          <p:spPr bwMode="auto">
            <a:xfrm>
              <a:off x="4800" y="220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23" name="Line 259"/>
            <p:cNvSpPr>
              <a:spLocks noChangeShapeType="1"/>
            </p:cNvSpPr>
            <p:nvPr/>
          </p:nvSpPr>
          <p:spPr bwMode="auto">
            <a:xfrm>
              <a:off x="5008" y="220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24" name="Line 260"/>
            <p:cNvSpPr>
              <a:spLocks noChangeShapeType="1"/>
            </p:cNvSpPr>
            <p:nvPr/>
          </p:nvSpPr>
          <p:spPr bwMode="auto">
            <a:xfrm>
              <a:off x="5216" y="220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25" name="Line 261"/>
            <p:cNvSpPr>
              <a:spLocks noChangeShapeType="1"/>
            </p:cNvSpPr>
            <p:nvPr/>
          </p:nvSpPr>
          <p:spPr bwMode="auto">
            <a:xfrm>
              <a:off x="5424" y="220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3954" name="Group 290"/>
          <p:cNvGrpSpPr>
            <a:grpSpLocks/>
          </p:cNvGrpSpPr>
          <p:nvPr/>
        </p:nvGrpSpPr>
        <p:grpSpPr bwMode="auto">
          <a:xfrm>
            <a:off x="838200" y="3124200"/>
            <a:ext cx="4419600" cy="1752600"/>
            <a:chOff x="576" y="1488"/>
            <a:chExt cx="2784" cy="1104"/>
          </a:xfrm>
        </p:grpSpPr>
        <p:sp>
          <p:nvSpPr>
            <p:cNvPr id="113740" name="Rectangle 76"/>
            <p:cNvSpPr>
              <a:spLocks noChangeArrowheads="1"/>
            </p:cNvSpPr>
            <p:nvPr/>
          </p:nvSpPr>
          <p:spPr bwMode="auto">
            <a:xfrm>
              <a:off x="3120" y="231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b="0" i="1"/>
                <a:t>^</a:t>
              </a:r>
            </a:p>
          </p:txBody>
        </p:sp>
        <p:sp>
          <p:nvSpPr>
            <p:cNvPr id="113741" name="Rectangle 77"/>
            <p:cNvSpPr>
              <a:spLocks noChangeArrowheads="1"/>
            </p:cNvSpPr>
            <p:nvPr/>
          </p:nvSpPr>
          <p:spPr bwMode="auto">
            <a:xfrm>
              <a:off x="2880" y="231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742" name="Rectangle 78"/>
            <p:cNvSpPr>
              <a:spLocks noChangeArrowheads="1"/>
            </p:cNvSpPr>
            <p:nvPr/>
          </p:nvSpPr>
          <p:spPr bwMode="auto">
            <a:xfrm>
              <a:off x="2640" y="231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1</a:t>
              </a:r>
            </a:p>
          </p:txBody>
        </p:sp>
        <p:sp>
          <p:nvSpPr>
            <p:cNvPr id="113743" name="Line 79"/>
            <p:cNvSpPr>
              <a:spLocks noChangeShapeType="1"/>
            </p:cNvSpPr>
            <p:nvPr/>
          </p:nvSpPr>
          <p:spPr bwMode="auto">
            <a:xfrm>
              <a:off x="2640" y="2314"/>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44" name="Line 80"/>
            <p:cNvSpPr>
              <a:spLocks noChangeShapeType="1"/>
            </p:cNvSpPr>
            <p:nvPr/>
          </p:nvSpPr>
          <p:spPr bwMode="auto">
            <a:xfrm>
              <a:off x="2640" y="259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45" name="Line 81"/>
            <p:cNvSpPr>
              <a:spLocks noChangeShapeType="1"/>
            </p:cNvSpPr>
            <p:nvPr/>
          </p:nvSpPr>
          <p:spPr bwMode="auto">
            <a:xfrm>
              <a:off x="2640" y="231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46" name="Line 82"/>
            <p:cNvSpPr>
              <a:spLocks noChangeShapeType="1"/>
            </p:cNvSpPr>
            <p:nvPr/>
          </p:nvSpPr>
          <p:spPr bwMode="auto">
            <a:xfrm>
              <a:off x="2880" y="231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47" name="Line 83"/>
            <p:cNvSpPr>
              <a:spLocks noChangeShapeType="1"/>
            </p:cNvSpPr>
            <p:nvPr/>
          </p:nvSpPr>
          <p:spPr bwMode="auto">
            <a:xfrm>
              <a:off x="3120" y="231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48" name="Line 84"/>
            <p:cNvSpPr>
              <a:spLocks noChangeShapeType="1"/>
            </p:cNvSpPr>
            <p:nvPr/>
          </p:nvSpPr>
          <p:spPr bwMode="auto">
            <a:xfrm>
              <a:off x="3360" y="231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50" name="Rectangle 86"/>
            <p:cNvSpPr>
              <a:spLocks noChangeArrowheads="1"/>
            </p:cNvSpPr>
            <p:nvPr/>
          </p:nvSpPr>
          <p:spPr bwMode="auto">
            <a:xfrm>
              <a:off x="2256" y="231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751" name="Rectangle 87"/>
            <p:cNvSpPr>
              <a:spLocks noChangeArrowheads="1"/>
            </p:cNvSpPr>
            <p:nvPr/>
          </p:nvSpPr>
          <p:spPr bwMode="auto">
            <a:xfrm>
              <a:off x="2016" y="231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752" name="Rectangle 88"/>
            <p:cNvSpPr>
              <a:spLocks noChangeArrowheads="1"/>
            </p:cNvSpPr>
            <p:nvPr/>
          </p:nvSpPr>
          <p:spPr bwMode="auto">
            <a:xfrm>
              <a:off x="1776" y="231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1</a:t>
              </a:r>
            </a:p>
          </p:txBody>
        </p:sp>
        <p:sp>
          <p:nvSpPr>
            <p:cNvPr id="113753" name="Line 89"/>
            <p:cNvSpPr>
              <a:spLocks noChangeShapeType="1"/>
            </p:cNvSpPr>
            <p:nvPr/>
          </p:nvSpPr>
          <p:spPr bwMode="auto">
            <a:xfrm>
              <a:off x="1776" y="2314"/>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54" name="Line 90"/>
            <p:cNvSpPr>
              <a:spLocks noChangeShapeType="1"/>
            </p:cNvSpPr>
            <p:nvPr/>
          </p:nvSpPr>
          <p:spPr bwMode="auto">
            <a:xfrm>
              <a:off x="1776" y="259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55" name="Line 91"/>
            <p:cNvSpPr>
              <a:spLocks noChangeShapeType="1"/>
            </p:cNvSpPr>
            <p:nvPr/>
          </p:nvSpPr>
          <p:spPr bwMode="auto">
            <a:xfrm>
              <a:off x="1776" y="231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56" name="Line 92"/>
            <p:cNvSpPr>
              <a:spLocks noChangeShapeType="1"/>
            </p:cNvSpPr>
            <p:nvPr/>
          </p:nvSpPr>
          <p:spPr bwMode="auto">
            <a:xfrm>
              <a:off x="2016" y="231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57" name="Line 93"/>
            <p:cNvSpPr>
              <a:spLocks noChangeShapeType="1"/>
            </p:cNvSpPr>
            <p:nvPr/>
          </p:nvSpPr>
          <p:spPr bwMode="auto">
            <a:xfrm>
              <a:off x="2256" y="231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58" name="Line 94"/>
            <p:cNvSpPr>
              <a:spLocks noChangeShapeType="1"/>
            </p:cNvSpPr>
            <p:nvPr/>
          </p:nvSpPr>
          <p:spPr bwMode="auto">
            <a:xfrm>
              <a:off x="2496" y="231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60" name="Rectangle 96"/>
            <p:cNvSpPr>
              <a:spLocks noChangeArrowheads="1"/>
            </p:cNvSpPr>
            <p:nvPr/>
          </p:nvSpPr>
          <p:spPr bwMode="auto">
            <a:xfrm>
              <a:off x="1392" y="230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761" name="Rectangle 97"/>
            <p:cNvSpPr>
              <a:spLocks noChangeArrowheads="1"/>
            </p:cNvSpPr>
            <p:nvPr/>
          </p:nvSpPr>
          <p:spPr bwMode="auto">
            <a:xfrm>
              <a:off x="1152" y="230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b="0" i="1"/>
                <a:t>^</a:t>
              </a:r>
            </a:p>
          </p:txBody>
        </p:sp>
        <p:sp>
          <p:nvSpPr>
            <p:cNvPr id="113762" name="Rectangle 98"/>
            <p:cNvSpPr>
              <a:spLocks noChangeArrowheads="1"/>
            </p:cNvSpPr>
            <p:nvPr/>
          </p:nvSpPr>
          <p:spPr bwMode="auto">
            <a:xfrm>
              <a:off x="912" y="2304"/>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1</a:t>
              </a:r>
            </a:p>
          </p:txBody>
        </p:sp>
        <p:sp>
          <p:nvSpPr>
            <p:cNvPr id="113763" name="Line 99"/>
            <p:cNvSpPr>
              <a:spLocks noChangeShapeType="1"/>
            </p:cNvSpPr>
            <p:nvPr/>
          </p:nvSpPr>
          <p:spPr bwMode="auto">
            <a:xfrm>
              <a:off x="912" y="2304"/>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64" name="Line 100"/>
            <p:cNvSpPr>
              <a:spLocks noChangeShapeType="1"/>
            </p:cNvSpPr>
            <p:nvPr/>
          </p:nvSpPr>
          <p:spPr bwMode="auto">
            <a:xfrm>
              <a:off x="912" y="258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65" name="Line 101"/>
            <p:cNvSpPr>
              <a:spLocks noChangeShapeType="1"/>
            </p:cNvSpPr>
            <p:nvPr/>
          </p:nvSpPr>
          <p:spPr bwMode="auto">
            <a:xfrm>
              <a:off x="912" y="230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66" name="Line 102"/>
            <p:cNvSpPr>
              <a:spLocks noChangeShapeType="1"/>
            </p:cNvSpPr>
            <p:nvPr/>
          </p:nvSpPr>
          <p:spPr bwMode="auto">
            <a:xfrm>
              <a:off x="1152" y="230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67" name="Line 103"/>
            <p:cNvSpPr>
              <a:spLocks noChangeShapeType="1"/>
            </p:cNvSpPr>
            <p:nvPr/>
          </p:nvSpPr>
          <p:spPr bwMode="auto">
            <a:xfrm>
              <a:off x="1392" y="2304"/>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68" name="Line 104"/>
            <p:cNvSpPr>
              <a:spLocks noChangeShapeType="1"/>
            </p:cNvSpPr>
            <p:nvPr/>
          </p:nvSpPr>
          <p:spPr bwMode="auto">
            <a:xfrm>
              <a:off x="1632" y="2304"/>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27" name="Text Box 163"/>
            <p:cNvSpPr txBox="1">
              <a:spLocks noChangeArrowheads="1"/>
            </p:cNvSpPr>
            <p:nvPr/>
          </p:nvSpPr>
          <p:spPr bwMode="auto">
            <a:xfrm>
              <a:off x="576" y="2304"/>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t>D</a:t>
              </a:r>
            </a:p>
          </p:txBody>
        </p:sp>
        <p:sp>
          <p:nvSpPr>
            <p:cNvPr id="113832" name="Line 168"/>
            <p:cNvSpPr>
              <a:spLocks noChangeShapeType="1"/>
            </p:cNvSpPr>
            <p:nvPr/>
          </p:nvSpPr>
          <p:spPr bwMode="auto">
            <a:xfrm>
              <a:off x="720" y="2400"/>
              <a:ext cx="192"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35" name="Line 171"/>
            <p:cNvSpPr>
              <a:spLocks noChangeShapeType="1"/>
            </p:cNvSpPr>
            <p:nvPr/>
          </p:nvSpPr>
          <p:spPr bwMode="auto">
            <a:xfrm>
              <a:off x="1536" y="2448"/>
              <a:ext cx="240"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36" name="Line 172"/>
            <p:cNvSpPr>
              <a:spLocks noChangeShapeType="1"/>
            </p:cNvSpPr>
            <p:nvPr/>
          </p:nvSpPr>
          <p:spPr bwMode="auto">
            <a:xfrm>
              <a:off x="2400" y="2448"/>
              <a:ext cx="240"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49" name="Line 185"/>
            <p:cNvSpPr>
              <a:spLocks noChangeShapeType="1"/>
            </p:cNvSpPr>
            <p:nvPr/>
          </p:nvSpPr>
          <p:spPr bwMode="auto">
            <a:xfrm>
              <a:off x="2112" y="211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50" name="Line 186"/>
            <p:cNvSpPr>
              <a:spLocks noChangeShapeType="1"/>
            </p:cNvSpPr>
            <p:nvPr/>
          </p:nvSpPr>
          <p:spPr bwMode="auto">
            <a:xfrm>
              <a:off x="768" y="2112"/>
              <a:ext cx="1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51" name="Line 187"/>
            <p:cNvSpPr>
              <a:spLocks noChangeShapeType="1"/>
            </p:cNvSpPr>
            <p:nvPr/>
          </p:nvSpPr>
          <p:spPr bwMode="auto">
            <a:xfrm>
              <a:off x="768" y="1488"/>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52" name="Line 188"/>
            <p:cNvSpPr>
              <a:spLocks noChangeShapeType="1"/>
            </p:cNvSpPr>
            <p:nvPr/>
          </p:nvSpPr>
          <p:spPr bwMode="auto">
            <a:xfrm>
              <a:off x="2976" y="211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53" name="Line 189"/>
            <p:cNvSpPr>
              <a:spLocks noChangeShapeType="1"/>
            </p:cNvSpPr>
            <p:nvPr/>
          </p:nvSpPr>
          <p:spPr bwMode="auto">
            <a:xfrm>
              <a:off x="2208" y="2112"/>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27" name="Line 263"/>
            <p:cNvSpPr>
              <a:spLocks noChangeShapeType="1"/>
            </p:cNvSpPr>
            <p:nvPr/>
          </p:nvSpPr>
          <p:spPr bwMode="auto">
            <a:xfrm>
              <a:off x="2208" y="1584"/>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28" name="Line 264"/>
            <p:cNvSpPr>
              <a:spLocks noChangeShapeType="1"/>
            </p:cNvSpPr>
            <p:nvPr/>
          </p:nvSpPr>
          <p:spPr bwMode="auto">
            <a:xfrm>
              <a:off x="2208" y="1584"/>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29" name="Line 265"/>
            <p:cNvSpPr>
              <a:spLocks noChangeShapeType="1"/>
            </p:cNvSpPr>
            <p:nvPr/>
          </p:nvSpPr>
          <p:spPr bwMode="auto">
            <a:xfrm>
              <a:off x="768" y="149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3955" name="Group 291"/>
          <p:cNvGrpSpPr>
            <a:grpSpLocks/>
          </p:cNvGrpSpPr>
          <p:nvPr/>
        </p:nvGrpSpPr>
        <p:grpSpPr bwMode="auto">
          <a:xfrm>
            <a:off x="838200" y="5029200"/>
            <a:ext cx="3048000" cy="1547813"/>
            <a:chOff x="576" y="2832"/>
            <a:chExt cx="1920" cy="975"/>
          </a:xfrm>
        </p:grpSpPr>
        <p:sp>
          <p:nvSpPr>
            <p:cNvPr id="113680" name="Rectangle 16"/>
            <p:cNvSpPr>
              <a:spLocks noChangeArrowheads="1"/>
            </p:cNvSpPr>
            <p:nvPr/>
          </p:nvSpPr>
          <p:spPr bwMode="auto">
            <a:xfrm>
              <a:off x="1392" y="2842"/>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b="0" i="1"/>
                <a:t>^</a:t>
              </a:r>
            </a:p>
          </p:txBody>
        </p:sp>
        <p:sp>
          <p:nvSpPr>
            <p:cNvPr id="113681" name="Rectangle 17"/>
            <p:cNvSpPr>
              <a:spLocks noChangeArrowheads="1"/>
            </p:cNvSpPr>
            <p:nvPr/>
          </p:nvSpPr>
          <p:spPr bwMode="auto">
            <a:xfrm>
              <a:off x="1152" y="2842"/>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682" name="Rectangle 18"/>
            <p:cNvSpPr>
              <a:spLocks noChangeArrowheads="1"/>
            </p:cNvSpPr>
            <p:nvPr/>
          </p:nvSpPr>
          <p:spPr bwMode="auto">
            <a:xfrm>
              <a:off x="912" y="2842"/>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1</a:t>
              </a:r>
            </a:p>
          </p:txBody>
        </p:sp>
        <p:sp>
          <p:nvSpPr>
            <p:cNvPr id="113683" name="Line 19"/>
            <p:cNvSpPr>
              <a:spLocks noChangeShapeType="1"/>
            </p:cNvSpPr>
            <p:nvPr/>
          </p:nvSpPr>
          <p:spPr bwMode="auto">
            <a:xfrm>
              <a:off x="912" y="284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84" name="Line 20"/>
            <p:cNvSpPr>
              <a:spLocks noChangeShapeType="1"/>
            </p:cNvSpPr>
            <p:nvPr/>
          </p:nvSpPr>
          <p:spPr bwMode="auto">
            <a:xfrm>
              <a:off x="912" y="3120"/>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85" name="Line 21"/>
            <p:cNvSpPr>
              <a:spLocks noChangeShapeType="1"/>
            </p:cNvSpPr>
            <p:nvPr/>
          </p:nvSpPr>
          <p:spPr bwMode="auto">
            <a:xfrm>
              <a:off x="912" y="2842"/>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86" name="Line 22"/>
            <p:cNvSpPr>
              <a:spLocks noChangeShapeType="1"/>
            </p:cNvSpPr>
            <p:nvPr/>
          </p:nvSpPr>
          <p:spPr bwMode="auto">
            <a:xfrm>
              <a:off x="1152" y="2842"/>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87" name="Line 23"/>
            <p:cNvSpPr>
              <a:spLocks noChangeShapeType="1"/>
            </p:cNvSpPr>
            <p:nvPr/>
          </p:nvSpPr>
          <p:spPr bwMode="auto">
            <a:xfrm>
              <a:off x="1392" y="2842"/>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688" name="Line 24"/>
            <p:cNvSpPr>
              <a:spLocks noChangeShapeType="1"/>
            </p:cNvSpPr>
            <p:nvPr/>
          </p:nvSpPr>
          <p:spPr bwMode="auto">
            <a:xfrm>
              <a:off x="1632" y="2842"/>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70" name="Rectangle 106"/>
            <p:cNvSpPr>
              <a:spLocks noChangeArrowheads="1"/>
            </p:cNvSpPr>
            <p:nvPr/>
          </p:nvSpPr>
          <p:spPr bwMode="auto">
            <a:xfrm>
              <a:off x="2256" y="3322"/>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b="0" i="1"/>
                <a:t>^</a:t>
              </a:r>
            </a:p>
          </p:txBody>
        </p:sp>
        <p:sp>
          <p:nvSpPr>
            <p:cNvPr id="113771" name="Rectangle 107"/>
            <p:cNvSpPr>
              <a:spLocks noChangeArrowheads="1"/>
            </p:cNvSpPr>
            <p:nvPr/>
          </p:nvSpPr>
          <p:spPr bwMode="auto">
            <a:xfrm>
              <a:off x="2016" y="3322"/>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772" name="Rectangle 108"/>
            <p:cNvSpPr>
              <a:spLocks noChangeArrowheads="1"/>
            </p:cNvSpPr>
            <p:nvPr/>
          </p:nvSpPr>
          <p:spPr bwMode="auto">
            <a:xfrm>
              <a:off x="1776" y="3322"/>
              <a:ext cx="2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1</a:t>
              </a:r>
            </a:p>
          </p:txBody>
        </p:sp>
        <p:sp>
          <p:nvSpPr>
            <p:cNvPr id="113773" name="Line 109"/>
            <p:cNvSpPr>
              <a:spLocks noChangeShapeType="1"/>
            </p:cNvSpPr>
            <p:nvPr/>
          </p:nvSpPr>
          <p:spPr bwMode="auto">
            <a:xfrm>
              <a:off x="1776" y="3322"/>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74" name="Line 110"/>
            <p:cNvSpPr>
              <a:spLocks noChangeShapeType="1"/>
            </p:cNvSpPr>
            <p:nvPr/>
          </p:nvSpPr>
          <p:spPr bwMode="auto">
            <a:xfrm>
              <a:off x="1776" y="3600"/>
              <a:ext cx="7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75" name="Line 111"/>
            <p:cNvSpPr>
              <a:spLocks noChangeShapeType="1"/>
            </p:cNvSpPr>
            <p:nvPr/>
          </p:nvSpPr>
          <p:spPr bwMode="auto">
            <a:xfrm>
              <a:off x="1776" y="3322"/>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76" name="Line 112"/>
            <p:cNvSpPr>
              <a:spLocks noChangeShapeType="1"/>
            </p:cNvSpPr>
            <p:nvPr/>
          </p:nvSpPr>
          <p:spPr bwMode="auto">
            <a:xfrm>
              <a:off x="2016" y="3322"/>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77" name="Line 113"/>
            <p:cNvSpPr>
              <a:spLocks noChangeShapeType="1"/>
            </p:cNvSpPr>
            <p:nvPr/>
          </p:nvSpPr>
          <p:spPr bwMode="auto">
            <a:xfrm>
              <a:off x="2256" y="3322"/>
              <a:ext cx="0"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778" name="Line 114"/>
            <p:cNvSpPr>
              <a:spLocks noChangeShapeType="1"/>
            </p:cNvSpPr>
            <p:nvPr/>
          </p:nvSpPr>
          <p:spPr bwMode="auto">
            <a:xfrm>
              <a:off x="2496" y="3322"/>
              <a:ext cx="0" cy="27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28" name="Text Box 164"/>
            <p:cNvSpPr txBox="1">
              <a:spLocks noChangeArrowheads="1"/>
            </p:cNvSpPr>
            <p:nvPr/>
          </p:nvSpPr>
          <p:spPr bwMode="auto">
            <a:xfrm>
              <a:off x="576" y="2832"/>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t>E</a:t>
              </a:r>
            </a:p>
          </p:txBody>
        </p:sp>
        <p:sp>
          <p:nvSpPr>
            <p:cNvPr id="113833" name="Line 169"/>
            <p:cNvSpPr>
              <a:spLocks noChangeShapeType="1"/>
            </p:cNvSpPr>
            <p:nvPr/>
          </p:nvSpPr>
          <p:spPr bwMode="auto">
            <a:xfrm>
              <a:off x="720" y="2976"/>
              <a:ext cx="192"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34" name="Line 170"/>
            <p:cNvSpPr>
              <a:spLocks noChangeShapeType="1"/>
            </p:cNvSpPr>
            <p:nvPr/>
          </p:nvSpPr>
          <p:spPr bwMode="auto">
            <a:xfrm>
              <a:off x="1536" y="3456"/>
              <a:ext cx="240" cy="0"/>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37" name="Line 173"/>
            <p:cNvSpPr>
              <a:spLocks noChangeShapeType="1"/>
            </p:cNvSpPr>
            <p:nvPr/>
          </p:nvSpPr>
          <p:spPr bwMode="auto">
            <a:xfrm>
              <a:off x="1248" y="2976"/>
              <a:ext cx="0" cy="336"/>
            </a:xfrm>
            <a:prstGeom prst="line">
              <a:avLst/>
            </a:prstGeom>
            <a:noFill/>
            <a:ln w="28575">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46" name="Line 182"/>
            <p:cNvSpPr>
              <a:spLocks noChangeShapeType="1"/>
            </p:cNvSpPr>
            <p:nvPr/>
          </p:nvSpPr>
          <p:spPr bwMode="auto">
            <a:xfrm>
              <a:off x="768" y="2976"/>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47" name="Line 183"/>
            <p:cNvSpPr>
              <a:spLocks noChangeShapeType="1"/>
            </p:cNvSpPr>
            <p:nvPr/>
          </p:nvSpPr>
          <p:spPr bwMode="auto">
            <a:xfrm>
              <a:off x="768" y="3792"/>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848" name="Line 184"/>
            <p:cNvSpPr>
              <a:spLocks noChangeShapeType="1"/>
            </p:cNvSpPr>
            <p:nvPr/>
          </p:nvSpPr>
          <p:spPr bwMode="auto">
            <a:xfrm>
              <a:off x="2160" y="351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31" name="Rectangle 267"/>
            <p:cNvSpPr>
              <a:spLocks noChangeArrowheads="1"/>
            </p:cNvSpPr>
            <p:nvPr/>
          </p:nvSpPr>
          <p:spPr bwMode="auto">
            <a:xfrm>
              <a:off x="1360" y="3322"/>
              <a:ext cx="2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endParaRPr lang="zh-CN" altLang="en-US" b="0" i="1"/>
            </a:p>
          </p:txBody>
        </p:sp>
        <p:sp>
          <p:nvSpPr>
            <p:cNvPr id="113932" name="Rectangle 268"/>
            <p:cNvSpPr>
              <a:spLocks noChangeArrowheads="1"/>
            </p:cNvSpPr>
            <p:nvPr/>
          </p:nvSpPr>
          <p:spPr bwMode="auto">
            <a:xfrm>
              <a:off x="1104" y="3322"/>
              <a:ext cx="25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en-US" altLang="zh-CN" b="0" i="1"/>
                <a:t>a</a:t>
              </a:r>
            </a:p>
          </p:txBody>
        </p:sp>
        <p:sp>
          <p:nvSpPr>
            <p:cNvPr id="113933" name="Rectangle 269"/>
            <p:cNvSpPr>
              <a:spLocks noChangeArrowheads="1"/>
            </p:cNvSpPr>
            <p:nvPr/>
          </p:nvSpPr>
          <p:spPr bwMode="auto">
            <a:xfrm>
              <a:off x="912" y="3322"/>
              <a:ext cx="19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30000"/>
                </a:lnSpc>
                <a:spcBef>
                  <a:spcPct val="20000"/>
                </a:spcBef>
                <a:buClr>
                  <a:schemeClr val="folHlink"/>
                </a:buClr>
                <a:buSzPct val="80000"/>
                <a:buFont typeface="Wingdings" pitchFamily="2" charset="2"/>
                <a:buChar char="n"/>
                <a:defRPr kumimoji="1" sz="2400" b="1">
                  <a:solidFill>
                    <a:schemeClr val="tx1"/>
                  </a:solidFill>
                  <a:latin typeface="Times New Roman" pitchFamily="18" charset="0"/>
                  <a:ea typeface="宋体" pitchFamily="2" charset="-122"/>
                </a:defRPr>
              </a:lvl1pPr>
              <a:lvl2pPr>
                <a:lnSpc>
                  <a:spcPct val="130000"/>
                </a:lnSpc>
                <a:spcBef>
                  <a:spcPct val="20000"/>
                </a:spcBef>
                <a:buClr>
                  <a:srgbClr val="FF3300"/>
                </a:buClr>
                <a:buSzPct val="75000"/>
                <a:buFont typeface="Wingdings" pitchFamily="2" charset="2"/>
                <a:buChar char="u"/>
                <a:defRPr kumimoji="1" sz="2000" b="1">
                  <a:solidFill>
                    <a:schemeClr val="tx1"/>
                  </a:solidFill>
                  <a:latin typeface="Times New Roman" pitchFamily="18" charset="0"/>
                  <a:ea typeface="宋体" pitchFamily="2" charset="-122"/>
                </a:defRPr>
              </a:lvl2pPr>
              <a:lvl3pPr>
                <a:lnSpc>
                  <a:spcPct val="130000"/>
                </a:lnSpc>
                <a:spcBef>
                  <a:spcPct val="20000"/>
                </a:spcBef>
                <a:buClr>
                  <a:srgbClr val="006600"/>
                </a:buClr>
                <a:buSzPct val="80000"/>
                <a:buFont typeface="Wingdings" pitchFamily="2" charset="2"/>
                <a:buChar char="q"/>
                <a:defRPr kumimoji="1" sz="2000" b="1">
                  <a:solidFill>
                    <a:schemeClr val="tx1"/>
                  </a:solidFill>
                  <a:latin typeface="Times New Roman" pitchFamily="18" charset="0"/>
                  <a:ea typeface="宋体" pitchFamily="2" charset="-122"/>
                </a:defRPr>
              </a:lvl3pPr>
              <a:lvl4pPr>
                <a:lnSpc>
                  <a:spcPct val="130000"/>
                </a:lnSpc>
                <a:spcBef>
                  <a:spcPct val="20000"/>
                </a:spcBef>
                <a:buClr>
                  <a:schemeClr val="hlink"/>
                </a:buClr>
                <a:buSzPct val="100000"/>
                <a:buFont typeface="Wingdings" pitchFamily="2" charset="2"/>
                <a:buChar char="§"/>
                <a:defRPr kumimoji="1" sz="2000" b="1">
                  <a:solidFill>
                    <a:schemeClr val="tx1"/>
                  </a:solidFill>
                  <a:latin typeface="Times New Roman" pitchFamily="18" charset="0"/>
                  <a:ea typeface="宋体" pitchFamily="2" charset="-122"/>
                </a:defRPr>
              </a:lvl4pPr>
              <a:lvl5pPr>
                <a:lnSpc>
                  <a:spcPct val="110000"/>
                </a:lnSpc>
                <a:spcBef>
                  <a:spcPct val="20000"/>
                </a:spcBef>
                <a:buClr>
                  <a:schemeClr val="tx1"/>
                </a:buClr>
                <a:buSzPct val="100000"/>
                <a:buChar char="–"/>
                <a:defRPr kumimoji="1" b="1">
                  <a:solidFill>
                    <a:schemeClr val="tx1"/>
                  </a:solidFill>
                  <a:latin typeface="Times New Roman" pitchFamily="18" charset="0"/>
                  <a:ea typeface="宋体" pitchFamily="2" charset="-122"/>
                </a:defRPr>
              </a:lvl5pPr>
              <a:lvl6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6pPr>
              <a:lvl7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7pPr>
              <a:lvl8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8pPr>
              <a:lvl9pPr fontAlgn="base">
                <a:lnSpc>
                  <a:spcPct val="110000"/>
                </a:lnSpc>
                <a:spcBef>
                  <a:spcPct val="20000"/>
                </a:spcBef>
                <a:spcAft>
                  <a:spcPct val="0"/>
                </a:spcAft>
                <a:buClr>
                  <a:schemeClr val="tx1"/>
                </a:buClr>
                <a:buSzPct val="100000"/>
                <a:buChar char="–"/>
                <a:defRPr kumimoji="1" b="1">
                  <a:solidFill>
                    <a:schemeClr val="tx1"/>
                  </a:solidFill>
                  <a:latin typeface="Times New Roman" pitchFamily="18" charset="0"/>
                  <a:ea typeface="宋体" pitchFamily="2" charset="-122"/>
                </a:defRPr>
              </a:lvl9pPr>
            </a:lstStyle>
            <a:p>
              <a:pPr>
                <a:buFont typeface="Wingdings" pitchFamily="2" charset="2"/>
                <a:buNone/>
              </a:pPr>
              <a:r>
                <a:rPr lang="zh-CN" altLang="en-US" i="1"/>
                <a:t>0</a:t>
              </a:r>
            </a:p>
          </p:txBody>
        </p:sp>
        <p:sp>
          <p:nvSpPr>
            <p:cNvPr id="113934" name="Line 270"/>
            <p:cNvSpPr>
              <a:spLocks noChangeShapeType="1"/>
            </p:cNvSpPr>
            <p:nvPr/>
          </p:nvSpPr>
          <p:spPr bwMode="auto">
            <a:xfrm>
              <a:off x="912" y="3322"/>
              <a:ext cx="67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35" name="Line 271"/>
            <p:cNvSpPr>
              <a:spLocks noChangeShapeType="1"/>
            </p:cNvSpPr>
            <p:nvPr/>
          </p:nvSpPr>
          <p:spPr bwMode="auto">
            <a:xfrm>
              <a:off x="912" y="3648"/>
              <a:ext cx="67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36" name="Line 272"/>
            <p:cNvSpPr>
              <a:spLocks noChangeShapeType="1"/>
            </p:cNvSpPr>
            <p:nvPr/>
          </p:nvSpPr>
          <p:spPr bwMode="auto">
            <a:xfrm>
              <a:off x="912" y="332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37" name="Line 273"/>
            <p:cNvSpPr>
              <a:spLocks noChangeShapeType="1"/>
            </p:cNvSpPr>
            <p:nvPr/>
          </p:nvSpPr>
          <p:spPr bwMode="auto">
            <a:xfrm>
              <a:off x="1104" y="332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38" name="Line 274"/>
            <p:cNvSpPr>
              <a:spLocks noChangeShapeType="1"/>
            </p:cNvSpPr>
            <p:nvPr/>
          </p:nvSpPr>
          <p:spPr bwMode="auto">
            <a:xfrm>
              <a:off x="1360" y="332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939" name="Line 275"/>
            <p:cNvSpPr>
              <a:spLocks noChangeShapeType="1"/>
            </p:cNvSpPr>
            <p:nvPr/>
          </p:nvSpPr>
          <p:spPr bwMode="auto">
            <a:xfrm>
              <a:off x="1584" y="332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13957" name="Rectangle 293"/>
          <p:cNvSpPr>
            <a:spLocks noChangeArrowheads="1"/>
          </p:cNvSpPr>
          <p:nvPr/>
        </p:nvSpPr>
        <p:spPr bwMode="auto">
          <a:xfrm>
            <a:off x="4067175" y="692150"/>
            <a:ext cx="4953000" cy="1428750"/>
          </a:xfrm>
          <a:prstGeom prst="rect">
            <a:avLst/>
          </a:prstGeom>
          <a:solidFill>
            <a:srgbClr val="FFFFFF"/>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50000"/>
              </a:spcBef>
              <a:buClr>
                <a:schemeClr val="tx2"/>
              </a:buClr>
              <a:buSzPct val="75000"/>
              <a:buFont typeface="Wingdings" pitchFamily="2" charset="2"/>
              <a:buNone/>
            </a:pPr>
            <a:r>
              <a:rPr lang="en-US" altLang="zh-CN" i="1" dirty="0">
                <a:solidFill>
                  <a:schemeClr val="tx2"/>
                </a:solidFill>
              </a:rPr>
              <a:t>A＝（）	    	B＝（e）</a:t>
            </a:r>
          </a:p>
          <a:p>
            <a:pPr>
              <a:lnSpc>
                <a:spcPct val="85000"/>
              </a:lnSpc>
              <a:spcBef>
                <a:spcPct val="50000"/>
              </a:spcBef>
              <a:buClr>
                <a:schemeClr val="tx2"/>
              </a:buClr>
              <a:buSzPct val="75000"/>
              <a:buFont typeface="Wingdings" pitchFamily="2" charset="2"/>
              <a:buNone/>
            </a:pPr>
            <a:r>
              <a:rPr lang="en-US" altLang="zh-CN" i="1" dirty="0">
                <a:solidFill>
                  <a:schemeClr val="tx2"/>
                </a:solidFill>
              </a:rPr>
              <a:t>C＝（a,（</a:t>
            </a:r>
            <a:r>
              <a:rPr lang="en-US" altLang="zh-CN" i="1" dirty="0" err="1">
                <a:solidFill>
                  <a:schemeClr val="tx2"/>
                </a:solidFill>
              </a:rPr>
              <a:t>b,c,d</a:t>
            </a:r>
            <a:r>
              <a:rPr lang="en-US" altLang="zh-CN" i="1" dirty="0">
                <a:solidFill>
                  <a:schemeClr val="tx2"/>
                </a:solidFill>
              </a:rPr>
              <a:t>））  	D＝（A,B,C）</a:t>
            </a:r>
          </a:p>
          <a:p>
            <a:pPr>
              <a:lnSpc>
                <a:spcPct val="85000"/>
              </a:lnSpc>
              <a:spcBef>
                <a:spcPct val="50000"/>
              </a:spcBef>
              <a:buClr>
                <a:schemeClr val="tx2"/>
              </a:buClr>
              <a:buSzPct val="75000"/>
              <a:buFont typeface="Wingdings" pitchFamily="2" charset="2"/>
              <a:buNone/>
            </a:pPr>
            <a:r>
              <a:rPr lang="en-US" altLang="zh-CN" i="1" dirty="0">
                <a:solidFill>
                  <a:schemeClr val="tx2"/>
                </a:solidFill>
              </a:rPr>
              <a:t>E＝（</a:t>
            </a:r>
            <a:r>
              <a:rPr lang="en-US" altLang="zh-CN" i="1" dirty="0" err="1">
                <a:solidFill>
                  <a:schemeClr val="tx2"/>
                </a:solidFill>
              </a:rPr>
              <a:t>a,E</a:t>
            </a:r>
            <a:r>
              <a:rPr lang="en-US" altLang="zh-CN" i="1" dirty="0">
                <a:solidFill>
                  <a:schemeClr val="tx2"/>
                </a:solidFill>
              </a:rPr>
              <a:t>） 	</a:t>
            </a:r>
          </a:p>
        </p:txBody>
      </p:sp>
    </p:spTree>
    <p:extLst>
      <p:ext uri="{BB962C8B-B14F-4D97-AF65-F5344CB8AC3E}">
        <p14:creationId xmlns:p14="http://schemas.microsoft.com/office/powerpoint/2010/main" val="2265795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941"/>
                                        </p:tgtEl>
                                        <p:attrNameLst>
                                          <p:attrName>style.visibility</p:attrName>
                                        </p:attrNameLst>
                                      </p:cBhvr>
                                      <p:to>
                                        <p:strVal val="visible"/>
                                      </p:to>
                                    </p:set>
                                    <p:animEffect transition="in" filter="blinds(horizontal)">
                                      <p:cBhvr>
                                        <p:cTn id="7" dur="500"/>
                                        <p:tgtEl>
                                          <p:spTgt spid="113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3952"/>
                                        </p:tgtEl>
                                        <p:attrNameLst>
                                          <p:attrName>style.visibility</p:attrName>
                                        </p:attrNameLst>
                                      </p:cBhvr>
                                      <p:to>
                                        <p:strVal val="visible"/>
                                      </p:to>
                                    </p:set>
                                    <p:animEffect transition="in" filter="box(in)">
                                      <p:cBhvr>
                                        <p:cTn id="12" dur="500"/>
                                        <p:tgtEl>
                                          <p:spTgt spid="1139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3957"/>
                                        </p:tgtEl>
                                        <p:attrNameLst>
                                          <p:attrName>style.visibility</p:attrName>
                                        </p:attrNameLst>
                                      </p:cBhvr>
                                      <p:to>
                                        <p:strVal val="visible"/>
                                      </p:to>
                                    </p:set>
                                    <p:anim calcmode="lin" valueType="num">
                                      <p:cBhvr additive="base">
                                        <p:cTn id="17" dur="500" fill="hold"/>
                                        <p:tgtEl>
                                          <p:spTgt spid="113957"/>
                                        </p:tgtEl>
                                        <p:attrNameLst>
                                          <p:attrName>ppt_x</p:attrName>
                                        </p:attrNameLst>
                                      </p:cBhvr>
                                      <p:tavLst>
                                        <p:tav tm="0">
                                          <p:val>
                                            <p:strVal val="0-#ppt_w/2"/>
                                          </p:val>
                                        </p:tav>
                                        <p:tav tm="100000">
                                          <p:val>
                                            <p:strVal val="#ppt_x"/>
                                          </p:val>
                                        </p:tav>
                                      </p:tavLst>
                                    </p:anim>
                                    <p:anim calcmode="lin" valueType="num">
                                      <p:cBhvr additive="base">
                                        <p:cTn id="18" dur="500" fill="hold"/>
                                        <p:tgtEl>
                                          <p:spTgt spid="11395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13953"/>
                                        </p:tgtEl>
                                        <p:attrNameLst>
                                          <p:attrName>style.visibility</p:attrName>
                                        </p:attrNameLst>
                                      </p:cBhvr>
                                      <p:to>
                                        <p:strVal val="visible"/>
                                      </p:to>
                                    </p:set>
                                    <p:animEffect transition="in" filter="dissolve">
                                      <p:cBhvr>
                                        <p:cTn id="23" dur="500"/>
                                        <p:tgtEl>
                                          <p:spTgt spid="1139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113954"/>
                                        </p:tgtEl>
                                        <p:attrNameLst>
                                          <p:attrName>style.visibility</p:attrName>
                                        </p:attrNameLst>
                                      </p:cBhvr>
                                      <p:to>
                                        <p:strVal val="visible"/>
                                      </p:to>
                                    </p:set>
                                    <p:animEffect transition="in" filter="box(in)">
                                      <p:cBhvr>
                                        <p:cTn id="28" dur="500"/>
                                        <p:tgtEl>
                                          <p:spTgt spid="1139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13955"/>
                                        </p:tgtEl>
                                        <p:attrNameLst>
                                          <p:attrName>style.visibility</p:attrName>
                                        </p:attrNameLst>
                                      </p:cBhvr>
                                      <p:to>
                                        <p:strVal val="visible"/>
                                      </p:to>
                                    </p:set>
                                    <p:animEffect transition="in" filter="dissolve">
                                      <p:cBhvr>
                                        <p:cTn id="33" dur="500"/>
                                        <p:tgtEl>
                                          <p:spTgt spid="113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57"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340768"/>
            <a:ext cx="7992888" cy="3276282"/>
          </a:xfrm>
          <a:prstGeom prst="rect">
            <a:avLst/>
          </a:prstGeom>
        </p:spPr>
        <p:txBody>
          <a:bodyPr wrap="square">
            <a:spAutoFit/>
          </a:bodyPr>
          <a:lstStyle/>
          <a:p>
            <a:pPr lvl="0" algn="just">
              <a:lnSpc>
                <a:spcPct val="150000"/>
              </a:lnSpc>
              <a:spcAft>
                <a:spcPts val="0"/>
              </a:spcAft>
            </a:pPr>
            <a:r>
              <a:rPr lang="en-US" altLang="zh-CN" sz="2000" kern="100" dirty="0">
                <a:latin typeface="Calibri"/>
                <a:ea typeface="宋体"/>
                <a:cs typeface="Times New Roman"/>
              </a:rPr>
              <a:t>7</a:t>
            </a:r>
            <a:r>
              <a:rPr lang="zh-CN" altLang="en-US" sz="2000" kern="100" dirty="0">
                <a:latin typeface="Calibri"/>
                <a:ea typeface="宋体"/>
                <a:cs typeface="Times New Roman"/>
              </a:rPr>
              <a:t>、（本题</a:t>
            </a:r>
            <a:r>
              <a:rPr lang="en-US" altLang="zh-CN" sz="2000" kern="100" dirty="0">
                <a:latin typeface="Calibri"/>
                <a:ea typeface="宋体"/>
                <a:cs typeface="Times New Roman"/>
              </a:rPr>
              <a:t>10</a:t>
            </a:r>
            <a:r>
              <a:rPr lang="zh-CN" altLang="en-US" sz="2000" kern="100" dirty="0">
                <a:latin typeface="Calibri"/>
                <a:ea typeface="宋体"/>
                <a:cs typeface="Times New Roman"/>
              </a:rPr>
              <a:t>分）给定广义表（</a:t>
            </a:r>
            <a:r>
              <a:rPr lang="en-US" altLang="zh-CN" sz="2000" kern="100" dirty="0">
                <a:latin typeface="Calibri"/>
                <a:ea typeface="宋体"/>
                <a:cs typeface="Times New Roman"/>
              </a:rPr>
              <a:t>a</a:t>
            </a:r>
            <a:r>
              <a:rPr lang="zh-CN" altLang="en-US" sz="2000" kern="100" dirty="0">
                <a:latin typeface="Calibri"/>
                <a:ea typeface="宋体"/>
                <a:cs typeface="Times New Roman"/>
              </a:rPr>
              <a:t>，（（），ｂ），（（（ｅ）））），完成下列要求：</a:t>
            </a:r>
          </a:p>
          <a:p>
            <a:pPr lvl="0" algn="just">
              <a:lnSpc>
                <a:spcPct val="150000"/>
              </a:lnSpc>
              <a:spcAft>
                <a:spcPts val="0"/>
              </a:spcAft>
            </a:pPr>
            <a:r>
              <a:rPr lang="en-US" altLang="zh-CN" sz="2000" kern="100" dirty="0">
                <a:latin typeface="Calibri"/>
                <a:ea typeface="宋体"/>
                <a:cs typeface="Times New Roman"/>
              </a:rPr>
              <a:t>1</a:t>
            </a:r>
            <a:r>
              <a:rPr lang="zh-CN" altLang="en-US" sz="2000" kern="100" dirty="0">
                <a:latin typeface="Calibri"/>
                <a:ea typeface="宋体"/>
                <a:cs typeface="Times New Roman"/>
              </a:rPr>
              <a:t>）给出广义表的数据结构；</a:t>
            </a:r>
          </a:p>
          <a:p>
            <a:pPr lvl="0" algn="just">
              <a:lnSpc>
                <a:spcPct val="150000"/>
              </a:lnSpc>
              <a:spcAft>
                <a:spcPts val="0"/>
              </a:spcAft>
            </a:pPr>
            <a:r>
              <a:rPr lang="en-US" altLang="zh-CN" sz="2000" kern="100" dirty="0">
                <a:latin typeface="Calibri"/>
                <a:ea typeface="宋体"/>
                <a:cs typeface="Times New Roman"/>
              </a:rPr>
              <a:t>2</a:t>
            </a:r>
            <a:r>
              <a:rPr lang="zh-CN" altLang="en-US" sz="2000" kern="100" dirty="0">
                <a:latin typeface="Calibri"/>
                <a:ea typeface="宋体"/>
                <a:cs typeface="Times New Roman"/>
              </a:rPr>
              <a:t>）画出该广义表的存储结构图；</a:t>
            </a:r>
          </a:p>
          <a:p>
            <a:pPr lvl="0" algn="just">
              <a:lnSpc>
                <a:spcPct val="150000"/>
              </a:lnSpc>
              <a:spcAft>
                <a:spcPts val="0"/>
              </a:spcAft>
            </a:pPr>
            <a:r>
              <a:rPr lang="en-US" altLang="zh-CN" sz="2000" kern="100" dirty="0">
                <a:latin typeface="Calibri"/>
                <a:ea typeface="宋体"/>
                <a:cs typeface="Times New Roman"/>
              </a:rPr>
              <a:t>3</a:t>
            </a:r>
            <a:r>
              <a:rPr lang="zh-CN" altLang="en-US" sz="2000" kern="100" dirty="0">
                <a:latin typeface="Calibri"/>
                <a:ea typeface="宋体"/>
                <a:cs typeface="Times New Roman"/>
              </a:rPr>
              <a:t>）利用取表头和表尾的操作分离出原子</a:t>
            </a:r>
            <a:r>
              <a:rPr lang="en-US" altLang="zh-CN" sz="2000" kern="100" dirty="0">
                <a:latin typeface="Calibri"/>
                <a:ea typeface="宋体"/>
                <a:cs typeface="Times New Roman"/>
              </a:rPr>
              <a:t>e</a:t>
            </a:r>
            <a:r>
              <a:rPr lang="zh-CN" altLang="en-US" sz="2000" kern="100" dirty="0">
                <a:latin typeface="Calibri"/>
                <a:ea typeface="宋体"/>
                <a:cs typeface="Times New Roman"/>
              </a:rPr>
              <a:t>（给出</a:t>
            </a:r>
            <a:r>
              <a:rPr lang="en-US" altLang="zh-CN" sz="2000" kern="100" dirty="0" err="1">
                <a:latin typeface="Calibri"/>
                <a:ea typeface="宋体"/>
                <a:cs typeface="Times New Roman"/>
              </a:rPr>
              <a:t>GetHead</a:t>
            </a:r>
            <a:r>
              <a:rPr lang="zh-CN" altLang="en-US" sz="2000" kern="100" dirty="0">
                <a:latin typeface="Calibri"/>
                <a:ea typeface="宋体"/>
                <a:cs typeface="Times New Roman"/>
              </a:rPr>
              <a:t>、</a:t>
            </a:r>
            <a:r>
              <a:rPr lang="en-US" altLang="zh-CN" sz="2000" kern="100" dirty="0" err="1">
                <a:latin typeface="Calibri"/>
                <a:ea typeface="宋体"/>
                <a:cs typeface="Times New Roman"/>
              </a:rPr>
              <a:t>GetTail</a:t>
            </a:r>
            <a:r>
              <a:rPr lang="zh-CN" altLang="en-US" sz="2000" kern="100" dirty="0">
                <a:latin typeface="Calibri"/>
                <a:ea typeface="宋体"/>
                <a:cs typeface="Times New Roman"/>
              </a:rPr>
              <a:t>的操作序列）。</a:t>
            </a:r>
            <a:endParaRPr lang="en-US" altLang="zh-CN" sz="2000" kern="100" dirty="0">
              <a:latin typeface="Calibri"/>
              <a:ea typeface="宋体"/>
              <a:cs typeface="Times New Roman"/>
            </a:endParaRPr>
          </a:p>
          <a:p>
            <a:pPr lvl="0" algn="just">
              <a:lnSpc>
                <a:spcPct val="150000"/>
              </a:lnSpc>
              <a:spcAft>
                <a:spcPts val="0"/>
              </a:spcAft>
            </a:pPr>
            <a:endParaRPr lang="en-US" altLang="zh-CN" sz="2000" kern="100" dirty="0">
              <a:latin typeface="Calibri"/>
              <a:ea typeface="宋体"/>
              <a:cs typeface="Times New Roman"/>
            </a:endParaRPr>
          </a:p>
        </p:txBody>
      </p:sp>
      <p:pic>
        <p:nvPicPr>
          <p:cNvPr id="3" name="图片 2"/>
          <p:cNvPicPr>
            <a:picLocks noChangeAspect="1"/>
          </p:cNvPicPr>
          <p:nvPr/>
        </p:nvPicPr>
        <p:blipFill>
          <a:blip r:embed="rId2"/>
          <a:stretch>
            <a:fillRect/>
          </a:stretch>
        </p:blipFill>
        <p:spPr>
          <a:xfrm>
            <a:off x="2195736" y="3789040"/>
            <a:ext cx="6648272" cy="2758807"/>
          </a:xfrm>
          <a:prstGeom prst="rect">
            <a:avLst/>
          </a:prstGeom>
        </p:spPr>
      </p:pic>
    </p:spTree>
    <p:extLst>
      <p:ext uri="{BB962C8B-B14F-4D97-AF65-F5344CB8AC3E}">
        <p14:creationId xmlns:p14="http://schemas.microsoft.com/office/powerpoint/2010/main" val="9562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a:xfrm>
            <a:off x="827584" y="188640"/>
            <a:ext cx="7772400" cy="533400"/>
          </a:xfrm>
        </p:spPr>
        <p:txBody>
          <a:bodyPr/>
          <a:lstStyle/>
          <a:p>
            <a:r>
              <a:rPr lang="zh-CN" altLang="en-US" sz="4000" dirty="0"/>
              <a:t>本章小结</a:t>
            </a:r>
          </a:p>
        </p:txBody>
      </p:sp>
      <p:sp>
        <p:nvSpPr>
          <p:cNvPr id="197637" name="Rectangle 5"/>
          <p:cNvSpPr>
            <a:spLocks noGrp="1" noChangeArrowheads="1"/>
          </p:cNvSpPr>
          <p:nvPr>
            <p:ph type="body" idx="1"/>
          </p:nvPr>
        </p:nvSpPr>
        <p:spPr/>
        <p:txBody>
          <a:bodyPr/>
          <a:lstStyle/>
          <a:p>
            <a:r>
              <a:rPr lang="zh-CN" altLang="en-US" sz="2800"/>
              <a:t>数组的逻辑结构和顺序存储结构</a:t>
            </a:r>
          </a:p>
          <a:p>
            <a:r>
              <a:rPr lang="zh-CN" altLang="en-US" sz="2800"/>
              <a:t>矩阵的压缩存储</a:t>
            </a:r>
          </a:p>
          <a:p>
            <a:pPr lvl="1"/>
            <a:r>
              <a:rPr lang="zh-CN" altLang="en-US" sz="2400"/>
              <a:t>特殊矩阵</a:t>
            </a:r>
          </a:p>
          <a:p>
            <a:pPr lvl="1"/>
            <a:r>
              <a:rPr lang="zh-CN" altLang="en-US" sz="2400"/>
              <a:t>稀疏矩阵压缩存储方法及有关运算的实现</a:t>
            </a:r>
          </a:p>
          <a:p>
            <a:r>
              <a:rPr lang="zh-CN" altLang="en-US" sz="2800"/>
              <a:t>广义表</a:t>
            </a:r>
          </a:p>
          <a:p>
            <a:pPr lvl="1"/>
            <a:r>
              <a:rPr lang="zh-CN" altLang="en-US" sz="2400"/>
              <a:t>是一种复杂的非线性结构，是线性表的推广</a:t>
            </a:r>
          </a:p>
          <a:p>
            <a:pPr lvl="1"/>
            <a:r>
              <a:rPr lang="zh-CN" altLang="en-US" sz="2400"/>
              <a:t>本章简要介绍了它的定义、基本运算和存储结构。</a:t>
            </a:r>
          </a:p>
        </p:txBody>
      </p:sp>
    </p:spTree>
    <p:extLst>
      <p:ext uri="{BB962C8B-B14F-4D97-AF65-F5344CB8AC3E}">
        <p14:creationId xmlns:p14="http://schemas.microsoft.com/office/powerpoint/2010/main" val="461564228"/>
      </p:ext>
    </p:extLst>
  </p:cSld>
  <p:clrMapOvr>
    <a:masterClrMapping/>
  </p:clrMapOvr>
  <p:transition>
    <p:checke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1"/>
          <p:cNvSpPr>
            <a:spLocks noChangeArrowheads="1"/>
          </p:cNvSpPr>
          <p:nvPr/>
        </p:nvSpPr>
        <p:spPr bwMode="auto">
          <a:xfrm>
            <a:off x="1908175" y="1844675"/>
            <a:ext cx="5616575" cy="2800350"/>
          </a:xfrm>
          <a:prstGeom prst="rect">
            <a:avLst/>
          </a:prstGeom>
          <a:noFill/>
          <a:ln w="9525">
            <a:noFill/>
            <a:miter lim="800000"/>
            <a:headEnd/>
            <a:tailEnd/>
          </a:ln>
        </p:spPr>
        <p:txBody>
          <a:bodyPr>
            <a:spAutoFit/>
          </a:bodyPr>
          <a:lstStyle/>
          <a:p>
            <a:pPr algn="ctr"/>
            <a:r>
              <a:rPr lang="en-US" altLang="zh-CN" sz="8800" b="1" dirty="0">
                <a:latin typeface="仿宋" pitchFamily="49" charset="-122"/>
                <a:ea typeface="仿宋" pitchFamily="49" charset="-122"/>
              </a:rPr>
              <a:t>The end!</a:t>
            </a:r>
          </a:p>
          <a:p>
            <a:pPr algn="ctr"/>
            <a:r>
              <a:rPr lang="en-US" altLang="zh-CN" sz="8800" b="1" dirty="0">
                <a:latin typeface="仿宋" pitchFamily="49" charset="-122"/>
                <a:ea typeface="仿宋" pitchFamily="49" charset="-122"/>
              </a:rPr>
              <a:t>thanks!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Rectangle 4"/>
          <p:cNvSpPr>
            <a:spLocks noGrp="1" noChangeArrowheads="1"/>
          </p:cNvSpPr>
          <p:nvPr>
            <p:ph type="title"/>
          </p:nvPr>
        </p:nvSpPr>
        <p:spPr/>
        <p:txBody>
          <a:bodyPr/>
          <a:lstStyle/>
          <a:p>
            <a:endParaRPr lang="zh-CN" altLang="en-US"/>
          </a:p>
        </p:txBody>
      </p:sp>
      <p:sp>
        <p:nvSpPr>
          <p:cNvPr id="206853" name="Rectangle 5"/>
          <p:cNvSpPr>
            <a:spLocks noGrp="1" noChangeArrowheads="1"/>
          </p:cNvSpPr>
          <p:nvPr>
            <p:ph type="body" idx="1"/>
          </p:nvPr>
        </p:nvSpPr>
        <p:spPr/>
        <p:txBody>
          <a:bodyPr/>
          <a:lstStyle/>
          <a:p>
            <a:pPr>
              <a:lnSpc>
                <a:spcPct val="120000"/>
              </a:lnSpc>
            </a:pPr>
            <a:r>
              <a:rPr lang="zh-CN" altLang="en-US" sz="2000" dirty="0"/>
              <a:t>问题：数组与</a:t>
            </a:r>
            <a:r>
              <a:rPr lang="zh-CN" altLang="en-US" sz="2000" dirty="0" smtClean="0"/>
              <a:t>线性结构的</a:t>
            </a:r>
            <a:r>
              <a:rPr lang="zh-CN" altLang="en-US" sz="2000" dirty="0"/>
              <a:t>区别与联系？</a:t>
            </a:r>
          </a:p>
          <a:p>
            <a:pPr lvl="1">
              <a:lnSpc>
                <a:spcPct val="120000"/>
              </a:lnSpc>
            </a:pPr>
            <a:r>
              <a:rPr lang="zh-CN" altLang="en-US" sz="2000" dirty="0"/>
              <a:t>相同之处：</a:t>
            </a:r>
          </a:p>
          <a:p>
            <a:pPr lvl="2">
              <a:lnSpc>
                <a:spcPct val="120000"/>
              </a:lnSpc>
            </a:pPr>
            <a:r>
              <a:rPr lang="zh-CN" altLang="en-US" sz="2000" dirty="0"/>
              <a:t>它们都是若干个</a:t>
            </a:r>
            <a:r>
              <a:rPr lang="zh-CN" altLang="en-US" sz="2000" dirty="0">
                <a:solidFill>
                  <a:srgbClr val="FF0000"/>
                </a:solidFill>
              </a:rPr>
              <a:t>相同数据类型</a:t>
            </a:r>
            <a:r>
              <a:rPr lang="zh-CN" altLang="en-US" sz="2000" dirty="0"/>
              <a:t>的数据元素</a:t>
            </a:r>
            <a:r>
              <a:rPr lang="en-US" altLang="zh-CN" sz="2000" i="1" dirty="0"/>
              <a:t>a</a:t>
            </a:r>
            <a:r>
              <a:rPr lang="en-US" altLang="zh-CN" sz="2000" i="1" baseline="-25000" dirty="0"/>
              <a:t>0</a:t>
            </a:r>
            <a:r>
              <a:rPr lang="en-US" altLang="zh-CN" sz="2000" i="1" dirty="0"/>
              <a:t>,a</a:t>
            </a:r>
            <a:r>
              <a:rPr lang="en-US" altLang="zh-CN" sz="2000" i="1" baseline="-25000" dirty="0"/>
              <a:t>1</a:t>
            </a:r>
            <a:r>
              <a:rPr lang="en-US" altLang="zh-CN" sz="2000" i="1" dirty="0"/>
              <a:t>,a</a:t>
            </a:r>
            <a:r>
              <a:rPr lang="en-US" altLang="zh-CN" sz="2000" i="1" baseline="-25000" dirty="0"/>
              <a:t>2</a:t>
            </a:r>
            <a:r>
              <a:rPr lang="en-US" altLang="zh-CN" sz="2000" i="1" dirty="0"/>
              <a:t>,…，a</a:t>
            </a:r>
            <a:r>
              <a:rPr lang="en-US" altLang="zh-CN" sz="2000" i="1" baseline="-25000" dirty="0"/>
              <a:t>n-1</a:t>
            </a:r>
            <a:r>
              <a:rPr lang="zh-CN" altLang="en-US" sz="2000" dirty="0"/>
              <a:t>构成的有限序列。</a:t>
            </a:r>
          </a:p>
          <a:p>
            <a:pPr lvl="1">
              <a:lnSpc>
                <a:spcPct val="120000"/>
              </a:lnSpc>
            </a:pPr>
            <a:r>
              <a:rPr lang="zh-CN" altLang="en-US" sz="2000" dirty="0"/>
              <a:t>不同之处：</a:t>
            </a:r>
          </a:p>
          <a:p>
            <a:pPr lvl="2">
              <a:lnSpc>
                <a:spcPct val="120000"/>
              </a:lnSpc>
            </a:pPr>
            <a:r>
              <a:rPr lang="zh-CN" altLang="en-US" sz="2000" dirty="0"/>
              <a:t>(1)数组要求其元素占用一块</a:t>
            </a:r>
            <a:r>
              <a:rPr lang="zh-CN" altLang="en-US" sz="2000" dirty="0">
                <a:solidFill>
                  <a:srgbClr val="FF0000"/>
                </a:solidFill>
              </a:rPr>
              <a:t>地址连续</a:t>
            </a:r>
            <a:r>
              <a:rPr lang="zh-CN" altLang="en-US" sz="2000" dirty="0"/>
              <a:t>的内存单元空间，而</a:t>
            </a:r>
            <a:r>
              <a:rPr lang="zh-CN" altLang="en-US" sz="2000" dirty="0" smtClean="0"/>
              <a:t>线性结构无</a:t>
            </a:r>
            <a:r>
              <a:rPr lang="zh-CN" altLang="en-US" sz="2000" dirty="0"/>
              <a:t>此要求；</a:t>
            </a:r>
          </a:p>
          <a:p>
            <a:pPr lvl="2">
              <a:lnSpc>
                <a:spcPct val="120000"/>
              </a:lnSpc>
            </a:pPr>
            <a:r>
              <a:rPr lang="zh-CN" altLang="en-US" sz="2000" dirty="0"/>
              <a:t>(2)</a:t>
            </a:r>
            <a:r>
              <a:rPr lang="zh-CN" altLang="en-US" sz="2000" dirty="0" smtClean="0"/>
              <a:t>线性结构的</a:t>
            </a:r>
            <a:r>
              <a:rPr lang="zh-CN" altLang="en-US" sz="2000" dirty="0"/>
              <a:t>元素是</a:t>
            </a:r>
            <a:r>
              <a:rPr lang="zh-CN" altLang="en-US" sz="2000" dirty="0">
                <a:solidFill>
                  <a:srgbClr val="FF0000"/>
                </a:solidFill>
              </a:rPr>
              <a:t>逻辑意义上不可再分</a:t>
            </a:r>
            <a:r>
              <a:rPr lang="zh-CN" altLang="en-US" sz="2000" dirty="0"/>
              <a:t>的元素，而数组中的每个</a:t>
            </a:r>
            <a:r>
              <a:rPr lang="zh-CN" altLang="en-US" sz="2000" dirty="0">
                <a:solidFill>
                  <a:srgbClr val="FF0000"/>
                </a:solidFill>
              </a:rPr>
              <a:t>元素还可以是一个数组</a:t>
            </a:r>
            <a:r>
              <a:rPr lang="zh-CN" altLang="en-US" sz="2000" dirty="0"/>
              <a:t>；</a:t>
            </a:r>
          </a:p>
          <a:p>
            <a:pPr lvl="2">
              <a:lnSpc>
                <a:spcPct val="120000"/>
              </a:lnSpc>
            </a:pPr>
            <a:r>
              <a:rPr lang="zh-CN" altLang="en-US" sz="2000" dirty="0"/>
              <a:t>(3)数组的操作主要是向某个下标的数组元素中存放数据和取某个下标的数组元素，这与</a:t>
            </a:r>
            <a:r>
              <a:rPr lang="zh-CN" altLang="en-US" sz="2000" dirty="0" smtClean="0"/>
              <a:t>线性结构的</a:t>
            </a:r>
            <a:r>
              <a:rPr lang="zh-CN" altLang="en-US" sz="2000" dirty="0"/>
              <a:t>插入和删除操作不同。</a:t>
            </a:r>
          </a:p>
        </p:txBody>
      </p:sp>
    </p:spTree>
    <p:extLst>
      <p:ext uri="{BB962C8B-B14F-4D97-AF65-F5344CB8AC3E}">
        <p14:creationId xmlns:p14="http://schemas.microsoft.com/office/powerpoint/2010/main" val="2323467015"/>
      </p:ext>
    </p:extLst>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0" name="Rectangle 16"/>
          <p:cNvSpPr>
            <a:spLocks noGrp="1" noChangeArrowheads="1"/>
          </p:cNvSpPr>
          <p:nvPr>
            <p:ph type="title"/>
          </p:nvPr>
        </p:nvSpPr>
        <p:spPr>
          <a:xfrm>
            <a:off x="755576" y="116632"/>
            <a:ext cx="7772400" cy="533400"/>
          </a:xfrm>
        </p:spPr>
        <p:txBody>
          <a:bodyPr/>
          <a:lstStyle/>
          <a:p>
            <a:r>
              <a:rPr lang="en-US" altLang="zh-CN" dirty="0" smtClean="0"/>
              <a:t>3</a:t>
            </a:r>
            <a:r>
              <a:rPr lang="zh-CN" altLang="en-US" dirty="0" smtClean="0"/>
              <a:t>.</a:t>
            </a:r>
            <a:r>
              <a:rPr lang="zh-CN" altLang="en-US" dirty="0"/>
              <a:t>1 数组的定义</a:t>
            </a:r>
          </a:p>
        </p:txBody>
      </p:sp>
      <p:sp>
        <p:nvSpPr>
          <p:cNvPr id="118801" name="Rectangle 17"/>
          <p:cNvSpPr>
            <a:spLocks noGrp="1" noChangeArrowheads="1"/>
          </p:cNvSpPr>
          <p:nvPr>
            <p:ph type="body" idx="1"/>
          </p:nvPr>
        </p:nvSpPr>
        <p:spPr/>
        <p:txBody>
          <a:bodyPr/>
          <a:lstStyle/>
          <a:p>
            <a:r>
              <a:rPr lang="zh-CN" altLang="en-US" sz="2800"/>
              <a:t>二维数组</a:t>
            </a:r>
          </a:p>
          <a:p>
            <a:endParaRPr lang="zh-CN" altLang="en-US" sz="2800"/>
          </a:p>
        </p:txBody>
      </p:sp>
      <p:sp>
        <p:nvSpPr>
          <p:cNvPr id="118791" name="Text Box 7"/>
          <p:cNvSpPr txBox="1">
            <a:spLocks noChangeArrowheads="1"/>
          </p:cNvSpPr>
          <p:nvPr/>
        </p:nvSpPr>
        <p:spPr bwMode="auto">
          <a:xfrm>
            <a:off x="457200" y="3048000"/>
            <a:ext cx="8458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chemeClr val="folHlink"/>
              </a:buClr>
              <a:buFont typeface="Wingdings" pitchFamily="2" charset="2"/>
              <a:buChar char="q"/>
            </a:pPr>
            <a:r>
              <a:rPr lang="zh-CN" altLang="en-US" sz="2000" dirty="0">
                <a:latin typeface="Arial Narrow" pitchFamily="34" charset="0"/>
              </a:rPr>
              <a:t>在此:</a:t>
            </a:r>
          </a:p>
          <a:p>
            <a:pPr>
              <a:spcBef>
                <a:spcPct val="50000"/>
              </a:spcBef>
              <a:buFontTx/>
              <a:buAutoNum type="arabicPeriod"/>
            </a:pPr>
            <a:r>
              <a:rPr lang="zh-CN" altLang="en-US" sz="2000" dirty="0">
                <a:latin typeface="Arial Narrow" pitchFamily="34" charset="0"/>
              </a:rPr>
              <a:t>可以将二维数组</a:t>
            </a:r>
            <a:r>
              <a:rPr lang="en-US" altLang="zh-CN" sz="2000" dirty="0">
                <a:latin typeface="Arial Narrow" pitchFamily="34" charset="0"/>
              </a:rPr>
              <a:t>A</a:t>
            </a:r>
            <a:r>
              <a:rPr lang="zh-CN" altLang="en-US" sz="2000" dirty="0">
                <a:latin typeface="Arial Narrow" pitchFamily="34" charset="0"/>
              </a:rPr>
              <a:t>看成是由</a:t>
            </a:r>
            <a:r>
              <a:rPr lang="en-US" altLang="zh-CN" sz="2000" dirty="0">
                <a:latin typeface="Arial Narrow" pitchFamily="34" charset="0"/>
              </a:rPr>
              <a:t>m</a:t>
            </a:r>
            <a:r>
              <a:rPr lang="zh-CN" altLang="en-US" sz="2000" dirty="0">
                <a:latin typeface="Arial Narrow" pitchFamily="34" charset="0"/>
              </a:rPr>
              <a:t>个行向量</a:t>
            </a:r>
            <a:r>
              <a:rPr lang="zh-CN" altLang="en-US" sz="2000" dirty="0">
                <a:solidFill>
                  <a:srgbClr val="FF0000"/>
                </a:solidFill>
                <a:latin typeface="Arial Narrow" pitchFamily="34" charset="0"/>
              </a:rPr>
              <a:t>[</a:t>
            </a:r>
            <a:r>
              <a:rPr lang="en-US" altLang="zh-CN" sz="2000" dirty="0">
                <a:solidFill>
                  <a:srgbClr val="FF0000"/>
                </a:solidFill>
                <a:latin typeface="Arial Narrow" pitchFamily="34" charset="0"/>
              </a:rPr>
              <a:t>X</a:t>
            </a:r>
            <a:r>
              <a:rPr lang="en-US" altLang="zh-CN" sz="2000" baseline="-30000" dirty="0">
                <a:solidFill>
                  <a:srgbClr val="FF0000"/>
                </a:solidFill>
                <a:latin typeface="Arial Narrow" pitchFamily="34" charset="0"/>
              </a:rPr>
              <a:t>0</a:t>
            </a:r>
            <a:r>
              <a:rPr lang="en-US" altLang="zh-CN" sz="2000" dirty="0">
                <a:solidFill>
                  <a:srgbClr val="FF0000"/>
                </a:solidFill>
                <a:latin typeface="Arial Narrow" pitchFamily="34" charset="0"/>
              </a:rPr>
              <a:t>,X</a:t>
            </a:r>
            <a:r>
              <a:rPr lang="en-US" altLang="zh-CN" sz="2000" baseline="-30000" dirty="0">
                <a:solidFill>
                  <a:srgbClr val="FF0000"/>
                </a:solidFill>
                <a:latin typeface="Arial Narrow" pitchFamily="34" charset="0"/>
              </a:rPr>
              <a:t>1</a:t>
            </a:r>
            <a:r>
              <a:rPr lang="en-US" altLang="zh-CN" sz="2000" dirty="0">
                <a:solidFill>
                  <a:srgbClr val="FF0000"/>
                </a:solidFill>
                <a:latin typeface="Arial Narrow" pitchFamily="34" charset="0"/>
              </a:rPr>
              <a:t>, …,X</a:t>
            </a:r>
            <a:r>
              <a:rPr lang="en-US" altLang="zh-CN" sz="2000" baseline="-30000" dirty="0">
                <a:solidFill>
                  <a:srgbClr val="FF0000"/>
                </a:solidFill>
                <a:latin typeface="Arial Narrow" pitchFamily="34" charset="0"/>
              </a:rPr>
              <a:t>m-1</a:t>
            </a:r>
            <a:r>
              <a:rPr lang="en-US" altLang="zh-CN" sz="2000" dirty="0">
                <a:solidFill>
                  <a:srgbClr val="FF0000"/>
                </a:solidFill>
                <a:latin typeface="Arial Narrow" pitchFamily="34" charset="0"/>
              </a:rPr>
              <a:t>]</a:t>
            </a:r>
            <a:r>
              <a:rPr lang="en-US" altLang="zh-CN" sz="2000" baseline="30000" dirty="0">
                <a:solidFill>
                  <a:srgbClr val="FF0000"/>
                </a:solidFill>
                <a:latin typeface="Arial Narrow" pitchFamily="34" charset="0"/>
              </a:rPr>
              <a:t>T</a:t>
            </a:r>
            <a:r>
              <a:rPr lang="zh-CN" altLang="en-US" sz="2000" dirty="0">
                <a:latin typeface="Arial Narrow" pitchFamily="34" charset="0"/>
              </a:rPr>
              <a:t>组成，其中，</a:t>
            </a:r>
            <a:r>
              <a:rPr lang="en-US" altLang="zh-CN" sz="2000" i="1" dirty="0"/>
              <a:t>X</a:t>
            </a:r>
            <a:r>
              <a:rPr lang="en-US" altLang="zh-CN" sz="2000" baseline="-30000" dirty="0">
                <a:latin typeface="Arial Narrow" pitchFamily="34" charset="0"/>
              </a:rPr>
              <a:t>i</a:t>
            </a:r>
            <a:r>
              <a:rPr lang="en-US" altLang="zh-CN" sz="2000" dirty="0">
                <a:latin typeface="Arial Narrow" pitchFamily="34" charset="0"/>
              </a:rPr>
              <a:t>＝( </a:t>
            </a:r>
            <a:r>
              <a:rPr lang="en-US" altLang="zh-CN" sz="2000" i="1" dirty="0"/>
              <a:t>a</a:t>
            </a:r>
            <a:r>
              <a:rPr lang="en-US" altLang="zh-CN" sz="2000" i="1" baseline="-30000" dirty="0"/>
              <a:t>i0</a:t>
            </a:r>
            <a:r>
              <a:rPr lang="en-US" altLang="zh-CN" sz="2000" i="1" dirty="0"/>
              <a:t>, a</a:t>
            </a:r>
            <a:r>
              <a:rPr lang="en-US" altLang="zh-CN" sz="2000" i="1" baseline="-30000" dirty="0"/>
              <a:t>i1</a:t>
            </a:r>
            <a:r>
              <a:rPr lang="en-US" altLang="zh-CN" sz="2000" i="1" dirty="0"/>
              <a:t>, ….,a</a:t>
            </a:r>
            <a:r>
              <a:rPr lang="en-US" altLang="zh-CN" sz="2000" i="1" baseline="-30000" dirty="0"/>
              <a:t>in-1</a:t>
            </a:r>
            <a:r>
              <a:rPr lang="en-US" altLang="zh-CN" sz="2000" i="1" dirty="0"/>
              <a:t>)</a:t>
            </a:r>
            <a:r>
              <a:rPr lang="en-US" altLang="zh-CN" sz="2000" dirty="0">
                <a:latin typeface="Arial Narrow" pitchFamily="34" charset="0"/>
              </a:rPr>
              <a:t>， 0≤i≤m－1；</a:t>
            </a:r>
          </a:p>
          <a:p>
            <a:pPr>
              <a:spcBef>
                <a:spcPct val="50000"/>
              </a:spcBef>
              <a:buFontTx/>
              <a:buAutoNum type="arabicPeriod"/>
            </a:pPr>
            <a:r>
              <a:rPr lang="zh-CN" altLang="en-US" sz="2000" dirty="0">
                <a:latin typeface="Arial Narrow" pitchFamily="34" charset="0"/>
              </a:rPr>
              <a:t>可以将二维数组</a:t>
            </a:r>
            <a:r>
              <a:rPr lang="en-US" altLang="zh-CN" sz="2000" dirty="0">
                <a:latin typeface="Arial Narrow" pitchFamily="34" charset="0"/>
              </a:rPr>
              <a:t>A</a:t>
            </a:r>
            <a:r>
              <a:rPr lang="zh-CN" altLang="en-US" sz="2000" dirty="0">
                <a:latin typeface="Arial Narrow" pitchFamily="34" charset="0"/>
              </a:rPr>
              <a:t>看成是由</a:t>
            </a:r>
            <a:r>
              <a:rPr lang="en-US" altLang="zh-CN" sz="2000" dirty="0">
                <a:latin typeface="Arial Narrow" pitchFamily="34" charset="0"/>
              </a:rPr>
              <a:t>n</a:t>
            </a:r>
            <a:r>
              <a:rPr lang="zh-CN" altLang="en-US" sz="2000" dirty="0">
                <a:latin typeface="Arial Narrow" pitchFamily="34" charset="0"/>
              </a:rPr>
              <a:t>个列向量</a:t>
            </a:r>
            <a:r>
              <a:rPr lang="zh-CN" altLang="en-US" sz="2000" dirty="0">
                <a:solidFill>
                  <a:srgbClr val="FF0000"/>
                </a:solidFill>
                <a:latin typeface="Arial Narrow" pitchFamily="34" charset="0"/>
              </a:rPr>
              <a:t>[</a:t>
            </a:r>
            <a:r>
              <a:rPr lang="en-US" altLang="zh-CN" sz="2000" dirty="0">
                <a:solidFill>
                  <a:srgbClr val="FF0000"/>
                </a:solidFill>
                <a:latin typeface="Arial Narrow" pitchFamily="34" charset="0"/>
              </a:rPr>
              <a:t>y</a:t>
            </a:r>
            <a:r>
              <a:rPr lang="en-US" altLang="zh-CN" sz="2000" baseline="-30000" dirty="0">
                <a:solidFill>
                  <a:srgbClr val="FF0000"/>
                </a:solidFill>
                <a:latin typeface="Arial Narrow" pitchFamily="34" charset="0"/>
              </a:rPr>
              <a:t>0</a:t>
            </a:r>
            <a:r>
              <a:rPr lang="en-US" altLang="zh-CN" sz="2000" dirty="0">
                <a:solidFill>
                  <a:srgbClr val="FF0000"/>
                </a:solidFill>
                <a:latin typeface="Arial Narrow" pitchFamily="34" charset="0"/>
              </a:rPr>
              <a:t>, y</a:t>
            </a:r>
            <a:r>
              <a:rPr lang="en-US" altLang="zh-CN" sz="2000" baseline="-30000" dirty="0">
                <a:solidFill>
                  <a:srgbClr val="FF0000"/>
                </a:solidFill>
                <a:latin typeface="Arial Narrow" pitchFamily="34" charset="0"/>
              </a:rPr>
              <a:t>1</a:t>
            </a:r>
            <a:r>
              <a:rPr lang="en-US" altLang="zh-CN" sz="2000" dirty="0">
                <a:solidFill>
                  <a:srgbClr val="FF0000"/>
                </a:solidFill>
                <a:latin typeface="Arial Narrow" pitchFamily="34" charset="0"/>
              </a:rPr>
              <a:t>, ……,y</a:t>
            </a:r>
            <a:r>
              <a:rPr lang="en-US" altLang="zh-CN" sz="2000" baseline="-30000" dirty="0">
                <a:solidFill>
                  <a:srgbClr val="FF0000"/>
                </a:solidFill>
                <a:latin typeface="Arial Narrow" pitchFamily="34" charset="0"/>
              </a:rPr>
              <a:t>n-1</a:t>
            </a:r>
            <a:r>
              <a:rPr lang="en-US" altLang="zh-CN" sz="2000" dirty="0">
                <a:solidFill>
                  <a:srgbClr val="FF0000"/>
                </a:solidFill>
                <a:latin typeface="Arial Narrow" pitchFamily="34" charset="0"/>
              </a:rPr>
              <a:t>]</a:t>
            </a:r>
            <a:r>
              <a:rPr lang="zh-CN" altLang="en-US" sz="2000" dirty="0">
                <a:latin typeface="Arial Narrow" pitchFamily="34" charset="0"/>
              </a:rPr>
              <a:t>组成，其中， </a:t>
            </a:r>
            <a:r>
              <a:rPr lang="en-US" altLang="zh-CN" sz="2000" i="1" dirty="0" err="1"/>
              <a:t>Y</a:t>
            </a:r>
            <a:r>
              <a:rPr lang="en-US" altLang="zh-CN" sz="2000" baseline="-30000" dirty="0" err="1">
                <a:latin typeface="Arial Narrow" pitchFamily="34" charset="0"/>
              </a:rPr>
              <a:t>j</a:t>
            </a:r>
            <a:r>
              <a:rPr lang="en-US" altLang="zh-CN" sz="2000" dirty="0">
                <a:latin typeface="Arial Narrow" pitchFamily="34" charset="0"/>
              </a:rPr>
              <a:t>＝(</a:t>
            </a:r>
            <a:r>
              <a:rPr lang="en-US" altLang="zh-CN" sz="2000" i="1" dirty="0"/>
              <a:t>a</a:t>
            </a:r>
            <a:r>
              <a:rPr lang="en-US" altLang="zh-CN" sz="2000" i="1" baseline="-30000" dirty="0"/>
              <a:t>0j</a:t>
            </a:r>
            <a:r>
              <a:rPr lang="en-US" altLang="zh-CN" sz="2000" i="1" dirty="0"/>
              <a:t>, a</a:t>
            </a:r>
            <a:r>
              <a:rPr lang="en-US" altLang="zh-CN" sz="2000" i="1" baseline="-30000" dirty="0"/>
              <a:t>1j</a:t>
            </a:r>
            <a:r>
              <a:rPr lang="en-US" altLang="zh-CN" sz="2000" i="1" dirty="0"/>
              <a:t>, …..,a</a:t>
            </a:r>
            <a:r>
              <a:rPr lang="en-US" altLang="zh-CN" sz="2000" i="1" baseline="-30000" dirty="0"/>
              <a:t>m-1j</a:t>
            </a:r>
            <a:r>
              <a:rPr lang="en-US" altLang="zh-CN" sz="2000" dirty="0">
                <a:latin typeface="Arial Narrow" pitchFamily="34" charset="0"/>
              </a:rPr>
              <a:t>)， 0≤j≤n－1。 </a:t>
            </a:r>
          </a:p>
          <a:p>
            <a:pPr>
              <a:spcBef>
                <a:spcPct val="50000"/>
              </a:spcBef>
              <a:buClr>
                <a:schemeClr val="folHlink"/>
              </a:buClr>
              <a:buFont typeface="Wingdings" pitchFamily="2" charset="2"/>
              <a:buChar char="q"/>
            </a:pPr>
            <a:r>
              <a:rPr lang="zh-CN" altLang="en-US" sz="2000" dirty="0"/>
              <a:t>由此可知:</a:t>
            </a:r>
          </a:p>
          <a:p>
            <a:pPr>
              <a:spcBef>
                <a:spcPct val="50000"/>
              </a:spcBef>
            </a:pPr>
            <a:r>
              <a:rPr lang="zh-CN" altLang="en-US" sz="2000" dirty="0"/>
              <a:t>	二维数组中的每一个元素 最多可有二个直接前驱和两个直接后继（边界除外），故是一种典型的非线性结构。</a:t>
            </a:r>
            <a:endParaRPr lang="en-US" altLang="zh-CN" sz="2000" dirty="0"/>
          </a:p>
        </p:txBody>
      </p:sp>
      <p:graphicFrame>
        <p:nvGraphicFramePr>
          <p:cNvPr id="118795" name="Object 11"/>
          <p:cNvGraphicFramePr>
            <a:graphicFrameLocks noChangeAspect="1"/>
          </p:cNvGraphicFramePr>
          <p:nvPr>
            <p:extLst>
              <p:ext uri="{D42A27DB-BD31-4B8C-83A1-F6EECF244321}">
                <p14:modId xmlns:p14="http://schemas.microsoft.com/office/powerpoint/2010/main" val="2248583701"/>
              </p:ext>
            </p:extLst>
          </p:nvPr>
        </p:nvGraphicFramePr>
        <p:xfrm>
          <a:off x="2708275" y="990600"/>
          <a:ext cx="5173663" cy="2455863"/>
        </p:xfrm>
        <a:graphic>
          <a:graphicData uri="http://schemas.openxmlformats.org/presentationml/2006/ole">
            <mc:AlternateContent xmlns:mc="http://schemas.openxmlformats.org/markup-compatibility/2006">
              <mc:Choice xmlns:v="urn:schemas-microsoft-com:vml" Requires="v">
                <p:oleObj spid="_x0000_s1060" name="Equation" r:id="rId4" imgW="1942920" imgH="914400" progId="Equation.DSMT4">
                  <p:embed/>
                </p:oleObj>
              </mc:Choice>
              <mc:Fallback>
                <p:oleObj name="Equation" r:id="rId4" imgW="1942920" imgH="914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8275" y="990600"/>
                        <a:ext cx="5173663" cy="2455863"/>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527606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18795"/>
                                        </p:tgtEl>
                                        <p:attrNameLst>
                                          <p:attrName>style.visibility</p:attrName>
                                        </p:attrNameLst>
                                      </p:cBhvr>
                                      <p:to>
                                        <p:strVal val="visible"/>
                                      </p:to>
                                    </p:set>
                                    <p:anim calcmode="lin" valueType="num">
                                      <p:cBhvr>
                                        <p:cTn id="7" dur="1000" fill="hold"/>
                                        <p:tgtEl>
                                          <p:spTgt spid="118795"/>
                                        </p:tgtEl>
                                        <p:attrNameLst>
                                          <p:attrName>ppt_w</p:attrName>
                                        </p:attrNameLst>
                                      </p:cBhvr>
                                      <p:tavLst>
                                        <p:tav tm="0">
                                          <p:val>
                                            <p:fltVal val="0"/>
                                          </p:val>
                                        </p:tav>
                                        <p:tav tm="100000">
                                          <p:val>
                                            <p:strVal val="#ppt_w"/>
                                          </p:val>
                                        </p:tav>
                                      </p:tavLst>
                                    </p:anim>
                                    <p:anim calcmode="lin" valueType="num">
                                      <p:cBhvr>
                                        <p:cTn id="8" dur="1000" fill="hold"/>
                                        <p:tgtEl>
                                          <p:spTgt spid="118795"/>
                                        </p:tgtEl>
                                        <p:attrNameLst>
                                          <p:attrName>ppt_h</p:attrName>
                                        </p:attrNameLst>
                                      </p:cBhvr>
                                      <p:tavLst>
                                        <p:tav tm="0">
                                          <p:val>
                                            <p:fltVal val="0"/>
                                          </p:val>
                                        </p:tav>
                                        <p:tav tm="100000">
                                          <p:val>
                                            <p:strVal val="#ppt_h"/>
                                          </p:val>
                                        </p:tav>
                                      </p:tavLst>
                                    </p:anim>
                                    <p:anim calcmode="lin" valueType="num">
                                      <p:cBhvr>
                                        <p:cTn id="9" dur="1000" fill="hold"/>
                                        <p:tgtEl>
                                          <p:spTgt spid="11879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87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18791">
                                            <p:txEl>
                                              <p:pRg st="0" end="0"/>
                                            </p:txEl>
                                          </p:spTgt>
                                        </p:tgtEl>
                                        <p:attrNameLst>
                                          <p:attrName>style.visibility</p:attrName>
                                        </p:attrNameLst>
                                      </p:cBhvr>
                                      <p:to>
                                        <p:strVal val="visible"/>
                                      </p:to>
                                    </p:set>
                                    <p:animEffect transition="in" filter="box(in)">
                                      <p:cBhvr>
                                        <p:cTn id="15" dur="500"/>
                                        <p:tgtEl>
                                          <p:spTgt spid="11879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18791">
                                            <p:txEl>
                                              <p:pRg st="1" end="1"/>
                                            </p:txEl>
                                          </p:spTgt>
                                        </p:tgtEl>
                                        <p:attrNameLst>
                                          <p:attrName>style.visibility</p:attrName>
                                        </p:attrNameLst>
                                      </p:cBhvr>
                                      <p:to>
                                        <p:strVal val="visible"/>
                                      </p:to>
                                    </p:set>
                                    <p:animEffect transition="in" filter="box(in)">
                                      <p:cBhvr>
                                        <p:cTn id="20" dur="500"/>
                                        <p:tgtEl>
                                          <p:spTgt spid="11879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18791">
                                            <p:txEl>
                                              <p:pRg st="2" end="2"/>
                                            </p:txEl>
                                          </p:spTgt>
                                        </p:tgtEl>
                                        <p:attrNameLst>
                                          <p:attrName>style.visibility</p:attrName>
                                        </p:attrNameLst>
                                      </p:cBhvr>
                                      <p:to>
                                        <p:strVal val="visible"/>
                                      </p:to>
                                    </p:set>
                                    <p:animEffect transition="in" filter="box(in)">
                                      <p:cBhvr>
                                        <p:cTn id="25" dur="500"/>
                                        <p:tgtEl>
                                          <p:spTgt spid="11879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18791">
                                            <p:txEl>
                                              <p:pRg st="3" end="3"/>
                                            </p:txEl>
                                          </p:spTgt>
                                        </p:tgtEl>
                                        <p:attrNameLst>
                                          <p:attrName>style.visibility</p:attrName>
                                        </p:attrNameLst>
                                      </p:cBhvr>
                                      <p:to>
                                        <p:strVal val="visible"/>
                                      </p:to>
                                    </p:set>
                                    <p:animEffect transition="in" filter="box(in)">
                                      <p:cBhvr>
                                        <p:cTn id="30" dur="500"/>
                                        <p:tgtEl>
                                          <p:spTgt spid="11879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18791">
                                            <p:txEl>
                                              <p:pRg st="4" end="4"/>
                                            </p:txEl>
                                          </p:spTgt>
                                        </p:tgtEl>
                                        <p:attrNameLst>
                                          <p:attrName>style.visibility</p:attrName>
                                        </p:attrNameLst>
                                      </p:cBhvr>
                                      <p:to>
                                        <p:strVal val="visible"/>
                                      </p:to>
                                    </p:set>
                                    <p:animEffect transition="in" filter="box(in)">
                                      <p:cBhvr>
                                        <p:cTn id="35" dur="500"/>
                                        <p:tgtEl>
                                          <p:spTgt spid="1187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6015</TotalTime>
  <Words>6354</Words>
  <Application>Microsoft Office PowerPoint</Application>
  <PresentationFormat>全屏显示(4:3)</PresentationFormat>
  <Paragraphs>1232</Paragraphs>
  <Slides>75</Slides>
  <Notes>20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75</vt:i4>
      </vt:variant>
    </vt:vector>
  </HeadingPairs>
  <TitlesOfParts>
    <vt:vector size="90" baseType="lpstr">
      <vt:lpstr>方正舒体</vt:lpstr>
      <vt:lpstr>仿宋</vt:lpstr>
      <vt:lpstr>华文楷体</vt:lpstr>
      <vt:lpstr>华文新魏</vt:lpstr>
      <vt:lpstr>楷体_GB2312</vt:lpstr>
      <vt:lpstr>宋体</vt:lpstr>
      <vt:lpstr>Arial</vt:lpstr>
      <vt:lpstr>Arial Narrow</vt:lpstr>
      <vt:lpstr>Calibri</vt:lpstr>
      <vt:lpstr>Symbol</vt:lpstr>
      <vt:lpstr>Times New Roman</vt:lpstr>
      <vt:lpstr>Wingdings</vt:lpstr>
      <vt:lpstr>Office 主题</vt:lpstr>
      <vt:lpstr>1_Office 主题</vt:lpstr>
      <vt:lpstr>Equation</vt:lpstr>
      <vt:lpstr>PowerPoint 演示文稿</vt:lpstr>
      <vt:lpstr>PowerPoint 演示文稿</vt:lpstr>
      <vt:lpstr>PowerPoint 演示文稿</vt:lpstr>
      <vt:lpstr>PowerPoint 演示文稿</vt:lpstr>
      <vt:lpstr>PowerPoint 演示文稿</vt:lpstr>
      <vt:lpstr>3.1 数组的定义</vt:lpstr>
      <vt:lpstr>PowerPoint 演示文稿</vt:lpstr>
      <vt:lpstr>PowerPoint 演示文稿</vt:lpstr>
      <vt:lpstr>3.1 数组的定义</vt:lpstr>
      <vt:lpstr>3.1 数组的定义</vt:lpstr>
      <vt:lpstr>5.1 数组的定义</vt:lpstr>
      <vt:lpstr>3.1 数组的定义</vt:lpstr>
      <vt:lpstr>3.2  数组的顺序表示和实现</vt:lpstr>
      <vt:lpstr>3.2  数组的顺序表示和实现</vt:lpstr>
      <vt:lpstr>3.2  数组的顺序表示和实现</vt:lpstr>
      <vt:lpstr>PowerPoint 演示文稿</vt:lpstr>
      <vt:lpstr>3.2  数组的顺序表示和实现</vt:lpstr>
      <vt:lpstr>3.2  数组的顺序表示和实现</vt:lpstr>
      <vt:lpstr>3.2  数组的顺序表示和实现</vt:lpstr>
      <vt:lpstr>3.2  数组的顺序表示和实现</vt:lpstr>
      <vt:lpstr>PowerPoint 演示文稿</vt:lpstr>
      <vt:lpstr>3.3 矩阵的压缩存储</vt:lpstr>
      <vt:lpstr>3.3.1  特殊矩阵</vt:lpstr>
      <vt:lpstr>3.3.1  特殊矩阵</vt:lpstr>
      <vt:lpstr>PowerPoint 演示文稿</vt:lpstr>
      <vt:lpstr>PowerPoint 演示文稿</vt:lpstr>
      <vt:lpstr>PowerPoint 演示文稿</vt:lpstr>
      <vt:lpstr>PowerPoint 演示文稿</vt:lpstr>
      <vt:lpstr>二、三角矩阵</vt:lpstr>
      <vt:lpstr>PowerPoint 演示文稿</vt:lpstr>
      <vt:lpstr>三、对角矩阵</vt:lpstr>
      <vt:lpstr>三、对角矩阵</vt:lpstr>
      <vt:lpstr>PowerPoint 演示文稿</vt:lpstr>
      <vt:lpstr>PowerPoint 演示文稿</vt:lpstr>
      <vt:lpstr>PowerPoint 演示文稿</vt:lpstr>
      <vt:lpstr>3.3.2 稀疏矩阵</vt:lpstr>
      <vt:lpstr> 3.3.2 稀疏矩阵</vt:lpstr>
      <vt:lpstr> 3.3.2 稀疏矩阵</vt:lpstr>
      <vt:lpstr>  </vt:lpstr>
      <vt:lpstr> 3.3.2 稀疏矩阵</vt:lpstr>
      <vt:lpstr> </vt:lpstr>
      <vt:lpstr> 3.3.2 稀疏矩阵</vt:lpstr>
      <vt:lpstr> 3.3.2 稀疏矩阵</vt:lpstr>
      <vt:lpstr> 3.3.2 稀疏矩阵</vt:lpstr>
      <vt:lpstr>  </vt:lpstr>
      <vt:lpstr>PowerPoint 演示文稿</vt:lpstr>
      <vt:lpstr>PowerPoint 演示文稿</vt:lpstr>
      <vt:lpstr>三、十字链表</vt:lpstr>
      <vt:lpstr>PowerPoint 演示文稿</vt:lpstr>
      <vt:lpstr>PowerPoint 演示文稿</vt:lpstr>
      <vt:lpstr>实现分析</vt:lpstr>
      <vt:lpstr>PowerPoint 演示文稿</vt:lpstr>
      <vt:lpstr>PowerPoint 演示文稿</vt:lpstr>
      <vt:lpstr>3.4 广义表的定义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广义表的存储结构</vt:lpstr>
      <vt:lpstr>PowerPoint 演示文稿</vt:lpstr>
      <vt:lpstr>PowerPoint 演示文稿</vt:lpstr>
      <vt:lpstr>PowerPoint 演示文稿</vt:lpstr>
      <vt:lpstr>PowerPoint 演示文稿</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adam</cp:lastModifiedBy>
  <cp:revision>278</cp:revision>
  <dcterms:created xsi:type="dcterms:W3CDTF">2014-01-11T11:23:53Z</dcterms:created>
  <dcterms:modified xsi:type="dcterms:W3CDTF">2018-08-26T13:52:38Z</dcterms:modified>
</cp:coreProperties>
</file>