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34"/>
  </p:notesMasterIdLst>
  <p:sldIdLst>
    <p:sldId id="258" r:id="rId3"/>
    <p:sldId id="463" r:id="rId4"/>
    <p:sldId id="462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5" r:id="rId48"/>
    <p:sldId id="566" r:id="rId49"/>
    <p:sldId id="567" r:id="rId50"/>
    <p:sldId id="568" r:id="rId51"/>
    <p:sldId id="569" r:id="rId52"/>
    <p:sldId id="570" r:id="rId53"/>
    <p:sldId id="482" r:id="rId54"/>
    <p:sldId id="642" r:id="rId55"/>
    <p:sldId id="643" r:id="rId56"/>
    <p:sldId id="644" r:id="rId57"/>
    <p:sldId id="654" r:id="rId58"/>
    <p:sldId id="655" r:id="rId59"/>
    <p:sldId id="656" r:id="rId60"/>
    <p:sldId id="657" r:id="rId61"/>
    <p:sldId id="658" r:id="rId62"/>
    <p:sldId id="659" r:id="rId63"/>
    <p:sldId id="587" r:id="rId64"/>
    <p:sldId id="588" r:id="rId65"/>
    <p:sldId id="589" r:id="rId66"/>
    <p:sldId id="590" r:id="rId67"/>
    <p:sldId id="591" r:id="rId68"/>
    <p:sldId id="592" r:id="rId69"/>
    <p:sldId id="593" r:id="rId70"/>
    <p:sldId id="594" r:id="rId71"/>
    <p:sldId id="595" r:id="rId72"/>
    <p:sldId id="596" r:id="rId73"/>
    <p:sldId id="597" r:id="rId74"/>
    <p:sldId id="598" r:id="rId75"/>
    <p:sldId id="599" r:id="rId76"/>
    <p:sldId id="600" r:id="rId77"/>
    <p:sldId id="601" r:id="rId78"/>
    <p:sldId id="646" r:id="rId79"/>
    <p:sldId id="602" r:id="rId80"/>
    <p:sldId id="603" r:id="rId81"/>
    <p:sldId id="604" r:id="rId82"/>
    <p:sldId id="605" r:id="rId83"/>
    <p:sldId id="606" r:id="rId84"/>
    <p:sldId id="607" r:id="rId85"/>
    <p:sldId id="608" r:id="rId86"/>
    <p:sldId id="609" r:id="rId87"/>
    <p:sldId id="610" r:id="rId88"/>
    <p:sldId id="611" r:id="rId89"/>
    <p:sldId id="612" r:id="rId90"/>
    <p:sldId id="613" r:id="rId91"/>
    <p:sldId id="614" r:id="rId92"/>
    <p:sldId id="615" r:id="rId93"/>
    <p:sldId id="616" r:id="rId94"/>
    <p:sldId id="617" r:id="rId95"/>
    <p:sldId id="618" r:id="rId96"/>
    <p:sldId id="619" r:id="rId97"/>
    <p:sldId id="620" r:id="rId98"/>
    <p:sldId id="621" r:id="rId99"/>
    <p:sldId id="622" r:id="rId100"/>
    <p:sldId id="623" r:id="rId101"/>
    <p:sldId id="624" r:id="rId102"/>
    <p:sldId id="625" r:id="rId103"/>
    <p:sldId id="649" r:id="rId104"/>
    <p:sldId id="636" r:id="rId105"/>
    <p:sldId id="637" r:id="rId106"/>
    <p:sldId id="638" r:id="rId107"/>
    <p:sldId id="639" r:id="rId108"/>
    <p:sldId id="647" r:id="rId109"/>
    <p:sldId id="648" r:id="rId110"/>
    <p:sldId id="650" r:id="rId111"/>
    <p:sldId id="651" r:id="rId112"/>
    <p:sldId id="652" r:id="rId113"/>
    <p:sldId id="653" r:id="rId114"/>
    <p:sldId id="640" r:id="rId115"/>
    <p:sldId id="641" r:id="rId116"/>
    <p:sldId id="475" r:id="rId117"/>
    <p:sldId id="505" r:id="rId118"/>
    <p:sldId id="506" r:id="rId119"/>
    <p:sldId id="507" r:id="rId120"/>
    <p:sldId id="508" r:id="rId121"/>
    <p:sldId id="509" r:id="rId122"/>
    <p:sldId id="510" r:id="rId123"/>
    <p:sldId id="511" r:id="rId124"/>
    <p:sldId id="512" r:id="rId125"/>
    <p:sldId id="513" r:id="rId126"/>
    <p:sldId id="514" r:id="rId127"/>
    <p:sldId id="515" r:id="rId128"/>
    <p:sldId id="516" r:id="rId129"/>
    <p:sldId id="517" r:id="rId130"/>
    <p:sldId id="518" r:id="rId131"/>
    <p:sldId id="519" r:id="rId132"/>
    <p:sldId id="293" r:id="rId1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9" autoAdjust="0"/>
    <p:restoredTop sz="96429" autoAdjust="0"/>
  </p:normalViewPr>
  <p:slideViewPr>
    <p:cSldViewPr>
      <p:cViewPr varScale="1">
        <p:scale>
          <a:sx n="95" d="100"/>
          <a:sy n="95" d="100"/>
        </p:scale>
        <p:origin x="10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DDCEE-6C1F-440E-A69C-89DF462C7D7C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6519E-2F2E-4F0D-9588-597E5CF1D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2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519E-2F2E-4F0D-9588-597E5CF1D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4AE4D-8F37-487B-8838-DB95C884BAF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28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895E8B29-AEF8-4A05-BFC7-D48212830189}" type="slidenum">
              <a:rPr lang="en-US" altLang="zh-CN" sz="1200"/>
              <a:pPr algn="r"/>
              <a:t>38</a:t>
            </a:fld>
            <a:endParaRPr lang="en-US" altLang="zh-CN" sz="1200"/>
          </a:p>
        </p:txBody>
      </p:sp>
      <p:sp>
        <p:nvSpPr>
          <p:cNvPr id="628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399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519E-2F2E-4F0D-9588-597E5CF1D801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03B82C-C0A8-4BF4-91E7-40EE08F3D6D8}" type="datetime10">
              <a:rPr lang="zh-CN" altLang="en-US"/>
              <a:pPr/>
              <a:t>18:30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CA47FD-072E-40EA-9A7E-1CB283564B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712639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5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9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64008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077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67000" y="62484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4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41CD87-0051-4F42-8005-1D220C3D7BB9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0797A-21CA-4F0B-A9AA-B12C4813C84F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5CE70F-25DD-43C6-B7C2-DF65C7C83EE1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8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0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15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"/>
          <p:cNvSpPr>
            <a:spLocks noChangeArrowheads="1"/>
          </p:cNvSpPr>
          <p:nvPr/>
        </p:nvSpPr>
        <p:spPr bwMode="auto">
          <a:xfrm>
            <a:off x="1706141" y="1484784"/>
            <a:ext cx="5256213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/>
              <a:t>厦门大学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/>
              <a:t>复习指导讲座</a:t>
            </a:r>
            <a:endParaRPr lang="en-US" altLang="zh-CN" sz="4000" b="1" dirty="0"/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时间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19:30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主讲人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：胖胖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323528" y="836712"/>
            <a:ext cx="8458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3.3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已知一个栈的进栈序列是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1,2,3,…,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，其输出序列是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,…,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3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30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的值</a:t>
            </a:r>
            <a:r>
              <a:rPr kumimoji="1" lang="zh-CN" altLang="en-US" sz="2400" b="1" u="sng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		          	(B)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(C)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+1  		(D)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不确定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609600" y="2971800"/>
            <a:ext cx="8077200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：当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时，输出序列必是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1,…,3,2,1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，则有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-1,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-2,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…,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3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推导出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30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-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+1,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所以本题答案为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250825" y="1157288"/>
            <a:ext cx="86423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enQueue(LinkList *&amp;rear,ElemType x)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LinkList *p;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p=(LinkList *)malloc(sizeof(LinkList));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p-&gt;data=x;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(rear==NULL)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	p-&gt;next=p;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rear=p;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else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  p-&gt;next=rear-&gt;next;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rear-&gt;next=p;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rear=p;		 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5761038" y="5243513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969963" y="574516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1403350" y="574675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5542" name="Rectangle 6"/>
          <p:cNvSpPr>
            <a:spLocks noChangeArrowheads="1"/>
          </p:cNvSpPr>
          <p:nvPr/>
        </p:nvSpPr>
        <p:spPr bwMode="auto">
          <a:xfrm>
            <a:off x="4930775" y="574675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705543" name="Rectangle 7"/>
          <p:cNvSpPr>
            <a:spLocks noChangeArrowheads="1"/>
          </p:cNvSpPr>
          <p:nvPr/>
        </p:nvSpPr>
        <p:spPr bwMode="auto">
          <a:xfrm>
            <a:off x="5364163" y="574833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5544" name="Freeform 8"/>
          <p:cNvSpPr>
            <a:spLocks/>
          </p:cNvSpPr>
          <p:nvPr/>
        </p:nvSpPr>
        <p:spPr bwMode="auto">
          <a:xfrm>
            <a:off x="4524375" y="5965825"/>
            <a:ext cx="406400" cy="15875"/>
          </a:xfrm>
          <a:custGeom>
            <a:avLst/>
            <a:gdLst>
              <a:gd name="T0" fmla="*/ 0 w 256"/>
              <a:gd name="T1" fmla="*/ 10 h 10"/>
              <a:gd name="T2" fmla="*/ 256 w 256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6" h="10">
                <a:moveTo>
                  <a:pt x="0" y="10"/>
                </a:moveTo>
                <a:lnTo>
                  <a:pt x="25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45" name="Freeform 9"/>
          <p:cNvSpPr>
            <a:spLocks/>
          </p:cNvSpPr>
          <p:nvPr/>
        </p:nvSpPr>
        <p:spPr bwMode="auto">
          <a:xfrm>
            <a:off x="1668463" y="5943600"/>
            <a:ext cx="506412" cy="1588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3851275" y="560228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05547" name="Rectangle 11"/>
          <p:cNvSpPr>
            <a:spLocks noChangeArrowheads="1"/>
          </p:cNvSpPr>
          <p:nvPr/>
        </p:nvSpPr>
        <p:spPr bwMode="auto">
          <a:xfrm>
            <a:off x="2193925" y="574516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05548" name="Rectangle 12"/>
          <p:cNvSpPr>
            <a:spLocks noChangeArrowheads="1"/>
          </p:cNvSpPr>
          <p:nvPr/>
        </p:nvSpPr>
        <p:spPr bwMode="auto">
          <a:xfrm>
            <a:off x="2627313" y="574675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5549" name="Freeform 13"/>
          <p:cNvSpPr>
            <a:spLocks/>
          </p:cNvSpPr>
          <p:nvPr/>
        </p:nvSpPr>
        <p:spPr bwMode="auto">
          <a:xfrm>
            <a:off x="2841625" y="5943600"/>
            <a:ext cx="506413" cy="1588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50" name="Line 14"/>
          <p:cNvSpPr>
            <a:spLocks noChangeShapeType="1"/>
          </p:cNvSpPr>
          <p:nvPr/>
        </p:nvSpPr>
        <p:spPr bwMode="auto">
          <a:xfrm>
            <a:off x="5491163" y="6008688"/>
            <a:ext cx="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51" name="Line 15"/>
          <p:cNvSpPr>
            <a:spLocks noChangeShapeType="1"/>
          </p:cNvSpPr>
          <p:nvPr/>
        </p:nvSpPr>
        <p:spPr bwMode="auto">
          <a:xfrm>
            <a:off x="522288" y="6661150"/>
            <a:ext cx="49688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52" name="Freeform 16"/>
          <p:cNvSpPr>
            <a:spLocks/>
          </p:cNvSpPr>
          <p:nvPr/>
        </p:nvSpPr>
        <p:spPr bwMode="auto">
          <a:xfrm>
            <a:off x="541338" y="5940425"/>
            <a:ext cx="1587" cy="728663"/>
          </a:xfrm>
          <a:custGeom>
            <a:avLst/>
            <a:gdLst>
              <a:gd name="T0" fmla="*/ 9 w 9"/>
              <a:gd name="T1" fmla="*/ 0 h 459"/>
              <a:gd name="T2" fmla="*/ 0 w 9"/>
              <a:gd name="T3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459">
                <a:moveTo>
                  <a:pt x="9" y="0"/>
                </a:moveTo>
                <a:lnTo>
                  <a:pt x="0" y="45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53" name="Line 17"/>
          <p:cNvSpPr>
            <a:spLocks noChangeShapeType="1"/>
          </p:cNvSpPr>
          <p:nvPr/>
        </p:nvSpPr>
        <p:spPr bwMode="auto">
          <a:xfrm>
            <a:off x="539750" y="59610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54" name="Line 18"/>
          <p:cNvSpPr>
            <a:spLocks noChangeShapeType="1"/>
          </p:cNvSpPr>
          <p:nvPr/>
        </p:nvSpPr>
        <p:spPr bwMode="auto">
          <a:xfrm flipH="1">
            <a:off x="5508625" y="5386388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55" name="Text Box 19"/>
          <p:cNvSpPr txBox="1">
            <a:spLocks noChangeArrowheads="1"/>
          </p:cNvSpPr>
          <p:nvPr/>
        </p:nvSpPr>
        <p:spPr bwMode="auto">
          <a:xfrm>
            <a:off x="1114425" y="524351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队头</a:t>
            </a:r>
          </a:p>
        </p:txBody>
      </p:sp>
      <p:sp>
        <p:nvSpPr>
          <p:cNvPr id="705556" name="Text Box 20"/>
          <p:cNvSpPr txBox="1">
            <a:spLocks noChangeArrowheads="1"/>
          </p:cNvSpPr>
          <p:nvPr/>
        </p:nvSpPr>
        <p:spPr bwMode="auto">
          <a:xfrm>
            <a:off x="4787900" y="524351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队尾</a:t>
            </a:r>
          </a:p>
        </p:txBody>
      </p:sp>
      <p:sp>
        <p:nvSpPr>
          <p:cNvPr id="705557" name="Text Box 21"/>
          <p:cNvSpPr txBox="1">
            <a:spLocks noChangeArrowheads="1"/>
          </p:cNvSpPr>
          <p:nvPr/>
        </p:nvSpPr>
        <p:spPr bwMode="auto">
          <a:xfrm>
            <a:off x="7561263" y="5670550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705558" name="Rectangle 22"/>
          <p:cNvSpPr>
            <a:spLocks noChangeArrowheads="1"/>
          </p:cNvSpPr>
          <p:nvPr/>
        </p:nvSpPr>
        <p:spPr bwMode="auto">
          <a:xfrm>
            <a:off x="6713538" y="617537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705559" name="Rectangle 23"/>
          <p:cNvSpPr>
            <a:spLocks noChangeArrowheads="1"/>
          </p:cNvSpPr>
          <p:nvPr/>
        </p:nvSpPr>
        <p:spPr bwMode="auto">
          <a:xfrm>
            <a:off x="7146925" y="617696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5560" name="Line 24"/>
          <p:cNvSpPr>
            <a:spLocks noChangeShapeType="1"/>
          </p:cNvSpPr>
          <p:nvPr/>
        </p:nvSpPr>
        <p:spPr bwMode="auto">
          <a:xfrm flipH="1">
            <a:off x="7291388" y="5815013"/>
            <a:ext cx="287337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61" name="Freeform 25"/>
          <p:cNvSpPr>
            <a:spLocks/>
          </p:cNvSpPr>
          <p:nvPr/>
        </p:nvSpPr>
        <p:spPr bwMode="auto">
          <a:xfrm>
            <a:off x="5989638" y="5603875"/>
            <a:ext cx="941387" cy="431800"/>
          </a:xfrm>
          <a:custGeom>
            <a:avLst/>
            <a:gdLst>
              <a:gd name="T0" fmla="*/ 593 w 593"/>
              <a:gd name="T1" fmla="*/ 272 h 272"/>
              <a:gd name="T2" fmla="*/ 520 w 593"/>
              <a:gd name="T3" fmla="*/ 136 h 272"/>
              <a:gd name="T4" fmla="*/ 400 w 593"/>
              <a:gd name="T5" fmla="*/ 24 h 272"/>
              <a:gd name="T6" fmla="*/ 328 w 593"/>
              <a:gd name="T7" fmla="*/ 0 h 272"/>
              <a:gd name="T8" fmla="*/ 232 w 593"/>
              <a:gd name="T9" fmla="*/ 0 h 272"/>
              <a:gd name="T10" fmla="*/ 112 w 593"/>
              <a:gd name="T11" fmla="*/ 48 h 272"/>
              <a:gd name="T12" fmla="*/ 0 w 593"/>
              <a:gd name="T13" fmla="*/ 16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272">
                <a:moveTo>
                  <a:pt x="593" y="272"/>
                </a:moveTo>
                <a:cubicBezTo>
                  <a:pt x="581" y="249"/>
                  <a:pt x="552" y="177"/>
                  <a:pt x="520" y="136"/>
                </a:cubicBezTo>
                <a:cubicBezTo>
                  <a:pt x="488" y="95"/>
                  <a:pt x="448" y="47"/>
                  <a:pt x="400" y="24"/>
                </a:cubicBezTo>
                <a:lnTo>
                  <a:pt x="328" y="0"/>
                </a:lnTo>
                <a:lnTo>
                  <a:pt x="232" y="0"/>
                </a:lnTo>
                <a:lnTo>
                  <a:pt x="112" y="48"/>
                </a:lnTo>
                <a:lnTo>
                  <a:pt x="0" y="168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5562" name="Rectangle 26"/>
          <p:cNvSpPr>
            <a:spLocks noChangeArrowheads="1"/>
          </p:cNvSpPr>
          <p:nvPr/>
        </p:nvSpPr>
        <p:spPr bwMode="auto">
          <a:xfrm>
            <a:off x="684213" y="5492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进队运算算法</a:t>
            </a:r>
          </a:p>
        </p:txBody>
      </p:sp>
    </p:spTree>
    <p:extLst>
      <p:ext uri="{BB962C8B-B14F-4D97-AF65-F5344CB8AC3E}">
        <p14:creationId xmlns:p14="http://schemas.microsoft.com/office/powerpoint/2010/main" val="844458321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72009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deQueue(LinkList *&amp;rear,ElemType &amp;x)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LinkList *q;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(rear==NULL) return false;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else if (rear-&gt;next==rear)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  x=rear-&gt;data;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free(rear);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rear=NULL;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else			      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	q=rear-&gt;next;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x=q-&gt;data;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rear-&gt;next=q-&gt;next;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free(q);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7812088" y="5229225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2914650" y="573246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3348038" y="573405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6875463" y="573405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706567" name="Rectangle 7"/>
          <p:cNvSpPr>
            <a:spLocks noChangeArrowheads="1"/>
          </p:cNvSpPr>
          <p:nvPr/>
        </p:nvSpPr>
        <p:spPr bwMode="auto">
          <a:xfrm>
            <a:off x="7308850" y="573563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68" name="Freeform 8"/>
          <p:cNvSpPr>
            <a:spLocks/>
          </p:cNvSpPr>
          <p:nvPr/>
        </p:nvSpPr>
        <p:spPr bwMode="auto">
          <a:xfrm>
            <a:off x="6469063" y="5953125"/>
            <a:ext cx="406400" cy="15875"/>
          </a:xfrm>
          <a:custGeom>
            <a:avLst/>
            <a:gdLst>
              <a:gd name="T0" fmla="*/ 0 w 256"/>
              <a:gd name="T1" fmla="*/ 10 h 10"/>
              <a:gd name="T2" fmla="*/ 256 w 256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6" h="10">
                <a:moveTo>
                  <a:pt x="0" y="10"/>
                </a:moveTo>
                <a:lnTo>
                  <a:pt x="25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69" name="Freeform 9"/>
          <p:cNvSpPr>
            <a:spLocks/>
          </p:cNvSpPr>
          <p:nvPr/>
        </p:nvSpPr>
        <p:spPr bwMode="auto">
          <a:xfrm>
            <a:off x="3638550" y="5930900"/>
            <a:ext cx="506413" cy="1588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70" name="Text Box 10"/>
          <p:cNvSpPr txBox="1">
            <a:spLocks noChangeArrowheads="1"/>
          </p:cNvSpPr>
          <p:nvPr/>
        </p:nvSpPr>
        <p:spPr bwMode="auto">
          <a:xfrm>
            <a:off x="5795963" y="5589588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4138613" y="573246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4572000" y="573405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73" name="Freeform 13"/>
          <p:cNvSpPr>
            <a:spLocks/>
          </p:cNvSpPr>
          <p:nvPr/>
        </p:nvSpPr>
        <p:spPr bwMode="auto">
          <a:xfrm>
            <a:off x="4786313" y="5930900"/>
            <a:ext cx="506412" cy="1588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74" name="Line 14"/>
          <p:cNvSpPr>
            <a:spLocks noChangeShapeType="1"/>
          </p:cNvSpPr>
          <p:nvPr/>
        </p:nvSpPr>
        <p:spPr bwMode="auto">
          <a:xfrm>
            <a:off x="7435850" y="5995988"/>
            <a:ext cx="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75" name="Line 15"/>
          <p:cNvSpPr>
            <a:spLocks noChangeShapeType="1"/>
          </p:cNvSpPr>
          <p:nvPr/>
        </p:nvSpPr>
        <p:spPr bwMode="auto">
          <a:xfrm>
            <a:off x="2466975" y="6648450"/>
            <a:ext cx="49688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76" name="Freeform 16"/>
          <p:cNvSpPr>
            <a:spLocks/>
          </p:cNvSpPr>
          <p:nvPr/>
        </p:nvSpPr>
        <p:spPr bwMode="auto">
          <a:xfrm>
            <a:off x="2486025" y="5927725"/>
            <a:ext cx="1588" cy="728663"/>
          </a:xfrm>
          <a:custGeom>
            <a:avLst/>
            <a:gdLst>
              <a:gd name="T0" fmla="*/ 9 w 9"/>
              <a:gd name="T1" fmla="*/ 0 h 459"/>
              <a:gd name="T2" fmla="*/ 0 w 9"/>
              <a:gd name="T3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459">
                <a:moveTo>
                  <a:pt x="9" y="0"/>
                </a:moveTo>
                <a:lnTo>
                  <a:pt x="0" y="45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77" name="Line 17"/>
          <p:cNvSpPr>
            <a:spLocks noChangeShapeType="1"/>
          </p:cNvSpPr>
          <p:nvPr/>
        </p:nvSpPr>
        <p:spPr bwMode="auto">
          <a:xfrm>
            <a:off x="2484438" y="59483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78" name="Line 18"/>
          <p:cNvSpPr>
            <a:spLocks noChangeShapeType="1"/>
          </p:cNvSpPr>
          <p:nvPr/>
        </p:nvSpPr>
        <p:spPr bwMode="auto">
          <a:xfrm flipH="1">
            <a:off x="7453313" y="5373688"/>
            <a:ext cx="287337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579" name="Text Box 19"/>
          <p:cNvSpPr txBox="1">
            <a:spLocks noChangeArrowheads="1"/>
          </p:cNvSpPr>
          <p:nvPr/>
        </p:nvSpPr>
        <p:spPr bwMode="auto">
          <a:xfrm>
            <a:off x="2987675" y="52292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队头</a:t>
            </a: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6661150" y="52292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队尾</a:t>
            </a:r>
          </a:p>
        </p:txBody>
      </p:sp>
      <p:sp>
        <p:nvSpPr>
          <p:cNvPr id="706581" name="Oval 21"/>
          <p:cNvSpPr>
            <a:spLocks noChangeArrowheads="1"/>
          </p:cNvSpPr>
          <p:nvPr/>
        </p:nvSpPr>
        <p:spPr bwMode="auto">
          <a:xfrm>
            <a:off x="2771775" y="5256213"/>
            <a:ext cx="1223963" cy="119697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82" name="Rectangle 22"/>
          <p:cNvSpPr>
            <a:spLocks noChangeArrowheads="1"/>
          </p:cNvSpPr>
          <p:nvPr/>
        </p:nvSpPr>
        <p:spPr bwMode="auto">
          <a:xfrm>
            <a:off x="755650" y="4905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出队运算算法</a:t>
            </a:r>
          </a:p>
        </p:txBody>
      </p:sp>
    </p:spTree>
    <p:extLst>
      <p:ext uri="{BB962C8B-B14F-4D97-AF65-F5344CB8AC3E}">
        <p14:creationId xmlns:p14="http://schemas.microsoft.com/office/powerpoint/2010/main" val="2782578321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85528"/>
            <a:ext cx="7848872" cy="419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练习题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6.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如果用单链表来存储表示队列，应该选用（ ）。（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、仅设头指针的非循环链表 	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、仅设尾指针的非循环链表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、仅设头指针的循环链表	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、仅设尾指针的循环链表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en-US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7.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用链接方式存储的队列，在进行删除运算时（    ）。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北方交通大学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2001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AutoNum type="alphaUcPeriod"/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仅修改头指针             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仅修改尾指针    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C. 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头、尾指针都要修改  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头、尾指针可能都要修改</a:t>
            </a:r>
          </a:p>
        </p:txBody>
      </p:sp>
      <p:sp>
        <p:nvSpPr>
          <p:cNvPr id="3" name="矩形 2"/>
          <p:cNvSpPr/>
          <p:nvPr/>
        </p:nvSpPr>
        <p:spPr>
          <a:xfrm>
            <a:off x="5796136" y="1700808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4168" y="3573016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1187450" y="401638"/>
            <a:ext cx="5761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3.2.5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双端队列</a:t>
            </a:r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4248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所谓</a:t>
            </a:r>
            <a:r>
              <a:rPr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双端队列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是指两端都可以进行进队和出队操作的队列，如下图所示，将队列的两端分别称为前端和后端，两端都可以入队和出队。其元素的逻辑结构仍是线性结构。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853" name="Object 5"/>
          <p:cNvGraphicFramePr>
            <a:graphicFrameLocks noChangeAspect="1"/>
          </p:cNvGraphicFramePr>
          <p:nvPr/>
        </p:nvGraphicFramePr>
        <p:xfrm>
          <a:off x="1547813" y="2900363"/>
          <a:ext cx="54006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图片" r:id="rId3" imgW="3063394" imgH="827429" progId="Word.Picture.8">
                  <p:embed/>
                </p:oleObj>
              </mc:Choice>
              <mc:Fallback>
                <p:oleObj name="图片" r:id="rId3" imgW="3063394" imgH="82742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00363"/>
                        <a:ext cx="5400675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581689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539552" y="1124744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输出受限的双端队列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（即一个端点允许插入和删除，另一个端点只允许插入的双端队列） ，如下图所示。</a:t>
            </a:r>
          </a:p>
        </p:txBody>
      </p:sp>
      <p:sp>
        <p:nvSpPr>
          <p:cNvPr id="719875" name="Rectangle 3"/>
          <p:cNvSpPr>
            <a:spLocks noChangeArrowheads="1"/>
          </p:cNvSpPr>
          <p:nvPr/>
        </p:nvSpPr>
        <p:spPr bwMode="auto">
          <a:xfrm>
            <a:off x="144264" y="37441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97190"/>
              </p:ext>
            </p:extLst>
          </p:nvPr>
        </p:nvGraphicFramePr>
        <p:xfrm>
          <a:off x="1044377" y="2782094"/>
          <a:ext cx="6119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图片" r:id="rId3" imgW="3015568" imgH="827429" progId="Word.Picture.8">
                  <p:embed/>
                </p:oleObj>
              </mc:Choice>
              <mc:Fallback>
                <p:oleObj name="图片" r:id="rId3" imgW="3015568" imgH="82742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377" y="2782094"/>
                        <a:ext cx="6119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018931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467544" y="1196752"/>
            <a:ext cx="8135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输入受限的双端队列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（即一个端点允许插入和删除，另一个端点只允许删除的双端队列），如下图所示， </a:t>
            </a: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-769" y="39304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910451"/>
              </p:ext>
            </p:extLst>
          </p:nvPr>
        </p:nvGraphicFramePr>
        <p:xfrm>
          <a:off x="1402581" y="2636614"/>
          <a:ext cx="61214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图片" r:id="rId3" imgW="2806283" imgH="722787" progId="Word.Picture.8">
                  <p:embed/>
                </p:oleObj>
              </mc:Choice>
              <mc:Fallback>
                <p:oleObj name="图片" r:id="rId3" imgW="2806283" imgH="72278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581" y="2636614"/>
                        <a:ext cx="6121400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632786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251520" y="836712"/>
            <a:ext cx="84963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3.9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某队列允许在两端进行入队操作，但仅允许在一端进行出队操作，若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元素进队，则以下不可能得到的顺序有哪些？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bacde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dbace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dbcae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ecbad</a:t>
            </a:r>
            <a:endParaRPr lang="en-US" altLang="zh-CN" sz="24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395983" y="2636937"/>
            <a:ext cx="82073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本题的队列实际上是一个输出受限的双端队列。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前端进，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后端进，全出队。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前端进，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前端进，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后端进，全出队。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前端进，因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未出，此时只能进队，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怎么进都不可能在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之间。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前端进，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前端进，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后端进，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前端进，全出队。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所以不可能得到的顺序为（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290171211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760"/>
            <a:ext cx="7848872" cy="3271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）双端队列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双端队列是限定插入和删除操作在表的两端进行的线性表，是一种具有队列和栈的性质的数据结构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、输出受限的双端队列：允许在一端进行插入和删除，但在另一端只允许插入的双端队列称为输出受限的双端队列。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、输入受限的双端队列：允许在一端进行插入和删除，但是在另一端只允许删除的双端队列叫做输入受限的双端队列。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04E4657-4454-4CEB-9E93-82E489F7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725144"/>
            <a:ext cx="6062352" cy="10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5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836712"/>
            <a:ext cx="7704856" cy="419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已知输入序列为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abcd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经过输出受限的双向队列后能得到的输出序列有（    ）。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A. 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dacb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 B. 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cadb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  C. 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dbca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   D. 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bdac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 E.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以上答案都不对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若以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1234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作为双端队列的输入序列，则既不能由输入受限的双端队列得到，也不能由输出受限的双端队列得到的输出序列是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   )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西安电子科技大学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1996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】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                   A. 1234         B. 4132          C. 4231         D. 4213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6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、请写出队列的定义。链队列和循环队列的主要的区别和共同点是什么。（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真题简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268760"/>
            <a:ext cx="86409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 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304" y="2708920"/>
            <a:ext cx="86409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608587"/>
            <a:ext cx="82170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、从时间上，其实它们的基本操作都是常数时间，即都为</a:t>
            </a:r>
            <a:r>
              <a:rPr lang="en-US" altLang="zh-CN" sz="1600" dirty="0">
                <a:solidFill>
                  <a:schemeClr val="tx1"/>
                </a:solidFill>
              </a:rPr>
              <a:t>0(1)</a:t>
            </a:r>
            <a:r>
              <a:rPr lang="zh-CN" altLang="en-US" sz="1600" dirty="0">
                <a:solidFill>
                  <a:schemeClr val="tx1"/>
                </a:solidFill>
              </a:rPr>
              <a:t>的，不过循环队列是事先申请好空间，使用期间不释放，而对于链队列，每次申请和释放结点也会存在一些时间开销，如果入队出队频繁，则两者还是有细微差异。</a:t>
            </a:r>
          </a:p>
          <a:p>
            <a:pPr latinLnBrk="1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、对于空间上来说，循环队列必须有一个固定的长度，所以就有了存储元素个数和空间浪费的问题。而链队列不存在这个问题，尽管它需要一个指针域，会产生一些空间上的开销，但也可以接受。所以在</a:t>
            </a:r>
            <a:r>
              <a:rPr lang="zh-CN" altLang="en-US" sz="1600" b="1" dirty="0">
                <a:solidFill>
                  <a:schemeClr val="tx1"/>
                </a:solidFill>
              </a:rPr>
              <a:t>空间上，链队列更加灵活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6558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12776"/>
            <a:ext cx="7920880" cy="475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练习题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15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分）请利用两个队列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来模拟一个栈。已知队列的三个运算定义如下：（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2013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程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bool EnQueue(Queue &amp;Q,int e);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插入一个元素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e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入队列；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bool DnQueue(Queue &amp;Q,int e);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删除一个元素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e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出队列；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bool QueueEmpty(Queue Q);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判队列为空。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假设数据结构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Queue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已定义，栈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Stack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的数据结构定义如下：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Typedef struct {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Queue Q1;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Queue Q2;   }Stack;</a:t>
            </a:r>
          </a:p>
        </p:txBody>
      </p:sp>
    </p:spTree>
    <p:extLst>
      <p:ext uri="{BB962C8B-B14F-4D97-AF65-F5344CB8AC3E}">
        <p14:creationId xmlns:p14="http://schemas.microsoft.com/office/powerpoint/2010/main" val="18525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3820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3.4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个元素进栈序列是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1,2,3,…,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，其输出序列是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,…,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的值</a:t>
            </a:r>
            <a:r>
              <a:rPr kumimoji="1" lang="zh-CN" altLang="en-US" sz="2400" b="1" u="sng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(A)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一定是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		(B)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一定是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(C)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不可能是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 	(D)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以上都不对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33400" y="4652963"/>
            <a:ext cx="8153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解：当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时，说明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1,2,3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先进栈，立即出栈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，然后可能出栈，即为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，也可能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或后面的元素进栈，再出栈。因此，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可能是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，也可能是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4,…,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，但一定不能是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。所以本题答案为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99044" name="Group 4"/>
          <p:cNvGrpSpPr>
            <a:grpSpLocks/>
          </p:cNvGrpSpPr>
          <p:nvPr/>
        </p:nvGrpSpPr>
        <p:grpSpPr bwMode="auto">
          <a:xfrm>
            <a:off x="2700338" y="2708275"/>
            <a:ext cx="1871662" cy="1712913"/>
            <a:chOff x="1701" y="1706"/>
            <a:chExt cx="1179" cy="1079"/>
          </a:xfrm>
        </p:grpSpPr>
        <p:sp>
          <p:nvSpPr>
            <p:cNvPr id="599045" name="Text Box 5"/>
            <p:cNvSpPr txBox="1">
              <a:spLocks noChangeArrowheads="1"/>
            </p:cNvSpPr>
            <p:nvPr/>
          </p:nvSpPr>
          <p:spPr bwMode="auto">
            <a:xfrm>
              <a:off x="2245" y="2257"/>
              <a:ext cx="181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zh-CN">
                <a:latin typeface="Verdana" panose="020B0604030504040204" pitchFamily="34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</a:rPr>
                <a:t>2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99046" name="Freeform 6"/>
            <p:cNvSpPr>
              <a:spLocks/>
            </p:cNvSpPr>
            <p:nvPr/>
          </p:nvSpPr>
          <p:spPr bwMode="auto">
            <a:xfrm>
              <a:off x="2195" y="2024"/>
              <a:ext cx="5" cy="761"/>
            </a:xfrm>
            <a:custGeom>
              <a:avLst/>
              <a:gdLst>
                <a:gd name="T0" fmla="*/ 5 w 5"/>
                <a:gd name="T1" fmla="*/ 0 h 761"/>
                <a:gd name="T2" fmla="*/ 0 w 5"/>
                <a:gd name="T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761">
                  <a:moveTo>
                    <a:pt x="5" y="0"/>
                  </a:moveTo>
                  <a:lnTo>
                    <a:pt x="0" y="76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9047" name="Freeform 7"/>
            <p:cNvSpPr>
              <a:spLocks/>
            </p:cNvSpPr>
            <p:nvPr/>
          </p:nvSpPr>
          <p:spPr bwMode="auto">
            <a:xfrm>
              <a:off x="2193" y="2780"/>
              <a:ext cx="279" cy="1"/>
            </a:xfrm>
            <a:custGeom>
              <a:avLst/>
              <a:gdLst>
                <a:gd name="T0" fmla="*/ 0 w 279"/>
                <a:gd name="T1" fmla="*/ 15 h 15"/>
                <a:gd name="T2" fmla="*/ 279 w 279"/>
                <a:gd name="T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9" h="15">
                  <a:moveTo>
                    <a:pt x="0" y="15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9048" name="Freeform 8"/>
            <p:cNvSpPr>
              <a:spLocks/>
            </p:cNvSpPr>
            <p:nvPr/>
          </p:nvSpPr>
          <p:spPr bwMode="auto">
            <a:xfrm>
              <a:off x="2464" y="2027"/>
              <a:ext cx="8" cy="758"/>
            </a:xfrm>
            <a:custGeom>
              <a:avLst/>
              <a:gdLst>
                <a:gd name="T0" fmla="*/ 8 w 8"/>
                <a:gd name="T1" fmla="*/ 0 h 758"/>
                <a:gd name="T2" fmla="*/ 0 w 8"/>
                <a:gd name="T3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7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9049" name="Line 9"/>
            <p:cNvSpPr>
              <a:spLocks noChangeShapeType="1"/>
            </p:cNvSpPr>
            <p:nvPr/>
          </p:nvSpPr>
          <p:spPr bwMode="auto">
            <a:xfrm>
              <a:off x="1837" y="202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9050" name="Line 10"/>
            <p:cNvSpPr>
              <a:spLocks noChangeShapeType="1"/>
            </p:cNvSpPr>
            <p:nvPr/>
          </p:nvSpPr>
          <p:spPr bwMode="auto">
            <a:xfrm>
              <a:off x="2465" y="202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9051" name="Text Box 11"/>
            <p:cNvSpPr txBox="1">
              <a:spLocks noChangeArrowheads="1"/>
            </p:cNvSpPr>
            <p:nvPr/>
          </p:nvSpPr>
          <p:spPr bwMode="auto">
            <a:xfrm>
              <a:off x="2517" y="1706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2699" y="1706"/>
              <a:ext cx="18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53" name="Text Box 13"/>
            <p:cNvSpPr txBox="1">
              <a:spLocks noChangeArrowheads="1"/>
            </p:cNvSpPr>
            <p:nvPr/>
          </p:nvSpPr>
          <p:spPr bwMode="auto">
            <a:xfrm>
              <a:off x="1701" y="1706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</a:rPr>
                <a:t>...4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2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12776"/>
            <a:ext cx="7920880" cy="373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请利用队列的运算来实现该栈的三个运算：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Push(ST,x);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元素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x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栈；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Pop(ST,x);ST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栈顶元素出栈，赋给变量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x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StackEmpty(ST);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判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栈是否为空。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push: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用队列模拟入栈操作思路：把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作为辅助队列，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看成栈，由于队列是先进先出，所有把新元素压到队列最前端即可。 只要把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中所有元素压到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中，然后新元素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x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入队列，再把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中元素压到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，就可完成。代码如下： </a:t>
            </a:r>
          </a:p>
        </p:txBody>
      </p:sp>
    </p:spTree>
    <p:extLst>
      <p:ext uri="{BB962C8B-B14F-4D97-AF65-F5344CB8AC3E}">
        <p14:creationId xmlns:p14="http://schemas.microsoft.com/office/powerpoint/2010/main" val="39739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792088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void push(stack ST, element x){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element e;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While(!QueueEmpty(ST.Q1))//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把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中所有元素压入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{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	DeQueue(ST.Q1,e);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删除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中准备被压入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的元素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		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EnQueue(ST.Q2,e);//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把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取出来的元素压入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队列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	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}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EnQueue(ST.Q1,x);//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把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x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压入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	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while(!QueueEmpty(ST.Q2)){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	DeQueue(ST.Q2,e);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删除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中准备被压入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的元素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		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EnQueue(ST.Q1,e);//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把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取出来的元素压入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队列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	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}   }</a:t>
            </a:r>
          </a:p>
        </p:txBody>
      </p:sp>
    </p:spTree>
    <p:extLst>
      <p:ext uri="{BB962C8B-B14F-4D97-AF65-F5344CB8AC3E}">
        <p14:creationId xmlns:p14="http://schemas.microsoft.com/office/powerpoint/2010/main" val="8658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792088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(2)pop: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用队列模拟出栈比入栈容易得多。由于刚压入的元素在队列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的头，只要弹出即为弹栈操作。即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void pop(stack ST,element x)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{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element e;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if(QueueEmpty(ST.Q1))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	return;//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队列为空，无法完成弹栈则返回。这一步一定要记得。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	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DeQueue(ST.Q1,e);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}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(3)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、判断栈是否空即判断队列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Q1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是否空。</a:t>
            </a:r>
          </a:p>
        </p:txBody>
      </p:sp>
    </p:spTree>
    <p:extLst>
      <p:ext uri="{BB962C8B-B14F-4D97-AF65-F5344CB8AC3E}">
        <p14:creationId xmlns:p14="http://schemas.microsoft.com/office/powerpoint/2010/main" val="36113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42BEFAC4-C055-4E1C-B8DF-0FF7C6010127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07720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本章基本学习要点如下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）理解栈和队列的特性以及它们之间的差异，知道在何时使用哪种数据结构。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）重点掌握在顺序栈上和链栈上实现栈的基本运算算法，注意栈满和栈空的条件。</a:t>
            </a:r>
          </a:p>
        </p:txBody>
      </p:sp>
    </p:spTree>
    <p:extLst>
      <p:ext uri="{BB962C8B-B14F-4D97-AF65-F5344CB8AC3E}">
        <p14:creationId xmlns:p14="http://schemas.microsoft.com/office/powerpoint/2010/main" val="35914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F6839269-FF66-4F20-9896-67F5396E349C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848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）重点掌握在顺序队上和链队上实现队列的基本运算算法，注意循环队上队满和队空的条件。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）灵活运用栈和队列这两种数据结构解决一些综合应用问题。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="" xmlns:a16="http://schemas.microsoft.com/office/drawing/2014/main" id="{6506C3D4-7A40-4AB4-93A7-78FAC0EF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16" y="3501008"/>
            <a:ext cx="5796644" cy="221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prstClr val="black"/>
                </a:solidFill>
              </a:rPr>
              <a:t>一、串的基本概念</a:t>
            </a:r>
            <a:endParaRPr lang="en-US" altLang="zh-CN" sz="3200" b="1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prstClr val="black"/>
                </a:solidFill>
              </a:rPr>
              <a:t>二、串的基本操作</a:t>
            </a:r>
            <a:endParaRPr lang="en-US" altLang="zh-CN" sz="3200" b="1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prstClr val="black"/>
                </a:solidFill>
              </a:rPr>
              <a:t>三、 串的匹配算法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="" xmlns:a16="http://schemas.microsoft.com/office/drawing/2014/main" id="{E5863934-6970-4CDE-9E39-2C25C7C8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2506361"/>
            <a:ext cx="27368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800" b="1" dirty="0">
                <a:solidFill>
                  <a:prstClr val="black"/>
                </a:solidFill>
              </a:rPr>
              <a:t>主要内容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3A6A502-8CDD-4E0C-AD3B-E34CC8ADA2D3}"/>
              </a:ext>
            </a:extLst>
          </p:cNvPr>
          <p:cNvSpPr/>
          <p:nvPr/>
        </p:nvSpPr>
        <p:spPr>
          <a:xfrm>
            <a:off x="3192935" y="1438475"/>
            <a:ext cx="60715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>
                <a:solidFill>
                  <a:srgbClr val="252525"/>
                </a:solidFill>
                <a:latin typeface="宋体"/>
              </a:rPr>
              <a:t>第</a:t>
            </a:r>
            <a:r>
              <a:rPr lang="en-US" altLang="zh-CN" sz="4400" b="1">
                <a:solidFill>
                  <a:srgbClr val="252525"/>
                </a:solidFill>
                <a:latin typeface="宋体"/>
              </a:rPr>
              <a:t>4</a:t>
            </a:r>
            <a:r>
              <a:rPr lang="zh-CN" altLang="en-US" sz="4400" b="1">
                <a:solidFill>
                  <a:srgbClr val="252525"/>
                </a:solidFill>
                <a:latin typeface="宋体"/>
              </a:rPr>
              <a:t>章 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4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564" y="1196752"/>
            <a:ext cx="8316924" cy="3363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effectLst/>
                <a:latin typeface="Calibri"/>
                <a:ea typeface="宋体"/>
                <a:cs typeface="Times New Roman"/>
              </a:rPr>
              <a:t>一</a:t>
            </a: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、串的基本概念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1.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串的基本概念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串是由零个或多个任意字符组成的字符序列。一般记作：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s=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 s2 … sn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其中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是串名；在本书中，用双引号作为串的定界符，引号引起来的字符序列为串值，引号本身不属于串的内容；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ai(1&lt;=i&lt;=n)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是一个任意字符，它称为串的元素，是构成串的基本单位，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是它在整个串中的序号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;  n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为串的长度，表示串中所包含的字符个数，当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n=0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时，称为空串，通常记为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Ф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59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564" y="1196752"/>
            <a:ext cx="8316924" cy="382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二、串的基本操作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串的基本操作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前面谈到串的最小操作子集：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串赋值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StrAssign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串比较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StrCompare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求串长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StrLength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串联接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Concat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或者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StrConcat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求子串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SubString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或者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SubStr</a:t>
            </a:r>
          </a:p>
        </p:txBody>
      </p:sp>
    </p:spTree>
    <p:extLst>
      <p:ext uri="{BB962C8B-B14F-4D97-AF65-F5344CB8AC3E}">
        <p14:creationId xmlns:p14="http://schemas.microsoft.com/office/powerpoint/2010/main" val="21312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564" y="1196752"/>
            <a:ext cx="8316924" cy="429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二、串的基本操作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2. 1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 求串长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StrLength(s)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操作结果：求出串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的长度。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串赋值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StrAssign(s1,s2)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是一个串变量，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或者是一个串常量，或者是一个串变量（通常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是一个串常量时称为串赋值，是一个串变量称为串拷贝）。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操作结果：将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的串值赋值给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原来的值被覆盖掉。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3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9036496" cy="567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二、串的基本操作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2.3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连接操作 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StrConcat (s1,s2,s)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或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StrConcat (s1,s2)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  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s1,s2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   操作结果：两个串的联接就是将一个串的串值紧接着放在另一个串的后面，连接成一个串。前者是产生新串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不改变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;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后者是在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的后面联接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的串值，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改变，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不改变。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例如：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s1=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he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s2=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bei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＂，前者操作结果是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s=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he bei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＂；后者操作结果是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s1=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he bei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2.4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求子串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SubStr (s,i,len)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1≤i≤StrLength(s)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0≤len≤StrLength(s)-i+1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操作结果：返回从串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的第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个字符开始的长度为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len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的子串。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len=0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得到的是空串。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   例如：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SubStr(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abcdefghi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,3,4)=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cdef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8868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457200" y="825500"/>
            <a:ext cx="533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ea typeface="楷体_GB2312" pitchFamily="49" charset="-122"/>
              </a:rPr>
              <a:t>栈的几种基本运算如下</a:t>
            </a:r>
            <a:r>
              <a:rPr lang="en-US" altLang="zh-CN" b="1">
                <a:ea typeface="楷体_GB2312" pitchFamily="49" charset="-122"/>
              </a:rPr>
              <a:t>:    </a:t>
            </a:r>
            <a:endParaRPr lang="en-US" altLang="zh-CN" sz="1800" b="1">
              <a:latin typeface="Verdana" panose="020B0604030504040204" pitchFamily="34" charset="0"/>
            </a:endParaRP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827088" y="1412875"/>
            <a:ext cx="77041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InitStack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(&amp;s)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初始化栈。构造一个空栈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。</a:t>
            </a:r>
          </a:p>
          <a:p>
            <a:pPr>
              <a:buFontTx/>
              <a:buAutoNum type="circleNumDbPlain"/>
            </a:pP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DestroyStack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(&amp;s)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销毁栈。释放栈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占用的存储空间。</a:t>
            </a:r>
          </a:p>
          <a:p>
            <a:pPr>
              <a:buFontTx/>
              <a:buAutoNum type="circleNumDbPlain"/>
            </a:pP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StackEmpty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(s)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判断栈是否为空</a:t>
            </a:r>
            <a:r>
              <a:rPr lang="en-US" altLang="zh-CN" b="1" dirty="0">
                <a:ea typeface="楷体_GB2312" pitchFamily="49" charset="-122"/>
              </a:rPr>
              <a:t>:</a:t>
            </a:r>
            <a:r>
              <a:rPr lang="zh-CN" altLang="en-US" b="1" dirty="0">
                <a:ea typeface="楷体_GB2312" pitchFamily="49" charset="-122"/>
              </a:rPr>
              <a:t>若栈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为空，则返回真；否则返回假。</a:t>
            </a:r>
          </a:p>
          <a:p>
            <a:pPr>
              <a:buFontTx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Push(&amp;</a:t>
            </a: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S,e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：进栈。将元素</a:t>
            </a:r>
            <a:r>
              <a:rPr lang="en-US" altLang="zh-CN" b="1" dirty="0">
                <a:ea typeface="楷体_GB2312" pitchFamily="49" charset="-122"/>
              </a:rPr>
              <a:t>e</a:t>
            </a:r>
            <a:r>
              <a:rPr lang="zh-CN" altLang="en-US" b="1" dirty="0">
                <a:ea typeface="楷体_GB2312" pitchFamily="49" charset="-122"/>
              </a:rPr>
              <a:t>插入到栈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中作为栈顶元素。</a:t>
            </a:r>
          </a:p>
          <a:p>
            <a:pPr>
              <a:buFontTx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Pop(&amp;</a:t>
            </a: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s,&amp;e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ea typeface="楷体_GB2312" pitchFamily="49" charset="-122"/>
              </a:rPr>
              <a:t>出栈。从栈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中退出栈顶元素，并将其值赋给</a:t>
            </a:r>
            <a:r>
              <a:rPr lang="en-US" altLang="zh-CN" b="1" dirty="0">
                <a:ea typeface="楷体_GB2312" pitchFamily="49" charset="-122"/>
              </a:rPr>
              <a:t>e</a:t>
            </a:r>
            <a:r>
              <a:rPr lang="zh-CN" altLang="en-US" b="1" dirty="0">
                <a:ea typeface="楷体_GB2312" pitchFamily="49" charset="-122"/>
              </a:rPr>
              <a:t>。</a:t>
            </a:r>
          </a:p>
          <a:p>
            <a:pPr>
              <a:buFontTx/>
              <a:buAutoNum type="circleNumDbPlain"/>
            </a:pP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GetTop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s,&amp;e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：取栈顶元素。返回当前的栈顶元素，并将其值赋给</a:t>
            </a:r>
            <a:r>
              <a:rPr lang="en-US" altLang="zh-CN" b="1" dirty="0">
                <a:ea typeface="楷体_GB2312" pitchFamily="49" charset="-122"/>
              </a:rPr>
              <a:t>e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kumimoji="0" lang="zh-CN" altLang="en-US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8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836712"/>
            <a:ext cx="8496944" cy="567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二、串的基本操作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2.5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串比较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StrCmp(s1,s2)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s1,s2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s1==s2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，返回值为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s1&lt;s2,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返回值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&lt;0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s1&gt;s2,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返回值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&gt;0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2.6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子串定位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StrIndex(s,t)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：找子串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在主串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中首次出现的位置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s,t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t∈s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，则操作返回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在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中首次出现的位置，否则返回值为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-1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如：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StrIndex(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abcdebda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,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bc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)=2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        StrIndex(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abcdebda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,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ba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)=-1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2.7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串插入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StrInsert(s,i,t)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s,t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1≤i≤StrLength(s)+1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操作结果：将串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插入到串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的第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个字符位置上，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的串值发生改变。</a:t>
            </a:r>
          </a:p>
        </p:txBody>
      </p:sp>
    </p:spTree>
    <p:extLst>
      <p:ext uri="{BB962C8B-B14F-4D97-AF65-F5344CB8AC3E}">
        <p14:creationId xmlns:p14="http://schemas.microsoft.com/office/powerpoint/2010/main" val="34144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1054696"/>
            <a:ext cx="8280920" cy="474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二、串的基本操作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2.8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串删除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StrDelete(s,i,len)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1≤i≤StrLength(s)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0≤len≤StrLength(s)-i+1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操作结果：删除串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中从第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个字符开始的长度为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len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的子串，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的串值改变。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2.9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串替换　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StrRep(s,t,r)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操作条件：串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s,t,r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存在，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不为空。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操作结果：用串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r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替换串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中出现的所有与串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相等的不重叠的子串，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的串值改变。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以上是串的几个基本操作。其中前５个操作是最为基本的，它们不能用其他的操作来合成，因此通常将这５个基本操作称为最小操作集。</a:t>
            </a:r>
          </a:p>
        </p:txBody>
      </p:sp>
    </p:spTree>
    <p:extLst>
      <p:ext uri="{BB962C8B-B14F-4D97-AF65-F5344CB8AC3E}">
        <p14:creationId xmlns:p14="http://schemas.microsoft.com/office/powerpoint/2010/main" val="8714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980728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练习题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）、下面关于串的的叙述中，哪一个是不正确的？（    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北方交通大学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2001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．串是字符的有限序列          	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．空串是由空格构成的串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．模式匹配是串的一种重要运算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．串既可以采用顺序存储，也可以采用链式存储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）、若串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S=’software’,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其子串的数目是（    ）。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西安电子科技大学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2001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应用 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8      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37          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36         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9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0232" y="1484784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20072" y="3789040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5157192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/>
                <a:ea typeface="宋体"/>
                <a:cs typeface="Times New Roman"/>
              </a:rPr>
              <a:t>字串： 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n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n+1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/2 + 1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/>
                <a:ea typeface="宋体"/>
                <a:cs typeface="Times New Roman"/>
              </a:rPr>
              <a:t>非空子串：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n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n+1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/2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/>
                <a:ea typeface="宋体"/>
                <a:cs typeface="Times New Roman"/>
              </a:rPr>
              <a:t>非空真子串：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n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n+1</a:t>
            </a:r>
            <a:r>
              <a:rPr lang="zh-CN" altLang="en-US" kern="100" dirty="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kern="100" dirty="0">
                <a:latin typeface="Calibri"/>
                <a:ea typeface="宋体"/>
                <a:cs typeface="Times New Roman"/>
              </a:rPr>
              <a:t>/2 - 1</a:t>
            </a:r>
          </a:p>
        </p:txBody>
      </p:sp>
    </p:spTree>
    <p:extLst>
      <p:ext uri="{BB962C8B-B14F-4D97-AF65-F5344CB8AC3E}">
        <p14:creationId xmlns:p14="http://schemas.microsoft.com/office/powerpoint/2010/main" val="3237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254" y="764024"/>
            <a:ext cx="903649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、若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串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S1=‘ABCDEFG’, S2=‘9898’ ,S3=‘###’,S4=‘012345’,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执行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concat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(replace(S1,substr(S1,length(S2),length(S3)),S3),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substr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(S4,index(S2,‘8’),length(S2)))  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其结果为（    ）（数据结构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1800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ABC###G0123  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ABCD###2345  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ABC###G2345 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ABC###2345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E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ABC###G1234  F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ABCD###1234  G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ABC###01234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	</a:t>
            </a:r>
            <a:endParaRPr lang="zh-CN" altLang="en-US" sz="20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429000"/>
            <a:ext cx="705678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solidFill>
                  <a:schemeClr val="tx1"/>
                </a:solidFill>
              </a:rPr>
              <a:t>concat</a:t>
            </a:r>
            <a:r>
              <a:rPr lang="zh-CN" altLang="zh-CN" sz="1000" dirty="0">
                <a:solidFill>
                  <a:schemeClr val="tx1"/>
                </a:solidFill>
              </a:rPr>
              <a:t>两个参数</a:t>
            </a:r>
            <a:r>
              <a:rPr lang="en-US" altLang="zh-CN" sz="1000" dirty="0">
                <a:solidFill>
                  <a:schemeClr val="tx1"/>
                </a:solidFill>
              </a:rPr>
              <a:t/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第一个是</a:t>
            </a:r>
            <a:r>
              <a:rPr lang="en-US" altLang="zh-CN" sz="1000" dirty="0">
                <a:solidFill>
                  <a:schemeClr val="tx1"/>
                </a:solidFill>
              </a:rPr>
              <a:t> replace(S1, </a:t>
            </a:r>
            <a:r>
              <a:rPr lang="en-US" altLang="zh-CN" sz="1000" dirty="0" err="1">
                <a:solidFill>
                  <a:schemeClr val="tx1"/>
                </a:solidFill>
              </a:rPr>
              <a:t>substr</a:t>
            </a:r>
            <a:r>
              <a:rPr lang="en-US" altLang="zh-CN" sz="1000" dirty="0">
                <a:solidFill>
                  <a:schemeClr val="tx1"/>
                </a:solidFill>
              </a:rPr>
              <a:t>(S1, length(S2), length(S3)), S3)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其中</a:t>
            </a:r>
            <a:r>
              <a:rPr lang="en-US" altLang="zh-CN" sz="1000" dirty="0">
                <a:solidFill>
                  <a:schemeClr val="tx1"/>
                </a:solidFill>
              </a:rPr>
              <a:t> length(S2) = 4 length(S3) = 3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于是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substr</a:t>
            </a:r>
            <a:r>
              <a:rPr lang="en-US" altLang="zh-CN" sz="1000" dirty="0">
                <a:solidFill>
                  <a:schemeClr val="tx1"/>
                </a:solidFill>
              </a:rPr>
              <a:t>(S1, length(S2), length(S3))=</a:t>
            </a:r>
            <a:r>
              <a:rPr lang="en-US" altLang="zh-CN" sz="1000" dirty="0" err="1">
                <a:solidFill>
                  <a:schemeClr val="tx1"/>
                </a:solidFill>
              </a:rPr>
              <a:t>substr</a:t>
            </a:r>
            <a:r>
              <a:rPr lang="en-US" altLang="zh-CN" sz="1000" dirty="0">
                <a:solidFill>
                  <a:schemeClr val="tx1"/>
                </a:solidFill>
              </a:rPr>
              <a:t>('ABCDEFG', 4, 3) ='DEF'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从第四个开始的三个字符</a:t>
            </a:r>
            <a:r>
              <a:rPr lang="en-US" altLang="zh-CN" sz="1000" dirty="0">
                <a:solidFill>
                  <a:schemeClr val="tx1"/>
                </a:solidFill>
              </a:rPr>
              <a:t>.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于是第一个参数就是</a:t>
            </a:r>
            <a:r>
              <a:rPr lang="en-US" altLang="zh-CN" sz="1000" dirty="0">
                <a:solidFill>
                  <a:schemeClr val="tx1"/>
                </a:solidFill>
              </a:rPr>
              <a:t>replace(S1, 'DEF' , S3)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=replace('ABCDEFG', 'DEF' , '###') 用###</a:t>
            </a:r>
            <a:r>
              <a:rPr lang="en-US" altLang="zh-CN" sz="1000" dirty="0" err="1">
                <a:solidFill>
                  <a:schemeClr val="tx1"/>
                </a:solidFill>
              </a:rPr>
              <a:t>替换DEF</a:t>
            </a:r>
            <a:r>
              <a:rPr lang="en-US" altLang="zh-CN" sz="1000" dirty="0">
                <a:solidFill>
                  <a:schemeClr val="tx1"/>
                </a:solidFill>
              </a:rPr>
              <a:t/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='ABC###G'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第二个参数是</a:t>
            </a:r>
            <a:r>
              <a:rPr lang="en-US" altLang="zh-CN" sz="1000" dirty="0" err="1">
                <a:solidFill>
                  <a:schemeClr val="tx1"/>
                </a:solidFill>
              </a:rPr>
              <a:t>substr</a:t>
            </a:r>
            <a:r>
              <a:rPr lang="en-US" altLang="zh-CN" sz="1000" dirty="0">
                <a:solidFill>
                  <a:schemeClr val="tx1"/>
                </a:solidFill>
              </a:rPr>
              <a:t>(S4, index(S2,'8'),length(S2))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index(S2,'8') = index('9898', '8')</a:t>
            </a:r>
            <a:r>
              <a:rPr lang="en-US" altLang="zh-CN" sz="1000" dirty="0" err="1">
                <a:solidFill>
                  <a:schemeClr val="tx1"/>
                </a:solidFill>
              </a:rPr>
              <a:t>第一次出现的位置</a:t>
            </a:r>
            <a:r>
              <a:rPr lang="en-US" altLang="zh-CN" sz="1000" dirty="0">
                <a:solidFill>
                  <a:schemeClr val="tx1"/>
                </a:solidFill>
              </a:rPr>
              <a:t>, 为2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length(S2) = 4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所以</a:t>
            </a:r>
            <a:r>
              <a:rPr lang="en-US" altLang="zh-CN" sz="1000" dirty="0">
                <a:solidFill>
                  <a:schemeClr val="tx1"/>
                </a:solidFill>
              </a:rPr>
              <a:t/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 err="1">
                <a:solidFill>
                  <a:schemeClr val="tx1"/>
                </a:solidFill>
              </a:rPr>
              <a:t>substr</a:t>
            </a:r>
            <a:r>
              <a:rPr lang="en-US" altLang="zh-CN" sz="1000" dirty="0">
                <a:solidFill>
                  <a:schemeClr val="tx1"/>
                </a:solidFill>
              </a:rPr>
              <a:t>(S4, index(S2,'8'),length(S2))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</a:t>
            </a:r>
            <a:r>
              <a:rPr lang="en-US" altLang="zh-CN" sz="1000" dirty="0" err="1">
                <a:solidFill>
                  <a:schemeClr val="tx1"/>
                </a:solidFill>
              </a:rPr>
              <a:t>substr</a:t>
            </a:r>
            <a:r>
              <a:rPr lang="en-US" altLang="zh-CN" sz="1000" dirty="0">
                <a:solidFill>
                  <a:schemeClr val="tx1"/>
                </a:solidFill>
              </a:rPr>
              <a:t>('012345', 2,4)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='1234'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zh-CN" altLang="zh-CN" sz="1000" dirty="0">
                <a:solidFill>
                  <a:schemeClr val="tx1"/>
                </a:solidFill>
              </a:rPr>
              <a:t>所以 整个表达式就是</a:t>
            </a:r>
            <a:r>
              <a:rPr lang="en-US" altLang="zh-CN" sz="1000" dirty="0">
                <a:solidFill>
                  <a:schemeClr val="tx1"/>
                </a:solidFill>
              </a:rPr>
              <a:t/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 err="1">
                <a:solidFill>
                  <a:schemeClr val="tx1"/>
                </a:solidFill>
              </a:rPr>
              <a:t>concat</a:t>
            </a:r>
            <a:r>
              <a:rPr lang="en-US" altLang="zh-CN" sz="1000" dirty="0">
                <a:solidFill>
                  <a:schemeClr val="tx1"/>
                </a:solidFill>
              </a:rPr>
              <a:t>('ABC###G','1234')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='ABC###G1234'</a:t>
            </a:r>
            <a:endParaRPr lang="zh-CN" altLang="zh-C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0872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）、串的长度是指（    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北京工商大学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2001 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6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．串中所含不同字母的个数  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．串中所含字符的个数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．串中所含不同字符的个数  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．串中所含非空格字符的个数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INDEX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（‘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DATASTRUCTURE’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，‘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STR’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=_____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福大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1998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二、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 (2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)】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7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）．知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U=‘</a:t>
            </a:r>
            <a:r>
              <a:rPr lang="en-US" altLang="zh-CN" sz="2000" kern="100" dirty="0" err="1" smtClean="0">
                <a:latin typeface="Calibri"/>
                <a:ea typeface="宋体"/>
                <a:cs typeface="Times New Roman"/>
              </a:rPr>
              <a:t>xyxyxyxxyxy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’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；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t=‘</a:t>
            </a:r>
            <a:r>
              <a:rPr lang="en-US" altLang="zh-CN" sz="2000" kern="100" dirty="0" err="1" smtClean="0">
                <a:latin typeface="Calibri"/>
                <a:ea typeface="宋体"/>
                <a:cs typeface="Times New Roman"/>
              </a:rPr>
              <a:t>xxy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’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ASSIGN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U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ASSIGN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V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SUBSTR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INDEX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LEN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+1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））；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ASSIGN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m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，‘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ww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’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REPLACE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V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m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= ________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东北大学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1997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  (5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)】</a:t>
            </a:r>
          </a:p>
        </p:txBody>
      </p:sp>
      <p:sp>
        <p:nvSpPr>
          <p:cNvPr id="3" name="矩形 2"/>
          <p:cNvSpPr/>
          <p:nvPr/>
        </p:nvSpPr>
        <p:spPr>
          <a:xfrm>
            <a:off x="5292080" y="278092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784" y="98072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4941168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xyxyxywwy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516361"/>
            <a:ext cx="8280920" cy="382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三、串的匹配算法：朴素匹配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串的朴素匹配算法思想如下：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首先将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与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进行比较，若不同，就将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与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进行比较，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...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，直到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的某一个字符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相同，再将它们之后的字符进行比较，若也相同，则如此继续往下比较，当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的某一个字符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与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的字符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tj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不同时，则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返回到本趟开始字符的下一个字符，即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si-j+2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返回到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，继续开始下一趟的比较，重复上述过程。若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中的字符全部比完，则说明本趟匹配成功，本趟的起始位置是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i-j+1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或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i-t[0]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，否则，匹配失败。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86735DA-F2A7-4EBF-84E2-E498D966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04664"/>
            <a:ext cx="5681964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1196752"/>
            <a:ext cx="8604956" cy="521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三、串的匹配算法：</a:t>
            </a:r>
            <a:r>
              <a:rPr lang="en-US" altLang="zh-CN" sz="2400" b="1" kern="100">
                <a:latin typeface="Calibri"/>
                <a:ea typeface="宋体"/>
                <a:cs typeface="Times New Roman"/>
              </a:rPr>
              <a:t>KMP</a:t>
            </a: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算法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串的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KMP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匹配算法思想如下：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每当一趟匹配过程中出现字符比较不等时，不需要回溯指针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，而是利用已经“部分匹配”的结果将模式向右滑动尽可能远的一段距离后，继续进行比较。即尽量利用已经部分匹配的结果信息，尽量让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不要回溯，加快模式串的滑动速度，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KMP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算法时间复杂度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O(m + n 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，优于朴素的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O(m*n)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数组的求解方法是：（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）第一位的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，第二位的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）后面求解每一位的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值时，根据前一位进行比较。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k=next[j-1]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）将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S[j-1]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与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S[k]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相比：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	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如果相等，则该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next[j]=k+1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	b.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如果不等，则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k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不等于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，跳到（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），若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k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等于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next[j]=1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5DFEDC3-7EA2-4CCB-BDD2-0E2F5841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48680"/>
            <a:ext cx="5681964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1196752"/>
            <a:ext cx="8280920" cy="383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三、串的匹配算法：</a:t>
            </a:r>
            <a:r>
              <a:rPr lang="en-US" altLang="zh-CN" sz="2400" b="1" kern="100">
                <a:latin typeface="Calibri"/>
                <a:ea typeface="宋体"/>
                <a:cs typeface="Times New Roman"/>
              </a:rPr>
              <a:t>KMP</a:t>
            </a: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算法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数组的求解方法是：（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nextval[1]=0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）从第二位开始，若要求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nextval[i]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，将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next[i]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的值对应的位的值与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的值进行比较（例如，第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位的值为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'b'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next[i]=2,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则将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的值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'b’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与第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位的值进行比较），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a.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若相等，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nextval[i]=nextval【next[i]】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（例，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nextval[i]=nextval[2]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b.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若不相等，则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nextval[i]=next[i]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（例，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nextval[i]=next[i]=2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）。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en-US" sz="2000" kern="100">
              <a:latin typeface="Calibri"/>
              <a:ea typeface="宋体"/>
              <a:cs typeface="Times New Roman"/>
            </a:endParaRPr>
          </a:p>
        </p:txBody>
      </p:sp>
      <p:pic>
        <p:nvPicPr>
          <p:cNvPr id="3" name="图片 1">
            <a:extLst>
              <a:ext uri="{FF2B5EF4-FFF2-40B4-BE49-F238E27FC236}">
                <a16:creationId xmlns="" xmlns:a16="http://schemas.microsoft.com/office/drawing/2014/main" id="{A6CBCA35-8897-4975-B159-99C35E0A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4140460" cy="18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">
            <a:extLst>
              <a:ext uri="{FF2B5EF4-FFF2-40B4-BE49-F238E27FC236}">
                <a16:creationId xmlns="" xmlns:a16="http://schemas.microsoft.com/office/drawing/2014/main" id="{93C2239A-3792-4E7E-9739-6B220784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3691"/>
            <a:ext cx="3456384" cy="193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5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556792"/>
            <a:ext cx="7488832" cy="37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练习题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已知模式串为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abaabcac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 求其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数组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1.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第一位的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值必定为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，第二位如果与第一位相同则为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，如果不同则为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第三位的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，那么将第三位和第一位进行比较，均为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，相同，则，第三位的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3.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第四位的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，那么将第四位和第二位进行比较，不同，则第四位的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值为其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值，为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38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1196752"/>
            <a:ext cx="8280920" cy="419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4.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第五位的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，那么将第五位和第二位进行比较，相同，第二位的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，则继续将第二位与第一位进行比较，不同，则第五位的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值为第二位的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值，为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5.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第六位的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，那么将第六位和第三位进行比较，不同，则第六位的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值为其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值，为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6.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第七位的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，那么将第七位和第一位进行比较，相同，则第七位的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7.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第八位的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，那么将第八位和第二位进行比较，不同，则第八位的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值为其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值，为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</p:txBody>
      </p:sp>
      <p:pic>
        <p:nvPicPr>
          <p:cNvPr id="3" name="图片 1">
            <a:extLst>
              <a:ext uri="{FF2B5EF4-FFF2-40B4-BE49-F238E27FC236}">
                <a16:creationId xmlns="" xmlns:a16="http://schemas.microsoft.com/office/drawing/2014/main" id="{DDC38FEA-0AE5-4542-A818-60D09776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59800"/>
            <a:ext cx="45339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457200" y="563563"/>
            <a:ext cx="822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3.1.2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栈的顺序存储结构及其基本运算实现   </a:t>
            </a: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83518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假设栈的元素个数最大不超过正整数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MaxSize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，所有的元素都具有同一数据类型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，则可用下列方式来定义栈类型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SqStack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r>
              <a:rPr kumimoji="1" lang="en-US" altLang="zh-CN" b="1" dirty="0">
                <a:solidFill>
                  <a:srgbClr val="FF3300"/>
                </a:solidFill>
                <a:latin typeface="Verdana" panose="020B0604030504040204" pitchFamily="34" charset="0"/>
              </a:rPr>
              <a:t>    </a:t>
            </a:r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1116013" y="2997200"/>
            <a:ext cx="7127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 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ElemType data[MaxSize]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； 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int top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；		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栈顶指针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 SqStack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；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601093" name="Object 5"/>
          <p:cNvGraphicFramePr>
            <a:graphicFrameLocks noChangeAspect="1"/>
          </p:cNvGraphicFramePr>
          <p:nvPr/>
        </p:nvGraphicFramePr>
        <p:xfrm>
          <a:off x="250825" y="4811713"/>
          <a:ext cx="853281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图片" r:id="rId3" imgW="4680855" imgH="903664" progId="Word.Picture.8">
                  <p:embed/>
                </p:oleObj>
              </mc:Choice>
              <mc:Fallback>
                <p:oleObj name="图片" r:id="rId3" imgW="4680855" imgH="903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811713"/>
                        <a:ext cx="853281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1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3558" y="908720"/>
            <a:ext cx="7956884" cy="5579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练习题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．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模式串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P=‘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abaabcac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’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的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函数值序列为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________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西安电子科技大学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2001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软件 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6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主串：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abcabaaabaabcac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．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已知串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S=‘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aaab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’,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其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Next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数组值为（    ）。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西安电子科技大学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1996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7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0123        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1123         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1231          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1211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．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字符串‘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ababaabab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’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的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nextval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为（     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(0,1,0,1,0,4,1,0,1)           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(0,1,0,1,0,2,1,0,1)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(0,1,0,1,0,0,0,1,1)          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(0,1,0,1,0,1,0,1,1 )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．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字符串’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ababaaab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’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的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nextval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函数值为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________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北京邮电大学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2001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二、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5364088" y="1268760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01122312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2708920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4149080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537321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0101041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1908175" y="1844675"/>
            <a:ext cx="56165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800" b="1" dirty="0">
                <a:latin typeface="仿宋" pitchFamily="49" charset="-122"/>
                <a:ea typeface="仿宋" pitchFamily="49" charset="-122"/>
              </a:rPr>
              <a:t>The end!</a:t>
            </a:r>
          </a:p>
          <a:p>
            <a:pPr algn="ctr"/>
            <a:r>
              <a:rPr lang="en-US" altLang="zh-CN" sz="8800" b="1" dirty="0">
                <a:latin typeface="仿宋" pitchFamily="49" charset="-122"/>
                <a:ea typeface="仿宋" pitchFamily="49" charset="-122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03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83075"/>
              </p:ext>
            </p:extLst>
          </p:nvPr>
        </p:nvGraphicFramePr>
        <p:xfrm>
          <a:off x="684213" y="476250"/>
          <a:ext cx="79073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Picture2" r:id="rId3" imgW="3952800" imgH="1714680" progId="Word.Picture.8">
                  <p:embed/>
                </p:oleObj>
              </mc:Choice>
              <mc:Fallback>
                <p:oleObj name="Picture2" r:id="rId3" imgW="3952800" imgH="1714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7907337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3140" name="Group 4"/>
          <p:cNvGrpSpPr>
            <a:grpSpLocks/>
          </p:cNvGrpSpPr>
          <p:nvPr/>
        </p:nvGrpSpPr>
        <p:grpSpPr bwMode="auto">
          <a:xfrm>
            <a:off x="899592" y="4077072"/>
            <a:ext cx="6337300" cy="2416175"/>
            <a:chOff x="521" y="2432"/>
            <a:chExt cx="3992" cy="1522"/>
          </a:xfrm>
        </p:grpSpPr>
        <p:sp>
          <p:nvSpPr>
            <p:cNvPr id="603141" name="Text Box 5"/>
            <p:cNvSpPr txBox="1">
              <a:spLocks noChangeArrowheads="1"/>
            </p:cNvSpPr>
            <p:nvPr/>
          </p:nvSpPr>
          <p:spPr bwMode="auto">
            <a:xfrm>
              <a:off x="521" y="2432"/>
              <a:ext cx="1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顺序栈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要素：</a:t>
              </a:r>
            </a:p>
          </p:txBody>
        </p:sp>
        <p:sp>
          <p:nvSpPr>
            <p:cNvPr id="603142" name="Text Box 6"/>
            <p:cNvSpPr txBox="1">
              <a:spLocks noChangeArrowheads="1"/>
            </p:cNvSpPr>
            <p:nvPr/>
          </p:nvSpPr>
          <p:spPr bwMode="auto">
            <a:xfrm>
              <a:off x="612" y="2840"/>
              <a:ext cx="3901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栈空条件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top=-1</a:t>
              </a:r>
            </a:p>
            <a:p>
              <a:pPr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栈满条件：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top=MaxSize-1</a:t>
              </a:r>
            </a:p>
            <a:p>
              <a:pPr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操作：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top++; 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将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放在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处</a:t>
              </a:r>
            </a:p>
            <a:p>
              <a:pPr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退栈操作：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从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处取出元素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e; top--;</a:t>
              </a:r>
            </a:p>
          </p:txBody>
        </p:sp>
      </p:grp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23850" y="188913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40626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0" y="1196752"/>
            <a:ext cx="914400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）初始化栈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initStack(&amp;s)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建立一个新的空栈</a:t>
            </a:r>
            <a:r>
              <a:rPr kumimoji="1"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s,</a:t>
            </a: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实际上是将栈顶指针指向</a:t>
            </a:r>
            <a:r>
              <a:rPr kumimoji="1"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即可。对应算法如下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InitStack(SqStack *&amp;s)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 s=(SqStack *)malloc(sizeof(SqStack));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s-&gt;top=-1;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1"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381000" y="1533525"/>
            <a:ext cx="8229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）销毁栈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ClearStack(&amp;s)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释放栈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占用的存储空间。对应算法如下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kumimoji="1" lang="en-US" altLang="zh-CN" sz="2000" b="1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827088" y="2708275"/>
            <a:ext cx="66976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DestroyStack(SqStack *&amp;s)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　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free(s);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3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8001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）判断栈是否为空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StackEmpty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栈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为空的条件是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</a:rPr>
              <a:t>==-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。对应算法如下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1115616" y="2492896"/>
            <a:ext cx="71294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StackEmpty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SqStack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*s)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　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return(s-&gt;top==-1);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6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304800" y="908050"/>
            <a:ext cx="86106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）进栈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Push(&amp;s,e)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在栈不满的条件下，先将栈指针增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，然后在该位置上插入元素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endParaRPr kumimoji="1" lang="en-US" altLang="zh-CN" sz="2400" b="1">
              <a:solidFill>
                <a:srgbClr val="3333FF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1619250" y="2781300"/>
            <a:ext cx="568801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Push(SqStack *&amp;s,ElemType e)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if (s-&gt;top==MaxSize-1)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return false;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s-&gt;top++;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s-&gt;data[s-&gt;top]=e;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4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2296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）出栈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Pop(&amp;s,&amp;e)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在栈不为空的条件下，先将栈顶元素赋给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，然后将栈指针减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kumimoji="1" lang="en-US" altLang="zh-CN" sz="2400" b="1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689224" y="2846040"/>
            <a:ext cx="59055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Pop(SqStack *&amp;s,ElemType &amp;e)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(s-&gt;top==-1)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return false;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e=s-&gt;data[s-&gt;top];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s-&gt;top--;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4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="" xmlns:a16="http://schemas.microsoft.com/office/drawing/2014/main" id="{6506C3D4-7A40-4AB4-93A7-78FAC0EF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2492896"/>
            <a:ext cx="5315164" cy="295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prstClr val="black"/>
                </a:solidFill>
              </a:rPr>
              <a:t>第</a:t>
            </a:r>
            <a:r>
              <a:rPr lang="en-US" altLang="zh-CN" sz="3200" b="1" dirty="0">
                <a:solidFill>
                  <a:prstClr val="black"/>
                </a:solidFill>
              </a:rPr>
              <a:t>3</a:t>
            </a:r>
            <a:r>
              <a:rPr lang="zh-CN" altLang="en-US" sz="3200" b="1" dirty="0">
                <a:solidFill>
                  <a:prstClr val="black"/>
                </a:solidFill>
              </a:rPr>
              <a:t>章  栈和队列</a:t>
            </a:r>
            <a:endParaRPr lang="en-US" altLang="zh-CN" sz="32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prstClr val="black"/>
                </a:solidFill>
              </a:rPr>
              <a:t>          专题： 栈和队列应用</a:t>
            </a:r>
            <a:endParaRPr lang="en-US" altLang="zh-CN" sz="32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prstClr val="black"/>
                </a:solidFill>
              </a:rPr>
              <a:t>第</a:t>
            </a:r>
            <a:r>
              <a:rPr lang="en-US" altLang="zh-CN" sz="3200" b="1" dirty="0">
                <a:solidFill>
                  <a:prstClr val="black"/>
                </a:solidFill>
              </a:rPr>
              <a:t>4</a:t>
            </a:r>
            <a:r>
              <a:rPr lang="zh-CN" altLang="en-US" sz="3200" b="1" dirty="0">
                <a:solidFill>
                  <a:prstClr val="black"/>
                </a:solidFill>
              </a:rPr>
              <a:t>章： 串</a:t>
            </a:r>
            <a:endParaRPr lang="en-US" altLang="zh-CN" sz="32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          </a:t>
            </a:r>
            <a:r>
              <a:rPr lang="zh-CN" altLang="en-US" sz="3200" b="1" dirty="0">
                <a:solidFill>
                  <a:prstClr val="black"/>
                </a:solidFill>
              </a:rPr>
              <a:t>专题： 串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3A6A502-8CDD-4E0C-AD3B-E34CC8ADA2D3}"/>
              </a:ext>
            </a:extLst>
          </p:cNvPr>
          <p:cNvSpPr/>
          <p:nvPr/>
        </p:nvSpPr>
        <p:spPr>
          <a:xfrm>
            <a:off x="3505035" y="1310120"/>
            <a:ext cx="2736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>
                <a:solidFill>
                  <a:srgbClr val="252525"/>
                </a:solidFill>
                <a:latin typeface="宋体"/>
              </a:rPr>
              <a:t>CONTENT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72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83058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）取栈顶元素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GetTop(s)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在栈不为空的条件下，将栈顶元素赋给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042988" y="2276475"/>
            <a:ext cx="61928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GetTop(SqStack *s,ElemType &amp;e)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	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 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if (s-&gt;top==-1)		   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return false;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e=s-&gt;data[s-&gt;top];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1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251520" y="1412776"/>
            <a:ext cx="849788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3.4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编写一个算法利用顺序栈判断一个字符串是否是对称串。所谓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对称串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是指从左向右读和从右向左读的序列相同。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395983" y="2565301"/>
            <a:ext cx="84978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　解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：对于字符串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，先将其所有元素进栈。然后从头开始扫描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，并出栈元素，将两者进行比较，若不相同则返回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。当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扫描完毕仍没有返回时返回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。实际上，从头开始扫描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是从左向右读，出栈序列是从右向左读，两者相等说明该串是对称串。</a:t>
            </a:r>
          </a:p>
        </p:txBody>
      </p:sp>
    </p:spTree>
    <p:extLst>
      <p:ext uri="{BB962C8B-B14F-4D97-AF65-F5344CB8AC3E}">
        <p14:creationId xmlns:p14="http://schemas.microsoft.com/office/powerpoint/2010/main" val="295748346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31C9-5401-4BBF-BAFB-2B41B58BD19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620838" y="908050"/>
            <a:ext cx="55435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symmetry(ElemType str[])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int i;  ElemType 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SqStack *st;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InitStack(st);	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for (i=0;str[i]!='\0';i++)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Push(st,str[i]);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for (i=0;str[i]!='\0';i++)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	Pop(st,e);		  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if (str[i]!=e)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{  DestroyStack(st);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return false;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DestroyStack(st);	  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659347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2767013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539552" y="908720"/>
            <a:ext cx="8534400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3.1.3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栈的链式存储结构及其基本运算的实现   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755452" y="2059658"/>
            <a:ext cx="80645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采用链式存储的栈称为链栈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这里采用单链表实现。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链栈的优点是不存在栈满上溢的情况。这里规定栈的所有操作都是在单链表的表头进行的，用带头节点的单链表表示链栈，第一个数据节点是栈顶节点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最后一个节点是栈底节点。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　栈中元素自栈顶到栈底依次是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5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3203575" y="3403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链栈示意图</a:t>
            </a: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1258888" y="3573463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1116013" y="4051300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链栈的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要素：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116013" y="4613275"/>
            <a:ext cx="6192837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栈空条件：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s-&gt;next=NULL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栈满条件：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不考虑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进栈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将包含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的节点插入到头节点之后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退栈操作：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取出头节点之后节点的元素并删除之</a:t>
            </a:r>
          </a:p>
        </p:txBody>
      </p:sp>
      <p:graphicFrame>
        <p:nvGraphicFramePr>
          <p:cNvPr id="613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03973"/>
              </p:ext>
            </p:extLst>
          </p:nvPr>
        </p:nvGraphicFramePr>
        <p:xfrm>
          <a:off x="534988" y="625475"/>
          <a:ext cx="6564312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Picture" r:id="rId4" imgW="3476520" imgH="1447920" progId="Word.Picture.8">
                  <p:embed/>
                </p:oleObj>
              </mc:Choice>
              <mc:Fallback>
                <p:oleObj name="Picture" r:id="rId4" imgW="3476520" imgH="14479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625475"/>
                        <a:ext cx="6564312" cy="273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8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66DDBAB4-8BE3-4FB2-9A90-67D145E8112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链栈中数据节点的类型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LiStack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1042988" y="2205038"/>
            <a:ext cx="4608512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 linknode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ElemType data;		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struct linknode *next;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 LiStack;</a:t>
            </a: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1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4FB0D61C-DBCB-483F-B427-BF965B5B7F1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228600" y="981075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在链栈中，栈的基本运算算法如下。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）初始化栈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initStack(&amp;s)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建立一个空栈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。实际上是创建链栈的头节点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并将其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域置为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NULL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endParaRPr kumimoji="1" lang="en-US" altLang="zh-CN" sz="2400" b="1">
              <a:solidFill>
                <a:srgbClr val="3333FF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15427" name="Group 3"/>
          <p:cNvGrpSpPr>
            <a:grpSpLocks/>
          </p:cNvGrpSpPr>
          <p:nvPr/>
        </p:nvGrpSpPr>
        <p:grpSpPr bwMode="auto">
          <a:xfrm>
            <a:off x="2268538" y="5348288"/>
            <a:ext cx="2286000" cy="457200"/>
            <a:chOff x="2208" y="3264"/>
            <a:chExt cx="1440" cy="288"/>
          </a:xfrm>
        </p:grpSpPr>
        <p:sp>
          <p:nvSpPr>
            <p:cNvPr id="615428" name="Rectangle 4"/>
            <p:cNvSpPr>
              <a:spLocks noChangeArrowheads="1"/>
            </p:cNvSpPr>
            <p:nvPr/>
          </p:nvSpPr>
          <p:spPr bwMode="auto">
            <a:xfrm>
              <a:off x="2832" y="3264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29" name="Rectangle 5"/>
            <p:cNvSpPr>
              <a:spLocks noChangeArrowheads="1"/>
            </p:cNvSpPr>
            <p:nvPr/>
          </p:nvSpPr>
          <p:spPr bwMode="auto">
            <a:xfrm>
              <a:off x="3312" y="326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430" name="Line 6"/>
            <p:cNvSpPr>
              <a:spLocks noChangeShapeType="1"/>
            </p:cNvSpPr>
            <p:nvPr/>
          </p:nvSpPr>
          <p:spPr bwMode="auto">
            <a:xfrm>
              <a:off x="2448" y="3393"/>
              <a:ext cx="38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2208" y="326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15432" name="Text Box 8"/>
          <p:cNvSpPr txBox="1">
            <a:spLocks noChangeArrowheads="1"/>
          </p:cNvSpPr>
          <p:nvPr/>
        </p:nvSpPr>
        <p:spPr bwMode="auto">
          <a:xfrm>
            <a:off x="827088" y="3173413"/>
            <a:ext cx="77771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InitStack(LiStack *&amp;s)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s=(LiStack *)malloc(sizeof(LiStack));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s-&gt;next=NULL;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45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）销毁栈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ClearStack(&amp;s)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释放栈</a:t>
            </a:r>
            <a:r>
              <a:rPr kumimoji="1"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占用的全部存储空间。对应算法如下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11981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DestroyStack(LiStack *&amp;s)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LiStack *p=s,*q=s-&gt;next;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while (q!=NULL)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	free(p);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p=q;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q=p-&gt;next;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free(p);	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403350" y="54451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1908175" y="5445125"/>
            <a:ext cx="360363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4" name="Line 6"/>
          <p:cNvSpPr>
            <a:spLocks noChangeShapeType="1"/>
          </p:cNvSpPr>
          <p:nvPr/>
        </p:nvSpPr>
        <p:spPr bwMode="auto">
          <a:xfrm>
            <a:off x="1042988" y="56324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684213" y="5445125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2482850" y="54451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2987675" y="5445125"/>
            <a:ext cx="360363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58" name="Line 10"/>
          <p:cNvSpPr>
            <a:spLocks noChangeShapeType="1"/>
          </p:cNvSpPr>
          <p:nvPr/>
        </p:nvSpPr>
        <p:spPr bwMode="auto">
          <a:xfrm>
            <a:off x="2122488" y="56324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3563938" y="54451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4068763" y="5445125"/>
            <a:ext cx="360362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61" name="Line 13"/>
          <p:cNvSpPr>
            <a:spLocks noChangeShapeType="1"/>
          </p:cNvSpPr>
          <p:nvPr/>
        </p:nvSpPr>
        <p:spPr bwMode="auto">
          <a:xfrm>
            <a:off x="3203575" y="563245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6011863" y="54451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6516688" y="5445125"/>
            <a:ext cx="360362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64" name="Line 16"/>
          <p:cNvSpPr>
            <a:spLocks noChangeShapeType="1"/>
          </p:cNvSpPr>
          <p:nvPr/>
        </p:nvSpPr>
        <p:spPr bwMode="auto">
          <a:xfrm>
            <a:off x="5651500" y="563245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65" name="Line 17"/>
          <p:cNvSpPr>
            <a:spLocks noChangeShapeType="1"/>
          </p:cNvSpPr>
          <p:nvPr/>
        </p:nvSpPr>
        <p:spPr bwMode="auto">
          <a:xfrm>
            <a:off x="4283075" y="56483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66" name="Text Box 18"/>
          <p:cNvSpPr txBox="1">
            <a:spLocks noChangeArrowheads="1"/>
          </p:cNvSpPr>
          <p:nvPr/>
        </p:nvSpPr>
        <p:spPr bwMode="auto">
          <a:xfrm>
            <a:off x="4859338" y="53736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16467" name="Line 19"/>
          <p:cNvSpPr>
            <a:spLocks noChangeShapeType="1"/>
          </p:cNvSpPr>
          <p:nvPr/>
        </p:nvSpPr>
        <p:spPr bwMode="auto">
          <a:xfrm flipV="1">
            <a:off x="1619250" y="5805488"/>
            <a:ext cx="0" cy="287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68" name="Text Box 20"/>
          <p:cNvSpPr txBox="1">
            <a:spLocks noChangeArrowheads="1"/>
          </p:cNvSpPr>
          <p:nvPr/>
        </p:nvSpPr>
        <p:spPr bwMode="auto">
          <a:xfrm>
            <a:off x="1403350" y="6021388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 flipV="1">
            <a:off x="2771775" y="5805488"/>
            <a:ext cx="0" cy="287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6470" name="Text Box 22"/>
          <p:cNvSpPr txBox="1">
            <a:spLocks noChangeArrowheads="1"/>
          </p:cNvSpPr>
          <p:nvPr/>
        </p:nvSpPr>
        <p:spPr bwMode="auto">
          <a:xfrm>
            <a:off x="2555875" y="6021388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955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58C3AA0C-67E3-4CAF-98C5-2B570FFDE88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228600" y="765175"/>
            <a:ext cx="84582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）判断栈是否为空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StackEmpty(s)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栈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为空的条件是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s-&gt;next==NULL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，即单链表中没有数据节点。对应算法如下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endParaRPr kumimoji="1" lang="en-US" altLang="zh-CN" sz="24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2754313" y="4843463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3516313" y="4843463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kumimoji="1" lang="en-US" altLang="zh-CN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477" name="Line 5"/>
          <p:cNvSpPr>
            <a:spLocks noChangeShapeType="1"/>
          </p:cNvSpPr>
          <p:nvPr/>
        </p:nvSpPr>
        <p:spPr bwMode="auto">
          <a:xfrm>
            <a:off x="2144713" y="5048250"/>
            <a:ext cx="609600" cy="0"/>
          </a:xfrm>
          <a:prstGeom prst="line">
            <a:avLst/>
          </a:prstGeom>
          <a:noFill/>
          <a:ln w="28575">
            <a:solidFill>
              <a:srgbClr val="3333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1763713" y="484346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900113" y="2636838"/>
            <a:ext cx="7343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StackEmpty(LiStack *s)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return(s-&gt;next==NULL);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1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79E08BDC-18FC-457E-988D-A5BED04FCCF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152400" y="625475"/>
            <a:ext cx="88392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）进栈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Push(&amp;s,e)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将新数据节点插入到头节点之后。对应算法如下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684213" y="1644650"/>
            <a:ext cx="69834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Push(LiStack *&amp;s,ElemType e)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LiStack *p;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p=(LiStack *)malloc(sizeof(LiStack));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p-&gt;data=e;		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p-&gt;next=s-&gt;next;	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s-&gt;next=p;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2193925" y="45434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2698750" y="4543425"/>
            <a:ext cx="360363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>
            <a:off x="1833563" y="47307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503" name="Text Box 7"/>
          <p:cNvSpPr txBox="1">
            <a:spLocks noChangeArrowheads="1"/>
          </p:cNvSpPr>
          <p:nvPr/>
        </p:nvSpPr>
        <p:spPr bwMode="auto">
          <a:xfrm>
            <a:off x="1474788" y="4543425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618504" name="Rectangle 8"/>
          <p:cNvSpPr>
            <a:spLocks noChangeArrowheads="1"/>
          </p:cNvSpPr>
          <p:nvPr/>
        </p:nvSpPr>
        <p:spPr bwMode="auto">
          <a:xfrm>
            <a:off x="3273425" y="45434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18505" name="Rectangle 9"/>
          <p:cNvSpPr>
            <a:spLocks noChangeArrowheads="1"/>
          </p:cNvSpPr>
          <p:nvPr/>
        </p:nvSpPr>
        <p:spPr bwMode="auto">
          <a:xfrm>
            <a:off x="3778250" y="4543425"/>
            <a:ext cx="360363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06" name="Line 10"/>
          <p:cNvSpPr>
            <a:spLocks noChangeShapeType="1"/>
          </p:cNvSpPr>
          <p:nvPr/>
        </p:nvSpPr>
        <p:spPr bwMode="auto">
          <a:xfrm>
            <a:off x="2913063" y="47307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507" name="Rectangle 11"/>
          <p:cNvSpPr>
            <a:spLocks noChangeArrowheads="1"/>
          </p:cNvSpPr>
          <p:nvPr/>
        </p:nvSpPr>
        <p:spPr bwMode="auto">
          <a:xfrm>
            <a:off x="4354513" y="45434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18508" name="Rectangle 12"/>
          <p:cNvSpPr>
            <a:spLocks noChangeArrowheads="1"/>
          </p:cNvSpPr>
          <p:nvPr/>
        </p:nvSpPr>
        <p:spPr bwMode="auto">
          <a:xfrm>
            <a:off x="4859338" y="4543425"/>
            <a:ext cx="360362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09" name="Line 13"/>
          <p:cNvSpPr>
            <a:spLocks noChangeShapeType="1"/>
          </p:cNvSpPr>
          <p:nvPr/>
        </p:nvSpPr>
        <p:spPr bwMode="auto">
          <a:xfrm>
            <a:off x="3994150" y="473075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510" name="Rectangle 14"/>
          <p:cNvSpPr>
            <a:spLocks noChangeArrowheads="1"/>
          </p:cNvSpPr>
          <p:nvPr/>
        </p:nvSpPr>
        <p:spPr bwMode="auto">
          <a:xfrm>
            <a:off x="6802438" y="4543425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18511" name="Rectangle 15"/>
          <p:cNvSpPr>
            <a:spLocks noChangeArrowheads="1"/>
          </p:cNvSpPr>
          <p:nvPr/>
        </p:nvSpPr>
        <p:spPr bwMode="auto">
          <a:xfrm>
            <a:off x="7307263" y="4543425"/>
            <a:ext cx="360362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12" name="Line 16"/>
          <p:cNvSpPr>
            <a:spLocks noChangeShapeType="1"/>
          </p:cNvSpPr>
          <p:nvPr/>
        </p:nvSpPr>
        <p:spPr bwMode="auto">
          <a:xfrm>
            <a:off x="6442075" y="473075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513" name="Line 17"/>
          <p:cNvSpPr>
            <a:spLocks noChangeShapeType="1"/>
          </p:cNvSpPr>
          <p:nvPr/>
        </p:nvSpPr>
        <p:spPr bwMode="auto">
          <a:xfrm>
            <a:off x="5073650" y="474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514" name="Text Box 18"/>
          <p:cNvSpPr txBox="1">
            <a:spLocks noChangeArrowheads="1"/>
          </p:cNvSpPr>
          <p:nvPr/>
        </p:nvSpPr>
        <p:spPr bwMode="auto">
          <a:xfrm>
            <a:off x="5649913" y="44719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18515" name="Line 19"/>
          <p:cNvSpPr>
            <a:spLocks noChangeShapeType="1"/>
          </p:cNvSpPr>
          <p:nvPr/>
        </p:nvSpPr>
        <p:spPr bwMode="auto">
          <a:xfrm flipV="1">
            <a:off x="3132138" y="5984875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8516" name="Text Box 20"/>
          <p:cNvSpPr txBox="1">
            <a:spLocks noChangeArrowheads="1"/>
          </p:cNvSpPr>
          <p:nvPr/>
        </p:nvSpPr>
        <p:spPr bwMode="auto">
          <a:xfrm>
            <a:off x="2916238" y="620077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618517" name="Rectangle 21"/>
          <p:cNvSpPr>
            <a:spLocks noChangeArrowheads="1"/>
          </p:cNvSpPr>
          <p:nvPr/>
        </p:nvSpPr>
        <p:spPr bwMode="auto">
          <a:xfrm>
            <a:off x="2843213" y="5624513"/>
            <a:ext cx="504825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endParaRPr lang="en-US" altLang="zh-CN" sz="2000" b="1" i="1" baseline="-250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8518" name="Rectangle 22"/>
          <p:cNvSpPr>
            <a:spLocks noChangeArrowheads="1"/>
          </p:cNvSpPr>
          <p:nvPr/>
        </p:nvSpPr>
        <p:spPr bwMode="auto">
          <a:xfrm>
            <a:off x="3348038" y="5624513"/>
            <a:ext cx="360362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19" name="Oval 23"/>
          <p:cNvSpPr>
            <a:spLocks noChangeArrowheads="1"/>
          </p:cNvSpPr>
          <p:nvPr/>
        </p:nvSpPr>
        <p:spPr bwMode="auto">
          <a:xfrm>
            <a:off x="2484438" y="5408613"/>
            <a:ext cx="1439862" cy="1150937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20" name="Line 24"/>
          <p:cNvSpPr>
            <a:spLocks noChangeShapeType="1"/>
          </p:cNvSpPr>
          <p:nvPr/>
        </p:nvSpPr>
        <p:spPr bwMode="auto">
          <a:xfrm flipV="1">
            <a:off x="3152775" y="4903788"/>
            <a:ext cx="0" cy="504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="" xmlns:a16="http://schemas.microsoft.com/office/drawing/2014/main" id="{6506C3D4-7A40-4AB4-93A7-78FAC0EF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16" y="3501009"/>
            <a:ext cx="5868652" cy="221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prstClr val="black"/>
                </a:solidFill>
              </a:rPr>
              <a:t>一、栈和队列的基本概念</a:t>
            </a:r>
            <a:endParaRPr lang="en-US" altLang="zh-CN" sz="3200" b="1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prstClr val="black"/>
                </a:solidFill>
              </a:rPr>
              <a:t>二、栈和队列的存储结构</a:t>
            </a:r>
            <a:endParaRPr lang="en-US" altLang="zh-CN" sz="3200" b="1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prstClr val="black"/>
                </a:solidFill>
              </a:rPr>
              <a:t>三（专题）、 栈和队列的应用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="" xmlns:a16="http://schemas.microsoft.com/office/drawing/2014/main" id="{E5863934-6970-4CDE-9E39-2C25C7C8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2506361"/>
            <a:ext cx="27368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800" b="1" dirty="0">
                <a:solidFill>
                  <a:prstClr val="black"/>
                </a:solidFill>
              </a:rPr>
              <a:t>主要内容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3A6A502-8CDD-4E0C-AD3B-E34CC8ADA2D3}"/>
              </a:ext>
            </a:extLst>
          </p:cNvPr>
          <p:cNvSpPr/>
          <p:nvPr/>
        </p:nvSpPr>
        <p:spPr>
          <a:xfrm>
            <a:off x="2339752" y="1563609"/>
            <a:ext cx="60715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>
                <a:solidFill>
                  <a:srgbClr val="252525"/>
                </a:solidFill>
                <a:latin typeface="宋体"/>
              </a:rPr>
              <a:t>第</a:t>
            </a:r>
            <a:r>
              <a:rPr lang="en-US" altLang="zh-CN" sz="4400" b="1">
                <a:solidFill>
                  <a:srgbClr val="252525"/>
                </a:solidFill>
                <a:latin typeface="宋体"/>
              </a:rPr>
              <a:t>3</a:t>
            </a:r>
            <a:r>
              <a:rPr lang="zh-CN" altLang="en-US" sz="4400" b="1">
                <a:solidFill>
                  <a:srgbClr val="252525"/>
                </a:solidFill>
                <a:latin typeface="宋体"/>
              </a:rPr>
              <a:t>章 栈和队列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13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0BC92174-8129-4A0D-B528-04F257AAEDD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76200" y="546100"/>
            <a:ext cx="86725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）出栈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Pop(&amp;s,&amp;e)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在栈不为空的条件下，将头节点后继数据节点的数据域赋给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，然后将其删除。对应算法如下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  </a:t>
            </a: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611188" y="1944688"/>
            <a:ext cx="79930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Pop(LiStack *&amp;s,ElemType &amp;e)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LiStack *p;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(s-&gt;next==NULL)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return false;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p=s-&gt;next;	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e=p-&gt;data;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s-&gt;next=p-&gt;next;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free(p);		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1978025" y="5372100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2482850" y="5372100"/>
            <a:ext cx="360363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26" name="Line 6"/>
          <p:cNvSpPr>
            <a:spLocks noChangeShapeType="1"/>
          </p:cNvSpPr>
          <p:nvPr/>
        </p:nvSpPr>
        <p:spPr bwMode="auto">
          <a:xfrm>
            <a:off x="1617663" y="55594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1258888" y="5372100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3057525" y="5372100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3562350" y="5372100"/>
            <a:ext cx="360363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30" name="Line 10"/>
          <p:cNvSpPr>
            <a:spLocks noChangeShapeType="1"/>
          </p:cNvSpPr>
          <p:nvPr/>
        </p:nvSpPr>
        <p:spPr bwMode="auto">
          <a:xfrm>
            <a:off x="2697163" y="55594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4138613" y="5372100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4643438" y="5372100"/>
            <a:ext cx="360362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33" name="Line 13"/>
          <p:cNvSpPr>
            <a:spLocks noChangeShapeType="1"/>
          </p:cNvSpPr>
          <p:nvPr/>
        </p:nvSpPr>
        <p:spPr bwMode="auto">
          <a:xfrm>
            <a:off x="3778250" y="5559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6586538" y="5372100"/>
            <a:ext cx="504825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19535" name="Rectangle 15"/>
          <p:cNvSpPr>
            <a:spLocks noChangeArrowheads="1"/>
          </p:cNvSpPr>
          <p:nvPr/>
        </p:nvSpPr>
        <p:spPr bwMode="auto">
          <a:xfrm>
            <a:off x="7091363" y="5372100"/>
            <a:ext cx="360362" cy="360363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36" name="Line 16"/>
          <p:cNvSpPr>
            <a:spLocks noChangeShapeType="1"/>
          </p:cNvSpPr>
          <p:nvPr/>
        </p:nvSpPr>
        <p:spPr bwMode="auto">
          <a:xfrm>
            <a:off x="6226175" y="55594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537" name="Line 17"/>
          <p:cNvSpPr>
            <a:spLocks noChangeShapeType="1"/>
          </p:cNvSpPr>
          <p:nvPr/>
        </p:nvSpPr>
        <p:spPr bwMode="auto">
          <a:xfrm>
            <a:off x="4857750" y="55753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9538" name="Text Box 18"/>
          <p:cNvSpPr txBox="1">
            <a:spLocks noChangeArrowheads="1"/>
          </p:cNvSpPr>
          <p:nvPr/>
        </p:nvSpPr>
        <p:spPr bwMode="auto">
          <a:xfrm>
            <a:off x="5434013" y="53006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19539" name="Oval 19"/>
          <p:cNvSpPr>
            <a:spLocks noChangeArrowheads="1"/>
          </p:cNvSpPr>
          <p:nvPr/>
        </p:nvSpPr>
        <p:spPr bwMode="auto">
          <a:xfrm>
            <a:off x="2916238" y="4941888"/>
            <a:ext cx="1150937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FAEC5705-3A8A-4FB8-8CD0-56CE297B36A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0" y="617538"/>
            <a:ext cx="891540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）取栈顶元素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GetTop(</a:t>
            </a:r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在栈不为空的条件下，将头节点后继数据节点的数据域赋给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1" lang="en-US" altLang="zh-CN" sz="2400" b="1">
              <a:solidFill>
                <a:srgbClr val="3333FF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1403350" y="2276475"/>
            <a:ext cx="62658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GetTop(LiStack *s,ElemType &amp;e)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if (s-&gt;next==NULL)	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return false;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e=s-&gt;next-&gt;data;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978025" y="5227638"/>
            <a:ext cx="504825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2482850" y="5227638"/>
            <a:ext cx="360363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50" name="Line 6"/>
          <p:cNvSpPr>
            <a:spLocks noChangeShapeType="1"/>
          </p:cNvSpPr>
          <p:nvPr/>
        </p:nvSpPr>
        <p:spPr bwMode="auto">
          <a:xfrm>
            <a:off x="1617663" y="541496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1258888" y="52276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auto">
          <a:xfrm>
            <a:off x="3057525" y="5227638"/>
            <a:ext cx="504825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auto">
          <a:xfrm>
            <a:off x="3562350" y="5227638"/>
            <a:ext cx="360363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54" name="Line 10"/>
          <p:cNvSpPr>
            <a:spLocks noChangeShapeType="1"/>
          </p:cNvSpPr>
          <p:nvPr/>
        </p:nvSpPr>
        <p:spPr bwMode="auto">
          <a:xfrm>
            <a:off x="2697163" y="541496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55" name="Rectangle 11"/>
          <p:cNvSpPr>
            <a:spLocks noChangeArrowheads="1"/>
          </p:cNvSpPr>
          <p:nvPr/>
        </p:nvSpPr>
        <p:spPr bwMode="auto">
          <a:xfrm>
            <a:off x="4138613" y="5227638"/>
            <a:ext cx="504825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20556" name="Rectangle 12"/>
          <p:cNvSpPr>
            <a:spLocks noChangeArrowheads="1"/>
          </p:cNvSpPr>
          <p:nvPr/>
        </p:nvSpPr>
        <p:spPr bwMode="auto">
          <a:xfrm>
            <a:off x="4643438" y="5227638"/>
            <a:ext cx="360362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57" name="Line 13"/>
          <p:cNvSpPr>
            <a:spLocks noChangeShapeType="1"/>
          </p:cNvSpPr>
          <p:nvPr/>
        </p:nvSpPr>
        <p:spPr bwMode="auto">
          <a:xfrm>
            <a:off x="3778250" y="541496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6586538" y="5227638"/>
            <a:ext cx="504825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20559" name="Rectangle 15"/>
          <p:cNvSpPr>
            <a:spLocks noChangeArrowheads="1"/>
          </p:cNvSpPr>
          <p:nvPr/>
        </p:nvSpPr>
        <p:spPr bwMode="auto">
          <a:xfrm>
            <a:off x="7091363" y="5227638"/>
            <a:ext cx="360362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60" name="Line 16"/>
          <p:cNvSpPr>
            <a:spLocks noChangeShapeType="1"/>
          </p:cNvSpPr>
          <p:nvPr/>
        </p:nvSpPr>
        <p:spPr bwMode="auto">
          <a:xfrm>
            <a:off x="6226175" y="541496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1" name="Line 17"/>
          <p:cNvSpPr>
            <a:spLocks noChangeShapeType="1"/>
          </p:cNvSpPr>
          <p:nvPr/>
        </p:nvSpPr>
        <p:spPr bwMode="auto">
          <a:xfrm>
            <a:off x="4857750" y="5430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0562" name="Text Box 18"/>
          <p:cNvSpPr txBox="1">
            <a:spLocks noChangeArrowheads="1"/>
          </p:cNvSpPr>
          <p:nvPr/>
        </p:nvSpPr>
        <p:spPr bwMode="auto">
          <a:xfrm>
            <a:off x="5434013" y="51562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20563" name="Oval 19"/>
          <p:cNvSpPr>
            <a:spLocks noChangeArrowheads="1"/>
          </p:cNvSpPr>
          <p:nvPr/>
        </p:nvSpPr>
        <p:spPr bwMode="auto">
          <a:xfrm>
            <a:off x="2916238" y="4797425"/>
            <a:ext cx="1150937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2B86A082-BE8B-440A-9B02-A2990355AD3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251520" y="980728"/>
            <a:ext cx="8642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3.5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编写一个算法判断输入的表达式中括号是否配对（假设只含有左、右圆括号）。</a:t>
            </a: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838200" y="2205038"/>
            <a:ext cx="7981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该算法在表达式括号配对时返回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，否则返回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。设置一个顺序栈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，扫描表达式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，遇到左括号时进栈；遇到右括号时：若栈顶为左括号，则出栈，否则返回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。当表达式扫描完毕，栈为空时返回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；否则返回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92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0C474CF0-8E86-4170-8481-D2359E05748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228600" y="554038"/>
            <a:ext cx="859155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Match(char exp[],int n)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int i=0; char e;  bool match=true; SqStack *st;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InitStack(st);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while (i&lt;n &amp;&amp; match)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	if (exp[i]=='(')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Push(st,exp[i]);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else if (exp[i]==')') 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{  if (GetTop(st,e)==true)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{	if (e!='(')	 match=false;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else  Pop(st,e);   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}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else  match=false; 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}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i++;	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(!StackEmpty(st))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match=false;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DestroyStack(st);	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match;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2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22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22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22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22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22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22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22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22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22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22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22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22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22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22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22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22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22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22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22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22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22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622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622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622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622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622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622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622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622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622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622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622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622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622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622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622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622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622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622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6225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6225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6225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622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622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622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6225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6225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6225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6225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6225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6225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6225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6225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6225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6225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6225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6225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4D9A072E-EF74-4835-9E46-588A09635B5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395288" y="2420938"/>
            <a:ext cx="3960812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400" b="1">
                <a:solidFill>
                  <a:srgbClr val="3333FF"/>
                </a:solidFill>
                <a:latin typeface="Verdana" panose="020B0604030504040204" pitchFamily="34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3300"/>
                </a:solidFill>
                <a:latin typeface="Verdana" panose="020B0604030504040204" pitchFamily="34" charset="0"/>
                <a:ea typeface="楷体_GB2312" pitchFamily="49" charset="-122"/>
              </a:rPr>
              <a:t>问题描述</a:t>
            </a: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611188" y="1484313"/>
            <a:ext cx="2519362" cy="5048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表达式求值</a:t>
            </a:r>
          </a:p>
          <a:p>
            <a:pPr algn="ctr"/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1331913" y="333375"/>
            <a:ext cx="4679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3.1.4 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栈的应用</a:t>
            </a:r>
            <a:endParaRPr lang="zh-CN" altLang="en-US" sz="2800" b="1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23621" name="Text Box 5"/>
          <p:cNvSpPr txBox="1">
            <a:spLocks noChangeArrowheads="1"/>
          </p:cNvSpPr>
          <p:nvPr/>
        </p:nvSpPr>
        <p:spPr bwMode="auto">
          <a:xfrm>
            <a:off x="323850" y="3213100"/>
            <a:ext cx="842486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这里限定的表达式求值问题是：用户输入一个包含“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+”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、“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-”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、“*”、“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/”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、正整数和圆括号的合法数学表达式，计算该表达式的运算结果。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9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F653-C011-4912-A915-72041646433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323850" y="1179513"/>
            <a:ext cx="2303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数据组织　</a:t>
            </a:r>
          </a:p>
        </p:txBody>
      </p:sp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684213" y="1827213"/>
            <a:ext cx="79200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　    算术表达式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采用字符数组表示，其中只含有“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+”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、“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-”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、“*”、“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/”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、正整数和圆括号。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　　为了方便，假设该表达式都是合法的数学表达式，例如，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exp="1+2*(4+12)"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；在设计相关算法中用到栈，这里采用顺序栈存储结构。 </a:t>
            </a:r>
          </a:p>
        </p:txBody>
      </p:sp>
    </p:spTree>
    <p:extLst>
      <p:ext uri="{BB962C8B-B14F-4D97-AF65-F5344CB8AC3E}">
        <p14:creationId xmlns:p14="http://schemas.microsoft.com/office/powerpoint/2010/main" val="1658654657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2ABB0E1D-7EEB-448F-8C03-E6A524BA713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381000" y="1625600"/>
            <a:ext cx="83058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在程序语言中，运算符位于两个操作数中间的表达式称为中缀表达式。例如：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1+2*3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就是一个中缀表达式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中缀表达式是最常用的一种表达式方式。对中缀表达式的运算一般遵循“先乘除，后加减，从左到右计算，先括号内，后括号外”的规则。因此中缀表达式不仅要依赖运算符优先级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而且还要处理括号。</a:t>
            </a: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395288" y="827088"/>
            <a:ext cx="4392612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设计运算算法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BBA91559-2E74-4B59-8EBC-DB86019AD1E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611560" y="1196752"/>
            <a:ext cx="363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表达式的三种标识方法：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819522" y="1892077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>
                <a:ea typeface="楷体_GB2312" pitchFamily="49" charset="-122"/>
              </a:rPr>
              <a:t>设  </a:t>
            </a:r>
            <a:r>
              <a:rPr lang="en-US" altLang="zh-CN" b="1">
                <a:ea typeface="楷体_GB2312" pitchFamily="49" charset="-122"/>
              </a:rPr>
              <a:t>Exp = </a:t>
            </a:r>
            <a:r>
              <a:rPr lang="en-US" altLang="zh-CN" b="1" u="sng">
                <a:ea typeface="楷体_GB2312" pitchFamily="49" charset="-122"/>
              </a:rPr>
              <a:t>S1 </a:t>
            </a:r>
            <a:r>
              <a:rPr lang="en-US" altLang="zh-CN" b="1">
                <a:ea typeface="楷体_GB2312" pitchFamily="49" charset="-122"/>
              </a:rPr>
              <a:t>+ OP + </a:t>
            </a:r>
            <a:r>
              <a:rPr lang="en-US" altLang="zh-CN" b="1" u="sng">
                <a:ea typeface="楷体_GB2312" pitchFamily="49" charset="-122"/>
              </a:rPr>
              <a:t>S2</a:t>
            </a:r>
            <a:r>
              <a:rPr lang="zh-CN" altLang="en-US" b="1">
                <a:ea typeface="楷体_GB2312" pitchFamily="49" charset="-122"/>
              </a:rPr>
              <a:t>，</a:t>
            </a:r>
            <a:r>
              <a:rPr lang="zh-CN" altLang="en-US" b="1">
                <a:latin typeface="Arial" panose="020B0604020202020204" pitchFamily="34" charset="0"/>
              </a:rPr>
              <a:t>则称</a:t>
            </a:r>
            <a:r>
              <a:rPr lang="zh-CN" altLang="en-US" b="1" u="sng">
                <a:ea typeface="楷体_GB2312" pitchFamily="49" charset="-122"/>
              </a:rPr>
              <a:t> 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311647" y="2638202"/>
            <a:ext cx="477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ea typeface="楷体_GB2312" pitchFamily="49" charset="-122"/>
              </a:rPr>
              <a:t>OP + </a:t>
            </a:r>
            <a:r>
              <a:rPr lang="en-US" altLang="zh-CN" b="1" u="sng">
                <a:ea typeface="楷体_GB2312" pitchFamily="49" charset="-122"/>
              </a:rPr>
              <a:t>S1 </a:t>
            </a:r>
            <a:r>
              <a:rPr lang="en-US" altLang="zh-CN" b="1">
                <a:ea typeface="楷体_GB2312" pitchFamily="49" charset="-122"/>
              </a:rPr>
              <a:t>+ </a:t>
            </a:r>
            <a:r>
              <a:rPr lang="en-US" altLang="zh-CN" b="1" u="sng">
                <a:ea typeface="楷体_GB2312" pitchFamily="49" charset="-122"/>
              </a:rPr>
              <a:t>S2</a:t>
            </a:r>
            <a:r>
              <a:rPr lang="en-US" altLang="zh-CN" b="1">
                <a:ea typeface="楷体_GB2312" pitchFamily="49" charset="-122"/>
              </a:rPr>
              <a:t>      </a:t>
            </a:r>
            <a:r>
              <a:rPr lang="zh-CN" altLang="en-US" b="1">
                <a:ea typeface="楷体_GB2312" pitchFamily="49" charset="-122"/>
              </a:rPr>
              <a:t>为前缀表示法 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402135" y="3197002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 u="sng">
                <a:ea typeface="楷体_GB2312" pitchFamily="49" charset="-122"/>
              </a:rPr>
              <a:t>S1</a:t>
            </a:r>
            <a:r>
              <a:rPr lang="en-US" altLang="zh-CN" b="1">
                <a:ea typeface="楷体_GB2312" pitchFamily="49" charset="-122"/>
              </a:rPr>
              <a:t> + OP + </a:t>
            </a:r>
            <a:r>
              <a:rPr lang="en-US" altLang="zh-CN" b="1" u="sng">
                <a:ea typeface="楷体_GB2312" pitchFamily="49" charset="-122"/>
              </a:rPr>
              <a:t>S2</a:t>
            </a:r>
            <a:r>
              <a:rPr lang="en-US" altLang="zh-CN" b="1">
                <a:ea typeface="楷体_GB2312" pitchFamily="49" charset="-122"/>
              </a:rPr>
              <a:t>      </a:t>
            </a:r>
            <a:r>
              <a:rPr lang="zh-CN" altLang="en-US" b="1">
                <a:ea typeface="楷体_GB2312" pitchFamily="49" charset="-122"/>
              </a:rPr>
              <a:t>为中缀表示法 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330697" y="3846290"/>
            <a:ext cx="434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b="1">
                <a:ea typeface="楷体_GB2312" pitchFamily="49" charset="-122"/>
              </a:rPr>
              <a:t> </a:t>
            </a:r>
            <a:r>
              <a:rPr lang="en-US" altLang="zh-CN" b="1" u="sng">
                <a:ea typeface="楷体_GB2312" pitchFamily="49" charset="-122"/>
              </a:rPr>
              <a:t>S1</a:t>
            </a:r>
            <a:r>
              <a:rPr lang="en-US" altLang="zh-CN" b="1">
                <a:ea typeface="楷体_GB2312" pitchFamily="49" charset="-122"/>
              </a:rPr>
              <a:t> + </a:t>
            </a:r>
            <a:r>
              <a:rPr lang="en-US" altLang="zh-CN" b="1" u="sng">
                <a:ea typeface="楷体_GB2312" pitchFamily="49" charset="-122"/>
              </a:rPr>
              <a:t>S2</a:t>
            </a:r>
            <a:r>
              <a:rPr lang="en-US" altLang="zh-CN" b="1">
                <a:ea typeface="楷体_GB2312" pitchFamily="49" charset="-122"/>
              </a:rPr>
              <a:t> + OP      </a:t>
            </a:r>
            <a:r>
              <a:rPr lang="zh-CN" altLang="en-US" b="1">
                <a:ea typeface="楷体_GB2312" pitchFamily="49" charset="-122"/>
              </a:rPr>
              <a:t>为后缀表示法 </a:t>
            </a:r>
          </a:p>
        </p:txBody>
      </p:sp>
    </p:spTree>
    <p:extLst>
      <p:ext uri="{BB962C8B-B14F-4D97-AF65-F5344CB8AC3E}">
        <p14:creationId xmlns:p14="http://schemas.microsoft.com/office/powerpoint/2010/main" val="35875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331640" y="1196752"/>
            <a:ext cx="495935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</a:pPr>
            <a:r>
              <a:rPr lang="zh-CN" altLang="en-US" b="1">
                <a:ea typeface="楷体_GB2312" pitchFamily="49" charset="-122"/>
              </a:rPr>
              <a:t>例如</a:t>
            </a:r>
            <a:r>
              <a:rPr lang="en-US" altLang="zh-CN" b="1">
                <a:ea typeface="楷体_GB2312" pitchFamily="49" charset="-122"/>
              </a:rPr>
              <a:t>:    Exp = </a:t>
            </a:r>
            <a:r>
              <a:rPr lang="en-US" altLang="zh-CN" b="1" u="sng">
                <a:ea typeface="楷体_GB2312" pitchFamily="49" charset="-122"/>
              </a:rPr>
              <a:t>a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u="sng">
                <a:ea typeface="楷体_GB2312" pitchFamily="49" charset="-122"/>
              </a:rPr>
              <a:t> b</a:t>
            </a:r>
            <a:r>
              <a:rPr lang="en-US" altLang="zh-CN" b="1">
                <a:ea typeface="楷体_GB2312" pitchFamily="49" charset="-122"/>
              </a:rPr>
              <a:t> + </a:t>
            </a:r>
            <a:r>
              <a:rPr lang="en-US" altLang="zh-CN" b="1" u="sng">
                <a:ea typeface="楷体_GB2312" pitchFamily="49" charset="-122"/>
              </a:rPr>
              <a:t>(c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u="sng">
                <a:ea typeface="楷体_GB2312" pitchFamily="49" charset="-122"/>
              </a:rPr>
              <a:t> d / e)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u="sng">
                <a:ea typeface="楷体_GB2312" pitchFamily="49" charset="-122"/>
              </a:rPr>
              <a:t> f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b="1">
                <a:ea typeface="楷体_GB2312" pitchFamily="49" charset="-122"/>
              </a:rPr>
              <a:t>     </a:t>
            </a:r>
            <a:r>
              <a:rPr lang="zh-CN" altLang="en-US" b="1">
                <a:ea typeface="楷体_GB2312" pitchFamily="49" charset="-122"/>
              </a:rPr>
              <a:t>前缀式</a:t>
            </a:r>
            <a:r>
              <a:rPr lang="en-US" altLang="zh-CN" b="1">
                <a:ea typeface="楷体_GB2312" pitchFamily="49" charset="-122"/>
              </a:rPr>
              <a:t>:        +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u="sng">
                <a:ea typeface="楷体_GB2312" pitchFamily="49" charset="-122"/>
              </a:rPr>
              <a:t> a b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u="sng">
                <a:ea typeface="楷体_GB2312" pitchFamily="49" charset="-122"/>
              </a:rPr>
              <a:t>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u="sng">
                <a:ea typeface="楷体_GB2312" pitchFamily="49" charset="-122"/>
              </a:rPr>
              <a:t> c / d e f</a:t>
            </a:r>
            <a:endParaRPr lang="en-US" altLang="zh-CN" b="1">
              <a:ea typeface="楷体_GB2312" pitchFamily="49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en-US" altLang="zh-CN" b="1">
                <a:ea typeface="楷体_GB2312" pitchFamily="49" charset="-122"/>
              </a:rPr>
              <a:t>     </a:t>
            </a:r>
            <a:r>
              <a:rPr lang="zh-CN" altLang="en-US" b="1">
                <a:ea typeface="楷体_GB2312" pitchFamily="49" charset="-122"/>
              </a:rPr>
              <a:t>中缀式</a:t>
            </a:r>
            <a:r>
              <a:rPr lang="en-US" altLang="zh-CN" b="1">
                <a:ea typeface="楷体_GB2312" pitchFamily="49" charset="-122"/>
              </a:rPr>
              <a:t>:        </a:t>
            </a:r>
            <a:r>
              <a:rPr lang="en-US" altLang="zh-CN" b="1" u="sng">
                <a:ea typeface="楷体_GB2312" pitchFamily="49" charset="-122"/>
              </a:rPr>
              <a:t>a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u="sng">
                <a:ea typeface="楷体_GB2312" pitchFamily="49" charset="-122"/>
              </a:rPr>
              <a:t> b</a:t>
            </a:r>
            <a:r>
              <a:rPr lang="en-US" altLang="zh-CN" b="1">
                <a:ea typeface="楷体_GB2312" pitchFamily="49" charset="-122"/>
              </a:rPr>
              <a:t> + </a:t>
            </a:r>
            <a:r>
              <a:rPr lang="en-US" altLang="zh-CN" b="1" u="sng">
                <a:ea typeface="楷体_GB2312" pitchFamily="49" charset="-122"/>
              </a:rPr>
              <a:t>c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u="sng">
                <a:ea typeface="楷体_GB2312" pitchFamily="49" charset="-122"/>
              </a:rPr>
              <a:t> d / e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u="sng">
                <a:ea typeface="楷体_GB2312" pitchFamily="49" charset="-122"/>
              </a:rPr>
              <a:t> f</a:t>
            </a:r>
            <a:endParaRPr lang="en-US" altLang="zh-CN" b="1">
              <a:ea typeface="楷体_GB2312" pitchFamily="49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en-US" altLang="zh-CN" b="1">
                <a:ea typeface="楷体_GB2312" pitchFamily="49" charset="-122"/>
              </a:rPr>
              <a:t>     </a:t>
            </a:r>
            <a:r>
              <a:rPr lang="zh-CN" altLang="en-US" b="1">
                <a:ea typeface="楷体_GB2312" pitchFamily="49" charset="-122"/>
              </a:rPr>
              <a:t>后缀式</a:t>
            </a:r>
            <a:r>
              <a:rPr lang="en-US" altLang="zh-CN" b="1">
                <a:ea typeface="楷体_GB2312" pitchFamily="49" charset="-122"/>
              </a:rPr>
              <a:t>:        </a:t>
            </a:r>
            <a:r>
              <a:rPr lang="en-US" altLang="zh-CN" b="1" u="sng">
                <a:ea typeface="楷体_GB2312" pitchFamily="49" charset="-122"/>
              </a:rPr>
              <a:t>a b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en-US" altLang="zh-CN" b="1" u="sng">
                <a:ea typeface="楷体_GB2312" pitchFamily="49" charset="-122"/>
              </a:rPr>
              <a:t>c d e /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u="sng">
                <a:ea typeface="楷体_GB2312" pitchFamily="49" charset="-122"/>
              </a:rPr>
              <a:t> f </a:t>
            </a:r>
            <a:r>
              <a:rPr lang="en-US" altLang="zh-CN" b="1" u="sng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>
                <a:ea typeface="楷体_GB2312" pitchFamily="49" charset="-122"/>
              </a:rPr>
              <a:t> +    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985565" y="3203352"/>
            <a:ext cx="610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ea typeface="楷体_GB2312" pitchFamily="49" charset="-122"/>
              </a:rPr>
              <a:t>经过分析，表达式的三种表示法有以下特点</a:t>
            </a:r>
            <a:r>
              <a:rPr lang="en-US" altLang="zh-CN" b="1">
                <a:ea typeface="楷体_GB2312" pitchFamily="49" charset="-122"/>
              </a:rPr>
              <a:t>: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044303" y="3805015"/>
            <a:ext cx="75596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lang="zh-CN" altLang="en-US" b="1" dirty="0">
                <a:ea typeface="楷体_GB2312" pitchFamily="49" charset="-122"/>
              </a:rPr>
              <a:t>操作数之间的相对次序不变；</a:t>
            </a:r>
          </a:p>
          <a:p>
            <a:pPr>
              <a:buFontTx/>
              <a:buAutoNum type="circleNumDbPlain"/>
            </a:pPr>
            <a:r>
              <a:rPr lang="zh-CN" altLang="en-US" b="1" dirty="0">
                <a:ea typeface="楷体_GB2312" pitchFamily="49" charset="-122"/>
              </a:rPr>
              <a:t>运算符的相对次序不同；</a:t>
            </a:r>
          </a:p>
          <a:p>
            <a:pPr>
              <a:buFontTx/>
              <a:buAutoNum type="circleNumDbPlain"/>
            </a:pPr>
            <a:r>
              <a:rPr lang="zh-CN" altLang="en-US" b="1" dirty="0">
                <a:ea typeface="楷体_GB2312" pitchFamily="49" charset="-122"/>
              </a:rPr>
              <a:t>若中缀式丢失括号信息，则运算的次序不确定</a:t>
            </a:r>
            <a:r>
              <a:rPr lang="en-US" altLang="zh-CN" b="1" dirty="0">
                <a:ea typeface="楷体_GB2312" pitchFamily="49" charset="-122"/>
              </a:rPr>
              <a:t>;</a:t>
            </a:r>
          </a:p>
          <a:p>
            <a:pPr>
              <a:buFontTx/>
              <a:buAutoNum type="circleNumDbPlain"/>
            </a:pPr>
            <a:r>
              <a:rPr lang="zh-CN" altLang="en-US" b="1" dirty="0">
                <a:ea typeface="楷体_GB2312" pitchFamily="49" charset="-122"/>
              </a:rPr>
              <a:t>后缀表达式中已考虑了运算符的优先级，没有括号，只有操作数和运算符。</a:t>
            </a:r>
          </a:p>
        </p:txBody>
      </p:sp>
    </p:spTree>
    <p:extLst>
      <p:ext uri="{BB962C8B-B14F-4D97-AF65-F5344CB8AC3E}">
        <p14:creationId xmlns:p14="http://schemas.microsoft.com/office/powerpoint/2010/main" val="41670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A9F7D556-BE33-4CC3-8852-8570C201286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611188" y="1092200"/>
            <a:ext cx="71278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算术表达式求值过程是： 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684213" y="1812925"/>
            <a:ext cx="72739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2"/>
              </a:buBlip>
            </a:pPr>
            <a:r>
              <a:rPr kumimoji="1" lang="en-US" altLang="zh-CN" sz="2400" b="1">
                <a:solidFill>
                  <a:srgbClr val="3333FF"/>
                </a:solidFill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STEP 1</a:t>
            </a:r>
            <a:r>
              <a:rPr kumimoji="1" lang="zh-CN" altLang="en-US" sz="2400" b="1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先将算术表达式转换成后缀表达式。</a:t>
            </a:r>
          </a:p>
          <a:p>
            <a:pPr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400" b="1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STEP 2</a:t>
            </a:r>
            <a:r>
              <a:rPr lang="zh-CN" altLang="en-US" sz="2400" b="1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：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然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后对该后缀表达式求值。</a:t>
            </a: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8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1981200" y="13716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  <a:ea typeface="隶书" panose="02010509060101010101" pitchFamily="49" charset="-122"/>
              </a:rPr>
              <a:t>第</a:t>
            </a:r>
            <a:r>
              <a:rPr kumimoji="1" lang="en-US" altLang="zh-CN" sz="4000" b="1"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kumimoji="1" lang="zh-CN" altLang="en-US" sz="4000" b="1">
                <a:latin typeface="Times New Roman" panose="02020603050405020304" pitchFamily="18" charset="0"/>
                <a:ea typeface="隶书" panose="02010509060101010101" pitchFamily="49" charset="-122"/>
              </a:rPr>
              <a:t>章 栈和队列</a:t>
            </a:r>
            <a:r>
              <a:rPr kumimoji="1" lang="zh-CN" altLang="en-US" sz="4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4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2590800" y="2514600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  <a:ea typeface="隶书" panose="02010509060101010101" pitchFamily="49" charset="-122"/>
              </a:rPr>
              <a:t>3.1 </a:t>
            </a:r>
            <a:r>
              <a:rPr kumimoji="1" lang="zh-CN" altLang="en-US" sz="3200" b="1">
                <a:latin typeface="Times New Roman" panose="02020603050405020304" pitchFamily="18" charset="0"/>
                <a:ea typeface="隶书" panose="02010509060101010101" pitchFamily="49" charset="-122"/>
              </a:rPr>
              <a:t>栈</a:t>
            </a:r>
            <a:r>
              <a:rPr kumimoji="1" lang="zh-CN" altLang="en-US" sz="32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59187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  <a:ea typeface="隶书" panose="02010509060101010101" pitchFamily="49" charset="-122"/>
              </a:rPr>
              <a:t>3.2 </a:t>
            </a:r>
            <a:r>
              <a:rPr kumimoji="1" lang="zh-CN" altLang="en-US" sz="3200" b="1">
                <a:latin typeface="Times New Roman" panose="02020603050405020304" pitchFamily="18" charset="0"/>
                <a:ea typeface="隶书" panose="02010509060101010101" pitchFamily="49" charset="-122"/>
              </a:rPr>
              <a:t>队列</a:t>
            </a:r>
            <a:r>
              <a:rPr kumimoji="1"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591877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4175125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  <a:r>
              <a:rPr kumimoji="1"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04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4"/>
          <p:cNvSpPr>
            <a:spLocks noChangeArrowheads="1"/>
          </p:cNvSpPr>
          <p:nvPr/>
        </p:nvSpPr>
        <p:spPr bwMode="auto">
          <a:xfrm>
            <a:off x="4859338" y="2133600"/>
            <a:ext cx="40640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/>
              <a:t>a + b </a:t>
            </a:r>
            <a:r>
              <a:rPr lang="en-US" altLang="zh-CN" sz="3200" b="1">
                <a:sym typeface="Symbol" panose="05050102010706020507" pitchFamily="18" charset="2"/>
              </a:rPr>
              <a:t></a:t>
            </a:r>
            <a:r>
              <a:rPr lang="en-US" altLang="zh-CN" sz="3200" b="1"/>
              <a:t> c </a:t>
            </a:r>
            <a:r>
              <a:rPr lang="en-US" altLang="zh-CN" sz="3200" b="1">
                <a:sym typeface="Symbol" panose="05050102010706020507" pitchFamily="18" charset="2"/>
              </a:rPr>
              <a:t></a:t>
            </a:r>
            <a:r>
              <a:rPr lang="en-US" altLang="zh-CN" sz="3200" b="1"/>
              <a:t> d / e </a:t>
            </a:r>
            <a:r>
              <a:rPr lang="en-US" altLang="zh-CN" sz="3200" b="1">
                <a:sym typeface="Symbol" panose="05050102010706020507" pitchFamily="18" charset="2"/>
              </a:rPr>
              <a:t></a:t>
            </a:r>
            <a:r>
              <a:rPr lang="en-US" altLang="zh-CN" sz="3200" b="1"/>
              <a:t> f `\0`</a:t>
            </a:r>
          </a:p>
        </p:txBody>
      </p:sp>
      <p:sp>
        <p:nvSpPr>
          <p:cNvPr id="630787" name="Line 5"/>
          <p:cNvSpPr>
            <a:spLocks noChangeShapeType="1"/>
          </p:cNvSpPr>
          <p:nvPr/>
        </p:nvSpPr>
        <p:spPr bwMode="auto">
          <a:xfrm>
            <a:off x="1619250" y="1700213"/>
            <a:ext cx="0" cy="42497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0788" name="Line 6"/>
          <p:cNvSpPr>
            <a:spLocks noChangeShapeType="1"/>
          </p:cNvSpPr>
          <p:nvPr/>
        </p:nvSpPr>
        <p:spPr bwMode="auto">
          <a:xfrm>
            <a:off x="2916238" y="1700213"/>
            <a:ext cx="0" cy="42497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0789" name="Line 7"/>
          <p:cNvSpPr>
            <a:spLocks noChangeShapeType="1"/>
          </p:cNvSpPr>
          <p:nvPr/>
        </p:nvSpPr>
        <p:spPr bwMode="auto">
          <a:xfrm>
            <a:off x="1619250" y="5949950"/>
            <a:ext cx="12969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0790" name="Text Box 8"/>
          <p:cNvSpPr txBox="1">
            <a:spLocks noChangeArrowheads="1"/>
          </p:cNvSpPr>
          <p:nvPr/>
        </p:nvSpPr>
        <p:spPr bwMode="auto">
          <a:xfrm>
            <a:off x="4354513" y="1557338"/>
            <a:ext cx="865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exp</a:t>
            </a:r>
          </a:p>
        </p:txBody>
      </p:sp>
      <p:sp>
        <p:nvSpPr>
          <p:cNvPr id="630791" name="Text Box 15"/>
          <p:cNvSpPr txBox="1">
            <a:spLocks noChangeArrowheads="1"/>
          </p:cNvSpPr>
          <p:nvPr/>
        </p:nvSpPr>
        <p:spPr bwMode="auto">
          <a:xfrm>
            <a:off x="4354513" y="3917950"/>
            <a:ext cx="1585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postexp</a:t>
            </a:r>
          </a:p>
        </p:txBody>
      </p:sp>
      <p:sp>
        <p:nvSpPr>
          <p:cNvPr id="630792" name="Rectangle 16"/>
          <p:cNvSpPr>
            <a:spLocks noChangeArrowheads="1"/>
          </p:cNvSpPr>
          <p:nvPr/>
        </p:nvSpPr>
        <p:spPr bwMode="auto">
          <a:xfrm>
            <a:off x="4859338" y="4652963"/>
            <a:ext cx="4176712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2052638" y="522922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3200" b="1">
                <a:solidFill>
                  <a:srgbClr val="3333FF"/>
                </a:solidFill>
              </a:rPr>
              <a:t>+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4930775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a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5292725" y="4724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b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5670550" y="4710113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c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6630988" y="4710113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d</a:t>
            </a: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010400" y="4710113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e</a:t>
            </a: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7739063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f</a:t>
            </a:r>
          </a:p>
        </p:txBody>
      </p:sp>
      <p:sp>
        <p:nvSpPr>
          <p:cNvPr id="630800" name="Text Box 26"/>
          <p:cNvSpPr txBox="1">
            <a:spLocks noChangeArrowheads="1"/>
          </p:cNvSpPr>
          <p:nvPr/>
        </p:nvSpPr>
        <p:spPr bwMode="auto">
          <a:xfrm>
            <a:off x="323850" y="1052513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运算符栈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292725" y="2708275"/>
            <a:ext cx="503238" cy="746125"/>
            <a:chOff x="3334" y="1706"/>
            <a:chExt cx="317" cy="470"/>
          </a:xfrm>
        </p:grpSpPr>
        <p:sp>
          <p:nvSpPr>
            <p:cNvPr id="630802" name="Line 10"/>
            <p:cNvSpPr>
              <a:spLocks noChangeShapeType="1"/>
            </p:cNvSpPr>
            <p:nvPr/>
          </p:nvSpPr>
          <p:spPr bwMode="auto">
            <a:xfrm flipV="1">
              <a:off x="3605" y="1706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0803" name="Text Box 28"/>
            <p:cNvSpPr txBox="1">
              <a:spLocks noChangeArrowheads="1"/>
            </p:cNvSpPr>
            <p:nvPr/>
          </p:nvSpPr>
          <p:spPr bwMode="auto">
            <a:xfrm>
              <a:off x="3334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sym typeface="Symbol" panose="05050102010706020507" pitchFamily="18" charset="2"/>
                </a:rPr>
                <a:t>ch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645025" y="2708275"/>
            <a:ext cx="503238" cy="746125"/>
            <a:chOff x="2926" y="1706"/>
            <a:chExt cx="317" cy="470"/>
          </a:xfrm>
        </p:grpSpPr>
        <p:sp>
          <p:nvSpPr>
            <p:cNvPr id="630805" name="Line 9"/>
            <p:cNvSpPr>
              <a:spLocks noChangeShapeType="1"/>
            </p:cNvSpPr>
            <p:nvPr/>
          </p:nvSpPr>
          <p:spPr bwMode="auto">
            <a:xfrm flipV="1">
              <a:off x="3197" y="1706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0806" name="Text Box 34"/>
            <p:cNvSpPr txBox="1">
              <a:spLocks noChangeArrowheads="1"/>
            </p:cNvSpPr>
            <p:nvPr/>
          </p:nvSpPr>
          <p:spPr bwMode="auto">
            <a:xfrm>
              <a:off x="2926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sym typeface="Symbol" panose="05050102010706020507" pitchFamily="18" charset="2"/>
                </a:rPr>
                <a:t>ch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940425" y="2708275"/>
            <a:ext cx="503238" cy="746125"/>
            <a:chOff x="3742" y="1706"/>
            <a:chExt cx="317" cy="470"/>
          </a:xfrm>
        </p:grpSpPr>
        <p:sp>
          <p:nvSpPr>
            <p:cNvPr id="630808" name="Line 11"/>
            <p:cNvSpPr>
              <a:spLocks noChangeShapeType="1"/>
            </p:cNvSpPr>
            <p:nvPr/>
          </p:nvSpPr>
          <p:spPr bwMode="auto">
            <a:xfrm flipV="1">
              <a:off x="4014" y="1706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0809" name="Text Box 35"/>
            <p:cNvSpPr txBox="1">
              <a:spLocks noChangeArrowheads="1"/>
            </p:cNvSpPr>
            <p:nvPr/>
          </p:nvSpPr>
          <p:spPr bwMode="auto">
            <a:xfrm>
              <a:off x="3742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sym typeface="Symbol" panose="05050102010706020507" pitchFamily="18" charset="2"/>
                </a:rPr>
                <a:t>ch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516688" y="2708275"/>
            <a:ext cx="503237" cy="746125"/>
            <a:chOff x="4105" y="1706"/>
            <a:chExt cx="317" cy="470"/>
          </a:xfrm>
        </p:grpSpPr>
        <p:sp>
          <p:nvSpPr>
            <p:cNvPr id="630811" name="Line 12"/>
            <p:cNvSpPr>
              <a:spLocks noChangeShapeType="1"/>
            </p:cNvSpPr>
            <p:nvPr/>
          </p:nvSpPr>
          <p:spPr bwMode="auto">
            <a:xfrm flipV="1">
              <a:off x="4376" y="1706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0812" name="Text Box 36"/>
            <p:cNvSpPr txBox="1">
              <a:spLocks noChangeArrowheads="1"/>
            </p:cNvSpPr>
            <p:nvPr/>
          </p:nvSpPr>
          <p:spPr bwMode="auto">
            <a:xfrm>
              <a:off x="4105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sym typeface="Symbol" panose="05050102010706020507" pitchFamily="18" charset="2"/>
                </a:rPr>
                <a:t>ch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7092950" y="2708275"/>
            <a:ext cx="503238" cy="746125"/>
            <a:chOff x="4468" y="1706"/>
            <a:chExt cx="317" cy="470"/>
          </a:xfrm>
        </p:grpSpPr>
        <p:sp>
          <p:nvSpPr>
            <p:cNvPr id="630814" name="Line 13"/>
            <p:cNvSpPr>
              <a:spLocks noChangeShapeType="1"/>
            </p:cNvSpPr>
            <p:nvPr/>
          </p:nvSpPr>
          <p:spPr bwMode="auto">
            <a:xfrm flipV="1">
              <a:off x="4739" y="1706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0815" name="Text Box 37"/>
            <p:cNvSpPr txBox="1">
              <a:spLocks noChangeArrowheads="1"/>
            </p:cNvSpPr>
            <p:nvPr/>
          </p:nvSpPr>
          <p:spPr bwMode="auto">
            <a:xfrm>
              <a:off x="4468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sym typeface="Symbol" panose="05050102010706020507" pitchFamily="18" charset="2"/>
                </a:rPr>
                <a:t>ch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667625" y="2708275"/>
            <a:ext cx="503238" cy="746125"/>
            <a:chOff x="4830" y="1706"/>
            <a:chExt cx="317" cy="470"/>
          </a:xfrm>
        </p:grpSpPr>
        <p:sp>
          <p:nvSpPr>
            <p:cNvPr id="630817" name="Line 14"/>
            <p:cNvSpPr>
              <a:spLocks noChangeShapeType="1"/>
            </p:cNvSpPr>
            <p:nvPr/>
          </p:nvSpPr>
          <p:spPr bwMode="auto">
            <a:xfrm flipV="1">
              <a:off x="5102" y="1706"/>
              <a:ext cx="0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0818" name="Text Box 38"/>
            <p:cNvSpPr txBox="1">
              <a:spLocks noChangeArrowheads="1"/>
            </p:cNvSpPr>
            <p:nvPr/>
          </p:nvSpPr>
          <p:spPr bwMode="auto">
            <a:xfrm>
              <a:off x="4830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sym typeface="Symbol" panose="05050102010706020507" pitchFamily="18" charset="2"/>
                </a:rPr>
                <a:t>ch</a:t>
              </a:r>
            </a:p>
          </p:txBody>
        </p:sp>
      </p:grpSp>
      <p:sp>
        <p:nvSpPr>
          <p:cNvPr id="163885" name="Text Box 45"/>
          <p:cNvSpPr txBox="1">
            <a:spLocks noChangeArrowheads="1"/>
          </p:cNvSpPr>
          <p:nvPr/>
        </p:nvSpPr>
        <p:spPr bwMode="auto">
          <a:xfrm>
            <a:off x="2051050" y="4508500"/>
            <a:ext cx="36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63886" name="Text Box 46"/>
          <p:cNvSpPr txBox="1">
            <a:spLocks noChangeArrowheads="1"/>
          </p:cNvSpPr>
          <p:nvPr/>
        </p:nvSpPr>
        <p:spPr bwMode="auto">
          <a:xfrm>
            <a:off x="2124075" y="5172075"/>
            <a:ext cx="319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-</a:t>
            </a:r>
          </a:p>
        </p:txBody>
      </p:sp>
      <p:sp>
        <p:nvSpPr>
          <p:cNvPr id="163887" name="Text Box 47"/>
          <p:cNvSpPr txBox="1">
            <a:spLocks noChangeArrowheads="1"/>
          </p:cNvSpPr>
          <p:nvPr/>
        </p:nvSpPr>
        <p:spPr bwMode="auto">
          <a:xfrm>
            <a:off x="2051050" y="4508500"/>
            <a:ext cx="296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/</a:t>
            </a:r>
          </a:p>
        </p:txBody>
      </p:sp>
      <p:sp>
        <p:nvSpPr>
          <p:cNvPr id="163888" name="Text Box 48"/>
          <p:cNvSpPr txBox="1">
            <a:spLocks noChangeArrowheads="1"/>
          </p:cNvSpPr>
          <p:nvPr/>
        </p:nvSpPr>
        <p:spPr bwMode="auto">
          <a:xfrm>
            <a:off x="2036763" y="4508500"/>
            <a:ext cx="407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30823" name="Text Box 39"/>
          <p:cNvSpPr txBox="1">
            <a:spLocks noChangeArrowheads="1"/>
          </p:cNvSpPr>
          <p:nvPr/>
        </p:nvSpPr>
        <p:spPr bwMode="auto">
          <a:xfrm>
            <a:off x="900113" y="2603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latin typeface="Cooper Black" panose="0208090404030B020404" pitchFamily="18" charset="0"/>
              </a:rPr>
              <a:t>Step1</a:t>
            </a:r>
          </a:p>
        </p:txBody>
      </p:sp>
    </p:spTree>
    <p:extLst>
      <p:ext uri="{BB962C8B-B14F-4D97-AF65-F5344CB8AC3E}">
        <p14:creationId xmlns:p14="http://schemas.microsoft.com/office/powerpoint/2010/main" val="4822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9017E-7 L 0.03142 -2.89017E-7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9017E-7 L 0.03941 -2.89017E-7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2.89017E-7 L 0.0316 -2.89017E-7 " pathEditMode="relative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6763E-6 L 0.42934 0.021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1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23 L 0.46458 -0.083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2.89017E-7 L 0.03161 -2.89017E-7 " pathEditMode="relative" ptsTypes="AA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6.12717E-6 L 0.03161 -6.12717E-6 " pathEditMode="relative" ptsTypes="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6763E-6 L 0.59028 0.0314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15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78 -0.00185 L 0.0592 -0.00185 " pathEditMode="relative" ptsTypes="AA">
                                      <p:cBhvr>
                                        <p:cTn id="1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763E-6 L 0.67239 0.0210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11" y="1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27746E-6 L 0.71493 -0.0756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47" y="-3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7" grpId="0"/>
      <p:bldP spid="163857" grpId="1"/>
      <p:bldP spid="163859" grpId="0"/>
      <p:bldP spid="163860" grpId="0"/>
      <p:bldP spid="163861" grpId="0"/>
      <p:bldP spid="163862" grpId="0"/>
      <p:bldP spid="163863" grpId="0"/>
      <p:bldP spid="163864" grpId="0"/>
      <p:bldP spid="163885" grpId="0"/>
      <p:bldP spid="163885" grpId="1"/>
      <p:bldP spid="163886" grpId="0"/>
      <p:bldP spid="163886" grpId="1"/>
      <p:bldP spid="163887" grpId="0"/>
      <p:bldP spid="163887" grpId="1"/>
      <p:bldP spid="163888" grpId="0"/>
      <p:bldP spid="16388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323528" y="1052736"/>
            <a:ext cx="8353425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假设用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字符数组存储满足前面条件的算术表达式，其对应后缀表达式存放在字符数组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postexp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中。在将算术表达式转换成后缀表达式的过程中用一个字符数组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op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作为栈。</a:t>
            </a:r>
          </a:p>
        </p:txBody>
      </p:sp>
      <p:graphicFrame>
        <p:nvGraphicFramePr>
          <p:cNvPr id="631811" name="Group 3"/>
          <p:cNvGraphicFramePr>
            <a:graphicFrameLocks noGrp="1"/>
          </p:cNvGraphicFramePr>
          <p:nvPr/>
        </p:nvGraphicFramePr>
        <p:xfrm>
          <a:off x="900113" y="3827463"/>
          <a:ext cx="7632700" cy="1188720"/>
        </p:xfrm>
        <a:graphic>
          <a:graphicData uri="http://schemas.openxmlformats.org/drawingml/2006/table">
            <a:tbl>
              <a:tblPr/>
              <a:tblGrid>
                <a:gridCol w="1871662"/>
                <a:gridCol w="720725"/>
                <a:gridCol w="935038"/>
                <a:gridCol w="1008062"/>
                <a:gridCol w="792163"/>
                <a:gridCol w="865187"/>
                <a:gridCol w="719138"/>
                <a:gridCol w="720725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左：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lpri(ch)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右：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rpri(ch)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1849" name="Text Box 41"/>
          <p:cNvSpPr txBox="1">
            <a:spLocks noChangeArrowheads="1"/>
          </p:cNvSpPr>
          <p:nvPr/>
        </p:nvSpPr>
        <p:spPr bwMode="auto">
          <a:xfrm>
            <a:off x="1042988" y="311626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运算符的优先级 </a:t>
            </a:r>
          </a:p>
        </p:txBody>
      </p:sp>
      <p:sp>
        <p:nvSpPr>
          <p:cNvPr id="631850" name="Text Box 42"/>
          <p:cNvSpPr txBox="1">
            <a:spLocks noChangeArrowheads="1"/>
          </p:cNvSpPr>
          <p:nvPr/>
        </p:nvSpPr>
        <p:spPr bwMode="auto">
          <a:xfrm>
            <a:off x="4211638" y="2781300"/>
            <a:ext cx="3889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＊</a:t>
            </a:r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：左运算符在栈中，＊应和栈顶运算符比较，先出栈先运算，后出栈后运算。</a:t>
            </a:r>
          </a:p>
        </p:txBody>
      </p:sp>
      <p:sp>
        <p:nvSpPr>
          <p:cNvPr id="631851" name="Freeform 43"/>
          <p:cNvSpPr>
            <a:spLocks/>
          </p:cNvSpPr>
          <p:nvPr/>
        </p:nvSpPr>
        <p:spPr bwMode="auto">
          <a:xfrm>
            <a:off x="2627313" y="3036888"/>
            <a:ext cx="1928812" cy="1328737"/>
          </a:xfrm>
          <a:custGeom>
            <a:avLst/>
            <a:gdLst>
              <a:gd name="T0" fmla="*/ 1215 w 1215"/>
              <a:gd name="T1" fmla="*/ 0 h 837"/>
              <a:gd name="T2" fmla="*/ 0 w 1215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5" h="837">
                <a:moveTo>
                  <a:pt x="1215" y="0"/>
                </a:moveTo>
                <a:lnTo>
                  <a:pt x="0" y="83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52" name="Freeform 44"/>
          <p:cNvSpPr>
            <a:spLocks/>
          </p:cNvSpPr>
          <p:nvPr/>
        </p:nvSpPr>
        <p:spPr bwMode="auto">
          <a:xfrm>
            <a:off x="2700338" y="3025775"/>
            <a:ext cx="2230437" cy="1771650"/>
          </a:xfrm>
          <a:custGeom>
            <a:avLst/>
            <a:gdLst>
              <a:gd name="T0" fmla="*/ 1405 w 1405"/>
              <a:gd name="T1" fmla="*/ 0 h 1116"/>
              <a:gd name="T2" fmla="*/ 0 w 1405"/>
              <a:gd name="T3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05" h="1116">
                <a:moveTo>
                  <a:pt x="1405" y="0"/>
                </a:moveTo>
                <a:lnTo>
                  <a:pt x="0" y="111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53" name="Line 45"/>
          <p:cNvSpPr>
            <a:spLocks noChangeShapeType="1"/>
          </p:cNvSpPr>
          <p:nvPr/>
        </p:nvSpPr>
        <p:spPr bwMode="auto">
          <a:xfrm>
            <a:off x="684213" y="44164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54" name="Line 46"/>
          <p:cNvSpPr>
            <a:spLocks noChangeShapeType="1"/>
          </p:cNvSpPr>
          <p:nvPr/>
        </p:nvSpPr>
        <p:spPr bwMode="auto">
          <a:xfrm>
            <a:off x="684213" y="4437063"/>
            <a:ext cx="0" cy="9366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55" name="Text Box 47"/>
          <p:cNvSpPr txBox="1">
            <a:spLocks noChangeArrowheads="1"/>
          </p:cNvSpPr>
          <p:nvPr/>
        </p:nvSpPr>
        <p:spPr bwMode="auto">
          <a:xfrm>
            <a:off x="323850" y="5373688"/>
            <a:ext cx="3960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在栈中的运算符呈现的优先级</a:t>
            </a:r>
          </a:p>
        </p:txBody>
      </p:sp>
    </p:spTree>
    <p:extLst>
      <p:ext uri="{BB962C8B-B14F-4D97-AF65-F5344CB8AC3E}">
        <p14:creationId xmlns:p14="http://schemas.microsoft.com/office/powerpoint/2010/main" val="3260983845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DF8748DF-F602-4356-869D-DBEC28B337D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304800" y="450850"/>
            <a:ext cx="534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中缀表达式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exp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后缀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表达式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postexp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3967163" y="798513"/>
          <a:ext cx="4633912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图片" r:id="rId3" imgW="3095640" imgH="1467000" progId="Word.Picture.8">
                  <p:embed/>
                </p:oleObj>
              </mc:Choice>
              <mc:Fallback>
                <p:oleObj name="图片" r:id="rId3" imgW="3095640" imgH="1467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798513"/>
                        <a:ext cx="4633912" cy="219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251520" y="1484784"/>
            <a:ext cx="82804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初始化运算符栈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op;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'='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进栈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读取字符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while 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!='\0')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{   if 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不为运算符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将后续的所有数字均依次存放到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postexp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并以字符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'#'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标志数值串结束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else 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switch(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Precede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(op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栈顶运算符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{  case '&lt;':   //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栈顶运算符优先级低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	  将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进栈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  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读取下字符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  break;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case '=':   //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只有栈顶运算符为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'(',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')'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的情况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	 退栈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读取下字符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 break;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case '&gt;':    //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栈顶运算符应先执行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所以出栈并存放到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postexp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	 退栈运算符并将其存放到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postexp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 break;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}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若字符串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扫描完毕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则将运算符栈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op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'='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之前的所有运算符依次出栈并存放到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postexp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中。最后得到后缀表达式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postexp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5637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3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3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3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3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3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3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3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3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3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32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32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32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32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32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32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632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632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632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632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632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632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632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632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632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632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632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632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632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632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632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32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32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32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632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632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632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632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632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632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632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632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632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6328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6328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6328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6328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6328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6328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3" dur="80"/>
                                        <p:tgtEl>
                                          <p:spTgt spid="6328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4" dur="80"/>
                                        <p:tgtEl>
                                          <p:spTgt spid="6328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80"/>
                                        <p:tgtEl>
                                          <p:spTgt spid="6328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467544" y="908720"/>
            <a:ext cx="82296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对于表达式“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(56-20)/(4+2)”,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其转换成后缀表达式的过程 如下：</a:t>
            </a:r>
          </a:p>
        </p:txBody>
      </p:sp>
      <p:graphicFrame>
        <p:nvGraphicFramePr>
          <p:cNvPr id="633896" name="Group 40"/>
          <p:cNvGraphicFramePr>
            <a:graphicFrameLocks noGrp="1"/>
          </p:cNvGraphicFramePr>
          <p:nvPr/>
        </p:nvGraphicFramePr>
        <p:xfrm>
          <a:off x="250825" y="1916113"/>
          <a:ext cx="8458200" cy="4080828"/>
        </p:xfrm>
        <a:graphic>
          <a:graphicData uri="http://schemas.openxmlformats.org/drawingml/2006/table">
            <a:tbl>
              <a:tblPr/>
              <a:tblGrid>
                <a:gridCol w="2114550"/>
                <a:gridCol w="4133850"/>
                <a:gridCol w="838200"/>
                <a:gridCol w="137160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exp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先将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(56-20)/(4+2)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将此括号进栈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56-20)/(4+2)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存入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并插入一个字符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由于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以前没有字符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则直接将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20#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存入数组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56#20#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82" name="Group 2"/>
          <p:cNvGraphicFramePr>
            <a:graphicFrameLocks noGrp="1"/>
          </p:cNvGraphicFramePr>
          <p:nvPr/>
        </p:nvGraphicFramePr>
        <p:xfrm>
          <a:off x="323850" y="908050"/>
          <a:ext cx="8458200" cy="3949065"/>
        </p:xfrm>
        <a:graphic>
          <a:graphicData uri="http://schemas.openxmlformats.org/drawingml/2006/table">
            <a:tbl>
              <a:tblPr/>
              <a:tblGrid>
                <a:gridCol w="1752600"/>
                <a:gridCol w="4495800"/>
                <a:gridCol w="838200"/>
                <a:gridCol w="137160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exp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则将栈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以前的字符依次出栈并存入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然后将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删除。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将此括号进栈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4#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存入数组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56#20#-4#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3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906" name="Group 2"/>
          <p:cNvGraphicFramePr>
            <a:graphicFrameLocks noGrp="1"/>
          </p:cNvGraphicFramePr>
          <p:nvPr/>
        </p:nvGraphicFramePr>
        <p:xfrm>
          <a:off x="304800" y="1219200"/>
          <a:ext cx="8458200" cy="4094480"/>
        </p:xfrm>
        <a:graphic>
          <a:graphicData uri="http://schemas.openxmlformats.org/drawingml/2006/table">
            <a:tbl>
              <a:tblPr/>
              <a:tblGrid>
                <a:gridCol w="954088"/>
                <a:gridCol w="4681537"/>
                <a:gridCol w="1008063"/>
                <a:gridCol w="181451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exp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由于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栈顶运算符为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则直接将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/(+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56#20#-4#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2#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存入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/(+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56#20#-4#2#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则将栈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以前的字符依次出栈并存放到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然后将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出栈。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56#20#-4#2#+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str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扫描完毕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则将栈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中的所有运算符依次弹出并存放到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得到后缀表达式。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56#20#-4#2#+/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E8A185E8-9D3F-4569-B4AA-A32AEB4CDBB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251520" y="1556792"/>
            <a:ext cx="8686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后缀表达式求值。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在后缀表达式求值算法中要用到一个数值栈</a:t>
            </a:r>
            <a:r>
              <a:rPr kumimoji="1"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，该算法实现过程如下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    从左到右读入后缀表达式，若读入的是一个操作数，就将它入数值栈，若读入的是一个运算符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op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，就从数值栈中连续出栈两个元素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，假设为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，计算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x op y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之值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并将计算结果入数值栈；对整个后缀表达式读入结束时，栈顶元素就是计算结果。       </a:t>
            </a: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755576" y="76470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latin typeface="Cooper Black" panose="0208090404030B020404" pitchFamily="18" charset="0"/>
              </a:rPr>
              <a:t>Step2</a:t>
            </a:r>
          </a:p>
        </p:txBody>
      </p:sp>
    </p:spTree>
    <p:extLst>
      <p:ext uri="{BB962C8B-B14F-4D97-AF65-F5344CB8AC3E}">
        <p14:creationId xmlns:p14="http://schemas.microsoft.com/office/powerpoint/2010/main" val="39079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4"/>
          <p:cNvSpPr txBox="1">
            <a:spLocks noChangeArrowheads="1"/>
          </p:cNvSpPr>
          <p:nvPr/>
        </p:nvSpPr>
        <p:spPr bwMode="auto">
          <a:xfrm>
            <a:off x="2630488" y="1123950"/>
            <a:ext cx="158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/>
              <a:t>postexp</a:t>
            </a:r>
          </a:p>
        </p:txBody>
      </p:sp>
      <p:sp>
        <p:nvSpPr>
          <p:cNvPr id="643075" name="Rectangle 5"/>
          <p:cNvSpPr>
            <a:spLocks noChangeArrowheads="1"/>
          </p:cNvSpPr>
          <p:nvPr/>
        </p:nvSpPr>
        <p:spPr bwMode="auto">
          <a:xfrm>
            <a:off x="4067175" y="1268413"/>
            <a:ext cx="41767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3200" b="1">
                <a:solidFill>
                  <a:srgbClr val="FF3300"/>
                </a:solidFill>
              </a:rPr>
              <a:t>5 6 # 2 0 # - 4 # 2 # + /</a:t>
            </a:r>
          </a:p>
        </p:txBody>
      </p:sp>
      <p:sp>
        <p:nvSpPr>
          <p:cNvPr id="643076" name="Line 6"/>
          <p:cNvSpPr>
            <a:spLocks noChangeShapeType="1"/>
          </p:cNvSpPr>
          <p:nvPr/>
        </p:nvSpPr>
        <p:spPr bwMode="auto">
          <a:xfrm>
            <a:off x="1619250" y="1700213"/>
            <a:ext cx="0" cy="42497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3077" name="Line 7"/>
          <p:cNvSpPr>
            <a:spLocks noChangeShapeType="1"/>
          </p:cNvSpPr>
          <p:nvPr/>
        </p:nvSpPr>
        <p:spPr bwMode="auto">
          <a:xfrm>
            <a:off x="2916238" y="1700213"/>
            <a:ext cx="0" cy="42497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3078" name="Line 8"/>
          <p:cNvSpPr>
            <a:spLocks noChangeShapeType="1"/>
          </p:cNvSpPr>
          <p:nvPr/>
        </p:nvSpPr>
        <p:spPr bwMode="auto">
          <a:xfrm>
            <a:off x="1619250" y="5949950"/>
            <a:ext cx="12969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3079" name="Text Box 10"/>
          <p:cNvSpPr txBox="1">
            <a:spLocks noChangeArrowheads="1"/>
          </p:cNvSpPr>
          <p:nvPr/>
        </p:nvSpPr>
        <p:spPr bwMode="auto">
          <a:xfrm>
            <a:off x="323850" y="1052513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运算数栈</a:t>
            </a:r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V="1">
            <a:off x="4356100" y="19161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1979613" y="51514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56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1979613" y="45815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20</a:t>
            </a:r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 flipV="1">
            <a:off x="5292725" y="19161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 flipV="1">
            <a:off x="6184900" y="19161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4900613" y="3255963"/>
            <a:ext cx="319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-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1979613" y="51577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36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2082800" y="45783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4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2079625" y="39195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2</a:t>
            </a:r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6443663" y="19161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7019925" y="19161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 flipV="1">
            <a:off x="7696200" y="19161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4859338" y="3284538"/>
            <a:ext cx="415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+</a:t>
            </a:r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2065338" y="45783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6</a:t>
            </a:r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 flipV="1">
            <a:off x="7956550" y="19161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4932363" y="3284538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/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2097088" y="51546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909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7052E-7 L 0.07083 8.6705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7052E-7 L 0.07083 8.67052E-7 " pathEditMode="relative" ptsTypes="AA">
                                      <p:cBhvr>
                                        <p:cTn id="23" dur="20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93 -0.18867 " pathEditMode="relative" ptsTypes="AA">
                                      <p:cBhvr>
                                        <p:cTn id="40" dur="20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78035E-8 L 0.204 -0.271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13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2948E-6 L 0.03159 -3.2948E-6 " pathEditMode="relative" ptsTypes="AA">
                                      <p:cBhvr>
                                        <p:cTn id="77" dur="2000" fill="hold"/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67052E-7 L 0.03941 8.67052E-7 " pathEditMode="relative" ptsTypes="AA">
                                      <p:cBhvr>
                                        <p:cTn id="94" dur="20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341E-6 L 0.20382 -0.1884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9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312E-6 L 0.38524 -0.0924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53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38728E-6 L 0.38489 -0.1889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6" y="-9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69 -0.2726 " pathEditMode="relative" ptsTypes="AA">
                                      <p:cBhvr>
                                        <p:cTn id="152" dur="20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/>
      <p:bldP spid="165903" grpId="1" animBg="1"/>
      <p:bldP spid="165904" grpId="0"/>
      <p:bldP spid="165904" grpId="1"/>
      <p:bldP spid="165904" grpId="2"/>
      <p:bldP spid="165905" grpId="0"/>
      <p:bldP spid="165905" grpId="1"/>
      <p:bldP spid="165905" grpId="2"/>
      <p:bldP spid="165906" grpId="0" animBg="1"/>
      <p:bldP spid="165906" grpId="1" animBg="1"/>
      <p:bldP spid="165906" grpId="2" animBg="1"/>
      <p:bldP spid="165907" grpId="0" animBg="1"/>
      <p:bldP spid="165907" grpId="1" animBg="1"/>
      <p:bldP spid="165909" grpId="0"/>
      <p:bldP spid="165909" grpId="1"/>
      <p:bldP spid="165910" grpId="0"/>
      <p:bldP spid="165910" grpId="1"/>
      <p:bldP spid="165911" grpId="0"/>
      <p:bldP spid="165911" grpId="1"/>
      <p:bldP spid="165912" grpId="0"/>
      <p:bldP spid="165912" grpId="1"/>
      <p:bldP spid="165913" grpId="0" animBg="1"/>
      <p:bldP spid="165913" grpId="1" animBg="1"/>
      <p:bldP spid="165913" grpId="2" animBg="1"/>
      <p:bldP spid="165914" grpId="0" animBg="1"/>
      <p:bldP spid="165914" grpId="1" animBg="1"/>
      <p:bldP spid="165914" grpId="2" animBg="1"/>
      <p:bldP spid="165915" grpId="0" animBg="1"/>
      <p:bldP spid="165915" grpId="1" animBg="1"/>
      <p:bldP spid="165916" grpId="0"/>
      <p:bldP spid="165918" grpId="0"/>
      <p:bldP spid="165918" grpId="1"/>
      <p:bldP spid="165919" grpId="0" animBg="1"/>
      <p:bldP spid="165920" grpId="0"/>
      <p:bldP spid="1659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179388" y="1831975"/>
            <a:ext cx="89154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while (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postexp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读取字符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ch,ch!='\0')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{    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为数字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将后续的所有数字构成一个整数存放到数值栈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若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为“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+”,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则从数值栈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中退栈两个运算数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相加后进栈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若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为“－”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则从数值栈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中退栈两个运算数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相减后进栈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若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为“*”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则从数值栈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中退栈两个运算数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相乘后进栈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若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为“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/”,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则从数值栈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中退栈两个运算数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相除后进栈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若除数为零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则提示相应的错误信息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228600" y="668338"/>
            <a:ext cx="470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对后缀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表达式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postexp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求值</a:t>
            </a: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539750" y="5516563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当字符串</a:t>
            </a:r>
            <a:r>
              <a:rPr kumimoji="1" lang="en-US" altLang="zh-CN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postexp</a:t>
            </a:r>
            <a:r>
              <a:rPr kumimoji="1" lang="zh-CN" altLang="en-US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扫描完毕</a:t>
            </a:r>
            <a:r>
              <a:rPr kumimoji="1" lang="en-US" altLang="zh-CN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则数值栈</a:t>
            </a:r>
            <a:r>
              <a:rPr kumimoji="1" lang="en-US" altLang="zh-CN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op</a:t>
            </a:r>
            <a:r>
              <a:rPr kumimoji="1" lang="zh-CN" altLang="en-US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中的栈顶元素就是表达式的值。</a:t>
            </a:r>
          </a:p>
        </p:txBody>
      </p:sp>
    </p:spTree>
    <p:extLst>
      <p:ext uri="{BB962C8B-B14F-4D97-AF65-F5344CB8AC3E}">
        <p14:creationId xmlns:p14="http://schemas.microsoft.com/office/powerpoint/2010/main" val="29812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4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4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4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467544" y="90872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对于后缀表达式“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56#20#-4#2#+/”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的求值过程如下： </a:t>
            </a:r>
          </a:p>
        </p:txBody>
      </p:sp>
      <p:graphicFrame>
        <p:nvGraphicFramePr>
          <p:cNvPr id="6451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18169"/>
              </p:ext>
            </p:extLst>
          </p:nvPr>
        </p:nvGraphicFramePr>
        <p:xfrm>
          <a:off x="304800" y="1412775"/>
          <a:ext cx="8458200" cy="4257994"/>
        </p:xfrm>
        <a:graphic>
          <a:graphicData uri="http://schemas.openxmlformats.org/drawingml/2006/table">
            <a:tbl>
              <a:tblPr/>
              <a:tblGrid>
                <a:gridCol w="1371600"/>
                <a:gridCol w="5791200"/>
                <a:gridCol w="1295400"/>
              </a:tblGrid>
              <a:tr h="33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56#20#-4#2#+/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20#-4#2#+/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出栈两次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56-20=36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36,4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36,4,2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出栈两次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4+2=6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36,6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出栈两次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36/6=6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扫描完毕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算法结束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栈顶的元素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即为所求。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90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457200" y="2276475"/>
            <a:ext cx="8001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栈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是一种只能在一端进行插入或删除操作的线性表。表中允许进行插入、删除操作的一端称为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栈顶的当前位置是动态的，栈顶的当前位置由一个称为栈顶指针的位置指示器指示。表的另一端称为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当栈中没有数据元素时，称为空栈。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栈的插入操作通常称为进栈或入栈，栈的删除操作通常称为退栈或出栈。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755650" y="1341438"/>
            <a:ext cx="464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3.1.1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栈的定义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2987675" y="47625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3.1 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</a:t>
            </a:r>
            <a:r>
              <a:rPr kumimoji="1"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436096" y="908720"/>
                <a:ext cx="3096344" cy="12241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卡特兰数：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908720"/>
                <a:ext cx="3096344" cy="1224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8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A2483929-B56B-484B-BA62-DF1043657A5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365125" y="628650"/>
            <a:ext cx="8167688" cy="596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float compvalue(char exp[])	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struct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  float data[MaxSize];	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int top;			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 st;				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float d; char ch; int t=0;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st.top=-1; ch=exp[t];t++;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while (ch!='\0'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  switch (ch)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{case'+':st.data[st.top-1]=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      st.data[st.top-1]+st.data[st.top];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  st.top--;break;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case '-':st.data[st.top-1]=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      st.data[st.top-1]-st.data[st.top];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   st.top--;break;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case '*':st.data[st.top-1]=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      st.data[st.top-1]*st.data[st.top];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   st.top--;break;</a:t>
            </a:r>
          </a:p>
        </p:txBody>
      </p:sp>
      <p:sp useBgFill="1">
        <p:nvSpPr>
          <p:cNvPr id="646147" name="AutoShape 3"/>
          <p:cNvSpPr>
            <a:spLocks noChangeArrowheads="1"/>
          </p:cNvSpPr>
          <p:nvPr/>
        </p:nvSpPr>
        <p:spPr bwMode="auto">
          <a:xfrm>
            <a:off x="5003800" y="798513"/>
            <a:ext cx="3236913" cy="650875"/>
          </a:xfrm>
          <a:prstGeom prst="leftArrow">
            <a:avLst>
              <a:gd name="adj1" fmla="val 50000"/>
              <a:gd name="adj2" fmla="val 124329"/>
            </a:avLst>
          </a:prstGeom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后缀表达式求值算法</a:t>
            </a:r>
          </a:p>
        </p:txBody>
      </p:sp>
    </p:spTree>
    <p:extLst>
      <p:ext uri="{BB962C8B-B14F-4D97-AF65-F5344CB8AC3E}">
        <p14:creationId xmlns:p14="http://schemas.microsoft.com/office/powerpoint/2010/main" val="30704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64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64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64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64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64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64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64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64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64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64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64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64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64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64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64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64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64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64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64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64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64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646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646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646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646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646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646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A44E2A3F-A4F9-4FB6-9249-5F195046B77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288925" y="473075"/>
            <a:ext cx="8243888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case '/':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if (st.data[st.top]!=0)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 st.data[st.top-1]=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      st.data[st.top-1]/st.data[st.top];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  else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  {   printf("\n\t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除零错误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!\n");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   exit(0);		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  st.top--;break;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default: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       d=0;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while (ch&gt;='0' &amp;&amp; ch&lt;='9')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{   d=10*d+ch-'0';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    ch=exp[t];t++;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st.top++; st.data[st.top]=d;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ch=exp[t];t++;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return st.data[st.top];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 </a:t>
            </a:r>
            <a:endParaRPr kumimoji="1" lang="en-US" altLang="zh-CN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64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64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64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64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64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64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64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64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64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64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64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64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64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64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64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64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64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64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64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64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64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6471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6471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6471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6471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6471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6471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6471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6471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6471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6471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6471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6471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564" y="1052736"/>
            <a:ext cx="7848872" cy="521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Calibri"/>
                <a:ea typeface="宋体"/>
                <a:cs typeface="Times New Roman"/>
              </a:rPr>
              <a:t>一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、栈和队列的基本概念</a:t>
            </a:r>
            <a:endParaRPr lang="en-US" altLang="zh-CN" sz="2400" b="1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、设四个元素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I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J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K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依次进栈，进栈过程中可以出栈，请问下列出栈序列中可能是（	）。（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2010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真题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）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		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JHIK	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HJKI  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KHIJ 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IKHJ	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、若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个元素的出栈序列为“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e1,e2,e3,e4,e5”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，则可能的入栈序列为（	）。（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e2,e3,e4,e1,e5	 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e3,e1,e4,e5,e2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e5,e3,e4,e2,e1	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e4,e1,e3,e2,e5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 设栈的输入序列是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，则（	）不可能是其出栈序列。（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8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	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	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	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2132856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3501008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4869160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564" y="1124744"/>
            <a:ext cx="7848872" cy="521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Calibri"/>
                <a:ea typeface="宋体"/>
                <a:cs typeface="Times New Roman"/>
              </a:rPr>
              <a:t>一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、栈和队列的基本概念</a:t>
            </a:r>
            <a:endParaRPr lang="en-US" altLang="zh-CN" sz="2400" b="1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 如果一个栈初始时为空，且当前栈中的元素从栈底到栈顶依次为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，另有元素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已经出栈，则可能的入栈顺序为（	）。（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2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    	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</a:t>
            </a:r>
          </a:p>
          <a:p>
            <a:pPr lvl="2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	               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、当两个栈共享一存储区时，栈利用一维数组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stack(1,n)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表示，两栈顶指针为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top[1]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与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top[2]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，则栈满时两栈顶指针的关系为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_________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填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6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、栈和队列都是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_______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，它们的共同点是只允许在它们的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进行插入和删除。（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2010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真题填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804248" y="220486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73126" y="4423954"/>
            <a:ext cx="191935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Top[1] == top[2] 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4941168"/>
            <a:ext cx="20162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运动受限的线性表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2320" y="5157192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固定端点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054696"/>
            <a:ext cx="7848872" cy="474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effectLst/>
                <a:latin typeface="Calibri"/>
                <a:ea typeface="宋体"/>
                <a:cs typeface="Times New Roman"/>
              </a:rPr>
              <a:t>一</a:t>
            </a: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、栈和队列的基本概念</a:t>
            </a:r>
            <a:endParaRPr lang="en-US" altLang="zh-CN" sz="2400" b="1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7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、下列说法中正确的是（ ）。（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2011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、因为队列只允许在一端插入而在另一端删除，因此一定是顺序表。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、二维数组每个元素都有两个前驱结点和两个后继结点。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、链接存储是一种紧凑结构。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D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、一维数组是一种顺序表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8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、设计一个判别表达式中左、右括号是否配对出现的算法，采用下列哪种数据结构最好。（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2011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真题选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</a:p>
          <a:p>
            <a:pPr lvl="2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、栈                                          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B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、队列     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2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、线性表的顺序存储结构  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D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、线性表的链式存储结构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347864" y="1628800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92080" y="436510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628800"/>
            <a:ext cx="78488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9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个数据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依次进栈，并且以各种可能的顺序出栈，（	）这种出栈的数据序列是不可能出现的。（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		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         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123	 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231	 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312	  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321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en-US" sz="20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4260" y="219152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628800"/>
            <a:ext cx="7920880" cy="382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三</a:t>
            </a:r>
            <a:r>
              <a:rPr lang="zh-CN" altLang="en-US" sz="2400" b="1" kern="100" dirty="0" smtClean="0">
                <a:latin typeface="Calibri"/>
                <a:ea typeface="宋体"/>
                <a:cs typeface="Times New Roman"/>
              </a:rPr>
              <a:t>、栈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应用</a:t>
            </a:r>
            <a:r>
              <a:rPr lang="en-US" altLang="zh-CN" sz="2400" b="1" kern="100" dirty="0">
                <a:latin typeface="Calibri"/>
                <a:ea typeface="宋体"/>
                <a:cs typeface="Times New Roman"/>
              </a:rPr>
              <a:t>---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括号匹配</a:t>
            </a:r>
            <a:endParaRPr lang="en-US" altLang="zh-CN" sz="2400" b="1" kern="100" dirty="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在算法中设置一个栈，每读入一个空号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一：若是右括号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: '}'  ' )'   ']'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（两种情况）：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：使置于栈顶的最急迫的期待得以消解，需将栈顶元素出栈；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：不合法的情况，即与栈顶的最急迫的期待不匹配，需将其（括号）压栈；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二：若是左括号：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  '{'  '['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作为一个新的更急迫的期待压栈；</a:t>
            </a:r>
          </a:p>
        </p:txBody>
      </p:sp>
    </p:spTree>
    <p:extLst>
      <p:ext uri="{BB962C8B-B14F-4D97-AF65-F5344CB8AC3E}">
        <p14:creationId xmlns:p14="http://schemas.microsoft.com/office/powerpoint/2010/main" val="5639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836712"/>
            <a:ext cx="8424936" cy="567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三</a:t>
            </a:r>
            <a:r>
              <a:rPr lang="zh-CN" altLang="en-US" sz="2400" b="1" kern="100" dirty="0" smtClean="0">
                <a:latin typeface="Calibri"/>
                <a:ea typeface="宋体"/>
                <a:cs typeface="Times New Roman"/>
              </a:rPr>
              <a:t>、栈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应用</a:t>
            </a:r>
            <a:r>
              <a:rPr lang="en-US" altLang="zh-CN" sz="2400" b="1" kern="100" dirty="0">
                <a:latin typeface="Calibri"/>
                <a:ea typeface="宋体"/>
                <a:cs typeface="Times New Roman"/>
              </a:rPr>
              <a:t>---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中缀表达式求值</a:t>
            </a:r>
            <a:endParaRPr lang="en-US" altLang="zh-CN" sz="2400" b="1" kern="100" dirty="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分析：设操作符栈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    操作数栈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num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栈里不可能出现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')'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，只可能有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'+'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'-'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'*'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'/'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，设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为当前字符，假设输入都是合法的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1.ch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'+'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'-'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栈顶为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时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入栈，否则进行运算直至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栈顶为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2.ch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'*'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'/'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栈顶为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'+'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'-'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时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入栈，否则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栈顶为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'*'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'/'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，此时要进行运算    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3.ch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为数字，入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num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4.ch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，则入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   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5.ch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')'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，则循环计算直至出现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栈顶为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'(',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并弹出栈顶元素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'('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5.ch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'#'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，则输入结束，此时应继续循环计算至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op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栈为空，那么弹出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num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栈栈顶元素即为运算结果</a:t>
            </a:r>
          </a:p>
        </p:txBody>
      </p:sp>
    </p:spTree>
    <p:extLst>
      <p:ext uri="{BB962C8B-B14F-4D97-AF65-F5344CB8AC3E}">
        <p14:creationId xmlns:p14="http://schemas.microsoft.com/office/powerpoint/2010/main" val="17732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08720"/>
            <a:ext cx="8424936" cy="2901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三、栈和队列的应用：栈应用</a:t>
            </a:r>
            <a:r>
              <a:rPr lang="en-US" altLang="zh-CN" sz="2400" b="1" kern="100">
                <a:latin typeface="Calibri"/>
                <a:ea typeface="宋体"/>
                <a:cs typeface="Times New Roman"/>
              </a:rPr>
              <a:t>---</a:t>
            </a: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中缀表达式求值</a:t>
            </a:r>
            <a:endParaRPr lang="en-US" altLang="zh-CN" sz="2400" b="1" kern="10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表达式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#3*2^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4+2*2-6*3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-5#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求值过程中当扫描到 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6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时，对象栈和算符栈为（ ），其中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为乘幂。（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2012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#*^(+*-	B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8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#*^-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#*^(-	D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8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#*^(-</a:t>
            </a:r>
          </a:p>
        </p:txBody>
      </p:sp>
      <p:sp>
        <p:nvSpPr>
          <p:cNvPr id="3" name="矩形 2"/>
          <p:cNvSpPr/>
          <p:nvPr/>
        </p:nvSpPr>
        <p:spPr>
          <a:xfrm>
            <a:off x="6156176" y="1988840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1557" y="1268760"/>
            <a:ext cx="8424936" cy="419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求解过程：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            对象栈：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3,2,8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                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算符栈：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，*，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，（，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-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具体过程：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第一次：对象栈：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；算符栈：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#,*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第二次：对象栈：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3,2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；算符栈：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#,*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，（；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第三次：对象栈：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3,2,4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；算符栈：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#,*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，（，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+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第四次：对象栈：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3,2,4,2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；算符栈：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#,*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，（，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+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，*；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第五次：对象栈：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3,2,4,4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；算符栈：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#,*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，（，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+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第六次（扫描到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6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）：对象栈：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3,2,8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；算符栈：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#,*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^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，（，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8493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22" name="Group 2"/>
          <p:cNvGrpSpPr>
            <a:grpSpLocks/>
          </p:cNvGrpSpPr>
          <p:nvPr/>
        </p:nvGrpSpPr>
        <p:grpSpPr bwMode="auto">
          <a:xfrm>
            <a:off x="5688013" y="476250"/>
            <a:ext cx="3276600" cy="3967163"/>
            <a:chOff x="3583" y="300"/>
            <a:chExt cx="2064" cy="2499"/>
          </a:xfrm>
        </p:grpSpPr>
        <p:sp>
          <p:nvSpPr>
            <p:cNvPr id="593923" name="Rectangle 3"/>
            <p:cNvSpPr>
              <a:spLocks noChangeArrowheads="1"/>
            </p:cNvSpPr>
            <p:nvPr/>
          </p:nvSpPr>
          <p:spPr bwMode="auto">
            <a:xfrm>
              <a:off x="3967" y="1068"/>
              <a:ext cx="720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24" name="Freeform 4"/>
            <p:cNvSpPr>
              <a:spLocks/>
            </p:cNvSpPr>
            <p:nvPr/>
          </p:nvSpPr>
          <p:spPr bwMode="auto">
            <a:xfrm>
              <a:off x="4591" y="540"/>
              <a:ext cx="288" cy="456"/>
            </a:xfrm>
            <a:custGeom>
              <a:avLst/>
              <a:gdLst>
                <a:gd name="T0" fmla="*/ 288 w 288"/>
                <a:gd name="T1" fmla="*/ 0 h 456"/>
                <a:gd name="T2" fmla="*/ 112 w 288"/>
                <a:gd name="T3" fmla="*/ 120 h 456"/>
                <a:gd name="T4" fmla="*/ 40 w 288"/>
                <a:gd name="T5" fmla="*/ 224 h 456"/>
                <a:gd name="T6" fmla="*/ 0 w 288"/>
                <a:gd name="T7" fmla="*/ 360 h 456"/>
                <a:gd name="T8" fmla="*/ 8 w 288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56">
                  <a:moveTo>
                    <a:pt x="288" y="0"/>
                  </a:moveTo>
                  <a:lnTo>
                    <a:pt x="112" y="120"/>
                  </a:lnTo>
                  <a:lnTo>
                    <a:pt x="40" y="224"/>
                  </a:lnTo>
                  <a:lnTo>
                    <a:pt x="0" y="360"/>
                  </a:lnTo>
                  <a:lnTo>
                    <a:pt x="8" y="4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miter lim="800000"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25" name="Freeform 5"/>
            <p:cNvSpPr>
              <a:spLocks/>
            </p:cNvSpPr>
            <p:nvPr/>
          </p:nvSpPr>
          <p:spPr bwMode="auto">
            <a:xfrm>
              <a:off x="3823" y="585"/>
              <a:ext cx="288" cy="411"/>
            </a:xfrm>
            <a:custGeom>
              <a:avLst/>
              <a:gdLst>
                <a:gd name="T0" fmla="*/ 0 w 288"/>
                <a:gd name="T1" fmla="*/ 0 h 411"/>
                <a:gd name="T2" fmla="*/ 120 w 288"/>
                <a:gd name="T3" fmla="*/ 91 h 411"/>
                <a:gd name="T4" fmla="*/ 192 w 288"/>
                <a:gd name="T5" fmla="*/ 163 h 411"/>
                <a:gd name="T6" fmla="*/ 248 w 288"/>
                <a:gd name="T7" fmla="*/ 235 h 411"/>
                <a:gd name="T8" fmla="*/ 288 w 288"/>
                <a:gd name="T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11">
                  <a:moveTo>
                    <a:pt x="0" y="0"/>
                  </a:moveTo>
                  <a:lnTo>
                    <a:pt x="120" y="91"/>
                  </a:lnTo>
                  <a:lnTo>
                    <a:pt x="192" y="163"/>
                  </a:lnTo>
                  <a:lnTo>
                    <a:pt x="248" y="235"/>
                  </a:lnTo>
                  <a:lnTo>
                    <a:pt x="288" y="41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26" name="Text Box 6"/>
            <p:cNvSpPr txBox="1">
              <a:spLocks noChangeArrowheads="1"/>
            </p:cNvSpPr>
            <p:nvPr/>
          </p:nvSpPr>
          <p:spPr bwMode="auto">
            <a:xfrm>
              <a:off x="4879" y="10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栈顶</a:t>
              </a:r>
            </a:p>
          </p:txBody>
        </p:sp>
        <p:sp>
          <p:nvSpPr>
            <p:cNvPr id="593927" name="Text Box 7"/>
            <p:cNvSpPr txBox="1">
              <a:spLocks noChangeArrowheads="1"/>
            </p:cNvSpPr>
            <p:nvPr/>
          </p:nvSpPr>
          <p:spPr bwMode="auto">
            <a:xfrm>
              <a:off x="4879" y="202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栈底</a:t>
              </a:r>
            </a:p>
          </p:txBody>
        </p:sp>
        <p:sp>
          <p:nvSpPr>
            <p:cNvPr id="593928" name="Text Box 8"/>
            <p:cNvSpPr txBox="1">
              <a:spLocks noChangeArrowheads="1"/>
            </p:cNvSpPr>
            <p:nvPr/>
          </p:nvSpPr>
          <p:spPr bwMode="auto">
            <a:xfrm>
              <a:off x="4927" y="30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出栈</a:t>
              </a:r>
            </a:p>
          </p:txBody>
        </p:sp>
        <p:sp>
          <p:nvSpPr>
            <p:cNvPr id="593929" name="Text Box 9"/>
            <p:cNvSpPr txBox="1">
              <a:spLocks noChangeArrowheads="1"/>
            </p:cNvSpPr>
            <p:nvPr/>
          </p:nvSpPr>
          <p:spPr bwMode="auto">
            <a:xfrm>
              <a:off x="3583" y="30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进栈</a:t>
              </a:r>
            </a:p>
          </p:txBody>
        </p:sp>
        <p:sp>
          <p:nvSpPr>
            <p:cNvPr id="593930" name="Text Box 10"/>
            <p:cNvSpPr txBox="1">
              <a:spLocks noChangeArrowheads="1"/>
            </p:cNvSpPr>
            <p:nvPr/>
          </p:nvSpPr>
          <p:spPr bwMode="auto">
            <a:xfrm>
              <a:off x="3913" y="2511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栈示意图</a:t>
              </a:r>
            </a:p>
          </p:txBody>
        </p:sp>
      </p:grpSp>
      <p:sp>
        <p:nvSpPr>
          <p:cNvPr id="593931" name="Text Box 11"/>
          <p:cNvSpPr txBox="1">
            <a:spLocks noChangeArrowheads="1"/>
          </p:cNvSpPr>
          <p:nvPr/>
        </p:nvSpPr>
        <p:spPr bwMode="auto">
          <a:xfrm>
            <a:off x="684213" y="4797425"/>
            <a:ext cx="8135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栈的主要特点是“后进先出”，即后进栈的元素先出栈。栈也称为后进先出表。</a:t>
            </a:r>
          </a:p>
        </p:txBody>
      </p:sp>
      <p:grpSp>
        <p:nvGrpSpPr>
          <p:cNvPr id="593932" name="Group 12"/>
          <p:cNvGrpSpPr>
            <a:grpSpLocks/>
          </p:cNvGrpSpPr>
          <p:nvPr/>
        </p:nvGrpSpPr>
        <p:grpSpPr bwMode="auto">
          <a:xfrm>
            <a:off x="468313" y="2420938"/>
            <a:ext cx="3219450" cy="1781175"/>
            <a:chOff x="521" y="1162"/>
            <a:chExt cx="2028" cy="1122"/>
          </a:xfrm>
        </p:grpSpPr>
        <p:pic>
          <p:nvPicPr>
            <p:cNvPr id="59393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480"/>
              <a:ext cx="2028" cy="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3934" name="AutoShape 14"/>
            <p:cNvSpPr>
              <a:spLocks noChangeArrowheads="1"/>
            </p:cNvSpPr>
            <p:nvPr/>
          </p:nvSpPr>
          <p:spPr bwMode="auto">
            <a:xfrm>
              <a:off x="1338" y="1162"/>
              <a:ext cx="544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33FF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9393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4004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36" name="AutoShape 16"/>
          <p:cNvSpPr>
            <a:spLocks noChangeArrowheads="1"/>
          </p:cNvSpPr>
          <p:nvPr/>
        </p:nvSpPr>
        <p:spPr bwMode="auto">
          <a:xfrm>
            <a:off x="3851275" y="3500438"/>
            <a:ext cx="1368425" cy="433387"/>
          </a:xfrm>
          <a:prstGeom prst="rightArrow">
            <a:avLst>
              <a:gd name="adj1" fmla="val 50000"/>
              <a:gd name="adj2" fmla="val 789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37" name="AutoShape 17"/>
          <p:cNvSpPr>
            <a:spLocks noChangeArrowheads="1"/>
          </p:cNvSpPr>
          <p:nvPr/>
        </p:nvSpPr>
        <p:spPr bwMode="auto">
          <a:xfrm>
            <a:off x="3708400" y="1196975"/>
            <a:ext cx="1439863" cy="360363"/>
          </a:xfrm>
          <a:prstGeom prst="leftArrow">
            <a:avLst>
              <a:gd name="adj1" fmla="val 50000"/>
              <a:gd name="adj2" fmla="val 99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38" name="Text Box 18"/>
          <p:cNvSpPr txBox="1">
            <a:spLocks noChangeArrowheads="1"/>
          </p:cNvSpPr>
          <p:nvPr/>
        </p:nvSpPr>
        <p:spPr bwMode="auto">
          <a:xfrm>
            <a:off x="4067175" y="9747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进栈顺序</a:t>
            </a:r>
          </a:p>
        </p:txBody>
      </p:sp>
      <p:sp>
        <p:nvSpPr>
          <p:cNvPr id="593939" name="Text Box 19"/>
          <p:cNvSpPr txBox="1">
            <a:spLocks noChangeArrowheads="1"/>
          </p:cNvSpPr>
          <p:nvPr/>
        </p:nvSpPr>
        <p:spPr bwMode="auto">
          <a:xfrm>
            <a:off x="3779838" y="32845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出栈顺序</a:t>
            </a:r>
          </a:p>
        </p:txBody>
      </p:sp>
    </p:spTree>
    <p:extLst>
      <p:ext uri="{BB962C8B-B14F-4D97-AF65-F5344CB8AC3E}">
        <p14:creationId xmlns:p14="http://schemas.microsoft.com/office/powerpoint/2010/main" val="52025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836712"/>
            <a:ext cx="8424936" cy="567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三、栈和队列的应用：栈应用</a:t>
            </a:r>
            <a:r>
              <a:rPr lang="en-US" altLang="zh-CN" sz="2400" b="1" kern="100">
                <a:latin typeface="Calibri"/>
                <a:ea typeface="宋体"/>
                <a:cs typeface="Times New Roman"/>
              </a:rPr>
              <a:t>---</a:t>
            </a:r>
            <a:r>
              <a:rPr lang="zh-CN" altLang="en-US" sz="2400" b="1" kern="100">
                <a:latin typeface="Calibri"/>
                <a:ea typeface="宋体"/>
                <a:cs typeface="Times New Roman"/>
              </a:rPr>
              <a:t>中缀表达式转前缀和后缀</a:t>
            </a:r>
            <a:endParaRPr lang="en-US" altLang="zh-CN" sz="2400" b="1" kern="10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35,15,+,80,70,-,*,20,/               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后缀表达方式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(((35+15)*(80-70))/20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）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=25           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中缀表达方式 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/,*,+,35,15,-,80,70, 20             //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前缀表达方式 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这里我给出一个中缀表达式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:a+b*c-(d+e)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第一步：按照运算符的优先级对所有的运算单位加括号 </a:t>
            </a:r>
            <a:endParaRPr lang="en-US" altLang="zh-CN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>
                <a:latin typeface="Calibri"/>
                <a:ea typeface="宋体"/>
                <a:cs typeface="Times New Roman"/>
              </a:rPr>
              <a:t>     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式子变成拉：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((a+(b*c))-(d+e))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第二步：转换前缀与后缀表达式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       前缀：把运算符号移动到对应的括号前面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             则变成拉：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-( +(a *(bc)) +(de))         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把括号去掉：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-+a*bc+de</a:t>
            </a:r>
            <a:endParaRPr lang="zh-CN" altLang="en-US" sz="2000" kern="100"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       后缀：把运算符号移动到对应的括号后面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>
                <a:latin typeface="Calibri"/>
                <a:ea typeface="宋体"/>
                <a:cs typeface="Times New Roman"/>
              </a:rPr>
              <a:t>              则变成拉：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((a(bc)* )+ (de)+ )-            </a:t>
            </a:r>
            <a:r>
              <a:rPr lang="zh-CN" altLang="en-US" sz="2000" kern="100">
                <a:latin typeface="Calibri"/>
                <a:ea typeface="宋体"/>
                <a:cs typeface="Times New Roman"/>
              </a:rPr>
              <a:t>把括号去掉：</a:t>
            </a:r>
            <a:r>
              <a:rPr lang="en-US" altLang="zh-CN" sz="2000" kern="100">
                <a:latin typeface="Calibri"/>
                <a:ea typeface="宋体"/>
                <a:cs typeface="Times New Roman"/>
              </a:rPr>
              <a:t>abc*+de+-</a:t>
            </a:r>
            <a:endParaRPr lang="zh-CN" altLang="en-US" sz="2000" kern="100"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72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628800"/>
            <a:ext cx="7920880" cy="197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三</a:t>
            </a:r>
            <a:r>
              <a:rPr lang="zh-CN" altLang="en-US" sz="2400" b="1" kern="100" dirty="0" smtClean="0">
                <a:latin typeface="Calibri"/>
                <a:ea typeface="宋体"/>
                <a:cs typeface="Times New Roman"/>
              </a:rPr>
              <a:t>、栈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应用</a:t>
            </a:r>
            <a:r>
              <a:rPr lang="en-US" altLang="zh-CN" sz="2400" b="1" kern="100" dirty="0">
                <a:latin typeface="Calibri"/>
                <a:ea typeface="宋体"/>
                <a:cs typeface="Times New Roman"/>
              </a:rPr>
              <a:t>---</a:t>
            </a:r>
            <a:r>
              <a:rPr lang="zh-CN" altLang="en-US" sz="2400" b="1" kern="100" dirty="0">
                <a:latin typeface="Calibri"/>
                <a:ea typeface="宋体"/>
                <a:cs typeface="Times New Roman"/>
              </a:rPr>
              <a:t>中缀表达式求值</a:t>
            </a:r>
            <a:endParaRPr lang="en-US" altLang="zh-CN" sz="2400" b="1" kern="100" dirty="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表达式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a*(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b+c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)-d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的后缀表达式是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(    )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南京理工大学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2001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1.5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         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abcd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*+-     B. 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abc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+*d-    C. 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abc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*+d-     D. -+*</a:t>
            </a:r>
            <a:r>
              <a:rPr lang="en-US" altLang="zh-CN" sz="2000" kern="100" dirty="0" err="1">
                <a:latin typeface="Calibri"/>
                <a:ea typeface="宋体"/>
                <a:cs typeface="Times New Roman"/>
              </a:rPr>
              <a:t>abcd</a:t>
            </a:r>
            <a:endParaRPr lang="en-US" altLang="zh-CN" sz="20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2276872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队列简称队，它也是一种运算受限的线性表，其限制仅允许在表的一端进行插入，而在表的另一端进行删除。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把进行插入的一端称做队尾（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），进行删除的一端称做队首或队头（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向队列中插入新元素称为进队或入队，新元素进队后就成为新的队尾元素；从队列中删除元素称为出队或离队，元素出队后，其后继元素就成为队首元素。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539750" y="765175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3.2.1 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队列的定义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3059113" y="0"/>
            <a:ext cx="2160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  <a:ea typeface="隶书" panose="02010509060101010101" pitchFamily="49" charset="-122"/>
              </a:rPr>
              <a:t>3.2 </a:t>
            </a:r>
            <a:r>
              <a:rPr kumimoji="1" lang="zh-CN" altLang="en-US" sz="3200" b="1">
                <a:latin typeface="Times New Roman" panose="02020603050405020304" pitchFamily="18" charset="0"/>
                <a:ea typeface="隶书" panose="02010509060101010101" pitchFamily="49" charset="-122"/>
              </a:rPr>
              <a:t>队列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1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684213" y="4365625"/>
            <a:ext cx="79914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由于队列的插入和删除操作分别是在各自的一端进行的，每个元素必然按照进入的次序出队，所以又把队列称为</a:t>
            </a:r>
            <a:r>
              <a:rPr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先进先出表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pic>
        <p:nvPicPr>
          <p:cNvPr id="66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8913"/>
            <a:ext cx="5591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6628" name="Group 4"/>
          <p:cNvGrpSpPr>
            <a:grpSpLocks/>
          </p:cNvGrpSpPr>
          <p:nvPr/>
        </p:nvGrpSpPr>
        <p:grpSpPr bwMode="auto">
          <a:xfrm>
            <a:off x="1979613" y="1700213"/>
            <a:ext cx="5038725" cy="2054225"/>
            <a:chOff x="1247" y="1071"/>
            <a:chExt cx="3174" cy="1294"/>
          </a:xfrm>
        </p:grpSpPr>
        <p:pic>
          <p:nvPicPr>
            <p:cNvPr id="6666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525"/>
              <a:ext cx="3174" cy="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6630" name="AutoShape 6"/>
            <p:cNvSpPr>
              <a:spLocks noChangeArrowheads="1"/>
            </p:cNvSpPr>
            <p:nvPr/>
          </p:nvSpPr>
          <p:spPr bwMode="auto">
            <a:xfrm>
              <a:off x="2517" y="1071"/>
              <a:ext cx="590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33FF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004608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Text Box 2"/>
          <p:cNvSpPr txBox="1">
            <a:spLocks noChangeArrowheads="1"/>
          </p:cNvSpPr>
          <p:nvPr/>
        </p:nvSpPr>
        <p:spPr bwMode="auto">
          <a:xfrm>
            <a:off x="395288" y="595313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队列的基本运算如下：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280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solidFill>
                  <a:srgbClr val="FF3300"/>
                </a:solidFill>
                <a:ea typeface="楷体_GB2312" pitchFamily="49" charset="-122"/>
              </a:rPr>
              <a:t>InitQueue(&amp;q):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初始化队列。构造一个空队列</a:t>
            </a:r>
            <a:r>
              <a:rPr kumimoji="0" lang="en-US" altLang="zh-CN" b="1">
                <a:solidFill>
                  <a:srgbClr val="3333FF"/>
                </a:solidFill>
                <a:ea typeface="楷体_GB2312" pitchFamily="49" charset="-122"/>
              </a:rPr>
              <a:t>q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。</a:t>
            </a:r>
          </a:p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solidFill>
                  <a:srgbClr val="FF3300"/>
                </a:solidFill>
                <a:ea typeface="楷体_GB2312" pitchFamily="49" charset="-122"/>
              </a:rPr>
              <a:t>DestroyQueue(&amp;q):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销毁队列。释放队列</a:t>
            </a:r>
            <a:r>
              <a:rPr kumimoji="0" lang="en-US" altLang="zh-CN" b="1">
                <a:solidFill>
                  <a:srgbClr val="3333FF"/>
                </a:solidFill>
                <a:ea typeface="楷体_GB2312" pitchFamily="49" charset="-122"/>
              </a:rPr>
              <a:t>q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占用的存储空间。</a:t>
            </a:r>
          </a:p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solidFill>
                  <a:srgbClr val="FF3300"/>
                </a:solidFill>
                <a:ea typeface="楷体_GB2312" pitchFamily="49" charset="-122"/>
              </a:rPr>
              <a:t>QueueEmpty(q):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判断队列是否为空。若队列</a:t>
            </a:r>
            <a:r>
              <a:rPr kumimoji="0" lang="en-US" altLang="zh-CN" b="1">
                <a:solidFill>
                  <a:srgbClr val="3333FF"/>
                </a:solidFill>
                <a:ea typeface="楷体_GB2312" pitchFamily="49" charset="-122"/>
              </a:rPr>
              <a:t>q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为空，则返回真；否则返回假。</a:t>
            </a:r>
          </a:p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solidFill>
                  <a:srgbClr val="FF3300"/>
                </a:solidFill>
                <a:ea typeface="楷体_GB2312" pitchFamily="49" charset="-122"/>
              </a:rPr>
              <a:t>enQueue(&amp;q,e):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进队列。将元素</a:t>
            </a:r>
            <a:r>
              <a:rPr kumimoji="0" lang="en-US" altLang="zh-CN" b="1">
                <a:solidFill>
                  <a:srgbClr val="3333FF"/>
                </a:solidFill>
                <a:ea typeface="楷体_GB2312" pitchFamily="49" charset="-122"/>
              </a:rPr>
              <a:t>e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进队作为队尾元素。</a:t>
            </a:r>
          </a:p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solidFill>
                  <a:srgbClr val="FF3300"/>
                </a:solidFill>
                <a:ea typeface="楷体_GB2312" pitchFamily="49" charset="-122"/>
              </a:rPr>
              <a:t>deQueue(&amp;q,&amp;e):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出队列。从队列</a:t>
            </a:r>
            <a:r>
              <a:rPr kumimoji="0" lang="en-US" altLang="zh-CN" b="1">
                <a:solidFill>
                  <a:srgbClr val="3333FF"/>
                </a:solidFill>
                <a:ea typeface="楷体_GB2312" pitchFamily="49" charset="-122"/>
              </a:rPr>
              <a:t>q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中出队一个元素，并将其值赋给</a:t>
            </a:r>
            <a:r>
              <a:rPr kumimoji="0" lang="en-US" altLang="zh-CN" b="1">
                <a:solidFill>
                  <a:srgbClr val="3333FF"/>
                </a:solidFill>
                <a:ea typeface="楷体_GB2312" pitchFamily="49" charset="-122"/>
              </a:rPr>
              <a:t>e</a:t>
            </a:r>
            <a:r>
              <a:rPr kumimoji="0" lang="zh-CN" altLang="en-US" b="1">
                <a:solidFill>
                  <a:srgbClr val="3333FF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262323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632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队列和线性表有什么不同？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Verdana" panose="020B0604030504040204" pitchFamily="34" charset="0"/>
                <a:ea typeface="楷体_GB2312" pitchFamily="49" charset="-122"/>
              </a:rPr>
              <a:t>　　队列和栈有什么不同？</a:t>
            </a: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434265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2509414F-99CF-4F13-87DA-86ECE707C4C7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669698" name="Text Box 2"/>
          <p:cNvSpPr txBox="1">
            <a:spLocks noChangeArrowheads="1"/>
          </p:cNvSpPr>
          <p:nvPr/>
        </p:nvSpPr>
        <p:spPr bwMode="auto">
          <a:xfrm>
            <a:off x="152400" y="792163"/>
            <a:ext cx="899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3.2.2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队列的顺序存储结构及其基本运算的实现</a:t>
            </a:r>
            <a:endParaRPr kumimoji="1" lang="zh-CN" altLang="en-US" sz="280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33400" y="1844675"/>
            <a:ext cx="8001000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假设队列的元素个数最大不超过整数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MaxSize,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所有的元素都具有同一数据类型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，则顺序队列类型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SqQueue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	  ElemType data[MaxSize]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 	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int front,rear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；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队首和队尾指针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 SqQueue</a:t>
            </a:r>
            <a:r>
              <a:rPr kumimoji="1"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19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3EE9-1A7B-40C2-BD80-9ECBB042251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0723" name="Object 3"/>
          <p:cNvGraphicFramePr>
            <a:graphicFrameLocks noChangeAspect="1"/>
          </p:cNvGraphicFramePr>
          <p:nvPr/>
        </p:nvGraphicFramePr>
        <p:xfrm>
          <a:off x="250825" y="981075"/>
          <a:ext cx="8675688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图片" r:id="rId3" imgW="5127832" imgH="903664" progId="Word.Picture.8">
                  <p:embed/>
                </p:oleObj>
              </mc:Choice>
              <mc:Fallback>
                <p:oleObj name="图片" r:id="rId3" imgW="5127832" imgH="903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81075"/>
                        <a:ext cx="8675688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86965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1746" name="Object 2"/>
          <p:cNvGraphicFramePr>
            <a:graphicFrameLocks noChangeAspect="1"/>
          </p:cNvGraphicFramePr>
          <p:nvPr/>
        </p:nvGraphicFramePr>
        <p:xfrm>
          <a:off x="250825" y="620713"/>
          <a:ext cx="8507413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Picture2" r:id="rId3" imgW="4724280" imgH="1533600" progId="Word.Picture.8">
                  <p:embed/>
                </p:oleObj>
              </mc:Choice>
              <mc:Fallback>
                <p:oleObj name="Picture2" r:id="rId3" imgW="4724280" imgH="1533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8507413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2268538" y="35734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队列的入队和出队操作示意图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395288" y="4149725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顺序队的四要素（初始时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front=rear=</a:t>
            </a:r>
            <a:r>
              <a:rPr lang="en-US" altLang="zh-CN" sz="2400" b="1">
                <a:solidFill>
                  <a:srgbClr val="3333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）：</a:t>
            </a:r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468313" y="4652963"/>
            <a:ext cx="4608512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队空条件：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front=rear</a:t>
            </a:r>
          </a:p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队满条件：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MaxSize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元素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进队：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rear++;data[rear]=e;</a:t>
            </a:r>
          </a:p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元素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出队：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front++;e=data[front];</a:t>
            </a:r>
          </a:p>
        </p:txBody>
      </p:sp>
      <p:sp>
        <p:nvSpPr>
          <p:cNvPr id="671750" name="Text Box 6"/>
          <p:cNvSpPr txBox="1">
            <a:spLocks noChangeArrowheads="1"/>
          </p:cNvSpPr>
          <p:nvPr/>
        </p:nvSpPr>
        <p:spPr bwMode="auto">
          <a:xfrm>
            <a:off x="4932363" y="5229225"/>
            <a:ext cx="3887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400" b="1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指向队尾元素；</a:t>
            </a:r>
            <a:r>
              <a:rPr lang="en-US" altLang="zh-CN" sz="2400" b="1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400" b="1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指向队头元素的前一个位置。</a:t>
            </a:r>
          </a:p>
        </p:txBody>
      </p:sp>
      <p:sp>
        <p:nvSpPr>
          <p:cNvPr id="671751" name="Text Box 7"/>
          <p:cNvSpPr txBox="1">
            <a:spLocks noChangeArrowheads="1"/>
          </p:cNvSpPr>
          <p:nvPr/>
        </p:nvSpPr>
        <p:spPr bwMode="auto">
          <a:xfrm>
            <a:off x="1476375" y="26035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442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Text Box 2"/>
          <p:cNvSpPr txBox="1">
            <a:spLocks noChangeArrowheads="1"/>
          </p:cNvSpPr>
          <p:nvPr/>
        </p:nvSpPr>
        <p:spPr bwMode="auto">
          <a:xfrm>
            <a:off x="251520" y="1268760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顺序队中实现队列的基本运算</a:t>
            </a:r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538858" y="1916460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）初始化队列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InitQueue(q)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构造一个空队列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。将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指针均设置成初始状态即</a:t>
            </a:r>
            <a:r>
              <a:rPr lang="en-US" altLang="zh-CN" sz="2400" b="1">
                <a:solidFill>
                  <a:srgbClr val="3333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值。</a:t>
            </a:r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899220" y="3284885"/>
            <a:ext cx="66960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InitQueue(SqQueue *&amp;q)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q=(SqQueue *)malloc (sizeof(SqQueue));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q-&gt;front=q-&gt;rear=-1;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425707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76327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栈和线性表有什么不同？</a:t>
            </a: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323850" y="3154363"/>
            <a:ext cx="85693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kumimoji="1" lang="zh-CN" altLang="en-US" sz="2800" b="1">
                <a:solidFill>
                  <a:srgbClr val="FF3300"/>
                </a:solidFill>
              </a:rPr>
              <a:t>栈是一种特殊的线性表，是只能在一端进行插入或</a:t>
            </a:r>
          </a:p>
          <a:p>
            <a:pPr>
              <a:lnSpc>
                <a:spcPct val="145000"/>
              </a:lnSpc>
            </a:pPr>
            <a:r>
              <a:rPr kumimoji="1" lang="zh-CN" altLang="en-US" sz="2800" b="1">
                <a:solidFill>
                  <a:srgbClr val="FF3300"/>
                </a:solidFill>
              </a:rPr>
              <a:t>删除操作的线性表。</a:t>
            </a:r>
          </a:p>
        </p:txBody>
      </p:sp>
    </p:spTree>
    <p:extLst>
      <p:ext uri="{BB962C8B-B14F-4D97-AF65-F5344CB8AC3E}">
        <p14:creationId xmlns:p14="http://schemas.microsoft.com/office/powerpoint/2010/main" val="3340644807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Text Box 2"/>
          <p:cNvSpPr txBox="1">
            <a:spLocks noChangeArrowheads="1"/>
          </p:cNvSpPr>
          <p:nvPr/>
        </p:nvSpPr>
        <p:spPr bwMode="auto">
          <a:xfrm>
            <a:off x="611560" y="1412776"/>
            <a:ext cx="79914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）销毁队列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DestroyQueue(q)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释放队列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占用的存储空间。</a:t>
            </a: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827460" y="2636739"/>
            <a:ext cx="67675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DestroyQueue(SqQueue *&amp;q)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free(q);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613310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539552" y="1340768"/>
            <a:ext cx="83534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）判断队列是否为空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QueueEmpty(q)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若队列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q-&gt;front==q-&gt;rear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条件，则返回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；否则返回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828477" y="2956843"/>
            <a:ext cx="69119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QueueEmpty(SqQueue *q)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return(q-&gt;front==q-&gt;rear);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780685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ext Box 2"/>
          <p:cNvSpPr txBox="1">
            <a:spLocks noChangeArrowheads="1"/>
          </p:cNvSpPr>
          <p:nvPr/>
        </p:nvSpPr>
        <p:spPr bwMode="auto">
          <a:xfrm>
            <a:off x="251520" y="1412776"/>
            <a:ext cx="85693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）进队列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enQueue(q,e) 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在队列不满的条件下，先将队尾指针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循环增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，然后将元素添加到该位置。</a:t>
            </a:r>
            <a:endParaRPr lang="zh-CN" altLang="pt-BR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611883" y="3068539"/>
            <a:ext cx="76327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enQueue(SqQueue *&amp;q,ElemType e)</a:t>
            </a: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 if (q-&gt;rear==MaxSize-1)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	return false;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q-&gt;rear++;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q-&gt;data[q-&gt;rear]=e;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155652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28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）出队列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deQueue(q,e)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在队列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不为空的条件下，将队首指针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循环增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，并将该位置的元素值赋给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pt-BR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827336" y="2563466"/>
            <a:ext cx="74168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deQueue(SqQueue *&amp;q,ElemType &amp;e)</a:t>
            </a: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if (q-&gt;front==q-&gt;rear)			return false;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q-&gt;front++;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e=q-&gt;data[q-&gt;front];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539683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Text Box 2"/>
          <p:cNvSpPr txBox="1">
            <a:spLocks noChangeArrowheads="1"/>
          </p:cNvSpPr>
          <p:nvPr/>
        </p:nvSpPr>
        <p:spPr bwMode="auto">
          <a:xfrm>
            <a:off x="323850" y="2205038"/>
            <a:ext cx="8610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rear==MaxSize-1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作为队满的条件有缺陷。可能队列为空，但仍满足该条件。这时进队时出现“上溢出”，这种溢出并不是真正的溢出，在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data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数组中存在可以存放元素的空位置，所以这是一种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假溢出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为了能够充分地使用数组中的存储空间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把数组的前端和后端连接起来，形成一个环形的顺序表，即把存储队列元素的表从逻辑上看成一个环，称为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环形队列或循环队列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179388" y="836613"/>
            <a:ext cx="6192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环形队中实现队列的基本运算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313388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ChangeArrowheads="1"/>
          </p:cNvSpPr>
          <p:nvPr/>
        </p:nvSpPr>
        <p:spPr bwMode="auto">
          <a:xfrm>
            <a:off x="2257425" y="186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2268538" y="558958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环形队的进队和出队操作示意图</a:t>
            </a: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0" y="186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684213" y="260350"/>
          <a:ext cx="7488237" cy="506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图片" r:id="rId3" imgW="4623679" imgH="3129919" progId="Word.Picture.8">
                  <p:embed/>
                </p:oleObj>
              </mc:Choice>
              <mc:Fallback>
                <p:oleObj name="图片" r:id="rId3" imgW="4623679" imgH="312991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7488237" cy="506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3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683568" y="1843435"/>
            <a:ext cx="7345362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队空条件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front=rear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队满条件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rear+1)%MaxSize=front</a:t>
            </a:r>
            <a:endParaRPr lang="en-US" altLang="zh-CN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进队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操作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rear=(rear+1)%MaxSize; 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放在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处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出队操作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front=(front+1)%MaxSize;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取出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处元素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e; 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83568" y="126876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环形队列的四要素：</a:t>
            </a:r>
          </a:p>
        </p:txBody>
      </p:sp>
    </p:spTree>
    <p:extLst>
      <p:ext uri="{BB962C8B-B14F-4D97-AF65-F5344CB8AC3E}">
        <p14:creationId xmlns:p14="http://schemas.microsoft.com/office/powerpoint/2010/main" val="1677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96752"/>
            <a:ext cx="7848872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练习题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、设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Q[0…N-1]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为循环队列，其头、尾指针分别为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P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R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，则队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Q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中当前所含元素个数为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________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	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填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、若用一个大小为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6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的数组来实现循环队列，且当前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rear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front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的值分别为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0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，当从队列中删除一个元素，在加入两个元素后，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rear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front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的值分别为</a:t>
            </a:r>
            <a:r>
              <a:rPr lang="zh-CN" altLang="en-US" sz="2000" kern="100" dirty="0" smtClean="0">
                <a:latin typeface="Calibri"/>
                <a:ea typeface="宋体"/>
                <a:cs typeface="Times New Roman"/>
              </a:rPr>
              <a:t>（	）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。（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2014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）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	B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	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C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4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2	D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5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和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3.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循环队列存储在数组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A[0..m]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中，则入队时的操作为（    ）。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【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中山大学 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1999 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一、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6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（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1</a:t>
            </a:r>
            <a:r>
              <a:rPr lang="zh-CN" altLang="en-US" sz="2000" kern="100" dirty="0">
                <a:latin typeface="Calibri"/>
                <a:ea typeface="宋体"/>
                <a:cs typeface="Times New Roman"/>
              </a:rPr>
              <a:t>分）</a:t>
            </a: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】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A. rear=rear+1               	      B. rear=(rear+1) mod (m-1)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alibri"/>
                <a:ea typeface="宋体"/>
                <a:cs typeface="Times New Roman"/>
              </a:rPr>
              <a:t>C. rear=(rear+1) mod m       D. rear=(rear+1)mod(m+1) </a:t>
            </a:r>
          </a:p>
        </p:txBody>
      </p:sp>
      <p:sp>
        <p:nvSpPr>
          <p:cNvPr id="3" name="矩形 2"/>
          <p:cNvSpPr/>
          <p:nvPr/>
        </p:nvSpPr>
        <p:spPr>
          <a:xfrm>
            <a:off x="2915816" y="2132856"/>
            <a:ext cx="18002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(P-R+N)%N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364502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6256" y="4437112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4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251520" y="1196752"/>
            <a:ext cx="8458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在环形队列中，实现队列的基本运算算法如下。</a:t>
            </a: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395983" y="1699990"/>
            <a:ext cx="81359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）初始化队列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InitQueue(q)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构造一个空队列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。将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指针均设置成初始状态即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值。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611883" y="3500215"/>
            <a:ext cx="7632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InitQueue(SqQueue *&amp;q)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 q=(SqQueue *)malloc (sizeof(SqQueue));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q-&gt;front=q-&gt;rear=0;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5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304800" y="1457325"/>
            <a:ext cx="8382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）销毁队列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ClearQueue(&amp;q)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释放队列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占用的存储空间。对应算法如下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       </a:t>
            </a:r>
            <a:endParaRPr kumimoji="1" lang="en-US" altLang="zh-CN" sz="2400" b="1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900113" y="2708275"/>
            <a:ext cx="7343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DestroyQueue(SqQueue *&amp;q)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　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free(q);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8064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3.1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设有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进栈，给出它们所有可能的出栈次序。    </a:t>
            </a: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042988" y="3141663"/>
            <a:ext cx="4608512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解：所有可能的出栈次序如下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95972" name="Group 4"/>
          <p:cNvGrpSpPr>
            <a:grpSpLocks/>
          </p:cNvGrpSpPr>
          <p:nvPr/>
        </p:nvGrpSpPr>
        <p:grpSpPr bwMode="auto">
          <a:xfrm>
            <a:off x="2843213" y="1268413"/>
            <a:ext cx="2376487" cy="1733550"/>
            <a:chOff x="2925" y="886"/>
            <a:chExt cx="1497" cy="1092"/>
          </a:xfrm>
        </p:grpSpPr>
        <p:sp>
          <p:nvSpPr>
            <p:cNvPr id="595973" name="Line 5"/>
            <p:cNvSpPr>
              <a:spLocks noChangeShapeType="1"/>
            </p:cNvSpPr>
            <p:nvPr/>
          </p:nvSpPr>
          <p:spPr bwMode="auto">
            <a:xfrm>
              <a:off x="2925" y="116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974" name="Line 6"/>
            <p:cNvSpPr>
              <a:spLocks noChangeShapeType="1"/>
            </p:cNvSpPr>
            <p:nvPr/>
          </p:nvSpPr>
          <p:spPr bwMode="auto">
            <a:xfrm>
              <a:off x="3424" y="116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975" name="Line 7"/>
            <p:cNvSpPr>
              <a:spLocks noChangeShapeType="1"/>
            </p:cNvSpPr>
            <p:nvPr/>
          </p:nvSpPr>
          <p:spPr bwMode="auto">
            <a:xfrm>
              <a:off x="3923" y="116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976" name="Line 8"/>
            <p:cNvSpPr>
              <a:spLocks noChangeShapeType="1"/>
            </p:cNvSpPr>
            <p:nvPr/>
          </p:nvSpPr>
          <p:spPr bwMode="auto">
            <a:xfrm>
              <a:off x="3424" y="1978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977" name="Line 9"/>
            <p:cNvSpPr>
              <a:spLocks noChangeShapeType="1"/>
            </p:cNvSpPr>
            <p:nvPr/>
          </p:nvSpPr>
          <p:spPr bwMode="auto">
            <a:xfrm>
              <a:off x="3923" y="116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978" name="Text Box 10"/>
            <p:cNvSpPr txBox="1">
              <a:spLocks noChangeArrowheads="1"/>
            </p:cNvSpPr>
            <p:nvPr/>
          </p:nvSpPr>
          <p:spPr bwMode="auto">
            <a:xfrm>
              <a:off x="2925" y="886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dcba</a:t>
              </a:r>
            </a:p>
          </p:txBody>
        </p:sp>
        <p:sp>
          <p:nvSpPr>
            <p:cNvPr id="595979" name="Freeform 11"/>
            <p:cNvSpPr>
              <a:spLocks/>
            </p:cNvSpPr>
            <p:nvPr/>
          </p:nvSpPr>
          <p:spPr bwMode="auto">
            <a:xfrm>
              <a:off x="3344" y="1026"/>
              <a:ext cx="179" cy="148"/>
            </a:xfrm>
            <a:custGeom>
              <a:avLst/>
              <a:gdLst>
                <a:gd name="T0" fmla="*/ 0 w 179"/>
                <a:gd name="T1" fmla="*/ 0 h 148"/>
                <a:gd name="T2" fmla="*/ 150 w 179"/>
                <a:gd name="T3" fmla="*/ 2 h 148"/>
                <a:gd name="T4" fmla="*/ 179 w 179"/>
                <a:gd name="T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48">
                  <a:moveTo>
                    <a:pt x="0" y="0"/>
                  </a:moveTo>
                  <a:lnTo>
                    <a:pt x="150" y="2"/>
                  </a:lnTo>
                  <a:lnTo>
                    <a:pt x="179" y="1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5980" name="Rectangle 12"/>
          <p:cNvSpPr>
            <a:spLocks noChangeArrowheads="1"/>
          </p:cNvSpPr>
          <p:nvPr/>
        </p:nvSpPr>
        <p:spPr bwMode="auto">
          <a:xfrm>
            <a:off x="1547813" y="3643313"/>
            <a:ext cx="513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3333FF"/>
                </a:solidFill>
              </a:rPr>
              <a:t>abcd</a:t>
            </a:r>
            <a:r>
              <a:rPr kumimoji="1" lang="zh-CN" altLang="en-US" sz="2400" b="1">
                <a:solidFill>
                  <a:srgbClr val="3333FF"/>
                </a:solidFill>
              </a:rPr>
              <a:t>； </a:t>
            </a:r>
            <a:r>
              <a:rPr kumimoji="1" lang="en-US" altLang="zh-CN" sz="2400" b="1">
                <a:solidFill>
                  <a:srgbClr val="3333FF"/>
                </a:solidFill>
              </a:rPr>
              <a:t>abdc</a:t>
            </a:r>
            <a:r>
              <a:rPr kumimoji="1" lang="zh-CN" altLang="en-US" sz="2400" b="1">
                <a:solidFill>
                  <a:srgbClr val="3333FF"/>
                </a:solidFill>
              </a:rPr>
              <a:t>； </a:t>
            </a:r>
            <a:r>
              <a:rPr kumimoji="1" lang="en-US" altLang="zh-CN" sz="2400" b="1">
                <a:solidFill>
                  <a:srgbClr val="3333FF"/>
                </a:solidFill>
              </a:rPr>
              <a:t>acbd</a:t>
            </a:r>
            <a:r>
              <a:rPr kumimoji="1" lang="zh-CN" altLang="en-US" sz="2400" b="1">
                <a:solidFill>
                  <a:srgbClr val="3333FF"/>
                </a:solidFill>
              </a:rPr>
              <a:t>；</a:t>
            </a:r>
            <a:r>
              <a:rPr kumimoji="1" lang="en-US" altLang="zh-CN" sz="2400" b="1">
                <a:solidFill>
                  <a:srgbClr val="3333FF"/>
                </a:solidFill>
              </a:rPr>
              <a:t>acdb</a:t>
            </a:r>
            <a:r>
              <a:rPr kumimoji="1" lang="zh-CN" altLang="en-US" sz="2400" b="1">
                <a:solidFill>
                  <a:srgbClr val="3333FF"/>
                </a:solidFill>
              </a:rPr>
              <a:t>；</a:t>
            </a:r>
            <a:r>
              <a:rPr kumimoji="1" lang="en-US" altLang="zh-CN" sz="2400" b="1">
                <a:solidFill>
                  <a:srgbClr val="3333FF"/>
                </a:solidFill>
              </a:rPr>
              <a:t>adcb</a:t>
            </a:r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1547813" y="4148138"/>
            <a:ext cx="513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3333FF"/>
                </a:solidFill>
              </a:rPr>
              <a:t>bacd</a:t>
            </a:r>
            <a:r>
              <a:rPr kumimoji="1" lang="zh-CN" altLang="en-US" sz="2400" b="1">
                <a:solidFill>
                  <a:srgbClr val="3333FF"/>
                </a:solidFill>
              </a:rPr>
              <a:t>； </a:t>
            </a:r>
            <a:r>
              <a:rPr kumimoji="1" lang="en-US" altLang="zh-CN" sz="2400" b="1">
                <a:solidFill>
                  <a:srgbClr val="3333FF"/>
                </a:solidFill>
              </a:rPr>
              <a:t>badc</a:t>
            </a:r>
            <a:r>
              <a:rPr kumimoji="1" lang="zh-CN" altLang="en-US" sz="2400" b="1">
                <a:solidFill>
                  <a:srgbClr val="3333FF"/>
                </a:solidFill>
              </a:rPr>
              <a:t>； </a:t>
            </a:r>
            <a:r>
              <a:rPr kumimoji="1" lang="en-US" altLang="zh-CN" sz="2400" b="1">
                <a:solidFill>
                  <a:srgbClr val="3333FF"/>
                </a:solidFill>
              </a:rPr>
              <a:t>bcad</a:t>
            </a:r>
            <a:r>
              <a:rPr kumimoji="1" lang="zh-CN" altLang="en-US" sz="2400" b="1">
                <a:solidFill>
                  <a:srgbClr val="3333FF"/>
                </a:solidFill>
              </a:rPr>
              <a:t>；</a:t>
            </a:r>
            <a:r>
              <a:rPr kumimoji="1" lang="en-US" altLang="zh-CN" sz="2400" b="1">
                <a:solidFill>
                  <a:srgbClr val="3333FF"/>
                </a:solidFill>
              </a:rPr>
              <a:t>bcda</a:t>
            </a:r>
            <a:r>
              <a:rPr kumimoji="1" lang="zh-CN" altLang="en-US" sz="2400" b="1">
                <a:solidFill>
                  <a:srgbClr val="3333FF"/>
                </a:solidFill>
              </a:rPr>
              <a:t>；</a:t>
            </a:r>
            <a:r>
              <a:rPr kumimoji="1" lang="en-US" altLang="zh-CN" sz="2400" b="1">
                <a:solidFill>
                  <a:srgbClr val="3333FF"/>
                </a:solidFill>
              </a:rPr>
              <a:t>bdca</a:t>
            </a:r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1547813" y="4652963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3333FF"/>
                </a:solidFill>
              </a:rPr>
              <a:t>cbad</a:t>
            </a:r>
            <a:r>
              <a:rPr kumimoji="1" lang="zh-CN" altLang="en-US" sz="2400" b="1">
                <a:solidFill>
                  <a:srgbClr val="3333FF"/>
                </a:solidFill>
              </a:rPr>
              <a:t>； </a:t>
            </a:r>
            <a:r>
              <a:rPr kumimoji="1" lang="en-US" altLang="zh-CN" sz="2400" b="1">
                <a:solidFill>
                  <a:srgbClr val="3333FF"/>
                </a:solidFill>
              </a:rPr>
              <a:t>cbda</a:t>
            </a:r>
            <a:r>
              <a:rPr kumimoji="1" lang="zh-CN" altLang="en-US" sz="2400" b="1">
                <a:solidFill>
                  <a:srgbClr val="3333FF"/>
                </a:solidFill>
              </a:rPr>
              <a:t>； </a:t>
            </a:r>
            <a:r>
              <a:rPr kumimoji="1" lang="en-US" altLang="zh-CN" sz="2400" b="1">
                <a:solidFill>
                  <a:srgbClr val="3333FF"/>
                </a:solidFill>
              </a:rPr>
              <a:t>cdba</a:t>
            </a:r>
          </a:p>
        </p:txBody>
      </p:sp>
      <p:sp>
        <p:nvSpPr>
          <p:cNvPr id="595983" name="Rectangle 15"/>
          <p:cNvSpPr>
            <a:spLocks noChangeArrowheads="1"/>
          </p:cNvSpPr>
          <p:nvPr/>
        </p:nvSpPr>
        <p:spPr bwMode="auto">
          <a:xfrm>
            <a:off x="1547813" y="5132388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3333FF"/>
                </a:solidFill>
              </a:rPr>
              <a:t>dcba</a:t>
            </a:r>
          </a:p>
        </p:txBody>
      </p:sp>
    </p:spTree>
    <p:extLst>
      <p:ext uri="{BB962C8B-B14F-4D97-AF65-F5344CB8AC3E}">
        <p14:creationId xmlns:p14="http://schemas.microsoft.com/office/powerpoint/2010/main" val="7395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0" grpId="0"/>
      <p:bldP spid="595981" grpId="0"/>
      <p:bldP spid="595982" grpId="0"/>
      <p:bldP spid="59598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3820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）判断队列是否为空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QueueEmpty(q)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若队列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q-&gt;front==q-&gt;rear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条件，则返回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；否则返回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755650" y="2492375"/>
            <a:ext cx="770413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QueueEmpty(SqQueue *q)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 return(q-&gt;front==q-&gt;rear);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228600" y="596900"/>
            <a:ext cx="8305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）进队列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enQueue(q,e)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在队列不满的条件下，先将队尾指针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循环增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，然后将元素添加到该位置。</a:t>
            </a:r>
            <a:endParaRPr kumimoji="1" lang="zh-CN" altLang="pt-BR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611188" y="2276475"/>
            <a:ext cx="7777162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pt-BR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enQueue(SqQueue *&amp;q,ElemType e)</a:t>
            </a:r>
            <a:endParaRPr kumimoji="1"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if ((q-&gt;rear+1)%MaxSize==q-&gt;front)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return false;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q-&gt;rear=(q-&gt;rear+1)%MaxSize;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q-&gt;data[q-&gt;rear]=e;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4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197403" y="836712"/>
            <a:ext cx="8915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）出队列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deQueue(q,e)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在队列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不为空的条件下，将队首指针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循环增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，并将该位置的元素值赋给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pt-BR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508553" y="2852837"/>
            <a:ext cx="8351838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pt-BR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deQueue(SqQueue *&amp;q,ElemType &amp;e)</a:t>
            </a:r>
            <a:endParaRPr kumimoji="1"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if (q-&gt;front==q-&gt;rear)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return false;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q-&gt;front=(q-&gt;front+1)%MaxSize;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e=q-&gt;data[q-&gt;front];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7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449D8702-A4F0-49CD-B8BC-13139AB3AD25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323850" y="436563"/>
            <a:ext cx="861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3.7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对于环形队列来说，如果知道队头指针和队列中元素个数，则可以计算出队尾指针。也就是说，可以用队列中元素个数代替队尾指针。设计出这种环形队列的初始化、入队、出队和判空算法。</a:t>
            </a:r>
          </a:p>
        </p:txBody>
      </p:sp>
      <p:pic>
        <p:nvPicPr>
          <p:cNvPr id="68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28775"/>
            <a:ext cx="3097212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539750" y="4365625"/>
            <a:ext cx="7993063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，求队中元素个数：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count=(rear-front+MaxSize)%MaxSize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，求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rear=(front+count)%MaxSize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，求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front=(rear-count+MaxSize)%MaxSize</a:t>
            </a:r>
          </a:p>
        </p:txBody>
      </p:sp>
      <p:pic>
        <p:nvPicPr>
          <p:cNvPr id="6860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7338"/>
            <a:ext cx="245110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086" name="Line 6"/>
          <p:cNvSpPr>
            <a:spLocks noChangeShapeType="1"/>
          </p:cNvSpPr>
          <p:nvPr/>
        </p:nvSpPr>
        <p:spPr bwMode="auto">
          <a:xfrm>
            <a:off x="2484438" y="3141663"/>
            <a:ext cx="7191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087" name="Text Box 7"/>
          <p:cNvSpPr txBox="1">
            <a:spLocks noChangeArrowheads="1"/>
          </p:cNvSpPr>
          <p:nvPr/>
        </p:nvSpPr>
        <p:spPr bwMode="auto">
          <a:xfrm>
            <a:off x="1042988" y="2924175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count=4</a:t>
            </a:r>
          </a:p>
        </p:txBody>
      </p:sp>
      <p:sp>
        <p:nvSpPr>
          <p:cNvPr id="686088" name="Line 8"/>
          <p:cNvSpPr>
            <a:spLocks noChangeShapeType="1"/>
          </p:cNvSpPr>
          <p:nvPr/>
        </p:nvSpPr>
        <p:spPr bwMode="auto">
          <a:xfrm flipV="1">
            <a:off x="7164388" y="4076700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089" name="Text Box 9"/>
          <p:cNvSpPr txBox="1">
            <a:spLocks noChangeArrowheads="1"/>
          </p:cNvSpPr>
          <p:nvPr/>
        </p:nvSpPr>
        <p:spPr bwMode="auto">
          <a:xfrm>
            <a:off x="6372225" y="450850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count=3</a:t>
            </a:r>
          </a:p>
        </p:txBody>
      </p:sp>
      <p:sp>
        <p:nvSpPr>
          <p:cNvPr id="686090" name="Text Box 10"/>
          <p:cNvSpPr txBox="1">
            <a:spLocks noChangeArrowheads="1"/>
          </p:cNvSpPr>
          <p:nvPr/>
        </p:nvSpPr>
        <p:spPr bwMode="auto">
          <a:xfrm>
            <a:off x="4859338" y="3860800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MaxSize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88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4D9A5BD6-F026-4A66-8361-0E947489C4C2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依题意设计的环形队列类型如下：</a:t>
            </a:r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539750" y="908050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ElemType data[MaxSize];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int front;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int count;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 QuType;</a:t>
            </a: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环形队列的四要素：</a:t>
            </a: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539750" y="3213100"/>
            <a:ext cx="7345363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队空条件：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队满条件：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MaxSize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进队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操作：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rear=(rear+1)%MaxSize; 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放在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处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出队操作：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front=(front+1)%MaxSize;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取出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处元素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e; 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611188" y="5516563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这样的环形队列中最多可放置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MaxSize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个元素。</a:t>
            </a:r>
          </a:p>
        </p:txBody>
      </p:sp>
      <p:sp>
        <p:nvSpPr>
          <p:cNvPr id="687111" name="Line 7"/>
          <p:cNvSpPr>
            <a:spLocks noChangeShapeType="1"/>
          </p:cNvSpPr>
          <p:nvPr/>
        </p:nvSpPr>
        <p:spPr bwMode="auto">
          <a:xfrm flipH="1">
            <a:off x="2555875" y="3933825"/>
            <a:ext cx="2592388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5148263" y="3679825"/>
            <a:ext cx="345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求出</a:t>
            </a:r>
          </a:p>
        </p:txBody>
      </p:sp>
    </p:spTree>
    <p:extLst>
      <p:ext uri="{BB962C8B-B14F-4D97-AF65-F5344CB8AC3E}">
        <p14:creationId xmlns:p14="http://schemas.microsoft.com/office/powerpoint/2010/main" val="33105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33CC1061-AD90-4086-8C2D-84596C9FD9F0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95288" y="2565400"/>
            <a:ext cx="81534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kumimoji="1" lang="en-US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InitQueue(QuType *&amp;qu)	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qu=(QuType *)malloc(sizeof(QuType));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qu-&gt;front=0;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qu-&gt;count=0;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827088" y="77787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</a:rPr>
              <a:t>初始化队运算算法</a:t>
            </a:r>
          </a:p>
        </p:txBody>
      </p:sp>
    </p:spTree>
    <p:extLst>
      <p:ext uri="{BB962C8B-B14F-4D97-AF65-F5344CB8AC3E}">
        <p14:creationId xmlns:p14="http://schemas.microsoft.com/office/powerpoint/2010/main" val="31313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F587CE9A-1242-448B-9539-483DDC3360D4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458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bool EnQueue(QuType *&amp;qu,ElemType x)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  int rear;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if (qu-&gt;count==MaxSize)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return false;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else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{  rear=(qu-&gt;front+qu-&gt;count)%MaxSize;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rear=(rear+1)%MaxSize;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qu-&gt;data[rear]=x;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qu-&gt;count++;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return true;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}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auto">
          <a:xfrm>
            <a:off x="755650" y="5619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</a:rPr>
              <a:t>进队运算算法</a:t>
            </a:r>
          </a:p>
        </p:txBody>
      </p:sp>
    </p:spTree>
    <p:extLst>
      <p:ext uri="{BB962C8B-B14F-4D97-AF65-F5344CB8AC3E}">
        <p14:creationId xmlns:p14="http://schemas.microsoft.com/office/powerpoint/2010/main" val="2594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491BBAD5-5E9B-4887-BBDA-732D83C5F3FF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763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bool DeQueue(QuType *&amp;qu,ElemType &amp;x)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  if (qu-&gt;count==0)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return false;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else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{	qu-&gt;front=(qu-&gt;front+1)%MaxSize;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x=qu-&gt;data[qu-&gt;front];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qu-&gt;count--;	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return true;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}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827088" y="5619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</a:rPr>
              <a:t>出队运算算法</a:t>
            </a:r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684213" y="5013325"/>
            <a:ext cx="457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bool QueueEmpty(QuType *qu)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  return(qu-&gt;count==0);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611188" y="4437063"/>
            <a:ext cx="410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判断队列是否为空算法</a:t>
            </a:r>
          </a:p>
        </p:txBody>
      </p:sp>
    </p:spTree>
    <p:extLst>
      <p:ext uri="{BB962C8B-B14F-4D97-AF65-F5344CB8AC3E}">
        <p14:creationId xmlns:p14="http://schemas.microsoft.com/office/powerpoint/2010/main" val="26620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381750"/>
            <a:ext cx="684212" cy="476250"/>
          </a:xfrm>
          <a:prstGeom prst="rect">
            <a:avLst/>
          </a:prstGeom>
        </p:spPr>
        <p:txBody>
          <a:bodyPr/>
          <a:lstStyle/>
          <a:p>
            <a:fld id="{45C40296-CD5E-4B06-8124-9837CA98674A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609600" y="2770188"/>
            <a:ext cx="800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链队组成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）存储队列元素的单链表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（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） 指向队头和队尾指针的链队头节点    </a:t>
            </a:r>
          </a:p>
        </p:txBody>
      </p:sp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304800" y="1462088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3.2.3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队列的链式存储结构及其基本运算的实现</a:t>
            </a:r>
            <a:endParaRPr kumimoji="1"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0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2227" name="Object 3"/>
          <p:cNvGraphicFramePr>
            <a:graphicFrameLocks noChangeAspect="1"/>
          </p:cNvGraphicFramePr>
          <p:nvPr/>
        </p:nvGraphicFramePr>
        <p:xfrm>
          <a:off x="755650" y="836613"/>
          <a:ext cx="7488238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图片" r:id="rId3" imgW="3470564" imgH="1787236" progId="Word.Picture.8">
                  <p:embed/>
                </p:oleObj>
              </mc:Choice>
              <mc:Fallback>
                <p:oleObj name="图片" r:id="rId3" imgW="3470564" imgH="178723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7488238" cy="385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09032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Text Box 2"/>
          <p:cNvSpPr txBox="1">
            <a:spLocks noChangeArrowheads="1"/>
          </p:cNvSpPr>
          <p:nvPr/>
        </p:nvSpPr>
        <p:spPr bwMode="auto">
          <a:xfrm>
            <a:off x="381000" y="777875"/>
            <a:ext cx="80772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3.2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设一个栈的输入序列为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A,B,C,D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，则栈所有的输出序列中不可能包含</a:t>
            </a:r>
            <a:r>
              <a:rPr kumimoji="1" lang="zh-CN" altLang="en-US" sz="2400" b="1" u="sng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(A) A,B,C,D		(B) D,C,B,A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(C) A,C,D,B		(D) D,A,B,C       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611188" y="3429000"/>
            <a:ext cx="80645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：可以简单地推算，得容易得出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D,A,B,C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是不可能的，因为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先出来，说明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A,B,C,D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均在栈中，按照入栈顺序，在栈中顺序应为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D,C,B,A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，出栈的顺序只能是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D,C,B,A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。所以本题答案为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1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250" name="Object 2"/>
          <p:cNvGraphicFramePr>
            <a:graphicFrameLocks noChangeAspect="1"/>
          </p:cNvGraphicFramePr>
          <p:nvPr/>
        </p:nvGraphicFramePr>
        <p:xfrm>
          <a:off x="593725" y="1255713"/>
          <a:ext cx="8093075" cy="39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Picture2" r:id="rId3" imgW="4495680" imgH="2181240" progId="Word.Picture.8">
                  <p:embed/>
                </p:oleObj>
              </mc:Choice>
              <mc:Fallback>
                <p:oleObj name="Picture2" r:id="rId3" imgW="4495680" imgH="21812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255713"/>
                        <a:ext cx="8093075" cy="392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438400" y="5410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链列的入队和出队操作示意图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219700" y="119697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楷体_GB2312" pitchFamily="49" charset="-122"/>
              </a:rPr>
              <a:t>队头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7667625" y="119697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楷体_GB2312" pitchFamily="49" charset="-122"/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32751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827088" y="908050"/>
            <a:ext cx="73152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单链表中数据节点类型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QNode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 qnode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ElemType data;	//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struct qnode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 QNode;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链队中头节点类型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LiQueue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QNode *front;	//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指向单链表队头节点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QNode *rear; 	//</a:t>
            </a:r>
            <a:r>
              <a:rPr kumimoji="1"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指向单链表队尾节点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 LiQueue;</a:t>
            </a:r>
            <a:r>
              <a:rPr kumimoji="1"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9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755129" y="4390132"/>
            <a:ext cx="7345363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队空条件：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front=rear=NULL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队满条件：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不考虑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进队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操作：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将包含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的节点插入到单链表表尾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出队操作：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删除单链表首数据节点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899592" y="3717032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链队的</a:t>
            </a:r>
            <a:r>
              <a:rPr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要素：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1404144" y="897607"/>
            <a:ext cx="792163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1404144" y="1330995"/>
            <a:ext cx="792163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695302" name="Line 6"/>
          <p:cNvSpPr>
            <a:spLocks noChangeShapeType="1"/>
          </p:cNvSpPr>
          <p:nvPr/>
        </p:nvSpPr>
        <p:spPr bwMode="auto">
          <a:xfrm>
            <a:off x="972344" y="104207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538957" y="970632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2267744" y="908720"/>
            <a:ext cx="13684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front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rear</a:t>
            </a:r>
          </a:p>
        </p:txBody>
      </p:sp>
      <p:sp>
        <p:nvSpPr>
          <p:cNvPr id="695305" name="Text Box 9"/>
          <p:cNvSpPr txBox="1">
            <a:spLocks noChangeArrowheads="1"/>
          </p:cNvSpPr>
          <p:nvPr/>
        </p:nvSpPr>
        <p:spPr bwMode="auto">
          <a:xfrm>
            <a:off x="3490119" y="1042070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初始时</a:t>
            </a:r>
          </a:p>
        </p:txBody>
      </p:sp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1404144" y="2623220"/>
            <a:ext cx="792163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5307" name="Rectangle 11"/>
          <p:cNvSpPr>
            <a:spLocks noChangeArrowheads="1"/>
          </p:cNvSpPr>
          <p:nvPr/>
        </p:nvSpPr>
        <p:spPr bwMode="auto">
          <a:xfrm>
            <a:off x="1404144" y="3056607"/>
            <a:ext cx="792163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5308" name="Line 12"/>
          <p:cNvSpPr>
            <a:spLocks noChangeShapeType="1"/>
          </p:cNvSpPr>
          <p:nvPr/>
        </p:nvSpPr>
        <p:spPr bwMode="auto">
          <a:xfrm>
            <a:off x="972344" y="2767682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09" name="Text Box 13"/>
          <p:cNvSpPr txBox="1">
            <a:spLocks noChangeArrowheads="1"/>
          </p:cNvSpPr>
          <p:nvPr/>
        </p:nvSpPr>
        <p:spPr bwMode="auto">
          <a:xfrm>
            <a:off x="538957" y="2696245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95310" name="Rectangle 14"/>
          <p:cNvSpPr>
            <a:spLocks noChangeArrowheads="1"/>
          </p:cNvSpPr>
          <p:nvPr/>
        </p:nvSpPr>
        <p:spPr bwMode="auto">
          <a:xfrm>
            <a:off x="2697957" y="2624807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95311" name="Rectangle 15"/>
          <p:cNvSpPr>
            <a:spLocks noChangeArrowheads="1"/>
          </p:cNvSpPr>
          <p:nvPr/>
        </p:nvSpPr>
        <p:spPr bwMode="auto">
          <a:xfrm>
            <a:off x="3131344" y="2626395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12" name="Line 16"/>
          <p:cNvSpPr>
            <a:spLocks noChangeShapeType="1"/>
          </p:cNvSpPr>
          <p:nvPr/>
        </p:nvSpPr>
        <p:spPr bwMode="auto">
          <a:xfrm>
            <a:off x="1905794" y="2842295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13" name="Rectangle 17"/>
          <p:cNvSpPr>
            <a:spLocks noChangeArrowheads="1"/>
          </p:cNvSpPr>
          <p:nvPr/>
        </p:nvSpPr>
        <p:spPr bwMode="auto">
          <a:xfrm>
            <a:off x="6082507" y="2626395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95314" name="Rectangle 18"/>
          <p:cNvSpPr>
            <a:spLocks noChangeArrowheads="1"/>
          </p:cNvSpPr>
          <p:nvPr/>
        </p:nvSpPr>
        <p:spPr bwMode="auto">
          <a:xfrm>
            <a:off x="6515894" y="2627982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15" name="Line 19"/>
          <p:cNvSpPr>
            <a:spLocks noChangeShapeType="1"/>
          </p:cNvSpPr>
          <p:nvPr/>
        </p:nvSpPr>
        <p:spPr bwMode="auto">
          <a:xfrm>
            <a:off x="5290344" y="2843882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16" name="Line 20"/>
          <p:cNvSpPr>
            <a:spLocks noChangeShapeType="1"/>
          </p:cNvSpPr>
          <p:nvPr/>
        </p:nvSpPr>
        <p:spPr bwMode="auto">
          <a:xfrm>
            <a:off x="3345657" y="2842295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17" name="Line 21"/>
          <p:cNvSpPr>
            <a:spLocks noChangeShapeType="1"/>
          </p:cNvSpPr>
          <p:nvPr/>
        </p:nvSpPr>
        <p:spPr bwMode="auto">
          <a:xfrm>
            <a:off x="1905794" y="3345532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18" name="Line 22"/>
          <p:cNvSpPr>
            <a:spLocks noChangeShapeType="1"/>
          </p:cNvSpPr>
          <p:nvPr/>
        </p:nvSpPr>
        <p:spPr bwMode="auto">
          <a:xfrm flipV="1">
            <a:off x="6442869" y="3058195"/>
            <a:ext cx="0" cy="287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19" name="Text Box 23"/>
          <p:cNvSpPr txBox="1">
            <a:spLocks noChangeArrowheads="1"/>
          </p:cNvSpPr>
          <p:nvPr/>
        </p:nvSpPr>
        <p:spPr bwMode="auto">
          <a:xfrm>
            <a:off x="4355307" y="2481932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95320" name="Text Box 24"/>
          <p:cNvSpPr txBox="1">
            <a:spLocks noChangeArrowheads="1"/>
          </p:cNvSpPr>
          <p:nvPr/>
        </p:nvSpPr>
        <p:spPr bwMode="auto">
          <a:xfrm>
            <a:off x="2697957" y="2050132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队头</a:t>
            </a:r>
          </a:p>
        </p:txBody>
      </p:sp>
      <p:sp>
        <p:nvSpPr>
          <p:cNvPr id="695321" name="Text Box 25"/>
          <p:cNvSpPr txBox="1">
            <a:spLocks noChangeArrowheads="1"/>
          </p:cNvSpPr>
          <p:nvPr/>
        </p:nvSpPr>
        <p:spPr bwMode="auto">
          <a:xfrm>
            <a:off x="6153944" y="2050132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3457462245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539552" y="980728"/>
            <a:ext cx="79248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在链队存储中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队列的基本运算算法如下。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）初始化队列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InitQueue(q)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构造一个空队列，即只创建一个链队头节点，其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域均置为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NULL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，不创建数据元素节点。对应算法如下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400" b="1">
              <a:solidFill>
                <a:srgbClr val="3333FF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1258690" y="3265141"/>
            <a:ext cx="67675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InitQueue(LiQueue *&amp;q)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q=(LiQueue *)malloc(sizeof(LiQueue));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q-&gt;front=q-&gt;rear=NULL;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3778052" y="4920903"/>
            <a:ext cx="792163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3778052" y="5354291"/>
            <a:ext cx="792163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696326" name="Line 6"/>
          <p:cNvSpPr>
            <a:spLocks noChangeShapeType="1"/>
          </p:cNvSpPr>
          <p:nvPr/>
        </p:nvSpPr>
        <p:spPr bwMode="auto">
          <a:xfrm>
            <a:off x="3346252" y="5065366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2912865" y="4993928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4641652" y="4932016"/>
            <a:ext cx="13684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front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2338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152400" y="511175"/>
            <a:ext cx="8534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）销毁队列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DestroyQueue(q)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释放队列占用的存储空间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包括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链队头节点和所有数据节点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的存储空间。对应算法如下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endParaRPr kumimoji="1" lang="en-US" altLang="zh-CN" sz="2400" b="1">
              <a:solidFill>
                <a:srgbClr val="3333FF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684213" y="1911350"/>
            <a:ext cx="799147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DestroyQueue(LiQueue *&amp;q)</a:t>
            </a:r>
            <a:endParaRPr lang="pt-BR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lang="pt-BR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QNode *p=q-&gt;front,*r;  </a:t>
            </a:r>
            <a:endParaRPr lang="zh-CN" altLang="pt-BR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lang="pt-BR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if (p!=NULL)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  r=p-&gt;next;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while (r!=NULL)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{   free(p);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    p=r;r=p-&gt;next;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free(p);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free(q);			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1476375" y="5875338"/>
            <a:ext cx="792163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1476375" y="6308725"/>
            <a:ext cx="792163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7350" name="Line 6"/>
          <p:cNvSpPr>
            <a:spLocks noChangeShapeType="1"/>
          </p:cNvSpPr>
          <p:nvPr/>
        </p:nvSpPr>
        <p:spPr bwMode="auto">
          <a:xfrm>
            <a:off x="1044575" y="60198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51" name="Text Box 7"/>
          <p:cNvSpPr txBox="1">
            <a:spLocks noChangeArrowheads="1"/>
          </p:cNvSpPr>
          <p:nvPr/>
        </p:nvSpPr>
        <p:spPr bwMode="auto">
          <a:xfrm>
            <a:off x="611188" y="5948363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97352" name="Rectangle 8"/>
          <p:cNvSpPr>
            <a:spLocks noChangeArrowheads="1"/>
          </p:cNvSpPr>
          <p:nvPr/>
        </p:nvSpPr>
        <p:spPr bwMode="auto">
          <a:xfrm>
            <a:off x="2770188" y="587692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3203575" y="587851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4" name="Line 10"/>
          <p:cNvSpPr>
            <a:spLocks noChangeShapeType="1"/>
          </p:cNvSpPr>
          <p:nvPr/>
        </p:nvSpPr>
        <p:spPr bwMode="auto">
          <a:xfrm>
            <a:off x="1978025" y="6094413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55" name="Rectangle 11"/>
          <p:cNvSpPr>
            <a:spLocks noChangeArrowheads="1"/>
          </p:cNvSpPr>
          <p:nvPr/>
        </p:nvSpPr>
        <p:spPr bwMode="auto">
          <a:xfrm>
            <a:off x="6731000" y="587851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97356" name="Rectangle 12"/>
          <p:cNvSpPr>
            <a:spLocks noChangeArrowheads="1"/>
          </p:cNvSpPr>
          <p:nvPr/>
        </p:nvSpPr>
        <p:spPr bwMode="auto">
          <a:xfrm>
            <a:off x="7164388" y="588010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7" name="Freeform 13"/>
          <p:cNvSpPr>
            <a:spLocks/>
          </p:cNvSpPr>
          <p:nvPr/>
        </p:nvSpPr>
        <p:spPr bwMode="auto">
          <a:xfrm>
            <a:off x="6324600" y="6097588"/>
            <a:ext cx="406400" cy="15875"/>
          </a:xfrm>
          <a:custGeom>
            <a:avLst/>
            <a:gdLst>
              <a:gd name="T0" fmla="*/ 0 w 256"/>
              <a:gd name="T1" fmla="*/ 10 h 10"/>
              <a:gd name="T2" fmla="*/ 256 w 256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6" h="10">
                <a:moveTo>
                  <a:pt x="0" y="10"/>
                </a:moveTo>
                <a:lnTo>
                  <a:pt x="25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58" name="Freeform 14"/>
          <p:cNvSpPr>
            <a:spLocks/>
          </p:cNvSpPr>
          <p:nvPr/>
        </p:nvSpPr>
        <p:spPr bwMode="auto">
          <a:xfrm>
            <a:off x="3417888" y="6075363"/>
            <a:ext cx="506412" cy="1587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59" name="Freeform 15"/>
          <p:cNvSpPr>
            <a:spLocks/>
          </p:cNvSpPr>
          <p:nvPr/>
        </p:nvSpPr>
        <p:spPr bwMode="auto">
          <a:xfrm>
            <a:off x="1978025" y="6583363"/>
            <a:ext cx="5057775" cy="14287"/>
          </a:xfrm>
          <a:custGeom>
            <a:avLst/>
            <a:gdLst>
              <a:gd name="T0" fmla="*/ 0 w 3186"/>
              <a:gd name="T1" fmla="*/ 9 h 9"/>
              <a:gd name="T2" fmla="*/ 3186 w 3186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6" h="9">
                <a:moveTo>
                  <a:pt x="0" y="9"/>
                </a:moveTo>
                <a:lnTo>
                  <a:pt x="318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60" name="Line 16"/>
          <p:cNvSpPr>
            <a:spLocks noChangeShapeType="1"/>
          </p:cNvSpPr>
          <p:nvPr/>
        </p:nvSpPr>
        <p:spPr bwMode="auto">
          <a:xfrm flipV="1">
            <a:off x="7019925" y="6310313"/>
            <a:ext cx="0" cy="287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61" name="Text Box 17"/>
          <p:cNvSpPr txBox="1">
            <a:spLocks noChangeArrowheads="1"/>
          </p:cNvSpPr>
          <p:nvPr/>
        </p:nvSpPr>
        <p:spPr bwMode="auto">
          <a:xfrm>
            <a:off x="5651500" y="573405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97362" name="Line 18"/>
          <p:cNvSpPr>
            <a:spLocks noChangeShapeType="1"/>
          </p:cNvSpPr>
          <p:nvPr/>
        </p:nvSpPr>
        <p:spPr bwMode="auto">
          <a:xfrm>
            <a:off x="2987675" y="551815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63" name="Rectangle 19"/>
          <p:cNvSpPr>
            <a:spLocks noChangeArrowheads="1"/>
          </p:cNvSpPr>
          <p:nvPr/>
        </p:nvSpPr>
        <p:spPr bwMode="auto">
          <a:xfrm>
            <a:off x="3994150" y="587692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97364" name="Rectangle 20"/>
          <p:cNvSpPr>
            <a:spLocks noChangeArrowheads="1"/>
          </p:cNvSpPr>
          <p:nvPr/>
        </p:nvSpPr>
        <p:spPr bwMode="auto">
          <a:xfrm>
            <a:off x="4427538" y="587851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65" name="Freeform 21"/>
          <p:cNvSpPr>
            <a:spLocks/>
          </p:cNvSpPr>
          <p:nvPr/>
        </p:nvSpPr>
        <p:spPr bwMode="auto">
          <a:xfrm>
            <a:off x="4641850" y="6075363"/>
            <a:ext cx="506413" cy="1587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66" name="Line 22"/>
          <p:cNvSpPr>
            <a:spLocks noChangeShapeType="1"/>
          </p:cNvSpPr>
          <p:nvPr/>
        </p:nvSpPr>
        <p:spPr bwMode="auto">
          <a:xfrm>
            <a:off x="4211638" y="551815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367" name="Text Box 23"/>
          <p:cNvSpPr txBox="1">
            <a:spLocks noChangeArrowheads="1"/>
          </p:cNvSpPr>
          <p:nvPr/>
        </p:nvSpPr>
        <p:spPr bwMode="auto">
          <a:xfrm>
            <a:off x="2916238" y="53736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697368" name="Text Box 24"/>
          <p:cNvSpPr txBox="1">
            <a:spLocks noChangeArrowheads="1"/>
          </p:cNvSpPr>
          <p:nvPr/>
        </p:nvSpPr>
        <p:spPr bwMode="auto">
          <a:xfrm>
            <a:off x="4140200" y="53736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4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323850" y="1181100"/>
            <a:ext cx="81534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）判断队列是否为空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QueueEmpty(q)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若链队节点的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域值为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NULL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，表示队列为空，返回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；否则返回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。对应算法如下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kumimoji="1" lang="en-US" altLang="zh-CN" sz="2400" b="1">
              <a:solidFill>
                <a:srgbClr val="FF33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900113" y="2909888"/>
            <a:ext cx="7775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QueueEmpty(LiQueue *q)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　　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return(q-&gt;rear==NULL);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7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7848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 入队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enQueue(q,e)</a:t>
            </a:r>
            <a:endParaRPr kumimoji="1" lang="en-US" altLang="zh-CN" sz="28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61436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void enQueue(LiQueue *&amp;q,ElemType e)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QNode *p;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p=(QNode *)malloc(sizeof(QNode));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p-&gt;data=e;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p-&gt;next=NULL;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(q-&gt;rear==NULL)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q-&gt;front=q-&gt;rear=p;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else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{  q-&gt;rear-&gt;next=p;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q-&gt;rear=p;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827088" y="5586413"/>
            <a:ext cx="792162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827088" y="6019800"/>
            <a:ext cx="792162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9398" name="Line 6"/>
          <p:cNvSpPr>
            <a:spLocks noChangeShapeType="1"/>
          </p:cNvSpPr>
          <p:nvPr/>
        </p:nvSpPr>
        <p:spPr bwMode="auto">
          <a:xfrm>
            <a:off x="395288" y="57308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250825" y="5659438"/>
            <a:ext cx="433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99400" name="Rectangle 8"/>
          <p:cNvSpPr>
            <a:spLocks noChangeArrowheads="1"/>
          </p:cNvSpPr>
          <p:nvPr/>
        </p:nvSpPr>
        <p:spPr bwMode="auto">
          <a:xfrm>
            <a:off x="2120900" y="558800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2554288" y="558958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1328738" y="5805488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403" name="Rectangle 11"/>
          <p:cNvSpPr>
            <a:spLocks noChangeArrowheads="1"/>
          </p:cNvSpPr>
          <p:nvPr/>
        </p:nvSpPr>
        <p:spPr bwMode="auto">
          <a:xfrm>
            <a:off x="6081713" y="558958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99404" name="Rectangle 12"/>
          <p:cNvSpPr>
            <a:spLocks noChangeArrowheads="1"/>
          </p:cNvSpPr>
          <p:nvPr/>
        </p:nvSpPr>
        <p:spPr bwMode="auto">
          <a:xfrm>
            <a:off x="6515100" y="559117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05" name="Freeform 13"/>
          <p:cNvSpPr>
            <a:spLocks/>
          </p:cNvSpPr>
          <p:nvPr/>
        </p:nvSpPr>
        <p:spPr bwMode="auto">
          <a:xfrm>
            <a:off x="5675313" y="5808663"/>
            <a:ext cx="406400" cy="15875"/>
          </a:xfrm>
          <a:custGeom>
            <a:avLst/>
            <a:gdLst>
              <a:gd name="T0" fmla="*/ 0 w 256"/>
              <a:gd name="T1" fmla="*/ 10 h 10"/>
              <a:gd name="T2" fmla="*/ 256 w 256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6" h="10">
                <a:moveTo>
                  <a:pt x="0" y="10"/>
                </a:moveTo>
                <a:lnTo>
                  <a:pt x="25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406" name="Freeform 14"/>
          <p:cNvSpPr>
            <a:spLocks/>
          </p:cNvSpPr>
          <p:nvPr/>
        </p:nvSpPr>
        <p:spPr bwMode="auto">
          <a:xfrm>
            <a:off x="2768600" y="5786438"/>
            <a:ext cx="506413" cy="1587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407" name="Freeform 15"/>
          <p:cNvSpPr>
            <a:spLocks/>
          </p:cNvSpPr>
          <p:nvPr/>
        </p:nvSpPr>
        <p:spPr bwMode="auto">
          <a:xfrm>
            <a:off x="1328738" y="6294438"/>
            <a:ext cx="5057775" cy="14287"/>
          </a:xfrm>
          <a:custGeom>
            <a:avLst/>
            <a:gdLst>
              <a:gd name="T0" fmla="*/ 0 w 3186"/>
              <a:gd name="T1" fmla="*/ 9 h 9"/>
              <a:gd name="T2" fmla="*/ 3186 w 3186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6" h="9">
                <a:moveTo>
                  <a:pt x="0" y="9"/>
                </a:moveTo>
                <a:lnTo>
                  <a:pt x="318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408" name="Line 16"/>
          <p:cNvSpPr>
            <a:spLocks noChangeShapeType="1"/>
          </p:cNvSpPr>
          <p:nvPr/>
        </p:nvSpPr>
        <p:spPr bwMode="auto">
          <a:xfrm flipV="1">
            <a:off x="6370638" y="6021388"/>
            <a:ext cx="0" cy="287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5002213" y="544512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>
            <a:off x="7812088" y="5589588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411" name="Rectangle 19"/>
          <p:cNvSpPr>
            <a:spLocks noChangeArrowheads="1"/>
          </p:cNvSpPr>
          <p:nvPr/>
        </p:nvSpPr>
        <p:spPr bwMode="auto">
          <a:xfrm>
            <a:off x="3344863" y="558800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99412" name="Rectangle 20"/>
          <p:cNvSpPr>
            <a:spLocks noChangeArrowheads="1"/>
          </p:cNvSpPr>
          <p:nvPr/>
        </p:nvSpPr>
        <p:spPr bwMode="auto">
          <a:xfrm>
            <a:off x="3778250" y="558958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13" name="Freeform 21"/>
          <p:cNvSpPr>
            <a:spLocks/>
          </p:cNvSpPr>
          <p:nvPr/>
        </p:nvSpPr>
        <p:spPr bwMode="auto">
          <a:xfrm>
            <a:off x="3992563" y="5786438"/>
            <a:ext cx="506412" cy="1587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7773988" y="544512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699415" name="Rectangle 23"/>
          <p:cNvSpPr>
            <a:spLocks noChangeArrowheads="1"/>
          </p:cNvSpPr>
          <p:nvPr/>
        </p:nvSpPr>
        <p:spPr bwMode="auto">
          <a:xfrm>
            <a:off x="7594600" y="594677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</a:p>
        </p:txBody>
      </p:sp>
      <p:sp>
        <p:nvSpPr>
          <p:cNvPr id="699416" name="Rectangle 24"/>
          <p:cNvSpPr>
            <a:spLocks noChangeArrowheads="1"/>
          </p:cNvSpPr>
          <p:nvPr/>
        </p:nvSpPr>
        <p:spPr bwMode="auto">
          <a:xfrm>
            <a:off x="8027988" y="594836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17" name="Oval 25"/>
          <p:cNvSpPr>
            <a:spLocks noChangeArrowheads="1"/>
          </p:cNvSpPr>
          <p:nvPr/>
        </p:nvSpPr>
        <p:spPr bwMode="auto">
          <a:xfrm>
            <a:off x="7451725" y="5373688"/>
            <a:ext cx="1223963" cy="13684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18" name="Freeform 26"/>
          <p:cNvSpPr>
            <a:spLocks/>
          </p:cNvSpPr>
          <p:nvPr/>
        </p:nvSpPr>
        <p:spPr bwMode="auto">
          <a:xfrm>
            <a:off x="7094538" y="5287963"/>
            <a:ext cx="563562" cy="446087"/>
          </a:xfrm>
          <a:custGeom>
            <a:avLst/>
            <a:gdLst>
              <a:gd name="T0" fmla="*/ 355 w 355"/>
              <a:gd name="T1" fmla="*/ 152 h 281"/>
              <a:gd name="T2" fmla="*/ 267 w 355"/>
              <a:gd name="T3" fmla="*/ 40 h 281"/>
              <a:gd name="T4" fmla="*/ 147 w 355"/>
              <a:gd name="T5" fmla="*/ 0 h 281"/>
              <a:gd name="T6" fmla="*/ 51 w 355"/>
              <a:gd name="T7" fmla="*/ 64 h 281"/>
              <a:gd name="T8" fmla="*/ 11 w 355"/>
              <a:gd name="T9" fmla="*/ 160 h 281"/>
              <a:gd name="T10" fmla="*/ 0 w 355"/>
              <a:gd name="T11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" h="281">
                <a:moveTo>
                  <a:pt x="355" y="152"/>
                </a:moveTo>
                <a:lnTo>
                  <a:pt x="267" y="40"/>
                </a:lnTo>
                <a:lnTo>
                  <a:pt x="147" y="0"/>
                </a:lnTo>
                <a:lnTo>
                  <a:pt x="51" y="64"/>
                </a:lnTo>
                <a:cubicBezTo>
                  <a:pt x="28" y="91"/>
                  <a:pt x="19" y="124"/>
                  <a:pt x="11" y="160"/>
                </a:cubicBezTo>
                <a:cubicBezTo>
                  <a:pt x="3" y="196"/>
                  <a:pt x="2" y="256"/>
                  <a:pt x="0" y="281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001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）出队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deQueue(q,e)</a:t>
            </a:r>
            <a:endParaRPr kumimoji="1" lang="en-US" altLang="zh-CN" sz="28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304800" y="1484313"/>
            <a:ext cx="80010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pt-BR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deQueue(LiQueue *&amp;q,ElemType &amp;e)</a:t>
            </a:r>
            <a:endParaRPr kumimoji="1"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{  QNode *t;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(q-&gt;rear==NULL) return false;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t=q-&gt;front;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if (q-&gt;front==q-&gt;rear)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q-&gt;front=q-&gt;rear=NULL;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else			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	q-&gt;front=q-&gt;front-&gt;next;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e=t-&gt;data;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free(t);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 true;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908175" y="5586413"/>
            <a:ext cx="792163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1908175" y="6019800"/>
            <a:ext cx="792163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01446" name="Line 6"/>
          <p:cNvSpPr>
            <a:spLocks noChangeShapeType="1"/>
          </p:cNvSpPr>
          <p:nvPr/>
        </p:nvSpPr>
        <p:spPr bwMode="auto">
          <a:xfrm>
            <a:off x="1476375" y="57308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47" name="Text Box 7"/>
          <p:cNvSpPr txBox="1">
            <a:spLocks noChangeArrowheads="1"/>
          </p:cNvSpPr>
          <p:nvPr/>
        </p:nvSpPr>
        <p:spPr bwMode="auto">
          <a:xfrm>
            <a:off x="1331913" y="5659438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701448" name="Rectangle 8"/>
          <p:cNvSpPr>
            <a:spLocks noChangeArrowheads="1"/>
          </p:cNvSpPr>
          <p:nvPr/>
        </p:nvSpPr>
        <p:spPr bwMode="auto">
          <a:xfrm>
            <a:off x="3201988" y="558800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01449" name="Rectangle 9"/>
          <p:cNvSpPr>
            <a:spLocks noChangeArrowheads="1"/>
          </p:cNvSpPr>
          <p:nvPr/>
        </p:nvSpPr>
        <p:spPr bwMode="auto">
          <a:xfrm>
            <a:off x="3635375" y="558958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>
            <a:off x="2409825" y="58054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51" name="Rectangle 11"/>
          <p:cNvSpPr>
            <a:spLocks noChangeArrowheads="1"/>
          </p:cNvSpPr>
          <p:nvPr/>
        </p:nvSpPr>
        <p:spPr bwMode="auto">
          <a:xfrm>
            <a:off x="7162800" y="558958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701452" name="Rectangle 12"/>
          <p:cNvSpPr>
            <a:spLocks noChangeArrowheads="1"/>
          </p:cNvSpPr>
          <p:nvPr/>
        </p:nvSpPr>
        <p:spPr bwMode="auto">
          <a:xfrm>
            <a:off x="7596188" y="559117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3" name="Freeform 13"/>
          <p:cNvSpPr>
            <a:spLocks/>
          </p:cNvSpPr>
          <p:nvPr/>
        </p:nvSpPr>
        <p:spPr bwMode="auto">
          <a:xfrm>
            <a:off x="6756400" y="5808663"/>
            <a:ext cx="406400" cy="15875"/>
          </a:xfrm>
          <a:custGeom>
            <a:avLst/>
            <a:gdLst>
              <a:gd name="T0" fmla="*/ 0 w 256"/>
              <a:gd name="T1" fmla="*/ 10 h 10"/>
              <a:gd name="T2" fmla="*/ 256 w 256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6" h="10">
                <a:moveTo>
                  <a:pt x="0" y="10"/>
                </a:moveTo>
                <a:lnTo>
                  <a:pt x="25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54" name="Freeform 14"/>
          <p:cNvSpPr>
            <a:spLocks/>
          </p:cNvSpPr>
          <p:nvPr/>
        </p:nvSpPr>
        <p:spPr bwMode="auto">
          <a:xfrm>
            <a:off x="3925888" y="5786438"/>
            <a:ext cx="506412" cy="1587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55" name="Freeform 15"/>
          <p:cNvSpPr>
            <a:spLocks/>
          </p:cNvSpPr>
          <p:nvPr/>
        </p:nvSpPr>
        <p:spPr bwMode="auto">
          <a:xfrm>
            <a:off x="2409825" y="6294438"/>
            <a:ext cx="5057775" cy="14287"/>
          </a:xfrm>
          <a:custGeom>
            <a:avLst/>
            <a:gdLst>
              <a:gd name="T0" fmla="*/ 0 w 3186"/>
              <a:gd name="T1" fmla="*/ 9 h 9"/>
              <a:gd name="T2" fmla="*/ 3186 w 3186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6" h="9">
                <a:moveTo>
                  <a:pt x="0" y="9"/>
                </a:moveTo>
                <a:lnTo>
                  <a:pt x="318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56" name="Line 16"/>
          <p:cNvSpPr>
            <a:spLocks noChangeShapeType="1"/>
          </p:cNvSpPr>
          <p:nvPr/>
        </p:nvSpPr>
        <p:spPr bwMode="auto">
          <a:xfrm flipV="1">
            <a:off x="7451725" y="6021388"/>
            <a:ext cx="0" cy="287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57" name="Text Box 17"/>
          <p:cNvSpPr txBox="1">
            <a:spLocks noChangeArrowheads="1"/>
          </p:cNvSpPr>
          <p:nvPr/>
        </p:nvSpPr>
        <p:spPr bwMode="auto">
          <a:xfrm>
            <a:off x="6083300" y="544512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01458" name="Rectangle 18"/>
          <p:cNvSpPr>
            <a:spLocks noChangeArrowheads="1"/>
          </p:cNvSpPr>
          <p:nvPr/>
        </p:nvSpPr>
        <p:spPr bwMode="auto">
          <a:xfrm>
            <a:off x="4425950" y="5588000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01459" name="Rectangle 19"/>
          <p:cNvSpPr>
            <a:spLocks noChangeArrowheads="1"/>
          </p:cNvSpPr>
          <p:nvPr/>
        </p:nvSpPr>
        <p:spPr bwMode="auto">
          <a:xfrm>
            <a:off x="4859338" y="558958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60" name="Freeform 20"/>
          <p:cNvSpPr>
            <a:spLocks/>
          </p:cNvSpPr>
          <p:nvPr/>
        </p:nvSpPr>
        <p:spPr bwMode="auto">
          <a:xfrm>
            <a:off x="5073650" y="5786438"/>
            <a:ext cx="506413" cy="1587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61" name="Oval 21"/>
          <p:cNvSpPr>
            <a:spLocks noChangeArrowheads="1"/>
          </p:cNvSpPr>
          <p:nvPr/>
        </p:nvSpPr>
        <p:spPr bwMode="auto">
          <a:xfrm>
            <a:off x="2987675" y="5003800"/>
            <a:ext cx="1296988" cy="122555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62" name="Line 22"/>
          <p:cNvSpPr>
            <a:spLocks noChangeShapeType="1"/>
          </p:cNvSpPr>
          <p:nvPr/>
        </p:nvSpPr>
        <p:spPr bwMode="auto">
          <a:xfrm>
            <a:off x="3419475" y="5229225"/>
            <a:ext cx="0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63" name="Text Box 23"/>
          <p:cNvSpPr txBox="1">
            <a:spLocks noChangeArrowheads="1"/>
          </p:cNvSpPr>
          <p:nvPr/>
        </p:nvSpPr>
        <p:spPr bwMode="auto">
          <a:xfrm>
            <a:off x="3462338" y="50498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223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0F9-973A-4ADA-A83E-F3ADE9AE95AD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703490" name="Text Box 2"/>
          <p:cNvSpPr txBox="1">
            <a:spLocks noChangeArrowheads="1"/>
          </p:cNvSpPr>
          <p:nvPr/>
        </p:nvSpPr>
        <p:spPr bwMode="auto">
          <a:xfrm>
            <a:off x="395536" y="836712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3.8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采用一个不带头节点只有一个尾节点指针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的循环单链表存储队列，设计队列的初始化、进队和出队算法。</a:t>
            </a:r>
          </a:p>
        </p:txBody>
      </p:sp>
      <p:sp>
        <p:nvSpPr>
          <p:cNvPr id="703491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6875463" y="177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703493" name="Rectangle 5"/>
          <p:cNvSpPr>
            <a:spLocks noChangeArrowheads="1"/>
          </p:cNvSpPr>
          <p:nvPr/>
        </p:nvSpPr>
        <p:spPr bwMode="auto">
          <a:xfrm>
            <a:off x="1978025" y="228123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2411413" y="228282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3495" name="Rectangle 7"/>
          <p:cNvSpPr>
            <a:spLocks noChangeArrowheads="1"/>
          </p:cNvSpPr>
          <p:nvPr/>
        </p:nvSpPr>
        <p:spPr bwMode="auto">
          <a:xfrm>
            <a:off x="5938838" y="228282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703496" name="Rectangle 8"/>
          <p:cNvSpPr>
            <a:spLocks noChangeArrowheads="1"/>
          </p:cNvSpPr>
          <p:nvPr/>
        </p:nvSpPr>
        <p:spPr bwMode="auto">
          <a:xfrm>
            <a:off x="6372225" y="2284413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3497" name="Freeform 9"/>
          <p:cNvSpPr>
            <a:spLocks/>
          </p:cNvSpPr>
          <p:nvPr/>
        </p:nvSpPr>
        <p:spPr bwMode="auto">
          <a:xfrm>
            <a:off x="5532438" y="2501900"/>
            <a:ext cx="406400" cy="15875"/>
          </a:xfrm>
          <a:custGeom>
            <a:avLst/>
            <a:gdLst>
              <a:gd name="T0" fmla="*/ 0 w 256"/>
              <a:gd name="T1" fmla="*/ 10 h 10"/>
              <a:gd name="T2" fmla="*/ 256 w 256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6" h="10">
                <a:moveTo>
                  <a:pt x="0" y="10"/>
                </a:moveTo>
                <a:lnTo>
                  <a:pt x="256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498" name="Freeform 10"/>
          <p:cNvSpPr>
            <a:spLocks/>
          </p:cNvSpPr>
          <p:nvPr/>
        </p:nvSpPr>
        <p:spPr bwMode="auto">
          <a:xfrm>
            <a:off x="2676525" y="2479675"/>
            <a:ext cx="506413" cy="1588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499" name="Text Box 11"/>
          <p:cNvSpPr txBox="1">
            <a:spLocks noChangeArrowheads="1"/>
          </p:cNvSpPr>
          <p:nvPr/>
        </p:nvSpPr>
        <p:spPr bwMode="auto">
          <a:xfrm>
            <a:off x="4859338" y="21383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3201988" y="2281238"/>
            <a:ext cx="431800" cy="433387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3635375" y="2282825"/>
            <a:ext cx="431800" cy="433388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3502" name="Freeform 14"/>
          <p:cNvSpPr>
            <a:spLocks/>
          </p:cNvSpPr>
          <p:nvPr/>
        </p:nvSpPr>
        <p:spPr bwMode="auto">
          <a:xfrm>
            <a:off x="3849688" y="2479675"/>
            <a:ext cx="506412" cy="1588"/>
          </a:xfrm>
          <a:custGeom>
            <a:avLst/>
            <a:gdLst>
              <a:gd name="T0" fmla="*/ 0 w 319"/>
              <a:gd name="T1" fmla="*/ 12 h 12"/>
              <a:gd name="T2" fmla="*/ 319 w 319"/>
              <a:gd name="T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" h="12">
                <a:moveTo>
                  <a:pt x="0" y="12"/>
                </a:moveTo>
                <a:lnTo>
                  <a:pt x="319" y="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503" name="Line 15"/>
          <p:cNvSpPr>
            <a:spLocks noChangeShapeType="1"/>
          </p:cNvSpPr>
          <p:nvPr/>
        </p:nvSpPr>
        <p:spPr bwMode="auto">
          <a:xfrm>
            <a:off x="6499225" y="2544763"/>
            <a:ext cx="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504" name="Line 16"/>
          <p:cNvSpPr>
            <a:spLocks noChangeShapeType="1"/>
          </p:cNvSpPr>
          <p:nvPr/>
        </p:nvSpPr>
        <p:spPr bwMode="auto">
          <a:xfrm>
            <a:off x="1530350" y="3197225"/>
            <a:ext cx="49688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505" name="Freeform 17"/>
          <p:cNvSpPr>
            <a:spLocks/>
          </p:cNvSpPr>
          <p:nvPr/>
        </p:nvSpPr>
        <p:spPr bwMode="auto">
          <a:xfrm>
            <a:off x="1549400" y="2476500"/>
            <a:ext cx="1588" cy="728663"/>
          </a:xfrm>
          <a:custGeom>
            <a:avLst/>
            <a:gdLst>
              <a:gd name="T0" fmla="*/ 9 w 9"/>
              <a:gd name="T1" fmla="*/ 0 h 459"/>
              <a:gd name="T2" fmla="*/ 0 w 9"/>
              <a:gd name="T3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459">
                <a:moveTo>
                  <a:pt x="9" y="0"/>
                </a:moveTo>
                <a:lnTo>
                  <a:pt x="0" y="45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506" name="Line 18"/>
          <p:cNvSpPr>
            <a:spLocks noChangeShapeType="1"/>
          </p:cNvSpPr>
          <p:nvPr/>
        </p:nvSpPr>
        <p:spPr bwMode="auto">
          <a:xfrm>
            <a:off x="1547813" y="24971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507" name="Line 19"/>
          <p:cNvSpPr>
            <a:spLocks noChangeShapeType="1"/>
          </p:cNvSpPr>
          <p:nvPr/>
        </p:nvSpPr>
        <p:spPr bwMode="auto">
          <a:xfrm flipH="1">
            <a:off x="6516688" y="1922463"/>
            <a:ext cx="287337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2051050" y="1778000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队头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724525" y="1778000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队尾</a:t>
            </a: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1187450" y="32893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这样的链队通过尾节点指针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唯一标识。</a:t>
            </a:r>
          </a:p>
        </p:txBody>
      </p:sp>
      <p:sp>
        <p:nvSpPr>
          <p:cNvPr id="703511" name="Text Box 23"/>
          <p:cNvSpPr txBox="1">
            <a:spLocks noChangeArrowheads="1"/>
          </p:cNvSpPr>
          <p:nvPr/>
        </p:nvSpPr>
        <p:spPr bwMode="auto">
          <a:xfrm>
            <a:off x="900113" y="4540250"/>
            <a:ext cx="7345362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队空条件：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rear=NULL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队满条件：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不考虑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进队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操作：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将包含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的节点插入到单链表表尾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出队操作：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删除单链表首节点</a:t>
            </a:r>
          </a:p>
        </p:txBody>
      </p: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900113" y="3938588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链队的</a:t>
            </a:r>
            <a:r>
              <a:rPr lang="en-US" alt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要素：</a:t>
            </a:r>
          </a:p>
        </p:txBody>
      </p:sp>
    </p:spTree>
    <p:extLst>
      <p:ext uri="{BB962C8B-B14F-4D97-AF65-F5344CB8AC3E}">
        <p14:creationId xmlns:p14="http://schemas.microsoft.com/office/powerpoint/2010/main" val="2341229882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95213" y="4566320"/>
            <a:ext cx="55435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bool queueEmpty(LinkList *rear) 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   return(rear==NULL);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755576" y="90872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初始化队运算算法</a:t>
            </a: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539676" y="1831058"/>
            <a:ext cx="53990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void initQueue(LinkList *&amp;rear)</a:t>
            </a:r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　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　　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rear=NULL;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682551" y="3847183"/>
            <a:ext cx="26844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判队空运算算法</a:t>
            </a:r>
          </a:p>
        </p:txBody>
      </p:sp>
    </p:spTree>
    <p:extLst>
      <p:ext uri="{BB962C8B-B14F-4D97-AF65-F5344CB8AC3E}">
        <p14:creationId xmlns:p14="http://schemas.microsoft.com/office/powerpoint/2010/main" val="362842107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7960</TotalTime>
  <Words>8358</Words>
  <Application>Microsoft Office PowerPoint</Application>
  <PresentationFormat>全屏显示(4:3)</PresentationFormat>
  <Paragraphs>1207</Paragraphs>
  <Slides>131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131</vt:i4>
      </vt:variant>
    </vt:vector>
  </HeadingPairs>
  <TitlesOfParts>
    <vt:vector size="149" baseType="lpstr">
      <vt:lpstr>仿宋</vt:lpstr>
      <vt:lpstr>楷体_GB2312</vt:lpstr>
      <vt:lpstr>隶书</vt:lpstr>
      <vt:lpstr>宋体</vt:lpstr>
      <vt:lpstr>Arial</vt:lpstr>
      <vt:lpstr>Calibri</vt:lpstr>
      <vt:lpstr>Cambria Math</vt:lpstr>
      <vt:lpstr>Cooper Black</vt:lpstr>
      <vt:lpstr>Courier New</vt:lpstr>
      <vt:lpstr>Symbol</vt:lpstr>
      <vt:lpstr>Times New Roman</vt:lpstr>
      <vt:lpstr>Verdana</vt:lpstr>
      <vt:lpstr>Wingdings</vt:lpstr>
      <vt:lpstr>Office 主题</vt:lpstr>
      <vt:lpstr>1_Office 主题</vt:lpstr>
      <vt:lpstr>图片</vt:lpstr>
      <vt:lpstr>Picture2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adam</cp:lastModifiedBy>
  <cp:revision>412</cp:revision>
  <dcterms:created xsi:type="dcterms:W3CDTF">2014-01-11T11:23:53Z</dcterms:created>
  <dcterms:modified xsi:type="dcterms:W3CDTF">2018-08-27T10:50:29Z</dcterms:modified>
</cp:coreProperties>
</file>