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108"/>
  </p:notesMasterIdLst>
  <p:sldIdLst>
    <p:sldId id="258" r:id="rId3"/>
    <p:sldId id="463" r:id="rId4"/>
    <p:sldId id="462" r:id="rId5"/>
    <p:sldId id="532" r:id="rId6"/>
    <p:sldId id="533" r:id="rId7"/>
    <p:sldId id="534" r:id="rId8"/>
    <p:sldId id="535" r:id="rId9"/>
    <p:sldId id="536" r:id="rId10"/>
    <p:sldId id="537" r:id="rId11"/>
    <p:sldId id="538" r:id="rId12"/>
    <p:sldId id="539" r:id="rId13"/>
    <p:sldId id="618" r:id="rId14"/>
    <p:sldId id="619" r:id="rId15"/>
    <p:sldId id="540" r:id="rId16"/>
    <p:sldId id="541" r:id="rId17"/>
    <p:sldId id="624" r:id="rId18"/>
    <p:sldId id="625" r:id="rId19"/>
    <p:sldId id="626" r:id="rId20"/>
    <p:sldId id="627" r:id="rId21"/>
    <p:sldId id="628" r:id="rId22"/>
    <p:sldId id="629" r:id="rId23"/>
    <p:sldId id="630" r:id="rId24"/>
    <p:sldId id="631" r:id="rId25"/>
    <p:sldId id="549" r:id="rId26"/>
    <p:sldId id="632" r:id="rId27"/>
    <p:sldId id="550" r:id="rId28"/>
    <p:sldId id="551" r:id="rId29"/>
    <p:sldId id="552" r:id="rId30"/>
    <p:sldId id="553" r:id="rId31"/>
    <p:sldId id="554" r:id="rId32"/>
    <p:sldId id="555" r:id="rId33"/>
    <p:sldId id="556" r:id="rId34"/>
    <p:sldId id="557" r:id="rId35"/>
    <p:sldId id="558" r:id="rId36"/>
    <p:sldId id="633" r:id="rId37"/>
    <p:sldId id="648" r:id="rId38"/>
    <p:sldId id="649" r:id="rId39"/>
    <p:sldId id="650" r:id="rId40"/>
    <p:sldId id="651" r:id="rId41"/>
    <p:sldId id="652" r:id="rId42"/>
    <p:sldId id="653" r:id="rId43"/>
    <p:sldId id="634" r:id="rId44"/>
    <p:sldId id="642" r:id="rId45"/>
    <p:sldId id="643" r:id="rId46"/>
    <p:sldId id="644" r:id="rId47"/>
    <p:sldId id="645" r:id="rId48"/>
    <p:sldId id="646" r:id="rId49"/>
    <p:sldId id="647" r:id="rId50"/>
    <p:sldId id="564" r:id="rId51"/>
    <p:sldId id="635" r:id="rId52"/>
    <p:sldId id="636" r:id="rId53"/>
    <p:sldId id="639" r:id="rId54"/>
    <p:sldId id="640" r:id="rId55"/>
    <p:sldId id="641" r:id="rId56"/>
    <p:sldId id="637" r:id="rId57"/>
    <p:sldId id="638" r:id="rId58"/>
    <p:sldId id="571" r:id="rId59"/>
    <p:sldId id="572" r:id="rId60"/>
    <p:sldId id="573" r:id="rId61"/>
    <p:sldId id="574" r:id="rId62"/>
    <p:sldId id="575" r:id="rId63"/>
    <p:sldId id="576" r:id="rId64"/>
    <p:sldId id="577" r:id="rId65"/>
    <p:sldId id="578" r:id="rId66"/>
    <p:sldId id="579" r:id="rId67"/>
    <p:sldId id="580" r:id="rId68"/>
    <p:sldId id="581" r:id="rId69"/>
    <p:sldId id="582" r:id="rId70"/>
    <p:sldId id="654" r:id="rId71"/>
    <p:sldId id="655" r:id="rId72"/>
    <p:sldId id="656" r:id="rId73"/>
    <p:sldId id="657" r:id="rId74"/>
    <p:sldId id="658" r:id="rId75"/>
    <p:sldId id="659" r:id="rId76"/>
    <p:sldId id="661" r:id="rId77"/>
    <p:sldId id="662" r:id="rId78"/>
    <p:sldId id="663" r:id="rId79"/>
    <p:sldId id="598" r:id="rId80"/>
    <p:sldId id="599" r:id="rId81"/>
    <p:sldId id="600" r:id="rId82"/>
    <p:sldId id="602" r:id="rId83"/>
    <p:sldId id="603" r:id="rId84"/>
    <p:sldId id="604" r:id="rId85"/>
    <p:sldId id="605" r:id="rId86"/>
    <p:sldId id="606" r:id="rId87"/>
    <p:sldId id="607" r:id="rId88"/>
    <p:sldId id="610" r:id="rId89"/>
    <p:sldId id="611" r:id="rId90"/>
    <p:sldId id="613" r:id="rId91"/>
    <p:sldId id="664" r:id="rId92"/>
    <p:sldId id="665" r:id="rId93"/>
    <p:sldId id="666" r:id="rId94"/>
    <p:sldId id="667" r:id="rId95"/>
    <p:sldId id="668" r:id="rId96"/>
    <p:sldId id="669" r:id="rId97"/>
    <p:sldId id="614" r:id="rId98"/>
    <p:sldId id="516" r:id="rId99"/>
    <p:sldId id="517" r:id="rId100"/>
    <p:sldId id="518" r:id="rId101"/>
    <p:sldId id="519" r:id="rId102"/>
    <p:sldId id="520" r:id="rId103"/>
    <p:sldId id="523" r:id="rId104"/>
    <p:sldId id="522" r:id="rId105"/>
    <p:sldId id="524" r:id="rId106"/>
    <p:sldId id="293" r:id="rId10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4660"/>
  </p:normalViewPr>
  <p:slideViewPr>
    <p:cSldViewPr>
      <p:cViewPr varScale="1">
        <p:scale>
          <a:sx n="93" d="100"/>
          <a:sy n="93" d="100"/>
        </p:scale>
        <p:origin x="60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91A58-12DC-4966-980A-7C6349FAF8A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8E459C54-E05A-4E4A-886D-9502A3F06556}">
      <dgm:prSet phldrT="[文本]"/>
      <dgm:spPr/>
      <dgm:t>
        <a:bodyPr/>
        <a:lstStyle/>
        <a:p>
          <a:r>
            <a:rPr lang="zh-CN" altLang="en-US"/>
            <a:t>树的遍历</a:t>
          </a:r>
        </a:p>
      </dgm:t>
    </dgm:pt>
    <dgm:pt modelId="{A82389AD-D151-4041-A3F7-FA89B1096C0D}" type="parTrans" cxnId="{C9C6FEC6-38BF-4F29-9C25-6B32E0C6FE35}">
      <dgm:prSet/>
      <dgm:spPr/>
      <dgm:t>
        <a:bodyPr/>
        <a:lstStyle/>
        <a:p>
          <a:endParaRPr lang="zh-CN" altLang="en-US"/>
        </a:p>
      </dgm:t>
    </dgm:pt>
    <dgm:pt modelId="{6C1867A2-576A-409E-A22B-30143D5D52FB}" type="sibTrans" cxnId="{C9C6FEC6-38BF-4F29-9C25-6B32E0C6FE35}">
      <dgm:prSet/>
      <dgm:spPr/>
      <dgm:t>
        <a:bodyPr/>
        <a:lstStyle/>
        <a:p>
          <a:endParaRPr lang="zh-CN" altLang="en-US"/>
        </a:p>
      </dgm:t>
    </dgm:pt>
    <dgm:pt modelId="{FC4920BB-9CA0-4EBF-8EA9-89943E7E09BC}">
      <dgm:prSet phldrT="[文本]"/>
      <dgm:spPr/>
      <dgm:t>
        <a:bodyPr/>
        <a:lstStyle/>
        <a:p>
          <a:r>
            <a:rPr lang="zh-CN" altLang="en-US"/>
            <a:t>前序遍历</a:t>
          </a:r>
        </a:p>
      </dgm:t>
    </dgm:pt>
    <dgm:pt modelId="{6B0D63F1-64C0-4FA2-A420-FAF46B822317}" type="parTrans" cxnId="{007E5706-8817-4EC5-90E1-942AE42926D8}">
      <dgm:prSet/>
      <dgm:spPr/>
      <dgm:t>
        <a:bodyPr/>
        <a:lstStyle/>
        <a:p>
          <a:endParaRPr lang="zh-CN" altLang="en-US"/>
        </a:p>
      </dgm:t>
    </dgm:pt>
    <dgm:pt modelId="{08BD2C98-6F8C-4079-89EB-A8E6222EC23D}" type="sibTrans" cxnId="{007E5706-8817-4EC5-90E1-942AE42926D8}">
      <dgm:prSet/>
      <dgm:spPr/>
      <dgm:t>
        <a:bodyPr/>
        <a:lstStyle/>
        <a:p>
          <a:endParaRPr lang="zh-CN" altLang="en-US"/>
        </a:p>
      </dgm:t>
    </dgm:pt>
    <dgm:pt modelId="{182D5BF0-F7EA-4665-8937-076AC76CAA76}">
      <dgm:prSet phldrT="[文本]"/>
      <dgm:spPr/>
      <dgm:t>
        <a:bodyPr/>
        <a:lstStyle/>
        <a:p>
          <a:r>
            <a:rPr lang="zh-CN" altLang="en-US"/>
            <a:t>中序遍历</a:t>
          </a:r>
        </a:p>
      </dgm:t>
    </dgm:pt>
    <dgm:pt modelId="{092F04D2-8867-4A90-AB9B-058F48ED5D04}" type="parTrans" cxnId="{5F274E13-6E86-4666-BBBD-FC865E22C93C}">
      <dgm:prSet/>
      <dgm:spPr/>
      <dgm:t>
        <a:bodyPr/>
        <a:lstStyle/>
        <a:p>
          <a:endParaRPr lang="zh-CN" altLang="en-US"/>
        </a:p>
      </dgm:t>
    </dgm:pt>
    <dgm:pt modelId="{925F5686-6D19-423E-8B89-EFF7FC95738F}" type="sibTrans" cxnId="{5F274E13-6E86-4666-BBBD-FC865E22C93C}">
      <dgm:prSet/>
      <dgm:spPr/>
      <dgm:t>
        <a:bodyPr/>
        <a:lstStyle/>
        <a:p>
          <a:endParaRPr lang="zh-CN" altLang="en-US"/>
        </a:p>
      </dgm:t>
    </dgm:pt>
    <dgm:pt modelId="{531215E8-F356-4483-85D7-0D2FFF0CD3C6}">
      <dgm:prSet phldrT="[文本]"/>
      <dgm:spPr/>
      <dgm:t>
        <a:bodyPr/>
        <a:lstStyle/>
        <a:p>
          <a:r>
            <a:rPr lang="zh-CN" altLang="en-US"/>
            <a:t>后序遍历</a:t>
          </a:r>
        </a:p>
      </dgm:t>
    </dgm:pt>
    <dgm:pt modelId="{6AA67DC8-C7F3-40AB-A6C8-F6845464A8F7}" type="parTrans" cxnId="{C6AD16D7-F77D-4FE2-9981-701E44BB9E48}">
      <dgm:prSet/>
      <dgm:spPr/>
      <dgm:t>
        <a:bodyPr/>
        <a:lstStyle/>
        <a:p>
          <a:endParaRPr lang="zh-CN" altLang="en-US"/>
        </a:p>
      </dgm:t>
    </dgm:pt>
    <dgm:pt modelId="{D9177242-0557-4F7C-8564-471B1AECB05A}" type="sibTrans" cxnId="{C6AD16D7-F77D-4FE2-9981-701E44BB9E48}">
      <dgm:prSet/>
      <dgm:spPr/>
      <dgm:t>
        <a:bodyPr/>
        <a:lstStyle/>
        <a:p>
          <a:endParaRPr lang="zh-CN" altLang="en-US"/>
        </a:p>
      </dgm:t>
    </dgm:pt>
    <dgm:pt modelId="{1D61CB36-1314-40A0-8211-4DAE60D024C8}">
      <dgm:prSet/>
      <dgm:spPr/>
      <dgm:t>
        <a:bodyPr/>
        <a:lstStyle/>
        <a:p>
          <a:r>
            <a:rPr lang="zh-CN" altLang="en-US"/>
            <a:t>层次遍历</a:t>
          </a:r>
        </a:p>
      </dgm:t>
    </dgm:pt>
    <dgm:pt modelId="{336588B6-C633-4751-B641-1746F0356795}" type="parTrans" cxnId="{36789371-9F1E-46CD-9619-441E29BDF410}">
      <dgm:prSet/>
      <dgm:spPr/>
      <dgm:t>
        <a:bodyPr/>
        <a:lstStyle/>
        <a:p>
          <a:endParaRPr lang="zh-CN" altLang="en-US"/>
        </a:p>
      </dgm:t>
    </dgm:pt>
    <dgm:pt modelId="{2329DA09-542E-4D37-A3EC-45A6F5D80BC5}" type="sibTrans" cxnId="{36789371-9F1E-46CD-9619-441E29BDF410}">
      <dgm:prSet/>
      <dgm:spPr/>
      <dgm:t>
        <a:bodyPr/>
        <a:lstStyle/>
        <a:p>
          <a:endParaRPr lang="zh-CN" altLang="en-US"/>
        </a:p>
      </dgm:t>
    </dgm:pt>
    <dgm:pt modelId="{5E4CA4F0-3DDA-491B-BDBA-01D739D49036}" type="pres">
      <dgm:prSet presAssocID="{D3591A58-12DC-4966-980A-7C6349FAF8A5}" presName="Name0" presStyleCnt="0">
        <dgm:presLayoutVars>
          <dgm:chPref val="1"/>
          <dgm:dir/>
          <dgm:animOne val="branch"/>
          <dgm:animLvl val="lvl"/>
          <dgm:resizeHandles val="exact"/>
        </dgm:presLayoutVars>
      </dgm:prSet>
      <dgm:spPr/>
      <dgm:t>
        <a:bodyPr/>
        <a:lstStyle/>
        <a:p>
          <a:endParaRPr lang="zh-CN" altLang="en-US"/>
        </a:p>
      </dgm:t>
    </dgm:pt>
    <dgm:pt modelId="{EB81CD18-9492-485B-96DC-ABE2473D8479}" type="pres">
      <dgm:prSet presAssocID="{8E459C54-E05A-4E4A-886D-9502A3F06556}" presName="root1" presStyleCnt="0"/>
      <dgm:spPr/>
    </dgm:pt>
    <dgm:pt modelId="{6B377729-26F7-4178-8FA4-A28F60DCC5AB}" type="pres">
      <dgm:prSet presAssocID="{8E459C54-E05A-4E4A-886D-9502A3F06556}" presName="LevelOneTextNode" presStyleLbl="node0" presStyleIdx="0" presStyleCnt="1" custScaleY="45636">
        <dgm:presLayoutVars>
          <dgm:chPref val="3"/>
        </dgm:presLayoutVars>
      </dgm:prSet>
      <dgm:spPr/>
      <dgm:t>
        <a:bodyPr/>
        <a:lstStyle/>
        <a:p>
          <a:endParaRPr lang="zh-CN" altLang="en-US"/>
        </a:p>
      </dgm:t>
    </dgm:pt>
    <dgm:pt modelId="{967DCEFD-BBF1-41E2-9F26-22BA4D016D19}" type="pres">
      <dgm:prSet presAssocID="{8E459C54-E05A-4E4A-886D-9502A3F06556}" presName="level2hierChild" presStyleCnt="0"/>
      <dgm:spPr/>
    </dgm:pt>
    <dgm:pt modelId="{10D9FF2D-D67A-4C1B-91FC-B2683A6DB008}" type="pres">
      <dgm:prSet presAssocID="{6B0D63F1-64C0-4FA2-A420-FAF46B822317}" presName="conn2-1" presStyleLbl="parChTrans1D2" presStyleIdx="0" presStyleCnt="4"/>
      <dgm:spPr/>
      <dgm:t>
        <a:bodyPr/>
        <a:lstStyle/>
        <a:p>
          <a:endParaRPr lang="zh-CN" altLang="en-US"/>
        </a:p>
      </dgm:t>
    </dgm:pt>
    <dgm:pt modelId="{A08F5899-F86D-48A0-A73C-0654A5B9E144}" type="pres">
      <dgm:prSet presAssocID="{6B0D63F1-64C0-4FA2-A420-FAF46B822317}" presName="connTx" presStyleLbl="parChTrans1D2" presStyleIdx="0" presStyleCnt="4"/>
      <dgm:spPr/>
      <dgm:t>
        <a:bodyPr/>
        <a:lstStyle/>
        <a:p>
          <a:endParaRPr lang="zh-CN" altLang="en-US"/>
        </a:p>
      </dgm:t>
    </dgm:pt>
    <dgm:pt modelId="{69373279-325A-4490-81C7-BCA9F1E61A0C}" type="pres">
      <dgm:prSet presAssocID="{FC4920BB-9CA0-4EBF-8EA9-89943E7E09BC}" presName="root2" presStyleCnt="0"/>
      <dgm:spPr/>
    </dgm:pt>
    <dgm:pt modelId="{BFC99982-5C4D-4EF4-ADF8-E717111D2915}" type="pres">
      <dgm:prSet presAssocID="{FC4920BB-9CA0-4EBF-8EA9-89943E7E09BC}" presName="LevelTwoTextNode" presStyleLbl="node2" presStyleIdx="0" presStyleCnt="4" custScaleX="89372" custScaleY="63477">
        <dgm:presLayoutVars>
          <dgm:chPref val="3"/>
        </dgm:presLayoutVars>
      </dgm:prSet>
      <dgm:spPr/>
      <dgm:t>
        <a:bodyPr/>
        <a:lstStyle/>
        <a:p>
          <a:endParaRPr lang="zh-CN" altLang="en-US"/>
        </a:p>
      </dgm:t>
    </dgm:pt>
    <dgm:pt modelId="{EE691534-1EA7-4494-95CC-F6560999FF1D}" type="pres">
      <dgm:prSet presAssocID="{FC4920BB-9CA0-4EBF-8EA9-89943E7E09BC}" presName="level3hierChild" presStyleCnt="0"/>
      <dgm:spPr/>
    </dgm:pt>
    <dgm:pt modelId="{BE39A89E-93F5-4E2A-A115-CFD37E412927}" type="pres">
      <dgm:prSet presAssocID="{092F04D2-8867-4A90-AB9B-058F48ED5D04}" presName="conn2-1" presStyleLbl="parChTrans1D2" presStyleIdx="1" presStyleCnt="4"/>
      <dgm:spPr/>
      <dgm:t>
        <a:bodyPr/>
        <a:lstStyle/>
        <a:p>
          <a:endParaRPr lang="zh-CN" altLang="en-US"/>
        </a:p>
      </dgm:t>
    </dgm:pt>
    <dgm:pt modelId="{D7CA755A-FB75-4ECC-8FC1-3DFAD149A275}" type="pres">
      <dgm:prSet presAssocID="{092F04D2-8867-4A90-AB9B-058F48ED5D04}" presName="connTx" presStyleLbl="parChTrans1D2" presStyleIdx="1" presStyleCnt="4"/>
      <dgm:spPr/>
      <dgm:t>
        <a:bodyPr/>
        <a:lstStyle/>
        <a:p>
          <a:endParaRPr lang="zh-CN" altLang="en-US"/>
        </a:p>
      </dgm:t>
    </dgm:pt>
    <dgm:pt modelId="{3F7AA0EE-1346-46A5-B71B-3D7A7F1C57BD}" type="pres">
      <dgm:prSet presAssocID="{182D5BF0-F7EA-4665-8937-076AC76CAA76}" presName="root2" presStyleCnt="0"/>
      <dgm:spPr/>
    </dgm:pt>
    <dgm:pt modelId="{E1EDF7EC-C188-42F6-B68B-421EE9F7AC56}" type="pres">
      <dgm:prSet presAssocID="{182D5BF0-F7EA-4665-8937-076AC76CAA76}" presName="LevelTwoTextNode" presStyleLbl="node2" presStyleIdx="1" presStyleCnt="4" custScaleX="89335" custScaleY="63699">
        <dgm:presLayoutVars>
          <dgm:chPref val="3"/>
        </dgm:presLayoutVars>
      </dgm:prSet>
      <dgm:spPr/>
      <dgm:t>
        <a:bodyPr/>
        <a:lstStyle/>
        <a:p>
          <a:endParaRPr lang="zh-CN" altLang="en-US"/>
        </a:p>
      </dgm:t>
    </dgm:pt>
    <dgm:pt modelId="{2702FAE8-7BF6-4E8B-8BB7-EFC5273B161C}" type="pres">
      <dgm:prSet presAssocID="{182D5BF0-F7EA-4665-8937-076AC76CAA76}" presName="level3hierChild" presStyleCnt="0"/>
      <dgm:spPr/>
    </dgm:pt>
    <dgm:pt modelId="{465B47D2-A65E-467E-89FA-F9AB329F1CC0}" type="pres">
      <dgm:prSet presAssocID="{6AA67DC8-C7F3-40AB-A6C8-F6845464A8F7}" presName="conn2-1" presStyleLbl="parChTrans1D2" presStyleIdx="2" presStyleCnt="4"/>
      <dgm:spPr/>
      <dgm:t>
        <a:bodyPr/>
        <a:lstStyle/>
        <a:p>
          <a:endParaRPr lang="zh-CN" altLang="en-US"/>
        </a:p>
      </dgm:t>
    </dgm:pt>
    <dgm:pt modelId="{C9F46528-C6A0-47FE-9847-F007ACF58981}" type="pres">
      <dgm:prSet presAssocID="{6AA67DC8-C7F3-40AB-A6C8-F6845464A8F7}" presName="connTx" presStyleLbl="parChTrans1D2" presStyleIdx="2" presStyleCnt="4"/>
      <dgm:spPr/>
      <dgm:t>
        <a:bodyPr/>
        <a:lstStyle/>
        <a:p>
          <a:endParaRPr lang="zh-CN" altLang="en-US"/>
        </a:p>
      </dgm:t>
    </dgm:pt>
    <dgm:pt modelId="{897A3D3C-6C60-4437-A144-87BB180BCC6C}" type="pres">
      <dgm:prSet presAssocID="{531215E8-F356-4483-85D7-0D2FFF0CD3C6}" presName="root2" presStyleCnt="0"/>
      <dgm:spPr/>
    </dgm:pt>
    <dgm:pt modelId="{5C080BAC-B088-476D-B183-20CD030728BE}" type="pres">
      <dgm:prSet presAssocID="{531215E8-F356-4483-85D7-0D2FFF0CD3C6}" presName="LevelTwoTextNode" presStyleLbl="node2" presStyleIdx="2" presStyleCnt="4" custScaleX="89334" custScaleY="63699">
        <dgm:presLayoutVars>
          <dgm:chPref val="3"/>
        </dgm:presLayoutVars>
      </dgm:prSet>
      <dgm:spPr/>
      <dgm:t>
        <a:bodyPr/>
        <a:lstStyle/>
        <a:p>
          <a:endParaRPr lang="zh-CN" altLang="en-US"/>
        </a:p>
      </dgm:t>
    </dgm:pt>
    <dgm:pt modelId="{8BA2BBE9-FFBD-44AE-8B0F-433A7FBB22A0}" type="pres">
      <dgm:prSet presAssocID="{531215E8-F356-4483-85D7-0D2FFF0CD3C6}" presName="level3hierChild" presStyleCnt="0"/>
      <dgm:spPr/>
    </dgm:pt>
    <dgm:pt modelId="{52F95260-2B7F-4E58-9BFC-29A2F579E5BC}" type="pres">
      <dgm:prSet presAssocID="{336588B6-C633-4751-B641-1746F0356795}" presName="conn2-1" presStyleLbl="parChTrans1D2" presStyleIdx="3" presStyleCnt="4"/>
      <dgm:spPr/>
      <dgm:t>
        <a:bodyPr/>
        <a:lstStyle/>
        <a:p>
          <a:endParaRPr lang="zh-CN" altLang="en-US"/>
        </a:p>
      </dgm:t>
    </dgm:pt>
    <dgm:pt modelId="{F03A7FA2-EA81-457F-B5D1-E56BE7B8FF1C}" type="pres">
      <dgm:prSet presAssocID="{336588B6-C633-4751-B641-1746F0356795}" presName="connTx" presStyleLbl="parChTrans1D2" presStyleIdx="3" presStyleCnt="4"/>
      <dgm:spPr/>
      <dgm:t>
        <a:bodyPr/>
        <a:lstStyle/>
        <a:p>
          <a:endParaRPr lang="zh-CN" altLang="en-US"/>
        </a:p>
      </dgm:t>
    </dgm:pt>
    <dgm:pt modelId="{BA2D0EAF-8027-457A-8D70-85C3A5F50A45}" type="pres">
      <dgm:prSet presAssocID="{1D61CB36-1314-40A0-8211-4DAE60D024C8}" presName="root2" presStyleCnt="0"/>
      <dgm:spPr/>
    </dgm:pt>
    <dgm:pt modelId="{5AB8833C-9BE5-4A53-A2E0-F97FE7B7898F}" type="pres">
      <dgm:prSet presAssocID="{1D61CB36-1314-40A0-8211-4DAE60D024C8}" presName="LevelTwoTextNode" presStyleLbl="node2" presStyleIdx="3" presStyleCnt="4" custScaleX="88463" custScaleY="62638">
        <dgm:presLayoutVars>
          <dgm:chPref val="3"/>
        </dgm:presLayoutVars>
      </dgm:prSet>
      <dgm:spPr/>
      <dgm:t>
        <a:bodyPr/>
        <a:lstStyle/>
        <a:p>
          <a:endParaRPr lang="zh-CN" altLang="en-US"/>
        </a:p>
      </dgm:t>
    </dgm:pt>
    <dgm:pt modelId="{7C18F3F4-7791-4E5F-B4E2-8AC9D1654D4A}" type="pres">
      <dgm:prSet presAssocID="{1D61CB36-1314-40A0-8211-4DAE60D024C8}" presName="level3hierChild" presStyleCnt="0"/>
      <dgm:spPr/>
    </dgm:pt>
  </dgm:ptLst>
  <dgm:cxnLst>
    <dgm:cxn modelId="{D641939D-B11E-456A-99A1-D4AC7AD1035F}" type="presOf" srcId="{6AA67DC8-C7F3-40AB-A6C8-F6845464A8F7}" destId="{465B47D2-A65E-467E-89FA-F9AB329F1CC0}" srcOrd="0" destOrd="0" presId="urn:microsoft.com/office/officeart/2008/layout/HorizontalMultiLevelHierarchy"/>
    <dgm:cxn modelId="{553494AC-8B1D-40CF-A1BA-D89BC8DD0DF4}" type="presOf" srcId="{092F04D2-8867-4A90-AB9B-058F48ED5D04}" destId="{D7CA755A-FB75-4ECC-8FC1-3DFAD149A275}" srcOrd="1" destOrd="0" presId="urn:microsoft.com/office/officeart/2008/layout/HorizontalMultiLevelHierarchy"/>
    <dgm:cxn modelId="{C6AD16D7-F77D-4FE2-9981-701E44BB9E48}" srcId="{8E459C54-E05A-4E4A-886D-9502A3F06556}" destId="{531215E8-F356-4483-85D7-0D2FFF0CD3C6}" srcOrd="2" destOrd="0" parTransId="{6AA67DC8-C7F3-40AB-A6C8-F6845464A8F7}" sibTransId="{D9177242-0557-4F7C-8564-471B1AECB05A}"/>
    <dgm:cxn modelId="{1812C68C-1331-4CD7-A124-2173A544686B}" type="presOf" srcId="{336588B6-C633-4751-B641-1746F0356795}" destId="{52F95260-2B7F-4E58-9BFC-29A2F579E5BC}" srcOrd="0" destOrd="0" presId="urn:microsoft.com/office/officeart/2008/layout/HorizontalMultiLevelHierarchy"/>
    <dgm:cxn modelId="{459318F1-8AF0-4186-8598-7DC645548361}" type="presOf" srcId="{8E459C54-E05A-4E4A-886D-9502A3F06556}" destId="{6B377729-26F7-4178-8FA4-A28F60DCC5AB}" srcOrd="0" destOrd="0" presId="urn:microsoft.com/office/officeart/2008/layout/HorizontalMultiLevelHierarchy"/>
    <dgm:cxn modelId="{58DF1CE4-5744-4DFA-8D00-485E75CC49E8}" type="presOf" srcId="{336588B6-C633-4751-B641-1746F0356795}" destId="{F03A7FA2-EA81-457F-B5D1-E56BE7B8FF1C}" srcOrd="1" destOrd="0" presId="urn:microsoft.com/office/officeart/2008/layout/HorizontalMultiLevelHierarchy"/>
    <dgm:cxn modelId="{D1A2E858-0C93-4C85-9BB6-8EE08D2D1949}" type="presOf" srcId="{FC4920BB-9CA0-4EBF-8EA9-89943E7E09BC}" destId="{BFC99982-5C4D-4EF4-ADF8-E717111D2915}" srcOrd="0" destOrd="0" presId="urn:microsoft.com/office/officeart/2008/layout/HorizontalMultiLevelHierarchy"/>
    <dgm:cxn modelId="{AC948BDE-45DD-4D6A-B15C-47BC7DD2E699}" type="presOf" srcId="{092F04D2-8867-4A90-AB9B-058F48ED5D04}" destId="{BE39A89E-93F5-4E2A-A115-CFD37E412927}" srcOrd="0" destOrd="0" presId="urn:microsoft.com/office/officeart/2008/layout/HorizontalMultiLevelHierarchy"/>
    <dgm:cxn modelId="{BD5810E4-FE61-4E82-B480-01157BD0B943}" type="presOf" srcId="{6B0D63F1-64C0-4FA2-A420-FAF46B822317}" destId="{10D9FF2D-D67A-4C1B-91FC-B2683A6DB008}" srcOrd="0" destOrd="0" presId="urn:microsoft.com/office/officeart/2008/layout/HorizontalMultiLevelHierarchy"/>
    <dgm:cxn modelId="{98BABB36-46C9-4F18-B6AB-E79FDEF5C360}" type="presOf" srcId="{D3591A58-12DC-4966-980A-7C6349FAF8A5}" destId="{5E4CA4F0-3DDA-491B-BDBA-01D739D49036}" srcOrd="0" destOrd="0" presId="urn:microsoft.com/office/officeart/2008/layout/HorizontalMultiLevelHierarchy"/>
    <dgm:cxn modelId="{966E081E-F4E8-4069-BFB8-F8FAC363E3BC}" type="presOf" srcId="{1D61CB36-1314-40A0-8211-4DAE60D024C8}" destId="{5AB8833C-9BE5-4A53-A2E0-F97FE7B7898F}" srcOrd="0" destOrd="0" presId="urn:microsoft.com/office/officeart/2008/layout/HorizontalMultiLevelHierarchy"/>
    <dgm:cxn modelId="{8912B2A5-34CE-492A-A23F-2056E79386EF}" type="presOf" srcId="{6AA67DC8-C7F3-40AB-A6C8-F6845464A8F7}" destId="{C9F46528-C6A0-47FE-9847-F007ACF58981}" srcOrd="1" destOrd="0" presId="urn:microsoft.com/office/officeart/2008/layout/HorizontalMultiLevelHierarchy"/>
    <dgm:cxn modelId="{5F274E13-6E86-4666-BBBD-FC865E22C93C}" srcId="{8E459C54-E05A-4E4A-886D-9502A3F06556}" destId="{182D5BF0-F7EA-4665-8937-076AC76CAA76}" srcOrd="1" destOrd="0" parTransId="{092F04D2-8867-4A90-AB9B-058F48ED5D04}" sibTransId="{925F5686-6D19-423E-8B89-EFF7FC95738F}"/>
    <dgm:cxn modelId="{C9C6FEC6-38BF-4F29-9C25-6B32E0C6FE35}" srcId="{D3591A58-12DC-4966-980A-7C6349FAF8A5}" destId="{8E459C54-E05A-4E4A-886D-9502A3F06556}" srcOrd="0" destOrd="0" parTransId="{A82389AD-D151-4041-A3F7-FA89B1096C0D}" sibTransId="{6C1867A2-576A-409E-A22B-30143D5D52FB}"/>
    <dgm:cxn modelId="{007E5706-8817-4EC5-90E1-942AE42926D8}" srcId="{8E459C54-E05A-4E4A-886D-9502A3F06556}" destId="{FC4920BB-9CA0-4EBF-8EA9-89943E7E09BC}" srcOrd="0" destOrd="0" parTransId="{6B0D63F1-64C0-4FA2-A420-FAF46B822317}" sibTransId="{08BD2C98-6F8C-4079-89EB-A8E6222EC23D}"/>
    <dgm:cxn modelId="{76E540C1-95B6-4836-9621-AFFBA5F988DB}" type="presOf" srcId="{182D5BF0-F7EA-4665-8937-076AC76CAA76}" destId="{E1EDF7EC-C188-42F6-B68B-421EE9F7AC56}" srcOrd="0" destOrd="0" presId="urn:microsoft.com/office/officeart/2008/layout/HorizontalMultiLevelHierarchy"/>
    <dgm:cxn modelId="{36789371-9F1E-46CD-9619-441E29BDF410}" srcId="{8E459C54-E05A-4E4A-886D-9502A3F06556}" destId="{1D61CB36-1314-40A0-8211-4DAE60D024C8}" srcOrd="3" destOrd="0" parTransId="{336588B6-C633-4751-B641-1746F0356795}" sibTransId="{2329DA09-542E-4D37-A3EC-45A6F5D80BC5}"/>
    <dgm:cxn modelId="{BE31A99B-557A-41FC-B1BF-1A88285BD304}" type="presOf" srcId="{6B0D63F1-64C0-4FA2-A420-FAF46B822317}" destId="{A08F5899-F86D-48A0-A73C-0654A5B9E144}" srcOrd="1" destOrd="0" presId="urn:microsoft.com/office/officeart/2008/layout/HorizontalMultiLevelHierarchy"/>
    <dgm:cxn modelId="{4D898927-4017-40B3-A123-D7C5A2333370}" type="presOf" srcId="{531215E8-F356-4483-85D7-0D2FFF0CD3C6}" destId="{5C080BAC-B088-476D-B183-20CD030728BE}" srcOrd="0" destOrd="0" presId="urn:microsoft.com/office/officeart/2008/layout/HorizontalMultiLevelHierarchy"/>
    <dgm:cxn modelId="{F54D53F0-87E8-4BD6-ABDC-903A1E68146E}" type="presParOf" srcId="{5E4CA4F0-3DDA-491B-BDBA-01D739D49036}" destId="{EB81CD18-9492-485B-96DC-ABE2473D8479}" srcOrd="0" destOrd="0" presId="urn:microsoft.com/office/officeart/2008/layout/HorizontalMultiLevelHierarchy"/>
    <dgm:cxn modelId="{4415630E-419D-497F-A32C-48E3284546D1}" type="presParOf" srcId="{EB81CD18-9492-485B-96DC-ABE2473D8479}" destId="{6B377729-26F7-4178-8FA4-A28F60DCC5AB}" srcOrd="0" destOrd="0" presId="urn:microsoft.com/office/officeart/2008/layout/HorizontalMultiLevelHierarchy"/>
    <dgm:cxn modelId="{C0579934-CFB2-4148-9FDC-4E1DC991DC75}" type="presParOf" srcId="{EB81CD18-9492-485B-96DC-ABE2473D8479}" destId="{967DCEFD-BBF1-41E2-9F26-22BA4D016D19}" srcOrd="1" destOrd="0" presId="urn:microsoft.com/office/officeart/2008/layout/HorizontalMultiLevelHierarchy"/>
    <dgm:cxn modelId="{03690539-EB6A-46ED-9165-DC6E2F564485}" type="presParOf" srcId="{967DCEFD-BBF1-41E2-9F26-22BA4D016D19}" destId="{10D9FF2D-D67A-4C1B-91FC-B2683A6DB008}" srcOrd="0" destOrd="0" presId="urn:microsoft.com/office/officeart/2008/layout/HorizontalMultiLevelHierarchy"/>
    <dgm:cxn modelId="{A476296F-1868-4198-9208-F23CFDEB95E0}" type="presParOf" srcId="{10D9FF2D-D67A-4C1B-91FC-B2683A6DB008}" destId="{A08F5899-F86D-48A0-A73C-0654A5B9E144}" srcOrd="0" destOrd="0" presId="urn:microsoft.com/office/officeart/2008/layout/HorizontalMultiLevelHierarchy"/>
    <dgm:cxn modelId="{F74C6515-CDF8-4BCF-842B-0A98F271C21B}" type="presParOf" srcId="{967DCEFD-BBF1-41E2-9F26-22BA4D016D19}" destId="{69373279-325A-4490-81C7-BCA9F1E61A0C}" srcOrd="1" destOrd="0" presId="urn:microsoft.com/office/officeart/2008/layout/HorizontalMultiLevelHierarchy"/>
    <dgm:cxn modelId="{33028989-B093-45F8-BCCD-78DE9516CE8E}" type="presParOf" srcId="{69373279-325A-4490-81C7-BCA9F1E61A0C}" destId="{BFC99982-5C4D-4EF4-ADF8-E717111D2915}" srcOrd="0" destOrd="0" presId="urn:microsoft.com/office/officeart/2008/layout/HorizontalMultiLevelHierarchy"/>
    <dgm:cxn modelId="{4874D98D-3541-430F-8C98-CEB08262B0E6}" type="presParOf" srcId="{69373279-325A-4490-81C7-BCA9F1E61A0C}" destId="{EE691534-1EA7-4494-95CC-F6560999FF1D}" srcOrd="1" destOrd="0" presId="urn:microsoft.com/office/officeart/2008/layout/HorizontalMultiLevelHierarchy"/>
    <dgm:cxn modelId="{01B5AE60-6749-43EB-9C3B-AC2E9471D918}" type="presParOf" srcId="{967DCEFD-BBF1-41E2-9F26-22BA4D016D19}" destId="{BE39A89E-93F5-4E2A-A115-CFD37E412927}" srcOrd="2" destOrd="0" presId="urn:microsoft.com/office/officeart/2008/layout/HorizontalMultiLevelHierarchy"/>
    <dgm:cxn modelId="{4D08E851-144D-4256-9FA3-FDEBD1DD0E0A}" type="presParOf" srcId="{BE39A89E-93F5-4E2A-A115-CFD37E412927}" destId="{D7CA755A-FB75-4ECC-8FC1-3DFAD149A275}" srcOrd="0" destOrd="0" presId="urn:microsoft.com/office/officeart/2008/layout/HorizontalMultiLevelHierarchy"/>
    <dgm:cxn modelId="{E471F4DB-B278-4900-9853-2C94D7AEBCA7}" type="presParOf" srcId="{967DCEFD-BBF1-41E2-9F26-22BA4D016D19}" destId="{3F7AA0EE-1346-46A5-B71B-3D7A7F1C57BD}" srcOrd="3" destOrd="0" presId="urn:microsoft.com/office/officeart/2008/layout/HorizontalMultiLevelHierarchy"/>
    <dgm:cxn modelId="{35304F21-9C6C-4849-8A7C-DD79168322D5}" type="presParOf" srcId="{3F7AA0EE-1346-46A5-B71B-3D7A7F1C57BD}" destId="{E1EDF7EC-C188-42F6-B68B-421EE9F7AC56}" srcOrd="0" destOrd="0" presId="urn:microsoft.com/office/officeart/2008/layout/HorizontalMultiLevelHierarchy"/>
    <dgm:cxn modelId="{0296B1DB-B904-4CC6-8DD4-2EC4F94E353F}" type="presParOf" srcId="{3F7AA0EE-1346-46A5-B71B-3D7A7F1C57BD}" destId="{2702FAE8-7BF6-4E8B-8BB7-EFC5273B161C}" srcOrd="1" destOrd="0" presId="urn:microsoft.com/office/officeart/2008/layout/HorizontalMultiLevelHierarchy"/>
    <dgm:cxn modelId="{C50389EB-3216-4C78-972A-CC4282543322}" type="presParOf" srcId="{967DCEFD-BBF1-41E2-9F26-22BA4D016D19}" destId="{465B47D2-A65E-467E-89FA-F9AB329F1CC0}" srcOrd="4" destOrd="0" presId="urn:microsoft.com/office/officeart/2008/layout/HorizontalMultiLevelHierarchy"/>
    <dgm:cxn modelId="{ECE466B8-4EEF-45F2-BC0A-410641399188}" type="presParOf" srcId="{465B47D2-A65E-467E-89FA-F9AB329F1CC0}" destId="{C9F46528-C6A0-47FE-9847-F007ACF58981}" srcOrd="0" destOrd="0" presId="urn:microsoft.com/office/officeart/2008/layout/HorizontalMultiLevelHierarchy"/>
    <dgm:cxn modelId="{76A24749-E68C-4184-B8BD-4328628FA1D0}" type="presParOf" srcId="{967DCEFD-BBF1-41E2-9F26-22BA4D016D19}" destId="{897A3D3C-6C60-4437-A144-87BB180BCC6C}" srcOrd="5" destOrd="0" presId="urn:microsoft.com/office/officeart/2008/layout/HorizontalMultiLevelHierarchy"/>
    <dgm:cxn modelId="{0B5B3DE8-3472-4000-8230-82C74C5A9BB3}" type="presParOf" srcId="{897A3D3C-6C60-4437-A144-87BB180BCC6C}" destId="{5C080BAC-B088-476D-B183-20CD030728BE}" srcOrd="0" destOrd="0" presId="urn:microsoft.com/office/officeart/2008/layout/HorizontalMultiLevelHierarchy"/>
    <dgm:cxn modelId="{A9A949DC-0CA3-43E8-983F-8D50AEE23B73}" type="presParOf" srcId="{897A3D3C-6C60-4437-A144-87BB180BCC6C}" destId="{8BA2BBE9-FFBD-44AE-8B0F-433A7FBB22A0}" srcOrd="1" destOrd="0" presId="urn:microsoft.com/office/officeart/2008/layout/HorizontalMultiLevelHierarchy"/>
    <dgm:cxn modelId="{01C0FB15-D261-4C43-9FAC-39B9578F3A8E}" type="presParOf" srcId="{967DCEFD-BBF1-41E2-9F26-22BA4D016D19}" destId="{52F95260-2B7F-4E58-9BFC-29A2F579E5BC}" srcOrd="6" destOrd="0" presId="urn:microsoft.com/office/officeart/2008/layout/HorizontalMultiLevelHierarchy"/>
    <dgm:cxn modelId="{DA9354FD-BEDE-490B-94B1-7D7A9B208F31}" type="presParOf" srcId="{52F95260-2B7F-4E58-9BFC-29A2F579E5BC}" destId="{F03A7FA2-EA81-457F-B5D1-E56BE7B8FF1C}" srcOrd="0" destOrd="0" presId="urn:microsoft.com/office/officeart/2008/layout/HorizontalMultiLevelHierarchy"/>
    <dgm:cxn modelId="{D4A01DE8-1FB0-468C-8864-3A362E6BEB1F}" type="presParOf" srcId="{967DCEFD-BBF1-41E2-9F26-22BA4D016D19}" destId="{BA2D0EAF-8027-457A-8D70-85C3A5F50A45}" srcOrd="7" destOrd="0" presId="urn:microsoft.com/office/officeart/2008/layout/HorizontalMultiLevelHierarchy"/>
    <dgm:cxn modelId="{47C6B8BD-42AD-479F-811B-E775D2E51157}" type="presParOf" srcId="{BA2D0EAF-8027-457A-8D70-85C3A5F50A45}" destId="{5AB8833C-9BE5-4A53-A2E0-F97FE7B7898F}" srcOrd="0" destOrd="0" presId="urn:microsoft.com/office/officeart/2008/layout/HorizontalMultiLevelHierarchy"/>
    <dgm:cxn modelId="{5D74E3F3-D385-40DF-AC68-1891BA37FECD}" type="presParOf" srcId="{BA2D0EAF-8027-457A-8D70-85C3A5F50A45}" destId="{7C18F3F4-7791-4E5F-B4E2-8AC9D1654D4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FA0D7C-B78C-4EB7-B616-8309F033361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8B1C67FC-5B2F-4AA4-A2F5-093F895A31C9}">
      <dgm:prSet phldrT="[文本]"/>
      <dgm:spPr/>
      <dgm:t>
        <a:bodyPr/>
        <a:lstStyle/>
        <a:p>
          <a:r>
            <a:rPr lang="zh-CN" altLang="en-US"/>
            <a:t>失衡</a:t>
          </a:r>
        </a:p>
      </dgm:t>
    </dgm:pt>
    <dgm:pt modelId="{01BECB90-D99A-4AAC-809E-3EB3FA5ECED2}" type="parTrans" cxnId="{55B26BF5-92E3-45B8-AFE6-49B04E915D1F}">
      <dgm:prSet/>
      <dgm:spPr/>
      <dgm:t>
        <a:bodyPr/>
        <a:lstStyle/>
        <a:p>
          <a:endParaRPr lang="zh-CN" altLang="en-US"/>
        </a:p>
      </dgm:t>
    </dgm:pt>
    <dgm:pt modelId="{79B3F3B6-B529-4688-BE8F-ADEB5C3CD1FB}" type="sibTrans" cxnId="{55B26BF5-92E3-45B8-AFE6-49B04E915D1F}">
      <dgm:prSet/>
      <dgm:spPr/>
      <dgm:t>
        <a:bodyPr/>
        <a:lstStyle/>
        <a:p>
          <a:endParaRPr lang="zh-CN" altLang="en-US"/>
        </a:p>
      </dgm:t>
    </dgm:pt>
    <dgm:pt modelId="{2AC33384-1EFD-4B1D-A829-A2A95972C2A1}">
      <dgm:prSet phldrT="[文本]"/>
      <dgm:spPr/>
      <dgm:t>
        <a:bodyPr/>
        <a:lstStyle/>
        <a:p>
          <a:r>
            <a:rPr lang="en-US" altLang="zh-CN"/>
            <a:t>LL</a:t>
          </a:r>
          <a:r>
            <a:rPr lang="zh-CN" altLang="en-US"/>
            <a:t>型</a:t>
          </a:r>
        </a:p>
      </dgm:t>
    </dgm:pt>
    <dgm:pt modelId="{C120E1EC-C099-4696-A210-C4CDF83EFB7B}" type="parTrans" cxnId="{0306B0FE-239E-4082-8C05-B132768C4428}">
      <dgm:prSet/>
      <dgm:spPr/>
      <dgm:t>
        <a:bodyPr/>
        <a:lstStyle/>
        <a:p>
          <a:endParaRPr lang="zh-CN" altLang="en-US"/>
        </a:p>
      </dgm:t>
    </dgm:pt>
    <dgm:pt modelId="{CAC292B0-2E75-4E50-B770-E704E27CDA0D}" type="sibTrans" cxnId="{0306B0FE-239E-4082-8C05-B132768C4428}">
      <dgm:prSet/>
      <dgm:spPr/>
      <dgm:t>
        <a:bodyPr/>
        <a:lstStyle/>
        <a:p>
          <a:endParaRPr lang="zh-CN" altLang="en-US"/>
        </a:p>
      </dgm:t>
    </dgm:pt>
    <dgm:pt modelId="{77731AC8-E3CA-49EA-B951-DD70046FBEF4}">
      <dgm:prSet phldrT="[文本]"/>
      <dgm:spPr/>
      <dgm:t>
        <a:bodyPr/>
        <a:lstStyle/>
        <a:p>
          <a:r>
            <a:rPr lang="en-US" altLang="zh-CN"/>
            <a:t>RR</a:t>
          </a:r>
          <a:r>
            <a:rPr lang="zh-CN" altLang="en-US"/>
            <a:t>型</a:t>
          </a:r>
        </a:p>
      </dgm:t>
    </dgm:pt>
    <dgm:pt modelId="{274DC515-5728-4A98-9BA3-31161D925FA5}" type="parTrans" cxnId="{DC4DBA35-E534-466E-A0B9-4E3D2367EB4C}">
      <dgm:prSet/>
      <dgm:spPr/>
      <dgm:t>
        <a:bodyPr/>
        <a:lstStyle/>
        <a:p>
          <a:endParaRPr lang="zh-CN" altLang="en-US"/>
        </a:p>
      </dgm:t>
    </dgm:pt>
    <dgm:pt modelId="{5C7E7355-3315-4576-A65E-1C0A9573C229}" type="sibTrans" cxnId="{DC4DBA35-E534-466E-A0B9-4E3D2367EB4C}">
      <dgm:prSet/>
      <dgm:spPr/>
      <dgm:t>
        <a:bodyPr/>
        <a:lstStyle/>
        <a:p>
          <a:endParaRPr lang="zh-CN" altLang="en-US"/>
        </a:p>
      </dgm:t>
    </dgm:pt>
    <dgm:pt modelId="{3EEB2630-59FF-40D6-B184-3F22A4A3C4C4}">
      <dgm:prSet phldrT="[文本]"/>
      <dgm:spPr/>
      <dgm:t>
        <a:bodyPr/>
        <a:lstStyle/>
        <a:p>
          <a:r>
            <a:rPr lang="en-US" altLang="zh-CN"/>
            <a:t>RL</a:t>
          </a:r>
          <a:r>
            <a:rPr lang="zh-CN" altLang="en-US"/>
            <a:t>型</a:t>
          </a:r>
        </a:p>
      </dgm:t>
    </dgm:pt>
    <dgm:pt modelId="{E5F4131D-3363-4978-89F5-FAD7DF9DAC01}" type="parTrans" cxnId="{2E5A11C8-E44D-40D3-9B68-76B4BDEE2409}">
      <dgm:prSet/>
      <dgm:spPr/>
      <dgm:t>
        <a:bodyPr/>
        <a:lstStyle/>
        <a:p>
          <a:endParaRPr lang="zh-CN" altLang="en-US"/>
        </a:p>
      </dgm:t>
    </dgm:pt>
    <dgm:pt modelId="{191646EA-3F52-401F-B962-6FD7FF4F9884}" type="sibTrans" cxnId="{2E5A11C8-E44D-40D3-9B68-76B4BDEE2409}">
      <dgm:prSet/>
      <dgm:spPr/>
      <dgm:t>
        <a:bodyPr/>
        <a:lstStyle/>
        <a:p>
          <a:endParaRPr lang="zh-CN" altLang="en-US"/>
        </a:p>
      </dgm:t>
    </dgm:pt>
    <dgm:pt modelId="{EEF06FF6-A177-4FB3-8526-0C1EA7D4E53F}">
      <dgm:prSet/>
      <dgm:spPr/>
      <dgm:t>
        <a:bodyPr/>
        <a:lstStyle/>
        <a:p>
          <a:r>
            <a:rPr lang="en-US" altLang="zh-CN"/>
            <a:t>LR</a:t>
          </a:r>
          <a:r>
            <a:rPr lang="zh-CN" altLang="en-US"/>
            <a:t>型</a:t>
          </a:r>
        </a:p>
      </dgm:t>
    </dgm:pt>
    <dgm:pt modelId="{46573518-512A-4656-AA8D-BB984C0B059E}" type="parTrans" cxnId="{38EA20D5-88C2-4F89-8A28-AF53DDA82BC0}">
      <dgm:prSet/>
      <dgm:spPr/>
      <dgm:t>
        <a:bodyPr/>
        <a:lstStyle/>
        <a:p>
          <a:endParaRPr lang="zh-CN" altLang="en-US"/>
        </a:p>
      </dgm:t>
    </dgm:pt>
    <dgm:pt modelId="{E1632C34-8C08-414B-B6F8-FC6A98F29C4E}" type="sibTrans" cxnId="{38EA20D5-88C2-4F89-8A28-AF53DDA82BC0}">
      <dgm:prSet/>
      <dgm:spPr/>
      <dgm:t>
        <a:bodyPr/>
        <a:lstStyle/>
        <a:p>
          <a:endParaRPr lang="zh-CN" altLang="en-US"/>
        </a:p>
      </dgm:t>
    </dgm:pt>
    <dgm:pt modelId="{663C457A-E989-48EF-9EAF-989CE0A73726}" type="pres">
      <dgm:prSet presAssocID="{99FA0D7C-B78C-4EB7-B616-8309F0333618}" presName="Name0" presStyleCnt="0">
        <dgm:presLayoutVars>
          <dgm:chPref val="1"/>
          <dgm:dir/>
          <dgm:animOne val="branch"/>
          <dgm:animLvl val="lvl"/>
          <dgm:resizeHandles val="exact"/>
        </dgm:presLayoutVars>
      </dgm:prSet>
      <dgm:spPr/>
      <dgm:t>
        <a:bodyPr/>
        <a:lstStyle/>
        <a:p>
          <a:endParaRPr lang="zh-CN" altLang="en-US"/>
        </a:p>
      </dgm:t>
    </dgm:pt>
    <dgm:pt modelId="{CA9A277E-6F3B-4D83-A89D-189A341AFF39}" type="pres">
      <dgm:prSet presAssocID="{8B1C67FC-5B2F-4AA4-A2F5-093F895A31C9}" presName="root1" presStyleCnt="0"/>
      <dgm:spPr/>
    </dgm:pt>
    <dgm:pt modelId="{86445541-D8C1-4967-ACCE-5FD49168BBCC}" type="pres">
      <dgm:prSet presAssocID="{8B1C67FC-5B2F-4AA4-A2F5-093F895A31C9}" presName="LevelOneTextNode" presStyleLbl="node0" presStyleIdx="0" presStyleCnt="1">
        <dgm:presLayoutVars>
          <dgm:chPref val="3"/>
        </dgm:presLayoutVars>
      </dgm:prSet>
      <dgm:spPr/>
      <dgm:t>
        <a:bodyPr/>
        <a:lstStyle/>
        <a:p>
          <a:endParaRPr lang="zh-CN" altLang="en-US"/>
        </a:p>
      </dgm:t>
    </dgm:pt>
    <dgm:pt modelId="{BE48B4A4-BCBA-4164-AD3D-455A0DD33996}" type="pres">
      <dgm:prSet presAssocID="{8B1C67FC-5B2F-4AA4-A2F5-093F895A31C9}" presName="level2hierChild" presStyleCnt="0"/>
      <dgm:spPr/>
    </dgm:pt>
    <dgm:pt modelId="{0BB47854-FD20-44B2-9DF4-36162CE67A94}" type="pres">
      <dgm:prSet presAssocID="{C120E1EC-C099-4696-A210-C4CDF83EFB7B}" presName="conn2-1" presStyleLbl="parChTrans1D2" presStyleIdx="0" presStyleCnt="4"/>
      <dgm:spPr/>
      <dgm:t>
        <a:bodyPr/>
        <a:lstStyle/>
        <a:p>
          <a:endParaRPr lang="zh-CN" altLang="en-US"/>
        </a:p>
      </dgm:t>
    </dgm:pt>
    <dgm:pt modelId="{4B4C0B92-A14B-4407-AAA9-48E3D68F33B7}" type="pres">
      <dgm:prSet presAssocID="{C120E1EC-C099-4696-A210-C4CDF83EFB7B}" presName="connTx" presStyleLbl="parChTrans1D2" presStyleIdx="0" presStyleCnt="4"/>
      <dgm:spPr/>
      <dgm:t>
        <a:bodyPr/>
        <a:lstStyle/>
        <a:p>
          <a:endParaRPr lang="zh-CN" altLang="en-US"/>
        </a:p>
      </dgm:t>
    </dgm:pt>
    <dgm:pt modelId="{A1A289C1-72A1-44BE-9806-A310D4DE9CB1}" type="pres">
      <dgm:prSet presAssocID="{2AC33384-1EFD-4B1D-A829-A2A95972C2A1}" presName="root2" presStyleCnt="0"/>
      <dgm:spPr/>
    </dgm:pt>
    <dgm:pt modelId="{303BF13C-474B-4F91-8022-B9069F335FEA}" type="pres">
      <dgm:prSet presAssocID="{2AC33384-1EFD-4B1D-A829-A2A95972C2A1}" presName="LevelTwoTextNode" presStyleLbl="node2" presStyleIdx="0" presStyleCnt="4">
        <dgm:presLayoutVars>
          <dgm:chPref val="3"/>
        </dgm:presLayoutVars>
      </dgm:prSet>
      <dgm:spPr/>
      <dgm:t>
        <a:bodyPr/>
        <a:lstStyle/>
        <a:p>
          <a:endParaRPr lang="zh-CN" altLang="en-US"/>
        </a:p>
      </dgm:t>
    </dgm:pt>
    <dgm:pt modelId="{60831832-E2B3-463A-841A-89E5BB249D9A}" type="pres">
      <dgm:prSet presAssocID="{2AC33384-1EFD-4B1D-A829-A2A95972C2A1}" presName="level3hierChild" presStyleCnt="0"/>
      <dgm:spPr/>
    </dgm:pt>
    <dgm:pt modelId="{40A16024-9B05-4C0A-AAC1-0E9E248468E3}" type="pres">
      <dgm:prSet presAssocID="{274DC515-5728-4A98-9BA3-31161D925FA5}" presName="conn2-1" presStyleLbl="parChTrans1D2" presStyleIdx="1" presStyleCnt="4"/>
      <dgm:spPr/>
      <dgm:t>
        <a:bodyPr/>
        <a:lstStyle/>
        <a:p>
          <a:endParaRPr lang="zh-CN" altLang="en-US"/>
        </a:p>
      </dgm:t>
    </dgm:pt>
    <dgm:pt modelId="{077FBD2C-CA6F-4508-B342-21FAABD4CBB1}" type="pres">
      <dgm:prSet presAssocID="{274DC515-5728-4A98-9BA3-31161D925FA5}" presName="connTx" presStyleLbl="parChTrans1D2" presStyleIdx="1" presStyleCnt="4"/>
      <dgm:spPr/>
      <dgm:t>
        <a:bodyPr/>
        <a:lstStyle/>
        <a:p>
          <a:endParaRPr lang="zh-CN" altLang="en-US"/>
        </a:p>
      </dgm:t>
    </dgm:pt>
    <dgm:pt modelId="{2198A4C7-1308-40CA-AD7F-3654BB8C751F}" type="pres">
      <dgm:prSet presAssocID="{77731AC8-E3CA-49EA-B951-DD70046FBEF4}" presName="root2" presStyleCnt="0"/>
      <dgm:spPr/>
    </dgm:pt>
    <dgm:pt modelId="{7F921D65-7954-4477-94CC-ECF9557D29A3}" type="pres">
      <dgm:prSet presAssocID="{77731AC8-E3CA-49EA-B951-DD70046FBEF4}" presName="LevelTwoTextNode" presStyleLbl="node2" presStyleIdx="1" presStyleCnt="4">
        <dgm:presLayoutVars>
          <dgm:chPref val="3"/>
        </dgm:presLayoutVars>
      </dgm:prSet>
      <dgm:spPr/>
      <dgm:t>
        <a:bodyPr/>
        <a:lstStyle/>
        <a:p>
          <a:endParaRPr lang="zh-CN" altLang="en-US"/>
        </a:p>
      </dgm:t>
    </dgm:pt>
    <dgm:pt modelId="{9AC01D92-D7A5-42B8-B216-AF1E3BB948F2}" type="pres">
      <dgm:prSet presAssocID="{77731AC8-E3CA-49EA-B951-DD70046FBEF4}" presName="level3hierChild" presStyleCnt="0"/>
      <dgm:spPr/>
    </dgm:pt>
    <dgm:pt modelId="{08F4DC5D-588C-4359-B199-0DDD603F46EA}" type="pres">
      <dgm:prSet presAssocID="{E5F4131D-3363-4978-89F5-FAD7DF9DAC01}" presName="conn2-1" presStyleLbl="parChTrans1D2" presStyleIdx="2" presStyleCnt="4"/>
      <dgm:spPr/>
      <dgm:t>
        <a:bodyPr/>
        <a:lstStyle/>
        <a:p>
          <a:endParaRPr lang="zh-CN" altLang="en-US"/>
        </a:p>
      </dgm:t>
    </dgm:pt>
    <dgm:pt modelId="{260E5AA0-0D26-42E7-9B04-423DC70CEC00}" type="pres">
      <dgm:prSet presAssocID="{E5F4131D-3363-4978-89F5-FAD7DF9DAC01}" presName="connTx" presStyleLbl="parChTrans1D2" presStyleIdx="2" presStyleCnt="4"/>
      <dgm:spPr/>
      <dgm:t>
        <a:bodyPr/>
        <a:lstStyle/>
        <a:p>
          <a:endParaRPr lang="zh-CN" altLang="en-US"/>
        </a:p>
      </dgm:t>
    </dgm:pt>
    <dgm:pt modelId="{5610ACF2-1CAA-4539-BAA5-A7595B18CBEF}" type="pres">
      <dgm:prSet presAssocID="{3EEB2630-59FF-40D6-B184-3F22A4A3C4C4}" presName="root2" presStyleCnt="0"/>
      <dgm:spPr/>
    </dgm:pt>
    <dgm:pt modelId="{C8BC8B24-B8D8-4128-90F1-1CB62F5C3325}" type="pres">
      <dgm:prSet presAssocID="{3EEB2630-59FF-40D6-B184-3F22A4A3C4C4}" presName="LevelTwoTextNode" presStyleLbl="node2" presStyleIdx="2" presStyleCnt="4">
        <dgm:presLayoutVars>
          <dgm:chPref val="3"/>
        </dgm:presLayoutVars>
      </dgm:prSet>
      <dgm:spPr/>
      <dgm:t>
        <a:bodyPr/>
        <a:lstStyle/>
        <a:p>
          <a:endParaRPr lang="zh-CN" altLang="en-US"/>
        </a:p>
      </dgm:t>
    </dgm:pt>
    <dgm:pt modelId="{2415894E-9D29-4E47-A124-D3EE8100AEC8}" type="pres">
      <dgm:prSet presAssocID="{3EEB2630-59FF-40D6-B184-3F22A4A3C4C4}" presName="level3hierChild" presStyleCnt="0"/>
      <dgm:spPr/>
    </dgm:pt>
    <dgm:pt modelId="{BDF26618-BD43-44FD-9697-E1444C0DDF75}" type="pres">
      <dgm:prSet presAssocID="{46573518-512A-4656-AA8D-BB984C0B059E}" presName="conn2-1" presStyleLbl="parChTrans1D2" presStyleIdx="3" presStyleCnt="4"/>
      <dgm:spPr/>
      <dgm:t>
        <a:bodyPr/>
        <a:lstStyle/>
        <a:p>
          <a:endParaRPr lang="zh-CN" altLang="en-US"/>
        </a:p>
      </dgm:t>
    </dgm:pt>
    <dgm:pt modelId="{8C522A1A-709A-440A-8957-87B51F66A947}" type="pres">
      <dgm:prSet presAssocID="{46573518-512A-4656-AA8D-BB984C0B059E}" presName="connTx" presStyleLbl="parChTrans1D2" presStyleIdx="3" presStyleCnt="4"/>
      <dgm:spPr/>
      <dgm:t>
        <a:bodyPr/>
        <a:lstStyle/>
        <a:p>
          <a:endParaRPr lang="zh-CN" altLang="en-US"/>
        </a:p>
      </dgm:t>
    </dgm:pt>
    <dgm:pt modelId="{B2AA951E-4661-4807-B1C1-FC78613FD942}" type="pres">
      <dgm:prSet presAssocID="{EEF06FF6-A177-4FB3-8526-0C1EA7D4E53F}" presName="root2" presStyleCnt="0"/>
      <dgm:spPr/>
    </dgm:pt>
    <dgm:pt modelId="{20356E91-6881-4B36-9E77-8EE4C4FA27BE}" type="pres">
      <dgm:prSet presAssocID="{EEF06FF6-A177-4FB3-8526-0C1EA7D4E53F}" presName="LevelTwoTextNode" presStyleLbl="node2" presStyleIdx="3" presStyleCnt="4">
        <dgm:presLayoutVars>
          <dgm:chPref val="3"/>
        </dgm:presLayoutVars>
      </dgm:prSet>
      <dgm:spPr/>
      <dgm:t>
        <a:bodyPr/>
        <a:lstStyle/>
        <a:p>
          <a:endParaRPr lang="zh-CN" altLang="en-US"/>
        </a:p>
      </dgm:t>
    </dgm:pt>
    <dgm:pt modelId="{274B7D71-7C41-4BC6-9743-7580A875D4BE}" type="pres">
      <dgm:prSet presAssocID="{EEF06FF6-A177-4FB3-8526-0C1EA7D4E53F}" presName="level3hierChild" presStyleCnt="0"/>
      <dgm:spPr/>
    </dgm:pt>
  </dgm:ptLst>
  <dgm:cxnLst>
    <dgm:cxn modelId="{38EA20D5-88C2-4F89-8A28-AF53DDA82BC0}" srcId="{8B1C67FC-5B2F-4AA4-A2F5-093F895A31C9}" destId="{EEF06FF6-A177-4FB3-8526-0C1EA7D4E53F}" srcOrd="3" destOrd="0" parTransId="{46573518-512A-4656-AA8D-BB984C0B059E}" sibTransId="{E1632C34-8C08-414B-B6F8-FC6A98F29C4E}"/>
    <dgm:cxn modelId="{BB672218-6682-4776-9B1F-E64C593738CD}" type="presOf" srcId="{C120E1EC-C099-4696-A210-C4CDF83EFB7B}" destId="{0BB47854-FD20-44B2-9DF4-36162CE67A94}" srcOrd="0" destOrd="0" presId="urn:microsoft.com/office/officeart/2008/layout/HorizontalMultiLevelHierarchy"/>
    <dgm:cxn modelId="{52FE3981-15B1-45AE-91D6-286EDD183B4E}" type="presOf" srcId="{E5F4131D-3363-4978-89F5-FAD7DF9DAC01}" destId="{08F4DC5D-588C-4359-B199-0DDD603F46EA}" srcOrd="0" destOrd="0" presId="urn:microsoft.com/office/officeart/2008/layout/HorizontalMultiLevelHierarchy"/>
    <dgm:cxn modelId="{55B26BF5-92E3-45B8-AFE6-49B04E915D1F}" srcId="{99FA0D7C-B78C-4EB7-B616-8309F0333618}" destId="{8B1C67FC-5B2F-4AA4-A2F5-093F895A31C9}" srcOrd="0" destOrd="0" parTransId="{01BECB90-D99A-4AAC-809E-3EB3FA5ECED2}" sibTransId="{79B3F3B6-B529-4688-BE8F-ADEB5C3CD1FB}"/>
    <dgm:cxn modelId="{21935263-F54D-4955-8156-6F71EDDA4434}" type="presOf" srcId="{274DC515-5728-4A98-9BA3-31161D925FA5}" destId="{077FBD2C-CA6F-4508-B342-21FAABD4CBB1}" srcOrd="1" destOrd="0" presId="urn:microsoft.com/office/officeart/2008/layout/HorizontalMultiLevelHierarchy"/>
    <dgm:cxn modelId="{4B3A495E-7D1E-48C8-9339-9E4CC15A1691}" type="presOf" srcId="{274DC515-5728-4A98-9BA3-31161D925FA5}" destId="{40A16024-9B05-4C0A-AAC1-0E9E248468E3}" srcOrd="0" destOrd="0" presId="urn:microsoft.com/office/officeart/2008/layout/HorizontalMultiLevelHierarchy"/>
    <dgm:cxn modelId="{32236A36-95CF-404D-A26D-325426541B97}" type="presOf" srcId="{2AC33384-1EFD-4B1D-A829-A2A95972C2A1}" destId="{303BF13C-474B-4F91-8022-B9069F335FEA}" srcOrd="0" destOrd="0" presId="urn:microsoft.com/office/officeart/2008/layout/HorizontalMultiLevelHierarchy"/>
    <dgm:cxn modelId="{7D2EB14C-E95A-4646-8900-2C0555BB9BC9}" type="presOf" srcId="{99FA0D7C-B78C-4EB7-B616-8309F0333618}" destId="{663C457A-E989-48EF-9EAF-989CE0A73726}" srcOrd="0" destOrd="0" presId="urn:microsoft.com/office/officeart/2008/layout/HorizontalMultiLevelHierarchy"/>
    <dgm:cxn modelId="{BDA69C21-49CD-466F-A9BB-DACD336E55DB}" type="presOf" srcId="{46573518-512A-4656-AA8D-BB984C0B059E}" destId="{BDF26618-BD43-44FD-9697-E1444C0DDF75}" srcOrd="0" destOrd="0" presId="urn:microsoft.com/office/officeart/2008/layout/HorizontalMultiLevelHierarchy"/>
    <dgm:cxn modelId="{DC4DBA35-E534-466E-A0B9-4E3D2367EB4C}" srcId="{8B1C67FC-5B2F-4AA4-A2F5-093F895A31C9}" destId="{77731AC8-E3CA-49EA-B951-DD70046FBEF4}" srcOrd="1" destOrd="0" parTransId="{274DC515-5728-4A98-9BA3-31161D925FA5}" sibTransId="{5C7E7355-3315-4576-A65E-1C0A9573C229}"/>
    <dgm:cxn modelId="{316E7F82-6B54-4D24-A18C-8B498CD46C11}" type="presOf" srcId="{77731AC8-E3CA-49EA-B951-DD70046FBEF4}" destId="{7F921D65-7954-4477-94CC-ECF9557D29A3}" srcOrd="0" destOrd="0" presId="urn:microsoft.com/office/officeart/2008/layout/HorizontalMultiLevelHierarchy"/>
    <dgm:cxn modelId="{2E5A11C8-E44D-40D3-9B68-76B4BDEE2409}" srcId="{8B1C67FC-5B2F-4AA4-A2F5-093F895A31C9}" destId="{3EEB2630-59FF-40D6-B184-3F22A4A3C4C4}" srcOrd="2" destOrd="0" parTransId="{E5F4131D-3363-4978-89F5-FAD7DF9DAC01}" sibTransId="{191646EA-3F52-401F-B962-6FD7FF4F9884}"/>
    <dgm:cxn modelId="{FDED2719-8CD1-4FDD-B917-D82D6A35FBDC}" type="presOf" srcId="{8B1C67FC-5B2F-4AA4-A2F5-093F895A31C9}" destId="{86445541-D8C1-4967-ACCE-5FD49168BBCC}" srcOrd="0" destOrd="0" presId="urn:microsoft.com/office/officeart/2008/layout/HorizontalMultiLevelHierarchy"/>
    <dgm:cxn modelId="{594D232C-F290-4623-9187-7628031E743C}" type="presOf" srcId="{C120E1EC-C099-4696-A210-C4CDF83EFB7B}" destId="{4B4C0B92-A14B-4407-AAA9-48E3D68F33B7}" srcOrd="1" destOrd="0" presId="urn:microsoft.com/office/officeart/2008/layout/HorizontalMultiLevelHierarchy"/>
    <dgm:cxn modelId="{67BB921A-3882-4A9D-B1D9-8879752C8538}" type="presOf" srcId="{46573518-512A-4656-AA8D-BB984C0B059E}" destId="{8C522A1A-709A-440A-8957-87B51F66A947}" srcOrd="1" destOrd="0" presId="urn:microsoft.com/office/officeart/2008/layout/HorizontalMultiLevelHierarchy"/>
    <dgm:cxn modelId="{F8C45C5A-4BC6-49DD-BFF7-92196B4B32C5}" type="presOf" srcId="{EEF06FF6-A177-4FB3-8526-0C1EA7D4E53F}" destId="{20356E91-6881-4B36-9E77-8EE4C4FA27BE}" srcOrd="0" destOrd="0" presId="urn:microsoft.com/office/officeart/2008/layout/HorizontalMultiLevelHierarchy"/>
    <dgm:cxn modelId="{0306B0FE-239E-4082-8C05-B132768C4428}" srcId="{8B1C67FC-5B2F-4AA4-A2F5-093F895A31C9}" destId="{2AC33384-1EFD-4B1D-A829-A2A95972C2A1}" srcOrd="0" destOrd="0" parTransId="{C120E1EC-C099-4696-A210-C4CDF83EFB7B}" sibTransId="{CAC292B0-2E75-4E50-B770-E704E27CDA0D}"/>
    <dgm:cxn modelId="{6B19AAB3-8776-4912-8F44-4AA0DFDCBB4E}" type="presOf" srcId="{E5F4131D-3363-4978-89F5-FAD7DF9DAC01}" destId="{260E5AA0-0D26-42E7-9B04-423DC70CEC00}" srcOrd="1" destOrd="0" presId="urn:microsoft.com/office/officeart/2008/layout/HorizontalMultiLevelHierarchy"/>
    <dgm:cxn modelId="{19A33E95-1176-41BB-9BE6-CB833C7E0654}" type="presOf" srcId="{3EEB2630-59FF-40D6-B184-3F22A4A3C4C4}" destId="{C8BC8B24-B8D8-4128-90F1-1CB62F5C3325}" srcOrd="0" destOrd="0" presId="urn:microsoft.com/office/officeart/2008/layout/HorizontalMultiLevelHierarchy"/>
    <dgm:cxn modelId="{B071F619-8B2B-4A22-8F58-A9D556944695}" type="presParOf" srcId="{663C457A-E989-48EF-9EAF-989CE0A73726}" destId="{CA9A277E-6F3B-4D83-A89D-189A341AFF39}" srcOrd="0" destOrd="0" presId="urn:microsoft.com/office/officeart/2008/layout/HorizontalMultiLevelHierarchy"/>
    <dgm:cxn modelId="{684C01D0-8EC5-4AEC-94EE-F63C2AF92D85}" type="presParOf" srcId="{CA9A277E-6F3B-4D83-A89D-189A341AFF39}" destId="{86445541-D8C1-4967-ACCE-5FD49168BBCC}" srcOrd="0" destOrd="0" presId="urn:microsoft.com/office/officeart/2008/layout/HorizontalMultiLevelHierarchy"/>
    <dgm:cxn modelId="{4C147537-7BD3-4D1E-9E7A-8CF28E50A3D2}" type="presParOf" srcId="{CA9A277E-6F3B-4D83-A89D-189A341AFF39}" destId="{BE48B4A4-BCBA-4164-AD3D-455A0DD33996}" srcOrd="1" destOrd="0" presId="urn:microsoft.com/office/officeart/2008/layout/HorizontalMultiLevelHierarchy"/>
    <dgm:cxn modelId="{8C9108E4-7B64-47AF-A9E0-F404758021C5}" type="presParOf" srcId="{BE48B4A4-BCBA-4164-AD3D-455A0DD33996}" destId="{0BB47854-FD20-44B2-9DF4-36162CE67A94}" srcOrd="0" destOrd="0" presId="urn:microsoft.com/office/officeart/2008/layout/HorizontalMultiLevelHierarchy"/>
    <dgm:cxn modelId="{A153535E-77F7-4A19-B1BF-3F8AE3BE3511}" type="presParOf" srcId="{0BB47854-FD20-44B2-9DF4-36162CE67A94}" destId="{4B4C0B92-A14B-4407-AAA9-48E3D68F33B7}" srcOrd="0" destOrd="0" presId="urn:microsoft.com/office/officeart/2008/layout/HorizontalMultiLevelHierarchy"/>
    <dgm:cxn modelId="{3294F49A-8FA2-4685-8C7A-312B7F4393EC}" type="presParOf" srcId="{BE48B4A4-BCBA-4164-AD3D-455A0DD33996}" destId="{A1A289C1-72A1-44BE-9806-A310D4DE9CB1}" srcOrd="1" destOrd="0" presId="urn:microsoft.com/office/officeart/2008/layout/HorizontalMultiLevelHierarchy"/>
    <dgm:cxn modelId="{7810581D-EF15-489D-BAF7-0407C1B5ABEA}" type="presParOf" srcId="{A1A289C1-72A1-44BE-9806-A310D4DE9CB1}" destId="{303BF13C-474B-4F91-8022-B9069F335FEA}" srcOrd="0" destOrd="0" presId="urn:microsoft.com/office/officeart/2008/layout/HorizontalMultiLevelHierarchy"/>
    <dgm:cxn modelId="{932323B5-FEA5-4EAC-83E8-572289145D7F}" type="presParOf" srcId="{A1A289C1-72A1-44BE-9806-A310D4DE9CB1}" destId="{60831832-E2B3-463A-841A-89E5BB249D9A}" srcOrd="1" destOrd="0" presId="urn:microsoft.com/office/officeart/2008/layout/HorizontalMultiLevelHierarchy"/>
    <dgm:cxn modelId="{B3BCE5AA-99D0-4B8C-8FCC-6EBEE0F5D140}" type="presParOf" srcId="{BE48B4A4-BCBA-4164-AD3D-455A0DD33996}" destId="{40A16024-9B05-4C0A-AAC1-0E9E248468E3}" srcOrd="2" destOrd="0" presId="urn:microsoft.com/office/officeart/2008/layout/HorizontalMultiLevelHierarchy"/>
    <dgm:cxn modelId="{9956141C-3644-4427-81F6-F2347F5D866F}" type="presParOf" srcId="{40A16024-9B05-4C0A-AAC1-0E9E248468E3}" destId="{077FBD2C-CA6F-4508-B342-21FAABD4CBB1}" srcOrd="0" destOrd="0" presId="urn:microsoft.com/office/officeart/2008/layout/HorizontalMultiLevelHierarchy"/>
    <dgm:cxn modelId="{EF8DA827-A1D5-4F13-BCCB-AF9454F23634}" type="presParOf" srcId="{BE48B4A4-BCBA-4164-AD3D-455A0DD33996}" destId="{2198A4C7-1308-40CA-AD7F-3654BB8C751F}" srcOrd="3" destOrd="0" presId="urn:microsoft.com/office/officeart/2008/layout/HorizontalMultiLevelHierarchy"/>
    <dgm:cxn modelId="{282A6AE3-4E98-48DD-B310-D0062AE846DE}" type="presParOf" srcId="{2198A4C7-1308-40CA-AD7F-3654BB8C751F}" destId="{7F921D65-7954-4477-94CC-ECF9557D29A3}" srcOrd="0" destOrd="0" presId="urn:microsoft.com/office/officeart/2008/layout/HorizontalMultiLevelHierarchy"/>
    <dgm:cxn modelId="{6DF4AA23-72D5-43B3-A391-E9E93CF9FAA1}" type="presParOf" srcId="{2198A4C7-1308-40CA-AD7F-3654BB8C751F}" destId="{9AC01D92-D7A5-42B8-B216-AF1E3BB948F2}" srcOrd="1" destOrd="0" presId="urn:microsoft.com/office/officeart/2008/layout/HorizontalMultiLevelHierarchy"/>
    <dgm:cxn modelId="{4C769721-3D89-4A48-8CE3-7BC84E1F0AF8}" type="presParOf" srcId="{BE48B4A4-BCBA-4164-AD3D-455A0DD33996}" destId="{08F4DC5D-588C-4359-B199-0DDD603F46EA}" srcOrd="4" destOrd="0" presId="urn:microsoft.com/office/officeart/2008/layout/HorizontalMultiLevelHierarchy"/>
    <dgm:cxn modelId="{BB331E33-A4D4-41DF-ADD8-0E18B5E62FF2}" type="presParOf" srcId="{08F4DC5D-588C-4359-B199-0DDD603F46EA}" destId="{260E5AA0-0D26-42E7-9B04-423DC70CEC00}" srcOrd="0" destOrd="0" presId="urn:microsoft.com/office/officeart/2008/layout/HorizontalMultiLevelHierarchy"/>
    <dgm:cxn modelId="{B2EE6732-7ABE-44BE-9033-230C0AEEBDF1}" type="presParOf" srcId="{BE48B4A4-BCBA-4164-AD3D-455A0DD33996}" destId="{5610ACF2-1CAA-4539-BAA5-A7595B18CBEF}" srcOrd="5" destOrd="0" presId="urn:microsoft.com/office/officeart/2008/layout/HorizontalMultiLevelHierarchy"/>
    <dgm:cxn modelId="{9B7485A3-F070-4CEC-9272-A3BCABFA3F1F}" type="presParOf" srcId="{5610ACF2-1CAA-4539-BAA5-A7595B18CBEF}" destId="{C8BC8B24-B8D8-4128-90F1-1CB62F5C3325}" srcOrd="0" destOrd="0" presId="urn:microsoft.com/office/officeart/2008/layout/HorizontalMultiLevelHierarchy"/>
    <dgm:cxn modelId="{3B25270D-05C0-4367-8851-DF90B77347E3}" type="presParOf" srcId="{5610ACF2-1CAA-4539-BAA5-A7595B18CBEF}" destId="{2415894E-9D29-4E47-A124-D3EE8100AEC8}" srcOrd="1" destOrd="0" presId="urn:microsoft.com/office/officeart/2008/layout/HorizontalMultiLevelHierarchy"/>
    <dgm:cxn modelId="{DFF1329C-F2F1-4BDA-876F-20414C57B5A2}" type="presParOf" srcId="{BE48B4A4-BCBA-4164-AD3D-455A0DD33996}" destId="{BDF26618-BD43-44FD-9697-E1444C0DDF75}" srcOrd="6" destOrd="0" presId="urn:microsoft.com/office/officeart/2008/layout/HorizontalMultiLevelHierarchy"/>
    <dgm:cxn modelId="{107BDCB6-2CB7-4795-AF49-2409E108C716}" type="presParOf" srcId="{BDF26618-BD43-44FD-9697-E1444C0DDF75}" destId="{8C522A1A-709A-440A-8957-87B51F66A947}" srcOrd="0" destOrd="0" presId="urn:microsoft.com/office/officeart/2008/layout/HorizontalMultiLevelHierarchy"/>
    <dgm:cxn modelId="{5DD9E0CA-A48C-49CA-876C-E57D7DD6B2B5}" type="presParOf" srcId="{BE48B4A4-BCBA-4164-AD3D-455A0DD33996}" destId="{B2AA951E-4661-4807-B1C1-FC78613FD942}" srcOrd="7" destOrd="0" presId="urn:microsoft.com/office/officeart/2008/layout/HorizontalMultiLevelHierarchy"/>
    <dgm:cxn modelId="{1048C659-9973-4A0D-935F-B0922D399F0C}" type="presParOf" srcId="{B2AA951E-4661-4807-B1C1-FC78613FD942}" destId="{20356E91-6881-4B36-9E77-8EE4C4FA27BE}" srcOrd="0" destOrd="0" presId="urn:microsoft.com/office/officeart/2008/layout/HorizontalMultiLevelHierarchy"/>
    <dgm:cxn modelId="{CC6B39E4-5B61-451B-9308-96B5058723A6}" type="presParOf" srcId="{B2AA951E-4661-4807-B1C1-FC78613FD942}" destId="{274B7D71-7C41-4BC6-9743-7580A875D4B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9DDCEE-6C1F-440E-A69C-89DF462C7D7C}" type="datetimeFigureOut">
              <a:rPr lang="zh-CN" altLang="en-US" smtClean="0"/>
              <a:t>2018/8/30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76519E-2F2E-4F0D-9588-597E5CF1D801}" type="slidenum">
              <a:rPr lang="zh-CN" altLang="en-US" smtClean="0"/>
              <a:t>‹#›</a:t>
            </a:fld>
            <a:endParaRPr lang="zh-CN" altLang="en-US"/>
          </a:p>
        </p:txBody>
      </p:sp>
    </p:spTree>
    <p:extLst>
      <p:ext uri="{BB962C8B-B14F-4D97-AF65-F5344CB8AC3E}">
        <p14:creationId xmlns:p14="http://schemas.microsoft.com/office/powerpoint/2010/main" val="254762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76519E-2F2E-4F0D-9588-597E5CF1D801}" type="slidenum">
              <a:rPr lang="zh-CN" altLang="en-US" smtClean="0"/>
              <a:t>54</a:t>
            </a:fld>
            <a:endParaRPr lang="zh-CN" altLang="en-US"/>
          </a:p>
        </p:txBody>
      </p:sp>
    </p:spTree>
    <p:extLst>
      <p:ext uri="{BB962C8B-B14F-4D97-AF65-F5344CB8AC3E}">
        <p14:creationId xmlns:p14="http://schemas.microsoft.com/office/powerpoint/2010/main" val="429439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0445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85800" y="1341438"/>
            <a:ext cx="7918450" cy="4679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74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044575"/>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341438"/>
            <a:ext cx="7918450" cy="4679950"/>
          </a:xfrm>
          <a:prstGeom prst="rect">
            <a:avLst/>
          </a:prstGeom>
        </p:spPr>
        <p:txBody>
          <a:bodyPr/>
          <a:lstStyle/>
          <a:p>
            <a:endParaRPr lang="zh-CN" altLang="en-US"/>
          </a:p>
        </p:txBody>
      </p:sp>
    </p:spTree>
    <p:extLst>
      <p:ext uri="{BB962C8B-B14F-4D97-AF65-F5344CB8AC3E}">
        <p14:creationId xmlns:p14="http://schemas.microsoft.com/office/powerpoint/2010/main" val="22930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5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97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381000"/>
            <a:ext cx="6400800" cy="6858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81000" y="1371600"/>
            <a:ext cx="8077200" cy="4648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2667000" y="6248400"/>
            <a:ext cx="1295400" cy="457200"/>
          </a:xfrm>
          <a:prstGeom prst="rect">
            <a:avLst/>
          </a:prstGeom>
        </p:spPr>
        <p:txBody>
          <a:bodyPr/>
          <a:lstStyle>
            <a:lvl1pPr>
              <a:defRPr/>
            </a:lvl1pPr>
          </a:lstStyle>
          <a:p>
            <a:endParaRPr lang="en-US" altLang="zh-CN">
              <a:solidFill>
                <a:prstClr val="black"/>
              </a:solidFill>
            </a:endParaRPr>
          </a:p>
        </p:txBody>
      </p:sp>
      <p:sp>
        <p:nvSpPr>
          <p:cNvPr id="5" name="页脚占位符 4"/>
          <p:cNvSpPr>
            <a:spLocks noGrp="1"/>
          </p:cNvSpPr>
          <p:nvPr>
            <p:ph type="ftr" sz="quarter" idx="11"/>
          </p:nvPr>
        </p:nvSpPr>
        <p:spPr>
          <a:xfrm>
            <a:off x="4114800" y="6248400"/>
            <a:ext cx="2895600" cy="457200"/>
          </a:xfrm>
          <a:prstGeom prst="rect">
            <a:avLst/>
          </a:prstGeom>
        </p:spPr>
        <p:txBody>
          <a:bodyPr/>
          <a:lstStyle>
            <a:lvl1pPr>
              <a:defRPr/>
            </a:lvl1pPr>
          </a:lstStyle>
          <a:p>
            <a:endParaRPr lang="en-US" altLang="zh-CN">
              <a:solidFill>
                <a:prstClr val="black"/>
              </a:solidFill>
            </a:endParaRPr>
          </a:p>
        </p:txBody>
      </p:sp>
      <p:sp>
        <p:nvSpPr>
          <p:cNvPr id="6" name="灯片编号占位符 5"/>
          <p:cNvSpPr>
            <a:spLocks noGrp="1"/>
          </p:cNvSpPr>
          <p:nvPr>
            <p:ph type="sldNum" sz="quarter" idx="12"/>
          </p:nvPr>
        </p:nvSpPr>
        <p:spPr>
          <a:xfrm>
            <a:off x="7162800" y="6248400"/>
            <a:ext cx="1295400" cy="457200"/>
          </a:xfrm>
          <a:prstGeom prst="rect">
            <a:avLst/>
          </a:prstGeom>
        </p:spPr>
        <p:txBody>
          <a:bodyPr/>
          <a:lstStyle>
            <a:lvl1pPr>
              <a:defRPr/>
            </a:lvl1pPr>
          </a:lstStyle>
          <a:p>
            <a:fld id="{5B41CD87-0051-4F42-8005-1D220C3D7BB9}"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250753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solidFill>
                <a:prstClr val="black"/>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prstClr val="black"/>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0C20797A-21CA-4F0B-A9AA-B12C4813C84F}"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10928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solidFill>
                <a:prstClr val="black"/>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prstClr val="black"/>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485CE70F-25DD-43C6-B7C2-DF65C7C83EE1}"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324538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21000"/>
          </a:schemeClr>
        </a:solidFill>
        <a:effectLst/>
      </p:bgPr>
    </p:bg>
    <p:spTree>
      <p:nvGrpSpPr>
        <p:cNvPr id="1" name=""/>
        <p:cNvGrpSpPr/>
        <p:nvPr/>
      </p:nvGrpSpPr>
      <p:grpSpPr>
        <a:xfrm>
          <a:off x="0" y="0"/>
          <a:ext cx="0" cy="0"/>
          <a:chOff x="0" y="0"/>
          <a:chExt cx="0" cy="0"/>
        </a:xfrm>
      </p:grpSpPr>
      <p:pic>
        <p:nvPicPr>
          <p:cNvPr id="12"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524625"/>
            <a:ext cx="914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6">
            <a:extLst>
              <a:ext uri="{FF2B5EF4-FFF2-40B4-BE49-F238E27FC236}">
                <a16:creationId xmlns:a16="http://schemas.microsoft.com/office/drawing/2014/main" xmlns="" id="{D8336BE7-5895-4D66-8D9D-EEC5468A1750}"/>
              </a:ext>
            </a:extLst>
          </p:cNvPr>
          <p:cNvSpPr>
            <a:spLocks noChangeArrowheads="1"/>
          </p:cNvSpPr>
          <p:nvPr userDrawn="1"/>
        </p:nvSpPr>
        <p:spPr bwMode="auto">
          <a:xfrm>
            <a:off x="1049338" y="158750"/>
            <a:ext cx="511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3200" b="1" dirty="0">
                <a:solidFill>
                  <a:srgbClr val="FFFF00"/>
                </a:solidFill>
                <a:latin typeface="Times New Roman" panose="02020603050405020304" pitchFamily="18" charset="0"/>
                <a:sym typeface="Times New Roman" panose="02020603050405020304" pitchFamily="18" charset="0"/>
              </a:rPr>
              <a:t>红果研教育</a:t>
            </a:r>
            <a:endParaRPr lang="zh-CN" altLang="en-US" dirty="0"/>
          </a:p>
        </p:txBody>
      </p:sp>
      <p:sp>
        <p:nvSpPr>
          <p:cNvPr id="5" name="矩形 8">
            <a:extLst>
              <a:ext uri="{FF2B5EF4-FFF2-40B4-BE49-F238E27FC236}">
                <a16:creationId xmlns:a16="http://schemas.microsoft.com/office/drawing/2014/main" xmlns="" id="{4DF44E7D-A4B2-4B60-B772-878926E5EF6A}"/>
              </a:ext>
            </a:extLst>
          </p:cNvPr>
          <p:cNvSpPr>
            <a:spLocks noChangeArrowheads="1"/>
          </p:cNvSpPr>
          <p:nvPr userDrawn="1"/>
        </p:nvSpPr>
        <p:spPr bwMode="auto">
          <a:xfrm>
            <a:off x="31750" y="6519863"/>
            <a:ext cx="9112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400" b="1" dirty="0">
                <a:solidFill>
                  <a:srgbClr val="FFFF00"/>
                </a:solidFill>
                <a:latin typeface="Times New Roman" panose="02020603050405020304" pitchFamily="18" charset="0"/>
                <a:sym typeface="Times New Roman" panose="02020603050405020304" pitchFamily="18" charset="0"/>
              </a:rPr>
              <a:t>关注红果研教育微信公众号：</a:t>
            </a:r>
            <a:r>
              <a:rPr lang="en-US" altLang="zh-CN" sz="1400" b="1" dirty="0" err="1">
                <a:solidFill>
                  <a:srgbClr val="FFFF00"/>
                </a:solidFill>
                <a:latin typeface="Times New Roman" panose="02020603050405020304" pitchFamily="18" charset="0"/>
                <a:sym typeface="Times New Roman" panose="02020603050405020304" pitchFamily="18" charset="0"/>
              </a:rPr>
              <a:t>hgykytm</a:t>
            </a:r>
            <a:r>
              <a:rPr lang="zh-CN" altLang="en-US" sz="1400" b="1" dirty="0">
                <a:solidFill>
                  <a:srgbClr val="FFFF00"/>
                </a:solidFill>
                <a:latin typeface="Times New Roman" panose="02020603050405020304" pitchFamily="18" charset="0"/>
                <a:sym typeface="Times New Roman" panose="02020603050405020304" pitchFamily="18" charset="0"/>
              </a:rPr>
              <a:t>，发现更多精彩信息</a:t>
            </a:r>
          </a:p>
        </p:txBody>
      </p:sp>
      <p:pic>
        <p:nvPicPr>
          <p:cNvPr id="6" name="Picture 12"/>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34969" y="-88143"/>
            <a:ext cx="1197019" cy="101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880397" y="922041"/>
            <a:ext cx="5414955" cy="54149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21000"/>
          </a:schemeClr>
        </a:solidFill>
        <a:effectLst/>
      </p:bgPr>
    </p:bg>
    <p:spTree>
      <p:nvGrpSpPr>
        <p:cNvPr id="1" name=""/>
        <p:cNvGrpSpPr/>
        <p:nvPr/>
      </p:nvGrpSpPr>
      <p:grpSpPr>
        <a:xfrm>
          <a:off x="0" y="0"/>
          <a:ext cx="0" cy="0"/>
          <a:chOff x="0" y="0"/>
          <a:chExt cx="0" cy="0"/>
        </a:xfrm>
      </p:grpSpPr>
      <p:pic>
        <p:nvPicPr>
          <p:cNvPr id="12" name="Picture 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6524625"/>
            <a:ext cx="914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6">
            <a:extLst>
              <a:ext uri="{FF2B5EF4-FFF2-40B4-BE49-F238E27FC236}">
                <a16:creationId xmlns:a16="http://schemas.microsoft.com/office/drawing/2014/main" xmlns="" id="{D8336BE7-5895-4D66-8D9D-EEC5468A1750}"/>
              </a:ext>
            </a:extLst>
          </p:cNvPr>
          <p:cNvSpPr>
            <a:spLocks noChangeArrowheads="1"/>
          </p:cNvSpPr>
          <p:nvPr userDrawn="1"/>
        </p:nvSpPr>
        <p:spPr bwMode="auto">
          <a:xfrm>
            <a:off x="1049338" y="158750"/>
            <a:ext cx="511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3200" b="1" dirty="0">
                <a:solidFill>
                  <a:srgbClr val="FFFF00"/>
                </a:solidFill>
                <a:latin typeface="Times New Roman" panose="02020603050405020304" pitchFamily="18" charset="0"/>
                <a:sym typeface="Times New Roman" panose="02020603050405020304" pitchFamily="18" charset="0"/>
              </a:rPr>
              <a:t>红果研教育</a:t>
            </a:r>
            <a:endParaRPr lang="zh-CN" altLang="en-US" dirty="0"/>
          </a:p>
        </p:txBody>
      </p:sp>
      <p:sp>
        <p:nvSpPr>
          <p:cNvPr id="5" name="矩形 8">
            <a:extLst>
              <a:ext uri="{FF2B5EF4-FFF2-40B4-BE49-F238E27FC236}">
                <a16:creationId xmlns:a16="http://schemas.microsoft.com/office/drawing/2014/main" xmlns="" id="{4DF44E7D-A4B2-4B60-B772-878926E5EF6A}"/>
              </a:ext>
            </a:extLst>
          </p:cNvPr>
          <p:cNvSpPr>
            <a:spLocks noChangeArrowheads="1"/>
          </p:cNvSpPr>
          <p:nvPr userDrawn="1"/>
        </p:nvSpPr>
        <p:spPr bwMode="auto">
          <a:xfrm>
            <a:off x="31750" y="6519863"/>
            <a:ext cx="9112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400" b="1" dirty="0">
                <a:solidFill>
                  <a:srgbClr val="FFFF00"/>
                </a:solidFill>
                <a:latin typeface="Times New Roman" panose="02020603050405020304" pitchFamily="18" charset="0"/>
                <a:sym typeface="Times New Roman" panose="02020603050405020304" pitchFamily="18" charset="0"/>
              </a:rPr>
              <a:t>关注红果研教育微信公众号：</a:t>
            </a:r>
            <a:r>
              <a:rPr lang="en-US" altLang="zh-CN" sz="1400" b="1" dirty="0" err="1">
                <a:solidFill>
                  <a:srgbClr val="FFFF00"/>
                </a:solidFill>
                <a:latin typeface="Times New Roman" panose="02020603050405020304" pitchFamily="18" charset="0"/>
                <a:sym typeface="Times New Roman" panose="02020603050405020304" pitchFamily="18" charset="0"/>
              </a:rPr>
              <a:t>hgykytm</a:t>
            </a:r>
            <a:r>
              <a:rPr lang="zh-CN" altLang="en-US" sz="1400" b="1" dirty="0">
                <a:solidFill>
                  <a:srgbClr val="FFFF00"/>
                </a:solidFill>
                <a:latin typeface="Times New Roman" panose="02020603050405020304" pitchFamily="18" charset="0"/>
                <a:sym typeface="Times New Roman" panose="02020603050405020304" pitchFamily="18" charset="0"/>
              </a:rPr>
              <a:t>，发现更多精彩信息</a:t>
            </a:r>
          </a:p>
        </p:txBody>
      </p:sp>
      <p:pic>
        <p:nvPicPr>
          <p:cNvPr id="6" name="Picture 12"/>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34969" y="-88143"/>
            <a:ext cx="1197019" cy="101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880397" y="922041"/>
            <a:ext cx="5414955" cy="5414955"/>
          </a:xfrm>
          <a:prstGeom prst="rect">
            <a:avLst/>
          </a:prstGeom>
        </p:spPr>
      </p:pic>
    </p:spTree>
    <p:extLst>
      <p:ext uri="{BB962C8B-B14F-4D97-AF65-F5344CB8AC3E}">
        <p14:creationId xmlns:p14="http://schemas.microsoft.com/office/powerpoint/2010/main" val="2226009373"/>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hyperlink" Target="https://www.baidu.com/s?wd=%E4%BA%8C%E5%8F%89%E9%93%BE%E8%A1%A8&amp;tn=SE_PcZhidaonwhc_ngpagmjz&amp;rsv_dl=gh_pc_zhidao" TargetMode="Externa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31.png"/><Relationship Id="rId5" Type="http://schemas.openxmlformats.org/officeDocument/2006/relationships/oleObject" Target="../embeddings/oleObject14.bin"/><Relationship Id="rId4" Type="http://schemas.openxmlformats.org/officeDocument/2006/relationships/image" Target="../media/image30.png"/></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32.png"/><Relationship Id="rId5" Type="http://schemas.openxmlformats.org/officeDocument/2006/relationships/oleObject" Target="../embeddings/oleObject16.bin"/><Relationship Id="rId4" Type="http://schemas.openxmlformats.org/officeDocument/2006/relationships/image" Target="../media/image31.png"/></Relationships>
</file>

<file path=ppt/slides/_rels/slide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0.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5.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1"/>
          <p:cNvSpPr>
            <a:spLocks noChangeArrowheads="1"/>
          </p:cNvSpPr>
          <p:nvPr/>
        </p:nvSpPr>
        <p:spPr bwMode="auto">
          <a:xfrm>
            <a:off x="1706141" y="1484784"/>
            <a:ext cx="5256213" cy="3370153"/>
          </a:xfrm>
          <a:prstGeom prst="rect">
            <a:avLst/>
          </a:prstGeom>
          <a:noFill/>
          <a:ln w="9525">
            <a:noFill/>
            <a:miter lim="800000"/>
            <a:headEnd/>
            <a:tailEnd/>
          </a:ln>
        </p:spPr>
        <p:txBody>
          <a:bodyPr>
            <a:spAutoFit/>
          </a:bodyPr>
          <a:lstStyle/>
          <a:p>
            <a:pPr algn="ctr">
              <a:lnSpc>
                <a:spcPct val="150000"/>
              </a:lnSpc>
            </a:pPr>
            <a:r>
              <a:rPr lang="zh-CN" altLang="en-US" sz="5400" b="1" dirty="0"/>
              <a:t>厦门大学</a:t>
            </a:r>
          </a:p>
          <a:p>
            <a:pPr algn="ctr">
              <a:lnSpc>
                <a:spcPct val="150000"/>
              </a:lnSpc>
            </a:pPr>
            <a:r>
              <a:rPr lang="zh-CN" altLang="en-US" sz="4000" b="1" dirty="0"/>
              <a:t>复习指导讲座</a:t>
            </a:r>
            <a:endParaRPr lang="en-US" altLang="zh-CN" sz="4000" b="1" dirty="0"/>
          </a:p>
          <a:p>
            <a:pPr algn="ctr">
              <a:lnSpc>
                <a:spcPct val="150000"/>
              </a:lnSpc>
            </a:pPr>
            <a:r>
              <a:rPr lang="zh-CN" altLang="en-US" sz="2400" b="1" dirty="0">
                <a:solidFill>
                  <a:srgbClr val="FF0000"/>
                </a:solidFill>
              </a:rPr>
              <a:t>时间</a:t>
            </a:r>
            <a:r>
              <a:rPr lang="zh-CN" altLang="en-US" sz="2400" b="1" dirty="0" smtClean="0">
                <a:solidFill>
                  <a:srgbClr val="FF0000"/>
                </a:solidFill>
              </a:rPr>
              <a:t>：</a:t>
            </a:r>
            <a:r>
              <a:rPr lang="en-US" altLang="zh-CN" sz="2400" b="1" dirty="0" smtClean="0">
                <a:solidFill>
                  <a:srgbClr val="FF0000"/>
                </a:solidFill>
              </a:rPr>
              <a:t>8</a:t>
            </a:r>
            <a:r>
              <a:rPr lang="zh-CN" altLang="en-US" sz="2400" b="1" dirty="0" smtClean="0">
                <a:solidFill>
                  <a:srgbClr val="FF0000"/>
                </a:solidFill>
              </a:rPr>
              <a:t>月</a:t>
            </a:r>
            <a:r>
              <a:rPr lang="en-US" altLang="zh-CN" sz="2400" b="1" dirty="0" smtClean="0">
                <a:solidFill>
                  <a:srgbClr val="FF0000"/>
                </a:solidFill>
              </a:rPr>
              <a:t>30</a:t>
            </a:r>
            <a:r>
              <a:rPr lang="zh-CN" altLang="en-US" sz="2400" b="1" dirty="0" smtClean="0">
                <a:solidFill>
                  <a:srgbClr val="FF0000"/>
                </a:solidFill>
              </a:rPr>
              <a:t>日</a:t>
            </a:r>
            <a:r>
              <a:rPr lang="zh-CN" altLang="en-US" sz="2400" b="1" dirty="0">
                <a:solidFill>
                  <a:srgbClr val="FF0000"/>
                </a:solidFill>
              </a:rPr>
              <a:t>（</a:t>
            </a:r>
            <a:r>
              <a:rPr lang="zh-CN" altLang="en-US" sz="2400" b="1" dirty="0" smtClean="0">
                <a:solidFill>
                  <a:srgbClr val="FF0000"/>
                </a:solidFill>
              </a:rPr>
              <a:t>周</a:t>
            </a:r>
            <a:r>
              <a:rPr lang="en-US" altLang="zh-CN" sz="2400" b="1" dirty="0" smtClean="0">
                <a:solidFill>
                  <a:srgbClr val="FF0000"/>
                </a:solidFill>
              </a:rPr>
              <a:t>4</a:t>
            </a:r>
            <a:r>
              <a:rPr lang="zh-CN" altLang="en-US" sz="2400" b="1" dirty="0" smtClean="0">
                <a:solidFill>
                  <a:srgbClr val="FF0000"/>
                </a:solidFill>
              </a:rPr>
              <a:t>）</a:t>
            </a:r>
            <a:r>
              <a:rPr lang="en-US" altLang="zh-CN" sz="2400" b="1" dirty="0" smtClean="0">
                <a:solidFill>
                  <a:srgbClr val="FF0000"/>
                </a:solidFill>
              </a:rPr>
              <a:t>19:00</a:t>
            </a:r>
            <a:endParaRPr lang="en-US" altLang="zh-CN" sz="2400" b="1" dirty="0">
              <a:solidFill>
                <a:srgbClr val="FF0000"/>
              </a:solidFill>
            </a:endParaRPr>
          </a:p>
          <a:p>
            <a:pPr algn="ctr">
              <a:lnSpc>
                <a:spcPct val="150000"/>
              </a:lnSpc>
            </a:pPr>
            <a:r>
              <a:rPr lang="zh-CN" altLang="en-US" sz="2400" b="1" dirty="0">
                <a:solidFill>
                  <a:srgbClr val="FF0000"/>
                </a:solidFill>
              </a:rPr>
              <a:t>主讲人</a:t>
            </a:r>
            <a:r>
              <a:rPr lang="zh-CN" altLang="en-US" sz="2400" b="1" dirty="0" smtClean="0">
                <a:solidFill>
                  <a:srgbClr val="FF0000"/>
                </a:solidFill>
              </a:rPr>
              <a:t>：胖胖不胖</a:t>
            </a:r>
            <a:endParaRPr lang="en-US" altLang="zh-CN" sz="24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u="sng"/>
              <a:t>6.1.2 </a:t>
            </a:r>
            <a:r>
              <a:rPr lang="zh-CN" altLang="en-US" u="sng"/>
              <a:t>树的基本术语</a:t>
            </a:r>
          </a:p>
        </p:txBody>
      </p:sp>
      <p:sp>
        <p:nvSpPr>
          <p:cNvPr id="386051" name="Rectangle 3"/>
          <p:cNvSpPr>
            <a:spLocks noGrp="1" noChangeArrowheads="1"/>
          </p:cNvSpPr>
          <p:nvPr>
            <p:ph type="body" idx="1"/>
          </p:nvPr>
        </p:nvSpPr>
        <p:spPr>
          <a:xfrm>
            <a:off x="539750" y="1341438"/>
            <a:ext cx="7918450" cy="5516562"/>
          </a:xfrm>
        </p:spPr>
        <p:txBody>
          <a:bodyPr/>
          <a:lstStyle/>
          <a:p>
            <a:pPr marL="0" indent="0">
              <a:buFontTx/>
              <a:buNone/>
            </a:pPr>
            <a:endParaRPr lang="en-US" altLang="zh-CN"/>
          </a:p>
          <a:p>
            <a:pPr marL="0" indent="0">
              <a:buFontTx/>
              <a:buNone/>
            </a:pPr>
            <a:r>
              <a:rPr lang="en-US" altLang="zh-CN" sz="1800"/>
              <a:t>6</a:t>
            </a:r>
            <a:r>
              <a:rPr lang="zh-CN" altLang="en-US" sz="1800"/>
              <a:t>．孩子、双亲、兄弟、祖先、子孙</a:t>
            </a:r>
          </a:p>
          <a:p>
            <a:pPr marL="0" indent="0">
              <a:buFontTx/>
              <a:buNone/>
            </a:pPr>
            <a:r>
              <a:rPr lang="zh-CN" altLang="en-US" sz="1800"/>
              <a:t>   　结点的子树的根称为该结点的</a:t>
            </a:r>
            <a:r>
              <a:rPr lang="zh-CN" altLang="en-US" sz="1800" b="1"/>
              <a:t>孩子</a:t>
            </a:r>
            <a:r>
              <a:rPr lang="zh-CN" altLang="en-US" sz="1800"/>
              <a:t>，相应地，该结点称为孩子的</a:t>
            </a:r>
            <a:r>
              <a:rPr lang="zh-CN" altLang="en-US" sz="1800" b="1"/>
              <a:t>双亲</a:t>
            </a:r>
            <a:r>
              <a:rPr lang="zh-CN" altLang="en-US" sz="1800"/>
              <a:t>。同一个双亲的孩子之间互称</a:t>
            </a:r>
            <a:r>
              <a:rPr lang="zh-CN" altLang="en-US" sz="1800" b="1"/>
              <a:t>兄弟</a:t>
            </a:r>
            <a:r>
              <a:rPr lang="zh-CN" altLang="en-US" sz="1800"/>
              <a:t>。结点的</a:t>
            </a:r>
            <a:r>
              <a:rPr lang="zh-CN" altLang="en-US" sz="1800" b="1"/>
              <a:t>祖先</a:t>
            </a:r>
            <a:r>
              <a:rPr lang="zh-CN" altLang="en-US" sz="1800"/>
              <a:t>是从根到该结点所经分支上的所有结点。以某结点为根的子树中的任一结点都称为该结点的</a:t>
            </a:r>
            <a:r>
              <a:rPr lang="zh-CN" altLang="en-US" sz="1800" b="1"/>
              <a:t>子孙</a:t>
            </a:r>
            <a:r>
              <a:rPr lang="zh-CN" altLang="en-US" sz="1800"/>
              <a:t>。例如，在图</a:t>
            </a:r>
            <a:r>
              <a:rPr lang="en-US" altLang="zh-CN" sz="1800"/>
              <a:t>6-1</a:t>
            </a:r>
            <a:r>
              <a:rPr lang="zh-CN" altLang="en-US" sz="1800"/>
              <a:t>（</a:t>
            </a:r>
            <a:r>
              <a:rPr lang="en-US" altLang="zh-CN" sz="1800"/>
              <a:t>a</a:t>
            </a:r>
            <a:r>
              <a:rPr lang="zh-CN" altLang="en-US" sz="1800"/>
              <a:t>）中，</a:t>
            </a:r>
            <a:r>
              <a:rPr lang="en-US" altLang="zh-CN" sz="1800"/>
              <a:t>B</a:t>
            </a:r>
            <a:r>
              <a:rPr lang="zh-CN" altLang="en-US" sz="1800"/>
              <a:t>，</a:t>
            </a:r>
            <a:r>
              <a:rPr lang="en-US" altLang="zh-CN" sz="1800"/>
              <a:t>C</a:t>
            </a:r>
            <a:r>
              <a:rPr lang="zh-CN" altLang="en-US" sz="1800"/>
              <a:t>互为兄弟，它们都是</a:t>
            </a:r>
            <a:r>
              <a:rPr lang="en-US" altLang="zh-CN" sz="1800"/>
              <a:t>A</a:t>
            </a:r>
            <a:r>
              <a:rPr lang="zh-CN" altLang="en-US" sz="1800"/>
              <a:t>的孩子，而</a:t>
            </a:r>
            <a:r>
              <a:rPr lang="en-US" altLang="zh-CN" sz="1800"/>
              <a:t>A</a:t>
            </a:r>
            <a:r>
              <a:rPr lang="zh-CN" altLang="en-US" sz="1800"/>
              <a:t>是它们的双亲，</a:t>
            </a:r>
            <a:r>
              <a:rPr lang="en-US" altLang="zh-CN" sz="1800"/>
              <a:t>M</a:t>
            </a:r>
            <a:r>
              <a:rPr lang="zh-CN" altLang="en-US" sz="1800"/>
              <a:t>结点的祖先是</a:t>
            </a:r>
            <a:r>
              <a:rPr lang="en-US" altLang="zh-CN" sz="1800"/>
              <a:t>A</a:t>
            </a:r>
            <a:r>
              <a:rPr lang="zh-CN" altLang="en-US" sz="1800"/>
              <a:t>，</a:t>
            </a:r>
            <a:r>
              <a:rPr lang="en-US" altLang="zh-CN" sz="1800"/>
              <a:t>B</a:t>
            </a:r>
            <a:r>
              <a:rPr lang="zh-CN" altLang="en-US" sz="1800"/>
              <a:t>，</a:t>
            </a:r>
            <a:r>
              <a:rPr lang="en-US" altLang="zh-CN" sz="1800"/>
              <a:t>D</a:t>
            </a:r>
            <a:r>
              <a:rPr lang="zh-CN" altLang="en-US" sz="1800"/>
              <a:t>，</a:t>
            </a:r>
            <a:r>
              <a:rPr lang="en-US" altLang="zh-CN" sz="1800"/>
              <a:t>B</a:t>
            </a:r>
            <a:r>
              <a:rPr lang="zh-CN" altLang="en-US" sz="1800"/>
              <a:t>的子孙为</a:t>
            </a:r>
            <a:r>
              <a:rPr lang="en-US" altLang="zh-CN" sz="1800"/>
              <a:t>D</a:t>
            </a:r>
            <a:r>
              <a:rPr lang="zh-CN" altLang="en-US" sz="1800"/>
              <a:t>，</a:t>
            </a:r>
            <a:r>
              <a:rPr lang="en-US" altLang="zh-CN" sz="1800"/>
              <a:t>M</a:t>
            </a:r>
            <a:r>
              <a:rPr lang="zh-CN" altLang="en-US" sz="1800"/>
              <a:t>，</a:t>
            </a:r>
            <a:r>
              <a:rPr lang="en-US" altLang="zh-CN" sz="1800"/>
              <a:t>E</a:t>
            </a:r>
            <a:r>
              <a:rPr lang="zh-CN" altLang="en-US" sz="1800"/>
              <a:t>。 </a:t>
            </a:r>
          </a:p>
          <a:p>
            <a:pPr marL="0" indent="0">
              <a:buFontTx/>
              <a:buNone/>
            </a:pPr>
            <a:r>
              <a:rPr lang="en-US" altLang="zh-CN" sz="1800"/>
              <a:t>7</a:t>
            </a:r>
            <a:r>
              <a:rPr lang="zh-CN" altLang="en-US" sz="1800"/>
              <a:t>．结点的层次</a:t>
            </a:r>
          </a:p>
          <a:p>
            <a:pPr marL="0" indent="0">
              <a:buFontTx/>
              <a:buNone/>
            </a:pPr>
            <a:r>
              <a:rPr lang="zh-CN" altLang="en-US" sz="1800"/>
              <a:t>    结点的层次，从根开始定义起，根为第一层，根的孩子为第二层。其余结点的层次值为双亲结点层次值加</a:t>
            </a:r>
            <a:r>
              <a:rPr lang="en-US" altLang="zh-CN" sz="1800"/>
              <a:t>1</a:t>
            </a:r>
            <a:r>
              <a:rPr lang="zh-CN" altLang="en-US" sz="1800"/>
              <a:t>，若某结点在第</a:t>
            </a:r>
            <a:r>
              <a:rPr lang="en-US" altLang="zh-CN" sz="1800"/>
              <a:t>i</a:t>
            </a:r>
            <a:r>
              <a:rPr lang="zh-CN" altLang="en-US" sz="1800"/>
              <a:t>层，则其子树的根就在第</a:t>
            </a:r>
            <a:r>
              <a:rPr lang="en-US" altLang="zh-CN" sz="1800"/>
              <a:t>i+1</a:t>
            </a:r>
            <a:r>
              <a:rPr lang="zh-CN" altLang="en-US" sz="1800"/>
              <a:t>层。其双亲在同一层的结点互为堂兄弟。例如，在图</a:t>
            </a:r>
            <a:r>
              <a:rPr lang="en-US" altLang="zh-CN" sz="1800"/>
              <a:t>6-1</a:t>
            </a:r>
            <a:r>
              <a:rPr lang="zh-CN" altLang="en-US" sz="1800"/>
              <a:t>（</a:t>
            </a:r>
            <a:r>
              <a:rPr lang="en-US" altLang="zh-CN" sz="1800"/>
              <a:t>b</a:t>
            </a:r>
            <a:r>
              <a:rPr lang="zh-CN" altLang="en-US" sz="1800"/>
              <a:t>）中，</a:t>
            </a:r>
            <a:r>
              <a:rPr lang="en-US" altLang="zh-CN" sz="1800"/>
              <a:t>A</a:t>
            </a:r>
            <a:r>
              <a:rPr lang="zh-CN" altLang="en-US" sz="1800"/>
              <a:t>，</a:t>
            </a:r>
            <a:r>
              <a:rPr lang="en-US" altLang="zh-CN" sz="1800"/>
              <a:t>B</a:t>
            </a:r>
            <a:r>
              <a:rPr lang="zh-CN" altLang="en-US" sz="1800"/>
              <a:t>，</a:t>
            </a:r>
            <a:r>
              <a:rPr lang="en-US" altLang="zh-CN" sz="1800"/>
              <a:t>D</a:t>
            </a:r>
            <a:r>
              <a:rPr lang="zh-CN" altLang="en-US" sz="1800"/>
              <a:t>，</a:t>
            </a:r>
            <a:r>
              <a:rPr lang="en-US" altLang="zh-CN" sz="1800"/>
              <a:t>M</a:t>
            </a:r>
            <a:r>
              <a:rPr lang="zh-CN" altLang="en-US" sz="1800"/>
              <a:t>的层次值分别为</a:t>
            </a:r>
            <a:r>
              <a:rPr lang="en-US" altLang="zh-CN" sz="1800"/>
              <a:t>1</a:t>
            </a:r>
            <a:r>
              <a:rPr lang="zh-CN" altLang="en-US" sz="1800"/>
              <a:t>，</a:t>
            </a:r>
            <a:r>
              <a:rPr lang="en-US" altLang="zh-CN" sz="1800"/>
              <a:t>2</a:t>
            </a:r>
            <a:r>
              <a:rPr lang="zh-CN" altLang="en-US" sz="1800"/>
              <a:t>，</a:t>
            </a:r>
            <a:r>
              <a:rPr lang="en-US" altLang="zh-CN" sz="1800"/>
              <a:t>3</a:t>
            </a:r>
            <a:r>
              <a:rPr lang="zh-CN" altLang="en-US" sz="1800"/>
              <a:t>，</a:t>
            </a:r>
            <a:r>
              <a:rPr lang="en-US" altLang="zh-CN" sz="1800"/>
              <a:t>4</a:t>
            </a:r>
            <a:r>
              <a:rPr lang="zh-CN" altLang="en-US" sz="1800"/>
              <a:t>。</a:t>
            </a:r>
          </a:p>
          <a:p>
            <a:pPr marL="0" indent="0">
              <a:buFontTx/>
              <a:buNone/>
            </a:pPr>
            <a:r>
              <a:rPr lang="en-US" altLang="zh-CN" sz="1800"/>
              <a:t>8</a:t>
            </a:r>
            <a:r>
              <a:rPr lang="zh-CN" altLang="en-US" sz="1800"/>
              <a:t>．树的深度</a:t>
            </a:r>
          </a:p>
          <a:p>
            <a:pPr marL="0" indent="0">
              <a:buFontTx/>
              <a:buNone/>
            </a:pPr>
            <a:r>
              <a:rPr lang="zh-CN" altLang="en-US" sz="1800"/>
              <a:t>   　树中结点的最大层次称为树的深度或高度。图</a:t>
            </a:r>
            <a:r>
              <a:rPr lang="en-US" altLang="zh-CN" sz="1800"/>
              <a:t>6-1(b</a:t>
            </a:r>
            <a:r>
              <a:rPr lang="zh-CN" altLang="en-US" sz="1800"/>
              <a:t>）所示的树的深度为</a:t>
            </a:r>
            <a:r>
              <a:rPr lang="en-US" altLang="zh-CN" sz="1800"/>
              <a:t>4</a:t>
            </a:r>
            <a:r>
              <a:rPr lang="zh-CN" altLang="en-US" sz="1800"/>
              <a:t>。</a:t>
            </a:r>
          </a:p>
        </p:txBody>
      </p:sp>
    </p:spTree>
    <p:extLst>
      <p:ext uri="{BB962C8B-B14F-4D97-AF65-F5344CB8AC3E}">
        <p14:creationId xmlns:p14="http://schemas.microsoft.com/office/powerpoint/2010/main" val="2243906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84FC0CF3-3108-4A70-8326-96D0787422A0}"/>
              </a:ext>
            </a:extLst>
          </p:cNvPr>
          <p:cNvSpPr/>
          <p:nvPr/>
        </p:nvSpPr>
        <p:spPr>
          <a:xfrm>
            <a:off x="971600" y="1700808"/>
            <a:ext cx="7488832" cy="3728649"/>
          </a:xfrm>
          <a:prstGeom prst="rect">
            <a:avLst/>
          </a:prstGeom>
        </p:spPr>
        <p:txBody>
          <a:bodyPr wrap="square">
            <a:spAutoFit/>
          </a:bodyPr>
          <a:lstStyle/>
          <a:p>
            <a:pPr>
              <a:lnSpc>
                <a:spcPct val="150000"/>
              </a:lnSpc>
            </a:pPr>
            <a:r>
              <a:rPr lang="en-US" altLang="zh-CN" sz="2000"/>
              <a:t>Boolean Check( BiTree T, int &amp;Depth){ </a:t>
            </a:r>
          </a:p>
          <a:p>
            <a:pPr>
              <a:lnSpc>
                <a:spcPct val="150000"/>
              </a:lnSpc>
            </a:pPr>
            <a:r>
              <a:rPr lang="en-US" altLang="zh-CN" sz="2000"/>
              <a:t>      int ldepth, rdepth;</a:t>
            </a:r>
          </a:p>
          <a:p>
            <a:pPr>
              <a:lnSpc>
                <a:spcPct val="150000"/>
              </a:lnSpc>
            </a:pPr>
            <a:r>
              <a:rPr lang="en-US" altLang="zh-CN" sz="2000"/>
              <a:t>      if( T==NULL) { Depth=0; return TRUE; }</a:t>
            </a:r>
          </a:p>
          <a:p>
            <a:pPr>
              <a:lnSpc>
                <a:spcPct val="150000"/>
              </a:lnSpc>
            </a:pPr>
            <a:r>
              <a:rPr lang="en-US" altLang="zh-CN" sz="2000"/>
              <a:t>      if( Check(T-&gt;lchild, ldepth)==FALSE ) return FALSE;</a:t>
            </a:r>
          </a:p>
          <a:p>
            <a:pPr>
              <a:lnSpc>
                <a:spcPct val="150000"/>
              </a:lnSpc>
            </a:pPr>
            <a:r>
              <a:rPr lang="en-US" altLang="zh-CN" sz="2000"/>
              <a:t>      if( Check(T-&gt;rchild,rdepth)==FALSE) return FALSE;</a:t>
            </a:r>
          </a:p>
          <a:p>
            <a:pPr>
              <a:lnSpc>
                <a:spcPct val="150000"/>
              </a:lnSpc>
            </a:pPr>
            <a:r>
              <a:rPr lang="en-US" altLang="zh-CN" sz="2000"/>
              <a:t>      if( ldepth!=rdepth ) return FALSE; </a:t>
            </a:r>
          </a:p>
          <a:p>
            <a:pPr>
              <a:lnSpc>
                <a:spcPct val="150000"/>
              </a:lnSpc>
            </a:pPr>
            <a:r>
              <a:rPr lang="en-US" altLang="zh-CN" sz="2000"/>
              <a:t>      Depth=ldepth+1; return TRUE;</a:t>
            </a:r>
          </a:p>
          <a:p>
            <a:pPr>
              <a:lnSpc>
                <a:spcPct val="150000"/>
              </a:lnSpc>
            </a:pPr>
            <a:r>
              <a:rPr lang="en-US" altLang="zh-CN" sz="2000"/>
              <a:t>}</a:t>
            </a:r>
          </a:p>
        </p:txBody>
      </p:sp>
    </p:spTree>
    <p:extLst>
      <p:ext uri="{BB962C8B-B14F-4D97-AF65-F5344CB8AC3E}">
        <p14:creationId xmlns:p14="http://schemas.microsoft.com/office/powerpoint/2010/main" val="26454985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323528" y="823864"/>
            <a:ext cx="8640960" cy="2031325"/>
          </a:xfrm>
          <a:prstGeom prst="rect">
            <a:avLst/>
          </a:prstGeom>
        </p:spPr>
        <p:txBody>
          <a:bodyPr wrap="square">
            <a:spAutoFit/>
          </a:bodyPr>
          <a:lstStyle/>
          <a:p>
            <a:pPr lvl="0" algn="just">
              <a:lnSpc>
                <a:spcPct val="150000"/>
              </a:lnSpc>
              <a:spcAft>
                <a:spcPts val="0"/>
              </a:spcAft>
            </a:pPr>
            <a:r>
              <a:rPr lang="zh-CN" altLang="en-US" sz="2400" b="1" kern="100" dirty="0">
                <a:latin typeface="Calibri"/>
                <a:ea typeface="宋体"/>
                <a:cs typeface="Times New Roman"/>
              </a:rPr>
              <a:t>一、树的代码详解</a:t>
            </a:r>
            <a:endParaRPr lang="en-US" altLang="zh-CN" sz="2400" b="1" kern="100" dirty="0">
              <a:latin typeface="Calibri"/>
              <a:ea typeface="宋体"/>
              <a:cs typeface="Times New Roman"/>
            </a:endParaRPr>
          </a:p>
          <a:p>
            <a:pPr lvl="0" algn="just">
              <a:lnSpc>
                <a:spcPct val="150000"/>
              </a:lnSpc>
              <a:spcAft>
                <a:spcPts val="0"/>
              </a:spcAft>
            </a:pPr>
            <a:r>
              <a:rPr lang="en-US" altLang="zh-CN" sz="2000" kern="100" dirty="0">
                <a:latin typeface="Calibri"/>
                <a:ea typeface="宋体"/>
                <a:cs typeface="Times New Roman"/>
              </a:rPr>
              <a:t>3</a:t>
            </a:r>
            <a:r>
              <a:rPr lang="zh-CN" altLang="en-US" sz="2000" kern="100" dirty="0">
                <a:latin typeface="Calibri"/>
                <a:ea typeface="宋体"/>
                <a:cs typeface="Times New Roman"/>
              </a:rPr>
              <a:t>、（本题</a:t>
            </a:r>
            <a:r>
              <a:rPr lang="en-US" altLang="zh-CN" sz="2000" kern="100" dirty="0">
                <a:latin typeface="Calibri"/>
                <a:ea typeface="宋体"/>
                <a:cs typeface="Times New Roman"/>
              </a:rPr>
              <a:t>20</a:t>
            </a:r>
            <a:r>
              <a:rPr lang="zh-CN" altLang="en-US" sz="2000" kern="100" dirty="0">
                <a:latin typeface="Calibri"/>
                <a:ea typeface="宋体"/>
                <a:cs typeface="Times New Roman"/>
              </a:rPr>
              <a:t>分</a:t>
            </a:r>
            <a:r>
              <a:rPr lang="zh-CN" altLang="en-US" sz="2000" kern="100" dirty="0" smtClean="0">
                <a:latin typeface="Calibri"/>
                <a:ea typeface="宋体"/>
                <a:cs typeface="Times New Roman"/>
              </a:rPr>
              <a:t>）</a:t>
            </a:r>
            <a:r>
              <a:rPr lang="zh-CN" altLang="en-US" sz="2000" dirty="0"/>
              <a:t>以二叉链表为存储结构，分别写出求二叉树高度及宽度的算法。所谓宽度是指在二叉树的各层上，具有结点数最多的那一层上的结点总数</a:t>
            </a:r>
            <a:r>
              <a:rPr lang="zh-CN" altLang="en-US" sz="2000" kern="100" dirty="0" smtClean="0">
                <a:latin typeface="Calibri"/>
                <a:ea typeface="宋体"/>
                <a:cs typeface="Times New Roman"/>
              </a:rPr>
              <a:t>。</a:t>
            </a:r>
            <a:endParaRPr lang="en-US" altLang="zh-CN" sz="2000" kern="100" dirty="0">
              <a:latin typeface="Calibri"/>
              <a:ea typeface="宋体"/>
              <a:cs typeface="Times New Roman"/>
            </a:endParaRPr>
          </a:p>
        </p:txBody>
      </p:sp>
      <p:sp>
        <p:nvSpPr>
          <p:cNvPr id="2" name="文本框 1"/>
          <p:cNvSpPr txBox="1"/>
          <p:nvPr/>
        </p:nvSpPr>
        <p:spPr>
          <a:xfrm>
            <a:off x="323528" y="3356992"/>
            <a:ext cx="7920880" cy="1754326"/>
          </a:xfrm>
          <a:prstGeom prst="rect">
            <a:avLst/>
          </a:prstGeom>
          <a:noFill/>
        </p:spPr>
        <p:txBody>
          <a:bodyPr wrap="square" rtlCol="0">
            <a:spAutoFit/>
          </a:bodyPr>
          <a:lstStyle/>
          <a:p>
            <a:r>
              <a:rPr lang="zh-CN" altLang="en-US"/>
              <a:t>有左孩子的分支结点，因为该节点左孩子指针存储左子树，所以无法存储前驱线索（左线索），那是否，可以通过该分支结点得到它的前驱结点呢？ 答案是否定的！因为如果该分支结点是左子树，在前驱是它的双亲结点；如果是右子树，则前驱在它的左兄弟子树上。二叉树采用二次链表实现，没法访问一个结点的双亲结点，当然也不可能访问它的左兄弟。它只能访问自个的直系后裔结点。这是由于二叉树的</a:t>
            </a:r>
            <a:r>
              <a:rPr lang="zh-CN" altLang="en-US">
                <a:hlinkClick r:id="rId2"/>
              </a:rPr>
              <a:t>二叉链表</a:t>
            </a:r>
            <a:r>
              <a:rPr lang="zh-CN" altLang="en-US"/>
              <a:t>存储本身决定的。</a:t>
            </a:r>
            <a:endParaRPr lang="zh-CN" altLang="en-US" dirty="0"/>
          </a:p>
        </p:txBody>
      </p:sp>
    </p:spTree>
    <p:extLst>
      <p:ext uri="{BB962C8B-B14F-4D97-AF65-F5344CB8AC3E}">
        <p14:creationId xmlns:p14="http://schemas.microsoft.com/office/powerpoint/2010/main" val="381937471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179512" y="908720"/>
            <a:ext cx="8784976" cy="5584606"/>
          </a:xfrm>
          <a:prstGeom prst="rect">
            <a:avLst/>
          </a:prstGeom>
        </p:spPr>
        <p:txBody>
          <a:bodyPr wrap="square">
            <a:spAutoFit/>
          </a:bodyPr>
          <a:lstStyle/>
          <a:p>
            <a:pPr lvl="0" algn="just">
              <a:lnSpc>
                <a:spcPct val="150000"/>
              </a:lnSpc>
              <a:spcAft>
                <a:spcPts val="0"/>
              </a:spcAft>
            </a:pPr>
            <a:r>
              <a:rPr lang="en-US" altLang="zh-CN" sz="2000" kern="100">
                <a:latin typeface="Calibri"/>
                <a:ea typeface="宋体"/>
                <a:cs typeface="Times New Roman"/>
              </a:rPr>
              <a:t>4</a:t>
            </a:r>
            <a:r>
              <a:rPr lang="zh-CN" altLang="en-US" sz="2000" kern="100">
                <a:latin typeface="Calibri"/>
                <a:ea typeface="宋体"/>
                <a:cs typeface="Times New Roman"/>
              </a:rPr>
              <a:t>、（本题</a:t>
            </a:r>
            <a:r>
              <a:rPr lang="en-US" altLang="zh-CN" sz="2000" kern="100">
                <a:latin typeface="Calibri"/>
                <a:ea typeface="宋体"/>
                <a:cs typeface="Times New Roman"/>
              </a:rPr>
              <a:t>15</a:t>
            </a:r>
            <a:r>
              <a:rPr lang="zh-CN" altLang="en-US" sz="2000" kern="100">
                <a:latin typeface="Calibri"/>
                <a:ea typeface="宋体"/>
                <a:cs typeface="Times New Roman"/>
              </a:rPr>
              <a:t>分）用孩子兄弟链表作为树的存储结构，设计算法求出树的深度。</a:t>
            </a:r>
          </a:p>
          <a:p>
            <a:pPr lvl="0" algn="just">
              <a:lnSpc>
                <a:spcPct val="150000"/>
              </a:lnSpc>
              <a:spcAft>
                <a:spcPts val="0"/>
              </a:spcAft>
            </a:pPr>
            <a:r>
              <a:rPr lang="zh-CN" altLang="en-US" sz="2000" kern="100">
                <a:latin typeface="Calibri"/>
                <a:ea typeface="宋体"/>
                <a:cs typeface="Times New Roman"/>
              </a:rPr>
              <a:t>解：算法思路：一棵树的深度可以递归定义为：若树为空，则深度为</a:t>
            </a:r>
            <a:r>
              <a:rPr lang="en-US" altLang="zh-CN" sz="2000" kern="100">
                <a:latin typeface="Calibri"/>
                <a:ea typeface="宋体"/>
                <a:cs typeface="Times New Roman"/>
              </a:rPr>
              <a:t>0</a:t>
            </a:r>
            <a:r>
              <a:rPr lang="zh-CN" altLang="en-US" sz="2000" kern="100">
                <a:latin typeface="Calibri"/>
                <a:ea typeface="宋体"/>
                <a:cs typeface="Times New Roman"/>
              </a:rPr>
              <a:t>，否则树的深度为根结点的所有子树深度的最大值加</a:t>
            </a:r>
            <a:r>
              <a:rPr lang="en-US" altLang="zh-CN" sz="2000" kern="100">
                <a:latin typeface="Calibri"/>
                <a:ea typeface="宋体"/>
                <a:cs typeface="Times New Roman"/>
              </a:rPr>
              <a:t>1</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int depth(CSNode * t){</a:t>
            </a:r>
          </a:p>
          <a:p>
            <a:pPr lvl="0" algn="just">
              <a:lnSpc>
                <a:spcPct val="150000"/>
              </a:lnSpc>
              <a:spcAft>
                <a:spcPts val="0"/>
              </a:spcAft>
            </a:pPr>
            <a:r>
              <a:rPr lang="en-US" altLang="zh-CN" sz="2000" kern="100">
                <a:latin typeface="Calibri"/>
                <a:ea typeface="宋体"/>
                <a:cs typeface="Times New Roman"/>
              </a:rPr>
              <a:t>	CSNode *p; int m, d;</a:t>
            </a:r>
          </a:p>
          <a:p>
            <a:pPr lvl="0" algn="just">
              <a:lnSpc>
                <a:spcPct val="150000"/>
              </a:lnSpc>
              <a:spcAft>
                <a:spcPts val="0"/>
              </a:spcAft>
            </a:pPr>
            <a:r>
              <a:rPr lang="en-US" altLang="zh-CN" sz="2000" kern="100">
                <a:latin typeface="Calibri"/>
                <a:ea typeface="宋体"/>
                <a:cs typeface="Times New Roman"/>
              </a:rPr>
              <a:t>	if (t==NULL) return 0;</a:t>
            </a:r>
          </a:p>
          <a:p>
            <a:pPr lvl="0" algn="just">
              <a:lnSpc>
                <a:spcPct val="150000"/>
              </a:lnSpc>
              <a:spcAft>
                <a:spcPts val="0"/>
              </a:spcAft>
            </a:pPr>
            <a:r>
              <a:rPr lang="en-US" altLang="zh-CN" sz="2000" kern="100">
                <a:latin typeface="Calibri"/>
                <a:ea typeface="宋体"/>
                <a:cs typeface="Times New Roman"/>
              </a:rPr>
              <a:t>	p=t-&gt;firstchild; m=0;</a:t>
            </a:r>
          </a:p>
          <a:p>
            <a:pPr lvl="0" algn="just">
              <a:lnSpc>
                <a:spcPct val="150000"/>
              </a:lnSpc>
              <a:spcAft>
                <a:spcPts val="0"/>
              </a:spcAft>
            </a:pPr>
            <a:r>
              <a:rPr lang="en-US" altLang="zh-CN" sz="2000" kern="100">
                <a:latin typeface="Calibri"/>
                <a:ea typeface="宋体"/>
                <a:cs typeface="Times New Roman"/>
              </a:rPr>
              <a:t>	while (p) {</a:t>
            </a:r>
          </a:p>
          <a:p>
            <a:pPr lvl="0" algn="just">
              <a:lnSpc>
                <a:spcPct val="150000"/>
              </a:lnSpc>
              <a:spcAft>
                <a:spcPts val="0"/>
              </a:spcAft>
            </a:pPr>
            <a:r>
              <a:rPr lang="en-US" altLang="zh-CN" sz="2000" kern="100">
                <a:latin typeface="Calibri"/>
                <a:ea typeface="宋体"/>
                <a:cs typeface="Times New Roman"/>
              </a:rPr>
              <a:t>		d=depth(p);</a:t>
            </a:r>
          </a:p>
          <a:p>
            <a:pPr lvl="0" algn="just">
              <a:lnSpc>
                <a:spcPct val="150000"/>
              </a:lnSpc>
              <a:spcAft>
                <a:spcPts val="0"/>
              </a:spcAft>
            </a:pPr>
            <a:r>
              <a:rPr lang="en-US" altLang="zh-CN" sz="2000" kern="100">
                <a:latin typeface="Calibri"/>
                <a:ea typeface="宋体"/>
                <a:cs typeface="Times New Roman"/>
              </a:rPr>
              <a:t>		if (d&gt;m)	m=d;</a:t>
            </a:r>
          </a:p>
          <a:p>
            <a:pPr lvl="0" algn="just">
              <a:lnSpc>
                <a:spcPct val="150000"/>
              </a:lnSpc>
              <a:spcAft>
                <a:spcPts val="0"/>
              </a:spcAft>
            </a:pPr>
            <a:r>
              <a:rPr lang="en-US" altLang="zh-CN" sz="2000" kern="100">
                <a:latin typeface="Calibri"/>
                <a:ea typeface="宋体"/>
                <a:cs typeface="Times New Roman"/>
              </a:rPr>
              <a:t> 		p=p-&gt;nextsibling; }</a:t>
            </a:r>
          </a:p>
          <a:p>
            <a:pPr lvl="0" algn="just">
              <a:lnSpc>
                <a:spcPct val="150000"/>
              </a:lnSpc>
              <a:spcAft>
                <a:spcPts val="0"/>
              </a:spcAft>
            </a:pPr>
            <a:r>
              <a:rPr lang="en-US" altLang="zh-CN" sz="2000" kern="100">
                <a:latin typeface="Calibri"/>
                <a:ea typeface="宋体"/>
                <a:cs typeface="Times New Roman"/>
              </a:rPr>
              <a:t>	return m+1;  }</a:t>
            </a:r>
          </a:p>
        </p:txBody>
      </p:sp>
      <p:graphicFrame>
        <p:nvGraphicFramePr>
          <p:cNvPr id="3" name="对象 2">
            <a:extLst>
              <a:ext uri="{FF2B5EF4-FFF2-40B4-BE49-F238E27FC236}">
                <a16:creationId xmlns="" xmlns:a16="http://schemas.microsoft.com/office/drawing/2014/main" id="{06904861-FFA2-48C7-8687-F57994BF1FA0}"/>
              </a:ext>
            </a:extLst>
          </p:cNvPr>
          <p:cNvGraphicFramePr>
            <a:graphicFrameLocks/>
          </p:cNvGraphicFramePr>
          <p:nvPr/>
        </p:nvGraphicFramePr>
        <p:xfrm>
          <a:off x="5875816" y="2924944"/>
          <a:ext cx="3078163" cy="1943100"/>
        </p:xfrm>
        <a:graphic>
          <a:graphicData uri="http://schemas.openxmlformats.org/presentationml/2006/ole">
            <mc:AlternateContent xmlns:mc="http://schemas.openxmlformats.org/markup-compatibility/2006">
              <mc:Choice xmlns:v="urn:schemas-microsoft-com:vml" Requires="v">
                <p:oleObj spid="_x0000_s2194" r:id="rId3" imgW="4390476" imgH="1952898" progId="Paint.Picture">
                  <p:embed/>
                </p:oleObj>
              </mc:Choice>
              <mc:Fallback>
                <p:oleObj r:id="rId3" imgW="4390476" imgH="1952898" progId="Paint.Picture">
                  <p:embed/>
                  <p:pic>
                    <p:nvPicPr>
                      <p:cNvPr id="3" name="对象 2">
                        <a:extLst>
                          <a:ext uri="{FF2B5EF4-FFF2-40B4-BE49-F238E27FC236}">
                            <a16:creationId xmlns="" xmlns:a16="http://schemas.microsoft.com/office/drawing/2014/main" id="{06904861-FFA2-48C7-8687-F57994BF1FA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816" y="2924944"/>
                        <a:ext cx="30781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 xmlns:a16="http://schemas.microsoft.com/office/drawing/2014/main" id="{872219D5-A57B-4D52-BC57-666138FE7B5C}"/>
              </a:ext>
            </a:extLst>
          </p:cNvPr>
          <p:cNvGraphicFramePr>
            <a:graphicFrameLocks/>
          </p:cNvGraphicFramePr>
          <p:nvPr/>
        </p:nvGraphicFramePr>
        <p:xfrm>
          <a:off x="4029554" y="2924944"/>
          <a:ext cx="1846262" cy="1943100"/>
        </p:xfrm>
        <a:graphic>
          <a:graphicData uri="http://schemas.openxmlformats.org/presentationml/2006/ole">
            <mc:AlternateContent xmlns:mc="http://schemas.openxmlformats.org/markup-compatibility/2006">
              <mc:Choice xmlns:v="urn:schemas-microsoft-com:vml" Requires="v">
                <p:oleObj spid="_x0000_s2195" r:id="rId5" imgW="1580952" imgH="1828571" progId="Paint.Picture">
                  <p:embed/>
                </p:oleObj>
              </mc:Choice>
              <mc:Fallback>
                <p:oleObj r:id="rId5" imgW="1580952" imgH="1828571" progId="Paint.Picture">
                  <p:embed/>
                  <p:pic>
                    <p:nvPicPr>
                      <p:cNvPr id="4" name="对象 3">
                        <a:extLst>
                          <a:ext uri="{FF2B5EF4-FFF2-40B4-BE49-F238E27FC236}">
                            <a16:creationId xmlns="" xmlns:a16="http://schemas.microsoft.com/office/drawing/2014/main" id="{872219D5-A57B-4D52-BC57-666138FE7B5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9554" y="2924944"/>
                        <a:ext cx="1846262"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052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179512" y="908720"/>
            <a:ext cx="8784976" cy="5584606"/>
          </a:xfrm>
          <a:prstGeom prst="rect">
            <a:avLst/>
          </a:prstGeom>
        </p:spPr>
        <p:txBody>
          <a:bodyPr wrap="square">
            <a:spAutoFit/>
          </a:bodyPr>
          <a:lstStyle/>
          <a:p>
            <a:pPr lvl="0" algn="just">
              <a:lnSpc>
                <a:spcPct val="150000"/>
              </a:lnSpc>
              <a:spcAft>
                <a:spcPts val="0"/>
              </a:spcAft>
            </a:pPr>
            <a:r>
              <a:rPr lang="en-US" altLang="zh-CN" sz="2000" kern="100">
                <a:latin typeface="Calibri"/>
                <a:ea typeface="宋体"/>
                <a:cs typeface="Times New Roman"/>
              </a:rPr>
              <a:t>5</a:t>
            </a:r>
            <a:r>
              <a:rPr lang="zh-CN" altLang="en-US" sz="2000" kern="100">
                <a:latin typeface="Calibri"/>
                <a:ea typeface="宋体"/>
                <a:cs typeface="Times New Roman"/>
              </a:rPr>
              <a:t>、（本题</a:t>
            </a:r>
            <a:r>
              <a:rPr lang="en-US" altLang="zh-CN" sz="2000" kern="100">
                <a:latin typeface="Calibri"/>
                <a:ea typeface="宋体"/>
                <a:cs typeface="Times New Roman"/>
              </a:rPr>
              <a:t>10</a:t>
            </a:r>
            <a:r>
              <a:rPr lang="zh-CN" altLang="en-US" sz="2000" kern="100">
                <a:latin typeface="Calibri"/>
                <a:ea typeface="宋体"/>
                <a:cs typeface="Times New Roman"/>
              </a:rPr>
              <a:t>分）假设一棵树的存储结构采用双亲表示法，双亲数组为</a:t>
            </a:r>
            <a:r>
              <a:rPr lang="en-US" altLang="zh-CN" sz="2000" kern="100">
                <a:latin typeface="Calibri"/>
                <a:ea typeface="宋体"/>
                <a:cs typeface="Times New Roman"/>
              </a:rPr>
              <a:t>int parent[MaxSize]</a:t>
            </a:r>
            <a:r>
              <a:rPr lang="zh-CN" altLang="en-US" sz="2000" kern="100">
                <a:latin typeface="Calibri"/>
                <a:ea typeface="宋体"/>
                <a:cs typeface="Times New Roman"/>
              </a:rPr>
              <a:t>，其中</a:t>
            </a:r>
            <a:r>
              <a:rPr lang="en-US" altLang="zh-CN" sz="2000" kern="100">
                <a:latin typeface="Calibri"/>
                <a:ea typeface="宋体"/>
                <a:cs typeface="Times New Roman"/>
              </a:rPr>
              <a:t>MaxSize</a:t>
            </a:r>
            <a:r>
              <a:rPr lang="zh-CN" altLang="en-US" sz="2000" kern="100">
                <a:latin typeface="Calibri"/>
                <a:ea typeface="宋体"/>
                <a:cs typeface="Times New Roman"/>
              </a:rPr>
              <a:t>为最大结点个数。树中各结点按先根遍历的次序存放，根结点存于</a:t>
            </a:r>
            <a:r>
              <a:rPr lang="en-US" altLang="zh-CN" sz="2000" kern="100">
                <a:latin typeface="Calibri"/>
                <a:ea typeface="宋体"/>
                <a:cs typeface="Times New Roman"/>
              </a:rPr>
              <a:t>parent[0]</a:t>
            </a:r>
            <a:r>
              <a:rPr lang="zh-CN" altLang="en-US" sz="2000" kern="100">
                <a:latin typeface="Calibri"/>
                <a:ea typeface="宋体"/>
                <a:cs typeface="Times New Roman"/>
              </a:rPr>
              <a:t>。试编写一个函数，计算下标</a:t>
            </a:r>
            <a:r>
              <a:rPr lang="en-US" altLang="zh-CN" sz="2000" kern="100">
                <a:latin typeface="Calibri"/>
                <a:ea typeface="宋体"/>
                <a:cs typeface="Times New Roman"/>
              </a:rPr>
              <a:t>p</a:t>
            </a:r>
            <a:r>
              <a:rPr lang="zh-CN" altLang="en-US" sz="2000" kern="100">
                <a:latin typeface="Calibri"/>
                <a:ea typeface="宋体"/>
                <a:cs typeface="Times New Roman"/>
              </a:rPr>
              <a:t>所指结点和下标</a:t>
            </a:r>
            <a:r>
              <a:rPr lang="en-US" altLang="zh-CN" sz="2000" kern="100">
                <a:latin typeface="Calibri"/>
                <a:ea typeface="宋体"/>
                <a:cs typeface="Times New Roman"/>
              </a:rPr>
              <a:t>q</a:t>
            </a:r>
            <a:r>
              <a:rPr lang="zh-CN" altLang="en-US" sz="2000" kern="100">
                <a:latin typeface="Calibri"/>
                <a:ea typeface="宋体"/>
                <a:cs typeface="Times New Roman"/>
              </a:rPr>
              <a:t>所指结点的最近公共祖先结点。</a:t>
            </a:r>
            <a:endParaRPr lang="en-US" altLang="zh-CN" sz="2000" kern="100">
              <a:latin typeface="Calibri"/>
              <a:ea typeface="宋体"/>
              <a:cs typeface="Times New Roman"/>
            </a:endParaRPr>
          </a:p>
          <a:p>
            <a:pPr lvl="0" algn="just">
              <a:lnSpc>
                <a:spcPct val="150000"/>
              </a:lnSpc>
              <a:spcAft>
                <a:spcPts val="0"/>
              </a:spcAft>
            </a:pPr>
            <a:r>
              <a:rPr lang="en-US" altLang="zh-CN" sz="2000" kern="100">
                <a:latin typeface="Calibri"/>
                <a:ea typeface="宋体"/>
                <a:cs typeface="Times New Roman"/>
              </a:rPr>
              <a:t>int CommonAncestry(int parent[], int MaxSize, int p, int q)</a:t>
            </a:r>
          </a:p>
          <a:p>
            <a:pPr lvl="0" algn="just">
              <a:lnSpc>
                <a:spcPct val="150000"/>
              </a:lnSpc>
              <a:spcAft>
                <a:spcPts val="0"/>
              </a:spcAft>
            </a:pPr>
            <a:r>
              <a:rPr lang="en-US" altLang="zh-CN"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      int i,j;</a:t>
            </a:r>
          </a:p>
          <a:p>
            <a:pPr lvl="0" algn="just">
              <a:lnSpc>
                <a:spcPct val="150000"/>
              </a:lnSpc>
              <a:spcAft>
                <a:spcPts val="0"/>
              </a:spcAft>
            </a:pPr>
            <a:r>
              <a:rPr lang="en-US" altLang="zh-CN" sz="2000" kern="100">
                <a:latin typeface="Calibri"/>
                <a:ea typeface="宋体"/>
                <a:cs typeface="Times New Roman"/>
              </a:rPr>
              <a:t>      for (i=p; i!=-1;i=parent[i]){</a:t>
            </a:r>
          </a:p>
          <a:p>
            <a:pPr lvl="0" algn="just">
              <a:lnSpc>
                <a:spcPct val="150000"/>
              </a:lnSpc>
              <a:spcAft>
                <a:spcPts val="0"/>
              </a:spcAft>
            </a:pPr>
            <a:r>
              <a:rPr lang="en-US" altLang="zh-CN" sz="2000" kern="100">
                <a:latin typeface="Calibri"/>
                <a:ea typeface="宋体"/>
                <a:cs typeface="Times New Roman"/>
              </a:rPr>
              <a:t>	for (j=q; j!=-1; j=parent[j]){</a:t>
            </a:r>
          </a:p>
          <a:p>
            <a:pPr lvl="0" algn="just">
              <a:lnSpc>
                <a:spcPct val="150000"/>
              </a:lnSpc>
              <a:spcAft>
                <a:spcPts val="0"/>
              </a:spcAft>
            </a:pPr>
            <a:r>
              <a:rPr lang="en-US" altLang="zh-CN" sz="2000" kern="100">
                <a:latin typeface="Calibri"/>
                <a:ea typeface="宋体"/>
                <a:cs typeface="Times New Roman"/>
              </a:rPr>
              <a:t>		if (i==j) return I;</a:t>
            </a:r>
          </a:p>
          <a:p>
            <a:pPr lvl="0" algn="just">
              <a:lnSpc>
                <a:spcPct val="150000"/>
              </a:lnSpc>
              <a:spcAft>
                <a:spcPts val="0"/>
              </a:spcAft>
            </a:pPr>
            <a:r>
              <a:rPr lang="en-US" altLang="zh-CN" sz="2000" kern="100">
                <a:latin typeface="Calibri"/>
                <a:ea typeface="宋体"/>
                <a:cs typeface="Times New Roman"/>
              </a:rPr>
              <a:t>	}</a:t>
            </a:r>
          </a:p>
          <a:p>
            <a:pPr lvl="0" algn="just">
              <a:lnSpc>
                <a:spcPct val="150000"/>
              </a:lnSpc>
              <a:spcAft>
                <a:spcPts val="0"/>
              </a:spcAft>
            </a:pPr>
            <a:r>
              <a:rPr lang="en-US" altLang="zh-CN" sz="2000" kern="100">
                <a:latin typeface="Calibri"/>
                <a:ea typeface="宋体"/>
                <a:cs typeface="Times New Roman"/>
              </a:rPr>
              <a:t>}}</a:t>
            </a:r>
          </a:p>
        </p:txBody>
      </p:sp>
      <p:graphicFrame>
        <p:nvGraphicFramePr>
          <p:cNvPr id="6" name="对象 2">
            <a:extLst>
              <a:ext uri="{FF2B5EF4-FFF2-40B4-BE49-F238E27FC236}">
                <a16:creationId xmlns="" xmlns:a16="http://schemas.microsoft.com/office/drawing/2014/main" id="{31AC2007-EE0D-425C-9A97-063A55EE4E16}"/>
              </a:ext>
            </a:extLst>
          </p:cNvPr>
          <p:cNvGraphicFramePr>
            <a:graphicFrameLocks/>
          </p:cNvGraphicFramePr>
          <p:nvPr/>
        </p:nvGraphicFramePr>
        <p:xfrm>
          <a:off x="4693296" y="3930377"/>
          <a:ext cx="2208816" cy="2013920"/>
        </p:xfrm>
        <a:graphic>
          <a:graphicData uri="http://schemas.openxmlformats.org/presentationml/2006/ole">
            <mc:AlternateContent xmlns:mc="http://schemas.openxmlformats.org/markup-compatibility/2006">
              <mc:Choice xmlns:v="urn:schemas-microsoft-com:vml" Requires="v">
                <p:oleObj spid="_x0000_s3214" r:id="rId3" imgW="1580952" imgH="1828571" progId="Paint.Picture">
                  <p:embed/>
                </p:oleObj>
              </mc:Choice>
              <mc:Fallback>
                <p:oleObj r:id="rId3" imgW="1580952" imgH="1828571" progId="Paint.Picture">
                  <p:embed/>
                  <p:pic>
                    <p:nvPicPr>
                      <p:cNvPr id="6" name="对象 2">
                        <a:extLst>
                          <a:ext uri="{FF2B5EF4-FFF2-40B4-BE49-F238E27FC236}">
                            <a16:creationId xmlns="" xmlns:a16="http://schemas.microsoft.com/office/drawing/2014/main" id="{31AC2007-EE0D-425C-9A97-063A55EE4E1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296" y="3930377"/>
                        <a:ext cx="2208816" cy="2013920"/>
                      </a:xfrm>
                      <a:prstGeom prst="rect">
                        <a:avLst/>
                      </a:prstGeom>
                      <a:noFill/>
                      <a:ln>
                        <a:noFill/>
                      </a:ln>
                    </p:spPr>
                  </p:pic>
                </p:oleObj>
              </mc:Fallback>
            </mc:AlternateContent>
          </a:graphicData>
        </a:graphic>
      </p:graphicFrame>
      <p:graphicFrame>
        <p:nvGraphicFramePr>
          <p:cNvPr id="7" name="对象 5">
            <a:extLst>
              <a:ext uri="{FF2B5EF4-FFF2-40B4-BE49-F238E27FC236}">
                <a16:creationId xmlns="" xmlns:a16="http://schemas.microsoft.com/office/drawing/2014/main" id="{EA3CC250-5517-413C-9D65-F5AFE89942B3}"/>
              </a:ext>
            </a:extLst>
          </p:cNvPr>
          <p:cNvGraphicFramePr>
            <a:graphicFrameLocks/>
          </p:cNvGraphicFramePr>
          <p:nvPr/>
        </p:nvGraphicFramePr>
        <p:xfrm>
          <a:off x="6890162" y="3930377"/>
          <a:ext cx="2074326" cy="2016199"/>
        </p:xfrm>
        <a:graphic>
          <a:graphicData uri="http://schemas.openxmlformats.org/presentationml/2006/ole">
            <mc:AlternateContent xmlns:mc="http://schemas.openxmlformats.org/markup-compatibility/2006">
              <mc:Choice xmlns:v="urn:schemas-microsoft-com:vml" Requires="v">
                <p:oleObj spid="_x0000_s3215" r:id="rId5" imgW="2343477" imgH="2324424" progId="Paint.Picture">
                  <p:embed/>
                </p:oleObj>
              </mc:Choice>
              <mc:Fallback>
                <p:oleObj r:id="rId5" imgW="2343477" imgH="2324424" progId="Paint.Picture">
                  <p:embed/>
                  <p:pic>
                    <p:nvPicPr>
                      <p:cNvPr id="7" name="对象 5">
                        <a:extLst>
                          <a:ext uri="{FF2B5EF4-FFF2-40B4-BE49-F238E27FC236}">
                            <a16:creationId xmlns="" xmlns:a16="http://schemas.microsoft.com/office/drawing/2014/main" id="{EA3CC250-5517-413C-9D65-F5AFE89942B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0162" y="3930377"/>
                        <a:ext cx="2074326" cy="201619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21329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179512" y="908720"/>
            <a:ext cx="8784976" cy="5122941"/>
          </a:xfrm>
          <a:prstGeom prst="rect">
            <a:avLst/>
          </a:prstGeom>
        </p:spPr>
        <p:txBody>
          <a:bodyPr wrap="square">
            <a:spAutoFit/>
          </a:bodyPr>
          <a:lstStyle/>
          <a:p>
            <a:pPr lvl="0" algn="just">
              <a:lnSpc>
                <a:spcPct val="150000"/>
              </a:lnSpc>
              <a:spcAft>
                <a:spcPts val="0"/>
              </a:spcAft>
            </a:pPr>
            <a:r>
              <a:rPr lang="en-US" altLang="zh-CN" sz="2000" kern="100">
                <a:latin typeface="Calibri"/>
                <a:ea typeface="宋体"/>
                <a:cs typeface="Times New Roman"/>
              </a:rPr>
              <a:t>6</a:t>
            </a:r>
            <a:r>
              <a:rPr lang="zh-CN" altLang="en-US" sz="2000" kern="100">
                <a:latin typeface="Calibri"/>
                <a:ea typeface="宋体"/>
                <a:cs typeface="Times New Roman"/>
              </a:rPr>
              <a:t>、（</a:t>
            </a:r>
            <a:r>
              <a:rPr lang="en-US" altLang="zh-CN" sz="2000" kern="100">
                <a:latin typeface="Calibri"/>
                <a:ea typeface="宋体"/>
                <a:cs typeface="Times New Roman"/>
              </a:rPr>
              <a:t>15 </a:t>
            </a:r>
            <a:r>
              <a:rPr lang="zh-CN" altLang="en-US" sz="2000" kern="100">
                <a:latin typeface="Calibri"/>
                <a:ea typeface="宋体"/>
                <a:cs typeface="Times New Roman"/>
              </a:rPr>
              <a:t>分）试用 </a:t>
            </a:r>
            <a:r>
              <a:rPr lang="en-US" altLang="zh-CN" sz="2000" kern="100">
                <a:latin typeface="Calibri"/>
                <a:ea typeface="宋体"/>
                <a:cs typeface="Times New Roman"/>
              </a:rPr>
              <a:t>c </a:t>
            </a:r>
            <a:r>
              <a:rPr lang="zh-CN" altLang="en-US" sz="2000" kern="100">
                <a:latin typeface="Calibri"/>
                <a:ea typeface="宋体"/>
                <a:cs typeface="Times New Roman"/>
              </a:rPr>
              <a:t>语言编写一个遍历二叉查找树的算法，要求遍历过程恰好按结点键值从大到小的次序进行。（</a:t>
            </a:r>
            <a:r>
              <a:rPr lang="en-US" altLang="zh-CN" sz="2000" kern="100">
                <a:latin typeface="Calibri"/>
                <a:ea typeface="宋体"/>
                <a:cs typeface="Times New Roman"/>
              </a:rPr>
              <a:t>2010</a:t>
            </a:r>
            <a:r>
              <a:rPr lang="zh-CN" altLang="en-US" sz="2000" kern="100">
                <a:latin typeface="Calibri"/>
                <a:ea typeface="宋体"/>
                <a:cs typeface="Times New Roman"/>
              </a:rPr>
              <a:t>程</a:t>
            </a:r>
            <a:r>
              <a:rPr lang="en-US" altLang="zh-CN" sz="2000" kern="100">
                <a:latin typeface="Calibri"/>
                <a:ea typeface="宋体"/>
                <a:cs typeface="Times New Roman"/>
              </a:rPr>
              <a:t>1</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Void search (tree *t){</a:t>
            </a:r>
          </a:p>
          <a:p>
            <a:pPr lvl="0" algn="just">
              <a:lnSpc>
                <a:spcPct val="150000"/>
              </a:lnSpc>
              <a:spcAft>
                <a:spcPts val="0"/>
              </a:spcAft>
            </a:pPr>
            <a:r>
              <a:rPr lang="en-US" altLang="zh-CN" sz="2000" kern="100">
                <a:latin typeface="Calibri"/>
                <a:ea typeface="宋体"/>
                <a:cs typeface="Times New Roman"/>
              </a:rPr>
              <a:t>      if(t==NULL){</a:t>
            </a:r>
          </a:p>
          <a:p>
            <a:pPr lvl="0" algn="just">
              <a:lnSpc>
                <a:spcPct val="150000"/>
              </a:lnSpc>
              <a:spcAft>
                <a:spcPts val="0"/>
              </a:spcAft>
            </a:pPr>
            <a:r>
              <a:rPr lang="en-US" altLang="zh-CN" sz="2000" kern="100">
                <a:latin typeface="Calibri"/>
                <a:ea typeface="宋体"/>
                <a:cs typeface="Times New Roman"/>
              </a:rPr>
              <a:t>	return;</a:t>
            </a:r>
          </a:p>
          <a:p>
            <a:pPr lvl="0" algn="just">
              <a:lnSpc>
                <a:spcPct val="150000"/>
              </a:lnSpc>
              <a:spcAft>
                <a:spcPts val="0"/>
              </a:spcAft>
            </a:pPr>
            <a:r>
              <a:rPr lang="en-US" altLang="zh-CN" sz="2000" kern="100">
                <a:latin typeface="Calibri"/>
                <a:ea typeface="宋体"/>
                <a:cs typeface="Times New Roman"/>
              </a:rPr>
              <a:t>      }else {</a:t>
            </a:r>
          </a:p>
          <a:p>
            <a:pPr lvl="0" algn="just">
              <a:lnSpc>
                <a:spcPct val="150000"/>
              </a:lnSpc>
              <a:spcAft>
                <a:spcPts val="0"/>
              </a:spcAft>
            </a:pPr>
            <a:r>
              <a:rPr lang="en-US" altLang="zh-CN" sz="2000" kern="100">
                <a:latin typeface="Calibri"/>
                <a:ea typeface="宋体"/>
                <a:cs typeface="Times New Roman"/>
              </a:rPr>
              <a:t>	search(t-&gt;rchild);</a:t>
            </a:r>
          </a:p>
          <a:p>
            <a:pPr lvl="0" algn="just">
              <a:lnSpc>
                <a:spcPct val="150000"/>
              </a:lnSpc>
              <a:spcAft>
                <a:spcPts val="0"/>
              </a:spcAft>
            </a:pPr>
            <a:r>
              <a:rPr lang="en-US" altLang="zh-CN" sz="2000" kern="100">
                <a:latin typeface="Calibri"/>
                <a:ea typeface="宋体"/>
                <a:cs typeface="Times New Roman"/>
              </a:rPr>
              <a:t>	visit(t);</a:t>
            </a:r>
          </a:p>
          <a:p>
            <a:pPr lvl="0" algn="just">
              <a:lnSpc>
                <a:spcPct val="150000"/>
              </a:lnSpc>
              <a:spcAft>
                <a:spcPts val="0"/>
              </a:spcAft>
            </a:pPr>
            <a:r>
              <a:rPr lang="en-US" altLang="zh-CN" sz="2000" kern="100">
                <a:latin typeface="Calibri"/>
                <a:ea typeface="宋体"/>
                <a:cs typeface="Times New Roman"/>
              </a:rPr>
              <a:t>	search(t-&gt;lchild);</a:t>
            </a:r>
          </a:p>
          <a:p>
            <a:pPr lvl="0" algn="just">
              <a:lnSpc>
                <a:spcPct val="150000"/>
              </a:lnSpc>
              <a:spcAft>
                <a:spcPts val="0"/>
              </a:spcAft>
            </a:pPr>
            <a:r>
              <a:rPr lang="en-US" altLang="zh-CN" sz="2000" kern="100">
                <a:latin typeface="Calibri"/>
                <a:ea typeface="宋体"/>
                <a:cs typeface="Times New Roman"/>
              </a:rPr>
              <a:t>       }</a:t>
            </a:r>
          </a:p>
          <a:p>
            <a:pPr lvl="0" algn="just">
              <a:lnSpc>
                <a:spcPct val="150000"/>
              </a:lnSpc>
              <a:spcAft>
                <a:spcPts val="0"/>
              </a:spcAft>
            </a:pPr>
            <a:r>
              <a:rPr lang="en-US" altLang="zh-CN" sz="2000" kern="100">
                <a:latin typeface="Calibri"/>
                <a:ea typeface="宋体"/>
                <a:cs typeface="Times New Roman"/>
              </a:rPr>
              <a:t>}</a:t>
            </a:r>
          </a:p>
        </p:txBody>
      </p:sp>
      <p:pic>
        <p:nvPicPr>
          <p:cNvPr id="3" name="图片 2">
            <a:extLst>
              <a:ext uri="{FF2B5EF4-FFF2-40B4-BE49-F238E27FC236}">
                <a16:creationId xmlns="" xmlns:a16="http://schemas.microsoft.com/office/drawing/2014/main" id="{DB219AFA-B7F4-4D35-9A18-5458C242F8B5}"/>
              </a:ext>
            </a:extLst>
          </p:cNvPr>
          <p:cNvPicPr>
            <a:picLocks noChangeAspect="1"/>
          </p:cNvPicPr>
          <p:nvPr/>
        </p:nvPicPr>
        <p:blipFill>
          <a:blip r:embed="rId2"/>
          <a:stretch>
            <a:fillRect/>
          </a:stretch>
        </p:blipFill>
        <p:spPr>
          <a:xfrm>
            <a:off x="6660232" y="4792204"/>
            <a:ext cx="2483768" cy="1591336"/>
          </a:xfrm>
          <a:prstGeom prst="rect">
            <a:avLst/>
          </a:prstGeom>
        </p:spPr>
      </p:pic>
    </p:spTree>
    <p:extLst>
      <p:ext uri="{BB962C8B-B14F-4D97-AF65-F5344CB8AC3E}">
        <p14:creationId xmlns:p14="http://schemas.microsoft.com/office/powerpoint/2010/main" val="67539651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1908175" y="1844675"/>
            <a:ext cx="5616575" cy="2800350"/>
          </a:xfrm>
          <a:prstGeom prst="rect">
            <a:avLst/>
          </a:prstGeom>
          <a:noFill/>
          <a:ln w="9525">
            <a:noFill/>
            <a:miter lim="800000"/>
            <a:headEnd/>
            <a:tailEnd/>
          </a:ln>
        </p:spPr>
        <p:txBody>
          <a:bodyPr>
            <a:spAutoFit/>
          </a:bodyPr>
          <a:lstStyle/>
          <a:p>
            <a:pPr algn="ctr"/>
            <a:r>
              <a:rPr lang="en-US" altLang="zh-CN" sz="8800" b="1" dirty="0">
                <a:latin typeface="仿宋" pitchFamily="49" charset="-122"/>
                <a:ea typeface="仿宋" pitchFamily="49" charset="-122"/>
              </a:rPr>
              <a:t>The end!</a:t>
            </a:r>
          </a:p>
          <a:p>
            <a:pPr algn="ctr"/>
            <a:r>
              <a:rPr lang="en-US" altLang="zh-CN" sz="8800" b="1" dirty="0">
                <a:latin typeface="仿宋" pitchFamily="49" charset="-122"/>
                <a:ea typeface="仿宋" pitchFamily="49" charset="-122"/>
              </a:rPr>
              <a:t>thanks!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zh-CN" u="sng"/>
              <a:t>6.1.2 </a:t>
            </a:r>
            <a:r>
              <a:rPr lang="zh-CN" altLang="en-US" u="sng"/>
              <a:t>树的基本术语</a:t>
            </a:r>
          </a:p>
        </p:txBody>
      </p:sp>
      <p:sp>
        <p:nvSpPr>
          <p:cNvPr id="387075" name="Rectangle 3"/>
          <p:cNvSpPr>
            <a:spLocks noGrp="1" noChangeArrowheads="1"/>
          </p:cNvSpPr>
          <p:nvPr>
            <p:ph type="body" idx="1"/>
          </p:nvPr>
        </p:nvSpPr>
        <p:spPr>
          <a:xfrm>
            <a:off x="395288" y="1341438"/>
            <a:ext cx="8748712" cy="5516562"/>
          </a:xfrm>
        </p:spPr>
        <p:txBody>
          <a:bodyPr/>
          <a:lstStyle/>
          <a:p>
            <a:pPr marL="0" indent="0">
              <a:buFontTx/>
              <a:buNone/>
            </a:pPr>
            <a:r>
              <a:rPr lang="en-US" altLang="zh-CN" sz="1800"/>
              <a:t>9</a:t>
            </a:r>
            <a:r>
              <a:rPr lang="zh-CN" altLang="en-US" sz="1800"/>
              <a:t>．有序树和无序树</a:t>
            </a:r>
          </a:p>
          <a:p>
            <a:pPr marL="0" indent="0">
              <a:buFontTx/>
              <a:buNone/>
            </a:pPr>
            <a:r>
              <a:rPr lang="zh-CN" altLang="en-US" sz="1800"/>
              <a:t>   如果将树中结点的各子树看成从左至右是有次序的（即不能互换），则称该树为有序树，否则称为无序树。在有序树中最    左边的子树的根称为第一个孩子，最右边的称为最后一个孩子。</a:t>
            </a:r>
          </a:p>
          <a:p>
            <a:pPr marL="0" indent="0">
              <a:buFontTx/>
              <a:buNone/>
            </a:pPr>
            <a:r>
              <a:rPr lang="en-US" altLang="zh-CN" sz="1800"/>
              <a:t>10</a:t>
            </a:r>
            <a:r>
              <a:rPr lang="zh-CN" altLang="en-US" sz="1800"/>
              <a:t>．森林</a:t>
            </a:r>
          </a:p>
          <a:p>
            <a:pPr marL="0" indent="0">
              <a:buFontTx/>
              <a:buNone/>
            </a:pPr>
            <a:r>
              <a:rPr lang="zh-CN" altLang="en-US" sz="1800"/>
              <a:t>    森林是</a:t>
            </a:r>
            <a:r>
              <a:rPr lang="en-US" altLang="zh-CN" sz="1800"/>
              <a:t>m</a:t>
            </a:r>
            <a:r>
              <a:rPr lang="zh-CN" altLang="en-US" sz="1800"/>
              <a:t>（</a:t>
            </a:r>
            <a:r>
              <a:rPr lang="en-US" altLang="zh-CN" sz="1800"/>
              <a:t>m≥0</a:t>
            </a:r>
            <a:r>
              <a:rPr lang="zh-CN" altLang="en-US" sz="1800"/>
              <a:t>）棵互不相交的树的集合。对树中每个结点而言，其子树的集合即为森林。由此，也可以用森林和树相互递归的定义来描述树。</a:t>
            </a:r>
          </a:p>
          <a:p>
            <a:pPr marL="0" indent="0">
              <a:buFontTx/>
              <a:buNone/>
            </a:pPr>
            <a:r>
              <a:rPr lang="zh-CN" altLang="en-US" sz="1800"/>
              <a:t>    就逻辑结构而言，任何一棵树是一个二元组 </a:t>
            </a:r>
            <a:r>
              <a:rPr lang="en-US" altLang="zh-CN" sz="1800"/>
              <a:t>Tree=</a:t>
            </a:r>
            <a:r>
              <a:rPr lang="zh-CN" altLang="en-US" sz="1800"/>
              <a:t>（</a:t>
            </a:r>
            <a:r>
              <a:rPr lang="en-US" altLang="zh-CN" sz="1800"/>
              <a:t>root</a:t>
            </a:r>
            <a:r>
              <a:rPr lang="zh-CN" altLang="en-US" sz="1800"/>
              <a:t>， </a:t>
            </a:r>
            <a:r>
              <a:rPr lang="en-US" altLang="zh-CN" sz="1800"/>
              <a:t>F</a:t>
            </a:r>
            <a:r>
              <a:rPr lang="zh-CN" altLang="en-US" sz="1800"/>
              <a:t>），其中，</a:t>
            </a:r>
            <a:r>
              <a:rPr lang="en-US" altLang="zh-CN" sz="1800"/>
              <a:t>root</a:t>
            </a:r>
            <a:r>
              <a:rPr lang="zh-CN" altLang="en-US" sz="1800"/>
              <a:t>是数据元素，称作树的根结点；</a:t>
            </a:r>
            <a:r>
              <a:rPr lang="en-US" altLang="zh-CN" sz="1800"/>
              <a:t>F</a:t>
            </a:r>
            <a:r>
              <a:rPr lang="zh-CN" altLang="en-US" sz="1800"/>
              <a:t>是</a:t>
            </a:r>
            <a:r>
              <a:rPr lang="en-US" altLang="zh-CN" sz="1800"/>
              <a:t>m</a:t>
            </a:r>
            <a:r>
              <a:rPr lang="zh-CN" altLang="en-US" sz="1800"/>
              <a:t>（</a:t>
            </a:r>
            <a:r>
              <a:rPr lang="en-US" altLang="zh-CN" sz="1800"/>
              <a:t>m≥0</a:t>
            </a:r>
            <a:r>
              <a:rPr lang="zh-CN" altLang="en-US" sz="1800"/>
              <a:t>）棵树的森林，</a:t>
            </a:r>
            <a:r>
              <a:rPr lang="en-US" altLang="zh-CN" sz="1800"/>
              <a:t>F=</a:t>
            </a:r>
            <a:r>
              <a:rPr lang="zh-CN" altLang="en-US" sz="1800"/>
              <a:t>（</a:t>
            </a:r>
            <a:r>
              <a:rPr lang="en-US" altLang="zh-CN" sz="1800"/>
              <a:t>T1</a:t>
            </a:r>
            <a:r>
              <a:rPr lang="zh-CN" altLang="en-US" sz="1800"/>
              <a:t>，</a:t>
            </a:r>
            <a:r>
              <a:rPr lang="en-US" altLang="zh-CN" sz="1800"/>
              <a:t>T2</a:t>
            </a:r>
            <a:r>
              <a:rPr lang="zh-CN" altLang="en-US" sz="1800"/>
              <a:t>，</a:t>
            </a:r>
            <a:r>
              <a:rPr lang="en-US" altLang="zh-CN" sz="1800">
                <a:latin typeface="Arial" panose="020B0604020202020204" pitchFamily="34" charset="0"/>
              </a:rPr>
              <a:t>…</a:t>
            </a:r>
            <a:r>
              <a:rPr lang="zh-CN" altLang="en-US" sz="1800"/>
              <a:t>，</a:t>
            </a:r>
            <a:r>
              <a:rPr lang="en-US" altLang="zh-CN" sz="1800"/>
              <a:t>Tm</a:t>
            </a:r>
            <a:r>
              <a:rPr lang="zh-CN" altLang="en-US" sz="1800"/>
              <a:t>），其中</a:t>
            </a:r>
            <a:r>
              <a:rPr lang="en-US" altLang="zh-CN" sz="1800"/>
              <a:t>Ti=</a:t>
            </a:r>
            <a:r>
              <a:rPr lang="zh-CN" altLang="en-US" sz="1800"/>
              <a:t>（</a:t>
            </a:r>
            <a:r>
              <a:rPr lang="en-US" altLang="zh-CN" sz="1800"/>
              <a:t>ri</a:t>
            </a:r>
            <a:r>
              <a:rPr lang="zh-CN" altLang="en-US" sz="1800"/>
              <a:t>，</a:t>
            </a:r>
            <a:r>
              <a:rPr lang="en-US" altLang="zh-CN" sz="1800"/>
              <a:t>Fi</a:t>
            </a:r>
            <a:r>
              <a:rPr lang="zh-CN" altLang="en-US" sz="1800"/>
              <a:t>），称作根</a:t>
            </a:r>
            <a:r>
              <a:rPr lang="en-US" altLang="zh-CN" sz="1800"/>
              <a:t>root</a:t>
            </a:r>
            <a:r>
              <a:rPr lang="zh-CN" altLang="en-US" sz="1800"/>
              <a:t>的第</a:t>
            </a:r>
            <a:r>
              <a:rPr lang="en-US" altLang="zh-CN" sz="1800"/>
              <a:t>i</a:t>
            </a:r>
            <a:r>
              <a:rPr lang="zh-CN" altLang="en-US" sz="1800"/>
              <a:t>棵子树；当</a:t>
            </a:r>
            <a:r>
              <a:rPr lang="en-US" altLang="zh-CN" sz="1800"/>
              <a:t>m≠0</a:t>
            </a:r>
            <a:r>
              <a:rPr lang="zh-CN" altLang="en-US" sz="1800"/>
              <a:t>时，在树根和子树森林之间存在下列关系：</a:t>
            </a:r>
          </a:p>
          <a:p>
            <a:pPr marL="0" indent="0">
              <a:buFontTx/>
              <a:buNone/>
            </a:pPr>
            <a:r>
              <a:rPr lang="zh-CN" altLang="en-US" sz="1800"/>
              <a:t>          </a:t>
            </a:r>
            <a:r>
              <a:rPr lang="en-US" altLang="zh-CN" sz="1800"/>
              <a:t>RF={&lt;root</a:t>
            </a:r>
            <a:r>
              <a:rPr lang="zh-CN" altLang="en-US" sz="1800"/>
              <a:t>，</a:t>
            </a:r>
            <a:r>
              <a:rPr lang="en-US" altLang="zh-CN" sz="1800"/>
              <a:t>ri&gt;| i=1</a:t>
            </a:r>
            <a:r>
              <a:rPr lang="zh-CN" altLang="en-US" sz="1800"/>
              <a:t>，</a:t>
            </a:r>
            <a:r>
              <a:rPr lang="en-US" altLang="zh-CN" sz="1800"/>
              <a:t>2</a:t>
            </a:r>
            <a:r>
              <a:rPr lang="zh-CN" altLang="en-US" sz="1800"/>
              <a:t>，</a:t>
            </a:r>
            <a:r>
              <a:rPr lang="en-US" altLang="zh-CN" sz="1800"/>
              <a:t>...</a:t>
            </a:r>
            <a:r>
              <a:rPr lang="zh-CN" altLang="en-US" sz="1800"/>
              <a:t>， </a:t>
            </a:r>
            <a:r>
              <a:rPr lang="en-US" altLang="zh-CN" sz="1800"/>
              <a:t>m</a:t>
            </a:r>
            <a:r>
              <a:rPr lang="zh-CN" altLang="en-US" sz="1800"/>
              <a:t>，</a:t>
            </a:r>
            <a:r>
              <a:rPr lang="en-US" altLang="zh-CN" sz="1800"/>
              <a:t>m&gt;0}</a:t>
            </a:r>
          </a:p>
          <a:p>
            <a:pPr marL="0" indent="0">
              <a:buFontTx/>
              <a:buNone/>
            </a:pPr>
            <a:r>
              <a:rPr lang="en-US" altLang="zh-CN" sz="1800"/>
              <a:t>    </a:t>
            </a:r>
            <a:r>
              <a:rPr lang="zh-CN" altLang="en-US" sz="1800"/>
              <a:t>对树而言，删去其根结点，就得到一个森林。对森林而言，加上一个结点作为根，就变为一棵树。</a:t>
            </a:r>
          </a:p>
          <a:p>
            <a:pPr marL="0" indent="0">
              <a:buFontTx/>
              <a:buNone/>
            </a:pPr>
            <a:r>
              <a:rPr lang="zh-CN" altLang="en-US" sz="1800"/>
              <a:t>　　　　树形结构的逻辑特征可以描述如下：树中的任一结点都可以有</a:t>
            </a:r>
            <a:r>
              <a:rPr lang="en-US" altLang="zh-CN" sz="1800"/>
              <a:t>0</a:t>
            </a:r>
            <a:r>
              <a:rPr lang="zh-CN" altLang="en-US" sz="1800"/>
              <a:t>个或多个后继（即孩子）结点，但至多只能有一个前驱（即双亲）结点。树中只有根结点无前驱，叶结点无后继。</a:t>
            </a:r>
          </a:p>
        </p:txBody>
      </p:sp>
    </p:spTree>
    <p:extLst>
      <p:ext uri="{BB962C8B-B14F-4D97-AF65-F5344CB8AC3E}">
        <p14:creationId xmlns:p14="http://schemas.microsoft.com/office/powerpoint/2010/main" val="161743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5576" y="2689571"/>
                <a:ext cx="8208912" cy="1879232"/>
              </a:xfrm>
              <a:prstGeom prst="rect">
                <a:avLst/>
              </a:prstGeom>
            </p:spPr>
            <p:txBody>
              <a:bodyPr wrap="square">
                <a:spAutoFit/>
              </a:bodyPr>
              <a:lstStyle/>
              <a:p>
                <a:pPr>
                  <a:lnSpc>
                    <a:spcPct val="150000"/>
                  </a:lnSpc>
                </a:pPr>
                <a:r>
                  <a:rPr lang="en-US" altLang="zh-CN" sz="2000">
                    <a:latin typeface="Calibri" panose="020F0502020204030204" pitchFamily="34" charset="0"/>
                    <a:cs typeface="Calibri" panose="020F0502020204030204" pitchFamily="34" charset="0"/>
                  </a:rPr>
                  <a:t>①  </a:t>
                </a:r>
                <a:r>
                  <a:rPr lang="en-US" altLang="zh-CN" sz="2000"/>
                  <a:t>n</a:t>
                </a:r>
                <a:r>
                  <a:rPr lang="zh-CN" altLang="en-US" sz="2000"/>
                  <a:t>结点树有 </a:t>
                </a:r>
                <a:r>
                  <a:rPr lang="en-US" altLang="zh-CN" sz="2000"/>
                  <a:t>n – 1 </a:t>
                </a:r>
                <a:r>
                  <a:rPr lang="zh-CN" altLang="en-US" sz="2000"/>
                  <a:t>个分支，则结点总个数等于所有结点度之和加</a:t>
                </a:r>
                <a:r>
                  <a:rPr lang="en-US" altLang="zh-CN" sz="2000"/>
                  <a:t>1</a:t>
                </a:r>
                <a:r>
                  <a:rPr lang="zh-CN" altLang="en-US" sz="2000"/>
                  <a:t>；</a:t>
                </a:r>
                <a:endParaRPr lang="en-US" altLang="zh-CN" sz="2000"/>
              </a:p>
              <a:p>
                <a:pPr>
                  <a:lnSpc>
                    <a:spcPct val="150000"/>
                  </a:lnSpc>
                </a:pPr>
                <a:r>
                  <a:rPr lang="zh-CN" altLang="en-US" sz="2000">
                    <a:latin typeface="Calibri" panose="020F0502020204030204" pitchFamily="34" charset="0"/>
                    <a:cs typeface="Calibri" panose="020F0502020204030204" pitchFamily="34" charset="0"/>
                  </a:rPr>
                  <a:t>② </a:t>
                </a:r>
                <a:r>
                  <a:rPr lang="zh-CN" altLang="en-US" sz="2000"/>
                  <a:t>度为</a:t>
                </a:r>
                <a:r>
                  <a:rPr lang="en-US" altLang="zh-CN" sz="2000"/>
                  <a:t>m</a:t>
                </a:r>
                <a:r>
                  <a:rPr lang="zh-CN" altLang="en-US" sz="2000"/>
                  <a:t>的树中第</a:t>
                </a:r>
                <a:r>
                  <a:rPr lang="en-US" altLang="zh-CN" sz="2000"/>
                  <a:t>i(I &gt;= 1)</a:t>
                </a:r>
                <a:r>
                  <a:rPr lang="zh-CN" altLang="en-US" sz="2000"/>
                  <a:t>层上最多有</a:t>
                </a:r>
                <a:r>
                  <a:rPr lang="en-US" altLang="zh-CN" sz="2000"/>
                  <a:t>m</a:t>
                </a:r>
                <a:r>
                  <a:rPr lang="en-US" altLang="zh-CN" sz="2000" baseline="30000"/>
                  <a:t>i-1</a:t>
                </a:r>
                <a:r>
                  <a:rPr lang="zh-CN" altLang="en-US" sz="2000"/>
                  <a:t>个结点；</a:t>
                </a:r>
                <a:endParaRPr lang="en-US" altLang="zh-CN" sz="2000"/>
              </a:p>
              <a:p>
                <a:pPr>
                  <a:lnSpc>
                    <a:spcPct val="150000"/>
                  </a:lnSpc>
                </a:pPr>
                <a:r>
                  <a:rPr lang="zh-CN" altLang="en-US" sz="2000">
                    <a:latin typeface="Calibri" panose="020F0502020204030204" pitchFamily="34" charset="0"/>
                    <a:cs typeface="Calibri" panose="020F0502020204030204" pitchFamily="34" charset="0"/>
                  </a:rPr>
                  <a:t>③ </a:t>
                </a:r>
                <a:r>
                  <a:rPr lang="zh-CN" altLang="en-US" sz="2000"/>
                  <a:t>高度为</a:t>
                </a:r>
                <a:r>
                  <a:rPr lang="en-US" altLang="zh-CN" sz="2000"/>
                  <a:t>h</a:t>
                </a:r>
                <a:r>
                  <a:rPr lang="zh-CN" altLang="en-US" sz="2000"/>
                  <a:t>的</a:t>
                </a:r>
                <a:r>
                  <a:rPr lang="en-US" altLang="zh-CN" sz="2000"/>
                  <a:t>m</a:t>
                </a:r>
                <a:r>
                  <a:rPr lang="zh-CN" altLang="en-US" sz="2000"/>
                  <a:t>叉树，至多有</a:t>
                </a:r>
                <a:r>
                  <a:rPr lang="en-US" altLang="zh-CN" sz="2000"/>
                  <a:t>(m</a:t>
                </a:r>
                <a:r>
                  <a:rPr lang="en-US" altLang="zh-CN" sz="2000" baseline="30000"/>
                  <a:t>h</a:t>
                </a:r>
                <a:r>
                  <a:rPr lang="en-US" altLang="zh-CN" sz="2000"/>
                  <a:t> - 1)/(m - 1)</a:t>
                </a:r>
                <a:r>
                  <a:rPr lang="zh-CN" altLang="en-US" sz="2000"/>
                  <a:t>个结点；</a:t>
                </a:r>
                <a:endParaRPr lang="en-US" altLang="zh-CN" sz="2000"/>
              </a:p>
              <a:p>
                <a:pPr>
                  <a:lnSpc>
                    <a:spcPct val="150000"/>
                  </a:lnSpc>
                </a:pPr>
                <a:r>
                  <a:rPr lang="en-US" altLang="zh-CN" sz="2000">
                    <a:latin typeface="Calibri" panose="020F0502020204030204" pitchFamily="34" charset="0"/>
                    <a:cs typeface="Calibri" panose="020F0502020204030204" pitchFamily="34" charset="0"/>
                  </a:rPr>
                  <a:t>④ </a:t>
                </a:r>
                <a:r>
                  <a:rPr lang="en-US" altLang="zh-CN" sz="2000"/>
                  <a:t>n</a:t>
                </a:r>
                <a:r>
                  <a:rPr lang="zh-CN" altLang="en-US" sz="2000"/>
                  <a:t>结点</a:t>
                </a:r>
                <a:r>
                  <a:rPr lang="en-US" altLang="zh-CN" sz="2000"/>
                  <a:t>m</a:t>
                </a:r>
                <a:r>
                  <a:rPr lang="zh-CN" altLang="en-US" sz="2000"/>
                  <a:t>叉树，最小高度是</a:t>
                </a:r>
                <a14:m>
                  <m:oMath xmlns:m="http://schemas.openxmlformats.org/officeDocument/2006/math">
                    <m:d>
                      <m:dPr>
                        <m:begChr m:val="⌈"/>
                        <m:endChr m:val="⌉"/>
                        <m:ctrlPr>
                          <a:rPr lang="zh-CN" altLang="en-US" sz="2000" i="1">
                            <a:latin typeface="Cambria Math" panose="02040503050406030204" pitchFamily="18" charset="0"/>
                          </a:rPr>
                        </m:ctrlPr>
                      </m:dPr>
                      <m:e>
                        <m:r>
                          <a:rPr lang="en-US" altLang="zh-CN" sz="2000" i="1">
                            <a:latin typeface="Cambria Math" panose="02040503050406030204" pitchFamily="18" charset="0"/>
                          </a:rPr>
                          <m:t>𝑙𝑜𝑔</m:t>
                        </m:r>
                        <m:r>
                          <a:rPr lang="en-US" altLang="zh-CN" sz="2000" i="1" baseline="-25000">
                            <a:latin typeface="Cambria Math" panose="02040503050406030204" pitchFamily="18" charset="0"/>
                          </a:rPr>
                          <m:t>𝑚</m:t>
                        </m:r>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𝑚</m:t>
                            </m:r>
                            <m:r>
                              <a:rPr lang="en-US" altLang="zh-CN" sz="2000" i="1">
                                <a:latin typeface="Cambria Math" panose="02040503050406030204" pitchFamily="18" charset="0"/>
                              </a:rPr>
                              <m:t> −1</m:t>
                            </m:r>
                          </m:e>
                        </m:d>
                        <m:r>
                          <a:rPr lang="en-US" altLang="zh-CN" sz="2000" i="1">
                            <a:latin typeface="Cambria Math" panose="02040503050406030204" pitchFamily="18" charset="0"/>
                          </a:rPr>
                          <m:t> ∗ </m:t>
                        </m:r>
                        <m:r>
                          <a:rPr lang="en-US" altLang="zh-CN" sz="2000" i="1">
                            <a:latin typeface="Cambria Math" panose="02040503050406030204" pitchFamily="18" charset="0"/>
                          </a:rPr>
                          <m:t>𝑛</m:t>
                        </m:r>
                        <m:r>
                          <a:rPr lang="en-US" altLang="zh-CN" sz="2000" i="1">
                            <a:latin typeface="Cambria Math" panose="02040503050406030204" pitchFamily="18" charset="0"/>
                          </a:rPr>
                          <m:t>+1)</m:t>
                        </m:r>
                      </m:e>
                    </m:d>
                    <m:r>
                      <a:rPr lang="zh-CN" altLang="en-US" sz="2000" i="1">
                        <a:latin typeface="Cambria Math" panose="02040503050406030204" pitchFamily="18" charset="0"/>
                      </a:rPr>
                      <m:t>。</m:t>
                    </m:r>
                  </m:oMath>
                </a14:m>
                <a:endParaRPr lang="zh-CN" altLang="en-US" sz="2000"/>
              </a:p>
            </p:txBody>
          </p:sp>
        </mc:Choice>
        <mc:Fallback xmlns="">
          <p:sp>
            <p:nvSpPr>
              <p:cNvPr id="2" name="矩形 1"/>
              <p:cNvSpPr>
                <a:spLocks noRot="1" noChangeAspect="1" noMove="1" noResize="1" noEditPoints="1" noAdjustHandles="1" noChangeArrowheads="1" noChangeShapeType="1" noTextEdit="1"/>
              </p:cNvSpPr>
              <p:nvPr/>
            </p:nvSpPr>
            <p:spPr>
              <a:xfrm>
                <a:off x="755576" y="2689571"/>
                <a:ext cx="8208912" cy="1879232"/>
              </a:xfrm>
              <a:prstGeom prst="rect">
                <a:avLst/>
              </a:prstGeom>
              <a:blipFill>
                <a:blip r:embed="rId2"/>
                <a:stretch>
                  <a:fillRect l="-817" b="-5195"/>
                </a:stretch>
              </a:blipFill>
            </p:spPr>
            <p:txBody>
              <a:bodyPr/>
              <a:lstStyle/>
              <a:p>
                <a:r>
                  <a:rPr lang="zh-CN" altLang="en-US">
                    <a:noFill/>
                  </a:rPr>
                  <a:t> </a:t>
                </a:r>
              </a:p>
            </p:txBody>
          </p:sp>
        </mc:Fallback>
      </mc:AlternateContent>
      <p:pic>
        <p:nvPicPr>
          <p:cNvPr id="3" name="图片 2">
            <a:extLst>
              <a:ext uri="{FF2B5EF4-FFF2-40B4-BE49-F238E27FC236}">
                <a16:creationId xmlns="" xmlns:a16="http://schemas.microsoft.com/office/drawing/2014/main" id="{C948D0D6-A72C-4CA3-8EC5-517DBAAD51FF}"/>
              </a:ext>
            </a:extLst>
          </p:cNvPr>
          <p:cNvPicPr>
            <a:picLocks noChangeAspect="1"/>
          </p:cNvPicPr>
          <p:nvPr/>
        </p:nvPicPr>
        <p:blipFill>
          <a:blip r:embed="rId3"/>
          <a:stretch>
            <a:fillRect/>
          </a:stretch>
        </p:blipFill>
        <p:spPr>
          <a:xfrm>
            <a:off x="6637008" y="980728"/>
            <a:ext cx="2434984" cy="1729018"/>
          </a:xfrm>
          <a:prstGeom prst="rect">
            <a:avLst/>
          </a:prstGeom>
        </p:spPr>
      </p:pic>
      <p:sp>
        <p:nvSpPr>
          <p:cNvPr id="4" name="矩形 3">
            <a:extLst>
              <a:ext uri="{FF2B5EF4-FFF2-40B4-BE49-F238E27FC236}">
                <a16:creationId xmlns="" xmlns:a16="http://schemas.microsoft.com/office/drawing/2014/main" id="{8CB0EDA5-13CE-4982-825D-2CC59F8B2909}"/>
              </a:ext>
            </a:extLst>
          </p:cNvPr>
          <p:cNvSpPr/>
          <p:nvPr/>
        </p:nvSpPr>
        <p:spPr>
          <a:xfrm>
            <a:off x="653601" y="1988840"/>
            <a:ext cx="1853392" cy="501291"/>
          </a:xfrm>
          <a:prstGeom prst="rect">
            <a:avLst/>
          </a:prstGeom>
        </p:spPr>
        <p:txBody>
          <a:bodyPr wrap="none">
            <a:spAutoFit/>
          </a:bodyPr>
          <a:lstStyle/>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2</a:t>
            </a:r>
            <a:r>
              <a:rPr lang="zh-CN" altLang="en-US" sz="2000" kern="100">
                <a:latin typeface="Calibri"/>
                <a:ea typeface="宋体"/>
                <a:cs typeface="Times New Roman"/>
              </a:rPr>
              <a:t>）树的性质</a:t>
            </a:r>
          </a:p>
        </p:txBody>
      </p:sp>
      <p:sp>
        <p:nvSpPr>
          <p:cNvPr id="5" name="矩形 4">
            <a:extLst>
              <a:ext uri="{FF2B5EF4-FFF2-40B4-BE49-F238E27FC236}">
                <a16:creationId xmlns="" xmlns:a16="http://schemas.microsoft.com/office/drawing/2014/main" id="{6069EE6F-AEAF-4161-8052-80F925A49070}"/>
              </a:ext>
            </a:extLst>
          </p:cNvPr>
          <p:cNvSpPr/>
          <p:nvPr/>
        </p:nvSpPr>
        <p:spPr>
          <a:xfrm>
            <a:off x="759974" y="1306012"/>
            <a:ext cx="4104456" cy="58310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一、树的基本概念</a:t>
            </a:r>
            <a:endParaRPr lang="en-US" altLang="zh-CN" sz="2400" b="1" kern="100">
              <a:latin typeface="Calibri"/>
              <a:ea typeface="宋体"/>
              <a:cs typeface="Times New Roman"/>
            </a:endParaRPr>
          </a:p>
        </p:txBody>
      </p:sp>
    </p:spTree>
    <p:extLst>
      <p:ext uri="{BB962C8B-B14F-4D97-AF65-F5344CB8AC3E}">
        <p14:creationId xmlns:p14="http://schemas.microsoft.com/office/powerpoint/2010/main" val="3106884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4104456" cy="58310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一、树的基本概念</a:t>
            </a:r>
            <a:endParaRPr lang="en-US" altLang="zh-CN" sz="2400" b="1" kern="100">
              <a:latin typeface="Calibri"/>
              <a:ea typeface="宋体"/>
              <a:cs typeface="Times New Roman"/>
            </a:endParaRPr>
          </a:p>
        </p:txBody>
      </p:sp>
      <p:sp>
        <p:nvSpPr>
          <p:cNvPr id="8" name="矩形 7">
            <a:extLst>
              <a:ext uri="{FF2B5EF4-FFF2-40B4-BE49-F238E27FC236}">
                <a16:creationId xmlns="" xmlns:a16="http://schemas.microsoft.com/office/drawing/2014/main" id="{35FCA459-D752-4458-A00F-8FCAA1A818CC}"/>
              </a:ext>
            </a:extLst>
          </p:cNvPr>
          <p:cNvSpPr/>
          <p:nvPr/>
        </p:nvSpPr>
        <p:spPr>
          <a:xfrm>
            <a:off x="759974" y="2060848"/>
            <a:ext cx="7484434" cy="3170099"/>
          </a:xfrm>
          <a:prstGeom prst="rect">
            <a:avLst/>
          </a:prstGeom>
        </p:spPr>
        <p:txBody>
          <a:bodyPr wrap="square">
            <a:spAutoFit/>
          </a:bodyPr>
          <a:lstStyle/>
          <a:p>
            <a:r>
              <a:rPr lang="en-US" altLang="zh-CN" sz="2000" dirty="0"/>
              <a:t>1</a:t>
            </a:r>
            <a:r>
              <a:rPr lang="zh-CN" altLang="en-US" sz="2000" dirty="0"/>
              <a:t>、设树 </a:t>
            </a:r>
            <a:r>
              <a:rPr lang="en-US" altLang="zh-CN" sz="2000" dirty="0"/>
              <a:t>T </a:t>
            </a:r>
            <a:r>
              <a:rPr lang="zh-CN" altLang="en-US" sz="2000" dirty="0"/>
              <a:t>的度为 </a:t>
            </a:r>
            <a:r>
              <a:rPr lang="en-US" altLang="zh-CN" sz="2000" dirty="0"/>
              <a:t>4</a:t>
            </a:r>
            <a:r>
              <a:rPr lang="zh-CN" altLang="en-US" sz="2000" dirty="0"/>
              <a:t>，其中度为 </a:t>
            </a:r>
            <a:r>
              <a:rPr lang="en-US" altLang="zh-CN" sz="2000" dirty="0"/>
              <a:t>1</a:t>
            </a:r>
            <a:r>
              <a:rPr lang="zh-CN" altLang="en-US" sz="2000" dirty="0"/>
              <a:t>，</a:t>
            </a:r>
            <a:r>
              <a:rPr lang="en-US" altLang="zh-CN" sz="2000" dirty="0"/>
              <a:t>2</a:t>
            </a:r>
            <a:r>
              <a:rPr lang="zh-CN" altLang="en-US" sz="2000" dirty="0"/>
              <a:t>，</a:t>
            </a:r>
            <a:r>
              <a:rPr lang="en-US" altLang="zh-CN" sz="2000" dirty="0"/>
              <a:t>3</a:t>
            </a:r>
            <a:r>
              <a:rPr lang="zh-CN" altLang="en-US" sz="2000" dirty="0"/>
              <a:t>和</a:t>
            </a:r>
            <a:r>
              <a:rPr lang="en-US" altLang="zh-CN" sz="2000" dirty="0"/>
              <a:t>4</a:t>
            </a:r>
            <a:r>
              <a:rPr lang="zh-CN" altLang="en-US" sz="2000" dirty="0"/>
              <a:t>的结点个数分别为 </a:t>
            </a:r>
            <a:r>
              <a:rPr lang="en-US" altLang="zh-CN" sz="2000" dirty="0"/>
              <a:t>4</a:t>
            </a:r>
            <a:r>
              <a:rPr lang="zh-CN" altLang="en-US" sz="2000" dirty="0"/>
              <a:t>，</a:t>
            </a:r>
            <a:r>
              <a:rPr lang="en-US" altLang="zh-CN" sz="2000" dirty="0"/>
              <a:t>2</a:t>
            </a:r>
            <a:r>
              <a:rPr lang="zh-CN" altLang="en-US" sz="2000" dirty="0"/>
              <a:t>，</a:t>
            </a:r>
            <a:r>
              <a:rPr lang="en-US" altLang="zh-CN" sz="2000" dirty="0"/>
              <a:t>1</a:t>
            </a:r>
            <a:r>
              <a:rPr lang="zh-CN" altLang="en-US" sz="2000" dirty="0"/>
              <a:t>，</a:t>
            </a:r>
            <a:r>
              <a:rPr lang="en-US" altLang="zh-CN" sz="2000" dirty="0"/>
              <a:t>1</a:t>
            </a:r>
            <a:r>
              <a:rPr lang="zh-CN" altLang="en-US" sz="2000" dirty="0"/>
              <a:t>。则</a:t>
            </a:r>
            <a:r>
              <a:rPr lang="en-US" altLang="zh-CN" sz="2000" dirty="0"/>
              <a:t>T </a:t>
            </a:r>
            <a:r>
              <a:rPr lang="zh-CN" altLang="en-US" sz="2000" dirty="0"/>
              <a:t>中的叶子数为（	</a:t>
            </a:r>
            <a:r>
              <a:rPr lang="zh-CN" altLang="en-US" sz="2000" dirty="0" smtClean="0"/>
              <a:t>）（</a:t>
            </a:r>
            <a:r>
              <a:rPr lang="en-US" altLang="zh-CN" sz="2000" dirty="0"/>
              <a:t>2011</a:t>
            </a:r>
            <a:r>
              <a:rPr lang="zh-CN" altLang="en-US" sz="2000" dirty="0"/>
              <a:t>选</a:t>
            </a:r>
            <a:r>
              <a:rPr lang="en-US" altLang="zh-CN" sz="2000" dirty="0"/>
              <a:t>6</a:t>
            </a:r>
            <a:r>
              <a:rPr lang="zh-CN" altLang="en-US" sz="2000" dirty="0"/>
              <a:t>）</a:t>
            </a:r>
          </a:p>
          <a:p>
            <a:r>
              <a:rPr lang="en-US" altLang="zh-CN" sz="2000" dirty="0"/>
              <a:t>A</a:t>
            </a:r>
            <a:r>
              <a:rPr lang="zh-CN" altLang="en-US" sz="2000" dirty="0"/>
              <a:t>、</a:t>
            </a:r>
            <a:r>
              <a:rPr lang="en-US" altLang="zh-CN" sz="2000" dirty="0"/>
              <a:t>5	B</a:t>
            </a:r>
            <a:r>
              <a:rPr lang="zh-CN" altLang="en-US" sz="2000" dirty="0"/>
              <a:t>、</a:t>
            </a:r>
            <a:r>
              <a:rPr lang="en-US" altLang="zh-CN" sz="2000" dirty="0"/>
              <a:t>6	C</a:t>
            </a:r>
            <a:r>
              <a:rPr lang="zh-CN" altLang="en-US" sz="2000" dirty="0"/>
              <a:t>、</a:t>
            </a:r>
            <a:r>
              <a:rPr lang="en-US" altLang="zh-CN" sz="2000" dirty="0"/>
              <a:t>7	D</a:t>
            </a:r>
            <a:r>
              <a:rPr lang="zh-CN" altLang="en-US" sz="2000" dirty="0"/>
              <a:t>、</a:t>
            </a:r>
            <a:r>
              <a:rPr lang="en-US" altLang="zh-CN" sz="2000" dirty="0"/>
              <a:t>8</a:t>
            </a:r>
          </a:p>
          <a:p>
            <a:endParaRPr lang="en-US" altLang="zh-CN" sz="2000" dirty="0"/>
          </a:p>
          <a:p>
            <a:r>
              <a:rPr lang="en-US" altLang="zh-CN" sz="2000" dirty="0"/>
              <a:t>4</a:t>
            </a:r>
            <a:r>
              <a:rPr lang="zh-CN" altLang="en-US" sz="2000" dirty="0"/>
              <a:t>、一棵树 </a:t>
            </a:r>
            <a:r>
              <a:rPr lang="en-US" altLang="zh-CN" sz="2000" dirty="0"/>
              <a:t>T </a:t>
            </a:r>
            <a:r>
              <a:rPr lang="zh-CN" altLang="en-US" sz="2000" dirty="0"/>
              <a:t>中，包括一个度为 </a:t>
            </a:r>
            <a:r>
              <a:rPr lang="en-US" altLang="zh-CN" sz="2000" dirty="0"/>
              <a:t>1 </a:t>
            </a:r>
            <a:r>
              <a:rPr lang="zh-CN" altLang="en-US" sz="2000" dirty="0"/>
              <a:t>的结点，两个度为 </a:t>
            </a:r>
            <a:r>
              <a:rPr lang="en-US" altLang="zh-CN" sz="2000" dirty="0"/>
              <a:t>2 </a:t>
            </a:r>
            <a:r>
              <a:rPr lang="zh-CN" altLang="en-US" sz="2000" dirty="0"/>
              <a:t>的结点，三个度为 </a:t>
            </a:r>
            <a:r>
              <a:rPr lang="en-US" altLang="zh-CN" sz="2000" dirty="0"/>
              <a:t>3 </a:t>
            </a:r>
            <a:r>
              <a:rPr lang="zh-CN" altLang="en-US" sz="2000" dirty="0"/>
              <a:t>的结点，四个度为 </a:t>
            </a:r>
            <a:r>
              <a:rPr lang="en-US" altLang="zh-CN" sz="2000" dirty="0"/>
              <a:t>4 </a:t>
            </a:r>
            <a:r>
              <a:rPr lang="zh-CN" altLang="en-US" sz="2000" dirty="0"/>
              <a:t>的结点和若干叶子结点，则 </a:t>
            </a:r>
            <a:r>
              <a:rPr lang="en-US" altLang="zh-CN" sz="2000" dirty="0"/>
              <a:t>T </a:t>
            </a:r>
            <a:r>
              <a:rPr lang="zh-CN" altLang="en-US" sz="2000" dirty="0"/>
              <a:t>的叶结点数为</a:t>
            </a:r>
            <a:r>
              <a:rPr lang="en-US" altLang="zh-CN" sz="2000" dirty="0"/>
              <a:t>_________</a:t>
            </a:r>
            <a:r>
              <a:rPr lang="zh-CN" altLang="en-US" sz="2000" dirty="0"/>
              <a:t>。（</a:t>
            </a:r>
            <a:r>
              <a:rPr lang="en-US" altLang="zh-CN" sz="2000" dirty="0"/>
              <a:t>2012</a:t>
            </a:r>
            <a:r>
              <a:rPr lang="zh-CN" altLang="en-US" sz="2000" dirty="0"/>
              <a:t>填</a:t>
            </a:r>
            <a:r>
              <a:rPr lang="en-US" altLang="zh-CN" sz="2000" dirty="0"/>
              <a:t>4</a:t>
            </a:r>
            <a:r>
              <a:rPr lang="zh-CN" altLang="en-US" sz="2000" dirty="0"/>
              <a:t>）</a:t>
            </a:r>
          </a:p>
          <a:p>
            <a:endParaRPr lang="zh-CN" altLang="en-US" sz="2000" dirty="0"/>
          </a:p>
          <a:p>
            <a:r>
              <a:rPr lang="en-US" altLang="zh-CN" sz="2000" dirty="0"/>
              <a:t>3</a:t>
            </a:r>
            <a:r>
              <a:rPr lang="zh-CN" altLang="en-US" sz="2000" dirty="0"/>
              <a:t>、</a:t>
            </a:r>
            <a:r>
              <a:rPr lang="en-US" altLang="zh-CN" sz="2000" dirty="0"/>
              <a:t>T </a:t>
            </a:r>
            <a:r>
              <a:rPr lang="zh-CN" altLang="en-US" sz="2000" dirty="0"/>
              <a:t>是具有 </a:t>
            </a:r>
            <a:r>
              <a:rPr lang="en-US" altLang="zh-CN" sz="2000" dirty="0"/>
              <a:t>n </a:t>
            </a:r>
            <a:r>
              <a:rPr lang="zh-CN" altLang="en-US" sz="2000" dirty="0"/>
              <a:t>个结点的 </a:t>
            </a:r>
            <a:r>
              <a:rPr lang="en-US" altLang="zh-CN" sz="2000" dirty="0"/>
              <a:t>K </a:t>
            </a:r>
            <a:r>
              <a:rPr lang="zh-CN" altLang="en-US" sz="2000" dirty="0"/>
              <a:t>叉树，每个节点都有 </a:t>
            </a:r>
            <a:r>
              <a:rPr lang="en-US" altLang="zh-CN" sz="2000" dirty="0"/>
              <a:t>K </a:t>
            </a:r>
            <a:r>
              <a:rPr lang="zh-CN" altLang="en-US" sz="2000" dirty="0"/>
              <a:t>个指针域，则共有</a:t>
            </a:r>
            <a:r>
              <a:rPr lang="en-US" altLang="zh-CN" sz="2000" dirty="0"/>
              <a:t>______</a:t>
            </a:r>
            <a:r>
              <a:rPr lang="zh-CN" altLang="en-US" sz="2000" dirty="0"/>
              <a:t>个空指针域。（</a:t>
            </a:r>
            <a:r>
              <a:rPr lang="en-US" altLang="zh-CN" sz="2000" dirty="0"/>
              <a:t>2011</a:t>
            </a:r>
            <a:r>
              <a:rPr lang="zh-CN" altLang="en-US" sz="2000" dirty="0"/>
              <a:t>填</a:t>
            </a:r>
            <a:r>
              <a:rPr lang="en-US" altLang="zh-CN" sz="2000" dirty="0"/>
              <a:t>6</a:t>
            </a:r>
            <a:r>
              <a:rPr lang="zh-CN" altLang="en-US" sz="2000" dirty="0"/>
              <a:t>）</a:t>
            </a:r>
          </a:p>
        </p:txBody>
      </p:sp>
      <p:sp>
        <p:nvSpPr>
          <p:cNvPr id="4" name="文本框 3"/>
          <p:cNvSpPr txBox="1"/>
          <p:nvPr/>
        </p:nvSpPr>
        <p:spPr>
          <a:xfrm>
            <a:off x="4211960" y="2348880"/>
            <a:ext cx="288032" cy="369332"/>
          </a:xfrm>
          <a:prstGeom prst="rect">
            <a:avLst/>
          </a:prstGeom>
          <a:noFill/>
        </p:spPr>
        <p:txBody>
          <a:bodyPr wrap="square" rtlCol="0">
            <a:spAutoFit/>
          </a:bodyPr>
          <a:lstStyle/>
          <a:p>
            <a:r>
              <a:rPr lang="en-US" altLang="zh-CN" dirty="0" smtClean="0"/>
              <a:t>D</a:t>
            </a:r>
            <a:endParaRPr lang="zh-CN" altLang="en-US" dirty="0"/>
          </a:p>
        </p:txBody>
      </p:sp>
      <p:sp>
        <p:nvSpPr>
          <p:cNvPr id="6" name="文本框 5"/>
          <p:cNvSpPr txBox="1"/>
          <p:nvPr/>
        </p:nvSpPr>
        <p:spPr>
          <a:xfrm>
            <a:off x="2339752" y="3933056"/>
            <a:ext cx="792088" cy="369332"/>
          </a:xfrm>
          <a:prstGeom prst="rect">
            <a:avLst/>
          </a:prstGeom>
          <a:noFill/>
        </p:spPr>
        <p:txBody>
          <a:bodyPr wrap="square" rtlCol="0">
            <a:spAutoFit/>
          </a:bodyPr>
          <a:lstStyle/>
          <a:p>
            <a:r>
              <a:rPr lang="en-US" altLang="zh-CN" dirty="0" smtClean="0"/>
              <a:t>21</a:t>
            </a:r>
            <a:endParaRPr lang="zh-CN" altLang="en-US" dirty="0"/>
          </a:p>
        </p:txBody>
      </p:sp>
      <p:sp>
        <p:nvSpPr>
          <p:cNvPr id="7" name="文本框 6"/>
          <p:cNvSpPr txBox="1"/>
          <p:nvPr/>
        </p:nvSpPr>
        <p:spPr>
          <a:xfrm>
            <a:off x="1259632" y="5085184"/>
            <a:ext cx="1440160" cy="369332"/>
          </a:xfrm>
          <a:prstGeom prst="rect">
            <a:avLst/>
          </a:prstGeom>
          <a:noFill/>
        </p:spPr>
        <p:txBody>
          <a:bodyPr wrap="square" rtlCol="0">
            <a:spAutoFit/>
          </a:bodyPr>
          <a:lstStyle/>
          <a:p>
            <a:r>
              <a:rPr lang="en-US" altLang="zh-CN" dirty="0" smtClean="0"/>
              <a:t>N(K-1)+1</a:t>
            </a:r>
            <a:endParaRPr lang="zh-CN" altLang="en-US" dirty="0"/>
          </a:p>
        </p:txBody>
      </p:sp>
    </p:spTree>
    <p:extLst>
      <p:ext uri="{BB962C8B-B14F-4D97-AF65-F5344CB8AC3E}">
        <p14:creationId xmlns:p14="http://schemas.microsoft.com/office/powerpoint/2010/main" val="174196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zh-CN" sz="2800"/>
              <a:t>6.2 </a:t>
            </a:r>
            <a:r>
              <a:rPr lang="zh-CN" altLang="en-US" sz="2800"/>
              <a:t>二叉树</a:t>
            </a:r>
            <a:br>
              <a:rPr lang="zh-CN" altLang="en-US" sz="2800"/>
            </a:br>
            <a:endParaRPr lang="zh-CN" altLang="en-US" sz="2800"/>
          </a:p>
        </p:txBody>
      </p:sp>
      <p:sp>
        <p:nvSpPr>
          <p:cNvPr id="388099" name="Rectangle 3"/>
          <p:cNvSpPr>
            <a:spLocks noGrp="1" noChangeArrowheads="1"/>
          </p:cNvSpPr>
          <p:nvPr>
            <p:ph type="body" idx="1"/>
          </p:nvPr>
        </p:nvSpPr>
        <p:spPr/>
        <p:txBody>
          <a:bodyPr/>
          <a:lstStyle/>
          <a:p>
            <a:pPr marL="0" indent="0" algn="just">
              <a:buFontTx/>
              <a:buNone/>
            </a:pPr>
            <a:r>
              <a:rPr lang="en-US" altLang="zh-CN" u="sng"/>
              <a:t>6.2.1 </a:t>
            </a:r>
            <a:r>
              <a:rPr lang="zh-CN" altLang="en-US" u="sng"/>
              <a:t>二叉树的定义</a:t>
            </a:r>
            <a:endParaRPr lang="zh-CN" altLang="en-US" b="1"/>
          </a:p>
          <a:p>
            <a:pPr marL="0" indent="0">
              <a:buFontTx/>
              <a:buNone/>
            </a:pPr>
            <a:r>
              <a:rPr lang="en-US" altLang="zh-CN" sz="1800"/>
              <a:t>1</a:t>
            </a:r>
            <a:r>
              <a:rPr lang="zh-CN" altLang="en-US" sz="1800"/>
              <a:t>．二叉树</a:t>
            </a:r>
          </a:p>
          <a:p>
            <a:pPr marL="0" indent="0">
              <a:buFontTx/>
              <a:buNone/>
            </a:pPr>
            <a:r>
              <a:rPr lang="zh-CN" altLang="en-US" sz="1800"/>
              <a:t>   二叉树是另一种树型结构，是由</a:t>
            </a:r>
            <a:r>
              <a:rPr lang="en-US" altLang="zh-CN" sz="1800"/>
              <a:t>n</a:t>
            </a:r>
            <a:r>
              <a:rPr lang="zh-CN" altLang="en-US" sz="1800"/>
              <a:t>（</a:t>
            </a:r>
            <a:r>
              <a:rPr lang="en-US" altLang="zh-CN" sz="1800"/>
              <a:t>n≥0</a:t>
            </a:r>
            <a:r>
              <a:rPr lang="zh-CN" altLang="en-US" sz="1800"/>
              <a:t>）个结点的有限集合。</a:t>
            </a:r>
          </a:p>
          <a:p>
            <a:pPr marL="0" indent="0">
              <a:buFontTx/>
              <a:buNone/>
            </a:pPr>
            <a:r>
              <a:rPr lang="zh-CN" altLang="en-US" sz="1800"/>
              <a:t>   </a:t>
            </a:r>
            <a:r>
              <a:rPr lang="en-US" altLang="zh-CN" sz="1800"/>
              <a:t>(1)</a:t>
            </a:r>
            <a:r>
              <a:rPr lang="zh-CN" altLang="en-US" sz="1800"/>
              <a:t>当</a:t>
            </a:r>
            <a:r>
              <a:rPr lang="en-US" altLang="zh-CN" sz="1800"/>
              <a:t>n=0</a:t>
            </a:r>
            <a:r>
              <a:rPr lang="zh-CN" altLang="en-US" sz="1800"/>
              <a:t>时，称为空二叉树；</a:t>
            </a:r>
          </a:p>
          <a:p>
            <a:pPr marL="0" indent="0">
              <a:buFontTx/>
              <a:buNone/>
            </a:pPr>
            <a:r>
              <a:rPr lang="zh-CN" altLang="en-US" sz="1800"/>
              <a:t>   </a:t>
            </a:r>
            <a:r>
              <a:rPr lang="en-US" altLang="zh-CN" sz="1800"/>
              <a:t>(2)</a:t>
            </a:r>
            <a:r>
              <a:rPr lang="zh-CN" altLang="en-US" sz="1800"/>
              <a:t>当</a:t>
            </a:r>
            <a:r>
              <a:rPr lang="en-US" altLang="zh-CN" sz="1800"/>
              <a:t>n&gt;0</a:t>
            </a:r>
            <a:r>
              <a:rPr lang="zh-CN" altLang="en-US" sz="1800"/>
              <a:t>时，有且仅有一个结点为二叉树的根，其余结点被分成两个互不相交的子集，一个作为左子集，另一个作为右子集，每个子集又是一个二叉树。</a:t>
            </a:r>
          </a:p>
          <a:p>
            <a:pPr marL="0" indent="0">
              <a:buFontTx/>
              <a:buNone/>
            </a:pPr>
            <a:r>
              <a:rPr lang="zh-CN" altLang="en-US" sz="2000"/>
              <a:t>　　它的特点是每个结点至多只有二棵子树（即二叉树中不存在度大于</a:t>
            </a:r>
            <a:r>
              <a:rPr lang="en-US" altLang="zh-CN" sz="2000"/>
              <a:t>2</a:t>
            </a:r>
            <a:r>
              <a:rPr lang="zh-CN" altLang="en-US" sz="2000"/>
              <a:t>的结点），并且，二叉树的子树有左右之分，其次序不能任意颠倒，即若将其左、右子树颠倒，就成为另外一棵不同的二叉树。即使树中结点只有一棵子树，也要区分它是左子树还是右子树。因此二叉树具有五种基本形态，如图</a:t>
            </a:r>
            <a:r>
              <a:rPr lang="en-US" altLang="zh-CN" sz="2000"/>
              <a:t>6-2</a:t>
            </a:r>
            <a:r>
              <a:rPr lang="zh-CN" altLang="en-US" sz="2000"/>
              <a:t>所示。（</a:t>
            </a:r>
            <a:r>
              <a:rPr lang="en-US" altLang="zh-CN" sz="2000"/>
              <a:t>a</a:t>
            </a:r>
            <a:r>
              <a:rPr lang="zh-CN" altLang="en-US" sz="2000"/>
              <a:t>）空二叉树；（</a:t>
            </a:r>
            <a:r>
              <a:rPr lang="en-US" altLang="zh-CN" sz="2000"/>
              <a:t>b</a:t>
            </a:r>
            <a:r>
              <a:rPr lang="zh-CN" altLang="en-US" sz="2000"/>
              <a:t>）仅有根结点的二叉树；（</a:t>
            </a:r>
            <a:r>
              <a:rPr lang="en-US" altLang="zh-CN" sz="2000"/>
              <a:t>c</a:t>
            </a:r>
            <a:r>
              <a:rPr lang="zh-CN" altLang="en-US" sz="2000"/>
              <a:t>）右子树为空的二叉树；（</a:t>
            </a:r>
            <a:r>
              <a:rPr lang="en-US" altLang="zh-CN" sz="2000"/>
              <a:t>d</a:t>
            </a:r>
            <a:r>
              <a:rPr lang="zh-CN" altLang="en-US" sz="2000"/>
              <a:t>）左、右子树均非空的二叉树；（</a:t>
            </a:r>
            <a:r>
              <a:rPr lang="en-US" altLang="zh-CN" sz="2000"/>
              <a:t>e</a:t>
            </a:r>
            <a:r>
              <a:rPr lang="zh-CN" altLang="en-US" sz="2000"/>
              <a:t>）左子树为空的二叉树</a:t>
            </a:r>
          </a:p>
          <a:p>
            <a:pPr marL="0" indent="0">
              <a:buFontTx/>
              <a:buNone/>
            </a:pPr>
            <a:endParaRPr lang="en-US" altLang="zh-CN" sz="2000"/>
          </a:p>
        </p:txBody>
      </p:sp>
    </p:spTree>
    <p:extLst>
      <p:ext uri="{BB962C8B-B14F-4D97-AF65-F5344CB8AC3E}">
        <p14:creationId xmlns:p14="http://schemas.microsoft.com/office/powerpoint/2010/main" val="102134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u="sng"/>
              <a:t>6.2.1 </a:t>
            </a:r>
            <a:r>
              <a:rPr lang="zh-CN" altLang="en-US" u="sng"/>
              <a:t>二叉树的定义</a:t>
            </a:r>
          </a:p>
        </p:txBody>
      </p:sp>
      <p:sp>
        <p:nvSpPr>
          <p:cNvPr id="389123" name="Rectangle 3"/>
          <p:cNvSpPr>
            <a:spLocks noGrp="1" noChangeArrowheads="1"/>
          </p:cNvSpPr>
          <p:nvPr>
            <p:ph type="body" idx="1"/>
          </p:nvPr>
        </p:nvSpPr>
        <p:spPr>
          <a:xfrm>
            <a:off x="2843213" y="4941888"/>
            <a:ext cx="3744912" cy="647700"/>
          </a:xfrm>
        </p:spPr>
        <p:txBody>
          <a:bodyPr/>
          <a:lstStyle/>
          <a:p>
            <a:pPr>
              <a:buFontTx/>
              <a:buNone/>
            </a:pPr>
            <a:r>
              <a:rPr lang="zh-CN" altLang="en-US" sz="1800"/>
              <a:t>图</a:t>
            </a:r>
            <a:r>
              <a:rPr lang="en-US" altLang="zh-CN" sz="1800"/>
              <a:t>6-2 </a:t>
            </a:r>
            <a:r>
              <a:rPr lang="zh-CN" altLang="en-US" sz="1800"/>
              <a:t>二叉树的五种基本形态</a:t>
            </a:r>
          </a:p>
        </p:txBody>
      </p:sp>
      <p:sp>
        <p:nvSpPr>
          <p:cNvPr id="389124" name="Rectangle 4"/>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9125" name="Object 5"/>
          <p:cNvGraphicFramePr>
            <a:graphicFrameLocks noChangeAspect="1"/>
          </p:cNvGraphicFramePr>
          <p:nvPr/>
        </p:nvGraphicFramePr>
        <p:xfrm>
          <a:off x="468313" y="1916113"/>
          <a:ext cx="7920037" cy="2468562"/>
        </p:xfrm>
        <a:graphic>
          <a:graphicData uri="http://schemas.openxmlformats.org/presentationml/2006/ole">
            <mc:AlternateContent xmlns:mc="http://schemas.openxmlformats.org/markup-compatibility/2006">
              <mc:Choice xmlns:v="urn:schemas-microsoft-com:vml" Requires="v">
                <p:oleObj spid="_x0000_s5140" name="Visio" r:id="rId3" imgW="3975637" imgH="1241146" progId="Visio.Drawing.11">
                  <p:embed/>
                </p:oleObj>
              </mc:Choice>
              <mc:Fallback>
                <p:oleObj name="Visio" r:id="rId3" imgW="3975637" imgH="124114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916113"/>
                        <a:ext cx="7920037" cy="2468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867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4104456" cy="1055289"/>
          </a:xfrm>
          <a:prstGeom prst="rect">
            <a:avLst/>
          </a:prstGeom>
        </p:spPr>
        <p:txBody>
          <a:bodyPr wrap="square">
            <a:spAutoFit/>
          </a:bodyPr>
          <a:lstStyle/>
          <a:p>
            <a:pPr lvl="0" algn="just">
              <a:lnSpc>
                <a:spcPct val="150000"/>
              </a:lnSpc>
              <a:spcAft>
                <a:spcPts val="0"/>
              </a:spcAft>
            </a:pPr>
            <a:r>
              <a:rPr lang="zh-CN" altLang="en-US" sz="2400" b="1" kern="100" dirty="0">
                <a:latin typeface="Calibri"/>
                <a:ea typeface="宋体"/>
                <a:cs typeface="Times New Roman"/>
              </a:rPr>
              <a:t>二、二叉树及其遍历</a:t>
            </a:r>
            <a:endParaRPr lang="en-US" altLang="zh-CN" sz="2400" b="1" kern="100" dirty="0">
              <a:latin typeface="Calibri"/>
              <a:ea typeface="宋体"/>
              <a:cs typeface="Times New Roman"/>
            </a:endParaRPr>
          </a:p>
          <a:p>
            <a:pPr algn="just">
              <a:lnSpc>
                <a:spcPct val="150000"/>
              </a:lnSpc>
              <a:spcAft>
                <a:spcPts val="0"/>
              </a:spcAft>
            </a:pPr>
            <a:r>
              <a:rPr lang="zh-CN" altLang="en-US" sz="2000" kern="100" dirty="0" smtClean="0">
                <a:latin typeface="Calibri"/>
                <a:ea typeface="宋体"/>
                <a:cs typeface="Times New Roman"/>
              </a:rPr>
              <a:t>（</a:t>
            </a:r>
            <a:r>
              <a:rPr lang="en-US" altLang="zh-CN" sz="2000" kern="100" dirty="0" smtClean="0">
                <a:latin typeface="Calibri"/>
                <a:ea typeface="宋体"/>
                <a:cs typeface="Times New Roman"/>
              </a:rPr>
              <a:t>2</a:t>
            </a:r>
            <a:r>
              <a:rPr lang="zh-CN" altLang="en-US" sz="2000" kern="100" dirty="0" smtClean="0">
                <a:latin typeface="Calibri"/>
                <a:ea typeface="宋体"/>
                <a:cs typeface="Times New Roman"/>
              </a:rPr>
              <a:t>）</a:t>
            </a:r>
            <a:r>
              <a:rPr lang="zh-CN" altLang="en-US" sz="2000" kern="100" dirty="0">
                <a:latin typeface="Calibri"/>
                <a:ea typeface="宋体"/>
                <a:cs typeface="Times New Roman"/>
              </a:rPr>
              <a:t>二叉树的分类</a:t>
            </a:r>
            <a:endParaRPr lang="en-US" altLang="zh-CN" sz="2000" kern="100" dirty="0">
              <a:latin typeface="Calibri"/>
              <a:ea typeface="宋体"/>
              <a:cs typeface="Times New Roman"/>
            </a:endParaRPr>
          </a:p>
        </p:txBody>
      </p:sp>
      <p:pic>
        <p:nvPicPr>
          <p:cNvPr id="2" name="图片 1">
            <a:extLst>
              <a:ext uri="{FF2B5EF4-FFF2-40B4-BE49-F238E27FC236}">
                <a16:creationId xmlns="" xmlns:a16="http://schemas.microsoft.com/office/drawing/2014/main" id="{2B1535E3-A029-4B59-B5A7-64B7F1F18811}"/>
              </a:ext>
            </a:extLst>
          </p:cNvPr>
          <p:cNvPicPr>
            <a:picLocks noChangeAspect="1"/>
          </p:cNvPicPr>
          <p:nvPr/>
        </p:nvPicPr>
        <p:blipFill>
          <a:blip r:embed="rId2"/>
          <a:stretch>
            <a:fillRect/>
          </a:stretch>
        </p:blipFill>
        <p:spPr>
          <a:xfrm>
            <a:off x="0" y="2708920"/>
            <a:ext cx="9144000" cy="3774548"/>
          </a:xfrm>
          <a:prstGeom prst="rect">
            <a:avLst/>
          </a:prstGeom>
        </p:spPr>
      </p:pic>
    </p:spTree>
    <p:extLst>
      <p:ext uri="{BB962C8B-B14F-4D97-AF65-F5344CB8AC3E}">
        <p14:creationId xmlns:p14="http://schemas.microsoft.com/office/powerpoint/2010/main" val="413770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1983620"/>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二、二叉树及其遍历</a:t>
            </a:r>
            <a:endParaRPr lang="en-US" altLang="zh-CN" sz="2400" b="1" kern="100">
              <a:latin typeface="Calibri"/>
              <a:ea typeface="宋体"/>
              <a:cs typeface="Times New Roman"/>
            </a:endParaRPr>
          </a:p>
          <a:p>
            <a:pPr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3</a:t>
            </a:r>
            <a:r>
              <a:rPr lang="zh-CN" altLang="en-US" sz="2000" kern="100">
                <a:latin typeface="Calibri"/>
                <a:ea typeface="宋体"/>
                <a:cs typeface="Times New Roman"/>
              </a:rPr>
              <a:t>）二叉树的分类</a:t>
            </a:r>
            <a:endParaRPr lang="en-US" altLang="zh-CN" sz="2000" kern="100">
              <a:latin typeface="Calibri"/>
              <a:ea typeface="宋体"/>
              <a:cs typeface="Times New Roman"/>
            </a:endParaRPr>
          </a:p>
          <a:p>
            <a:pPr>
              <a:lnSpc>
                <a:spcPct val="150000"/>
              </a:lnSpc>
            </a:pPr>
            <a:r>
              <a:rPr lang="zh-CN" altLang="zh-CN" sz="2000" kern="100">
                <a:latin typeface="Calibri"/>
                <a:ea typeface="宋体"/>
                <a:cs typeface="Times New Roman"/>
              </a:rPr>
              <a:t>①</a:t>
            </a:r>
            <a:r>
              <a:rPr lang="zh-CN" altLang="en-US" sz="2000" kern="100">
                <a:solidFill>
                  <a:srgbClr val="FF0000"/>
                </a:solidFill>
                <a:latin typeface="Calibri"/>
                <a:ea typeface="宋体"/>
                <a:cs typeface="Times New Roman"/>
              </a:rPr>
              <a:t>满二叉树</a:t>
            </a:r>
            <a:r>
              <a:rPr lang="zh-CN" altLang="en-US" sz="2000" kern="100">
                <a:latin typeface="Calibri"/>
                <a:ea typeface="宋体"/>
                <a:cs typeface="Times New Roman"/>
              </a:rPr>
              <a:t>：</a:t>
            </a:r>
            <a:r>
              <a:rPr lang="en-US" altLang="zh-CN" sz="2000"/>
              <a:t> </a:t>
            </a:r>
            <a:r>
              <a:rPr lang="zh-CN" altLang="en-US" sz="2000"/>
              <a:t>所谓满二叉树是指出最下层全为叶子结点外，</a:t>
            </a:r>
            <a:endParaRPr lang="en-US" altLang="zh-CN" sz="2000"/>
          </a:p>
          <a:p>
            <a:pPr>
              <a:lnSpc>
                <a:spcPct val="150000"/>
              </a:lnSpc>
            </a:pPr>
            <a:r>
              <a:rPr lang="zh-CN" altLang="en-US" sz="2000"/>
              <a:t>其余各层所有结点均同时拥有左孩子和右孩子的二叉树</a:t>
            </a:r>
            <a:endParaRPr lang="en-US" altLang="zh-CN" sz="2000" kern="100">
              <a:latin typeface="Calibri"/>
              <a:ea typeface="宋体"/>
              <a:cs typeface="Times New Roman"/>
            </a:endParaRPr>
          </a:p>
        </p:txBody>
      </p:sp>
      <p:pic>
        <p:nvPicPr>
          <p:cNvPr id="4" name="图片 3">
            <a:extLst>
              <a:ext uri="{FF2B5EF4-FFF2-40B4-BE49-F238E27FC236}">
                <a16:creationId xmlns="" xmlns:a16="http://schemas.microsoft.com/office/drawing/2014/main" id="{B9D5EA8B-A2A0-4816-9473-F8B6ACCA1062}"/>
              </a:ext>
            </a:extLst>
          </p:cNvPr>
          <p:cNvPicPr>
            <a:picLocks noChangeAspect="1"/>
          </p:cNvPicPr>
          <p:nvPr/>
        </p:nvPicPr>
        <p:blipFill>
          <a:blip r:embed="rId2"/>
          <a:stretch>
            <a:fillRect/>
          </a:stretch>
        </p:blipFill>
        <p:spPr>
          <a:xfrm>
            <a:off x="2411760" y="3549495"/>
            <a:ext cx="3830680" cy="2308903"/>
          </a:xfrm>
          <a:prstGeom prst="rect">
            <a:avLst/>
          </a:prstGeom>
        </p:spPr>
      </p:pic>
    </p:spTree>
    <p:extLst>
      <p:ext uri="{BB962C8B-B14F-4D97-AF65-F5344CB8AC3E}">
        <p14:creationId xmlns:p14="http://schemas.microsoft.com/office/powerpoint/2010/main" val="3153832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4194610"/>
          </a:xfrm>
          <a:prstGeom prst="rect">
            <a:avLst/>
          </a:prstGeom>
        </p:spPr>
        <p:txBody>
          <a:bodyPr wrap="square">
            <a:spAutoFit/>
          </a:bodyPr>
          <a:lstStyle/>
          <a:p>
            <a:pPr>
              <a:lnSpc>
                <a:spcPct val="150000"/>
              </a:lnSpc>
            </a:pPr>
            <a:r>
              <a:rPr lang="zh-CN" altLang="en-US" sz="2000" kern="100">
                <a:latin typeface="Calibri"/>
                <a:ea typeface="宋体"/>
                <a:cs typeface="Times New Roman"/>
              </a:rPr>
              <a:t>②</a:t>
            </a:r>
            <a:r>
              <a:rPr lang="zh-CN" altLang="en-US" sz="2000"/>
              <a:t> </a:t>
            </a:r>
            <a:r>
              <a:rPr lang="zh-CN" altLang="en-US" sz="2000">
                <a:solidFill>
                  <a:srgbClr val="FF0000"/>
                </a:solidFill>
              </a:rPr>
              <a:t>完全二叉树</a:t>
            </a:r>
            <a:r>
              <a:rPr lang="zh-CN" altLang="en-US" sz="2000"/>
              <a:t>：对于深度为</a:t>
            </a:r>
            <a:r>
              <a:rPr lang="en-US" altLang="zh-CN" sz="2000"/>
              <a:t>K</a:t>
            </a:r>
            <a:r>
              <a:rPr lang="zh-CN" altLang="en-US" sz="2000"/>
              <a:t>的，有</a:t>
            </a:r>
            <a:r>
              <a:rPr lang="en-US" altLang="zh-CN" sz="2000"/>
              <a:t>n</a:t>
            </a:r>
            <a:r>
              <a:rPr lang="zh-CN" altLang="en-US" sz="2000"/>
              <a:t>个</a:t>
            </a:r>
            <a:endParaRPr lang="en-US" altLang="zh-CN" sz="2000"/>
          </a:p>
          <a:p>
            <a:pPr>
              <a:lnSpc>
                <a:spcPct val="150000"/>
              </a:lnSpc>
            </a:pPr>
            <a:r>
              <a:rPr lang="zh-CN" altLang="en-US" sz="2000"/>
              <a:t>结点的二叉树，当且仅当其每一个结点</a:t>
            </a:r>
            <a:endParaRPr lang="en-US" altLang="zh-CN" sz="2000"/>
          </a:p>
          <a:p>
            <a:pPr>
              <a:lnSpc>
                <a:spcPct val="150000"/>
              </a:lnSpc>
            </a:pPr>
            <a:r>
              <a:rPr lang="zh-CN" altLang="en-US" sz="2000"/>
              <a:t>都与深度为</a:t>
            </a:r>
            <a:r>
              <a:rPr lang="en-US" altLang="zh-CN" sz="2000"/>
              <a:t>K</a:t>
            </a:r>
            <a:r>
              <a:rPr lang="zh-CN" altLang="en-US" sz="2000"/>
              <a:t>的满二叉树中编号从</a:t>
            </a:r>
            <a:r>
              <a:rPr lang="en-US" altLang="zh-CN" sz="2000"/>
              <a:t>1</a:t>
            </a:r>
            <a:r>
              <a:rPr lang="zh-CN" altLang="en-US" sz="2000"/>
              <a:t>至</a:t>
            </a:r>
            <a:r>
              <a:rPr lang="en-US" altLang="zh-CN" sz="2000"/>
              <a:t>n</a:t>
            </a:r>
            <a:r>
              <a:rPr lang="zh-CN" altLang="en-US" sz="2000"/>
              <a:t>的</a:t>
            </a:r>
            <a:endParaRPr lang="en-US" altLang="zh-CN" sz="2000"/>
          </a:p>
          <a:p>
            <a:pPr>
              <a:lnSpc>
                <a:spcPct val="150000"/>
              </a:lnSpc>
            </a:pPr>
            <a:r>
              <a:rPr lang="zh-CN" altLang="en-US" sz="2000"/>
              <a:t>结点一一对应时称之为完全二叉树。</a:t>
            </a:r>
            <a:endParaRPr lang="en-US" altLang="zh-CN" sz="2000"/>
          </a:p>
          <a:p>
            <a:pPr>
              <a:lnSpc>
                <a:spcPct val="150000"/>
              </a:lnSpc>
            </a:pPr>
            <a:endParaRPr lang="en-US" altLang="zh-CN" sz="2000" kern="100">
              <a:latin typeface="Calibri"/>
              <a:ea typeface="宋体"/>
              <a:cs typeface="Times New Roman"/>
            </a:endParaRPr>
          </a:p>
          <a:p>
            <a:pPr>
              <a:lnSpc>
                <a:spcPct val="150000"/>
              </a:lnSpc>
            </a:pPr>
            <a:r>
              <a:rPr lang="en-US" altLang="zh-CN" sz="2000" kern="100">
                <a:latin typeface="Calibri"/>
                <a:ea typeface="宋体"/>
                <a:cs typeface="Times New Roman"/>
              </a:rPr>
              <a:t>③</a:t>
            </a:r>
            <a:r>
              <a:rPr lang="zh-CN" altLang="en-US" sz="2000"/>
              <a:t> </a:t>
            </a:r>
            <a:r>
              <a:rPr lang="zh-CN" altLang="en-US" sz="2000">
                <a:solidFill>
                  <a:srgbClr val="FF0000"/>
                </a:solidFill>
              </a:rPr>
              <a:t>二叉搜索树</a:t>
            </a:r>
            <a:r>
              <a:rPr lang="zh-CN" altLang="en-US" sz="2000"/>
              <a:t>：又称二叉排序树或二叉查找树，</a:t>
            </a:r>
            <a:endParaRPr lang="en-US" altLang="zh-CN" sz="2000"/>
          </a:p>
          <a:p>
            <a:pPr>
              <a:lnSpc>
                <a:spcPct val="150000"/>
              </a:lnSpc>
            </a:pPr>
            <a:r>
              <a:rPr lang="zh-CN" altLang="en-US" sz="2000"/>
              <a:t>它要么是一棵空树，如果不为空，那么其左子树</a:t>
            </a:r>
            <a:endParaRPr lang="en-US" altLang="zh-CN" sz="2000"/>
          </a:p>
          <a:p>
            <a:pPr>
              <a:lnSpc>
                <a:spcPct val="150000"/>
              </a:lnSpc>
            </a:pPr>
            <a:r>
              <a:rPr lang="zh-CN" altLang="en-US" sz="2000"/>
              <a:t>结点的值都小于根结点的值；右子树结点的值都</a:t>
            </a:r>
            <a:endParaRPr lang="en-US" altLang="zh-CN" sz="2000"/>
          </a:p>
          <a:p>
            <a:pPr>
              <a:lnSpc>
                <a:spcPct val="150000"/>
              </a:lnSpc>
            </a:pPr>
            <a:r>
              <a:rPr lang="zh-CN" altLang="en-US" sz="2000"/>
              <a:t>大于根结点的值，且其左右子树也是二叉搜索树。</a:t>
            </a:r>
            <a:endParaRPr lang="en-US" altLang="zh-CN" sz="2000" kern="100">
              <a:latin typeface="Calibri"/>
              <a:ea typeface="宋体"/>
              <a:cs typeface="Times New Roman"/>
            </a:endParaRPr>
          </a:p>
        </p:txBody>
      </p:sp>
      <p:pic>
        <p:nvPicPr>
          <p:cNvPr id="6" name="图片 5">
            <a:extLst>
              <a:ext uri="{FF2B5EF4-FFF2-40B4-BE49-F238E27FC236}">
                <a16:creationId xmlns="" xmlns:a16="http://schemas.microsoft.com/office/drawing/2014/main" id="{D81CFFE0-606A-4EC2-B447-7DF3AB748DC9}"/>
              </a:ext>
            </a:extLst>
          </p:cNvPr>
          <p:cNvPicPr>
            <a:picLocks noChangeAspect="1"/>
          </p:cNvPicPr>
          <p:nvPr/>
        </p:nvPicPr>
        <p:blipFill>
          <a:blip r:embed="rId2"/>
          <a:stretch>
            <a:fillRect/>
          </a:stretch>
        </p:blipFill>
        <p:spPr>
          <a:xfrm>
            <a:off x="5796137" y="980728"/>
            <a:ext cx="3347864" cy="1866730"/>
          </a:xfrm>
          <a:prstGeom prst="rect">
            <a:avLst/>
          </a:prstGeom>
        </p:spPr>
      </p:pic>
      <p:pic>
        <p:nvPicPr>
          <p:cNvPr id="7" name="图片 6">
            <a:extLst>
              <a:ext uri="{FF2B5EF4-FFF2-40B4-BE49-F238E27FC236}">
                <a16:creationId xmlns="" xmlns:a16="http://schemas.microsoft.com/office/drawing/2014/main" id="{C34A6534-977F-4F30-9636-CED64B0DBEE2}"/>
              </a:ext>
            </a:extLst>
          </p:cNvPr>
          <p:cNvPicPr>
            <a:picLocks noChangeAspect="1"/>
          </p:cNvPicPr>
          <p:nvPr/>
        </p:nvPicPr>
        <p:blipFill>
          <a:blip r:embed="rId3"/>
          <a:stretch>
            <a:fillRect/>
          </a:stretch>
        </p:blipFill>
        <p:spPr>
          <a:xfrm>
            <a:off x="6555565" y="3717032"/>
            <a:ext cx="2588435" cy="1658396"/>
          </a:xfrm>
          <a:prstGeom prst="rect">
            <a:avLst/>
          </a:prstGeom>
        </p:spPr>
      </p:pic>
    </p:spTree>
    <p:extLst>
      <p:ext uri="{BB962C8B-B14F-4D97-AF65-F5344CB8AC3E}">
        <p14:creationId xmlns:p14="http://schemas.microsoft.com/office/powerpoint/2010/main" val="800467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4187557"/>
          </a:xfrm>
          <a:prstGeom prst="rect">
            <a:avLst/>
          </a:prstGeom>
        </p:spPr>
        <p:txBody>
          <a:bodyPr wrap="square">
            <a:spAutoFit/>
          </a:bodyPr>
          <a:lstStyle/>
          <a:p>
            <a:pPr>
              <a:lnSpc>
                <a:spcPct val="150000"/>
              </a:lnSpc>
            </a:pPr>
            <a:r>
              <a:rPr lang="zh-CN" altLang="en-US" sz="2000"/>
              <a:t>④</a:t>
            </a:r>
            <a:r>
              <a:rPr lang="zh-CN" altLang="en-US" sz="2000">
                <a:solidFill>
                  <a:srgbClr val="FF0000"/>
                </a:solidFill>
              </a:rPr>
              <a:t>二叉平衡树</a:t>
            </a:r>
            <a:r>
              <a:rPr lang="zh-CN" altLang="en-US" sz="2000"/>
              <a:t>：平衡二叉树是二叉搜索树</a:t>
            </a:r>
            <a:endParaRPr lang="en-US" altLang="zh-CN" sz="2000"/>
          </a:p>
          <a:p>
            <a:pPr>
              <a:lnSpc>
                <a:spcPct val="150000"/>
              </a:lnSpc>
            </a:pPr>
            <a:r>
              <a:rPr lang="zh-CN" altLang="en-US" sz="2000"/>
              <a:t>的优化，它是一颗空树或者它的左右两个</a:t>
            </a:r>
            <a:endParaRPr lang="en-US" altLang="zh-CN" sz="2000"/>
          </a:p>
          <a:p>
            <a:pPr>
              <a:lnSpc>
                <a:spcPct val="150000"/>
              </a:lnSpc>
            </a:pPr>
            <a:r>
              <a:rPr lang="zh-CN" altLang="en-US" sz="2000"/>
              <a:t>子树的高度差的绝对值不超过</a:t>
            </a:r>
            <a:r>
              <a:rPr lang="en-US" altLang="zh-CN" sz="2000"/>
              <a:t>1</a:t>
            </a:r>
            <a:r>
              <a:rPr lang="zh-CN" altLang="en-US" sz="2000"/>
              <a:t>，并且左右</a:t>
            </a:r>
            <a:endParaRPr lang="en-US" altLang="zh-CN" sz="2000"/>
          </a:p>
          <a:p>
            <a:pPr>
              <a:lnSpc>
                <a:spcPct val="150000"/>
              </a:lnSpc>
            </a:pPr>
            <a:r>
              <a:rPr lang="zh-CN" altLang="en-US" sz="2000"/>
              <a:t>两个子树都是一棵平衡二叉树。</a:t>
            </a:r>
            <a:endParaRPr lang="en-US" altLang="zh-CN" sz="2000"/>
          </a:p>
          <a:p>
            <a:pPr>
              <a:lnSpc>
                <a:spcPct val="150000"/>
              </a:lnSpc>
            </a:pPr>
            <a:endParaRPr lang="en-US" altLang="zh-CN" sz="2000" kern="100">
              <a:latin typeface="Calibri"/>
              <a:ea typeface="宋体"/>
              <a:cs typeface="Times New Roman"/>
            </a:endParaRPr>
          </a:p>
          <a:p>
            <a:pPr>
              <a:lnSpc>
                <a:spcPct val="150000"/>
              </a:lnSpc>
            </a:pPr>
            <a:r>
              <a:rPr lang="en-US" altLang="zh-CN" sz="2000"/>
              <a:t>⑤ </a:t>
            </a:r>
            <a:r>
              <a:rPr lang="zh-CN" altLang="en-US" sz="2000">
                <a:solidFill>
                  <a:srgbClr val="FF0000"/>
                </a:solidFill>
              </a:rPr>
              <a:t>最优二叉树</a:t>
            </a:r>
            <a:r>
              <a:rPr lang="zh-CN" altLang="en-US" sz="2000"/>
              <a:t>：给定</a:t>
            </a:r>
            <a:r>
              <a:rPr lang="en-US" altLang="zh-CN" sz="2000"/>
              <a:t>n</a:t>
            </a:r>
            <a:r>
              <a:rPr lang="zh-CN" altLang="en-US" sz="2000"/>
              <a:t>个权值作为</a:t>
            </a:r>
            <a:r>
              <a:rPr lang="en-US" altLang="zh-CN" sz="2000"/>
              <a:t>n</a:t>
            </a:r>
            <a:r>
              <a:rPr lang="zh-CN" altLang="en-US" sz="2000"/>
              <a:t>个叶子结点，</a:t>
            </a:r>
            <a:endParaRPr lang="en-US" altLang="zh-CN" sz="2000"/>
          </a:p>
          <a:p>
            <a:pPr>
              <a:lnSpc>
                <a:spcPct val="150000"/>
              </a:lnSpc>
            </a:pPr>
            <a:r>
              <a:rPr lang="zh-CN" altLang="en-US" sz="2000"/>
              <a:t>构造一棵二叉树，若带权路径长度达到最小，</a:t>
            </a:r>
            <a:endParaRPr lang="en-US" altLang="zh-CN" sz="2000"/>
          </a:p>
          <a:p>
            <a:pPr>
              <a:lnSpc>
                <a:spcPct val="150000"/>
              </a:lnSpc>
            </a:pPr>
            <a:r>
              <a:rPr lang="zh-CN" altLang="en-US" sz="2000"/>
              <a:t>称这样的二叉树为最优二叉树，</a:t>
            </a:r>
            <a:endParaRPr lang="en-US" altLang="zh-CN" sz="2000"/>
          </a:p>
          <a:p>
            <a:pPr>
              <a:lnSpc>
                <a:spcPct val="150000"/>
              </a:lnSpc>
            </a:pPr>
            <a:r>
              <a:rPr lang="zh-CN" altLang="en-US" sz="2000"/>
              <a:t>也称为哈夫曼树</a:t>
            </a:r>
            <a:r>
              <a:rPr lang="en-US" altLang="zh-CN" sz="2000"/>
              <a:t>(Huffman Tree)</a:t>
            </a:r>
            <a:r>
              <a:rPr lang="zh-CN" altLang="en-US" sz="2000"/>
              <a:t>。</a:t>
            </a:r>
            <a:endParaRPr lang="en-US" altLang="zh-CN" sz="2000"/>
          </a:p>
        </p:txBody>
      </p:sp>
      <p:pic>
        <p:nvPicPr>
          <p:cNvPr id="8" name="图片 7">
            <a:extLst>
              <a:ext uri="{FF2B5EF4-FFF2-40B4-BE49-F238E27FC236}">
                <a16:creationId xmlns="" xmlns:a16="http://schemas.microsoft.com/office/drawing/2014/main" id="{A3B7685A-6448-4649-B0BC-82A6F102121E}"/>
              </a:ext>
            </a:extLst>
          </p:cNvPr>
          <p:cNvPicPr>
            <a:picLocks noChangeAspect="1"/>
          </p:cNvPicPr>
          <p:nvPr/>
        </p:nvPicPr>
        <p:blipFill>
          <a:blip r:embed="rId2"/>
          <a:stretch>
            <a:fillRect/>
          </a:stretch>
        </p:blipFill>
        <p:spPr>
          <a:xfrm>
            <a:off x="5868144" y="941357"/>
            <a:ext cx="3104446" cy="1824013"/>
          </a:xfrm>
          <a:prstGeom prst="rect">
            <a:avLst/>
          </a:prstGeom>
        </p:spPr>
      </p:pic>
      <p:pic>
        <p:nvPicPr>
          <p:cNvPr id="9" name="图片 8">
            <a:extLst>
              <a:ext uri="{FF2B5EF4-FFF2-40B4-BE49-F238E27FC236}">
                <a16:creationId xmlns="" xmlns:a16="http://schemas.microsoft.com/office/drawing/2014/main" id="{C36ABDC7-819F-47FA-85D0-41B67B1161C8}"/>
              </a:ext>
            </a:extLst>
          </p:cNvPr>
          <p:cNvPicPr>
            <a:picLocks noChangeAspect="1"/>
          </p:cNvPicPr>
          <p:nvPr/>
        </p:nvPicPr>
        <p:blipFill>
          <a:blip r:embed="rId3"/>
          <a:stretch>
            <a:fillRect/>
          </a:stretch>
        </p:blipFill>
        <p:spPr>
          <a:xfrm>
            <a:off x="5220072" y="4588757"/>
            <a:ext cx="3770217" cy="1880664"/>
          </a:xfrm>
          <a:prstGeom prst="rect">
            <a:avLst/>
          </a:prstGeom>
        </p:spPr>
      </p:pic>
    </p:spTree>
    <p:extLst>
      <p:ext uri="{BB962C8B-B14F-4D97-AF65-F5344CB8AC3E}">
        <p14:creationId xmlns:p14="http://schemas.microsoft.com/office/powerpoint/2010/main" val="1866262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 xmlns:a16="http://schemas.microsoft.com/office/drawing/2014/main" id="{6506C3D4-7A40-4AB4-93A7-78FAC0EF005D}"/>
              </a:ext>
            </a:extLst>
          </p:cNvPr>
          <p:cNvSpPr>
            <a:spLocks noChangeArrowheads="1"/>
          </p:cNvSpPr>
          <p:nvPr/>
        </p:nvSpPr>
        <p:spPr bwMode="auto">
          <a:xfrm>
            <a:off x="2915816" y="2924944"/>
            <a:ext cx="4608512" cy="2212722"/>
          </a:xfrm>
          <a:prstGeom prst="rect">
            <a:avLst/>
          </a:prstGeom>
          <a:noFill/>
          <a:ln w="9525">
            <a:noFill/>
            <a:miter lim="800000"/>
            <a:headEnd/>
            <a:tailEnd/>
          </a:ln>
        </p:spPr>
        <p:txBody>
          <a:bodyPr wrap="square">
            <a:spAutoFit/>
          </a:bodyPr>
          <a:lstStyle/>
          <a:p>
            <a:pPr>
              <a:lnSpc>
                <a:spcPct val="150000"/>
              </a:lnSpc>
            </a:pPr>
            <a:r>
              <a:rPr lang="zh-CN" altLang="en-US" sz="3200" b="1">
                <a:solidFill>
                  <a:prstClr val="black"/>
                </a:solidFill>
              </a:rPr>
              <a:t>第</a:t>
            </a:r>
            <a:r>
              <a:rPr lang="en-US" altLang="zh-CN" sz="3200" b="1">
                <a:solidFill>
                  <a:prstClr val="black"/>
                </a:solidFill>
              </a:rPr>
              <a:t>6</a:t>
            </a:r>
            <a:r>
              <a:rPr lang="zh-CN" altLang="en-US" sz="3200" b="1">
                <a:solidFill>
                  <a:prstClr val="black"/>
                </a:solidFill>
              </a:rPr>
              <a:t>章  树和二叉树</a:t>
            </a:r>
            <a:endParaRPr lang="en-US" altLang="zh-CN" sz="3200" b="1">
              <a:solidFill>
                <a:prstClr val="black"/>
              </a:solidFill>
            </a:endParaRPr>
          </a:p>
          <a:p>
            <a:pPr>
              <a:lnSpc>
                <a:spcPct val="150000"/>
              </a:lnSpc>
            </a:pPr>
            <a:r>
              <a:rPr lang="zh-CN" altLang="en-US" sz="3200" b="1">
                <a:solidFill>
                  <a:prstClr val="black"/>
                </a:solidFill>
              </a:rPr>
              <a:t>          </a:t>
            </a:r>
            <a:endParaRPr lang="en-US" altLang="zh-CN" sz="3200" b="1">
              <a:solidFill>
                <a:prstClr val="black"/>
              </a:solidFill>
            </a:endParaRPr>
          </a:p>
          <a:p>
            <a:pPr>
              <a:lnSpc>
                <a:spcPct val="150000"/>
              </a:lnSpc>
            </a:pPr>
            <a:r>
              <a:rPr lang="zh-CN" altLang="en-US" sz="3200" b="1">
                <a:solidFill>
                  <a:prstClr val="black"/>
                </a:solidFill>
              </a:rPr>
              <a:t>专题： 树的代码讲解</a:t>
            </a:r>
            <a:endParaRPr lang="en-US" altLang="zh-CN" sz="3200" b="1">
              <a:solidFill>
                <a:prstClr val="black"/>
              </a:solidFill>
            </a:endParaRPr>
          </a:p>
        </p:txBody>
      </p:sp>
      <p:sp>
        <p:nvSpPr>
          <p:cNvPr id="5" name="矩形 4">
            <a:extLst>
              <a:ext uri="{FF2B5EF4-FFF2-40B4-BE49-F238E27FC236}">
                <a16:creationId xmlns="" xmlns:a16="http://schemas.microsoft.com/office/drawing/2014/main" id="{53A6A502-8CDD-4E0C-AD3B-E34CC8ADA2D3}"/>
              </a:ext>
            </a:extLst>
          </p:cNvPr>
          <p:cNvSpPr/>
          <p:nvPr/>
        </p:nvSpPr>
        <p:spPr>
          <a:xfrm>
            <a:off x="3505035" y="1310120"/>
            <a:ext cx="2736850" cy="830997"/>
          </a:xfrm>
          <a:prstGeom prst="rect">
            <a:avLst/>
          </a:prstGeom>
        </p:spPr>
        <p:txBody>
          <a:bodyPr wrap="square">
            <a:spAutoFit/>
          </a:bodyPr>
          <a:lstStyle/>
          <a:p>
            <a:r>
              <a:rPr lang="en-US" altLang="zh-CN" sz="4800" b="1">
                <a:solidFill>
                  <a:srgbClr val="252525"/>
                </a:solidFill>
                <a:latin typeface="宋体"/>
              </a:rPr>
              <a:t>CONTENT</a:t>
            </a:r>
            <a:endParaRPr lang="zh-CN" altLang="en-US" sz="2000" dirty="0"/>
          </a:p>
        </p:txBody>
      </p:sp>
    </p:spTree>
    <p:extLst>
      <p:ext uri="{BB962C8B-B14F-4D97-AF65-F5344CB8AC3E}">
        <p14:creationId xmlns:p14="http://schemas.microsoft.com/office/powerpoint/2010/main" val="256728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1879232"/>
          </a:xfrm>
          <a:prstGeom prst="rect">
            <a:avLst/>
          </a:prstGeom>
        </p:spPr>
        <p:txBody>
          <a:bodyPr wrap="square">
            <a:spAutoFit/>
          </a:bodyPr>
          <a:lstStyle/>
          <a:p>
            <a:pPr>
              <a:lnSpc>
                <a:spcPct val="150000"/>
              </a:lnSpc>
            </a:pPr>
            <a:r>
              <a:rPr lang="zh-CN" altLang="en-US" sz="2000"/>
              <a:t>⑥</a:t>
            </a:r>
            <a:r>
              <a:rPr lang="zh-CN" altLang="en-US" sz="2000">
                <a:solidFill>
                  <a:srgbClr val="FF0000"/>
                </a:solidFill>
              </a:rPr>
              <a:t>线索二叉树</a:t>
            </a:r>
            <a:r>
              <a:rPr lang="zh-CN" altLang="en-US" sz="2000"/>
              <a:t>：利用二叉链表中的空指针域，存放指向结点在某种遍历次序下的前趋和后继结点的指针（这种附加的指针称为</a:t>
            </a:r>
            <a:r>
              <a:rPr lang="en-US" altLang="zh-CN" sz="2000"/>
              <a:t>“</a:t>
            </a:r>
            <a:r>
              <a:rPr lang="zh-CN" altLang="en-US" sz="2000"/>
              <a:t>线索</a:t>
            </a:r>
            <a:r>
              <a:rPr lang="en-US" altLang="zh-CN" sz="2000"/>
              <a:t>”</a:t>
            </a:r>
            <a:r>
              <a:rPr lang="zh-CN" altLang="en-US" sz="2000"/>
              <a:t>）。按照遍历顺序的不同，又有前序线索二叉树、中序线索二叉树和后序线索二叉树。</a:t>
            </a:r>
            <a:endParaRPr lang="en-US" altLang="zh-CN" sz="2000"/>
          </a:p>
        </p:txBody>
      </p:sp>
      <p:pic>
        <p:nvPicPr>
          <p:cNvPr id="6" name="图片 5">
            <a:extLst>
              <a:ext uri="{FF2B5EF4-FFF2-40B4-BE49-F238E27FC236}">
                <a16:creationId xmlns="" xmlns:a16="http://schemas.microsoft.com/office/drawing/2014/main" id="{B630B950-FD23-4681-857F-CDA6ECEC9016}"/>
              </a:ext>
            </a:extLst>
          </p:cNvPr>
          <p:cNvPicPr>
            <a:picLocks noChangeAspect="1"/>
          </p:cNvPicPr>
          <p:nvPr/>
        </p:nvPicPr>
        <p:blipFill>
          <a:blip r:embed="rId2"/>
          <a:stretch>
            <a:fillRect/>
          </a:stretch>
        </p:blipFill>
        <p:spPr>
          <a:xfrm>
            <a:off x="1298668" y="3501008"/>
            <a:ext cx="6194583" cy="2520280"/>
          </a:xfrm>
          <a:prstGeom prst="rect">
            <a:avLst/>
          </a:prstGeom>
        </p:spPr>
      </p:pic>
    </p:spTree>
    <p:extLst>
      <p:ext uri="{BB962C8B-B14F-4D97-AF65-F5344CB8AC3E}">
        <p14:creationId xmlns:p14="http://schemas.microsoft.com/office/powerpoint/2010/main" val="676644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8CB0EDA5-13CE-4982-825D-2CC59F8B2909}"/>
              </a:ext>
            </a:extLst>
          </p:cNvPr>
          <p:cNvSpPr/>
          <p:nvPr/>
        </p:nvSpPr>
        <p:spPr>
          <a:xfrm>
            <a:off x="611560" y="2099836"/>
            <a:ext cx="6596678" cy="1891287"/>
          </a:xfrm>
          <a:prstGeom prst="rect">
            <a:avLst/>
          </a:prstGeom>
        </p:spPr>
        <p:txBody>
          <a:bodyPr wrap="none">
            <a:spAutoFit/>
          </a:bodyPr>
          <a:lstStyle/>
          <a:p>
            <a:pPr lvl="0" algn="just">
              <a:lnSpc>
                <a:spcPct val="150000"/>
              </a:lnSpc>
              <a:spcAft>
                <a:spcPts val="0"/>
              </a:spcAft>
            </a:pPr>
            <a:r>
              <a:rPr lang="zh-CN" altLang="en-US" sz="2000" kern="100" dirty="0" smtClean="0">
                <a:latin typeface="Calibri"/>
                <a:ea typeface="宋体"/>
                <a:cs typeface="Times New Roman"/>
              </a:rPr>
              <a:t>（</a:t>
            </a:r>
            <a:r>
              <a:rPr lang="en-US" altLang="zh-CN" sz="2000" kern="100" dirty="0" smtClean="0">
                <a:latin typeface="Calibri"/>
                <a:ea typeface="宋体"/>
                <a:cs typeface="Times New Roman"/>
              </a:rPr>
              <a:t>3</a:t>
            </a:r>
            <a:r>
              <a:rPr lang="zh-CN" altLang="en-US" sz="2000" kern="100" dirty="0" smtClean="0">
                <a:latin typeface="Calibri"/>
                <a:ea typeface="宋体"/>
                <a:cs typeface="Times New Roman"/>
              </a:rPr>
              <a:t>）</a:t>
            </a:r>
            <a:r>
              <a:rPr lang="zh-CN" altLang="en-US" sz="2000" kern="100" dirty="0">
                <a:latin typeface="Calibri"/>
                <a:ea typeface="宋体"/>
                <a:cs typeface="Times New Roman"/>
              </a:rPr>
              <a:t>二叉树定义</a:t>
            </a:r>
            <a:endParaRPr lang="en-US" altLang="zh-CN" sz="2000" kern="100" dirty="0">
              <a:latin typeface="Calibri"/>
              <a:ea typeface="宋体"/>
              <a:cs typeface="Times New Roman"/>
            </a:endParaRPr>
          </a:p>
          <a:p>
            <a:pPr algn="just">
              <a:lnSpc>
                <a:spcPct val="150000"/>
              </a:lnSpc>
              <a:spcAft>
                <a:spcPts val="0"/>
              </a:spcAft>
            </a:pPr>
            <a:r>
              <a:rPr lang="zh-CN" altLang="en-US" sz="2000" dirty="0">
                <a:solidFill>
                  <a:srgbClr val="FF0000"/>
                </a:solidFill>
              </a:rPr>
              <a:t>二叉树</a:t>
            </a:r>
            <a:r>
              <a:rPr lang="zh-CN" altLang="en-US" sz="2000" dirty="0"/>
              <a:t>：树的一种，特点是每个结点最多只有两棵子树，</a:t>
            </a:r>
            <a:endParaRPr lang="en-US" altLang="zh-CN" sz="2000" dirty="0"/>
          </a:p>
          <a:p>
            <a:pPr algn="just">
              <a:lnSpc>
                <a:spcPct val="150000"/>
              </a:lnSpc>
              <a:spcAft>
                <a:spcPts val="0"/>
              </a:spcAft>
            </a:pPr>
            <a:r>
              <a:rPr lang="zh-CN" altLang="en-US" sz="2000" dirty="0"/>
              <a:t>并且二叉树的子树有左右之分，是有序树。</a:t>
            </a:r>
            <a:endParaRPr lang="en-US" altLang="zh-CN" sz="2000" dirty="0"/>
          </a:p>
          <a:p>
            <a:pPr lvl="0" algn="just">
              <a:lnSpc>
                <a:spcPct val="150000"/>
              </a:lnSpc>
              <a:spcAft>
                <a:spcPts val="0"/>
              </a:spcAft>
            </a:pPr>
            <a:endParaRPr lang="zh-CN" altLang="en-US" sz="2000" kern="100" dirty="0">
              <a:latin typeface="Calibri"/>
              <a:ea typeface="宋体"/>
              <a:cs typeface="Times New Roman"/>
            </a:endParaRPr>
          </a:p>
        </p:txBody>
      </p:sp>
      <p:sp>
        <p:nvSpPr>
          <p:cNvPr id="5" name="矩形 4">
            <a:extLst>
              <a:ext uri="{FF2B5EF4-FFF2-40B4-BE49-F238E27FC236}">
                <a16:creationId xmlns="" xmlns:a16="http://schemas.microsoft.com/office/drawing/2014/main" id="{6069EE6F-AEAF-4161-8052-80F925A49070}"/>
              </a:ext>
            </a:extLst>
          </p:cNvPr>
          <p:cNvSpPr/>
          <p:nvPr/>
        </p:nvSpPr>
        <p:spPr>
          <a:xfrm>
            <a:off x="759974" y="1306012"/>
            <a:ext cx="4104456" cy="58310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二、二叉树及其遍历</a:t>
            </a:r>
            <a:endParaRPr lang="en-US" altLang="zh-CN" sz="2400" b="1" kern="100">
              <a:latin typeface="Calibri"/>
              <a:ea typeface="宋体"/>
              <a:cs typeface="Times New Roman"/>
            </a:endParaRPr>
          </a:p>
        </p:txBody>
      </p:sp>
      <p:pic>
        <p:nvPicPr>
          <p:cNvPr id="6" name="图片 5">
            <a:extLst>
              <a:ext uri="{FF2B5EF4-FFF2-40B4-BE49-F238E27FC236}">
                <a16:creationId xmlns="" xmlns:a16="http://schemas.microsoft.com/office/drawing/2014/main" id="{F607FA09-7B59-42D7-B70A-5F30D38081A1}"/>
              </a:ext>
            </a:extLst>
          </p:cNvPr>
          <p:cNvPicPr>
            <a:picLocks noChangeAspect="1"/>
          </p:cNvPicPr>
          <p:nvPr/>
        </p:nvPicPr>
        <p:blipFill>
          <a:blip r:embed="rId2"/>
          <a:stretch>
            <a:fillRect/>
          </a:stretch>
        </p:blipFill>
        <p:spPr>
          <a:xfrm>
            <a:off x="1619672" y="3573016"/>
            <a:ext cx="4764253" cy="2553703"/>
          </a:xfrm>
          <a:prstGeom prst="rect">
            <a:avLst/>
          </a:prstGeom>
        </p:spPr>
      </p:pic>
    </p:spTree>
    <p:extLst>
      <p:ext uri="{BB962C8B-B14F-4D97-AF65-F5344CB8AC3E}">
        <p14:creationId xmlns:p14="http://schemas.microsoft.com/office/powerpoint/2010/main" val="1957557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8CB0EDA5-13CE-4982-825D-2CC59F8B2909}"/>
              </a:ext>
            </a:extLst>
          </p:cNvPr>
          <p:cNvSpPr/>
          <p:nvPr/>
        </p:nvSpPr>
        <p:spPr>
          <a:xfrm>
            <a:off x="853750" y="1844824"/>
            <a:ext cx="7957628" cy="5122941"/>
          </a:xfrm>
          <a:prstGeom prst="rect">
            <a:avLst/>
          </a:prstGeom>
        </p:spPr>
        <p:txBody>
          <a:bodyPr wrap="none">
            <a:spAutoFit/>
          </a:bodyPr>
          <a:lstStyle/>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2</a:t>
            </a:r>
            <a:r>
              <a:rPr lang="zh-CN" altLang="en-US" sz="2000" kern="100">
                <a:latin typeface="Calibri"/>
                <a:ea typeface="宋体"/>
                <a:cs typeface="Times New Roman"/>
              </a:rPr>
              <a:t>）二叉树的性质</a:t>
            </a:r>
            <a:endParaRPr lang="en-US" altLang="zh-CN" sz="2000" kern="100">
              <a:latin typeface="Calibri"/>
              <a:ea typeface="宋体"/>
              <a:cs typeface="Times New Roman"/>
            </a:endParaRPr>
          </a:p>
          <a:p>
            <a:pPr lvl="0" algn="just">
              <a:lnSpc>
                <a:spcPct val="150000"/>
              </a:lnSpc>
              <a:spcAft>
                <a:spcPts val="0"/>
              </a:spcAft>
            </a:pPr>
            <a:r>
              <a:rPr lang="en-US" altLang="zh-CN" sz="2000" kern="100">
                <a:latin typeface="Calibri"/>
                <a:ea typeface="宋体"/>
                <a:cs typeface="Times New Roman"/>
              </a:rPr>
              <a:t>①</a:t>
            </a:r>
            <a:r>
              <a:rPr lang="en-US" altLang="zh-CN" sz="2000"/>
              <a:t> </a:t>
            </a:r>
            <a:r>
              <a:rPr lang="zh-CN" altLang="en-US" sz="2000"/>
              <a:t>非空二叉树叶子结点数等于</a:t>
            </a:r>
            <a:endParaRPr lang="en-US" altLang="zh-CN" sz="2000"/>
          </a:p>
          <a:p>
            <a:pPr>
              <a:lnSpc>
                <a:spcPct val="150000"/>
              </a:lnSpc>
            </a:pPr>
            <a:r>
              <a:rPr lang="en-US" altLang="zh-CN" sz="2000"/>
              <a:t>     </a:t>
            </a:r>
            <a:r>
              <a:rPr lang="zh-CN" altLang="en-US" sz="2000"/>
              <a:t>度为</a:t>
            </a:r>
            <a:r>
              <a:rPr lang="en-US" altLang="zh-CN" sz="2000"/>
              <a:t>2</a:t>
            </a:r>
            <a:r>
              <a:rPr lang="zh-CN" altLang="en-US" sz="2000"/>
              <a:t>的结点数加</a:t>
            </a:r>
            <a:r>
              <a:rPr lang="en-US" altLang="zh-CN" sz="2000"/>
              <a:t>1</a:t>
            </a:r>
            <a:r>
              <a:rPr lang="zh-CN" altLang="en-US" sz="2000"/>
              <a:t>，即</a:t>
            </a:r>
            <a:r>
              <a:rPr lang="en-US" altLang="zh-CN" sz="2000"/>
              <a:t>N</a:t>
            </a:r>
            <a:r>
              <a:rPr lang="en-US" altLang="zh-CN" sz="2000" baseline="-25000"/>
              <a:t>0</a:t>
            </a:r>
            <a:r>
              <a:rPr lang="en-US" altLang="zh-CN" sz="2000"/>
              <a:t> = N</a:t>
            </a:r>
            <a:r>
              <a:rPr lang="en-US" altLang="zh-CN" sz="2000" baseline="-25000"/>
              <a:t>2</a:t>
            </a:r>
            <a:r>
              <a:rPr lang="en-US" altLang="zh-CN" sz="2000"/>
              <a:t> + 1</a:t>
            </a:r>
            <a:r>
              <a:rPr lang="zh-CN" altLang="en-US" sz="2000"/>
              <a:t>，</a:t>
            </a:r>
            <a:endParaRPr lang="en-US" altLang="zh-CN" sz="2000"/>
          </a:p>
          <a:p>
            <a:pPr>
              <a:lnSpc>
                <a:spcPct val="150000"/>
              </a:lnSpc>
            </a:pPr>
            <a:r>
              <a:rPr lang="en-US" altLang="zh-CN" sz="2000"/>
              <a:t>     </a:t>
            </a:r>
            <a:r>
              <a:rPr lang="zh-CN" altLang="en-US" sz="2000"/>
              <a:t>因为</a:t>
            </a:r>
            <a:r>
              <a:rPr lang="en-US" altLang="zh-CN" sz="2000"/>
              <a:t>N = N</a:t>
            </a:r>
            <a:r>
              <a:rPr lang="en-US" altLang="zh-CN" sz="2000" baseline="-25000"/>
              <a:t>0</a:t>
            </a:r>
            <a:r>
              <a:rPr lang="en-US" altLang="zh-CN" sz="2000"/>
              <a:t> + N</a:t>
            </a:r>
            <a:r>
              <a:rPr lang="en-US" altLang="zh-CN" sz="2000" b="1" baseline="-25000"/>
              <a:t>1</a:t>
            </a:r>
            <a:r>
              <a:rPr lang="en-US" altLang="zh-CN" sz="2000"/>
              <a:t> + N</a:t>
            </a:r>
            <a:r>
              <a:rPr lang="en-US" altLang="zh-CN" sz="2000" baseline="-25000"/>
              <a:t>2</a:t>
            </a:r>
            <a:r>
              <a:rPr lang="zh-CN" altLang="en-US" sz="2000"/>
              <a:t>，且</a:t>
            </a:r>
            <a:r>
              <a:rPr lang="en-US" altLang="zh-CN" sz="2000"/>
              <a:t>N = N</a:t>
            </a:r>
            <a:r>
              <a:rPr lang="en-US" altLang="zh-CN" sz="2000" baseline="-25000"/>
              <a:t>1</a:t>
            </a:r>
            <a:r>
              <a:rPr lang="en-US" altLang="zh-CN" sz="2000"/>
              <a:t> + 2N</a:t>
            </a:r>
            <a:r>
              <a:rPr lang="en-US" altLang="zh-CN" sz="2000" baseline="-25000"/>
              <a:t>2</a:t>
            </a:r>
            <a:r>
              <a:rPr lang="en-US" altLang="zh-CN" sz="2000"/>
              <a:t> +1</a:t>
            </a:r>
            <a:r>
              <a:rPr lang="zh-CN" altLang="en-US" sz="2000"/>
              <a:t>，联立得证；</a:t>
            </a:r>
            <a:endParaRPr lang="en-US" altLang="zh-CN" sz="2000"/>
          </a:p>
          <a:p>
            <a:pPr>
              <a:lnSpc>
                <a:spcPct val="150000"/>
              </a:lnSpc>
            </a:pPr>
            <a:r>
              <a:rPr lang="en-US" altLang="zh-CN" sz="2000">
                <a:latin typeface="Calibri" panose="020F0502020204030204" pitchFamily="34" charset="0"/>
                <a:cs typeface="Calibri" panose="020F0502020204030204" pitchFamily="34" charset="0"/>
              </a:rPr>
              <a:t>②</a:t>
            </a:r>
            <a:r>
              <a:rPr lang="en-US" altLang="zh-CN" sz="2000"/>
              <a:t> </a:t>
            </a:r>
            <a:r>
              <a:rPr lang="zh-CN" altLang="en-US" sz="2000"/>
              <a:t>第</a:t>
            </a:r>
            <a:r>
              <a:rPr lang="en-US" altLang="zh-CN" sz="2000"/>
              <a:t>i </a:t>
            </a:r>
            <a:r>
              <a:rPr lang="zh-CN" altLang="en-US" sz="2000"/>
              <a:t>层，最多有</a:t>
            </a:r>
            <a:r>
              <a:rPr lang="en-US" altLang="zh-CN" sz="2000"/>
              <a:t>2</a:t>
            </a:r>
            <a:r>
              <a:rPr lang="en-US" altLang="zh-CN" sz="2000" baseline="30000"/>
              <a:t>i-1</a:t>
            </a:r>
            <a:r>
              <a:rPr lang="zh-CN" altLang="en-US" sz="2000"/>
              <a:t>个结点；</a:t>
            </a:r>
            <a:endParaRPr lang="en-US" altLang="zh-CN" sz="2000"/>
          </a:p>
          <a:p>
            <a:pPr>
              <a:lnSpc>
                <a:spcPct val="150000"/>
              </a:lnSpc>
            </a:pPr>
            <a:r>
              <a:rPr lang="en-US" altLang="zh-CN" sz="2000">
                <a:latin typeface="Calibri" panose="020F0502020204030204" pitchFamily="34" charset="0"/>
                <a:cs typeface="Calibri" panose="020F0502020204030204" pitchFamily="34" charset="0"/>
              </a:rPr>
              <a:t>③ </a:t>
            </a:r>
            <a:r>
              <a:rPr lang="zh-CN" altLang="en-US" sz="2000"/>
              <a:t>高度为</a:t>
            </a:r>
            <a:r>
              <a:rPr lang="en-US" altLang="zh-CN" sz="2000"/>
              <a:t>H</a:t>
            </a:r>
            <a:r>
              <a:rPr lang="zh-CN" altLang="en-US" sz="2000"/>
              <a:t>的二叉树，最多有</a:t>
            </a:r>
            <a:r>
              <a:rPr lang="en-US" altLang="zh-CN" sz="2000"/>
              <a:t>2</a:t>
            </a:r>
            <a:r>
              <a:rPr lang="en-US" altLang="zh-CN" sz="2000" baseline="30000"/>
              <a:t>H</a:t>
            </a:r>
            <a:r>
              <a:rPr lang="en-US" altLang="zh-CN" sz="2000"/>
              <a:t>- 1</a:t>
            </a:r>
            <a:r>
              <a:rPr lang="zh-CN" altLang="en-US" sz="2000"/>
              <a:t>个结点；</a:t>
            </a:r>
            <a:endParaRPr lang="en-US" altLang="zh-CN" sz="2000"/>
          </a:p>
          <a:p>
            <a:pPr>
              <a:lnSpc>
                <a:spcPct val="150000"/>
              </a:lnSpc>
            </a:pPr>
            <a:r>
              <a:rPr lang="en-US" altLang="zh-CN" sz="2000">
                <a:latin typeface="Calibri" panose="020F0502020204030204" pitchFamily="34" charset="0"/>
                <a:cs typeface="Calibri" panose="020F0502020204030204" pitchFamily="34" charset="0"/>
              </a:rPr>
              <a:t>④</a:t>
            </a:r>
            <a:r>
              <a:rPr lang="en-US" altLang="zh-CN" sz="2000"/>
              <a:t> </a:t>
            </a:r>
            <a:r>
              <a:rPr lang="zh-CN" altLang="en-US" sz="2000"/>
              <a:t>对完全二叉树而言，若从</a:t>
            </a:r>
            <a:r>
              <a:rPr lang="en-US" altLang="zh-CN" sz="2000"/>
              <a:t>1</a:t>
            </a:r>
            <a:r>
              <a:rPr lang="zh-CN" altLang="en-US" sz="2000"/>
              <a:t>开始按层次编号</a:t>
            </a:r>
            <a:r>
              <a:rPr lang="en-US" altLang="zh-CN" sz="2000"/>
              <a:t>1, 2, 3, …, N</a:t>
            </a:r>
            <a:r>
              <a:rPr lang="zh-CN" altLang="en-US" sz="2000"/>
              <a:t>，则有：</a:t>
            </a:r>
            <a:endParaRPr lang="en-US" altLang="zh-CN" sz="2000"/>
          </a:p>
          <a:p>
            <a:pPr>
              <a:lnSpc>
                <a:spcPct val="150000"/>
              </a:lnSpc>
            </a:pPr>
            <a:r>
              <a:rPr lang="en-US" altLang="zh-CN" sz="2000"/>
              <a:t>        </a:t>
            </a:r>
            <a:r>
              <a:rPr lang="zh-CN" altLang="en-US" sz="2000"/>
              <a:t>当</a:t>
            </a:r>
            <a:r>
              <a:rPr lang="en-US" altLang="zh-CN" sz="2000"/>
              <a:t> i &gt; 1</a:t>
            </a:r>
            <a:r>
              <a:rPr lang="zh-CN" altLang="en-US" sz="2000"/>
              <a:t>时，</a:t>
            </a:r>
            <a:r>
              <a:rPr lang="en-US" altLang="zh-CN" sz="2000"/>
              <a:t>i</a:t>
            </a:r>
            <a:r>
              <a:rPr lang="zh-CN" altLang="en-US" sz="2000"/>
              <a:t>的双亲编号为└ </a:t>
            </a:r>
            <a:r>
              <a:rPr lang="en-US" altLang="zh-CN" sz="2000"/>
              <a:t>i/2 </a:t>
            </a:r>
            <a:r>
              <a:rPr lang="zh-CN" altLang="en-US" sz="2000"/>
              <a:t>┘，若</a:t>
            </a:r>
            <a:r>
              <a:rPr lang="en-US" altLang="zh-CN" sz="2000"/>
              <a:t>i</a:t>
            </a:r>
            <a:r>
              <a:rPr lang="zh-CN" altLang="en-US" sz="2000"/>
              <a:t>为偶数，则</a:t>
            </a:r>
            <a:r>
              <a:rPr lang="en-US" altLang="zh-CN" sz="2000"/>
              <a:t>i</a:t>
            </a:r>
            <a:r>
              <a:rPr lang="zh-CN" altLang="en-US" sz="2000"/>
              <a:t>为左孩子，</a:t>
            </a:r>
            <a:endParaRPr lang="en-US" altLang="zh-CN" sz="2000"/>
          </a:p>
          <a:p>
            <a:pPr>
              <a:lnSpc>
                <a:spcPct val="150000"/>
              </a:lnSpc>
            </a:pPr>
            <a:r>
              <a:rPr lang="en-US" altLang="zh-CN" sz="2000"/>
              <a:t>         i</a:t>
            </a:r>
            <a:r>
              <a:rPr lang="zh-CN" altLang="en-US" sz="2000"/>
              <a:t>如果是奇数则为右孩子。</a:t>
            </a:r>
            <a:endParaRPr lang="en-US" altLang="zh-CN" sz="2000"/>
          </a:p>
          <a:p>
            <a:pPr>
              <a:lnSpc>
                <a:spcPct val="150000"/>
              </a:lnSpc>
            </a:pPr>
            <a:r>
              <a:rPr lang="en-US" altLang="zh-CN" sz="2000"/>
              <a:t>        </a:t>
            </a:r>
            <a:r>
              <a:rPr lang="zh-CN" altLang="en-US" sz="2000"/>
              <a:t>当</a:t>
            </a:r>
            <a:r>
              <a:rPr lang="en-US" altLang="zh-CN" sz="2000"/>
              <a:t> 2i &lt;= N</a:t>
            </a:r>
            <a:r>
              <a:rPr lang="zh-CN" altLang="en-US" sz="2000"/>
              <a:t>时，</a:t>
            </a:r>
            <a:r>
              <a:rPr lang="en-US" altLang="zh-CN" sz="2000"/>
              <a:t>i</a:t>
            </a:r>
            <a:r>
              <a:rPr lang="zh-CN" altLang="en-US" sz="2000"/>
              <a:t>的左孩子编号是</a:t>
            </a:r>
            <a:r>
              <a:rPr lang="en-US" altLang="zh-CN" sz="2000"/>
              <a:t>2i</a:t>
            </a:r>
            <a:r>
              <a:rPr lang="zh-CN" altLang="en-US" sz="2000"/>
              <a:t>或者没有左孩子。</a:t>
            </a:r>
          </a:p>
          <a:p>
            <a:pPr lvl="0" algn="just">
              <a:lnSpc>
                <a:spcPct val="150000"/>
              </a:lnSpc>
              <a:spcAft>
                <a:spcPts val="0"/>
              </a:spcAft>
            </a:pPr>
            <a:endParaRPr lang="zh-CN" altLang="en-US" sz="2000" kern="100">
              <a:latin typeface="Calibri"/>
              <a:ea typeface="宋体"/>
              <a:cs typeface="Times New Roman"/>
            </a:endParaRPr>
          </a:p>
        </p:txBody>
      </p:sp>
      <p:sp>
        <p:nvSpPr>
          <p:cNvPr id="5" name="矩形 4">
            <a:extLst>
              <a:ext uri="{FF2B5EF4-FFF2-40B4-BE49-F238E27FC236}">
                <a16:creationId xmlns="" xmlns:a16="http://schemas.microsoft.com/office/drawing/2014/main" id="{6069EE6F-AEAF-4161-8052-80F925A49070}"/>
              </a:ext>
            </a:extLst>
          </p:cNvPr>
          <p:cNvSpPr/>
          <p:nvPr/>
        </p:nvSpPr>
        <p:spPr>
          <a:xfrm>
            <a:off x="467544" y="1082896"/>
            <a:ext cx="4104456" cy="58310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二、二叉树及其遍历</a:t>
            </a:r>
            <a:endParaRPr lang="en-US" altLang="zh-CN" sz="2400" b="1" kern="100">
              <a:latin typeface="Calibri"/>
              <a:ea typeface="宋体"/>
              <a:cs typeface="Times New Roman"/>
            </a:endParaRPr>
          </a:p>
        </p:txBody>
      </p:sp>
      <p:pic>
        <p:nvPicPr>
          <p:cNvPr id="6" name="图片 5">
            <a:extLst>
              <a:ext uri="{FF2B5EF4-FFF2-40B4-BE49-F238E27FC236}">
                <a16:creationId xmlns="" xmlns:a16="http://schemas.microsoft.com/office/drawing/2014/main" id="{F607FA09-7B59-42D7-B70A-5F30D38081A1}"/>
              </a:ext>
            </a:extLst>
          </p:cNvPr>
          <p:cNvPicPr>
            <a:picLocks noChangeAspect="1"/>
          </p:cNvPicPr>
          <p:nvPr/>
        </p:nvPicPr>
        <p:blipFill>
          <a:blip r:embed="rId2"/>
          <a:stretch>
            <a:fillRect/>
          </a:stretch>
        </p:blipFill>
        <p:spPr>
          <a:xfrm>
            <a:off x="5580112" y="1052737"/>
            <a:ext cx="3532334" cy="1893378"/>
          </a:xfrm>
          <a:prstGeom prst="rect">
            <a:avLst/>
          </a:prstGeom>
        </p:spPr>
      </p:pic>
    </p:spTree>
    <p:extLst>
      <p:ext uri="{BB962C8B-B14F-4D97-AF65-F5344CB8AC3E}">
        <p14:creationId xmlns:p14="http://schemas.microsoft.com/office/powerpoint/2010/main" val="2106671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8CB0EDA5-13CE-4982-825D-2CC59F8B2909}"/>
                  </a:ext>
                </a:extLst>
              </p:cNvPr>
              <p:cNvSpPr/>
              <p:nvPr/>
            </p:nvSpPr>
            <p:spPr>
              <a:xfrm>
                <a:off x="903752" y="1628800"/>
                <a:ext cx="4719562" cy="1886286"/>
              </a:xfrm>
              <a:prstGeom prst="rect">
                <a:avLst/>
              </a:prstGeom>
            </p:spPr>
            <p:txBody>
              <a:bodyPr wrap="none">
                <a:spAutoFit/>
              </a:bodyPr>
              <a:lstStyle/>
              <a:p>
                <a:pPr>
                  <a:lnSpc>
                    <a:spcPct val="150000"/>
                  </a:lnSpc>
                </a:pPr>
                <a:r>
                  <a:rPr lang="en-US" altLang="zh-CN" sz="2000"/>
                  <a:t> </a:t>
                </a:r>
                <a:r>
                  <a:rPr lang="zh-CN" altLang="en-US" sz="2000"/>
                  <a:t>接</a:t>
                </a:r>
                <a:r>
                  <a:rPr lang="zh-CN" altLang="en-US" sz="2000">
                    <a:latin typeface="Calibri" panose="020F0502020204030204" pitchFamily="34" charset="0"/>
                    <a:cs typeface="Calibri" panose="020F0502020204030204" pitchFamily="34" charset="0"/>
                  </a:rPr>
                  <a:t>④：当</a:t>
                </a:r>
                <a:r>
                  <a:rPr lang="en-US" altLang="zh-CN" sz="2000"/>
                  <a:t>2i  + 1 &lt;= N</a:t>
                </a:r>
                <a:r>
                  <a:rPr lang="zh-CN" altLang="en-US" sz="2000"/>
                  <a:t>时，</a:t>
                </a:r>
                <a:r>
                  <a:rPr lang="en-US" altLang="zh-CN" sz="2000"/>
                  <a:t>i</a:t>
                </a:r>
                <a:r>
                  <a:rPr lang="zh-CN" altLang="en-US" sz="2000"/>
                  <a:t>的右孩子编号</a:t>
                </a:r>
                <a:endParaRPr lang="en-US" altLang="zh-CN" sz="2000"/>
              </a:p>
              <a:p>
                <a:pPr>
                  <a:lnSpc>
                    <a:spcPct val="150000"/>
                  </a:lnSpc>
                </a:pPr>
                <a:r>
                  <a:rPr lang="en-US" altLang="zh-CN" sz="2000"/>
                  <a:t>           </a:t>
                </a:r>
                <a:r>
                  <a:rPr lang="zh-CN" altLang="en-US" sz="2000"/>
                  <a:t>是</a:t>
                </a:r>
                <a:r>
                  <a:rPr lang="en-US" altLang="zh-CN" sz="2000"/>
                  <a:t>2i + 1</a:t>
                </a:r>
                <a:r>
                  <a:rPr lang="zh-CN" altLang="en-US" sz="2000"/>
                  <a:t>或者没有右孩子。</a:t>
                </a:r>
                <a:endParaRPr lang="en-US" altLang="zh-CN" sz="2000"/>
              </a:p>
              <a:p>
                <a:pPr>
                  <a:lnSpc>
                    <a:spcPct val="150000"/>
                  </a:lnSpc>
                </a:pPr>
                <a:r>
                  <a:rPr lang="en-US" altLang="zh-CN" sz="2000"/>
                  <a:t> </a:t>
                </a:r>
                <a:r>
                  <a:rPr lang="zh-CN" altLang="en-US" sz="2000"/>
                  <a:t>          结点</a:t>
                </a:r>
                <a:r>
                  <a:rPr lang="en-US" altLang="zh-CN" sz="2000"/>
                  <a:t>i</a:t>
                </a:r>
                <a:r>
                  <a:rPr lang="zh-CN" altLang="en-US" sz="2000"/>
                  <a:t>所在的层次是└</a:t>
                </a:r>
                <a14:m>
                  <m:oMath xmlns:m="http://schemas.openxmlformats.org/officeDocument/2006/math">
                    <m:func>
                      <m:funcPr>
                        <m:ctrlPr>
                          <a:rPr lang="zh-CN" altLang="en-US" sz="2000" i="1">
                            <a:latin typeface="Cambria Math" panose="02040503050406030204" pitchFamily="18" charset="0"/>
                          </a:rPr>
                        </m:ctrlPr>
                      </m:funcPr>
                      <m:fName>
                        <m:sSub>
                          <m:sSubPr>
                            <m:ctrlPr>
                              <a:rPr lang="zh-CN" altLang="en-US" sz="2000" i="1">
                                <a:latin typeface="Cambria Math" panose="02040503050406030204" pitchFamily="18" charset="0"/>
                              </a:rPr>
                            </m:ctrlPr>
                          </m:sSubPr>
                          <m:e>
                            <m:r>
                              <m:rPr>
                                <m:sty m:val="p"/>
                              </m:rPr>
                              <a:rPr lang="zh-CN" altLang="en-US" sz="2000" i="1">
                                <a:latin typeface="Cambria Math" panose="02040503050406030204" pitchFamily="18" charset="0"/>
                              </a:rPr>
                              <m:t>log</m:t>
                            </m:r>
                          </m:e>
                          <m:sub>
                            <m:r>
                              <a:rPr lang="zh-CN" altLang="en-US" sz="2000" i="1">
                                <a:latin typeface="Cambria Math" panose="02040503050406030204" pitchFamily="18" charset="0"/>
                              </a:rPr>
                              <m:t>2</m:t>
                            </m:r>
                          </m:sub>
                        </m:sSub>
                      </m:fName>
                      <m:e>
                        <m:r>
                          <a:rPr lang="zh-CN" altLang="en-US" sz="2000" i="1">
                            <a:latin typeface="Cambria Math" panose="02040503050406030204" pitchFamily="18" charset="0"/>
                          </a:rPr>
                          <m:t>ⅈ</m:t>
                        </m:r>
                      </m:e>
                    </m:func>
                  </m:oMath>
                </a14:m>
                <a:r>
                  <a:rPr lang="zh-CN" altLang="en-US" sz="2000"/>
                  <a:t>┘ </a:t>
                </a:r>
                <a:r>
                  <a:rPr lang="en-US" altLang="zh-CN" sz="2000"/>
                  <a:t>+ 1</a:t>
                </a:r>
                <a:r>
                  <a:rPr lang="zh-CN" altLang="en-US" sz="2000"/>
                  <a:t>，</a:t>
                </a:r>
                <a:endParaRPr lang="en-US" altLang="zh-CN" sz="2000"/>
              </a:p>
              <a:p>
                <a:pPr>
                  <a:lnSpc>
                    <a:spcPct val="150000"/>
                  </a:lnSpc>
                </a:pPr>
                <a:r>
                  <a:rPr lang="en-US" altLang="zh-CN" sz="2000"/>
                  <a:t>           </a:t>
                </a:r>
                <a:r>
                  <a:rPr lang="zh-CN" altLang="en-US" sz="2000"/>
                  <a:t>或者写作┌</a:t>
                </a:r>
                <a14:m>
                  <m:oMath xmlns:m="http://schemas.openxmlformats.org/officeDocument/2006/math">
                    <m:func>
                      <m:funcPr>
                        <m:ctrlPr>
                          <a:rPr lang="zh-CN" altLang="en-US" sz="2000" i="1">
                            <a:latin typeface="Cambria Math" panose="02040503050406030204" pitchFamily="18" charset="0"/>
                          </a:rPr>
                        </m:ctrlPr>
                      </m:funcPr>
                      <m:fName>
                        <m:sSub>
                          <m:sSubPr>
                            <m:ctrlPr>
                              <a:rPr lang="zh-CN" altLang="en-US" sz="2000" i="1">
                                <a:latin typeface="Cambria Math" panose="02040503050406030204" pitchFamily="18" charset="0"/>
                              </a:rPr>
                            </m:ctrlPr>
                          </m:sSubPr>
                          <m:e>
                            <m:r>
                              <m:rPr>
                                <m:sty m:val="p"/>
                              </m:rPr>
                              <a:rPr lang="zh-CN" altLang="en-US" sz="2000">
                                <a:latin typeface="Cambria Math" panose="02040503050406030204" pitchFamily="18" charset="0"/>
                              </a:rPr>
                              <m:t>log</m:t>
                            </m:r>
                          </m:e>
                          <m:sub>
                            <m:r>
                              <a:rPr lang="zh-CN" altLang="en-US" sz="2000">
                                <a:latin typeface="Cambria Math" panose="02040503050406030204" pitchFamily="18" charset="0"/>
                              </a:rPr>
                              <m:t>2</m:t>
                            </m:r>
                          </m:sub>
                        </m:sSub>
                      </m:fName>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𝑖</m:t>
                            </m:r>
                            <m:r>
                              <a:rPr lang="zh-CN" altLang="en-US" sz="2000">
                                <a:latin typeface="Cambria Math" panose="02040503050406030204" pitchFamily="18" charset="0"/>
                              </a:rPr>
                              <m:t>+1</m:t>
                            </m:r>
                          </m:e>
                        </m:d>
                      </m:e>
                    </m:func>
                  </m:oMath>
                </a14:m>
                <a:r>
                  <a:rPr lang="zh-CN" altLang="en-US" sz="2000"/>
                  <a:t>┐。</a:t>
                </a:r>
                <a:endParaRPr lang="zh-CN" altLang="en-US" sz="2000" kern="100">
                  <a:latin typeface="Calibri"/>
                  <a:ea typeface="宋体"/>
                  <a:cs typeface="Times New Roman"/>
                </a:endParaRPr>
              </a:p>
            </p:txBody>
          </p:sp>
        </mc:Choice>
        <mc:Fallback xmlns="">
          <p:sp>
            <p:nvSpPr>
              <p:cNvPr id="4" name="矩形 3">
                <a:extLst>
                  <a:ext uri="{FF2B5EF4-FFF2-40B4-BE49-F238E27FC236}">
                    <a16:creationId xmlns:a16="http://schemas.microsoft.com/office/drawing/2014/main" id="{8CB0EDA5-13CE-4982-825D-2CC59F8B2909}"/>
                  </a:ext>
                </a:extLst>
              </p:cNvPr>
              <p:cNvSpPr>
                <a:spLocks noRot="1" noChangeAspect="1" noMove="1" noResize="1" noEditPoints="1" noAdjustHandles="1" noChangeArrowheads="1" noChangeShapeType="1" noTextEdit="1"/>
              </p:cNvSpPr>
              <p:nvPr/>
            </p:nvSpPr>
            <p:spPr>
              <a:xfrm>
                <a:off x="903752" y="1628800"/>
                <a:ext cx="4719562" cy="1886286"/>
              </a:xfrm>
              <a:prstGeom prst="rect">
                <a:avLst/>
              </a:prstGeom>
              <a:blipFill>
                <a:blip r:embed="rId2"/>
                <a:stretch>
                  <a:fillRect r="-904" b="-4516"/>
                </a:stretch>
              </a:blipFill>
            </p:spPr>
            <p:txBody>
              <a:bodyPr/>
              <a:lstStyle/>
              <a:p>
                <a:r>
                  <a:rPr lang="zh-CN" altLang="en-US">
                    <a:noFill/>
                  </a:rPr>
                  <a:t> </a:t>
                </a:r>
              </a:p>
            </p:txBody>
          </p:sp>
        </mc:Fallback>
      </mc:AlternateContent>
      <p:pic>
        <p:nvPicPr>
          <p:cNvPr id="6" name="图片 5">
            <a:extLst>
              <a:ext uri="{FF2B5EF4-FFF2-40B4-BE49-F238E27FC236}">
                <a16:creationId xmlns="" xmlns:a16="http://schemas.microsoft.com/office/drawing/2014/main" id="{F607FA09-7B59-42D7-B70A-5F30D38081A1}"/>
              </a:ext>
            </a:extLst>
          </p:cNvPr>
          <p:cNvPicPr>
            <a:picLocks noChangeAspect="1"/>
          </p:cNvPicPr>
          <p:nvPr/>
        </p:nvPicPr>
        <p:blipFill>
          <a:blip r:embed="rId3"/>
          <a:stretch>
            <a:fillRect/>
          </a:stretch>
        </p:blipFill>
        <p:spPr>
          <a:xfrm>
            <a:off x="5580112" y="1052737"/>
            <a:ext cx="3532334" cy="1893378"/>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 xmlns:a16="http://schemas.microsoft.com/office/drawing/2014/main" id="{DBDDC0B0-2ED8-40AD-B76E-7C627B1CD53A}"/>
                  </a:ext>
                </a:extLst>
              </p:cNvPr>
              <p:cNvSpPr txBox="1"/>
              <p:nvPr/>
            </p:nvSpPr>
            <p:spPr>
              <a:xfrm>
                <a:off x="903752" y="3681695"/>
                <a:ext cx="7380207" cy="460382"/>
              </a:xfrm>
              <a:prstGeom prst="rect">
                <a:avLst/>
              </a:prstGeom>
              <a:noFill/>
            </p:spPr>
            <p:txBody>
              <a:bodyPr wrap="square" rtlCol="0">
                <a:spAutoFit/>
              </a:bodyPr>
              <a:lstStyle/>
              <a:p>
                <a:pPr>
                  <a:lnSpc>
                    <a:spcPct val="150000"/>
                  </a:lnSpc>
                </a:pPr>
                <a:r>
                  <a:rPr lang="en-US" altLang="zh-CN">
                    <a:latin typeface="Calibri" panose="020F0502020204030204" pitchFamily="34" charset="0"/>
                    <a:cs typeface="Calibri" panose="020F0502020204030204" pitchFamily="34" charset="0"/>
                  </a:rPr>
                  <a:t>⑤</a:t>
                </a:r>
                <a:r>
                  <a:rPr lang="zh-CN" altLang="en-US"/>
                  <a:t> </a:t>
                </a:r>
                <a:r>
                  <a:rPr lang="en-US" altLang="zh-CN"/>
                  <a:t>N</a:t>
                </a:r>
                <a:r>
                  <a:rPr lang="zh-CN" altLang="en-US"/>
                  <a:t>结点的完全二叉树高度为 └</a:t>
                </a:r>
                <a14:m>
                  <m:oMath xmlns:m="http://schemas.openxmlformats.org/officeDocument/2006/math">
                    <m:func>
                      <m:funcPr>
                        <m:ctrlPr>
                          <a:rPr lang="zh-CN" altLang="en-US" i="1" smtClean="0">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i="1">
                                <a:latin typeface="Cambria Math" panose="02040503050406030204" pitchFamily="18" charset="0"/>
                              </a:rPr>
                              <m:t>log</m:t>
                            </m:r>
                          </m:e>
                          <m:sub>
                            <m:r>
                              <a:rPr lang="zh-CN" altLang="en-US" i="1">
                                <a:latin typeface="Cambria Math" panose="02040503050406030204" pitchFamily="18" charset="0"/>
                              </a:rPr>
                              <m:t>2</m:t>
                            </m:r>
                          </m:sub>
                        </m:sSub>
                      </m:fName>
                      <m:e>
                        <m:r>
                          <a:rPr lang="en-US" altLang="zh-CN" b="0" i="1" smtClean="0">
                            <a:latin typeface="Cambria Math" panose="02040503050406030204" pitchFamily="18" charset="0"/>
                          </a:rPr>
                          <m:t>𝑁</m:t>
                        </m:r>
                      </m:e>
                    </m:func>
                  </m:oMath>
                </a14:m>
                <a:r>
                  <a:rPr lang="zh-CN" altLang="en-US"/>
                  <a:t>┘ </a:t>
                </a:r>
                <a:r>
                  <a:rPr lang="en-US" altLang="zh-CN"/>
                  <a:t>+ 1</a:t>
                </a:r>
                <a:r>
                  <a:rPr lang="zh-CN" altLang="en-US"/>
                  <a:t>，或者写作┌</a:t>
                </a:r>
                <a14:m>
                  <m:oMath xmlns:m="http://schemas.openxmlformats.org/officeDocument/2006/math">
                    <m:func>
                      <m:funcPr>
                        <m:ctrlPr>
                          <a:rPr lang="zh-CN" altLang="en-US" i="1">
                            <a:latin typeface="Cambria Math" panose="02040503050406030204" pitchFamily="18" charset="0"/>
                          </a:rPr>
                        </m:ctrlPr>
                      </m:funcPr>
                      <m:fNa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log</m:t>
                            </m:r>
                          </m:e>
                          <m:sub>
                            <m:r>
                              <a:rPr lang="zh-CN" altLang="en-US">
                                <a:latin typeface="Cambria Math" panose="02040503050406030204" pitchFamily="18" charset="0"/>
                              </a:rPr>
                              <m:t>2</m:t>
                            </m:r>
                          </m:sub>
                        </m:sSub>
                      </m:fName>
                      <m:e>
                        <m:d>
                          <m:dPr>
                            <m:ctrlPr>
                              <a:rPr lang="zh-CN" altLang="en-US" i="1">
                                <a:latin typeface="Cambria Math" panose="02040503050406030204" pitchFamily="18" charset="0"/>
                              </a:rPr>
                            </m:ctrlPr>
                          </m:dPr>
                          <m:e>
                            <m:r>
                              <m:rPr>
                                <m:sty m:val="p"/>
                              </m:rPr>
                              <a:rPr lang="en-US" altLang="zh-CN" b="0" i="0" smtClean="0">
                                <a:latin typeface="Cambria Math" panose="02040503050406030204" pitchFamily="18" charset="0"/>
                              </a:rPr>
                              <m:t>N</m:t>
                            </m:r>
                            <m:r>
                              <a:rPr lang="zh-CN" altLang="en-US">
                                <a:latin typeface="Cambria Math" panose="02040503050406030204" pitchFamily="18" charset="0"/>
                              </a:rPr>
                              <m:t>+1</m:t>
                            </m:r>
                          </m:e>
                        </m:d>
                      </m:e>
                    </m:func>
                  </m:oMath>
                </a14:m>
                <a:r>
                  <a:rPr lang="zh-CN" altLang="en-US"/>
                  <a:t>┐。</a:t>
                </a:r>
                <a:endParaRPr lang="en-US" altLang="zh-CN"/>
              </a:p>
            </p:txBody>
          </p:sp>
        </mc:Choice>
        <mc:Fallback xmlns="">
          <p:sp>
            <p:nvSpPr>
              <p:cNvPr id="7" name="文本框 6">
                <a:extLst>
                  <a:ext uri="{FF2B5EF4-FFF2-40B4-BE49-F238E27FC236}">
                    <a16:creationId xmlns:a16="http://schemas.microsoft.com/office/drawing/2014/main" id="{DBDDC0B0-2ED8-40AD-B76E-7C627B1CD53A}"/>
                  </a:ext>
                </a:extLst>
              </p:cNvPr>
              <p:cNvSpPr txBox="1">
                <a:spLocks noRot="1" noChangeAspect="1" noMove="1" noResize="1" noEditPoints="1" noAdjustHandles="1" noChangeArrowheads="1" noChangeShapeType="1" noTextEdit="1"/>
              </p:cNvSpPr>
              <p:nvPr/>
            </p:nvSpPr>
            <p:spPr>
              <a:xfrm>
                <a:off x="903752" y="3681695"/>
                <a:ext cx="7380207" cy="460382"/>
              </a:xfrm>
              <a:prstGeom prst="rect">
                <a:avLst/>
              </a:prstGeom>
              <a:blipFill>
                <a:blip r:embed="rId4"/>
                <a:stretch>
                  <a:fillRect l="-661" r="-3716" b="-2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1918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zh-CN" u="sng"/>
              <a:t>6.2.2 </a:t>
            </a:r>
            <a:r>
              <a:rPr lang="zh-CN" altLang="en-US" u="sng"/>
              <a:t>二叉树的性质</a:t>
            </a:r>
          </a:p>
        </p:txBody>
      </p:sp>
      <p:sp>
        <p:nvSpPr>
          <p:cNvPr id="397315" name="Rectangle 3"/>
          <p:cNvSpPr>
            <a:spLocks noGrp="1" noChangeArrowheads="1"/>
          </p:cNvSpPr>
          <p:nvPr>
            <p:ph type="body" idx="1"/>
          </p:nvPr>
        </p:nvSpPr>
        <p:spPr/>
        <p:txBody>
          <a:bodyPr/>
          <a:lstStyle/>
          <a:p>
            <a:pPr>
              <a:lnSpc>
                <a:spcPct val="90000"/>
              </a:lnSpc>
              <a:buFontTx/>
              <a:buNone/>
            </a:pPr>
            <a:r>
              <a:rPr lang="zh-CN" altLang="en-US" sz="2400" b="1"/>
              <a:t>性质</a:t>
            </a:r>
            <a:r>
              <a:rPr lang="en-US" altLang="zh-CN" sz="2400" b="1"/>
              <a:t>5</a:t>
            </a:r>
            <a:r>
              <a:rPr lang="en-US" altLang="zh-CN" sz="2400"/>
              <a:t>  </a:t>
            </a:r>
            <a:r>
              <a:rPr lang="zh-CN" altLang="en-US" sz="2400"/>
              <a:t>对于具有</a:t>
            </a:r>
            <a:r>
              <a:rPr lang="en-US" altLang="zh-CN" sz="2400"/>
              <a:t>n</a:t>
            </a:r>
            <a:r>
              <a:rPr lang="zh-CN" altLang="en-US" sz="2400"/>
              <a:t>个结点的完全二叉树，如果按照从上至下和从左到右的顺序对二叉树中的所有结点从</a:t>
            </a:r>
            <a:r>
              <a:rPr lang="en-US" altLang="zh-CN" sz="2400"/>
              <a:t>1</a:t>
            </a:r>
            <a:r>
              <a:rPr lang="zh-CN" altLang="en-US" sz="2400"/>
              <a:t>开始顺序编号，则对于任意的序号为</a:t>
            </a:r>
            <a:r>
              <a:rPr lang="en-US" altLang="zh-CN" sz="2400"/>
              <a:t>i</a:t>
            </a:r>
            <a:r>
              <a:rPr lang="zh-CN" altLang="en-US" sz="2400"/>
              <a:t>（</a:t>
            </a:r>
            <a:r>
              <a:rPr lang="en-US" altLang="zh-CN" sz="2400"/>
              <a:t>1≤i≤n</a:t>
            </a:r>
            <a:r>
              <a:rPr lang="zh-CN" altLang="en-US" sz="2400"/>
              <a:t>）的结点，有：</a:t>
            </a:r>
          </a:p>
          <a:p>
            <a:pPr>
              <a:lnSpc>
                <a:spcPct val="90000"/>
              </a:lnSpc>
              <a:buFontTx/>
              <a:buNone/>
            </a:pPr>
            <a:r>
              <a:rPr lang="zh-CN" altLang="en-US" sz="2400"/>
              <a:t>   </a:t>
            </a:r>
            <a:r>
              <a:rPr lang="en-US" altLang="zh-CN" sz="2400"/>
              <a:t>(1)</a:t>
            </a:r>
            <a:r>
              <a:rPr lang="zh-CN" altLang="en-US" sz="2400"/>
              <a:t>如果</a:t>
            </a:r>
            <a:r>
              <a:rPr lang="en-US" altLang="zh-CN" sz="2400"/>
              <a:t>i=1</a:t>
            </a:r>
            <a:r>
              <a:rPr lang="zh-CN" altLang="en-US" sz="2400"/>
              <a:t>，则序号为</a:t>
            </a:r>
            <a:r>
              <a:rPr lang="en-US" altLang="zh-CN" sz="2400"/>
              <a:t>i</a:t>
            </a:r>
            <a:r>
              <a:rPr lang="zh-CN" altLang="en-US" sz="2400"/>
              <a:t>的结点是根结点，无双亲结点。</a:t>
            </a:r>
          </a:p>
          <a:p>
            <a:pPr>
              <a:lnSpc>
                <a:spcPct val="90000"/>
              </a:lnSpc>
              <a:buFontTx/>
              <a:buNone/>
            </a:pPr>
            <a:r>
              <a:rPr lang="zh-CN" altLang="en-US" sz="2400"/>
              <a:t>   </a:t>
            </a:r>
            <a:r>
              <a:rPr lang="en-US" altLang="zh-CN" sz="2400"/>
              <a:t>(2)</a:t>
            </a:r>
            <a:r>
              <a:rPr lang="zh-CN" altLang="en-US" sz="2400"/>
              <a:t>如果</a:t>
            </a:r>
            <a:r>
              <a:rPr lang="en-US" altLang="zh-CN" sz="2400"/>
              <a:t>i&gt;1</a:t>
            </a:r>
            <a:r>
              <a:rPr lang="zh-CN" altLang="en-US" sz="2400"/>
              <a:t>，则序号为</a:t>
            </a:r>
            <a:r>
              <a:rPr lang="en-US" altLang="zh-CN" sz="2400"/>
              <a:t>i</a:t>
            </a:r>
            <a:r>
              <a:rPr lang="zh-CN" altLang="en-US" sz="2400"/>
              <a:t>的结点的双亲结点的序号为</a:t>
            </a:r>
            <a:r>
              <a:rPr lang="zh-CN" altLang="en-US" sz="2400">
                <a:sym typeface="Symbol" panose="05050102010706020507" pitchFamily="18" charset="2"/>
              </a:rPr>
              <a:t></a:t>
            </a:r>
            <a:r>
              <a:rPr lang="zh-CN" altLang="en-US" sz="2400"/>
              <a:t> </a:t>
            </a:r>
            <a:r>
              <a:rPr lang="en-US" altLang="zh-CN" sz="2400"/>
              <a:t>i/2 </a:t>
            </a:r>
            <a:r>
              <a:rPr lang="en-US" altLang="zh-CN" sz="2400">
                <a:sym typeface="Symbol" panose="05050102010706020507" pitchFamily="18" charset="2"/>
              </a:rPr>
              <a:t></a:t>
            </a:r>
            <a:r>
              <a:rPr lang="zh-CN" altLang="en-US" sz="2400"/>
              <a:t>。</a:t>
            </a:r>
          </a:p>
          <a:p>
            <a:pPr>
              <a:lnSpc>
                <a:spcPct val="90000"/>
              </a:lnSpc>
              <a:buFontTx/>
              <a:buNone/>
            </a:pPr>
            <a:r>
              <a:rPr lang="zh-CN" altLang="en-US" sz="2400"/>
              <a:t>   </a:t>
            </a:r>
            <a:r>
              <a:rPr lang="en-US" altLang="zh-CN" sz="2400"/>
              <a:t>(3)</a:t>
            </a:r>
            <a:r>
              <a:rPr lang="zh-CN" altLang="en-US" sz="2400"/>
              <a:t>如果</a:t>
            </a:r>
            <a:r>
              <a:rPr lang="en-US" altLang="zh-CN" sz="2400"/>
              <a:t>2i≤n</a:t>
            </a:r>
            <a:r>
              <a:rPr lang="zh-CN" altLang="en-US" sz="2400"/>
              <a:t>，则序号为</a:t>
            </a:r>
            <a:r>
              <a:rPr lang="en-US" altLang="zh-CN" sz="2400"/>
              <a:t>i</a:t>
            </a:r>
            <a:r>
              <a:rPr lang="zh-CN" altLang="en-US" sz="2400"/>
              <a:t>的结点的左孩子结点的序号为</a:t>
            </a:r>
            <a:r>
              <a:rPr lang="en-US" altLang="zh-CN" sz="2400"/>
              <a:t>2i</a:t>
            </a:r>
            <a:r>
              <a:rPr lang="zh-CN" altLang="en-US" sz="2400"/>
              <a:t>；否则序号为</a:t>
            </a:r>
            <a:r>
              <a:rPr lang="en-US" altLang="zh-CN" sz="2400"/>
              <a:t>i</a:t>
            </a:r>
            <a:r>
              <a:rPr lang="zh-CN" altLang="en-US" sz="2400"/>
              <a:t>的结点无左孩子（该结点</a:t>
            </a:r>
            <a:r>
              <a:rPr lang="en-US" altLang="zh-CN" sz="2400"/>
              <a:t>i</a:t>
            </a:r>
            <a:r>
              <a:rPr lang="zh-CN" altLang="en-US" sz="2400"/>
              <a:t>为叶结点）。</a:t>
            </a:r>
          </a:p>
          <a:p>
            <a:pPr>
              <a:lnSpc>
                <a:spcPct val="90000"/>
              </a:lnSpc>
              <a:buFontTx/>
              <a:buNone/>
            </a:pPr>
            <a:r>
              <a:rPr lang="zh-CN" altLang="en-US" sz="2400"/>
              <a:t>   </a:t>
            </a:r>
            <a:r>
              <a:rPr lang="en-US" altLang="zh-CN" sz="2400"/>
              <a:t>(4)</a:t>
            </a:r>
            <a:r>
              <a:rPr lang="zh-CN" altLang="en-US" sz="2400"/>
              <a:t>如果</a:t>
            </a:r>
            <a:r>
              <a:rPr lang="en-US" altLang="zh-CN" sz="2400"/>
              <a:t>2i+1≤n</a:t>
            </a:r>
            <a:r>
              <a:rPr lang="zh-CN" altLang="en-US" sz="2400"/>
              <a:t>，则序号为</a:t>
            </a:r>
            <a:r>
              <a:rPr lang="en-US" altLang="zh-CN" sz="2400"/>
              <a:t>i</a:t>
            </a:r>
            <a:r>
              <a:rPr lang="zh-CN" altLang="en-US" sz="2400"/>
              <a:t>的结点的右孩子结点的序号为</a:t>
            </a:r>
            <a:r>
              <a:rPr lang="en-US" altLang="zh-CN" sz="2400"/>
              <a:t>2i+1</a:t>
            </a:r>
            <a:r>
              <a:rPr lang="zh-CN" altLang="en-US" sz="2400"/>
              <a:t>；否则序号为</a:t>
            </a:r>
            <a:r>
              <a:rPr lang="en-US" altLang="zh-CN" sz="2400"/>
              <a:t>i</a:t>
            </a:r>
            <a:r>
              <a:rPr lang="zh-CN" altLang="en-US" sz="2400"/>
              <a:t>的结点无右孩子。 </a:t>
            </a:r>
          </a:p>
        </p:txBody>
      </p:sp>
    </p:spTree>
    <p:extLst>
      <p:ext uri="{BB962C8B-B14F-4D97-AF65-F5344CB8AC3E}">
        <p14:creationId xmlns:p14="http://schemas.microsoft.com/office/powerpoint/2010/main" val="3457612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AB011A28-DC0D-421F-A89C-16F2F758C1FF}"/>
              </a:ext>
            </a:extLst>
          </p:cNvPr>
          <p:cNvSpPr/>
          <p:nvPr/>
        </p:nvSpPr>
        <p:spPr>
          <a:xfrm>
            <a:off x="827584" y="1196752"/>
            <a:ext cx="7776864" cy="4401205"/>
          </a:xfrm>
          <a:prstGeom prst="rect">
            <a:avLst/>
          </a:prstGeom>
        </p:spPr>
        <p:txBody>
          <a:bodyPr wrap="square">
            <a:spAutoFit/>
          </a:bodyPr>
          <a:lstStyle/>
          <a:p>
            <a:r>
              <a:rPr lang="en-US" altLang="zh-CN" sz="2000" dirty="0" smtClean="0"/>
              <a:t>1</a:t>
            </a:r>
            <a:r>
              <a:rPr lang="zh-CN" altLang="en-US" sz="2000" dirty="0"/>
              <a:t>、一棵具有 </a:t>
            </a:r>
            <a:r>
              <a:rPr lang="en-US" altLang="zh-CN" sz="2000" dirty="0"/>
              <a:t>100 </a:t>
            </a:r>
            <a:r>
              <a:rPr lang="zh-CN" altLang="en-US" sz="2000" dirty="0"/>
              <a:t>个结点的二叉树共有 </a:t>
            </a:r>
            <a:r>
              <a:rPr lang="en-US" altLang="zh-CN" sz="2000" dirty="0"/>
              <a:t>40 </a:t>
            </a:r>
            <a:r>
              <a:rPr lang="zh-CN" altLang="en-US" sz="2000" dirty="0"/>
              <a:t>个叶子结点，则该树有</a:t>
            </a:r>
            <a:r>
              <a:rPr lang="en-US" altLang="zh-CN" sz="2000" dirty="0"/>
              <a:t>_________</a:t>
            </a:r>
            <a:r>
              <a:rPr lang="zh-CN" altLang="en-US" sz="2000" dirty="0"/>
              <a:t>个度为 </a:t>
            </a:r>
            <a:r>
              <a:rPr lang="en-US" altLang="zh-CN" sz="2000" dirty="0"/>
              <a:t>1 </a:t>
            </a:r>
            <a:r>
              <a:rPr lang="zh-CN" altLang="en-US" sz="2000" dirty="0"/>
              <a:t>的结点。（</a:t>
            </a:r>
            <a:r>
              <a:rPr lang="en-US" altLang="zh-CN" sz="2000" dirty="0"/>
              <a:t>2011</a:t>
            </a:r>
            <a:r>
              <a:rPr lang="zh-CN" altLang="en-US" sz="2000" dirty="0"/>
              <a:t>填</a:t>
            </a:r>
            <a:r>
              <a:rPr lang="en-US" altLang="zh-CN" sz="2000" dirty="0"/>
              <a:t>4</a:t>
            </a:r>
            <a:r>
              <a:rPr lang="zh-CN" altLang="en-US" sz="2000" dirty="0"/>
              <a:t>）</a:t>
            </a:r>
          </a:p>
          <a:p>
            <a:endParaRPr lang="zh-CN" altLang="en-US" sz="2000" dirty="0"/>
          </a:p>
          <a:p>
            <a:r>
              <a:rPr lang="en-US" altLang="zh-CN" sz="2000" dirty="0"/>
              <a:t>2</a:t>
            </a:r>
            <a:r>
              <a:rPr lang="zh-CN" altLang="en-US" sz="2000" dirty="0"/>
              <a:t>、</a:t>
            </a:r>
            <a:r>
              <a:rPr lang="en-US" altLang="zh-CN" sz="2000" dirty="0"/>
              <a:t>N </a:t>
            </a:r>
            <a:r>
              <a:rPr lang="zh-CN" altLang="en-US" sz="2000" dirty="0"/>
              <a:t>个结点的二叉树，最大深度为</a:t>
            </a:r>
            <a:r>
              <a:rPr lang="en-US" altLang="zh-CN" sz="2000" dirty="0"/>
              <a:t>_______</a:t>
            </a:r>
            <a:r>
              <a:rPr lang="zh-CN" altLang="en-US" sz="2000" dirty="0"/>
              <a:t>，最小深度</a:t>
            </a:r>
            <a:r>
              <a:rPr lang="zh-CN" altLang="en-US" sz="2000" dirty="0" smtClean="0"/>
              <a:t>为</a:t>
            </a:r>
            <a:r>
              <a:rPr lang="en-US" altLang="zh-CN" sz="2000" dirty="0" smtClean="0"/>
              <a:t>_        _</a:t>
            </a:r>
            <a:r>
              <a:rPr lang="zh-CN" altLang="en-US" sz="2000" dirty="0" smtClean="0"/>
              <a:t>。</a:t>
            </a:r>
            <a:r>
              <a:rPr lang="zh-CN" altLang="en-US" sz="2000" dirty="0"/>
              <a:t>（</a:t>
            </a:r>
            <a:r>
              <a:rPr lang="en-US" altLang="zh-CN" sz="2000" dirty="0"/>
              <a:t>2011</a:t>
            </a:r>
            <a:r>
              <a:rPr lang="zh-CN" altLang="en-US" sz="2000" dirty="0"/>
              <a:t>填</a:t>
            </a:r>
            <a:r>
              <a:rPr lang="en-US" altLang="zh-CN" sz="2000" dirty="0"/>
              <a:t>5</a:t>
            </a:r>
            <a:r>
              <a:rPr lang="zh-CN" altLang="en-US" sz="2000" dirty="0"/>
              <a:t>）</a:t>
            </a:r>
          </a:p>
          <a:p>
            <a:endParaRPr lang="zh-CN" altLang="en-US" sz="2000" dirty="0"/>
          </a:p>
          <a:p>
            <a:r>
              <a:rPr lang="en-US" altLang="zh-CN" sz="2000" dirty="0"/>
              <a:t>4</a:t>
            </a:r>
            <a:r>
              <a:rPr lang="zh-CN" altLang="en-US" sz="2000" dirty="0"/>
              <a:t>、已知一棵二叉树有 </a:t>
            </a:r>
            <a:r>
              <a:rPr lang="en-US" altLang="zh-CN" sz="2000" dirty="0"/>
              <a:t>10 </a:t>
            </a:r>
            <a:r>
              <a:rPr lang="zh-CN" altLang="en-US" sz="2000" dirty="0"/>
              <a:t>个结点，则其中至多有（	）个结点有两个子结点。（</a:t>
            </a:r>
            <a:r>
              <a:rPr lang="en-US" altLang="zh-CN" sz="2000" dirty="0"/>
              <a:t>2014</a:t>
            </a:r>
            <a:r>
              <a:rPr lang="zh-CN" altLang="en-US" sz="2000" dirty="0"/>
              <a:t>选</a:t>
            </a:r>
            <a:r>
              <a:rPr lang="en-US" altLang="zh-CN" sz="2000" dirty="0"/>
              <a:t>5</a:t>
            </a:r>
            <a:r>
              <a:rPr lang="zh-CN" altLang="en-US" sz="2000" dirty="0"/>
              <a:t>）</a:t>
            </a:r>
          </a:p>
          <a:p>
            <a:r>
              <a:rPr lang="zh-CN" altLang="en-US" sz="2000" dirty="0"/>
              <a:t>	</a:t>
            </a:r>
            <a:r>
              <a:rPr lang="en-US" altLang="zh-CN" sz="2000" dirty="0"/>
              <a:t>A</a:t>
            </a:r>
            <a:r>
              <a:rPr lang="zh-CN" altLang="en-US" sz="2000" dirty="0"/>
              <a:t>、</a:t>
            </a:r>
            <a:r>
              <a:rPr lang="en-US" altLang="zh-CN" sz="2000" dirty="0"/>
              <a:t>3	B</a:t>
            </a:r>
            <a:r>
              <a:rPr lang="zh-CN" altLang="en-US" sz="2000" dirty="0"/>
              <a:t>、</a:t>
            </a:r>
            <a:r>
              <a:rPr lang="en-US" altLang="zh-CN" sz="2000" dirty="0"/>
              <a:t>4	C</a:t>
            </a:r>
            <a:r>
              <a:rPr lang="zh-CN" altLang="en-US" sz="2000" dirty="0"/>
              <a:t>、</a:t>
            </a:r>
            <a:r>
              <a:rPr lang="en-US" altLang="zh-CN" sz="2000" dirty="0"/>
              <a:t>5	D</a:t>
            </a:r>
            <a:r>
              <a:rPr lang="zh-CN" altLang="en-US" sz="2000" dirty="0"/>
              <a:t>、</a:t>
            </a:r>
            <a:r>
              <a:rPr lang="en-US" altLang="zh-CN" sz="2000" dirty="0"/>
              <a:t>6</a:t>
            </a:r>
          </a:p>
          <a:p>
            <a:endParaRPr lang="en-US" altLang="zh-CN" sz="2000" dirty="0"/>
          </a:p>
          <a:p>
            <a:endParaRPr lang="en-US" altLang="zh-CN" sz="2000" dirty="0"/>
          </a:p>
          <a:p>
            <a:r>
              <a:rPr lang="en-US" altLang="zh-CN" sz="2000" dirty="0"/>
              <a:t>5</a:t>
            </a:r>
            <a:r>
              <a:rPr lang="zh-CN" altLang="en-US" sz="2000" dirty="0"/>
              <a:t>、一棵完全二叉树上有 </a:t>
            </a:r>
            <a:r>
              <a:rPr lang="en-US" altLang="zh-CN" sz="2000" dirty="0"/>
              <a:t>1001 </a:t>
            </a:r>
            <a:r>
              <a:rPr lang="zh-CN" altLang="en-US" sz="2000" dirty="0"/>
              <a:t>个节点，其中叶子结点的个数是（）（</a:t>
            </a:r>
            <a:r>
              <a:rPr lang="en-US" altLang="zh-CN" sz="2000" dirty="0"/>
              <a:t>2015</a:t>
            </a:r>
            <a:r>
              <a:rPr lang="zh-CN" altLang="en-US" sz="2000" dirty="0"/>
              <a:t>选</a:t>
            </a:r>
            <a:r>
              <a:rPr lang="en-US" altLang="zh-CN" sz="2000" dirty="0"/>
              <a:t>7</a:t>
            </a:r>
            <a:r>
              <a:rPr lang="zh-CN" altLang="en-US" sz="2000" dirty="0"/>
              <a:t>）</a:t>
            </a:r>
          </a:p>
          <a:p>
            <a:r>
              <a:rPr lang="zh-CN" altLang="en-US" sz="2000" dirty="0"/>
              <a:t>	</a:t>
            </a:r>
            <a:r>
              <a:rPr lang="en-US" altLang="zh-CN" sz="2000" dirty="0"/>
              <a:t>A</a:t>
            </a:r>
            <a:r>
              <a:rPr lang="zh-CN" altLang="en-US" sz="2000" dirty="0"/>
              <a:t>、</a:t>
            </a:r>
            <a:r>
              <a:rPr lang="en-US" altLang="zh-CN" sz="2000" dirty="0"/>
              <a:t>250	B</a:t>
            </a:r>
            <a:r>
              <a:rPr lang="zh-CN" altLang="en-US" sz="2000" dirty="0"/>
              <a:t>、</a:t>
            </a:r>
            <a:r>
              <a:rPr lang="en-US" altLang="zh-CN" sz="2000" dirty="0"/>
              <a:t>500	C</a:t>
            </a:r>
            <a:r>
              <a:rPr lang="zh-CN" altLang="en-US" sz="2000" dirty="0"/>
              <a:t>、</a:t>
            </a:r>
            <a:r>
              <a:rPr lang="en-US" altLang="zh-CN" sz="2000" dirty="0"/>
              <a:t>254	D</a:t>
            </a:r>
            <a:r>
              <a:rPr lang="zh-CN" altLang="en-US" sz="2000" dirty="0"/>
              <a:t>、</a:t>
            </a:r>
            <a:r>
              <a:rPr lang="en-US" altLang="zh-CN" sz="2000" dirty="0"/>
              <a:t>501	</a:t>
            </a:r>
          </a:p>
        </p:txBody>
      </p:sp>
      <p:sp>
        <p:nvSpPr>
          <p:cNvPr id="3" name="文本框 2"/>
          <p:cNvSpPr txBox="1"/>
          <p:nvPr/>
        </p:nvSpPr>
        <p:spPr>
          <a:xfrm>
            <a:off x="1187624" y="1628800"/>
            <a:ext cx="864096" cy="369332"/>
          </a:xfrm>
          <a:prstGeom prst="rect">
            <a:avLst/>
          </a:prstGeom>
          <a:noFill/>
        </p:spPr>
        <p:txBody>
          <a:bodyPr wrap="square" rtlCol="0">
            <a:spAutoFit/>
          </a:bodyPr>
          <a:lstStyle/>
          <a:p>
            <a:r>
              <a:rPr lang="en-US" altLang="zh-CN" dirty="0" smtClean="0"/>
              <a:t>21</a:t>
            </a:r>
            <a:endParaRPr lang="zh-CN" altLang="en-US" dirty="0"/>
          </a:p>
        </p:txBody>
      </p:sp>
      <p:sp>
        <p:nvSpPr>
          <p:cNvPr id="4" name="文本框 3"/>
          <p:cNvSpPr txBox="1"/>
          <p:nvPr/>
        </p:nvSpPr>
        <p:spPr>
          <a:xfrm>
            <a:off x="4932040" y="1988840"/>
            <a:ext cx="792088" cy="369332"/>
          </a:xfrm>
          <a:prstGeom prst="rect">
            <a:avLst/>
          </a:prstGeom>
          <a:noFill/>
        </p:spPr>
        <p:txBody>
          <a:bodyPr wrap="square" rtlCol="0">
            <a:spAutoFit/>
          </a:bodyPr>
          <a:lstStyle/>
          <a:p>
            <a:r>
              <a:rPr lang="en-US" altLang="zh-CN" dirty="0" smtClean="0"/>
              <a:t>N</a:t>
            </a:r>
            <a:endParaRPr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7035093" y="1988840"/>
                <a:ext cx="20882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7035093" y="1988840"/>
                <a:ext cx="2088232" cy="369332"/>
              </a:xfrm>
              <a:prstGeom prst="rect">
                <a:avLst/>
              </a:prstGeom>
              <a:blipFill rotWithShape="0">
                <a:blip r:embed="rId2"/>
                <a:stretch>
                  <a:fillRect b="-14754"/>
                </a:stretch>
              </a:blipFill>
            </p:spPr>
            <p:txBody>
              <a:bodyPr/>
              <a:lstStyle/>
              <a:p>
                <a:r>
                  <a:rPr lang="zh-CN" altLang="en-US">
                    <a:noFill/>
                  </a:rPr>
                  <a:t> </a:t>
                </a:r>
              </a:p>
            </p:txBody>
          </p:sp>
        </mc:Fallback>
      </mc:AlternateContent>
      <p:sp>
        <p:nvSpPr>
          <p:cNvPr id="7" name="文本框 6"/>
          <p:cNvSpPr txBox="1"/>
          <p:nvPr/>
        </p:nvSpPr>
        <p:spPr>
          <a:xfrm>
            <a:off x="6660232" y="3068960"/>
            <a:ext cx="504056" cy="369332"/>
          </a:xfrm>
          <a:prstGeom prst="rect">
            <a:avLst/>
          </a:prstGeom>
          <a:noFill/>
        </p:spPr>
        <p:txBody>
          <a:bodyPr wrap="square" rtlCol="0">
            <a:spAutoFit/>
          </a:bodyPr>
          <a:lstStyle/>
          <a:p>
            <a:r>
              <a:rPr lang="en-US" altLang="zh-CN" dirty="0"/>
              <a:t>B</a:t>
            </a:r>
            <a:endParaRPr lang="zh-CN" altLang="en-US" dirty="0"/>
          </a:p>
        </p:txBody>
      </p:sp>
      <p:sp>
        <p:nvSpPr>
          <p:cNvPr id="8" name="文本框 7"/>
          <p:cNvSpPr txBox="1"/>
          <p:nvPr/>
        </p:nvSpPr>
        <p:spPr>
          <a:xfrm>
            <a:off x="8028384" y="4581128"/>
            <a:ext cx="504056" cy="369332"/>
          </a:xfrm>
          <a:prstGeom prst="rect">
            <a:avLst/>
          </a:prstGeom>
          <a:noFill/>
        </p:spPr>
        <p:txBody>
          <a:bodyPr wrap="square" rtlCol="0">
            <a:spAutoFit/>
          </a:bodyPr>
          <a:lstStyle/>
          <a:p>
            <a:r>
              <a:rPr lang="en-US" altLang="zh-CN" dirty="0" smtClean="0"/>
              <a:t>D</a:t>
            </a:r>
            <a:endParaRPr lang="zh-CN" altLang="en-US" dirty="0"/>
          </a:p>
        </p:txBody>
      </p:sp>
    </p:spTree>
    <p:extLst>
      <p:ext uri="{BB962C8B-B14F-4D97-AF65-F5344CB8AC3E}">
        <p14:creationId xmlns:p14="http://schemas.microsoft.com/office/powerpoint/2010/main" val="203488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sz="2800" u="sng"/>
              <a:t>6.2.3 </a:t>
            </a:r>
            <a:r>
              <a:rPr lang="zh-CN" altLang="en-US" sz="2800" u="sng"/>
              <a:t>二叉树的存储结构</a:t>
            </a:r>
            <a:r>
              <a:rPr lang="zh-CN" altLang="en-US" sz="2800" b="1"/>
              <a:t/>
            </a:r>
            <a:br>
              <a:rPr lang="zh-CN" altLang="en-US" sz="2800" b="1"/>
            </a:br>
            <a:endParaRPr lang="zh-CN" altLang="en-US" sz="2800" b="1"/>
          </a:p>
        </p:txBody>
      </p:sp>
      <p:sp>
        <p:nvSpPr>
          <p:cNvPr id="398339" name="Rectangle 3"/>
          <p:cNvSpPr>
            <a:spLocks noGrp="1" noChangeArrowheads="1"/>
          </p:cNvSpPr>
          <p:nvPr>
            <p:ph type="body" idx="1"/>
          </p:nvPr>
        </p:nvSpPr>
        <p:spPr>
          <a:xfrm>
            <a:off x="361950" y="1341438"/>
            <a:ext cx="8458200" cy="5516562"/>
          </a:xfrm>
        </p:spPr>
        <p:txBody>
          <a:bodyPr/>
          <a:lstStyle/>
          <a:p>
            <a:pPr marL="0" indent="0">
              <a:buFontTx/>
              <a:buNone/>
            </a:pPr>
            <a:r>
              <a:rPr lang="zh-CN" altLang="en-US" sz="2000" dirty="0"/>
              <a:t>　　二叉树可以采用顺序存储结构和链式存储结构。</a:t>
            </a:r>
          </a:p>
          <a:p>
            <a:pPr marL="0" indent="0">
              <a:buFontTx/>
              <a:buNone/>
            </a:pPr>
            <a:r>
              <a:rPr lang="en-US" altLang="zh-CN" sz="2000" dirty="0"/>
              <a:t>1</a:t>
            </a:r>
            <a:r>
              <a:rPr lang="zh-CN" altLang="en-US" sz="2000" dirty="0"/>
              <a:t>．顺序存储结构</a:t>
            </a:r>
          </a:p>
          <a:p>
            <a:pPr marL="0" indent="0">
              <a:buFontTx/>
              <a:buNone/>
            </a:pPr>
            <a:r>
              <a:rPr lang="zh-CN" altLang="en-US" sz="2000" dirty="0"/>
              <a:t>   　所谓二叉树的顺序存储，就是用一组连续的存储单元存放二叉树中的结点元素。一般是按照二叉树结点从上至下、从左到右的顺序存储。因此，依据二叉树的性质，完全二叉树和满二叉树采用顺序存储比较合适，这样既能够最大可能地节省存储空间，又可以利用数组元素的下标值确定结点在二叉树中的位置，以及结点之间的关系。例如，图</a:t>
            </a:r>
            <a:r>
              <a:rPr lang="en-US" altLang="zh-CN" sz="2000" dirty="0"/>
              <a:t>6-3(a)</a:t>
            </a:r>
            <a:r>
              <a:rPr lang="zh-CN" altLang="en-US" sz="2000" dirty="0"/>
              <a:t>所示的满二叉树的顺序存储如图</a:t>
            </a:r>
            <a:r>
              <a:rPr lang="en-US" altLang="zh-CN" sz="2000" dirty="0"/>
              <a:t>6-4 </a:t>
            </a:r>
            <a:r>
              <a:rPr lang="zh-CN" altLang="en-US" sz="2000" dirty="0"/>
              <a:t>所示。从图</a:t>
            </a:r>
            <a:r>
              <a:rPr lang="en-US" altLang="zh-CN" sz="2000" dirty="0"/>
              <a:t>6-4</a:t>
            </a:r>
            <a:r>
              <a:rPr lang="zh-CN" altLang="en-US" sz="2000" dirty="0"/>
              <a:t>可以发现结点的编号恰好与数组元素的下标相对应。如果满二叉树存放在一维数组中</a:t>
            </a:r>
            <a:r>
              <a:rPr lang="en-US" altLang="zh-CN" sz="2000" dirty="0"/>
              <a:t>t</a:t>
            </a:r>
            <a:r>
              <a:rPr lang="zh-CN" altLang="en-US" sz="2000" dirty="0"/>
              <a:t>中，可以方便地由某结点</a:t>
            </a:r>
            <a:r>
              <a:rPr lang="en-US" altLang="zh-CN" sz="2000" dirty="0"/>
              <a:t>t[</a:t>
            </a:r>
            <a:r>
              <a:rPr lang="en-US" altLang="zh-CN" sz="2000" dirty="0" err="1"/>
              <a:t>i</a:t>
            </a:r>
            <a:r>
              <a:rPr lang="en-US" altLang="zh-CN" sz="2000" dirty="0"/>
              <a:t>]</a:t>
            </a:r>
            <a:r>
              <a:rPr lang="zh-CN" altLang="en-US" sz="2000" dirty="0"/>
              <a:t>的下标</a:t>
            </a:r>
            <a:r>
              <a:rPr lang="en-US" altLang="zh-CN" sz="2000" dirty="0" err="1"/>
              <a:t>i</a:t>
            </a:r>
            <a:r>
              <a:rPr lang="zh-CN" altLang="en-US" sz="2000" dirty="0"/>
              <a:t>找到它们的双亲结点</a:t>
            </a:r>
            <a:r>
              <a:rPr lang="en-US" altLang="zh-CN" sz="2000" dirty="0"/>
              <a:t>t[</a:t>
            </a:r>
            <a:r>
              <a:rPr lang="en-US" altLang="zh-CN" sz="2000" dirty="0" err="1"/>
              <a:t>i</a:t>
            </a:r>
            <a:r>
              <a:rPr lang="en-US" altLang="zh-CN" sz="2000" dirty="0"/>
              <a:t>/2]</a:t>
            </a:r>
            <a:r>
              <a:rPr lang="zh-CN" altLang="en-US" sz="2000" dirty="0"/>
              <a:t>，或左、右孩子结点</a:t>
            </a:r>
            <a:r>
              <a:rPr lang="en-US" altLang="zh-CN" sz="2000" dirty="0"/>
              <a:t>t[2i]</a:t>
            </a:r>
            <a:r>
              <a:rPr lang="zh-CN" altLang="en-US" sz="2000" dirty="0"/>
              <a:t>、</a:t>
            </a:r>
            <a:r>
              <a:rPr lang="en-US" altLang="zh-CN" sz="2000" dirty="0"/>
              <a:t>t[2i+1]</a:t>
            </a:r>
            <a:r>
              <a:rPr lang="zh-CN" altLang="en-US" sz="2000" dirty="0"/>
              <a:t>。</a:t>
            </a:r>
          </a:p>
        </p:txBody>
      </p:sp>
    </p:spTree>
    <p:extLst>
      <p:ext uri="{BB962C8B-B14F-4D97-AF65-F5344CB8AC3E}">
        <p14:creationId xmlns:p14="http://schemas.microsoft.com/office/powerpoint/2010/main" val="2600719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sz="2800" u="sng"/>
              <a:t>6.2.3 </a:t>
            </a:r>
            <a:r>
              <a:rPr lang="zh-CN" altLang="en-US" sz="2800" u="sng"/>
              <a:t>二叉树的存储结构</a:t>
            </a:r>
            <a:r>
              <a:rPr lang="zh-CN" altLang="en-US" sz="2800" b="1"/>
              <a:t/>
            </a:r>
            <a:br>
              <a:rPr lang="zh-CN" altLang="en-US" sz="2800" b="1"/>
            </a:br>
            <a:endParaRPr lang="zh-CN" altLang="en-US" sz="2800" b="1"/>
          </a:p>
        </p:txBody>
      </p:sp>
      <p:sp>
        <p:nvSpPr>
          <p:cNvPr id="399363" name="Rectangle 3"/>
          <p:cNvSpPr>
            <a:spLocks noGrp="1" noChangeArrowheads="1"/>
          </p:cNvSpPr>
          <p:nvPr>
            <p:ph type="body" idx="1"/>
          </p:nvPr>
        </p:nvSpPr>
        <p:spPr>
          <a:xfrm>
            <a:off x="755650" y="2852738"/>
            <a:ext cx="7920038" cy="4005262"/>
          </a:xfrm>
        </p:spPr>
        <p:txBody>
          <a:bodyPr/>
          <a:lstStyle/>
          <a:p>
            <a:pPr marL="0" indent="0">
              <a:lnSpc>
                <a:spcPct val="90000"/>
              </a:lnSpc>
              <a:buFontTx/>
              <a:buNone/>
            </a:pPr>
            <a:r>
              <a:rPr lang="en-US" altLang="zh-CN" sz="2400"/>
              <a:t>           </a:t>
            </a:r>
            <a:r>
              <a:rPr lang="zh-CN" altLang="en-US" sz="1200"/>
              <a:t>图</a:t>
            </a:r>
            <a:r>
              <a:rPr lang="en-US" altLang="zh-CN" sz="1200"/>
              <a:t>6-4</a:t>
            </a:r>
            <a:r>
              <a:rPr lang="zh-CN" altLang="en-US" sz="1200"/>
              <a:t>　二叉树的顺序存储示意图 </a:t>
            </a:r>
          </a:p>
          <a:p>
            <a:pPr marL="0" indent="0">
              <a:lnSpc>
                <a:spcPct val="90000"/>
              </a:lnSpc>
              <a:buFontTx/>
              <a:buNone/>
            </a:pPr>
            <a:r>
              <a:rPr lang="zh-CN" altLang="en-US" sz="2400"/>
              <a:t>　　由于在顺序存储结构中是以结点在数组中的相对位置表示结点之间的关系，所以对于一般的二叉树，如果仍按从上至下和从左到右的顺序将树中的结点顺序存储在一维数组中，则数组元素下标之间的关系不能够反映二叉树中结点之间的逻辑关系，只有增添一些并不存在的空结点，使之成为一棵完全二叉树的形式，然后再用一维数组顺序存储。 </a:t>
            </a:r>
          </a:p>
        </p:txBody>
      </p:sp>
      <p:graphicFrame>
        <p:nvGraphicFramePr>
          <p:cNvPr id="399364" name="Group 4"/>
          <p:cNvGraphicFramePr>
            <a:graphicFrameLocks noGrp="1"/>
          </p:cNvGraphicFramePr>
          <p:nvPr>
            <p:extLst>
              <p:ext uri="{D42A27DB-BD31-4B8C-83A1-F6EECF244321}">
                <p14:modId xmlns:p14="http://schemas.microsoft.com/office/powerpoint/2010/main" val="3657747790"/>
              </p:ext>
            </p:extLst>
          </p:nvPr>
        </p:nvGraphicFramePr>
        <p:xfrm>
          <a:off x="1476375" y="1916113"/>
          <a:ext cx="6551613" cy="649288"/>
        </p:xfrm>
        <a:graphic>
          <a:graphicData uri="http://schemas.openxmlformats.org/drawingml/2006/table">
            <a:tbl>
              <a:tblPr/>
              <a:tblGrid>
                <a:gridCol w="935038"/>
                <a:gridCol w="936625"/>
                <a:gridCol w="935037"/>
                <a:gridCol w="938213"/>
                <a:gridCol w="935037"/>
                <a:gridCol w="936625"/>
                <a:gridCol w="935038"/>
              </a:tblGrid>
              <a:tr h="649288">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9383" name="WordArt 23"/>
          <p:cNvSpPr>
            <a:spLocks noChangeArrowheads="1" noChangeShapeType="1" noTextEdit="1"/>
          </p:cNvSpPr>
          <p:nvPr/>
        </p:nvSpPr>
        <p:spPr bwMode="auto">
          <a:xfrm>
            <a:off x="1547813" y="1412875"/>
            <a:ext cx="5761037" cy="3603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tx1"/>
              </a:contourClr>
            </a:sp3d>
          </a:bodyPr>
          <a:lstStyle/>
          <a:p>
            <a:pPr algn="ctr"/>
            <a:r>
              <a:rPr lang="en-US" altLang="zh-CN" sz="2800" kern="10">
                <a:ln w="9525">
                  <a:round/>
                  <a:headEnd/>
                  <a:tailEnd/>
                </a:ln>
                <a:latin typeface="宋体" panose="02010600030101010101" pitchFamily="2" charset="-122"/>
              </a:rPr>
              <a:t>1 2 3 4 5 6 7</a:t>
            </a:r>
            <a:endParaRPr lang="zh-CN" altLang="en-US" sz="2800" kern="10">
              <a:ln w="9525">
                <a:round/>
                <a:headEnd/>
                <a:tailEnd/>
              </a:ln>
              <a:latin typeface="宋体" panose="02010600030101010101" pitchFamily="2" charset="-122"/>
            </a:endParaRPr>
          </a:p>
        </p:txBody>
      </p:sp>
    </p:spTree>
    <p:extLst>
      <p:ext uri="{BB962C8B-B14F-4D97-AF65-F5344CB8AC3E}">
        <p14:creationId xmlns:p14="http://schemas.microsoft.com/office/powerpoint/2010/main" val="1113957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sz="2800" u="sng"/>
              <a:t>6.2.3 </a:t>
            </a:r>
            <a:r>
              <a:rPr lang="zh-CN" altLang="en-US" sz="2800" u="sng"/>
              <a:t>二叉树的存储结构</a:t>
            </a:r>
            <a:r>
              <a:rPr lang="zh-CN" altLang="en-US" sz="2800" b="1"/>
              <a:t/>
            </a:r>
            <a:br>
              <a:rPr lang="zh-CN" altLang="en-US" sz="2800" b="1"/>
            </a:br>
            <a:endParaRPr lang="zh-CN" altLang="en-US" sz="2800" b="1"/>
          </a:p>
        </p:txBody>
      </p:sp>
      <p:sp>
        <p:nvSpPr>
          <p:cNvPr id="400387" name="Rectangle 3"/>
          <p:cNvSpPr>
            <a:spLocks noGrp="1" noChangeArrowheads="1"/>
          </p:cNvSpPr>
          <p:nvPr>
            <p:ph type="body" idx="1"/>
          </p:nvPr>
        </p:nvSpPr>
        <p:spPr>
          <a:xfrm>
            <a:off x="683568" y="1052736"/>
            <a:ext cx="7918450" cy="2663825"/>
          </a:xfrm>
        </p:spPr>
        <p:txBody>
          <a:bodyPr/>
          <a:lstStyle/>
          <a:p>
            <a:pPr marL="0" indent="0">
              <a:buFontTx/>
              <a:buNone/>
            </a:pPr>
            <a:r>
              <a:rPr lang="zh-CN" altLang="en-US" sz="2400" dirty="0"/>
              <a:t>　　如图</a:t>
            </a:r>
            <a:r>
              <a:rPr lang="en-US" altLang="zh-CN" sz="2400" dirty="0"/>
              <a:t>6-5</a:t>
            </a:r>
            <a:r>
              <a:rPr lang="zh-CN" altLang="en-US" sz="2400" dirty="0"/>
              <a:t>给出了一棵一般二叉树改造后的完全二叉树形态和其顺序存储状态示意图。显然，这种存储会造成空间的大量浪费，不宜用顺序存储结构。最坏的情况是右单支树，一棵深度为</a:t>
            </a:r>
            <a:r>
              <a:rPr lang="en-US" altLang="zh-CN" sz="2400" dirty="0"/>
              <a:t>k</a:t>
            </a:r>
            <a:r>
              <a:rPr lang="zh-CN" altLang="en-US" sz="2400" dirty="0"/>
              <a:t>的左单支树，只有</a:t>
            </a:r>
            <a:r>
              <a:rPr lang="en-US" altLang="zh-CN" sz="2400" dirty="0"/>
              <a:t>k</a:t>
            </a:r>
            <a:r>
              <a:rPr lang="zh-CN" altLang="en-US" sz="2400" dirty="0"/>
              <a:t>个结点，却需分配</a:t>
            </a:r>
            <a:r>
              <a:rPr lang="en-US" altLang="zh-CN" sz="2400" dirty="0"/>
              <a:t>2k-1</a:t>
            </a:r>
            <a:r>
              <a:rPr lang="zh-CN" altLang="en-US" sz="2400" dirty="0"/>
              <a:t>个存储单元。</a:t>
            </a:r>
          </a:p>
        </p:txBody>
      </p:sp>
      <p:sp>
        <p:nvSpPr>
          <p:cNvPr id="400388" name="Rectangle 4"/>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0389" name="Object 5"/>
          <p:cNvGraphicFramePr>
            <a:graphicFrameLocks noChangeAspect="1"/>
          </p:cNvGraphicFramePr>
          <p:nvPr/>
        </p:nvGraphicFramePr>
        <p:xfrm>
          <a:off x="1728788" y="3573463"/>
          <a:ext cx="6659562" cy="2925762"/>
        </p:xfrm>
        <a:graphic>
          <a:graphicData uri="http://schemas.openxmlformats.org/presentationml/2006/ole">
            <mc:AlternateContent xmlns:mc="http://schemas.openxmlformats.org/markup-compatibility/2006">
              <mc:Choice xmlns:v="urn:schemas-microsoft-com:vml" Requires="v">
                <p:oleObj spid="_x0000_s7188" name="Visio" r:id="rId3" imgW="3010379" imgH="1647662" progId="Visio.Drawing.11">
                  <p:embed/>
                </p:oleObj>
              </mc:Choice>
              <mc:Fallback>
                <p:oleObj name="Visio" r:id="rId3" imgW="3010379" imgH="164766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3573463"/>
                        <a:ext cx="6659562" cy="292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508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u="sng"/>
              <a:t>6.2.3 </a:t>
            </a:r>
            <a:r>
              <a:rPr lang="zh-CN" altLang="en-US" u="sng"/>
              <a:t>二叉树的存储结构</a:t>
            </a:r>
          </a:p>
        </p:txBody>
      </p:sp>
      <p:graphicFrame>
        <p:nvGraphicFramePr>
          <p:cNvPr id="401411" name="Group 3"/>
          <p:cNvGraphicFramePr>
            <a:graphicFrameLocks noGrp="1"/>
          </p:cNvGraphicFramePr>
          <p:nvPr>
            <p:ph idx="1"/>
          </p:nvPr>
        </p:nvGraphicFramePr>
        <p:xfrm>
          <a:off x="0" y="2565400"/>
          <a:ext cx="8748713" cy="503238"/>
        </p:xfrm>
        <a:graphic>
          <a:graphicData uri="http://schemas.openxmlformats.org/drawingml/2006/table">
            <a:tbl>
              <a:tblPr/>
              <a:tblGrid>
                <a:gridCol w="584200"/>
                <a:gridCol w="582613"/>
                <a:gridCol w="596900"/>
                <a:gridCol w="568325"/>
                <a:gridCol w="584200"/>
                <a:gridCol w="582612"/>
                <a:gridCol w="584200"/>
                <a:gridCol w="582613"/>
                <a:gridCol w="584200"/>
                <a:gridCol w="582612"/>
                <a:gridCol w="584200"/>
                <a:gridCol w="581025"/>
                <a:gridCol w="584200"/>
                <a:gridCol w="582613"/>
                <a:gridCol w="584200"/>
              </a:tblGrid>
              <a:tr h="503238">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1445" name="Rectangle 37"/>
          <p:cNvSpPr>
            <a:spLocks noChangeArrowheads="1"/>
          </p:cNvSpPr>
          <p:nvPr/>
        </p:nvSpPr>
        <p:spPr bwMode="auto">
          <a:xfrm>
            <a:off x="0" y="2205038"/>
            <a:ext cx="857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1</a:t>
            </a:r>
            <a:r>
              <a:rPr lang="zh-CN" altLang="en-US"/>
              <a:t>　　</a:t>
            </a:r>
            <a:r>
              <a:rPr lang="en-US" altLang="zh-CN"/>
              <a:t>2</a:t>
            </a:r>
            <a:r>
              <a:rPr lang="zh-CN" altLang="en-US"/>
              <a:t>　　</a:t>
            </a:r>
            <a:r>
              <a:rPr lang="en-US" altLang="zh-CN"/>
              <a:t>3</a:t>
            </a:r>
            <a:r>
              <a:rPr lang="zh-CN" altLang="en-US"/>
              <a:t>　　</a:t>
            </a:r>
            <a:r>
              <a:rPr lang="en-US" altLang="zh-CN"/>
              <a:t>4</a:t>
            </a:r>
            <a:r>
              <a:rPr lang="zh-CN" altLang="en-US"/>
              <a:t>　　</a:t>
            </a:r>
            <a:r>
              <a:rPr lang="en-US" altLang="zh-CN"/>
              <a:t>5</a:t>
            </a:r>
            <a:r>
              <a:rPr lang="zh-CN" altLang="en-US"/>
              <a:t>　　</a:t>
            </a:r>
            <a:r>
              <a:rPr lang="en-US" altLang="zh-CN"/>
              <a:t>6</a:t>
            </a:r>
            <a:r>
              <a:rPr lang="zh-CN" altLang="en-US"/>
              <a:t>　　</a:t>
            </a:r>
            <a:r>
              <a:rPr lang="en-US" altLang="zh-CN"/>
              <a:t>7</a:t>
            </a:r>
            <a:r>
              <a:rPr lang="zh-CN" altLang="en-US"/>
              <a:t>　</a:t>
            </a:r>
            <a:r>
              <a:rPr lang="en-US" altLang="zh-CN"/>
              <a:t>8</a:t>
            </a:r>
            <a:r>
              <a:rPr lang="zh-CN" altLang="en-US"/>
              <a:t>　　</a:t>
            </a:r>
            <a:r>
              <a:rPr lang="en-US" altLang="zh-CN"/>
              <a:t>9</a:t>
            </a:r>
            <a:r>
              <a:rPr lang="zh-CN" altLang="en-US"/>
              <a:t>　　</a:t>
            </a:r>
            <a:r>
              <a:rPr lang="en-US" altLang="zh-CN"/>
              <a:t>10</a:t>
            </a:r>
            <a:r>
              <a:rPr lang="zh-CN" altLang="en-US"/>
              <a:t>　</a:t>
            </a:r>
            <a:r>
              <a:rPr lang="en-US" altLang="zh-CN"/>
              <a:t>11</a:t>
            </a:r>
            <a:r>
              <a:rPr lang="zh-CN" altLang="en-US"/>
              <a:t>　　</a:t>
            </a:r>
            <a:r>
              <a:rPr lang="en-US" altLang="zh-CN"/>
              <a:t>12</a:t>
            </a:r>
            <a:r>
              <a:rPr lang="zh-CN" altLang="en-US"/>
              <a:t>　　</a:t>
            </a:r>
            <a:r>
              <a:rPr lang="en-US" altLang="zh-CN"/>
              <a:t>13</a:t>
            </a:r>
            <a:r>
              <a:rPr lang="zh-CN" altLang="en-US"/>
              <a:t>　</a:t>
            </a:r>
            <a:r>
              <a:rPr lang="en-US" altLang="zh-CN"/>
              <a:t>14</a:t>
            </a:r>
            <a:r>
              <a:rPr lang="zh-CN" altLang="en-US"/>
              <a:t>　</a:t>
            </a:r>
            <a:r>
              <a:rPr lang="en-US" altLang="zh-CN"/>
              <a:t>15</a:t>
            </a:r>
          </a:p>
        </p:txBody>
      </p:sp>
      <p:sp>
        <p:nvSpPr>
          <p:cNvPr id="401446" name="Rectangle 38"/>
          <p:cNvSpPr>
            <a:spLocks noChangeArrowheads="1"/>
          </p:cNvSpPr>
          <p:nvPr/>
        </p:nvSpPr>
        <p:spPr bwMode="auto">
          <a:xfrm>
            <a:off x="2544763" y="3108325"/>
            <a:ext cx="4056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t>(c) </a:t>
            </a:r>
            <a:r>
              <a:rPr lang="zh-CN" altLang="en-US"/>
              <a:t>改造后完全二叉树顺序存储状态</a:t>
            </a:r>
          </a:p>
          <a:p>
            <a:pPr algn="ctr"/>
            <a:r>
              <a:rPr lang="zh-CN" altLang="en-US"/>
              <a:t>图</a:t>
            </a:r>
            <a:r>
              <a:rPr lang="en-US" altLang="zh-CN"/>
              <a:t>6-5 </a:t>
            </a:r>
            <a:r>
              <a:rPr lang="zh-CN" altLang="en-US"/>
              <a:t>一般二叉树及其顺序存储示意图</a:t>
            </a:r>
          </a:p>
        </p:txBody>
      </p:sp>
    </p:spTree>
    <p:extLst>
      <p:ext uri="{BB962C8B-B14F-4D97-AF65-F5344CB8AC3E}">
        <p14:creationId xmlns:p14="http://schemas.microsoft.com/office/powerpoint/2010/main" val="60222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 xmlns:a16="http://schemas.microsoft.com/office/drawing/2014/main" id="{6506C3D4-7A40-4AB4-93A7-78FAC0EF005D}"/>
              </a:ext>
            </a:extLst>
          </p:cNvPr>
          <p:cNvSpPr>
            <a:spLocks noChangeArrowheads="1"/>
          </p:cNvSpPr>
          <p:nvPr/>
        </p:nvSpPr>
        <p:spPr bwMode="auto">
          <a:xfrm>
            <a:off x="2211747" y="2679625"/>
            <a:ext cx="6480720" cy="3690049"/>
          </a:xfrm>
          <a:prstGeom prst="rect">
            <a:avLst/>
          </a:prstGeom>
          <a:noFill/>
          <a:ln w="9525">
            <a:noFill/>
            <a:miter lim="800000"/>
            <a:headEnd/>
            <a:tailEnd/>
          </a:ln>
        </p:spPr>
        <p:txBody>
          <a:bodyPr wrap="square">
            <a:spAutoFit/>
          </a:bodyPr>
          <a:lstStyle/>
          <a:p>
            <a:pPr>
              <a:lnSpc>
                <a:spcPct val="150000"/>
              </a:lnSpc>
            </a:pPr>
            <a:r>
              <a:rPr lang="zh-CN" altLang="en-US" sz="3200" b="1">
                <a:solidFill>
                  <a:prstClr val="black"/>
                </a:solidFill>
              </a:rPr>
              <a:t>一、树的基本概念</a:t>
            </a:r>
            <a:endParaRPr lang="en-US" altLang="zh-CN" sz="3200" b="1">
              <a:solidFill>
                <a:prstClr val="black"/>
              </a:solidFill>
            </a:endParaRPr>
          </a:p>
          <a:p>
            <a:pPr>
              <a:lnSpc>
                <a:spcPct val="150000"/>
              </a:lnSpc>
            </a:pPr>
            <a:r>
              <a:rPr lang="zh-CN" altLang="en-US" sz="3200" b="1">
                <a:solidFill>
                  <a:prstClr val="black"/>
                </a:solidFill>
              </a:rPr>
              <a:t>二、二叉树及其遍历</a:t>
            </a:r>
            <a:endParaRPr lang="en-US" altLang="zh-CN" sz="3200" b="1">
              <a:solidFill>
                <a:prstClr val="black"/>
              </a:solidFill>
            </a:endParaRPr>
          </a:p>
          <a:p>
            <a:pPr>
              <a:lnSpc>
                <a:spcPct val="150000"/>
              </a:lnSpc>
            </a:pPr>
            <a:r>
              <a:rPr lang="zh-CN" altLang="en-US" sz="3200" b="1">
                <a:solidFill>
                  <a:prstClr val="black"/>
                </a:solidFill>
              </a:rPr>
              <a:t>三、二叉树的存储及算法</a:t>
            </a:r>
            <a:endParaRPr lang="en-US" altLang="zh-CN" sz="3200" b="1">
              <a:solidFill>
                <a:prstClr val="black"/>
              </a:solidFill>
            </a:endParaRPr>
          </a:p>
          <a:p>
            <a:pPr>
              <a:lnSpc>
                <a:spcPct val="150000"/>
              </a:lnSpc>
            </a:pPr>
            <a:r>
              <a:rPr lang="zh-CN" altLang="en-US" sz="3200" b="1">
                <a:solidFill>
                  <a:prstClr val="black"/>
                </a:solidFill>
              </a:rPr>
              <a:t>四、</a:t>
            </a:r>
            <a:r>
              <a:rPr lang="en-US" altLang="zh-CN" sz="3200" b="1">
                <a:solidFill>
                  <a:prstClr val="black"/>
                </a:solidFill>
              </a:rPr>
              <a:t>3</a:t>
            </a:r>
            <a:r>
              <a:rPr lang="zh-CN" altLang="en-US" sz="3200" b="1">
                <a:solidFill>
                  <a:prstClr val="black"/>
                </a:solidFill>
              </a:rPr>
              <a:t>种二叉树详解</a:t>
            </a:r>
            <a:endParaRPr lang="en-US" altLang="zh-CN" sz="3200" b="1">
              <a:solidFill>
                <a:prstClr val="black"/>
              </a:solidFill>
            </a:endParaRPr>
          </a:p>
          <a:p>
            <a:pPr>
              <a:lnSpc>
                <a:spcPct val="150000"/>
              </a:lnSpc>
            </a:pPr>
            <a:r>
              <a:rPr lang="zh-CN" altLang="en-US" sz="3200" b="1">
                <a:solidFill>
                  <a:prstClr val="black"/>
                </a:solidFill>
              </a:rPr>
              <a:t>五、树和森林</a:t>
            </a:r>
            <a:endParaRPr lang="zh-CN" altLang="en-US" sz="3200" b="1" dirty="0">
              <a:solidFill>
                <a:prstClr val="black"/>
              </a:solidFill>
            </a:endParaRPr>
          </a:p>
        </p:txBody>
      </p:sp>
      <p:sp>
        <p:nvSpPr>
          <p:cNvPr id="4" name="矩形 2">
            <a:extLst>
              <a:ext uri="{FF2B5EF4-FFF2-40B4-BE49-F238E27FC236}">
                <a16:creationId xmlns="" xmlns:a16="http://schemas.microsoft.com/office/drawing/2014/main" id="{E5863934-6970-4CDE-9E39-2C25C7C8F854}"/>
              </a:ext>
            </a:extLst>
          </p:cNvPr>
          <p:cNvSpPr>
            <a:spLocks noChangeArrowheads="1"/>
          </p:cNvSpPr>
          <p:nvPr/>
        </p:nvSpPr>
        <p:spPr bwMode="auto">
          <a:xfrm>
            <a:off x="3383595" y="2002517"/>
            <a:ext cx="2736850" cy="677108"/>
          </a:xfrm>
          <a:prstGeom prst="rect">
            <a:avLst/>
          </a:prstGeom>
          <a:noFill/>
          <a:ln w="9525">
            <a:noFill/>
            <a:miter lim="800000"/>
            <a:headEnd/>
            <a:tailEnd/>
          </a:ln>
        </p:spPr>
        <p:txBody>
          <a:bodyPr>
            <a:spAutoFit/>
          </a:bodyPr>
          <a:lstStyle/>
          <a:p>
            <a:r>
              <a:rPr lang="zh-CN" altLang="en-US" sz="3800" b="1" dirty="0">
                <a:solidFill>
                  <a:prstClr val="black"/>
                </a:solidFill>
              </a:rPr>
              <a:t>主要内容</a:t>
            </a:r>
          </a:p>
        </p:txBody>
      </p:sp>
      <p:sp>
        <p:nvSpPr>
          <p:cNvPr id="5" name="矩形 4">
            <a:extLst>
              <a:ext uri="{FF2B5EF4-FFF2-40B4-BE49-F238E27FC236}">
                <a16:creationId xmlns="" xmlns:a16="http://schemas.microsoft.com/office/drawing/2014/main" id="{53A6A502-8CDD-4E0C-AD3B-E34CC8ADA2D3}"/>
              </a:ext>
            </a:extLst>
          </p:cNvPr>
          <p:cNvSpPr/>
          <p:nvPr/>
        </p:nvSpPr>
        <p:spPr>
          <a:xfrm>
            <a:off x="2231467" y="1059765"/>
            <a:ext cx="6071590" cy="769441"/>
          </a:xfrm>
          <a:prstGeom prst="rect">
            <a:avLst/>
          </a:prstGeom>
        </p:spPr>
        <p:txBody>
          <a:bodyPr wrap="square">
            <a:spAutoFit/>
          </a:bodyPr>
          <a:lstStyle/>
          <a:p>
            <a:r>
              <a:rPr lang="zh-CN" altLang="en-US" sz="4400" b="1">
                <a:solidFill>
                  <a:srgbClr val="252525"/>
                </a:solidFill>
                <a:latin typeface="宋体"/>
              </a:rPr>
              <a:t>第</a:t>
            </a:r>
            <a:r>
              <a:rPr lang="en-US" altLang="zh-CN" sz="4400" b="1">
                <a:solidFill>
                  <a:srgbClr val="252525"/>
                </a:solidFill>
                <a:latin typeface="宋体"/>
              </a:rPr>
              <a:t>6</a:t>
            </a:r>
            <a:r>
              <a:rPr lang="zh-CN" altLang="en-US" sz="4400" b="1">
                <a:solidFill>
                  <a:srgbClr val="252525"/>
                </a:solidFill>
                <a:latin typeface="宋体"/>
              </a:rPr>
              <a:t>章 树和二叉树</a:t>
            </a:r>
            <a:endParaRPr lang="zh-CN" altLang="en-US" dirty="0"/>
          </a:p>
        </p:txBody>
      </p:sp>
    </p:spTree>
    <p:extLst>
      <p:ext uri="{BB962C8B-B14F-4D97-AF65-F5344CB8AC3E}">
        <p14:creationId xmlns:p14="http://schemas.microsoft.com/office/powerpoint/2010/main" val="1956136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u="sng"/>
              <a:t>6.2.3 </a:t>
            </a:r>
            <a:r>
              <a:rPr lang="zh-CN" altLang="en-US" u="sng"/>
              <a:t>二叉树的存储结构</a:t>
            </a:r>
          </a:p>
        </p:txBody>
      </p:sp>
      <p:sp>
        <p:nvSpPr>
          <p:cNvPr id="402435" name="Rectangle 3"/>
          <p:cNvSpPr>
            <a:spLocks noGrp="1" noChangeArrowheads="1"/>
          </p:cNvSpPr>
          <p:nvPr>
            <p:ph type="body" idx="1"/>
          </p:nvPr>
        </p:nvSpPr>
        <p:spPr>
          <a:xfrm>
            <a:off x="685800" y="1341438"/>
            <a:ext cx="7918450" cy="4248150"/>
          </a:xfrm>
        </p:spPr>
        <p:txBody>
          <a:bodyPr/>
          <a:lstStyle/>
          <a:p>
            <a:pPr marL="95250" indent="-95250">
              <a:lnSpc>
                <a:spcPct val="90000"/>
              </a:lnSpc>
              <a:buFontTx/>
              <a:buNone/>
            </a:pPr>
            <a:r>
              <a:rPr lang="en-US" altLang="zh-CN" sz="2000"/>
              <a:t>2</a:t>
            </a:r>
            <a:r>
              <a:rPr lang="zh-CN" altLang="en-US" sz="2000"/>
              <a:t>．链式存储结构</a:t>
            </a:r>
          </a:p>
          <a:p>
            <a:pPr marL="95250" indent="-95250">
              <a:lnSpc>
                <a:spcPct val="90000"/>
              </a:lnSpc>
              <a:buFontTx/>
              <a:buNone/>
            </a:pPr>
            <a:r>
              <a:rPr lang="zh-CN" altLang="en-US" sz="2000"/>
              <a:t>   　从上面的介绍可知，由于用顺序方式存储一般二叉树将浪费存储空间，并且若在树中需要经常插入和删除结点时，要大量地移动结点，因此，一般二叉树较少采用顺序存储方式。存储二叉树的最常用的方法是链接的方法。</a:t>
            </a:r>
          </a:p>
          <a:p>
            <a:pPr marL="95250" indent="-95250">
              <a:lnSpc>
                <a:spcPct val="90000"/>
              </a:lnSpc>
              <a:buFontTx/>
              <a:buNone/>
            </a:pPr>
            <a:r>
              <a:rPr lang="zh-CN" altLang="en-US" sz="2000"/>
              <a:t>    二叉树的链式存储结构是指用一个链表来存储一棵二叉树，通常有下面两种形式。</a:t>
            </a:r>
          </a:p>
          <a:p>
            <a:pPr marL="95250" indent="-95250">
              <a:lnSpc>
                <a:spcPct val="90000"/>
              </a:lnSpc>
              <a:buFontTx/>
              <a:buNone/>
            </a:pPr>
            <a:r>
              <a:rPr lang="en-US" altLang="zh-CN" sz="2000"/>
              <a:t>(1)</a:t>
            </a:r>
            <a:r>
              <a:rPr lang="zh-CN" altLang="en-US" sz="2000"/>
              <a:t>二叉链表存储</a:t>
            </a:r>
          </a:p>
          <a:p>
            <a:pPr marL="95250" indent="-95250">
              <a:lnSpc>
                <a:spcPct val="90000"/>
              </a:lnSpc>
              <a:buFontTx/>
              <a:buNone/>
            </a:pPr>
            <a:r>
              <a:rPr lang="zh-CN" altLang="en-US" sz="2000"/>
              <a:t>   　二叉链表中每个结点由一个数据域，两个指针域组成，一个指针指向左孩子，另一个指向右孩子。结点的存储结构为 </a:t>
            </a:r>
          </a:p>
        </p:txBody>
      </p:sp>
      <p:sp>
        <p:nvSpPr>
          <p:cNvPr id="402436" name="Rectangle 4"/>
          <p:cNvSpPr>
            <a:spLocks noChangeArrowheads="1"/>
          </p:cNvSpPr>
          <p:nvPr/>
        </p:nvSpPr>
        <p:spPr bwMode="auto">
          <a:xfrm>
            <a:off x="0" y="31025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graphicFrame>
        <p:nvGraphicFramePr>
          <p:cNvPr id="402437" name="Object 5"/>
          <p:cNvGraphicFramePr>
            <a:graphicFrameLocks noChangeAspect="1"/>
          </p:cNvGraphicFramePr>
          <p:nvPr>
            <p:extLst>
              <p:ext uri="{D42A27DB-BD31-4B8C-83A1-F6EECF244321}">
                <p14:modId xmlns:p14="http://schemas.microsoft.com/office/powerpoint/2010/main" val="3340379816"/>
              </p:ext>
            </p:extLst>
          </p:nvPr>
        </p:nvGraphicFramePr>
        <p:xfrm>
          <a:off x="2195513" y="5084763"/>
          <a:ext cx="5040312" cy="623887"/>
        </p:xfrm>
        <a:graphic>
          <a:graphicData uri="http://schemas.openxmlformats.org/presentationml/2006/ole">
            <mc:AlternateContent xmlns:mc="http://schemas.openxmlformats.org/markup-compatibility/2006">
              <mc:Choice xmlns:v="urn:schemas-microsoft-com:vml" Requires="v">
                <p:oleObj spid="_x0000_s8212" name="Visio" r:id="rId3" imgW="1907525" imgH="298878" progId="Visio.Drawing.11">
                  <p:embed/>
                </p:oleObj>
              </mc:Choice>
              <mc:Fallback>
                <p:oleObj name="Visio" r:id="rId3" imgW="1907525" imgH="29887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084763"/>
                        <a:ext cx="5040312"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8" name="WordArt 6"/>
          <p:cNvSpPr>
            <a:spLocks noChangeArrowheads="1" noChangeShapeType="1" noTextEdit="1"/>
          </p:cNvSpPr>
          <p:nvPr/>
        </p:nvSpPr>
        <p:spPr bwMode="auto">
          <a:xfrm>
            <a:off x="2971800" y="5734050"/>
            <a:ext cx="3976688" cy="5032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000" kern="10">
                <a:effectLst>
                  <a:outerShdw dist="45791" dir="2021404" algn="ctr" rotWithShape="0">
                    <a:srgbClr val="B2B2B2">
                      <a:alpha val="80000"/>
                    </a:srgbClr>
                  </a:outerShdw>
                </a:effectLst>
                <a:latin typeface="宋体" panose="02010600030101010101" pitchFamily="2" charset="-122"/>
              </a:rPr>
              <a:t>图</a:t>
            </a:r>
            <a:r>
              <a:rPr lang="en-US" altLang="zh-CN" sz="2000" kern="10">
                <a:effectLst>
                  <a:outerShdw dist="45791" dir="2021404" algn="ctr" rotWithShape="0">
                    <a:srgbClr val="B2B2B2">
                      <a:alpha val="80000"/>
                    </a:srgbClr>
                  </a:outerShdw>
                </a:effectLst>
                <a:latin typeface="宋体" panose="02010600030101010101" pitchFamily="2" charset="-122"/>
              </a:rPr>
              <a:t>6-6</a:t>
            </a:r>
            <a:r>
              <a:rPr lang="zh-CN" altLang="en-US" sz="2000" kern="10">
                <a:effectLst>
                  <a:outerShdw dist="45791" dir="2021404" algn="ctr" rotWithShape="0">
                    <a:srgbClr val="B2B2B2">
                      <a:alpha val="80000"/>
                    </a:srgbClr>
                  </a:outerShdw>
                </a:effectLst>
                <a:latin typeface="宋体" panose="02010600030101010101" pitchFamily="2" charset="-122"/>
              </a:rPr>
              <a:t>　结点结构示意图</a:t>
            </a:r>
          </a:p>
        </p:txBody>
      </p:sp>
    </p:spTree>
    <p:extLst>
      <p:ext uri="{BB962C8B-B14F-4D97-AF65-F5344CB8AC3E}">
        <p14:creationId xmlns:p14="http://schemas.microsoft.com/office/powerpoint/2010/main" val="2150533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zh-CN" u="sng"/>
              <a:t>6.2.3 </a:t>
            </a:r>
            <a:r>
              <a:rPr lang="zh-CN" altLang="en-US" u="sng"/>
              <a:t>二叉树的存储结构</a:t>
            </a:r>
          </a:p>
        </p:txBody>
      </p:sp>
      <p:sp>
        <p:nvSpPr>
          <p:cNvPr id="403459" name="Rectangle 3"/>
          <p:cNvSpPr>
            <a:spLocks noGrp="1" noChangeArrowheads="1"/>
          </p:cNvSpPr>
          <p:nvPr>
            <p:ph type="body" idx="1"/>
          </p:nvPr>
        </p:nvSpPr>
        <p:spPr/>
        <p:txBody>
          <a:bodyPr/>
          <a:lstStyle/>
          <a:p>
            <a:pPr marL="0" indent="0">
              <a:buFontTx/>
              <a:buNone/>
            </a:pPr>
            <a:r>
              <a:rPr lang="en-US" altLang="zh-CN" sz="2000" dirty="0"/>
              <a:t>   </a:t>
            </a:r>
            <a:r>
              <a:rPr lang="zh-CN" altLang="en-US" sz="2000" dirty="0"/>
              <a:t>其中，</a:t>
            </a:r>
            <a:r>
              <a:rPr lang="en-US" altLang="zh-CN" sz="2000" dirty="0"/>
              <a:t>data</a:t>
            </a:r>
            <a:r>
              <a:rPr lang="zh-CN" altLang="en-US" sz="2000" dirty="0"/>
              <a:t>域存放某结点的数据信息，</a:t>
            </a:r>
            <a:r>
              <a:rPr lang="en-US" altLang="zh-CN" sz="2000" dirty="0" err="1"/>
              <a:t>lchild</a:t>
            </a:r>
            <a:r>
              <a:rPr lang="zh-CN" altLang="en-US" sz="2000" dirty="0"/>
              <a:t>与</a:t>
            </a:r>
            <a:r>
              <a:rPr lang="en-US" altLang="zh-CN" sz="2000" dirty="0" err="1"/>
              <a:t>rchild</a:t>
            </a:r>
            <a:r>
              <a:rPr lang="zh-CN" altLang="en-US" sz="2000" dirty="0"/>
              <a:t>分别存放左孩子和右孩子的指针，当左孩子或右孩子不存在时，相应指针域值为空（用符号∧或</a:t>
            </a:r>
            <a:r>
              <a:rPr lang="en-US" altLang="zh-CN" sz="2000" dirty="0"/>
              <a:t>NULL</a:t>
            </a:r>
            <a:r>
              <a:rPr lang="zh-CN" altLang="en-US" sz="2000" dirty="0"/>
              <a:t>表示）。</a:t>
            </a:r>
          </a:p>
          <a:p>
            <a:pPr marL="0" indent="0">
              <a:buFontTx/>
              <a:buNone/>
            </a:pPr>
            <a:r>
              <a:rPr lang="zh-CN" altLang="en-US" sz="2000" dirty="0"/>
              <a:t>  二叉树的二叉链表存储表示可描述为：</a:t>
            </a:r>
          </a:p>
          <a:p>
            <a:pPr marL="0" indent="0">
              <a:buFontTx/>
              <a:buNone/>
            </a:pPr>
            <a:r>
              <a:rPr lang="zh-CN" altLang="en-US" sz="2000" dirty="0"/>
              <a:t>  </a:t>
            </a:r>
            <a:r>
              <a:rPr lang="en-US" altLang="zh-CN" sz="2000" dirty="0" err="1">
                <a:latin typeface="宋体" panose="02010600030101010101" pitchFamily="2" charset="-122"/>
              </a:rPr>
              <a:t>typedef</a:t>
            </a:r>
            <a:r>
              <a:rPr lang="en-US" altLang="zh-CN" sz="2000" dirty="0">
                <a:latin typeface="宋体" panose="02010600030101010101" pitchFamily="2" charset="-122"/>
              </a:rPr>
              <a:t>  char  </a:t>
            </a:r>
            <a:r>
              <a:rPr lang="en-US" altLang="zh-CN" sz="2000" dirty="0" err="1">
                <a:latin typeface="宋体" panose="02010600030101010101" pitchFamily="2" charset="-122"/>
              </a:rPr>
              <a:t>ElemType</a:t>
            </a:r>
            <a:r>
              <a:rPr lang="en-US" altLang="zh-CN" sz="2000" dirty="0">
                <a:latin typeface="宋体" panose="02010600030101010101" pitchFamily="2" charset="-122"/>
              </a:rPr>
              <a:t>;</a:t>
            </a:r>
          </a:p>
          <a:p>
            <a:pPr marL="0" indent="0">
              <a:buFontTx/>
              <a:buNone/>
            </a:pPr>
            <a:r>
              <a:rPr lang="en-US" altLang="zh-CN" sz="2000" dirty="0">
                <a:latin typeface="宋体" panose="02010600030101010101" pitchFamily="2" charset="-122"/>
              </a:rPr>
              <a:t>  </a:t>
            </a:r>
            <a:r>
              <a:rPr lang="en-US" altLang="zh-CN" sz="2000" dirty="0" err="1">
                <a:latin typeface="宋体" panose="02010600030101010101" pitchFamily="2" charset="-122"/>
              </a:rPr>
              <a:t>typedef</a:t>
            </a:r>
            <a:r>
              <a:rPr lang="en-US" altLang="zh-CN" sz="2000" dirty="0">
                <a:latin typeface="宋体" panose="02010600030101010101" pitchFamily="2" charset="-122"/>
              </a:rPr>
              <a:t> </a:t>
            </a:r>
            <a:r>
              <a:rPr lang="en-US" altLang="zh-CN" sz="2000" dirty="0" err="1">
                <a:latin typeface="宋体" panose="02010600030101010101" pitchFamily="2" charset="-122"/>
              </a:rPr>
              <a:t>struct</a:t>
            </a:r>
            <a:r>
              <a:rPr lang="en-US" altLang="zh-CN" sz="2000" dirty="0">
                <a:latin typeface="宋体" panose="02010600030101010101" pitchFamily="2" charset="-122"/>
              </a:rPr>
              <a:t>  </a:t>
            </a:r>
            <a:r>
              <a:rPr lang="en-US" altLang="zh-CN" sz="2000" dirty="0" err="1">
                <a:latin typeface="宋体" panose="02010600030101010101" pitchFamily="2" charset="-122"/>
              </a:rPr>
              <a:t>BTNode</a:t>
            </a:r>
            <a:r>
              <a:rPr lang="en-US" altLang="zh-CN" sz="2000" dirty="0">
                <a:latin typeface="宋体" panose="02010600030101010101" pitchFamily="2" charset="-122"/>
              </a:rPr>
              <a:t>{</a:t>
            </a:r>
          </a:p>
          <a:p>
            <a:pPr marL="0" indent="0">
              <a:buFontTx/>
              <a:buNone/>
            </a:pPr>
            <a:r>
              <a:rPr lang="en-US" altLang="zh-CN" sz="2000" dirty="0">
                <a:latin typeface="宋体" panose="02010600030101010101" pitchFamily="2" charset="-122"/>
              </a:rPr>
              <a:t>       </a:t>
            </a:r>
            <a:r>
              <a:rPr lang="en-US" altLang="zh-CN" sz="2000" dirty="0" err="1">
                <a:latin typeface="宋体" panose="02010600030101010101" pitchFamily="2" charset="-122"/>
              </a:rPr>
              <a:t>ElemType</a:t>
            </a:r>
            <a:r>
              <a:rPr lang="en-US" altLang="zh-CN" sz="2000" dirty="0">
                <a:latin typeface="宋体" panose="02010600030101010101" pitchFamily="2" charset="-122"/>
              </a:rPr>
              <a:t>   data;</a:t>
            </a:r>
          </a:p>
          <a:p>
            <a:pPr marL="0" indent="0">
              <a:buFontTx/>
              <a:buNone/>
            </a:pPr>
            <a:r>
              <a:rPr lang="en-US" altLang="zh-CN" sz="2000" dirty="0">
                <a:latin typeface="宋体" panose="02010600030101010101" pitchFamily="2" charset="-122"/>
              </a:rPr>
              <a:t>       </a:t>
            </a:r>
            <a:r>
              <a:rPr lang="en-US" altLang="zh-CN" sz="2000" dirty="0" err="1">
                <a:latin typeface="宋体" panose="02010600030101010101" pitchFamily="2" charset="-122"/>
              </a:rPr>
              <a:t>struct</a:t>
            </a:r>
            <a:r>
              <a:rPr lang="en-US" altLang="zh-CN" sz="2000" dirty="0">
                <a:latin typeface="宋体" panose="02010600030101010101" pitchFamily="2" charset="-122"/>
              </a:rPr>
              <a:t>  </a:t>
            </a:r>
            <a:r>
              <a:rPr lang="en-US" altLang="zh-CN" sz="2000" dirty="0" err="1">
                <a:latin typeface="宋体" panose="02010600030101010101" pitchFamily="2" charset="-122"/>
              </a:rPr>
              <a:t>BTNode</a:t>
            </a:r>
            <a:r>
              <a:rPr lang="en-US" altLang="zh-CN" sz="2000" dirty="0">
                <a:latin typeface="宋体" panose="02010600030101010101" pitchFamily="2" charset="-122"/>
              </a:rPr>
              <a:t> *</a:t>
            </a:r>
            <a:r>
              <a:rPr lang="en-US" altLang="zh-CN" sz="2000" dirty="0" err="1">
                <a:latin typeface="宋体" panose="02010600030101010101" pitchFamily="2" charset="-122"/>
              </a:rPr>
              <a:t>lchild</a:t>
            </a:r>
            <a:r>
              <a:rPr lang="en-US" altLang="zh-CN" sz="2000" dirty="0">
                <a:latin typeface="宋体" panose="02010600030101010101" pitchFamily="2" charset="-122"/>
              </a:rPr>
              <a:t>,*</a:t>
            </a:r>
            <a:r>
              <a:rPr lang="en-US" altLang="zh-CN" sz="2000" dirty="0" err="1">
                <a:latin typeface="宋体" panose="02010600030101010101" pitchFamily="2" charset="-122"/>
              </a:rPr>
              <a:t>rchild</a:t>
            </a:r>
            <a:r>
              <a:rPr lang="en-US" altLang="zh-CN" sz="2000" dirty="0">
                <a:latin typeface="宋体" panose="02010600030101010101" pitchFamily="2" charset="-122"/>
              </a:rPr>
              <a:t>;	/*</a:t>
            </a:r>
            <a:r>
              <a:rPr lang="zh-CN" altLang="en-US" sz="2000" dirty="0">
                <a:latin typeface="宋体" panose="02010600030101010101" pitchFamily="2" charset="-122"/>
              </a:rPr>
              <a:t>左右孩子指针*</a:t>
            </a:r>
            <a:r>
              <a:rPr lang="en-US" altLang="zh-CN" sz="2000" dirty="0">
                <a:latin typeface="宋体" panose="02010600030101010101" pitchFamily="2" charset="-122"/>
              </a:rPr>
              <a:t>/ </a:t>
            </a:r>
          </a:p>
          <a:p>
            <a:pPr marL="0" indent="0">
              <a:buFontTx/>
              <a:buNone/>
            </a:pPr>
            <a:r>
              <a:rPr lang="en-US" altLang="zh-CN" sz="2000" dirty="0">
                <a:latin typeface="宋体" panose="02010600030101010101" pitchFamily="2" charset="-122"/>
              </a:rPr>
              <a:t>  }</a:t>
            </a:r>
            <a:r>
              <a:rPr lang="en-US" altLang="zh-CN" sz="2000" dirty="0" err="1">
                <a:latin typeface="宋体" panose="02010600030101010101" pitchFamily="2" charset="-122"/>
              </a:rPr>
              <a:t>BTNode</a:t>
            </a:r>
            <a:r>
              <a:rPr lang="en-US" altLang="zh-CN" sz="2000" dirty="0">
                <a:latin typeface="宋体" panose="02010600030101010101" pitchFamily="2" charset="-122"/>
              </a:rPr>
              <a:t>;</a:t>
            </a:r>
          </a:p>
        </p:txBody>
      </p:sp>
    </p:spTree>
    <p:extLst>
      <p:ext uri="{BB962C8B-B14F-4D97-AF65-F5344CB8AC3E}">
        <p14:creationId xmlns:p14="http://schemas.microsoft.com/office/powerpoint/2010/main" val="3365396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zh-CN" u="sng"/>
              <a:t>6.2.3 </a:t>
            </a:r>
            <a:r>
              <a:rPr lang="zh-CN" altLang="en-US" u="sng"/>
              <a:t>二叉树的存储结构</a:t>
            </a:r>
          </a:p>
        </p:txBody>
      </p:sp>
      <p:sp>
        <p:nvSpPr>
          <p:cNvPr id="404483" name="Rectangle 3"/>
          <p:cNvSpPr>
            <a:spLocks noGrp="1" noChangeArrowheads="1"/>
          </p:cNvSpPr>
          <p:nvPr>
            <p:ph type="body" idx="1"/>
          </p:nvPr>
        </p:nvSpPr>
        <p:spPr>
          <a:xfrm>
            <a:off x="685800" y="1341438"/>
            <a:ext cx="7918450" cy="2232025"/>
          </a:xfrm>
        </p:spPr>
        <p:txBody>
          <a:bodyPr/>
          <a:lstStyle/>
          <a:p>
            <a:pPr marL="0" indent="0">
              <a:buFontTx/>
              <a:buNone/>
            </a:pPr>
            <a:r>
              <a:rPr lang="en-US" altLang="zh-CN" sz="2800"/>
              <a:t>  </a:t>
            </a:r>
            <a:r>
              <a:rPr lang="zh-CN" altLang="en-US" sz="2800"/>
              <a:t>　图</a:t>
            </a:r>
            <a:r>
              <a:rPr lang="en-US" altLang="zh-CN" sz="2800"/>
              <a:t>6-7 (b)</a:t>
            </a:r>
            <a:r>
              <a:rPr lang="zh-CN" altLang="en-US" sz="2800"/>
              <a:t>给出了图</a:t>
            </a:r>
            <a:r>
              <a:rPr lang="en-US" altLang="zh-CN" sz="2800"/>
              <a:t>6-7(a)</a:t>
            </a:r>
            <a:r>
              <a:rPr lang="zh-CN" altLang="en-US" sz="2800"/>
              <a:t>所示二叉树的二叉链表表示。显然，一个二叉链表由头指针惟一确定。二叉链表的头指针指向二叉树的根结点，若二叉树为空，则</a:t>
            </a:r>
            <a:r>
              <a:rPr lang="en-US" altLang="zh-CN" sz="2800"/>
              <a:t>bt=NULL</a:t>
            </a:r>
            <a:r>
              <a:rPr lang="zh-CN" altLang="en-US" sz="2800"/>
              <a:t>。</a:t>
            </a:r>
          </a:p>
        </p:txBody>
      </p:sp>
      <p:sp>
        <p:nvSpPr>
          <p:cNvPr id="404484" name="Rectangle 4"/>
          <p:cNvSpPr>
            <a:spLocks noChangeArrowheads="1"/>
          </p:cNvSpPr>
          <p:nvPr/>
        </p:nvSpPr>
        <p:spPr bwMode="auto">
          <a:xfrm>
            <a:off x="0" y="23834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graphicFrame>
        <p:nvGraphicFramePr>
          <p:cNvPr id="404485" name="Object 5"/>
          <p:cNvGraphicFramePr>
            <a:graphicFrameLocks noChangeAspect="1"/>
          </p:cNvGraphicFramePr>
          <p:nvPr>
            <p:extLst>
              <p:ext uri="{D42A27DB-BD31-4B8C-83A1-F6EECF244321}">
                <p14:modId xmlns:p14="http://schemas.microsoft.com/office/powerpoint/2010/main" val="3749494046"/>
              </p:ext>
            </p:extLst>
          </p:nvPr>
        </p:nvGraphicFramePr>
        <p:xfrm>
          <a:off x="684213" y="2997200"/>
          <a:ext cx="7920037" cy="2819400"/>
        </p:xfrm>
        <a:graphic>
          <a:graphicData uri="http://schemas.openxmlformats.org/presentationml/2006/ole">
            <mc:AlternateContent xmlns:mc="http://schemas.openxmlformats.org/markup-compatibility/2006">
              <mc:Choice xmlns:v="urn:schemas-microsoft-com:vml" Requires="v">
                <p:oleObj spid="_x0000_s9236" name="Visio" r:id="rId3" imgW="4417684" imgH="1768537" progId="Visio.Drawing.11">
                  <p:embed/>
                </p:oleObj>
              </mc:Choice>
              <mc:Fallback>
                <p:oleObj name="Visio" r:id="rId3" imgW="4417684" imgH="17685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97200"/>
                        <a:ext cx="7920037"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4486" name="WordArt 6"/>
          <p:cNvSpPr>
            <a:spLocks noChangeArrowheads="1" noChangeShapeType="1" noTextEdit="1"/>
          </p:cNvSpPr>
          <p:nvPr/>
        </p:nvSpPr>
        <p:spPr bwMode="auto">
          <a:xfrm>
            <a:off x="2590800" y="5861050"/>
            <a:ext cx="39624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000" kern="10">
                <a:effectLst>
                  <a:outerShdw dist="45791" dir="2021404" algn="ctr" rotWithShape="0">
                    <a:srgbClr val="B2B2B2">
                      <a:alpha val="80000"/>
                    </a:srgbClr>
                  </a:outerShdw>
                </a:effectLst>
                <a:latin typeface="宋体" panose="02010600030101010101" pitchFamily="2" charset="-122"/>
              </a:rPr>
              <a:t>图</a:t>
            </a:r>
            <a:r>
              <a:rPr lang="en-US" altLang="zh-CN" sz="2000" kern="10">
                <a:effectLst>
                  <a:outerShdw dist="45791" dir="2021404" algn="ctr" rotWithShape="0">
                    <a:srgbClr val="B2B2B2">
                      <a:alpha val="80000"/>
                    </a:srgbClr>
                  </a:outerShdw>
                </a:effectLst>
                <a:latin typeface="宋体" panose="02010600030101010101" pitchFamily="2" charset="-122"/>
              </a:rPr>
              <a:t>6-7 </a:t>
            </a:r>
            <a:r>
              <a:rPr lang="zh-CN" altLang="en-US" sz="2000" kern="10">
                <a:effectLst>
                  <a:outerShdw dist="45791" dir="2021404" algn="ctr" rotWithShape="0">
                    <a:srgbClr val="B2B2B2">
                      <a:alpha val="80000"/>
                    </a:srgbClr>
                  </a:outerShdw>
                </a:effectLst>
                <a:latin typeface="宋体" panose="02010600030101010101" pitchFamily="2" charset="-122"/>
              </a:rPr>
              <a:t>二叉树的链表存储结构</a:t>
            </a:r>
          </a:p>
        </p:txBody>
      </p:sp>
    </p:spTree>
    <p:extLst>
      <p:ext uri="{BB962C8B-B14F-4D97-AF65-F5344CB8AC3E}">
        <p14:creationId xmlns:p14="http://schemas.microsoft.com/office/powerpoint/2010/main" val="7368795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ltLang="zh-CN" u="sng"/>
              <a:t>6.2.3 </a:t>
            </a:r>
            <a:r>
              <a:rPr lang="zh-CN" altLang="en-US" u="sng"/>
              <a:t>二叉树的存储结构</a:t>
            </a:r>
          </a:p>
        </p:txBody>
      </p:sp>
      <p:sp>
        <p:nvSpPr>
          <p:cNvPr id="405507" name="Rectangle 3"/>
          <p:cNvSpPr>
            <a:spLocks noGrp="1" noChangeArrowheads="1"/>
          </p:cNvSpPr>
          <p:nvPr>
            <p:ph type="body" idx="1"/>
          </p:nvPr>
        </p:nvSpPr>
        <p:spPr>
          <a:xfrm>
            <a:off x="685800" y="1341438"/>
            <a:ext cx="8458200" cy="5516562"/>
          </a:xfrm>
        </p:spPr>
        <p:txBody>
          <a:bodyPr/>
          <a:lstStyle/>
          <a:p>
            <a:pPr marL="0" indent="0">
              <a:lnSpc>
                <a:spcPct val="90000"/>
              </a:lnSpc>
              <a:buFontTx/>
              <a:buNone/>
            </a:pPr>
            <a:r>
              <a:rPr lang="en-US" altLang="zh-CN" sz="2000"/>
              <a:t>   </a:t>
            </a:r>
            <a:r>
              <a:rPr lang="zh-CN" altLang="en-US" sz="2000"/>
              <a:t>　在具有</a:t>
            </a:r>
            <a:r>
              <a:rPr lang="en-US" altLang="zh-CN" sz="2000"/>
              <a:t>n</a:t>
            </a:r>
            <a:r>
              <a:rPr lang="zh-CN" altLang="en-US" sz="2000"/>
              <a:t>个结点的二叉链表中，一共有</a:t>
            </a:r>
            <a:r>
              <a:rPr lang="en-US" altLang="zh-CN" sz="2000"/>
              <a:t>2n</a:t>
            </a:r>
            <a:r>
              <a:rPr lang="zh-CN" altLang="en-US" sz="2000"/>
              <a:t>个指针域，其中只有</a:t>
            </a:r>
            <a:r>
              <a:rPr lang="en-US" altLang="zh-CN" sz="2000"/>
              <a:t>n-1</a:t>
            </a:r>
            <a:r>
              <a:rPr lang="zh-CN" altLang="en-US" sz="2000"/>
              <a:t>个用来指示结点的左、右孩子，其余的</a:t>
            </a:r>
            <a:r>
              <a:rPr lang="en-US" altLang="zh-CN" sz="2000"/>
              <a:t>n+1</a:t>
            </a:r>
            <a:r>
              <a:rPr lang="zh-CN" altLang="en-US" sz="2000"/>
              <a:t>个指针域为空。</a:t>
            </a:r>
          </a:p>
          <a:p>
            <a:pPr marL="0" indent="0">
              <a:lnSpc>
                <a:spcPct val="90000"/>
              </a:lnSpc>
              <a:buFontTx/>
              <a:buNone/>
            </a:pPr>
            <a:r>
              <a:rPr lang="zh-CN" altLang="en-US" sz="2000"/>
              <a:t>（</a:t>
            </a:r>
            <a:r>
              <a:rPr lang="en-US" altLang="zh-CN" sz="2000"/>
              <a:t>2</a:t>
            </a:r>
            <a:r>
              <a:rPr lang="zh-CN" altLang="en-US" sz="2000"/>
              <a:t>）三叉链表存储</a:t>
            </a:r>
          </a:p>
          <a:p>
            <a:pPr marL="0" indent="0">
              <a:lnSpc>
                <a:spcPct val="90000"/>
              </a:lnSpc>
              <a:buFontTx/>
              <a:buNone/>
            </a:pPr>
            <a:r>
              <a:rPr lang="zh-CN" altLang="en-US" sz="2000"/>
              <a:t>   　在实际操作中，如果需要在二叉树中寻找某结点的双亲时，可在每个结点中再加上一个指向其双亲的指针域，形成一个三叉链表。</a:t>
            </a:r>
          </a:p>
          <a:p>
            <a:pPr marL="0" indent="0">
              <a:lnSpc>
                <a:spcPct val="90000"/>
              </a:lnSpc>
              <a:buFontTx/>
              <a:buNone/>
            </a:pPr>
            <a:r>
              <a:rPr lang="zh-CN" altLang="en-US" sz="2000"/>
              <a:t>三叉链表的结点结构为：</a:t>
            </a:r>
          </a:p>
          <a:p>
            <a:pPr marL="0" indent="0">
              <a:lnSpc>
                <a:spcPct val="90000"/>
              </a:lnSpc>
              <a:buFontTx/>
              <a:buNone/>
            </a:pPr>
            <a:r>
              <a:rPr lang="zh-CN" altLang="en-US" sz="2000"/>
              <a:t>   　其中，</a:t>
            </a:r>
            <a:r>
              <a:rPr lang="en-US" altLang="zh-CN" sz="2000"/>
              <a:t>data</a:t>
            </a:r>
            <a:r>
              <a:rPr lang="zh-CN" altLang="en-US" sz="2000"/>
              <a:t>、</a:t>
            </a:r>
            <a:r>
              <a:rPr lang="en-US" altLang="zh-CN" sz="2000"/>
              <a:t>lchild</a:t>
            </a:r>
            <a:r>
              <a:rPr lang="zh-CN" altLang="en-US" sz="2000"/>
              <a:t>以及</a:t>
            </a:r>
            <a:r>
              <a:rPr lang="en-US" altLang="zh-CN" sz="2000"/>
              <a:t>rchild</a:t>
            </a:r>
            <a:r>
              <a:rPr lang="zh-CN" altLang="en-US" sz="2000"/>
              <a:t>三个域的意义同二叉链表结构；</a:t>
            </a:r>
            <a:r>
              <a:rPr lang="en-US" altLang="zh-CN" sz="2000"/>
              <a:t>parent</a:t>
            </a:r>
            <a:r>
              <a:rPr lang="zh-CN" altLang="en-US" sz="2000"/>
              <a:t>域为指向该结点双亲结点的指针。这种存储结构既便于查找孩子结点，又便于查找双亲结点，图</a:t>
            </a:r>
            <a:r>
              <a:rPr lang="en-US" altLang="zh-CN" sz="2000"/>
              <a:t>6-7(c)</a:t>
            </a:r>
            <a:r>
              <a:rPr lang="zh-CN" altLang="en-US" sz="2000"/>
              <a:t>给出了图</a:t>
            </a:r>
            <a:r>
              <a:rPr lang="en-US" altLang="zh-CN" sz="2000"/>
              <a:t>6-7(a)</a:t>
            </a:r>
            <a:r>
              <a:rPr lang="zh-CN" altLang="en-US" sz="2000"/>
              <a:t>所示二叉树的三叉链表表示。</a:t>
            </a:r>
          </a:p>
        </p:txBody>
      </p:sp>
    </p:spTree>
    <p:extLst>
      <p:ext uri="{BB962C8B-B14F-4D97-AF65-F5344CB8AC3E}">
        <p14:creationId xmlns:p14="http://schemas.microsoft.com/office/powerpoint/2010/main" val="3995476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zh-CN" u="sng"/>
              <a:t>6.2.3 </a:t>
            </a:r>
            <a:r>
              <a:rPr lang="zh-CN" altLang="en-US" u="sng"/>
              <a:t>二叉树的存储结构</a:t>
            </a:r>
          </a:p>
        </p:txBody>
      </p:sp>
      <p:sp>
        <p:nvSpPr>
          <p:cNvPr id="406531" name="Rectangle 3"/>
          <p:cNvSpPr>
            <a:spLocks noGrp="1" noChangeArrowheads="1"/>
          </p:cNvSpPr>
          <p:nvPr>
            <p:ph type="body" idx="1"/>
          </p:nvPr>
        </p:nvSpPr>
        <p:spPr/>
        <p:txBody>
          <a:bodyPr/>
          <a:lstStyle/>
          <a:p>
            <a:pPr marL="0" indent="0">
              <a:buFontTx/>
              <a:buNone/>
            </a:pPr>
            <a:r>
              <a:rPr lang="zh-CN" altLang="en-US" sz="2400"/>
              <a:t>　　三叉链表存储结构相对于二叉链表存储结构而言，它增加了空间开销，尽管在二叉链表中无法由结点直接找到其双亲，但由于二叉链表结构灵活，操作方便，对于一般的二叉树，甚至比顺序存储结构还节省空间。因此，二叉链表是最常用的二叉树存储方式。本书后面所涉及到的二叉树的链式存储结构不加特别说明的都是指二叉链表结构。</a:t>
            </a:r>
          </a:p>
        </p:txBody>
      </p:sp>
    </p:spTree>
    <p:extLst>
      <p:ext uri="{BB962C8B-B14F-4D97-AF65-F5344CB8AC3E}">
        <p14:creationId xmlns:p14="http://schemas.microsoft.com/office/powerpoint/2010/main" val="1768346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179512" y="1012056"/>
            <a:ext cx="7484434" cy="58310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二、二叉树及其遍历</a:t>
            </a:r>
            <a:endParaRPr lang="en-US" altLang="zh-CN" sz="2400" b="1" kern="100">
              <a:latin typeface="Calibri"/>
              <a:ea typeface="宋体"/>
              <a:cs typeface="Times New Roman"/>
            </a:endParaRPr>
          </a:p>
        </p:txBody>
      </p:sp>
      <p:graphicFrame>
        <p:nvGraphicFramePr>
          <p:cNvPr id="7" name="图示 6">
            <a:extLst>
              <a:ext uri="{FF2B5EF4-FFF2-40B4-BE49-F238E27FC236}">
                <a16:creationId xmlns="" xmlns:a16="http://schemas.microsoft.com/office/drawing/2014/main" id="{DCA94918-214E-423D-820A-F161E56EDAEB}"/>
              </a:ext>
            </a:extLst>
          </p:cNvPr>
          <p:cNvGraphicFramePr/>
          <p:nvPr>
            <p:extLst/>
          </p:nvPr>
        </p:nvGraphicFramePr>
        <p:xfrm>
          <a:off x="-15249" y="1452357"/>
          <a:ext cx="4355976" cy="4348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 xmlns:a16="http://schemas.microsoft.com/office/drawing/2014/main" id="{1F1E8EC0-0BBE-41F6-90F8-89D5D50CE1DA}"/>
              </a:ext>
            </a:extLst>
          </p:cNvPr>
          <p:cNvSpPr txBox="1"/>
          <p:nvPr/>
        </p:nvSpPr>
        <p:spPr>
          <a:xfrm>
            <a:off x="4032529" y="2358094"/>
            <a:ext cx="5098342" cy="369332"/>
          </a:xfrm>
          <a:prstGeom prst="rect">
            <a:avLst/>
          </a:prstGeom>
          <a:noFill/>
        </p:spPr>
        <p:txBody>
          <a:bodyPr wrap="square" rtlCol="0">
            <a:spAutoFit/>
          </a:bodyPr>
          <a:lstStyle/>
          <a:p>
            <a:r>
              <a:rPr lang="zh-CN" altLang="en-US"/>
              <a:t>先遍历根结点，再遍历左子树，最后遍历右子树。</a:t>
            </a:r>
          </a:p>
        </p:txBody>
      </p:sp>
      <p:sp>
        <p:nvSpPr>
          <p:cNvPr id="9" name="文本框 8">
            <a:extLst>
              <a:ext uri="{FF2B5EF4-FFF2-40B4-BE49-F238E27FC236}">
                <a16:creationId xmlns="" xmlns:a16="http://schemas.microsoft.com/office/drawing/2014/main" id="{F49D59F0-1B06-43B9-88A3-2550EEB980A3}"/>
              </a:ext>
            </a:extLst>
          </p:cNvPr>
          <p:cNvSpPr txBox="1"/>
          <p:nvPr/>
        </p:nvSpPr>
        <p:spPr>
          <a:xfrm>
            <a:off x="4032529" y="3078624"/>
            <a:ext cx="5098342" cy="369332"/>
          </a:xfrm>
          <a:prstGeom prst="rect">
            <a:avLst/>
          </a:prstGeom>
          <a:noFill/>
        </p:spPr>
        <p:txBody>
          <a:bodyPr wrap="square" rtlCol="0">
            <a:spAutoFit/>
          </a:bodyPr>
          <a:lstStyle/>
          <a:p>
            <a:r>
              <a:rPr lang="zh-CN" altLang="en-US"/>
              <a:t>先遍历左子树，再遍历根结点，最后遍历右子树。</a:t>
            </a:r>
          </a:p>
        </p:txBody>
      </p:sp>
      <p:sp>
        <p:nvSpPr>
          <p:cNvPr id="10" name="文本框 9">
            <a:extLst>
              <a:ext uri="{FF2B5EF4-FFF2-40B4-BE49-F238E27FC236}">
                <a16:creationId xmlns="" xmlns:a16="http://schemas.microsoft.com/office/drawing/2014/main" id="{A32E47E0-08AD-48CE-9370-DA0E8A8E75EB}"/>
              </a:ext>
            </a:extLst>
          </p:cNvPr>
          <p:cNvSpPr txBox="1"/>
          <p:nvPr/>
        </p:nvSpPr>
        <p:spPr>
          <a:xfrm>
            <a:off x="4032529" y="3847976"/>
            <a:ext cx="5098342" cy="369332"/>
          </a:xfrm>
          <a:prstGeom prst="rect">
            <a:avLst/>
          </a:prstGeom>
          <a:noFill/>
        </p:spPr>
        <p:txBody>
          <a:bodyPr wrap="square" rtlCol="0">
            <a:spAutoFit/>
          </a:bodyPr>
          <a:lstStyle/>
          <a:p>
            <a:r>
              <a:rPr lang="zh-CN" altLang="en-US"/>
              <a:t>先遍历左子树，再遍历右子树，最后遍历根结点。</a:t>
            </a:r>
          </a:p>
        </p:txBody>
      </p:sp>
      <p:sp>
        <p:nvSpPr>
          <p:cNvPr id="11" name="文本框 10">
            <a:extLst>
              <a:ext uri="{FF2B5EF4-FFF2-40B4-BE49-F238E27FC236}">
                <a16:creationId xmlns="" xmlns:a16="http://schemas.microsoft.com/office/drawing/2014/main" id="{90ACA3EA-6957-4588-805C-FA8BB4A7AE7A}"/>
              </a:ext>
            </a:extLst>
          </p:cNvPr>
          <p:cNvSpPr txBox="1"/>
          <p:nvPr/>
        </p:nvSpPr>
        <p:spPr>
          <a:xfrm>
            <a:off x="395536" y="5080420"/>
            <a:ext cx="8640960" cy="869533"/>
          </a:xfrm>
          <a:prstGeom prst="rect">
            <a:avLst/>
          </a:prstGeom>
          <a:noFill/>
        </p:spPr>
        <p:txBody>
          <a:bodyPr wrap="square" rtlCol="0">
            <a:spAutoFit/>
          </a:bodyPr>
          <a:lstStyle/>
          <a:p>
            <a:pPr>
              <a:lnSpc>
                <a:spcPct val="150000"/>
              </a:lnSpc>
            </a:pPr>
            <a:r>
              <a:rPr lang="zh-CN" altLang="en-US"/>
              <a:t>注意：二叉树的遍历是相对根结点而言的，这部分应该熟练掌握二叉树的三种遍历</a:t>
            </a:r>
            <a:endParaRPr lang="en-US" altLang="zh-CN"/>
          </a:p>
          <a:p>
            <a:pPr>
              <a:lnSpc>
                <a:spcPct val="150000"/>
              </a:lnSpc>
            </a:pPr>
            <a:r>
              <a:rPr lang="zh-CN" altLang="en-US"/>
              <a:t>以及知道某两个遍历序列推出树的形态。</a:t>
            </a:r>
          </a:p>
        </p:txBody>
      </p:sp>
      <p:sp>
        <p:nvSpPr>
          <p:cNvPr id="12" name="矩形 11">
            <a:extLst>
              <a:ext uri="{FF2B5EF4-FFF2-40B4-BE49-F238E27FC236}">
                <a16:creationId xmlns="" xmlns:a16="http://schemas.microsoft.com/office/drawing/2014/main" id="{AE8CE849-D1E6-4593-9AC7-7BEC919B8FA2}"/>
              </a:ext>
            </a:extLst>
          </p:cNvPr>
          <p:cNvSpPr/>
          <p:nvPr/>
        </p:nvSpPr>
        <p:spPr>
          <a:xfrm>
            <a:off x="57891" y="1667845"/>
            <a:ext cx="7949275" cy="501291"/>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4</a:t>
            </a:r>
            <a:r>
              <a:rPr lang="zh-CN" altLang="en-US" sz="2000" kern="100">
                <a:latin typeface="Calibri"/>
                <a:ea typeface="宋体"/>
                <a:cs typeface="Times New Roman"/>
              </a:rPr>
              <a:t>）二叉树的遍历：先序遍历、中序遍历、后序遍历、层次遍历</a:t>
            </a:r>
            <a:endParaRPr lang="en-US" altLang="zh-CN" sz="2000" kern="100">
              <a:latin typeface="Calibri"/>
              <a:ea typeface="宋体"/>
              <a:cs typeface="Times New Roman"/>
            </a:endParaRPr>
          </a:p>
        </p:txBody>
      </p:sp>
      <p:sp>
        <p:nvSpPr>
          <p:cNvPr id="13" name="文本框 12">
            <a:extLst>
              <a:ext uri="{FF2B5EF4-FFF2-40B4-BE49-F238E27FC236}">
                <a16:creationId xmlns="" xmlns:a16="http://schemas.microsoft.com/office/drawing/2014/main" id="{935C38A4-4C3A-4A3F-BEEB-AECCDF63B787}"/>
              </a:ext>
            </a:extLst>
          </p:cNvPr>
          <p:cNvSpPr txBox="1"/>
          <p:nvPr/>
        </p:nvSpPr>
        <p:spPr>
          <a:xfrm>
            <a:off x="4032529" y="4514803"/>
            <a:ext cx="5098342" cy="369332"/>
          </a:xfrm>
          <a:prstGeom prst="rect">
            <a:avLst/>
          </a:prstGeom>
          <a:noFill/>
        </p:spPr>
        <p:txBody>
          <a:bodyPr wrap="square" rtlCol="0">
            <a:spAutoFit/>
          </a:bodyPr>
          <a:lstStyle/>
          <a:p>
            <a:r>
              <a:rPr lang="zh-CN" altLang="en-US"/>
              <a:t>先遍历第一层、再遍历第二层</a:t>
            </a:r>
            <a:r>
              <a:rPr lang="en-US" altLang="zh-CN"/>
              <a:t>…</a:t>
            </a:r>
            <a:r>
              <a:rPr lang="zh-CN" altLang="en-US"/>
              <a:t>。</a:t>
            </a:r>
          </a:p>
        </p:txBody>
      </p:sp>
    </p:spTree>
    <p:extLst>
      <p:ext uri="{BB962C8B-B14F-4D97-AF65-F5344CB8AC3E}">
        <p14:creationId xmlns:p14="http://schemas.microsoft.com/office/powerpoint/2010/main" val="14558701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4741554"/>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三、二叉树的存储及算法</a:t>
            </a:r>
            <a:endParaRPr lang="en-US" altLang="zh-CN" sz="2400" b="1" kern="100">
              <a:latin typeface="Calibri"/>
              <a:ea typeface="宋体"/>
              <a:cs typeface="Times New Roman"/>
            </a:endParaRPr>
          </a:p>
          <a:p>
            <a:pPr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7</a:t>
            </a:r>
            <a:r>
              <a:rPr lang="zh-CN" altLang="en-US" sz="2000" kern="100">
                <a:latin typeface="Calibri"/>
                <a:ea typeface="宋体"/>
                <a:cs typeface="Times New Roman"/>
              </a:rPr>
              <a:t>）二叉树算法：遍历算法</a:t>
            </a:r>
            <a:endParaRPr lang="en-US" altLang="zh-CN" sz="2000" kern="100">
              <a:latin typeface="Calibri"/>
              <a:ea typeface="宋体"/>
              <a:cs typeface="Times New Roman"/>
            </a:endParaRPr>
          </a:p>
          <a:p>
            <a:pPr>
              <a:lnSpc>
                <a:spcPct val="150000"/>
              </a:lnSpc>
            </a:pPr>
            <a:r>
              <a:rPr lang="zh-CN" altLang="en-US" sz="2000"/>
              <a:t>前序遍历：</a:t>
            </a:r>
            <a:endParaRPr lang="en-US" altLang="zh-CN" sz="2000"/>
          </a:p>
          <a:p>
            <a:pPr>
              <a:lnSpc>
                <a:spcPct val="150000"/>
              </a:lnSpc>
            </a:pPr>
            <a:r>
              <a:rPr lang="en-US" altLang="zh-CN" sz="2000"/>
              <a:t>Void    PreOrder (BiTree  T){</a:t>
            </a:r>
          </a:p>
          <a:p>
            <a:pPr>
              <a:lnSpc>
                <a:spcPct val="150000"/>
              </a:lnSpc>
            </a:pPr>
            <a:r>
              <a:rPr lang="en-US" altLang="zh-CN" sz="2000"/>
              <a:t>            if ( T != NULL) {</a:t>
            </a:r>
          </a:p>
          <a:p>
            <a:pPr>
              <a:lnSpc>
                <a:spcPct val="150000"/>
              </a:lnSpc>
            </a:pPr>
            <a:r>
              <a:rPr lang="en-US" altLang="zh-CN" sz="2000"/>
              <a:t>	visit ( T );</a:t>
            </a:r>
          </a:p>
          <a:p>
            <a:pPr>
              <a:lnSpc>
                <a:spcPct val="150000"/>
              </a:lnSpc>
            </a:pPr>
            <a:r>
              <a:rPr lang="en-US" altLang="zh-CN" sz="2000"/>
              <a:t>	PreOrder ( T -&gt; lchild );</a:t>
            </a:r>
          </a:p>
          <a:p>
            <a:pPr>
              <a:lnSpc>
                <a:spcPct val="150000"/>
              </a:lnSpc>
            </a:pPr>
            <a:r>
              <a:rPr lang="en-US" altLang="zh-CN" sz="2000"/>
              <a:t>	PreOrder ( T -&gt; rchild );</a:t>
            </a:r>
          </a:p>
          <a:p>
            <a:pPr>
              <a:lnSpc>
                <a:spcPct val="150000"/>
              </a:lnSpc>
            </a:pPr>
            <a:r>
              <a:rPr lang="en-US" altLang="zh-CN" sz="2000"/>
              <a:t>            }</a:t>
            </a:r>
          </a:p>
          <a:p>
            <a:pPr>
              <a:lnSpc>
                <a:spcPct val="150000"/>
              </a:lnSpc>
            </a:pPr>
            <a:r>
              <a:rPr lang="en-US" altLang="zh-CN" sz="2000"/>
              <a:t>}            //</a:t>
            </a:r>
            <a:r>
              <a:rPr lang="zh-CN" altLang="en-US" sz="2000"/>
              <a:t>前序遍历的递归算法</a:t>
            </a:r>
          </a:p>
        </p:txBody>
      </p:sp>
      <p:sp>
        <p:nvSpPr>
          <p:cNvPr id="3" name="椭圆 2">
            <a:extLst>
              <a:ext uri="{FF2B5EF4-FFF2-40B4-BE49-F238E27FC236}">
                <a16:creationId xmlns="" xmlns:a16="http://schemas.microsoft.com/office/drawing/2014/main" id="{0B5CC138-2B23-4158-AD49-5E9B9829317C}"/>
              </a:ext>
            </a:extLst>
          </p:cNvPr>
          <p:cNvSpPr/>
          <p:nvPr/>
        </p:nvSpPr>
        <p:spPr>
          <a:xfrm>
            <a:off x="7131478" y="2736692"/>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4" name="椭圆 3">
            <a:extLst>
              <a:ext uri="{FF2B5EF4-FFF2-40B4-BE49-F238E27FC236}">
                <a16:creationId xmlns="" xmlns:a16="http://schemas.microsoft.com/office/drawing/2014/main" id="{672908C5-9FC9-45E1-8F8F-46ECF0E90410}"/>
              </a:ext>
            </a:extLst>
          </p:cNvPr>
          <p:cNvSpPr/>
          <p:nvPr/>
        </p:nvSpPr>
        <p:spPr>
          <a:xfrm>
            <a:off x="6039393" y="3685920"/>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6" name="椭圆 5">
            <a:extLst>
              <a:ext uri="{FF2B5EF4-FFF2-40B4-BE49-F238E27FC236}">
                <a16:creationId xmlns="" xmlns:a16="http://schemas.microsoft.com/office/drawing/2014/main" id="{23823F6A-579D-46EC-8FB2-49D11FCD51E4}"/>
              </a:ext>
            </a:extLst>
          </p:cNvPr>
          <p:cNvSpPr/>
          <p:nvPr/>
        </p:nvSpPr>
        <p:spPr>
          <a:xfrm>
            <a:off x="5055593"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7" name="椭圆 6">
            <a:extLst>
              <a:ext uri="{FF2B5EF4-FFF2-40B4-BE49-F238E27FC236}">
                <a16:creationId xmlns="" xmlns:a16="http://schemas.microsoft.com/office/drawing/2014/main" id="{7C1EC53C-A80C-4FF8-9689-09898C310EAD}"/>
              </a:ext>
            </a:extLst>
          </p:cNvPr>
          <p:cNvSpPr/>
          <p:nvPr/>
        </p:nvSpPr>
        <p:spPr>
          <a:xfrm>
            <a:off x="8053899" y="3685920"/>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8" name="椭圆 7">
            <a:extLst>
              <a:ext uri="{FF2B5EF4-FFF2-40B4-BE49-F238E27FC236}">
                <a16:creationId xmlns="" xmlns:a16="http://schemas.microsoft.com/office/drawing/2014/main" id="{A7489485-DCA3-410E-866B-B9CCCD538D9C}"/>
              </a:ext>
            </a:extLst>
          </p:cNvPr>
          <p:cNvSpPr/>
          <p:nvPr/>
        </p:nvSpPr>
        <p:spPr>
          <a:xfrm>
            <a:off x="6435651"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sp>
        <p:nvSpPr>
          <p:cNvPr id="9" name="椭圆 8">
            <a:extLst>
              <a:ext uri="{FF2B5EF4-FFF2-40B4-BE49-F238E27FC236}">
                <a16:creationId xmlns="" xmlns:a16="http://schemas.microsoft.com/office/drawing/2014/main" id="{A5C30C31-3BAB-43AD-B884-18E010D9218E}"/>
              </a:ext>
            </a:extLst>
          </p:cNvPr>
          <p:cNvSpPr/>
          <p:nvPr/>
        </p:nvSpPr>
        <p:spPr>
          <a:xfrm>
            <a:off x="7452320"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cxnSp>
        <p:nvCxnSpPr>
          <p:cNvPr id="10" name="直接箭头连接符 9">
            <a:extLst>
              <a:ext uri="{FF2B5EF4-FFF2-40B4-BE49-F238E27FC236}">
                <a16:creationId xmlns="" xmlns:a16="http://schemas.microsoft.com/office/drawing/2014/main" id="{4A31D985-1771-43E6-8422-517EC499A104}"/>
              </a:ext>
            </a:extLst>
          </p:cNvPr>
          <p:cNvCxnSpPr>
            <a:endCxn id="4" idx="7"/>
          </p:cNvCxnSpPr>
          <p:nvPr/>
        </p:nvCxnSpPr>
        <p:spPr>
          <a:xfrm flipH="1">
            <a:off x="6587105" y="3378376"/>
            <a:ext cx="490230" cy="40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 xmlns:a16="http://schemas.microsoft.com/office/drawing/2014/main" id="{24437AA4-3BD6-4F87-8ABF-344FE8EC7570}"/>
              </a:ext>
            </a:extLst>
          </p:cNvPr>
          <p:cNvCxnSpPr/>
          <p:nvPr/>
        </p:nvCxnSpPr>
        <p:spPr>
          <a:xfrm flipH="1">
            <a:off x="5607315" y="4325616"/>
            <a:ext cx="490230" cy="40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1E673B51-99B4-4EB6-B9F2-C34F72D73D95}"/>
              </a:ext>
            </a:extLst>
          </p:cNvPr>
          <p:cNvCxnSpPr>
            <a:cxnSpLocks/>
          </p:cNvCxnSpPr>
          <p:nvPr/>
        </p:nvCxnSpPr>
        <p:spPr>
          <a:xfrm flipH="1">
            <a:off x="7873861" y="4325616"/>
            <a:ext cx="357977" cy="39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 xmlns:a16="http://schemas.microsoft.com/office/drawing/2014/main" id="{D9FEA343-D8D4-4C7C-AC13-9741ECFC4473}"/>
              </a:ext>
            </a:extLst>
          </p:cNvPr>
          <p:cNvCxnSpPr/>
          <p:nvPr/>
        </p:nvCxnSpPr>
        <p:spPr>
          <a:xfrm>
            <a:off x="7773162" y="3378376"/>
            <a:ext cx="320842" cy="30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 xmlns:a16="http://schemas.microsoft.com/office/drawing/2014/main" id="{CE79F895-B332-4E9F-B174-7E917BB82129}"/>
              </a:ext>
            </a:extLst>
          </p:cNvPr>
          <p:cNvCxnSpPr>
            <a:cxnSpLocks/>
          </p:cNvCxnSpPr>
          <p:nvPr/>
        </p:nvCxnSpPr>
        <p:spPr>
          <a:xfrm>
            <a:off x="6464547" y="4404448"/>
            <a:ext cx="245115" cy="291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40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5110886"/>
          </a:xfrm>
          <a:prstGeom prst="rect">
            <a:avLst/>
          </a:prstGeom>
        </p:spPr>
        <p:txBody>
          <a:bodyPr wrap="square">
            <a:spAutoFit/>
          </a:bodyPr>
          <a:lstStyle/>
          <a:p>
            <a:pPr>
              <a:lnSpc>
                <a:spcPct val="150000"/>
              </a:lnSpc>
            </a:pPr>
            <a:r>
              <a:rPr lang="zh-CN" altLang="en-US" sz="2000"/>
              <a:t>前序遍历的非递归算法：</a:t>
            </a:r>
            <a:endParaRPr lang="en-US" altLang="zh-CN" sz="2000"/>
          </a:p>
          <a:p>
            <a:pPr>
              <a:lnSpc>
                <a:spcPct val="150000"/>
              </a:lnSpc>
            </a:pPr>
            <a:r>
              <a:rPr lang="en-US" altLang="zh-CN" sz="2000"/>
              <a:t>Void  PreOrder_2  ( BiTree  T ){</a:t>
            </a:r>
          </a:p>
          <a:p>
            <a:pPr>
              <a:lnSpc>
                <a:spcPct val="150000"/>
              </a:lnSpc>
            </a:pPr>
            <a:r>
              <a:rPr lang="en-US" altLang="zh-CN" sz="2000"/>
              <a:t>      InitStack ( S );           // </a:t>
            </a:r>
            <a:r>
              <a:rPr lang="zh-CN" altLang="en-US" sz="2000"/>
              <a:t>初始化栈</a:t>
            </a:r>
            <a:r>
              <a:rPr lang="en-US" altLang="zh-CN" sz="2000"/>
              <a:t>S</a:t>
            </a:r>
          </a:p>
          <a:p>
            <a:pPr>
              <a:lnSpc>
                <a:spcPct val="150000"/>
              </a:lnSpc>
            </a:pPr>
            <a:r>
              <a:rPr lang="en-US" altLang="zh-CN" sz="2000"/>
              <a:t>      BiTree  q;                  //q</a:t>
            </a:r>
            <a:r>
              <a:rPr lang="zh-CN" altLang="en-US" sz="2000"/>
              <a:t>用来保存出栈结点</a:t>
            </a:r>
            <a:endParaRPr lang="en-US" altLang="zh-CN" sz="2000"/>
          </a:p>
          <a:p>
            <a:pPr>
              <a:lnSpc>
                <a:spcPct val="150000"/>
              </a:lnSpc>
            </a:pPr>
            <a:r>
              <a:rPr lang="en-US" altLang="zh-CN" sz="2000"/>
              <a:t>      BiTree  p = T;            //p</a:t>
            </a:r>
            <a:r>
              <a:rPr lang="zh-CN" altLang="en-US" sz="2000"/>
              <a:t>指向树中的结点，初始化时指向根结点</a:t>
            </a:r>
            <a:endParaRPr lang="en-US" altLang="zh-CN" sz="2000"/>
          </a:p>
          <a:p>
            <a:pPr>
              <a:lnSpc>
                <a:spcPct val="150000"/>
              </a:lnSpc>
            </a:pPr>
            <a:r>
              <a:rPr lang="en-US" altLang="zh-CN" sz="2000"/>
              <a:t>      while ( p != NULL  ||  IsEmpty ( S  )) {              //</a:t>
            </a:r>
            <a:r>
              <a:rPr lang="zh-CN" altLang="en-US" sz="2000"/>
              <a:t>如果树不空或者栈不空时遍历</a:t>
            </a:r>
            <a:endParaRPr lang="en-US" altLang="zh-CN" sz="2000"/>
          </a:p>
          <a:p>
            <a:pPr>
              <a:lnSpc>
                <a:spcPct val="150000"/>
              </a:lnSpc>
            </a:pPr>
            <a:r>
              <a:rPr lang="en-US" altLang="zh-CN" sz="2000"/>
              <a:t>	visit ( p );                            //</a:t>
            </a:r>
            <a:r>
              <a:rPr lang="zh-CN" altLang="en-US" sz="2000"/>
              <a:t>访问</a:t>
            </a:r>
            <a:r>
              <a:rPr lang="en-US" altLang="zh-CN" sz="2000"/>
              <a:t>p</a:t>
            </a:r>
          </a:p>
          <a:p>
            <a:pPr>
              <a:lnSpc>
                <a:spcPct val="150000"/>
              </a:lnSpc>
            </a:pPr>
            <a:r>
              <a:rPr lang="en-US" altLang="zh-CN" sz="2000"/>
              <a:t>	Push ( S, p );                         //p</a:t>
            </a:r>
            <a:r>
              <a:rPr lang="zh-CN" altLang="en-US" sz="2000"/>
              <a:t>入栈</a:t>
            </a:r>
            <a:endParaRPr lang="en-US" altLang="zh-CN" sz="2000"/>
          </a:p>
          <a:p>
            <a:pPr>
              <a:lnSpc>
                <a:spcPct val="150000"/>
              </a:lnSpc>
            </a:pPr>
            <a:r>
              <a:rPr lang="en-US" altLang="zh-CN" sz="2000"/>
              <a:t>	p = p -&gt; lchild;   	           //</a:t>
            </a:r>
            <a:r>
              <a:rPr lang="zh-CN" altLang="en-US" sz="2000"/>
              <a:t>让</a:t>
            </a:r>
            <a:r>
              <a:rPr lang="en-US" altLang="zh-CN" sz="2000"/>
              <a:t>p</a:t>
            </a:r>
            <a:r>
              <a:rPr lang="zh-CN" altLang="en-US" sz="2000"/>
              <a:t>指向当前结点的左孩子</a:t>
            </a:r>
            <a:endParaRPr lang="en-US" altLang="zh-CN" sz="2000"/>
          </a:p>
        </p:txBody>
      </p:sp>
    </p:spTree>
    <p:extLst>
      <p:ext uri="{BB962C8B-B14F-4D97-AF65-F5344CB8AC3E}">
        <p14:creationId xmlns:p14="http://schemas.microsoft.com/office/powerpoint/2010/main" val="10582417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11407" y="1628800"/>
            <a:ext cx="9132593" cy="2802562"/>
          </a:xfrm>
          <a:prstGeom prst="rect">
            <a:avLst/>
          </a:prstGeom>
        </p:spPr>
        <p:txBody>
          <a:bodyPr wrap="square">
            <a:spAutoFit/>
          </a:bodyPr>
          <a:lstStyle/>
          <a:p>
            <a:pPr>
              <a:lnSpc>
                <a:spcPct val="150000"/>
              </a:lnSpc>
            </a:pPr>
            <a:r>
              <a:rPr lang="en-US" altLang="zh-CN" sz="2000" dirty="0"/>
              <a:t>	while ( p</a:t>
            </a:r>
            <a:r>
              <a:rPr lang="zh-CN" altLang="en-US" sz="2000" dirty="0"/>
              <a:t> </a:t>
            </a:r>
            <a:r>
              <a:rPr lang="en-US" altLang="zh-CN" sz="2000" dirty="0"/>
              <a:t>=</a:t>
            </a:r>
            <a:r>
              <a:rPr lang="en-US" altLang="zh-CN" sz="2000" dirty="0" smtClean="0"/>
              <a:t>=</a:t>
            </a:r>
            <a:r>
              <a:rPr lang="zh-CN" altLang="en-US" sz="2000" dirty="0" smtClean="0"/>
              <a:t> </a:t>
            </a:r>
            <a:r>
              <a:rPr lang="en-US" altLang="zh-CN" sz="2000" dirty="0"/>
              <a:t>NULL</a:t>
            </a:r>
            <a:r>
              <a:rPr lang="zh-CN" altLang="en-US" sz="2000" dirty="0"/>
              <a:t>  </a:t>
            </a:r>
            <a:r>
              <a:rPr lang="en-US" altLang="zh-CN" sz="2000" dirty="0"/>
              <a:t>&amp;&amp;</a:t>
            </a:r>
            <a:r>
              <a:rPr lang="zh-CN" altLang="en-US" sz="2000" dirty="0"/>
              <a:t> </a:t>
            </a:r>
            <a:r>
              <a:rPr lang="en-US" altLang="zh-CN" sz="2000" dirty="0"/>
              <a:t>! </a:t>
            </a:r>
            <a:r>
              <a:rPr lang="en-US" altLang="zh-CN" sz="2000" dirty="0" err="1"/>
              <a:t>IsEmpty</a:t>
            </a:r>
            <a:r>
              <a:rPr lang="en-US" altLang="zh-CN" sz="2000" dirty="0"/>
              <a:t> ( S ) ) {</a:t>
            </a:r>
          </a:p>
          <a:p>
            <a:pPr>
              <a:lnSpc>
                <a:spcPct val="150000"/>
              </a:lnSpc>
            </a:pPr>
            <a:r>
              <a:rPr lang="en-US" altLang="zh-CN" sz="2000" dirty="0"/>
              <a:t>		p = </a:t>
            </a:r>
            <a:r>
              <a:rPr lang="en-US" altLang="zh-CN" sz="2000" dirty="0" err="1"/>
              <a:t>getTop</a:t>
            </a:r>
            <a:r>
              <a:rPr lang="en-US" altLang="zh-CN" sz="2000" dirty="0"/>
              <a:t> ( S );        //</a:t>
            </a:r>
            <a:r>
              <a:rPr lang="zh-CN" altLang="en-US" sz="2000" dirty="0"/>
              <a:t>如果栈不空、</a:t>
            </a:r>
            <a:r>
              <a:rPr lang="zh-CN" altLang="en-US" sz="2000" dirty="0" smtClean="0"/>
              <a:t>树空</a:t>
            </a:r>
            <a:r>
              <a:rPr lang="zh-CN" altLang="en-US" sz="2000" dirty="0"/>
              <a:t>，让</a:t>
            </a:r>
            <a:r>
              <a:rPr lang="en-US" altLang="zh-CN" sz="2000" dirty="0"/>
              <a:t>p</a:t>
            </a:r>
            <a:r>
              <a:rPr lang="zh-CN" altLang="en-US" sz="2000" dirty="0"/>
              <a:t>指向栈顶元素</a:t>
            </a:r>
            <a:endParaRPr lang="en-US" altLang="zh-CN" sz="2000" dirty="0"/>
          </a:p>
          <a:p>
            <a:pPr>
              <a:lnSpc>
                <a:spcPct val="150000"/>
              </a:lnSpc>
            </a:pPr>
            <a:r>
              <a:rPr lang="en-US" altLang="zh-CN" sz="2000" dirty="0"/>
              <a:t>		Pop ( S, &amp;q ) ;	       //q</a:t>
            </a:r>
            <a:r>
              <a:rPr lang="zh-CN" altLang="en-US" sz="2000" dirty="0"/>
              <a:t>承接出栈结点</a:t>
            </a:r>
            <a:endParaRPr lang="en-US" altLang="zh-CN" sz="2000" dirty="0"/>
          </a:p>
          <a:p>
            <a:pPr>
              <a:lnSpc>
                <a:spcPct val="150000"/>
              </a:lnSpc>
            </a:pPr>
            <a:r>
              <a:rPr lang="en-US" altLang="zh-CN" sz="2000" dirty="0"/>
              <a:t>		p = p -&gt; </a:t>
            </a:r>
            <a:r>
              <a:rPr lang="en-US" altLang="zh-CN" sz="2000" dirty="0" err="1"/>
              <a:t>rchild</a:t>
            </a:r>
            <a:r>
              <a:rPr lang="en-US" altLang="zh-CN" sz="2000" dirty="0"/>
              <a:t>;    }             //</a:t>
            </a:r>
            <a:r>
              <a:rPr lang="zh-CN" altLang="en-US" sz="2000" dirty="0"/>
              <a:t>让</a:t>
            </a:r>
            <a:r>
              <a:rPr lang="en-US" altLang="zh-CN" sz="2000" dirty="0"/>
              <a:t>p</a:t>
            </a:r>
            <a:r>
              <a:rPr lang="zh-CN" altLang="en-US" sz="2000" dirty="0"/>
              <a:t>指向右子树，准备进栈</a:t>
            </a:r>
            <a:endParaRPr lang="en-US" altLang="zh-CN" sz="2000" dirty="0"/>
          </a:p>
          <a:p>
            <a:pPr>
              <a:lnSpc>
                <a:spcPct val="150000"/>
              </a:lnSpc>
            </a:pPr>
            <a:r>
              <a:rPr lang="en-US" altLang="zh-CN" sz="2000" dirty="0"/>
              <a:t>	}	// while </a:t>
            </a:r>
          </a:p>
          <a:p>
            <a:pPr>
              <a:lnSpc>
                <a:spcPct val="150000"/>
              </a:lnSpc>
            </a:pPr>
            <a:r>
              <a:rPr lang="en-US" altLang="zh-CN" sz="2000" dirty="0"/>
              <a:t>}       // </a:t>
            </a:r>
            <a:r>
              <a:rPr lang="zh-CN" altLang="en-US" sz="2000" dirty="0"/>
              <a:t>前序遍历的非递归算法</a:t>
            </a:r>
            <a:endParaRPr lang="en-US" altLang="zh-CN" sz="2000" dirty="0"/>
          </a:p>
        </p:txBody>
      </p:sp>
    </p:spTree>
    <p:extLst>
      <p:ext uri="{BB962C8B-B14F-4D97-AF65-F5344CB8AC3E}">
        <p14:creationId xmlns:p14="http://schemas.microsoft.com/office/powerpoint/2010/main" val="910576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4741554"/>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三、二叉树的存储及算法</a:t>
            </a:r>
            <a:endParaRPr lang="en-US" altLang="zh-CN" sz="2400" b="1" kern="100">
              <a:latin typeface="Calibri"/>
              <a:ea typeface="宋体"/>
              <a:cs typeface="Times New Roman"/>
            </a:endParaRPr>
          </a:p>
          <a:p>
            <a:pPr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7</a:t>
            </a:r>
            <a:r>
              <a:rPr lang="zh-CN" altLang="en-US" sz="2000" kern="100">
                <a:latin typeface="Calibri"/>
                <a:ea typeface="宋体"/>
                <a:cs typeface="Times New Roman"/>
              </a:rPr>
              <a:t>）二叉树算法：遍历算法</a:t>
            </a:r>
            <a:endParaRPr lang="en-US" altLang="zh-CN" sz="2000" kern="100">
              <a:latin typeface="Calibri"/>
              <a:ea typeface="宋体"/>
              <a:cs typeface="Times New Roman"/>
            </a:endParaRPr>
          </a:p>
          <a:p>
            <a:pPr>
              <a:lnSpc>
                <a:spcPct val="150000"/>
              </a:lnSpc>
            </a:pPr>
            <a:r>
              <a:rPr lang="zh-CN" altLang="en-US" sz="2000"/>
              <a:t>中序遍历：</a:t>
            </a:r>
            <a:endParaRPr lang="en-US" altLang="zh-CN" sz="2000"/>
          </a:p>
          <a:p>
            <a:pPr>
              <a:lnSpc>
                <a:spcPct val="150000"/>
              </a:lnSpc>
            </a:pPr>
            <a:r>
              <a:rPr lang="en-US" altLang="zh-CN" sz="2000"/>
              <a:t>Void   InOrder_2 (BiTree  T){</a:t>
            </a:r>
          </a:p>
          <a:p>
            <a:pPr>
              <a:lnSpc>
                <a:spcPct val="150000"/>
              </a:lnSpc>
            </a:pPr>
            <a:r>
              <a:rPr lang="en-US" altLang="zh-CN" sz="2000"/>
              <a:t>            if ( T != NULL) {</a:t>
            </a:r>
          </a:p>
          <a:p>
            <a:pPr>
              <a:lnSpc>
                <a:spcPct val="150000"/>
              </a:lnSpc>
            </a:pPr>
            <a:r>
              <a:rPr lang="en-US" altLang="zh-CN" sz="2000"/>
              <a:t>	InOrder ( T -&gt; lchild );</a:t>
            </a:r>
          </a:p>
          <a:p>
            <a:pPr>
              <a:lnSpc>
                <a:spcPct val="150000"/>
              </a:lnSpc>
            </a:pPr>
            <a:r>
              <a:rPr lang="en-US" altLang="zh-CN" sz="2000"/>
              <a:t>	visit ( T );</a:t>
            </a:r>
          </a:p>
          <a:p>
            <a:pPr>
              <a:lnSpc>
                <a:spcPct val="150000"/>
              </a:lnSpc>
            </a:pPr>
            <a:r>
              <a:rPr lang="en-US" altLang="zh-CN" sz="2000"/>
              <a:t>	InOrder ( T -&gt; rchild );</a:t>
            </a:r>
          </a:p>
          <a:p>
            <a:pPr>
              <a:lnSpc>
                <a:spcPct val="150000"/>
              </a:lnSpc>
            </a:pPr>
            <a:r>
              <a:rPr lang="en-US" altLang="zh-CN" sz="2000"/>
              <a:t>            }</a:t>
            </a:r>
          </a:p>
          <a:p>
            <a:pPr>
              <a:lnSpc>
                <a:spcPct val="150000"/>
              </a:lnSpc>
            </a:pPr>
            <a:r>
              <a:rPr lang="en-US" altLang="zh-CN" sz="2000"/>
              <a:t>}            /</a:t>
            </a:r>
            <a:r>
              <a:rPr lang="zh-CN" altLang="en-US" sz="2000"/>
              <a:t>中序遍历的递归算法</a:t>
            </a:r>
          </a:p>
        </p:txBody>
      </p:sp>
      <p:sp>
        <p:nvSpPr>
          <p:cNvPr id="3" name="椭圆 2">
            <a:extLst>
              <a:ext uri="{FF2B5EF4-FFF2-40B4-BE49-F238E27FC236}">
                <a16:creationId xmlns="" xmlns:a16="http://schemas.microsoft.com/office/drawing/2014/main" id="{0B5CC138-2B23-4158-AD49-5E9B9829317C}"/>
              </a:ext>
            </a:extLst>
          </p:cNvPr>
          <p:cNvSpPr/>
          <p:nvPr/>
        </p:nvSpPr>
        <p:spPr>
          <a:xfrm>
            <a:off x="7131478" y="2736692"/>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4" name="椭圆 3">
            <a:extLst>
              <a:ext uri="{FF2B5EF4-FFF2-40B4-BE49-F238E27FC236}">
                <a16:creationId xmlns="" xmlns:a16="http://schemas.microsoft.com/office/drawing/2014/main" id="{672908C5-9FC9-45E1-8F8F-46ECF0E90410}"/>
              </a:ext>
            </a:extLst>
          </p:cNvPr>
          <p:cNvSpPr/>
          <p:nvPr/>
        </p:nvSpPr>
        <p:spPr>
          <a:xfrm>
            <a:off x="6039393" y="3685920"/>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6" name="椭圆 5">
            <a:extLst>
              <a:ext uri="{FF2B5EF4-FFF2-40B4-BE49-F238E27FC236}">
                <a16:creationId xmlns="" xmlns:a16="http://schemas.microsoft.com/office/drawing/2014/main" id="{23823F6A-579D-46EC-8FB2-49D11FCD51E4}"/>
              </a:ext>
            </a:extLst>
          </p:cNvPr>
          <p:cNvSpPr/>
          <p:nvPr/>
        </p:nvSpPr>
        <p:spPr>
          <a:xfrm>
            <a:off x="5055593"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7" name="椭圆 6">
            <a:extLst>
              <a:ext uri="{FF2B5EF4-FFF2-40B4-BE49-F238E27FC236}">
                <a16:creationId xmlns="" xmlns:a16="http://schemas.microsoft.com/office/drawing/2014/main" id="{7C1EC53C-A80C-4FF8-9689-09898C310EAD}"/>
              </a:ext>
            </a:extLst>
          </p:cNvPr>
          <p:cNvSpPr/>
          <p:nvPr/>
        </p:nvSpPr>
        <p:spPr>
          <a:xfrm>
            <a:off x="8053899" y="3685920"/>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8" name="椭圆 7">
            <a:extLst>
              <a:ext uri="{FF2B5EF4-FFF2-40B4-BE49-F238E27FC236}">
                <a16:creationId xmlns="" xmlns:a16="http://schemas.microsoft.com/office/drawing/2014/main" id="{A7489485-DCA3-410E-866B-B9CCCD538D9C}"/>
              </a:ext>
            </a:extLst>
          </p:cNvPr>
          <p:cNvSpPr/>
          <p:nvPr/>
        </p:nvSpPr>
        <p:spPr>
          <a:xfrm>
            <a:off x="6435651"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sp>
        <p:nvSpPr>
          <p:cNvPr id="9" name="椭圆 8">
            <a:extLst>
              <a:ext uri="{FF2B5EF4-FFF2-40B4-BE49-F238E27FC236}">
                <a16:creationId xmlns="" xmlns:a16="http://schemas.microsoft.com/office/drawing/2014/main" id="{A5C30C31-3BAB-43AD-B884-18E010D9218E}"/>
              </a:ext>
            </a:extLst>
          </p:cNvPr>
          <p:cNvSpPr/>
          <p:nvPr/>
        </p:nvSpPr>
        <p:spPr>
          <a:xfrm>
            <a:off x="7452320"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cxnSp>
        <p:nvCxnSpPr>
          <p:cNvPr id="10" name="直接箭头连接符 9">
            <a:extLst>
              <a:ext uri="{FF2B5EF4-FFF2-40B4-BE49-F238E27FC236}">
                <a16:creationId xmlns="" xmlns:a16="http://schemas.microsoft.com/office/drawing/2014/main" id="{4A31D985-1771-43E6-8422-517EC499A104}"/>
              </a:ext>
            </a:extLst>
          </p:cNvPr>
          <p:cNvCxnSpPr>
            <a:endCxn id="4" idx="7"/>
          </p:cNvCxnSpPr>
          <p:nvPr/>
        </p:nvCxnSpPr>
        <p:spPr>
          <a:xfrm flipH="1">
            <a:off x="6587105" y="3378376"/>
            <a:ext cx="490230" cy="40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 xmlns:a16="http://schemas.microsoft.com/office/drawing/2014/main" id="{24437AA4-3BD6-4F87-8ABF-344FE8EC7570}"/>
              </a:ext>
            </a:extLst>
          </p:cNvPr>
          <p:cNvCxnSpPr/>
          <p:nvPr/>
        </p:nvCxnSpPr>
        <p:spPr>
          <a:xfrm flipH="1">
            <a:off x="5607315" y="4325616"/>
            <a:ext cx="490230" cy="40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1E673B51-99B4-4EB6-B9F2-C34F72D73D95}"/>
              </a:ext>
            </a:extLst>
          </p:cNvPr>
          <p:cNvCxnSpPr>
            <a:cxnSpLocks/>
          </p:cNvCxnSpPr>
          <p:nvPr/>
        </p:nvCxnSpPr>
        <p:spPr>
          <a:xfrm flipH="1">
            <a:off x="7873861" y="4325616"/>
            <a:ext cx="357977" cy="39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 xmlns:a16="http://schemas.microsoft.com/office/drawing/2014/main" id="{D9FEA343-D8D4-4C7C-AC13-9741ECFC4473}"/>
              </a:ext>
            </a:extLst>
          </p:cNvPr>
          <p:cNvCxnSpPr/>
          <p:nvPr/>
        </p:nvCxnSpPr>
        <p:spPr>
          <a:xfrm>
            <a:off x="7773162" y="3378376"/>
            <a:ext cx="320842" cy="30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 xmlns:a16="http://schemas.microsoft.com/office/drawing/2014/main" id="{CE79F895-B332-4E9F-B174-7E917BB82129}"/>
              </a:ext>
            </a:extLst>
          </p:cNvPr>
          <p:cNvCxnSpPr>
            <a:cxnSpLocks/>
          </p:cNvCxnSpPr>
          <p:nvPr/>
        </p:nvCxnSpPr>
        <p:spPr>
          <a:xfrm>
            <a:off x="6464547" y="4404448"/>
            <a:ext cx="245115" cy="291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253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2843213" y="0"/>
            <a:ext cx="3348037" cy="1044575"/>
          </a:xfrm>
        </p:spPr>
        <p:txBody>
          <a:bodyPr/>
          <a:lstStyle/>
          <a:p>
            <a:r>
              <a:rPr lang="zh-CN" altLang="en-US" sz="4000"/>
              <a:t>第六章　树</a:t>
            </a:r>
          </a:p>
        </p:txBody>
      </p:sp>
      <p:sp>
        <p:nvSpPr>
          <p:cNvPr id="379907" name="Rectangle 3"/>
          <p:cNvSpPr>
            <a:spLocks noGrp="1" noChangeArrowheads="1"/>
          </p:cNvSpPr>
          <p:nvPr>
            <p:ph type="body" idx="1"/>
          </p:nvPr>
        </p:nvSpPr>
        <p:spPr>
          <a:xfrm>
            <a:off x="685800" y="1341438"/>
            <a:ext cx="8458200" cy="5516562"/>
          </a:xfrm>
        </p:spPr>
        <p:txBody>
          <a:bodyPr/>
          <a:lstStyle/>
          <a:p>
            <a:pPr marL="0" indent="0">
              <a:buFontTx/>
              <a:buNone/>
            </a:pPr>
            <a:r>
              <a:rPr lang="zh-CN" altLang="en-US"/>
              <a:t>本章学习目标</a:t>
            </a:r>
            <a:r>
              <a:rPr lang="en-US" altLang="zh-CN"/>
              <a:t>:</a:t>
            </a:r>
          </a:p>
          <a:p>
            <a:pPr marL="0" indent="0"/>
            <a:r>
              <a:rPr lang="zh-CN" altLang="en-US" sz="1800"/>
              <a:t>掌握树的定义，树的各种表示方法，树的常用术语的含义和树的一些基本性质；</a:t>
            </a:r>
          </a:p>
          <a:p>
            <a:pPr marL="0" indent="0"/>
            <a:r>
              <a:rPr lang="zh-CN" altLang="en-US" sz="1800"/>
              <a:t>  熟练掌握二叉树的定义、性质，熟悉二叉树的各种存储结构的特点，掌握二叉树的建立、遍历等各种运算的方法和算法分析</a:t>
            </a:r>
          </a:p>
          <a:p>
            <a:pPr marL="0" indent="0"/>
            <a:r>
              <a:rPr lang="zh-CN" altLang="en-US" sz="1800"/>
              <a:t>  熟练掌握二叉树的线索化过程以及在中序线索化树上找给定结点的前驱和后继的方法；</a:t>
            </a:r>
          </a:p>
          <a:p>
            <a:pPr marL="0" indent="0"/>
            <a:r>
              <a:rPr lang="zh-CN" altLang="en-US" sz="1800"/>
              <a:t>   熟悉树的各种存储结构及其特点，掌握先根遍历、后根遍历和按层遍历的方法和算法描述，</a:t>
            </a:r>
          </a:p>
          <a:p>
            <a:pPr marL="0" indent="0"/>
            <a:r>
              <a:rPr lang="zh-CN" altLang="en-US" sz="1800"/>
              <a:t>   掌握树和森林与二叉树的转换方法；</a:t>
            </a:r>
          </a:p>
          <a:p>
            <a:pPr marL="0" indent="0"/>
            <a:r>
              <a:rPr lang="zh-CN" altLang="en-US" sz="1800"/>
              <a:t>   了解哈夫曼树的特点，掌握构造哈夫曼树的方法，能够计算出树的带权路径长度，并了解进行哈夫曼编码的方法。</a:t>
            </a:r>
          </a:p>
        </p:txBody>
      </p:sp>
    </p:spTree>
    <p:extLst>
      <p:ext uri="{BB962C8B-B14F-4D97-AF65-F5344CB8AC3E}">
        <p14:creationId xmlns:p14="http://schemas.microsoft.com/office/powerpoint/2010/main" val="1346921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4649221"/>
          </a:xfrm>
          <a:prstGeom prst="rect">
            <a:avLst/>
          </a:prstGeom>
        </p:spPr>
        <p:txBody>
          <a:bodyPr wrap="square">
            <a:spAutoFit/>
          </a:bodyPr>
          <a:lstStyle/>
          <a:p>
            <a:pPr>
              <a:lnSpc>
                <a:spcPct val="150000"/>
              </a:lnSpc>
            </a:pPr>
            <a:r>
              <a:rPr lang="zh-CN" altLang="en-US" sz="2000"/>
              <a:t>中序遍历的非递归算法：</a:t>
            </a:r>
            <a:endParaRPr lang="en-US" altLang="zh-CN" sz="2000"/>
          </a:p>
          <a:p>
            <a:pPr>
              <a:lnSpc>
                <a:spcPct val="150000"/>
              </a:lnSpc>
            </a:pPr>
            <a:r>
              <a:rPr lang="en-US" altLang="zh-CN" sz="2000"/>
              <a:t>Void  InOrder_2 ( BiTree T) {</a:t>
            </a:r>
          </a:p>
          <a:p>
            <a:pPr>
              <a:lnSpc>
                <a:spcPct val="150000"/>
              </a:lnSpc>
            </a:pPr>
            <a:r>
              <a:rPr lang="en-US" altLang="zh-CN" sz="2000"/>
              <a:t>	InitStack</a:t>
            </a:r>
            <a:r>
              <a:rPr lang="zh-CN" altLang="en-US" sz="2000"/>
              <a:t> </a:t>
            </a:r>
            <a:r>
              <a:rPr lang="en-US" altLang="zh-CN" sz="2000"/>
              <a:t>( S );	//</a:t>
            </a:r>
            <a:r>
              <a:rPr lang="zh-CN" altLang="en-US" sz="2000"/>
              <a:t>初始化栈</a:t>
            </a:r>
            <a:r>
              <a:rPr lang="en-US" altLang="zh-CN" sz="2000"/>
              <a:t>S</a:t>
            </a:r>
          </a:p>
          <a:p>
            <a:pPr>
              <a:lnSpc>
                <a:spcPct val="150000"/>
              </a:lnSpc>
            </a:pPr>
            <a:r>
              <a:rPr lang="en-US" altLang="zh-CN" sz="2000"/>
              <a:t>	BiTree  p = T;	//</a:t>
            </a:r>
            <a:r>
              <a:rPr lang="zh-CN" altLang="en-US" sz="2000"/>
              <a:t>用</a:t>
            </a:r>
            <a:r>
              <a:rPr lang="en-US" altLang="zh-CN" sz="2000"/>
              <a:t>p</a:t>
            </a:r>
            <a:r>
              <a:rPr lang="zh-CN" altLang="en-US" sz="2000"/>
              <a:t>指向当前结点，初始化时指向树根</a:t>
            </a:r>
            <a:endParaRPr lang="en-US" altLang="zh-CN" sz="2000"/>
          </a:p>
          <a:p>
            <a:pPr>
              <a:lnSpc>
                <a:spcPct val="150000"/>
              </a:lnSpc>
            </a:pPr>
            <a:r>
              <a:rPr lang="en-US" altLang="zh-CN" sz="2000"/>
              <a:t>	BiTree q;        //q</a:t>
            </a:r>
            <a:r>
              <a:rPr lang="zh-CN" altLang="en-US" sz="2000"/>
              <a:t>承接出栈结点</a:t>
            </a:r>
            <a:endParaRPr lang="en-US" altLang="zh-CN" sz="2000"/>
          </a:p>
          <a:p>
            <a:pPr>
              <a:lnSpc>
                <a:spcPct val="150000"/>
              </a:lnSpc>
            </a:pPr>
            <a:r>
              <a:rPr lang="en-US" altLang="zh-CN" sz="2000"/>
              <a:t>	while ( p || !IsEmpty ( S )) {      //</a:t>
            </a:r>
            <a:r>
              <a:rPr lang="zh-CN" altLang="en-US" sz="2000"/>
              <a:t>如果树不空或栈不空，继续遍历</a:t>
            </a:r>
            <a:endParaRPr lang="en-US" altLang="zh-CN" sz="2000"/>
          </a:p>
          <a:p>
            <a:pPr>
              <a:lnSpc>
                <a:spcPct val="150000"/>
              </a:lnSpc>
            </a:pPr>
            <a:r>
              <a:rPr lang="en-US" altLang="zh-CN" sz="2000"/>
              <a:t>		while( p ) {       //</a:t>
            </a:r>
            <a:r>
              <a:rPr lang="zh-CN" altLang="en-US" sz="2000"/>
              <a:t>如果</a:t>
            </a:r>
            <a:r>
              <a:rPr lang="en-US" altLang="zh-CN" sz="2000"/>
              <a:t>p</a:t>
            </a:r>
            <a:r>
              <a:rPr lang="zh-CN" altLang="en-US" sz="2000"/>
              <a:t>左孩子存在，则入栈</a:t>
            </a:r>
            <a:endParaRPr lang="en-US" altLang="zh-CN" sz="2000"/>
          </a:p>
          <a:p>
            <a:pPr>
              <a:lnSpc>
                <a:spcPct val="150000"/>
              </a:lnSpc>
            </a:pPr>
            <a:r>
              <a:rPr lang="en-US" altLang="zh-CN" sz="2000"/>
              <a:t>			Push (S, p );     </a:t>
            </a:r>
          </a:p>
          <a:p>
            <a:pPr>
              <a:lnSpc>
                <a:spcPct val="150000"/>
              </a:lnSpc>
            </a:pPr>
            <a:r>
              <a:rPr lang="en-US" altLang="zh-CN" sz="2000"/>
              <a:t>			p = p -&gt; lchild ;  }    //</a:t>
            </a:r>
            <a:r>
              <a:rPr lang="zh-CN" altLang="en-US" sz="2000"/>
              <a:t>继续往左孩子走</a:t>
            </a:r>
            <a:endParaRPr lang="en-US" altLang="zh-CN" sz="2000"/>
          </a:p>
        </p:txBody>
      </p:sp>
    </p:spTree>
    <p:extLst>
      <p:ext uri="{BB962C8B-B14F-4D97-AF65-F5344CB8AC3E}">
        <p14:creationId xmlns:p14="http://schemas.microsoft.com/office/powerpoint/2010/main" val="4448125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8204514" cy="3725892"/>
          </a:xfrm>
          <a:prstGeom prst="rect">
            <a:avLst/>
          </a:prstGeom>
        </p:spPr>
        <p:txBody>
          <a:bodyPr wrap="square">
            <a:spAutoFit/>
          </a:bodyPr>
          <a:lstStyle/>
          <a:p>
            <a:pPr>
              <a:lnSpc>
                <a:spcPct val="150000"/>
              </a:lnSpc>
            </a:pPr>
            <a:r>
              <a:rPr lang="en-US" altLang="zh-CN" sz="2000"/>
              <a:t>if(!IsEmpty(S)) {                        </a:t>
            </a:r>
          </a:p>
          <a:p>
            <a:pPr>
              <a:lnSpc>
                <a:spcPct val="150000"/>
              </a:lnSpc>
            </a:pPr>
            <a:r>
              <a:rPr lang="en-US" altLang="zh-CN" sz="2000"/>
              <a:t>	p = getTop ( S );      //</a:t>
            </a:r>
            <a:r>
              <a:rPr lang="zh-CN" altLang="en-US" sz="2000"/>
              <a:t>取栈顶</a:t>
            </a:r>
            <a:endParaRPr lang="en-US" altLang="zh-CN" sz="2000"/>
          </a:p>
          <a:p>
            <a:pPr>
              <a:lnSpc>
                <a:spcPct val="150000"/>
              </a:lnSpc>
            </a:pPr>
            <a:r>
              <a:rPr lang="en-US" altLang="zh-CN" sz="2000"/>
              <a:t>	Visit ( p );	       //</a:t>
            </a:r>
            <a:r>
              <a:rPr lang="zh-CN" altLang="en-US" sz="2000"/>
              <a:t>访问</a:t>
            </a:r>
            <a:r>
              <a:rPr lang="en-US" altLang="zh-CN" sz="2000"/>
              <a:t>p</a:t>
            </a:r>
            <a:r>
              <a:rPr lang="zh-CN" altLang="en-US" sz="2000"/>
              <a:t>结点</a:t>
            </a:r>
            <a:endParaRPr lang="en-US" altLang="zh-CN" sz="2000"/>
          </a:p>
          <a:p>
            <a:pPr>
              <a:lnSpc>
                <a:spcPct val="150000"/>
              </a:lnSpc>
            </a:pPr>
            <a:r>
              <a:rPr lang="en-US" altLang="zh-CN" sz="2000"/>
              <a:t>	Pop ( S, q );        //</a:t>
            </a:r>
            <a:r>
              <a:rPr lang="zh-CN" altLang="en-US" sz="2000"/>
              <a:t>栈顶出栈，用</a:t>
            </a:r>
            <a:r>
              <a:rPr lang="en-US" altLang="zh-CN" sz="2000"/>
              <a:t>q</a:t>
            </a:r>
            <a:r>
              <a:rPr lang="zh-CN" altLang="en-US" sz="2000"/>
              <a:t>承接</a:t>
            </a:r>
            <a:endParaRPr lang="en-US" altLang="zh-CN" sz="2000"/>
          </a:p>
          <a:p>
            <a:pPr>
              <a:lnSpc>
                <a:spcPct val="150000"/>
              </a:lnSpc>
            </a:pPr>
            <a:r>
              <a:rPr lang="en-US" altLang="zh-CN" sz="2000"/>
              <a:t>	P = P -&gt; rchild ;        //p</a:t>
            </a:r>
            <a:r>
              <a:rPr lang="zh-CN" altLang="en-US" sz="2000"/>
              <a:t>指向它的右孩子</a:t>
            </a:r>
            <a:endParaRPr lang="en-US" altLang="zh-CN" sz="2000"/>
          </a:p>
          <a:p>
            <a:pPr>
              <a:lnSpc>
                <a:spcPct val="150000"/>
              </a:lnSpc>
            </a:pPr>
            <a:r>
              <a:rPr lang="en-US" altLang="zh-CN" sz="2000"/>
              <a:t>	}</a:t>
            </a:r>
          </a:p>
          <a:p>
            <a:pPr>
              <a:lnSpc>
                <a:spcPct val="150000"/>
              </a:lnSpc>
            </a:pPr>
            <a:r>
              <a:rPr lang="en-US" altLang="zh-CN" sz="2000"/>
              <a:t>     }   //while</a:t>
            </a:r>
          </a:p>
          <a:p>
            <a:pPr>
              <a:lnSpc>
                <a:spcPct val="150000"/>
              </a:lnSpc>
            </a:pPr>
            <a:r>
              <a:rPr lang="en-US" altLang="zh-CN" sz="2000"/>
              <a:t>}    //</a:t>
            </a:r>
            <a:r>
              <a:rPr lang="zh-CN" altLang="en-US" sz="2000"/>
              <a:t>中序遍历非递归算法</a:t>
            </a:r>
            <a:endParaRPr lang="en-US" altLang="zh-CN" sz="2000"/>
          </a:p>
        </p:txBody>
      </p:sp>
    </p:spTree>
    <p:extLst>
      <p:ext uri="{BB962C8B-B14F-4D97-AF65-F5344CB8AC3E}">
        <p14:creationId xmlns:p14="http://schemas.microsoft.com/office/powerpoint/2010/main" val="41919635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4104456" cy="58310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二、二叉树及其遍历</a:t>
            </a:r>
            <a:endParaRPr lang="en-US" altLang="zh-CN" sz="2400" b="1" kern="100">
              <a:latin typeface="Calibri"/>
              <a:ea typeface="宋体"/>
              <a:cs typeface="Times New Roman"/>
            </a:endParaRPr>
          </a:p>
        </p:txBody>
      </p:sp>
      <p:sp>
        <p:nvSpPr>
          <p:cNvPr id="7" name="文本框 6">
            <a:extLst>
              <a:ext uri="{FF2B5EF4-FFF2-40B4-BE49-F238E27FC236}">
                <a16:creationId xmlns="" xmlns:a16="http://schemas.microsoft.com/office/drawing/2014/main" id="{DF80ECBC-BE09-462F-A4B6-B0F00AC081C2}"/>
              </a:ext>
            </a:extLst>
          </p:cNvPr>
          <p:cNvSpPr txBox="1"/>
          <p:nvPr/>
        </p:nvSpPr>
        <p:spPr>
          <a:xfrm>
            <a:off x="759974" y="2952541"/>
            <a:ext cx="5618746" cy="3365024"/>
          </a:xfrm>
          <a:prstGeom prst="rect">
            <a:avLst/>
          </a:prstGeom>
          <a:noFill/>
        </p:spPr>
        <p:txBody>
          <a:bodyPr wrap="square" rtlCol="0">
            <a:spAutoFit/>
          </a:bodyPr>
          <a:lstStyle/>
          <a:p>
            <a:pPr>
              <a:lnSpc>
                <a:spcPct val="150000"/>
              </a:lnSpc>
            </a:pPr>
            <a:r>
              <a:rPr lang="zh-CN" altLang="en-US"/>
              <a:t>前序遍历二叉树：</a:t>
            </a:r>
            <a:endParaRPr lang="en-US" altLang="zh-CN"/>
          </a:p>
          <a:p>
            <a:pPr>
              <a:lnSpc>
                <a:spcPct val="150000"/>
              </a:lnSpc>
            </a:pPr>
            <a:r>
              <a:rPr lang="en-US" altLang="zh-CN"/>
              <a:t>       ABDGHICEJF</a:t>
            </a:r>
          </a:p>
          <a:p>
            <a:pPr>
              <a:lnSpc>
                <a:spcPct val="150000"/>
              </a:lnSpc>
            </a:pPr>
            <a:r>
              <a:rPr lang="zh-CN" altLang="en-US"/>
              <a:t>中序遍历二叉树：</a:t>
            </a:r>
            <a:endParaRPr lang="en-US" altLang="zh-CN"/>
          </a:p>
          <a:p>
            <a:pPr>
              <a:lnSpc>
                <a:spcPct val="150000"/>
              </a:lnSpc>
            </a:pPr>
            <a:r>
              <a:rPr lang="en-US" altLang="zh-CN"/>
              <a:t>       GDIHBAEJCF</a:t>
            </a:r>
          </a:p>
          <a:p>
            <a:pPr>
              <a:lnSpc>
                <a:spcPct val="150000"/>
              </a:lnSpc>
            </a:pPr>
            <a:r>
              <a:rPr lang="zh-CN" altLang="en-US"/>
              <a:t>后序遍历二叉树：</a:t>
            </a:r>
            <a:r>
              <a:rPr lang="en-US" altLang="zh-CN"/>
              <a:t> </a:t>
            </a:r>
          </a:p>
          <a:p>
            <a:pPr>
              <a:lnSpc>
                <a:spcPct val="150000"/>
              </a:lnSpc>
            </a:pPr>
            <a:r>
              <a:rPr lang="en-US" altLang="zh-CN"/>
              <a:t>       GIHDBJEFCA</a:t>
            </a:r>
          </a:p>
          <a:p>
            <a:pPr>
              <a:lnSpc>
                <a:spcPct val="150000"/>
              </a:lnSpc>
            </a:pPr>
            <a:r>
              <a:rPr lang="zh-CN" altLang="en-US"/>
              <a:t>层次遍历二叉树：</a:t>
            </a:r>
            <a:endParaRPr lang="en-US" altLang="zh-CN"/>
          </a:p>
          <a:p>
            <a:pPr>
              <a:lnSpc>
                <a:spcPct val="150000"/>
              </a:lnSpc>
            </a:pPr>
            <a:r>
              <a:rPr lang="en-US" altLang="zh-CN"/>
              <a:t>       ABCDEFGHJI</a:t>
            </a:r>
            <a:endParaRPr lang="zh-CN" altLang="en-US"/>
          </a:p>
        </p:txBody>
      </p:sp>
      <p:sp>
        <p:nvSpPr>
          <p:cNvPr id="8" name="文本框 7">
            <a:extLst>
              <a:ext uri="{FF2B5EF4-FFF2-40B4-BE49-F238E27FC236}">
                <a16:creationId xmlns="" xmlns:a16="http://schemas.microsoft.com/office/drawing/2014/main" id="{F8EF0325-9B13-49DC-81A5-7A20F49726DB}"/>
              </a:ext>
            </a:extLst>
          </p:cNvPr>
          <p:cNvSpPr txBox="1"/>
          <p:nvPr/>
        </p:nvSpPr>
        <p:spPr>
          <a:xfrm>
            <a:off x="726520" y="2348880"/>
            <a:ext cx="4876800" cy="369332"/>
          </a:xfrm>
          <a:prstGeom prst="rect">
            <a:avLst/>
          </a:prstGeom>
          <a:noFill/>
        </p:spPr>
        <p:txBody>
          <a:bodyPr wrap="square" rtlCol="0">
            <a:spAutoFit/>
          </a:bodyPr>
          <a:lstStyle/>
          <a:p>
            <a:r>
              <a:rPr lang="en-US" altLang="zh-CN"/>
              <a:t>e.g  </a:t>
            </a:r>
            <a:r>
              <a:rPr lang="zh-CN" altLang="en-US"/>
              <a:t>给定一棵二叉树，求各遍历序列</a:t>
            </a:r>
          </a:p>
        </p:txBody>
      </p:sp>
      <p:sp>
        <p:nvSpPr>
          <p:cNvPr id="9" name="椭圆 8">
            <a:extLst>
              <a:ext uri="{FF2B5EF4-FFF2-40B4-BE49-F238E27FC236}">
                <a16:creationId xmlns="" xmlns:a16="http://schemas.microsoft.com/office/drawing/2014/main" id="{F32E523D-4773-4297-9231-0A6334BE1520}"/>
              </a:ext>
            </a:extLst>
          </p:cNvPr>
          <p:cNvSpPr/>
          <p:nvPr/>
        </p:nvSpPr>
        <p:spPr>
          <a:xfrm>
            <a:off x="6401564" y="1299935"/>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a:t>
            </a:r>
            <a:endParaRPr lang="zh-CN" altLang="en-US" sz="2400"/>
          </a:p>
        </p:txBody>
      </p:sp>
      <p:sp>
        <p:nvSpPr>
          <p:cNvPr id="10" name="椭圆 9">
            <a:extLst>
              <a:ext uri="{FF2B5EF4-FFF2-40B4-BE49-F238E27FC236}">
                <a16:creationId xmlns="" xmlns:a16="http://schemas.microsoft.com/office/drawing/2014/main" id="{29F6941D-0E4C-41C0-A03E-C72534F13D32}"/>
              </a:ext>
            </a:extLst>
          </p:cNvPr>
          <p:cNvSpPr/>
          <p:nvPr/>
        </p:nvSpPr>
        <p:spPr>
          <a:xfrm>
            <a:off x="5455078" y="2305398"/>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B</a:t>
            </a:r>
            <a:endParaRPr lang="zh-CN" altLang="en-US" sz="2400"/>
          </a:p>
        </p:txBody>
      </p:sp>
      <p:sp>
        <p:nvSpPr>
          <p:cNvPr id="11" name="椭圆 10">
            <a:extLst>
              <a:ext uri="{FF2B5EF4-FFF2-40B4-BE49-F238E27FC236}">
                <a16:creationId xmlns="" xmlns:a16="http://schemas.microsoft.com/office/drawing/2014/main" id="{E75DB217-9BEF-44E0-ACF0-2F362A37FC19}"/>
              </a:ext>
            </a:extLst>
          </p:cNvPr>
          <p:cNvSpPr/>
          <p:nvPr/>
        </p:nvSpPr>
        <p:spPr>
          <a:xfrm>
            <a:off x="4604844" y="3219018"/>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D</a:t>
            </a:r>
            <a:endParaRPr lang="zh-CN" altLang="en-US" sz="2400"/>
          </a:p>
        </p:txBody>
      </p:sp>
      <p:sp>
        <p:nvSpPr>
          <p:cNvPr id="12" name="椭圆 11">
            <a:extLst>
              <a:ext uri="{FF2B5EF4-FFF2-40B4-BE49-F238E27FC236}">
                <a16:creationId xmlns="" xmlns:a16="http://schemas.microsoft.com/office/drawing/2014/main" id="{21F1680B-3679-4CA2-8E2F-B7A1593A1695}"/>
              </a:ext>
            </a:extLst>
          </p:cNvPr>
          <p:cNvSpPr/>
          <p:nvPr/>
        </p:nvSpPr>
        <p:spPr>
          <a:xfrm>
            <a:off x="3722533" y="4179494"/>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G</a:t>
            </a:r>
            <a:endParaRPr lang="zh-CN" altLang="en-US" sz="2400"/>
          </a:p>
        </p:txBody>
      </p:sp>
      <p:sp>
        <p:nvSpPr>
          <p:cNvPr id="13" name="椭圆 12">
            <a:extLst>
              <a:ext uri="{FF2B5EF4-FFF2-40B4-BE49-F238E27FC236}">
                <a16:creationId xmlns="" xmlns:a16="http://schemas.microsoft.com/office/drawing/2014/main" id="{8C18552A-5419-4852-A835-9C34ABE40DE9}"/>
              </a:ext>
            </a:extLst>
          </p:cNvPr>
          <p:cNvSpPr/>
          <p:nvPr/>
        </p:nvSpPr>
        <p:spPr>
          <a:xfrm>
            <a:off x="7508465" y="2305397"/>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C</a:t>
            </a:r>
            <a:endParaRPr lang="zh-CN" altLang="en-US" sz="2400"/>
          </a:p>
        </p:txBody>
      </p:sp>
      <p:sp>
        <p:nvSpPr>
          <p:cNvPr id="14" name="椭圆 13">
            <a:extLst>
              <a:ext uri="{FF2B5EF4-FFF2-40B4-BE49-F238E27FC236}">
                <a16:creationId xmlns="" xmlns:a16="http://schemas.microsoft.com/office/drawing/2014/main" id="{2A2F71DA-BB63-44E2-B04E-BF3A42DDB131}"/>
              </a:ext>
            </a:extLst>
          </p:cNvPr>
          <p:cNvSpPr/>
          <p:nvPr/>
        </p:nvSpPr>
        <p:spPr>
          <a:xfrm>
            <a:off x="8318596" y="3267146"/>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F</a:t>
            </a:r>
            <a:endParaRPr lang="zh-CN" altLang="en-US" sz="2400"/>
          </a:p>
        </p:txBody>
      </p:sp>
      <p:sp>
        <p:nvSpPr>
          <p:cNvPr id="15" name="椭圆 14">
            <a:extLst>
              <a:ext uri="{FF2B5EF4-FFF2-40B4-BE49-F238E27FC236}">
                <a16:creationId xmlns="" xmlns:a16="http://schemas.microsoft.com/office/drawing/2014/main" id="{39D3F6E9-499D-40D3-A1E3-29192400B9CA}"/>
              </a:ext>
            </a:extLst>
          </p:cNvPr>
          <p:cNvSpPr/>
          <p:nvPr/>
        </p:nvSpPr>
        <p:spPr>
          <a:xfrm>
            <a:off x="6505841" y="3267145"/>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E</a:t>
            </a:r>
            <a:endParaRPr lang="zh-CN" altLang="en-US" sz="2400"/>
          </a:p>
        </p:txBody>
      </p:sp>
      <p:sp>
        <p:nvSpPr>
          <p:cNvPr id="16" name="椭圆 15">
            <a:extLst>
              <a:ext uri="{FF2B5EF4-FFF2-40B4-BE49-F238E27FC236}">
                <a16:creationId xmlns="" xmlns:a16="http://schemas.microsoft.com/office/drawing/2014/main" id="{D2047D5C-3EE4-4C6E-9C41-3FA894B585D7}"/>
              </a:ext>
            </a:extLst>
          </p:cNvPr>
          <p:cNvSpPr/>
          <p:nvPr/>
        </p:nvSpPr>
        <p:spPr>
          <a:xfrm>
            <a:off x="7452320" y="4327196"/>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J</a:t>
            </a:r>
            <a:endParaRPr lang="zh-CN" altLang="en-US" sz="2400"/>
          </a:p>
        </p:txBody>
      </p:sp>
      <p:sp>
        <p:nvSpPr>
          <p:cNvPr id="17" name="椭圆 16">
            <a:extLst>
              <a:ext uri="{FF2B5EF4-FFF2-40B4-BE49-F238E27FC236}">
                <a16:creationId xmlns="" xmlns:a16="http://schemas.microsoft.com/office/drawing/2014/main" id="{0BABD941-32E8-4B89-A49B-DD704F847197}"/>
              </a:ext>
            </a:extLst>
          </p:cNvPr>
          <p:cNvSpPr/>
          <p:nvPr/>
        </p:nvSpPr>
        <p:spPr>
          <a:xfrm>
            <a:off x="5587426" y="4327195"/>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H</a:t>
            </a:r>
            <a:endParaRPr lang="zh-CN" altLang="en-US" sz="2400"/>
          </a:p>
        </p:txBody>
      </p:sp>
      <p:sp>
        <p:nvSpPr>
          <p:cNvPr id="18" name="椭圆 17">
            <a:extLst>
              <a:ext uri="{FF2B5EF4-FFF2-40B4-BE49-F238E27FC236}">
                <a16:creationId xmlns="" xmlns:a16="http://schemas.microsoft.com/office/drawing/2014/main" id="{8B39C4CB-0406-4743-9B15-8AB7C9704D4D}"/>
              </a:ext>
            </a:extLst>
          </p:cNvPr>
          <p:cNvSpPr/>
          <p:nvPr/>
        </p:nvSpPr>
        <p:spPr>
          <a:xfrm>
            <a:off x="4604844" y="5286398"/>
            <a:ext cx="641685" cy="641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I</a:t>
            </a:r>
            <a:endParaRPr lang="zh-CN" altLang="en-US" sz="2400"/>
          </a:p>
        </p:txBody>
      </p:sp>
      <p:cxnSp>
        <p:nvCxnSpPr>
          <p:cNvPr id="19" name="直接箭头连接符 18">
            <a:extLst>
              <a:ext uri="{FF2B5EF4-FFF2-40B4-BE49-F238E27FC236}">
                <a16:creationId xmlns="" xmlns:a16="http://schemas.microsoft.com/office/drawing/2014/main" id="{2064134F-EFFF-4338-974F-0E159E31E538}"/>
              </a:ext>
            </a:extLst>
          </p:cNvPr>
          <p:cNvCxnSpPr>
            <a:cxnSpLocks/>
          </p:cNvCxnSpPr>
          <p:nvPr/>
        </p:nvCxnSpPr>
        <p:spPr>
          <a:xfrm flipH="1">
            <a:off x="6096763" y="1941620"/>
            <a:ext cx="304801"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 xmlns:a16="http://schemas.microsoft.com/office/drawing/2014/main" id="{EEB85960-9BE1-4058-BDD1-0F571D8A6488}"/>
              </a:ext>
            </a:extLst>
          </p:cNvPr>
          <p:cNvCxnSpPr>
            <a:cxnSpLocks/>
          </p:cNvCxnSpPr>
          <p:nvPr/>
        </p:nvCxnSpPr>
        <p:spPr>
          <a:xfrm flipH="1">
            <a:off x="5230486" y="2903368"/>
            <a:ext cx="304801"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 xmlns:a16="http://schemas.microsoft.com/office/drawing/2014/main" id="{F1F240E2-A568-4674-ABB3-29A6FF703032}"/>
              </a:ext>
            </a:extLst>
          </p:cNvPr>
          <p:cNvCxnSpPr>
            <a:cxnSpLocks/>
          </p:cNvCxnSpPr>
          <p:nvPr/>
        </p:nvCxnSpPr>
        <p:spPr>
          <a:xfrm flipH="1">
            <a:off x="4358198" y="3871555"/>
            <a:ext cx="304801"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 xmlns:a16="http://schemas.microsoft.com/office/drawing/2014/main" id="{42B066DC-C2CB-4049-95EE-E09E778BAC36}"/>
              </a:ext>
            </a:extLst>
          </p:cNvPr>
          <p:cNvCxnSpPr>
            <a:cxnSpLocks/>
          </p:cNvCxnSpPr>
          <p:nvPr/>
        </p:nvCxnSpPr>
        <p:spPr>
          <a:xfrm flipH="1">
            <a:off x="7121454" y="2930262"/>
            <a:ext cx="304801"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 xmlns:a16="http://schemas.microsoft.com/office/drawing/2014/main" id="{6C8EEE51-FE25-4FAF-B11C-5ED1B8F5E893}"/>
              </a:ext>
            </a:extLst>
          </p:cNvPr>
          <p:cNvCxnSpPr>
            <a:cxnSpLocks/>
          </p:cNvCxnSpPr>
          <p:nvPr/>
        </p:nvCxnSpPr>
        <p:spPr>
          <a:xfrm>
            <a:off x="5254557" y="3948700"/>
            <a:ext cx="393034"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 xmlns:a16="http://schemas.microsoft.com/office/drawing/2014/main" id="{B2A9590A-F8B0-4266-872F-41DDD1618D2E}"/>
              </a:ext>
            </a:extLst>
          </p:cNvPr>
          <p:cNvCxnSpPr>
            <a:cxnSpLocks/>
          </p:cNvCxnSpPr>
          <p:nvPr/>
        </p:nvCxnSpPr>
        <p:spPr>
          <a:xfrm flipH="1">
            <a:off x="5254557" y="4968880"/>
            <a:ext cx="304801"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 xmlns:a16="http://schemas.microsoft.com/office/drawing/2014/main" id="{297CD26C-AB9A-4B3A-B519-6659574E747C}"/>
              </a:ext>
            </a:extLst>
          </p:cNvPr>
          <p:cNvCxnSpPr>
            <a:cxnSpLocks/>
          </p:cNvCxnSpPr>
          <p:nvPr/>
        </p:nvCxnSpPr>
        <p:spPr>
          <a:xfrm>
            <a:off x="7132483" y="3948699"/>
            <a:ext cx="393034"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 xmlns:a16="http://schemas.microsoft.com/office/drawing/2014/main" id="{6B65C513-AE75-429F-AB7B-CC5E888A6F26}"/>
              </a:ext>
            </a:extLst>
          </p:cNvPr>
          <p:cNvCxnSpPr>
            <a:cxnSpLocks/>
          </p:cNvCxnSpPr>
          <p:nvPr/>
        </p:nvCxnSpPr>
        <p:spPr>
          <a:xfrm>
            <a:off x="8150150" y="2896009"/>
            <a:ext cx="393034"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 xmlns:a16="http://schemas.microsoft.com/office/drawing/2014/main" id="{CDE4F326-2A0B-4B15-97E7-56AA91BC39A3}"/>
              </a:ext>
            </a:extLst>
          </p:cNvPr>
          <p:cNvCxnSpPr>
            <a:cxnSpLocks/>
          </p:cNvCxnSpPr>
          <p:nvPr/>
        </p:nvCxnSpPr>
        <p:spPr>
          <a:xfrm>
            <a:off x="7139508" y="1876428"/>
            <a:ext cx="393034" cy="36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6531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4741554"/>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三、二叉树的存储及算法</a:t>
            </a:r>
            <a:endParaRPr lang="en-US" altLang="zh-CN" sz="2400" b="1" kern="100">
              <a:latin typeface="Calibri"/>
              <a:ea typeface="宋体"/>
              <a:cs typeface="Times New Roman"/>
            </a:endParaRPr>
          </a:p>
          <a:p>
            <a:pPr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7</a:t>
            </a:r>
            <a:r>
              <a:rPr lang="zh-CN" altLang="en-US" sz="2000" kern="100">
                <a:latin typeface="Calibri"/>
                <a:ea typeface="宋体"/>
                <a:cs typeface="Times New Roman"/>
              </a:rPr>
              <a:t>）二叉树算法：遍历算法</a:t>
            </a:r>
            <a:endParaRPr lang="en-US" altLang="zh-CN" sz="2000" kern="100">
              <a:latin typeface="Calibri"/>
              <a:ea typeface="宋体"/>
              <a:cs typeface="Times New Roman"/>
            </a:endParaRPr>
          </a:p>
          <a:p>
            <a:pPr>
              <a:lnSpc>
                <a:spcPct val="150000"/>
              </a:lnSpc>
            </a:pPr>
            <a:r>
              <a:rPr lang="zh-CN" altLang="en-US" sz="2000"/>
              <a:t>后序遍历：</a:t>
            </a:r>
            <a:endParaRPr lang="en-US" altLang="zh-CN" sz="2000"/>
          </a:p>
          <a:p>
            <a:pPr>
              <a:lnSpc>
                <a:spcPct val="150000"/>
              </a:lnSpc>
            </a:pPr>
            <a:r>
              <a:rPr lang="en-US" altLang="zh-CN" sz="2000"/>
              <a:t>Void   PostOrder_2 (BiTree  T){</a:t>
            </a:r>
          </a:p>
          <a:p>
            <a:pPr>
              <a:lnSpc>
                <a:spcPct val="150000"/>
              </a:lnSpc>
            </a:pPr>
            <a:r>
              <a:rPr lang="en-US" altLang="zh-CN" sz="2000"/>
              <a:t>            if ( T != NULL) {</a:t>
            </a:r>
          </a:p>
          <a:p>
            <a:pPr>
              <a:lnSpc>
                <a:spcPct val="150000"/>
              </a:lnSpc>
            </a:pPr>
            <a:r>
              <a:rPr lang="en-US" altLang="zh-CN" sz="2000"/>
              <a:t>	PostOrder ( T -&gt; lchild );</a:t>
            </a:r>
          </a:p>
          <a:p>
            <a:pPr>
              <a:lnSpc>
                <a:spcPct val="150000"/>
              </a:lnSpc>
            </a:pPr>
            <a:r>
              <a:rPr lang="en-US" altLang="zh-CN" sz="2000"/>
              <a:t>	PostOrder ( T -&gt; rchild );</a:t>
            </a:r>
          </a:p>
          <a:p>
            <a:pPr>
              <a:lnSpc>
                <a:spcPct val="150000"/>
              </a:lnSpc>
            </a:pPr>
            <a:r>
              <a:rPr lang="en-US" altLang="zh-CN" sz="2000"/>
              <a:t>	visit ( T );</a:t>
            </a:r>
          </a:p>
          <a:p>
            <a:pPr>
              <a:lnSpc>
                <a:spcPct val="150000"/>
              </a:lnSpc>
            </a:pPr>
            <a:r>
              <a:rPr lang="en-US" altLang="zh-CN" sz="2000"/>
              <a:t>	}</a:t>
            </a:r>
          </a:p>
          <a:p>
            <a:pPr>
              <a:lnSpc>
                <a:spcPct val="150000"/>
              </a:lnSpc>
            </a:pPr>
            <a:r>
              <a:rPr lang="en-US" altLang="zh-CN" sz="2000"/>
              <a:t>}            /</a:t>
            </a:r>
            <a:r>
              <a:rPr lang="zh-CN" altLang="en-US" sz="2000"/>
              <a:t>后序遍历的递归算法</a:t>
            </a:r>
          </a:p>
        </p:txBody>
      </p:sp>
      <p:sp>
        <p:nvSpPr>
          <p:cNvPr id="3" name="椭圆 2">
            <a:extLst>
              <a:ext uri="{FF2B5EF4-FFF2-40B4-BE49-F238E27FC236}">
                <a16:creationId xmlns="" xmlns:a16="http://schemas.microsoft.com/office/drawing/2014/main" id="{0B5CC138-2B23-4158-AD49-5E9B9829317C}"/>
              </a:ext>
            </a:extLst>
          </p:cNvPr>
          <p:cNvSpPr/>
          <p:nvPr/>
        </p:nvSpPr>
        <p:spPr>
          <a:xfrm>
            <a:off x="7131478" y="2736692"/>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4" name="椭圆 3">
            <a:extLst>
              <a:ext uri="{FF2B5EF4-FFF2-40B4-BE49-F238E27FC236}">
                <a16:creationId xmlns="" xmlns:a16="http://schemas.microsoft.com/office/drawing/2014/main" id="{672908C5-9FC9-45E1-8F8F-46ECF0E90410}"/>
              </a:ext>
            </a:extLst>
          </p:cNvPr>
          <p:cNvSpPr/>
          <p:nvPr/>
        </p:nvSpPr>
        <p:spPr>
          <a:xfrm>
            <a:off x="6039393" y="3685920"/>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6" name="椭圆 5">
            <a:extLst>
              <a:ext uri="{FF2B5EF4-FFF2-40B4-BE49-F238E27FC236}">
                <a16:creationId xmlns="" xmlns:a16="http://schemas.microsoft.com/office/drawing/2014/main" id="{23823F6A-579D-46EC-8FB2-49D11FCD51E4}"/>
              </a:ext>
            </a:extLst>
          </p:cNvPr>
          <p:cNvSpPr/>
          <p:nvPr/>
        </p:nvSpPr>
        <p:spPr>
          <a:xfrm>
            <a:off x="5055593"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7" name="椭圆 6">
            <a:extLst>
              <a:ext uri="{FF2B5EF4-FFF2-40B4-BE49-F238E27FC236}">
                <a16:creationId xmlns="" xmlns:a16="http://schemas.microsoft.com/office/drawing/2014/main" id="{7C1EC53C-A80C-4FF8-9689-09898C310EAD}"/>
              </a:ext>
            </a:extLst>
          </p:cNvPr>
          <p:cNvSpPr/>
          <p:nvPr/>
        </p:nvSpPr>
        <p:spPr>
          <a:xfrm>
            <a:off x="8053899" y="3685920"/>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8" name="椭圆 7">
            <a:extLst>
              <a:ext uri="{FF2B5EF4-FFF2-40B4-BE49-F238E27FC236}">
                <a16:creationId xmlns="" xmlns:a16="http://schemas.microsoft.com/office/drawing/2014/main" id="{A7489485-DCA3-410E-866B-B9CCCD538D9C}"/>
              </a:ext>
            </a:extLst>
          </p:cNvPr>
          <p:cNvSpPr/>
          <p:nvPr/>
        </p:nvSpPr>
        <p:spPr>
          <a:xfrm>
            <a:off x="6435651"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sp>
        <p:nvSpPr>
          <p:cNvPr id="9" name="椭圆 8">
            <a:extLst>
              <a:ext uri="{FF2B5EF4-FFF2-40B4-BE49-F238E27FC236}">
                <a16:creationId xmlns="" xmlns:a16="http://schemas.microsoft.com/office/drawing/2014/main" id="{A5C30C31-3BAB-43AD-B884-18E010D9218E}"/>
              </a:ext>
            </a:extLst>
          </p:cNvPr>
          <p:cNvSpPr/>
          <p:nvPr/>
        </p:nvSpPr>
        <p:spPr>
          <a:xfrm>
            <a:off x="7452320" y="47251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cxnSp>
        <p:nvCxnSpPr>
          <p:cNvPr id="10" name="直接箭头连接符 9">
            <a:extLst>
              <a:ext uri="{FF2B5EF4-FFF2-40B4-BE49-F238E27FC236}">
                <a16:creationId xmlns="" xmlns:a16="http://schemas.microsoft.com/office/drawing/2014/main" id="{4A31D985-1771-43E6-8422-517EC499A104}"/>
              </a:ext>
            </a:extLst>
          </p:cNvPr>
          <p:cNvCxnSpPr>
            <a:endCxn id="4" idx="7"/>
          </p:cNvCxnSpPr>
          <p:nvPr/>
        </p:nvCxnSpPr>
        <p:spPr>
          <a:xfrm flipH="1">
            <a:off x="6587105" y="3378376"/>
            <a:ext cx="490230" cy="40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 xmlns:a16="http://schemas.microsoft.com/office/drawing/2014/main" id="{24437AA4-3BD6-4F87-8ABF-344FE8EC7570}"/>
              </a:ext>
            </a:extLst>
          </p:cNvPr>
          <p:cNvCxnSpPr/>
          <p:nvPr/>
        </p:nvCxnSpPr>
        <p:spPr>
          <a:xfrm flipH="1">
            <a:off x="5607315" y="4325616"/>
            <a:ext cx="490230" cy="40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1E673B51-99B4-4EB6-B9F2-C34F72D73D95}"/>
              </a:ext>
            </a:extLst>
          </p:cNvPr>
          <p:cNvCxnSpPr>
            <a:cxnSpLocks/>
          </p:cNvCxnSpPr>
          <p:nvPr/>
        </p:nvCxnSpPr>
        <p:spPr>
          <a:xfrm flipH="1">
            <a:off x="7873861" y="4325616"/>
            <a:ext cx="357977" cy="39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 xmlns:a16="http://schemas.microsoft.com/office/drawing/2014/main" id="{D9FEA343-D8D4-4C7C-AC13-9741ECFC4473}"/>
              </a:ext>
            </a:extLst>
          </p:cNvPr>
          <p:cNvCxnSpPr/>
          <p:nvPr/>
        </p:nvCxnSpPr>
        <p:spPr>
          <a:xfrm>
            <a:off x="7773162" y="3378376"/>
            <a:ext cx="320842" cy="30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 xmlns:a16="http://schemas.microsoft.com/office/drawing/2014/main" id="{CE79F895-B332-4E9F-B174-7E917BB82129}"/>
              </a:ext>
            </a:extLst>
          </p:cNvPr>
          <p:cNvCxnSpPr>
            <a:cxnSpLocks/>
          </p:cNvCxnSpPr>
          <p:nvPr/>
        </p:nvCxnSpPr>
        <p:spPr>
          <a:xfrm>
            <a:off x="6464547" y="4404448"/>
            <a:ext cx="245115" cy="291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97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5576" y="980728"/>
            <a:ext cx="8208912" cy="5572551"/>
          </a:xfrm>
          <a:prstGeom prst="rect">
            <a:avLst/>
          </a:prstGeom>
        </p:spPr>
        <p:txBody>
          <a:bodyPr wrap="square">
            <a:spAutoFit/>
          </a:bodyPr>
          <a:lstStyle/>
          <a:p>
            <a:pPr>
              <a:lnSpc>
                <a:spcPct val="150000"/>
              </a:lnSpc>
            </a:pPr>
            <a:r>
              <a:rPr lang="zh-CN" altLang="en-US" sz="2000"/>
              <a:t>后序遍历的非递归算法：</a:t>
            </a:r>
            <a:endParaRPr lang="en-US" altLang="zh-CN" sz="2000"/>
          </a:p>
          <a:p>
            <a:pPr>
              <a:lnSpc>
                <a:spcPct val="150000"/>
              </a:lnSpc>
            </a:pPr>
            <a:r>
              <a:rPr lang="en-US" altLang="zh-CN" sz="2000"/>
              <a:t>Void  PostOrder_2 ( BiTree  T ) {</a:t>
            </a:r>
          </a:p>
          <a:p>
            <a:pPr>
              <a:lnSpc>
                <a:spcPct val="150000"/>
              </a:lnSpc>
            </a:pPr>
            <a:r>
              <a:rPr lang="en-US" altLang="zh-CN" sz="2000"/>
              <a:t>       InitStack ( S) ;     //</a:t>
            </a:r>
            <a:r>
              <a:rPr lang="zh-CN" altLang="en-US" sz="2000"/>
              <a:t>初始化栈</a:t>
            </a:r>
            <a:r>
              <a:rPr lang="en-US" altLang="zh-CN" sz="2000"/>
              <a:t>S</a:t>
            </a:r>
          </a:p>
          <a:p>
            <a:pPr>
              <a:lnSpc>
                <a:spcPct val="150000"/>
              </a:lnSpc>
            </a:pPr>
            <a:r>
              <a:rPr lang="en-US" altLang="zh-CN" sz="2000"/>
              <a:t>       BiTree  q;           //</a:t>
            </a:r>
            <a:r>
              <a:rPr lang="zh-CN" altLang="en-US" sz="2000"/>
              <a:t>保存出栈结点</a:t>
            </a:r>
            <a:endParaRPr lang="en-US" altLang="zh-CN" sz="2000"/>
          </a:p>
          <a:p>
            <a:pPr>
              <a:lnSpc>
                <a:spcPct val="150000"/>
              </a:lnSpc>
            </a:pPr>
            <a:r>
              <a:rPr lang="en-US" altLang="zh-CN" sz="2000"/>
              <a:t>       BiTree  p = T;         //p</a:t>
            </a:r>
            <a:r>
              <a:rPr lang="zh-CN" altLang="en-US" sz="2000"/>
              <a:t>指针指向当前结点</a:t>
            </a:r>
            <a:endParaRPr lang="en-US" altLang="zh-CN" sz="2000"/>
          </a:p>
          <a:p>
            <a:pPr>
              <a:lnSpc>
                <a:spcPct val="150000"/>
              </a:lnSpc>
            </a:pPr>
            <a:r>
              <a:rPr lang="en-US" altLang="zh-CN" sz="2000"/>
              <a:t>       BiTree  r = NULL;       //r</a:t>
            </a:r>
            <a:r>
              <a:rPr lang="zh-CN" altLang="en-US" sz="2000"/>
              <a:t>记录刚被访问过的结点</a:t>
            </a:r>
            <a:endParaRPr lang="en-US" altLang="zh-CN" sz="2000"/>
          </a:p>
          <a:p>
            <a:pPr>
              <a:lnSpc>
                <a:spcPct val="150000"/>
              </a:lnSpc>
            </a:pPr>
            <a:r>
              <a:rPr lang="en-US" altLang="zh-CN" sz="2000"/>
              <a:t>       Push ( S, p );        //</a:t>
            </a:r>
            <a:r>
              <a:rPr lang="zh-CN" altLang="en-US" sz="2000"/>
              <a:t>先让根入栈</a:t>
            </a:r>
            <a:endParaRPr lang="en-US" altLang="zh-CN" sz="2000"/>
          </a:p>
          <a:p>
            <a:pPr>
              <a:lnSpc>
                <a:spcPct val="150000"/>
              </a:lnSpc>
            </a:pPr>
            <a:r>
              <a:rPr lang="en-US" altLang="zh-CN" sz="2000"/>
              <a:t>       while ( ! IsEmpty ( S  )) {     //</a:t>
            </a:r>
            <a:r>
              <a:rPr lang="zh-CN" altLang="en-US" sz="2000"/>
              <a:t>栈非空则继续遍历</a:t>
            </a:r>
            <a:endParaRPr lang="en-US" altLang="zh-CN" sz="2000"/>
          </a:p>
          <a:p>
            <a:pPr>
              <a:lnSpc>
                <a:spcPct val="150000"/>
              </a:lnSpc>
            </a:pPr>
            <a:r>
              <a:rPr lang="en-US" altLang="zh-CN" sz="2000"/>
              <a:t>	p = getTop ( S );    //</a:t>
            </a:r>
            <a:r>
              <a:rPr lang="zh-CN" altLang="en-US" sz="2000"/>
              <a:t>当前结点置栈顶</a:t>
            </a:r>
            <a:endParaRPr lang="en-US" altLang="zh-CN" sz="2000"/>
          </a:p>
          <a:p>
            <a:pPr>
              <a:lnSpc>
                <a:spcPct val="150000"/>
              </a:lnSpc>
            </a:pPr>
            <a:r>
              <a:rPr lang="en-US" altLang="zh-CN" sz="2000"/>
              <a:t>             if ( ( ! p -&gt; rchild &amp;&amp; ! P -&gt; lchild) || (r != NULL &amp;&amp; ( p -&gt; lchild == r || p -&gt; rchild == r))) {          //</a:t>
            </a:r>
            <a:r>
              <a:rPr lang="zh-CN" altLang="en-US" sz="2000"/>
              <a:t>如果当前结点没有孩子，或者其左孩子或右孩子已经被访问过</a:t>
            </a:r>
            <a:endParaRPr lang="en-US" altLang="zh-CN" sz="2000"/>
          </a:p>
        </p:txBody>
      </p:sp>
    </p:spTree>
    <p:extLst>
      <p:ext uri="{BB962C8B-B14F-4D97-AF65-F5344CB8AC3E}">
        <p14:creationId xmlns:p14="http://schemas.microsoft.com/office/powerpoint/2010/main" val="39398504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467544" y="980728"/>
            <a:ext cx="7484434" cy="5575309"/>
          </a:xfrm>
          <a:prstGeom prst="rect">
            <a:avLst/>
          </a:prstGeom>
        </p:spPr>
        <p:txBody>
          <a:bodyPr wrap="square">
            <a:spAutoFit/>
          </a:bodyPr>
          <a:lstStyle/>
          <a:p>
            <a:pPr>
              <a:lnSpc>
                <a:spcPct val="150000"/>
              </a:lnSpc>
            </a:pPr>
            <a:r>
              <a:rPr lang="en-US" altLang="zh-CN" sz="2000"/>
              <a:t>		Visit ( p ) ;       //</a:t>
            </a:r>
            <a:r>
              <a:rPr lang="zh-CN" altLang="en-US" sz="2000"/>
              <a:t>直接访问</a:t>
            </a:r>
            <a:r>
              <a:rPr lang="en-US" altLang="zh-CN" sz="2000"/>
              <a:t>p</a:t>
            </a:r>
          </a:p>
          <a:p>
            <a:pPr>
              <a:lnSpc>
                <a:spcPct val="150000"/>
              </a:lnSpc>
            </a:pPr>
            <a:r>
              <a:rPr lang="en-US" altLang="zh-CN" sz="2000"/>
              <a:t>		Pop ( S, q ) ;   //</a:t>
            </a:r>
            <a:r>
              <a:rPr lang="zh-CN" altLang="en-US" sz="2000"/>
              <a:t>访问完后出栈</a:t>
            </a:r>
            <a:endParaRPr lang="en-US" altLang="zh-CN" sz="2000"/>
          </a:p>
          <a:p>
            <a:pPr>
              <a:lnSpc>
                <a:spcPct val="150000"/>
              </a:lnSpc>
            </a:pPr>
            <a:r>
              <a:rPr lang="en-US" altLang="zh-CN" sz="2000"/>
              <a:t>		r  =  p;     }      //r</a:t>
            </a:r>
            <a:r>
              <a:rPr lang="zh-CN" altLang="en-US" sz="2000"/>
              <a:t>指示</a:t>
            </a:r>
            <a:r>
              <a:rPr lang="en-US" altLang="zh-CN" sz="2000"/>
              <a:t>p</a:t>
            </a:r>
            <a:r>
              <a:rPr lang="zh-CN" altLang="en-US" sz="2000"/>
              <a:t>刚被访问</a:t>
            </a:r>
            <a:endParaRPr lang="en-US" altLang="zh-CN" sz="2000"/>
          </a:p>
          <a:p>
            <a:pPr>
              <a:lnSpc>
                <a:spcPct val="150000"/>
              </a:lnSpc>
            </a:pPr>
            <a:r>
              <a:rPr lang="en-US" altLang="zh-CN" sz="2000"/>
              <a:t>else  {</a:t>
            </a:r>
          </a:p>
          <a:p>
            <a:pPr>
              <a:lnSpc>
                <a:spcPct val="150000"/>
              </a:lnSpc>
            </a:pPr>
            <a:r>
              <a:rPr lang="en-US" altLang="zh-CN" sz="2000"/>
              <a:t>		if ( p -&gt; rchild != NULL)</a:t>
            </a:r>
          </a:p>
          <a:p>
            <a:pPr>
              <a:lnSpc>
                <a:spcPct val="150000"/>
              </a:lnSpc>
            </a:pPr>
            <a:r>
              <a:rPr lang="en-US" altLang="zh-CN" sz="2000"/>
              <a:t>			Push ( S, p -&gt; rchild )</a:t>
            </a:r>
            <a:r>
              <a:rPr lang="zh-CN" altLang="en-US" sz="2000"/>
              <a:t>；</a:t>
            </a:r>
            <a:r>
              <a:rPr lang="en-US" altLang="zh-CN" sz="2000"/>
              <a:t>		</a:t>
            </a:r>
          </a:p>
          <a:p>
            <a:pPr>
              <a:lnSpc>
                <a:spcPct val="150000"/>
              </a:lnSpc>
            </a:pPr>
            <a:r>
              <a:rPr lang="en-US" altLang="zh-CN" sz="2000"/>
              <a:t>		if ( p -&gt; lchild != NULL)</a:t>
            </a:r>
          </a:p>
          <a:p>
            <a:pPr>
              <a:lnSpc>
                <a:spcPct val="150000"/>
              </a:lnSpc>
            </a:pPr>
            <a:r>
              <a:rPr lang="en-US" altLang="zh-CN" sz="2000"/>
              <a:t>			Push ( S, p -&gt; lchild );	</a:t>
            </a:r>
          </a:p>
          <a:p>
            <a:pPr>
              <a:lnSpc>
                <a:spcPct val="150000"/>
              </a:lnSpc>
            </a:pPr>
            <a:r>
              <a:rPr lang="en-US" altLang="zh-CN" sz="2000"/>
              <a:t>		}    //else</a:t>
            </a:r>
          </a:p>
          <a:p>
            <a:pPr>
              <a:lnSpc>
                <a:spcPct val="150000"/>
              </a:lnSpc>
            </a:pPr>
            <a:r>
              <a:rPr lang="en-US" altLang="zh-CN" sz="2000"/>
              <a:t>	}	//while </a:t>
            </a:r>
          </a:p>
          <a:p>
            <a:pPr>
              <a:lnSpc>
                <a:spcPct val="150000"/>
              </a:lnSpc>
            </a:pPr>
            <a:r>
              <a:rPr lang="en-US" altLang="zh-CN" sz="2000"/>
              <a:t>}</a:t>
            </a:r>
          </a:p>
          <a:p>
            <a:pPr>
              <a:lnSpc>
                <a:spcPct val="150000"/>
              </a:lnSpc>
            </a:pPr>
            <a:r>
              <a:rPr lang="zh-CN" altLang="en-US" sz="2000"/>
              <a:t>   </a:t>
            </a:r>
            <a:endParaRPr lang="en-US" altLang="zh-CN" sz="2000"/>
          </a:p>
        </p:txBody>
      </p:sp>
    </p:spTree>
    <p:extLst>
      <p:ext uri="{BB962C8B-B14F-4D97-AF65-F5344CB8AC3E}">
        <p14:creationId xmlns:p14="http://schemas.microsoft.com/office/powerpoint/2010/main" val="1239378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7484434" cy="3820982"/>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三、二叉树的存储及算法</a:t>
            </a:r>
            <a:endParaRPr lang="en-US" altLang="zh-CN" sz="2400" b="1" kern="100">
              <a:latin typeface="Calibri"/>
              <a:ea typeface="宋体"/>
              <a:cs typeface="Times New Roman"/>
            </a:endParaRPr>
          </a:p>
          <a:p>
            <a:pPr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7</a:t>
            </a:r>
            <a:r>
              <a:rPr lang="zh-CN" altLang="en-US" sz="2000" kern="100">
                <a:latin typeface="Calibri"/>
                <a:ea typeface="宋体"/>
                <a:cs typeface="Times New Roman"/>
              </a:rPr>
              <a:t>）二叉树算法：遍历算法</a:t>
            </a:r>
            <a:endParaRPr lang="en-US" altLang="zh-CN" sz="2000" kern="100">
              <a:latin typeface="Calibri"/>
              <a:ea typeface="宋体"/>
              <a:cs typeface="Times New Roman"/>
            </a:endParaRPr>
          </a:p>
          <a:p>
            <a:pPr>
              <a:lnSpc>
                <a:spcPct val="150000"/>
              </a:lnSpc>
            </a:pPr>
            <a:r>
              <a:rPr lang="zh-CN" altLang="en-US" sz="2000"/>
              <a:t>层次遍历：</a:t>
            </a:r>
            <a:endParaRPr lang="en-US" altLang="zh-CN" sz="2000"/>
          </a:p>
          <a:p>
            <a:pPr>
              <a:lnSpc>
                <a:spcPct val="150000"/>
              </a:lnSpc>
            </a:pPr>
            <a:r>
              <a:rPr lang="en-US" altLang="zh-CN" sz="2000"/>
              <a:t>Void  LevelOrder ( BiTree  T) {</a:t>
            </a:r>
          </a:p>
          <a:p>
            <a:pPr>
              <a:lnSpc>
                <a:spcPct val="150000"/>
              </a:lnSpc>
            </a:pPr>
            <a:r>
              <a:rPr lang="en-US" altLang="zh-CN" sz="2000"/>
              <a:t>       InitQueue ( Q );       //</a:t>
            </a:r>
            <a:r>
              <a:rPr lang="zh-CN" altLang="en-US" sz="2000"/>
              <a:t>初始化队列</a:t>
            </a:r>
            <a:r>
              <a:rPr lang="en-US" altLang="zh-CN" sz="2000"/>
              <a:t>Q</a:t>
            </a:r>
          </a:p>
          <a:p>
            <a:pPr>
              <a:lnSpc>
                <a:spcPct val="150000"/>
              </a:lnSpc>
            </a:pPr>
            <a:r>
              <a:rPr lang="en-US" altLang="zh-CN" sz="2000"/>
              <a:t>       BiTree  p;                //p</a:t>
            </a:r>
            <a:r>
              <a:rPr lang="zh-CN" altLang="en-US" sz="2000"/>
              <a:t>指向当前树结点</a:t>
            </a:r>
            <a:endParaRPr lang="en-US" altLang="zh-CN" sz="2000"/>
          </a:p>
          <a:p>
            <a:pPr>
              <a:lnSpc>
                <a:spcPct val="150000"/>
              </a:lnSpc>
            </a:pPr>
            <a:r>
              <a:rPr lang="en-US" altLang="zh-CN" sz="2000"/>
              <a:t>       EnQueue ( Q, T);     //</a:t>
            </a:r>
            <a:r>
              <a:rPr lang="zh-CN" altLang="en-US" sz="2000"/>
              <a:t>先将树根入队</a:t>
            </a:r>
            <a:endParaRPr lang="en-US" altLang="zh-CN" sz="2000"/>
          </a:p>
          <a:p>
            <a:pPr>
              <a:lnSpc>
                <a:spcPct val="150000"/>
              </a:lnSpc>
            </a:pPr>
            <a:endParaRPr lang="en-US" altLang="zh-CN" sz="2000"/>
          </a:p>
        </p:txBody>
      </p:sp>
      <p:sp>
        <p:nvSpPr>
          <p:cNvPr id="3" name="椭圆 2">
            <a:extLst>
              <a:ext uri="{FF2B5EF4-FFF2-40B4-BE49-F238E27FC236}">
                <a16:creationId xmlns="" xmlns:a16="http://schemas.microsoft.com/office/drawing/2014/main" id="{0B5CC138-2B23-4158-AD49-5E9B9829317C}"/>
              </a:ext>
            </a:extLst>
          </p:cNvPr>
          <p:cNvSpPr/>
          <p:nvPr/>
        </p:nvSpPr>
        <p:spPr>
          <a:xfrm>
            <a:off x="7059470" y="3417416"/>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4" name="椭圆 3">
            <a:extLst>
              <a:ext uri="{FF2B5EF4-FFF2-40B4-BE49-F238E27FC236}">
                <a16:creationId xmlns="" xmlns:a16="http://schemas.microsoft.com/office/drawing/2014/main" id="{672908C5-9FC9-45E1-8F8F-46ECF0E90410}"/>
              </a:ext>
            </a:extLst>
          </p:cNvPr>
          <p:cNvSpPr/>
          <p:nvPr/>
        </p:nvSpPr>
        <p:spPr>
          <a:xfrm>
            <a:off x="5967385" y="43666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6" name="椭圆 5">
            <a:extLst>
              <a:ext uri="{FF2B5EF4-FFF2-40B4-BE49-F238E27FC236}">
                <a16:creationId xmlns="" xmlns:a16="http://schemas.microsoft.com/office/drawing/2014/main" id="{23823F6A-579D-46EC-8FB2-49D11FCD51E4}"/>
              </a:ext>
            </a:extLst>
          </p:cNvPr>
          <p:cNvSpPr/>
          <p:nvPr/>
        </p:nvSpPr>
        <p:spPr>
          <a:xfrm>
            <a:off x="4983585" y="5405868"/>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7" name="椭圆 6">
            <a:extLst>
              <a:ext uri="{FF2B5EF4-FFF2-40B4-BE49-F238E27FC236}">
                <a16:creationId xmlns="" xmlns:a16="http://schemas.microsoft.com/office/drawing/2014/main" id="{7C1EC53C-A80C-4FF8-9689-09898C310EAD}"/>
              </a:ext>
            </a:extLst>
          </p:cNvPr>
          <p:cNvSpPr/>
          <p:nvPr/>
        </p:nvSpPr>
        <p:spPr>
          <a:xfrm>
            <a:off x="7981891" y="4366644"/>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8" name="椭圆 7">
            <a:extLst>
              <a:ext uri="{FF2B5EF4-FFF2-40B4-BE49-F238E27FC236}">
                <a16:creationId xmlns="" xmlns:a16="http://schemas.microsoft.com/office/drawing/2014/main" id="{A7489485-DCA3-410E-866B-B9CCCD538D9C}"/>
              </a:ext>
            </a:extLst>
          </p:cNvPr>
          <p:cNvSpPr/>
          <p:nvPr/>
        </p:nvSpPr>
        <p:spPr>
          <a:xfrm>
            <a:off x="6363643" y="5405868"/>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sp>
        <p:nvSpPr>
          <p:cNvPr id="9" name="椭圆 8">
            <a:extLst>
              <a:ext uri="{FF2B5EF4-FFF2-40B4-BE49-F238E27FC236}">
                <a16:creationId xmlns="" xmlns:a16="http://schemas.microsoft.com/office/drawing/2014/main" id="{A5C30C31-3BAB-43AD-B884-18E010D9218E}"/>
              </a:ext>
            </a:extLst>
          </p:cNvPr>
          <p:cNvSpPr/>
          <p:nvPr/>
        </p:nvSpPr>
        <p:spPr>
          <a:xfrm>
            <a:off x="7380312" y="5405868"/>
            <a:ext cx="641684" cy="641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cxnSp>
        <p:nvCxnSpPr>
          <p:cNvPr id="10" name="直接箭头连接符 9">
            <a:extLst>
              <a:ext uri="{FF2B5EF4-FFF2-40B4-BE49-F238E27FC236}">
                <a16:creationId xmlns="" xmlns:a16="http://schemas.microsoft.com/office/drawing/2014/main" id="{4A31D985-1771-43E6-8422-517EC499A104}"/>
              </a:ext>
            </a:extLst>
          </p:cNvPr>
          <p:cNvCxnSpPr>
            <a:endCxn id="4" idx="7"/>
          </p:cNvCxnSpPr>
          <p:nvPr/>
        </p:nvCxnSpPr>
        <p:spPr>
          <a:xfrm flipH="1">
            <a:off x="6515097" y="4059100"/>
            <a:ext cx="490230" cy="40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 xmlns:a16="http://schemas.microsoft.com/office/drawing/2014/main" id="{24437AA4-3BD6-4F87-8ABF-344FE8EC7570}"/>
              </a:ext>
            </a:extLst>
          </p:cNvPr>
          <p:cNvCxnSpPr/>
          <p:nvPr/>
        </p:nvCxnSpPr>
        <p:spPr>
          <a:xfrm flipH="1">
            <a:off x="5535307" y="5006340"/>
            <a:ext cx="490230" cy="40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1E673B51-99B4-4EB6-B9F2-C34F72D73D95}"/>
              </a:ext>
            </a:extLst>
          </p:cNvPr>
          <p:cNvCxnSpPr>
            <a:cxnSpLocks/>
          </p:cNvCxnSpPr>
          <p:nvPr/>
        </p:nvCxnSpPr>
        <p:spPr>
          <a:xfrm flipH="1">
            <a:off x="7801853" y="5006340"/>
            <a:ext cx="357977" cy="39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 xmlns:a16="http://schemas.microsoft.com/office/drawing/2014/main" id="{D9FEA343-D8D4-4C7C-AC13-9741ECFC4473}"/>
              </a:ext>
            </a:extLst>
          </p:cNvPr>
          <p:cNvCxnSpPr/>
          <p:nvPr/>
        </p:nvCxnSpPr>
        <p:spPr>
          <a:xfrm>
            <a:off x="7701154" y="4059100"/>
            <a:ext cx="320842" cy="30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 xmlns:a16="http://schemas.microsoft.com/office/drawing/2014/main" id="{CE79F895-B332-4E9F-B174-7E917BB82129}"/>
              </a:ext>
            </a:extLst>
          </p:cNvPr>
          <p:cNvCxnSpPr>
            <a:cxnSpLocks/>
          </p:cNvCxnSpPr>
          <p:nvPr/>
        </p:nvCxnSpPr>
        <p:spPr>
          <a:xfrm>
            <a:off x="6392539" y="5085172"/>
            <a:ext cx="245115" cy="291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746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467544" y="980728"/>
            <a:ext cx="7484434" cy="3728649"/>
          </a:xfrm>
          <a:prstGeom prst="rect">
            <a:avLst/>
          </a:prstGeom>
        </p:spPr>
        <p:txBody>
          <a:bodyPr wrap="square">
            <a:spAutoFit/>
          </a:bodyPr>
          <a:lstStyle/>
          <a:p>
            <a:pPr>
              <a:lnSpc>
                <a:spcPct val="150000"/>
              </a:lnSpc>
            </a:pPr>
            <a:r>
              <a:rPr lang="en-US" altLang="zh-CN" sz="2000"/>
              <a:t> while ( ! IsEmpty ( Q ))  {      //</a:t>
            </a:r>
            <a:r>
              <a:rPr lang="zh-CN" altLang="en-US" sz="2000"/>
              <a:t>如果队不空则继续遍历</a:t>
            </a:r>
            <a:endParaRPr lang="en-US" altLang="zh-CN" sz="2000"/>
          </a:p>
          <a:p>
            <a:pPr>
              <a:lnSpc>
                <a:spcPct val="150000"/>
              </a:lnSpc>
            </a:pPr>
            <a:r>
              <a:rPr lang="en-US" altLang="zh-CN" sz="2000"/>
              <a:t>	DeQueue ( Q, p );  //</a:t>
            </a:r>
            <a:r>
              <a:rPr lang="zh-CN" altLang="en-US" sz="2000"/>
              <a:t>队头出队</a:t>
            </a:r>
            <a:r>
              <a:rPr lang="en-US" altLang="zh-CN" sz="2000"/>
              <a:t> </a:t>
            </a:r>
          </a:p>
          <a:p>
            <a:pPr>
              <a:lnSpc>
                <a:spcPct val="150000"/>
              </a:lnSpc>
            </a:pPr>
            <a:r>
              <a:rPr lang="en-US" altLang="zh-CN" sz="2000"/>
              <a:t>	Visit ( p );     //</a:t>
            </a:r>
            <a:r>
              <a:rPr lang="zh-CN" altLang="en-US" sz="2000"/>
              <a:t>访问出队结点</a:t>
            </a:r>
            <a:r>
              <a:rPr lang="en-US" altLang="zh-CN" sz="2000"/>
              <a:t>p</a:t>
            </a:r>
          </a:p>
          <a:p>
            <a:pPr>
              <a:lnSpc>
                <a:spcPct val="150000"/>
              </a:lnSpc>
            </a:pPr>
            <a:r>
              <a:rPr lang="en-US" altLang="zh-CN" sz="2000"/>
              <a:t>	if</a:t>
            </a:r>
            <a:r>
              <a:rPr lang="zh-CN" altLang="en-US" sz="2000"/>
              <a:t> </a:t>
            </a:r>
            <a:r>
              <a:rPr lang="en-US" altLang="zh-CN" sz="2000"/>
              <a:t>( p -&gt; lchild != NULL)  EnQueue (Q, p -&gt; lchild);     //p</a:t>
            </a:r>
            <a:r>
              <a:rPr lang="zh-CN" altLang="en-US" sz="2000"/>
              <a:t>左孩子存在就入队</a:t>
            </a:r>
            <a:endParaRPr lang="en-US" altLang="zh-CN" sz="2000"/>
          </a:p>
          <a:p>
            <a:pPr>
              <a:lnSpc>
                <a:spcPct val="150000"/>
              </a:lnSpc>
            </a:pPr>
            <a:r>
              <a:rPr lang="en-US" altLang="zh-CN" sz="2000"/>
              <a:t>	if ( p -&gt; rchild != NULL)  EnQueue (Q, p -&gt;rchild); }  //p</a:t>
            </a:r>
            <a:r>
              <a:rPr lang="zh-CN" altLang="en-US" sz="2000"/>
              <a:t>右孩子存在就入队</a:t>
            </a:r>
            <a:endParaRPr lang="en-US" altLang="zh-CN" sz="2000"/>
          </a:p>
          <a:p>
            <a:pPr>
              <a:lnSpc>
                <a:spcPct val="150000"/>
              </a:lnSpc>
            </a:pPr>
            <a:r>
              <a:rPr lang="en-US" altLang="zh-CN" sz="2000"/>
              <a:t>}</a:t>
            </a:r>
            <a:r>
              <a:rPr lang="zh-CN" altLang="en-US" sz="2000"/>
              <a:t>   </a:t>
            </a:r>
            <a:endParaRPr lang="en-US" altLang="zh-CN" sz="2000"/>
          </a:p>
        </p:txBody>
      </p:sp>
    </p:spTree>
    <p:extLst>
      <p:ext uri="{BB962C8B-B14F-4D97-AF65-F5344CB8AC3E}">
        <p14:creationId xmlns:p14="http://schemas.microsoft.com/office/powerpoint/2010/main" val="14143496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179512" y="1124744"/>
            <a:ext cx="8784976" cy="1055289"/>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四、</a:t>
            </a:r>
            <a:r>
              <a:rPr lang="en-US" altLang="zh-CN" sz="2400" b="1" kern="100">
                <a:latin typeface="Calibri"/>
                <a:ea typeface="宋体"/>
                <a:cs typeface="Times New Roman"/>
              </a:rPr>
              <a:t>3</a:t>
            </a:r>
            <a:r>
              <a:rPr lang="zh-CN" altLang="en-US" sz="2400" b="1" kern="100">
                <a:latin typeface="Calibri"/>
                <a:ea typeface="宋体"/>
                <a:cs typeface="Times New Roman"/>
              </a:rPr>
              <a:t>种二叉树</a:t>
            </a:r>
            <a:r>
              <a:rPr lang="en-US" altLang="zh-CN" sz="2400" b="1" kern="100">
                <a:latin typeface="Calibri"/>
                <a:ea typeface="宋体"/>
                <a:cs typeface="Times New Roman"/>
              </a:rPr>
              <a:t>: </a:t>
            </a:r>
            <a:r>
              <a:rPr lang="zh-CN" altLang="en-US" sz="2400" b="1" kern="100">
                <a:latin typeface="Calibri"/>
                <a:ea typeface="宋体"/>
                <a:cs typeface="Times New Roman"/>
              </a:rPr>
              <a:t>线索二叉树、最优二叉树、平衡二叉树</a:t>
            </a:r>
            <a:endParaRPr lang="en-US" altLang="zh-CN" sz="2400" b="1" kern="100">
              <a:latin typeface="Calibri"/>
              <a:ea typeface="宋体"/>
              <a:cs typeface="Times New Roman"/>
            </a:endParaRPr>
          </a:p>
          <a:p>
            <a:pPr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8</a:t>
            </a:r>
            <a:r>
              <a:rPr lang="zh-CN" altLang="en-US" sz="2000" kern="100">
                <a:latin typeface="Calibri"/>
                <a:ea typeface="宋体"/>
                <a:cs typeface="Times New Roman"/>
              </a:rPr>
              <a:t>）最优二叉树</a:t>
            </a:r>
            <a:endParaRPr lang="en-US" altLang="zh-CN" sz="2000"/>
          </a:p>
        </p:txBody>
      </p:sp>
      <p:pic>
        <p:nvPicPr>
          <p:cNvPr id="3" name="图片 2">
            <a:extLst>
              <a:ext uri="{FF2B5EF4-FFF2-40B4-BE49-F238E27FC236}">
                <a16:creationId xmlns="" xmlns:a16="http://schemas.microsoft.com/office/drawing/2014/main" id="{5B99FB5C-DEF5-46F2-875E-0D1E5B4CA009}"/>
              </a:ext>
            </a:extLst>
          </p:cNvPr>
          <p:cNvPicPr>
            <a:picLocks noChangeAspect="1"/>
          </p:cNvPicPr>
          <p:nvPr/>
        </p:nvPicPr>
        <p:blipFill>
          <a:blip r:embed="rId2"/>
          <a:stretch>
            <a:fillRect/>
          </a:stretch>
        </p:blipFill>
        <p:spPr>
          <a:xfrm>
            <a:off x="1527182" y="2915697"/>
            <a:ext cx="2943225" cy="1724025"/>
          </a:xfrm>
          <a:prstGeom prst="rect">
            <a:avLst/>
          </a:prstGeom>
        </p:spPr>
      </p:pic>
      <p:pic>
        <p:nvPicPr>
          <p:cNvPr id="4" name="图片 3">
            <a:extLst>
              <a:ext uri="{FF2B5EF4-FFF2-40B4-BE49-F238E27FC236}">
                <a16:creationId xmlns="" xmlns:a16="http://schemas.microsoft.com/office/drawing/2014/main" id="{E87E50AB-DB09-4BF3-8542-E10074CBE4B0}"/>
              </a:ext>
            </a:extLst>
          </p:cNvPr>
          <p:cNvPicPr>
            <a:picLocks noChangeAspect="1"/>
          </p:cNvPicPr>
          <p:nvPr/>
        </p:nvPicPr>
        <p:blipFill>
          <a:blip r:embed="rId3"/>
          <a:stretch>
            <a:fillRect/>
          </a:stretch>
        </p:blipFill>
        <p:spPr>
          <a:xfrm>
            <a:off x="4842611" y="2940956"/>
            <a:ext cx="2677403" cy="1724025"/>
          </a:xfrm>
          <a:prstGeom prst="rect">
            <a:avLst/>
          </a:prstGeom>
        </p:spPr>
      </p:pic>
      <p:sp>
        <p:nvSpPr>
          <p:cNvPr id="6" name="文本框 5">
            <a:extLst>
              <a:ext uri="{FF2B5EF4-FFF2-40B4-BE49-F238E27FC236}">
                <a16:creationId xmlns="" xmlns:a16="http://schemas.microsoft.com/office/drawing/2014/main" id="{752CAFF7-0ED1-4B1F-9EFE-3C7A17DD15F2}"/>
              </a:ext>
            </a:extLst>
          </p:cNvPr>
          <p:cNvSpPr txBox="1"/>
          <p:nvPr/>
        </p:nvSpPr>
        <p:spPr>
          <a:xfrm>
            <a:off x="371136" y="2307231"/>
            <a:ext cx="8137610" cy="400110"/>
          </a:xfrm>
          <a:prstGeom prst="rect">
            <a:avLst/>
          </a:prstGeom>
          <a:noFill/>
        </p:spPr>
        <p:txBody>
          <a:bodyPr wrap="square" rtlCol="0">
            <a:spAutoFit/>
          </a:bodyPr>
          <a:lstStyle/>
          <a:p>
            <a:r>
              <a:rPr lang="zh-CN" altLang="en-US" sz="2000"/>
              <a:t>树的</a:t>
            </a:r>
            <a:r>
              <a:rPr lang="en-US" altLang="zh-CN" sz="2000"/>
              <a:t>WPL</a:t>
            </a:r>
            <a:r>
              <a:rPr lang="zh-CN" altLang="en-US" sz="2000"/>
              <a:t>计算：给定</a:t>
            </a:r>
            <a:r>
              <a:rPr lang="en-US" altLang="zh-CN" sz="2000"/>
              <a:t>A</a:t>
            </a:r>
            <a:r>
              <a:rPr lang="zh-CN" altLang="en-US" sz="2000"/>
              <a:t>、</a:t>
            </a:r>
            <a:r>
              <a:rPr lang="en-US" altLang="zh-CN" sz="2000"/>
              <a:t>B</a:t>
            </a:r>
            <a:r>
              <a:rPr lang="zh-CN" altLang="en-US" sz="2000"/>
              <a:t>、</a:t>
            </a:r>
            <a:r>
              <a:rPr lang="en-US" altLang="zh-CN" sz="2000"/>
              <a:t>C</a:t>
            </a:r>
            <a:r>
              <a:rPr lang="zh-CN" altLang="en-US" sz="2000"/>
              <a:t>、</a:t>
            </a:r>
            <a:r>
              <a:rPr lang="en-US" altLang="zh-CN" sz="2000"/>
              <a:t>D</a:t>
            </a:r>
            <a:r>
              <a:rPr lang="zh-CN" altLang="en-US" sz="2000"/>
              <a:t>的权值分别为</a:t>
            </a:r>
            <a:r>
              <a:rPr lang="en-US" altLang="zh-CN" sz="2000"/>
              <a:t>5</a:t>
            </a:r>
            <a:r>
              <a:rPr lang="zh-CN" altLang="en-US" sz="2000"/>
              <a:t>、</a:t>
            </a:r>
            <a:r>
              <a:rPr lang="en-US" altLang="zh-CN" sz="2000"/>
              <a:t>7</a:t>
            </a:r>
            <a:r>
              <a:rPr lang="zh-CN" altLang="en-US" sz="2000"/>
              <a:t>、</a:t>
            </a:r>
            <a:r>
              <a:rPr lang="en-US" altLang="zh-CN" sz="2000"/>
              <a:t>2</a:t>
            </a:r>
            <a:r>
              <a:rPr lang="zh-CN" altLang="en-US" sz="2000"/>
              <a:t>、</a:t>
            </a:r>
            <a:r>
              <a:rPr lang="en-US" altLang="zh-CN" sz="2000"/>
              <a:t>13.</a:t>
            </a:r>
            <a:endParaRPr lang="zh-CN" altLang="en-US" sz="2000"/>
          </a:p>
        </p:txBody>
      </p:sp>
      <p:sp>
        <p:nvSpPr>
          <p:cNvPr id="7" name="文本框 6">
            <a:extLst>
              <a:ext uri="{FF2B5EF4-FFF2-40B4-BE49-F238E27FC236}">
                <a16:creationId xmlns="" xmlns:a16="http://schemas.microsoft.com/office/drawing/2014/main" id="{72BCDBBC-DABD-4661-8B7C-7F7447F2CCA6}"/>
              </a:ext>
            </a:extLst>
          </p:cNvPr>
          <p:cNvSpPr txBox="1"/>
          <p:nvPr/>
        </p:nvSpPr>
        <p:spPr>
          <a:xfrm>
            <a:off x="1566167" y="4664981"/>
            <a:ext cx="2773493" cy="276999"/>
          </a:xfrm>
          <a:prstGeom prst="rect">
            <a:avLst/>
          </a:prstGeom>
          <a:noFill/>
        </p:spPr>
        <p:txBody>
          <a:bodyPr wrap="square" rtlCol="0">
            <a:spAutoFit/>
          </a:bodyPr>
          <a:lstStyle/>
          <a:p>
            <a:r>
              <a:rPr lang="en-US" altLang="zh-CN" sz="1200"/>
              <a:t>                        (a)</a:t>
            </a:r>
            <a:endParaRPr lang="zh-CN" altLang="en-US" sz="1200"/>
          </a:p>
        </p:txBody>
      </p:sp>
      <p:sp>
        <p:nvSpPr>
          <p:cNvPr id="8" name="文本框 7">
            <a:extLst>
              <a:ext uri="{FF2B5EF4-FFF2-40B4-BE49-F238E27FC236}">
                <a16:creationId xmlns="" xmlns:a16="http://schemas.microsoft.com/office/drawing/2014/main" id="{4A8DC8FC-2BE2-4BCF-B7AE-BD7D3BC92FC0}"/>
              </a:ext>
            </a:extLst>
          </p:cNvPr>
          <p:cNvSpPr txBox="1"/>
          <p:nvPr/>
        </p:nvSpPr>
        <p:spPr>
          <a:xfrm>
            <a:off x="5004048" y="4677968"/>
            <a:ext cx="2773493" cy="276999"/>
          </a:xfrm>
          <a:prstGeom prst="rect">
            <a:avLst/>
          </a:prstGeom>
          <a:noFill/>
        </p:spPr>
        <p:txBody>
          <a:bodyPr wrap="square" rtlCol="0">
            <a:spAutoFit/>
          </a:bodyPr>
          <a:lstStyle/>
          <a:p>
            <a:r>
              <a:rPr lang="en-US" altLang="zh-CN" sz="1200"/>
              <a:t>                        (b)</a:t>
            </a:r>
            <a:endParaRPr lang="zh-CN" altLang="en-US" sz="1200"/>
          </a:p>
        </p:txBody>
      </p:sp>
      <p:sp>
        <p:nvSpPr>
          <p:cNvPr id="10" name="文本框 9">
            <a:extLst>
              <a:ext uri="{FF2B5EF4-FFF2-40B4-BE49-F238E27FC236}">
                <a16:creationId xmlns="" xmlns:a16="http://schemas.microsoft.com/office/drawing/2014/main" id="{AB42AFFA-9D79-4FF8-B83F-5C0187E84115}"/>
              </a:ext>
            </a:extLst>
          </p:cNvPr>
          <p:cNvSpPr txBox="1"/>
          <p:nvPr/>
        </p:nvSpPr>
        <p:spPr>
          <a:xfrm>
            <a:off x="827584" y="5157192"/>
            <a:ext cx="7841583" cy="955903"/>
          </a:xfrm>
          <a:prstGeom prst="rect">
            <a:avLst/>
          </a:prstGeom>
          <a:noFill/>
        </p:spPr>
        <p:txBody>
          <a:bodyPr wrap="square" rtlCol="0">
            <a:spAutoFit/>
          </a:bodyPr>
          <a:lstStyle/>
          <a:p>
            <a:pPr>
              <a:lnSpc>
                <a:spcPct val="150000"/>
              </a:lnSpc>
            </a:pPr>
            <a:r>
              <a:rPr lang="zh-CN" altLang="en-US" sz="2000"/>
              <a:t>图</a:t>
            </a:r>
            <a:r>
              <a:rPr lang="en-US" altLang="zh-CN" sz="2000"/>
              <a:t>(a)</a:t>
            </a:r>
            <a:r>
              <a:rPr lang="zh-CN" altLang="en-US" sz="2000"/>
              <a:t>的</a:t>
            </a:r>
            <a:r>
              <a:rPr lang="en-US" altLang="zh-CN" sz="2000"/>
              <a:t>WPL</a:t>
            </a:r>
            <a:r>
              <a:rPr lang="zh-CN" altLang="en-US" sz="2000"/>
              <a:t>：</a:t>
            </a:r>
            <a:r>
              <a:rPr lang="en-US" altLang="zh-CN" sz="2000"/>
              <a:t>2 </a:t>
            </a:r>
            <a:r>
              <a:rPr lang="zh-CN" altLang="en-US" sz="2000"/>
              <a:t>* </a:t>
            </a:r>
            <a:r>
              <a:rPr lang="en-US" altLang="zh-CN" sz="2000"/>
              <a:t>( 5 + 7 + 2 + 13) = 54;</a:t>
            </a:r>
          </a:p>
          <a:p>
            <a:pPr>
              <a:lnSpc>
                <a:spcPct val="150000"/>
              </a:lnSpc>
            </a:pPr>
            <a:r>
              <a:rPr lang="zh-CN" altLang="en-US" sz="2000"/>
              <a:t>图</a:t>
            </a:r>
            <a:r>
              <a:rPr lang="en-US" altLang="zh-CN" sz="2000"/>
              <a:t>(b)</a:t>
            </a:r>
            <a:r>
              <a:rPr lang="zh-CN" altLang="en-US" sz="2000"/>
              <a:t>的</a:t>
            </a:r>
            <a:r>
              <a:rPr lang="en-US" altLang="zh-CN" sz="2000"/>
              <a:t>WPL</a:t>
            </a:r>
            <a:r>
              <a:rPr lang="zh-CN" altLang="en-US" sz="2000"/>
              <a:t>：</a:t>
            </a:r>
            <a:r>
              <a:rPr lang="en-US" altLang="zh-CN" sz="2000"/>
              <a:t>3 * ( 2 + 5 ) + 2 * 7 + 1 * 13 = 48.</a:t>
            </a:r>
            <a:endParaRPr lang="zh-CN" altLang="en-US" sz="2000"/>
          </a:p>
        </p:txBody>
      </p:sp>
    </p:spTree>
    <p:extLst>
      <p:ext uri="{BB962C8B-B14F-4D97-AF65-F5344CB8AC3E}">
        <p14:creationId xmlns:p14="http://schemas.microsoft.com/office/powerpoint/2010/main" val="39412090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body" idx="1"/>
          </p:nvPr>
        </p:nvSpPr>
        <p:spPr/>
        <p:txBody>
          <a:bodyPr/>
          <a:lstStyle/>
          <a:p>
            <a:pPr marL="0" indent="0">
              <a:buFontTx/>
              <a:buNone/>
            </a:pPr>
            <a:r>
              <a:rPr lang="en-US" altLang="zh-CN" sz="2400"/>
              <a:t>  </a:t>
            </a:r>
            <a:r>
              <a:rPr lang="zh-CN" altLang="en-US" sz="2400"/>
              <a:t>　 在二叉树的三种遍历递归算法中，对于每个算法都访问到了每个结点的每一个域，并且每个结点的每一个域仅被访问一次，所以其时间复杂度均为</a:t>
            </a:r>
            <a:r>
              <a:rPr lang="en-US" altLang="zh-CN" sz="2400"/>
              <a:t>O(n)</a:t>
            </a:r>
            <a:r>
              <a:rPr lang="zh-CN" altLang="en-US" sz="2400"/>
              <a:t>，</a:t>
            </a:r>
            <a:r>
              <a:rPr lang="en-US" altLang="zh-CN" sz="2400"/>
              <a:t>n</a:t>
            </a:r>
            <a:r>
              <a:rPr lang="zh-CN" altLang="en-US" sz="2400"/>
              <a:t>表示二叉树中结点的个数。另外，在执行遍历算法时，系统都要使用一个栈。栈的最大深度等于二叉树的深度加</a:t>
            </a:r>
            <a:r>
              <a:rPr lang="en-US" altLang="zh-CN" sz="2400"/>
              <a:t>1</a:t>
            </a:r>
            <a:r>
              <a:rPr lang="zh-CN" altLang="en-US" sz="2400"/>
              <a:t>。二叉树的深度视具体形态决定。若二叉树为完全二叉树，则二叉树的深度为</a:t>
            </a:r>
            <a:r>
              <a:rPr lang="zh-CN" altLang="en-US" sz="2400">
                <a:sym typeface="Symbol" panose="05050102010706020507" pitchFamily="18" charset="2"/>
              </a:rPr>
              <a:t></a:t>
            </a:r>
            <a:r>
              <a:rPr lang="en-US" altLang="zh-CN" sz="2400"/>
              <a:t>log2n </a:t>
            </a:r>
            <a:r>
              <a:rPr lang="en-US" altLang="zh-CN" sz="2400">
                <a:sym typeface="Symbol" panose="05050102010706020507" pitchFamily="18" charset="2"/>
              </a:rPr>
              <a:t></a:t>
            </a:r>
            <a:r>
              <a:rPr lang="zh-CN" altLang="en-US" sz="2400"/>
              <a:t>，所以其空间复杂度为　</a:t>
            </a:r>
            <a:r>
              <a:rPr lang="en-US" altLang="zh-CN" sz="2400"/>
              <a:t>O(log2n)</a:t>
            </a:r>
            <a:r>
              <a:rPr lang="zh-CN" altLang="en-US" sz="2400"/>
              <a:t>。若二叉树退化为一棵单支树（即最差的情况），则空间复杂度均为</a:t>
            </a:r>
            <a:r>
              <a:rPr lang="en-US" altLang="zh-CN" sz="2400"/>
              <a:t>O(n)</a:t>
            </a:r>
            <a:r>
              <a:rPr lang="zh-CN" altLang="en-US" sz="2400"/>
              <a:t>。</a:t>
            </a:r>
          </a:p>
        </p:txBody>
      </p:sp>
    </p:spTree>
    <p:extLst>
      <p:ext uri="{BB962C8B-B14F-4D97-AF65-F5344CB8AC3E}">
        <p14:creationId xmlns:p14="http://schemas.microsoft.com/office/powerpoint/2010/main" val="1285196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sz="2800"/>
              <a:t>6.1 </a:t>
            </a:r>
            <a:r>
              <a:rPr lang="zh-CN" altLang="en-US" sz="2800"/>
              <a:t>树的定义和基本术语</a:t>
            </a:r>
            <a:br>
              <a:rPr lang="zh-CN" altLang="en-US" sz="2800"/>
            </a:br>
            <a:endParaRPr lang="zh-CN" altLang="en-US" sz="2800"/>
          </a:p>
        </p:txBody>
      </p:sp>
      <p:sp>
        <p:nvSpPr>
          <p:cNvPr id="380931" name="Rectangle 3"/>
          <p:cNvSpPr>
            <a:spLocks noGrp="1" noChangeArrowheads="1"/>
          </p:cNvSpPr>
          <p:nvPr>
            <p:ph type="body" idx="1"/>
          </p:nvPr>
        </p:nvSpPr>
        <p:spPr/>
        <p:txBody>
          <a:bodyPr/>
          <a:lstStyle/>
          <a:p>
            <a:pPr marL="0" indent="0" algn="just">
              <a:buFontTx/>
              <a:buNone/>
            </a:pPr>
            <a:r>
              <a:rPr lang="en-US" altLang="zh-CN" sz="2400" dirty="0"/>
              <a:t>6.1.1</a:t>
            </a:r>
            <a:r>
              <a:rPr lang="zh-CN" altLang="en-US" sz="2400" dirty="0"/>
              <a:t>树的定义</a:t>
            </a:r>
          </a:p>
          <a:p>
            <a:pPr marL="0" indent="0">
              <a:buFontTx/>
              <a:buNone/>
            </a:pPr>
            <a:r>
              <a:rPr lang="zh-CN" altLang="en-US" sz="2400" b="1" dirty="0"/>
              <a:t>　树（</a:t>
            </a:r>
            <a:r>
              <a:rPr lang="en-US" altLang="zh-CN" sz="2400" b="1" dirty="0"/>
              <a:t>Tree</a:t>
            </a:r>
            <a:r>
              <a:rPr lang="zh-CN" altLang="en-US" sz="2400" b="1" dirty="0"/>
              <a:t>）是</a:t>
            </a:r>
            <a:r>
              <a:rPr lang="en-US" altLang="zh-CN" sz="2400" b="1" dirty="0"/>
              <a:t>n</a:t>
            </a:r>
            <a:r>
              <a:rPr lang="zh-CN" altLang="en-US" sz="2400" b="1" dirty="0"/>
              <a:t>（</a:t>
            </a:r>
            <a:r>
              <a:rPr lang="en-US" altLang="zh-CN" sz="2400" b="1" dirty="0"/>
              <a:t>n≥0</a:t>
            </a:r>
            <a:r>
              <a:rPr lang="zh-CN" altLang="en-US" sz="2400" b="1" dirty="0"/>
              <a:t>）个结点的有限集。在任意一棵非空树中：</a:t>
            </a:r>
          </a:p>
          <a:p>
            <a:pPr marL="0" indent="0">
              <a:buFontTx/>
              <a:buNone/>
            </a:pPr>
            <a:r>
              <a:rPr lang="zh-CN" altLang="en-US" sz="2400" b="1" dirty="0"/>
              <a:t>  （</a:t>
            </a:r>
            <a:r>
              <a:rPr lang="en-US" altLang="zh-CN" sz="2400" b="1" dirty="0"/>
              <a:t>1</a:t>
            </a:r>
            <a:r>
              <a:rPr lang="zh-CN" altLang="en-US" sz="2400" b="1" dirty="0"/>
              <a:t>）有且仅有一个特定的称为根（</a:t>
            </a:r>
            <a:r>
              <a:rPr lang="en-US" altLang="zh-CN" sz="2400" b="1" dirty="0"/>
              <a:t>Root</a:t>
            </a:r>
            <a:r>
              <a:rPr lang="zh-CN" altLang="en-US" sz="2400" b="1" dirty="0"/>
              <a:t>）的结点；</a:t>
            </a:r>
          </a:p>
          <a:p>
            <a:pPr marL="0" indent="0">
              <a:buFontTx/>
              <a:buNone/>
            </a:pPr>
            <a:r>
              <a:rPr lang="zh-CN" altLang="en-US" sz="2400" b="1" dirty="0"/>
              <a:t>  （</a:t>
            </a:r>
            <a:r>
              <a:rPr lang="en-US" altLang="zh-CN" sz="2400" b="1" dirty="0"/>
              <a:t>2</a:t>
            </a:r>
            <a:r>
              <a:rPr lang="zh-CN" altLang="en-US" sz="2400" b="1" dirty="0"/>
              <a:t>）当</a:t>
            </a:r>
            <a:r>
              <a:rPr lang="en-US" altLang="zh-CN" sz="2400" b="1" dirty="0"/>
              <a:t>n&gt;1</a:t>
            </a:r>
            <a:r>
              <a:rPr lang="zh-CN" altLang="en-US" sz="2400" b="1" dirty="0"/>
              <a:t>时，其余结点分成</a:t>
            </a:r>
            <a:r>
              <a:rPr lang="en-US" altLang="zh-CN" sz="2400" b="1" dirty="0"/>
              <a:t>m</a:t>
            </a:r>
            <a:r>
              <a:rPr lang="zh-CN" altLang="en-US" sz="2400" b="1" dirty="0"/>
              <a:t>（</a:t>
            </a:r>
            <a:r>
              <a:rPr lang="en-US" altLang="zh-CN" sz="2400" b="1" dirty="0"/>
              <a:t>m&gt;0</a:t>
            </a:r>
            <a:r>
              <a:rPr lang="zh-CN" altLang="en-US" sz="2400" b="1" dirty="0"/>
              <a:t>）个互不相交的有限集</a:t>
            </a:r>
            <a:r>
              <a:rPr lang="en-US" altLang="zh-CN" sz="2400" b="1" dirty="0"/>
              <a:t>T1</a:t>
            </a:r>
            <a:r>
              <a:rPr lang="zh-CN" altLang="en-US" sz="2400" b="1" dirty="0"/>
              <a:t>，</a:t>
            </a:r>
            <a:r>
              <a:rPr lang="en-US" altLang="zh-CN" sz="2400" b="1" dirty="0"/>
              <a:t>T2</a:t>
            </a:r>
            <a:r>
              <a:rPr lang="zh-CN" altLang="en-US" sz="2400" b="1" dirty="0"/>
              <a:t>，</a:t>
            </a:r>
            <a:r>
              <a:rPr lang="en-US" altLang="zh-CN" sz="2400" b="1" dirty="0"/>
              <a:t>...</a:t>
            </a:r>
            <a:r>
              <a:rPr lang="zh-CN" altLang="en-US" sz="2400" b="1" dirty="0"/>
              <a:t>，</a:t>
            </a:r>
            <a:r>
              <a:rPr lang="en-US" altLang="zh-CN" sz="2400" b="1" dirty="0"/>
              <a:t>Tm</a:t>
            </a:r>
            <a:r>
              <a:rPr lang="zh-CN" altLang="en-US" sz="2400" b="1" dirty="0"/>
              <a:t>，其中每一个集合本身又是一棵树，并且称为根的子树。</a:t>
            </a:r>
          </a:p>
          <a:p>
            <a:pPr marL="0" indent="0"/>
            <a:endParaRPr lang="en-US" altLang="zh-CN" dirty="0"/>
          </a:p>
        </p:txBody>
      </p:sp>
    </p:spTree>
    <p:extLst>
      <p:ext uri="{BB962C8B-B14F-4D97-AF65-F5344CB8AC3E}">
        <p14:creationId xmlns:p14="http://schemas.microsoft.com/office/powerpoint/2010/main" val="29219328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4104456" cy="58310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二、二叉树及其遍历</a:t>
            </a:r>
            <a:endParaRPr lang="en-US" altLang="zh-CN" sz="2400" b="1" kern="100">
              <a:latin typeface="Calibri"/>
              <a:ea typeface="宋体"/>
              <a:cs typeface="Times New Roman"/>
            </a:endParaRPr>
          </a:p>
        </p:txBody>
      </p:sp>
      <p:sp>
        <p:nvSpPr>
          <p:cNvPr id="28" name="矩形 27">
            <a:extLst>
              <a:ext uri="{FF2B5EF4-FFF2-40B4-BE49-F238E27FC236}">
                <a16:creationId xmlns="" xmlns:a16="http://schemas.microsoft.com/office/drawing/2014/main" id="{4E300394-BA6E-4272-B152-19723265E356}"/>
              </a:ext>
            </a:extLst>
          </p:cNvPr>
          <p:cNvSpPr/>
          <p:nvPr/>
        </p:nvSpPr>
        <p:spPr>
          <a:xfrm>
            <a:off x="597362" y="1889120"/>
            <a:ext cx="7949275" cy="501291"/>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5</a:t>
            </a:r>
            <a:r>
              <a:rPr lang="zh-CN" altLang="en-US" sz="2000" kern="100">
                <a:latin typeface="Calibri"/>
                <a:ea typeface="宋体"/>
                <a:cs typeface="Times New Roman"/>
              </a:rPr>
              <a:t>）根据二叉树的遍历序列构造二叉树</a:t>
            </a:r>
            <a:endParaRPr lang="en-US" altLang="zh-CN" sz="2000" kern="100">
              <a:latin typeface="Calibri"/>
              <a:ea typeface="宋体"/>
              <a:cs typeface="Times New Roman"/>
            </a:endParaRPr>
          </a:p>
        </p:txBody>
      </p:sp>
      <p:sp>
        <p:nvSpPr>
          <p:cNvPr id="2" name="矩形 1">
            <a:extLst>
              <a:ext uri="{FF2B5EF4-FFF2-40B4-BE49-F238E27FC236}">
                <a16:creationId xmlns="" xmlns:a16="http://schemas.microsoft.com/office/drawing/2014/main" id="{E2F152BB-B2F0-4CEF-BDF9-81CC614BDAA0}"/>
              </a:ext>
            </a:extLst>
          </p:cNvPr>
          <p:cNvSpPr/>
          <p:nvPr/>
        </p:nvSpPr>
        <p:spPr>
          <a:xfrm>
            <a:off x="778395" y="2564904"/>
            <a:ext cx="7768242" cy="3725892"/>
          </a:xfrm>
          <a:prstGeom prst="rect">
            <a:avLst/>
          </a:prstGeom>
        </p:spPr>
        <p:txBody>
          <a:bodyPr wrap="square">
            <a:spAutoFit/>
          </a:bodyPr>
          <a:lstStyle/>
          <a:p>
            <a:pPr>
              <a:lnSpc>
                <a:spcPct val="150000"/>
              </a:lnSpc>
            </a:pPr>
            <a:r>
              <a:rPr lang="zh-CN" altLang="en-US" sz="2000"/>
              <a:t>已知一棵二叉树的前根序序列和中根序序列，构造该二叉树的过程如下：</a:t>
            </a:r>
          </a:p>
          <a:p>
            <a:pPr>
              <a:lnSpc>
                <a:spcPct val="150000"/>
              </a:lnSpc>
            </a:pPr>
            <a:r>
              <a:rPr lang="en-US" altLang="zh-CN" sz="2000"/>
              <a:t>        1. </a:t>
            </a:r>
            <a:r>
              <a:rPr lang="zh-CN" altLang="en-US" sz="2000"/>
              <a:t>根据前根序序列的第一个元素建立根结点；</a:t>
            </a:r>
          </a:p>
          <a:p>
            <a:pPr>
              <a:lnSpc>
                <a:spcPct val="150000"/>
              </a:lnSpc>
            </a:pPr>
            <a:r>
              <a:rPr lang="en-US" altLang="zh-CN" sz="2000"/>
              <a:t>        2. </a:t>
            </a:r>
            <a:r>
              <a:rPr lang="zh-CN" altLang="en-US" sz="2000"/>
              <a:t>在中根序序列中找到该元素，确定根结点的左右子树的中根序序列；</a:t>
            </a:r>
          </a:p>
          <a:p>
            <a:pPr>
              <a:lnSpc>
                <a:spcPct val="150000"/>
              </a:lnSpc>
            </a:pPr>
            <a:r>
              <a:rPr lang="en-US" altLang="zh-CN" sz="2000"/>
              <a:t>        3. </a:t>
            </a:r>
            <a:r>
              <a:rPr lang="zh-CN" altLang="en-US" sz="2000"/>
              <a:t>在前根序序列中确定左右子树的前根序序列；</a:t>
            </a:r>
          </a:p>
          <a:p>
            <a:pPr>
              <a:lnSpc>
                <a:spcPct val="150000"/>
              </a:lnSpc>
            </a:pPr>
            <a:r>
              <a:rPr lang="en-US" altLang="zh-CN" sz="2000"/>
              <a:t>        4. </a:t>
            </a:r>
            <a:r>
              <a:rPr lang="zh-CN" altLang="en-US" sz="2000"/>
              <a:t>由左子树的前根序序列和中根序序列建立左子树；</a:t>
            </a:r>
          </a:p>
          <a:p>
            <a:pPr>
              <a:lnSpc>
                <a:spcPct val="150000"/>
              </a:lnSpc>
            </a:pPr>
            <a:r>
              <a:rPr lang="en-US" altLang="zh-CN" sz="2000"/>
              <a:t>        5. </a:t>
            </a:r>
            <a:r>
              <a:rPr lang="zh-CN" altLang="en-US" sz="2000"/>
              <a:t>由右子树的前根序序列和中根序序列建立右子树。</a:t>
            </a:r>
          </a:p>
        </p:txBody>
      </p:sp>
    </p:spTree>
    <p:extLst>
      <p:ext uri="{BB962C8B-B14F-4D97-AF65-F5344CB8AC3E}">
        <p14:creationId xmlns:p14="http://schemas.microsoft.com/office/powerpoint/2010/main" val="35207533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759974" y="1306012"/>
            <a:ext cx="4104456" cy="58310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二、二叉树及其遍历</a:t>
            </a:r>
            <a:endParaRPr lang="en-US" altLang="zh-CN" sz="2400" b="1" kern="100">
              <a:latin typeface="Calibri"/>
              <a:ea typeface="宋体"/>
              <a:cs typeface="Times New Roman"/>
            </a:endParaRPr>
          </a:p>
        </p:txBody>
      </p:sp>
      <p:sp>
        <p:nvSpPr>
          <p:cNvPr id="28" name="矩形 27">
            <a:extLst>
              <a:ext uri="{FF2B5EF4-FFF2-40B4-BE49-F238E27FC236}">
                <a16:creationId xmlns="" xmlns:a16="http://schemas.microsoft.com/office/drawing/2014/main" id="{4E300394-BA6E-4272-B152-19723265E356}"/>
              </a:ext>
            </a:extLst>
          </p:cNvPr>
          <p:cNvSpPr/>
          <p:nvPr/>
        </p:nvSpPr>
        <p:spPr>
          <a:xfrm>
            <a:off x="597362" y="1889120"/>
            <a:ext cx="7949275" cy="501291"/>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5</a:t>
            </a:r>
            <a:r>
              <a:rPr lang="zh-CN" altLang="en-US" sz="2000" kern="100">
                <a:latin typeface="Calibri"/>
                <a:ea typeface="宋体"/>
                <a:cs typeface="Times New Roman"/>
              </a:rPr>
              <a:t>）根据二叉树的遍历序列构造二叉树</a:t>
            </a:r>
            <a:endParaRPr lang="en-US" altLang="zh-CN" sz="2000" kern="100">
              <a:latin typeface="Calibri"/>
              <a:ea typeface="宋体"/>
              <a:cs typeface="Times New Roman"/>
            </a:endParaRPr>
          </a:p>
        </p:txBody>
      </p:sp>
      <p:sp>
        <p:nvSpPr>
          <p:cNvPr id="2" name="矩形 1">
            <a:extLst>
              <a:ext uri="{FF2B5EF4-FFF2-40B4-BE49-F238E27FC236}">
                <a16:creationId xmlns="" xmlns:a16="http://schemas.microsoft.com/office/drawing/2014/main" id="{E2F152BB-B2F0-4CEF-BDF9-81CC614BDAA0}"/>
              </a:ext>
            </a:extLst>
          </p:cNvPr>
          <p:cNvSpPr/>
          <p:nvPr/>
        </p:nvSpPr>
        <p:spPr>
          <a:xfrm>
            <a:off x="778395" y="2564904"/>
            <a:ext cx="7768242" cy="3725892"/>
          </a:xfrm>
          <a:prstGeom prst="rect">
            <a:avLst/>
          </a:prstGeom>
        </p:spPr>
        <p:txBody>
          <a:bodyPr wrap="square">
            <a:spAutoFit/>
          </a:bodyPr>
          <a:lstStyle/>
          <a:p>
            <a:pPr>
              <a:lnSpc>
                <a:spcPct val="150000"/>
              </a:lnSpc>
            </a:pPr>
            <a:r>
              <a:rPr lang="zh-CN" altLang="en-US" sz="2000"/>
              <a:t>已知一棵二叉树的后根序序列和中根序序列，构造该二叉树的过程如下：</a:t>
            </a:r>
          </a:p>
          <a:p>
            <a:pPr>
              <a:lnSpc>
                <a:spcPct val="150000"/>
              </a:lnSpc>
            </a:pPr>
            <a:r>
              <a:rPr lang="zh-CN" altLang="en-US" sz="2000"/>
              <a:t>       </a:t>
            </a:r>
            <a:r>
              <a:rPr lang="en-US" altLang="zh-CN" sz="2000"/>
              <a:t>1. </a:t>
            </a:r>
            <a:r>
              <a:rPr lang="zh-CN" altLang="en-US" sz="2000"/>
              <a:t>根据后根序序列的最后一个元素建立根结点；</a:t>
            </a:r>
          </a:p>
          <a:p>
            <a:pPr>
              <a:lnSpc>
                <a:spcPct val="150000"/>
              </a:lnSpc>
            </a:pPr>
            <a:r>
              <a:rPr lang="zh-CN" altLang="en-US" sz="2000"/>
              <a:t>       </a:t>
            </a:r>
            <a:r>
              <a:rPr lang="en-US" altLang="zh-CN" sz="2000"/>
              <a:t>2. </a:t>
            </a:r>
            <a:r>
              <a:rPr lang="zh-CN" altLang="en-US" sz="2000"/>
              <a:t>在中根序序列中找到该元素，确定根结点的左右子树的中根序序列；</a:t>
            </a:r>
          </a:p>
          <a:p>
            <a:pPr>
              <a:lnSpc>
                <a:spcPct val="150000"/>
              </a:lnSpc>
            </a:pPr>
            <a:r>
              <a:rPr lang="zh-CN" altLang="en-US" sz="2000"/>
              <a:t>       </a:t>
            </a:r>
            <a:r>
              <a:rPr lang="en-US" altLang="zh-CN" sz="2000"/>
              <a:t>3. </a:t>
            </a:r>
            <a:r>
              <a:rPr lang="zh-CN" altLang="en-US" sz="2000"/>
              <a:t>在后根序序列中确定左右子树的后根序序列；</a:t>
            </a:r>
          </a:p>
          <a:p>
            <a:pPr>
              <a:lnSpc>
                <a:spcPct val="150000"/>
              </a:lnSpc>
            </a:pPr>
            <a:r>
              <a:rPr lang="zh-CN" altLang="en-US" sz="2000"/>
              <a:t>       </a:t>
            </a:r>
            <a:r>
              <a:rPr lang="en-US" altLang="zh-CN" sz="2000"/>
              <a:t>4. </a:t>
            </a:r>
            <a:r>
              <a:rPr lang="zh-CN" altLang="en-US" sz="2000"/>
              <a:t>由左子树的后根序序列和中根序序列建立左子树；</a:t>
            </a:r>
          </a:p>
          <a:p>
            <a:pPr>
              <a:lnSpc>
                <a:spcPct val="150000"/>
              </a:lnSpc>
            </a:pPr>
            <a:r>
              <a:rPr lang="zh-CN" altLang="en-US" sz="2000"/>
              <a:t>       </a:t>
            </a:r>
            <a:r>
              <a:rPr lang="en-US" altLang="zh-CN" sz="2000"/>
              <a:t>5. </a:t>
            </a:r>
            <a:r>
              <a:rPr lang="zh-CN" altLang="en-US" sz="2000"/>
              <a:t>由右子树的后根序序列和中根序序列建立右子树。</a:t>
            </a:r>
          </a:p>
        </p:txBody>
      </p:sp>
    </p:spTree>
    <p:extLst>
      <p:ext uri="{BB962C8B-B14F-4D97-AF65-F5344CB8AC3E}">
        <p14:creationId xmlns:p14="http://schemas.microsoft.com/office/powerpoint/2010/main" val="1509242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zh-CN" sz="3200" u="sng"/>
              <a:t>6.3.4</a:t>
            </a:r>
            <a:r>
              <a:rPr lang="zh-CN" altLang="en-US" sz="3200" u="sng"/>
              <a:t>　由遍历序列恢复二叉树</a:t>
            </a:r>
          </a:p>
        </p:txBody>
      </p:sp>
      <p:sp>
        <p:nvSpPr>
          <p:cNvPr id="416771" name="Rectangle 3"/>
          <p:cNvSpPr>
            <a:spLocks noGrp="1" noChangeArrowheads="1"/>
          </p:cNvSpPr>
          <p:nvPr>
            <p:ph type="body" idx="1"/>
          </p:nvPr>
        </p:nvSpPr>
        <p:spPr>
          <a:xfrm>
            <a:off x="685800" y="1341438"/>
            <a:ext cx="8458200" cy="5516562"/>
          </a:xfrm>
        </p:spPr>
        <p:txBody>
          <a:bodyPr/>
          <a:lstStyle/>
          <a:p>
            <a:pPr>
              <a:buFontTx/>
              <a:buNone/>
            </a:pPr>
            <a:r>
              <a:rPr lang="en-US" altLang="zh-CN" sz="2000"/>
              <a:t>[</a:t>
            </a:r>
            <a:r>
              <a:rPr lang="zh-CN" altLang="en-US" sz="2000"/>
              <a:t>例</a:t>
            </a:r>
            <a:r>
              <a:rPr lang="en-US" altLang="zh-CN" sz="2000"/>
              <a:t>6.1]</a:t>
            </a:r>
            <a:r>
              <a:rPr lang="zh-CN" altLang="en-US" sz="2000"/>
              <a:t>已知一棵二叉树的先序序列为</a:t>
            </a:r>
            <a:r>
              <a:rPr lang="en-US" altLang="zh-CN" sz="2000"/>
              <a:t>AEDBC</a:t>
            </a:r>
            <a:r>
              <a:rPr lang="zh-CN" altLang="en-US" sz="2000"/>
              <a:t>，中序序列为</a:t>
            </a:r>
            <a:r>
              <a:rPr lang="en-US" altLang="zh-CN" sz="2000"/>
              <a:t>DEBAC</a:t>
            </a:r>
            <a:r>
              <a:rPr lang="zh-CN" altLang="en-US" sz="2000"/>
              <a:t>，试恢复该二叉树。</a:t>
            </a:r>
          </a:p>
          <a:p>
            <a:pPr>
              <a:buFontTx/>
              <a:buNone/>
            </a:pPr>
            <a:r>
              <a:rPr lang="zh-CN" altLang="en-US" sz="2000"/>
              <a:t>分析如下：</a:t>
            </a:r>
          </a:p>
          <a:p>
            <a:pPr>
              <a:buFontTx/>
              <a:buNone/>
            </a:pPr>
            <a:r>
              <a:rPr lang="zh-CN" altLang="en-US" sz="2000"/>
              <a:t>先序序列：</a:t>
            </a:r>
            <a:r>
              <a:rPr lang="en-US" altLang="zh-CN" sz="2000"/>
              <a:t>A</a:t>
            </a:r>
            <a:r>
              <a:rPr lang="zh-CN" altLang="en-US" sz="2000"/>
              <a:t>　</a:t>
            </a:r>
            <a:r>
              <a:rPr lang="en-US" altLang="zh-CN" sz="2000"/>
              <a:t>E</a:t>
            </a:r>
            <a:r>
              <a:rPr lang="zh-CN" altLang="en-US" sz="2000"/>
              <a:t>　</a:t>
            </a:r>
            <a:r>
              <a:rPr lang="en-US" altLang="zh-CN" sz="2000"/>
              <a:t>D</a:t>
            </a:r>
            <a:r>
              <a:rPr lang="zh-CN" altLang="en-US" sz="2000"/>
              <a:t>　</a:t>
            </a:r>
            <a:r>
              <a:rPr lang="en-US" altLang="zh-CN" sz="2000"/>
              <a:t>B</a:t>
            </a:r>
            <a:r>
              <a:rPr lang="zh-CN" altLang="en-US" sz="2000"/>
              <a:t>　</a:t>
            </a:r>
            <a:r>
              <a:rPr lang="en-US" altLang="zh-CN" sz="2000"/>
              <a:t>C</a:t>
            </a:r>
          </a:p>
          <a:p>
            <a:pPr>
              <a:buFontTx/>
              <a:buNone/>
            </a:pPr>
            <a:r>
              <a:rPr lang="zh-CN" altLang="en-US" sz="2000"/>
              <a:t>中序序列：</a:t>
            </a:r>
            <a:r>
              <a:rPr lang="en-US" altLang="zh-CN" sz="2000"/>
              <a:t>D</a:t>
            </a:r>
            <a:r>
              <a:rPr lang="zh-CN" altLang="en-US" sz="2000"/>
              <a:t>　</a:t>
            </a:r>
            <a:r>
              <a:rPr lang="en-US" altLang="zh-CN" sz="2000"/>
              <a:t>E</a:t>
            </a:r>
            <a:r>
              <a:rPr lang="zh-CN" altLang="en-US" sz="2000"/>
              <a:t>　</a:t>
            </a:r>
            <a:r>
              <a:rPr lang="en-US" altLang="zh-CN" sz="2000"/>
              <a:t>B</a:t>
            </a:r>
            <a:r>
              <a:rPr lang="zh-CN" altLang="en-US" sz="2000"/>
              <a:t>　</a:t>
            </a:r>
            <a:r>
              <a:rPr lang="en-US" altLang="zh-CN" sz="2000"/>
              <a:t>A</a:t>
            </a:r>
            <a:r>
              <a:rPr lang="zh-CN" altLang="en-US" sz="2000"/>
              <a:t>　</a:t>
            </a:r>
            <a:r>
              <a:rPr lang="en-US" altLang="zh-CN" sz="2000"/>
              <a:t>C</a:t>
            </a:r>
          </a:p>
          <a:p>
            <a:pPr>
              <a:buFontTx/>
              <a:buNone/>
            </a:pPr>
            <a:r>
              <a:rPr lang="en-US" altLang="zh-CN" sz="2000"/>
              <a:t> (1)</a:t>
            </a:r>
            <a:r>
              <a:rPr lang="zh-CN" altLang="en-US" sz="2000"/>
              <a:t>依据先序遍历序列可确定根结点为</a:t>
            </a:r>
            <a:r>
              <a:rPr lang="en-US" altLang="zh-CN" sz="2000"/>
              <a:t>A</a:t>
            </a:r>
            <a:r>
              <a:rPr lang="zh-CN" altLang="en-US" sz="2000"/>
              <a:t>，再依据中序遍历序列可知其左子树由</a:t>
            </a:r>
            <a:r>
              <a:rPr lang="en-US" altLang="zh-CN" sz="2000"/>
              <a:t>DEB</a:t>
            </a:r>
            <a:r>
              <a:rPr lang="zh-CN" altLang="en-US" sz="2000"/>
              <a:t>构成，右子树为</a:t>
            </a:r>
            <a:r>
              <a:rPr lang="en-US" altLang="zh-CN" sz="2000"/>
              <a:t>C</a:t>
            </a:r>
            <a:r>
              <a:rPr lang="zh-CN" altLang="en-US" sz="2000"/>
              <a:t>。</a:t>
            </a:r>
          </a:p>
          <a:p>
            <a:pPr>
              <a:buFontTx/>
              <a:buNone/>
            </a:pPr>
            <a:r>
              <a:rPr lang="zh-CN" altLang="en-US" sz="2000"/>
              <a:t>先序序列：</a:t>
            </a:r>
            <a:r>
              <a:rPr lang="en-US" altLang="zh-CN" sz="2000" u="sng"/>
              <a:t>A</a:t>
            </a:r>
            <a:r>
              <a:rPr lang="zh-CN" altLang="en-US" sz="2000"/>
              <a:t>　</a:t>
            </a:r>
            <a:r>
              <a:rPr lang="en-US" altLang="zh-CN" sz="2000" u="sng"/>
              <a:t>E</a:t>
            </a:r>
            <a:r>
              <a:rPr lang="zh-CN" altLang="en-US" sz="2000" u="sng"/>
              <a:t>　</a:t>
            </a:r>
            <a:r>
              <a:rPr lang="en-US" altLang="zh-CN" sz="2000" u="sng"/>
              <a:t>D</a:t>
            </a:r>
            <a:r>
              <a:rPr lang="zh-CN" altLang="en-US" sz="2000" u="sng"/>
              <a:t>　</a:t>
            </a:r>
            <a:r>
              <a:rPr lang="en-US" altLang="zh-CN" sz="2000" u="sng"/>
              <a:t>B</a:t>
            </a:r>
            <a:r>
              <a:rPr lang="zh-CN" altLang="en-US" sz="2000"/>
              <a:t>　</a:t>
            </a:r>
            <a:r>
              <a:rPr lang="en-US" altLang="zh-CN" sz="2000" u="sng"/>
              <a:t>C</a:t>
            </a:r>
            <a:endParaRPr lang="en-US" altLang="zh-CN" sz="2000"/>
          </a:p>
          <a:p>
            <a:pPr>
              <a:buFontTx/>
              <a:buNone/>
            </a:pPr>
            <a:r>
              <a:rPr lang="en-US" altLang="zh-CN" sz="2000"/>
              <a:t>         </a:t>
            </a:r>
            <a:r>
              <a:rPr lang="zh-CN" altLang="en-US" sz="2000"/>
              <a:t>根　　左子树　右子树</a:t>
            </a:r>
          </a:p>
          <a:p>
            <a:pPr>
              <a:buFontTx/>
              <a:buNone/>
            </a:pPr>
            <a:r>
              <a:rPr lang="zh-CN" altLang="en-US" sz="2000"/>
              <a:t>中序序列：</a:t>
            </a:r>
            <a:r>
              <a:rPr lang="en-US" altLang="zh-CN" sz="2000" u="sng"/>
              <a:t>D</a:t>
            </a:r>
            <a:r>
              <a:rPr lang="zh-CN" altLang="en-US" sz="2000" u="sng"/>
              <a:t>　</a:t>
            </a:r>
            <a:r>
              <a:rPr lang="en-US" altLang="zh-CN" sz="2000" u="sng"/>
              <a:t>E</a:t>
            </a:r>
            <a:r>
              <a:rPr lang="zh-CN" altLang="en-US" sz="2000" u="sng"/>
              <a:t>　</a:t>
            </a:r>
            <a:r>
              <a:rPr lang="en-US" altLang="zh-CN" sz="2000" u="sng"/>
              <a:t>B</a:t>
            </a:r>
            <a:r>
              <a:rPr lang="zh-CN" altLang="en-US" sz="2000"/>
              <a:t>　</a:t>
            </a:r>
            <a:r>
              <a:rPr lang="en-US" altLang="zh-CN" sz="2000"/>
              <a:t>A</a:t>
            </a:r>
            <a:r>
              <a:rPr lang="zh-CN" altLang="en-US" sz="2000"/>
              <a:t>　</a:t>
            </a:r>
            <a:r>
              <a:rPr lang="en-US" altLang="zh-CN" sz="2000" u="sng"/>
              <a:t>C</a:t>
            </a:r>
            <a:endParaRPr lang="en-US" altLang="zh-CN" sz="2000"/>
          </a:p>
          <a:p>
            <a:pPr>
              <a:buFontTx/>
              <a:buNone/>
            </a:pPr>
            <a:r>
              <a:rPr lang="zh-CN" altLang="en-US" sz="2000"/>
              <a:t>　　　　　左子树　　根　右子树</a:t>
            </a:r>
          </a:p>
        </p:txBody>
      </p:sp>
    </p:spTree>
    <p:extLst>
      <p:ext uri="{BB962C8B-B14F-4D97-AF65-F5344CB8AC3E}">
        <p14:creationId xmlns:p14="http://schemas.microsoft.com/office/powerpoint/2010/main" val="1964007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sz="3600" u="sng" dirty="0"/>
              <a:t>6.3.4</a:t>
            </a:r>
            <a:r>
              <a:rPr lang="zh-CN" altLang="en-US" sz="3600" u="sng" dirty="0"/>
              <a:t>　由遍历序列恢复二叉树</a:t>
            </a:r>
          </a:p>
        </p:txBody>
      </p:sp>
      <p:sp>
        <p:nvSpPr>
          <p:cNvPr id="417795" name="Rectangle 3"/>
          <p:cNvSpPr>
            <a:spLocks noGrp="1" noChangeArrowheads="1"/>
          </p:cNvSpPr>
          <p:nvPr>
            <p:ph type="body" idx="1"/>
          </p:nvPr>
        </p:nvSpPr>
        <p:spPr>
          <a:xfrm>
            <a:off x="685800" y="1341438"/>
            <a:ext cx="7773988" cy="3095625"/>
          </a:xfrm>
        </p:spPr>
        <p:txBody>
          <a:bodyPr/>
          <a:lstStyle/>
          <a:p>
            <a:pPr marL="0" indent="0">
              <a:buFontTx/>
              <a:buNone/>
            </a:pPr>
            <a:r>
              <a:rPr lang="en-US" altLang="zh-CN" sz="2000"/>
              <a:t>(2)</a:t>
            </a:r>
            <a:r>
              <a:rPr lang="zh-CN" altLang="en-US" sz="2000"/>
              <a:t>由左子树的先序遍历序列可知其根结点为</a:t>
            </a:r>
            <a:r>
              <a:rPr lang="en-US" altLang="zh-CN" sz="2000"/>
              <a:t>E</a:t>
            </a:r>
            <a:r>
              <a:rPr lang="zh-CN" altLang="en-US" sz="2000"/>
              <a:t>，由中序遍历序列可知</a:t>
            </a:r>
            <a:r>
              <a:rPr lang="en-US" altLang="zh-CN" sz="2000"/>
              <a:t>E</a:t>
            </a:r>
            <a:r>
              <a:rPr lang="zh-CN" altLang="en-US" sz="2000"/>
              <a:t>的左子树为</a:t>
            </a:r>
            <a:r>
              <a:rPr lang="en-US" altLang="zh-CN" sz="2000"/>
              <a:t>D</a:t>
            </a:r>
            <a:r>
              <a:rPr lang="zh-CN" altLang="en-US" sz="2000"/>
              <a:t>，右子树由</a:t>
            </a:r>
            <a:r>
              <a:rPr lang="en-US" altLang="zh-CN" sz="2000"/>
              <a:t>B</a:t>
            </a:r>
            <a:r>
              <a:rPr lang="zh-CN" altLang="en-US" sz="2000"/>
              <a:t>构成。</a:t>
            </a:r>
          </a:p>
          <a:p>
            <a:pPr marL="0" indent="0">
              <a:buFontTx/>
              <a:buNone/>
            </a:pPr>
            <a:r>
              <a:rPr lang="zh-CN" altLang="en-US" sz="2000"/>
              <a:t>先序序列：　</a:t>
            </a:r>
            <a:r>
              <a:rPr lang="en-US" altLang="zh-CN" sz="2000" u="sng"/>
              <a:t>E</a:t>
            </a:r>
            <a:r>
              <a:rPr lang="zh-CN" altLang="en-US" sz="2000"/>
              <a:t>　  </a:t>
            </a:r>
            <a:r>
              <a:rPr lang="en-US" altLang="zh-CN" sz="2000" u="sng"/>
              <a:t>D</a:t>
            </a:r>
            <a:r>
              <a:rPr lang="zh-CN" altLang="en-US" sz="2000"/>
              <a:t>　      </a:t>
            </a:r>
            <a:r>
              <a:rPr lang="en-US" altLang="zh-CN" sz="2000" u="sng"/>
              <a:t>B</a:t>
            </a:r>
            <a:r>
              <a:rPr lang="zh-CN" altLang="en-US" sz="2000"/>
              <a:t>　</a:t>
            </a:r>
          </a:p>
          <a:p>
            <a:pPr marL="0" indent="0">
              <a:buFontTx/>
              <a:buNone/>
            </a:pPr>
            <a:r>
              <a:rPr lang="zh-CN" altLang="en-US" sz="2000"/>
              <a:t>                    根　左子树　右子树</a:t>
            </a:r>
          </a:p>
          <a:p>
            <a:pPr marL="0" indent="0">
              <a:buFontTx/>
              <a:buNone/>
            </a:pPr>
            <a:r>
              <a:rPr lang="zh-CN" altLang="en-US" sz="2000"/>
              <a:t>   中序序列：  </a:t>
            </a:r>
            <a:r>
              <a:rPr lang="en-US" altLang="zh-CN" sz="2000" u="sng"/>
              <a:t>D</a:t>
            </a:r>
            <a:r>
              <a:rPr lang="zh-CN" altLang="en-US" sz="2000"/>
              <a:t>　   </a:t>
            </a:r>
            <a:r>
              <a:rPr lang="en-US" altLang="zh-CN" sz="2000" u="sng"/>
              <a:t>E</a:t>
            </a:r>
            <a:r>
              <a:rPr lang="zh-CN" altLang="en-US" sz="2000"/>
              <a:t>　  </a:t>
            </a:r>
            <a:r>
              <a:rPr lang="en-US" altLang="zh-CN" sz="2000" u="sng"/>
              <a:t>B</a:t>
            </a:r>
            <a:r>
              <a:rPr lang="zh-CN" altLang="en-US" sz="2000"/>
              <a:t>　</a:t>
            </a:r>
          </a:p>
          <a:p>
            <a:pPr marL="0" indent="0">
              <a:buFontTx/>
              <a:buNone/>
            </a:pPr>
            <a:r>
              <a:rPr lang="zh-CN" altLang="en-US" sz="2000"/>
              <a:t>    　　　　　左子树　根　右子树</a:t>
            </a:r>
          </a:p>
          <a:p>
            <a:pPr marL="0" indent="0">
              <a:buFontTx/>
              <a:buNone/>
            </a:pPr>
            <a:r>
              <a:rPr lang="zh-CN" altLang="en-US" sz="2000"/>
              <a:t> 最后得到如图</a:t>
            </a:r>
            <a:r>
              <a:rPr lang="en-US" altLang="zh-CN" sz="2000"/>
              <a:t>6-8(a) </a:t>
            </a:r>
            <a:r>
              <a:rPr lang="zh-CN" altLang="en-US" sz="2000"/>
              <a:t>所示的整棵二叉树</a:t>
            </a:r>
          </a:p>
        </p:txBody>
      </p:sp>
      <p:sp>
        <p:nvSpPr>
          <p:cNvPr id="417796" name="Rectangle 4"/>
          <p:cNvSpPr>
            <a:spLocks noChangeArrowheads="1"/>
          </p:cNvSpPr>
          <p:nvPr/>
        </p:nvSpPr>
        <p:spPr bwMode="auto">
          <a:xfrm>
            <a:off x="0" y="24167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graphicFrame>
        <p:nvGraphicFramePr>
          <p:cNvPr id="417797" name="Object 5"/>
          <p:cNvGraphicFramePr>
            <a:graphicFrameLocks noChangeAspect="1"/>
          </p:cNvGraphicFramePr>
          <p:nvPr>
            <p:extLst>
              <p:ext uri="{D42A27DB-BD31-4B8C-83A1-F6EECF244321}">
                <p14:modId xmlns:p14="http://schemas.microsoft.com/office/powerpoint/2010/main" val="1187607808"/>
              </p:ext>
            </p:extLst>
          </p:nvPr>
        </p:nvGraphicFramePr>
        <p:xfrm>
          <a:off x="2339975" y="3860800"/>
          <a:ext cx="4967288" cy="2397125"/>
        </p:xfrm>
        <a:graphic>
          <a:graphicData uri="http://schemas.openxmlformats.org/presentationml/2006/ole">
            <mc:AlternateContent xmlns:mc="http://schemas.openxmlformats.org/markup-compatibility/2006">
              <mc:Choice xmlns:v="urn:schemas-microsoft-com:vml" Requires="v">
                <p:oleObj spid="_x0000_s22546" r:id="rId3" imgW="2051043" imgH="1639301" progId="Visio.Drawing.6">
                  <p:embed/>
                </p:oleObj>
              </mc:Choice>
              <mc:Fallback>
                <p:oleObj r:id="rId3" imgW="2051043" imgH="163930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860800"/>
                        <a:ext cx="4967288" cy="239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7798" name="Rectangle 6"/>
          <p:cNvSpPr>
            <a:spLocks noChangeArrowheads="1"/>
          </p:cNvSpPr>
          <p:nvPr/>
        </p:nvSpPr>
        <p:spPr bwMode="auto">
          <a:xfrm>
            <a:off x="2700338" y="6505367"/>
            <a:ext cx="6864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600" dirty="0"/>
              <a:t>图</a:t>
            </a:r>
            <a:r>
              <a:rPr lang="en-US" altLang="zh-CN" sz="1600" dirty="0"/>
              <a:t>6-8</a:t>
            </a:r>
          </a:p>
        </p:txBody>
      </p:sp>
    </p:spTree>
    <p:extLst>
      <p:ext uri="{BB962C8B-B14F-4D97-AF65-F5344CB8AC3E}">
        <p14:creationId xmlns:p14="http://schemas.microsoft.com/office/powerpoint/2010/main" val="3710789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zh-CN" sz="3600" u="sng" dirty="0"/>
              <a:t>6.3.4</a:t>
            </a:r>
            <a:r>
              <a:rPr lang="zh-CN" altLang="en-US" sz="3600" u="sng" dirty="0"/>
              <a:t>　由遍历序列恢复二叉树</a:t>
            </a:r>
          </a:p>
        </p:txBody>
      </p:sp>
      <p:sp>
        <p:nvSpPr>
          <p:cNvPr id="418819" name="Rectangle 3"/>
          <p:cNvSpPr>
            <a:spLocks noGrp="1" noChangeArrowheads="1"/>
          </p:cNvSpPr>
          <p:nvPr>
            <p:ph type="body" idx="1"/>
          </p:nvPr>
        </p:nvSpPr>
        <p:spPr>
          <a:xfrm>
            <a:off x="685800" y="1341438"/>
            <a:ext cx="8458200" cy="5516562"/>
          </a:xfrm>
        </p:spPr>
        <p:txBody>
          <a:bodyPr/>
          <a:lstStyle/>
          <a:p>
            <a:pPr>
              <a:lnSpc>
                <a:spcPct val="80000"/>
              </a:lnSpc>
              <a:buFontTx/>
              <a:buNone/>
            </a:pPr>
            <a:r>
              <a:rPr lang="en-US" altLang="zh-CN" sz="1800"/>
              <a:t>[</a:t>
            </a:r>
            <a:r>
              <a:rPr lang="zh-CN" altLang="en-US" sz="1800"/>
              <a:t>例</a:t>
            </a:r>
            <a:r>
              <a:rPr lang="en-US" altLang="zh-CN" sz="1800"/>
              <a:t>6.2]</a:t>
            </a:r>
            <a:r>
              <a:rPr lang="zh-CN" altLang="en-US" sz="1800"/>
              <a:t>已知一棵二叉树的中序序列为</a:t>
            </a:r>
            <a:r>
              <a:rPr lang="en-US" altLang="zh-CN" sz="1800"/>
              <a:t>AEDBC</a:t>
            </a:r>
            <a:r>
              <a:rPr lang="zh-CN" altLang="en-US" sz="1800"/>
              <a:t>，后序序列为</a:t>
            </a:r>
            <a:r>
              <a:rPr lang="en-US" altLang="zh-CN" sz="1800"/>
              <a:t>DEBAC</a:t>
            </a:r>
            <a:r>
              <a:rPr lang="zh-CN" altLang="en-US" sz="1800"/>
              <a:t>，试恢复该二叉树。</a:t>
            </a:r>
          </a:p>
          <a:p>
            <a:pPr>
              <a:lnSpc>
                <a:spcPct val="80000"/>
              </a:lnSpc>
              <a:buFontTx/>
              <a:buNone/>
            </a:pPr>
            <a:r>
              <a:rPr lang="zh-CN" altLang="en-US" sz="1800"/>
              <a:t>分析如下：</a:t>
            </a:r>
          </a:p>
          <a:p>
            <a:pPr>
              <a:lnSpc>
                <a:spcPct val="80000"/>
              </a:lnSpc>
              <a:buFontTx/>
              <a:buNone/>
            </a:pPr>
            <a:r>
              <a:rPr lang="zh-CN" altLang="en-US" sz="1800"/>
              <a:t>中序序列：</a:t>
            </a:r>
            <a:r>
              <a:rPr lang="en-US" altLang="zh-CN" sz="1800"/>
              <a:t>A</a:t>
            </a:r>
            <a:r>
              <a:rPr lang="zh-CN" altLang="en-US" sz="1800"/>
              <a:t>　</a:t>
            </a:r>
            <a:r>
              <a:rPr lang="en-US" altLang="zh-CN" sz="1800"/>
              <a:t>E</a:t>
            </a:r>
            <a:r>
              <a:rPr lang="zh-CN" altLang="en-US" sz="1800"/>
              <a:t>　</a:t>
            </a:r>
            <a:r>
              <a:rPr lang="en-US" altLang="zh-CN" sz="1800"/>
              <a:t>D</a:t>
            </a:r>
            <a:r>
              <a:rPr lang="zh-CN" altLang="en-US" sz="1800"/>
              <a:t>　</a:t>
            </a:r>
            <a:r>
              <a:rPr lang="en-US" altLang="zh-CN" sz="1800"/>
              <a:t>B</a:t>
            </a:r>
            <a:r>
              <a:rPr lang="zh-CN" altLang="en-US" sz="1800"/>
              <a:t>　</a:t>
            </a:r>
            <a:r>
              <a:rPr lang="en-US" altLang="zh-CN" sz="1800"/>
              <a:t>C</a:t>
            </a:r>
          </a:p>
          <a:p>
            <a:pPr>
              <a:lnSpc>
                <a:spcPct val="80000"/>
              </a:lnSpc>
              <a:buFontTx/>
              <a:buNone/>
            </a:pPr>
            <a:r>
              <a:rPr lang="zh-CN" altLang="en-US" sz="1800"/>
              <a:t>后序序列：</a:t>
            </a:r>
            <a:r>
              <a:rPr lang="en-US" altLang="zh-CN" sz="1800"/>
              <a:t>D</a:t>
            </a:r>
            <a:r>
              <a:rPr lang="zh-CN" altLang="en-US" sz="1800"/>
              <a:t>　</a:t>
            </a:r>
            <a:r>
              <a:rPr lang="en-US" altLang="zh-CN" sz="1800"/>
              <a:t>E</a:t>
            </a:r>
            <a:r>
              <a:rPr lang="zh-CN" altLang="en-US" sz="1800"/>
              <a:t>　</a:t>
            </a:r>
            <a:r>
              <a:rPr lang="en-US" altLang="zh-CN" sz="1800"/>
              <a:t>B</a:t>
            </a:r>
            <a:r>
              <a:rPr lang="zh-CN" altLang="en-US" sz="1800"/>
              <a:t>　</a:t>
            </a:r>
            <a:r>
              <a:rPr lang="en-US" altLang="zh-CN" sz="1800"/>
              <a:t>A</a:t>
            </a:r>
            <a:r>
              <a:rPr lang="zh-CN" altLang="en-US" sz="1800"/>
              <a:t>　</a:t>
            </a:r>
            <a:r>
              <a:rPr lang="en-US" altLang="zh-CN" sz="1800"/>
              <a:t>C</a:t>
            </a:r>
          </a:p>
          <a:p>
            <a:pPr>
              <a:lnSpc>
                <a:spcPct val="80000"/>
              </a:lnSpc>
              <a:buFontTx/>
              <a:buNone/>
            </a:pPr>
            <a:r>
              <a:rPr lang="en-US" altLang="zh-CN" sz="1800"/>
              <a:t> (1)</a:t>
            </a:r>
            <a:r>
              <a:rPr lang="zh-CN" altLang="en-US" sz="1800"/>
              <a:t>依据后序遍历序列可确定根结点为以</a:t>
            </a:r>
            <a:r>
              <a:rPr lang="en-US" altLang="zh-CN" sz="1800"/>
              <a:t>C</a:t>
            </a:r>
            <a:r>
              <a:rPr lang="zh-CN" altLang="en-US" sz="1800"/>
              <a:t>，再依据中序遍历序列可知其左子树由</a:t>
            </a:r>
            <a:r>
              <a:rPr lang="en-US" altLang="zh-CN" sz="1800"/>
              <a:t>DEBA</a:t>
            </a:r>
            <a:r>
              <a:rPr lang="zh-CN" altLang="en-US" sz="1800"/>
              <a:t>构成，右子树为空。</a:t>
            </a:r>
          </a:p>
          <a:p>
            <a:pPr>
              <a:lnSpc>
                <a:spcPct val="80000"/>
              </a:lnSpc>
              <a:buFontTx/>
              <a:buNone/>
            </a:pPr>
            <a:r>
              <a:rPr lang="zh-CN" altLang="en-US" sz="1800"/>
              <a:t>中序序列：</a:t>
            </a:r>
            <a:r>
              <a:rPr lang="en-US" altLang="zh-CN" sz="1800" u="sng"/>
              <a:t>A</a:t>
            </a:r>
            <a:r>
              <a:rPr lang="zh-CN" altLang="en-US" sz="1800" u="sng"/>
              <a:t>　</a:t>
            </a:r>
            <a:r>
              <a:rPr lang="en-US" altLang="zh-CN" sz="1800" u="sng"/>
              <a:t>E</a:t>
            </a:r>
            <a:r>
              <a:rPr lang="zh-CN" altLang="en-US" sz="1800" u="sng"/>
              <a:t>　</a:t>
            </a:r>
            <a:r>
              <a:rPr lang="en-US" altLang="zh-CN" sz="1800" u="sng"/>
              <a:t>D</a:t>
            </a:r>
            <a:r>
              <a:rPr lang="zh-CN" altLang="en-US" sz="1800" u="sng"/>
              <a:t>　</a:t>
            </a:r>
            <a:r>
              <a:rPr lang="en-US" altLang="zh-CN" sz="1800" u="sng"/>
              <a:t>B</a:t>
            </a:r>
            <a:r>
              <a:rPr lang="zh-CN" altLang="en-US" sz="1800"/>
              <a:t>　</a:t>
            </a:r>
            <a:r>
              <a:rPr lang="en-US" altLang="zh-CN" sz="1800" u="sng"/>
              <a:t>C</a:t>
            </a:r>
            <a:endParaRPr lang="en-US" altLang="zh-CN" sz="1800"/>
          </a:p>
          <a:p>
            <a:pPr>
              <a:lnSpc>
                <a:spcPct val="80000"/>
              </a:lnSpc>
              <a:buFontTx/>
              <a:buNone/>
            </a:pPr>
            <a:r>
              <a:rPr lang="en-US" altLang="zh-CN" sz="1800"/>
              <a:t>         </a:t>
            </a:r>
            <a:r>
              <a:rPr lang="zh-CN" altLang="en-US" sz="1800"/>
              <a:t>　　左子树　　根</a:t>
            </a:r>
          </a:p>
          <a:p>
            <a:pPr>
              <a:lnSpc>
                <a:spcPct val="80000"/>
              </a:lnSpc>
              <a:buFontTx/>
              <a:buNone/>
            </a:pPr>
            <a:r>
              <a:rPr lang="zh-CN" altLang="en-US" sz="1800"/>
              <a:t>后序序列：</a:t>
            </a:r>
            <a:r>
              <a:rPr lang="en-US" altLang="zh-CN" sz="1800" u="sng"/>
              <a:t>D</a:t>
            </a:r>
            <a:r>
              <a:rPr lang="zh-CN" altLang="en-US" sz="1800" u="sng"/>
              <a:t>　</a:t>
            </a:r>
            <a:r>
              <a:rPr lang="en-US" altLang="zh-CN" sz="1800" u="sng"/>
              <a:t>E</a:t>
            </a:r>
            <a:r>
              <a:rPr lang="zh-CN" altLang="en-US" sz="1800" u="sng"/>
              <a:t>　</a:t>
            </a:r>
            <a:r>
              <a:rPr lang="en-US" altLang="zh-CN" sz="1800" u="sng"/>
              <a:t>B</a:t>
            </a:r>
            <a:r>
              <a:rPr lang="zh-CN" altLang="en-US" sz="1800" u="sng"/>
              <a:t>　</a:t>
            </a:r>
            <a:r>
              <a:rPr lang="en-US" altLang="zh-CN" sz="1800" u="sng"/>
              <a:t>A</a:t>
            </a:r>
            <a:r>
              <a:rPr lang="zh-CN" altLang="en-US" sz="1800"/>
              <a:t>　</a:t>
            </a:r>
            <a:r>
              <a:rPr lang="en-US" altLang="zh-CN" sz="1800" u="sng"/>
              <a:t>C</a:t>
            </a:r>
            <a:endParaRPr lang="en-US" altLang="zh-CN" sz="1800"/>
          </a:p>
          <a:p>
            <a:pPr>
              <a:lnSpc>
                <a:spcPct val="80000"/>
              </a:lnSpc>
              <a:buFontTx/>
              <a:buNone/>
            </a:pPr>
            <a:r>
              <a:rPr lang="zh-CN" altLang="en-US" sz="1800"/>
              <a:t>　　　　　左子树　　　　根　</a:t>
            </a:r>
          </a:p>
          <a:p>
            <a:pPr>
              <a:lnSpc>
                <a:spcPct val="80000"/>
              </a:lnSpc>
              <a:buFontTx/>
              <a:buNone/>
            </a:pPr>
            <a:r>
              <a:rPr lang="en-US" altLang="zh-CN" sz="1800"/>
              <a:t>(2)</a:t>
            </a:r>
            <a:r>
              <a:rPr lang="zh-CN" altLang="en-US" sz="1800"/>
              <a:t>由左子树的先序遍历序列可知其根结点为</a:t>
            </a:r>
            <a:r>
              <a:rPr lang="en-US" altLang="zh-CN" sz="1800"/>
              <a:t>E</a:t>
            </a:r>
            <a:r>
              <a:rPr lang="zh-CN" altLang="en-US" sz="1800"/>
              <a:t>，由中序遍历序列可知</a:t>
            </a:r>
            <a:r>
              <a:rPr lang="en-US" altLang="zh-CN" sz="1800"/>
              <a:t>E</a:t>
            </a:r>
            <a:r>
              <a:rPr lang="zh-CN" altLang="en-US" sz="1800"/>
              <a:t>的左子树为</a:t>
            </a:r>
            <a:r>
              <a:rPr lang="en-US" altLang="zh-CN" sz="1800"/>
              <a:t>D</a:t>
            </a:r>
            <a:r>
              <a:rPr lang="zh-CN" altLang="en-US" sz="1800"/>
              <a:t>，右子树由</a:t>
            </a:r>
            <a:r>
              <a:rPr lang="en-US" altLang="zh-CN" sz="1800"/>
              <a:t>B</a:t>
            </a:r>
            <a:r>
              <a:rPr lang="zh-CN" altLang="en-US" sz="1800"/>
              <a:t>构成。</a:t>
            </a:r>
          </a:p>
          <a:p>
            <a:pPr>
              <a:lnSpc>
                <a:spcPct val="80000"/>
              </a:lnSpc>
              <a:buFontTx/>
              <a:buNone/>
            </a:pPr>
            <a:r>
              <a:rPr lang="zh-CN" altLang="en-US" sz="1800"/>
              <a:t>中序序列：</a:t>
            </a:r>
            <a:r>
              <a:rPr lang="en-US" altLang="zh-CN" sz="1800" u="sng"/>
              <a:t>A</a:t>
            </a:r>
            <a:r>
              <a:rPr lang="zh-CN" altLang="en-US" sz="1800"/>
              <a:t>　</a:t>
            </a:r>
            <a:r>
              <a:rPr lang="en-US" altLang="zh-CN" sz="1800" u="sng"/>
              <a:t>E</a:t>
            </a:r>
            <a:r>
              <a:rPr lang="zh-CN" altLang="en-US" sz="1800" u="sng"/>
              <a:t>　</a:t>
            </a:r>
            <a:r>
              <a:rPr lang="en-US" altLang="zh-CN" sz="1800" u="sng"/>
              <a:t>D</a:t>
            </a:r>
            <a:r>
              <a:rPr lang="zh-CN" altLang="en-US" sz="1800" u="sng"/>
              <a:t>　</a:t>
            </a:r>
            <a:r>
              <a:rPr lang="en-US" altLang="zh-CN" sz="1800" u="sng"/>
              <a:t>B</a:t>
            </a:r>
            <a:r>
              <a:rPr lang="zh-CN" altLang="en-US" sz="1800"/>
              <a:t>　</a:t>
            </a:r>
          </a:p>
          <a:p>
            <a:pPr>
              <a:lnSpc>
                <a:spcPct val="80000"/>
              </a:lnSpc>
              <a:buFontTx/>
              <a:buNone/>
            </a:pPr>
            <a:r>
              <a:rPr lang="zh-CN" altLang="en-US" sz="1800"/>
              <a:t>          根　右子树</a:t>
            </a:r>
          </a:p>
          <a:p>
            <a:pPr>
              <a:lnSpc>
                <a:spcPct val="80000"/>
              </a:lnSpc>
              <a:buFontTx/>
              <a:buNone/>
            </a:pPr>
            <a:r>
              <a:rPr lang="zh-CN" altLang="en-US" sz="1800"/>
              <a:t>后序序列： </a:t>
            </a:r>
            <a:r>
              <a:rPr lang="zh-CN" altLang="en-US" sz="1800" u="sng"/>
              <a:t> </a:t>
            </a:r>
            <a:r>
              <a:rPr lang="en-US" altLang="zh-CN" sz="1800" u="sng"/>
              <a:t>D</a:t>
            </a:r>
            <a:r>
              <a:rPr lang="zh-CN" altLang="en-US" sz="1800" u="sng"/>
              <a:t>　</a:t>
            </a:r>
            <a:r>
              <a:rPr lang="en-US" altLang="zh-CN" sz="1800" u="sng"/>
              <a:t>E</a:t>
            </a:r>
            <a:r>
              <a:rPr lang="zh-CN" altLang="en-US" sz="1800" u="sng"/>
              <a:t>　</a:t>
            </a:r>
            <a:r>
              <a:rPr lang="en-US" altLang="zh-CN" sz="1800" u="sng"/>
              <a:t>B</a:t>
            </a:r>
            <a:r>
              <a:rPr lang="zh-CN" altLang="en-US" sz="1800"/>
              <a:t>　</a:t>
            </a:r>
            <a:r>
              <a:rPr lang="en-US" altLang="zh-CN" sz="1800" u="sng"/>
              <a:t>A</a:t>
            </a:r>
            <a:r>
              <a:rPr lang="zh-CN" altLang="en-US" sz="1800"/>
              <a:t>　</a:t>
            </a:r>
          </a:p>
          <a:p>
            <a:pPr>
              <a:lnSpc>
                <a:spcPct val="80000"/>
              </a:lnSpc>
              <a:buFontTx/>
              <a:buNone/>
            </a:pPr>
            <a:r>
              <a:rPr lang="zh-CN" altLang="en-US" sz="1800"/>
              <a:t>　　　　　　右子树　　根　</a:t>
            </a:r>
          </a:p>
          <a:p>
            <a:pPr>
              <a:lnSpc>
                <a:spcPct val="80000"/>
              </a:lnSpc>
              <a:buFontTx/>
              <a:buNone/>
            </a:pPr>
            <a:r>
              <a:rPr lang="zh-CN" altLang="en-US" sz="1800"/>
              <a:t>依次类推，最后得到如图</a:t>
            </a:r>
            <a:r>
              <a:rPr lang="en-US" altLang="zh-CN" sz="1800"/>
              <a:t>6-8(b) </a:t>
            </a:r>
            <a:r>
              <a:rPr lang="zh-CN" altLang="en-US" sz="1800"/>
              <a:t>所示的整棵二叉树</a:t>
            </a:r>
          </a:p>
        </p:txBody>
      </p:sp>
    </p:spTree>
    <p:extLst>
      <p:ext uri="{BB962C8B-B14F-4D97-AF65-F5344CB8AC3E}">
        <p14:creationId xmlns:p14="http://schemas.microsoft.com/office/powerpoint/2010/main" val="2068971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E2F152BB-B2F0-4CEF-BDF9-81CC614BDAA0}"/>
              </a:ext>
            </a:extLst>
          </p:cNvPr>
          <p:cNvSpPr/>
          <p:nvPr/>
        </p:nvSpPr>
        <p:spPr>
          <a:xfrm>
            <a:off x="251520" y="1052736"/>
            <a:ext cx="8496944" cy="5442516"/>
          </a:xfrm>
          <a:prstGeom prst="rect">
            <a:avLst/>
          </a:prstGeom>
        </p:spPr>
        <p:txBody>
          <a:bodyPr wrap="square">
            <a:spAutoFit/>
          </a:bodyPr>
          <a:lstStyle/>
          <a:p>
            <a:pPr>
              <a:lnSpc>
                <a:spcPct val="150000"/>
              </a:lnSpc>
            </a:pPr>
            <a:r>
              <a:rPr lang="zh-CN" altLang="en-US"/>
              <a:t>例题： 中序序列 </a:t>
            </a:r>
            <a:r>
              <a:rPr lang="en-US" altLang="zh-CN"/>
              <a:t>HLDBEKAFCG         </a:t>
            </a:r>
            <a:r>
              <a:rPr lang="zh-CN" altLang="en-US"/>
              <a:t>后序序列 </a:t>
            </a:r>
            <a:r>
              <a:rPr lang="en-US" altLang="zh-CN"/>
              <a:t>LHDKEBFGCA</a:t>
            </a:r>
            <a:r>
              <a:rPr lang="zh-CN" altLang="en-US"/>
              <a:t>；求此二叉树</a:t>
            </a:r>
            <a:endParaRPr lang="en-US" altLang="zh-CN"/>
          </a:p>
          <a:p>
            <a:pPr lvl="1">
              <a:lnSpc>
                <a:spcPct val="150000"/>
              </a:lnSpc>
            </a:pPr>
            <a:r>
              <a:rPr lang="en-US" altLang="zh-CN"/>
              <a:t>1</a:t>
            </a:r>
            <a:r>
              <a:rPr lang="zh-CN" altLang="en-US"/>
              <a:t>、在后序序列</a:t>
            </a:r>
            <a:r>
              <a:rPr lang="en-US" altLang="zh-CN"/>
              <a:t>LHDKEBFGCA</a:t>
            </a:r>
            <a:r>
              <a:rPr lang="zh-CN" altLang="en-US"/>
              <a:t>中最后出现的元素为</a:t>
            </a:r>
            <a:r>
              <a:rPr lang="en-US" altLang="zh-CN"/>
              <a:t>A</a:t>
            </a:r>
            <a:r>
              <a:rPr lang="zh-CN" altLang="en-US"/>
              <a:t>，</a:t>
            </a:r>
            <a:endParaRPr lang="en-US" altLang="zh-CN"/>
          </a:p>
          <a:p>
            <a:pPr lvl="1">
              <a:lnSpc>
                <a:spcPct val="150000"/>
              </a:lnSpc>
            </a:pPr>
            <a:r>
              <a:rPr lang="en-US" altLang="zh-CN"/>
              <a:t>HLDBEK</a:t>
            </a:r>
            <a:r>
              <a:rPr lang="en-US" altLang="zh-CN">
                <a:solidFill>
                  <a:schemeClr val="accent1">
                    <a:lumMod val="60000"/>
                    <a:lumOff val="40000"/>
                  </a:schemeClr>
                </a:solidFill>
              </a:rPr>
              <a:t>A</a:t>
            </a:r>
            <a:r>
              <a:rPr lang="en-US" altLang="zh-CN"/>
              <a:t>FCG</a:t>
            </a:r>
          </a:p>
          <a:p>
            <a:pPr lvl="1">
              <a:lnSpc>
                <a:spcPct val="150000"/>
              </a:lnSpc>
            </a:pPr>
            <a:r>
              <a:rPr lang="en-US" altLang="zh-CN"/>
              <a:t>2</a:t>
            </a:r>
            <a:r>
              <a:rPr lang="zh-CN" altLang="en-US"/>
              <a:t>、在后序序列</a:t>
            </a:r>
            <a:r>
              <a:rPr lang="en-US" altLang="zh-CN"/>
              <a:t>LHDKEB</a:t>
            </a:r>
            <a:r>
              <a:rPr lang="zh-CN" altLang="en-US"/>
              <a:t>中最后出现的元素为</a:t>
            </a:r>
            <a:r>
              <a:rPr lang="en-US" altLang="zh-CN"/>
              <a:t>B</a:t>
            </a:r>
            <a:r>
              <a:rPr lang="zh-CN" altLang="en-US"/>
              <a:t>，</a:t>
            </a:r>
            <a:endParaRPr lang="en-US" altLang="zh-CN"/>
          </a:p>
          <a:p>
            <a:pPr lvl="1">
              <a:lnSpc>
                <a:spcPct val="150000"/>
              </a:lnSpc>
            </a:pPr>
            <a:r>
              <a:rPr lang="en-US" altLang="zh-CN"/>
              <a:t>HLD</a:t>
            </a:r>
            <a:r>
              <a:rPr lang="en-US" altLang="zh-CN">
                <a:solidFill>
                  <a:schemeClr val="accent1">
                    <a:lumMod val="60000"/>
                    <a:lumOff val="40000"/>
                  </a:schemeClr>
                </a:solidFill>
              </a:rPr>
              <a:t>B</a:t>
            </a:r>
            <a:r>
              <a:rPr lang="en-US" altLang="zh-CN"/>
              <a:t>EK</a:t>
            </a:r>
            <a:r>
              <a:rPr lang="en-US" altLang="zh-CN">
                <a:solidFill>
                  <a:srgbClr val="FF0000"/>
                </a:solidFill>
              </a:rPr>
              <a:t>A</a:t>
            </a:r>
            <a:r>
              <a:rPr lang="en-US" altLang="zh-CN"/>
              <a:t>FCG</a:t>
            </a:r>
          </a:p>
          <a:p>
            <a:pPr lvl="1">
              <a:lnSpc>
                <a:spcPct val="150000"/>
              </a:lnSpc>
            </a:pPr>
            <a:r>
              <a:rPr lang="en-US" altLang="zh-CN"/>
              <a:t>3</a:t>
            </a:r>
            <a:r>
              <a:rPr lang="zh-CN" altLang="en-US"/>
              <a:t>、在后序序列</a:t>
            </a:r>
            <a:r>
              <a:rPr lang="en-US" altLang="zh-CN"/>
              <a:t>LHD</a:t>
            </a:r>
            <a:r>
              <a:rPr lang="zh-CN" altLang="en-US"/>
              <a:t>中最后出现的元素为</a:t>
            </a:r>
            <a:r>
              <a:rPr lang="en-US" altLang="zh-CN"/>
              <a:t>D</a:t>
            </a:r>
            <a:r>
              <a:rPr lang="zh-CN" altLang="en-US"/>
              <a:t>，</a:t>
            </a:r>
            <a:endParaRPr lang="en-US" altLang="zh-CN"/>
          </a:p>
          <a:p>
            <a:pPr lvl="1">
              <a:lnSpc>
                <a:spcPct val="150000"/>
              </a:lnSpc>
            </a:pPr>
            <a:r>
              <a:rPr lang="en-US" altLang="zh-CN"/>
              <a:t>HL</a:t>
            </a:r>
            <a:r>
              <a:rPr lang="en-US" altLang="zh-CN">
                <a:solidFill>
                  <a:schemeClr val="accent1">
                    <a:lumMod val="60000"/>
                    <a:lumOff val="40000"/>
                  </a:schemeClr>
                </a:solidFill>
              </a:rPr>
              <a:t>D</a:t>
            </a:r>
            <a:r>
              <a:rPr lang="en-US" altLang="zh-CN">
                <a:solidFill>
                  <a:srgbClr val="FF0000"/>
                </a:solidFill>
              </a:rPr>
              <a:t>B</a:t>
            </a:r>
            <a:r>
              <a:rPr lang="en-US" altLang="zh-CN"/>
              <a:t>EK</a:t>
            </a:r>
            <a:r>
              <a:rPr lang="en-US" altLang="zh-CN">
                <a:solidFill>
                  <a:srgbClr val="FF0000"/>
                </a:solidFill>
              </a:rPr>
              <a:t>A</a:t>
            </a:r>
            <a:r>
              <a:rPr lang="en-US" altLang="zh-CN"/>
              <a:t>FCG</a:t>
            </a:r>
          </a:p>
          <a:p>
            <a:pPr lvl="1">
              <a:lnSpc>
                <a:spcPct val="150000"/>
              </a:lnSpc>
            </a:pPr>
            <a:r>
              <a:rPr lang="en-US" altLang="zh-CN"/>
              <a:t>4</a:t>
            </a:r>
            <a:r>
              <a:rPr lang="zh-CN" altLang="en-US"/>
              <a:t>、在后序序列</a:t>
            </a:r>
            <a:r>
              <a:rPr lang="en-US" altLang="zh-CN"/>
              <a:t>LH</a:t>
            </a:r>
            <a:r>
              <a:rPr lang="zh-CN" altLang="en-US"/>
              <a:t>中最后出现的元素为</a:t>
            </a:r>
            <a:r>
              <a:rPr lang="en-US" altLang="zh-CN"/>
              <a:t>H</a:t>
            </a:r>
            <a:r>
              <a:rPr lang="zh-CN" altLang="en-US"/>
              <a:t>，</a:t>
            </a:r>
            <a:endParaRPr lang="en-US" altLang="zh-CN"/>
          </a:p>
          <a:p>
            <a:pPr lvl="1">
              <a:lnSpc>
                <a:spcPct val="150000"/>
              </a:lnSpc>
            </a:pPr>
            <a:r>
              <a:rPr lang="en-US" altLang="zh-CN">
                <a:solidFill>
                  <a:schemeClr val="accent1">
                    <a:lumMod val="60000"/>
                    <a:lumOff val="40000"/>
                  </a:schemeClr>
                </a:solidFill>
              </a:rPr>
              <a:t>H</a:t>
            </a:r>
            <a:r>
              <a:rPr lang="en-US" altLang="zh-CN"/>
              <a:t>L</a:t>
            </a:r>
            <a:r>
              <a:rPr lang="en-US" altLang="zh-CN">
                <a:solidFill>
                  <a:srgbClr val="FF0000"/>
                </a:solidFill>
              </a:rPr>
              <a:t>DB</a:t>
            </a:r>
            <a:r>
              <a:rPr lang="en-US" altLang="zh-CN"/>
              <a:t>EK</a:t>
            </a:r>
            <a:r>
              <a:rPr lang="en-US" altLang="zh-CN">
                <a:solidFill>
                  <a:srgbClr val="FF0000"/>
                </a:solidFill>
              </a:rPr>
              <a:t>A</a:t>
            </a:r>
            <a:r>
              <a:rPr lang="en-US" altLang="zh-CN"/>
              <a:t>FCG</a:t>
            </a:r>
          </a:p>
          <a:p>
            <a:pPr lvl="1">
              <a:lnSpc>
                <a:spcPct val="150000"/>
              </a:lnSpc>
            </a:pPr>
            <a:r>
              <a:rPr lang="en-US" altLang="zh-CN"/>
              <a:t>5</a:t>
            </a:r>
            <a:r>
              <a:rPr lang="zh-CN" altLang="en-US"/>
              <a:t>、在后序序列</a:t>
            </a:r>
            <a:r>
              <a:rPr lang="en-US" altLang="zh-CN"/>
              <a:t>KE</a:t>
            </a:r>
            <a:r>
              <a:rPr lang="zh-CN" altLang="en-US"/>
              <a:t>中最后出现的元素为</a:t>
            </a:r>
            <a:r>
              <a:rPr lang="en-US" altLang="zh-CN"/>
              <a:t>E</a:t>
            </a:r>
            <a:r>
              <a:rPr lang="zh-CN" altLang="en-US"/>
              <a:t>，</a:t>
            </a:r>
            <a:endParaRPr lang="en-US" altLang="zh-CN"/>
          </a:p>
          <a:p>
            <a:pPr lvl="1">
              <a:lnSpc>
                <a:spcPct val="150000"/>
              </a:lnSpc>
            </a:pPr>
            <a:r>
              <a:rPr lang="en-US" altLang="zh-CN">
                <a:solidFill>
                  <a:srgbClr val="FF0000"/>
                </a:solidFill>
              </a:rPr>
              <a:t>H</a:t>
            </a:r>
            <a:r>
              <a:rPr lang="en-US" altLang="zh-CN"/>
              <a:t>L</a:t>
            </a:r>
            <a:r>
              <a:rPr lang="en-US" altLang="zh-CN">
                <a:solidFill>
                  <a:srgbClr val="FF0000"/>
                </a:solidFill>
              </a:rPr>
              <a:t>DB</a:t>
            </a:r>
            <a:r>
              <a:rPr lang="en-US" altLang="zh-CN">
                <a:solidFill>
                  <a:schemeClr val="accent1">
                    <a:lumMod val="60000"/>
                    <a:lumOff val="40000"/>
                  </a:schemeClr>
                </a:solidFill>
              </a:rPr>
              <a:t>E</a:t>
            </a:r>
            <a:r>
              <a:rPr lang="en-US" altLang="zh-CN"/>
              <a:t>K</a:t>
            </a:r>
            <a:r>
              <a:rPr lang="en-US" altLang="zh-CN">
                <a:solidFill>
                  <a:srgbClr val="FF0000"/>
                </a:solidFill>
              </a:rPr>
              <a:t>A</a:t>
            </a:r>
            <a:r>
              <a:rPr lang="en-US" altLang="zh-CN"/>
              <a:t>FCG</a:t>
            </a:r>
          </a:p>
          <a:p>
            <a:pPr lvl="1">
              <a:lnSpc>
                <a:spcPct val="150000"/>
              </a:lnSpc>
            </a:pPr>
            <a:r>
              <a:rPr lang="en-US" altLang="zh-CN"/>
              <a:t>6</a:t>
            </a:r>
            <a:r>
              <a:rPr lang="zh-CN" altLang="en-US"/>
              <a:t>、在后序序列</a:t>
            </a:r>
            <a:r>
              <a:rPr lang="en-US" altLang="zh-CN"/>
              <a:t>FGC</a:t>
            </a:r>
            <a:r>
              <a:rPr lang="zh-CN" altLang="en-US"/>
              <a:t>中最后出现的元素为</a:t>
            </a:r>
            <a:r>
              <a:rPr lang="en-US" altLang="zh-CN"/>
              <a:t>C</a:t>
            </a:r>
            <a:r>
              <a:rPr lang="zh-CN" altLang="en-US"/>
              <a:t>，</a:t>
            </a:r>
            <a:endParaRPr lang="en-US" altLang="zh-CN"/>
          </a:p>
          <a:p>
            <a:pPr lvl="1">
              <a:lnSpc>
                <a:spcPct val="150000"/>
              </a:lnSpc>
            </a:pPr>
            <a:r>
              <a:rPr lang="en-US" altLang="zh-CN">
                <a:solidFill>
                  <a:srgbClr val="FF0000"/>
                </a:solidFill>
              </a:rPr>
              <a:t>H</a:t>
            </a:r>
            <a:r>
              <a:rPr lang="en-US" altLang="zh-CN"/>
              <a:t>L</a:t>
            </a:r>
            <a:r>
              <a:rPr lang="en-US" altLang="zh-CN">
                <a:solidFill>
                  <a:srgbClr val="FF0000"/>
                </a:solidFill>
              </a:rPr>
              <a:t>DBE</a:t>
            </a:r>
            <a:r>
              <a:rPr lang="en-US" altLang="zh-CN"/>
              <a:t>K</a:t>
            </a:r>
            <a:r>
              <a:rPr lang="en-US" altLang="zh-CN">
                <a:solidFill>
                  <a:srgbClr val="FF0000"/>
                </a:solidFill>
              </a:rPr>
              <a:t>A</a:t>
            </a:r>
            <a:r>
              <a:rPr lang="en-US" altLang="zh-CN"/>
              <a:t>F</a:t>
            </a:r>
            <a:r>
              <a:rPr lang="en-US" altLang="zh-CN">
                <a:solidFill>
                  <a:schemeClr val="accent1">
                    <a:lumMod val="60000"/>
                    <a:lumOff val="40000"/>
                  </a:schemeClr>
                </a:solidFill>
              </a:rPr>
              <a:t>C</a:t>
            </a:r>
            <a:r>
              <a:rPr lang="en-US" altLang="zh-CN"/>
              <a:t>G</a:t>
            </a:r>
          </a:p>
        </p:txBody>
      </p:sp>
      <p:pic>
        <p:nvPicPr>
          <p:cNvPr id="6" name="图片 5">
            <a:extLst>
              <a:ext uri="{FF2B5EF4-FFF2-40B4-BE49-F238E27FC236}">
                <a16:creationId xmlns="" xmlns:a16="http://schemas.microsoft.com/office/drawing/2014/main" id="{4801E2B4-E079-4B7F-8287-6843804231DE}"/>
              </a:ext>
            </a:extLst>
          </p:cNvPr>
          <p:cNvPicPr>
            <a:picLocks noChangeAspect="1"/>
          </p:cNvPicPr>
          <p:nvPr/>
        </p:nvPicPr>
        <p:blipFill>
          <a:blip r:embed="rId2"/>
          <a:stretch>
            <a:fillRect/>
          </a:stretch>
        </p:blipFill>
        <p:spPr>
          <a:xfrm>
            <a:off x="5612175" y="2117261"/>
            <a:ext cx="3531825" cy="4377991"/>
          </a:xfrm>
          <a:prstGeom prst="rect">
            <a:avLst/>
          </a:prstGeom>
        </p:spPr>
      </p:pic>
    </p:spTree>
    <p:extLst>
      <p:ext uri="{BB962C8B-B14F-4D97-AF65-F5344CB8AC3E}">
        <p14:creationId xmlns:p14="http://schemas.microsoft.com/office/powerpoint/2010/main" val="37890044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E8265952-7DDB-46A7-ABDA-2939EDD50BD3}"/>
              </a:ext>
            </a:extLst>
          </p:cNvPr>
          <p:cNvSpPr/>
          <p:nvPr/>
        </p:nvSpPr>
        <p:spPr>
          <a:xfrm>
            <a:off x="755576" y="1484784"/>
            <a:ext cx="7416824" cy="2862322"/>
          </a:xfrm>
          <a:prstGeom prst="rect">
            <a:avLst/>
          </a:prstGeom>
        </p:spPr>
        <p:txBody>
          <a:bodyPr wrap="square">
            <a:spAutoFit/>
          </a:bodyPr>
          <a:lstStyle/>
          <a:p>
            <a:r>
              <a:rPr lang="en-US" altLang="zh-CN" dirty="0"/>
              <a:t>6</a:t>
            </a:r>
            <a:r>
              <a:rPr lang="zh-CN" altLang="en-US" dirty="0"/>
              <a:t>、设一棵二叉树的中序遍历序列为 </a:t>
            </a:r>
            <a:r>
              <a:rPr lang="en-US" altLang="zh-CN" dirty="0"/>
              <a:t>BDCAE</a:t>
            </a:r>
            <a:r>
              <a:rPr lang="zh-CN" altLang="en-US" dirty="0"/>
              <a:t>，后序遍历序列为 </a:t>
            </a:r>
            <a:r>
              <a:rPr lang="en-US" altLang="zh-CN" dirty="0"/>
              <a:t>DBEAC</a:t>
            </a:r>
            <a:r>
              <a:rPr lang="zh-CN" altLang="en-US" dirty="0"/>
              <a:t>，则这棵二叉树的前序序列为</a:t>
            </a:r>
            <a:r>
              <a:rPr lang="en-US" altLang="zh-CN" dirty="0"/>
              <a:t>________</a:t>
            </a:r>
            <a:r>
              <a:rPr lang="zh-CN" altLang="en-US" dirty="0"/>
              <a:t>。</a:t>
            </a:r>
          </a:p>
          <a:p>
            <a:endParaRPr lang="zh-CN" altLang="en-US" dirty="0"/>
          </a:p>
          <a:p>
            <a:r>
              <a:rPr lang="en-US" altLang="zh-CN" dirty="0"/>
              <a:t>7</a:t>
            </a:r>
            <a:r>
              <a:rPr lang="zh-CN" altLang="en-US" dirty="0"/>
              <a:t>、（本题</a:t>
            </a:r>
            <a:r>
              <a:rPr lang="en-US" altLang="zh-CN" dirty="0"/>
              <a:t>10</a:t>
            </a:r>
            <a:r>
              <a:rPr lang="zh-CN" altLang="en-US" dirty="0"/>
              <a:t>分）一棵二叉树的先序、中序和后序序列分别如下，其中有一部分未显示出来，试求出空格处的内容，并画出该二叉树。</a:t>
            </a:r>
          </a:p>
          <a:p>
            <a:r>
              <a:rPr lang="zh-CN" altLang="en-US" dirty="0"/>
              <a:t>先序序列：</a:t>
            </a:r>
            <a:r>
              <a:rPr lang="en-US" altLang="zh-CN" dirty="0"/>
              <a:t>__B__F__ICEH__G</a:t>
            </a:r>
            <a:r>
              <a:rPr lang="zh-CN" altLang="en-US" dirty="0"/>
              <a:t>；</a:t>
            </a:r>
          </a:p>
          <a:p>
            <a:r>
              <a:rPr lang="zh-CN" altLang="en-US" dirty="0"/>
              <a:t>中序序列：</a:t>
            </a:r>
            <a:r>
              <a:rPr lang="en-US" altLang="zh-CN" dirty="0"/>
              <a:t>D__KFIA__EJC__ </a:t>
            </a:r>
            <a:r>
              <a:rPr lang="zh-CN" altLang="en-US" dirty="0"/>
              <a:t>；</a:t>
            </a:r>
          </a:p>
          <a:p>
            <a:r>
              <a:rPr lang="zh-CN" altLang="en-US" dirty="0"/>
              <a:t>后序序列：</a:t>
            </a:r>
            <a:r>
              <a:rPr lang="en-US" altLang="zh-CN" dirty="0"/>
              <a:t>__K__FBHJ__G__A</a:t>
            </a:r>
            <a:r>
              <a:rPr lang="zh-CN" altLang="en-US" dirty="0"/>
              <a:t>。</a:t>
            </a:r>
          </a:p>
          <a:p>
            <a:endParaRPr lang="en-US" altLang="zh-CN" dirty="0"/>
          </a:p>
          <a:p>
            <a:r>
              <a:rPr lang="zh-CN" altLang="en-US" dirty="0"/>
              <a:t>		</a:t>
            </a:r>
          </a:p>
        </p:txBody>
      </p:sp>
      <p:pic>
        <p:nvPicPr>
          <p:cNvPr id="5" name="图片 1">
            <a:extLst>
              <a:ext uri="{FF2B5EF4-FFF2-40B4-BE49-F238E27FC236}">
                <a16:creationId xmlns="" xmlns:a16="http://schemas.microsoft.com/office/drawing/2014/main" id="{3D8271E7-3639-4744-9878-0D02FDF1E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165" y="3212976"/>
            <a:ext cx="3430910" cy="2896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707904" y="1772816"/>
            <a:ext cx="1224136" cy="369332"/>
          </a:xfrm>
          <a:prstGeom prst="rect">
            <a:avLst/>
          </a:prstGeom>
          <a:noFill/>
        </p:spPr>
        <p:txBody>
          <a:bodyPr wrap="square" rtlCol="0">
            <a:spAutoFit/>
          </a:bodyPr>
          <a:lstStyle/>
          <a:p>
            <a:r>
              <a:rPr lang="en-US" altLang="zh-CN" dirty="0" smtClean="0"/>
              <a:t>CBDAE</a:t>
            </a:r>
            <a:endParaRPr lang="zh-CN" altLang="en-US" dirty="0"/>
          </a:p>
        </p:txBody>
      </p:sp>
      <p:sp>
        <p:nvSpPr>
          <p:cNvPr id="4" name="矩形 3"/>
          <p:cNvSpPr/>
          <p:nvPr/>
        </p:nvSpPr>
        <p:spPr>
          <a:xfrm>
            <a:off x="539552" y="4221088"/>
            <a:ext cx="4572000" cy="923330"/>
          </a:xfrm>
          <a:prstGeom prst="rect">
            <a:avLst/>
          </a:prstGeom>
        </p:spPr>
        <p:txBody>
          <a:bodyPr>
            <a:spAutoFit/>
          </a:bodyPr>
          <a:lstStyle/>
          <a:p>
            <a:r>
              <a:rPr lang="zh-CN" altLang="en-US" dirty="0"/>
              <a:t>解答：先序序列为</a:t>
            </a:r>
            <a:r>
              <a:rPr lang="en-US" altLang="zh-CN" dirty="0"/>
              <a:t>ABDFKICEHJG</a:t>
            </a:r>
            <a:r>
              <a:rPr lang="zh-CN" altLang="en-US" dirty="0"/>
              <a:t>；</a:t>
            </a:r>
          </a:p>
          <a:p>
            <a:r>
              <a:rPr lang="zh-CN" altLang="en-US" dirty="0"/>
              <a:t>      中序序列为</a:t>
            </a:r>
            <a:r>
              <a:rPr lang="en-US" altLang="zh-CN" dirty="0"/>
              <a:t>DBKFIAHEJCG</a:t>
            </a:r>
            <a:r>
              <a:rPr lang="zh-CN" altLang="en-US" dirty="0"/>
              <a:t>；</a:t>
            </a:r>
          </a:p>
          <a:p>
            <a:r>
              <a:rPr lang="zh-CN" altLang="en-US" dirty="0"/>
              <a:t>      后序序列为 </a:t>
            </a:r>
            <a:r>
              <a:rPr lang="en-US" altLang="zh-CN" dirty="0"/>
              <a:t>DKIFBHJEGCA</a:t>
            </a:r>
            <a:r>
              <a:rPr lang="zh-CN" altLang="en-US" dirty="0"/>
              <a:t>。</a:t>
            </a:r>
          </a:p>
        </p:txBody>
      </p:sp>
    </p:spTree>
    <p:extLst>
      <p:ext uri="{BB962C8B-B14F-4D97-AF65-F5344CB8AC3E}">
        <p14:creationId xmlns:p14="http://schemas.microsoft.com/office/powerpoint/2010/main" val="256351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zh-CN" sz="2800"/>
              <a:t>6.4</a:t>
            </a:r>
            <a:r>
              <a:rPr lang="zh-CN" altLang="en-US" sz="2800"/>
              <a:t>线索二叉树</a:t>
            </a:r>
            <a:br>
              <a:rPr lang="zh-CN" altLang="en-US" sz="2800"/>
            </a:br>
            <a:endParaRPr lang="zh-CN" altLang="en-US" sz="2800"/>
          </a:p>
        </p:txBody>
      </p:sp>
      <p:sp>
        <p:nvSpPr>
          <p:cNvPr id="419843" name="Rectangle 3"/>
          <p:cNvSpPr>
            <a:spLocks noGrp="1" noChangeArrowheads="1"/>
          </p:cNvSpPr>
          <p:nvPr>
            <p:ph type="body" idx="1"/>
          </p:nvPr>
        </p:nvSpPr>
        <p:spPr/>
        <p:txBody>
          <a:bodyPr/>
          <a:lstStyle/>
          <a:p>
            <a:pPr marL="0" indent="0">
              <a:buFontTx/>
              <a:buNone/>
            </a:pPr>
            <a:r>
              <a:rPr lang="en-US" altLang="zh-CN" sz="2400"/>
              <a:t> 6.4.1 </a:t>
            </a:r>
            <a:r>
              <a:rPr lang="zh-CN" altLang="en-US" sz="2400"/>
              <a:t>线索二叉树的定义</a:t>
            </a:r>
          </a:p>
          <a:p>
            <a:pPr marL="0" indent="0">
              <a:buFontTx/>
              <a:buNone/>
            </a:pPr>
            <a:r>
              <a:rPr lang="zh-CN" altLang="en-US" sz="2400"/>
              <a:t>   　由上小节可知，按照某种遍历方式对二叉树的结点进行遍历可得到一个线性序列。在该序列中，除第一个结点外，每个结点有且仅有一个直接前驱；除最后一个结点外，每个结点有且仅有一个直接后继。</a:t>
            </a:r>
          </a:p>
          <a:p>
            <a:pPr marL="0" indent="0">
              <a:buFontTx/>
              <a:buNone/>
            </a:pPr>
            <a:r>
              <a:rPr lang="zh-CN" altLang="en-US" sz="2400"/>
              <a:t>   　但是，当以二叉链表作为存储结构时，只能得到结点的左、右孩子信息，而不能直接得到结点在某种遍历序列中的前驱和后继结点，这种信息只有在对二叉树遍历的动态过程中得到。</a:t>
            </a:r>
          </a:p>
        </p:txBody>
      </p:sp>
    </p:spTree>
    <p:extLst>
      <p:ext uri="{BB962C8B-B14F-4D97-AF65-F5344CB8AC3E}">
        <p14:creationId xmlns:p14="http://schemas.microsoft.com/office/powerpoint/2010/main" val="109085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ltLang="zh-CN"/>
              <a:t>6.4.1 </a:t>
            </a:r>
            <a:r>
              <a:rPr lang="zh-CN" altLang="en-US"/>
              <a:t>线索二叉树的定义</a:t>
            </a:r>
          </a:p>
        </p:txBody>
      </p:sp>
      <p:sp>
        <p:nvSpPr>
          <p:cNvPr id="420867" name="Rectangle 3"/>
          <p:cNvSpPr>
            <a:spLocks noGrp="1" noChangeArrowheads="1"/>
          </p:cNvSpPr>
          <p:nvPr>
            <p:ph type="body" idx="1"/>
          </p:nvPr>
        </p:nvSpPr>
        <p:spPr>
          <a:xfrm>
            <a:off x="684213" y="1196975"/>
            <a:ext cx="7918450" cy="4679950"/>
          </a:xfrm>
        </p:spPr>
        <p:txBody>
          <a:bodyPr/>
          <a:lstStyle/>
          <a:p>
            <a:pPr marL="0" indent="0">
              <a:buFontTx/>
              <a:buNone/>
            </a:pPr>
            <a:r>
              <a:rPr lang="en-US" altLang="zh-CN" sz="2400"/>
              <a:t>    </a:t>
            </a:r>
            <a:r>
              <a:rPr lang="zh-CN" altLang="en-US" sz="2400"/>
              <a:t>　一个具有</a:t>
            </a:r>
            <a:r>
              <a:rPr lang="en-US" altLang="zh-CN" sz="2400"/>
              <a:t>n</a:t>
            </a:r>
            <a:r>
              <a:rPr lang="zh-CN" altLang="en-US" sz="2400"/>
              <a:t>个结点的二叉树，若采用二叉链表存储结构，在</a:t>
            </a:r>
            <a:r>
              <a:rPr lang="en-US" altLang="zh-CN" sz="2400"/>
              <a:t>2n</a:t>
            </a:r>
            <a:r>
              <a:rPr lang="zh-CN" altLang="en-US" sz="2400"/>
              <a:t>个指针域中只有</a:t>
            </a:r>
            <a:r>
              <a:rPr lang="en-US" altLang="zh-CN" sz="2400"/>
              <a:t>n-1</a:t>
            </a:r>
            <a:r>
              <a:rPr lang="zh-CN" altLang="en-US" sz="2400"/>
              <a:t>个指针域是用来存储结点孩子的地址，而另外</a:t>
            </a:r>
            <a:r>
              <a:rPr lang="en-US" altLang="zh-CN" sz="2400"/>
              <a:t>n+1</a:t>
            </a:r>
            <a:r>
              <a:rPr lang="zh-CN" altLang="en-US" sz="2400"/>
              <a:t>个指针域存放的都是</a:t>
            </a:r>
            <a:r>
              <a:rPr lang="en-US" altLang="zh-CN" sz="2400"/>
              <a:t>NULL</a:t>
            </a:r>
            <a:r>
              <a:rPr lang="zh-CN" altLang="en-US" sz="2400"/>
              <a:t>。因此，可以利用某结点空的左指针域（</a:t>
            </a:r>
            <a:r>
              <a:rPr lang="en-US" altLang="zh-CN" sz="2400"/>
              <a:t>lchild</a:t>
            </a:r>
            <a:r>
              <a:rPr lang="zh-CN" altLang="en-US" sz="2400"/>
              <a:t>）指示该结点在某种遍历序列中的直接前驱，利用结点空的右指针域（</a:t>
            </a:r>
            <a:r>
              <a:rPr lang="en-US" altLang="zh-CN" sz="2400"/>
              <a:t>rchild</a:t>
            </a:r>
            <a:r>
              <a:rPr lang="zh-CN" altLang="en-US" sz="2400"/>
              <a:t>）指示该结点在某种遍历序列中的直接后继，对于那些非空的指针域，则仍然存放指向该结点左、右孩子的指针。这些指向直接前驱或直接后继的指针被称为线索，加了线索的二叉树就称为线索二叉树 </a:t>
            </a:r>
          </a:p>
        </p:txBody>
      </p:sp>
    </p:spTree>
    <p:extLst>
      <p:ext uri="{BB962C8B-B14F-4D97-AF65-F5344CB8AC3E}">
        <p14:creationId xmlns:p14="http://schemas.microsoft.com/office/powerpoint/2010/main" val="25596963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zh-CN"/>
              <a:t>6.4.1 </a:t>
            </a:r>
            <a:r>
              <a:rPr lang="zh-CN" altLang="en-US"/>
              <a:t>线索二叉树的定义</a:t>
            </a:r>
          </a:p>
        </p:txBody>
      </p:sp>
      <p:sp>
        <p:nvSpPr>
          <p:cNvPr id="421891" name="Rectangle 3"/>
          <p:cNvSpPr>
            <a:spLocks noGrp="1" noChangeArrowheads="1"/>
          </p:cNvSpPr>
          <p:nvPr>
            <p:ph type="body" idx="1"/>
          </p:nvPr>
        </p:nvSpPr>
        <p:spPr>
          <a:xfrm>
            <a:off x="685800" y="1341438"/>
            <a:ext cx="7918450" cy="4032250"/>
          </a:xfrm>
        </p:spPr>
        <p:txBody>
          <a:bodyPr/>
          <a:lstStyle/>
          <a:p>
            <a:pPr marL="0" indent="0">
              <a:buFontTx/>
              <a:buNone/>
            </a:pPr>
            <a:r>
              <a:rPr lang="zh-CN" altLang="en-US" sz="2400"/>
              <a:t>　　由于序列可由不同的遍历方法得到，因此，线索树有先序线索二叉树、中序线索二叉树和后序线索二叉树三种。对二叉树以某种次序遍历使其变为线索二叉树的过程称为线索化。那么，如何区别某结点的指针域内存放的是指针还是线索？通常采用下面的方法来实现：为每个结点增设两个标志域</a:t>
            </a:r>
            <a:r>
              <a:rPr lang="en-US" altLang="zh-CN" sz="2400"/>
              <a:t>ltag</a:t>
            </a:r>
            <a:r>
              <a:rPr lang="zh-CN" altLang="en-US" sz="2400"/>
              <a:t>和</a:t>
            </a:r>
            <a:r>
              <a:rPr lang="en-US" altLang="zh-CN" sz="2400"/>
              <a:t>rtag</a:t>
            </a:r>
            <a:r>
              <a:rPr lang="zh-CN" altLang="en-US" sz="2400"/>
              <a:t>，分别指示左、右指针域内存放的是指针还是线索。令结点的存储结构为：</a:t>
            </a:r>
          </a:p>
        </p:txBody>
      </p:sp>
      <p:sp>
        <p:nvSpPr>
          <p:cNvPr id="421892" name="Rectangle 4"/>
          <p:cNvSpPr>
            <a:spLocks noChangeArrowheads="1"/>
          </p:cNvSpPr>
          <p:nvPr/>
        </p:nvSpPr>
        <p:spPr bwMode="auto">
          <a:xfrm>
            <a:off x="0" y="310366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a:p>
        </p:txBody>
      </p:sp>
      <p:graphicFrame>
        <p:nvGraphicFramePr>
          <p:cNvPr id="421893" name="Object 5"/>
          <p:cNvGraphicFramePr>
            <a:graphicFrameLocks noChangeAspect="1"/>
          </p:cNvGraphicFramePr>
          <p:nvPr>
            <p:extLst>
              <p:ext uri="{D42A27DB-BD31-4B8C-83A1-F6EECF244321}">
                <p14:modId xmlns:p14="http://schemas.microsoft.com/office/powerpoint/2010/main" val="360046907"/>
              </p:ext>
            </p:extLst>
          </p:nvPr>
        </p:nvGraphicFramePr>
        <p:xfrm>
          <a:off x="1258888" y="5300663"/>
          <a:ext cx="6480175" cy="738187"/>
        </p:xfrm>
        <a:graphic>
          <a:graphicData uri="http://schemas.openxmlformats.org/presentationml/2006/ole">
            <mc:AlternateContent xmlns:mc="http://schemas.openxmlformats.org/markup-compatibility/2006">
              <mc:Choice xmlns:v="urn:schemas-microsoft-com:vml" Requires="v">
                <p:oleObj spid="_x0000_s11284" r:id="rId3" imgW="2987388" imgH="325701" progId="Visio.Drawing.6">
                  <p:embed/>
                </p:oleObj>
              </mc:Choice>
              <mc:Fallback>
                <p:oleObj r:id="rId3" imgW="2987388" imgH="32570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5300663"/>
                        <a:ext cx="6480175"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57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sz="2800" u="sng"/>
              <a:t>6.1.1</a:t>
            </a:r>
            <a:r>
              <a:rPr lang="zh-CN" altLang="en-US" sz="2800" u="sng"/>
              <a:t>树的定义</a:t>
            </a:r>
            <a:br>
              <a:rPr lang="zh-CN" altLang="en-US" sz="2800" u="sng"/>
            </a:br>
            <a:endParaRPr lang="zh-CN" altLang="en-US" sz="2800" u="sng"/>
          </a:p>
        </p:txBody>
      </p:sp>
      <p:sp>
        <p:nvSpPr>
          <p:cNvPr id="381955" name="Rectangle 3"/>
          <p:cNvSpPr>
            <a:spLocks noGrp="1" noChangeArrowheads="1"/>
          </p:cNvSpPr>
          <p:nvPr>
            <p:ph type="body" idx="1"/>
          </p:nvPr>
        </p:nvSpPr>
        <p:spPr/>
        <p:txBody>
          <a:bodyPr/>
          <a:lstStyle/>
          <a:p>
            <a:pPr marL="0" indent="0">
              <a:buFontTx/>
              <a:buNone/>
            </a:pPr>
            <a:r>
              <a:rPr lang="en-US" altLang="zh-CN" sz="2400" dirty="0"/>
              <a:t>   </a:t>
            </a:r>
            <a:r>
              <a:rPr lang="zh-CN" altLang="en-US" sz="2400" dirty="0"/>
              <a:t>　这是一个递归的定义，即在定义中又用到了树的概念，这正好反应了树的固有的特性。</a:t>
            </a:r>
          </a:p>
          <a:p>
            <a:pPr marL="0" indent="0">
              <a:buFontTx/>
              <a:buNone/>
            </a:pPr>
            <a:r>
              <a:rPr lang="zh-CN" altLang="en-US" sz="2400" dirty="0"/>
              <a:t>   　不包括任何结点的树，称为空树。值得注意的是，部分教材书上没有空树的概念。</a:t>
            </a:r>
          </a:p>
          <a:p>
            <a:pPr marL="0" indent="0">
              <a:buFontTx/>
              <a:buNone/>
            </a:pPr>
            <a:r>
              <a:rPr lang="zh-CN" altLang="en-US" sz="2400" dirty="0"/>
              <a:t>   　在树的树形图表示中，结点的值通常填在圆圈里 ，例如，在图</a:t>
            </a:r>
            <a:r>
              <a:rPr lang="en-US" altLang="zh-CN" sz="2400" dirty="0"/>
              <a:t>6-1</a:t>
            </a:r>
            <a:r>
              <a:rPr lang="zh-CN" altLang="en-US" sz="2400" dirty="0"/>
              <a:t>中，（</a:t>
            </a:r>
            <a:r>
              <a:rPr lang="en-US" altLang="zh-CN" sz="2400" dirty="0"/>
              <a:t>a</a:t>
            </a:r>
            <a:r>
              <a:rPr lang="zh-CN" altLang="en-US" sz="2400" dirty="0"/>
              <a:t>）是只有根结点的树，（</a:t>
            </a:r>
            <a:r>
              <a:rPr lang="en-US" altLang="zh-CN" sz="2400" dirty="0"/>
              <a:t>b</a:t>
            </a:r>
            <a:r>
              <a:rPr lang="zh-CN" altLang="en-US" sz="2400" dirty="0"/>
              <a:t>）是由</a:t>
            </a:r>
            <a:r>
              <a:rPr lang="en-US" altLang="zh-CN" sz="2400" dirty="0"/>
              <a:t>9</a:t>
            </a:r>
            <a:r>
              <a:rPr lang="zh-CN" altLang="en-US" sz="2400" dirty="0"/>
              <a:t>个结点的组成的树，树中结点</a:t>
            </a:r>
            <a:r>
              <a:rPr lang="en-US" altLang="zh-CN" sz="2400" dirty="0"/>
              <a:t>A</a:t>
            </a:r>
            <a:r>
              <a:rPr lang="zh-CN" altLang="en-US" sz="2400" dirty="0"/>
              <a:t>是根结点，它有</a:t>
            </a:r>
            <a:r>
              <a:rPr lang="en-US" altLang="zh-CN" sz="2400" dirty="0"/>
              <a:t>2</a:t>
            </a:r>
            <a:r>
              <a:rPr lang="zh-CN" altLang="en-US" sz="2400" dirty="0"/>
              <a:t>棵子树，这</a:t>
            </a:r>
            <a:r>
              <a:rPr lang="en-US" altLang="zh-CN" sz="2400" dirty="0"/>
              <a:t>2</a:t>
            </a:r>
            <a:r>
              <a:rPr lang="zh-CN" altLang="en-US" sz="2400" dirty="0"/>
              <a:t>棵子树分别以</a:t>
            </a:r>
            <a:r>
              <a:rPr lang="en-US" altLang="zh-CN" sz="2400" dirty="0"/>
              <a:t>B</a:t>
            </a:r>
            <a:r>
              <a:rPr lang="zh-CN" altLang="en-US" sz="2400" dirty="0"/>
              <a:t>，</a:t>
            </a:r>
            <a:r>
              <a:rPr lang="en-US" altLang="zh-CN" sz="2400" dirty="0"/>
              <a:t>C</a:t>
            </a:r>
            <a:r>
              <a:rPr lang="zh-CN" altLang="en-US" sz="2400" dirty="0"/>
              <a:t>为根，而以</a:t>
            </a:r>
            <a:r>
              <a:rPr lang="en-US" altLang="zh-CN" sz="2400" dirty="0"/>
              <a:t>B</a:t>
            </a:r>
            <a:r>
              <a:rPr lang="zh-CN" altLang="en-US" sz="2400" dirty="0"/>
              <a:t>为根的子树又可以分成</a:t>
            </a:r>
            <a:r>
              <a:rPr lang="en-US" altLang="zh-CN" sz="2400" dirty="0"/>
              <a:t>2</a:t>
            </a:r>
            <a:r>
              <a:rPr lang="zh-CN" altLang="en-US" sz="2400" dirty="0"/>
              <a:t>棵子树，以</a:t>
            </a:r>
            <a:r>
              <a:rPr lang="en-US" altLang="zh-CN" sz="2400" dirty="0"/>
              <a:t>C</a:t>
            </a:r>
            <a:r>
              <a:rPr lang="zh-CN" altLang="en-US" sz="2400" dirty="0"/>
              <a:t>为根的子树又可以分成</a:t>
            </a:r>
            <a:r>
              <a:rPr lang="en-US" altLang="zh-CN" sz="2400" dirty="0"/>
              <a:t>3</a:t>
            </a:r>
            <a:r>
              <a:rPr lang="zh-CN" altLang="en-US" sz="2400" dirty="0"/>
              <a:t>棵子树。 </a:t>
            </a:r>
          </a:p>
        </p:txBody>
      </p:sp>
    </p:spTree>
    <p:extLst>
      <p:ext uri="{BB962C8B-B14F-4D97-AF65-F5344CB8AC3E}">
        <p14:creationId xmlns:p14="http://schemas.microsoft.com/office/powerpoint/2010/main" val="5604029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ltLang="zh-CN"/>
              <a:t>6.4.1 </a:t>
            </a:r>
            <a:r>
              <a:rPr lang="zh-CN" altLang="en-US"/>
              <a:t>线索二叉树的定义</a:t>
            </a:r>
          </a:p>
        </p:txBody>
      </p:sp>
      <p:sp>
        <p:nvSpPr>
          <p:cNvPr id="422915" name="Rectangle 3"/>
          <p:cNvSpPr>
            <a:spLocks noGrp="1" noChangeArrowheads="1"/>
          </p:cNvSpPr>
          <p:nvPr>
            <p:ph type="body" idx="1"/>
          </p:nvPr>
        </p:nvSpPr>
        <p:spPr/>
        <p:txBody>
          <a:bodyPr/>
          <a:lstStyle/>
          <a:p>
            <a:pPr marL="0" indent="0">
              <a:buFontTx/>
              <a:buNone/>
            </a:pPr>
            <a:r>
              <a:rPr lang="zh-CN" altLang="en-US" sz="2400"/>
              <a:t>在线索二叉树中，结点的结构可以定义为如下形式：</a:t>
            </a:r>
          </a:p>
          <a:p>
            <a:pPr marL="0" indent="0">
              <a:buFontTx/>
              <a:buNone/>
            </a:pPr>
            <a:r>
              <a:rPr lang="en-US" altLang="zh-CN" sz="2400">
                <a:latin typeface="宋体" panose="02010600030101010101" pitchFamily="2" charset="-122"/>
              </a:rPr>
              <a:t>typedef char elemtype;</a:t>
            </a:r>
          </a:p>
          <a:p>
            <a:pPr marL="0" indent="0">
              <a:buFontTx/>
              <a:buNone/>
            </a:pPr>
            <a:r>
              <a:rPr lang="en-US" altLang="zh-CN" sz="2400">
                <a:latin typeface="宋体" panose="02010600030101010101" pitchFamily="2" charset="-122"/>
              </a:rPr>
              <a:t>typedef struct </a:t>
            </a:r>
            <a:r>
              <a:rPr lang="zh-CN" altLang="en-US" sz="2400">
                <a:latin typeface="宋体" panose="02010600030101010101" pitchFamily="2" charset="-122"/>
              </a:rPr>
              <a:t>　</a:t>
            </a:r>
            <a:r>
              <a:rPr lang="en-US" altLang="zh-CN" sz="2400">
                <a:latin typeface="宋体" panose="02010600030101010101" pitchFamily="2" charset="-122"/>
              </a:rPr>
              <a:t>ThrNode {</a:t>
            </a:r>
          </a:p>
          <a:p>
            <a:pPr marL="0" indent="0">
              <a:buFontTx/>
              <a:buNone/>
            </a:pPr>
            <a:r>
              <a:rPr lang="en-US" altLang="zh-CN" sz="2400">
                <a:latin typeface="宋体" panose="02010600030101010101" pitchFamily="2" charset="-122"/>
              </a:rPr>
              <a:t>    elemtype data;</a:t>
            </a:r>
          </a:p>
          <a:p>
            <a:pPr marL="0" indent="0">
              <a:buFontTx/>
              <a:buNone/>
            </a:pPr>
            <a:r>
              <a:rPr lang="en-US" altLang="zh-CN" sz="2400">
                <a:latin typeface="宋体" panose="02010600030101010101" pitchFamily="2" charset="-122"/>
              </a:rPr>
              <a:t>    struct BiThrNode *lchild</a:t>
            </a:r>
            <a:r>
              <a:rPr lang="zh-CN" altLang="en-US" sz="2400">
                <a:latin typeface="宋体" panose="02010600030101010101" pitchFamily="2" charset="-122"/>
              </a:rPr>
              <a:t>，*</a:t>
            </a:r>
            <a:r>
              <a:rPr lang="en-US" altLang="zh-CN" sz="2400">
                <a:latin typeface="宋体" panose="02010600030101010101" pitchFamily="2" charset="-122"/>
              </a:rPr>
              <a:t>rchild;</a:t>
            </a:r>
          </a:p>
          <a:p>
            <a:pPr marL="0" indent="0">
              <a:buFontTx/>
              <a:buNone/>
            </a:pPr>
            <a:r>
              <a:rPr lang="en-US" altLang="zh-CN" sz="2400">
                <a:latin typeface="宋体" panose="02010600030101010101" pitchFamily="2" charset="-122"/>
              </a:rPr>
              <a:t>    int ltag</a:t>
            </a:r>
            <a:r>
              <a:rPr lang="zh-CN" altLang="en-US" sz="2400">
                <a:latin typeface="宋体" panose="02010600030101010101" pitchFamily="2" charset="-122"/>
              </a:rPr>
              <a:t>，</a:t>
            </a:r>
            <a:r>
              <a:rPr lang="en-US" altLang="zh-CN" sz="2400">
                <a:latin typeface="宋体" panose="02010600030101010101" pitchFamily="2" charset="-122"/>
              </a:rPr>
              <a:t>rtag;</a:t>
            </a:r>
          </a:p>
          <a:p>
            <a:pPr marL="0" indent="0">
              <a:buFontTx/>
              <a:buNone/>
            </a:pPr>
            <a:r>
              <a:rPr lang="en-US" altLang="zh-CN" sz="2400">
                <a:latin typeface="宋体" panose="02010600030101010101" pitchFamily="2" charset="-122"/>
              </a:rPr>
              <a:t>}ThrNode; </a:t>
            </a:r>
          </a:p>
        </p:txBody>
      </p:sp>
    </p:spTree>
    <p:extLst>
      <p:ext uri="{BB962C8B-B14F-4D97-AF65-F5344CB8AC3E}">
        <p14:creationId xmlns:p14="http://schemas.microsoft.com/office/powerpoint/2010/main" val="35337400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zh-CN"/>
              <a:t>6.4.1 </a:t>
            </a:r>
            <a:r>
              <a:rPr lang="zh-CN" altLang="en-US"/>
              <a:t>线索二叉树的定义</a:t>
            </a:r>
          </a:p>
        </p:txBody>
      </p:sp>
      <p:sp>
        <p:nvSpPr>
          <p:cNvPr id="423939" name="Rectangle 3"/>
          <p:cNvSpPr>
            <a:spLocks noGrp="1" noChangeArrowheads="1"/>
          </p:cNvSpPr>
          <p:nvPr>
            <p:ph type="body" idx="1"/>
          </p:nvPr>
        </p:nvSpPr>
        <p:spPr>
          <a:xfrm>
            <a:off x="685800" y="1341438"/>
            <a:ext cx="7989888" cy="1366837"/>
          </a:xfrm>
        </p:spPr>
        <p:txBody>
          <a:bodyPr/>
          <a:lstStyle/>
          <a:p>
            <a:pPr marL="0" indent="0">
              <a:lnSpc>
                <a:spcPct val="90000"/>
              </a:lnSpc>
              <a:buFontTx/>
              <a:buNone/>
            </a:pPr>
            <a:r>
              <a:rPr lang="zh-CN" altLang="en-US" sz="2400"/>
              <a:t>　　对图</a:t>
            </a:r>
            <a:r>
              <a:rPr lang="en-US" altLang="zh-CN" sz="2400"/>
              <a:t>6-9(a)</a:t>
            </a:r>
            <a:r>
              <a:rPr lang="zh-CN" altLang="en-US" sz="2400"/>
              <a:t>的二叉树，它的中序线索二叉树链表如图</a:t>
            </a:r>
            <a:r>
              <a:rPr lang="en-US" altLang="zh-CN" sz="2400"/>
              <a:t>6-9(b)</a:t>
            </a:r>
            <a:r>
              <a:rPr lang="zh-CN" altLang="en-US" sz="2400"/>
              <a:t>所示，图</a:t>
            </a:r>
            <a:r>
              <a:rPr lang="en-US" altLang="zh-CN" sz="2400"/>
              <a:t>6-9(c)</a:t>
            </a:r>
            <a:r>
              <a:rPr lang="zh-CN" altLang="en-US" sz="2400"/>
              <a:t>中根线索二叉树的逻辑表示，图中带箭头的虚线是线索。</a:t>
            </a:r>
          </a:p>
        </p:txBody>
      </p:sp>
      <p:sp>
        <p:nvSpPr>
          <p:cNvPr id="423940" name="Rectangle 4"/>
          <p:cNvSpPr>
            <a:spLocks noChangeArrowheads="1"/>
          </p:cNvSpPr>
          <p:nvPr/>
        </p:nvSpPr>
        <p:spPr bwMode="auto">
          <a:xfrm>
            <a:off x="0" y="2498824"/>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a:p>
        </p:txBody>
      </p:sp>
      <p:graphicFrame>
        <p:nvGraphicFramePr>
          <p:cNvPr id="423941" name="Object 5"/>
          <p:cNvGraphicFramePr>
            <a:graphicFrameLocks noChangeAspect="1"/>
          </p:cNvGraphicFramePr>
          <p:nvPr>
            <p:extLst>
              <p:ext uri="{D42A27DB-BD31-4B8C-83A1-F6EECF244321}">
                <p14:modId xmlns:p14="http://schemas.microsoft.com/office/powerpoint/2010/main" val="3607705789"/>
              </p:ext>
            </p:extLst>
          </p:nvPr>
        </p:nvGraphicFramePr>
        <p:xfrm>
          <a:off x="827088" y="2852738"/>
          <a:ext cx="6948487" cy="2484437"/>
        </p:xfrm>
        <a:graphic>
          <a:graphicData uri="http://schemas.openxmlformats.org/presentationml/2006/ole">
            <mc:AlternateContent xmlns:mc="http://schemas.openxmlformats.org/markup-compatibility/2006">
              <mc:Choice xmlns:v="urn:schemas-microsoft-com:vml" Requires="v">
                <p:oleObj spid="_x0000_s12308" r:id="rId3" imgW="4516962" imgH="1619098" progId="Visio.Drawing.6">
                  <p:embed/>
                </p:oleObj>
              </mc:Choice>
              <mc:Fallback>
                <p:oleObj r:id="rId3" imgW="4516962" imgH="161909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852738"/>
                        <a:ext cx="6948487" cy="2484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2" name="Rectangle 6"/>
          <p:cNvSpPr>
            <a:spLocks noChangeArrowheads="1"/>
          </p:cNvSpPr>
          <p:nvPr/>
        </p:nvSpPr>
        <p:spPr bwMode="auto">
          <a:xfrm>
            <a:off x="3106075" y="5459204"/>
            <a:ext cx="30588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1600"/>
              <a:t>图 </a:t>
            </a:r>
            <a:r>
              <a:rPr lang="en-US" altLang="zh-CN" sz="1600"/>
              <a:t>6-9 </a:t>
            </a:r>
            <a:r>
              <a:rPr lang="zh-CN" altLang="en-US" sz="1600"/>
              <a:t>二叉树和中根线索二叉树</a:t>
            </a:r>
          </a:p>
        </p:txBody>
      </p:sp>
    </p:spTree>
    <p:extLst>
      <p:ext uri="{BB962C8B-B14F-4D97-AF65-F5344CB8AC3E}">
        <p14:creationId xmlns:p14="http://schemas.microsoft.com/office/powerpoint/2010/main" val="3550982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zh-CN" sz="2800" u="sng"/>
              <a:t>6.4.2 </a:t>
            </a:r>
            <a:r>
              <a:rPr lang="zh-CN" altLang="en-US" sz="2800" u="sng"/>
              <a:t>中序线索二叉树</a:t>
            </a:r>
            <a:r>
              <a:rPr lang="zh-CN" altLang="en-US" sz="2800" b="1"/>
              <a:t/>
            </a:r>
            <a:br>
              <a:rPr lang="zh-CN" altLang="en-US" sz="2800" b="1"/>
            </a:br>
            <a:r>
              <a:rPr lang="zh-CN" altLang="en-US" sz="2800" b="1"/>
              <a:t> </a:t>
            </a:r>
          </a:p>
        </p:txBody>
      </p:sp>
      <p:sp>
        <p:nvSpPr>
          <p:cNvPr id="424963" name="Rectangle 3"/>
          <p:cNvSpPr>
            <a:spLocks noGrp="1" noChangeArrowheads="1"/>
          </p:cNvSpPr>
          <p:nvPr>
            <p:ph type="body" idx="1"/>
          </p:nvPr>
        </p:nvSpPr>
        <p:spPr>
          <a:xfrm>
            <a:off x="685800" y="1341438"/>
            <a:ext cx="8062913" cy="5516562"/>
          </a:xfrm>
        </p:spPr>
        <p:txBody>
          <a:bodyPr/>
          <a:lstStyle/>
          <a:p>
            <a:pPr marL="0" indent="0">
              <a:lnSpc>
                <a:spcPct val="90000"/>
              </a:lnSpc>
              <a:buFontTx/>
              <a:buNone/>
            </a:pPr>
            <a:r>
              <a:rPr lang="en-US" altLang="zh-CN" sz="2400"/>
              <a:t>    </a:t>
            </a:r>
            <a:r>
              <a:rPr lang="zh-CN" altLang="en-US" sz="2400"/>
              <a:t>　线索树有先序线索二叉树、中序线索二叉树和后序线索二叉树三种，这里主要以中序线索二叉树为例，讨论线索二叉树的建立、线索二叉树的遍历以及在线索二叉树上查找前驱结点等操作的实现算法。</a:t>
            </a:r>
          </a:p>
          <a:p>
            <a:pPr marL="0" indent="0">
              <a:lnSpc>
                <a:spcPct val="90000"/>
              </a:lnSpc>
              <a:buFontTx/>
              <a:buNone/>
            </a:pPr>
            <a:r>
              <a:rPr lang="en-US" altLang="zh-CN" sz="2400"/>
              <a:t>1</a:t>
            </a:r>
            <a:r>
              <a:rPr lang="zh-CN" altLang="en-US" sz="2400"/>
              <a:t>．建立中序线索二叉树</a:t>
            </a:r>
          </a:p>
          <a:p>
            <a:pPr marL="0" indent="0">
              <a:lnSpc>
                <a:spcPct val="90000"/>
              </a:lnSpc>
              <a:buFontTx/>
              <a:buNone/>
            </a:pPr>
            <a:r>
              <a:rPr lang="zh-CN" altLang="en-US" sz="2400"/>
              <a:t>   </a:t>
            </a:r>
            <a:r>
              <a:rPr lang="en-US" altLang="zh-CN" sz="2400"/>
              <a:t>【</a:t>
            </a:r>
            <a:r>
              <a:rPr lang="zh-CN" altLang="en-US" sz="2400"/>
              <a:t>算法分析</a:t>
            </a:r>
            <a:r>
              <a:rPr lang="en-US" altLang="zh-CN" sz="2400"/>
              <a:t>】</a:t>
            </a:r>
            <a:r>
              <a:rPr lang="zh-CN" altLang="en-US" sz="2400"/>
              <a:t>二叉树线索化，实质上就是在遍历过程中，检查当前结点的左、右指针域是否为空，如果为空，将它们改为指向前驱结点或后继结点的线索。为实现这一过程，设指针</a:t>
            </a:r>
            <a:r>
              <a:rPr lang="en-US" altLang="zh-CN" sz="2400"/>
              <a:t>pre</a:t>
            </a:r>
            <a:r>
              <a:rPr lang="zh-CN" altLang="en-US" sz="2400"/>
              <a:t>始终指向刚刚访问过的结点，即若指针</a:t>
            </a:r>
            <a:r>
              <a:rPr lang="en-US" altLang="zh-CN" sz="2400"/>
              <a:t>p</a:t>
            </a:r>
            <a:r>
              <a:rPr lang="zh-CN" altLang="en-US" sz="2400"/>
              <a:t>指向当前正在访问的结点，则</a:t>
            </a:r>
            <a:r>
              <a:rPr lang="en-US" altLang="zh-CN" sz="2400"/>
              <a:t>pre</a:t>
            </a:r>
            <a:r>
              <a:rPr lang="zh-CN" altLang="en-US" sz="2400"/>
              <a:t>指向</a:t>
            </a:r>
            <a:r>
              <a:rPr lang="en-US" altLang="zh-CN" sz="2400"/>
              <a:t>p</a:t>
            </a:r>
            <a:r>
              <a:rPr lang="zh-CN" altLang="en-US" sz="2400"/>
              <a:t>的前驱，</a:t>
            </a:r>
            <a:r>
              <a:rPr lang="en-US" altLang="zh-CN" sz="2400"/>
              <a:t>p</a:t>
            </a:r>
            <a:r>
              <a:rPr lang="zh-CN" altLang="en-US" sz="2400"/>
              <a:t>指向</a:t>
            </a:r>
            <a:r>
              <a:rPr lang="en-US" altLang="zh-CN" sz="2400"/>
              <a:t>pre</a:t>
            </a:r>
            <a:r>
              <a:rPr lang="zh-CN" altLang="en-US" sz="2400"/>
              <a:t>的后继，以便增设线索。 </a:t>
            </a:r>
          </a:p>
        </p:txBody>
      </p:sp>
    </p:spTree>
    <p:extLst>
      <p:ext uri="{BB962C8B-B14F-4D97-AF65-F5344CB8AC3E}">
        <p14:creationId xmlns:p14="http://schemas.microsoft.com/office/powerpoint/2010/main" val="28367555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zh-CN" sz="2800" u="sng"/>
              <a:t>6.4.2 </a:t>
            </a:r>
            <a:r>
              <a:rPr lang="zh-CN" altLang="en-US" sz="2800" u="sng"/>
              <a:t>中序线索二叉树</a:t>
            </a:r>
            <a:r>
              <a:rPr lang="zh-CN" altLang="en-US" sz="2800" b="1"/>
              <a:t/>
            </a:r>
            <a:br>
              <a:rPr lang="zh-CN" altLang="en-US" sz="2800" b="1"/>
            </a:br>
            <a:endParaRPr lang="zh-CN" altLang="en-US" sz="2800" b="1"/>
          </a:p>
        </p:txBody>
      </p:sp>
      <p:sp>
        <p:nvSpPr>
          <p:cNvPr id="425987" name="Rectangle 3"/>
          <p:cNvSpPr>
            <a:spLocks noGrp="1" noChangeArrowheads="1"/>
          </p:cNvSpPr>
          <p:nvPr>
            <p:ph type="body" idx="1"/>
          </p:nvPr>
        </p:nvSpPr>
        <p:spPr>
          <a:xfrm>
            <a:off x="685800" y="1341438"/>
            <a:ext cx="7989888" cy="5111750"/>
          </a:xfrm>
        </p:spPr>
        <p:txBody>
          <a:bodyPr/>
          <a:lstStyle/>
          <a:p>
            <a:pPr>
              <a:buFontTx/>
              <a:buNone/>
            </a:pPr>
            <a:r>
              <a:rPr lang="zh-CN" altLang="en-US" sz="2000"/>
              <a:t>线索化算法中，访问</a:t>
            </a:r>
            <a:r>
              <a:rPr lang="en-US" altLang="zh-CN" sz="2000"/>
              <a:t>p</a:t>
            </a:r>
            <a:r>
              <a:rPr lang="zh-CN" altLang="en-US" sz="2000"/>
              <a:t>所指的结点时，所做的处理如下：</a:t>
            </a:r>
          </a:p>
          <a:p>
            <a:pPr>
              <a:buFontTx/>
              <a:buNone/>
            </a:pPr>
            <a:r>
              <a:rPr lang="en-US" altLang="zh-CN" sz="2000"/>
              <a:t>1</a:t>
            </a:r>
            <a:r>
              <a:rPr lang="zh-CN" altLang="en-US" sz="2000"/>
              <a:t>）建立</a:t>
            </a:r>
            <a:r>
              <a:rPr lang="en-US" altLang="zh-CN" sz="2000"/>
              <a:t>t</a:t>
            </a:r>
            <a:r>
              <a:rPr lang="zh-CN" altLang="en-US" sz="2000"/>
              <a:t>的前驱线索</a:t>
            </a:r>
          </a:p>
          <a:p>
            <a:pPr>
              <a:buFontTx/>
              <a:buNone/>
            </a:pPr>
            <a:r>
              <a:rPr lang="zh-CN" altLang="en-US" sz="2000"/>
              <a:t>若</a:t>
            </a:r>
            <a:r>
              <a:rPr lang="en-US" altLang="zh-CN" sz="2000"/>
              <a:t>t-&gt;lchild</a:t>
            </a:r>
            <a:r>
              <a:rPr lang="zh-CN" altLang="en-US" sz="2000"/>
              <a:t>为空，则将其左标志域置</a:t>
            </a:r>
            <a:r>
              <a:rPr lang="en-US" altLang="zh-CN" sz="2000"/>
              <a:t>1</a:t>
            </a:r>
            <a:r>
              <a:rPr lang="zh-CN" altLang="en-US" sz="2000"/>
              <a:t>，并令</a:t>
            </a:r>
            <a:r>
              <a:rPr lang="en-US" altLang="zh-CN" sz="2000"/>
              <a:t>tp-&gt;lchild</a:t>
            </a:r>
            <a:r>
              <a:rPr lang="zh-CN" altLang="en-US" sz="2000"/>
              <a:t>指向其中序前驱</a:t>
            </a:r>
            <a:r>
              <a:rPr lang="en-US" altLang="zh-CN" sz="2000"/>
              <a:t>pre</a:t>
            </a:r>
            <a:r>
              <a:rPr lang="zh-CN" altLang="en-US" sz="2000"/>
              <a:t>；</a:t>
            </a:r>
          </a:p>
          <a:p>
            <a:pPr>
              <a:buFontTx/>
              <a:buNone/>
            </a:pPr>
            <a:r>
              <a:rPr lang="en-US" altLang="zh-CN" sz="2000"/>
              <a:t>2</a:t>
            </a:r>
            <a:r>
              <a:rPr lang="zh-CN" altLang="en-US" sz="2000"/>
              <a:t>）建立</a:t>
            </a:r>
            <a:r>
              <a:rPr lang="en-US" altLang="zh-CN" sz="2000"/>
              <a:t>pre</a:t>
            </a:r>
            <a:r>
              <a:rPr lang="zh-CN" altLang="en-US" sz="2000"/>
              <a:t>的后继线索</a:t>
            </a:r>
          </a:p>
          <a:p>
            <a:pPr>
              <a:buFontTx/>
              <a:buNone/>
            </a:pPr>
            <a:r>
              <a:rPr lang="zh-CN" altLang="en-US" sz="2000"/>
              <a:t>若</a:t>
            </a:r>
            <a:r>
              <a:rPr lang="en-US" altLang="zh-CN" sz="2000"/>
              <a:t>pre-&gt; rchild</a:t>
            </a:r>
            <a:r>
              <a:rPr lang="zh-CN" altLang="en-US" sz="2000"/>
              <a:t>为空，则将其右标志域置</a:t>
            </a:r>
            <a:r>
              <a:rPr lang="en-US" altLang="zh-CN" sz="2000"/>
              <a:t>1</a:t>
            </a:r>
            <a:r>
              <a:rPr lang="zh-CN" altLang="en-US" sz="2000"/>
              <a:t>，并令</a:t>
            </a:r>
            <a:r>
              <a:rPr lang="en-US" altLang="zh-CN" sz="2000"/>
              <a:t>pre-&gt;rchild</a:t>
            </a:r>
            <a:r>
              <a:rPr lang="zh-CN" altLang="en-US" sz="2000"/>
              <a:t>指向其中序后继</a:t>
            </a:r>
            <a:r>
              <a:rPr lang="en-US" altLang="zh-CN" sz="2000"/>
              <a:t>t</a:t>
            </a:r>
            <a:r>
              <a:rPr lang="zh-CN" altLang="en-US" sz="2000"/>
              <a:t>； </a:t>
            </a:r>
          </a:p>
          <a:p>
            <a:pPr>
              <a:buFontTx/>
              <a:buNone/>
            </a:pPr>
            <a:r>
              <a:rPr lang="en-US" altLang="zh-CN" sz="2000"/>
              <a:t>3</a:t>
            </a:r>
            <a:r>
              <a:rPr lang="zh-CN" altLang="en-US" sz="2000"/>
              <a:t>）将</a:t>
            </a:r>
            <a:r>
              <a:rPr lang="en-US" altLang="zh-CN" sz="2000"/>
              <a:t>pre</a:t>
            </a:r>
            <a:r>
              <a:rPr lang="zh-CN" altLang="en-US" sz="2000"/>
              <a:t>指向</a:t>
            </a:r>
            <a:r>
              <a:rPr lang="en-US" altLang="zh-CN" sz="2000"/>
              <a:t>tp</a:t>
            </a:r>
            <a:r>
              <a:rPr lang="zh-CN" altLang="en-US" sz="2000"/>
              <a:t>刚刚访问过的结点，即</a:t>
            </a:r>
            <a:r>
              <a:rPr lang="en-US" altLang="zh-CN" sz="2000"/>
              <a:t>pre=t</a:t>
            </a:r>
            <a:r>
              <a:rPr lang="zh-CN" altLang="en-US" sz="2000"/>
              <a:t>。这样，在</a:t>
            </a:r>
            <a:r>
              <a:rPr lang="en-US" altLang="zh-CN" sz="2000"/>
              <a:t>t</a:t>
            </a:r>
            <a:r>
              <a:rPr lang="zh-CN" altLang="en-US" sz="2000"/>
              <a:t>访问一个新结点时，</a:t>
            </a:r>
            <a:r>
              <a:rPr lang="en-US" altLang="zh-CN" sz="2000"/>
              <a:t>pre</a:t>
            </a:r>
            <a:r>
              <a:rPr lang="zh-CN" altLang="en-US" sz="2000"/>
              <a:t>为其前驱结点 </a:t>
            </a:r>
            <a:r>
              <a:rPr lang="en-US" altLang="zh-CN" sz="2000"/>
              <a:t>.</a:t>
            </a:r>
          </a:p>
        </p:txBody>
      </p:sp>
    </p:spTree>
    <p:extLst>
      <p:ext uri="{BB962C8B-B14F-4D97-AF65-F5344CB8AC3E}">
        <p14:creationId xmlns:p14="http://schemas.microsoft.com/office/powerpoint/2010/main" val="14200442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zh-CN" sz="2800" u="sng"/>
              <a:t>6.4.2 </a:t>
            </a:r>
            <a:r>
              <a:rPr lang="zh-CN" altLang="en-US" sz="2800" u="sng"/>
              <a:t>中序线索二叉树</a:t>
            </a:r>
            <a:r>
              <a:rPr lang="zh-CN" altLang="en-US" sz="2800" b="1"/>
              <a:t/>
            </a:r>
            <a:br>
              <a:rPr lang="zh-CN" altLang="en-US" sz="2800" b="1"/>
            </a:br>
            <a:endParaRPr lang="zh-CN" altLang="en-US" sz="2800" b="1"/>
          </a:p>
        </p:txBody>
      </p:sp>
      <p:sp>
        <p:nvSpPr>
          <p:cNvPr id="427011" name="Rectangle 3"/>
          <p:cNvSpPr>
            <a:spLocks noGrp="1" noChangeArrowheads="1"/>
          </p:cNvSpPr>
          <p:nvPr>
            <p:ph type="body" idx="1"/>
          </p:nvPr>
        </p:nvSpPr>
        <p:spPr>
          <a:xfrm>
            <a:off x="685800" y="1341438"/>
            <a:ext cx="7989888" cy="5516562"/>
          </a:xfrm>
        </p:spPr>
        <p:txBody>
          <a:bodyPr/>
          <a:lstStyle/>
          <a:p>
            <a:pPr>
              <a:lnSpc>
                <a:spcPct val="90000"/>
              </a:lnSpc>
              <a:buFontTx/>
              <a:buNone/>
            </a:pPr>
            <a:r>
              <a:rPr lang="en-US" altLang="zh-CN" sz="2000"/>
              <a:t>【</a:t>
            </a:r>
            <a:r>
              <a:rPr lang="zh-CN" altLang="en-US" sz="2000"/>
              <a:t>算法</a:t>
            </a:r>
            <a:r>
              <a:rPr lang="en-US" altLang="zh-CN" sz="2000"/>
              <a:t>6.4】</a:t>
            </a:r>
          </a:p>
          <a:p>
            <a:pPr>
              <a:lnSpc>
                <a:spcPct val="90000"/>
              </a:lnSpc>
              <a:buFontTx/>
              <a:buNone/>
            </a:pPr>
            <a:r>
              <a:rPr lang="en-US" altLang="zh-CN" sz="2000">
                <a:latin typeface="宋体" panose="02010600030101010101" pitchFamily="2" charset="-122"/>
              </a:rPr>
              <a:t>void InThreading(ThrNode  *t)</a:t>
            </a:r>
          </a:p>
          <a:p>
            <a:pPr>
              <a:lnSpc>
                <a:spcPct val="90000"/>
              </a:lnSpc>
              <a:buFontTx/>
              <a:buNone/>
            </a:pPr>
            <a:r>
              <a:rPr lang="en-US" altLang="zh-CN" sz="2000">
                <a:latin typeface="宋体" panose="02010600030101010101" pitchFamily="2" charset="-122"/>
              </a:rPr>
              <a:t>{/*</a:t>
            </a:r>
            <a:r>
              <a:rPr lang="zh-CN" altLang="en-US" sz="2000">
                <a:latin typeface="宋体" panose="02010600030101010101" pitchFamily="2" charset="-122"/>
              </a:rPr>
              <a:t>中序遍历线索化二叉树*</a:t>
            </a:r>
            <a:r>
              <a:rPr lang="en-US" altLang="zh-CN" sz="2000">
                <a:latin typeface="宋体" panose="02010600030101010101" pitchFamily="2" charset="-122"/>
              </a:rPr>
              <a:t>/</a:t>
            </a:r>
          </a:p>
          <a:p>
            <a:pPr>
              <a:lnSpc>
                <a:spcPct val="90000"/>
              </a:lnSpc>
              <a:buFontTx/>
              <a:buNone/>
            </a:pPr>
            <a:r>
              <a:rPr lang="en-US" altLang="zh-CN" sz="2000">
                <a:latin typeface="宋体" panose="02010600030101010101" pitchFamily="2" charset="-122"/>
              </a:rPr>
              <a:t>  if (t)</a:t>
            </a:r>
          </a:p>
          <a:p>
            <a:pPr>
              <a:lnSpc>
                <a:spcPct val="90000"/>
              </a:lnSpc>
              <a:buFontTx/>
              <a:buNone/>
            </a:pPr>
            <a:r>
              <a:rPr lang="en-US" altLang="zh-CN" sz="2000">
                <a:latin typeface="宋体" panose="02010600030101010101" pitchFamily="2" charset="-122"/>
              </a:rPr>
              <a:t>   { InThreading(t-&gt;lchild);        /*</a:t>
            </a:r>
            <a:r>
              <a:rPr lang="zh-CN" altLang="en-US" sz="2000">
                <a:latin typeface="宋体" panose="02010600030101010101" pitchFamily="2" charset="-122"/>
              </a:rPr>
              <a:t>左子树线索化*</a:t>
            </a:r>
            <a:r>
              <a:rPr lang="en-US" altLang="zh-CN" sz="2000">
                <a:latin typeface="宋体" panose="02010600030101010101" pitchFamily="2" charset="-122"/>
              </a:rPr>
              <a:t>/</a:t>
            </a:r>
          </a:p>
          <a:p>
            <a:pPr>
              <a:lnSpc>
                <a:spcPct val="90000"/>
              </a:lnSpc>
              <a:buFontTx/>
              <a:buNone/>
            </a:pPr>
            <a:r>
              <a:rPr lang="en-US" altLang="zh-CN" sz="2000">
                <a:latin typeface="宋体" panose="02010600030101010101" pitchFamily="2" charset="-122"/>
              </a:rPr>
              <a:t>     if (!t-&gt;lchild)                /*</a:t>
            </a:r>
            <a:r>
              <a:rPr lang="zh-CN" altLang="en-US" sz="2000">
                <a:latin typeface="宋体" panose="02010600030101010101" pitchFamily="2" charset="-122"/>
              </a:rPr>
              <a:t>前驱线索*</a:t>
            </a:r>
            <a:r>
              <a:rPr lang="en-US" altLang="zh-CN" sz="2000">
                <a:latin typeface="宋体" panose="02010600030101010101" pitchFamily="2" charset="-122"/>
              </a:rPr>
              <a:t>/</a:t>
            </a:r>
          </a:p>
          <a:p>
            <a:pPr>
              <a:lnSpc>
                <a:spcPct val="90000"/>
              </a:lnSpc>
              <a:buFontTx/>
              <a:buNone/>
            </a:pPr>
            <a:r>
              <a:rPr lang="en-US" altLang="zh-CN" sz="2000">
                <a:latin typeface="宋体" panose="02010600030101010101" pitchFamily="2" charset="-122"/>
              </a:rPr>
              <a:t>       { t-&gt;ltag=1;   t-&gt;lchild=pre;</a:t>
            </a:r>
          </a:p>
          <a:p>
            <a:pPr>
              <a:lnSpc>
                <a:spcPct val="90000"/>
              </a:lnSpc>
              <a:buFontTx/>
              <a:buNone/>
            </a:pPr>
            <a:r>
              <a:rPr lang="en-US" altLang="zh-CN" sz="2000">
                <a:latin typeface="宋体" panose="02010600030101010101" pitchFamily="2" charset="-122"/>
              </a:rPr>
              <a:t>       }</a:t>
            </a:r>
          </a:p>
          <a:p>
            <a:pPr>
              <a:lnSpc>
                <a:spcPct val="90000"/>
              </a:lnSpc>
              <a:buFontTx/>
              <a:buNone/>
            </a:pPr>
            <a:r>
              <a:rPr lang="en-US" altLang="zh-CN" sz="2000">
                <a:latin typeface="宋体" panose="02010600030101010101" pitchFamily="2" charset="-122"/>
              </a:rPr>
              <a:t>     if (!pre-&gt;rchild)              /*</a:t>
            </a:r>
            <a:r>
              <a:rPr lang="zh-CN" altLang="en-US" sz="2000">
                <a:latin typeface="宋体" panose="02010600030101010101" pitchFamily="2" charset="-122"/>
              </a:rPr>
              <a:t>后继线索*</a:t>
            </a:r>
            <a:r>
              <a:rPr lang="en-US" altLang="zh-CN" sz="2000">
                <a:latin typeface="宋体" panose="02010600030101010101" pitchFamily="2" charset="-122"/>
              </a:rPr>
              <a:t>/</a:t>
            </a:r>
          </a:p>
          <a:p>
            <a:pPr>
              <a:lnSpc>
                <a:spcPct val="90000"/>
              </a:lnSpc>
              <a:buFontTx/>
              <a:buNone/>
            </a:pPr>
            <a:r>
              <a:rPr lang="en-US" altLang="zh-CN" sz="2000">
                <a:latin typeface="宋体" panose="02010600030101010101" pitchFamily="2" charset="-122"/>
              </a:rPr>
              <a:t>       { pre-&gt;rtag=1;   pre-&gt;rchild=t; </a:t>
            </a:r>
          </a:p>
          <a:p>
            <a:pPr>
              <a:lnSpc>
                <a:spcPct val="90000"/>
              </a:lnSpc>
              <a:buFontTx/>
              <a:buNone/>
            </a:pPr>
            <a:r>
              <a:rPr lang="en-US" altLang="zh-CN" sz="2000">
                <a:latin typeface="宋体" panose="02010600030101010101" pitchFamily="2" charset="-122"/>
              </a:rPr>
              <a:t>        }</a:t>
            </a:r>
          </a:p>
          <a:p>
            <a:pPr>
              <a:lnSpc>
                <a:spcPct val="90000"/>
              </a:lnSpc>
              <a:buFontTx/>
              <a:buNone/>
            </a:pPr>
            <a:r>
              <a:rPr lang="en-US" altLang="zh-CN" sz="2000">
                <a:latin typeface="宋体" panose="02010600030101010101" pitchFamily="2" charset="-122"/>
              </a:rPr>
              <a:t>     pre=t;</a:t>
            </a:r>
          </a:p>
          <a:p>
            <a:pPr>
              <a:lnSpc>
                <a:spcPct val="90000"/>
              </a:lnSpc>
              <a:buFontTx/>
              <a:buNone/>
            </a:pPr>
            <a:r>
              <a:rPr lang="en-US" altLang="zh-CN" sz="2000">
                <a:latin typeface="宋体" panose="02010600030101010101" pitchFamily="2" charset="-122"/>
              </a:rPr>
              <a:t>     InThreading(p-&gt;rchild);      /*</a:t>
            </a:r>
            <a:r>
              <a:rPr lang="zh-CN" altLang="en-US" sz="2000">
                <a:latin typeface="宋体" panose="02010600030101010101" pitchFamily="2" charset="-122"/>
              </a:rPr>
              <a:t>右子树线索化*</a:t>
            </a:r>
            <a:r>
              <a:rPr lang="en-US" altLang="zh-CN" sz="2000">
                <a:latin typeface="宋体" panose="02010600030101010101" pitchFamily="2" charset="-122"/>
              </a:rPr>
              <a:t>/</a:t>
            </a:r>
          </a:p>
          <a:p>
            <a:pPr>
              <a:lnSpc>
                <a:spcPct val="90000"/>
              </a:lnSpc>
              <a:buFontTx/>
              <a:buNone/>
            </a:pPr>
            <a:r>
              <a:rPr lang="en-US" altLang="zh-CN" sz="2000">
                <a:latin typeface="宋体" panose="02010600030101010101" pitchFamily="2" charset="-122"/>
              </a:rPr>
              <a:t>   }</a:t>
            </a:r>
          </a:p>
          <a:p>
            <a:pPr>
              <a:lnSpc>
                <a:spcPct val="90000"/>
              </a:lnSpc>
              <a:buFontTx/>
              <a:buNone/>
            </a:pPr>
            <a:r>
              <a:rPr lang="en-US" altLang="zh-CN" sz="2000">
                <a:latin typeface="宋体" panose="02010600030101010101" pitchFamily="2" charset="-122"/>
              </a:rPr>
              <a:t>}</a:t>
            </a:r>
          </a:p>
        </p:txBody>
      </p:sp>
    </p:spTree>
    <p:extLst>
      <p:ext uri="{BB962C8B-B14F-4D97-AF65-F5344CB8AC3E}">
        <p14:creationId xmlns:p14="http://schemas.microsoft.com/office/powerpoint/2010/main" val="16170868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sz="2800" u="sng"/>
              <a:t>6.4.2 </a:t>
            </a:r>
            <a:r>
              <a:rPr lang="zh-CN" altLang="en-US" sz="2800" u="sng"/>
              <a:t>中序线索二叉树</a:t>
            </a:r>
            <a:r>
              <a:rPr lang="zh-CN" altLang="en-US" sz="2800" b="1"/>
              <a:t/>
            </a:r>
            <a:br>
              <a:rPr lang="zh-CN" altLang="en-US" sz="2800" b="1"/>
            </a:br>
            <a:endParaRPr lang="zh-CN" altLang="en-US" sz="2800" b="1"/>
          </a:p>
        </p:txBody>
      </p:sp>
      <p:sp>
        <p:nvSpPr>
          <p:cNvPr id="428035" name="Rectangle 3"/>
          <p:cNvSpPr>
            <a:spLocks noGrp="1" noChangeArrowheads="1"/>
          </p:cNvSpPr>
          <p:nvPr>
            <p:ph type="body" idx="1"/>
          </p:nvPr>
        </p:nvSpPr>
        <p:spPr/>
        <p:txBody>
          <a:bodyPr/>
          <a:lstStyle/>
          <a:p>
            <a:pPr marL="0" indent="0">
              <a:lnSpc>
                <a:spcPct val="90000"/>
              </a:lnSpc>
              <a:buFontTx/>
              <a:buNone/>
            </a:pPr>
            <a:r>
              <a:rPr lang="en-US" altLang="zh-CN" sz="2400"/>
              <a:t>2</a:t>
            </a:r>
            <a:r>
              <a:rPr lang="zh-CN" altLang="en-US" sz="2400"/>
              <a:t>．线索二叉树的遍历</a:t>
            </a:r>
          </a:p>
          <a:p>
            <a:pPr marL="0" indent="0">
              <a:lnSpc>
                <a:spcPct val="90000"/>
              </a:lnSpc>
              <a:buFontTx/>
              <a:buNone/>
            </a:pPr>
            <a:r>
              <a:rPr lang="zh-CN" altLang="en-US" sz="2400"/>
              <a:t>　　若以中序遍历中序线索树，首先应从根结点开始找到中根遍历序列的第一个结点，就是线索树上唯一左指针域为空的结点，然后依次找结点的后继，找到线索树上唯一右指针域为空的结点，也就是最后一个结点。</a:t>
            </a:r>
          </a:p>
          <a:p>
            <a:pPr marL="0" indent="0">
              <a:lnSpc>
                <a:spcPct val="90000"/>
              </a:lnSpc>
              <a:buFontTx/>
              <a:buNone/>
            </a:pPr>
            <a:r>
              <a:rPr lang="zh-CN" altLang="en-US" sz="2400"/>
              <a:t>　　线索化算法中，访问</a:t>
            </a:r>
            <a:r>
              <a:rPr lang="en-US" altLang="zh-CN" sz="2400"/>
              <a:t>p</a:t>
            </a:r>
            <a:r>
              <a:rPr lang="zh-CN" altLang="en-US" sz="2400"/>
              <a:t>所指的结点时</a:t>
            </a:r>
          </a:p>
          <a:p>
            <a:pPr marL="0" indent="0">
              <a:lnSpc>
                <a:spcPct val="90000"/>
              </a:lnSpc>
              <a:buFontTx/>
              <a:buNone/>
            </a:pPr>
            <a:r>
              <a:rPr lang="en-US" altLang="zh-CN" sz="2400"/>
              <a:t>(1)</a:t>
            </a:r>
            <a:r>
              <a:rPr lang="zh-CN" altLang="en-US" sz="2400"/>
              <a:t>若</a:t>
            </a:r>
            <a:r>
              <a:rPr lang="en-US" altLang="zh-CN" sz="2400"/>
              <a:t>p-&gt;Rtag==1</a:t>
            </a:r>
            <a:r>
              <a:rPr lang="zh-CN" altLang="en-US" sz="2400"/>
              <a:t>，则</a:t>
            </a:r>
            <a:r>
              <a:rPr lang="en-US" altLang="zh-CN" sz="2400"/>
              <a:t>p-&gt;rchild</a:t>
            </a:r>
            <a:r>
              <a:rPr lang="zh-CN" altLang="en-US" sz="2400"/>
              <a:t>即指向</a:t>
            </a:r>
            <a:r>
              <a:rPr lang="en-US" altLang="zh-CN" sz="2400"/>
              <a:t>p</a:t>
            </a:r>
            <a:r>
              <a:rPr lang="zh-CN" altLang="en-US" sz="2400"/>
              <a:t>的后继；</a:t>
            </a:r>
          </a:p>
          <a:p>
            <a:pPr marL="0" indent="0">
              <a:lnSpc>
                <a:spcPct val="90000"/>
              </a:lnSpc>
              <a:buFontTx/>
              <a:buNone/>
            </a:pPr>
            <a:r>
              <a:rPr lang="en-US" altLang="zh-CN" sz="2400"/>
              <a:t>(2)</a:t>
            </a:r>
            <a:r>
              <a:rPr lang="zh-CN" altLang="en-US" sz="2400"/>
              <a:t>若</a:t>
            </a:r>
            <a:r>
              <a:rPr lang="en-US" altLang="zh-CN" sz="2400"/>
              <a:t>p-&gt;Rtag==0</a:t>
            </a:r>
            <a:r>
              <a:rPr lang="zh-CN" altLang="en-US" sz="2400"/>
              <a:t>，表明</a:t>
            </a:r>
            <a:r>
              <a:rPr lang="en-US" altLang="zh-CN" sz="2400"/>
              <a:t>p</a:t>
            </a:r>
            <a:r>
              <a:rPr lang="zh-CN" altLang="en-US" sz="2400"/>
              <a:t>有右子树，这时</a:t>
            </a:r>
            <a:r>
              <a:rPr lang="en-US" altLang="zh-CN" sz="2400"/>
              <a:t>p</a:t>
            </a:r>
            <a:r>
              <a:rPr lang="zh-CN" altLang="en-US" sz="2400"/>
              <a:t>的后继应是中序遍历右子树时访问到的第一个结点。</a:t>
            </a:r>
          </a:p>
        </p:txBody>
      </p:sp>
    </p:spTree>
    <p:extLst>
      <p:ext uri="{BB962C8B-B14F-4D97-AF65-F5344CB8AC3E}">
        <p14:creationId xmlns:p14="http://schemas.microsoft.com/office/powerpoint/2010/main" val="24796113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sz="2800" u="sng"/>
              <a:t>6.4.2 </a:t>
            </a:r>
            <a:r>
              <a:rPr lang="zh-CN" altLang="en-US" sz="2800" u="sng"/>
              <a:t>中序线索二叉树</a:t>
            </a:r>
            <a:r>
              <a:rPr lang="zh-CN" altLang="en-US" sz="2800" b="1"/>
              <a:t/>
            </a:r>
            <a:br>
              <a:rPr lang="zh-CN" altLang="en-US" sz="2800" b="1"/>
            </a:br>
            <a:endParaRPr lang="zh-CN" altLang="en-US" sz="2800" b="1"/>
          </a:p>
        </p:txBody>
      </p:sp>
      <p:sp>
        <p:nvSpPr>
          <p:cNvPr id="429059" name="Rectangle 3"/>
          <p:cNvSpPr>
            <a:spLocks noGrp="1" noChangeArrowheads="1"/>
          </p:cNvSpPr>
          <p:nvPr>
            <p:ph type="body" idx="1"/>
          </p:nvPr>
        </p:nvSpPr>
        <p:spPr>
          <a:xfrm>
            <a:off x="1763713" y="1341438"/>
            <a:ext cx="6264275" cy="5516562"/>
          </a:xfrm>
        </p:spPr>
        <p:txBody>
          <a:bodyPr/>
          <a:lstStyle/>
          <a:p>
            <a:pPr>
              <a:lnSpc>
                <a:spcPct val="80000"/>
              </a:lnSpc>
              <a:buFontTx/>
              <a:buNone/>
            </a:pPr>
            <a:r>
              <a:rPr lang="en-US" altLang="zh-CN" sz="2000"/>
              <a:t>【</a:t>
            </a:r>
            <a:r>
              <a:rPr lang="zh-CN" altLang="en-US" sz="2000"/>
              <a:t>算法</a:t>
            </a:r>
            <a:r>
              <a:rPr lang="en-US" altLang="zh-CN" sz="2000"/>
              <a:t>6.5】</a:t>
            </a:r>
          </a:p>
          <a:p>
            <a:pPr>
              <a:lnSpc>
                <a:spcPct val="80000"/>
              </a:lnSpc>
              <a:buFontTx/>
              <a:buNone/>
            </a:pPr>
            <a:r>
              <a:rPr lang="en-US" altLang="zh-CN" sz="2000"/>
              <a:t>void InorderTh(ThrNode  *t)</a:t>
            </a:r>
          </a:p>
          <a:p>
            <a:pPr>
              <a:lnSpc>
                <a:spcPct val="80000"/>
              </a:lnSpc>
              <a:buFontTx/>
              <a:buNone/>
            </a:pPr>
            <a:r>
              <a:rPr lang="en-US" altLang="zh-CN" sz="2000"/>
              <a:t>{/*</a:t>
            </a:r>
            <a:r>
              <a:rPr lang="zh-CN" altLang="en-US" sz="2000"/>
              <a:t>中序遍历线索二叉树*</a:t>
            </a:r>
            <a:r>
              <a:rPr lang="en-US" altLang="zh-CN" sz="2000"/>
              <a:t>/</a:t>
            </a:r>
          </a:p>
          <a:p>
            <a:pPr>
              <a:lnSpc>
                <a:spcPct val="80000"/>
              </a:lnSpc>
              <a:buFontTx/>
              <a:buNone/>
            </a:pPr>
            <a:r>
              <a:rPr lang="en-US" altLang="zh-CN" sz="2000"/>
              <a:t>p=t; </a:t>
            </a:r>
          </a:p>
          <a:p>
            <a:pPr>
              <a:lnSpc>
                <a:spcPct val="80000"/>
              </a:lnSpc>
              <a:buFontTx/>
              <a:buNone/>
            </a:pPr>
            <a:r>
              <a:rPr lang="en-US" altLang="zh-CN" sz="2000"/>
              <a:t> if (p!=Null){  </a:t>
            </a:r>
          </a:p>
          <a:p>
            <a:pPr>
              <a:lnSpc>
                <a:spcPct val="80000"/>
              </a:lnSpc>
              <a:buFontTx/>
              <a:buNone/>
            </a:pPr>
            <a:r>
              <a:rPr lang="en-US" altLang="zh-CN" sz="2000"/>
              <a:t>while(p-&gt;lchild!==NULL) </a:t>
            </a:r>
          </a:p>
          <a:p>
            <a:pPr>
              <a:lnSpc>
                <a:spcPct val="80000"/>
              </a:lnSpc>
              <a:buFontTx/>
              <a:buNone/>
            </a:pPr>
            <a:r>
              <a:rPr lang="en-US" altLang="zh-CN" sz="2000"/>
              <a:t> p=p-&gt;lchild;/*</a:t>
            </a:r>
            <a:r>
              <a:rPr lang="zh-CN" altLang="en-US" sz="2000"/>
              <a:t>找中序遍历的第</a:t>
            </a:r>
            <a:r>
              <a:rPr lang="en-US" altLang="zh-CN" sz="2000"/>
              <a:t>1</a:t>
            </a:r>
            <a:r>
              <a:rPr lang="zh-CN" altLang="en-US" sz="2000"/>
              <a:t>个结点*</a:t>
            </a:r>
            <a:r>
              <a:rPr lang="en-US" altLang="zh-CN" sz="2000"/>
              <a:t>/</a:t>
            </a:r>
          </a:p>
          <a:p>
            <a:pPr>
              <a:lnSpc>
                <a:spcPct val="80000"/>
              </a:lnSpc>
              <a:buFontTx/>
              <a:buNone/>
            </a:pPr>
            <a:r>
              <a:rPr lang="en-US" altLang="zh-CN" sz="2000"/>
              <a:t> printf(p-&gt;data);</a:t>
            </a:r>
          </a:p>
          <a:p>
            <a:pPr>
              <a:lnSpc>
                <a:spcPct val="80000"/>
              </a:lnSpc>
              <a:buFontTx/>
              <a:buNone/>
            </a:pPr>
            <a:r>
              <a:rPr lang="en-US" altLang="zh-CN" sz="2000"/>
              <a:t>while(p-&gt;rchild!==NULL)</a:t>
            </a:r>
          </a:p>
          <a:p>
            <a:pPr>
              <a:lnSpc>
                <a:spcPct val="80000"/>
              </a:lnSpc>
              <a:buFontTx/>
              <a:buNone/>
            </a:pPr>
            <a:r>
              <a:rPr lang="en-US" altLang="zh-CN" sz="2000"/>
              <a:t>{  if(p-&gt;rtag==1)  p=p-&gt;rchild;/*</a:t>
            </a:r>
            <a:r>
              <a:rPr lang="zh-CN" altLang="en-US" sz="2000"/>
              <a:t>求结点的后继*</a:t>
            </a:r>
            <a:r>
              <a:rPr lang="en-US" altLang="zh-CN" sz="2000"/>
              <a:t>/</a:t>
            </a:r>
          </a:p>
          <a:p>
            <a:pPr>
              <a:lnSpc>
                <a:spcPct val="80000"/>
              </a:lnSpc>
              <a:buFontTx/>
              <a:buNone/>
            </a:pPr>
            <a:r>
              <a:rPr lang="en-US" altLang="zh-CN" sz="2000"/>
              <a:t>     else{/*p</a:t>
            </a:r>
            <a:r>
              <a:rPr lang="zh-CN" altLang="en-US" sz="2000"/>
              <a:t>有右子树*</a:t>
            </a:r>
            <a:r>
              <a:rPr lang="en-US" altLang="zh-CN" sz="2000"/>
              <a:t>/</a:t>
            </a:r>
          </a:p>
          <a:p>
            <a:pPr>
              <a:lnSpc>
                <a:spcPct val="80000"/>
              </a:lnSpc>
              <a:buFontTx/>
              <a:buNone/>
            </a:pPr>
            <a:r>
              <a:rPr lang="en-US" altLang="zh-CN" sz="2000"/>
              <a:t>        p=p-&gt;rchild;</a:t>
            </a:r>
          </a:p>
          <a:p>
            <a:pPr>
              <a:lnSpc>
                <a:spcPct val="80000"/>
              </a:lnSpc>
              <a:buFontTx/>
              <a:buNone/>
            </a:pPr>
            <a:r>
              <a:rPr lang="en-US" altLang="zh-CN" sz="2000"/>
              <a:t>      while (p-&gt;Ltag!=1) p=p-&gt;lchild;          };</a:t>
            </a:r>
          </a:p>
          <a:p>
            <a:pPr>
              <a:lnSpc>
                <a:spcPct val="80000"/>
              </a:lnSpc>
              <a:buFontTx/>
              <a:buNone/>
            </a:pPr>
            <a:r>
              <a:rPr lang="en-US" altLang="zh-CN" sz="2000"/>
              <a:t>      }</a:t>
            </a:r>
          </a:p>
          <a:p>
            <a:pPr>
              <a:lnSpc>
                <a:spcPct val="80000"/>
              </a:lnSpc>
              <a:buFontTx/>
              <a:buNone/>
            </a:pPr>
            <a:r>
              <a:rPr lang="en-US" altLang="zh-CN" sz="2000"/>
              <a:t>printf(p-&gt;data);</a:t>
            </a:r>
          </a:p>
          <a:p>
            <a:pPr>
              <a:lnSpc>
                <a:spcPct val="80000"/>
              </a:lnSpc>
              <a:buFontTx/>
              <a:buNone/>
            </a:pPr>
            <a:r>
              <a:rPr lang="en-US" altLang="zh-CN" sz="2000"/>
              <a:t>}</a:t>
            </a:r>
          </a:p>
          <a:p>
            <a:pPr>
              <a:lnSpc>
                <a:spcPct val="80000"/>
              </a:lnSpc>
              <a:buFontTx/>
              <a:buNone/>
            </a:pPr>
            <a:r>
              <a:rPr lang="en-US" altLang="zh-CN" sz="2000"/>
              <a:t>}</a:t>
            </a:r>
          </a:p>
        </p:txBody>
      </p:sp>
    </p:spTree>
    <p:extLst>
      <p:ext uri="{BB962C8B-B14F-4D97-AF65-F5344CB8AC3E}">
        <p14:creationId xmlns:p14="http://schemas.microsoft.com/office/powerpoint/2010/main" val="37733939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body" idx="1"/>
          </p:nvPr>
        </p:nvSpPr>
        <p:spPr>
          <a:xfrm>
            <a:off x="685800" y="1341438"/>
            <a:ext cx="8458200" cy="5516562"/>
          </a:xfrm>
        </p:spPr>
        <p:txBody>
          <a:bodyPr/>
          <a:lstStyle/>
          <a:p>
            <a:pPr>
              <a:buFontTx/>
              <a:buNone/>
            </a:pPr>
            <a:r>
              <a:rPr lang="en-US" altLang="zh-CN" sz="2400" dirty="0"/>
              <a:t>3</a:t>
            </a:r>
            <a:r>
              <a:rPr lang="zh-CN" altLang="en-US" sz="2400" dirty="0"/>
              <a:t>．在中序线索二叉树上查找任意结点的中序前驱结点</a:t>
            </a:r>
          </a:p>
          <a:p>
            <a:pPr>
              <a:buFontTx/>
              <a:buNone/>
            </a:pPr>
            <a:r>
              <a:rPr lang="en-US" altLang="zh-CN" sz="2400" dirty="0"/>
              <a:t>【</a:t>
            </a:r>
            <a:r>
              <a:rPr lang="zh-CN" altLang="en-US" sz="2400" dirty="0"/>
              <a:t>算法分析</a:t>
            </a:r>
            <a:r>
              <a:rPr lang="en-US" altLang="zh-CN" sz="2400" dirty="0"/>
              <a:t>】</a:t>
            </a:r>
            <a:r>
              <a:rPr lang="zh-CN" altLang="en-US" sz="2400" dirty="0"/>
              <a:t>对于中序线索二叉树上的任一结点，寻找其中序的前驱结点，有以下两种情况：</a:t>
            </a:r>
          </a:p>
          <a:p>
            <a:pPr>
              <a:buFontTx/>
              <a:buNone/>
            </a:pPr>
            <a:r>
              <a:rPr lang="en-US" altLang="zh-CN" sz="2400" dirty="0"/>
              <a:t>1</a:t>
            </a:r>
            <a:r>
              <a:rPr lang="zh-CN" altLang="en-US" sz="2400" dirty="0"/>
              <a:t>）如果该结点的左标志为</a:t>
            </a:r>
            <a:r>
              <a:rPr lang="en-US" altLang="zh-CN" sz="2400" dirty="0"/>
              <a:t>1</a:t>
            </a:r>
            <a:r>
              <a:rPr lang="zh-CN" altLang="en-US" sz="2400" dirty="0"/>
              <a:t>，那么其左指针所指向的结点便是它的前驱结点；</a:t>
            </a:r>
          </a:p>
          <a:p>
            <a:pPr>
              <a:buFontTx/>
              <a:buNone/>
            </a:pPr>
            <a:r>
              <a:rPr lang="en-US" altLang="zh-CN" sz="2400" dirty="0"/>
              <a:t>2</a:t>
            </a:r>
            <a:r>
              <a:rPr lang="zh-CN" altLang="en-US" sz="2400" dirty="0"/>
              <a:t>）如果该结点的左标志为</a:t>
            </a:r>
            <a:r>
              <a:rPr lang="en-US" altLang="zh-CN" sz="2400" dirty="0"/>
              <a:t>0</a:t>
            </a:r>
            <a:r>
              <a:rPr lang="zh-CN" altLang="en-US" sz="2400" dirty="0"/>
              <a:t>，表明该结点有左孩子，根据中序遍历的定义，它的前驱结点应是遍历其左子树时最后访问的一个结点，即左子树中最右下的结点，即从该结点的左孩子出发，沿右指针往下查找，当某结点的右标志为</a:t>
            </a:r>
            <a:r>
              <a:rPr lang="en-US" altLang="zh-CN" sz="2400" dirty="0"/>
              <a:t>1</a:t>
            </a:r>
            <a:r>
              <a:rPr lang="zh-CN" altLang="en-US" sz="2400" dirty="0"/>
              <a:t>时，它就是所要找的前驱结点。</a:t>
            </a:r>
          </a:p>
        </p:txBody>
      </p:sp>
    </p:spTree>
    <p:extLst>
      <p:ext uri="{BB962C8B-B14F-4D97-AF65-F5344CB8AC3E}">
        <p14:creationId xmlns:p14="http://schemas.microsoft.com/office/powerpoint/2010/main" val="746453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u="sng"/>
              <a:t>6.4.2 </a:t>
            </a:r>
            <a:r>
              <a:rPr lang="zh-CN" altLang="en-US" u="sng"/>
              <a:t>中序线索二叉树</a:t>
            </a:r>
          </a:p>
        </p:txBody>
      </p:sp>
      <p:sp>
        <p:nvSpPr>
          <p:cNvPr id="431107" name="Rectangle 3"/>
          <p:cNvSpPr>
            <a:spLocks noGrp="1" noChangeArrowheads="1"/>
          </p:cNvSpPr>
          <p:nvPr>
            <p:ph type="body" idx="1"/>
          </p:nvPr>
        </p:nvSpPr>
        <p:spPr>
          <a:xfrm>
            <a:off x="685800" y="1341438"/>
            <a:ext cx="7918450" cy="5040312"/>
          </a:xfrm>
        </p:spPr>
        <p:txBody>
          <a:bodyPr/>
          <a:lstStyle/>
          <a:p>
            <a:pPr>
              <a:lnSpc>
                <a:spcPct val="90000"/>
              </a:lnSpc>
              <a:buFontTx/>
              <a:buNone/>
            </a:pPr>
            <a:r>
              <a:rPr lang="zh-CN" altLang="en-US" sz="2400"/>
              <a:t>在中序线索二叉树上查找结点</a:t>
            </a:r>
            <a:r>
              <a:rPr lang="en-US" altLang="zh-CN" sz="2400"/>
              <a:t>p</a:t>
            </a:r>
            <a:r>
              <a:rPr lang="zh-CN" altLang="en-US" sz="2400"/>
              <a:t>的中序前驱结点的算法如下：</a:t>
            </a:r>
          </a:p>
          <a:p>
            <a:pPr>
              <a:lnSpc>
                <a:spcPct val="90000"/>
              </a:lnSpc>
              <a:buFontTx/>
              <a:buNone/>
            </a:pPr>
            <a:r>
              <a:rPr lang="en-US" altLang="zh-CN" sz="2400"/>
              <a:t>【</a:t>
            </a:r>
            <a:r>
              <a:rPr lang="zh-CN" altLang="en-US" sz="2400"/>
              <a:t>算法</a:t>
            </a:r>
            <a:r>
              <a:rPr lang="en-US" altLang="zh-CN" sz="2400"/>
              <a:t>6.6】</a:t>
            </a:r>
          </a:p>
          <a:p>
            <a:pPr>
              <a:lnSpc>
                <a:spcPct val="90000"/>
              </a:lnSpc>
              <a:buFontTx/>
              <a:buNone/>
            </a:pPr>
            <a:r>
              <a:rPr lang="en-US" altLang="zh-CN" sz="2400"/>
              <a:t>BiThrTree  in_pre(ThrNode  * p)/*</a:t>
            </a:r>
            <a:r>
              <a:rPr lang="zh-CN" altLang="en-US" sz="2400"/>
              <a:t>找</a:t>
            </a:r>
            <a:r>
              <a:rPr lang="en-US" altLang="zh-CN" sz="2400"/>
              <a:t>p</a:t>
            </a:r>
            <a:r>
              <a:rPr lang="zh-CN" altLang="en-US" sz="2400"/>
              <a:t>结点的前驱*</a:t>
            </a:r>
            <a:r>
              <a:rPr lang="en-US" altLang="zh-CN" sz="2400"/>
              <a:t>/</a:t>
            </a:r>
          </a:p>
          <a:p>
            <a:pPr>
              <a:lnSpc>
                <a:spcPct val="90000"/>
              </a:lnSpc>
              <a:buFontTx/>
              <a:buNone/>
            </a:pPr>
            <a:r>
              <a:rPr lang="en-US" altLang="zh-CN" sz="2400"/>
              <a:t>{  if(p-&gt;ltag==1) /*</a:t>
            </a:r>
            <a:r>
              <a:rPr lang="zh-CN" altLang="en-US" sz="2400"/>
              <a:t>左线索为其前驱*</a:t>
            </a:r>
            <a:r>
              <a:rPr lang="en-US" altLang="zh-CN" sz="2400"/>
              <a:t>/</a:t>
            </a:r>
          </a:p>
          <a:p>
            <a:pPr>
              <a:lnSpc>
                <a:spcPct val="90000"/>
              </a:lnSpc>
              <a:buFontTx/>
              <a:buNone/>
            </a:pPr>
            <a:r>
              <a:rPr lang="en-US" altLang="zh-CN" sz="2400"/>
              <a:t>       return p-&gt;lchild;</a:t>
            </a:r>
          </a:p>
          <a:p>
            <a:pPr>
              <a:lnSpc>
                <a:spcPct val="90000"/>
              </a:lnSpc>
              <a:buFontTx/>
              <a:buNone/>
            </a:pPr>
            <a:r>
              <a:rPr lang="en-US" altLang="zh-CN" sz="2400"/>
              <a:t>   else   /*</a:t>
            </a:r>
            <a:r>
              <a:rPr lang="zh-CN" altLang="en-US" sz="2400"/>
              <a:t>左子树的最右下结点*</a:t>
            </a:r>
            <a:r>
              <a:rPr lang="en-US" altLang="zh-CN" sz="2400"/>
              <a:t>/</a:t>
            </a:r>
          </a:p>
          <a:p>
            <a:pPr>
              <a:lnSpc>
                <a:spcPct val="90000"/>
              </a:lnSpc>
              <a:buFontTx/>
              <a:buNone/>
            </a:pPr>
            <a:r>
              <a:rPr lang="en-US" altLang="zh-CN" sz="2400"/>
              <a:t>      {p=p-&gt;lchild;</a:t>
            </a:r>
          </a:p>
          <a:p>
            <a:pPr>
              <a:lnSpc>
                <a:spcPct val="90000"/>
              </a:lnSpc>
              <a:buFontTx/>
              <a:buNone/>
            </a:pPr>
            <a:r>
              <a:rPr lang="en-US" altLang="zh-CN" sz="2400"/>
              <a:t>	       while(p-&gt;rtag==0)  p=p-&gt;rchild;</a:t>
            </a:r>
          </a:p>
          <a:p>
            <a:pPr>
              <a:lnSpc>
                <a:spcPct val="90000"/>
              </a:lnSpc>
              <a:buFontTx/>
              <a:buNone/>
            </a:pPr>
            <a:r>
              <a:rPr lang="en-US" altLang="zh-CN" sz="2400"/>
              <a:t>	       return p;</a:t>
            </a:r>
          </a:p>
          <a:p>
            <a:pPr>
              <a:lnSpc>
                <a:spcPct val="90000"/>
              </a:lnSpc>
              <a:buFontTx/>
              <a:buNone/>
            </a:pPr>
            <a:r>
              <a:rPr lang="en-US" altLang="zh-CN" sz="2400"/>
              <a:t>       }</a:t>
            </a:r>
          </a:p>
          <a:p>
            <a:pPr>
              <a:lnSpc>
                <a:spcPct val="90000"/>
              </a:lnSpc>
              <a:buFontTx/>
              <a:buNone/>
            </a:pPr>
            <a:r>
              <a:rPr lang="en-US" altLang="zh-CN" sz="2400"/>
              <a:t>}</a:t>
            </a:r>
          </a:p>
        </p:txBody>
      </p:sp>
    </p:spTree>
    <p:extLst>
      <p:ext uri="{BB962C8B-B14F-4D97-AF65-F5344CB8AC3E}">
        <p14:creationId xmlns:p14="http://schemas.microsoft.com/office/powerpoint/2010/main" val="40375559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1340768"/>
            <a:ext cx="7632848" cy="335931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五、树与森林</a:t>
            </a:r>
            <a:endParaRPr lang="en-US" altLang="zh-CN" sz="2400" b="1"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10</a:t>
            </a:r>
            <a:r>
              <a:rPr lang="zh-CN" altLang="en-US" sz="2000" kern="100">
                <a:latin typeface="Calibri"/>
                <a:ea typeface="宋体"/>
                <a:cs typeface="Times New Roman"/>
              </a:rPr>
              <a:t>）树的存储</a:t>
            </a:r>
            <a:endParaRPr lang="en-US" altLang="zh-CN" sz="2000" kern="100">
              <a:latin typeface="Calibri"/>
              <a:ea typeface="宋体"/>
              <a:cs typeface="Times New Roman"/>
            </a:endParaRPr>
          </a:p>
          <a:p>
            <a:pPr>
              <a:lnSpc>
                <a:spcPct val="150000"/>
              </a:lnSpc>
            </a:pPr>
            <a:r>
              <a:rPr lang="zh-CN" altLang="en-US" sz="2000"/>
              <a:t>对于树的存储，同样有顺序和链式两种方式。</a:t>
            </a:r>
            <a:endParaRPr lang="en-US" altLang="zh-CN" sz="2000"/>
          </a:p>
          <a:p>
            <a:pPr>
              <a:lnSpc>
                <a:spcPct val="150000"/>
              </a:lnSpc>
            </a:pPr>
            <a:r>
              <a:rPr lang="zh-CN" altLang="en-US" sz="2000"/>
              <a:t>顺序存储：适用于满</a:t>
            </a:r>
            <a:r>
              <a:rPr lang="en-US" altLang="zh-CN" sz="2000"/>
              <a:t>m</a:t>
            </a:r>
            <a:r>
              <a:rPr lang="zh-CN" altLang="en-US" sz="2000"/>
              <a:t>叉树或完全</a:t>
            </a:r>
            <a:r>
              <a:rPr lang="en-US" altLang="zh-CN" sz="2000"/>
              <a:t>m</a:t>
            </a:r>
            <a:r>
              <a:rPr lang="zh-CN" altLang="en-US" sz="2000"/>
              <a:t>叉树，主要是将顺序的存储单元的地址与树结点标号建立起     一一对应的数学关系，顺序存储适用面狭窄。</a:t>
            </a:r>
            <a:endParaRPr lang="en-US" altLang="zh-CN" sz="2000"/>
          </a:p>
          <a:p>
            <a:pPr algn="just">
              <a:lnSpc>
                <a:spcPct val="150000"/>
              </a:lnSpc>
              <a:spcAft>
                <a:spcPts val="0"/>
              </a:spcAft>
            </a:pPr>
            <a:endParaRPr lang="en-US" altLang="zh-CN" sz="2000"/>
          </a:p>
        </p:txBody>
      </p:sp>
      <p:pic>
        <p:nvPicPr>
          <p:cNvPr id="2" name="图片 1">
            <a:extLst>
              <a:ext uri="{FF2B5EF4-FFF2-40B4-BE49-F238E27FC236}">
                <a16:creationId xmlns="" xmlns:a16="http://schemas.microsoft.com/office/drawing/2014/main" id="{61B78EB0-CC56-4B3B-897D-003704699814}"/>
              </a:ext>
            </a:extLst>
          </p:cNvPr>
          <p:cNvPicPr>
            <a:picLocks noChangeAspect="1"/>
          </p:cNvPicPr>
          <p:nvPr/>
        </p:nvPicPr>
        <p:blipFill>
          <a:blip r:embed="rId2"/>
          <a:stretch>
            <a:fillRect/>
          </a:stretch>
        </p:blipFill>
        <p:spPr>
          <a:xfrm>
            <a:off x="936635" y="4293096"/>
            <a:ext cx="6981031" cy="2016224"/>
          </a:xfrm>
          <a:prstGeom prst="rect">
            <a:avLst/>
          </a:prstGeom>
        </p:spPr>
      </p:pic>
    </p:spTree>
    <p:extLst>
      <p:ext uri="{BB962C8B-B14F-4D97-AF65-F5344CB8AC3E}">
        <p14:creationId xmlns:p14="http://schemas.microsoft.com/office/powerpoint/2010/main" val="2076404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1"/>
          </p:nvPr>
        </p:nvSpPr>
        <p:spPr>
          <a:xfrm>
            <a:off x="755576" y="1268760"/>
            <a:ext cx="7918450" cy="4679950"/>
          </a:xfrm>
        </p:spPr>
        <p:txBody>
          <a:bodyPr/>
          <a:lstStyle/>
          <a:p>
            <a:pPr marL="0" indent="0">
              <a:buFontTx/>
              <a:buNone/>
            </a:pPr>
            <a:r>
              <a:rPr lang="en-US" altLang="zh-CN" sz="2800" dirty="0"/>
              <a:t>2</a:t>
            </a:r>
            <a:r>
              <a:rPr lang="zh-CN" altLang="en-US" sz="2800" dirty="0"/>
              <a:t>．树的表示</a:t>
            </a:r>
          </a:p>
          <a:p>
            <a:pPr marL="0" indent="0">
              <a:buFontTx/>
              <a:buNone/>
            </a:pPr>
            <a:r>
              <a:rPr lang="zh-CN" altLang="en-US" sz="2800" dirty="0"/>
              <a:t>  　 图</a:t>
            </a:r>
            <a:r>
              <a:rPr lang="en-US" altLang="zh-CN" sz="2800" dirty="0"/>
              <a:t>6-1</a:t>
            </a:r>
            <a:r>
              <a:rPr lang="zh-CN" altLang="en-US" sz="2800" dirty="0"/>
              <a:t>是树的结构表示法，这种表示方法直观、清晰，是最常用的一种表示方法。除此以外，还有几种描述树的方法。如图</a:t>
            </a:r>
            <a:r>
              <a:rPr lang="en-US" altLang="zh-CN" sz="2800" dirty="0"/>
              <a:t>6-1</a:t>
            </a:r>
            <a:r>
              <a:rPr lang="zh-CN" altLang="en-US" sz="2800" dirty="0"/>
              <a:t>的树用集合包含关系的文氏表示法如图</a:t>
            </a:r>
            <a:r>
              <a:rPr lang="en-US" altLang="zh-CN" sz="2800" dirty="0"/>
              <a:t>6-1</a:t>
            </a:r>
            <a:r>
              <a:rPr lang="zh-CN" altLang="en-US" sz="2800" dirty="0"/>
              <a:t>（</a:t>
            </a:r>
            <a:r>
              <a:rPr lang="en-US" altLang="zh-CN" sz="2800" dirty="0"/>
              <a:t>c</a:t>
            </a:r>
            <a:r>
              <a:rPr lang="zh-CN" altLang="en-US" sz="2800" dirty="0"/>
              <a:t>）所示，用凹入法如图</a:t>
            </a:r>
            <a:r>
              <a:rPr lang="en-US" altLang="zh-CN" sz="2800" dirty="0"/>
              <a:t>6-1(d)</a:t>
            </a:r>
            <a:r>
              <a:rPr lang="zh-CN" altLang="en-US" sz="2800" dirty="0"/>
              <a:t>所示。还可以用广义表表示为 </a:t>
            </a:r>
            <a:r>
              <a:rPr lang="en-US" altLang="zh-CN" sz="2800" dirty="0"/>
              <a:t>(A (B(D(M)</a:t>
            </a:r>
            <a:r>
              <a:rPr lang="zh-CN" altLang="en-US" sz="2800" dirty="0"/>
              <a:t>，</a:t>
            </a:r>
            <a:r>
              <a:rPr lang="en-US" altLang="zh-CN" sz="2800" dirty="0"/>
              <a:t>E)</a:t>
            </a:r>
            <a:r>
              <a:rPr lang="zh-CN" altLang="en-US" sz="2800" dirty="0"/>
              <a:t>，</a:t>
            </a:r>
            <a:r>
              <a:rPr lang="en-US" altLang="zh-CN" sz="2800" dirty="0"/>
              <a:t>C(F</a:t>
            </a:r>
            <a:r>
              <a:rPr lang="zh-CN" altLang="en-US" sz="2800" dirty="0"/>
              <a:t>，</a:t>
            </a:r>
            <a:r>
              <a:rPr lang="en-US" altLang="zh-CN" sz="2800" dirty="0"/>
              <a:t>G</a:t>
            </a:r>
            <a:r>
              <a:rPr lang="zh-CN" altLang="en-US" sz="2800" dirty="0"/>
              <a:t>，</a:t>
            </a:r>
            <a:r>
              <a:rPr lang="en-US" altLang="zh-CN" sz="2800" dirty="0"/>
              <a:t>H)))</a:t>
            </a:r>
            <a:r>
              <a:rPr lang="zh-CN" altLang="en-US" sz="2800" dirty="0"/>
              <a:t>，也称为圆括号表示法。</a:t>
            </a:r>
          </a:p>
        </p:txBody>
      </p:sp>
    </p:spTree>
    <p:extLst>
      <p:ext uri="{BB962C8B-B14F-4D97-AF65-F5344CB8AC3E}">
        <p14:creationId xmlns:p14="http://schemas.microsoft.com/office/powerpoint/2010/main" val="4589423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1340768"/>
            <a:ext cx="7632848" cy="1974323"/>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五、树与森林</a:t>
            </a:r>
            <a:endParaRPr lang="en-US" altLang="zh-CN" sz="2400" b="1"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10</a:t>
            </a:r>
            <a:r>
              <a:rPr lang="zh-CN" altLang="en-US" sz="2000" kern="100">
                <a:latin typeface="Calibri"/>
                <a:ea typeface="宋体"/>
                <a:cs typeface="Times New Roman"/>
              </a:rPr>
              <a:t>）树的存储</a:t>
            </a:r>
            <a:endParaRPr lang="en-US" altLang="zh-CN" sz="2000" kern="100">
              <a:latin typeface="Calibri"/>
              <a:ea typeface="宋体"/>
              <a:cs typeface="Times New Roman"/>
            </a:endParaRPr>
          </a:p>
          <a:p>
            <a:pPr>
              <a:lnSpc>
                <a:spcPct val="150000"/>
              </a:lnSpc>
            </a:pPr>
            <a:r>
              <a:rPr lang="zh-CN" altLang="en-US" sz="2000"/>
              <a:t>双亲表示法：</a:t>
            </a:r>
            <a:endParaRPr lang="en-US" altLang="zh-CN" sz="2000"/>
          </a:p>
          <a:p>
            <a:pPr algn="just">
              <a:lnSpc>
                <a:spcPct val="150000"/>
              </a:lnSpc>
              <a:spcAft>
                <a:spcPts val="0"/>
              </a:spcAft>
            </a:pPr>
            <a:endParaRPr lang="en-US" altLang="zh-CN" sz="2000"/>
          </a:p>
        </p:txBody>
      </p:sp>
      <p:sp>
        <p:nvSpPr>
          <p:cNvPr id="4" name="椭圆 3">
            <a:extLst>
              <a:ext uri="{FF2B5EF4-FFF2-40B4-BE49-F238E27FC236}">
                <a16:creationId xmlns="" xmlns:a16="http://schemas.microsoft.com/office/drawing/2014/main" id="{44B5C03E-C2D3-4DDB-BDD4-24193688E0A6}"/>
              </a:ext>
            </a:extLst>
          </p:cNvPr>
          <p:cNvSpPr/>
          <p:nvPr/>
        </p:nvSpPr>
        <p:spPr>
          <a:xfrm>
            <a:off x="2187900" y="3025607"/>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a:t>
            </a:r>
            <a:endParaRPr lang="zh-CN" altLang="en-US"/>
          </a:p>
        </p:txBody>
      </p:sp>
      <p:sp>
        <p:nvSpPr>
          <p:cNvPr id="6" name="椭圆 5">
            <a:extLst>
              <a:ext uri="{FF2B5EF4-FFF2-40B4-BE49-F238E27FC236}">
                <a16:creationId xmlns="" xmlns:a16="http://schemas.microsoft.com/office/drawing/2014/main" id="{3CFFB8D6-D550-4F77-B14E-C4E46C0965B8}"/>
              </a:ext>
            </a:extLst>
          </p:cNvPr>
          <p:cNvSpPr/>
          <p:nvPr/>
        </p:nvSpPr>
        <p:spPr>
          <a:xfrm>
            <a:off x="963764" y="3807394"/>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7" name="椭圆 6">
            <a:extLst>
              <a:ext uri="{FF2B5EF4-FFF2-40B4-BE49-F238E27FC236}">
                <a16:creationId xmlns="" xmlns:a16="http://schemas.microsoft.com/office/drawing/2014/main" id="{FD6A2A1C-9A59-4AAF-BFFE-BE2A990717CB}"/>
              </a:ext>
            </a:extLst>
          </p:cNvPr>
          <p:cNvSpPr/>
          <p:nvPr/>
        </p:nvSpPr>
        <p:spPr>
          <a:xfrm>
            <a:off x="2187899" y="3842993"/>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8" name="椭圆 7">
            <a:extLst>
              <a:ext uri="{FF2B5EF4-FFF2-40B4-BE49-F238E27FC236}">
                <a16:creationId xmlns="" xmlns:a16="http://schemas.microsoft.com/office/drawing/2014/main" id="{BBDADA00-9DA2-494D-881A-41FF76FB319A}"/>
              </a:ext>
            </a:extLst>
          </p:cNvPr>
          <p:cNvSpPr/>
          <p:nvPr/>
        </p:nvSpPr>
        <p:spPr>
          <a:xfrm>
            <a:off x="3156792" y="3811827"/>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9" name="椭圆 8">
            <a:extLst>
              <a:ext uri="{FF2B5EF4-FFF2-40B4-BE49-F238E27FC236}">
                <a16:creationId xmlns="" xmlns:a16="http://schemas.microsoft.com/office/drawing/2014/main" id="{C8AC141F-8649-4163-8BBE-0C483B19CC34}"/>
              </a:ext>
            </a:extLst>
          </p:cNvPr>
          <p:cNvSpPr/>
          <p:nvPr/>
        </p:nvSpPr>
        <p:spPr>
          <a:xfrm>
            <a:off x="355699" y="4607686"/>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10" name="椭圆 9">
            <a:extLst>
              <a:ext uri="{FF2B5EF4-FFF2-40B4-BE49-F238E27FC236}">
                <a16:creationId xmlns="" xmlns:a16="http://schemas.microsoft.com/office/drawing/2014/main" id="{648D9091-24F3-4360-AF5F-59A995563288}"/>
              </a:ext>
            </a:extLst>
          </p:cNvPr>
          <p:cNvSpPr/>
          <p:nvPr/>
        </p:nvSpPr>
        <p:spPr>
          <a:xfrm>
            <a:off x="1428985" y="4607685"/>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sp>
        <p:nvSpPr>
          <p:cNvPr id="11" name="椭圆 10">
            <a:extLst>
              <a:ext uri="{FF2B5EF4-FFF2-40B4-BE49-F238E27FC236}">
                <a16:creationId xmlns="" xmlns:a16="http://schemas.microsoft.com/office/drawing/2014/main" id="{7B3D458A-3510-4457-A8C2-4AFC6CB4889C}"/>
              </a:ext>
            </a:extLst>
          </p:cNvPr>
          <p:cNvSpPr/>
          <p:nvPr/>
        </p:nvSpPr>
        <p:spPr>
          <a:xfrm>
            <a:off x="3156791" y="4693321"/>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sp>
        <p:nvSpPr>
          <p:cNvPr id="12" name="椭圆 11">
            <a:extLst>
              <a:ext uri="{FF2B5EF4-FFF2-40B4-BE49-F238E27FC236}">
                <a16:creationId xmlns="" xmlns:a16="http://schemas.microsoft.com/office/drawing/2014/main" id="{5F216956-1B87-4C49-93A1-3F921F29534A}"/>
              </a:ext>
            </a:extLst>
          </p:cNvPr>
          <p:cNvSpPr/>
          <p:nvPr/>
        </p:nvSpPr>
        <p:spPr>
          <a:xfrm>
            <a:off x="2187898" y="5423699"/>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sp>
        <p:nvSpPr>
          <p:cNvPr id="13" name="椭圆 12">
            <a:extLst>
              <a:ext uri="{FF2B5EF4-FFF2-40B4-BE49-F238E27FC236}">
                <a16:creationId xmlns="" xmlns:a16="http://schemas.microsoft.com/office/drawing/2014/main" id="{DACF56BC-9EEC-4498-9E52-C8DF310094BE}"/>
              </a:ext>
            </a:extLst>
          </p:cNvPr>
          <p:cNvSpPr/>
          <p:nvPr/>
        </p:nvSpPr>
        <p:spPr>
          <a:xfrm>
            <a:off x="3156790" y="5423698"/>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a:t>
            </a:r>
            <a:endParaRPr lang="zh-CN" altLang="en-US"/>
          </a:p>
        </p:txBody>
      </p:sp>
      <p:sp>
        <p:nvSpPr>
          <p:cNvPr id="14" name="椭圆 13">
            <a:extLst>
              <a:ext uri="{FF2B5EF4-FFF2-40B4-BE49-F238E27FC236}">
                <a16:creationId xmlns="" xmlns:a16="http://schemas.microsoft.com/office/drawing/2014/main" id="{607AD471-C911-4BE4-BBAB-762460D9626A}"/>
              </a:ext>
            </a:extLst>
          </p:cNvPr>
          <p:cNvSpPr/>
          <p:nvPr/>
        </p:nvSpPr>
        <p:spPr>
          <a:xfrm>
            <a:off x="4125682" y="5423698"/>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endParaRPr lang="zh-CN" altLang="en-US"/>
          </a:p>
        </p:txBody>
      </p:sp>
      <p:cxnSp>
        <p:nvCxnSpPr>
          <p:cNvPr id="24" name="直接箭头连接符 23">
            <a:extLst>
              <a:ext uri="{FF2B5EF4-FFF2-40B4-BE49-F238E27FC236}">
                <a16:creationId xmlns="" xmlns:a16="http://schemas.microsoft.com/office/drawing/2014/main" id="{7DD1DE0D-18F3-45B8-9A35-578E803F0A37}"/>
              </a:ext>
            </a:extLst>
          </p:cNvPr>
          <p:cNvCxnSpPr>
            <a:stCxn id="4" idx="3"/>
            <a:endCxn id="6" idx="7"/>
          </p:cNvCxnSpPr>
          <p:nvPr/>
        </p:nvCxnSpPr>
        <p:spPr>
          <a:xfrm flipH="1">
            <a:off x="1360855" y="3422698"/>
            <a:ext cx="895175" cy="45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 xmlns:a16="http://schemas.microsoft.com/office/drawing/2014/main" id="{837D3B57-1C5A-4F45-B1D6-EFD2046548AA}"/>
              </a:ext>
            </a:extLst>
          </p:cNvPr>
          <p:cNvCxnSpPr>
            <a:stCxn id="6" idx="3"/>
            <a:endCxn id="9" idx="0"/>
          </p:cNvCxnSpPr>
          <p:nvPr/>
        </p:nvCxnSpPr>
        <p:spPr>
          <a:xfrm flipH="1">
            <a:off x="588310" y="4204485"/>
            <a:ext cx="443584" cy="40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 xmlns:a16="http://schemas.microsoft.com/office/drawing/2014/main" id="{0250BA5E-B253-4E2E-A93D-EC020F0024D0}"/>
              </a:ext>
            </a:extLst>
          </p:cNvPr>
          <p:cNvCxnSpPr>
            <a:stCxn id="4" idx="4"/>
            <a:endCxn id="7" idx="0"/>
          </p:cNvCxnSpPr>
          <p:nvPr/>
        </p:nvCxnSpPr>
        <p:spPr>
          <a:xfrm flipH="1">
            <a:off x="2420510" y="3490828"/>
            <a:ext cx="1" cy="35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 xmlns:a16="http://schemas.microsoft.com/office/drawing/2014/main" id="{9F8B68D9-03B3-471A-ABC8-315D770FA480}"/>
              </a:ext>
            </a:extLst>
          </p:cNvPr>
          <p:cNvCxnSpPr>
            <a:stCxn id="4" idx="5"/>
            <a:endCxn id="8" idx="1"/>
          </p:cNvCxnSpPr>
          <p:nvPr/>
        </p:nvCxnSpPr>
        <p:spPr>
          <a:xfrm>
            <a:off x="2584991" y="3422698"/>
            <a:ext cx="639931" cy="457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 xmlns:a16="http://schemas.microsoft.com/office/drawing/2014/main" id="{92B2B94A-33CE-457C-A3C8-22B2CA83644C}"/>
              </a:ext>
            </a:extLst>
          </p:cNvPr>
          <p:cNvCxnSpPr>
            <a:stCxn id="6" idx="5"/>
            <a:endCxn id="10" idx="0"/>
          </p:cNvCxnSpPr>
          <p:nvPr/>
        </p:nvCxnSpPr>
        <p:spPr>
          <a:xfrm>
            <a:off x="1360855" y="4204485"/>
            <a:ext cx="300741" cy="4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 xmlns:a16="http://schemas.microsoft.com/office/drawing/2014/main" id="{B26ABB4B-3616-4B5D-993D-ED7D23AA6B95}"/>
              </a:ext>
            </a:extLst>
          </p:cNvPr>
          <p:cNvCxnSpPr>
            <a:stCxn id="8" idx="4"/>
            <a:endCxn id="11" idx="0"/>
          </p:cNvCxnSpPr>
          <p:nvPr/>
        </p:nvCxnSpPr>
        <p:spPr>
          <a:xfrm flipH="1">
            <a:off x="3389402" y="4277048"/>
            <a:ext cx="1" cy="41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 xmlns:a16="http://schemas.microsoft.com/office/drawing/2014/main" id="{DE02B0D9-8EEB-4FA2-8FFD-17758947AD48}"/>
              </a:ext>
            </a:extLst>
          </p:cNvPr>
          <p:cNvCxnSpPr>
            <a:stCxn id="11" idx="3"/>
            <a:endCxn id="12" idx="7"/>
          </p:cNvCxnSpPr>
          <p:nvPr/>
        </p:nvCxnSpPr>
        <p:spPr>
          <a:xfrm flipH="1">
            <a:off x="2584989" y="5090412"/>
            <a:ext cx="639932" cy="40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 xmlns:a16="http://schemas.microsoft.com/office/drawing/2014/main" id="{54A00ED9-90CD-4A1C-9017-20750E66679A}"/>
              </a:ext>
            </a:extLst>
          </p:cNvPr>
          <p:cNvCxnSpPr>
            <a:stCxn id="11" idx="4"/>
            <a:endCxn id="13" idx="0"/>
          </p:cNvCxnSpPr>
          <p:nvPr/>
        </p:nvCxnSpPr>
        <p:spPr>
          <a:xfrm flipH="1">
            <a:off x="3389401" y="5158542"/>
            <a:ext cx="1" cy="26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 xmlns:a16="http://schemas.microsoft.com/office/drawing/2014/main" id="{78EB0ACF-D1C1-493B-B7FA-2BC3933B9FEB}"/>
              </a:ext>
            </a:extLst>
          </p:cNvPr>
          <p:cNvCxnSpPr>
            <a:stCxn id="11" idx="5"/>
            <a:endCxn id="14" idx="1"/>
          </p:cNvCxnSpPr>
          <p:nvPr/>
        </p:nvCxnSpPr>
        <p:spPr>
          <a:xfrm>
            <a:off x="3553882" y="5090412"/>
            <a:ext cx="639930" cy="40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表格 41">
            <a:extLst>
              <a:ext uri="{FF2B5EF4-FFF2-40B4-BE49-F238E27FC236}">
                <a16:creationId xmlns="" xmlns:a16="http://schemas.microsoft.com/office/drawing/2014/main" id="{14359B4D-0CA1-4C36-BD1D-4D16DECD1D64}"/>
              </a:ext>
            </a:extLst>
          </p:cNvPr>
          <p:cNvGraphicFramePr>
            <a:graphicFrameLocks noGrp="1"/>
          </p:cNvGraphicFramePr>
          <p:nvPr>
            <p:extLst/>
          </p:nvPr>
        </p:nvGraphicFramePr>
        <p:xfrm>
          <a:off x="5494238" y="1949624"/>
          <a:ext cx="3318037" cy="3783632"/>
        </p:xfrm>
        <a:graphic>
          <a:graphicData uri="http://schemas.openxmlformats.org/drawingml/2006/table">
            <a:tbl>
              <a:tblPr firstRow="1" bandRow="1">
                <a:tableStyleId>{B301B821-A1FF-4177-AEE7-76D212191A09}</a:tableStyleId>
              </a:tblPr>
              <a:tblGrid>
                <a:gridCol w="1604495">
                  <a:extLst>
                    <a:ext uri="{9D8B030D-6E8A-4147-A177-3AD203B41FA5}">
                      <a16:colId xmlns="" xmlns:a16="http://schemas.microsoft.com/office/drawing/2014/main" val="507519965"/>
                    </a:ext>
                  </a:extLst>
                </a:gridCol>
                <a:gridCol w="1713542">
                  <a:extLst>
                    <a:ext uri="{9D8B030D-6E8A-4147-A177-3AD203B41FA5}">
                      <a16:colId xmlns="" xmlns:a16="http://schemas.microsoft.com/office/drawing/2014/main" val="2236374837"/>
                    </a:ext>
                  </a:extLst>
                </a:gridCol>
              </a:tblGrid>
              <a:tr h="472954">
                <a:tc>
                  <a:txBody>
                    <a:bodyPr/>
                    <a:lstStyle/>
                    <a:p>
                      <a:pPr algn="ctr"/>
                      <a:r>
                        <a:rPr lang="en-US" altLang="zh-CN">
                          <a:solidFill>
                            <a:schemeClr val="bg2">
                              <a:lumMod val="95000"/>
                              <a:lumOff val="5000"/>
                            </a:schemeClr>
                          </a:solidFill>
                        </a:rPr>
                        <a:t>A</a:t>
                      </a:r>
                      <a:endParaRPr lang="zh-CN" altLang="en-US">
                        <a:solidFill>
                          <a:schemeClr val="bg2">
                            <a:lumMod val="95000"/>
                            <a:lumOff val="5000"/>
                          </a:schemeClr>
                        </a:solidFill>
                      </a:endParaRPr>
                    </a:p>
                  </a:txBody>
                  <a:tcPr>
                    <a:solidFill>
                      <a:schemeClr val="tx1"/>
                    </a:solidFill>
                  </a:tcPr>
                </a:tc>
                <a:tc>
                  <a:txBody>
                    <a:bodyPr/>
                    <a:lstStyle/>
                    <a:p>
                      <a:pPr algn="ctr"/>
                      <a:r>
                        <a:rPr lang="en-US" altLang="zh-CN">
                          <a:solidFill>
                            <a:schemeClr val="bg2">
                              <a:lumMod val="95000"/>
                              <a:lumOff val="5000"/>
                            </a:schemeClr>
                          </a:solidFill>
                        </a:rPr>
                        <a:t>0</a:t>
                      </a:r>
                      <a:endParaRPr lang="zh-CN" altLang="en-US">
                        <a:solidFill>
                          <a:schemeClr val="bg2">
                            <a:lumMod val="95000"/>
                            <a:lumOff val="5000"/>
                          </a:schemeClr>
                        </a:solidFill>
                      </a:endParaRPr>
                    </a:p>
                  </a:txBody>
                  <a:tcPr>
                    <a:solidFill>
                      <a:schemeClr val="tx1"/>
                    </a:solidFill>
                  </a:tcPr>
                </a:tc>
                <a:extLst>
                  <a:ext uri="{0D108BD9-81ED-4DB2-BD59-A6C34878D82A}">
                    <a16:rowId xmlns="" xmlns:a16="http://schemas.microsoft.com/office/drawing/2014/main" val="1441306661"/>
                  </a:ext>
                </a:extLst>
              </a:tr>
              <a:tr h="472954">
                <a:tc>
                  <a:txBody>
                    <a:bodyPr/>
                    <a:lstStyle/>
                    <a:p>
                      <a:pPr algn="ctr"/>
                      <a:r>
                        <a:rPr lang="en-US" altLang="zh-CN"/>
                        <a:t>B</a:t>
                      </a:r>
                      <a:endParaRPr lang="zh-CN" altLang="en-US"/>
                    </a:p>
                  </a:txBody>
                  <a:tcPr/>
                </a:tc>
                <a:tc>
                  <a:txBody>
                    <a:bodyPr/>
                    <a:lstStyle/>
                    <a:p>
                      <a:pPr algn="ctr"/>
                      <a:r>
                        <a:rPr lang="en-US" altLang="zh-CN"/>
                        <a:t>0</a:t>
                      </a:r>
                      <a:endParaRPr lang="zh-CN" altLang="en-US"/>
                    </a:p>
                  </a:txBody>
                  <a:tcPr/>
                </a:tc>
                <a:extLst>
                  <a:ext uri="{0D108BD9-81ED-4DB2-BD59-A6C34878D82A}">
                    <a16:rowId xmlns="" xmlns:a16="http://schemas.microsoft.com/office/drawing/2014/main" val="3365378064"/>
                  </a:ext>
                </a:extLst>
              </a:tr>
              <a:tr h="472954">
                <a:tc>
                  <a:txBody>
                    <a:bodyPr/>
                    <a:lstStyle/>
                    <a:p>
                      <a:pPr algn="ctr"/>
                      <a:r>
                        <a:rPr lang="en-US" altLang="zh-CN"/>
                        <a:t>C</a:t>
                      </a:r>
                      <a:endParaRPr lang="zh-CN" altLang="en-US"/>
                    </a:p>
                  </a:txBody>
                  <a:tcPr/>
                </a:tc>
                <a:tc>
                  <a:txBody>
                    <a:bodyPr/>
                    <a:lstStyle/>
                    <a:p>
                      <a:pPr algn="ctr"/>
                      <a:r>
                        <a:rPr lang="en-US" altLang="zh-CN"/>
                        <a:t>0</a:t>
                      </a:r>
                      <a:endParaRPr lang="zh-CN" altLang="en-US"/>
                    </a:p>
                  </a:txBody>
                  <a:tcPr/>
                </a:tc>
                <a:extLst>
                  <a:ext uri="{0D108BD9-81ED-4DB2-BD59-A6C34878D82A}">
                    <a16:rowId xmlns="" xmlns:a16="http://schemas.microsoft.com/office/drawing/2014/main" val="1860291071"/>
                  </a:ext>
                </a:extLst>
              </a:tr>
              <a:tr h="472954">
                <a:tc>
                  <a:txBody>
                    <a:bodyPr/>
                    <a:lstStyle/>
                    <a:p>
                      <a:pPr algn="ctr"/>
                      <a:r>
                        <a:rPr lang="en-US" altLang="zh-CN"/>
                        <a:t>D</a:t>
                      </a:r>
                      <a:endParaRPr lang="zh-CN" altLang="en-US"/>
                    </a:p>
                  </a:txBody>
                  <a:tcPr/>
                </a:tc>
                <a:tc>
                  <a:txBody>
                    <a:bodyPr/>
                    <a:lstStyle/>
                    <a:p>
                      <a:pPr algn="ctr"/>
                      <a:r>
                        <a:rPr lang="en-US" altLang="zh-CN"/>
                        <a:t>1</a:t>
                      </a:r>
                      <a:endParaRPr lang="zh-CN" altLang="en-US"/>
                    </a:p>
                  </a:txBody>
                  <a:tcPr/>
                </a:tc>
                <a:extLst>
                  <a:ext uri="{0D108BD9-81ED-4DB2-BD59-A6C34878D82A}">
                    <a16:rowId xmlns="" xmlns:a16="http://schemas.microsoft.com/office/drawing/2014/main" val="1717581345"/>
                  </a:ext>
                </a:extLst>
              </a:tr>
              <a:tr h="472954">
                <a:tc>
                  <a:txBody>
                    <a:bodyPr/>
                    <a:lstStyle/>
                    <a:p>
                      <a:pPr algn="ctr"/>
                      <a:r>
                        <a:rPr lang="en-US" altLang="zh-CN"/>
                        <a:t>E</a:t>
                      </a:r>
                      <a:endParaRPr lang="zh-CN" altLang="en-US"/>
                    </a:p>
                  </a:txBody>
                  <a:tcPr/>
                </a:tc>
                <a:tc>
                  <a:txBody>
                    <a:bodyPr/>
                    <a:lstStyle/>
                    <a:p>
                      <a:pPr algn="ctr"/>
                      <a:r>
                        <a:rPr lang="en-US" altLang="zh-CN"/>
                        <a:t>1</a:t>
                      </a:r>
                      <a:endParaRPr lang="zh-CN" altLang="en-US"/>
                    </a:p>
                  </a:txBody>
                  <a:tcPr/>
                </a:tc>
                <a:extLst>
                  <a:ext uri="{0D108BD9-81ED-4DB2-BD59-A6C34878D82A}">
                    <a16:rowId xmlns="" xmlns:a16="http://schemas.microsoft.com/office/drawing/2014/main" val="2218566810"/>
                  </a:ext>
                </a:extLst>
              </a:tr>
              <a:tr h="472954">
                <a:tc>
                  <a:txBody>
                    <a:bodyPr/>
                    <a:lstStyle/>
                    <a:p>
                      <a:pPr algn="ctr"/>
                      <a:r>
                        <a:rPr lang="en-US" altLang="zh-CN"/>
                        <a:t>F</a:t>
                      </a:r>
                      <a:endParaRPr lang="zh-CN" altLang="en-US"/>
                    </a:p>
                  </a:txBody>
                  <a:tcPr/>
                </a:tc>
                <a:tc>
                  <a:txBody>
                    <a:bodyPr/>
                    <a:lstStyle/>
                    <a:p>
                      <a:pPr algn="ctr"/>
                      <a:r>
                        <a:rPr lang="en-US" altLang="zh-CN"/>
                        <a:t>3</a:t>
                      </a:r>
                      <a:endParaRPr lang="zh-CN" altLang="en-US"/>
                    </a:p>
                  </a:txBody>
                  <a:tcPr/>
                </a:tc>
                <a:extLst>
                  <a:ext uri="{0D108BD9-81ED-4DB2-BD59-A6C34878D82A}">
                    <a16:rowId xmlns="" xmlns:a16="http://schemas.microsoft.com/office/drawing/2014/main" val="3128137870"/>
                  </a:ext>
                </a:extLst>
              </a:tr>
              <a:tr h="472954">
                <a:tc>
                  <a:txBody>
                    <a:bodyPr/>
                    <a:lstStyle/>
                    <a:p>
                      <a:pPr algn="ctr"/>
                      <a:r>
                        <a:rPr lang="en-US" altLang="zh-CN"/>
                        <a:t>G</a:t>
                      </a:r>
                      <a:endParaRPr lang="zh-CN" altLang="en-US"/>
                    </a:p>
                  </a:txBody>
                  <a:tcPr/>
                </a:tc>
                <a:tc>
                  <a:txBody>
                    <a:bodyPr/>
                    <a:lstStyle/>
                    <a:p>
                      <a:pPr algn="ctr"/>
                      <a:r>
                        <a:rPr lang="en-US" altLang="zh-CN"/>
                        <a:t>6</a:t>
                      </a:r>
                      <a:endParaRPr lang="zh-CN" altLang="en-US"/>
                    </a:p>
                  </a:txBody>
                  <a:tcPr/>
                </a:tc>
                <a:extLst>
                  <a:ext uri="{0D108BD9-81ED-4DB2-BD59-A6C34878D82A}">
                    <a16:rowId xmlns="" xmlns:a16="http://schemas.microsoft.com/office/drawing/2014/main" val="2806660582"/>
                  </a:ext>
                </a:extLst>
              </a:tr>
              <a:tr h="472954">
                <a:tc>
                  <a:txBody>
                    <a:bodyPr/>
                    <a:lstStyle/>
                    <a:p>
                      <a:pPr algn="ctr"/>
                      <a:r>
                        <a:rPr lang="en-US" altLang="zh-CN"/>
                        <a:t>H</a:t>
                      </a:r>
                      <a:endParaRPr lang="zh-CN" altLang="en-US"/>
                    </a:p>
                  </a:txBody>
                  <a:tcPr/>
                </a:tc>
                <a:tc>
                  <a:txBody>
                    <a:bodyPr/>
                    <a:lstStyle/>
                    <a:p>
                      <a:pPr algn="ctr"/>
                      <a:r>
                        <a:rPr lang="en-US" altLang="zh-CN"/>
                        <a:t>6</a:t>
                      </a:r>
                      <a:endParaRPr lang="zh-CN" altLang="en-US"/>
                    </a:p>
                  </a:txBody>
                  <a:tcPr/>
                </a:tc>
                <a:extLst>
                  <a:ext uri="{0D108BD9-81ED-4DB2-BD59-A6C34878D82A}">
                    <a16:rowId xmlns="" xmlns:a16="http://schemas.microsoft.com/office/drawing/2014/main" val="3945964330"/>
                  </a:ext>
                </a:extLst>
              </a:tr>
            </a:tbl>
          </a:graphicData>
        </a:graphic>
      </p:graphicFrame>
      <p:graphicFrame>
        <p:nvGraphicFramePr>
          <p:cNvPr id="43" name="表格 42">
            <a:extLst>
              <a:ext uri="{FF2B5EF4-FFF2-40B4-BE49-F238E27FC236}">
                <a16:creationId xmlns="" xmlns:a16="http://schemas.microsoft.com/office/drawing/2014/main" id="{C54FD58C-2D20-4B64-A8D1-08034AE4C030}"/>
              </a:ext>
            </a:extLst>
          </p:cNvPr>
          <p:cNvGraphicFramePr>
            <a:graphicFrameLocks noGrp="1"/>
          </p:cNvGraphicFramePr>
          <p:nvPr>
            <p:extLst/>
          </p:nvPr>
        </p:nvGraphicFramePr>
        <p:xfrm>
          <a:off x="5494237" y="1515335"/>
          <a:ext cx="3318038" cy="434289"/>
        </p:xfrm>
        <a:graphic>
          <a:graphicData uri="http://schemas.openxmlformats.org/drawingml/2006/table">
            <a:tbl>
              <a:tblPr firstRow="1" bandRow="1">
                <a:tableStyleId>{B301B821-A1FF-4177-AEE7-76D212191A09}</a:tableStyleId>
              </a:tblPr>
              <a:tblGrid>
                <a:gridCol w="1659019">
                  <a:extLst>
                    <a:ext uri="{9D8B030D-6E8A-4147-A177-3AD203B41FA5}">
                      <a16:colId xmlns="" xmlns:a16="http://schemas.microsoft.com/office/drawing/2014/main" val="971228326"/>
                    </a:ext>
                  </a:extLst>
                </a:gridCol>
                <a:gridCol w="1659019">
                  <a:extLst>
                    <a:ext uri="{9D8B030D-6E8A-4147-A177-3AD203B41FA5}">
                      <a16:colId xmlns="" xmlns:a16="http://schemas.microsoft.com/office/drawing/2014/main" val="2835203940"/>
                    </a:ext>
                  </a:extLst>
                </a:gridCol>
              </a:tblGrid>
              <a:tr h="434289">
                <a:tc>
                  <a:txBody>
                    <a:bodyPr/>
                    <a:lstStyle/>
                    <a:p>
                      <a:pPr algn="ctr"/>
                      <a:r>
                        <a:rPr lang="en-US" altLang="zh-CN"/>
                        <a:t>R</a:t>
                      </a:r>
                      <a:endParaRPr lang="zh-CN" altLang="en-US"/>
                    </a:p>
                  </a:txBody>
                  <a:tcPr/>
                </a:tc>
                <a:tc>
                  <a:txBody>
                    <a:bodyPr/>
                    <a:lstStyle/>
                    <a:p>
                      <a:pPr algn="ctr"/>
                      <a:r>
                        <a:rPr lang="en-US" altLang="zh-CN"/>
                        <a:t>-1</a:t>
                      </a:r>
                      <a:endParaRPr lang="zh-CN" altLang="en-US"/>
                    </a:p>
                  </a:txBody>
                  <a:tcPr/>
                </a:tc>
                <a:extLst>
                  <a:ext uri="{0D108BD9-81ED-4DB2-BD59-A6C34878D82A}">
                    <a16:rowId xmlns="" xmlns:a16="http://schemas.microsoft.com/office/drawing/2014/main" val="3010553385"/>
                  </a:ext>
                </a:extLst>
              </a:tr>
            </a:tbl>
          </a:graphicData>
        </a:graphic>
      </p:graphicFrame>
      <p:graphicFrame>
        <p:nvGraphicFramePr>
          <p:cNvPr id="44" name="表格 43">
            <a:extLst>
              <a:ext uri="{FF2B5EF4-FFF2-40B4-BE49-F238E27FC236}">
                <a16:creationId xmlns="" xmlns:a16="http://schemas.microsoft.com/office/drawing/2014/main" id="{A25D79E1-88A7-483D-92C5-593C6562B780}"/>
              </a:ext>
            </a:extLst>
          </p:cNvPr>
          <p:cNvGraphicFramePr>
            <a:graphicFrameLocks noGrp="1"/>
          </p:cNvGraphicFramePr>
          <p:nvPr>
            <p:extLst/>
          </p:nvPr>
        </p:nvGraphicFramePr>
        <p:xfrm>
          <a:off x="5494238" y="5733256"/>
          <a:ext cx="3318037" cy="472954"/>
        </p:xfrm>
        <a:graphic>
          <a:graphicData uri="http://schemas.openxmlformats.org/drawingml/2006/table">
            <a:tbl>
              <a:tblPr firstRow="1" bandRow="1">
                <a:tableStyleId>{B301B821-A1FF-4177-AEE7-76D212191A09}</a:tableStyleId>
              </a:tblPr>
              <a:tblGrid>
                <a:gridCol w="1604495">
                  <a:extLst>
                    <a:ext uri="{9D8B030D-6E8A-4147-A177-3AD203B41FA5}">
                      <a16:colId xmlns="" xmlns:a16="http://schemas.microsoft.com/office/drawing/2014/main" val="575547305"/>
                    </a:ext>
                  </a:extLst>
                </a:gridCol>
                <a:gridCol w="1713542">
                  <a:extLst>
                    <a:ext uri="{9D8B030D-6E8A-4147-A177-3AD203B41FA5}">
                      <a16:colId xmlns="" xmlns:a16="http://schemas.microsoft.com/office/drawing/2014/main" val="2918474203"/>
                    </a:ext>
                  </a:extLst>
                </a:gridCol>
              </a:tblGrid>
              <a:tr h="472954">
                <a:tc>
                  <a:txBody>
                    <a:bodyPr/>
                    <a:lstStyle/>
                    <a:p>
                      <a:pPr algn="ctr"/>
                      <a:r>
                        <a:rPr lang="en-US" altLang="zh-CN"/>
                        <a:t>K</a:t>
                      </a:r>
                      <a:endParaRPr lang="zh-CN" altLang="en-US"/>
                    </a:p>
                  </a:txBody>
                  <a:tcPr/>
                </a:tc>
                <a:tc>
                  <a:txBody>
                    <a:bodyPr/>
                    <a:lstStyle/>
                    <a:p>
                      <a:pPr algn="ctr"/>
                      <a:r>
                        <a:rPr lang="en-US" altLang="zh-CN"/>
                        <a:t>6</a:t>
                      </a:r>
                      <a:endParaRPr lang="zh-CN" altLang="en-US"/>
                    </a:p>
                  </a:txBody>
                  <a:tcPr/>
                </a:tc>
                <a:extLst>
                  <a:ext uri="{0D108BD9-81ED-4DB2-BD59-A6C34878D82A}">
                    <a16:rowId xmlns="" xmlns:a16="http://schemas.microsoft.com/office/drawing/2014/main" val="2063116793"/>
                  </a:ext>
                </a:extLst>
              </a:tr>
            </a:tbl>
          </a:graphicData>
        </a:graphic>
      </p:graphicFrame>
      <p:sp>
        <p:nvSpPr>
          <p:cNvPr id="45" name="文本框 44">
            <a:extLst>
              <a:ext uri="{FF2B5EF4-FFF2-40B4-BE49-F238E27FC236}">
                <a16:creationId xmlns="" xmlns:a16="http://schemas.microsoft.com/office/drawing/2014/main" id="{64FCA515-EB3D-4CFE-B992-012325D4C93E}"/>
              </a:ext>
            </a:extLst>
          </p:cNvPr>
          <p:cNvSpPr txBox="1"/>
          <p:nvPr/>
        </p:nvSpPr>
        <p:spPr>
          <a:xfrm>
            <a:off x="5494237" y="1050114"/>
            <a:ext cx="3318038" cy="369332"/>
          </a:xfrm>
          <a:prstGeom prst="rect">
            <a:avLst/>
          </a:prstGeom>
          <a:noFill/>
        </p:spPr>
        <p:txBody>
          <a:bodyPr wrap="square" rtlCol="0">
            <a:spAutoFit/>
          </a:bodyPr>
          <a:lstStyle/>
          <a:p>
            <a:r>
              <a:rPr lang="en-US" altLang="zh-CN"/>
              <a:t>         data                     parent</a:t>
            </a:r>
            <a:r>
              <a:rPr lang="zh-CN" altLang="en-US"/>
              <a:t> </a:t>
            </a:r>
          </a:p>
        </p:txBody>
      </p:sp>
      <p:sp>
        <p:nvSpPr>
          <p:cNvPr id="46" name="文本框 45">
            <a:extLst>
              <a:ext uri="{FF2B5EF4-FFF2-40B4-BE49-F238E27FC236}">
                <a16:creationId xmlns="" xmlns:a16="http://schemas.microsoft.com/office/drawing/2014/main" id="{0802FA5E-2560-4C3D-85A3-9B380CC42807}"/>
              </a:ext>
            </a:extLst>
          </p:cNvPr>
          <p:cNvSpPr txBox="1"/>
          <p:nvPr/>
        </p:nvSpPr>
        <p:spPr>
          <a:xfrm>
            <a:off x="4910039" y="1515335"/>
            <a:ext cx="584198" cy="369332"/>
          </a:xfrm>
          <a:prstGeom prst="rect">
            <a:avLst/>
          </a:prstGeom>
          <a:noFill/>
        </p:spPr>
        <p:txBody>
          <a:bodyPr wrap="square" rtlCol="0">
            <a:spAutoFit/>
          </a:bodyPr>
          <a:lstStyle/>
          <a:p>
            <a:r>
              <a:rPr lang="en-US" altLang="zh-CN"/>
              <a:t>0</a:t>
            </a:r>
            <a:endParaRPr lang="zh-CN" altLang="en-US"/>
          </a:p>
        </p:txBody>
      </p:sp>
      <p:sp>
        <p:nvSpPr>
          <p:cNvPr id="47" name="文本框 46">
            <a:extLst>
              <a:ext uri="{FF2B5EF4-FFF2-40B4-BE49-F238E27FC236}">
                <a16:creationId xmlns="" xmlns:a16="http://schemas.microsoft.com/office/drawing/2014/main" id="{2B2523B7-00EE-43BE-9064-0666CC5C1923}"/>
              </a:ext>
            </a:extLst>
          </p:cNvPr>
          <p:cNvSpPr txBox="1"/>
          <p:nvPr/>
        </p:nvSpPr>
        <p:spPr>
          <a:xfrm>
            <a:off x="4910039" y="1993969"/>
            <a:ext cx="584198" cy="369332"/>
          </a:xfrm>
          <a:prstGeom prst="rect">
            <a:avLst/>
          </a:prstGeom>
          <a:noFill/>
        </p:spPr>
        <p:txBody>
          <a:bodyPr wrap="square" rtlCol="0">
            <a:spAutoFit/>
          </a:bodyPr>
          <a:lstStyle/>
          <a:p>
            <a:r>
              <a:rPr lang="en-US" altLang="zh-CN"/>
              <a:t>1</a:t>
            </a:r>
            <a:endParaRPr lang="zh-CN" altLang="en-US"/>
          </a:p>
        </p:txBody>
      </p:sp>
      <p:sp>
        <p:nvSpPr>
          <p:cNvPr id="48" name="文本框 47">
            <a:extLst>
              <a:ext uri="{FF2B5EF4-FFF2-40B4-BE49-F238E27FC236}">
                <a16:creationId xmlns="" xmlns:a16="http://schemas.microsoft.com/office/drawing/2014/main" id="{75997558-B6B0-44E8-BCFD-CBF9D9CA18A6}"/>
              </a:ext>
            </a:extLst>
          </p:cNvPr>
          <p:cNvSpPr txBox="1"/>
          <p:nvPr/>
        </p:nvSpPr>
        <p:spPr>
          <a:xfrm>
            <a:off x="4901355" y="2465333"/>
            <a:ext cx="584198" cy="369332"/>
          </a:xfrm>
          <a:prstGeom prst="rect">
            <a:avLst/>
          </a:prstGeom>
          <a:noFill/>
        </p:spPr>
        <p:txBody>
          <a:bodyPr wrap="square" rtlCol="0">
            <a:spAutoFit/>
          </a:bodyPr>
          <a:lstStyle/>
          <a:p>
            <a:r>
              <a:rPr lang="en-US" altLang="zh-CN"/>
              <a:t>2</a:t>
            </a:r>
            <a:endParaRPr lang="zh-CN" altLang="en-US"/>
          </a:p>
        </p:txBody>
      </p:sp>
      <p:sp>
        <p:nvSpPr>
          <p:cNvPr id="49" name="文本框 48">
            <a:extLst>
              <a:ext uri="{FF2B5EF4-FFF2-40B4-BE49-F238E27FC236}">
                <a16:creationId xmlns="" xmlns:a16="http://schemas.microsoft.com/office/drawing/2014/main" id="{5D626CD5-DDE6-4DE6-B956-6BEEC3F2D146}"/>
              </a:ext>
            </a:extLst>
          </p:cNvPr>
          <p:cNvSpPr txBox="1"/>
          <p:nvPr/>
        </p:nvSpPr>
        <p:spPr>
          <a:xfrm>
            <a:off x="4920732" y="2948285"/>
            <a:ext cx="584198" cy="369332"/>
          </a:xfrm>
          <a:prstGeom prst="rect">
            <a:avLst/>
          </a:prstGeom>
          <a:noFill/>
        </p:spPr>
        <p:txBody>
          <a:bodyPr wrap="square" rtlCol="0">
            <a:spAutoFit/>
          </a:bodyPr>
          <a:lstStyle/>
          <a:p>
            <a:r>
              <a:rPr lang="en-US" altLang="zh-CN"/>
              <a:t>3</a:t>
            </a:r>
            <a:endParaRPr lang="zh-CN" altLang="en-US"/>
          </a:p>
        </p:txBody>
      </p:sp>
      <p:sp>
        <p:nvSpPr>
          <p:cNvPr id="50" name="文本框 49">
            <a:extLst>
              <a:ext uri="{FF2B5EF4-FFF2-40B4-BE49-F238E27FC236}">
                <a16:creationId xmlns="" xmlns:a16="http://schemas.microsoft.com/office/drawing/2014/main" id="{A6A46FD1-2419-4158-9941-0787CCCF4E6E}"/>
              </a:ext>
            </a:extLst>
          </p:cNvPr>
          <p:cNvSpPr txBox="1"/>
          <p:nvPr/>
        </p:nvSpPr>
        <p:spPr>
          <a:xfrm>
            <a:off x="4924742" y="3472842"/>
            <a:ext cx="584198" cy="369332"/>
          </a:xfrm>
          <a:prstGeom prst="rect">
            <a:avLst/>
          </a:prstGeom>
          <a:noFill/>
        </p:spPr>
        <p:txBody>
          <a:bodyPr wrap="square" rtlCol="0">
            <a:spAutoFit/>
          </a:bodyPr>
          <a:lstStyle/>
          <a:p>
            <a:r>
              <a:rPr lang="en-US" altLang="zh-CN"/>
              <a:t>4</a:t>
            </a:r>
            <a:endParaRPr lang="zh-CN" altLang="en-US"/>
          </a:p>
        </p:txBody>
      </p:sp>
      <p:sp>
        <p:nvSpPr>
          <p:cNvPr id="51" name="文本框 50">
            <a:extLst>
              <a:ext uri="{FF2B5EF4-FFF2-40B4-BE49-F238E27FC236}">
                <a16:creationId xmlns="" xmlns:a16="http://schemas.microsoft.com/office/drawing/2014/main" id="{CE742B4E-B6CA-4A2F-AB39-601964C595A5}"/>
              </a:ext>
            </a:extLst>
          </p:cNvPr>
          <p:cNvSpPr txBox="1"/>
          <p:nvPr/>
        </p:nvSpPr>
        <p:spPr>
          <a:xfrm>
            <a:off x="4933433" y="3905073"/>
            <a:ext cx="584198" cy="369332"/>
          </a:xfrm>
          <a:prstGeom prst="rect">
            <a:avLst/>
          </a:prstGeom>
          <a:noFill/>
        </p:spPr>
        <p:txBody>
          <a:bodyPr wrap="square" rtlCol="0">
            <a:spAutoFit/>
          </a:bodyPr>
          <a:lstStyle/>
          <a:p>
            <a:r>
              <a:rPr lang="en-US" altLang="zh-CN"/>
              <a:t>5</a:t>
            </a:r>
            <a:endParaRPr lang="zh-CN" altLang="en-US"/>
          </a:p>
        </p:txBody>
      </p:sp>
      <p:sp>
        <p:nvSpPr>
          <p:cNvPr id="52" name="文本框 51">
            <a:extLst>
              <a:ext uri="{FF2B5EF4-FFF2-40B4-BE49-F238E27FC236}">
                <a16:creationId xmlns="" xmlns:a16="http://schemas.microsoft.com/office/drawing/2014/main" id="{BCFBF291-1A3C-4A82-9250-AEFFDFF3CA2F}"/>
              </a:ext>
            </a:extLst>
          </p:cNvPr>
          <p:cNvSpPr txBox="1"/>
          <p:nvPr/>
        </p:nvSpPr>
        <p:spPr>
          <a:xfrm>
            <a:off x="4917391" y="4330189"/>
            <a:ext cx="584198" cy="369332"/>
          </a:xfrm>
          <a:prstGeom prst="rect">
            <a:avLst/>
          </a:prstGeom>
          <a:noFill/>
        </p:spPr>
        <p:txBody>
          <a:bodyPr wrap="square" rtlCol="0">
            <a:spAutoFit/>
          </a:bodyPr>
          <a:lstStyle/>
          <a:p>
            <a:r>
              <a:rPr lang="en-US" altLang="zh-CN"/>
              <a:t>6</a:t>
            </a:r>
            <a:endParaRPr lang="zh-CN" altLang="en-US"/>
          </a:p>
        </p:txBody>
      </p:sp>
      <p:sp>
        <p:nvSpPr>
          <p:cNvPr id="53" name="文本框 52">
            <a:extLst>
              <a:ext uri="{FF2B5EF4-FFF2-40B4-BE49-F238E27FC236}">
                <a16:creationId xmlns="" xmlns:a16="http://schemas.microsoft.com/office/drawing/2014/main" id="{5A92A8F9-F901-418F-863C-6059AA2FAADB}"/>
              </a:ext>
            </a:extLst>
          </p:cNvPr>
          <p:cNvSpPr txBox="1"/>
          <p:nvPr/>
        </p:nvSpPr>
        <p:spPr>
          <a:xfrm>
            <a:off x="4917391" y="4779787"/>
            <a:ext cx="584198" cy="369332"/>
          </a:xfrm>
          <a:prstGeom prst="rect">
            <a:avLst/>
          </a:prstGeom>
          <a:noFill/>
        </p:spPr>
        <p:txBody>
          <a:bodyPr wrap="square" rtlCol="0">
            <a:spAutoFit/>
          </a:bodyPr>
          <a:lstStyle/>
          <a:p>
            <a:r>
              <a:rPr lang="en-US" altLang="zh-CN"/>
              <a:t>7</a:t>
            </a:r>
            <a:endParaRPr lang="zh-CN" altLang="en-US"/>
          </a:p>
        </p:txBody>
      </p:sp>
      <p:sp>
        <p:nvSpPr>
          <p:cNvPr id="54" name="文本框 53">
            <a:extLst>
              <a:ext uri="{FF2B5EF4-FFF2-40B4-BE49-F238E27FC236}">
                <a16:creationId xmlns="" xmlns:a16="http://schemas.microsoft.com/office/drawing/2014/main" id="{F4F9D969-391F-44BA-8A11-FEDBF2186670}"/>
              </a:ext>
            </a:extLst>
          </p:cNvPr>
          <p:cNvSpPr txBox="1"/>
          <p:nvPr/>
        </p:nvSpPr>
        <p:spPr>
          <a:xfrm>
            <a:off x="4933433" y="5286977"/>
            <a:ext cx="584198" cy="369332"/>
          </a:xfrm>
          <a:prstGeom prst="rect">
            <a:avLst/>
          </a:prstGeom>
          <a:noFill/>
        </p:spPr>
        <p:txBody>
          <a:bodyPr wrap="square" rtlCol="0">
            <a:spAutoFit/>
          </a:bodyPr>
          <a:lstStyle/>
          <a:p>
            <a:r>
              <a:rPr lang="en-US" altLang="zh-CN"/>
              <a:t>8</a:t>
            </a:r>
            <a:endParaRPr lang="zh-CN" altLang="en-US"/>
          </a:p>
        </p:txBody>
      </p:sp>
      <p:sp>
        <p:nvSpPr>
          <p:cNvPr id="55" name="文本框 54">
            <a:extLst>
              <a:ext uri="{FF2B5EF4-FFF2-40B4-BE49-F238E27FC236}">
                <a16:creationId xmlns="" xmlns:a16="http://schemas.microsoft.com/office/drawing/2014/main" id="{4DFD324F-7FA3-45D8-BF40-E0EC88E6E6C9}"/>
              </a:ext>
            </a:extLst>
          </p:cNvPr>
          <p:cNvSpPr txBox="1"/>
          <p:nvPr/>
        </p:nvSpPr>
        <p:spPr>
          <a:xfrm>
            <a:off x="4933433" y="5752253"/>
            <a:ext cx="584198" cy="369332"/>
          </a:xfrm>
          <a:prstGeom prst="rect">
            <a:avLst/>
          </a:prstGeom>
          <a:noFill/>
        </p:spPr>
        <p:txBody>
          <a:bodyPr wrap="square" rtlCol="0">
            <a:spAutoFit/>
          </a:bodyPr>
          <a:lstStyle/>
          <a:p>
            <a:r>
              <a:rPr lang="en-US" altLang="zh-CN"/>
              <a:t>9</a:t>
            </a:r>
            <a:endParaRPr lang="zh-CN" altLang="en-US"/>
          </a:p>
        </p:txBody>
      </p:sp>
      <p:cxnSp>
        <p:nvCxnSpPr>
          <p:cNvPr id="56" name="直接连接符 55">
            <a:extLst>
              <a:ext uri="{FF2B5EF4-FFF2-40B4-BE49-F238E27FC236}">
                <a16:creationId xmlns="" xmlns:a16="http://schemas.microsoft.com/office/drawing/2014/main" id="{BF98C53C-8F03-4E83-AB4E-2EF5AA1BE717}"/>
              </a:ext>
            </a:extLst>
          </p:cNvPr>
          <p:cNvCxnSpPr>
            <a:endCxn id="44" idx="2"/>
          </p:cNvCxnSpPr>
          <p:nvPr/>
        </p:nvCxnSpPr>
        <p:spPr>
          <a:xfrm>
            <a:off x="7130055" y="1515335"/>
            <a:ext cx="23201" cy="46908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3032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1340768"/>
            <a:ext cx="7632848" cy="1974323"/>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五、树与森林</a:t>
            </a:r>
            <a:endParaRPr lang="en-US" altLang="zh-CN" sz="2400" b="1"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10</a:t>
            </a:r>
            <a:r>
              <a:rPr lang="zh-CN" altLang="en-US" sz="2000" kern="100">
                <a:latin typeface="Calibri"/>
                <a:ea typeface="宋体"/>
                <a:cs typeface="Times New Roman"/>
              </a:rPr>
              <a:t>）树的存储</a:t>
            </a:r>
            <a:endParaRPr lang="en-US" altLang="zh-CN" sz="2000" kern="100">
              <a:latin typeface="Calibri"/>
              <a:ea typeface="宋体"/>
              <a:cs typeface="Times New Roman"/>
            </a:endParaRPr>
          </a:p>
          <a:p>
            <a:pPr>
              <a:lnSpc>
                <a:spcPct val="150000"/>
              </a:lnSpc>
            </a:pPr>
            <a:r>
              <a:rPr lang="zh-CN" altLang="en-US" sz="2000"/>
              <a:t>孩子表示法：</a:t>
            </a:r>
            <a:endParaRPr lang="en-US" altLang="zh-CN" sz="2000"/>
          </a:p>
          <a:p>
            <a:pPr algn="just">
              <a:lnSpc>
                <a:spcPct val="150000"/>
              </a:lnSpc>
              <a:spcAft>
                <a:spcPts val="0"/>
              </a:spcAft>
            </a:pPr>
            <a:endParaRPr lang="en-US" altLang="zh-CN" sz="2000"/>
          </a:p>
        </p:txBody>
      </p:sp>
      <p:sp>
        <p:nvSpPr>
          <p:cNvPr id="38" name="椭圆 37">
            <a:extLst>
              <a:ext uri="{FF2B5EF4-FFF2-40B4-BE49-F238E27FC236}">
                <a16:creationId xmlns="" xmlns:a16="http://schemas.microsoft.com/office/drawing/2014/main" id="{2A7ED7CF-93FD-4470-9EA1-D7BE47DB1E71}"/>
              </a:ext>
            </a:extLst>
          </p:cNvPr>
          <p:cNvSpPr/>
          <p:nvPr/>
        </p:nvSpPr>
        <p:spPr>
          <a:xfrm>
            <a:off x="7417027" y="2777159"/>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40" name="椭圆 39">
            <a:extLst>
              <a:ext uri="{FF2B5EF4-FFF2-40B4-BE49-F238E27FC236}">
                <a16:creationId xmlns="" xmlns:a16="http://schemas.microsoft.com/office/drawing/2014/main" id="{F2CA4C53-4BC7-437D-B9FA-0C7793824ABD}"/>
              </a:ext>
            </a:extLst>
          </p:cNvPr>
          <p:cNvSpPr/>
          <p:nvPr/>
        </p:nvSpPr>
        <p:spPr>
          <a:xfrm>
            <a:off x="6361375" y="3736175"/>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a:t>
            </a:r>
            <a:endParaRPr lang="zh-CN" altLang="en-US"/>
          </a:p>
        </p:txBody>
      </p:sp>
      <p:sp>
        <p:nvSpPr>
          <p:cNvPr id="57" name="椭圆 56">
            <a:extLst>
              <a:ext uri="{FF2B5EF4-FFF2-40B4-BE49-F238E27FC236}">
                <a16:creationId xmlns="" xmlns:a16="http://schemas.microsoft.com/office/drawing/2014/main" id="{BBA069CF-9B0F-40B9-BC2C-DAC3CFB49E8F}"/>
              </a:ext>
            </a:extLst>
          </p:cNvPr>
          <p:cNvSpPr/>
          <p:nvPr/>
        </p:nvSpPr>
        <p:spPr>
          <a:xfrm>
            <a:off x="7417027" y="3700488"/>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sp>
        <p:nvSpPr>
          <p:cNvPr id="58" name="椭圆 57">
            <a:extLst>
              <a:ext uri="{FF2B5EF4-FFF2-40B4-BE49-F238E27FC236}">
                <a16:creationId xmlns="" xmlns:a16="http://schemas.microsoft.com/office/drawing/2014/main" id="{C3BC9089-0154-46C7-B322-BE0D2C46BB1C}"/>
              </a:ext>
            </a:extLst>
          </p:cNvPr>
          <p:cNvSpPr/>
          <p:nvPr/>
        </p:nvSpPr>
        <p:spPr>
          <a:xfrm>
            <a:off x="8464832" y="3732525"/>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sp>
        <p:nvSpPr>
          <p:cNvPr id="59" name="椭圆 58">
            <a:extLst>
              <a:ext uri="{FF2B5EF4-FFF2-40B4-BE49-F238E27FC236}">
                <a16:creationId xmlns="" xmlns:a16="http://schemas.microsoft.com/office/drawing/2014/main" id="{9217E634-62BE-42B2-834F-A16D30EDE5C7}"/>
              </a:ext>
            </a:extLst>
          </p:cNvPr>
          <p:cNvSpPr/>
          <p:nvPr/>
        </p:nvSpPr>
        <p:spPr>
          <a:xfrm>
            <a:off x="5654476" y="4669521"/>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Q</a:t>
            </a:r>
            <a:endParaRPr lang="zh-CN" altLang="en-US"/>
          </a:p>
        </p:txBody>
      </p:sp>
      <p:cxnSp>
        <p:nvCxnSpPr>
          <p:cNvPr id="60" name="直接箭头连接符 59">
            <a:extLst>
              <a:ext uri="{FF2B5EF4-FFF2-40B4-BE49-F238E27FC236}">
                <a16:creationId xmlns="" xmlns:a16="http://schemas.microsoft.com/office/drawing/2014/main" id="{F45A84A5-B992-4671-8F02-3BA3A8D7399C}"/>
              </a:ext>
            </a:extLst>
          </p:cNvPr>
          <p:cNvCxnSpPr>
            <a:cxnSpLocks/>
            <a:stCxn id="40" idx="4"/>
          </p:cNvCxnSpPr>
          <p:nvPr/>
        </p:nvCxnSpPr>
        <p:spPr>
          <a:xfrm>
            <a:off x="6593986" y="4201396"/>
            <a:ext cx="328862" cy="458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 xmlns:a16="http://schemas.microsoft.com/office/drawing/2014/main" id="{14BFA91C-7AE5-43CC-8DC4-5ADF8920960B}"/>
              </a:ext>
            </a:extLst>
          </p:cNvPr>
          <p:cNvCxnSpPr>
            <a:stCxn id="38" idx="4"/>
            <a:endCxn id="57" idx="0"/>
          </p:cNvCxnSpPr>
          <p:nvPr/>
        </p:nvCxnSpPr>
        <p:spPr>
          <a:xfrm>
            <a:off x="7649638" y="3242380"/>
            <a:ext cx="0"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 xmlns:a16="http://schemas.microsoft.com/office/drawing/2014/main" id="{F68A66F6-CC78-47BF-BF2C-F19E2F491192}"/>
              </a:ext>
            </a:extLst>
          </p:cNvPr>
          <p:cNvCxnSpPr/>
          <p:nvPr/>
        </p:nvCxnSpPr>
        <p:spPr>
          <a:xfrm>
            <a:off x="8737542" y="4171869"/>
            <a:ext cx="0"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 xmlns:a16="http://schemas.microsoft.com/office/drawing/2014/main" id="{5B4643FE-E4A5-493A-B3A1-9EE78651B1E7}"/>
              </a:ext>
            </a:extLst>
          </p:cNvPr>
          <p:cNvSpPr/>
          <p:nvPr/>
        </p:nvSpPr>
        <p:spPr>
          <a:xfrm>
            <a:off x="6797487" y="4655856"/>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a:t>
            </a:r>
            <a:endParaRPr lang="zh-CN" altLang="en-US"/>
          </a:p>
        </p:txBody>
      </p:sp>
      <p:sp>
        <p:nvSpPr>
          <p:cNvPr id="64" name="椭圆 63">
            <a:extLst>
              <a:ext uri="{FF2B5EF4-FFF2-40B4-BE49-F238E27FC236}">
                <a16:creationId xmlns="" xmlns:a16="http://schemas.microsoft.com/office/drawing/2014/main" id="{074855A4-01EA-4D9F-A002-E20A23701F39}"/>
              </a:ext>
            </a:extLst>
          </p:cNvPr>
          <p:cNvSpPr/>
          <p:nvPr/>
        </p:nvSpPr>
        <p:spPr>
          <a:xfrm>
            <a:off x="8504931" y="4655856"/>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a:t>
            </a:r>
            <a:endParaRPr lang="zh-CN" altLang="en-US"/>
          </a:p>
        </p:txBody>
      </p:sp>
      <p:sp>
        <p:nvSpPr>
          <p:cNvPr id="65" name="椭圆 64">
            <a:extLst>
              <a:ext uri="{FF2B5EF4-FFF2-40B4-BE49-F238E27FC236}">
                <a16:creationId xmlns="" xmlns:a16="http://schemas.microsoft.com/office/drawing/2014/main" id="{61BAB35E-CCEB-4156-B0BE-08EE4A01ED16}"/>
              </a:ext>
            </a:extLst>
          </p:cNvPr>
          <p:cNvSpPr/>
          <p:nvPr/>
        </p:nvSpPr>
        <p:spPr>
          <a:xfrm>
            <a:off x="5654476" y="5776428"/>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66" name="椭圆 65">
            <a:extLst>
              <a:ext uri="{FF2B5EF4-FFF2-40B4-BE49-F238E27FC236}">
                <a16:creationId xmlns="" xmlns:a16="http://schemas.microsoft.com/office/drawing/2014/main" id="{B9CBA6A8-8324-47D9-B65D-E8F1A15584AC}"/>
              </a:ext>
            </a:extLst>
          </p:cNvPr>
          <p:cNvSpPr/>
          <p:nvPr/>
        </p:nvSpPr>
        <p:spPr>
          <a:xfrm>
            <a:off x="6758417" y="5776427"/>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67" name="直接箭头连接符 66">
            <a:extLst>
              <a:ext uri="{FF2B5EF4-FFF2-40B4-BE49-F238E27FC236}">
                <a16:creationId xmlns="" xmlns:a16="http://schemas.microsoft.com/office/drawing/2014/main" id="{ACCD6550-57E3-45FE-9F92-F6A03F0F1B23}"/>
              </a:ext>
            </a:extLst>
          </p:cNvPr>
          <p:cNvCxnSpPr/>
          <p:nvPr/>
        </p:nvCxnSpPr>
        <p:spPr>
          <a:xfrm>
            <a:off x="5887086" y="5222975"/>
            <a:ext cx="0"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 xmlns:a16="http://schemas.microsoft.com/office/drawing/2014/main" id="{FA36F25A-60B0-42D1-9B81-770127CC2099}"/>
              </a:ext>
            </a:extLst>
          </p:cNvPr>
          <p:cNvCxnSpPr/>
          <p:nvPr/>
        </p:nvCxnSpPr>
        <p:spPr>
          <a:xfrm>
            <a:off x="7014237" y="5222975"/>
            <a:ext cx="0"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 xmlns:a16="http://schemas.microsoft.com/office/drawing/2014/main" id="{0D729E1C-A1BA-44EF-AD6C-C8F4621D6B8F}"/>
              </a:ext>
            </a:extLst>
          </p:cNvPr>
          <p:cNvCxnSpPr/>
          <p:nvPr/>
        </p:nvCxnSpPr>
        <p:spPr>
          <a:xfrm flipH="1">
            <a:off x="6797487" y="3242380"/>
            <a:ext cx="465221"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 xmlns:a16="http://schemas.microsoft.com/office/drawing/2014/main" id="{339D7928-D57A-4853-9F75-08E3668549EB}"/>
              </a:ext>
            </a:extLst>
          </p:cNvPr>
          <p:cNvCxnSpPr/>
          <p:nvPr/>
        </p:nvCxnSpPr>
        <p:spPr>
          <a:xfrm flipH="1">
            <a:off x="5971747" y="4197746"/>
            <a:ext cx="348916" cy="43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 xmlns:a16="http://schemas.microsoft.com/office/drawing/2014/main" id="{04AEE2BA-ADD7-48D2-A93F-9D8B331C0C3E}"/>
              </a:ext>
            </a:extLst>
          </p:cNvPr>
          <p:cNvCxnSpPr/>
          <p:nvPr/>
        </p:nvCxnSpPr>
        <p:spPr>
          <a:xfrm>
            <a:off x="7999082" y="3242380"/>
            <a:ext cx="427647" cy="49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2" name="表格 71">
            <a:extLst>
              <a:ext uri="{FF2B5EF4-FFF2-40B4-BE49-F238E27FC236}">
                <a16:creationId xmlns="" xmlns:a16="http://schemas.microsoft.com/office/drawing/2014/main" id="{AD090F21-A3BC-44BD-AE05-14E238D484F6}"/>
              </a:ext>
            </a:extLst>
          </p:cNvPr>
          <p:cNvGraphicFramePr>
            <a:graphicFrameLocks noGrp="1"/>
          </p:cNvGraphicFramePr>
          <p:nvPr>
            <p:extLst/>
          </p:nvPr>
        </p:nvGraphicFramePr>
        <p:xfrm>
          <a:off x="2620860" y="1081573"/>
          <a:ext cx="1290085" cy="4144528"/>
        </p:xfrm>
        <a:graphic>
          <a:graphicData uri="http://schemas.openxmlformats.org/drawingml/2006/table">
            <a:tbl>
              <a:tblPr firstRow="1" bandRow="1">
                <a:tableStyleId>{B301B821-A1FF-4177-AEE7-76D212191A09}</a:tableStyleId>
              </a:tblPr>
              <a:tblGrid>
                <a:gridCol w="655305">
                  <a:extLst>
                    <a:ext uri="{9D8B030D-6E8A-4147-A177-3AD203B41FA5}">
                      <a16:colId xmlns="" xmlns:a16="http://schemas.microsoft.com/office/drawing/2014/main" val="4275792586"/>
                    </a:ext>
                  </a:extLst>
                </a:gridCol>
                <a:gridCol w="634780">
                  <a:extLst>
                    <a:ext uri="{9D8B030D-6E8A-4147-A177-3AD203B41FA5}">
                      <a16:colId xmlns="" xmlns:a16="http://schemas.microsoft.com/office/drawing/2014/main" val="142548580"/>
                    </a:ext>
                  </a:extLst>
                </a:gridCol>
              </a:tblGrid>
              <a:tr h="518066">
                <a:tc>
                  <a:txBody>
                    <a:bodyPr/>
                    <a:lstStyle/>
                    <a:p>
                      <a:pPr algn="ctr"/>
                      <a:r>
                        <a:rPr lang="en-US" altLang="zh-CN"/>
                        <a:t>0</a:t>
                      </a:r>
                      <a:endParaRPr lang="zh-CN" altLang="en-US"/>
                    </a:p>
                  </a:txBody>
                  <a:tcPr/>
                </a:tc>
                <a:tc>
                  <a:txBody>
                    <a:bodyPr/>
                    <a:lstStyle/>
                    <a:p>
                      <a:pPr algn="ctr"/>
                      <a:r>
                        <a:rPr lang="en-US" altLang="zh-CN"/>
                        <a:t>D</a:t>
                      </a:r>
                      <a:endParaRPr lang="zh-CN" altLang="en-US"/>
                    </a:p>
                  </a:txBody>
                  <a:tcPr/>
                </a:tc>
                <a:extLst>
                  <a:ext uri="{0D108BD9-81ED-4DB2-BD59-A6C34878D82A}">
                    <a16:rowId xmlns="" xmlns:a16="http://schemas.microsoft.com/office/drawing/2014/main" val="1400219103"/>
                  </a:ext>
                </a:extLst>
              </a:tr>
              <a:tr h="518066">
                <a:tc>
                  <a:txBody>
                    <a:bodyPr/>
                    <a:lstStyle/>
                    <a:p>
                      <a:pPr algn="ctr"/>
                      <a:r>
                        <a:rPr lang="en-US" altLang="zh-CN"/>
                        <a:t>1</a:t>
                      </a:r>
                      <a:endParaRPr lang="zh-CN" altLang="en-US"/>
                    </a:p>
                  </a:txBody>
                  <a:tcPr/>
                </a:tc>
                <a:tc>
                  <a:txBody>
                    <a:bodyPr/>
                    <a:lstStyle/>
                    <a:p>
                      <a:pPr algn="ctr"/>
                      <a:r>
                        <a:rPr lang="en-US" altLang="zh-CN"/>
                        <a:t>S</a:t>
                      </a:r>
                      <a:endParaRPr lang="zh-CN" altLang="en-US"/>
                    </a:p>
                  </a:txBody>
                  <a:tcPr/>
                </a:tc>
                <a:extLst>
                  <a:ext uri="{0D108BD9-81ED-4DB2-BD59-A6C34878D82A}">
                    <a16:rowId xmlns="" xmlns:a16="http://schemas.microsoft.com/office/drawing/2014/main" val="2775507893"/>
                  </a:ext>
                </a:extLst>
              </a:tr>
              <a:tr h="518066">
                <a:tc>
                  <a:txBody>
                    <a:bodyPr/>
                    <a:lstStyle/>
                    <a:p>
                      <a:pPr algn="ctr"/>
                      <a:r>
                        <a:rPr lang="en-US" altLang="zh-CN"/>
                        <a:t>2</a:t>
                      </a:r>
                      <a:endParaRPr lang="zh-CN" altLang="en-US"/>
                    </a:p>
                  </a:txBody>
                  <a:tcPr/>
                </a:tc>
                <a:tc>
                  <a:txBody>
                    <a:bodyPr/>
                    <a:lstStyle/>
                    <a:p>
                      <a:pPr algn="ctr"/>
                      <a:r>
                        <a:rPr lang="en-US" altLang="zh-CN"/>
                        <a:t>E</a:t>
                      </a:r>
                      <a:endParaRPr lang="zh-CN" altLang="en-US"/>
                    </a:p>
                  </a:txBody>
                  <a:tcPr/>
                </a:tc>
                <a:extLst>
                  <a:ext uri="{0D108BD9-81ED-4DB2-BD59-A6C34878D82A}">
                    <a16:rowId xmlns="" xmlns:a16="http://schemas.microsoft.com/office/drawing/2014/main" val="838228496"/>
                  </a:ext>
                </a:extLst>
              </a:tr>
              <a:tr h="518066">
                <a:tc>
                  <a:txBody>
                    <a:bodyPr/>
                    <a:lstStyle/>
                    <a:p>
                      <a:pPr algn="ctr"/>
                      <a:r>
                        <a:rPr lang="en-US" altLang="zh-CN"/>
                        <a:t>3</a:t>
                      </a:r>
                      <a:endParaRPr lang="zh-CN" altLang="en-US"/>
                    </a:p>
                  </a:txBody>
                  <a:tcPr/>
                </a:tc>
                <a:tc>
                  <a:txBody>
                    <a:bodyPr/>
                    <a:lstStyle/>
                    <a:p>
                      <a:pPr algn="ctr"/>
                      <a:r>
                        <a:rPr lang="en-US" altLang="zh-CN"/>
                        <a:t>G</a:t>
                      </a:r>
                      <a:endParaRPr lang="zh-CN" altLang="en-US"/>
                    </a:p>
                  </a:txBody>
                  <a:tcPr/>
                </a:tc>
                <a:extLst>
                  <a:ext uri="{0D108BD9-81ED-4DB2-BD59-A6C34878D82A}">
                    <a16:rowId xmlns="" xmlns:a16="http://schemas.microsoft.com/office/drawing/2014/main" val="3917359005"/>
                  </a:ext>
                </a:extLst>
              </a:tr>
              <a:tr h="518066">
                <a:tc>
                  <a:txBody>
                    <a:bodyPr/>
                    <a:lstStyle/>
                    <a:p>
                      <a:pPr algn="ctr"/>
                      <a:r>
                        <a:rPr lang="en-US" altLang="zh-CN"/>
                        <a:t>4</a:t>
                      </a:r>
                      <a:endParaRPr lang="zh-CN" altLang="en-US"/>
                    </a:p>
                  </a:txBody>
                  <a:tcPr/>
                </a:tc>
                <a:tc>
                  <a:txBody>
                    <a:bodyPr/>
                    <a:lstStyle/>
                    <a:p>
                      <a:pPr algn="ctr"/>
                      <a:r>
                        <a:rPr lang="en-US" altLang="zh-CN"/>
                        <a:t>Q</a:t>
                      </a:r>
                      <a:endParaRPr lang="zh-CN" altLang="en-US"/>
                    </a:p>
                  </a:txBody>
                  <a:tcPr/>
                </a:tc>
                <a:extLst>
                  <a:ext uri="{0D108BD9-81ED-4DB2-BD59-A6C34878D82A}">
                    <a16:rowId xmlns="" xmlns:a16="http://schemas.microsoft.com/office/drawing/2014/main" val="983262312"/>
                  </a:ext>
                </a:extLst>
              </a:tr>
              <a:tr h="518066">
                <a:tc>
                  <a:txBody>
                    <a:bodyPr/>
                    <a:lstStyle/>
                    <a:p>
                      <a:pPr algn="ctr"/>
                      <a:r>
                        <a:rPr lang="en-US" altLang="zh-CN"/>
                        <a:t>5</a:t>
                      </a:r>
                      <a:endParaRPr lang="zh-CN" altLang="en-US"/>
                    </a:p>
                  </a:txBody>
                  <a:tcPr/>
                </a:tc>
                <a:tc>
                  <a:txBody>
                    <a:bodyPr/>
                    <a:lstStyle/>
                    <a:p>
                      <a:pPr algn="ctr"/>
                      <a:r>
                        <a:rPr lang="en-US" altLang="zh-CN"/>
                        <a:t>U</a:t>
                      </a:r>
                      <a:endParaRPr lang="zh-CN" altLang="en-US"/>
                    </a:p>
                  </a:txBody>
                  <a:tcPr/>
                </a:tc>
                <a:extLst>
                  <a:ext uri="{0D108BD9-81ED-4DB2-BD59-A6C34878D82A}">
                    <a16:rowId xmlns="" xmlns:a16="http://schemas.microsoft.com/office/drawing/2014/main" val="2916215200"/>
                  </a:ext>
                </a:extLst>
              </a:tr>
              <a:tr h="518066">
                <a:tc>
                  <a:txBody>
                    <a:bodyPr/>
                    <a:lstStyle/>
                    <a:p>
                      <a:pPr algn="ctr"/>
                      <a:r>
                        <a:rPr lang="en-US" altLang="zh-CN"/>
                        <a:t>6</a:t>
                      </a:r>
                      <a:endParaRPr lang="zh-CN" altLang="en-US"/>
                    </a:p>
                  </a:txBody>
                  <a:tcPr/>
                </a:tc>
                <a:tc>
                  <a:txBody>
                    <a:bodyPr/>
                    <a:lstStyle/>
                    <a:p>
                      <a:pPr algn="ctr"/>
                      <a:r>
                        <a:rPr lang="en-US" altLang="zh-CN"/>
                        <a:t>L</a:t>
                      </a:r>
                      <a:endParaRPr lang="zh-CN" altLang="en-US"/>
                    </a:p>
                  </a:txBody>
                  <a:tcPr/>
                </a:tc>
                <a:extLst>
                  <a:ext uri="{0D108BD9-81ED-4DB2-BD59-A6C34878D82A}">
                    <a16:rowId xmlns="" xmlns:a16="http://schemas.microsoft.com/office/drawing/2014/main" val="2710671018"/>
                  </a:ext>
                </a:extLst>
              </a:tr>
              <a:tr h="518066">
                <a:tc>
                  <a:txBody>
                    <a:bodyPr/>
                    <a:lstStyle/>
                    <a:p>
                      <a:pPr algn="ctr"/>
                      <a:r>
                        <a:rPr lang="en-US" altLang="zh-CN"/>
                        <a:t>7</a:t>
                      </a:r>
                      <a:endParaRPr lang="zh-CN" altLang="en-US"/>
                    </a:p>
                  </a:txBody>
                  <a:tcPr/>
                </a:tc>
                <a:tc>
                  <a:txBody>
                    <a:bodyPr/>
                    <a:lstStyle/>
                    <a:p>
                      <a:pPr algn="ctr"/>
                      <a:r>
                        <a:rPr lang="en-US" altLang="zh-CN"/>
                        <a:t>C</a:t>
                      </a:r>
                      <a:endParaRPr lang="zh-CN" altLang="en-US"/>
                    </a:p>
                  </a:txBody>
                  <a:tcPr/>
                </a:tc>
                <a:extLst>
                  <a:ext uri="{0D108BD9-81ED-4DB2-BD59-A6C34878D82A}">
                    <a16:rowId xmlns="" xmlns:a16="http://schemas.microsoft.com/office/drawing/2014/main" val="3579680344"/>
                  </a:ext>
                </a:extLst>
              </a:tr>
            </a:tbl>
          </a:graphicData>
        </a:graphic>
      </p:graphicFrame>
      <p:graphicFrame>
        <p:nvGraphicFramePr>
          <p:cNvPr id="73" name="表格 72">
            <a:extLst>
              <a:ext uri="{FF2B5EF4-FFF2-40B4-BE49-F238E27FC236}">
                <a16:creationId xmlns="" xmlns:a16="http://schemas.microsoft.com/office/drawing/2014/main" id="{40D1C386-4C7E-499B-A4D0-6E7691412406}"/>
              </a:ext>
            </a:extLst>
          </p:cNvPr>
          <p:cNvGraphicFramePr>
            <a:graphicFrameLocks noGrp="1"/>
          </p:cNvGraphicFramePr>
          <p:nvPr>
            <p:extLst/>
          </p:nvPr>
        </p:nvGraphicFramePr>
        <p:xfrm>
          <a:off x="2620860" y="5226101"/>
          <a:ext cx="1290086" cy="518066"/>
        </p:xfrm>
        <a:graphic>
          <a:graphicData uri="http://schemas.openxmlformats.org/drawingml/2006/table">
            <a:tbl>
              <a:tblPr firstRow="1" bandRow="1">
                <a:tableStyleId>{B301B821-A1FF-4177-AEE7-76D212191A09}</a:tableStyleId>
              </a:tblPr>
              <a:tblGrid>
                <a:gridCol w="645043">
                  <a:extLst>
                    <a:ext uri="{9D8B030D-6E8A-4147-A177-3AD203B41FA5}">
                      <a16:colId xmlns="" xmlns:a16="http://schemas.microsoft.com/office/drawing/2014/main" val="2443833752"/>
                    </a:ext>
                  </a:extLst>
                </a:gridCol>
                <a:gridCol w="645043">
                  <a:extLst>
                    <a:ext uri="{9D8B030D-6E8A-4147-A177-3AD203B41FA5}">
                      <a16:colId xmlns="" xmlns:a16="http://schemas.microsoft.com/office/drawing/2014/main" val="3062368102"/>
                    </a:ext>
                  </a:extLst>
                </a:gridCol>
              </a:tblGrid>
              <a:tr h="518066">
                <a:tc>
                  <a:txBody>
                    <a:bodyPr/>
                    <a:lstStyle/>
                    <a:p>
                      <a:pPr algn="ctr"/>
                      <a:r>
                        <a:rPr lang="en-US" altLang="zh-CN"/>
                        <a:t>8</a:t>
                      </a:r>
                      <a:endParaRPr lang="zh-CN" altLang="en-US"/>
                    </a:p>
                  </a:txBody>
                  <a:tcPr/>
                </a:tc>
                <a:tc>
                  <a:txBody>
                    <a:bodyPr/>
                    <a:lstStyle/>
                    <a:p>
                      <a:pPr algn="ctr"/>
                      <a:r>
                        <a:rPr lang="en-US" altLang="zh-CN"/>
                        <a:t>A</a:t>
                      </a:r>
                      <a:endParaRPr lang="zh-CN" altLang="en-US"/>
                    </a:p>
                  </a:txBody>
                  <a:tcPr/>
                </a:tc>
                <a:extLst>
                  <a:ext uri="{0D108BD9-81ED-4DB2-BD59-A6C34878D82A}">
                    <a16:rowId xmlns="" xmlns:a16="http://schemas.microsoft.com/office/drawing/2014/main" val="3586933278"/>
                  </a:ext>
                </a:extLst>
              </a:tr>
            </a:tbl>
          </a:graphicData>
        </a:graphic>
      </p:graphicFrame>
      <p:graphicFrame>
        <p:nvGraphicFramePr>
          <p:cNvPr id="74" name="表格 73">
            <a:extLst>
              <a:ext uri="{FF2B5EF4-FFF2-40B4-BE49-F238E27FC236}">
                <a16:creationId xmlns="" xmlns:a16="http://schemas.microsoft.com/office/drawing/2014/main" id="{1A1649A4-C50C-4304-9257-6530D4127D1E}"/>
              </a:ext>
            </a:extLst>
          </p:cNvPr>
          <p:cNvGraphicFramePr>
            <a:graphicFrameLocks noGrp="1"/>
          </p:cNvGraphicFramePr>
          <p:nvPr>
            <p:extLst/>
          </p:nvPr>
        </p:nvGraphicFramePr>
        <p:xfrm>
          <a:off x="4394817" y="1081573"/>
          <a:ext cx="1167948" cy="365760"/>
        </p:xfrm>
        <a:graphic>
          <a:graphicData uri="http://schemas.openxmlformats.org/drawingml/2006/table">
            <a:tbl>
              <a:tblPr firstRow="1" bandRow="1">
                <a:tableStyleId>{B301B821-A1FF-4177-AEE7-76D212191A09}</a:tableStyleId>
              </a:tblPr>
              <a:tblGrid>
                <a:gridCol w="583974">
                  <a:extLst>
                    <a:ext uri="{9D8B030D-6E8A-4147-A177-3AD203B41FA5}">
                      <a16:colId xmlns="" xmlns:a16="http://schemas.microsoft.com/office/drawing/2014/main" val="2443833752"/>
                    </a:ext>
                  </a:extLst>
                </a:gridCol>
                <a:gridCol w="583974">
                  <a:extLst>
                    <a:ext uri="{9D8B030D-6E8A-4147-A177-3AD203B41FA5}">
                      <a16:colId xmlns="" xmlns:a16="http://schemas.microsoft.com/office/drawing/2014/main" val="3062368102"/>
                    </a:ext>
                  </a:extLst>
                </a:gridCol>
              </a:tblGrid>
              <a:tr h="323166">
                <a:tc>
                  <a:txBody>
                    <a:bodyPr/>
                    <a:lstStyle/>
                    <a:p>
                      <a:pPr algn="ctr"/>
                      <a:r>
                        <a:rPr lang="en-US" altLang="zh-CN"/>
                        <a:t>1</a:t>
                      </a:r>
                      <a:endParaRPr lang="zh-CN" altLang="en-US"/>
                    </a:p>
                  </a:txBody>
                  <a:tcPr/>
                </a:tc>
                <a:tc>
                  <a:txBody>
                    <a:bodyPr/>
                    <a:lstStyle/>
                    <a:p>
                      <a:pPr algn="ctr"/>
                      <a:endParaRPr lang="zh-CN" altLang="en-US"/>
                    </a:p>
                  </a:txBody>
                  <a:tcPr/>
                </a:tc>
                <a:extLst>
                  <a:ext uri="{0D108BD9-81ED-4DB2-BD59-A6C34878D82A}">
                    <a16:rowId xmlns="" xmlns:a16="http://schemas.microsoft.com/office/drawing/2014/main" val="3586933278"/>
                  </a:ext>
                </a:extLst>
              </a:tr>
            </a:tbl>
          </a:graphicData>
        </a:graphic>
      </p:graphicFrame>
      <p:graphicFrame>
        <p:nvGraphicFramePr>
          <p:cNvPr id="75" name="表格 74">
            <a:extLst>
              <a:ext uri="{FF2B5EF4-FFF2-40B4-BE49-F238E27FC236}">
                <a16:creationId xmlns="" xmlns:a16="http://schemas.microsoft.com/office/drawing/2014/main" id="{F5779EC7-764E-4900-A38A-F4EE583587AE}"/>
              </a:ext>
            </a:extLst>
          </p:cNvPr>
          <p:cNvGraphicFramePr>
            <a:graphicFrameLocks noGrp="1"/>
          </p:cNvGraphicFramePr>
          <p:nvPr>
            <p:extLst/>
          </p:nvPr>
        </p:nvGraphicFramePr>
        <p:xfrm>
          <a:off x="6046637" y="1081573"/>
          <a:ext cx="1167948" cy="365760"/>
        </p:xfrm>
        <a:graphic>
          <a:graphicData uri="http://schemas.openxmlformats.org/drawingml/2006/table">
            <a:tbl>
              <a:tblPr firstRow="1" bandRow="1">
                <a:tableStyleId>{B301B821-A1FF-4177-AEE7-76D212191A09}</a:tableStyleId>
              </a:tblPr>
              <a:tblGrid>
                <a:gridCol w="583974">
                  <a:extLst>
                    <a:ext uri="{9D8B030D-6E8A-4147-A177-3AD203B41FA5}">
                      <a16:colId xmlns="" xmlns:a16="http://schemas.microsoft.com/office/drawing/2014/main" val="2443833752"/>
                    </a:ext>
                  </a:extLst>
                </a:gridCol>
                <a:gridCol w="583974">
                  <a:extLst>
                    <a:ext uri="{9D8B030D-6E8A-4147-A177-3AD203B41FA5}">
                      <a16:colId xmlns="" xmlns:a16="http://schemas.microsoft.com/office/drawing/2014/main" val="3062368102"/>
                    </a:ext>
                  </a:extLst>
                </a:gridCol>
              </a:tblGrid>
              <a:tr h="323166">
                <a:tc>
                  <a:txBody>
                    <a:bodyPr/>
                    <a:lstStyle/>
                    <a:p>
                      <a:pPr algn="ctr"/>
                      <a:r>
                        <a:rPr lang="en-US" altLang="zh-CN"/>
                        <a:t>2</a:t>
                      </a:r>
                      <a:endParaRPr lang="zh-CN" altLang="en-US"/>
                    </a:p>
                  </a:txBody>
                  <a:tcPr/>
                </a:tc>
                <a:tc>
                  <a:txBody>
                    <a:bodyPr/>
                    <a:lstStyle/>
                    <a:p>
                      <a:pPr algn="ctr"/>
                      <a:endParaRPr lang="zh-CN" altLang="en-US"/>
                    </a:p>
                  </a:txBody>
                  <a:tcPr/>
                </a:tc>
                <a:extLst>
                  <a:ext uri="{0D108BD9-81ED-4DB2-BD59-A6C34878D82A}">
                    <a16:rowId xmlns="" xmlns:a16="http://schemas.microsoft.com/office/drawing/2014/main" val="3586933278"/>
                  </a:ext>
                </a:extLst>
              </a:tr>
            </a:tbl>
          </a:graphicData>
        </a:graphic>
      </p:graphicFrame>
      <p:graphicFrame>
        <p:nvGraphicFramePr>
          <p:cNvPr id="76" name="表格 75">
            <a:extLst>
              <a:ext uri="{FF2B5EF4-FFF2-40B4-BE49-F238E27FC236}">
                <a16:creationId xmlns="" xmlns:a16="http://schemas.microsoft.com/office/drawing/2014/main" id="{407319AA-81B5-47D9-B986-65BA764E4075}"/>
              </a:ext>
            </a:extLst>
          </p:cNvPr>
          <p:cNvGraphicFramePr>
            <a:graphicFrameLocks noGrp="1"/>
          </p:cNvGraphicFramePr>
          <p:nvPr>
            <p:extLst/>
          </p:nvPr>
        </p:nvGraphicFramePr>
        <p:xfrm>
          <a:off x="7698457" y="1081573"/>
          <a:ext cx="1167948" cy="365760"/>
        </p:xfrm>
        <a:graphic>
          <a:graphicData uri="http://schemas.openxmlformats.org/drawingml/2006/table">
            <a:tbl>
              <a:tblPr firstRow="1" bandRow="1">
                <a:tableStyleId>{B301B821-A1FF-4177-AEE7-76D212191A09}</a:tableStyleId>
              </a:tblPr>
              <a:tblGrid>
                <a:gridCol w="583974">
                  <a:extLst>
                    <a:ext uri="{9D8B030D-6E8A-4147-A177-3AD203B41FA5}">
                      <a16:colId xmlns="" xmlns:a16="http://schemas.microsoft.com/office/drawing/2014/main" val="2443833752"/>
                    </a:ext>
                  </a:extLst>
                </a:gridCol>
                <a:gridCol w="583974">
                  <a:extLst>
                    <a:ext uri="{9D8B030D-6E8A-4147-A177-3AD203B41FA5}">
                      <a16:colId xmlns="" xmlns:a16="http://schemas.microsoft.com/office/drawing/2014/main" val="3062368102"/>
                    </a:ext>
                  </a:extLst>
                </a:gridCol>
              </a:tblGrid>
              <a:tr h="323166">
                <a:tc>
                  <a:txBody>
                    <a:bodyPr/>
                    <a:lstStyle/>
                    <a:p>
                      <a:pPr algn="ctr"/>
                      <a:r>
                        <a:rPr lang="en-US" altLang="zh-CN"/>
                        <a:t>3</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altLang="zh-CN"/>
                        <a:t>ᴧ</a:t>
                      </a:r>
                      <a:endParaRPr lang="zh-CN" altLang="en-US"/>
                    </a:p>
                  </a:txBody>
                  <a:tcPr/>
                </a:tc>
                <a:extLst>
                  <a:ext uri="{0D108BD9-81ED-4DB2-BD59-A6C34878D82A}">
                    <a16:rowId xmlns="" xmlns:a16="http://schemas.microsoft.com/office/drawing/2014/main" val="3586933278"/>
                  </a:ext>
                </a:extLst>
              </a:tr>
            </a:tbl>
          </a:graphicData>
        </a:graphic>
      </p:graphicFrame>
      <p:graphicFrame>
        <p:nvGraphicFramePr>
          <p:cNvPr id="77" name="表格 76">
            <a:extLst>
              <a:ext uri="{FF2B5EF4-FFF2-40B4-BE49-F238E27FC236}">
                <a16:creationId xmlns="" xmlns:a16="http://schemas.microsoft.com/office/drawing/2014/main" id="{AD564839-3617-405B-B97E-F8C60283D04A}"/>
              </a:ext>
            </a:extLst>
          </p:cNvPr>
          <p:cNvGraphicFramePr>
            <a:graphicFrameLocks noGrp="1"/>
          </p:cNvGraphicFramePr>
          <p:nvPr>
            <p:extLst/>
          </p:nvPr>
        </p:nvGraphicFramePr>
        <p:xfrm>
          <a:off x="4394817" y="1683118"/>
          <a:ext cx="1167948" cy="365760"/>
        </p:xfrm>
        <a:graphic>
          <a:graphicData uri="http://schemas.openxmlformats.org/drawingml/2006/table">
            <a:tbl>
              <a:tblPr firstRow="1" bandRow="1">
                <a:tableStyleId>{B301B821-A1FF-4177-AEE7-76D212191A09}</a:tableStyleId>
              </a:tblPr>
              <a:tblGrid>
                <a:gridCol w="583974">
                  <a:extLst>
                    <a:ext uri="{9D8B030D-6E8A-4147-A177-3AD203B41FA5}">
                      <a16:colId xmlns="" xmlns:a16="http://schemas.microsoft.com/office/drawing/2014/main" val="2443833752"/>
                    </a:ext>
                  </a:extLst>
                </a:gridCol>
                <a:gridCol w="583974">
                  <a:extLst>
                    <a:ext uri="{9D8B030D-6E8A-4147-A177-3AD203B41FA5}">
                      <a16:colId xmlns="" xmlns:a16="http://schemas.microsoft.com/office/drawing/2014/main" val="3062368102"/>
                    </a:ext>
                  </a:extLst>
                </a:gridCol>
              </a:tblGrid>
              <a:tr h="323166">
                <a:tc>
                  <a:txBody>
                    <a:bodyPr/>
                    <a:lstStyle/>
                    <a:p>
                      <a:pPr algn="ctr"/>
                      <a:r>
                        <a:rPr lang="en-US" altLang="zh-CN"/>
                        <a:t>4</a:t>
                      </a:r>
                      <a:endParaRPr lang="zh-CN" altLang="en-US"/>
                    </a:p>
                  </a:txBody>
                  <a:tcPr/>
                </a:tc>
                <a:tc>
                  <a:txBody>
                    <a:bodyPr/>
                    <a:lstStyle/>
                    <a:p>
                      <a:pPr algn="ctr"/>
                      <a:endParaRPr lang="zh-CN" altLang="en-US"/>
                    </a:p>
                  </a:txBody>
                  <a:tcPr/>
                </a:tc>
                <a:extLst>
                  <a:ext uri="{0D108BD9-81ED-4DB2-BD59-A6C34878D82A}">
                    <a16:rowId xmlns="" xmlns:a16="http://schemas.microsoft.com/office/drawing/2014/main" val="3586933278"/>
                  </a:ext>
                </a:extLst>
              </a:tr>
            </a:tbl>
          </a:graphicData>
        </a:graphic>
      </p:graphicFrame>
      <p:graphicFrame>
        <p:nvGraphicFramePr>
          <p:cNvPr id="78" name="表格 77">
            <a:extLst>
              <a:ext uri="{FF2B5EF4-FFF2-40B4-BE49-F238E27FC236}">
                <a16:creationId xmlns="" xmlns:a16="http://schemas.microsoft.com/office/drawing/2014/main" id="{E9C168C1-1D94-4B23-B53B-125B563CDDE3}"/>
              </a:ext>
            </a:extLst>
          </p:cNvPr>
          <p:cNvGraphicFramePr>
            <a:graphicFrameLocks noGrp="1"/>
          </p:cNvGraphicFramePr>
          <p:nvPr>
            <p:extLst/>
          </p:nvPr>
        </p:nvGraphicFramePr>
        <p:xfrm>
          <a:off x="6055690" y="1681765"/>
          <a:ext cx="1167948" cy="365760"/>
        </p:xfrm>
        <a:graphic>
          <a:graphicData uri="http://schemas.openxmlformats.org/drawingml/2006/table">
            <a:tbl>
              <a:tblPr firstRow="1" bandRow="1">
                <a:tableStyleId>{B301B821-A1FF-4177-AEE7-76D212191A09}</a:tableStyleId>
              </a:tblPr>
              <a:tblGrid>
                <a:gridCol w="583974">
                  <a:extLst>
                    <a:ext uri="{9D8B030D-6E8A-4147-A177-3AD203B41FA5}">
                      <a16:colId xmlns="" xmlns:a16="http://schemas.microsoft.com/office/drawing/2014/main" val="2443833752"/>
                    </a:ext>
                  </a:extLst>
                </a:gridCol>
                <a:gridCol w="583974">
                  <a:extLst>
                    <a:ext uri="{9D8B030D-6E8A-4147-A177-3AD203B41FA5}">
                      <a16:colId xmlns="" xmlns:a16="http://schemas.microsoft.com/office/drawing/2014/main" val="3062368102"/>
                    </a:ext>
                  </a:extLst>
                </a:gridCol>
              </a:tblGrid>
              <a:tr h="323166">
                <a:tc>
                  <a:txBody>
                    <a:bodyPr/>
                    <a:lstStyle/>
                    <a:p>
                      <a:pPr algn="ctr"/>
                      <a:r>
                        <a:rPr lang="en-US" altLang="zh-CN"/>
                        <a:t>5</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altLang="zh-CN"/>
                        <a:t>ᴧ</a:t>
                      </a:r>
                      <a:endParaRPr lang="zh-CN" altLang="en-US"/>
                    </a:p>
                  </a:txBody>
                  <a:tcPr/>
                </a:tc>
                <a:extLst>
                  <a:ext uri="{0D108BD9-81ED-4DB2-BD59-A6C34878D82A}">
                    <a16:rowId xmlns="" xmlns:a16="http://schemas.microsoft.com/office/drawing/2014/main" val="3586933278"/>
                  </a:ext>
                </a:extLst>
              </a:tr>
            </a:tbl>
          </a:graphicData>
        </a:graphic>
      </p:graphicFrame>
      <p:graphicFrame>
        <p:nvGraphicFramePr>
          <p:cNvPr id="79" name="表格 78">
            <a:extLst>
              <a:ext uri="{FF2B5EF4-FFF2-40B4-BE49-F238E27FC236}">
                <a16:creationId xmlns="" xmlns:a16="http://schemas.microsoft.com/office/drawing/2014/main" id="{5B47BC7A-BCB7-4F5F-A225-4A98488CB047}"/>
              </a:ext>
            </a:extLst>
          </p:cNvPr>
          <p:cNvGraphicFramePr>
            <a:graphicFrameLocks noGrp="1"/>
          </p:cNvGraphicFramePr>
          <p:nvPr>
            <p:extLst/>
          </p:nvPr>
        </p:nvGraphicFramePr>
        <p:xfrm>
          <a:off x="4394817" y="2666628"/>
          <a:ext cx="1167948" cy="365760"/>
        </p:xfrm>
        <a:graphic>
          <a:graphicData uri="http://schemas.openxmlformats.org/drawingml/2006/table">
            <a:tbl>
              <a:tblPr firstRow="1" bandRow="1">
                <a:tableStyleId>{B301B821-A1FF-4177-AEE7-76D212191A09}</a:tableStyleId>
              </a:tblPr>
              <a:tblGrid>
                <a:gridCol w="583974">
                  <a:extLst>
                    <a:ext uri="{9D8B030D-6E8A-4147-A177-3AD203B41FA5}">
                      <a16:colId xmlns="" xmlns:a16="http://schemas.microsoft.com/office/drawing/2014/main" val="2443833752"/>
                    </a:ext>
                  </a:extLst>
                </a:gridCol>
                <a:gridCol w="583974">
                  <a:extLst>
                    <a:ext uri="{9D8B030D-6E8A-4147-A177-3AD203B41FA5}">
                      <a16:colId xmlns="" xmlns:a16="http://schemas.microsoft.com/office/drawing/2014/main" val="3062368102"/>
                    </a:ext>
                  </a:extLst>
                </a:gridCol>
              </a:tblGrid>
              <a:tr h="323166">
                <a:tc>
                  <a:txBody>
                    <a:bodyPr/>
                    <a:lstStyle/>
                    <a:p>
                      <a:pPr algn="ctr"/>
                      <a:r>
                        <a:rPr lang="en-US" altLang="zh-CN"/>
                        <a:t>6</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altLang="zh-CN"/>
                        <a:t>ᴧ</a:t>
                      </a:r>
                      <a:endParaRPr lang="zh-CN" altLang="en-US"/>
                    </a:p>
                  </a:txBody>
                  <a:tcPr/>
                </a:tc>
                <a:extLst>
                  <a:ext uri="{0D108BD9-81ED-4DB2-BD59-A6C34878D82A}">
                    <a16:rowId xmlns="" xmlns:a16="http://schemas.microsoft.com/office/drawing/2014/main" val="3586933278"/>
                  </a:ext>
                </a:extLst>
              </a:tr>
            </a:tbl>
          </a:graphicData>
        </a:graphic>
      </p:graphicFrame>
      <p:graphicFrame>
        <p:nvGraphicFramePr>
          <p:cNvPr id="80" name="表格 79">
            <a:extLst>
              <a:ext uri="{FF2B5EF4-FFF2-40B4-BE49-F238E27FC236}">
                <a16:creationId xmlns="" xmlns:a16="http://schemas.microsoft.com/office/drawing/2014/main" id="{CC48BF88-5363-434C-9770-BFDD123549ED}"/>
              </a:ext>
            </a:extLst>
          </p:cNvPr>
          <p:cNvGraphicFramePr>
            <a:graphicFrameLocks noGrp="1"/>
          </p:cNvGraphicFramePr>
          <p:nvPr>
            <p:extLst/>
          </p:nvPr>
        </p:nvGraphicFramePr>
        <p:xfrm>
          <a:off x="4394817" y="3253595"/>
          <a:ext cx="1167948" cy="365760"/>
        </p:xfrm>
        <a:graphic>
          <a:graphicData uri="http://schemas.openxmlformats.org/drawingml/2006/table">
            <a:tbl>
              <a:tblPr firstRow="1" bandRow="1">
                <a:tableStyleId>{B301B821-A1FF-4177-AEE7-76D212191A09}</a:tableStyleId>
              </a:tblPr>
              <a:tblGrid>
                <a:gridCol w="583974">
                  <a:extLst>
                    <a:ext uri="{9D8B030D-6E8A-4147-A177-3AD203B41FA5}">
                      <a16:colId xmlns="" xmlns:a16="http://schemas.microsoft.com/office/drawing/2014/main" val="2443833752"/>
                    </a:ext>
                  </a:extLst>
                </a:gridCol>
                <a:gridCol w="583974">
                  <a:extLst>
                    <a:ext uri="{9D8B030D-6E8A-4147-A177-3AD203B41FA5}">
                      <a16:colId xmlns="" xmlns:a16="http://schemas.microsoft.com/office/drawing/2014/main" val="3062368102"/>
                    </a:ext>
                  </a:extLst>
                </a:gridCol>
              </a:tblGrid>
              <a:tr h="323166">
                <a:tc>
                  <a:txBody>
                    <a:bodyPr/>
                    <a:lstStyle/>
                    <a:p>
                      <a:pPr algn="ctr"/>
                      <a:r>
                        <a:rPr lang="en-US" altLang="zh-CN"/>
                        <a:t>7</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altLang="zh-CN"/>
                        <a:t>ᴧ</a:t>
                      </a:r>
                      <a:endParaRPr lang="zh-CN" altLang="en-US"/>
                    </a:p>
                  </a:txBody>
                  <a:tcPr/>
                </a:tc>
                <a:extLst>
                  <a:ext uri="{0D108BD9-81ED-4DB2-BD59-A6C34878D82A}">
                    <a16:rowId xmlns="" xmlns:a16="http://schemas.microsoft.com/office/drawing/2014/main" val="3586933278"/>
                  </a:ext>
                </a:extLst>
              </a:tr>
            </a:tbl>
          </a:graphicData>
        </a:graphic>
      </p:graphicFrame>
      <p:graphicFrame>
        <p:nvGraphicFramePr>
          <p:cNvPr id="81" name="表格 80">
            <a:extLst>
              <a:ext uri="{FF2B5EF4-FFF2-40B4-BE49-F238E27FC236}">
                <a16:creationId xmlns="" xmlns:a16="http://schemas.microsoft.com/office/drawing/2014/main" id="{FBDD3E55-8570-465C-B5F2-D62A05D0B02A}"/>
              </a:ext>
            </a:extLst>
          </p:cNvPr>
          <p:cNvGraphicFramePr>
            <a:graphicFrameLocks noGrp="1"/>
          </p:cNvGraphicFramePr>
          <p:nvPr>
            <p:extLst/>
          </p:nvPr>
        </p:nvGraphicFramePr>
        <p:xfrm>
          <a:off x="4394817" y="3799468"/>
          <a:ext cx="1167948" cy="365760"/>
        </p:xfrm>
        <a:graphic>
          <a:graphicData uri="http://schemas.openxmlformats.org/drawingml/2006/table">
            <a:tbl>
              <a:tblPr firstRow="1" bandRow="1">
                <a:tableStyleId>{B301B821-A1FF-4177-AEE7-76D212191A09}</a:tableStyleId>
              </a:tblPr>
              <a:tblGrid>
                <a:gridCol w="583974">
                  <a:extLst>
                    <a:ext uri="{9D8B030D-6E8A-4147-A177-3AD203B41FA5}">
                      <a16:colId xmlns="" xmlns:a16="http://schemas.microsoft.com/office/drawing/2014/main" val="2443833752"/>
                    </a:ext>
                  </a:extLst>
                </a:gridCol>
                <a:gridCol w="583974">
                  <a:extLst>
                    <a:ext uri="{9D8B030D-6E8A-4147-A177-3AD203B41FA5}">
                      <a16:colId xmlns="" xmlns:a16="http://schemas.microsoft.com/office/drawing/2014/main" val="3062368102"/>
                    </a:ext>
                  </a:extLst>
                </a:gridCol>
              </a:tblGrid>
              <a:tr h="323166">
                <a:tc>
                  <a:txBody>
                    <a:bodyPr/>
                    <a:lstStyle/>
                    <a:p>
                      <a:pPr algn="ctr"/>
                      <a:r>
                        <a:rPr lang="en-US" altLang="zh-CN"/>
                        <a:t>8</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altLang="zh-CN"/>
                        <a:t>ᴧ</a:t>
                      </a:r>
                      <a:endParaRPr lang="zh-CN" altLang="en-US"/>
                    </a:p>
                  </a:txBody>
                  <a:tcPr/>
                </a:tc>
                <a:extLst>
                  <a:ext uri="{0D108BD9-81ED-4DB2-BD59-A6C34878D82A}">
                    <a16:rowId xmlns="" xmlns:a16="http://schemas.microsoft.com/office/drawing/2014/main" val="3586933278"/>
                  </a:ext>
                </a:extLst>
              </a:tr>
            </a:tbl>
          </a:graphicData>
        </a:graphic>
      </p:graphicFrame>
      <p:cxnSp>
        <p:nvCxnSpPr>
          <p:cNvPr id="82" name="直接箭头连接符 81">
            <a:extLst>
              <a:ext uri="{FF2B5EF4-FFF2-40B4-BE49-F238E27FC236}">
                <a16:creationId xmlns="" xmlns:a16="http://schemas.microsoft.com/office/drawing/2014/main" id="{910F5E73-FAF9-4D94-8A08-CB46B6C4C3A7}"/>
              </a:ext>
            </a:extLst>
          </p:cNvPr>
          <p:cNvCxnSpPr/>
          <p:nvPr/>
        </p:nvCxnSpPr>
        <p:spPr>
          <a:xfrm>
            <a:off x="3910945" y="1264453"/>
            <a:ext cx="36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 xmlns:a16="http://schemas.microsoft.com/office/drawing/2014/main" id="{9CEF9D8C-666E-4342-8868-AB58410564A4}"/>
              </a:ext>
            </a:extLst>
          </p:cNvPr>
          <p:cNvCxnSpPr/>
          <p:nvPr/>
        </p:nvCxnSpPr>
        <p:spPr>
          <a:xfrm>
            <a:off x="5562765" y="1273277"/>
            <a:ext cx="36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 xmlns:a16="http://schemas.microsoft.com/office/drawing/2014/main" id="{D79EE236-0D79-4FB8-9A64-1734B36E85FD}"/>
              </a:ext>
            </a:extLst>
          </p:cNvPr>
          <p:cNvCxnSpPr/>
          <p:nvPr/>
        </p:nvCxnSpPr>
        <p:spPr>
          <a:xfrm>
            <a:off x="7214585" y="1267352"/>
            <a:ext cx="36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 xmlns:a16="http://schemas.microsoft.com/office/drawing/2014/main" id="{2184C5E0-BA85-44B7-9755-8561A5279F48}"/>
              </a:ext>
            </a:extLst>
          </p:cNvPr>
          <p:cNvCxnSpPr/>
          <p:nvPr/>
        </p:nvCxnSpPr>
        <p:spPr>
          <a:xfrm>
            <a:off x="3910945" y="1816267"/>
            <a:ext cx="36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 xmlns:a16="http://schemas.microsoft.com/office/drawing/2014/main" id="{B1F36844-ECCF-41F2-B148-6EC6040FE05A}"/>
              </a:ext>
            </a:extLst>
          </p:cNvPr>
          <p:cNvCxnSpPr/>
          <p:nvPr/>
        </p:nvCxnSpPr>
        <p:spPr>
          <a:xfrm>
            <a:off x="5562765" y="1864645"/>
            <a:ext cx="36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 xmlns:a16="http://schemas.microsoft.com/office/drawing/2014/main" id="{5CFC386D-60E7-4E47-9FED-E0EA152563CE}"/>
              </a:ext>
            </a:extLst>
          </p:cNvPr>
          <p:cNvCxnSpPr/>
          <p:nvPr/>
        </p:nvCxnSpPr>
        <p:spPr>
          <a:xfrm>
            <a:off x="3894317" y="2849508"/>
            <a:ext cx="36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 xmlns:a16="http://schemas.microsoft.com/office/drawing/2014/main" id="{33B40168-5050-41FD-A659-73A02CB6E3A4}"/>
              </a:ext>
            </a:extLst>
          </p:cNvPr>
          <p:cNvCxnSpPr/>
          <p:nvPr/>
        </p:nvCxnSpPr>
        <p:spPr>
          <a:xfrm>
            <a:off x="3923813" y="3397436"/>
            <a:ext cx="36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 xmlns:a16="http://schemas.microsoft.com/office/drawing/2014/main" id="{911FA86E-7757-4C8E-B553-BB7B4022E9BD}"/>
              </a:ext>
            </a:extLst>
          </p:cNvPr>
          <p:cNvCxnSpPr/>
          <p:nvPr/>
        </p:nvCxnSpPr>
        <p:spPr>
          <a:xfrm>
            <a:off x="3923813" y="3902045"/>
            <a:ext cx="36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 xmlns:a16="http://schemas.microsoft.com/office/drawing/2014/main" id="{CDF6232B-C71A-44E8-84E3-F0ECA818ED19}"/>
              </a:ext>
            </a:extLst>
          </p:cNvPr>
          <p:cNvCxnSpPr>
            <a:endCxn id="74" idx="2"/>
          </p:cNvCxnSpPr>
          <p:nvPr/>
        </p:nvCxnSpPr>
        <p:spPr>
          <a:xfrm>
            <a:off x="4978791" y="1081573"/>
            <a:ext cx="0" cy="365760"/>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 xmlns:a16="http://schemas.microsoft.com/office/drawing/2014/main" id="{63934FB6-9992-479F-BC51-A002E35C744F}"/>
              </a:ext>
            </a:extLst>
          </p:cNvPr>
          <p:cNvCxnSpPr/>
          <p:nvPr/>
        </p:nvCxnSpPr>
        <p:spPr>
          <a:xfrm>
            <a:off x="6630936" y="1081573"/>
            <a:ext cx="0" cy="365760"/>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 xmlns:a16="http://schemas.microsoft.com/office/drawing/2014/main" id="{CAC811AA-ACF7-4213-BD7D-95A00D7C5EB6}"/>
              </a:ext>
            </a:extLst>
          </p:cNvPr>
          <p:cNvCxnSpPr>
            <a:cxnSpLocks/>
          </p:cNvCxnSpPr>
          <p:nvPr/>
        </p:nvCxnSpPr>
        <p:spPr>
          <a:xfrm>
            <a:off x="4984148" y="1681765"/>
            <a:ext cx="0" cy="365760"/>
          </a:xfrm>
          <a:prstGeom prst="line">
            <a:avLst/>
          </a:prstGeom>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 xmlns:a16="http://schemas.microsoft.com/office/drawing/2014/main" id="{29DC2701-A9CC-415D-95AF-8DB22F2F515F}"/>
              </a:ext>
            </a:extLst>
          </p:cNvPr>
          <p:cNvCxnSpPr/>
          <p:nvPr/>
        </p:nvCxnSpPr>
        <p:spPr>
          <a:xfrm>
            <a:off x="4961328" y="2666628"/>
            <a:ext cx="0" cy="365760"/>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 xmlns:a16="http://schemas.microsoft.com/office/drawing/2014/main" id="{94593187-7AFE-4E04-B901-2767DF706B42}"/>
              </a:ext>
            </a:extLst>
          </p:cNvPr>
          <p:cNvCxnSpPr/>
          <p:nvPr/>
        </p:nvCxnSpPr>
        <p:spPr>
          <a:xfrm>
            <a:off x="4978791" y="3236948"/>
            <a:ext cx="0" cy="365760"/>
          </a:xfrm>
          <a:prstGeom prst="line">
            <a:avLst/>
          </a:prstGeom>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 xmlns:a16="http://schemas.microsoft.com/office/drawing/2014/main" id="{DFC6DC68-C380-4A7C-AF84-1F2D44FA362F}"/>
              </a:ext>
            </a:extLst>
          </p:cNvPr>
          <p:cNvCxnSpPr/>
          <p:nvPr/>
        </p:nvCxnSpPr>
        <p:spPr>
          <a:xfrm>
            <a:off x="4958614" y="3799468"/>
            <a:ext cx="0" cy="365760"/>
          </a:xfrm>
          <a:prstGeom prst="line">
            <a:avLst/>
          </a:prstGeom>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 xmlns:a16="http://schemas.microsoft.com/office/drawing/2014/main" id="{E307DD3F-4A9B-4A2E-93A5-F12ECDD535B4}"/>
              </a:ext>
            </a:extLst>
          </p:cNvPr>
          <p:cNvCxnSpPr/>
          <p:nvPr/>
        </p:nvCxnSpPr>
        <p:spPr>
          <a:xfrm>
            <a:off x="6630936" y="1681765"/>
            <a:ext cx="0" cy="365760"/>
          </a:xfrm>
          <a:prstGeom prst="line">
            <a:avLst/>
          </a:prstGeom>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 xmlns:a16="http://schemas.microsoft.com/office/drawing/2014/main" id="{716DB646-C7B5-4450-B7A0-79A9B10791D5}"/>
              </a:ext>
            </a:extLst>
          </p:cNvPr>
          <p:cNvCxnSpPr/>
          <p:nvPr/>
        </p:nvCxnSpPr>
        <p:spPr>
          <a:xfrm>
            <a:off x="8286967" y="1090397"/>
            <a:ext cx="0" cy="3657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18765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1340768"/>
            <a:ext cx="7632848" cy="1974323"/>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五、树与森林</a:t>
            </a:r>
            <a:endParaRPr lang="en-US" altLang="zh-CN" sz="2400" b="1"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10</a:t>
            </a:r>
            <a:r>
              <a:rPr lang="zh-CN" altLang="en-US" sz="2000" kern="100">
                <a:latin typeface="Calibri"/>
                <a:ea typeface="宋体"/>
                <a:cs typeface="Times New Roman"/>
              </a:rPr>
              <a:t>）树的存储</a:t>
            </a:r>
            <a:endParaRPr lang="en-US" altLang="zh-CN" sz="2000" kern="100">
              <a:latin typeface="Calibri"/>
              <a:ea typeface="宋体"/>
              <a:cs typeface="Times New Roman"/>
            </a:endParaRPr>
          </a:p>
          <a:p>
            <a:pPr>
              <a:lnSpc>
                <a:spcPct val="150000"/>
              </a:lnSpc>
            </a:pPr>
            <a:r>
              <a:rPr lang="zh-CN" altLang="en-US" sz="2000"/>
              <a:t>孩子兄弟表示法：</a:t>
            </a:r>
            <a:endParaRPr lang="en-US" altLang="zh-CN" sz="2000"/>
          </a:p>
          <a:p>
            <a:pPr algn="just">
              <a:lnSpc>
                <a:spcPct val="150000"/>
              </a:lnSpc>
              <a:spcAft>
                <a:spcPts val="0"/>
              </a:spcAft>
            </a:pPr>
            <a:endParaRPr lang="en-US" altLang="zh-CN" sz="2000"/>
          </a:p>
        </p:txBody>
      </p:sp>
      <p:sp>
        <p:nvSpPr>
          <p:cNvPr id="46" name="椭圆 45">
            <a:extLst>
              <a:ext uri="{FF2B5EF4-FFF2-40B4-BE49-F238E27FC236}">
                <a16:creationId xmlns="" xmlns:a16="http://schemas.microsoft.com/office/drawing/2014/main" id="{BA92CF36-195E-4931-941E-9F70EE351B29}"/>
              </a:ext>
            </a:extLst>
          </p:cNvPr>
          <p:cNvSpPr/>
          <p:nvPr/>
        </p:nvSpPr>
        <p:spPr>
          <a:xfrm>
            <a:off x="7124088" y="110523"/>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47" name="椭圆 46">
            <a:extLst>
              <a:ext uri="{FF2B5EF4-FFF2-40B4-BE49-F238E27FC236}">
                <a16:creationId xmlns="" xmlns:a16="http://schemas.microsoft.com/office/drawing/2014/main" id="{3E9DFA96-24E7-4DCC-A7AC-9E363AD13196}"/>
              </a:ext>
            </a:extLst>
          </p:cNvPr>
          <p:cNvSpPr/>
          <p:nvPr/>
        </p:nvSpPr>
        <p:spPr>
          <a:xfrm>
            <a:off x="6068436" y="1069539"/>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a:t>
            </a:r>
            <a:endParaRPr lang="zh-CN" altLang="en-US"/>
          </a:p>
        </p:txBody>
      </p:sp>
      <p:sp>
        <p:nvSpPr>
          <p:cNvPr id="48" name="椭圆 47">
            <a:extLst>
              <a:ext uri="{FF2B5EF4-FFF2-40B4-BE49-F238E27FC236}">
                <a16:creationId xmlns="" xmlns:a16="http://schemas.microsoft.com/office/drawing/2014/main" id="{F89DFF3B-45C5-4928-9E88-C90AEF9BE288}"/>
              </a:ext>
            </a:extLst>
          </p:cNvPr>
          <p:cNvSpPr/>
          <p:nvPr/>
        </p:nvSpPr>
        <p:spPr>
          <a:xfrm>
            <a:off x="7124088" y="1033852"/>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sp>
        <p:nvSpPr>
          <p:cNvPr id="49" name="椭圆 48">
            <a:extLst>
              <a:ext uri="{FF2B5EF4-FFF2-40B4-BE49-F238E27FC236}">
                <a16:creationId xmlns="" xmlns:a16="http://schemas.microsoft.com/office/drawing/2014/main" id="{9BDA2996-2ABB-46E6-A8B0-329957DD769C}"/>
              </a:ext>
            </a:extLst>
          </p:cNvPr>
          <p:cNvSpPr/>
          <p:nvPr/>
        </p:nvSpPr>
        <p:spPr>
          <a:xfrm>
            <a:off x="8171893" y="1065889"/>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sp>
        <p:nvSpPr>
          <p:cNvPr id="50" name="椭圆 49">
            <a:extLst>
              <a:ext uri="{FF2B5EF4-FFF2-40B4-BE49-F238E27FC236}">
                <a16:creationId xmlns="" xmlns:a16="http://schemas.microsoft.com/office/drawing/2014/main" id="{45245509-362B-4539-A6F9-853A0A7A1BF2}"/>
              </a:ext>
            </a:extLst>
          </p:cNvPr>
          <p:cNvSpPr/>
          <p:nvPr/>
        </p:nvSpPr>
        <p:spPr>
          <a:xfrm>
            <a:off x="5361538" y="2091118"/>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Q</a:t>
            </a:r>
            <a:endParaRPr lang="zh-CN" altLang="en-US"/>
          </a:p>
        </p:txBody>
      </p:sp>
      <p:cxnSp>
        <p:nvCxnSpPr>
          <p:cNvPr id="51" name="直接箭头连接符 50">
            <a:extLst>
              <a:ext uri="{FF2B5EF4-FFF2-40B4-BE49-F238E27FC236}">
                <a16:creationId xmlns="" xmlns:a16="http://schemas.microsoft.com/office/drawing/2014/main" id="{CA676280-3B90-4AC2-93F6-98B75A8069ED}"/>
              </a:ext>
            </a:extLst>
          </p:cNvPr>
          <p:cNvCxnSpPr>
            <a:cxnSpLocks/>
            <a:stCxn id="47" idx="4"/>
          </p:cNvCxnSpPr>
          <p:nvPr/>
        </p:nvCxnSpPr>
        <p:spPr>
          <a:xfrm>
            <a:off x="6301047" y="1534760"/>
            <a:ext cx="328862" cy="458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 xmlns:a16="http://schemas.microsoft.com/office/drawing/2014/main" id="{36864B52-E2BC-4C67-B105-8EE72E134C90}"/>
              </a:ext>
            </a:extLst>
          </p:cNvPr>
          <p:cNvCxnSpPr>
            <a:stCxn id="46" idx="4"/>
            <a:endCxn id="48" idx="0"/>
          </p:cNvCxnSpPr>
          <p:nvPr/>
        </p:nvCxnSpPr>
        <p:spPr>
          <a:xfrm>
            <a:off x="7356699" y="575744"/>
            <a:ext cx="0"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 xmlns:a16="http://schemas.microsoft.com/office/drawing/2014/main" id="{5751F9F3-61AA-4844-B55E-0CC0B9544805}"/>
              </a:ext>
            </a:extLst>
          </p:cNvPr>
          <p:cNvCxnSpPr/>
          <p:nvPr/>
        </p:nvCxnSpPr>
        <p:spPr>
          <a:xfrm>
            <a:off x="8444603" y="1505233"/>
            <a:ext cx="0"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 xmlns:a16="http://schemas.microsoft.com/office/drawing/2014/main" id="{05D15BBB-12EF-4EB0-8297-52822CA26858}"/>
              </a:ext>
            </a:extLst>
          </p:cNvPr>
          <p:cNvSpPr/>
          <p:nvPr/>
        </p:nvSpPr>
        <p:spPr>
          <a:xfrm>
            <a:off x="6504548" y="1989220"/>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a:t>
            </a:r>
            <a:endParaRPr lang="zh-CN" altLang="en-US"/>
          </a:p>
        </p:txBody>
      </p:sp>
      <p:sp>
        <p:nvSpPr>
          <p:cNvPr id="55" name="椭圆 54">
            <a:extLst>
              <a:ext uri="{FF2B5EF4-FFF2-40B4-BE49-F238E27FC236}">
                <a16:creationId xmlns="" xmlns:a16="http://schemas.microsoft.com/office/drawing/2014/main" id="{6A98BA4C-1E74-4915-9E76-69971E7C0546}"/>
              </a:ext>
            </a:extLst>
          </p:cNvPr>
          <p:cNvSpPr/>
          <p:nvPr/>
        </p:nvSpPr>
        <p:spPr>
          <a:xfrm>
            <a:off x="8211992" y="1989220"/>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a:t>
            </a:r>
            <a:endParaRPr lang="zh-CN" altLang="en-US"/>
          </a:p>
        </p:txBody>
      </p:sp>
      <p:sp>
        <p:nvSpPr>
          <p:cNvPr id="56" name="椭圆 55">
            <a:extLst>
              <a:ext uri="{FF2B5EF4-FFF2-40B4-BE49-F238E27FC236}">
                <a16:creationId xmlns="" xmlns:a16="http://schemas.microsoft.com/office/drawing/2014/main" id="{B5E84CC0-7E0F-44CF-9359-90E131D20C14}"/>
              </a:ext>
            </a:extLst>
          </p:cNvPr>
          <p:cNvSpPr/>
          <p:nvPr/>
        </p:nvSpPr>
        <p:spPr>
          <a:xfrm>
            <a:off x="5361537" y="3109792"/>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98" name="椭圆 97">
            <a:extLst>
              <a:ext uri="{FF2B5EF4-FFF2-40B4-BE49-F238E27FC236}">
                <a16:creationId xmlns="" xmlns:a16="http://schemas.microsoft.com/office/drawing/2014/main" id="{C6F689B0-94C5-4D75-82CB-AB5DAA4CF3FC}"/>
              </a:ext>
            </a:extLst>
          </p:cNvPr>
          <p:cNvSpPr/>
          <p:nvPr/>
        </p:nvSpPr>
        <p:spPr>
          <a:xfrm>
            <a:off x="6465478" y="3109791"/>
            <a:ext cx="465221" cy="46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99" name="直接箭头连接符 98">
            <a:extLst>
              <a:ext uri="{FF2B5EF4-FFF2-40B4-BE49-F238E27FC236}">
                <a16:creationId xmlns="" xmlns:a16="http://schemas.microsoft.com/office/drawing/2014/main" id="{D23E41A0-2417-4A27-8E8A-E69FB3AAE3D0}"/>
              </a:ext>
            </a:extLst>
          </p:cNvPr>
          <p:cNvCxnSpPr/>
          <p:nvPr/>
        </p:nvCxnSpPr>
        <p:spPr>
          <a:xfrm>
            <a:off x="5594147" y="2651684"/>
            <a:ext cx="0"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 xmlns:a16="http://schemas.microsoft.com/office/drawing/2014/main" id="{55F3E8DD-F76E-4B82-8CC0-1D5748FF8338}"/>
              </a:ext>
            </a:extLst>
          </p:cNvPr>
          <p:cNvCxnSpPr/>
          <p:nvPr/>
        </p:nvCxnSpPr>
        <p:spPr>
          <a:xfrm>
            <a:off x="6721298" y="2556339"/>
            <a:ext cx="0"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 xmlns:a16="http://schemas.microsoft.com/office/drawing/2014/main" id="{3D233372-A9C1-478C-BAAF-C6480AE52ACF}"/>
              </a:ext>
            </a:extLst>
          </p:cNvPr>
          <p:cNvCxnSpPr/>
          <p:nvPr/>
        </p:nvCxnSpPr>
        <p:spPr>
          <a:xfrm flipH="1">
            <a:off x="6504548" y="575744"/>
            <a:ext cx="465221" cy="458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 xmlns:a16="http://schemas.microsoft.com/office/drawing/2014/main" id="{79096F04-2143-4FD1-A61F-0B9AB06CB807}"/>
              </a:ext>
            </a:extLst>
          </p:cNvPr>
          <p:cNvCxnSpPr/>
          <p:nvPr/>
        </p:nvCxnSpPr>
        <p:spPr>
          <a:xfrm flipH="1">
            <a:off x="5678808" y="1531110"/>
            <a:ext cx="348916" cy="43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 xmlns:a16="http://schemas.microsoft.com/office/drawing/2014/main" id="{4AE91DE2-8260-418D-9878-E82FEBD34752}"/>
              </a:ext>
            </a:extLst>
          </p:cNvPr>
          <p:cNvCxnSpPr/>
          <p:nvPr/>
        </p:nvCxnSpPr>
        <p:spPr>
          <a:xfrm>
            <a:off x="7706143" y="575744"/>
            <a:ext cx="427647" cy="49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 xmlns:a16="http://schemas.microsoft.com/office/drawing/2014/main" id="{C9C10DDB-8BF2-4AE5-8575-7C579BEF9BB1}"/>
              </a:ext>
            </a:extLst>
          </p:cNvPr>
          <p:cNvGraphicFramePr>
            <a:graphicFrameLocks noGrp="1"/>
          </p:cNvGraphicFramePr>
          <p:nvPr>
            <p:extLst/>
          </p:nvPr>
        </p:nvGraphicFramePr>
        <p:xfrm>
          <a:off x="755927" y="3415271"/>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endParaRPr lang="zh-CN" altLang="en-US"/>
                    </a:p>
                  </a:txBody>
                  <a:tcPr/>
                </a:tc>
                <a:tc>
                  <a:txBody>
                    <a:bodyPr/>
                    <a:lstStyle/>
                    <a:p>
                      <a:r>
                        <a:rPr lang="en-US" altLang="zh-CN"/>
                        <a:t>D</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a:t>
                      </a:r>
                      <a:r>
                        <a:rPr lang="el-GR" altLang="zh-CN"/>
                        <a:t>ᴧ</a:t>
                      </a:r>
                      <a:endParaRPr lang="zh-CN" altLang="en-US"/>
                    </a:p>
                  </a:txBody>
                  <a:tcPr/>
                </a:tc>
                <a:extLst>
                  <a:ext uri="{0D108BD9-81ED-4DB2-BD59-A6C34878D82A}">
                    <a16:rowId xmlns="" xmlns:a16="http://schemas.microsoft.com/office/drawing/2014/main" val="3082337691"/>
                  </a:ext>
                </a:extLst>
              </a:tr>
            </a:tbl>
          </a:graphicData>
        </a:graphic>
      </p:graphicFrame>
      <p:cxnSp>
        <p:nvCxnSpPr>
          <p:cNvPr id="105" name="直接连接符 104">
            <a:extLst>
              <a:ext uri="{FF2B5EF4-FFF2-40B4-BE49-F238E27FC236}">
                <a16:creationId xmlns="" xmlns:a16="http://schemas.microsoft.com/office/drawing/2014/main" id="{1C34C89F-4AEC-4894-8271-7418C49B104A}"/>
              </a:ext>
            </a:extLst>
          </p:cNvPr>
          <p:cNvCxnSpPr/>
          <p:nvPr/>
        </p:nvCxnSpPr>
        <p:spPr>
          <a:xfrm flipV="1">
            <a:off x="1327997" y="3415271"/>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 xmlns:a16="http://schemas.microsoft.com/office/drawing/2014/main" id="{71107DFC-D081-4C1D-B203-ADF968FD98B3}"/>
              </a:ext>
            </a:extLst>
          </p:cNvPr>
          <p:cNvCxnSpPr/>
          <p:nvPr/>
        </p:nvCxnSpPr>
        <p:spPr>
          <a:xfrm flipV="1">
            <a:off x="1996590" y="3415271"/>
            <a:ext cx="0" cy="37084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07" name="表格 106">
            <a:extLst>
              <a:ext uri="{FF2B5EF4-FFF2-40B4-BE49-F238E27FC236}">
                <a16:creationId xmlns="" xmlns:a16="http://schemas.microsoft.com/office/drawing/2014/main" id="{259E2AB8-53A3-4079-B0C7-907CA8186914}"/>
              </a:ext>
            </a:extLst>
          </p:cNvPr>
          <p:cNvGraphicFramePr>
            <a:graphicFrameLocks noGrp="1"/>
          </p:cNvGraphicFramePr>
          <p:nvPr>
            <p:extLst/>
          </p:nvPr>
        </p:nvGraphicFramePr>
        <p:xfrm>
          <a:off x="784119" y="4207890"/>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endParaRPr lang="zh-CN" altLang="en-US"/>
                    </a:p>
                  </a:txBody>
                  <a:tcPr/>
                </a:tc>
                <a:tc>
                  <a:txBody>
                    <a:bodyPr/>
                    <a:lstStyle/>
                    <a:p>
                      <a:r>
                        <a:rPr lang="en-US" altLang="zh-CN"/>
                        <a:t> S</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a:t>
                      </a:r>
                      <a:endParaRPr lang="zh-CN" altLang="en-US"/>
                    </a:p>
                  </a:txBody>
                  <a:tcPr/>
                </a:tc>
                <a:extLst>
                  <a:ext uri="{0D108BD9-81ED-4DB2-BD59-A6C34878D82A}">
                    <a16:rowId xmlns="" xmlns:a16="http://schemas.microsoft.com/office/drawing/2014/main" val="3082337691"/>
                  </a:ext>
                </a:extLst>
              </a:tr>
            </a:tbl>
          </a:graphicData>
        </a:graphic>
      </p:graphicFrame>
      <p:cxnSp>
        <p:nvCxnSpPr>
          <p:cNvPr id="108" name="直接连接符 107">
            <a:extLst>
              <a:ext uri="{FF2B5EF4-FFF2-40B4-BE49-F238E27FC236}">
                <a16:creationId xmlns="" xmlns:a16="http://schemas.microsoft.com/office/drawing/2014/main" id="{EA18484F-0B02-4A64-84D7-EA16934F735A}"/>
              </a:ext>
            </a:extLst>
          </p:cNvPr>
          <p:cNvCxnSpPr/>
          <p:nvPr/>
        </p:nvCxnSpPr>
        <p:spPr>
          <a:xfrm flipV="1">
            <a:off x="1356189" y="4207890"/>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 xmlns:a16="http://schemas.microsoft.com/office/drawing/2014/main" id="{75585EFA-53D1-4AF9-A01A-BBDA780EAE37}"/>
              </a:ext>
            </a:extLst>
          </p:cNvPr>
          <p:cNvCxnSpPr/>
          <p:nvPr/>
        </p:nvCxnSpPr>
        <p:spPr>
          <a:xfrm flipV="1">
            <a:off x="2024782" y="4207890"/>
            <a:ext cx="0" cy="37084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0" name="表格 109">
            <a:extLst>
              <a:ext uri="{FF2B5EF4-FFF2-40B4-BE49-F238E27FC236}">
                <a16:creationId xmlns="" xmlns:a16="http://schemas.microsoft.com/office/drawing/2014/main" id="{C8FCA0D0-53A9-4E7F-9A11-70E349EA11C8}"/>
              </a:ext>
            </a:extLst>
          </p:cNvPr>
          <p:cNvGraphicFramePr>
            <a:graphicFrameLocks noGrp="1"/>
          </p:cNvGraphicFramePr>
          <p:nvPr>
            <p:extLst/>
          </p:nvPr>
        </p:nvGraphicFramePr>
        <p:xfrm>
          <a:off x="3124195" y="4207890"/>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r>
                        <a:rPr lang="en-US" altLang="zh-CN"/>
                        <a:t>   </a:t>
                      </a:r>
                      <a:r>
                        <a:rPr lang="el-GR" altLang="zh-CN"/>
                        <a:t>ᴧ</a:t>
                      </a:r>
                      <a:endParaRPr lang="zh-CN" altLang="en-US"/>
                    </a:p>
                  </a:txBody>
                  <a:tcPr/>
                </a:tc>
                <a:tc>
                  <a:txBody>
                    <a:bodyPr/>
                    <a:lstStyle/>
                    <a:p>
                      <a:r>
                        <a:rPr lang="en-US" altLang="zh-CN"/>
                        <a:t>   E</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a:t>
                      </a:r>
                      <a:endParaRPr lang="zh-CN" altLang="en-US"/>
                    </a:p>
                  </a:txBody>
                  <a:tcPr/>
                </a:tc>
                <a:extLst>
                  <a:ext uri="{0D108BD9-81ED-4DB2-BD59-A6C34878D82A}">
                    <a16:rowId xmlns="" xmlns:a16="http://schemas.microsoft.com/office/drawing/2014/main" val="3082337691"/>
                  </a:ext>
                </a:extLst>
              </a:tr>
            </a:tbl>
          </a:graphicData>
        </a:graphic>
      </p:graphicFrame>
      <p:cxnSp>
        <p:nvCxnSpPr>
          <p:cNvPr id="111" name="直接连接符 110">
            <a:extLst>
              <a:ext uri="{FF2B5EF4-FFF2-40B4-BE49-F238E27FC236}">
                <a16:creationId xmlns="" xmlns:a16="http://schemas.microsoft.com/office/drawing/2014/main" id="{22C780BC-D87C-4175-8E4B-4AEC63290AC1}"/>
              </a:ext>
            </a:extLst>
          </p:cNvPr>
          <p:cNvCxnSpPr/>
          <p:nvPr/>
        </p:nvCxnSpPr>
        <p:spPr>
          <a:xfrm flipV="1">
            <a:off x="3857181" y="4207890"/>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 xmlns:a16="http://schemas.microsoft.com/office/drawing/2014/main" id="{DDAE4BCB-3E1E-4834-A6CE-E424A72C50D4}"/>
              </a:ext>
            </a:extLst>
          </p:cNvPr>
          <p:cNvCxnSpPr/>
          <p:nvPr/>
        </p:nvCxnSpPr>
        <p:spPr>
          <a:xfrm flipV="1">
            <a:off x="4525774" y="4207890"/>
            <a:ext cx="0" cy="37084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3" name="表格 112">
            <a:extLst>
              <a:ext uri="{FF2B5EF4-FFF2-40B4-BE49-F238E27FC236}">
                <a16:creationId xmlns="" xmlns:a16="http://schemas.microsoft.com/office/drawing/2014/main" id="{BFBA846F-8E2E-41B2-A6C6-895147257900}"/>
              </a:ext>
            </a:extLst>
          </p:cNvPr>
          <p:cNvGraphicFramePr>
            <a:graphicFrameLocks noGrp="1"/>
          </p:cNvGraphicFramePr>
          <p:nvPr>
            <p:extLst/>
          </p:nvPr>
        </p:nvGraphicFramePr>
        <p:xfrm>
          <a:off x="5539320" y="4207890"/>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endParaRPr lang="zh-CN" altLang="en-US"/>
                    </a:p>
                  </a:txBody>
                  <a:tcPr/>
                </a:tc>
                <a:tc>
                  <a:txBody>
                    <a:bodyPr/>
                    <a:lstStyle/>
                    <a:p>
                      <a:r>
                        <a:rPr lang="en-US" altLang="zh-CN"/>
                        <a:t> G</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a:t>
                      </a:r>
                      <a:r>
                        <a:rPr lang="el-GR" altLang="zh-CN"/>
                        <a:t>ᴧ</a:t>
                      </a:r>
                      <a:endParaRPr lang="zh-CN" altLang="en-US"/>
                    </a:p>
                  </a:txBody>
                  <a:tcPr/>
                </a:tc>
                <a:extLst>
                  <a:ext uri="{0D108BD9-81ED-4DB2-BD59-A6C34878D82A}">
                    <a16:rowId xmlns="" xmlns:a16="http://schemas.microsoft.com/office/drawing/2014/main" val="3082337691"/>
                  </a:ext>
                </a:extLst>
              </a:tr>
            </a:tbl>
          </a:graphicData>
        </a:graphic>
      </p:graphicFrame>
      <p:cxnSp>
        <p:nvCxnSpPr>
          <p:cNvPr id="114" name="直接连接符 113">
            <a:extLst>
              <a:ext uri="{FF2B5EF4-FFF2-40B4-BE49-F238E27FC236}">
                <a16:creationId xmlns="" xmlns:a16="http://schemas.microsoft.com/office/drawing/2014/main" id="{B3D54875-AF36-4273-9707-D41EF4598EFA}"/>
              </a:ext>
            </a:extLst>
          </p:cNvPr>
          <p:cNvCxnSpPr/>
          <p:nvPr/>
        </p:nvCxnSpPr>
        <p:spPr>
          <a:xfrm flipV="1">
            <a:off x="6111390" y="4207890"/>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 xmlns:a16="http://schemas.microsoft.com/office/drawing/2014/main" id="{EA67FCD6-041C-4E49-814D-4688EBB753FA}"/>
              </a:ext>
            </a:extLst>
          </p:cNvPr>
          <p:cNvCxnSpPr/>
          <p:nvPr/>
        </p:nvCxnSpPr>
        <p:spPr>
          <a:xfrm flipV="1">
            <a:off x="6779983" y="4207890"/>
            <a:ext cx="0" cy="37084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6" name="表格 115">
            <a:extLst>
              <a:ext uri="{FF2B5EF4-FFF2-40B4-BE49-F238E27FC236}">
                <a16:creationId xmlns="" xmlns:a16="http://schemas.microsoft.com/office/drawing/2014/main" id="{D3175271-A177-4657-BB5F-D744796E17AD}"/>
              </a:ext>
            </a:extLst>
          </p:cNvPr>
          <p:cNvGraphicFramePr>
            <a:graphicFrameLocks noGrp="1"/>
          </p:cNvGraphicFramePr>
          <p:nvPr>
            <p:extLst/>
          </p:nvPr>
        </p:nvGraphicFramePr>
        <p:xfrm>
          <a:off x="755927" y="5131219"/>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endParaRPr lang="zh-CN" altLang="en-US"/>
                    </a:p>
                  </a:txBody>
                  <a:tcPr/>
                </a:tc>
                <a:tc>
                  <a:txBody>
                    <a:bodyPr/>
                    <a:lstStyle/>
                    <a:p>
                      <a:r>
                        <a:rPr lang="en-US" altLang="zh-CN"/>
                        <a:t> Q</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a:t>
                      </a:r>
                      <a:endParaRPr lang="zh-CN" altLang="en-US"/>
                    </a:p>
                  </a:txBody>
                  <a:tcPr/>
                </a:tc>
                <a:extLst>
                  <a:ext uri="{0D108BD9-81ED-4DB2-BD59-A6C34878D82A}">
                    <a16:rowId xmlns="" xmlns:a16="http://schemas.microsoft.com/office/drawing/2014/main" val="3082337691"/>
                  </a:ext>
                </a:extLst>
              </a:tr>
            </a:tbl>
          </a:graphicData>
        </a:graphic>
      </p:graphicFrame>
      <p:cxnSp>
        <p:nvCxnSpPr>
          <p:cNvPr id="117" name="直接连接符 116">
            <a:extLst>
              <a:ext uri="{FF2B5EF4-FFF2-40B4-BE49-F238E27FC236}">
                <a16:creationId xmlns="" xmlns:a16="http://schemas.microsoft.com/office/drawing/2014/main" id="{E8257EED-F5CA-4407-941D-BD9AF11383C8}"/>
              </a:ext>
            </a:extLst>
          </p:cNvPr>
          <p:cNvCxnSpPr/>
          <p:nvPr/>
        </p:nvCxnSpPr>
        <p:spPr>
          <a:xfrm flipV="1">
            <a:off x="1327997" y="5131219"/>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 xmlns:a16="http://schemas.microsoft.com/office/drawing/2014/main" id="{BA9C9BAE-A94A-4944-98D0-26B6B7793B22}"/>
              </a:ext>
            </a:extLst>
          </p:cNvPr>
          <p:cNvCxnSpPr/>
          <p:nvPr/>
        </p:nvCxnSpPr>
        <p:spPr>
          <a:xfrm flipV="1">
            <a:off x="1996590" y="5131219"/>
            <a:ext cx="0" cy="37084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9" name="表格 118">
            <a:extLst>
              <a:ext uri="{FF2B5EF4-FFF2-40B4-BE49-F238E27FC236}">
                <a16:creationId xmlns="" xmlns:a16="http://schemas.microsoft.com/office/drawing/2014/main" id="{FAFF466B-324D-4DD0-BF6A-E75F114307D0}"/>
              </a:ext>
            </a:extLst>
          </p:cNvPr>
          <p:cNvGraphicFramePr>
            <a:graphicFrameLocks noGrp="1"/>
          </p:cNvGraphicFramePr>
          <p:nvPr>
            <p:extLst/>
          </p:nvPr>
        </p:nvGraphicFramePr>
        <p:xfrm>
          <a:off x="3096003" y="5131219"/>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endParaRPr lang="zh-CN" altLang="en-US"/>
                    </a:p>
                  </a:txBody>
                  <a:tcPr/>
                </a:tc>
                <a:tc>
                  <a:txBody>
                    <a:bodyPr/>
                    <a:lstStyle/>
                    <a:p>
                      <a:r>
                        <a:rPr lang="en-US" altLang="zh-CN"/>
                        <a:t>    U</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a:t>
                      </a:r>
                      <a:r>
                        <a:rPr lang="el-GR" altLang="zh-CN"/>
                        <a:t>ᴧ</a:t>
                      </a:r>
                      <a:endParaRPr lang="zh-CN" altLang="en-US"/>
                    </a:p>
                  </a:txBody>
                  <a:tcPr/>
                </a:tc>
                <a:extLst>
                  <a:ext uri="{0D108BD9-81ED-4DB2-BD59-A6C34878D82A}">
                    <a16:rowId xmlns="" xmlns:a16="http://schemas.microsoft.com/office/drawing/2014/main" val="3082337691"/>
                  </a:ext>
                </a:extLst>
              </a:tr>
            </a:tbl>
          </a:graphicData>
        </a:graphic>
      </p:graphicFrame>
      <p:cxnSp>
        <p:nvCxnSpPr>
          <p:cNvPr id="120" name="直接连接符 119">
            <a:extLst>
              <a:ext uri="{FF2B5EF4-FFF2-40B4-BE49-F238E27FC236}">
                <a16:creationId xmlns="" xmlns:a16="http://schemas.microsoft.com/office/drawing/2014/main" id="{7FEB55B5-8F71-4909-A08B-9F1C08744286}"/>
              </a:ext>
            </a:extLst>
          </p:cNvPr>
          <p:cNvCxnSpPr/>
          <p:nvPr/>
        </p:nvCxnSpPr>
        <p:spPr>
          <a:xfrm flipV="1">
            <a:off x="3828989" y="5131219"/>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21" name="直接连接符 120">
            <a:extLst>
              <a:ext uri="{FF2B5EF4-FFF2-40B4-BE49-F238E27FC236}">
                <a16:creationId xmlns="" xmlns:a16="http://schemas.microsoft.com/office/drawing/2014/main" id="{5A6B4620-8A7B-4291-BA57-E3697B7D1A4E}"/>
              </a:ext>
            </a:extLst>
          </p:cNvPr>
          <p:cNvCxnSpPr/>
          <p:nvPr/>
        </p:nvCxnSpPr>
        <p:spPr>
          <a:xfrm flipV="1">
            <a:off x="4497582" y="5131219"/>
            <a:ext cx="0" cy="37084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2" name="表格 121">
            <a:extLst>
              <a:ext uri="{FF2B5EF4-FFF2-40B4-BE49-F238E27FC236}">
                <a16:creationId xmlns="" xmlns:a16="http://schemas.microsoft.com/office/drawing/2014/main" id="{1EEC4578-2851-4F6A-A9AC-81AB41C2CA3A}"/>
              </a:ext>
            </a:extLst>
          </p:cNvPr>
          <p:cNvGraphicFramePr>
            <a:graphicFrameLocks noGrp="1"/>
          </p:cNvGraphicFramePr>
          <p:nvPr>
            <p:extLst/>
          </p:nvPr>
        </p:nvGraphicFramePr>
        <p:xfrm>
          <a:off x="5511128" y="5131219"/>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r>
                        <a:rPr lang="en-US" altLang="zh-CN"/>
                        <a:t>   </a:t>
                      </a:r>
                      <a:r>
                        <a:rPr lang="el-GR" altLang="zh-CN"/>
                        <a:t>ᴧ</a:t>
                      </a:r>
                      <a:endParaRPr lang="zh-CN" altLang="en-US"/>
                    </a:p>
                  </a:txBody>
                  <a:tcPr/>
                </a:tc>
                <a:tc>
                  <a:txBody>
                    <a:bodyPr/>
                    <a:lstStyle/>
                    <a:p>
                      <a:r>
                        <a:rPr lang="en-US" altLang="zh-CN"/>
                        <a:t> L</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a:t>
                      </a:r>
                      <a:r>
                        <a:rPr lang="el-GR" altLang="zh-CN"/>
                        <a:t>ᴧ</a:t>
                      </a:r>
                      <a:endParaRPr lang="zh-CN" altLang="en-US"/>
                    </a:p>
                  </a:txBody>
                  <a:tcPr/>
                </a:tc>
                <a:extLst>
                  <a:ext uri="{0D108BD9-81ED-4DB2-BD59-A6C34878D82A}">
                    <a16:rowId xmlns="" xmlns:a16="http://schemas.microsoft.com/office/drawing/2014/main" val="3082337691"/>
                  </a:ext>
                </a:extLst>
              </a:tr>
            </a:tbl>
          </a:graphicData>
        </a:graphic>
      </p:graphicFrame>
      <p:cxnSp>
        <p:nvCxnSpPr>
          <p:cNvPr id="123" name="直接连接符 122">
            <a:extLst>
              <a:ext uri="{FF2B5EF4-FFF2-40B4-BE49-F238E27FC236}">
                <a16:creationId xmlns="" xmlns:a16="http://schemas.microsoft.com/office/drawing/2014/main" id="{AE5C5665-537C-4FC5-96F3-91D0314A9C39}"/>
              </a:ext>
            </a:extLst>
          </p:cNvPr>
          <p:cNvCxnSpPr/>
          <p:nvPr/>
        </p:nvCxnSpPr>
        <p:spPr>
          <a:xfrm flipV="1">
            <a:off x="6083198" y="5131219"/>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 xmlns:a16="http://schemas.microsoft.com/office/drawing/2014/main" id="{622E0FA9-EBC4-478E-8DB1-59504040C67C}"/>
              </a:ext>
            </a:extLst>
          </p:cNvPr>
          <p:cNvCxnSpPr/>
          <p:nvPr/>
        </p:nvCxnSpPr>
        <p:spPr>
          <a:xfrm flipV="1">
            <a:off x="6751791" y="5131219"/>
            <a:ext cx="0" cy="37084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5" name="表格 124">
            <a:extLst>
              <a:ext uri="{FF2B5EF4-FFF2-40B4-BE49-F238E27FC236}">
                <a16:creationId xmlns="" xmlns:a16="http://schemas.microsoft.com/office/drawing/2014/main" id="{EC4243B2-8BCC-4CBE-9874-EFFB02FE1124}"/>
              </a:ext>
            </a:extLst>
          </p:cNvPr>
          <p:cNvGraphicFramePr>
            <a:graphicFrameLocks noGrp="1"/>
          </p:cNvGraphicFramePr>
          <p:nvPr>
            <p:extLst/>
          </p:nvPr>
        </p:nvGraphicFramePr>
        <p:xfrm>
          <a:off x="784119" y="6030343"/>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r>
                        <a:rPr lang="en-US" altLang="zh-CN"/>
                        <a:t>  </a:t>
                      </a:r>
                      <a:r>
                        <a:rPr lang="el-GR" altLang="zh-CN"/>
                        <a:t>ᴧ</a:t>
                      </a:r>
                      <a:endParaRPr lang="zh-CN" altLang="en-US"/>
                    </a:p>
                  </a:txBody>
                  <a:tcPr/>
                </a:tc>
                <a:tc>
                  <a:txBody>
                    <a:bodyPr/>
                    <a:lstStyle/>
                    <a:p>
                      <a:r>
                        <a:rPr lang="en-US" altLang="zh-CN"/>
                        <a:t>   C</a:t>
                      </a:r>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a:t>
                      </a:r>
                      <a:r>
                        <a:rPr lang="el-GR" altLang="zh-CN"/>
                        <a:t>ᴧ</a:t>
                      </a:r>
                      <a:endParaRPr lang="zh-CN" altLang="en-US"/>
                    </a:p>
                  </a:txBody>
                  <a:tcPr/>
                </a:tc>
                <a:extLst>
                  <a:ext uri="{0D108BD9-81ED-4DB2-BD59-A6C34878D82A}">
                    <a16:rowId xmlns="" xmlns:a16="http://schemas.microsoft.com/office/drawing/2014/main" val="3082337691"/>
                  </a:ext>
                </a:extLst>
              </a:tr>
            </a:tbl>
          </a:graphicData>
        </a:graphic>
      </p:graphicFrame>
      <p:cxnSp>
        <p:nvCxnSpPr>
          <p:cNvPr id="126" name="直接连接符 125">
            <a:extLst>
              <a:ext uri="{FF2B5EF4-FFF2-40B4-BE49-F238E27FC236}">
                <a16:creationId xmlns="" xmlns:a16="http://schemas.microsoft.com/office/drawing/2014/main" id="{8FB9A932-7124-4EC6-AD3B-833F8A29BB47}"/>
              </a:ext>
            </a:extLst>
          </p:cNvPr>
          <p:cNvCxnSpPr/>
          <p:nvPr/>
        </p:nvCxnSpPr>
        <p:spPr>
          <a:xfrm flipV="1">
            <a:off x="1356189" y="6030343"/>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 xmlns:a16="http://schemas.microsoft.com/office/drawing/2014/main" id="{91F1A58C-C98F-4C9A-ABF3-D45AA6154597}"/>
              </a:ext>
            </a:extLst>
          </p:cNvPr>
          <p:cNvCxnSpPr/>
          <p:nvPr/>
        </p:nvCxnSpPr>
        <p:spPr>
          <a:xfrm flipV="1">
            <a:off x="2024782" y="6030343"/>
            <a:ext cx="0" cy="37084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8" name="表格 127">
            <a:extLst>
              <a:ext uri="{FF2B5EF4-FFF2-40B4-BE49-F238E27FC236}">
                <a16:creationId xmlns="" xmlns:a16="http://schemas.microsoft.com/office/drawing/2014/main" id="{38C503A5-CADE-447E-B310-AC6E0B473D05}"/>
              </a:ext>
            </a:extLst>
          </p:cNvPr>
          <p:cNvGraphicFramePr>
            <a:graphicFrameLocks noGrp="1"/>
          </p:cNvGraphicFramePr>
          <p:nvPr>
            <p:extLst/>
          </p:nvPr>
        </p:nvGraphicFramePr>
        <p:xfrm>
          <a:off x="3124195" y="6030343"/>
          <a:ext cx="1928922" cy="370840"/>
        </p:xfrm>
        <a:graphic>
          <a:graphicData uri="http://schemas.openxmlformats.org/drawingml/2006/table">
            <a:tbl>
              <a:tblPr firstRow="1" bandRow="1">
                <a:tableStyleId>{B301B821-A1FF-4177-AEE7-76D212191A09}</a:tableStyleId>
              </a:tblPr>
              <a:tblGrid>
                <a:gridCol w="642974">
                  <a:extLst>
                    <a:ext uri="{9D8B030D-6E8A-4147-A177-3AD203B41FA5}">
                      <a16:colId xmlns="" xmlns:a16="http://schemas.microsoft.com/office/drawing/2014/main" val="2005329255"/>
                    </a:ext>
                  </a:extLst>
                </a:gridCol>
                <a:gridCol w="642974">
                  <a:extLst>
                    <a:ext uri="{9D8B030D-6E8A-4147-A177-3AD203B41FA5}">
                      <a16:colId xmlns="" xmlns:a16="http://schemas.microsoft.com/office/drawing/2014/main" val="2614397348"/>
                    </a:ext>
                  </a:extLst>
                </a:gridCol>
                <a:gridCol w="642974">
                  <a:extLst>
                    <a:ext uri="{9D8B030D-6E8A-4147-A177-3AD203B41FA5}">
                      <a16:colId xmlns="" xmlns:a16="http://schemas.microsoft.com/office/drawing/2014/main" val="3038330376"/>
                    </a:ext>
                  </a:extLst>
                </a:gridCol>
              </a:tblGrid>
              <a:tr h="370840">
                <a:tc>
                  <a:txBody>
                    <a:bodyPr/>
                    <a:lstStyle/>
                    <a:p>
                      <a:r>
                        <a:rPr lang="en-US" altLang="zh-CN"/>
                        <a:t>   </a:t>
                      </a:r>
                      <a:r>
                        <a:rPr lang="el-GR" altLang="zh-CN"/>
                        <a:t>ᴧ</a:t>
                      </a:r>
                      <a:endParaRPr lang="zh-CN" altLang="en-US"/>
                    </a:p>
                  </a:txBody>
                  <a:tcPr/>
                </a:tc>
                <a:tc>
                  <a:txBody>
                    <a:bodyPr/>
                    <a:lstStyle/>
                    <a:p>
                      <a:r>
                        <a:rPr lang="en-US" altLang="zh-CN"/>
                        <a:t>    A</a:t>
                      </a:r>
                      <a:endParaRPr lang="zh-CN" altLang="en-US"/>
                    </a:p>
                  </a:txBody>
                  <a:tcPr/>
                </a:tc>
                <a:tc>
                  <a:txBody>
                    <a:bodyPr/>
                    <a:lstStyle/>
                    <a:p>
                      <a:r>
                        <a:rPr lang="en-US" altLang="zh-CN"/>
                        <a:t>    </a:t>
                      </a:r>
                      <a:r>
                        <a:rPr lang="el-GR" altLang="zh-CN"/>
                        <a:t>ᴧ</a:t>
                      </a:r>
                      <a:endParaRPr lang="zh-CN" altLang="en-US"/>
                    </a:p>
                  </a:txBody>
                  <a:tcPr/>
                </a:tc>
                <a:extLst>
                  <a:ext uri="{0D108BD9-81ED-4DB2-BD59-A6C34878D82A}">
                    <a16:rowId xmlns="" xmlns:a16="http://schemas.microsoft.com/office/drawing/2014/main" val="3082337691"/>
                  </a:ext>
                </a:extLst>
              </a:tr>
            </a:tbl>
          </a:graphicData>
        </a:graphic>
      </p:graphicFrame>
      <p:cxnSp>
        <p:nvCxnSpPr>
          <p:cNvPr id="129" name="直接连接符 128">
            <a:extLst>
              <a:ext uri="{FF2B5EF4-FFF2-40B4-BE49-F238E27FC236}">
                <a16:creationId xmlns="" xmlns:a16="http://schemas.microsoft.com/office/drawing/2014/main" id="{0B2797D7-4ED6-4BA8-BF12-E59FA196B7C3}"/>
              </a:ext>
            </a:extLst>
          </p:cNvPr>
          <p:cNvCxnSpPr/>
          <p:nvPr/>
        </p:nvCxnSpPr>
        <p:spPr>
          <a:xfrm flipV="1">
            <a:off x="3857181" y="6030343"/>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 xmlns:a16="http://schemas.microsoft.com/office/drawing/2014/main" id="{CFB1FA67-DF71-436D-84EE-7CB995AEB347}"/>
              </a:ext>
            </a:extLst>
          </p:cNvPr>
          <p:cNvCxnSpPr/>
          <p:nvPr/>
        </p:nvCxnSpPr>
        <p:spPr>
          <a:xfrm flipV="1">
            <a:off x="4525774" y="6030343"/>
            <a:ext cx="0" cy="370840"/>
          </a:xfrm>
          <a:prstGeom prst="line">
            <a:avLst/>
          </a:prstGeom>
        </p:spPr>
        <p:style>
          <a:lnRef idx="1">
            <a:schemeClr val="dk1"/>
          </a:lnRef>
          <a:fillRef idx="0">
            <a:schemeClr val="dk1"/>
          </a:fillRef>
          <a:effectRef idx="0">
            <a:schemeClr val="dk1"/>
          </a:effectRef>
          <a:fontRef idx="minor">
            <a:schemeClr val="tx1"/>
          </a:fontRef>
        </p:style>
      </p:cxnSp>
      <p:cxnSp>
        <p:nvCxnSpPr>
          <p:cNvPr id="131" name="直接箭头连接符 130">
            <a:extLst>
              <a:ext uri="{FF2B5EF4-FFF2-40B4-BE49-F238E27FC236}">
                <a16:creationId xmlns="" xmlns:a16="http://schemas.microsoft.com/office/drawing/2014/main" id="{1C149BA3-6C82-4C44-8887-708E2116F383}"/>
              </a:ext>
            </a:extLst>
          </p:cNvPr>
          <p:cNvCxnSpPr/>
          <p:nvPr/>
        </p:nvCxnSpPr>
        <p:spPr>
          <a:xfrm>
            <a:off x="1038279" y="3521464"/>
            <a:ext cx="0" cy="65438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2" name="直接箭头连接符 131">
            <a:extLst>
              <a:ext uri="{FF2B5EF4-FFF2-40B4-BE49-F238E27FC236}">
                <a16:creationId xmlns="" xmlns:a16="http://schemas.microsoft.com/office/drawing/2014/main" id="{B013279E-A264-4667-9AF9-EE75AF47D467}"/>
              </a:ext>
            </a:extLst>
          </p:cNvPr>
          <p:cNvCxnSpPr/>
          <p:nvPr/>
        </p:nvCxnSpPr>
        <p:spPr>
          <a:xfrm>
            <a:off x="1038279" y="4450953"/>
            <a:ext cx="0" cy="65438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3" name="直接箭头连接符 132">
            <a:extLst>
              <a:ext uri="{FF2B5EF4-FFF2-40B4-BE49-F238E27FC236}">
                <a16:creationId xmlns="" xmlns:a16="http://schemas.microsoft.com/office/drawing/2014/main" id="{A78D90E7-A253-4DD0-B434-9D45AE103C19}"/>
              </a:ext>
            </a:extLst>
          </p:cNvPr>
          <p:cNvCxnSpPr/>
          <p:nvPr/>
        </p:nvCxnSpPr>
        <p:spPr>
          <a:xfrm>
            <a:off x="1038279" y="5328800"/>
            <a:ext cx="0" cy="65438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4" name="直接箭头连接符 133">
            <a:extLst>
              <a:ext uri="{FF2B5EF4-FFF2-40B4-BE49-F238E27FC236}">
                <a16:creationId xmlns="" xmlns:a16="http://schemas.microsoft.com/office/drawing/2014/main" id="{A07D00B7-555F-4951-994C-016A142546CD}"/>
              </a:ext>
            </a:extLst>
          </p:cNvPr>
          <p:cNvCxnSpPr/>
          <p:nvPr/>
        </p:nvCxnSpPr>
        <p:spPr>
          <a:xfrm>
            <a:off x="3456015" y="5328800"/>
            <a:ext cx="0" cy="65438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5" name="直接箭头连接符 134">
            <a:extLst>
              <a:ext uri="{FF2B5EF4-FFF2-40B4-BE49-F238E27FC236}">
                <a16:creationId xmlns="" xmlns:a16="http://schemas.microsoft.com/office/drawing/2014/main" id="{D4ACDF21-8CF3-48DA-9933-761D64B40F68}"/>
              </a:ext>
            </a:extLst>
          </p:cNvPr>
          <p:cNvCxnSpPr/>
          <p:nvPr/>
        </p:nvCxnSpPr>
        <p:spPr>
          <a:xfrm>
            <a:off x="5827255" y="4450953"/>
            <a:ext cx="0" cy="65438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6" name="直接箭头连接符 135">
            <a:extLst>
              <a:ext uri="{FF2B5EF4-FFF2-40B4-BE49-F238E27FC236}">
                <a16:creationId xmlns="" xmlns:a16="http://schemas.microsoft.com/office/drawing/2014/main" id="{5538F00F-625A-45FD-A5D6-4E61B82999E5}"/>
              </a:ext>
            </a:extLst>
          </p:cNvPr>
          <p:cNvCxnSpPr>
            <a:cxnSpLocks/>
          </p:cNvCxnSpPr>
          <p:nvPr/>
        </p:nvCxnSpPr>
        <p:spPr>
          <a:xfrm>
            <a:off x="2600057" y="4393310"/>
            <a:ext cx="49594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 xmlns:a16="http://schemas.microsoft.com/office/drawing/2014/main" id="{9C63DCBF-2FDF-46C1-BFD2-89FE0C0E845B}"/>
              </a:ext>
            </a:extLst>
          </p:cNvPr>
          <p:cNvCxnSpPr>
            <a:cxnSpLocks/>
          </p:cNvCxnSpPr>
          <p:nvPr/>
        </p:nvCxnSpPr>
        <p:spPr>
          <a:xfrm>
            <a:off x="5015182" y="4393310"/>
            <a:ext cx="49594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 xmlns:a16="http://schemas.microsoft.com/office/drawing/2014/main" id="{C980E0F4-1BB3-4B92-9950-D42884A4C098}"/>
              </a:ext>
            </a:extLst>
          </p:cNvPr>
          <p:cNvCxnSpPr>
            <a:cxnSpLocks/>
          </p:cNvCxnSpPr>
          <p:nvPr/>
        </p:nvCxnSpPr>
        <p:spPr>
          <a:xfrm>
            <a:off x="2600057" y="5344051"/>
            <a:ext cx="49594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7292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908720"/>
            <a:ext cx="7632848" cy="2435988"/>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五、树与森林</a:t>
            </a:r>
            <a:endParaRPr lang="en-US" altLang="zh-CN" sz="2400" b="1"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11</a:t>
            </a:r>
            <a:r>
              <a:rPr lang="zh-CN" altLang="en-US" sz="2000" kern="100">
                <a:latin typeface="Calibri"/>
                <a:ea typeface="宋体"/>
                <a:cs typeface="Times New Roman"/>
              </a:rPr>
              <a:t>）树、森林与二叉树之间的转换</a:t>
            </a:r>
            <a:endParaRPr lang="en-US" altLang="zh-CN" sz="2000" kern="100">
              <a:latin typeface="Calibri"/>
              <a:ea typeface="宋体"/>
              <a:cs typeface="Times New Roman"/>
            </a:endParaRPr>
          </a:p>
          <a:p>
            <a:pPr algn="just">
              <a:lnSpc>
                <a:spcPct val="150000"/>
              </a:lnSpc>
              <a:spcAft>
                <a:spcPts val="0"/>
              </a:spcAft>
            </a:pPr>
            <a:r>
              <a:rPr lang="zh-CN" altLang="en-US" sz="2000"/>
              <a:t>        树、二叉树、森林之间可以相互转换，三者之间相互转换的媒介就是树的孩子兄弟表示法。具体例子说明：</a:t>
            </a:r>
            <a:endParaRPr lang="en-US" altLang="zh-CN" sz="2000"/>
          </a:p>
          <a:p>
            <a:pPr algn="just">
              <a:lnSpc>
                <a:spcPct val="150000"/>
              </a:lnSpc>
              <a:spcAft>
                <a:spcPts val="0"/>
              </a:spcAft>
            </a:pPr>
            <a:r>
              <a:rPr lang="zh-CN" altLang="en-US" sz="2000"/>
              <a:t>见下一页</a:t>
            </a:r>
          </a:p>
        </p:txBody>
      </p:sp>
    </p:spTree>
    <p:extLst>
      <p:ext uri="{BB962C8B-B14F-4D97-AF65-F5344CB8AC3E}">
        <p14:creationId xmlns:p14="http://schemas.microsoft.com/office/powerpoint/2010/main" val="20053789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 xmlns:a16="http://schemas.microsoft.com/office/drawing/2014/main" id="{8EB787F0-BEE2-4358-9557-B6CE2B5BB69A}"/>
              </a:ext>
            </a:extLst>
          </p:cNvPr>
          <p:cNvSpPr/>
          <p:nvPr/>
        </p:nvSpPr>
        <p:spPr>
          <a:xfrm>
            <a:off x="803640" y="110950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4" name="椭圆 3">
            <a:extLst>
              <a:ext uri="{FF2B5EF4-FFF2-40B4-BE49-F238E27FC236}">
                <a16:creationId xmlns="" xmlns:a16="http://schemas.microsoft.com/office/drawing/2014/main" id="{5E73F61A-A73F-47BE-BC70-E6F67234A5D1}"/>
              </a:ext>
            </a:extLst>
          </p:cNvPr>
          <p:cNvSpPr/>
          <p:nvPr/>
        </p:nvSpPr>
        <p:spPr>
          <a:xfrm>
            <a:off x="183680" y="175706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6" name="椭圆 5">
            <a:extLst>
              <a:ext uri="{FF2B5EF4-FFF2-40B4-BE49-F238E27FC236}">
                <a16:creationId xmlns="" xmlns:a16="http://schemas.microsoft.com/office/drawing/2014/main" id="{770A829A-F6A5-4451-B96E-590F9042ED23}"/>
              </a:ext>
            </a:extLst>
          </p:cNvPr>
          <p:cNvSpPr/>
          <p:nvPr/>
        </p:nvSpPr>
        <p:spPr>
          <a:xfrm>
            <a:off x="829210" y="169430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7" name="椭圆 6">
            <a:extLst>
              <a:ext uri="{FF2B5EF4-FFF2-40B4-BE49-F238E27FC236}">
                <a16:creationId xmlns="" xmlns:a16="http://schemas.microsoft.com/office/drawing/2014/main" id="{28C072F4-6F67-4069-89EF-5FA65C09F6C9}"/>
              </a:ext>
            </a:extLst>
          </p:cNvPr>
          <p:cNvSpPr/>
          <p:nvPr/>
        </p:nvSpPr>
        <p:spPr>
          <a:xfrm>
            <a:off x="1401828" y="168091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8" name="椭圆 7">
            <a:extLst>
              <a:ext uri="{FF2B5EF4-FFF2-40B4-BE49-F238E27FC236}">
                <a16:creationId xmlns="" xmlns:a16="http://schemas.microsoft.com/office/drawing/2014/main" id="{3860DEA5-8B43-4E59-8CFC-164338C98454}"/>
              </a:ext>
            </a:extLst>
          </p:cNvPr>
          <p:cNvSpPr/>
          <p:nvPr/>
        </p:nvSpPr>
        <p:spPr>
          <a:xfrm>
            <a:off x="452672" y="230236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cxnSp>
        <p:nvCxnSpPr>
          <p:cNvPr id="9" name="直接箭头连接符 8">
            <a:extLst>
              <a:ext uri="{FF2B5EF4-FFF2-40B4-BE49-F238E27FC236}">
                <a16:creationId xmlns="" xmlns:a16="http://schemas.microsoft.com/office/drawing/2014/main" id="{54D82C9D-EE9D-4048-BE1E-C3777A3ABA5F}"/>
              </a:ext>
            </a:extLst>
          </p:cNvPr>
          <p:cNvCxnSpPr>
            <a:cxnSpLocks/>
          </p:cNvCxnSpPr>
          <p:nvPr/>
        </p:nvCxnSpPr>
        <p:spPr>
          <a:xfrm flipH="1">
            <a:off x="499283" y="1442348"/>
            <a:ext cx="240787" cy="23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 xmlns:a16="http://schemas.microsoft.com/office/drawing/2014/main" id="{71139F7C-CC18-4EDD-A52B-48B75C82FE35}"/>
              </a:ext>
            </a:extLst>
          </p:cNvPr>
          <p:cNvCxnSpPr/>
          <p:nvPr/>
        </p:nvCxnSpPr>
        <p:spPr>
          <a:xfrm>
            <a:off x="967631" y="1409055"/>
            <a:ext cx="25570" cy="27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 xmlns:a16="http://schemas.microsoft.com/office/drawing/2014/main" id="{430489ED-C139-4B49-9801-B662B25D0973}"/>
              </a:ext>
            </a:extLst>
          </p:cNvPr>
          <p:cNvCxnSpPr/>
          <p:nvPr/>
        </p:nvCxnSpPr>
        <p:spPr>
          <a:xfrm>
            <a:off x="1174267" y="1409055"/>
            <a:ext cx="227561" cy="25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3342A2E1-747E-40D6-9347-4D8FD4C8A0D0}"/>
              </a:ext>
            </a:extLst>
          </p:cNvPr>
          <p:cNvCxnSpPr>
            <a:cxnSpLocks/>
            <a:stCxn id="6" idx="3"/>
          </p:cNvCxnSpPr>
          <p:nvPr/>
        </p:nvCxnSpPr>
        <p:spPr>
          <a:xfrm flipH="1">
            <a:off x="715716" y="1988828"/>
            <a:ext cx="164026" cy="28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 xmlns:a16="http://schemas.microsoft.com/office/drawing/2014/main" id="{099CB38A-DF73-4E72-A558-3F00390FDE94}"/>
              </a:ext>
            </a:extLst>
          </p:cNvPr>
          <p:cNvSpPr/>
          <p:nvPr/>
        </p:nvSpPr>
        <p:spPr>
          <a:xfrm>
            <a:off x="2237917" y="109729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cxnSp>
        <p:nvCxnSpPr>
          <p:cNvPr id="14" name="直接箭头连接符 13">
            <a:extLst>
              <a:ext uri="{FF2B5EF4-FFF2-40B4-BE49-F238E27FC236}">
                <a16:creationId xmlns="" xmlns:a16="http://schemas.microsoft.com/office/drawing/2014/main" id="{9E6B06CB-04FA-463E-9131-896A176091C7}"/>
              </a:ext>
            </a:extLst>
          </p:cNvPr>
          <p:cNvCxnSpPr/>
          <p:nvPr/>
        </p:nvCxnSpPr>
        <p:spPr>
          <a:xfrm>
            <a:off x="2401819" y="1454558"/>
            <a:ext cx="0" cy="27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 xmlns:a16="http://schemas.microsoft.com/office/drawing/2014/main" id="{66339D72-6A8A-4461-A74B-FB95143181C8}"/>
              </a:ext>
            </a:extLst>
          </p:cNvPr>
          <p:cNvSpPr/>
          <p:nvPr/>
        </p:nvSpPr>
        <p:spPr>
          <a:xfrm>
            <a:off x="2237916" y="173863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sp>
        <p:nvSpPr>
          <p:cNvPr id="16" name="椭圆 15">
            <a:extLst>
              <a:ext uri="{FF2B5EF4-FFF2-40B4-BE49-F238E27FC236}">
                <a16:creationId xmlns="" xmlns:a16="http://schemas.microsoft.com/office/drawing/2014/main" id="{B7529A7D-D77B-4876-8E9C-949FE4BC466C}"/>
              </a:ext>
            </a:extLst>
          </p:cNvPr>
          <p:cNvSpPr/>
          <p:nvPr/>
        </p:nvSpPr>
        <p:spPr>
          <a:xfrm>
            <a:off x="3229282" y="110465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a:t>
            </a:r>
            <a:endParaRPr lang="zh-CN" altLang="en-US"/>
          </a:p>
        </p:txBody>
      </p:sp>
      <p:cxnSp>
        <p:nvCxnSpPr>
          <p:cNvPr id="17" name="直接箭头连接符 16">
            <a:extLst>
              <a:ext uri="{FF2B5EF4-FFF2-40B4-BE49-F238E27FC236}">
                <a16:creationId xmlns="" xmlns:a16="http://schemas.microsoft.com/office/drawing/2014/main" id="{8F22CD38-CB9E-488B-95FF-ECD83D36F261}"/>
              </a:ext>
            </a:extLst>
          </p:cNvPr>
          <p:cNvCxnSpPr/>
          <p:nvPr/>
        </p:nvCxnSpPr>
        <p:spPr>
          <a:xfrm flipH="1">
            <a:off x="3163658" y="1425716"/>
            <a:ext cx="129200" cy="298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 xmlns:a16="http://schemas.microsoft.com/office/drawing/2014/main" id="{296D8F4B-37F7-432D-B24D-88566D416E12}"/>
              </a:ext>
            </a:extLst>
          </p:cNvPr>
          <p:cNvSpPr/>
          <p:nvPr/>
        </p:nvSpPr>
        <p:spPr>
          <a:xfrm>
            <a:off x="2900258" y="172420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a:t>
            </a:r>
            <a:endParaRPr lang="zh-CN" altLang="en-US"/>
          </a:p>
        </p:txBody>
      </p:sp>
      <p:sp>
        <p:nvSpPr>
          <p:cNvPr id="19" name="椭圆 18">
            <a:extLst>
              <a:ext uri="{FF2B5EF4-FFF2-40B4-BE49-F238E27FC236}">
                <a16:creationId xmlns="" xmlns:a16="http://schemas.microsoft.com/office/drawing/2014/main" id="{01A952F0-ED55-4FC0-B45E-A65FBCBFF319}"/>
              </a:ext>
            </a:extLst>
          </p:cNvPr>
          <p:cNvSpPr/>
          <p:nvPr/>
        </p:nvSpPr>
        <p:spPr>
          <a:xfrm>
            <a:off x="3582964" y="169020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t>
            </a:r>
            <a:endParaRPr lang="zh-CN" altLang="en-US"/>
          </a:p>
        </p:txBody>
      </p:sp>
      <p:cxnSp>
        <p:nvCxnSpPr>
          <p:cNvPr id="20" name="直接箭头连接符 19">
            <a:extLst>
              <a:ext uri="{FF2B5EF4-FFF2-40B4-BE49-F238E27FC236}">
                <a16:creationId xmlns="" xmlns:a16="http://schemas.microsoft.com/office/drawing/2014/main" id="{A9A8E625-5451-4D8B-BCF3-D9FAD2EA29F7}"/>
              </a:ext>
            </a:extLst>
          </p:cNvPr>
          <p:cNvCxnSpPr>
            <a:cxnSpLocks/>
          </p:cNvCxnSpPr>
          <p:nvPr/>
        </p:nvCxnSpPr>
        <p:spPr>
          <a:xfrm>
            <a:off x="3508715" y="1405236"/>
            <a:ext cx="197561" cy="28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 xmlns:a16="http://schemas.microsoft.com/office/drawing/2014/main" id="{FEDB0E21-14E6-4CF6-9E1B-40095D6168D5}"/>
              </a:ext>
            </a:extLst>
          </p:cNvPr>
          <p:cNvCxnSpPr/>
          <p:nvPr/>
        </p:nvCxnSpPr>
        <p:spPr>
          <a:xfrm>
            <a:off x="3045686" y="2083688"/>
            <a:ext cx="0" cy="240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 xmlns:a16="http://schemas.microsoft.com/office/drawing/2014/main" id="{0A152E59-822C-46A6-BB48-AE0759FB4825}"/>
              </a:ext>
            </a:extLst>
          </p:cNvPr>
          <p:cNvSpPr/>
          <p:nvPr/>
        </p:nvSpPr>
        <p:spPr>
          <a:xfrm>
            <a:off x="2873157" y="231766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endParaRPr lang="zh-CN" altLang="en-US"/>
          </a:p>
        </p:txBody>
      </p:sp>
      <p:cxnSp>
        <p:nvCxnSpPr>
          <p:cNvPr id="23" name="直接连接符 22">
            <a:extLst>
              <a:ext uri="{FF2B5EF4-FFF2-40B4-BE49-F238E27FC236}">
                <a16:creationId xmlns="" xmlns:a16="http://schemas.microsoft.com/office/drawing/2014/main" id="{E1172D8D-3E49-46DA-9336-E76577CCD8F9}"/>
              </a:ext>
            </a:extLst>
          </p:cNvPr>
          <p:cNvCxnSpPr>
            <a:cxnSpLocks/>
          </p:cNvCxnSpPr>
          <p:nvPr/>
        </p:nvCxnSpPr>
        <p:spPr>
          <a:xfrm>
            <a:off x="37705" y="948857"/>
            <a:ext cx="0" cy="2035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 xmlns:a16="http://schemas.microsoft.com/office/drawing/2014/main" id="{BF24ADB0-868B-468E-B431-9121226821CD}"/>
              </a:ext>
            </a:extLst>
          </p:cNvPr>
          <p:cNvCxnSpPr>
            <a:cxnSpLocks/>
          </p:cNvCxnSpPr>
          <p:nvPr/>
        </p:nvCxnSpPr>
        <p:spPr>
          <a:xfrm>
            <a:off x="37705" y="949893"/>
            <a:ext cx="4218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F167FD52-89F3-4C1D-87FB-4C13C85C1AE8}"/>
              </a:ext>
            </a:extLst>
          </p:cNvPr>
          <p:cNvCxnSpPr/>
          <p:nvPr/>
        </p:nvCxnSpPr>
        <p:spPr>
          <a:xfrm>
            <a:off x="37705" y="2985727"/>
            <a:ext cx="4218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5AB4E0FA-7C4B-4CF0-A94F-523348BFA143}"/>
              </a:ext>
            </a:extLst>
          </p:cNvPr>
          <p:cNvCxnSpPr/>
          <p:nvPr/>
        </p:nvCxnSpPr>
        <p:spPr>
          <a:xfrm>
            <a:off x="4256022" y="949893"/>
            <a:ext cx="0" cy="2035834"/>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 xmlns:a16="http://schemas.microsoft.com/office/drawing/2014/main" id="{CD2FAF22-E8C7-41AC-9FBD-5F731F7B9A9D}"/>
              </a:ext>
            </a:extLst>
          </p:cNvPr>
          <p:cNvSpPr/>
          <p:nvPr/>
        </p:nvSpPr>
        <p:spPr>
          <a:xfrm>
            <a:off x="5869613" y="110125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28" name="椭圆 27">
            <a:extLst>
              <a:ext uri="{FF2B5EF4-FFF2-40B4-BE49-F238E27FC236}">
                <a16:creationId xmlns="" xmlns:a16="http://schemas.microsoft.com/office/drawing/2014/main" id="{6A23A1CA-1322-42A7-BFD6-BF2C6E5EB128}"/>
              </a:ext>
            </a:extLst>
          </p:cNvPr>
          <p:cNvSpPr/>
          <p:nvPr/>
        </p:nvSpPr>
        <p:spPr>
          <a:xfrm>
            <a:off x="5371373" y="167157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29" name="椭圆 28">
            <a:extLst>
              <a:ext uri="{FF2B5EF4-FFF2-40B4-BE49-F238E27FC236}">
                <a16:creationId xmlns="" xmlns:a16="http://schemas.microsoft.com/office/drawing/2014/main" id="{975F149A-46FA-41C1-BF62-DF0B3CAD060E}"/>
              </a:ext>
            </a:extLst>
          </p:cNvPr>
          <p:cNvSpPr/>
          <p:nvPr/>
        </p:nvSpPr>
        <p:spPr>
          <a:xfrm>
            <a:off x="5868573" y="203868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30" name="椭圆 29">
            <a:extLst>
              <a:ext uri="{FF2B5EF4-FFF2-40B4-BE49-F238E27FC236}">
                <a16:creationId xmlns="" xmlns:a16="http://schemas.microsoft.com/office/drawing/2014/main" id="{4614AA48-A081-494E-9097-AB4565813FB1}"/>
              </a:ext>
            </a:extLst>
          </p:cNvPr>
          <p:cNvSpPr/>
          <p:nvPr/>
        </p:nvSpPr>
        <p:spPr>
          <a:xfrm>
            <a:off x="6255181" y="251378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31" name="椭圆 30">
            <a:extLst>
              <a:ext uri="{FF2B5EF4-FFF2-40B4-BE49-F238E27FC236}">
                <a16:creationId xmlns="" xmlns:a16="http://schemas.microsoft.com/office/drawing/2014/main" id="{F6A2B3BA-C260-4719-B754-A3BB2B952956}"/>
              </a:ext>
            </a:extLst>
          </p:cNvPr>
          <p:cNvSpPr/>
          <p:nvPr/>
        </p:nvSpPr>
        <p:spPr>
          <a:xfrm>
            <a:off x="5421172" y="250934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cxnSp>
        <p:nvCxnSpPr>
          <p:cNvPr id="32" name="直接箭头连接符 31">
            <a:extLst>
              <a:ext uri="{FF2B5EF4-FFF2-40B4-BE49-F238E27FC236}">
                <a16:creationId xmlns="" xmlns:a16="http://schemas.microsoft.com/office/drawing/2014/main" id="{F548E34E-FA3A-4B33-9D29-E384F2EDD490}"/>
              </a:ext>
            </a:extLst>
          </p:cNvPr>
          <p:cNvCxnSpPr>
            <a:cxnSpLocks/>
          </p:cNvCxnSpPr>
          <p:nvPr/>
        </p:nvCxnSpPr>
        <p:spPr>
          <a:xfrm flipH="1">
            <a:off x="5633042" y="1433006"/>
            <a:ext cx="240787" cy="23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 xmlns:a16="http://schemas.microsoft.com/office/drawing/2014/main" id="{F3599980-2234-41DF-AB47-2E220ED951CF}"/>
              </a:ext>
            </a:extLst>
          </p:cNvPr>
          <p:cNvSpPr/>
          <p:nvPr/>
        </p:nvSpPr>
        <p:spPr>
          <a:xfrm>
            <a:off x="6922737" y="116684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cxnSp>
        <p:nvCxnSpPr>
          <p:cNvPr id="34" name="直接箭头连接符 33">
            <a:extLst>
              <a:ext uri="{FF2B5EF4-FFF2-40B4-BE49-F238E27FC236}">
                <a16:creationId xmlns="" xmlns:a16="http://schemas.microsoft.com/office/drawing/2014/main" id="{D92E0FE9-F434-4FA4-99A3-A15E9C96E269}"/>
              </a:ext>
            </a:extLst>
          </p:cNvPr>
          <p:cNvCxnSpPr>
            <a:cxnSpLocks/>
            <a:endCxn id="35" idx="7"/>
          </p:cNvCxnSpPr>
          <p:nvPr/>
        </p:nvCxnSpPr>
        <p:spPr>
          <a:xfrm flipH="1">
            <a:off x="6913245" y="1525459"/>
            <a:ext cx="117288" cy="23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 xmlns:a16="http://schemas.microsoft.com/office/drawing/2014/main" id="{DECF0BD3-8E2D-4EE4-A278-430E568FA211}"/>
              </a:ext>
            </a:extLst>
          </p:cNvPr>
          <p:cNvSpPr/>
          <p:nvPr/>
        </p:nvSpPr>
        <p:spPr>
          <a:xfrm>
            <a:off x="6618720" y="171452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sp>
        <p:nvSpPr>
          <p:cNvPr id="36" name="椭圆 35">
            <a:extLst>
              <a:ext uri="{FF2B5EF4-FFF2-40B4-BE49-F238E27FC236}">
                <a16:creationId xmlns="" xmlns:a16="http://schemas.microsoft.com/office/drawing/2014/main" id="{AB6450F1-1A54-497B-865D-79230FED7C8C}"/>
              </a:ext>
            </a:extLst>
          </p:cNvPr>
          <p:cNvSpPr/>
          <p:nvPr/>
        </p:nvSpPr>
        <p:spPr>
          <a:xfrm>
            <a:off x="5215430" y="460387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a:t>
            </a:r>
            <a:endParaRPr lang="zh-CN" altLang="en-US"/>
          </a:p>
        </p:txBody>
      </p:sp>
      <p:cxnSp>
        <p:nvCxnSpPr>
          <p:cNvPr id="37" name="直接箭头连接符 36">
            <a:extLst>
              <a:ext uri="{FF2B5EF4-FFF2-40B4-BE49-F238E27FC236}">
                <a16:creationId xmlns="" xmlns:a16="http://schemas.microsoft.com/office/drawing/2014/main" id="{F4C3D774-090D-4BE9-89F0-CBD9B4748DD8}"/>
              </a:ext>
            </a:extLst>
          </p:cNvPr>
          <p:cNvCxnSpPr>
            <a:cxnSpLocks/>
            <a:endCxn id="38" idx="0"/>
          </p:cNvCxnSpPr>
          <p:nvPr/>
        </p:nvCxnSpPr>
        <p:spPr>
          <a:xfrm flipH="1">
            <a:off x="5226764" y="4867877"/>
            <a:ext cx="106762" cy="225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 xmlns:a16="http://schemas.microsoft.com/office/drawing/2014/main" id="{FF401226-95AE-4639-95F0-99D4F80980BE}"/>
              </a:ext>
            </a:extLst>
          </p:cNvPr>
          <p:cNvSpPr/>
          <p:nvPr/>
        </p:nvSpPr>
        <p:spPr>
          <a:xfrm>
            <a:off x="5054235" y="509292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a:t>
            </a:r>
            <a:endParaRPr lang="zh-CN" altLang="en-US"/>
          </a:p>
        </p:txBody>
      </p:sp>
      <p:sp>
        <p:nvSpPr>
          <p:cNvPr id="39" name="椭圆 38">
            <a:extLst>
              <a:ext uri="{FF2B5EF4-FFF2-40B4-BE49-F238E27FC236}">
                <a16:creationId xmlns="" xmlns:a16="http://schemas.microsoft.com/office/drawing/2014/main" id="{0C078A7A-B716-4C40-9C41-4552B65803C4}"/>
              </a:ext>
            </a:extLst>
          </p:cNvPr>
          <p:cNvSpPr/>
          <p:nvPr/>
        </p:nvSpPr>
        <p:spPr>
          <a:xfrm>
            <a:off x="5385517" y="555387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t>
            </a:r>
            <a:endParaRPr lang="zh-CN" altLang="en-US"/>
          </a:p>
        </p:txBody>
      </p:sp>
      <p:cxnSp>
        <p:nvCxnSpPr>
          <p:cNvPr id="40" name="直接箭头连接符 39">
            <a:extLst>
              <a:ext uri="{FF2B5EF4-FFF2-40B4-BE49-F238E27FC236}">
                <a16:creationId xmlns="" xmlns:a16="http://schemas.microsoft.com/office/drawing/2014/main" id="{79746FF4-8CE2-4644-8841-5054C027AC6E}"/>
              </a:ext>
            </a:extLst>
          </p:cNvPr>
          <p:cNvCxnSpPr>
            <a:cxnSpLocks/>
            <a:endCxn id="39" idx="1"/>
          </p:cNvCxnSpPr>
          <p:nvPr/>
        </p:nvCxnSpPr>
        <p:spPr>
          <a:xfrm>
            <a:off x="5286737" y="5393541"/>
            <a:ext cx="149312" cy="21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 xmlns:a16="http://schemas.microsoft.com/office/drawing/2014/main" id="{43620279-6C03-49E6-B768-2EA6F4D8931D}"/>
              </a:ext>
            </a:extLst>
          </p:cNvPr>
          <p:cNvSpPr/>
          <p:nvPr/>
        </p:nvSpPr>
        <p:spPr>
          <a:xfrm>
            <a:off x="4721135" y="559246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endParaRPr lang="zh-CN" altLang="en-US"/>
          </a:p>
        </p:txBody>
      </p:sp>
      <p:cxnSp>
        <p:nvCxnSpPr>
          <p:cNvPr id="42" name="直接连接符 41">
            <a:extLst>
              <a:ext uri="{FF2B5EF4-FFF2-40B4-BE49-F238E27FC236}">
                <a16:creationId xmlns="" xmlns:a16="http://schemas.microsoft.com/office/drawing/2014/main" id="{4D1EBB38-E6C5-4DFA-B51C-48D20EFCA8AB}"/>
              </a:ext>
            </a:extLst>
          </p:cNvPr>
          <p:cNvCxnSpPr>
            <a:cxnSpLocks/>
          </p:cNvCxnSpPr>
          <p:nvPr/>
        </p:nvCxnSpPr>
        <p:spPr>
          <a:xfrm>
            <a:off x="4901081" y="949220"/>
            <a:ext cx="0" cy="2035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 xmlns:a16="http://schemas.microsoft.com/office/drawing/2014/main" id="{34B33A8B-5560-4286-A1FA-5391E26CE762}"/>
              </a:ext>
            </a:extLst>
          </p:cNvPr>
          <p:cNvCxnSpPr>
            <a:cxnSpLocks/>
          </p:cNvCxnSpPr>
          <p:nvPr/>
        </p:nvCxnSpPr>
        <p:spPr>
          <a:xfrm>
            <a:off x="4901081" y="949220"/>
            <a:ext cx="4218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 xmlns:a16="http://schemas.microsoft.com/office/drawing/2014/main" id="{9BF29D7C-B284-4871-8452-A09FFD539492}"/>
              </a:ext>
            </a:extLst>
          </p:cNvPr>
          <p:cNvCxnSpPr/>
          <p:nvPr/>
        </p:nvCxnSpPr>
        <p:spPr>
          <a:xfrm>
            <a:off x="4901080" y="2985054"/>
            <a:ext cx="4218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 xmlns:a16="http://schemas.microsoft.com/office/drawing/2014/main" id="{3BCBAADE-4B5D-470F-A331-6698ACC11A51}"/>
              </a:ext>
            </a:extLst>
          </p:cNvPr>
          <p:cNvCxnSpPr/>
          <p:nvPr/>
        </p:nvCxnSpPr>
        <p:spPr>
          <a:xfrm>
            <a:off x="9119398" y="949220"/>
            <a:ext cx="0" cy="2035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 xmlns:a16="http://schemas.microsoft.com/office/drawing/2014/main" id="{61800DB5-9D9A-46E0-B142-368733A81524}"/>
              </a:ext>
            </a:extLst>
          </p:cNvPr>
          <p:cNvCxnSpPr>
            <a:stCxn id="28" idx="5"/>
            <a:endCxn id="29" idx="1"/>
          </p:cNvCxnSpPr>
          <p:nvPr/>
        </p:nvCxnSpPr>
        <p:spPr>
          <a:xfrm>
            <a:off x="5665898" y="1966101"/>
            <a:ext cx="253207" cy="123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 xmlns:a16="http://schemas.microsoft.com/office/drawing/2014/main" id="{9C6A7632-01A8-43E4-8413-FA704CD4F1BB}"/>
              </a:ext>
            </a:extLst>
          </p:cNvPr>
          <p:cNvCxnSpPr>
            <a:endCxn id="30" idx="1"/>
          </p:cNvCxnSpPr>
          <p:nvPr/>
        </p:nvCxnSpPr>
        <p:spPr>
          <a:xfrm>
            <a:off x="6082652" y="2304966"/>
            <a:ext cx="223061" cy="25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 xmlns:a16="http://schemas.microsoft.com/office/drawing/2014/main" id="{C68C062B-FEF6-496A-A7A5-6A22BCEABCEF}"/>
              </a:ext>
            </a:extLst>
          </p:cNvPr>
          <p:cNvCxnSpPr>
            <a:stCxn id="29" idx="3"/>
            <a:endCxn id="31" idx="7"/>
          </p:cNvCxnSpPr>
          <p:nvPr/>
        </p:nvCxnSpPr>
        <p:spPr>
          <a:xfrm flipH="1">
            <a:off x="5715697" y="2333212"/>
            <a:ext cx="203408" cy="22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 xmlns:a16="http://schemas.microsoft.com/office/drawing/2014/main" id="{AEB67754-CDAC-4E2C-814A-76CCE64D68B9}"/>
              </a:ext>
            </a:extLst>
          </p:cNvPr>
          <p:cNvCxnSpPr>
            <a:cxnSpLocks/>
            <a:stCxn id="38" idx="3"/>
            <a:endCxn id="41" idx="0"/>
          </p:cNvCxnSpPr>
          <p:nvPr/>
        </p:nvCxnSpPr>
        <p:spPr>
          <a:xfrm flipH="1">
            <a:off x="4893664" y="5387452"/>
            <a:ext cx="211103" cy="205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 xmlns:a16="http://schemas.microsoft.com/office/drawing/2014/main" id="{45D34865-AE30-4BD0-9D54-FADCD8720C04}"/>
              </a:ext>
            </a:extLst>
          </p:cNvPr>
          <p:cNvSpPr/>
          <p:nvPr/>
        </p:nvSpPr>
        <p:spPr>
          <a:xfrm>
            <a:off x="4797308" y="417072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sp>
        <p:nvSpPr>
          <p:cNvPr id="51" name="椭圆 50">
            <a:extLst>
              <a:ext uri="{FF2B5EF4-FFF2-40B4-BE49-F238E27FC236}">
                <a16:creationId xmlns="" xmlns:a16="http://schemas.microsoft.com/office/drawing/2014/main" id="{2300C021-64AF-4BEC-BA2E-E752883EB393}"/>
              </a:ext>
            </a:extLst>
          </p:cNvPr>
          <p:cNvSpPr/>
          <p:nvPr/>
        </p:nvSpPr>
        <p:spPr>
          <a:xfrm>
            <a:off x="4500249" y="4691295"/>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cxnSp>
        <p:nvCxnSpPr>
          <p:cNvPr id="52" name="直接连接符 51">
            <a:extLst>
              <a:ext uri="{FF2B5EF4-FFF2-40B4-BE49-F238E27FC236}">
                <a16:creationId xmlns="" xmlns:a16="http://schemas.microsoft.com/office/drawing/2014/main" id="{8C2115AD-E74D-427B-BE1B-1FF61048829D}"/>
              </a:ext>
            </a:extLst>
          </p:cNvPr>
          <p:cNvCxnSpPr>
            <a:cxnSpLocks/>
          </p:cNvCxnSpPr>
          <p:nvPr/>
        </p:nvCxnSpPr>
        <p:spPr>
          <a:xfrm>
            <a:off x="2804940" y="3653411"/>
            <a:ext cx="0" cy="237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 xmlns:a16="http://schemas.microsoft.com/office/drawing/2014/main" id="{B40C9F30-8F1E-498F-9E10-58A93126B520}"/>
              </a:ext>
            </a:extLst>
          </p:cNvPr>
          <p:cNvCxnSpPr>
            <a:cxnSpLocks/>
          </p:cNvCxnSpPr>
          <p:nvPr/>
        </p:nvCxnSpPr>
        <p:spPr>
          <a:xfrm>
            <a:off x="2818263" y="3653411"/>
            <a:ext cx="4218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 xmlns:a16="http://schemas.microsoft.com/office/drawing/2014/main" id="{0958EB96-A3AD-4B07-BAC0-503E603C186C}"/>
              </a:ext>
            </a:extLst>
          </p:cNvPr>
          <p:cNvCxnSpPr/>
          <p:nvPr/>
        </p:nvCxnSpPr>
        <p:spPr>
          <a:xfrm>
            <a:off x="2804940" y="6025675"/>
            <a:ext cx="4218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 xmlns:a16="http://schemas.microsoft.com/office/drawing/2014/main" id="{2E93F5F6-B2D9-4F0D-89E1-EA7EEE4C56FE}"/>
              </a:ext>
            </a:extLst>
          </p:cNvPr>
          <p:cNvCxnSpPr>
            <a:cxnSpLocks/>
          </p:cNvCxnSpPr>
          <p:nvPr/>
        </p:nvCxnSpPr>
        <p:spPr>
          <a:xfrm flipH="1">
            <a:off x="7023257" y="3653411"/>
            <a:ext cx="13323" cy="2372264"/>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 xmlns:a16="http://schemas.microsoft.com/office/drawing/2014/main" id="{2D8525AC-2BD5-4414-9BA6-B2C7717B3AFA}"/>
              </a:ext>
            </a:extLst>
          </p:cNvPr>
          <p:cNvSpPr/>
          <p:nvPr/>
        </p:nvSpPr>
        <p:spPr>
          <a:xfrm>
            <a:off x="4157505" y="379007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57" name="椭圆 56">
            <a:extLst>
              <a:ext uri="{FF2B5EF4-FFF2-40B4-BE49-F238E27FC236}">
                <a16:creationId xmlns="" xmlns:a16="http://schemas.microsoft.com/office/drawing/2014/main" id="{7CCACE10-92B0-43C8-BB2B-DC016124DE90}"/>
              </a:ext>
            </a:extLst>
          </p:cNvPr>
          <p:cNvSpPr/>
          <p:nvPr/>
        </p:nvSpPr>
        <p:spPr>
          <a:xfrm>
            <a:off x="3565909" y="434325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58" name="椭圆 57">
            <a:extLst>
              <a:ext uri="{FF2B5EF4-FFF2-40B4-BE49-F238E27FC236}">
                <a16:creationId xmlns="" xmlns:a16="http://schemas.microsoft.com/office/drawing/2014/main" id="{4890EB48-93A1-439D-956A-37581B60254C}"/>
              </a:ext>
            </a:extLst>
          </p:cNvPr>
          <p:cNvSpPr/>
          <p:nvPr/>
        </p:nvSpPr>
        <p:spPr>
          <a:xfrm>
            <a:off x="4063109" y="471036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9" name="椭圆 58">
            <a:extLst>
              <a:ext uri="{FF2B5EF4-FFF2-40B4-BE49-F238E27FC236}">
                <a16:creationId xmlns="" xmlns:a16="http://schemas.microsoft.com/office/drawing/2014/main" id="{2149B63A-4CC7-41BE-85E7-0B9D48C74C70}"/>
              </a:ext>
            </a:extLst>
          </p:cNvPr>
          <p:cNvSpPr/>
          <p:nvPr/>
        </p:nvSpPr>
        <p:spPr>
          <a:xfrm>
            <a:off x="4449717" y="5185465"/>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60" name="椭圆 59">
            <a:extLst>
              <a:ext uri="{FF2B5EF4-FFF2-40B4-BE49-F238E27FC236}">
                <a16:creationId xmlns="" xmlns:a16="http://schemas.microsoft.com/office/drawing/2014/main" id="{5E06E765-C19E-40FC-8E9F-D265FA5903BA}"/>
              </a:ext>
            </a:extLst>
          </p:cNvPr>
          <p:cNvSpPr/>
          <p:nvPr/>
        </p:nvSpPr>
        <p:spPr>
          <a:xfrm>
            <a:off x="3615708" y="518102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cxnSp>
        <p:nvCxnSpPr>
          <p:cNvPr id="61" name="直接箭头连接符 60">
            <a:extLst>
              <a:ext uri="{FF2B5EF4-FFF2-40B4-BE49-F238E27FC236}">
                <a16:creationId xmlns="" xmlns:a16="http://schemas.microsoft.com/office/drawing/2014/main" id="{61679187-3DB5-411A-858B-65CFF74D6E76}"/>
              </a:ext>
            </a:extLst>
          </p:cNvPr>
          <p:cNvCxnSpPr>
            <a:cxnSpLocks/>
            <a:stCxn id="56" idx="3"/>
          </p:cNvCxnSpPr>
          <p:nvPr/>
        </p:nvCxnSpPr>
        <p:spPr>
          <a:xfrm flipH="1">
            <a:off x="3827579" y="4084595"/>
            <a:ext cx="380458" cy="25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 xmlns:a16="http://schemas.microsoft.com/office/drawing/2014/main" id="{934685DF-A165-45EF-98E1-1DEBF54763A7}"/>
              </a:ext>
            </a:extLst>
          </p:cNvPr>
          <p:cNvCxnSpPr>
            <a:stCxn id="57" idx="5"/>
            <a:endCxn id="58" idx="1"/>
          </p:cNvCxnSpPr>
          <p:nvPr/>
        </p:nvCxnSpPr>
        <p:spPr>
          <a:xfrm>
            <a:off x="3860434" y="4637782"/>
            <a:ext cx="253207" cy="123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 xmlns:a16="http://schemas.microsoft.com/office/drawing/2014/main" id="{4CB495AE-7311-46E3-AD51-A5842B82C8E8}"/>
              </a:ext>
            </a:extLst>
          </p:cNvPr>
          <p:cNvCxnSpPr>
            <a:endCxn id="59" idx="1"/>
          </p:cNvCxnSpPr>
          <p:nvPr/>
        </p:nvCxnSpPr>
        <p:spPr>
          <a:xfrm>
            <a:off x="4277188" y="4976647"/>
            <a:ext cx="223061" cy="25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 xmlns:a16="http://schemas.microsoft.com/office/drawing/2014/main" id="{A8A86944-D555-4E97-BB7A-A15BE023AD93}"/>
              </a:ext>
            </a:extLst>
          </p:cNvPr>
          <p:cNvCxnSpPr>
            <a:stCxn id="58" idx="3"/>
            <a:endCxn id="60" idx="7"/>
          </p:cNvCxnSpPr>
          <p:nvPr/>
        </p:nvCxnSpPr>
        <p:spPr>
          <a:xfrm flipH="1">
            <a:off x="3910233" y="5004893"/>
            <a:ext cx="203408" cy="22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 xmlns:a16="http://schemas.microsoft.com/office/drawing/2014/main" id="{9C499174-C02A-4A4C-A6D4-1EFF0D883705}"/>
              </a:ext>
            </a:extLst>
          </p:cNvPr>
          <p:cNvCxnSpPr>
            <a:cxnSpLocks/>
          </p:cNvCxnSpPr>
          <p:nvPr/>
        </p:nvCxnSpPr>
        <p:spPr>
          <a:xfrm>
            <a:off x="4500249" y="4025407"/>
            <a:ext cx="347592" cy="19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 xmlns:a16="http://schemas.microsoft.com/office/drawing/2014/main" id="{CAD87B7D-DE68-4C3C-ABA0-78D21302AD0D}"/>
              </a:ext>
            </a:extLst>
          </p:cNvPr>
          <p:cNvCxnSpPr>
            <a:stCxn id="50" idx="3"/>
            <a:endCxn id="51" idx="0"/>
          </p:cNvCxnSpPr>
          <p:nvPr/>
        </p:nvCxnSpPr>
        <p:spPr>
          <a:xfrm flipH="1">
            <a:off x="4672778" y="4465253"/>
            <a:ext cx="175062" cy="22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 xmlns:a16="http://schemas.microsoft.com/office/drawing/2014/main" id="{14359027-E882-4B93-BC77-BECF5781CB7E}"/>
              </a:ext>
            </a:extLst>
          </p:cNvPr>
          <p:cNvCxnSpPr>
            <a:stCxn id="50" idx="5"/>
            <a:endCxn id="36" idx="1"/>
          </p:cNvCxnSpPr>
          <p:nvPr/>
        </p:nvCxnSpPr>
        <p:spPr>
          <a:xfrm>
            <a:off x="5091833" y="4465253"/>
            <a:ext cx="174129" cy="18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 xmlns:a16="http://schemas.microsoft.com/office/drawing/2014/main" id="{6AB32715-003D-4039-8F8D-9227F1449FCD}"/>
              </a:ext>
            </a:extLst>
          </p:cNvPr>
          <p:cNvCxnSpPr>
            <a:cxnSpLocks/>
          </p:cNvCxnSpPr>
          <p:nvPr/>
        </p:nvCxnSpPr>
        <p:spPr>
          <a:xfrm>
            <a:off x="1731789" y="3011713"/>
            <a:ext cx="994405" cy="155993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69" name="直接箭头连接符 68">
            <a:extLst>
              <a:ext uri="{FF2B5EF4-FFF2-40B4-BE49-F238E27FC236}">
                <a16:creationId xmlns="" xmlns:a16="http://schemas.microsoft.com/office/drawing/2014/main" id="{FDFBD13C-2C87-4780-9A1C-A7CD6D59A479}"/>
              </a:ext>
            </a:extLst>
          </p:cNvPr>
          <p:cNvCxnSpPr>
            <a:cxnSpLocks/>
          </p:cNvCxnSpPr>
          <p:nvPr/>
        </p:nvCxnSpPr>
        <p:spPr>
          <a:xfrm flipV="1">
            <a:off x="7184452" y="2980611"/>
            <a:ext cx="1484366" cy="153517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0" name="直接箭头连接符 69">
            <a:extLst>
              <a:ext uri="{FF2B5EF4-FFF2-40B4-BE49-F238E27FC236}">
                <a16:creationId xmlns="" xmlns:a16="http://schemas.microsoft.com/office/drawing/2014/main" id="{78FAC635-9034-45F2-A2B6-8FF0F8082011}"/>
              </a:ext>
            </a:extLst>
          </p:cNvPr>
          <p:cNvCxnSpPr>
            <a:cxnSpLocks/>
          </p:cNvCxnSpPr>
          <p:nvPr/>
        </p:nvCxnSpPr>
        <p:spPr>
          <a:xfrm>
            <a:off x="4208037" y="2015702"/>
            <a:ext cx="70985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71" name="文本框 70">
            <a:extLst>
              <a:ext uri="{FF2B5EF4-FFF2-40B4-BE49-F238E27FC236}">
                <a16:creationId xmlns="" xmlns:a16="http://schemas.microsoft.com/office/drawing/2014/main" id="{52EE4319-9C4B-437F-926C-C037A5E74554}"/>
              </a:ext>
            </a:extLst>
          </p:cNvPr>
          <p:cNvSpPr txBox="1"/>
          <p:nvPr/>
        </p:nvSpPr>
        <p:spPr>
          <a:xfrm>
            <a:off x="3723461" y="2155262"/>
            <a:ext cx="461665" cy="699808"/>
          </a:xfrm>
          <a:prstGeom prst="rect">
            <a:avLst/>
          </a:prstGeom>
          <a:noFill/>
        </p:spPr>
        <p:txBody>
          <a:bodyPr vert="eaVert" wrap="square" rtlCol="0">
            <a:spAutoFit/>
          </a:bodyPr>
          <a:lstStyle/>
          <a:p>
            <a:r>
              <a:rPr lang="zh-CN" altLang="en-US"/>
              <a:t>森林</a:t>
            </a:r>
          </a:p>
        </p:txBody>
      </p:sp>
      <p:sp>
        <p:nvSpPr>
          <p:cNvPr id="72" name="文本框 71">
            <a:extLst>
              <a:ext uri="{FF2B5EF4-FFF2-40B4-BE49-F238E27FC236}">
                <a16:creationId xmlns="" xmlns:a16="http://schemas.microsoft.com/office/drawing/2014/main" id="{A93BBCF3-3D78-4D15-ADCE-2D4F018C8072}"/>
              </a:ext>
            </a:extLst>
          </p:cNvPr>
          <p:cNvSpPr txBox="1"/>
          <p:nvPr/>
        </p:nvSpPr>
        <p:spPr>
          <a:xfrm>
            <a:off x="8593000" y="1405237"/>
            <a:ext cx="461665" cy="1449160"/>
          </a:xfrm>
          <a:prstGeom prst="rect">
            <a:avLst/>
          </a:prstGeom>
          <a:noFill/>
        </p:spPr>
        <p:txBody>
          <a:bodyPr vert="eaVert" wrap="square" rtlCol="0">
            <a:spAutoFit/>
          </a:bodyPr>
          <a:lstStyle/>
          <a:p>
            <a:r>
              <a:rPr lang="zh-CN" altLang="en-US"/>
              <a:t>二叉树森林</a:t>
            </a:r>
          </a:p>
        </p:txBody>
      </p:sp>
      <p:sp>
        <p:nvSpPr>
          <p:cNvPr id="73" name="文本框 72">
            <a:extLst>
              <a:ext uri="{FF2B5EF4-FFF2-40B4-BE49-F238E27FC236}">
                <a16:creationId xmlns="" xmlns:a16="http://schemas.microsoft.com/office/drawing/2014/main" id="{131C9367-69C6-4D04-B72D-D273C1E09198}"/>
              </a:ext>
            </a:extLst>
          </p:cNvPr>
          <p:cNvSpPr txBox="1"/>
          <p:nvPr/>
        </p:nvSpPr>
        <p:spPr>
          <a:xfrm>
            <a:off x="6437995" y="3994003"/>
            <a:ext cx="461665" cy="1393449"/>
          </a:xfrm>
          <a:prstGeom prst="rect">
            <a:avLst/>
          </a:prstGeom>
          <a:noFill/>
        </p:spPr>
        <p:txBody>
          <a:bodyPr vert="eaVert" wrap="square" rtlCol="0">
            <a:spAutoFit/>
          </a:bodyPr>
          <a:lstStyle/>
          <a:p>
            <a:r>
              <a:rPr lang="zh-CN" altLang="en-US"/>
              <a:t>二叉树</a:t>
            </a:r>
          </a:p>
        </p:txBody>
      </p:sp>
      <p:sp>
        <p:nvSpPr>
          <p:cNvPr id="74" name="椭圆 73">
            <a:extLst>
              <a:ext uri="{FF2B5EF4-FFF2-40B4-BE49-F238E27FC236}">
                <a16:creationId xmlns="" xmlns:a16="http://schemas.microsoft.com/office/drawing/2014/main" id="{960C5299-9D8B-43F0-909D-71682F7CE250}"/>
              </a:ext>
            </a:extLst>
          </p:cNvPr>
          <p:cNvSpPr/>
          <p:nvPr/>
        </p:nvSpPr>
        <p:spPr>
          <a:xfrm>
            <a:off x="7921670" y="111226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a:t>
            </a:r>
            <a:endParaRPr lang="zh-CN" altLang="en-US"/>
          </a:p>
        </p:txBody>
      </p:sp>
      <p:cxnSp>
        <p:nvCxnSpPr>
          <p:cNvPr id="75" name="直接箭头连接符 74">
            <a:extLst>
              <a:ext uri="{FF2B5EF4-FFF2-40B4-BE49-F238E27FC236}">
                <a16:creationId xmlns="" xmlns:a16="http://schemas.microsoft.com/office/drawing/2014/main" id="{83854876-11E5-49B8-BBA0-D6EEA6F94075}"/>
              </a:ext>
            </a:extLst>
          </p:cNvPr>
          <p:cNvCxnSpPr/>
          <p:nvPr/>
        </p:nvCxnSpPr>
        <p:spPr>
          <a:xfrm flipH="1">
            <a:off x="7856046" y="1433329"/>
            <a:ext cx="129200" cy="298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 xmlns:a16="http://schemas.microsoft.com/office/drawing/2014/main" id="{FB3D4D27-4B76-4350-80EF-33C97F14FEBE}"/>
              </a:ext>
            </a:extLst>
          </p:cNvPr>
          <p:cNvSpPr/>
          <p:nvPr/>
        </p:nvSpPr>
        <p:spPr>
          <a:xfrm>
            <a:off x="7592646" y="173181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a:t>
            </a:r>
            <a:endParaRPr lang="zh-CN" altLang="en-US"/>
          </a:p>
        </p:txBody>
      </p:sp>
      <p:sp>
        <p:nvSpPr>
          <p:cNvPr id="77" name="椭圆 76">
            <a:extLst>
              <a:ext uri="{FF2B5EF4-FFF2-40B4-BE49-F238E27FC236}">
                <a16:creationId xmlns="" xmlns:a16="http://schemas.microsoft.com/office/drawing/2014/main" id="{58EEEADE-4386-45C8-A809-0F7EA6FC073D}"/>
              </a:ext>
            </a:extLst>
          </p:cNvPr>
          <p:cNvSpPr/>
          <p:nvPr/>
        </p:nvSpPr>
        <p:spPr>
          <a:xfrm>
            <a:off x="7992965" y="2314665"/>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t>
            </a:r>
            <a:endParaRPr lang="zh-CN" altLang="en-US"/>
          </a:p>
        </p:txBody>
      </p:sp>
      <p:cxnSp>
        <p:nvCxnSpPr>
          <p:cNvPr id="78" name="直接箭头连接符 77">
            <a:extLst>
              <a:ext uri="{FF2B5EF4-FFF2-40B4-BE49-F238E27FC236}">
                <a16:creationId xmlns="" xmlns:a16="http://schemas.microsoft.com/office/drawing/2014/main" id="{82E5DE43-33F2-49A9-A9FC-16976CFCE585}"/>
              </a:ext>
            </a:extLst>
          </p:cNvPr>
          <p:cNvCxnSpPr>
            <a:cxnSpLocks/>
          </p:cNvCxnSpPr>
          <p:nvPr/>
        </p:nvCxnSpPr>
        <p:spPr>
          <a:xfrm>
            <a:off x="7897159" y="2016724"/>
            <a:ext cx="197561" cy="28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 xmlns:a16="http://schemas.microsoft.com/office/drawing/2014/main" id="{1DBCC377-E6C7-4DC5-BE56-C8F04653454E}"/>
              </a:ext>
            </a:extLst>
          </p:cNvPr>
          <p:cNvCxnSpPr>
            <a:cxnSpLocks/>
          </p:cNvCxnSpPr>
          <p:nvPr/>
        </p:nvCxnSpPr>
        <p:spPr>
          <a:xfrm flipH="1">
            <a:off x="7499036" y="2048343"/>
            <a:ext cx="171318" cy="24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 xmlns:a16="http://schemas.microsoft.com/office/drawing/2014/main" id="{C331F9E3-F03B-4104-B063-413D59228DC9}"/>
              </a:ext>
            </a:extLst>
          </p:cNvPr>
          <p:cNvSpPr/>
          <p:nvPr/>
        </p:nvSpPr>
        <p:spPr>
          <a:xfrm>
            <a:off x="7272231" y="228219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endParaRPr lang="zh-CN" altLang="en-US"/>
          </a:p>
        </p:txBody>
      </p:sp>
    </p:spTree>
    <p:extLst>
      <p:ext uri="{BB962C8B-B14F-4D97-AF65-F5344CB8AC3E}">
        <p14:creationId xmlns:p14="http://schemas.microsoft.com/office/powerpoint/2010/main" val="32183316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908720"/>
            <a:ext cx="7632848" cy="1055289"/>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五、树与森林</a:t>
            </a:r>
            <a:endParaRPr lang="en-US" altLang="zh-CN" sz="2400" b="1"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12</a:t>
            </a:r>
            <a:r>
              <a:rPr lang="zh-CN" altLang="en-US" sz="2000" kern="100">
                <a:latin typeface="Calibri"/>
                <a:ea typeface="宋体"/>
                <a:cs typeface="Times New Roman"/>
              </a:rPr>
              <a:t>）树与森林的遍历</a:t>
            </a:r>
            <a:endParaRPr lang="en-US" altLang="zh-CN" sz="2000" kern="100">
              <a:latin typeface="Calibri"/>
              <a:ea typeface="宋体"/>
              <a:cs typeface="Times New Roman"/>
            </a:endParaRPr>
          </a:p>
        </p:txBody>
      </p:sp>
      <p:sp>
        <p:nvSpPr>
          <p:cNvPr id="2" name="矩形 1">
            <a:extLst>
              <a:ext uri="{FF2B5EF4-FFF2-40B4-BE49-F238E27FC236}">
                <a16:creationId xmlns="" xmlns:a16="http://schemas.microsoft.com/office/drawing/2014/main" id="{82917957-ED03-480C-8634-6FA3BE90AE3E}"/>
              </a:ext>
            </a:extLst>
          </p:cNvPr>
          <p:cNvSpPr/>
          <p:nvPr/>
        </p:nvSpPr>
        <p:spPr>
          <a:xfrm>
            <a:off x="611560" y="1916832"/>
            <a:ext cx="8208912" cy="4649221"/>
          </a:xfrm>
          <a:prstGeom prst="rect">
            <a:avLst/>
          </a:prstGeom>
        </p:spPr>
        <p:txBody>
          <a:bodyPr wrap="square">
            <a:spAutoFit/>
          </a:bodyPr>
          <a:lstStyle/>
          <a:p>
            <a:pPr>
              <a:lnSpc>
                <a:spcPct val="150000"/>
              </a:lnSpc>
            </a:pPr>
            <a:r>
              <a:rPr lang="zh-CN" altLang="en-US" sz="2000"/>
              <a:t>前面已经学过二叉树的遍历，那么树与森林该如何遍历呢？其实树与森林的遍历与二叉树的遍历有关联：</a:t>
            </a:r>
            <a:endParaRPr lang="en-US" altLang="zh-CN" sz="2000"/>
          </a:p>
          <a:p>
            <a:pPr>
              <a:lnSpc>
                <a:spcPct val="150000"/>
              </a:lnSpc>
            </a:pPr>
            <a:r>
              <a:rPr lang="zh-CN" altLang="en-US" sz="2000"/>
              <a:t>树的遍历：</a:t>
            </a:r>
            <a:endParaRPr lang="en-US" altLang="zh-CN" sz="2000"/>
          </a:p>
          <a:p>
            <a:pPr>
              <a:lnSpc>
                <a:spcPct val="150000"/>
              </a:lnSpc>
            </a:pPr>
            <a:r>
              <a:rPr lang="zh-CN" altLang="en-US" sz="2000"/>
              <a:t>①先根遍历：与二叉树的先根遍历相同；</a:t>
            </a:r>
            <a:endParaRPr lang="en-US" altLang="zh-CN" sz="2000"/>
          </a:p>
          <a:p>
            <a:pPr>
              <a:lnSpc>
                <a:spcPct val="150000"/>
              </a:lnSpc>
            </a:pPr>
            <a:r>
              <a:rPr lang="zh-CN" altLang="en-US" sz="2000"/>
              <a:t>②后根遍历：与二叉树的中根遍历相同。</a:t>
            </a:r>
            <a:r>
              <a:rPr lang="en-US" altLang="zh-CN" sz="2000"/>
              <a:t>  </a:t>
            </a:r>
          </a:p>
          <a:p>
            <a:pPr>
              <a:lnSpc>
                <a:spcPct val="150000"/>
              </a:lnSpc>
            </a:pPr>
            <a:r>
              <a:rPr lang="zh-CN" altLang="en-US" sz="2000"/>
              <a:t>森林的遍历：</a:t>
            </a:r>
            <a:r>
              <a:rPr lang="en-US" altLang="zh-CN" sz="2000"/>
              <a:t> </a:t>
            </a:r>
          </a:p>
          <a:p>
            <a:pPr>
              <a:lnSpc>
                <a:spcPct val="150000"/>
              </a:lnSpc>
            </a:pPr>
            <a:r>
              <a:rPr lang="zh-CN" altLang="en-US" sz="2000"/>
              <a:t>①先根遍历：与二叉树的先根遍历相同，从左起第一课树开始，先根遍历此树，之后再往右遍历其他树；</a:t>
            </a:r>
            <a:endParaRPr lang="en-US" altLang="zh-CN" sz="2000"/>
          </a:p>
          <a:p>
            <a:pPr>
              <a:lnSpc>
                <a:spcPct val="150000"/>
              </a:lnSpc>
            </a:pPr>
            <a:r>
              <a:rPr lang="zh-CN" altLang="en-US" sz="2000"/>
              <a:t>②中根遍历：与二叉树的中根遍历相同，从左起第一棵树开始，中根遍历此树，之后再往右遍历其他树；</a:t>
            </a:r>
            <a:endParaRPr lang="en-US" altLang="zh-CN" sz="2000"/>
          </a:p>
        </p:txBody>
      </p:sp>
    </p:spTree>
    <p:extLst>
      <p:ext uri="{BB962C8B-B14F-4D97-AF65-F5344CB8AC3E}">
        <p14:creationId xmlns:p14="http://schemas.microsoft.com/office/powerpoint/2010/main" val="26420782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908720"/>
            <a:ext cx="7632848" cy="1521955"/>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五、树与森林</a:t>
            </a:r>
            <a:endParaRPr lang="en-US" altLang="zh-CN" sz="2400" b="1"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12</a:t>
            </a:r>
            <a:r>
              <a:rPr lang="zh-CN" altLang="en-US" sz="2000" kern="100">
                <a:latin typeface="Calibri"/>
                <a:ea typeface="宋体"/>
                <a:cs typeface="Times New Roman"/>
              </a:rPr>
              <a:t>）树与森林的遍历</a:t>
            </a:r>
            <a:endParaRPr lang="en-US" altLang="zh-CN" sz="2000" kern="100">
              <a:latin typeface="Calibri"/>
              <a:ea typeface="宋体"/>
              <a:cs typeface="Times New Roman"/>
            </a:endParaRPr>
          </a:p>
          <a:p>
            <a:pPr lvl="0" algn="just">
              <a:lnSpc>
                <a:spcPct val="150000"/>
              </a:lnSpc>
              <a:spcAft>
                <a:spcPts val="0"/>
              </a:spcAft>
            </a:pPr>
            <a:endParaRPr lang="en-US" altLang="zh-CN" sz="2000" kern="100">
              <a:latin typeface="Calibri"/>
              <a:ea typeface="宋体"/>
              <a:cs typeface="Times New Roman"/>
            </a:endParaRPr>
          </a:p>
        </p:txBody>
      </p:sp>
      <p:sp>
        <p:nvSpPr>
          <p:cNvPr id="4" name="文本框 3">
            <a:extLst>
              <a:ext uri="{FF2B5EF4-FFF2-40B4-BE49-F238E27FC236}">
                <a16:creationId xmlns="" xmlns:a16="http://schemas.microsoft.com/office/drawing/2014/main" id="{FDB6058B-87B5-46DC-AEBD-F0CB2010161A}"/>
              </a:ext>
            </a:extLst>
          </p:cNvPr>
          <p:cNvSpPr txBox="1"/>
          <p:nvPr/>
        </p:nvSpPr>
        <p:spPr>
          <a:xfrm>
            <a:off x="766483" y="2502790"/>
            <a:ext cx="3364302" cy="369332"/>
          </a:xfrm>
          <a:prstGeom prst="rect">
            <a:avLst/>
          </a:prstGeom>
          <a:noFill/>
        </p:spPr>
        <p:txBody>
          <a:bodyPr wrap="square" rtlCol="0">
            <a:spAutoFit/>
          </a:bodyPr>
          <a:lstStyle/>
          <a:p>
            <a:r>
              <a:rPr lang="en-US" altLang="zh-CN"/>
              <a:t>e.g:</a:t>
            </a:r>
          </a:p>
        </p:txBody>
      </p:sp>
      <p:sp>
        <p:nvSpPr>
          <p:cNvPr id="6" name="椭圆 5">
            <a:extLst>
              <a:ext uri="{FF2B5EF4-FFF2-40B4-BE49-F238E27FC236}">
                <a16:creationId xmlns="" xmlns:a16="http://schemas.microsoft.com/office/drawing/2014/main" id="{9D35D609-A247-4774-8D9B-0DC70D95CB86}"/>
              </a:ext>
            </a:extLst>
          </p:cNvPr>
          <p:cNvSpPr/>
          <p:nvPr/>
        </p:nvSpPr>
        <p:spPr>
          <a:xfrm>
            <a:off x="2192675" y="288940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7" name="椭圆 6">
            <a:extLst>
              <a:ext uri="{FF2B5EF4-FFF2-40B4-BE49-F238E27FC236}">
                <a16:creationId xmlns="" xmlns:a16="http://schemas.microsoft.com/office/drawing/2014/main" id="{41793DC0-54DB-4E0B-8C93-73845FA718C0}"/>
              </a:ext>
            </a:extLst>
          </p:cNvPr>
          <p:cNvSpPr/>
          <p:nvPr/>
        </p:nvSpPr>
        <p:spPr>
          <a:xfrm>
            <a:off x="1572715" y="353697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8" name="椭圆 7">
            <a:extLst>
              <a:ext uri="{FF2B5EF4-FFF2-40B4-BE49-F238E27FC236}">
                <a16:creationId xmlns="" xmlns:a16="http://schemas.microsoft.com/office/drawing/2014/main" id="{23F41B14-5FB9-47FD-8866-BDB15DB22654}"/>
              </a:ext>
            </a:extLst>
          </p:cNvPr>
          <p:cNvSpPr/>
          <p:nvPr/>
        </p:nvSpPr>
        <p:spPr>
          <a:xfrm>
            <a:off x="2218245" y="347420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9" name="椭圆 8">
            <a:extLst>
              <a:ext uri="{FF2B5EF4-FFF2-40B4-BE49-F238E27FC236}">
                <a16:creationId xmlns="" xmlns:a16="http://schemas.microsoft.com/office/drawing/2014/main" id="{E74E8D9D-AA0A-4CE3-862B-270301A07390}"/>
              </a:ext>
            </a:extLst>
          </p:cNvPr>
          <p:cNvSpPr/>
          <p:nvPr/>
        </p:nvSpPr>
        <p:spPr>
          <a:xfrm>
            <a:off x="2790863" y="346082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10" name="椭圆 9">
            <a:extLst>
              <a:ext uri="{FF2B5EF4-FFF2-40B4-BE49-F238E27FC236}">
                <a16:creationId xmlns="" xmlns:a16="http://schemas.microsoft.com/office/drawing/2014/main" id="{9C7ABB2B-4DCA-4E0D-8F55-D714E155C21E}"/>
              </a:ext>
            </a:extLst>
          </p:cNvPr>
          <p:cNvSpPr/>
          <p:nvPr/>
        </p:nvSpPr>
        <p:spPr>
          <a:xfrm>
            <a:off x="1841707" y="4082269"/>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cxnSp>
        <p:nvCxnSpPr>
          <p:cNvPr id="11" name="直接箭头连接符 10">
            <a:extLst>
              <a:ext uri="{FF2B5EF4-FFF2-40B4-BE49-F238E27FC236}">
                <a16:creationId xmlns="" xmlns:a16="http://schemas.microsoft.com/office/drawing/2014/main" id="{B2DF256E-7F3F-4050-831F-42CD285E38C1}"/>
              </a:ext>
            </a:extLst>
          </p:cNvPr>
          <p:cNvCxnSpPr>
            <a:cxnSpLocks/>
          </p:cNvCxnSpPr>
          <p:nvPr/>
        </p:nvCxnSpPr>
        <p:spPr>
          <a:xfrm flipH="1">
            <a:off x="1888318" y="3222253"/>
            <a:ext cx="240787" cy="23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2357FD26-5441-4F94-AA33-8A58A24BA0F3}"/>
              </a:ext>
            </a:extLst>
          </p:cNvPr>
          <p:cNvCxnSpPr>
            <a:cxnSpLocks/>
          </p:cNvCxnSpPr>
          <p:nvPr/>
        </p:nvCxnSpPr>
        <p:spPr>
          <a:xfrm>
            <a:off x="2356666" y="3188960"/>
            <a:ext cx="25570" cy="27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 xmlns:a16="http://schemas.microsoft.com/office/drawing/2014/main" id="{93C38C21-920D-4CD7-A759-E1B79633674C}"/>
              </a:ext>
            </a:extLst>
          </p:cNvPr>
          <p:cNvCxnSpPr>
            <a:cxnSpLocks/>
          </p:cNvCxnSpPr>
          <p:nvPr/>
        </p:nvCxnSpPr>
        <p:spPr>
          <a:xfrm>
            <a:off x="2563302" y="3188960"/>
            <a:ext cx="227561" cy="25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 xmlns:a16="http://schemas.microsoft.com/office/drawing/2014/main" id="{BA67D386-B439-4973-868A-9645F6EDA4A5}"/>
              </a:ext>
            </a:extLst>
          </p:cNvPr>
          <p:cNvCxnSpPr>
            <a:cxnSpLocks/>
            <a:stCxn id="8" idx="3"/>
          </p:cNvCxnSpPr>
          <p:nvPr/>
        </p:nvCxnSpPr>
        <p:spPr>
          <a:xfrm flipH="1">
            <a:off x="2104751" y="3768733"/>
            <a:ext cx="164026" cy="28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 xmlns:a16="http://schemas.microsoft.com/office/drawing/2014/main" id="{F0FCA1B5-BE3F-4F23-BB0F-31375A0FE3BF}"/>
              </a:ext>
            </a:extLst>
          </p:cNvPr>
          <p:cNvCxnSpPr>
            <a:cxnSpLocks/>
          </p:cNvCxnSpPr>
          <p:nvPr/>
        </p:nvCxnSpPr>
        <p:spPr>
          <a:xfrm>
            <a:off x="3311479" y="3768733"/>
            <a:ext cx="96004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 xmlns:a16="http://schemas.microsoft.com/office/drawing/2014/main" id="{C988AA07-D942-4D43-893B-26097CF634C9}"/>
              </a:ext>
            </a:extLst>
          </p:cNvPr>
          <p:cNvSpPr/>
          <p:nvPr/>
        </p:nvSpPr>
        <p:spPr>
          <a:xfrm>
            <a:off x="5020441" y="284671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7" name="椭圆 16">
            <a:extLst>
              <a:ext uri="{FF2B5EF4-FFF2-40B4-BE49-F238E27FC236}">
                <a16:creationId xmlns="" xmlns:a16="http://schemas.microsoft.com/office/drawing/2014/main" id="{9A563CBA-1772-4070-AC80-93E3D49F2AC7}"/>
              </a:ext>
            </a:extLst>
          </p:cNvPr>
          <p:cNvSpPr/>
          <p:nvPr/>
        </p:nvSpPr>
        <p:spPr>
          <a:xfrm>
            <a:off x="4522201" y="341703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18" name="椭圆 17">
            <a:extLst>
              <a:ext uri="{FF2B5EF4-FFF2-40B4-BE49-F238E27FC236}">
                <a16:creationId xmlns="" xmlns:a16="http://schemas.microsoft.com/office/drawing/2014/main" id="{044C39CD-51B3-4A33-81CD-D99F9B19218E}"/>
              </a:ext>
            </a:extLst>
          </p:cNvPr>
          <p:cNvSpPr/>
          <p:nvPr/>
        </p:nvSpPr>
        <p:spPr>
          <a:xfrm>
            <a:off x="5019401" y="378414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9" name="椭圆 18">
            <a:extLst>
              <a:ext uri="{FF2B5EF4-FFF2-40B4-BE49-F238E27FC236}">
                <a16:creationId xmlns="" xmlns:a16="http://schemas.microsoft.com/office/drawing/2014/main" id="{0CC70029-56AD-475F-80A6-800F6812A5D3}"/>
              </a:ext>
            </a:extLst>
          </p:cNvPr>
          <p:cNvSpPr/>
          <p:nvPr/>
        </p:nvSpPr>
        <p:spPr>
          <a:xfrm>
            <a:off x="5406009" y="425924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20" name="椭圆 19">
            <a:extLst>
              <a:ext uri="{FF2B5EF4-FFF2-40B4-BE49-F238E27FC236}">
                <a16:creationId xmlns="" xmlns:a16="http://schemas.microsoft.com/office/drawing/2014/main" id="{147C78F5-9A44-44CF-87C0-B15C3B59D205}"/>
              </a:ext>
            </a:extLst>
          </p:cNvPr>
          <p:cNvSpPr/>
          <p:nvPr/>
        </p:nvSpPr>
        <p:spPr>
          <a:xfrm>
            <a:off x="4572000" y="425479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cxnSp>
        <p:nvCxnSpPr>
          <p:cNvPr id="21" name="直接箭头连接符 20">
            <a:extLst>
              <a:ext uri="{FF2B5EF4-FFF2-40B4-BE49-F238E27FC236}">
                <a16:creationId xmlns="" xmlns:a16="http://schemas.microsoft.com/office/drawing/2014/main" id="{7F6CDE00-7BE4-4CBC-83DA-C9426C2F4681}"/>
              </a:ext>
            </a:extLst>
          </p:cNvPr>
          <p:cNvCxnSpPr>
            <a:cxnSpLocks/>
          </p:cNvCxnSpPr>
          <p:nvPr/>
        </p:nvCxnSpPr>
        <p:spPr>
          <a:xfrm flipH="1">
            <a:off x="4783870" y="3178463"/>
            <a:ext cx="240787" cy="23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 xmlns:a16="http://schemas.microsoft.com/office/drawing/2014/main" id="{1212DF72-242F-4EBB-BFFA-4F41CC49BB45}"/>
              </a:ext>
            </a:extLst>
          </p:cNvPr>
          <p:cNvCxnSpPr>
            <a:stCxn id="17" idx="5"/>
            <a:endCxn id="18" idx="1"/>
          </p:cNvCxnSpPr>
          <p:nvPr/>
        </p:nvCxnSpPr>
        <p:spPr>
          <a:xfrm>
            <a:off x="4816726" y="3711558"/>
            <a:ext cx="253207" cy="123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 xmlns:a16="http://schemas.microsoft.com/office/drawing/2014/main" id="{405F23D4-D42B-49F8-9188-17E6017709C4}"/>
              </a:ext>
            </a:extLst>
          </p:cNvPr>
          <p:cNvCxnSpPr>
            <a:endCxn id="19" idx="1"/>
          </p:cNvCxnSpPr>
          <p:nvPr/>
        </p:nvCxnSpPr>
        <p:spPr>
          <a:xfrm>
            <a:off x="5233480" y="4050423"/>
            <a:ext cx="223061" cy="25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 xmlns:a16="http://schemas.microsoft.com/office/drawing/2014/main" id="{09789913-813E-4B87-961C-C2E694DE0B4B}"/>
              </a:ext>
            </a:extLst>
          </p:cNvPr>
          <p:cNvCxnSpPr>
            <a:stCxn id="18" idx="3"/>
            <a:endCxn id="20" idx="7"/>
          </p:cNvCxnSpPr>
          <p:nvPr/>
        </p:nvCxnSpPr>
        <p:spPr>
          <a:xfrm flipH="1">
            <a:off x="4866525" y="4078669"/>
            <a:ext cx="203408" cy="22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 xmlns:a16="http://schemas.microsoft.com/office/drawing/2014/main" id="{6716143E-D281-457F-B328-B29102EA9BB1}"/>
              </a:ext>
            </a:extLst>
          </p:cNvPr>
          <p:cNvSpPr txBox="1"/>
          <p:nvPr/>
        </p:nvSpPr>
        <p:spPr>
          <a:xfrm>
            <a:off x="3206704" y="3417033"/>
            <a:ext cx="1200150" cy="369332"/>
          </a:xfrm>
          <a:prstGeom prst="rect">
            <a:avLst/>
          </a:prstGeom>
          <a:noFill/>
        </p:spPr>
        <p:txBody>
          <a:bodyPr wrap="square" rtlCol="0">
            <a:spAutoFit/>
          </a:bodyPr>
          <a:lstStyle/>
          <a:p>
            <a:r>
              <a:rPr lang="en-US" altLang="zh-CN"/>
              <a:t>    </a:t>
            </a:r>
            <a:r>
              <a:rPr lang="zh-CN" altLang="en-US"/>
              <a:t>转换</a:t>
            </a:r>
          </a:p>
        </p:txBody>
      </p:sp>
      <p:sp>
        <p:nvSpPr>
          <p:cNvPr id="26" name="文本框 25">
            <a:extLst>
              <a:ext uri="{FF2B5EF4-FFF2-40B4-BE49-F238E27FC236}">
                <a16:creationId xmlns="" xmlns:a16="http://schemas.microsoft.com/office/drawing/2014/main" id="{F11DF013-E7EC-4877-BA20-0E3EAEF91097}"/>
              </a:ext>
            </a:extLst>
          </p:cNvPr>
          <p:cNvSpPr txBox="1"/>
          <p:nvPr/>
        </p:nvSpPr>
        <p:spPr>
          <a:xfrm>
            <a:off x="955784" y="5157192"/>
            <a:ext cx="2520280" cy="869533"/>
          </a:xfrm>
          <a:prstGeom prst="rect">
            <a:avLst/>
          </a:prstGeom>
          <a:noFill/>
        </p:spPr>
        <p:txBody>
          <a:bodyPr wrap="square" rtlCol="0">
            <a:spAutoFit/>
          </a:bodyPr>
          <a:lstStyle/>
          <a:p>
            <a:pPr>
              <a:lnSpc>
                <a:spcPct val="150000"/>
              </a:lnSpc>
            </a:pPr>
            <a:r>
              <a:rPr lang="zh-CN" altLang="en-US"/>
              <a:t>先根遍历：</a:t>
            </a:r>
            <a:r>
              <a:rPr lang="en-US" altLang="zh-CN"/>
              <a:t>ABCED</a:t>
            </a:r>
          </a:p>
          <a:p>
            <a:pPr>
              <a:lnSpc>
                <a:spcPct val="150000"/>
              </a:lnSpc>
            </a:pPr>
            <a:r>
              <a:rPr lang="zh-CN" altLang="en-US"/>
              <a:t>后根遍历：</a:t>
            </a:r>
            <a:r>
              <a:rPr lang="en-US" altLang="zh-CN"/>
              <a:t>BECDA</a:t>
            </a:r>
            <a:endParaRPr lang="zh-CN" altLang="en-US"/>
          </a:p>
        </p:txBody>
      </p:sp>
    </p:spTree>
    <p:extLst>
      <p:ext uri="{BB962C8B-B14F-4D97-AF65-F5344CB8AC3E}">
        <p14:creationId xmlns:p14="http://schemas.microsoft.com/office/powerpoint/2010/main" val="33766841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908720"/>
            <a:ext cx="7632848" cy="1521955"/>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五、树与森林</a:t>
            </a:r>
            <a:endParaRPr lang="en-US" altLang="zh-CN" sz="2400" b="1"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12</a:t>
            </a:r>
            <a:r>
              <a:rPr lang="zh-CN" altLang="en-US" sz="2000" kern="100">
                <a:latin typeface="Calibri"/>
                <a:ea typeface="宋体"/>
                <a:cs typeface="Times New Roman"/>
              </a:rPr>
              <a:t>）树与森林的遍历</a:t>
            </a:r>
            <a:endParaRPr lang="en-US" altLang="zh-CN" sz="2000" kern="100">
              <a:latin typeface="Calibri"/>
              <a:ea typeface="宋体"/>
              <a:cs typeface="Times New Roman"/>
            </a:endParaRPr>
          </a:p>
          <a:p>
            <a:pPr lvl="0" algn="just">
              <a:lnSpc>
                <a:spcPct val="150000"/>
              </a:lnSpc>
              <a:spcAft>
                <a:spcPts val="0"/>
              </a:spcAft>
            </a:pPr>
            <a:endParaRPr lang="en-US" altLang="zh-CN" sz="2000" kern="100">
              <a:latin typeface="Calibri"/>
              <a:ea typeface="宋体"/>
              <a:cs typeface="Times New Roman"/>
            </a:endParaRPr>
          </a:p>
        </p:txBody>
      </p:sp>
      <p:sp>
        <p:nvSpPr>
          <p:cNvPr id="27" name="椭圆 26">
            <a:extLst>
              <a:ext uri="{FF2B5EF4-FFF2-40B4-BE49-F238E27FC236}">
                <a16:creationId xmlns="" xmlns:a16="http://schemas.microsoft.com/office/drawing/2014/main" id="{07F276EA-66A0-47C7-A3F9-E6C4F02A45A9}"/>
              </a:ext>
            </a:extLst>
          </p:cNvPr>
          <p:cNvSpPr/>
          <p:nvPr/>
        </p:nvSpPr>
        <p:spPr>
          <a:xfrm>
            <a:off x="1447544" y="316583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28" name="椭圆 27">
            <a:extLst>
              <a:ext uri="{FF2B5EF4-FFF2-40B4-BE49-F238E27FC236}">
                <a16:creationId xmlns="" xmlns:a16="http://schemas.microsoft.com/office/drawing/2014/main" id="{D974D00D-3981-4E73-87BE-BFB9491E0D78}"/>
              </a:ext>
            </a:extLst>
          </p:cNvPr>
          <p:cNvSpPr/>
          <p:nvPr/>
        </p:nvSpPr>
        <p:spPr>
          <a:xfrm>
            <a:off x="827584" y="381339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29" name="椭圆 28">
            <a:extLst>
              <a:ext uri="{FF2B5EF4-FFF2-40B4-BE49-F238E27FC236}">
                <a16:creationId xmlns="" xmlns:a16="http://schemas.microsoft.com/office/drawing/2014/main" id="{1BE0770A-C6F6-4EA3-906B-12DEDF0BB719}"/>
              </a:ext>
            </a:extLst>
          </p:cNvPr>
          <p:cNvSpPr/>
          <p:nvPr/>
        </p:nvSpPr>
        <p:spPr>
          <a:xfrm>
            <a:off x="1473114" y="375063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30" name="椭圆 29">
            <a:extLst>
              <a:ext uri="{FF2B5EF4-FFF2-40B4-BE49-F238E27FC236}">
                <a16:creationId xmlns="" xmlns:a16="http://schemas.microsoft.com/office/drawing/2014/main" id="{E76EDA1D-5FC7-46C1-89F7-C62D133439C6}"/>
              </a:ext>
            </a:extLst>
          </p:cNvPr>
          <p:cNvSpPr/>
          <p:nvPr/>
        </p:nvSpPr>
        <p:spPr>
          <a:xfrm>
            <a:off x="2045732" y="373724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31" name="椭圆 30">
            <a:extLst>
              <a:ext uri="{FF2B5EF4-FFF2-40B4-BE49-F238E27FC236}">
                <a16:creationId xmlns="" xmlns:a16="http://schemas.microsoft.com/office/drawing/2014/main" id="{551A648C-BE4A-46E2-8DF9-423F741B5ED3}"/>
              </a:ext>
            </a:extLst>
          </p:cNvPr>
          <p:cNvSpPr/>
          <p:nvPr/>
        </p:nvSpPr>
        <p:spPr>
          <a:xfrm>
            <a:off x="1096576" y="435869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cxnSp>
        <p:nvCxnSpPr>
          <p:cNvPr id="32" name="直接箭头连接符 31">
            <a:extLst>
              <a:ext uri="{FF2B5EF4-FFF2-40B4-BE49-F238E27FC236}">
                <a16:creationId xmlns="" xmlns:a16="http://schemas.microsoft.com/office/drawing/2014/main" id="{5257DA47-37C6-4099-83ED-58BB92BCB65A}"/>
              </a:ext>
            </a:extLst>
          </p:cNvPr>
          <p:cNvCxnSpPr>
            <a:cxnSpLocks/>
          </p:cNvCxnSpPr>
          <p:nvPr/>
        </p:nvCxnSpPr>
        <p:spPr>
          <a:xfrm flipH="1">
            <a:off x="1143187" y="3498677"/>
            <a:ext cx="240787" cy="23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 xmlns:a16="http://schemas.microsoft.com/office/drawing/2014/main" id="{A22F9C50-D8BF-4344-8B9D-8D8E5C1FAFB2}"/>
              </a:ext>
            </a:extLst>
          </p:cNvPr>
          <p:cNvCxnSpPr/>
          <p:nvPr/>
        </p:nvCxnSpPr>
        <p:spPr>
          <a:xfrm>
            <a:off x="1611535" y="3465384"/>
            <a:ext cx="25570" cy="27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 xmlns:a16="http://schemas.microsoft.com/office/drawing/2014/main" id="{A96E48A9-652C-4EF3-9FD2-F868C27B1230}"/>
              </a:ext>
            </a:extLst>
          </p:cNvPr>
          <p:cNvCxnSpPr/>
          <p:nvPr/>
        </p:nvCxnSpPr>
        <p:spPr>
          <a:xfrm>
            <a:off x="1818171" y="3465384"/>
            <a:ext cx="227561" cy="25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 xmlns:a16="http://schemas.microsoft.com/office/drawing/2014/main" id="{1A08058C-DAB3-4D31-8A6C-4A588E01F6B9}"/>
              </a:ext>
            </a:extLst>
          </p:cNvPr>
          <p:cNvCxnSpPr>
            <a:cxnSpLocks/>
            <a:stCxn id="29" idx="3"/>
          </p:cNvCxnSpPr>
          <p:nvPr/>
        </p:nvCxnSpPr>
        <p:spPr>
          <a:xfrm flipH="1">
            <a:off x="1359620" y="4045157"/>
            <a:ext cx="164026" cy="28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 xmlns:a16="http://schemas.microsoft.com/office/drawing/2014/main" id="{A53224A1-909A-4851-A310-8F392BDD2B72}"/>
              </a:ext>
            </a:extLst>
          </p:cNvPr>
          <p:cNvSpPr/>
          <p:nvPr/>
        </p:nvSpPr>
        <p:spPr>
          <a:xfrm>
            <a:off x="2881821" y="315362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cxnSp>
        <p:nvCxnSpPr>
          <p:cNvPr id="37" name="直接箭头连接符 36">
            <a:extLst>
              <a:ext uri="{FF2B5EF4-FFF2-40B4-BE49-F238E27FC236}">
                <a16:creationId xmlns="" xmlns:a16="http://schemas.microsoft.com/office/drawing/2014/main" id="{16858FE8-1AB5-4838-B360-FAC9BE4B5888}"/>
              </a:ext>
            </a:extLst>
          </p:cNvPr>
          <p:cNvCxnSpPr/>
          <p:nvPr/>
        </p:nvCxnSpPr>
        <p:spPr>
          <a:xfrm>
            <a:off x="3045723" y="3510887"/>
            <a:ext cx="0" cy="27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 xmlns:a16="http://schemas.microsoft.com/office/drawing/2014/main" id="{57BF95EB-7C64-4FFF-973C-0EC5AFD6E1C1}"/>
              </a:ext>
            </a:extLst>
          </p:cNvPr>
          <p:cNvSpPr/>
          <p:nvPr/>
        </p:nvSpPr>
        <p:spPr>
          <a:xfrm>
            <a:off x="2881820" y="379496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sp>
        <p:nvSpPr>
          <p:cNvPr id="39" name="椭圆 38">
            <a:extLst>
              <a:ext uri="{FF2B5EF4-FFF2-40B4-BE49-F238E27FC236}">
                <a16:creationId xmlns="" xmlns:a16="http://schemas.microsoft.com/office/drawing/2014/main" id="{A7809667-32A9-4188-95C3-5A6CE3BE2CC9}"/>
              </a:ext>
            </a:extLst>
          </p:cNvPr>
          <p:cNvSpPr/>
          <p:nvPr/>
        </p:nvSpPr>
        <p:spPr>
          <a:xfrm>
            <a:off x="3873186" y="316098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a:t>
            </a:r>
            <a:endParaRPr lang="zh-CN" altLang="en-US"/>
          </a:p>
        </p:txBody>
      </p:sp>
      <p:cxnSp>
        <p:nvCxnSpPr>
          <p:cNvPr id="40" name="直接箭头连接符 39">
            <a:extLst>
              <a:ext uri="{FF2B5EF4-FFF2-40B4-BE49-F238E27FC236}">
                <a16:creationId xmlns="" xmlns:a16="http://schemas.microsoft.com/office/drawing/2014/main" id="{C4129A66-874B-4A21-827A-698D317F9151}"/>
              </a:ext>
            </a:extLst>
          </p:cNvPr>
          <p:cNvCxnSpPr/>
          <p:nvPr/>
        </p:nvCxnSpPr>
        <p:spPr>
          <a:xfrm flipH="1">
            <a:off x="3807562" y="3482045"/>
            <a:ext cx="129200" cy="298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 xmlns:a16="http://schemas.microsoft.com/office/drawing/2014/main" id="{3C958F4C-C811-49E8-9C76-45F319058939}"/>
              </a:ext>
            </a:extLst>
          </p:cNvPr>
          <p:cNvSpPr/>
          <p:nvPr/>
        </p:nvSpPr>
        <p:spPr>
          <a:xfrm>
            <a:off x="3544162" y="378053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a:t>
            </a:r>
            <a:endParaRPr lang="zh-CN" altLang="en-US"/>
          </a:p>
        </p:txBody>
      </p:sp>
      <p:sp>
        <p:nvSpPr>
          <p:cNvPr id="42" name="椭圆 41">
            <a:extLst>
              <a:ext uri="{FF2B5EF4-FFF2-40B4-BE49-F238E27FC236}">
                <a16:creationId xmlns="" xmlns:a16="http://schemas.microsoft.com/office/drawing/2014/main" id="{D165F127-F840-4074-8DA8-DEF57122A6C5}"/>
              </a:ext>
            </a:extLst>
          </p:cNvPr>
          <p:cNvSpPr/>
          <p:nvPr/>
        </p:nvSpPr>
        <p:spPr>
          <a:xfrm>
            <a:off x="4226868" y="374653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t>
            </a:r>
            <a:endParaRPr lang="zh-CN" altLang="en-US"/>
          </a:p>
        </p:txBody>
      </p:sp>
      <p:cxnSp>
        <p:nvCxnSpPr>
          <p:cNvPr id="43" name="直接箭头连接符 42">
            <a:extLst>
              <a:ext uri="{FF2B5EF4-FFF2-40B4-BE49-F238E27FC236}">
                <a16:creationId xmlns="" xmlns:a16="http://schemas.microsoft.com/office/drawing/2014/main" id="{92C0859E-5271-400F-99D6-D54698945F53}"/>
              </a:ext>
            </a:extLst>
          </p:cNvPr>
          <p:cNvCxnSpPr>
            <a:cxnSpLocks/>
          </p:cNvCxnSpPr>
          <p:nvPr/>
        </p:nvCxnSpPr>
        <p:spPr>
          <a:xfrm>
            <a:off x="4152619" y="3461565"/>
            <a:ext cx="197561" cy="28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 xmlns:a16="http://schemas.microsoft.com/office/drawing/2014/main" id="{A5433F6B-6F80-4199-B9BE-4436E6FC4217}"/>
              </a:ext>
            </a:extLst>
          </p:cNvPr>
          <p:cNvCxnSpPr/>
          <p:nvPr/>
        </p:nvCxnSpPr>
        <p:spPr>
          <a:xfrm>
            <a:off x="3689590" y="4140017"/>
            <a:ext cx="0" cy="240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 xmlns:a16="http://schemas.microsoft.com/office/drawing/2014/main" id="{8FE235FD-A30E-445A-8BA9-D355341671BE}"/>
              </a:ext>
            </a:extLst>
          </p:cNvPr>
          <p:cNvSpPr/>
          <p:nvPr/>
        </p:nvSpPr>
        <p:spPr>
          <a:xfrm>
            <a:off x="3517061" y="437399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endParaRPr lang="zh-CN" altLang="en-US"/>
          </a:p>
        </p:txBody>
      </p:sp>
      <p:sp>
        <p:nvSpPr>
          <p:cNvPr id="46" name="文本框 45">
            <a:extLst>
              <a:ext uri="{FF2B5EF4-FFF2-40B4-BE49-F238E27FC236}">
                <a16:creationId xmlns="" xmlns:a16="http://schemas.microsoft.com/office/drawing/2014/main" id="{2D0CDDDA-0517-4DF9-8D58-E82F17EAD605}"/>
              </a:ext>
            </a:extLst>
          </p:cNvPr>
          <p:cNvSpPr txBox="1"/>
          <p:nvPr/>
        </p:nvSpPr>
        <p:spPr>
          <a:xfrm>
            <a:off x="722045" y="2053183"/>
            <a:ext cx="2967545" cy="369332"/>
          </a:xfrm>
          <a:prstGeom prst="rect">
            <a:avLst/>
          </a:prstGeom>
          <a:noFill/>
        </p:spPr>
        <p:txBody>
          <a:bodyPr wrap="square" rtlCol="0">
            <a:spAutoFit/>
          </a:bodyPr>
          <a:lstStyle/>
          <a:p>
            <a:r>
              <a:rPr lang="en-US" altLang="zh-CN"/>
              <a:t>e.g: </a:t>
            </a:r>
            <a:endParaRPr lang="zh-CN" altLang="en-US"/>
          </a:p>
        </p:txBody>
      </p:sp>
      <p:cxnSp>
        <p:nvCxnSpPr>
          <p:cNvPr id="47" name="直接箭头连接符 46">
            <a:extLst>
              <a:ext uri="{FF2B5EF4-FFF2-40B4-BE49-F238E27FC236}">
                <a16:creationId xmlns="" xmlns:a16="http://schemas.microsoft.com/office/drawing/2014/main" id="{01B88C47-2661-454B-8A63-77F5F22589A0}"/>
              </a:ext>
            </a:extLst>
          </p:cNvPr>
          <p:cNvCxnSpPr/>
          <p:nvPr/>
        </p:nvCxnSpPr>
        <p:spPr>
          <a:xfrm>
            <a:off x="5093482" y="3884331"/>
            <a:ext cx="96004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 xmlns:a16="http://schemas.microsoft.com/office/drawing/2014/main" id="{AC4FB6F4-A3A4-4708-93BD-613334DC4B9E}"/>
              </a:ext>
            </a:extLst>
          </p:cNvPr>
          <p:cNvSpPr txBox="1"/>
          <p:nvPr/>
        </p:nvSpPr>
        <p:spPr>
          <a:xfrm>
            <a:off x="4988707" y="3532631"/>
            <a:ext cx="1200150" cy="369332"/>
          </a:xfrm>
          <a:prstGeom prst="rect">
            <a:avLst/>
          </a:prstGeom>
          <a:noFill/>
        </p:spPr>
        <p:txBody>
          <a:bodyPr wrap="square" rtlCol="0">
            <a:spAutoFit/>
          </a:bodyPr>
          <a:lstStyle/>
          <a:p>
            <a:r>
              <a:rPr lang="en-US" altLang="zh-CN"/>
              <a:t>    </a:t>
            </a:r>
            <a:r>
              <a:rPr lang="zh-CN" altLang="en-US"/>
              <a:t>转换</a:t>
            </a:r>
          </a:p>
        </p:txBody>
      </p:sp>
      <p:sp>
        <p:nvSpPr>
          <p:cNvPr id="49" name="椭圆 48">
            <a:extLst>
              <a:ext uri="{FF2B5EF4-FFF2-40B4-BE49-F238E27FC236}">
                <a16:creationId xmlns="" xmlns:a16="http://schemas.microsoft.com/office/drawing/2014/main" id="{7487DBB4-AD8A-444B-A04C-9B1AFB351C03}"/>
              </a:ext>
            </a:extLst>
          </p:cNvPr>
          <p:cNvSpPr/>
          <p:nvPr/>
        </p:nvSpPr>
        <p:spPr>
          <a:xfrm>
            <a:off x="8339022" y="360902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a:t>
            </a:r>
            <a:endParaRPr lang="zh-CN" altLang="en-US"/>
          </a:p>
        </p:txBody>
      </p:sp>
      <p:cxnSp>
        <p:nvCxnSpPr>
          <p:cNvPr id="50" name="直接箭头连接符 49">
            <a:extLst>
              <a:ext uri="{FF2B5EF4-FFF2-40B4-BE49-F238E27FC236}">
                <a16:creationId xmlns="" xmlns:a16="http://schemas.microsoft.com/office/drawing/2014/main" id="{8519154C-E28D-46F9-84CD-7FC043A8877B}"/>
              </a:ext>
            </a:extLst>
          </p:cNvPr>
          <p:cNvCxnSpPr>
            <a:cxnSpLocks/>
            <a:endCxn id="51" idx="7"/>
          </p:cNvCxnSpPr>
          <p:nvPr/>
        </p:nvCxnSpPr>
        <p:spPr>
          <a:xfrm flipH="1">
            <a:off x="8398444" y="3878788"/>
            <a:ext cx="113106" cy="29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 xmlns:a16="http://schemas.microsoft.com/office/drawing/2014/main" id="{257B14E6-E6B2-42D2-967B-0EFC4EACF9EA}"/>
              </a:ext>
            </a:extLst>
          </p:cNvPr>
          <p:cNvSpPr/>
          <p:nvPr/>
        </p:nvSpPr>
        <p:spPr>
          <a:xfrm>
            <a:off x="8103919" y="4118907"/>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a:t>
            </a:r>
            <a:endParaRPr lang="zh-CN" altLang="en-US"/>
          </a:p>
        </p:txBody>
      </p:sp>
      <p:sp>
        <p:nvSpPr>
          <p:cNvPr id="52" name="椭圆 51">
            <a:extLst>
              <a:ext uri="{FF2B5EF4-FFF2-40B4-BE49-F238E27FC236}">
                <a16:creationId xmlns="" xmlns:a16="http://schemas.microsoft.com/office/drawing/2014/main" id="{C1D4F16A-E9C7-4CCA-A0EC-F30D7DDA6357}"/>
              </a:ext>
            </a:extLst>
          </p:cNvPr>
          <p:cNvSpPr/>
          <p:nvPr/>
        </p:nvSpPr>
        <p:spPr>
          <a:xfrm>
            <a:off x="8448976" y="459923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t>
            </a:r>
            <a:endParaRPr lang="zh-CN" altLang="en-US"/>
          </a:p>
        </p:txBody>
      </p:sp>
      <p:cxnSp>
        <p:nvCxnSpPr>
          <p:cNvPr id="53" name="直接箭头连接符 52">
            <a:extLst>
              <a:ext uri="{FF2B5EF4-FFF2-40B4-BE49-F238E27FC236}">
                <a16:creationId xmlns="" xmlns:a16="http://schemas.microsoft.com/office/drawing/2014/main" id="{E0361372-B324-46AF-9131-423D11566002}"/>
              </a:ext>
            </a:extLst>
          </p:cNvPr>
          <p:cNvCxnSpPr>
            <a:cxnSpLocks/>
            <a:endCxn id="52" idx="1"/>
          </p:cNvCxnSpPr>
          <p:nvPr/>
        </p:nvCxnSpPr>
        <p:spPr>
          <a:xfrm>
            <a:off x="8350196" y="4438900"/>
            <a:ext cx="149312" cy="21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 xmlns:a16="http://schemas.microsoft.com/office/drawing/2014/main" id="{B5346C8B-E10C-4167-BE1F-0FEBB77B8C9E}"/>
              </a:ext>
            </a:extLst>
          </p:cNvPr>
          <p:cNvSpPr/>
          <p:nvPr/>
        </p:nvSpPr>
        <p:spPr>
          <a:xfrm>
            <a:off x="7868423" y="4604500"/>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K</a:t>
            </a:r>
            <a:endParaRPr lang="zh-CN" altLang="en-US"/>
          </a:p>
        </p:txBody>
      </p:sp>
      <p:cxnSp>
        <p:nvCxnSpPr>
          <p:cNvPr id="55" name="直接箭头连接符 54">
            <a:extLst>
              <a:ext uri="{FF2B5EF4-FFF2-40B4-BE49-F238E27FC236}">
                <a16:creationId xmlns="" xmlns:a16="http://schemas.microsoft.com/office/drawing/2014/main" id="{E24A0614-3BFE-4D87-ADD3-C86BDFFB2868}"/>
              </a:ext>
            </a:extLst>
          </p:cNvPr>
          <p:cNvCxnSpPr>
            <a:cxnSpLocks/>
            <a:stCxn id="51" idx="3"/>
            <a:endCxn id="54" idx="0"/>
          </p:cNvCxnSpPr>
          <p:nvPr/>
        </p:nvCxnSpPr>
        <p:spPr>
          <a:xfrm flipH="1">
            <a:off x="8040952" y="4413432"/>
            <a:ext cx="113499" cy="19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 xmlns:a16="http://schemas.microsoft.com/office/drawing/2014/main" id="{6AE1040D-71D3-4671-9D5A-81B439F4F1E6}"/>
              </a:ext>
            </a:extLst>
          </p:cNvPr>
          <p:cNvSpPr/>
          <p:nvPr/>
        </p:nvSpPr>
        <p:spPr>
          <a:xfrm>
            <a:off x="7920900" y="317587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t>
            </a:r>
            <a:endParaRPr lang="zh-CN" altLang="en-US"/>
          </a:p>
        </p:txBody>
      </p:sp>
      <p:sp>
        <p:nvSpPr>
          <p:cNvPr id="57" name="椭圆 56">
            <a:extLst>
              <a:ext uri="{FF2B5EF4-FFF2-40B4-BE49-F238E27FC236}">
                <a16:creationId xmlns="" xmlns:a16="http://schemas.microsoft.com/office/drawing/2014/main" id="{51566965-48F1-4D40-A947-14836E3B4644}"/>
              </a:ext>
            </a:extLst>
          </p:cNvPr>
          <p:cNvSpPr/>
          <p:nvPr/>
        </p:nvSpPr>
        <p:spPr>
          <a:xfrm>
            <a:off x="7623841" y="3696439"/>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a:t>
            </a:r>
            <a:endParaRPr lang="zh-CN" altLang="en-US"/>
          </a:p>
        </p:txBody>
      </p:sp>
      <p:sp>
        <p:nvSpPr>
          <p:cNvPr id="58" name="椭圆 57">
            <a:extLst>
              <a:ext uri="{FF2B5EF4-FFF2-40B4-BE49-F238E27FC236}">
                <a16:creationId xmlns="" xmlns:a16="http://schemas.microsoft.com/office/drawing/2014/main" id="{9B456DF8-73DA-4124-86D4-C185D0891175}"/>
              </a:ext>
            </a:extLst>
          </p:cNvPr>
          <p:cNvSpPr/>
          <p:nvPr/>
        </p:nvSpPr>
        <p:spPr>
          <a:xfrm>
            <a:off x="7281097" y="279521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59" name="椭圆 58">
            <a:extLst>
              <a:ext uri="{FF2B5EF4-FFF2-40B4-BE49-F238E27FC236}">
                <a16:creationId xmlns="" xmlns:a16="http://schemas.microsoft.com/office/drawing/2014/main" id="{762D8B8F-8C1F-43CC-8A86-7C7B09A8ED2C}"/>
              </a:ext>
            </a:extLst>
          </p:cNvPr>
          <p:cNvSpPr/>
          <p:nvPr/>
        </p:nvSpPr>
        <p:spPr>
          <a:xfrm>
            <a:off x="6689501" y="334840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60" name="椭圆 59">
            <a:extLst>
              <a:ext uri="{FF2B5EF4-FFF2-40B4-BE49-F238E27FC236}">
                <a16:creationId xmlns="" xmlns:a16="http://schemas.microsoft.com/office/drawing/2014/main" id="{03262A4F-E75A-4217-A249-19EBA30526EB}"/>
              </a:ext>
            </a:extLst>
          </p:cNvPr>
          <p:cNvSpPr/>
          <p:nvPr/>
        </p:nvSpPr>
        <p:spPr>
          <a:xfrm>
            <a:off x="7186701" y="371551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61" name="椭圆 60">
            <a:extLst>
              <a:ext uri="{FF2B5EF4-FFF2-40B4-BE49-F238E27FC236}">
                <a16:creationId xmlns="" xmlns:a16="http://schemas.microsoft.com/office/drawing/2014/main" id="{C0167308-6668-43FE-B3E4-9BEDE880E356}"/>
              </a:ext>
            </a:extLst>
          </p:cNvPr>
          <p:cNvSpPr/>
          <p:nvPr/>
        </p:nvSpPr>
        <p:spPr>
          <a:xfrm>
            <a:off x="7573309" y="4190609"/>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
            </a:r>
            <a:endParaRPr lang="zh-CN" altLang="en-US"/>
          </a:p>
        </p:txBody>
      </p:sp>
      <p:sp>
        <p:nvSpPr>
          <p:cNvPr id="62" name="椭圆 61">
            <a:extLst>
              <a:ext uri="{FF2B5EF4-FFF2-40B4-BE49-F238E27FC236}">
                <a16:creationId xmlns="" xmlns:a16="http://schemas.microsoft.com/office/drawing/2014/main" id="{4FFE9DA5-3101-4453-9029-B5E0D8AD6EEE}"/>
              </a:ext>
            </a:extLst>
          </p:cNvPr>
          <p:cNvSpPr/>
          <p:nvPr/>
        </p:nvSpPr>
        <p:spPr>
          <a:xfrm>
            <a:off x="6739300" y="4186165"/>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a:t>
            </a:r>
            <a:endParaRPr lang="zh-CN" altLang="en-US"/>
          </a:p>
        </p:txBody>
      </p:sp>
      <p:cxnSp>
        <p:nvCxnSpPr>
          <p:cNvPr id="63" name="直接箭头连接符 62">
            <a:extLst>
              <a:ext uri="{FF2B5EF4-FFF2-40B4-BE49-F238E27FC236}">
                <a16:creationId xmlns="" xmlns:a16="http://schemas.microsoft.com/office/drawing/2014/main" id="{F2E2662A-7962-49FE-A9D5-9C750CD3B972}"/>
              </a:ext>
            </a:extLst>
          </p:cNvPr>
          <p:cNvCxnSpPr>
            <a:cxnSpLocks/>
            <a:stCxn id="58" idx="3"/>
          </p:cNvCxnSpPr>
          <p:nvPr/>
        </p:nvCxnSpPr>
        <p:spPr>
          <a:xfrm flipH="1">
            <a:off x="6951171" y="3089739"/>
            <a:ext cx="380458" cy="25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 xmlns:a16="http://schemas.microsoft.com/office/drawing/2014/main" id="{DC857621-5D9B-4B99-B603-327B23410F7A}"/>
              </a:ext>
            </a:extLst>
          </p:cNvPr>
          <p:cNvCxnSpPr>
            <a:stCxn id="59" idx="5"/>
            <a:endCxn id="60" idx="1"/>
          </p:cNvCxnSpPr>
          <p:nvPr/>
        </p:nvCxnSpPr>
        <p:spPr>
          <a:xfrm>
            <a:off x="6984026" y="3642926"/>
            <a:ext cx="253207" cy="123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 xmlns:a16="http://schemas.microsoft.com/office/drawing/2014/main" id="{78081488-6EB0-4CB7-B676-0077C4A51079}"/>
              </a:ext>
            </a:extLst>
          </p:cNvPr>
          <p:cNvCxnSpPr>
            <a:endCxn id="61" idx="1"/>
          </p:cNvCxnSpPr>
          <p:nvPr/>
        </p:nvCxnSpPr>
        <p:spPr>
          <a:xfrm>
            <a:off x="7400780" y="3981791"/>
            <a:ext cx="223061" cy="25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 xmlns:a16="http://schemas.microsoft.com/office/drawing/2014/main" id="{B80B3A50-F1B4-4E24-A158-741B03277517}"/>
              </a:ext>
            </a:extLst>
          </p:cNvPr>
          <p:cNvCxnSpPr>
            <a:stCxn id="60" idx="3"/>
            <a:endCxn id="62" idx="7"/>
          </p:cNvCxnSpPr>
          <p:nvPr/>
        </p:nvCxnSpPr>
        <p:spPr>
          <a:xfrm flipH="1">
            <a:off x="7033825" y="4010037"/>
            <a:ext cx="203408" cy="22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 xmlns:a16="http://schemas.microsoft.com/office/drawing/2014/main" id="{BAD1F81C-3835-43CF-A415-22FAD924A72C}"/>
              </a:ext>
            </a:extLst>
          </p:cNvPr>
          <p:cNvCxnSpPr>
            <a:cxnSpLocks/>
          </p:cNvCxnSpPr>
          <p:nvPr/>
        </p:nvCxnSpPr>
        <p:spPr>
          <a:xfrm>
            <a:off x="7623841" y="3030551"/>
            <a:ext cx="347592" cy="19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 xmlns:a16="http://schemas.microsoft.com/office/drawing/2014/main" id="{BFC047F8-73B2-4E32-8A64-B37E205E75DD}"/>
              </a:ext>
            </a:extLst>
          </p:cNvPr>
          <p:cNvCxnSpPr>
            <a:stCxn id="56" idx="3"/>
            <a:endCxn id="57" idx="0"/>
          </p:cNvCxnSpPr>
          <p:nvPr/>
        </p:nvCxnSpPr>
        <p:spPr>
          <a:xfrm flipH="1">
            <a:off x="7796370" y="3470397"/>
            <a:ext cx="175062" cy="22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 xmlns:a16="http://schemas.microsoft.com/office/drawing/2014/main" id="{CF05F6EA-50D3-41D2-9A99-A53633400357}"/>
              </a:ext>
            </a:extLst>
          </p:cNvPr>
          <p:cNvCxnSpPr>
            <a:stCxn id="56" idx="5"/>
            <a:endCxn id="49" idx="1"/>
          </p:cNvCxnSpPr>
          <p:nvPr/>
        </p:nvCxnSpPr>
        <p:spPr>
          <a:xfrm>
            <a:off x="8215425" y="3470397"/>
            <a:ext cx="174129" cy="18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 xmlns:a16="http://schemas.microsoft.com/office/drawing/2014/main" id="{B35F2C1A-6556-4AC9-AD6D-C1152D91AF92}"/>
              </a:ext>
            </a:extLst>
          </p:cNvPr>
          <p:cNvSpPr txBox="1"/>
          <p:nvPr/>
        </p:nvSpPr>
        <p:spPr>
          <a:xfrm>
            <a:off x="827584" y="5301208"/>
            <a:ext cx="4342636" cy="923330"/>
          </a:xfrm>
          <a:prstGeom prst="rect">
            <a:avLst/>
          </a:prstGeom>
          <a:noFill/>
        </p:spPr>
        <p:txBody>
          <a:bodyPr wrap="square" rtlCol="0">
            <a:spAutoFit/>
          </a:bodyPr>
          <a:lstStyle/>
          <a:p>
            <a:pPr>
              <a:lnSpc>
                <a:spcPct val="150000"/>
              </a:lnSpc>
            </a:pPr>
            <a:r>
              <a:rPr lang="zh-CN" altLang="en-US"/>
              <a:t>先根遍历：</a:t>
            </a:r>
            <a:r>
              <a:rPr lang="en-US" altLang="zh-CN"/>
              <a:t>ABCEDFGHIKJ</a:t>
            </a:r>
          </a:p>
          <a:p>
            <a:pPr>
              <a:lnSpc>
                <a:spcPct val="150000"/>
              </a:lnSpc>
            </a:pPr>
            <a:r>
              <a:rPr lang="zh-CN" altLang="en-US"/>
              <a:t>中根遍历：</a:t>
            </a:r>
            <a:r>
              <a:rPr lang="en-US" altLang="zh-CN"/>
              <a:t>BECDAGFKIJH</a:t>
            </a:r>
            <a:endParaRPr lang="zh-CN" altLang="en-US"/>
          </a:p>
        </p:txBody>
      </p:sp>
    </p:spTree>
    <p:extLst>
      <p:ext uri="{BB962C8B-B14F-4D97-AF65-F5344CB8AC3E}">
        <p14:creationId xmlns:p14="http://schemas.microsoft.com/office/powerpoint/2010/main" val="24145759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zh-CN" sz="2800"/>
              <a:t>6.6</a:t>
            </a:r>
            <a:r>
              <a:rPr lang="zh-CN" altLang="en-US" sz="2800"/>
              <a:t>哈夫曼树及其应用</a:t>
            </a:r>
            <a:br>
              <a:rPr lang="zh-CN" altLang="en-US" sz="2800"/>
            </a:br>
            <a:endParaRPr lang="zh-CN" altLang="en-US" sz="2800"/>
          </a:p>
        </p:txBody>
      </p:sp>
      <p:sp>
        <p:nvSpPr>
          <p:cNvPr id="447491" name="Rectangle 3"/>
          <p:cNvSpPr>
            <a:spLocks noGrp="1" noChangeArrowheads="1"/>
          </p:cNvSpPr>
          <p:nvPr>
            <p:ph type="body" idx="1"/>
          </p:nvPr>
        </p:nvSpPr>
        <p:spPr>
          <a:xfrm>
            <a:off x="685800" y="1341438"/>
            <a:ext cx="7918450" cy="5516562"/>
          </a:xfrm>
        </p:spPr>
        <p:txBody>
          <a:bodyPr/>
          <a:lstStyle/>
          <a:p>
            <a:pPr marL="0" indent="0">
              <a:lnSpc>
                <a:spcPct val="90000"/>
              </a:lnSpc>
              <a:buFontTx/>
              <a:buNone/>
            </a:pPr>
            <a:r>
              <a:rPr lang="zh-CN" altLang="en-US" sz="2000" dirty="0"/>
              <a:t>哈夫曼（</a:t>
            </a:r>
            <a:r>
              <a:rPr lang="en-US" altLang="zh-CN" sz="2000" dirty="0"/>
              <a:t>Huffman</a:t>
            </a:r>
            <a:r>
              <a:rPr lang="zh-CN" altLang="en-US" sz="2000" dirty="0"/>
              <a:t>）树，又称最优二叉树，在实际问题中有着广泛的应用 </a:t>
            </a:r>
            <a:r>
              <a:rPr lang="en-US" altLang="zh-CN" sz="2000" dirty="0"/>
              <a:t>.</a:t>
            </a:r>
          </a:p>
          <a:p>
            <a:pPr marL="0" indent="0" algn="just">
              <a:lnSpc>
                <a:spcPct val="90000"/>
              </a:lnSpc>
              <a:buFontTx/>
              <a:buNone/>
            </a:pPr>
            <a:r>
              <a:rPr lang="en-US" altLang="zh-CN" sz="2000" u="sng" dirty="0"/>
              <a:t>6.6.1</a:t>
            </a:r>
            <a:r>
              <a:rPr lang="zh-CN" altLang="en-US" sz="2000" u="sng" dirty="0"/>
              <a:t>　基本概念和术语</a:t>
            </a:r>
            <a:endParaRPr lang="zh-CN" altLang="en-US" sz="2000" b="1" dirty="0"/>
          </a:p>
          <a:p>
            <a:pPr marL="0" indent="0">
              <a:lnSpc>
                <a:spcPct val="90000"/>
              </a:lnSpc>
              <a:buFontTx/>
              <a:buNone/>
            </a:pPr>
            <a:r>
              <a:rPr lang="en-US" altLang="zh-CN" sz="2000" dirty="0"/>
              <a:t>1</a:t>
            </a:r>
            <a:r>
              <a:rPr lang="zh-CN" altLang="en-US" sz="2000" dirty="0"/>
              <a:t>．路径和路径长度</a:t>
            </a:r>
          </a:p>
          <a:p>
            <a:pPr marL="0" indent="0">
              <a:lnSpc>
                <a:spcPct val="90000"/>
              </a:lnSpc>
              <a:buFontTx/>
              <a:buNone/>
            </a:pPr>
            <a:r>
              <a:rPr lang="zh-CN" altLang="en-US" sz="2000" dirty="0"/>
              <a:t>  　若树中存在一个结点序列</a:t>
            </a:r>
            <a:r>
              <a:rPr lang="en-US" altLang="zh-CN" sz="2000" dirty="0"/>
              <a:t>k1</a:t>
            </a:r>
            <a:r>
              <a:rPr lang="zh-CN" altLang="en-US" sz="2000" dirty="0"/>
              <a:t>，</a:t>
            </a:r>
            <a:r>
              <a:rPr lang="en-US" altLang="zh-CN" sz="2000" dirty="0"/>
              <a:t>k2</a:t>
            </a:r>
            <a:r>
              <a:rPr lang="zh-CN" altLang="en-US" sz="2000" dirty="0"/>
              <a:t>，</a:t>
            </a:r>
            <a:r>
              <a:rPr lang="en-US" altLang="zh-CN" sz="2000" dirty="0">
                <a:latin typeface="Arial" panose="020B0604020202020204" pitchFamily="34" charset="0"/>
              </a:rPr>
              <a:t>…</a:t>
            </a:r>
            <a:r>
              <a:rPr lang="zh-CN" altLang="en-US" sz="2000" dirty="0"/>
              <a:t>，</a:t>
            </a:r>
            <a:r>
              <a:rPr lang="en-US" altLang="zh-CN" sz="2000" dirty="0" err="1"/>
              <a:t>kj</a:t>
            </a:r>
            <a:r>
              <a:rPr lang="zh-CN" altLang="en-US" sz="2000" dirty="0"/>
              <a:t>，使得</a:t>
            </a:r>
            <a:r>
              <a:rPr lang="en-US" altLang="zh-CN" sz="2000" dirty="0" err="1"/>
              <a:t>ki</a:t>
            </a:r>
            <a:r>
              <a:rPr lang="zh-CN" altLang="en-US" sz="2000" dirty="0"/>
              <a:t>是</a:t>
            </a:r>
            <a:r>
              <a:rPr lang="en-US" altLang="zh-CN" sz="2000" dirty="0"/>
              <a:t>ki+1</a:t>
            </a:r>
            <a:r>
              <a:rPr lang="zh-CN" altLang="en-US" sz="2000" dirty="0"/>
              <a:t>的双亲（</a:t>
            </a:r>
            <a:r>
              <a:rPr lang="en-US" altLang="zh-CN" sz="2000" dirty="0" err="1"/>
              <a:t>l≤i</a:t>
            </a:r>
            <a:r>
              <a:rPr lang="zh-CN" altLang="en-US" sz="2000" dirty="0"/>
              <a:t>＜</a:t>
            </a:r>
            <a:r>
              <a:rPr lang="en-US" altLang="zh-CN" sz="2000" dirty="0"/>
              <a:t>j</a:t>
            </a:r>
            <a:r>
              <a:rPr lang="zh-CN" altLang="en-US" sz="2000" dirty="0"/>
              <a:t>＝，则称该结点序列是从</a:t>
            </a:r>
            <a:r>
              <a:rPr lang="en-US" altLang="zh-CN" sz="2000" dirty="0"/>
              <a:t>k1</a:t>
            </a:r>
            <a:r>
              <a:rPr lang="zh-CN" altLang="en-US" sz="2000" dirty="0"/>
              <a:t>到</a:t>
            </a:r>
            <a:r>
              <a:rPr lang="en-US" altLang="zh-CN" sz="2000" dirty="0" err="1"/>
              <a:t>kj</a:t>
            </a:r>
            <a:r>
              <a:rPr lang="zh-CN" altLang="en-US" sz="2000" dirty="0"/>
              <a:t>的一条路径（</a:t>
            </a:r>
            <a:r>
              <a:rPr lang="en-US" altLang="zh-CN" sz="2000" dirty="0"/>
              <a:t>Path</a:t>
            </a:r>
            <a:r>
              <a:rPr lang="zh-CN" altLang="en-US" sz="2000" dirty="0"/>
              <a:t>）。因树中每个结点只有一个双亲结点，所以它也是这两个结点之间的惟一路径。从</a:t>
            </a:r>
            <a:r>
              <a:rPr lang="en-US" altLang="zh-CN" sz="2000" dirty="0"/>
              <a:t>k1</a:t>
            </a:r>
            <a:r>
              <a:rPr lang="zh-CN" altLang="en-US" sz="2000" dirty="0"/>
              <a:t>到</a:t>
            </a:r>
            <a:r>
              <a:rPr lang="en-US" altLang="zh-CN" sz="2000" dirty="0" err="1"/>
              <a:t>kj</a:t>
            </a:r>
            <a:r>
              <a:rPr lang="zh-CN" altLang="en-US" sz="2000" dirty="0"/>
              <a:t>所经过的分支数称为这两点之间的路径长度，它等于路径上的结点数减</a:t>
            </a:r>
            <a:r>
              <a:rPr lang="en-US" altLang="zh-CN" sz="2000" dirty="0"/>
              <a:t>1</a:t>
            </a:r>
            <a:r>
              <a:rPr lang="zh-CN" altLang="en-US" sz="2000" dirty="0"/>
              <a:t>。</a:t>
            </a:r>
          </a:p>
          <a:p>
            <a:pPr marL="0" indent="0">
              <a:lnSpc>
                <a:spcPct val="90000"/>
              </a:lnSpc>
              <a:buFontTx/>
              <a:buNone/>
            </a:pPr>
            <a:r>
              <a:rPr lang="en-US" altLang="zh-CN" sz="2000" dirty="0"/>
              <a:t>2</a:t>
            </a:r>
            <a:r>
              <a:rPr lang="zh-CN" altLang="en-US" sz="2000" dirty="0"/>
              <a:t>．树的路径长度：从根结点到每一个结点的路径长度之和。</a:t>
            </a:r>
          </a:p>
          <a:p>
            <a:pPr marL="0" indent="0">
              <a:lnSpc>
                <a:spcPct val="90000"/>
              </a:lnSpc>
              <a:buFontTx/>
              <a:buNone/>
            </a:pPr>
            <a:r>
              <a:rPr lang="en-US" altLang="zh-CN" sz="2000" dirty="0"/>
              <a:t>3</a:t>
            </a:r>
            <a:r>
              <a:rPr lang="zh-CN" altLang="en-US" sz="2000" dirty="0"/>
              <a:t>．结点的权 在许多应用中，常常将树中的结点赋予一个有某种意义的实数，称为该结点的权。 </a:t>
            </a:r>
          </a:p>
        </p:txBody>
      </p:sp>
    </p:spTree>
    <p:extLst>
      <p:ext uri="{BB962C8B-B14F-4D97-AF65-F5344CB8AC3E}">
        <p14:creationId xmlns:p14="http://schemas.microsoft.com/office/powerpoint/2010/main" val="34357187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zh-CN" sz="2800" u="sng"/>
              <a:t>6.6.1</a:t>
            </a:r>
            <a:r>
              <a:rPr lang="zh-CN" altLang="en-US" sz="2800" u="sng"/>
              <a:t>　基本概念和术语</a:t>
            </a:r>
            <a:r>
              <a:rPr lang="zh-CN" altLang="en-US" sz="2800" b="1"/>
              <a:t/>
            </a:r>
            <a:br>
              <a:rPr lang="zh-CN" altLang="en-US" sz="2800" b="1"/>
            </a:br>
            <a:endParaRPr lang="zh-CN" altLang="en-US" sz="2800" b="1"/>
          </a:p>
        </p:txBody>
      </p:sp>
      <p:sp>
        <p:nvSpPr>
          <p:cNvPr id="448515" name="Rectangle 3"/>
          <p:cNvSpPr>
            <a:spLocks noGrp="1" noChangeArrowheads="1"/>
          </p:cNvSpPr>
          <p:nvPr>
            <p:ph type="body" idx="1"/>
          </p:nvPr>
        </p:nvSpPr>
        <p:spPr/>
        <p:txBody>
          <a:bodyPr/>
          <a:lstStyle/>
          <a:p>
            <a:pPr marL="0" indent="0">
              <a:lnSpc>
                <a:spcPct val="90000"/>
              </a:lnSpc>
              <a:buFontTx/>
              <a:buNone/>
            </a:pPr>
            <a:r>
              <a:rPr lang="en-US" altLang="zh-CN" sz="2000" dirty="0"/>
              <a:t>4. </a:t>
            </a:r>
            <a:r>
              <a:rPr lang="zh-CN" altLang="en-US" sz="2000" dirty="0"/>
              <a:t>结点的带权路径长度。是该结点到树根结点之间的路径长度与该结点上权的乘积。</a:t>
            </a:r>
          </a:p>
          <a:p>
            <a:pPr marL="0" indent="0">
              <a:lnSpc>
                <a:spcPct val="90000"/>
              </a:lnSpc>
              <a:buFontTx/>
              <a:buNone/>
            </a:pPr>
            <a:r>
              <a:rPr lang="en-US" altLang="zh-CN" sz="2000" dirty="0"/>
              <a:t>5</a:t>
            </a:r>
            <a:r>
              <a:rPr lang="zh-CN" altLang="en-US" sz="2000" dirty="0"/>
              <a:t>．树的带权路径长度</a:t>
            </a:r>
          </a:p>
          <a:p>
            <a:pPr marL="0" indent="0">
              <a:lnSpc>
                <a:spcPct val="90000"/>
              </a:lnSpc>
              <a:buFontTx/>
              <a:buNone/>
            </a:pPr>
            <a:r>
              <a:rPr lang="zh-CN" altLang="en-US" sz="2000" dirty="0"/>
              <a:t>   　树的带权路径长度定义为树中所有叶子结点的带权路径长度之和，通常记为：其中</a:t>
            </a:r>
            <a:r>
              <a:rPr lang="en-US" altLang="zh-CN" sz="2000" dirty="0"/>
              <a:t>n</a:t>
            </a:r>
            <a:r>
              <a:rPr lang="zh-CN" altLang="en-US" sz="2000" dirty="0"/>
              <a:t>表示叶子结点的数目，</a:t>
            </a:r>
            <a:r>
              <a:rPr lang="en-US" altLang="zh-CN" sz="2000" dirty="0" err="1"/>
              <a:t>wi</a:t>
            </a:r>
            <a:r>
              <a:rPr lang="zh-CN" altLang="en-US" sz="2000" dirty="0"/>
              <a:t>和</a:t>
            </a:r>
            <a:r>
              <a:rPr lang="en-US" altLang="zh-CN" sz="2000" dirty="0"/>
              <a:t>li</a:t>
            </a:r>
            <a:r>
              <a:rPr lang="zh-CN" altLang="en-US" sz="2000" dirty="0"/>
              <a:t>分别表示叶结点</a:t>
            </a:r>
            <a:r>
              <a:rPr lang="en-US" altLang="zh-CN" sz="2000" dirty="0" err="1"/>
              <a:t>ki</a:t>
            </a:r>
            <a:r>
              <a:rPr lang="zh-CN" altLang="en-US" sz="2000" dirty="0"/>
              <a:t>的权值和根结点到叶结点</a:t>
            </a:r>
            <a:r>
              <a:rPr lang="en-US" altLang="zh-CN" sz="2000" dirty="0" err="1"/>
              <a:t>ki</a:t>
            </a:r>
            <a:r>
              <a:rPr lang="zh-CN" altLang="en-US" sz="2000" dirty="0"/>
              <a:t>之间的路径长度。</a:t>
            </a:r>
          </a:p>
          <a:p>
            <a:pPr marL="0" indent="0">
              <a:lnSpc>
                <a:spcPct val="90000"/>
              </a:lnSpc>
              <a:buFontTx/>
              <a:buNone/>
            </a:pPr>
            <a:r>
              <a:rPr lang="en-US" altLang="zh-CN" sz="2000" dirty="0"/>
              <a:t>6</a:t>
            </a:r>
            <a:r>
              <a:rPr lang="zh-CN" altLang="en-US" sz="2000" dirty="0"/>
              <a:t>．哈夫曼树</a:t>
            </a:r>
          </a:p>
          <a:p>
            <a:pPr marL="0" indent="0">
              <a:lnSpc>
                <a:spcPct val="90000"/>
              </a:lnSpc>
              <a:buFontTx/>
              <a:buNone/>
            </a:pPr>
            <a:r>
              <a:rPr lang="zh-CN" altLang="en-US" sz="2000" dirty="0"/>
              <a:t>  　在权为</a:t>
            </a:r>
            <a:r>
              <a:rPr lang="en-US" altLang="zh-CN" sz="2000" dirty="0"/>
              <a:t>w1</a:t>
            </a:r>
            <a:r>
              <a:rPr lang="zh-CN" altLang="en-US" sz="2000" dirty="0"/>
              <a:t>，</a:t>
            </a:r>
            <a:r>
              <a:rPr lang="en-US" altLang="zh-CN" sz="2000" dirty="0"/>
              <a:t>w2</a:t>
            </a:r>
            <a:r>
              <a:rPr lang="zh-CN" altLang="en-US" sz="2000" dirty="0"/>
              <a:t>，</a:t>
            </a:r>
            <a:r>
              <a:rPr lang="en-US" altLang="zh-CN" sz="2000" dirty="0">
                <a:latin typeface="Arial" panose="020B0604020202020204" pitchFamily="34" charset="0"/>
              </a:rPr>
              <a:t>…</a:t>
            </a:r>
            <a:r>
              <a:rPr lang="zh-CN" altLang="en-US" sz="2000" dirty="0"/>
              <a:t>，</a:t>
            </a:r>
            <a:r>
              <a:rPr lang="en-US" altLang="zh-CN" sz="2000" dirty="0" err="1"/>
              <a:t>wn</a:t>
            </a:r>
            <a:r>
              <a:rPr lang="zh-CN" altLang="en-US" sz="2000" dirty="0"/>
              <a:t>的</a:t>
            </a:r>
            <a:r>
              <a:rPr lang="en-US" altLang="zh-CN" sz="2000" dirty="0"/>
              <a:t>n</a:t>
            </a:r>
            <a:r>
              <a:rPr lang="zh-CN" altLang="en-US" sz="2000" dirty="0"/>
              <a:t>个叶子结点的所有二叉树中，带权路径长度</a:t>
            </a:r>
            <a:r>
              <a:rPr lang="en-US" altLang="zh-CN" sz="2000" dirty="0"/>
              <a:t>WPL</a:t>
            </a:r>
            <a:r>
              <a:rPr lang="zh-CN" altLang="en-US" sz="2000" dirty="0"/>
              <a:t>最小的二叉树称为最优二叉树或哈夫曼树。 </a:t>
            </a:r>
          </a:p>
        </p:txBody>
      </p:sp>
    </p:spTree>
    <p:extLst>
      <p:ext uri="{BB962C8B-B14F-4D97-AF65-F5344CB8AC3E}">
        <p14:creationId xmlns:p14="http://schemas.microsoft.com/office/powerpoint/2010/main" val="347264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body" idx="1"/>
          </p:nvPr>
        </p:nvSpPr>
        <p:spPr>
          <a:xfrm>
            <a:off x="755650" y="5300663"/>
            <a:ext cx="7920038" cy="1079500"/>
          </a:xfrm>
        </p:spPr>
        <p:txBody>
          <a:bodyPr/>
          <a:lstStyle/>
          <a:p>
            <a:pPr algn="ctr">
              <a:buFontTx/>
              <a:buNone/>
            </a:pPr>
            <a:r>
              <a:rPr lang="zh-CN" altLang="en-US" sz="1600"/>
              <a:t>图　</a:t>
            </a:r>
            <a:r>
              <a:rPr lang="en-US" altLang="zh-CN" sz="1600"/>
              <a:t>6-1 </a:t>
            </a:r>
            <a:r>
              <a:rPr lang="zh-CN" altLang="en-US" sz="1600"/>
              <a:t>树的示例及表示</a:t>
            </a:r>
          </a:p>
        </p:txBody>
      </p:sp>
      <p:graphicFrame>
        <p:nvGraphicFramePr>
          <p:cNvPr id="384004" name="Object 4"/>
          <p:cNvGraphicFramePr>
            <a:graphicFrameLocks noChangeAspect="1"/>
          </p:cNvGraphicFramePr>
          <p:nvPr/>
        </p:nvGraphicFramePr>
        <p:xfrm>
          <a:off x="395288" y="1557338"/>
          <a:ext cx="7561262" cy="3836987"/>
        </p:xfrm>
        <a:graphic>
          <a:graphicData uri="http://schemas.openxmlformats.org/presentationml/2006/ole">
            <mc:AlternateContent xmlns:mc="http://schemas.openxmlformats.org/markup-compatibility/2006">
              <mc:Choice xmlns:v="urn:schemas-microsoft-com:vml" Requires="v">
                <p:oleObj spid="_x0000_s4134" name="Visio" r:id="rId3" imgW="3137872" imgH="1618053" progId="Visio.Drawing.11">
                  <p:embed/>
                </p:oleObj>
              </mc:Choice>
              <mc:Fallback>
                <p:oleObj name="Visio" r:id="rId3" imgW="3137872" imgH="161805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557338"/>
                        <a:ext cx="7561262" cy="383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4005" name="Object 5"/>
          <p:cNvGraphicFramePr>
            <a:graphicFrameLocks noChangeAspect="1"/>
          </p:cNvGraphicFramePr>
          <p:nvPr/>
        </p:nvGraphicFramePr>
        <p:xfrm>
          <a:off x="7740650" y="1989138"/>
          <a:ext cx="1019175" cy="2333625"/>
        </p:xfrm>
        <a:graphic>
          <a:graphicData uri="http://schemas.openxmlformats.org/presentationml/2006/ole">
            <mc:AlternateContent xmlns:mc="http://schemas.openxmlformats.org/markup-compatibility/2006">
              <mc:Choice xmlns:v="urn:schemas-microsoft-com:vml" Requires="v">
                <p:oleObj spid="_x0000_s4135" name="Visio" r:id="rId5" imgW="1075683" imgH="2299063" progId="Visio.Drawing.11">
                  <p:embed/>
                </p:oleObj>
              </mc:Choice>
              <mc:Fallback>
                <p:oleObj name="Visio" r:id="rId5" imgW="1075683" imgH="229906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0650" y="1989138"/>
                        <a:ext cx="1019175" cy="233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06" name="Rectangle 6"/>
          <p:cNvSpPr>
            <a:spLocks noChangeArrowheads="1"/>
          </p:cNvSpPr>
          <p:nvPr/>
        </p:nvSpPr>
        <p:spPr bwMode="auto">
          <a:xfrm>
            <a:off x="0"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2146345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zh-CN" sz="2800" u="sng"/>
              <a:t>6.6.1</a:t>
            </a:r>
            <a:r>
              <a:rPr lang="zh-CN" altLang="en-US" sz="2800" u="sng"/>
              <a:t>　基本概念和术语</a:t>
            </a:r>
            <a:r>
              <a:rPr lang="zh-CN" altLang="en-US" sz="2800" b="1"/>
              <a:t/>
            </a:r>
            <a:br>
              <a:rPr lang="zh-CN" altLang="en-US" sz="2800" b="1"/>
            </a:br>
            <a:endParaRPr lang="zh-CN" altLang="en-US" sz="2800" b="1"/>
          </a:p>
        </p:txBody>
      </p:sp>
      <p:sp>
        <p:nvSpPr>
          <p:cNvPr id="449539" name="Rectangle 3"/>
          <p:cNvSpPr>
            <a:spLocks noGrp="1" noChangeArrowheads="1"/>
          </p:cNvSpPr>
          <p:nvPr>
            <p:ph type="body" idx="1"/>
          </p:nvPr>
        </p:nvSpPr>
        <p:spPr>
          <a:xfrm>
            <a:off x="-379" y="908720"/>
            <a:ext cx="7702550" cy="1366837"/>
          </a:xfrm>
        </p:spPr>
        <p:txBody>
          <a:bodyPr/>
          <a:lstStyle/>
          <a:p>
            <a:pPr>
              <a:lnSpc>
                <a:spcPct val="90000"/>
              </a:lnSpc>
              <a:buFontTx/>
              <a:buNone/>
            </a:pPr>
            <a:r>
              <a:rPr lang="en-US" altLang="zh-CN" sz="2000" dirty="0">
                <a:latin typeface="宋体" panose="02010600030101010101" pitchFamily="2" charset="-122"/>
              </a:rPr>
              <a:t>[</a:t>
            </a:r>
            <a:r>
              <a:rPr lang="zh-CN" altLang="en-US" sz="2000" dirty="0">
                <a:latin typeface="宋体" panose="02010600030101010101" pitchFamily="2" charset="-122"/>
              </a:rPr>
              <a:t>例</a:t>
            </a:r>
            <a:r>
              <a:rPr lang="en-US" altLang="zh-CN" sz="2000" dirty="0">
                <a:latin typeface="宋体" panose="02010600030101010101" pitchFamily="2" charset="-122"/>
              </a:rPr>
              <a:t>6-3]</a:t>
            </a:r>
            <a:r>
              <a:rPr lang="zh-CN" altLang="en-US" sz="2000" dirty="0">
                <a:latin typeface="宋体" panose="02010600030101010101" pitchFamily="2" charset="-122"/>
              </a:rPr>
              <a:t>有</a:t>
            </a:r>
            <a:r>
              <a:rPr lang="en-US" altLang="zh-CN" sz="2000" dirty="0">
                <a:latin typeface="宋体" panose="02010600030101010101" pitchFamily="2" charset="-122"/>
              </a:rPr>
              <a:t>4</a:t>
            </a:r>
            <a:r>
              <a:rPr lang="zh-CN" altLang="en-US" sz="2000" dirty="0">
                <a:latin typeface="宋体" panose="02010600030101010101" pitchFamily="2" charset="-122"/>
              </a:rPr>
              <a:t>个叶结点</a:t>
            </a:r>
            <a:r>
              <a:rPr lang="en-US" altLang="zh-CN" sz="2000" dirty="0">
                <a:latin typeface="宋体" panose="02010600030101010101" pitchFamily="2" charset="-122"/>
              </a:rPr>
              <a:t>A</a:t>
            </a:r>
            <a:r>
              <a:rPr lang="zh-CN" altLang="en-US" sz="2000" dirty="0">
                <a:latin typeface="宋体" panose="02010600030101010101" pitchFamily="2" charset="-122"/>
              </a:rPr>
              <a:t>，</a:t>
            </a:r>
            <a:r>
              <a:rPr lang="en-US" altLang="zh-CN" sz="2000" dirty="0">
                <a:latin typeface="宋体" panose="02010600030101010101" pitchFamily="2" charset="-122"/>
              </a:rPr>
              <a:t>B</a:t>
            </a:r>
            <a:r>
              <a:rPr lang="zh-CN" altLang="en-US" sz="2000" dirty="0">
                <a:latin typeface="宋体" panose="02010600030101010101" pitchFamily="2" charset="-122"/>
              </a:rPr>
              <a:t>，</a:t>
            </a:r>
            <a:r>
              <a:rPr lang="en-US" altLang="zh-CN" sz="2000" dirty="0">
                <a:latin typeface="宋体" panose="02010600030101010101" pitchFamily="2" charset="-122"/>
              </a:rPr>
              <a:t>C</a:t>
            </a:r>
            <a:r>
              <a:rPr lang="zh-CN" altLang="en-US" sz="2000" dirty="0">
                <a:latin typeface="宋体" panose="02010600030101010101" pitchFamily="2" charset="-122"/>
              </a:rPr>
              <a:t>，</a:t>
            </a:r>
            <a:r>
              <a:rPr lang="en-US" altLang="zh-CN" sz="2000" dirty="0">
                <a:latin typeface="宋体" panose="02010600030101010101" pitchFamily="2" charset="-122"/>
              </a:rPr>
              <a:t>D</a:t>
            </a:r>
            <a:r>
              <a:rPr lang="zh-CN" altLang="en-US" sz="2000" dirty="0">
                <a:latin typeface="宋体" panose="02010600030101010101" pitchFamily="2" charset="-122"/>
              </a:rPr>
              <a:t>，分别带权为</a:t>
            </a:r>
            <a:r>
              <a:rPr lang="en-US" altLang="zh-CN" sz="2000" dirty="0">
                <a:latin typeface="宋体" panose="02010600030101010101" pitchFamily="2" charset="-122"/>
              </a:rPr>
              <a:t>2</a:t>
            </a:r>
            <a:r>
              <a:rPr lang="zh-CN" altLang="en-US" sz="2000" dirty="0">
                <a:latin typeface="宋体" panose="02010600030101010101" pitchFamily="2" charset="-122"/>
              </a:rPr>
              <a:t>，</a:t>
            </a:r>
            <a:r>
              <a:rPr lang="en-US" altLang="zh-CN" sz="2000" dirty="0">
                <a:latin typeface="宋体" panose="02010600030101010101" pitchFamily="2" charset="-122"/>
              </a:rPr>
              <a:t>3</a:t>
            </a:r>
            <a:r>
              <a:rPr lang="zh-CN" altLang="en-US" sz="2000" dirty="0">
                <a:latin typeface="宋体" panose="02010600030101010101" pitchFamily="2" charset="-122"/>
              </a:rPr>
              <a:t>，</a:t>
            </a:r>
            <a:r>
              <a:rPr lang="en-US" altLang="zh-CN" sz="2000" dirty="0">
                <a:latin typeface="宋体" panose="02010600030101010101" pitchFamily="2" charset="-122"/>
              </a:rPr>
              <a:t>4</a:t>
            </a:r>
            <a:r>
              <a:rPr lang="zh-CN" altLang="en-US" sz="2000" dirty="0">
                <a:latin typeface="宋体" panose="02010600030101010101" pitchFamily="2" charset="-122"/>
              </a:rPr>
              <a:t>，</a:t>
            </a:r>
            <a:r>
              <a:rPr lang="en-US" altLang="zh-CN" sz="2000" dirty="0">
                <a:latin typeface="宋体" panose="02010600030101010101" pitchFamily="2" charset="-122"/>
              </a:rPr>
              <a:t>5</a:t>
            </a:r>
            <a:r>
              <a:rPr lang="zh-CN" altLang="en-US" sz="2000" dirty="0">
                <a:latin typeface="宋体" panose="02010600030101010101" pitchFamily="2" charset="-122"/>
              </a:rPr>
              <a:t>，由它们构造的</a:t>
            </a:r>
            <a:r>
              <a:rPr lang="en-US" altLang="zh-CN" sz="2000" dirty="0">
                <a:latin typeface="宋体" panose="02010600030101010101" pitchFamily="2" charset="-122"/>
              </a:rPr>
              <a:t>3</a:t>
            </a:r>
            <a:r>
              <a:rPr lang="zh-CN" altLang="en-US" sz="2000" dirty="0">
                <a:latin typeface="宋体" panose="02010600030101010101" pitchFamily="2" charset="-122"/>
              </a:rPr>
              <a:t>棵不同的二叉树分别如图</a:t>
            </a:r>
            <a:r>
              <a:rPr lang="en-US" altLang="zh-CN" sz="2000" dirty="0">
                <a:latin typeface="宋体" panose="02010600030101010101" pitchFamily="2" charset="-122"/>
              </a:rPr>
              <a:t>6-20</a:t>
            </a:r>
            <a:r>
              <a:rPr lang="zh-CN" altLang="en-US" sz="2000" dirty="0">
                <a:latin typeface="宋体" panose="02010600030101010101" pitchFamily="2" charset="-122"/>
              </a:rPr>
              <a:t>所示。</a:t>
            </a:r>
          </a:p>
        </p:txBody>
      </p:sp>
      <p:sp>
        <p:nvSpPr>
          <p:cNvPr id="449540" name="Rectangle 4"/>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9541" name="Object 5"/>
          <p:cNvGraphicFramePr>
            <a:graphicFrameLocks noChangeAspect="1"/>
          </p:cNvGraphicFramePr>
          <p:nvPr>
            <p:extLst>
              <p:ext uri="{D42A27DB-BD31-4B8C-83A1-F6EECF244321}">
                <p14:modId xmlns:p14="http://schemas.microsoft.com/office/powerpoint/2010/main" val="1172149733"/>
              </p:ext>
            </p:extLst>
          </p:nvPr>
        </p:nvGraphicFramePr>
        <p:xfrm>
          <a:off x="899592" y="1700808"/>
          <a:ext cx="5472112" cy="2640013"/>
        </p:xfrm>
        <a:graphic>
          <a:graphicData uri="http://schemas.openxmlformats.org/presentationml/2006/ole">
            <mc:AlternateContent xmlns:mc="http://schemas.openxmlformats.org/markup-compatibility/2006">
              <mc:Choice xmlns:v="urn:schemas-microsoft-com:vml" Requires="v">
                <p:oleObj spid="_x0000_s19476" r:id="rId3" imgW="3827591" imgH="1809641" progId="Visio.Drawing.6">
                  <p:embed/>
                </p:oleObj>
              </mc:Choice>
              <mc:Fallback>
                <p:oleObj r:id="rId3" imgW="3827591" imgH="18096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700808"/>
                        <a:ext cx="5472112" cy="264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42" name="Rectangle 6"/>
          <p:cNvSpPr>
            <a:spLocks noChangeArrowheads="1"/>
          </p:cNvSpPr>
          <p:nvPr/>
        </p:nvSpPr>
        <p:spPr bwMode="auto">
          <a:xfrm>
            <a:off x="4355976" y="4365104"/>
            <a:ext cx="438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t>图</a:t>
            </a:r>
            <a:r>
              <a:rPr lang="en-US" altLang="zh-CN" dirty="0"/>
              <a:t>6-16 </a:t>
            </a:r>
            <a:r>
              <a:rPr lang="zh-CN" altLang="en-US" dirty="0"/>
              <a:t>具有不同带权路径长度的二叉树</a:t>
            </a:r>
          </a:p>
        </p:txBody>
      </p:sp>
      <p:sp>
        <p:nvSpPr>
          <p:cNvPr id="7" name="Rectangle 3"/>
          <p:cNvSpPr txBox="1">
            <a:spLocks noChangeArrowheads="1"/>
          </p:cNvSpPr>
          <p:nvPr/>
        </p:nvSpPr>
        <p:spPr>
          <a:xfrm>
            <a:off x="179512" y="4293096"/>
            <a:ext cx="6981825" cy="3527425"/>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zh-CN" altLang="en-US" sz="1800" dirty="0" smtClean="0"/>
              <a:t>它们的带权路径长度分别为：</a:t>
            </a:r>
          </a:p>
          <a:p>
            <a:pPr>
              <a:buFontTx/>
              <a:buNone/>
            </a:pPr>
            <a:r>
              <a:rPr lang="zh-CN" altLang="en-US" sz="1800" dirty="0" smtClean="0"/>
              <a:t>（</a:t>
            </a:r>
            <a:r>
              <a:rPr lang="en-US" altLang="zh-CN" sz="1800" dirty="0" smtClean="0"/>
              <a:t>a</a:t>
            </a:r>
            <a:r>
              <a:rPr lang="zh-CN" altLang="en-US" sz="1800" dirty="0" smtClean="0"/>
              <a:t>）</a:t>
            </a:r>
            <a:r>
              <a:rPr lang="en-US" altLang="zh-CN" sz="1800" dirty="0" smtClean="0"/>
              <a:t>WPL</a:t>
            </a:r>
            <a:r>
              <a:rPr lang="zh-CN" altLang="en-US" sz="1800" dirty="0" smtClean="0"/>
              <a:t>＝</a:t>
            </a:r>
            <a:r>
              <a:rPr lang="en-US" altLang="zh-CN" sz="1800" dirty="0" smtClean="0"/>
              <a:t>2×3+3×3+4×2+7×1</a:t>
            </a:r>
            <a:r>
              <a:rPr lang="zh-CN" altLang="en-US" sz="1800" dirty="0" smtClean="0"/>
              <a:t>＝</a:t>
            </a:r>
            <a:r>
              <a:rPr lang="en-US" altLang="zh-CN" sz="1800" dirty="0" smtClean="0"/>
              <a:t>30</a:t>
            </a:r>
          </a:p>
          <a:p>
            <a:pPr>
              <a:buFontTx/>
              <a:buNone/>
            </a:pPr>
            <a:r>
              <a:rPr lang="zh-CN" altLang="en-US" sz="1800" dirty="0" smtClean="0"/>
              <a:t>（</a:t>
            </a:r>
            <a:r>
              <a:rPr lang="en-US" altLang="zh-CN" sz="1800" dirty="0" smtClean="0"/>
              <a:t>b</a:t>
            </a:r>
            <a:r>
              <a:rPr lang="zh-CN" altLang="en-US" sz="1800" dirty="0" smtClean="0"/>
              <a:t>）</a:t>
            </a:r>
            <a:r>
              <a:rPr lang="en-US" altLang="zh-CN" sz="1800" dirty="0" smtClean="0"/>
              <a:t>WPL</a:t>
            </a:r>
            <a:r>
              <a:rPr lang="zh-CN" altLang="en-US" sz="1800" dirty="0" smtClean="0"/>
              <a:t>＝</a:t>
            </a:r>
            <a:r>
              <a:rPr lang="en-US" altLang="zh-CN" sz="1800" dirty="0" smtClean="0"/>
              <a:t>7×3+4×3+3×2+2×1</a:t>
            </a:r>
            <a:r>
              <a:rPr lang="zh-CN" altLang="en-US" sz="1800" dirty="0" smtClean="0"/>
              <a:t>＝</a:t>
            </a:r>
            <a:r>
              <a:rPr lang="en-US" altLang="zh-CN" sz="1800" dirty="0" smtClean="0"/>
              <a:t>41</a:t>
            </a:r>
          </a:p>
          <a:p>
            <a:pPr>
              <a:buFontTx/>
              <a:buNone/>
            </a:pPr>
            <a:r>
              <a:rPr lang="zh-CN" altLang="en-US" sz="1800" dirty="0" smtClean="0"/>
              <a:t>（</a:t>
            </a:r>
            <a:r>
              <a:rPr lang="en-US" altLang="zh-CN" sz="1800" dirty="0" smtClean="0"/>
              <a:t>c</a:t>
            </a:r>
            <a:r>
              <a:rPr lang="zh-CN" altLang="en-US" sz="1800" dirty="0" smtClean="0"/>
              <a:t>）</a:t>
            </a:r>
            <a:r>
              <a:rPr lang="en-US" altLang="zh-CN" sz="1800" dirty="0" smtClean="0"/>
              <a:t>WPL</a:t>
            </a:r>
            <a:r>
              <a:rPr lang="zh-CN" altLang="en-US" sz="1800" dirty="0" smtClean="0"/>
              <a:t>＝</a:t>
            </a:r>
            <a:r>
              <a:rPr lang="en-US" altLang="zh-CN" sz="1800" dirty="0" smtClean="0"/>
              <a:t>4×2+7×3+2×3+3×1</a:t>
            </a:r>
            <a:r>
              <a:rPr lang="zh-CN" altLang="en-US" sz="1800" dirty="0" smtClean="0"/>
              <a:t>＝</a:t>
            </a:r>
            <a:r>
              <a:rPr lang="en-US" altLang="zh-CN" sz="1800" dirty="0" smtClean="0"/>
              <a:t>38</a:t>
            </a:r>
          </a:p>
          <a:p>
            <a:pPr>
              <a:buFontTx/>
              <a:buNone/>
            </a:pPr>
            <a:r>
              <a:rPr lang="zh-CN" altLang="en-US" sz="1800" dirty="0" smtClean="0"/>
              <a:t>其中，（</a:t>
            </a:r>
            <a:r>
              <a:rPr lang="en-US" altLang="zh-CN" sz="1800" dirty="0" smtClean="0"/>
              <a:t>a</a:t>
            </a:r>
            <a:r>
              <a:rPr lang="zh-CN" altLang="en-US" sz="1800" dirty="0" smtClean="0"/>
              <a:t>）树的</a:t>
            </a:r>
            <a:r>
              <a:rPr lang="en-US" altLang="zh-CN" sz="1800" dirty="0" smtClean="0"/>
              <a:t>WPL</a:t>
            </a:r>
            <a:r>
              <a:rPr lang="zh-CN" altLang="en-US" sz="1800" dirty="0" smtClean="0"/>
              <a:t>最小</a:t>
            </a:r>
            <a:r>
              <a:rPr lang="zh-CN" altLang="en-US" sz="3600" dirty="0" smtClean="0"/>
              <a:t>。</a:t>
            </a:r>
            <a:endParaRPr lang="zh-CN" altLang="en-US" sz="3600" dirty="0"/>
          </a:p>
        </p:txBody>
      </p:sp>
    </p:spTree>
    <p:extLst>
      <p:ext uri="{BB962C8B-B14F-4D97-AF65-F5344CB8AC3E}">
        <p14:creationId xmlns:p14="http://schemas.microsoft.com/office/powerpoint/2010/main" val="27387368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zh-CN" sz="2800" u="sng"/>
              <a:t>6.6.2</a:t>
            </a:r>
            <a:r>
              <a:rPr lang="zh-CN" altLang="en-US" sz="2800" u="sng"/>
              <a:t>　构造哈夫曼树</a:t>
            </a:r>
            <a:r>
              <a:rPr lang="zh-CN" altLang="en-US" sz="2800" b="1"/>
              <a:t/>
            </a:r>
            <a:br>
              <a:rPr lang="zh-CN" altLang="en-US" sz="2800" b="1"/>
            </a:br>
            <a:endParaRPr lang="zh-CN" altLang="en-US" sz="2800" b="1"/>
          </a:p>
        </p:txBody>
      </p:sp>
      <p:sp>
        <p:nvSpPr>
          <p:cNvPr id="451587" name="Rectangle 3"/>
          <p:cNvSpPr>
            <a:spLocks noGrp="1" noChangeArrowheads="1"/>
          </p:cNvSpPr>
          <p:nvPr>
            <p:ph type="body" idx="1"/>
          </p:nvPr>
        </p:nvSpPr>
        <p:spPr>
          <a:xfrm>
            <a:off x="685800" y="1341438"/>
            <a:ext cx="8458200" cy="5516562"/>
          </a:xfrm>
        </p:spPr>
        <p:txBody>
          <a:bodyPr/>
          <a:lstStyle/>
          <a:p>
            <a:pPr marL="0" indent="0">
              <a:lnSpc>
                <a:spcPct val="90000"/>
              </a:lnSpc>
              <a:buFontTx/>
              <a:buNone/>
            </a:pPr>
            <a:r>
              <a:rPr lang="en-US" altLang="zh-CN" sz="1800" dirty="0"/>
              <a:t>1</a:t>
            </a:r>
            <a:r>
              <a:rPr lang="zh-CN" altLang="en-US" sz="1800" dirty="0"/>
              <a:t>．构造哈夫曼树的方法</a:t>
            </a:r>
          </a:p>
          <a:p>
            <a:pPr marL="0" indent="0">
              <a:lnSpc>
                <a:spcPct val="90000"/>
              </a:lnSpc>
              <a:buFontTx/>
              <a:buNone/>
            </a:pPr>
            <a:r>
              <a:rPr lang="zh-CN" altLang="en-US" sz="1800" dirty="0"/>
              <a:t>   　根据哈夫曼树的定义，一棵二叉树要使其</a:t>
            </a:r>
            <a:r>
              <a:rPr lang="en-US" altLang="zh-CN" sz="1800" dirty="0"/>
              <a:t>WPL</a:t>
            </a:r>
            <a:r>
              <a:rPr lang="zh-CN" altLang="en-US" sz="1800" dirty="0"/>
              <a:t>值最小，必须使权值越大的叶结点越靠近根结点，而权值越小的叶结点越远离根结点。哈夫曼（</a:t>
            </a:r>
            <a:r>
              <a:rPr lang="en-US" altLang="zh-CN" sz="1800" dirty="0" err="1"/>
              <a:t>Haffman</a:t>
            </a:r>
            <a:r>
              <a:rPr lang="zh-CN" altLang="en-US" sz="1800" dirty="0"/>
              <a:t>）依据这一特点提出了一种方法，这种方法的基本思想是：</a:t>
            </a:r>
          </a:p>
          <a:p>
            <a:pPr marL="0" indent="0">
              <a:lnSpc>
                <a:spcPct val="90000"/>
              </a:lnSpc>
              <a:buFontTx/>
              <a:buNone/>
            </a:pPr>
            <a:r>
              <a:rPr lang="zh-CN" altLang="en-US" sz="1800" dirty="0"/>
              <a:t>（</a:t>
            </a:r>
            <a:r>
              <a:rPr lang="en-US" altLang="zh-CN" sz="1800" dirty="0"/>
              <a:t>1</a:t>
            </a:r>
            <a:r>
              <a:rPr lang="zh-CN" altLang="en-US" sz="1800" dirty="0"/>
              <a:t>）根据给定的</a:t>
            </a:r>
            <a:r>
              <a:rPr lang="en-US" altLang="zh-CN" sz="1800" dirty="0"/>
              <a:t>n</a:t>
            </a:r>
            <a:r>
              <a:rPr lang="zh-CN" altLang="en-US" sz="1800" dirty="0"/>
              <a:t>个权值</a:t>
            </a:r>
            <a:r>
              <a:rPr lang="en-US" altLang="zh-CN" sz="1800" dirty="0"/>
              <a:t>{w1</a:t>
            </a:r>
            <a:r>
              <a:rPr lang="zh-CN" altLang="en-US" sz="1800" dirty="0"/>
              <a:t>，</a:t>
            </a:r>
            <a:r>
              <a:rPr lang="en-US" altLang="zh-CN" sz="1800" dirty="0"/>
              <a:t>w2</a:t>
            </a:r>
            <a:r>
              <a:rPr lang="zh-CN" altLang="en-US" sz="1800" dirty="0"/>
              <a:t>，</a:t>
            </a:r>
            <a:r>
              <a:rPr lang="en-US" altLang="zh-CN" sz="1800" dirty="0">
                <a:latin typeface="Arial" panose="020B0604020202020204" pitchFamily="34" charset="0"/>
              </a:rPr>
              <a:t>…</a:t>
            </a:r>
            <a:r>
              <a:rPr lang="zh-CN" altLang="en-US" sz="1800" dirty="0"/>
              <a:t>，</a:t>
            </a:r>
            <a:r>
              <a:rPr lang="en-US" altLang="zh-CN" sz="1800" dirty="0" err="1"/>
              <a:t>wn</a:t>
            </a:r>
            <a:r>
              <a:rPr lang="en-US" altLang="zh-CN" sz="1800" dirty="0"/>
              <a:t>}</a:t>
            </a:r>
            <a:r>
              <a:rPr lang="zh-CN" altLang="en-US" sz="1800" dirty="0"/>
              <a:t>构造</a:t>
            </a:r>
            <a:r>
              <a:rPr lang="en-US" altLang="zh-CN" sz="1800" dirty="0"/>
              <a:t>n</a:t>
            </a:r>
            <a:r>
              <a:rPr lang="zh-CN" altLang="en-US" sz="1800" dirty="0"/>
              <a:t>棵只有一个叶结点的二叉树，从而得到一个二叉树的集合</a:t>
            </a:r>
            <a:r>
              <a:rPr lang="en-US" altLang="zh-CN" sz="1800" dirty="0"/>
              <a:t>F</a:t>
            </a:r>
            <a:r>
              <a:rPr lang="zh-CN" altLang="en-US" sz="1800" dirty="0"/>
              <a:t>＝</a:t>
            </a:r>
            <a:r>
              <a:rPr lang="en-US" altLang="zh-CN" sz="1800" dirty="0"/>
              <a:t>{T1</a:t>
            </a:r>
            <a:r>
              <a:rPr lang="zh-CN" altLang="en-US" sz="1800" dirty="0"/>
              <a:t>，</a:t>
            </a:r>
            <a:r>
              <a:rPr lang="en-US" altLang="zh-CN" sz="1800" dirty="0"/>
              <a:t>T2</a:t>
            </a:r>
            <a:r>
              <a:rPr lang="zh-CN" altLang="en-US" sz="1800" dirty="0"/>
              <a:t>，</a:t>
            </a:r>
            <a:r>
              <a:rPr lang="en-US" altLang="zh-CN" sz="1800" dirty="0"/>
              <a:t>...</a:t>
            </a:r>
            <a:r>
              <a:rPr lang="zh-CN" altLang="en-US" sz="1800" dirty="0"/>
              <a:t>，</a:t>
            </a:r>
            <a:r>
              <a:rPr lang="en-US" altLang="zh-CN" sz="1800" dirty="0" err="1"/>
              <a:t>Tn</a:t>
            </a:r>
            <a:r>
              <a:rPr lang="en-US" altLang="zh-CN" sz="1800" dirty="0"/>
              <a:t>}</a:t>
            </a:r>
            <a:r>
              <a:rPr lang="zh-CN" altLang="en-US" sz="1800" dirty="0"/>
              <a:t>；</a:t>
            </a:r>
          </a:p>
          <a:p>
            <a:pPr marL="0" indent="0">
              <a:lnSpc>
                <a:spcPct val="90000"/>
              </a:lnSpc>
              <a:buFontTx/>
              <a:buNone/>
            </a:pPr>
            <a:r>
              <a:rPr lang="zh-CN" altLang="en-US" sz="1800" dirty="0"/>
              <a:t>（</a:t>
            </a:r>
            <a:r>
              <a:rPr lang="en-US" altLang="zh-CN" sz="1800" dirty="0"/>
              <a:t>2</a:t>
            </a:r>
            <a:r>
              <a:rPr lang="zh-CN" altLang="en-US" sz="1800" dirty="0"/>
              <a:t>）在</a:t>
            </a:r>
            <a:r>
              <a:rPr lang="en-US" altLang="zh-CN" sz="1800" dirty="0"/>
              <a:t>F</a:t>
            </a:r>
            <a:r>
              <a:rPr lang="zh-CN" altLang="en-US" sz="1800" dirty="0"/>
              <a:t>中选取根结点的权值最小和次小的两棵二叉树作为左、右子树构造一棵新的二叉树，这棵新的二叉树根结点的权值为其左、右子树根结点权值之和；</a:t>
            </a:r>
          </a:p>
          <a:p>
            <a:pPr marL="0" indent="0">
              <a:lnSpc>
                <a:spcPct val="90000"/>
              </a:lnSpc>
              <a:buFontTx/>
              <a:buNone/>
            </a:pPr>
            <a:r>
              <a:rPr lang="zh-CN" altLang="en-US" sz="1800" dirty="0"/>
              <a:t>（</a:t>
            </a:r>
            <a:r>
              <a:rPr lang="en-US" altLang="zh-CN" sz="1800" dirty="0"/>
              <a:t>3</a:t>
            </a:r>
            <a:r>
              <a:rPr lang="zh-CN" altLang="en-US" sz="1800" dirty="0"/>
              <a:t>）在集合</a:t>
            </a:r>
            <a:r>
              <a:rPr lang="en-US" altLang="zh-CN" sz="1800" dirty="0"/>
              <a:t>F</a:t>
            </a:r>
            <a:r>
              <a:rPr lang="zh-CN" altLang="en-US" sz="1800" dirty="0"/>
              <a:t>中删除作为左、右子树的两棵二叉树，并将新建立的二叉树加入到集合</a:t>
            </a:r>
            <a:r>
              <a:rPr lang="en-US" altLang="zh-CN" sz="1800" dirty="0"/>
              <a:t>F</a:t>
            </a:r>
            <a:r>
              <a:rPr lang="zh-CN" altLang="en-US" sz="1800" dirty="0"/>
              <a:t>中；</a:t>
            </a:r>
          </a:p>
          <a:p>
            <a:pPr marL="0" indent="0">
              <a:lnSpc>
                <a:spcPct val="90000"/>
              </a:lnSpc>
              <a:buFontTx/>
              <a:buNone/>
            </a:pPr>
            <a:r>
              <a:rPr lang="zh-CN" altLang="en-US" sz="1800" dirty="0"/>
              <a:t>（</a:t>
            </a:r>
            <a:r>
              <a:rPr lang="en-US" altLang="zh-CN" sz="1800" dirty="0"/>
              <a:t>4</a:t>
            </a:r>
            <a:r>
              <a:rPr lang="zh-CN" altLang="en-US" sz="1800" dirty="0"/>
              <a:t>）重复（</a:t>
            </a:r>
            <a:r>
              <a:rPr lang="en-US" altLang="zh-CN" sz="1800" dirty="0"/>
              <a:t>2</a:t>
            </a:r>
            <a:r>
              <a:rPr lang="zh-CN" altLang="en-US" sz="1800" dirty="0"/>
              <a:t>）（</a:t>
            </a:r>
            <a:r>
              <a:rPr lang="en-US" altLang="zh-CN" sz="1800" dirty="0"/>
              <a:t>3</a:t>
            </a:r>
            <a:r>
              <a:rPr lang="zh-CN" altLang="en-US" sz="1800" dirty="0"/>
              <a:t>）两步，当</a:t>
            </a:r>
            <a:r>
              <a:rPr lang="en-US" altLang="zh-CN" sz="1800" dirty="0"/>
              <a:t>F</a:t>
            </a:r>
            <a:r>
              <a:rPr lang="zh-CN" altLang="en-US" sz="1800" dirty="0"/>
              <a:t>中只剩下一棵二叉树时，这棵二叉树便是所要建立的哈夫曼树 </a:t>
            </a:r>
          </a:p>
        </p:txBody>
      </p:sp>
    </p:spTree>
    <p:extLst>
      <p:ext uri="{BB962C8B-B14F-4D97-AF65-F5344CB8AC3E}">
        <p14:creationId xmlns:p14="http://schemas.microsoft.com/office/powerpoint/2010/main" val="11668338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zh-CN" sz="2800" u="sng"/>
              <a:t>6.6.2</a:t>
            </a:r>
            <a:r>
              <a:rPr lang="zh-CN" altLang="en-US" sz="2800" u="sng"/>
              <a:t>　构造哈夫曼树</a:t>
            </a:r>
            <a:r>
              <a:rPr lang="zh-CN" altLang="en-US" sz="2800" b="1"/>
              <a:t/>
            </a:r>
            <a:br>
              <a:rPr lang="zh-CN" altLang="en-US" sz="2800" b="1"/>
            </a:br>
            <a:endParaRPr lang="zh-CN" altLang="en-US" sz="2800" b="1"/>
          </a:p>
        </p:txBody>
      </p:sp>
      <p:sp>
        <p:nvSpPr>
          <p:cNvPr id="452611" name="Rectangle 3"/>
          <p:cNvSpPr>
            <a:spLocks noGrp="1" noChangeArrowheads="1"/>
          </p:cNvSpPr>
          <p:nvPr>
            <p:ph type="body" idx="1"/>
          </p:nvPr>
        </p:nvSpPr>
        <p:spPr>
          <a:xfrm>
            <a:off x="685800" y="1341438"/>
            <a:ext cx="7989888" cy="3167062"/>
          </a:xfrm>
        </p:spPr>
        <p:txBody>
          <a:bodyPr/>
          <a:lstStyle/>
          <a:p>
            <a:pPr marL="0" indent="0">
              <a:buFontTx/>
              <a:buNone/>
            </a:pPr>
            <a:r>
              <a:rPr lang="en-US" altLang="zh-CN" sz="2000" dirty="0"/>
              <a:t>  </a:t>
            </a:r>
            <a:r>
              <a:rPr lang="zh-CN" altLang="en-US" sz="2000" dirty="0"/>
              <a:t>　图</a:t>
            </a:r>
            <a:r>
              <a:rPr lang="en-US" altLang="zh-CN" sz="2000" dirty="0"/>
              <a:t>6-17</a:t>
            </a:r>
            <a:r>
              <a:rPr lang="zh-CN" altLang="en-US" sz="2000" dirty="0"/>
              <a:t>给出了前面提到的叶结点权值集合为</a:t>
            </a:r>
            <a:r>
              <a:rPr lang="en-US" altLang="zh-CN" sz="2000" dirty="0"/>
              <a:t>W</a:t>
            </a:r>
            <a:r>
              <a:rPr lang="zh-CN" altLang="en-US" sz="2000" dirty="0"/>
              <a:t>＝</a:t>
            </a:r>
            <a:r>
              <a:rPr lang="en-US" altLang="zh-CN" sz="2000" dirty="0"/>
              <a:t>{2</a:t>
            </a:r>
            <a:r>
              <a:rPr lang="zh-CN" altLang="en-US" sz="2000" dirty="0"/>
              <a:t>，</a:t>
            </a:r>
            <a:r>
              <a:rPr lang="en-US" altLang="zh-CN" sz="2000" dirty="0"/>
              <a:t>3</a:t>
            </a:r>
            <a:r>
              <a:rPr lang="zh-CN" altLang="en-US" sz="2000" dirty="0"/>
              <a:t>，</a:t>
            </a:r>
            <a:r>
              <a:rPr lang="en-US" altLang="zh-CN" sz="2000" dirty="0"/>
              <a:t>4</a:t>
            </a:r>
            <a:r>
              <a:rPr lang="zh-CN" altLang="en-US" sz="2000" dirty="0"/>
              <a:t>，</a:t>
            </a:r>
            <a:r>
              <a:rPr lang="en-US" altLang="zh-CN" sz="2000" dirty="0"/>
              <a:t>7}</a:t>
            </a:r>
            <a:r>
              <a:rPr lang="zh-CN" altLang="en-US" sz="2000" dirty="0"/>
              <a:t>的哈夫曼树的构造过程。可以计算出其带权路径长度为</a:t>
            </a:r>
            <a:r>
              <a:rPr lang="en-US" altLang="zh-CN" sz="2000" dirty="0"/>
              <a:t>30</a:t>
            </a:r>
            <a:r>
              <a:rPr lang="zh-CN" altLang="en-US" sz="2000" dirty="0"/>
              <a:t>，由此可见，对于同一组给定叶结点所构造的哈夫曼树，树的形状可能不同，一般习惯把权值较小的当做左子树，权值较大的当做右子树，但带权路径长度值是相同的，一定是最小的</a:t>
            </a:r>
            <a:r>
              <a:rPr lang="zh-CN" altLang="en-US" sz="2400" dirty="0"/>
              <a:t>。</a:t>
            </a:r>
          </a:p>
        </p:txBody>
      </p:sp>
      <p:sp>
        <p:nvSpPr>
          <p:cNvPr id="452612" name="Rectangle 4"/>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2613" name="Object 5"/>
          <p:cNvGraphicFramePr>
            <a:graphicFrameLocks noChangeAspect="1"/>
          </p:cNvGraphicFramePr>
          <p:nvPr>
            <p:extLst>
              <p:ext uri="{D42A27DB-BD31-4B8C-83A1-F6EECF244321}">
                <p14:modId xmlns:p14="http://schemas.microsoft.com/office/powerpoint/2010/main" val="3477440379"/>
              </p:ext>
            </p:extLst>
          </p:nvPr>
        </p:nvGraphicFramePr>
        <p:xfrm>
          <a:off x="683568" y="3140968"/>
          <a:ext cx="7129462" cy="2397125"/>
        </p:xfrm>
        <a:graphic>
          <a:graphicData uri="http://schemas.openxmlformats.org/presentationml/2006/ole">
            <mc:AlternateContent xmlns:mc="http://schemas.openxmlformats.org/markup-compatibility/2006">
              <mc:Choice xmlns:v="urn:schemas-microsoft-com:vml" Requires="v">
                <p:oleObj spid="_x0000_s20500" r:id="rId3" imgW="4196138" imgH="1603422" progId="Visio.Drawing.6">
                  <p:embed/>
                </p:oleObj>
              </mc:Choice>
              <mc:Fallback>
                <p:oleObj r:id="rId3" imgW="4196138" imgH="160342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140968"/>
                        <a:ext cx="7129462" cy="239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2614" name="Rectangle 6"/>
          <p:cNvSpPr>
            <a:spLocks noChangeArrowheads="1"/>
          </p:cNvSpPr>
          <p:nvPr/>
        </p:nvSpPr>
        <p:spPr bwMode="auto">
          <a:xfrm>
            <a:off x="2627784" y="5805264"/>
            <a:ext cx="3176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t>图</a:t>
            </a:r>
            <a:r>
              <a:rPr lang="en-US" altLang="zh-CN"/>
              <a:t>6-17</a:t>
            </a:r>
            <a:r>
              <a:rPr lang="zh-CN" altLang="en-US"/>
              <a:t>　哈夫曼树的构造过程</a:t>
            </a:r>
          </a:p>
        </p:txBody>
      </p:sp>
    </p:spTree>
    <p:extLst>
      <p:ext uri="{BB962C8B-B14F-4D97-AF65-F5344CB8AC3E}">
        <p14:creationId xmlns:p14="http://schemas.microsoft.com/office/powerpoint/2010/main" val="17842711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zh-CN" u="sng"/>
              <a:t>6.6.2</a:t>
            </a:r>
            <a:r>
              <a:rPr lang="zh-CN" altLang="en-US" u="sng"/>
              <a:t>　构造哈夫曼树</a:t>
            </a:r>
          </a:p>
        </p:txBody>
      </p:sp>
      <p:sp>
        <p:nvSpPr>
          <p:cNvPr id="453635" name="Rectangle 3"/>
          <p:cNvSpPr>
            <a:spLocks noGrp="1" noChangeArrowheads="1"/>
          </p:cNvSpPr>
          <p:nvPr>
            <p:ph type="body" idx="1"/>
          </p:nvPr>
        </p:nvSpPr>
        <p:spPr>
          <a:xfrm>
            <a:off x="685800" y="1341438"/>
            <a:ext cx="7918450" cy="5516562"/>
          </a:xfrm>
        </p:spPr>
        <p:txBody>
          <a:bodyPr/>
          <a:lstStyle/>
          <a:p>
            <a:pPr marL="0" indent="0">
              <a:buFontTx/>
              <a:buNone/>
            </a:pPr>
            <a:r>
              <a:rPr lang="en-US" altLang="zh-CN" sz="2000" dirty="0"/>
              <a:t>2.</a:t>
            </a:r>
            <a:r>
              <a:rPr lang="zh-CN" altLang="en-US" sz="2000" dirty="0"/>
              <a:t>哈夫曼算法的实现</a:t>
            </a:r>
          </a:p>
          <a:p>
            <a:pPr marL="0" indent="0">
              <a:buFontTx/>
              <a:buNone/>
            </a:pPr>
            <a:r>
              <a:rPr lang="zh-CN" altLang="en-US" sz="2000" dirty="0"/>
              <a:t>   　由哈夫曼树的构造过程可知，初始森林中共有</a:t>
            </a:r>
            <a:r>
              <a:rPr lang="en-US" altLang="zh-CN" sz="2000" dirty="0"/>
              <a:t>n</a:t>
            </a:r>
            <a:r>
              <a:rPr lang="zh-CN" altLang="en-US" sz="2000" dirty="0"/>
              <a:t>棵二叉树，每棵树中都仅有一个孤立的结点，它们既是根，又是叶子。然后将当前森林中的两棵根结点权值最小的二叉树，合并成一棵新二叉树。每合并一次，森林中就减少一棵树。显然，要进行</a:t>
            </a:r>
            <a:r>
              <a:rPr lang="en-US" altLang="zh-CN" sz="2000" dirty="0"/>
              <a:t>n-l</a:t>
            </a:r>
            <a:r>
              <a:rPr lang="zh-CN" altLang="en-US" sz="2000" dirty="0"/>
              <a:t>次合并，才能使森林中的二叉树的数目，由</a:t>
            </a:r>
            <a:r>
              <a:rPr lang="en-US" altLang="zh-CN" sz="2000" dirty="0"/>
              <a:t>n</a:t>
            </a:r>
            <a:r>
              <a:rPr lang="zh-CN" altLang="en-US" sz="2000" dirty="0"/>
              <a:t>棵减少到剩下一棵最终的哈夫曼树。并且每次合并，都要产生一个新结点，合并</a:t>
            </a:r>
            <a:r>
              <a:rPr lang="en-US" altLang="zh-CN" sz="2000" dirty="0"/>
              <a:t>n-l</a:t>
            </a:r>
            <a:r>
              <a:rPr lang="zh-CN" altLang="en-US" sz="2000" dirty="0"/>
              <a:t>次共产生</a:t>
            </a:r>
            <a:r>
              <a:rPr lang="en-US" altLang="zh-CN" sz="2000" dirty="0"/>
              <a:t>n-1</a:t>
            </a:r>
            <a:r>
              <a:rPr lang="zh-CN" altLang="en-US" sz="2000" dirty="0"/>
              <a:t>个新结点，显然它们都是具有两个孩子的分支结点。由此可知，最终求得的哈夫曼树中共有</a:t>
            </a:r>
            <a:r>
              <a:rPr lang="en-US" altLang="zh-CN" sz="2000" dirty="0"/>
              <a:t>2n-1</a:t>
            </a:r>
            <a:r>
              <a:rPr lang="zh-CN" altLang="en-US" sz="2000" dirty="0"/>
              <a:t>个结点，其中</a:t>
            </a:r>
            <a:r>
              <a:rPr lang="en-US" altLang="zh-CN" sz="2000" dirty="0"/>
              <a:t>n</a:t>
            </a:r>
            <a:r>
              <a:rPr lang="zh-CN" altLang="en-US" sz="2000" dirty="0"/>
              <a:t>个叶结点是初始森林中的</a:t>
            </a:r>
            <a:r>
              <a:rPr lang="en-US" altLang="zh-CN" sz="2000" dirty="0"/>
              <a:t>n</a:t>
            </a:r>
            <a:r>
              <a:rPr lang="zh-CN" altLang="en-US" sz="2000" dirty="0"/>
              <a:t>个孤立结点，并且哈夫曼树中没有度为</a:t>
            </a:r>
            <a:r>
              <a:rPr lang="en-US" altLang="zh-CN" sz="2000" dirty="0"/>
              <a:t>1</a:t>
            </a:r>
            <a:r>
              <a:rPr lang="zh-CN" altLang="en-US" sz="2000" dirty="0"/>
              <a:t>的分支结点。因此，在构造哈夫曼树时，可以设置一个大小为</a:t>
            </a:r>
            <a:r>
              <a:rPr lang="en-US" altLang="zh-CN" sz="2000" dirty="0"/>
              <a:t>2n-1</a:t>
            </a:r>
            <a:r>
              <a:rPr lang="zh-CN" altLang="en-US" sz="2000" dirty="0"/>
              <a:t>的数组</a:t>
            </a:r>
            <a:r>
              <a:rPr lang="en-US" altLang="zh-CN" sz="2000" dirty="0" err="1"/>
              <a:t>ht</a:t>
            </a:r>
            <a:r>
              <a:rPr lang="zh-CN" altLang="en-US" sz="2000" dirty="0"/>
              <a:t>保存哈夫曼树中各结点的信息，结点的存储结构如下： </a:t>
            </a:r>
          </a:p>
        </p:txBody>
      </p:sp>
    </p:spTree>
    <p:extLst>
      <p:ext uri="{BB962C8B-B14F-4D97-AF65-F5344CB8AC3E}">
        <p14:creationId xmlns:p14="http://schemas.microsoft.com/office/powerpoint/2010/main" val="35479421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zh-CN" u="sng"/>
              <a:t>6.6.2</a:t>
            </a:r>
            <a:r>
              <a:rPr lang="zh-CN" altLang="en-US" u="sng"/>
              <a:t>　构造哈夫曼树</a:t>
            </a:r>
          </a:p>
        </p:txBody>
      </p:sp>
      <p:sp>
        <p:nvSpPr>
          <p:cNvPr id="454659" name="Rectangle 3"/>
          <p:cNvSpPr>
            <a:spLocks noGrp="1" noChangeArrowheads="1"/>
          </p:cNvSpPr>
          <p:nvPr>
            <p:ph type="body" idx="1"/>
          </p:nvPr>
        </p:nvSpPr>
        <p:spPr>
          <a:xfrm>
            <a:off x="685800" y="1341438"/>
            <a:ext cx="8458200" cy="5516562"/>
          </a:xfrm>
        </p:spPr>
        <p:txBody>
          <a:bodyPr/>
          <a:lstStyle/>
          <a:p>
            <a:pPr marL="0" indent="0">
              <a:lnSpc>
                <a:spcPct val="90000"/>
              </a:lnSpc>
              <a:buFontTx/>
              <a:buNone/>
            </a:pPr>
            <a:r>
              <a:rPr lang="zh-CN" altLang="en-US" sz="2000" dirty="0"/>
              <a:t>　　其中，</a:t>
            </a:r>
            <a:r>
              <a:rPr lang="en-US" altLang="zh-CN" sz="2000" dirty="0"/>
              <a:t>weight</a:t>
            </a:r>
            <a:r>
              <a:rPr lang="zh-CN" altLang="en-US" sz="2000" dirty="0"/>
              <a:t>域保存结点的权值，</a:t>
            </a:r>
            <a:r>
              <a:rPr lang="en-US" altLang="zh-CN" sz="2000" dirty="0" err="1"/>
              <a:t>lchild</a:t>
            </a:r>
            <a:r>
              <a:rPr lang="zh-CN" altLang="en-US" sz="2000" dirty="0"/>
              <a:t>和</a:t>
            </a:r>
            <a:r>
              <a:rPr lang="en-US" altLang="zh-CN" sz="2000" dirty="0" err="1"/>
              <a:t>rchild</a:t>
            </a:r>
            <a:r>
              <a:rPr lang="zh-CN" altLang="en-US" sz="2000" dirty="0"/>
              <a:t>域分别保存该结点的左、右孩子结点在数组</a:t>
            </a:r>
            <a:r>
              <a:rPr lang="en-US" altLang="zh-CN" sz="2000" dirty="0" err="1"/>
              <a:t>ht</a:t>
            </a:r>
            <a:r>
              <a:rPr lang="zh-CN" altLang="en-US" sz="2000" dirty="0"/>
              <a:t>中的序号，叶子结点的这两个指针值为空（即</a:t>
            </a:r>
            <a:r>
              <a:rPr lang="en-US" altLang="zh-CN" sz="2000" dirty="0"/>
              <a:t>-1</a:t>
            </a:r>
            <a:r>
              <a:rPr lang="zh-CN" altLang="en-US" sz="2000" dirty="0"/>
              <a:t>）。为了判定一个结点是否已加入到要建立的哈夫曼树中，可通过</a:t>
            </a:r>
            <a:r>
              <a:rPr lang="en-US" altLang="zh-CN" sz="2000" dirty="0"/>
              <a:t>parent</a:t>
            </a:r>
            <a:r>
              <a:rPr lang="zh-CN" altLang="en-US" sz="2000" dirty="0"/>
              <a:t>域的值来确定。初始时</a:t>
            </a:r>
            <a:r>
              <a:rPr lang="en-US" altLang="zh-CN" sz="2000" dirty="0"/>
              <a:t>parent</a:t>
            </a:r>
            <a:r>
              <a:rPr lang="zh-CN" altLang="en-US" sz="2000" dirty="0"/>
              <a:t>的值为</a:t>
            </a:r>
            <a:r>
              <a:rPr lang="en-US" altLang="zh-CN" sz="2000" dirty="0"/>
              <a:t>-1</a:t>
            </a:r>
            <a:r>
              <a:rPr lang="zh-CN" altLang="en-US" sz="2000" dirty="0"/>
              <a:t>，当结点加入到树中时，该结点</a:t>
            </a:r>
            <a:r>
              <a:rPr lang="en-US" altLang="zh-CN" sz="2000" dirty="0"/>
              <a:t>parent</a:t>
            </a:r>
            <a:r>
              <a:rPr lang="zh-CN" altLang="en-US" sz="2000" dirty="0"/>
              <a:t>的值为其双亲结点在数组</a:t>
            </a:r>
            <a:r>
              <a:rPr lang="en-US" altLang="zh-CN" sz="2000" dirty="0" err="1"/>
              <a:t>ht</a:t>
            </a:r>
            <a:r>
              <a:rPr lang="zh-CN" altLang="en-US" sz="2000" dirty="0"/>
              <a:t>中的序号。</a:t>
            </a:r>
          </a:p>
          <a:p>
            <a:pPr marL="0" indent="0">
              <a:lnSpc>
                <a:spcPct val="90000"/>
              </a:lnSpc>
              <a:buFontTx/>
              <a:buNone/>
            </a:pPr>
            <a:r>
              <a:rPr lang="zh-CN" altLang="en-US" sz="2000" dirty="0"/>
              <a:t>哈夫曼树的存储结构定义述如下：</a:t>
            </a:r>
          </a:p>
          <a:p>
            <a:pPr marL="0" indent="0">
              <a:lnSpc>
                <a:spcPct val="90000"/>
              </a:lnSpc>
              <a:buFontTx/>
              <a:buNone/>
            </a:pPr>
            <a:r>
              <a:rPr lang="en-US" altLang="zh-CN" sz="2000" dirty="0"/>
              <a:t>#define </a:t>
            </a:r>
            <a:r>
              <a:rPr lang="en-US" altLang="zh-CN" sz="2000" dirty="0" err="1"/>
              <a:t>MaxSize</a:t>
            </a:r>
            <a:r>
              <a:rPr lang="en-US" altLang="zh-CN" sz="2000" dirty="0"/>
              <a:t> 10000       /*</a:t>
            </a:r>
            <a:r>
              <a:rPr lang="zh-CN" altLang="en-US" sz="2000" dirty="0"/>
              <a:t>定义最大权值*</a:t>
            </a:r>
            <a:r>
              <a:rPr lang="en-US" altLang="zh-CN" sz="2000" dirty="0"/>
              <a:t>/</a:t>
            </a:r>
          </a:p>
          <a:p>
            <a:pPr marL="0" indent="0">
              <a:lnSpc>
                <a:spcPct val="90000"/>
              </a:lnSpc>
              <a:buFontTx/>
              <a:buNone/>
            </a:pPr>
            <a:r>
              <a:rPr lang="en-US" altLang="zh-CN" sz="2000" dirty="0" err="1"/>
              <a:t>typedef</a:t>
            </a:r>
            <a:r>
              <a:rPr lang="en-US" altLang="zh-CN" sz="2000" dirty="0"/>
              <a:t> </a:t>
            </a:r>
            <a:r>
              <a:rPr lang="en-US" altLang="zh-CN" sz="2000" dirty="0" err="1"/>
              <a:t>struct</a:t>
            </a:r>
            <a:r>
              <a:rPr lang="en-US" altLang="zh-CN" sz="2000" dirty="0"/>
              <a:t> {</a:t>
            </a:r>
          </a:p>
          <a:p>
            <a:pPr marL="0" indent="0">
              <a:lnSpc>
                <a:spcPct val="90000"/>
              </a:lnSpc>
              <a:buFontTx/>
              <a:buNone/>
            </a:pPr>
            <a:r>
              <a:rPr lang="en-US" altLang="zh-CN" sz="2000" dirty="0"/>
              <a:t>        </a:t>
            </a:r>
            <a:r>
              <a:rPr lang="en-US" altLang="zh-CN" sz="2000" dirty="0" err="1"/>
              <a:t>int</a:t>
            </a:r>
            <a:r>
              <a:rPr lang="en-US" altLang="zh-CN" sz="2000" dirty="0"/>
              <a:t> weight;</a:t>
            </a:r>
          </a:p>
          <a:p>
            <a:pPr marL="0" indent="0">
              <a:lnSpc>
                <a:spcPct val="90000"/>
              </a:lnSpc>
              <a:buFontTx/>
              <a:buNone/>
            </a:pPr>
            <a:r>
              <a:rPr lang="en-US" altLang="zh-CN" sz="2000" dirty="0"/>
              <a:t>        </a:t>
            </a:r>
            <a:r>
              <a:rPr lang="en-US" altLang="zh-CN" sz="2000" dirty="0" err="1"/>
              <a:t>int</a:t>
            </a:r>
            <a:r>
              <a:rPr lang="en-US" altLang="zh-CN" sz="2000" dirty="0"/>
              <a:t> parent;</a:t>
            </a:r>
          </a:p>
          <a:p>
            <a:pPr marL="0" indent="0">
              <a:lnSpc>
                <a:spcPct val="90000"/>
              </a:lnSpc>
              <a:buFontTx/>
              <a:buNone/>
            </a:pPr>
            <a:r>
              <a:rPr lang="en-US" altLang="zh-CN" sz="2000" dirty="0"/>
              <a:t>        </a:t>
            </a:r>
            <a:r>
              <a:rPr lang="en-US" altLang="zh-CN" sz="2000" dirty="0" err="1"/>
              <a:t>int</a:t>
            </a:r>
            <a:r>
              <a:rPr lang="en-US" altLang="zh-CN" sz="2000" dirty="0"/>
              <a:t> </a:t>
            </a:r>
            <a:r>
              <a:rPr lang="en-US" altLang="zh-CN" sz="2000" dirty="0" err="1"/>
              <a:t>lchild</a:t>
            </a:r>
            <a:r>
              <a:rPr lang="en-US" altLang="zh-CN" sz="2000" dirty="0"/>
              <a:t>;</a:t>
            </a:r>
          </a:p>
          <a:p>
            <a:pPr marL="0" indent="0">
              <a:lnSpc>
                <a:spcPct val="90000"/>
              </a:lnSpc>
              <a:buFontTx/>
              <a:buNone/>
            </a:pPr>
            <a:r>
              <a:rPr lang="en-US" altLang="zh-CN" sz="2000" dirty="0"/>
              <a:t>        </a:t>
            </a:r>
            <a:r>
              <a:rPr lang="en-US" altLang="zh-CN" sz="2000" dirty="0" err="1"/>
              <a:t>int</a:t>
            </a:r>
            <a:r>
              <a:rPr lang="en-US" altLang="zh-CN" sz="2000" dirty="0"/>
              <a:t> </a:t>
            </a:r>
            <a:r>
              <a:rPr lang="en-US" altLang="zh-CN" sz="2000" dirty="0" err="1"/>
              <a:t>rchild</a:t>
            </a:r>
            <a:r>
              <a:rPr lang="en-US" altLang="zh-CN" sz="2000" dirty="0"/>
              <a:t>;</a:t>
            </a:r>
          </a:p>
          <a:p>
            <a:pPr marL="0" indent="0">
              <a:lnSpc>
                <a:spcPct val="90000"/>
              </a:lnSpc>
              <a:buFontTx/>
              <a:buNone/>
            </a:pPr>
            <a:r>
              <a:rPr lang="en-US" altLang="zh-CN" sz="2000" dirty="0"/>
              <a:t>      }</a:t>
            </a:r>
            <a:r>
              <a:rPr lang="en-US" altLang="zh-CN" sz="2000" dirty="0" err="1"/>
              <a:t>Hnode</a:t>
            </a:r>
            <a:r>
              <a:rPr lang="en-US" altLang="zh-CN" sz="2000" dirty="0"/>
              <a:t>;</a:t>
            </a:r>
          </a:p>
        </p:txBody>
      </p:sp>
    </p:spTree>
    <p:extLst>
      <p:ext uri="{BB962C8B-B14F-4D97-AF65-F5344CB8AC3E}">
        <p14:creationId xmlns:p14="http://schemas.microsoft.com/office/powerpoint/2010/main" val="14712598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ltLang="zh-CN" u="sng"/>
              <a:t>6.6.2</a:t>
            </a:r>
            <a:r>
              <a:rPr lang="zh-CN" altLang="en-US" u="sng"/>
              <a:t>　构造哈夫曼树</a:t>
            </a:r>
          </a:p>
        </p:txBody>
      </p:sp>
      <p:sp>
        <p:nvSpPr>
          <p:cNvPr id="455683" name="Rectangle 3"/>
          <p:cNvSpPr>
            <a:spLocks noGrp="1" noChangeArrowheads="1"/>
          </p:cNvSpPr>
          <p:nvPr>
            <p:ph type="body" idx="1"/>
          </p:nvPr>
        </p:nvSpPr>
        <p:spPr/>
        <p:txBody>
          <a:bodyPr/>
          <a:lstStyle/>
          <a:p>
            <a:pPr>
              <a:lnSpc>
                <a:spcPct val="90000"/>
              </a:lnSpc>
              <a:buFontTx/>
              <a:buNone/>
            </a:pPr>
            <a:r>
              <a:rPr lang="zh-CN" altLang="en-US" sz="2400"/>
              <a:t>　在上述存储结构上实现的哈夫曼树的构造算法可大致描述为：</a:t>
            </a:r>
          </a:p>
          <a:p>
            <a:pPr>
              <a:lnSpc>
                <a:spcPct val="90000"/>
              </a:lnSpc>
              <a:buFontTx/>
              <a:buNone/>
            </a:pPr>
            <a:r>
              <a:rPr lang="en-US" altLang="zh-CN" sz="2400"/>
              <a:t>1</a:t>
            </a:r>
            <a:r>
              <a:rPr lang="zh-CN" altLang="en-US" sz="2400"/>
              <a:t>）初始化</a:t>
            </a:r>
          </a:p>
          <a:p>
            <a:pPr>
              <a:lnSpc>
                <a:spcPct val="90000"/>
              </a:lnSpc>
              <a:buFontTx/>
              <a:buNone/>
            </a:pPr>
            <a:r>
              <a:rPr lang="zh-CN" altLang="en-US" sz="2400"/>
              <a:t>将</a:t>
            </a:r>
            <a:r>
              <a:rPr lang="en-US" altLang="zh-CN" sz="2400"/>
              <a:t>ht[0..2n-2]</a:t>
            </a:r>
            <a:r>
              <a:rPr lang="zh-CN" altLang="en-US" sz="2400"/>
              <a:t>中</a:t>
            </a:r>
            <a:r>
              <a:rPr lang="en-US" altLang="zh-CN" sz="2400"/>
              <a:t>2n-1</a:t>
            </a:r>
            <a:r>
              <a:rPr lang="zh-CN" altLang="en-US" sz="2400"/>
              <a:t>个结点里的三个指针均置为空（即置为</a:t>
            </a:r>
            <a:r>
              <a:rPr lang="en-US" altLang="zh-CN" sz="2400"/>
              <a:t>-1</a:t>
            </a:r>
            <a:r>
              <a:rPr lang="zh-CN" altLang="en-US" sz="2400"/>
              <a:t>），权值置为</a:t>
            </a:r>
            <a:r>
              <a:rPr lang="en-US" altLang="zh-CN" sz="2400"/>
              <a:t>0</a:t>
            </a:r>
            <a:r>
              <a:rPr lang="zh-CN" altLang="en-US" sz="2400"/>
              <a:t>。</a:t>
            </a:r>
          </a:p>
          <a:p>
            <a:pPr>
              <a:lnSpc>
                <a:spcPct val="90000"/>
              </a:lnSpc>
              <a:buFontTx/>
              <a:buNone/>
            </a:pPr>
            <a:r>
              <a:rPr lang="en-US" altLang="zh-CN" sz="2400"/>
              <a:t>2</a:t>
            </a:r>
            <a:r>
              <a:rPr lang="zh-CN" altLang="en-US" sz="2400"/>
              <a:t>）输入</a:t>
            </a:r>
          </a:p>
          <a:p>
            <a:pPr>
              <a:lnSpc>
                <a:spcPct val="90000"/>
              </a:lnSpc>
              <a:buFontTx/>
              <a:buNone/>
            </a:pPr>
            <a:r>
              <a:rPr lang="zh-CN" altLang="en-US" sz="2400"/>
              <a:t>   读入</a:t>
            </a:r>
            <a:r>
              <a:rPr lang="en-US" altLang="zh-CN" sz="2400"/>
              <a:t>n</a:t>
            </a:r>
            <a:r>
              <a:rPr lang="zh-CN" altLang="en-US" sz="2400"/>
              <a:t>个叶子的权值存于向量的前</a:t>
            </a:r>
            <a:r>
              <a:rPr lang="en-US" altLang="zh-CN" sz="2400"/>
              <a:t>n</a:t>
            </a:r>
            <a:r>
              <a:rPr lang="zh-CN" altLang="en-US" sz="2400"/>
              <a:t>个分量（即</a:t>
            </a:r>
            <a:r>
              <a:rPr lang="en-US" altLang="zh-CN" sz="2400"/>
              <a:t>ht[0..n-1]</a:t>
            </a:r>
            <a:r>
              <a:rPr lang="zh-CN" altLang="en-US" sz="2400"/>
              <a:t>）中，它们是初始森林中</a:t>
            </a:r>
            <a:r>
              <a:rPr lang="en-US" altLang="zh-CN" sz="2400"/>
              <a:t>n</a:t>
            </a:r>
            <a:r>
              <a:rPr lang="zh-CN" altLang="en-US" sz="2400"/>
              <a:t>个孤立的根结点上的权值。</a:t>
            </a:r>
          </a:p>
          <a:p>
            <a:pPr>
              <a:lnSpc>
                <a:spcPct val="90000"/>
              </a:lnSpc>
              <a:buFontTx/>
              <a:buNone/>
            </a:pPr>
            <a:r>
              <a:rPr lang="en-US" altLang="zh-CN" sz="2400"/>
              <a:t>3</a:t>
            </a:r>
            <a:r>
              <a:rPr lang="zh-CN" altLang="en-US" sz="2400"/>
              <a:t>）合并</a:t>
            </a:r>
          </a:p>
          <a:p>
            <a:pPr>
              <a:lnSpc>
                <a:spcPct val="90000"/>
              </a:lnSpc>
              <a:buFontTx/>
              <a:buNone/>
            </a:pPr>
            <a:r>
              <a:rPr lang="zh-CN" altLang="en-US" sz="2400"/>
              <a:t>   对森林中的树共进行</a:t>
            </a:r>
            <a:r>
              <a:rPr lang="en-US" altLang="zh-CN" sz="2400"/>
              <a:t>n-1</a:t>
            </a:r>
            <a:r>
              <a:rPr lang="zh-CN" altLang="en-US" sz="2400"/>
              <a:t>次合并，所产生的新结点依次放入向量</a:t>
            </a:r>
            <a:r>
              <a:rPr lang="en-US" altLang="zh-CN" sz="2400"/>
              <a:t>ht</a:t>
            </a:r>
            <a:r>
              <a:rPr lang="zh-CN" altLang="en-US" sz="2400"/>
              <a:t>的第</a:t>
            </a:r>
            <a:r>
              <a:rPr lang="en-US" altLang="zh-CN" sz="2400"/>
              <a:t>i</a:t>
            </a:r>
            <a:r>
              <a:rPr lang="zh-CN" altLang="en-US" sz="2400"/>
              <a:t>个分量中（</a:t>
            </a:r>
            <a:r>
              <a:rPr lang="en-US" altLang="zh-CN" sz="2400"/>
              <a:t>n≤i&lt;2n-1</a:t>
            </a:r>
            <a:r>
              <a:rPr lang="zh-CN" altLang="en-US" sz="2400"/>
              <a:t>）。每次合并分两步：</a:t>
            </a:r>
          </a:p>
        </p:txBody>
      </p:sp>
    </p:spTree>
    <p:extLst>
      <p:ext uri="{BB962C8B-B14F-4D97-AF65-F5344CB8AC3E}">
        <p14:creationId xmlns:p14="http://schemas.microsoft.com/office/powerpoint/2010/main" val="12013545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zh-CN" u="sng"/>
              <a:t>6.6.2</a:t>
            </a:r>
            <a:r>
              <a:rPr lang="zh-CN" altLang="en-US" u="sng"/>
              <a:t>　构造哈夫曼树</a:t>
            </a:r>
          </a:p>
        </p:txBody>
      </p:sp>
      <p:sp>
        <p:nvSpPr>
          <p:cNvPr id="456707" name="Rectangle 3"/>
          <p:cNvSpPr>
            <a:spLocks noGrp="1" noChangeArrowheads="1"/>
          </p:cNvSpPr>
          <p:nvPr>
            <p:ph type="body" idx="1"/>
          </p:nvPr>
        </p:nvSpPr>
        <p:spPr/>
        <p:txBody>
          <a:bodyPr/>
          <a:lstStyle/>
          <a:p>
            <a:pPr marL="0" indent="0">
              <a:buFontTx/>
              <a:buNone/>
            </a:pPr>
            <a:r>
              <a:rPr lang="zh-CN" altLang="en-US" sz="2400"/>
              <a:t>　　①在当前森林</a:t>
            </a:r>
            <a:r>
              <a:rPr lang="en-US" altLang="zh-CN" sz="2400"/>
              <a:t>ht[0..i-1]</a:t>
            </a:r>
            <a:r>
              <a:rPr lang="zh-CN" altLang="en-US" sz="2400"/>
              <a:t>的所有结点中，选取权最小和次小的两个根结点</a:t>
            </a:r>
            <a:r>
              <a:rPr lang="en-US" altLang="zh-CN" sz="2400"/>
              <a:t>ht[p1]</a:t>
            </a:r>
            <a:r>
              <a:rPr lang="zh-CN" altLang="en-US" sz="2400"/>
              <a:t>和</a:t>
            </a:r>
            <a:r>
              <a:rPr lang="en-US" altLang="zh-CN" sz="2400"/>
              <a:t>ht[p2] </a:t>
            </a:r>
            <a:r>
              <a:rPr lang="zh-CN" altLang="en-US" sz="2400"/>
              <a:t>作为合并对象，其中，</a:t>
            </a:r>
            <a:r>
              <a:rPr lang="en-US" altLang="zh-CN" sz="2400"/>
              <a:t>0≤p1,p2≤i-1</a:t>
            </a:r>
            <a:r>
              <a:rPr lang="zh-CN" altLang="en-US" sz="2400"/>
              <a:t>。</a:t>
            </a:r>
          </a:p>
          <a:p>
            <a:pPr marL="0" indent="0">
              <a:buFontTx/>
              <a:buNone/>
            </a:pPr>
            <a:r>
              <a:rPr lang="zh-CN" altLang="en-US" sz="2400"/>
              <a:t>　　②将根为</a:t>
            </a:r>
            <a:r>
              <a:rPr lang="en-US" altLang="zh-CN" sz="2400"/>
              <a:t>ht[p1]</a:t>
            </a:r>
            <a:r>
              <a:rPr lang="zh-CN" altLang="en-US" sz="2400"/>
              <a:t>和</a:t>
            </a:r>
            <a:r>
              <a:rPr lang="en-US" altLang="zh-CN" sz="2400"/>
              <a:t>ht[p2]</a:t>
            </a:r>
            <a:r>
              <a:rPr lang="zh-CN" altLang="en-US" sz="2400"/>
              <a:t>的两棵树作为左右子树合并为一棵新的树，新树的根是新结点</a:t>
            </a:r>
            <a:r>
              <a:rPr lang="en-US" altLang="zh-CN" sz="2400"/>
              <a:t>ht[i]</a:t>
            </a:r>
            <a:r>
              <a:rPr lang="zh-CN" altLang="en-US" sz="2400"/>
              <a:t>。因此，应将</a:t>
            </a:r>
            <a:r>
              <a:rPr lang="en-US" altLang="zh-CN" sz="2400"/>
              <a:t>ht[p1]</a:t>
            </a:r>
            <a:r>
              <a:rPr lang="zh-CN" altLang="en-US" sz="2400"/>
              <a:t>和</a:t>
            </a:r>
            <a:r>
              <a:rPr lang="en-US" altLang="zh-CN" sz="2400"/>
              <a:t>ht[p2]</a:t>
            </a:r>
            <a:r>
              <a:rPr lang="zh-CN" altLang="en-US" sz="2400"/>
              <a:t>的</a:t>
            </a:r>
            <a:r>
              <a:rPr lang="en-US" altLang="zh-CN" sz="2400"/>
              <a:t>parent</a:t>
            </a:r>
            <a:r>
              <a:rPr lang="zh-CN" altLang="en-US" sz="2400"/>
              <a:t>置为</a:t>
            </a:r>
            <a:r>
              <a:rPr lang="en-US" altLang="zh-CN" sz="2400"/>
              <a:t>i</a:t>
            </a:r>
            <a:r>
              <a:rPr lang="zh-CN" altLang="en-US" sz="2400"/>
              <a:t>，将</a:t>
            </a:r>
            <a:r>
              <a:rPr lang="en-US" altLang="zh-CN" sz="2400"/>
              <a:t>ht[i]</a:t>
            </a:r>
            <a:r>
              <a:rPr lang="zh-CN" altLang="en-US" sz="2400"/>
              <a:t>的</a:t>
            </a:r>
            <a:r>
              <a:rPr lang="en-US" altLang="zh-CN" sz="2400"/>
              <a:t>lchild</a:t>
            </a:r>
            <a:r>
              <a:rPr lang="zh-CN" altLang="en-US" sz="2400"/>
              <a:t>和</a:t>
            </a:r>
            <a:r>
              <a:rPr lang="en-US" altLang="zh-CN" sz="2400"/>
              <a:t>rchild</a:t>
            </a:r>
            <a:r>
              <a:rPr lang="zh-CN" altLang="en-US" sz="2400"/>
              <a:t>分别置为</a:t>
            </a:r>
            <a:r>
              <a:rPr lang="en-US" altLang="zh-CN" sz="2400"/>
              <a:t>pl</a:t>
            </a:r>
            <a:r>
              <a:rPr lang="zh-CN" altLang="en-US" sz="2400"/>
              <a:t>和</a:t>
            </a:r>
            <a:r>
              <a:rPr lang="en-US" altLang="zh-CN" sz="2400"/>
              <a:t>p2</a:t>
            </a:r>
            <a:r>
              <a:rPr lang="zh-CN" altLang="en-US" sz="2400"/>
              <a:t>，而新结点 </a:t>
            </a:r>
            <a:r>
              <a:rPr lang="en-US" altLang="zh-CN" sz="2400"/>
              <a:t>ht[i]</a:t>
            </a:r>
            <a:r>
              <a:rPr lang="zh-CN" altLang="en-US" sz="2400"/>
              <a:t>的权值应置为 </a:t>
            </a:r>
            <a:r>
              <a:rPr lang="en-US" altLang="zh-CN" sz="2400"/>
              <a:t>ht[pl</a:t>
            </a:r>
            <a:r>
              <a:rPr lang="zh-CN" altLang="en-US" sz="2400"/>
              <a:t>」和 </a:t>
            </a:r>
            <a:r>
              <a:rPr lang="en-US" altLang="zh-CN" sz="2400"/>
              <a:t>ht[p2]</a:t>
            </a:r>
            <a:r>
              <a:rPr lang="zh-CN" altLang="en-US" sz="2400"/>
              <a:t>的权值之和。注意，合并后 </a:t>
            </a:r>
            <a:r>
              <a:rPr lang="en-US" altLang="zh-CN" sz="2400"/>
              <a:t>ht[p1]</a:t>
            </a:r>
            <a:r>
              <a:rPr lang="zh-CN" altLang="en-US" sz="2400"/>
              <a:t>和 </a:t>
            </a:r>
            <a:r>
              <a:rPr lang="en-US" altLang="zh-CN" sz="2400"/>
              <a:t>ht[p2]</a:t>
            </a:r>
            <a:r>
              <a:rPr lang="zh-CN" altLang="en-US" sz="2400"/>
              <a:t>在当前森林中已不再是根，因为它们的双亲指针均已指向</a:t>
            </a:r>
            <a:r>
              <a:rPr lang="en-US" altLang="zh-CN" sz="2400"/>
              <a:t>ht[i]</a:t>
            </a:r>
            <a:r>
              <a:rPr lang="zh-CN" altLang="en-US" sz="2400"/>
              <a:t>，所以下一次合并时不会被选中为合并对象。具体算法如下：</a:t>
            </a:r>
          </a:p>
        </p:txBody>
      </p:sp>
    </p:spTree>
    <p:extLst>
      <p:ext uri="{BB962C8B-B14F-4D97-AF65-F5344CB8AC3E}">
        <p14:creationId xmlns:p14="http://schemas.microsoft.com/office/powerpoint/2010/main" val="2134481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zh-CN" u="sng">
                <a:latin typeface="Times New Roman" panose="02020603050405020304" pitchFamily="18" charset="0"/>
                <a:ea typeface="方正粗圆简体"/>
                <a:cs typeface="方正粗圆简体"/>
              </a:rPr>
              <a:t>6.6.3</a:t>
            </a:r>
            <a:r>
              <a:rPr lang="zh-CN" altLang="en-US" u="sng">
                <a:latin typeface="Arial" panose="020B0604020202020204" pitchFamily="34" charset="0"/>
                <a:ea typeface="方正粗圆简体"/>
                <a:cs typeface="方正粗圆简体"/>
              </a:rPr>
              <a:t>　哈夫曼树的应用</a:t>
            </a:r>
            <a:r>
              <a:rPr lang="zh-CN" altLang="en-US" b="1">
                <a:latin typeface="Times New Roman" panose="02020603050405020304" pitchFamily="18" charset="0"/>
                <a:cs typeface="Times New Roman" panose="02020603050405020304" pitchFamily="18" charset="0"/>
              </a:rPr>
              <a:t/>
            </a:r>
            <a:br>
              <a:rPr lang="zh-CN" altLang="en-US" b="1">
                <a:latin typeface="Times New Roman" panose="02020603050405020304" pitchFamily="18" charset="0"/>
                <a:cs typeface="Times New Roman" panose="02020603050405020304" pitchFamily="18" charset="0"/>
              </a:rPr>
            </a:br>
            <a:endParaRPr lang="zh-CN" altLang="en-US" b="1">
              <a:latin typeface="Times New Roman" panose="02020603050405020304" pitchFamily="18" charset="0"/>
              <a:cs typeface="Times New Roman" panose="02020603050405020304" pitchFamily="18" charset="0"/>
            </a:endParaRPr>
          </a:p>
        </p:txBody>
      </p:sp>
      <p:sp>
        <p:nvSpPr>
          <p:cNvPr id="459779" name="Rectangle 3"/>
          <p:cNvSpPr>
            <a:spLocks noGrp="1" noChangeArrowheads="1"/>
          </p:cNvSpPr>
          <p:nvPr>
            <p:ph type="body" idx="1"/>
          </p:nvPr>
        </p:nvSpPr>
        <p:spPr>
          <a:xfrm>
            <a:off x="0" y="1371600"/>
            <a:ext cx="8458200" cy="4983163"/>
          </a:xfrm>
        </p:spPr>
        <p:txBody>
          <a:bodyPr/>
          <a:lstStyle/>
          <a:p>
            <a:pPr marL="0" indent="0" algn="just">
              <a:lnSpc>
                <a:spcPct val="90000"/>
              </a:lnSpc>
              <a:buFontTx/>
              <a:buNone/>
            </a:pPr>
            <a:endParaRPr lang="en-US" altLang="zh-CN" sz="2400" b="1">
              <a:latin typeface="Times New Roman" panose="02020603050405020304" pitchFamily="18" charset="0"/>
              <a:cs typeface="Times New Roman" panose="02020603050405020304" pitchFamily="18" charset="0"/>
            </a:endParaRPr>
          </a:p>
          <a:p>
            <a:pPr marL="0" indent="0" algn="just">
              <a:lnSpc>
                <a:spcPct val="90000"/>
              </a:lnSpc>
              <a:buFontTx/>
              <a:buNone/>
            </a:pPr>
            <a:r>
              <a:rPr lang="zh-CN" altLang="en-US" sz="2400">
                <a:latin typeface="Times New Roman" panose="02020603050405020304" pitchFamily="18" charset="0"/>
              </a:rPr>
              <a:t>　　在数据通讯中，经常需要将传送的文字转换成由二进制字符</a:t>
            </a:r>
            <a:r>
              <a:rPr lang="en-US" altLang="zh-CN" sz="2400">
                <a:latin typeface="宋体" panose="02010600030101010101" pitchFamily="2" charset="-122"/>
              </a:rPr>
              <a:t>0</a:t>
            </a:r>
            <a:r>
              <a:rPr lang="zh-CN" altLang="en-US" sz="2400">
                <a:latin typeface="Times New Roman" panose="02020603050405020304" pitchFamily="18" charset="0"/>
              </a:rPr>
              <a:t>，</a:t>
            </a:r>
            <a:r>
              <a:rPr lang="en-US" altLang="zh-CN" sz="2400">
                <a:latin typeface="宋体" panose="02010600030101010101" pitchFamily="2" charset="-122"/>
              </a:rPr>
              <a:t>1</a:t>
            </a:r>
            <a:r>
              <a:rPr lang="zh-CN" altLang="en-US" sz="2400">
                <a:latin typeface="Times New Roman" panose="02020603050405020304" pitchFamily="18" charset="0"/>
              </a:rPr>
              <a:t>组成的二进制串，我们称之为编码。例如对于进行快速远距离的通信电报，各个字符出现和使用的频度是不相同的，通常希望出现频率高的字符采用尽可能短的编码，出现频率低的字符采用稍长的编码，从而缩短电文的总长度。</a:t>
            </a:r>
            <a:endParaRPr lang="zh-CN" altLang="en-US" sz="2400">
              <a:latin typeface="宋体" panose="02010600030101010101" pitchFamily="2" charset="-122"/>
            </a:endParaRPr>
          </a:p>
          <a:p>
            <a:pPr marL="0" indent="0" algn="just">
              <a:lnSpc>
                <a:spcPct val="90000"/>
              </a:lnSpc>
              <a:buFontTx/>
              <a:buNone/>
            </a:pPr>
            <a:r>
              <a:rPr lang="zh-CN" altLang="en-US" sz="2400">
                <a:latin typeface="Times New Roman" panose="02020603050405020304" pitchFamily="18" charset="0"/>
              </a:rPr>
              <a:t>　　哈夫曼树可用于构造使电文的编码总长最短的编码方案。具体做法如下：设需要编码的字符集合为</a:t>
            </a:r>
            <a:r>
              <a:rPr lang="en-US" altLang="zh-CN" sz="2400">
                <a:latin typeface="宋体" panose="02010600030101010101" pitchFamily="2" charset="-122"/>
              </a:rPr>
              <a:t>{c</a:t>
            </a:r>
            <a:r>
              <a:rPr lang="en-US" altLang="zh-CN" sz="2400" baseline="-30000">
                <a:latin typeface="宋体" panose="02010600030101010101" pitchFamily="2" charset="-122"/>
              </a:rPr>
              <a:t>1</a:t>
            </a:r>
            <a:r>
              <a:rPr lang="zh-CN" altLang="en-US" sz="2400">
                <a:latin typeface="Times New Roman" panose="02020603050405020304" pitchFamily="18" charset="0"/>
              </a:rPr>
              <a:t>，</a:t>
            </a:r>
            <a:r>
              <a:rPr lang="en-US" altLang="zh-CN" sz="2400">
                <a:latin typeface="宋体" panose="02010600030101010101" pitchFamily="2" charset="-122"/>
              </a:rPr>
              <a:t>c</a:t>
            </a:r>
            <a:r>
              <a:rPr lang="en-US" altLang="zh-CN" sz="2400" baseline="-30000">
                <a:latin typeface="宋体" panose="02010600030101010101" pitchFamily="2" charset="-122"/>
              </a:rPr>
              <a:t>2</a:t>
            </a:r>
            <a:r>
              <a:rPr lang="zh-CN" altLang="en-US" sz="2400">
                <a:latin typeface="Times New Roman" panose="02020603050405020304" pitchFamily="18" charset="0"/>
              </a:rPr>
              <a:t>，</a:t>
            </a:r>
            <a:r>
              <a:rPr lang="en-US" altLang="zh-CN" sz="2400">
                <a:latin typeface="Arial" panose="020B0604020202020204" pitchFamily="34" charset="0"/>
              </a:rPr>
              <a:t>…</a:t>
            </a:r>
            <a:r>
              <a:rPr lang="zh-CN" altLang="en-US" sz="2400">
                <a:latin typeface="Times New Roman" panose="02020603050405020304" pitchFamily="18" charset="0"/>
              </a:rPr>
              <a:t>，</a:t>
            </a:r>
            <a:r>
              <a:rPr lang="en-US" altLang="zh-CN" sz="2400">
                <a:latin typeface="宋体" panose="02010600030101010101" pitchFamily="2" charset="-122"/>
              </a:rPr>
              <a:t>c</a:t>
            </a:r>
            <a:r>
              <a:rPr lang="en-US" altLang="zh-CN" sz="2400" baseline="-30000">
                <a:latin typeface="宋体" panose="02010600030101010101" pitchFamily="2" charset="-122"/>
              </a:rPr>
              <a:t>n</a:t>
            </a:r>
            <a:r>
              <a:rPr lang="en-US" altLang="zh-CN" sz="2400">
                <a:latin typeface="宋体" panose="02010600030101010101" pitchFamily="2" charset="-122"/>
              </a:rPr>
              <a:t>}</a:t>
            </a:r>
            <a:r>
              <a:rPr lang="zh-CN" altLang="en-US" sz="2400">
                <a:latin typeface="Times New Roman" panose="02020603050405020304" pitchFamily="18" charset="0"/>
              </a:rPr>
              <a:t>，它们在电文中出现的次数或频率集合为</a:t>
            </a:r>
            <a:r>
              <a:rPr lang="en-US" altLang="zh-CN" sz="2400">
                <a:latin typeface="宋体" panose="02010600030101010101" pitchFamily="2" charset="-122"/>
              </a:rPr>
              <a:t>{w</a:t>
            </a:r>
            <a:r>
              <a:rPr lang="en-US" altLang="zh-CN" sz="2400" baseline="-30000">
                <a:latin typeface="宋体" panose="02010600030101010101" pitchFamily="2" charset="-122"/>
              </a:rPr>
              <a:t>1</a:t>
            </a:r>
            <a:r>
              <a:rPr lang="zh-CN" altLang="en-US" sz="2400">
                <a:latin typeface="Times New Roman" panose="02020603050405020304" pitchFamily="18" charset="0"/>
              </a:rPr>
              <a:t>，</a:t>
            </a:r>
            <a:r>
              <a:rPr lang="en-US" altLang="zh-CN" sz="2400">
                <a:latin typeface="宋体" panose="02010600030101010101" pitchFamily="2" charset="-122"/>
              </a:rPr>
              <a:t>w</a:t>
            </a:r>
            <a:r>
              <a:rPr lang="en-US" altLang="zh-CN" sz="2400" baseline="-30000">
                <a:latin typeface="宋体" panose="02010600030101010101" pitchFamily="2" charset="-122"/>
              </a:rPr>
              <a:t>2</a:t>
            </a:r>
            <a:r>
              <a:rPr lang="zh-CN" altLang="en-US" sz="2400">
                <a:latin typeface="Times New Roman" panose="02020603050405020304" pitchFamily="18" charset="0"/>
              </a:rPr>
              <a:t>，</a:t>
            </a:r>
            <a:r>
              <a:rPr lang="en-US" altLang="zh-CN" sz="2400">
                <a:latin typeface="Arial" panose="020B0604020202020204" pitchFamily="34" charset="0"/>
              </a:rPr>
              <a:t>…</a:t>
            </a:r>
            <a:r>
              <a:rPr lang="zh-CN" altLang="en-US" sz="2400">
                <a:latin typeface="Times New Roman" panose="02020603050405020304" pitchFamily="18" charset="0"/>
              </a:rPr>
              <a:t>，</a:t>
            </a:r>
            <a:r>
              <a:rPr lang="en-US" altLang="zh-CN" sz="2400">
                <a:latin typeface="宋体" panose="02010600030101010101" pitchFamily="2" charset="-122"/>
              </a:rPr>
              <a:t>w</a:t>
            </a:r>
            <a:r>
              <a:rPr lang="en-US" altLang="zh-CN" sz="2400" baseline="-30000">
                <a:latin typeface="宋体" panose="02010600030101010101" pitchFamily="2" charset="-122"/>
              </a:rPr>
              <a:t>n</a:t>
            </a:r>
            <a:r>
              <a:rPr lang="en-US" altLang="zh-CN" sz="2400">
                <a:latin typeface="宋体" panose="02010600030101010101" pitchFamily="2" charset="-122"/>
              </a:rPr>
              <a:t>}</a:t>
            </a:r>
            <a:r>
              <a:rPr lang="zh-CN" altLang="en-US" sz="2400">
                <a:latin typeface="Times New Roman" panose="02020603050405020304" pitchFamily="18" charset="0"/>
              </a:rPr>
              <a:t>，以</a:t>
            </a:r>
            <a:r>
              <a:rPr lang="en-US" altLang="zh-CN" sz="2400">
                <a:latin typeface="宋体" panose="02010600030101010101" pitchFamily="2" charset="-122"/>
              </a:rPr>
              <a:t>c</a:t>
            </a:r>
            <a:r>
              <a:rPr lang="en-US" altLang="zh-CN" sz="2400" baseline="-30000">
                <a:latin typeface="宋体" panose="02010600030101010101" pitchFamily="2" charset="-122"/>
              </a:rPr>
              <a:t>1</a:t>
            </a:r>
            <a:r>
              <a:rPr lang="zh-CN" altLang="en-US" sz="2400">
                <a:latin typeface="Times New Roman" panose="02020603050405020304" pitchFamily="18" charset="0"/>
              </a:rPr>
              <a:t>，</a:t>
            </a:r>
            <a:r>
              <a:rPr lang="en-US" altLang="zh-CN" sz="2400">
                <a:latin typeface="宋体" panose="02010600030101010101" pitchFamily="2" charset="-122"/>
              </a:rPr>
              <a:t>c</a:t>
            </a:r>
            <a:r>
              <a:rPr lang="en-US" altLang="zh-CN" sz="2400" baseline="-30000">
                <a:latin typeface="宋体" panose="02010600030101010101" pitchFamily="2" charset="-122"/>
              </a:rPr>
              <a:t>2</a:t>
            </a:r>
            <a:r>
              <a:rPr lang="zh-CN" altLang="en-US" sz="2400">
                <a:latin typeface="Times New Roman" panose="02020603050405020304" pitchFamily="18" charset="0"/>
              </a:rPr>
              <a:t>，</a:t>
            </a:r>
            <a:r>
              <a:rPr lang="en-US" altLang="zh-CN" sz="2400">
                <a:latin typeface="Arial" panose="020B0604020202020204" pitchFamily="34" charset="0"/>
              </a:rPr>
              <a:t>…</a:t>
            </a:r>
            <a:r>
              <a:rPr lang="zh-CN" altLang="en-US" sz="2400">
                <a:latin typeface="Times New Roman" panose="02020603050405020304" pitchFamily="18" charset="0"/>
              </a:rPr>
              <a:t>，</a:t>
            </a:r>
            <a:r>
              <a:rPr lang="en-US" altLang="zh-CN" sz="2400">
                <a:latin typeface="宋体" panose="02010600030101010101" pitchFamily="2" charset="-122"/>
              </a:rPr>
              <a:t>c</a:t>
            </a:r>
            <a:r>
              <a:rPr lang="en-US" altLang="zh-CN" sz="2400" baseline="-30000">
                <a:latin typeface="宋体" panose="02010600030101010101" pitchFamily="2" charset="-122"/>
              </a:rPr>
              <a:t>n</a:t>
            </a:r>
            <a:r>
              <a:rPr lang="zh-CN" altLang="en-US" sz="2400">
                <a:latin typeface="Times New Roman" panose="02020603050405020304" pitchFamily="18" charset="0"/>
              </a:rPr>
              <a:t>作为叶结点，</a:t>
            </a:r>
            <a:r>
              <a:rPr lang="en-US" altLang="zh-CN" sz="2400">
                <a:latin typeface="宋体" panose="02010600030101010101" pitchFamily="2" charset="-122"/>
              </a:rPr>
              <a:t>w</a:t>
            </a:r>
            <a:r>
              <a:rPr lang="en-US" altLang="zh-CN" sz="2400" baseline="-30000">
                <a:latin typeface="宋体" panose="02010600030101010101" pitchFamily="2" charset="-122"/>
              </a:rPr>
              <a:t>1</a:t>
            </a:r>
            <a:r>
              <a:rPr lang="zh-CN" altLang="en-US" sz="2400">
                <a:latin typeface="Times New Roman" panose="02020603050405020304" pitchFamily="18" charset="0"/>
              </a:rPr>
              <a:t>，</a:t>
            </a:r>
            <a:r>
              <a:rPr lang="en-US" altLang="zh-CN" sz="2400">
                <a:latin typeface="宋体" panose="02010600030101010101" pitchFamily="2" charset="-122"/>
              </a:rPr>
              <a:t>w</a:t>
            </a:r>
            <a:r>
              <a:rPr lang="en-US" altLang="zh-CN" sz="2400" baseline="-30000">
                <a:latin typeface="宋体" panose="02010600030101010101" pitchFamily="2" charset="-122"/>
              </a:rPr>
              <a:t>2</a:t>
            </a:r>
            <a:r>
              <a:rPr lang="zh-CN" altLang="en-US" sz="2400">
                <a:latin typeface="Times New Roman" panose="02020603050405020304" pitchFamily="18" charset="0"/>
              </a:rPr>
              <a:t>，</a:t>
            </a:r>
            <a:r>
              <a:rPr lang="en-US" altLang="zh-CN" sz="2400">
                <a:latin typeface="Arial" panose="020B0604020202020204" pitchFamily="34" charset="0"/>
              </a:rPr>
              <a:t>…</a:t>
            </a:r>
            <a:r>
              <a:rPr lang="zh-CN" altLang="en-US" sz="2400">
                <a:latin typeface="Times New Roman" panose="02020603050405020304" pitchFamily="18" charset="0"/>
              </a:rPr>
              <a:t>，</a:t>
            </a:r>
            <a:r>
              <a:rPr lang="en-US" altLang="zh-CN" sz="2400">
                <a:latin typeface="宋体" panose="02010600030101010101" pitchFamily="2" charset="-122"/>
              </a:rPr>
              <a:t>w</a:t>
            </a:r>
            <a:r>
              <a:rPr lang="en-US" altLang="zh-CN" sz="2400" baseline="-30000">
                <a:latin typeface="宋体" panose="02010600030101010101" pitchFamily="2" charset="-122"/>
              </a:rPr>
              <a:t>n</a:t>
            </a:r>
            <a:r>
              <a:rPr lang="zh-CN" altLang="en-US" sz="2400">
                <a:latin typeface="Times New Roman" panose="02020603050405020304" pitchFamily="18" charset="0"/>
              </a:rPr>
              <a:t>作为它们的权值，构造一棵哈夫曼树，规定哈夫曼树中的左分支代表</a:t>
            </a:r>
            <a:r>
              <a:rPr lang="en-US" altLang="zh-CN" sz="2400">
                <a:latin typeface="宋体" panose="02010600030101010101" pitchFamily="2" charset="-122"/>
              </a:rPr>
              <a:t>0</a:t>
            </a:r>
            <a:r>
              <a:rPr lang="zh-CN" altLang="en-US" sz="2400">
                <a:latin typeface="Times New Roman" panose="02020603050405020304" pitchFamily="18" charset="0"/>
              </a:rPr>
              <a:t>，右分支代表</a:t>
            </a:r>
            <a:r>
              <a:rPr lang="en-US" altLang="zh-CN" sz="2400">
                <a:latin typeface="宋体" panose="02010600030101010101" pitchFamily="2" charset="-122"/>
              </a:rPr>
              <a:t>1</a:t>
            </a:r>
            <a:r>
              <a:rPr lang="zh-CN" altLang="en-US" sz="2400">
                <a:latin typeface="Times New Roman" panose="02020603050405020304" pitchFamily="18" charset="0"/>
              </a:rPr>
              <a:t>，则从根结点到每个叶结点所经过的路径分支组成的</a:t>
            </a:r>
            <a:r>
              <a:rPr lang="en-US" altLang="zh-CN" sz="2400">
                <a:latin typeface="宋体" panose="02010600030101010101" pitchFamily="2" charset="-122"/>
              </a:rPr>
              <a:t>0</a:t>
            </a:r>
            <a:r>
              <a:rPr lang="zh-CN" altLang="en-US" sz="2400">
                <a:latin typeface="Times New Roman" panose="02020603050405020304" pitchFamily="18" charset="0"/>
              </a:rPr>
              <a:t>和</a:t>
            </a:r>
            <a:r>
              <a:rPr lang="en-US" altLang="zh-CN" sz="2400">
                <a:latin typeface="宋体" panose="02010600030101010101" pitchFamily="2" charset="-122"/>
              </a:rPr>
              <a:t>1</a:t>
            </a:r>
            <a:r>
              <a:rPr lang="zh-CN" altLang="en-US" sz="2400">
                <a:latin typeface="Times New Roman" panose="02020603050405020304" pitchFamily="18" charset="0"/>
              </a:rPr>
              <a:t>的序列便为该结点对应字符的编码，我们称之为哈夫曼编码。</a:t>
            </a:r>
            <a:endParaRPr lang="zh-CN" altLang="en-US" sz="2400">
              <a:latin typeface="宋体" panose="02010600030101010101" pitchFamily="2" charset="-122"/>
            </a:endParaRPr>
          </a:p>
          <a:p>
            <a:pPr marL="0" indent="0">
              <a:lnSpc>
                <a:spcPct val="90000"/>
              </a:lnSpc>
            </a:pPr>
            <a:endParaRPr lang="en-US" altLang="zh-CN" sz="2400"/>
          </a:p>
        </p:txBody>
      </p:sp>
    </p:spTree>
    <p:extLst>
      <p:ext uri="{BB962C8B-B14F-4D97-AF65-F5344CB8AC3E}">
        <p14:creationId xmlns:p14="http://schemas.microsoft.com/office/powerpoint/2010/main" val="325062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u="sng">
                <a:latin typeface="Times New Roman" panose="02020603050405020304" pitchFamily="18" charset="0"/>
                <a:ea typeface="方正粗圆简体"/>
                <a:cs typeface="方正粗圆简体"/>
              </a:rPr>
              <a:t>6.6.3</a:t>
            </a:r>
            <a:r>
              <a:rPr lang="zh-CN" altLang="en-US" u="sng">
                <a:latin typeface="Arial" panose="020B0604020202020204" pitchFamily="34" charset="0"/>
                <a:ea typeface="方正粗圆简体"/>
                <a:cs typeface="方正粗圆简体"/>
              </a:rPr>
              <a:t>　哈夫曼树的应用</a:t>
            </a:r>
            <a:r>
              <a:rPr lang="zh-CN" altLang="en-US" b="1">
                <a:latin typeface="Times New Roman" panose="02020603050405020304" pitchFamily="18" charset="0"/>
                <a:cs typeface="Times New Roman" panose="02020603050405020304" pitchFamily="18" charset="0"/>
              </a:rPr>
              <a:t/>
            </a:r>
            <a:br>
              <a:rPr lang="zh-CN" altLang="en-US" b="1">
                <a:latin typeface="Times New Roman" panose="02020603050405020304" pitchFamily="18" charset="0"/>
                <a:cs typeface="Times New Roman" panose="02020603050405020304" pitchFamily="18" charset="0"/>
              </a:rPr>
            </a:br>
            <a:endParaRPr lang="zh-CN" altLang="en-US" b="1">
              <a:latin typeface="Times New Roman" panose="02020603050405020304" pitchFamily="18" charset="0"/>
              <a:cs typeface="Times New Roman" panose="02020603050405020304" pitchFamily="18" charset="0"/>
            </a:endParaRPr>
          </a:p>
        </p:txBody>
      </p:sp>
      <p:sp>
        <p:nvSpPr>
          <p:cNvPr id="460803" name="Rectangle 3"/>
          <p:cNvSpPr>
            <a:spLocks noGrp="1" noChangeArrowheads="1"/>
          </p:cNvSpPr>
          <p:nvPr>
            <p:ph type="body" idx="1"/>
          </p:nvPr>
        </p:nvSpPr>
        <p:spPr>
          <a:xfrm>
            <a:off x="468313" y="1196975"/>
            <a:ext cx="8001000" cy="5135563"/>
          </a:xfrm>
        </p:spPr>
        <p:txBody>
          <a:bodyPr/>
          <a:lstStyle/>
          <a:p>
            <a:pPr marL="0" indent="0" algn="just">
              <a:lnSpc>
                <a:spcPct val="90000"/>
              </a:lnSpc>
              <a:buFontTx/>
              <a:buNone/>
            </a:pPr>
            <a:r>
              <a:rPr lang="zh-CN" altLang="en-US" sz="2400">
                <a:latin typeface="Times New Roman" panose="02020603050405020304" pitchFamily="18" charset="0"/>
              </a:rPr>
              <a:t>　　在哈夫曼编码树中，树的带权路径长度的含义是各个字符的码长与其出现次数的乘积之和，也就是电文的代码总长，所以采用哈夫曼树构造的编码是一种能使电文代码总长最短的不等长编码。</a:t>
            </a:r>
            <a:endParaRPr lang="zh-CN" altLang="en-US" sz="2400">
              <a:latin typeface="宋体" panose="02010600030101010101" pitchFamily="2" charset="-122"/>
            </a:endParaRPr>
          </a:p>
          <a:p>
            <a:pPr marL="0" indent="0" algn="just">
              <a:lnSpc>
                <a:spcPct val="90000"/>
              </a:lnSpc>
              <a:buFontTx/>
              <a:buNone/>
            </a:pPr>
            <a:r>
              <a:rPr lang="zh-CN" altLang="en-US" sz="2400">
                <a:latin typeface="Times New Roman" panose="02020603050405020304" pitchFamily="18" charset="0"/>
              </a:rPr>
              <a:t>　　在建立不等长编码时，必须使任何一个字符的编码都不是另一个字符编码的前缀，这样才能保证译码的惟一性。然而，采用哈夫曼树进行编码，则不会产生上述二义性问题。因为，在哈夫曼树中，每个字符结点都是叶结点，它们不可能在根结点到其它字符结点的路径上，所以一个字符的哈夫曼编码不可能是另一个字符的哈夫曼编码的前缀，从而保证了译码的非二义性。</a:t>
            </a:r>
            <a:endParaRPr lang="zh-CN" altLang="en-US" sz="2400">
              <a:latin typeface="宋体" panose="02010600030101010101" pitchFamily="2" charset="-122"/>
            </a:endParaRPr>
          </a:p>
          <a:p>
            <a:pPr marL="0" indent="0" algn="just">
              <a:lnSpc>
                <a:spcPct val="90000"/>
              </a:lnSpc>
              <a:buFontTx/>
              <a:buNone/>
            </a:pPr>
            <a:r>
              <a:rPr lang="zh-CN" altLang="en-US" sz="2400">
                <a:latin typeface="Times New Roman" panose="02020603050405020304" pitchFamily="18" charset="0"/>
              </a:rPr>
              <a:t>实现哈夫曼编码的算法可分为两大部分：</a:t>
            </a:r>
            <a:endParaRPr lang="zh-CN" altLang="en-US" sz="2400">
              <a:latin typeface="宋体" panose="02010600030101010101" pitchFamily="2" charset="-122"/>
            </a:endParaRPr>
          </a:p>
          <a:p>
            <a:pPr marL="0" indent="0" algn="just">
              <a:lnSpc>
                <a:spcPct val="90000"/>
              </a:lnSpc>
              <a:buFontTx/>
              <a:buNone/>
            </a:pPr>
            <a:r>
              <a:rPr lang="en-US" altLang="zh-CN" sz="2400">
                <a:latin typeface="宋体" panose="02010600030101010101" pitchFamily="2" charset="-122"/>
              </a:rPr>
              <a:t>1</a:t>
            </a:r>
            <a:r>
              <a:rPr lang="zh-CN" altLang="en-US" sz="2400">
                <a:latin typeface="Times New Roman" panose="02020603050405020304" pitchFamily="18" charset="0"/>
              </a:rPr>
              <a:t>）构造哈夫曼树；</a:t>
            </a:r>
            <a:endParaRPr lang="zh-CN" altLang="en-US" sz="2400">
              <a:latin typeface="宋体" panose="02010600030101010101" pitchFamily="2" charset="-122"/>
            </a:endParaRPr>
          </a:p>
          <a:p>
            <a:pPr marL="0" indent="0">
              <a:lnSpc>
                <a:spcPct val="90000"/>
              </a:lnSpc>
              <a:buFontTx/>
              <a:buNone/>
            </a:pPr>
            <a:r>
              <a:rPr lang="en-US" altLang="zh-CN" sz="2400">
                <a:latin typeface="Times New Roman" panose="02020603050405020304" pitchFamily="18" charset="0"/>
                <a:cs typeface="Times New Roman" panose="02020603050405020304" pitchFamily="18" charset="0"/>
              </a:rPr>
              <a:t>2</a:t>
            </a:r>
            <a:r>
              <a:rPr lang="zh-CN" altLang="en-US" sz="2400">
                <a:latin typeface="宋体" panose="02010600030101010101" pitchFamily="2" charset="-122"/>
              </a:rPr>
              <a:t>）在哈夫曼树上求叶结点的编码。</a:t>
            </a:r>
            <a:r>
              <a:rPr lang="zh-CN" altLang="en-US" sz="2400"/>
              <a:t> </a:t>
            </a:r>
          </a:p>
        </p:txBody>
      </p:sp>
    </p:spTree>
    <p:extLst>
      <p:ext uri="{BB962C8B-B14F-4D97-AF65-F5344CB8AC3E}">
        <p14:creationId xmlns:p14="http://schemas.microsoft.com/office/powerpoint/2010/main" val="5820027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ltLang="zh-CN" u="sng">
                <a:latin typeface="Times New Roman" panose="02020603050405020304" pitchFamily="18" charset="0"/>
                <a:ea typeface="方正粗圆简体"/>
                <a:cs typeface="方正粗圆简体"/>
              </a:rPr>
              <a:t>6.6.3</a:t>
            </a:r>
            <a:r>
              <a:rPr lang="zh-CN" altLang="en-US" u="sng">
                <a:latin typeface="Arial" panose="020B0604020202020204" pitchFamily="34" charset="0"/>
                <a:ea typeface="方正粗圆简体"/>
                <a:cs typeface="方正粗圆简体"/>
              </a:rPr>
              <a:t>　哈夫曼树的应用</a:t>
            </a:r>
          </a:p>
        </p:txBody>
      </p:sp>
      <p:graphicFrame>
        <p:nvGraphicFramePr>
          <p:cNvPr id="462851" name="Group 3"/>
          <p:cNvGraphicFramePr>
            <a:graphicFrameLocks noGrp="1"/>
          </p:cNvGraphicFramePr>
          <p:nvPr>
            <p:extLst>
              <p:ext uri="{D42A27DB-BD31-4B8C-83A1-F6EECF244321}">
                <p14:modId xmlns:p14="http://schemas.microsoft.com/office/powerpoint/2010/main" val="130932216"/>
              </p:ext>
            </p:extLst>
          </p:nvPr>
        </p:nvGraphicFramePr>
        <p:xfrm>
          <a:off x="457200" y="2413180"/>
          <a:ext cx="4330824" cy="3276421"/>
        </p:xfrm>
        <a:graphic>
          <a:graphicData uri="http://schemas.openxmlformats.org/drawingml/2006/table">
            <a:tbl>
              <a:tblPr/>
              <a:tblGrid>
                <a:gridCol w="2165412"/>
                <a:gridCol w="2165412"/>
              </a:tblGrid>
              <a:tr h="533221">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编码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167">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282">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282">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282">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167">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282">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a:spcBef>
                          <a:spcPct val="20000"/>
                        </a:spcBef>
                        <a:defRPr>
                          <a:solidFill>
                            <a:schemeClr val="tx1"/>
                          </a:solidFill>
                          <a:latin typeface="Comic Sans MS" panose="030F0702030302020204" pitchFamily="66" charset="0"/>
                          <a:ea typeface="宋体" panose="02010600030101010101" pitchFamily="2" charset="-122"/>
                        </a:defRPr>
                      </a:lvl2pPr>
                      <a:lvl3pPr>
                        <a:spcBef>
                          <a:spcPct val="20000"/>
                        </a:spcBef>
                        <a:defRPr sz="1600">
                          <a:solidFill>
                            <a:schemeClr val="tx1"/>
                          </a:solidFill>
                          <a:latin typeface="Comic Sans MS" panose="030F0702030302020204" pitchFamily="66" charset="0"/>
                          <a:ea typeface="宋体" panose="02010600030101010101" pitchFamily="2" charset="-122"/>
                        </a:defRPr>
                      </a:lvl3pPr>
                      <a:lvl4pPr>
                        <a:spcBef>
                          <a:spcPct val="20000"/>
                        </a:spcBef>
                        <a:defRPr sz="1400">
                          <a:solidFill>
                            <a:schemeClr val="tx1"/>
                          </a:solidFill>
                          <a:latin typeface="Comic Sans MS" panose="030F0702030302020204" pitchFamily="66" charset="0"/>
                          <a:ea typeface="宋体" panose="02010600030101010101" pitchFamily="2" charset="-122"/>
                        </a:defRPr>
                      </a:lvl4pPr>
                      <a:lvl5pPr>
                        <a:spcBef>
                          <a:spcPct val="20000"/>
                        </a:spcBef>
                        <a:defRPr sz="1200">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defRPr sz="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2877" name="Rectangle 29"/>
          <p:cNvSpPr>
            <a:spLocks noChangeArrowheads="1"/>
          </p:cNvSpPr>
          <p:nvPr/>
        </p:nvSpPr>
        <p:spPr bwMode="auto">
          <a:xfrm>
            <a:off x="375285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62878" name="Object 30"/>
          <p:cNvGraphicFramePr>
            <a:graphicFrameLocks noChangeAspect="1"/>
          </p:cNvGraphicFramePr>
          <p:nvPr>
            <p:extLst>
              <p:ext uri="{D42A27DB-BD31-4B8C-83A1-F6EECF244321}">
                <p14:modId xmlns:p14="http://schemas.microsoft.com/office/powerpoint/2010/main" val="433674312"/>
              </p:ext>
            </p:extLst>
          </p:nvPr>
        </p:nvGraphicFramePr>
        <p:xfrm>
          <a:off x="5580112" y="2924944"/>
          <a:ext cx="1655911" cy="2430552"/>
        </p:xfrm>
        <a:graphic>
          <a:graphicData uri="http://schemas.openxmlformats.org/presentationml/2006/ole">
            <mc:AlternateContent xmlns:mc="http://schemas.openxmlformats.org/markup-compatibility/2006">
              <mc:Choice xmlns:v="urn:schemas-microsoft-com:vml" Requires="v">
                <p:oleObj spid="_x0000_s21524" r:id="rId3" imgW="1384706" imgH="1413967" progId="Visio.Drawing.6">
                  <p:embed/>
                </p:oleObj>
              </mc:Choice>
              <mc:Fallback>
                <p:oleObj r:id="rId3" imgW="1384706" imgH="141396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924944"/>
                        <a:ext cx="1655911" cy="2430552"/>
                      </a:xfrm>
                      <a:prstGeom prst="rect">
                        <a:avLst/>
                      </a:prstGeom>
                      <a:noFill/>
                    </p:spPr>
                  </p:pic>
                </p:oleObj>
              </mc:Fallback>
            </mc:AlternateContent>
          </a:graphicData>
        </a:graphic>
      </p:graphicFrame>
      <p:sp>
        <p:nvSpPr>
          <p:cNvPr id="462879" name="Rectangle 31"/>
          <p:cNvSpPr>
            <a:spLocks noGrp="1" noChangeArrowheads="1"/>
          </p:cNvSpPr>
          <p:nvPr>
            <p:ph type="body" idx="1"/>
          </p:nvPr>
        </p:nvSpPr>
        <p:spPr>
          <a:xfrm>
            <a:off x="1225550" y="6021388"/>
            <a:ext cx="7918450" cy="4679950"/>
          </a:xfrm>
        </p:spPr>
        <p:txBody>
          <a:bodyPr/>
          <a:lstStyle/>
          <a:p>
            <a:pPr>
              <a:buFontTx/>
              <a:buNone/>
            </a:pPr>
            <a:r>
              <a:rPr lang="zh-CN" altLang="en-US" dirty="0"/>
              <a:t>图</a:t>
            </a:r>
            <a:r>
              <a:rPr lang="en-US" altLang="zh-CN" dirty="0"/>
              <a:t>6-18 </a:t>
            </a:r>
            <a:r>
              <a:rPr lang="zh-CN" altLang="en-US" dirty="0"/>
              <a:t>哈夫曼树及其哈夫曼编码示意图</a:t>
            </a:r>
          </a:p>
        </p:txBody>
      </p:sp>
      <p:sp>
        <p:nvSpPr>
          <p:cNvPr id="462880" name="Text Box 32"/>
          <p:cNvSpPr txBox="1">
            <a:spLocks noChangeArrowheads="1"/>
          </p:cNvSpPr>
          <p:nvPr/>
        </p:nvSpPr>
        <p:spPr bwMode="auto">
          <a:xfrm>
            <a:off x="2967038" y="1562100"/>
            <a:ext cx="1847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100"/>
          </a:p>
        </p:txBody>
      </p:sp>
      <p:sp>
        <p:nvSpPr>
          <p:cNvPr id="8" name="Rectangle 3"/>
          <p:cNvSpPr txBox="1">
            <a:spLocks noChangeArrowheads="1"/>
          </p:cNvSpPr>
          <p:nvPr/>
        </p:nvSpPr>
        <p:spPr>
          <a:xfrm>
            <a:off x="611560" y="1052736"/>
            <a:ext cx="7696200" cy="2620962"/>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Tx/>
              <a:buNone/>
            </a:pPr>
            <a:r>
              <a:rPr lang="en-US" altLang="zh-CN" sz="1800" smtClean="0">
                <a:latin typeface="宋体" panose="02010600030101010101" pitchFamily="2" charset="-122"/>
              </a:rPr>
              <a:t>[</a:t>
            </a:r>
            <a:r>
              <a:rPr lang="zh-CN" altLang="en-US" sz="1800" smtClean="0">
                <a:latin typeface="Times New Roman" panose="02020603050405020304" pitchFamily="18" charset="0"/>
              </a:rPr>
              <a:t>例</a:t>
            </a:r>
            <a:r>
              <a:rPr lang="en-US" altLang="zh-CN" sz="1800" smtClean="0">
                <a:latin typeface="宋体" panose="02010600030101010101" pitchFamily="2" charset="-122"/>
              </a:rPr>
              <a:t>6-4]</a:t>
            </a:r>
            <a:r>
              <a:rPr lang="zh-CN" altLang="en-US" sz="1800" smtClean="0">
                <a:latin typeface="Times New Roman" panose="02020603050405020304" pitchFamily="18" charset="0"/>
              </a:rPr>
              <a:t>已知某系统在通信联络中只可能出现字符</a:t>
            </a:r>
            <a:r>
              <a:rPr lang="en-US" altLang="zh-CN" sz="1800" smtClean="0">
                <a:latin typeface="宋体" panose="02010600030101010101" pitchFamily="2" charset="-122"/>
              </a:rPr>
              <a:t>A</a:t>
            </a:r>
            <a:r>
              <a:rPr lang="zh-CN" altLang="en-US" sz="1800" smtClean="0">
                <a:latin typeface="Times New Roman" panose="02020603050405020304" pitchFamily="18" charset="0"/>
              </a:rPr>
              <a:t>，</a:t>
            </a:r>
            <a:r>
              <a:rPr lang="zh-CN" altLang="en-US" sz="1800" smtClean="0">
                <a:latin typeface="宋体" panose="02010600030101010101" pitchFamily="2" charset="-122"/>
              </a:rPr>
              <a:t> </a:t>
            </a:r>
            <a:r>
              <a:rPr lang="en-US" altLang="zh-CN" sz="1800" smtClean="0">
                <a:latin typeface="宋体" panose="02010600030101010101" pitchFamily="2" charset="-122"/>
              </a:rPr>
              <a:t>C</a:t>
            </a:r>
            <a:r>
              <a:rPr lang="zh-CN" altLang="en-US" sz="1800" smtClean="0">
                <a:latin typeface="Times New Roman" panose="02020603050405020304" pitchFamily="18" charset="0"/>
              </a:rPr>
              <a:t>，</a:t>
            </a:r>
            <a:r>
              <a:rPr lang="en-US" altLang="zh-CN" sz="1800" smtClean="0">
                <a:latin typeface="宋体" panose="02010600030101010101" pitchFamily="2" charset="-122"/>
              </a:rPr>
              <a:t>D</a:t>
            </a:r>
            <a:r>
              <a:rPr lang="zh-CN" altLang="en-US" sz="1800" smtClean="0">
                <a:latin typeface="Times New Roman" panose="02020603050405020304" pitchFamily="18" charset="0"/>
              </a:rPr>
              <a:t>，</a:t>
            </a:r>
            <a:r>
              <a:rPr lang="en-US" altLang="zh-CN" sz="1800" smtClean="0">
                <a:latin typeface="宋体" panose="02010600030101010101" pitchFamily="2" charset="-122"/>
              </a:rPr>
              <a:t>E</a:t>
            </a:r>
            <a:r>
              <a:rPr lang="zh-CN" altLang="en-US" sz="1800" smtClean="0">
                <a:latin typeface="Times New Roman" panose="02020603050405020304" pitchFamily="18" charset="0"/>
              </a:rPr>
              <a:t>，</a:t>
            </a:r>
            <a:r>
              <a:rPr lang="en-US" altLang="zh-CN" sz="1800" smtClean="0">
                <a:latin typeface="宋体" panose="02010600030101010101" pitchFamily="2" charset="-122"/>
              </a:rPr>
              <a:t>F</a:t>
            </a:r>
            <a:r>
              <a:rPr lang="zh-CN" altLang="en-US" sz="1800" smtClean="0">
                <a:latin typeface="Times New Roman" panose="02020603050405020304" pitchFamily="18" charset="0"/>
              </a:rPr>
              <a:t>，</a:t>
            </a:r>
            <a:r>
              <a:rPr lang="en-US" altLang="zh-CN" sz="1800" smtClean="0">
                <a:latin typeface="宋体" panose="02010600030101010101" pitchFamily="2" charset="-122"/>
              </a:rPr>
              <a:t>G</a:t>
            </a:r>
            <a:r>
              <a:rPr lang="zh-CN" altLang="en-US" sz="1800" smtClean="0">
                <a:latin typeface="Times New Roman" panose="02020603050405020304" pitchFamily="18" charset="0"/>
              </a:rPr>
              <a:t>，其权值分别为</a:t>
            </a:r>
            <a:r>
              <a:rPr lang="en-US" altLang="zh-CN" sz="1800" smtClean="0">
                <a:latin typeface="宋体" panose="02010600030101010101" pitchFamily="2" charset="-122"/>
              </a:rPr>
              <a:t>3</a:t>
            </a:r>
            <a:r>
              <a:rPr lang="zh-CN" altLang="en-US" sz="1800" smtClean="0">
                <a:latin typeface="Times New Roman" panose="02020603050405020304" pitchFamily="18" charset="0"/>
              </a:rPr>
              <a:t>，</a:t>
            </a:r>
            <a:r>
              <a:rPr lang="zh-CN" altLang="en-US" sz="1800" smtClean="0">
                <a:latin typeface="宋体" panose="02010600030101010101" pitchFamily="2" charset="-122"/>
              </a:rPr>
              <a:t> </a:t>
            </a:r>
            <a:r>
              <a:rPr lang="en-US" altLang="zh-CN" sz="1800" smtClean="0">
                <a:latin typeface="宋体" panose="02010600030101010101" pitchFamily="2" charset="-122"/>
              </a:rPr>
              <a:t>6</a:t>
            </a:r>
            <a:r>
              <a:rPr lang="zh-CN" altLang="en-US" sz="1800" smtClean="0">
                <a:latin typeface="Times New Roman" panose="02020603050405020304" pitchFamily="18" charset="0"/>
              </a:rPr>
              <a:t>，</a:t>
            </a:r>
            <a:r>
              <a:rPr lang="en-US" altLang="zh-CN" sz="1800" smtClean="0">
                <a:latin typeface="宋体" panose="02010600030101010101" pitchFamily="2" charset="-122"/>
              </a:rPr>
              <a:t>4</a:t>
            </a:r>
            <a:r>
              <a:rPr lang="zh-CN" altLang="en-US" sz="1800" smtClean="0">
                <a:latin typeface="Times New Roman" panose="02020603050405020304" pitchFamily="18" charset="0"/>
              </a:rPr>
              <a:t>，</a:t>
            </a:r>
            <a:r>
              <a:rPr lang="en-US" altLang="zh-CN" sz="1800" smtClean="0">
                <a:latin typeface="宋体" panose="02010600030101010101" pitchFamily="2" charset="-122"/>
              </a:rPr>
              <a:t>2</a:t>
            </a:r>
            <a:r>
              <a:rPr lang="zh-CN" altLang="en-US" sz="1800" smtClean="0">
                <a:latin typeface="Times New Roman" panose="02020603050405020304" pitchFamily="18" charset="0"/>
              </a:rPr>
              <a:t>，</a:t>
            </a:r>
            <a:r>
              <a:rPr lang="en-US" altLang="zh-CN" sz="1800" smtClean="0">
                <a:latin typeface="宋体" panose="02010600030101010101" pitchFamily="2" charset="-122"/>
              </a:rPr>
              <a:t>9</a:t>
            </a:r>
            <a:r>
              <a:rPr lang="zh-CN" altLang="en-US" sz="1800" smtClean="0">
                <a:latin typeface="Times New Roman" panose="02020603050405020304" pitchFamily="18" charset="0"/>
              </a:rPr>
              <a:t>，</a:t>
            </a:r>
            <a:r>
              <a:rPr lang="en-US" altLang="zh-CN" sz="1800" smtClean="0">
                <a:latin typeface="宋体" panose="02010600030101010101" pitchFamily="2" charset="-122"/>
              </a:rPr>
              <a:t>11</a:t>
            </a:r>
            <a:r>
              <a:rPr lang="zh-CN" altLang="en-US" sz="1800" smtClean="0">
                <a:latin typeface="Times New Roman" panose="02020603050405020304" pitchFamily="18" charset="0"/>
              </a:rPr>
              <a:t>，试设计对应哈夫曼树并写出哈夫曼编码</a:t>
            </a:r>
            <a:endParaRPr lang="zh-CN" altLang="en-US" sz="1800" smtClean="0">
              <a:latin typeface="宋体" panose="02010600030101010101" pitchFamily="2" charset="-122"/>
            </a:endParaRPr>
          </a:p>
          <a:p>
            <a:pPr algn="just">
              <a:buFontTx/>
              <a:buNone/>
            </a:pPr>
            <a:r>
              <a:rPr lang="zh-CN" altLang="en-US" sz="1800" smtClean="0">
                <a:latin typeface="Times New Roman" panose="02020603050405020304" pitchFamily="18" charset="0"/>
              </a:rPr>
              <a:t>哈夫曼树及其哈夫曼编码如图</a:t>
            </a:r>
            <a:r>
              <a:rPr lang="en-US" altLang="zh-CN" sz="1800" smtClean="0">
                <a:latin typeface="宋体" panose="02010600030101010101" pitchFamily="2" charset="-122"/>
              </a:rPr>
              <a:t>6-22</a:t>
            </a:r>
            <a:r>
              <a:rPr lang="zh-CN" altLang="en-US" sz="1800" smtClean="0">
                <a:latin typeface="Times New Roman" panose="02020603050405020304" pitchFamily="18" charset="0"/>
              </a:rPr>
              <a:t>所示</a:t>
            </a:r>
            <a:r>
              <a:rPr lang="zh-CN" altLang="en-US" sz="1800" smtClean="0">
                <a:latin typeface="宋体" panose="02010600030101010101" pitchFamily="2" charset="-122"/>
              </a:rPr>
              <a:t> </a:t>
            </a:r>
          </a:p>
          <a:p>
            <a:endParaRPr lang="en-US" altLang="zh-CN" dirty="0"/>
          </a:p>
        </p:txBody>
      </p:sp>
    </p:spTree>
    <p:extLst>
      <p:ext uri="{BB962C8B-B14F-4D97-AF65-F5344CB8AC3E}">
        <p14:creationId xmlns:p14="http://schemas.microsoft.com/office/powerpoint/2010/main" val="507638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zh-CN" sz="2800"/>
              <a:t>6.1.2 </a:t>
            </a:r>
            <a:r>
              <a:rPr lang="zh-CN" altLang="en-US" sz="2800"/>
              <a:t>树的基本术语</a:t>
            </a:r>
            <a:r>
              <a:rPr lang="zh-CN" altLang="en-US" sz="2800" b="1"/>
              <a:t/>
            </a:r>
            <a:br>
              <a:rPr lang="zh-CN" altLang="en-US" sz="2800" b="1"/>
            </a:br>
            <a:endParaRPr lang="zh-CN" altLang="en-US" sz="2800" b="1"/>
          </a:p>
        </p:txBody>
      </p:sp>
      <p:sp>
        <p:nvSpPr>
          <p:cNvPr id="385027" name="Rectangle 3"/>
          <p:cNvSpPr>
            <a:spLocks noGrp="1" noChangeArrowheads="1"/>
          </p:cNvSpPr>
          <p:nvPr>
            <p:ph type="body" idx="1"/>
          </p:nvPr>
        </p:nvSpPr>
        <p:spPr>
          <a:xfrm>
            <a:off x="395288" y="1341438"/>
            <a:ext cx="8208962" cy="4103687"/>
          </a:xfrm>
        </p:spPr>
        <p:txBody>
          <a:bodyPr/>
          <a:lstStyle/>
          <a:p>
            <a:pPr>
              <a:buFontTx/>
              <a:buNone/>
            </a:pPr>
            <a:r>
              <a:rPr lang="en-US" altLang="zh-CN" sz="1800"/>
              <a:t>1</a:t>
            </a:r>
            <a:r>
              <a:rPr lang="zh-CN" altLang="en-US" sz="1800"/>
              <a:t>．树的结点　数据元素的内容及其指向其子树的分支统称为结点。</a:t>
            </a:r>
          </a:p>
          <a:p>
            <a:pPr>
              <a:buFontTx/>
              <a:buNone/>
            </a:pPr>
            <a:r>
              <a:rPr lang="en-US" altLang="zh-CN" sz="1800"/>
              <a:t>2</a:t>
            </a:r>
            <a:r>
              <a:rPr lang="zh-CN" altLang="en-US" sz="1800"/>
              <a:t>．结点的度</a:t>
            </a:r>
          </a:p>
          <a:p>
            <a:pPr>
              <a:buFontTx/>
              <a:buNone/>
            </a:pPr>
            <a:r>
              <a:rPr lang="zh-CN" altLang="en-US" sz="1800"/>
              <a:t>  在树中，结点拥有的子树的个数称为结点的度。例如，在图</a:t>
            </a:r>
            <a:r>
              <a:rPr lang="en-US" altLang="zh-CN" sz="1800"/>
              <a:t>6-1</a:t>
            </a:r>
            <a:r>
              <a:rPr lang="zh-CN" altLang="en-US" sz="1800"/>
              <a:t>（</a:t>
            </a:r>
            <a:r>
              <a:rPr lang="en-US" altLang="zh-CN" sz="1800"/>
              <a:t>b</a:t>
            </a:r>
            <a:r>
              <a:rPr lang="zh-CN" altLang="en-US" sz="1800"/>
              <a:t>）中，结点</a:t>
            </a:r>
            <a:r>
              <a:rPr lang="en-US" altLang="zh-CN" sz="1800"/>
              <a:t>A</a:t>
            </a:r>
            <a:r>
              <a:rPr lang="zh-CN" altLang="en-US" sz="1800"/>
              <a:t>，</a:t>
            </a:r>
            <a:r>
              <a:rPr lang="en-US" altLang="zh-CN" sz="1800"/>
              <a:t>B</a:t>
            </a:r>
            <a:r>
              <a:rPr lang="zh-CN" altLang="en-US" sz="1800"/>
              <a:t>，</a:t>
            </a:r>
            <a:r>
              <a:rPr lang="en-US" altLang="zh-CN" sz="1800"/>
              <a:t>C</a:t>
            </a:r>
            <a:r>
              <a:rPr lang="zh-CN" altLang="en-US" sz="1800"/>
              <a:t>的度分别为</a:t>
            </a:r>
            <a:r>
              <a:rPr lang="en-US" altLang="zh-CN" sz="1800"/>
              <a:t>2</a:t>
            </a:r>
            <a:r>
              <a:rPr lang="zh-CN" altLang="en-US" sz="1800"/>
              <a:t>，</a:t>
            </a:r>
            <a:r>
              <a:rPr lang="en-US" altLang="zh-CN" sz="1800"/>
              <a:t>2</a:t>
            </a:r>
            <a:r>
              <a:rPr lang="zh-CN" altLang="en-US" sz="1800"/>
              <a:t>，</a:t>
            </a:r>
            <a:r>
              <a:rPr lang="en-US" altLang="zh-CN" sz="1800"/>
              <a:t>3</a:t>
            </a:r>
            <a:r>
              <a:rPr lang="zh-CN" altLang="en-US" sz="1800"/>
              <a:t>。</a:t>
            </a:r>
          </a:p>
          <a:p>
            <a:pPr>
              <a:buFontTx/>
              <a:buNone/>
            </a:pPr>
            <a:r>
              <a:rPr lang="en-US" altLang="zh-CN" sz="1800"/>
              <a:t>3</a:t>
            </a:r>
            <a:r>
              <a:rPr lang="zh-CN" altLang="en-US" sz="1800"/>
              <a:t>．树的度</a:t>
            </a:r>
          </a:p>
          <a:p>
            <a:pPr>
              <a:buFontTx/>
              <a:buNone/>
            </a:pPr>
            <a:r>
              <a:rPr lang="zh-CN" altLang="en-US" sz="1800"/>
              <a:t>  树的度是树内各结点的度的最大值。例如，在图</a:t>
            </a:r>
            <a:r>
              <a:rPr lang="en-US" altLang="zh-CN" sz="1800"/>
              <a:t>6-1</a:t>
            </a:r>
            <a:r>
              <a:rPr lang="zh-CN" altLang="en-US" sz="1800"/>
              <a:t>（</a:t>
            </a:r>
            <a:r>
              <a:rPr lang="en-US" altLang="zh-CN" sz="1800"/>
              <a:t>b</a:t>
            </a:r>
            <a:r>
              <a:rPr lang="zh-CN" altLang="en-US" sz="1800"/>
              <a:t>）中，树的度为</a:t>
            </a:r>
            <a:r>
              <a:rPr lang="en-US" altLang="zh-CN" sz="1800"/>
              <a:t>3</a:t>
            </a:r>
            <a:r>
              <a:rPr lang="zh-CN" altLang="en-US" sz="1800"/>
              <a:t>。</a:t>
            </a:r>
          </a:p>
          <a:p>
            <a:pPr>
              <a:buFontTx/>
              <a:buNone/>
            </a:pPr>
            <a:r>
              <a:rPr lang="en-US" altLang="zh-CN" sz="1800"/>
              <a:t>4</a:t>
            </a:r>
            <a:r>
              <a:rPr lang="zh-CN" altLang="en-US" sz="1800"/>
              <a:t>．叶子或终端结点</a:t>
            </a:r>
          </a:p>
          <a:p>
            <a:pPr>
              <a:buFontTx/>
              <a:buNone/>
            </a:pPr>
            <a:r>
              <a:rPr lang="zh-CN" altLang="en-US" sz="1800"/>
              <a:t>  度为</a:t>
            </a:r>
            <a:r>
              <a:rPr lang="en-US" altLang="zh-CN" sz="1800"/>
              <a:t>0</a:t>
            </a:r>
            <a:r>
              <a:rPr lang="zh-CN" altLang="en-US" sz="1800"/>
              <a:t>的结点称为叶子或终端结点。例如，在图</a:t>
            </a:r>
            <a:r>
              <a:rPr lang="en-US" altLang="zh-CN" sz="1800"/>
              <a:t>6-1</a:t>
            </a:r>
            <a:r>
              <a:rPr lang="zh-CN" altLang="en-US" sz="1800"/>
              <a:t>（</a:t>
            </a:r>
            <a:r>
              <a:rPr lang="en-US" altLang="zh-CN" sz="1800"/>
              <a:t>b</a:t>
            </a:r>
            <a:r>
              <a:rPr lang="zh-CN" altLang="en-US" sz="1800"/>
              <a:t>）中，结点</a:t>
            </a:r>
            <a:r>
              <a:rPr lang="en-US" altLang="zh-CN" sz="1800"/>
              <a:t>E</a:t>
            </a:r>
            <a:r>
              <a:rPr lang="zh-CN" altLang="en-US" sz="1800"/>
              <a:t>，</a:t>
            </a:r>
            <a:r>
              <a:rPr lang="en-US" altLang="zh-CN" sz="1800"/>
              <a:t>F</a:t>
            </a:r>
            <a:r>
              <a:rPr lang="zh-CN" altLang="en-US" sz="1800"/>
              <a:t>，</a:t>
            </a:r>
            <a:r>
              <a:rPr lang="en-US" altLang="zh-CN" sz="1800"/>
              <a:t>G</a:t>
            </a:r>
            <a:r>
              <a:rPr lang="zh-CN" altLang="en-US" sz="1800"/>
              <a:t>，</a:t>
            </a:r>
            <a:r>
              <a:rPr lang="en-US" altLang="zh-CN" sz="1800"/>
              <a:t>H</a:t>
            </a:r>
            <a:r>
              <a:rPr lang="zh-CN" altLang="en-US" sz="1800"/>
              <a:t>，</a:t>
            </a:r>
            <a:r>
              <a:rPr lang="en-US" altLang="zh-CN" sz="1800"/>
              <a:t>M</a:t>
            </a:r>
            <a:r>
              <a:rPr lang="zh-CN" altLang="en-US" sz="1800"/>
              <a:t>，均为叶子。</a:t>
            </a:r>
          </a:p>
          <a:p>
            <a:pPr>
              <a:buFontTx/>
              <a:buNone/>
            </a:pPr>
            <a:r>
              <a:rPr lang="en-US" altLang="zh-CN" sz="1800"/>
              <a:t>5</a:t>
            </a:r>
            <a:r>
              <a:rPr lang="zh-CN" altLang="en-US" sz="1800"/>
              <a:t>．非终端结点或分支结点</a:t>
            </a:r>
          </a:p>
          <a:p>
            <a:pPr>
              <a:buFontTx/>
              <a:buNone/>
            </a:pPr>
            <a:r>
              <a:rPr lang="zh-CN" altLang="en-US" sz="1800"/>
              <a:t>   度不为</a:t>
            </a:r>
            <a:r>
              <a:rPr lang="en-US" altLang="zh-CN" sz="1800"/>
              <a:t>0</a:t>
            </a:r>
            <a:r>
              <a:rPr lang="zh-CN" altLang="en-US" sz="1800"/>
              <a:t>的结点称为非终端结点或分支结点。除根结点之外，分支结点也称为内部结点。 </a:t>
            </a:r>
          </a:p>
        </p:txBody>
      </p:sp>
    </p:spTree>
    <p:extLst>
      <p:ext uri="{BB962C8B-B14F-4D97-AF65-F5344CB8AC3E}">
        <p14:creationId xmlns:p14="http://schemas.microsoft.com/office/powerpoint/2010/main" val="416559869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11A5DBAC-1337-49B8-85BF-528CCC29A73F}"/>
              </a:ext>
            </a:extLst>
          </p:cNvPr>
          <p:cNvSpPr/>
          <p:nvPr/>
        </p:nvSpPr>
        <p:spPr>
          <a:xfrm>
            <a:off x="827584" y="1484784"/>
            <a:ext cx="7272808" cy="2862322"/>
          </a:xfrm>
          <a:prstGeom prst="rect">
            <a:avLst/>
          </a:prstGeom>
        </p:spPr>
        <p:txBody>
          <a:bodyPr wrap="square">
            <a:spAutoFit/>
          </a:bodyPr>
          <a:lstStyle/>
          <a:p>
            <a:r>
              <a:rPr lang="en-US" altLang="zh-CN" sz="2000"/>
              <a:t>3</a:t>
            </a:r>
            <a:r>
              <a:rPr lang="zh-CN" altLang="en-US" sz="2000"/>
              <a:t>、（</a:t>
            </a:r>
            <a:r>
              <a:rPr lang="en-US" altLang="zh-CN" sz="2000"/>
              <a:t>15 </a:t>
            </a:r>
            <a:r>
              <a:rPr lang="zh-CN" altLang="en-US" sz="2000"/>
              <a:t>分）以数据集</a:t>
            </a:r>
            <a:r>
              <a:rPr lang="en-US" altLang="zh-CN" sz="2000"/>
              <a:t>{1</a:t>
            </a:r>
            <a:r>
              <a:rPr lang="zh-CN" altLang="en-US" sz="2000"/>
              <a:t>，</a:t>
            </a:r>
            <a:r>
              <a:rPr lang="en-US" altLang="zh-CN" sz="2000"/>
              <a:t>3</a:t>
            </a:r>
            <a:r>
              <a:rPr lang="zh-CN" altLang="en-US" sz="2000"/>
              <a:t>，</a:t>
            </a:r>
            <a:r>
              <a:rPr lang="en-US" altLang="zh-CN" sz="2000"/>
              <a:t>6</a:t>
            </a:r>
            <a:r>
              <a:rPr lang="zh-CN" altLang="en-US" sz="2000"/>
              <a:t>，</a:t>
            </a:r>
            <a:r>
              <a:rPr lang="en-US" altLang="zh-CN" sz="2000"/>
              <a:t>7</a:t>
            </a:r>
            <a:r>
              <a:rPr lang="zh-CN" altLang="en-US" sz="2000"/>
              <a:t>，</a:t>
            </a:r>
            <a:r>
              <a:rPr lang="en-US" altLang="zh-CN" sz="2000"/>
              <a:t>11</a:t>
            </a:r>
            <a:r>
              <a:rPr lang="zh-CN" altLang="en-US" sz="2000"/>
              <a:t>，</a:t>
            </a:r>
            <a:r>
              <a:rPr lang="en-US" altLang="zh-CN" sz="2000"/>
              <a:t>12</a:t>
            </a:r>
            <a:r>
              <a:rPr lang="zh-CN" altLang="en-US" sz="2000"/>
              <a:t>，</a:t>
            </a:r>
            <a:r>
              <a:rPr lang="en-US" altLang="zh-CN" sz="2000"/>
              <a:t>16}</a:t>
            </a:r>
            <a:r>
              <a:rPr lang="zh-CN" altLang="en-US" sz="2000"/>
              <a:t>为叶结点权值构造哈夫曼树，并求其带权路径长度。（</a:t>
            </a:r>
            <a:r>
              <a:rPr lang="en-US" altLang="zh-CN" sz="2000"/>
              <a:t>2010</a:t>
            </a:r>
            <a:r>
              <a:rPr lang="zh-CN" altLang="en-US" sz="2000"/>
              <a:t>应</a:t>
            </a:r>
            <a:r>
              <a:rPr lang="en-US" altLang="zh-CN" sz="2000"/>
              <a:t>3</a:t>
            </a:r>
            <a:r>
              <a:rPr lang="zh-CN" altLang="en-US" sz="2000"/>
              <a:t>）</a:t>
            </a:r>
          </a:p>
          <a:p>
            <a:endParaRPr lang="zh-CN" altLang="en-US" sz="2000"/>
          </a:p>
          <a:p>
            <a:r>
              <a:rPr lang="en-US" altLang="zh-CN" sz="2000"/>
              <a:t>6</a:t>
            </a:r>
            <a:r>
              <a:rPr lang="zh-CN" altLang="en-US" sz="2000"/>
              <a:t>、假设一棵哈夫曼树</a:t>
            </a:r>
            <a:r>
              <a:rPr lang="en-US" altLang="zh-CN" sz="2000"/>
              <a:t>T</a:t>
            </a:r>
            <a:r>
              <a:rPr lang="zh-CN" altLang="en-US" sz="2000"/>
              <a:t>有</a:t>
            </a:r>
            <a:r>
              <a:rPr lang="en-US" altLang="zh-CN" sz="2000"/>
              <a:t>N</a:t>
            </a:r>
            <a:r>
              <a:rPr lang="zh-CN" altLang="en-US" sz="2000"/>
              <a:t>个叶子结点，那么树 </a:t>
            </a:r>
            <a:r>
              <a:rPr lang="en-US" altLang="zh-CN" sz="2000"/>
              <a:t>T </a:t>
            </a:r>
            <a:r>
              <a:rPr lang="zh-CN" altLang="en-US" sz="2000"/>
              <a:t>共有</a:t>
            </a:r>
            <a:r>
              <a:rPr lang="en-US" altLang="zh-CN" sz="2000"/>
              <a:t>_____</a:t>
            </a:r>
            <a:r>
              <a:rPr lang="zh-CN" altLang="en-US" sz="2000"/>
              <a:t>个结点。（</a:t>
            </a:r>
            <a:r>
              <a:rPr lang="en-US" altLang="zh-CN" sz="2000"/>
              <a:t>2013</a:t>
            </a:r>
            <a:r>
              <a:rPr lang="zh-CN" altLang="en-US" sz="2000"/>
              <a:t>填</a:t>
            </a:r>
            <a:r>
              <a:rPr lang="en-US" altLang="zh-CN" sz="2000"/>
              <a:t>6</a:t>
            </a:r>
            <a:r>
              <a:rPr lang="zh-CN" altLang="en-US" sz="2000"/>
              <a:t>）</a:t>
            </a:r>
          </a:p>
          <a:p>
            <a:endParaRPr lang="zh-CN" altLang="en-US" sz="2000"/>
          </a:p>
          <a:p>
            <a:r>
              <a:rPr lang="en-US" altLang="zh-CN" sz="2000"/>
              <a:t>5</a:t>
            </a:r>
            <a:r>
              <a:rPr lang="zh-CN" altLang="en-US" sz="2000"/>
              <a:t>、给定一组权值（</a:t>
            </a:r>
            <a:r>
              <a:rPr lang="en-US" altLang="zh-CN" sz="2000"/>
              <a:t>6</a:t>
            </a:r>
            <a:r>
              <a:rPr lang="zh-CN" altLang="en-US" sz="2000"/>
              <a:t>，</a:t>
            </a:r>
            <a:r>
              <a:rPr lang="en-US" altLang="zh-CN" sz="2000"/>
              <a:t>2</a:t>
            </a:r>
            <a:r>
              <a:rPr lang="zh-CN" altLang="en-US" sz="2000"/>
              <a:t>，</a:t>
            </a:r>
            <a:r>
              <a:rPr lang="en-US" altLang="zh-CN" sz="2000"/>
              <a:t>7</a:t>
            </a:r>
            <a:r>
              <a:rPr lang="zh-CN" altLang="en-US" sz="2000"/>
              <a:t>，</a:t>
            </a:r>
            <a:r>
              <a:rPr lang="en-US" altLang="zh-CN" sz="2000"/>
              <a:t>10</a:t>
            </a:r>
            <a:r>
              <a:rPr lang="zh-CN" altLang="en-US" sz="2000"/>
              <a:t>，</a:t>
            </a:r>
            <a:r>
              <a:rPr lang="en-US" altLang="zh-CN" sz="2000"/>
              <a:t>3</a:t>
            </a:r>
            <a:r>
              <a:rPr lang="zh-CN" altLang="en-US" sz="2000"/>
              <a:t>，</a:t>
            </a:r>
            <a:r>
              <a:rPr lang="en-US" altLang="zh-CN" sz="2000"/>
              <a:t>12</a:t>
            </a:r>
            <a:r>
              <a:rPr lang="zh-CN" altLang="en-US" sz="2000"/>
              <a:t>），以它构造一棵哈夫曼树，则树高为</a:t>
            </a:r>
            <a:r>
              <a:rPr lang="en-US" altLang="zh-CN" sz="2000"/>
              <a:t>______</a:t>
            </a:r>
            <a:r>
              <a:rPr lang="zh-CN" altLang="en-US" sz="2000"/>
              <a:t>带权路径长度 </a:t>
            </a:r>
            <a:r>
              <a:rPr lang="en-US" altLang="zh-CN" sz="2000"/>
              <a:t>WPL </a:t>
            </a:r>
            <a:r>
              <a:rPr lang="zh-CN" altLang="en-US" sz="2000"/>
              <a:t>为</a:t>
            </a:r>
            <a:r>
              <a:rPr lang="en-US" altLang="zh-CN" sz="2000"/>
              <a:t>___________</a:t>
            </a:r>
            <a:r>
              <a:rPr lang="zh-CN" altLang="en-US" sz="2000"/>
              <a:t>。（</a:t>
            </a:r>
            <a:r>
              <a:rPr lang="en-US" altLang="zh-CN" sz="2000"/>
              <a:t>2014</a:t>
            </a:r>
            <a:r>
              <a:rPr lang="zh-CN" altLang="en-US" sz="2000"/>
              <a:t>填</a:t>
            </a:r>
            <a:r>
              <a:rPr lang="en-US" altLang="zh-CN" sz="2000"/>
              <a:t>5</a:t>
            </a:r>
            <a:r>
              <a:rPr lang="zh-CN" altLang="en-US" sz="2000"/>
              <a:t>）</a:t>
            </a:r>
          </a:p>
        </p:txBody>
      </p:sp>
    </p:spTree>
    <p:extLst>
      <p:ext uri="{BB962C8B-B14F-4D97-AF65-F5344CB8AC3E}">
        <p14:creationId xmlns:p14="http://schemas.microsoft.com/office/powerpoint/2010/main" val="13968569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1268760"/>
            <a:ext cx="8424936" cy="3139321"/>
          </a:xfrm>
          <a:prstGeom prst="rect">
            <a:avLst/>
          </a:prstGeom>
          <a:noFill/>
        </p:spPr>
        <p:txBody>
          <a:bodyPr wrap="square" rtlCol="0">
            <a:spAutoFit/>
          </a:bodyPr>
          <a:lstStyle/>
          <a:p>
            <a:r>
              <a:rPr lang="en-US" altLang="zh-CN" dirty="0" smtClean="0"/>
              <a:t>1.</a:t>
            </a:r>
            <a:r>
              <a:rPr lang="zh-CN" altLang="en-US" dirty="0" smtClean="0"/>
              <a:t>根据使用频率为</a:t>
            </a:r>
            <a:r>
              <a:rPr lang="en-US" altLang="zh-CN" dirty="0" smtClean="0"/>
              <a:t>5</a:t>
            </a:r>
            <a:r>
              <a:rPr lang="zh-CN" altLang="en-US" dirty="0" smtClean="0"/>
              <a:t>个字符设计的哈夫曼编码，不可能的是</a:t>
            </a:r>
            <a:r>
              <a:rPr lang="en-US" altLang="zh-CN" dirty="0" smtClean="0"/>
              <a:t>(     )</a:t>
            </a:r>
          </a:p>
          <a:p>
            <a:r>
              <a:rPr lang="en-US" altLang="zh-CN" dirty="0"/>
              <a:t>	</a:t>
            </a:r>
            <a:r>
              <a:rPr lang="en-US" altLang="zh-CN" dirty="0" smtClean="0"/>
              <a:t>A. 111, 110, 10, 01, 00		B. 000, 001, 010, 011, 1</a:t>
            </a:r>
          </a:p>
          <a:p>
            <a:r>
              <a:rPr lang="en-US" altLang="zh-CN" dirty="0"/>
              <a:t>	</a:t>
            </a:r>
            <a:r>
              <a:rPr lang="en-US" altLang="zh-CN" dirty="0" smtClean="0"/>
              <a:t>C. 100. 11. 10. 1, 0		D. 001, 000, 01, 11, 10</a:t>
            </a:r>
          </a:p>
          <a:p>
            <a:endParaRPr lang="en-US" altLang="zh-CN" dirty="0" smtClean="0"/>
          </a:p>
          <a:p>
            <a:r>
              <a:rPr lang="en-US" altLang="zh-CN" dirty="0" smtClean="0"/>
              <a:t>2.</a:t>
            </a:r>
            <a:r>
              <a:rPr lang="zh-CN" altLang="en-US" dirty="0" smtClean="0"/>
              <a:t>已知一算术表达式的中缀形式为</a:t>
            </a:r>
            <a:r>
              <a:rPr lang="en-US" altLang="zh-CN" dirty="0" smtClean="0"/>
              <a:t>A+B*C-D/E,</a:t>
            </a:r>
            <a:r>
              <a:rPr lang="zh-CN" altLang="en-US" dirty="0" smtClean="0"/>
              <a:t>后缀形式俄日</a:t>
            </a:r>
            <a:r>
              <a:rPr lang="en-US" altLang="zh-CN" dirty="0" smtClean="0"/>
              <a:t>ABC*+DE/-,</a:t>
            </a:r>
            <a:r>
              <a:rPr lang="zh-CN" altLang="en-US" dirty="0" smtClean="0"/>
              <a:t>其前缀形式为（   ）</a:t>
            </a:r>
            <a:endParaRPr lang="en-US" altLang="zh-CN" dirty="0" smtClean="0"/>
          </a:p>
          <a:p>
            <a:r>
              <a:rPr lang="en-US" altLang="zh-CN" dirty="0"/>
              <a:t>	</a:t>
            </a:r>
            <a:r>
              <a:rPr lang="en-US" altLang="zh-CN" dirty="0" smtClean="0"/>
              <a:t>A. –A+B*C/DE			B. –A+B*CD/E</a:t>
            </a:r>
          </a:p>
          <a:p>
            <a:r>
              <a:rPr lang="en-US" altLang="zh-CN" dirty="0"/>
              <a:t>	</a:t>
            </a:r>
            <a:r>
              <a:rPr lang="en-US" altLang="zh-CN" dirty="0" smtClean="0"/>
              <a:t>C. -+*ABC/DE			D. -+A*BC/DE</a:t>
            </a:r>
          </a:p>
          <a:p>
            <a:endParaRPr lang="en-US" altLang="zh-CN" dirty="0"/>
          </a:p>
          <a:p>
            <a:r>
              <a:rPr lang="en-US" altLang="zh-CN" dirty="0" smtClean="0"/>
              <a:t>3.</a:t>
            </a:r>
            <a:r>
              <a:rPr lang="zh-CN" altLang="en-US" dirty="0" smtClean="0"/>
              <a:t>若平衡二叉树的高度为</a:t>
            </a:r>
            <a:r>
              <a:rPr lang="en-US" altLang="zh-CN" dirty="0" smtClean="0"/>
              <a:t>6</a:t>
            </a:r>
            <a:r>
              <a:rPr lang="zh-CN" altLang="en-US" dirty="0" smtClean="0"/>
              <a:t>，且所有非叶结点的平衡因子均为</a:t>
            </a:r>
            <a:r>
              <a:rPr lang="en-US" altLang="zh-CN" dirty="0" smtClean="0"/>
              <a:t>1 </a:t>
            </a:r>
            <a:r>
              <a:rPr lang="zh-CN" altLang="en-US" dirty="0" smtClean="0"/>
              <a:t>，则该平衡二叉树的结点总数为                。</a:t>
            </a:r>
            <a:r>
              <a:rPr lang="en-US" altLang="zh-CN" dirty="0"/>
              <a:t>	</a:t>
            </a:r>
            <a:endParaRPr lang="zh-CN" altLang="en-US" dirty="0"/>
          </a:p>
        </p:txBody>
      </p:sp>
      <p:sp>
        <p:nvSpPr>
          <p:cNvPr id="3" name="文本框 2"/>
          <p:cNvSpPr txBox="1"/>
          <p:nvPr/>
        </p:nvSpPr>
        <p:spPr>
          <a:xfrm>
            <a:off x="6444208" y="1268760"/>
            <a:ext cx="432048" cy="369332"/>
          </a:xfrm>
          <a:prstGeom prst="rect">
            <a:avLst/>
          </a:prstGeom>
          <a:noFill/>
        </p:spPr>
        <p:txBody>
          <a:bodyPr wrap="square" rtlCol="0">
            <a:spAutoFit/>
          </a:bodyPr>
          <a:lstStyle/>
          <a:p>
            <a:r>
              <a:rPr lang="en-US" altLang="zh-CN" dirty="0" smtClean="0"/>
              <a:t>C</a:t>
            </a:r>
            <a:endParaRPr lang="zh-CN" altLang="en-US" dirty="0"/>
          </a:p>
        </p:txBody>
      </p:sp>
      <p:sp>
        <p:nvSpPr>
          <p:cNvPr id="4" name="文本框 3"/>
          <p:cNvSpPr txBox="1"/>
          <p:nvPr/>
        </p:nvSpPr>
        <p:spPr>
          <a:xfrm>
            <a:off x="1187624" y="2636912"/>
            <a:ext cx="351378" cy="369332"/>
          </a:xfrm>
          <a:prstGeom prst="rect">
            <a:avLst/>
          </a:prstGeom>
          <a:noFill/>
        </p:spPr>
        <p:txBody>
          <a:bodyPr wrap="none" rtlCol="0">
            <a:spAutoFit/>
          </a:bodyPr>
          <a:lstStyle/>
          <a:p>
            <a:r>
              <a:rPr lang="en-US" altLang="zh-CN" dirty="0" smtClean="0"/>
              <a:t>D</a:t>
            </a:r>
            <a:endParaRPr lang="zh-CN" altLang="en-US" dirty="0"/>
          </a:p>
        </p:txBody>
      </p:sp>
      <p:sp>
        <p:nvSpPr>
          <p:cNvPr id="5" name="文本框 4"/>
          <p:cNvSpPr txBox="1"/>
          <p:nvPr/>
        </p:nvSpPr>
        <p:spPr>
          <a:xfrm>
            <a:off x="2051720" y="4077072"/>
            <a:ext cx="1656184" cy="369332"/>
          </a:xfrm>
          <a:prstGeom prst="rect">
            <a:avLst/>
          </a:prstGeom>
          <a:noFill/>
        </p:spPr>
        <p:txBody>
          <a:bodyPr wrap="square" rtlCol="0">
            <a:spAutoFit/>
          </a:bodyPr>
          <a:lstStyle/>
          <a:p>
            <a:r>
              <a:rPr lang="en-US" altLang="zh-CN" dirty="0" smtClean="0"/>
              <a:t>20</a:t>
            </a:r>
            <a:endParaRPr lang="zh-CN" altLang="en-US" dirty="0"/>
          </a:p>
        </p:txBody>
      </p:sp>
    </p:spTree>
    <p:extLst>
      <p:ext uri="{BB962C8B-B14F-4D97-AF65-F5344CB8AC3E}">
        <p14:creationId xmlns:p14="http://schemas.microsoft.com/office/powerpoint/2010/main" val="58694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1340768"/>
            <a:ext cx="7632848" cy="2492990"/>
          </a:xfrm>
          <a:prstGeom prst="rect">
            <a:avLst/>
          </a:prstGeom>
        </p:spPr>
        <p:txBody>
          <a:bodyPr wrap="square">
            <a:spAutoFit/>
          </a:bodyPr>
          <a:lstStyle/>
          <a:p>
            <a:pPr lvl="0" algn="just">
              <a:lnSpc>
                <a:spcPct val="150000"/>
              </a:lnSpc>
              <a:spcAft>
                <a:spcPts val="0"/>
              </a:spcAft>
            </a:pPr>
            <a:r>
              <a:rPr lang="zh-CN" altLang="en-US" sz="2400" b="1" kern="100" dirty="0">
                <a:latin typeface="Calibri"/>
                <a:ea typeface="宋体"/>
                <a:cs typeface="Times New Roman"/>
              </a:rPr>
              <a:t>四</a:t>
            </a:r>
            <a:r>
              <a:rPr lang="zh-CN" altLang="en-US" sz="2400" b="1" kern="100" dirty="0" smtClean="0">
                <a:latin typeface="Calibri"/>
                <a:ea typeface="宋体"/>
                <a:cs typeface="Times New Roman"/>
              </a:rPr>
              <a:t>、</a:t>
            </a:r>
            <a:r>
              <a:rPr lang="zh-CN" altLang="en-US" sz="2000" kern="100" dirty="0" smtClean="0">
                <a:latin typeface="Calibri"/>
                <a:ea typeface="宋体"/>
                <a:cs typeface="Times New Roman"/>
              </a:rPr>
              <a:t>平衡</a:t>
            </a:r>
            <a:r>
              <a:rPr lang="zh-CN" altLang="en-US" sz="2000" kern="100" dirty="0">
                <a:latin typeface="Calibri"/>
                <a:ea typeface="宋体"/>
                <a:cs typeface="Times New Roman"/>
              </a:rPr>
              <a:t>二叉树</a:t>
            </a:r>
            <a:endParaRPr lang="en-US" altLang="zh-CN" sz="2000" kern="100" dirty="0">
              <a:latin typeface="Calibri"/>
              <a:ea typeface="宋体"/>
              <a:cs typeface="Times New Roman"/>
            </a:endParaRPr>
          </a:p>
          <a:p>
            <a:pPr algn="just">
              <a:lnSpc>
                <a:spcPct val="150000"/>
              </a:lnSpc>
              <a:spcAft>
                <a:spcPts val="0"/>
              </a:spcAft>
            </a:pPr>
            <a:r>
              <a:rPr lang="zh-CN" altLang="en-US" sz="2000" dirty="0"/>
              <a:t>        平衡二叉树的任意结点，左右子树深度差值不超过</a:t>
            </a:r>
            <a:r>
              <a:rPr lang="en-US" altLang="zh-CN" sz="2000" dirty="0"/>
              <a:t>1</a:t>
            </a:r>
            <a:r>
              <a:rPr lang="zh-CN" altLang="en-US" sz="2000" dirty="0"/>
              <a:t>，因此，在构造平衡二叉树或删除结点的时候，如果造成失衡，就要进行调整，使得最终该树满足平衡二叉树的定义。</a:t>
            </a:r>
          </a:p>
          <a:p>
            <a:pPr algn="just">
              <a:lnSpc>
                <a:spcPct val="150000"/>
              </a:lnSpc>
              <a:spcAft>
                <a:spcPts val="0"/>
              </a:spcAft>
            </a:pPr>
            <a:r>
              <a:rPr lang="zh-CN" altLang="en-US" sz="2000" dirty="0"/>
              <a:t>失衡的</a:t>
            </a:r>
            <a:r>
              <a:rPr lang="en-US" altLang="zh-CN" sz="2000" dirty="0"/>
              <a:t>4</a:t>
            </a:r>
            <a:r>
              <a:rPr lang="zh-CN" altLang="en-US" sz="2000" dirty="0"/>
              <a:t>种情况：</a:t>
            </a:r>
            <a:endParaRPr lang="en-US" altLang="zh-CN" sz="2000" dirty="0"/>
          </a:p>
        </p:txBody>
      </p:sp>
      <p:graphicFrame>
        <p:nvGraphicFramePr>
          <p:cNvPr id="2" name="图示 1">
            <a:extLst>
              <a:ext uri="{FF2B5EF4-FFF2-40B4-BE49-F238E27FC236}">
                <a16:creationId xmlns="" xmlns:a16="http://schemas.microsoft.com/office/drawing/2014/main" id="{5DA902FA-CCB0-4EB0-B5C2-6C543B023A19}"/>
              </a:ext>
            </a:extLst>
          </p:cNvPr>
          <p:cNvGraphicFramePr/>
          <p:nvPr>
            <p:extLst/>
          </p:nvPr>
        </p:nvGraphicFramePr>
        <p:xfrm>
          <a:off x="1907704" y="4005064"/>
          <a:ext cx="4320480" cy="2392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5486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1340768"/>
            <a:ext cx="1162621" cy="496996"/>
          </a:xfrm>
          <a:prstGeom prst="rect">
            <a:avLst/>
          </a:prstGeom>
        </p:spPr>
        <p:txBody>
          <a:bodyPr wrap="square">
            <a:spAutoFit/>
          </a:bodyPr>
          <a:lstStyle/>
          <a:p>
            <a:pPr lvl="0" algn="just">
              <a:lnSpc>
                <a:spcPct val="150000"/>
              </a:lnSpc>
              <a:spcAft>
                <a:spcPts val="0"/>
              </a:spcAft>
            </a:pPr>
            <a:r>
              <a:rPr lang="en-US" altLang="zh-CN" sz="2000"/>
              <a:t>LL</a:t>
            </a:r>
            <a:r>
              <a:rPr lang="zh-CN" altLang="en-US" sz="2000"/>
              <a:t>型：</a:t>
            </a:r>
            <a:endParaRPr lang="en-US" altLang="zh-CN" sz="2000"/>
          </a:p>
        </p:txBody>
      </p:sp>
      <p:sp>
        <p:nvSpPr>
          <p:cNvPr id="4" name="椭圆 3">
            <a:extLst>
              <a:ext uri="{FF2B5EF4-FFF2-40B4-BE49-F238E27FC236}">
                <a16:creationId xmlns="" xmlns:a16="http://schemas.microsoft.com/office/drawing/2014/main" id="{6E6BC4FC-0F70-4E82-9DDA-6F4BD0537C50}"/>
              </a:ext>
            </a:extLst>
          </p:cNvPr>
          <p:cNvSpPr/>
          <p:nvPr/>
        </p:nvSpPr>
        <p:spPr>
          <a:xfrm>
            <a:off x="2239632" y="1485290"/>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6</a:t>
            </a:r>
            <a:endParaRPr lang="zh-CN" altLang="en-US">
              <a:solidFill>
                <a:schemeClr val="bg1"/>
              </a:solidFill>
            </a:endParaRPr>
          </a:p>
        </p:txBody>
      </p:sp>
      <p:sp>
        <p:nvSpPr>
          <p:cNvPr id="6" name="椭圆 5">
            <a:extLst>
              <a:ext uri="{FF2B5EF4-FFF2-40B4-BE49-F238E27FC236}">
                <a16:creationId xmlns="" xmlns:a16="http://schemas.microsoft.com/office/drawing/2014/main" id="{EB3419B7-FE55-4236-9B24-FFA00A4BD40E}"/>
              </a:ext>
            </a:extLst>
          </p:cNvPr>
          <p:cNvSpPr/>
          <p:nvPr/>
        </p:nvSpPr>
        <p:spPr>
          <a:xfrm>
            <a:off x="1774181" y="197584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7" name="直接箭头连接符 6">
            <a:extLst>
              <a:ext uri="{FF2B5EF4-FFF2-40B4-BE49-F238E27FC236}">
                <a16:creationId xmlns="" xmlns:a16="http://schemas.microsoft.com/office/drawing/2014/main" id="{08CCD88F-BE5D-4407-8241-E7F7C559EECD}"/>
              </a:ext>
            </a:extLst>
          </p:cNvPr>
          <p:cNvCxnSpPr>
            <a:cxnSpLocks/>
          </p:cNvCxnSpPr>
          <p:nvPr/>
        </p:nvCxnSpPr>
        <p:spPr>
          <a:xfrm flipH="1">
            <a:off x="2119238" y="1776756"/>
            <a:ext cx="240787" cy="23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 xmlns:a16="http://schemas.microsoft.com/office/drawing/2014/main" id="{BE94409F-F1A9-40EA-9FA5-BB3B734ED40C}"/>
              </a:ext>
            </a:extLst>
          </p:cNvPr>
          <p:cNvSpPr/>
          <p:nvPr/>
        </p:nvSpPr>
        <p:spPr>
          <a:xfrm>
            <a:off x="1268792" y="250110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10" name="直接箭头连接符 9">
            <a:extLst>
              <a:ext uri="{FF2B5EF4-FFF2-40B4-BE49-F238E27FC236}">
                <a16:creationId xmlns="" xmlns:a16="http://schemas.microsoft.com/office/drawing/2014/main" id="{0C1DA553-C0C5-4561-B55D-3076F38C12B2}"/>
              </a:ext>
            </a:extLst>
          </p:cNvPr>
          <p:cNvCxnSpPr>
            <a:cxnSpLocks/>
            <a:stCxn id="6" idx="3"/>
          </p:cNvCxnSpPr>
          <p:nvPr/>
        </p:nvCxnSpPr>
        <p:spPr>
          <a:xfrm flipH="1">
            <a:off x="1563317" y="2270373"/>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C38FC332-3E1D-4C1E-BE11-51D9E3463507}"/>
              </a:ext>
            </a:extLst>
          </p:cNvPr>
          <p:cNvCxnSpPr/>
          <p:nvPr/>
        </p:nvCxnSpPr>
        <p:spPr>
          <a:xfrm>
            <a:off x="2987824" y="2270373"/>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 xmlns:a16="http://schemas.microsoft.com/office/drawing/2014/main" id="{9361C2B5-5234-4FF4-BAF4-147E61798D06}"/>
              </a:ext>
            </a:extLst>
          </p:cNvPr>
          <p:cNvSpPr txBox="1"/>
          <p:nvPr/>
        </p:nvSpPr>
        <p:spPr>
          <a:xfrm>
            <a:off x="3612059" y="1901041"/>
            <a:ext cx="1296144" cy="369332"/>
          </a:xfrm>
          <a:prstGeom prst="rect">
            <a:avLst/>
          </a:prstGeom>
          <a:noFill/>
        </p:spPr>
        <p:txBody>
          <a:bodyPr wrap="square" rtlCol="0">
            <a:spAutoFit/>
          </a:bodyPr>
          <a:lstStyle/>
          <a:p>
            <a:r>
              <a:rPr lang="zh-CN" altLang="en-US"/>
              <a:t>调整</a:t>
            </a:r>
          </a:p>
        </p:txBody>
      </p:sp>
      <p:sp>
        <p:nvSpPr>
          <p:cNvPr id="15" name="椭圆 14">
            <a:extLst>
              <a:ext uri="{FF2B5EF4-FFF2-40B4-BE49-F238E27FC236}">
                <a16:creationId xmlns="" xmlns:a16="http://schemas.microsoft.com/office/drawing/2014/main" id="{755A8065-5D0D-4A5C-A7B4-2CAE75612EA9}"/>
              </a:ext>
            </a:extLst>
          </p:cNvPr>
          <p:cNvSpPr/>
          <p:nvPr/>
        </p:nvSpPr>
        <p:spPr>
          <a:xfrm>
            <a:off x="6031323" y="176916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16" name="直接箭头连接符 15">
            <a:extLst>
              <a:ext uri="{FF2B5EF4-FFF2-40B4-BE49-F238E27FC236}">
                <a16:creationId xmlns="" xmlns:a16="http://schemas.microsoft.com/office/drawing/2014/main" id="{D432BB37-8695-48AE-8250-16F6D28D3344}"/>
              </a:ext>
            </a:extLst>
          </p:cNvPr>
          <p:cNvCxnSpPr>
            <a:cxnSpLocks/>
          </p:cNvCxnSpPr>
          <p:nvPr/>
        </p:nvCxnSpPr>
        <p:spPr>
          <a:xfrm>
            <a:off x="6352091" y="2031793"/>
            <a:ext cx="297560" cy="31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 xmlns:a16="http://schemas.microsoft.com/office/drawing/2014/main" id="{C16443EB-77CD-4C1D-9D57-EE43756CBE18}"/>
              </a:ext>
            </a:extLst>
          </p:cNvPr>
          <p:cNvSpPr/>
          <p:nvPr/>
        </p:nvSpPr>
        <p:spPr>
          <a:xfrm>
            <a:off x="5525934" y="229442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18" name="直接箭头连接符 17">
            <a:extLst>
              <a:ext uri="{FF2B5EF4-FFF2-40B4-BE49-F238E27FC236}">
                <a16:creationId xmlns="" xmlns:a16="http://schemas.microsoft.com/office/drawing/2014/main" id="{591995AE-7DFB-4FD3-943F-4357F0B597AA}"/>
              </a:ext>
            </a:extLst>
          </p:cNvPr>
          <p:cNvCxnSpPr>
            <a:cxnSpLocks/>
            <a:stCxn id="15" idx="3"/>
          </p:cNvCxnSpPr>
          <p:nvPr/>
        </p:nvCxnSpPr>
        <p:spPr>
          <a:xfrm flipH="1">
            <a:off x="5820459" y="2063688"/>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 xmlns:a16="http://schemas.microsoft.com/office/drawing/2014/main" id="{82E77DDA-50E9-42A5-BDCB-289CEA58C7D0}"/>
              </a:ext>
            </a:extLst>
          </p:cNvPr>
          <p:cNvSpPr/>
          <p:nvPr/>
        </p:nvSpPr>
        <p:spPr>
          <a:xfrm>
            <a:off x="6574830" y="2328579"/>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22" name="矩形 21">
            <a:extLst>
              <a:ext uri="{FF2B5EF4-FFF2-40B4-BE49-F238E27FC236}">
                <a16:creationId xmlns="" xmlns:a16="http://schemas.microsoft.com/office/drawing/2014/main" id="{33E25EBB-C59B-49E9-B917-C5B250D59027}"/>
              </a:ext>
            </a:extLst>
          </p:cNvPr>
          <p:cNvSpPr/>
          <p:nvPr/>
        </p:nvSpPr>
        <p:spPr>
          <a:xfrm>
            <a:off x="611559" y="3809365"/>
            <a:ext cx="1162621" cy="496996"/>
          </a:xfrm>
          <a:prstGeom prst="rect">
            <a:avLst/>
          </a:prstGeom>
        </p:spPr>
        <p:txBody>
          <a:bodyPr wrap="square">
            <a:spAutoFit/>
          </a:bodyPr>
          <a:lstStyle/>
          <a:p>
            <a:pPr lvl="0" algn="just">
              <a:lnSpc>
                <a:spcPct val="150000"/>
              </a:lnSpc>
              <a:spcAft>
                <a:spcPts val="0"/>
              </a:spcAft>
            </a:pPr>
            <a:r>
              <a:rPr lang="en-US" altLang="zh-CN" sz="2000"/>
              <a:t>RR</a:t>
            </a:r>
            <a:r>
              <a:rPr lang="zh-CN" altLang="en-US" sz="2000"/>
              <a:t>型：</a:t>
            </a:r>
            <a:endParaRPr lang="en-US" altLang="zh-CN" sz="2000"/>
          </a:p>
        </p:txBody>
      </p:sp>
      <p:sp>
        <p:nvSpPr>
          <p:cNvPr id="23" name="椭圆 22">
            <a:extLst>
              <a:ext uri="{FF2B5EF4-FFF2-40B4-BE49-F238E27FC236}">
                <a16:creationId xmlns="" xmlns:a16="http://schemas.microsoft.com/office/drawing/2014/main" id="{32B334C6-07A0-41E6-B883-84A0EA225F6D}"/>
              </a:ext>
            </a:extLst>
          </p:cNvPr>
          <p:cNvSpPr/>
          <p:nvPr/>
        </p:nvSpPr>
        <p:spPr>
          <a:xfrm>
            <a:off x="1792525" y="4164920"/>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2</a:t>
            </a:r>
            <a:endParaRPr lang="zh-CN" altLang="en-US">
              <a:solidFill>
                <a:schemeClr val="bg1"/>
              </a:solidFill>
            </a:endParaRPr>
          </a:p>
        </p:txBody>
      </p:sp>
      <p:sp>
        <p:nvSpPr>
          <p:cNvPr id="24" name="椭圆 23">
            <a:extLst>
              <a:ext uri="{FF2B5EF4-FFF2-40B4-BE49-F238E27FC236}">
                <a16:creationId xmlns="" xmlns:a16="http://schemas.microsoft.com/office/drawing/2014/main" id="{73DC92D0-5D2A-43AA-8CC6-07706163D994}"/>
              </a:ext>
            </a:extLst>
          </p:cNvPr>
          <p:cNvSpPr/>
          <p:nvPr/>
        </p:nvSpPr>
        <p:spPr>
          <a:xfrm>
            <a:off x="2153910" y="469495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25" name="直接箭头连接符 24">
            <a:extLst>
              <a:ext uri="{FF2B5EF4-FFF2-40B4-BE49-F238E27FC236}">
                <a16:creationId xmlns="" xmlns:a16="http://schemas.microsoft.com/office/drawing/2014/main" id="{9D67B3C8-BB3E-43CA-A3B8-B0070943CA18}"/>
              </a:ext>
            </a:extLst>
          </p:cNvPr>
          <p:cNvCxnSpPr>
            <a:cxnSpLocks/>
            <a:stCxn id="23" idx="5"/>
            <a:endCxn id="24" idx="1"/>
          </p:cNvCxnSpPr>
          <p:nvPr/>
        </p:nvCxnSpPr>
        <p:spPr>
          <a:xfrm>
            <a:off x="2087050" y="4459445"/>
            <a:ext cx="117392" cy="28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 xmlns:a16="http://schemas.microsoft.com/office/drawing/2014/main" id="{2C84CA37-E148-4648-B349-78E748E89533}"/>
              </a:ext>
            </a:extLst>
          </p:cNvPr>
          <p:cNvSpPr/>
          <p:nvPr/>
        </p:nvSpPr>
        <p:spPr>
          <a:xfrm>
            <a:off x="2584689" y="530120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cxnSp>
        <p:nvCxnSpPr>
          <p:cNvPr id="27" name="直接箭头连接符 26">
            <a:extLst>
              <a:ext uri="{FF2B5EF4-FFF2-40B4-BE49-F238E27FC236}">
                <a16:creationId xmlns="" xmlns:a16="http://schemas.microsoft.com/office/drawing/2014/main" id="{1DE8DD97-859E-45E7-9349-3E3D9B0B39D3}"/>
              </a:ext>
            </a:extLst>
          </p:cNvPr>
          <p:cNvCxnSpPr>
            <a:cxnSpLocks/>
            <a:stCxn id="24" idx="5"/>
            <a:endCxn id="26" idx="1"/>
          </p:cNvCxnSpPr>
          <p:nvPr/>
        </p:nvCxnSpPr>
        <p:spPr>
          <a:xfrm>
            <a:off x="2448435" y="4989481"/>
            <a:ext cx="186786" cy="36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 xmlns:a16="http://schemas.microsoft.com/office/drawing/2014/main" id="{E6549A41-4B53-4AB0-86BA-1F8EA96D7C19}"/>
              </a:ext>
            </a:extLst>
          </p:cNvPr>
          <p:cNvCxnSpPr/>
          <p:nvPr/>
        </p:nvCxnSpPr>
        <p:spPr>
          <a:xfrm>
            <a:off x="2945688" y="4979589"/>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 xmlns:a16="http://schemas.microsoft.com/office/drawing/2014/main" id="{2FB02FD3-12D6-4B59-9FAB-615D8F5DF996}"/>
              </a:ext>
            </a:extLst>
          </p:cNvPr>
          <p:cNvSpPr txBox="1"/>
          <p:nvPr/>
        </p:nvSpPr>
        <p:spPr>
          <a:xfrm>
            <a:off x="3569923" y="4610257"/>
            <a:ext cx="1296144" cy="369332"/>
          </a:xfrm>
          <a:prstGeom prst="rect">
            <a:avLst/>
          </a:prstGeom>
          <a:noFill/>
        </p:spPr>
        <p:txBody>
          <a:bodyPr wrap="square" rtlCol="0">
            <a:spAutoFit/>
          </a:bodyPr>
          <a:lstStyle/>
          <a:p>
            <a:r>
              <a:rPr lang="zh-CN" altLang="en-US"/>
              <a:t>调整</a:t>
            </a:r>
          </a:p>
        </p:txBody>
      </p:sp>
      <p:sp>
        <p:nvSpPr>
          <p:cNvPr id="34" name="椭圆 33">
            <a:extLst>
              <a:ext uri="{FF2B5EF4-FFF2-40B4-BE49-F238E27FC236}">
                <a16:creationId xmlns="" xmlns:a16="http://schemas.microsoft.com/office/drawing/2014/main" id="{A5834856-810F-47BA-8B8C-63B2523C27AB}"/>
              </a:ext>
            </a:extLst>
          </p:cNvPr>
          <p:cNvSpPr/>
          <p:nvPr/>
        </p:nvSpPr>
        <p:spPr>
          <a:xfrm>
            <a:off x="6017673" y="446641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35" name="直接箭头连接符 34">
            <a:extLst>
              <a:ext uri="{FF2B5EF4-FFF2-40B4-BE49-F238E27FC236}">
                <a16:creationId xmlns="" xmlns:a16="http://schemas.microsoft.com/office/drawing/2014/main" id="{E8ADD48E-6775-4E08-9A94-14759DE61700}"/>
              </a:ext>
            </a:extLst>
          </p:cNvPr>
          <p:cNvCxnSpPr>
            <a:cxnSpLocks/>
          </p:cNvCxnSpPr>
          <p:nvPr/>
        </p:nvCxnSpPr>
        <p:spPr>
          <a:xfrm>
            <a:off x="6338441" y="4729042"/>
            <a:ext cx="297560" cy="31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 xmlns:a16="http://schemas.microsoft.com/office/drawing/2014/main" id="{463EC5A5-BD01-4218-8827-3D9192C2B67D}"/>
              </a:ext>
            </a:extLst>
          </p:cNvPr>
          <p:cNvSpPr/>
          <p:nvPr/>
        </p:nvSpPr>
        <p:spPr>
          <a:xfrm>
            <a:off x="5512284" y="499167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37" name="直接箭头连接符 36">
            <a:extLst>
              <a:ext uri="{FF2B5EF4-FFF2-40B4-BE49-F238E27FC236}">
                <a16:creationId xmlns="" xmlns:a16="http://schemas.microsoft.com/office/drawing/2014/main" id="{BC9C8597-7B19-415B-ACF3-D45D0FDC40CF}"/>
              </a:ext>
            </a:extLst>
          </p:cNvPr>
          <p:cNvCxnSpPr>
            <a:cxnSpLocks/>
            <a:stCxn id="34" idx="3"/>
          </p:cNvCxnSpPr>
          <p:nvPr/>
        </p:nvCxnSpPr>
        <p:spPr>
          <a:xfrm flipH="1">
            <a:off x="5806809" y="4760937"/>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 xmlns:a16="http://schemas.microsoft.com/office/drawing/2014/main" id="{0FEBA030-4B11-45BC-AA69-30FB7969EAB7}"/>
              </a:ext>
            </a:extLst>
          </p:cNvPr>
          <p:cNvSpPr/>
          <p:nvPr/>
        </p:nvSpPr>
        <p:spPr>
          <a:xfrm>
            <a:off x="6561180" y="502582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Tree>
    <p:extLst>
      <p:ext uri="{BB962C8B-B14F-4D97-AF65-F5344CB8AC3E}">
        <p14:creationId xmlns:p14="http://schemas.microsoft.com/office/powerpoint/2010/main" val="2264496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1340768"/>
            <a:ext cx="1162621" cy="496996"/>
          </a:xfrm>
          <a:prstGeom prst="rect">
            <a:avLst/>
          </a:prstGeom>
        </p:spPr>
        <p:txBody>
          <a:bodyPr wrap="square">
            <a:spAutoFit/>
          </a:bodyPr>
          <a:lstStyle/>
          <a:p>
            <a:pPr lvl="0" algn="just">
              <a:lnSpc>
                <a:spcPct val="150000"/>
              </a:lnSpc>
              <a:spcAft>
                <a:spcPts val="0"/>
              </a:spcAft>
            </a:pPr>
            <a:r>
              <a:rPr lang="en-US" altLang="zh-CN" sz="2000"/>
              <a:t>RL</a:t>
            </a:r>
            <a:r>
              <a:rPr lang="zh-CN" altLang="en-US" sz="2000"/>
              <a:t>型：</a:t>
            </a:r>
            <a:endParaRPr lang="en-US" altLang="zh-CN" sz="2000"/>
          </a:p>
        </p:txBody>
      </p:sp>
      <p:sp>
        <p:nvSpPr>
          <p:cNvPr id="4" name="椭圆 3">
            <a:extLst>
              <a:ext uri="{FF2B5EF4-FFF2-40B4-BE49-F238E27FC236}">
                <a16:creationId xmlns="" xmlns:a16="http://schemas.microsoft.com/office/drawing/2014/main" id="{6E6BC4FC-0F70-4E82-9DDA-6F4BD0537C50}"/>
              </a:ext>
            </a:extLst>
          </p:cNvPr>
          <p:cNvSpPr/>
          <p:nvPr/>
        </p:nvSpPr>
        <p:spPr>
          <a:xfrm>
            <a:off x="1941684" y="1509340"/>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2</a:t>
            </a:r>
            <a:endParaRPr lang="zh-CN" altLang="en-US">
              <a:solidFill>
                <a:schemeClr val="bg1"/>
              </a:solidFill>
            </a:endParaRPr>
          </a:p>
        </p:txBody>
      </p:sp>
      <p:sp>
        <p:nvSpPr>
          <p:cNvPr id="6" name="椭圆 5">
            <a:extLst>
              <a:ext uri="{FF2B5EF4-FFF2-40B4-BE49-F238E27FC236}">
                <a16:creationId xmlns="" xmlns:a16="http://schemas.microsoft.com/office/drawing/2014/main" id="{EB3419B7-FE55-4236-9B24-FFA00A4BD40E}"/>
              </a:ext>
            </a:extLst>
          </p:cNvPr>
          <p:cNvSpPr/>
          <p:nvPr/>
        </p:nvSpPr>
        <p:spPr>
          <a:xfrm>
            <a:off x="2124478" y="212189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cxnSp>
        <p:nvCxnSpPr>
          <p:cNvPr id="7" name="直接箭头连接符 6">
            <a:extLst>
              <a:ext uri="{FF2B5EF4-FFF2-40B4-BE49-F238E27FC236}">
                <a16:creationId xmlns="" xmlns:a16="http://schemas.microsoft.com/office/drawing/2014/main" id="{08CCD88F-BE5D-4407-8241-E7F7C559EECD}"/>
              </a:ext>
            </a:extLst>
          </p:cNvPr>
          <p:cNvCxnSpPr>
            <a:cxnSpLocks/>
            <a:stCxn id="4" idx="5"/>
            <a:endCxn id="6" idx="0"/>
          </p:cNvCxnSpPr>
          <p:nvPr/>
        </p:nvCxnSpPr>
        <p:spPr>
          <a:xfrm>
            <a:off x="2236209" y="1803865"/>
            <a:ext cx="60798" cy="3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 xmlns:a16="http://schemas.microsoft.com/office/drawing/2014/main" id="{BE94409F-F1A9-40EA-9FA5-BB3B734ED40C}"/>
              </a:ext>
            </a:extLst>
          </p:cNvPr>
          <p:cNvSpPr/>
          <p:nvPr/>
        </p:nvSpPr>
        <p:spPr>
          <a:xfrm>
            <a:off x="1629716" y="267018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10" name="直接箭头连接符 9">
            <a:extLst>
              <a:ext uri="{FF2B5EF4-FFF2-40B4-BE49-F238E27FC236}">
                <a16:creationId xmlns="" xmlns:a16="http://schemas.microsoft.com/office/drawing/2014/main" id="{0C1DA553-C0C5-4561-B55D-3076F38C12B2}"/>
              </a:ext>
            </a:extLst>
          </p:cNvPr>
          <p:cNvCxnSpPr>
            <a:cxnSpLocks/>
            <a:stCxn id="6" idx="3"/>
          </p:cNvCxnSpPr>
          <p:nvPr/>
        </p:nvCxnSpPr>
        <p:spPr>
          <a:xfrm flipH="1">
            <a:off x="1913614" y="2416419"/>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C38FC332-3E1D-4C1E-BE11-51D9E3463507}"/>
              </a:ext>
            </a:extLst>
          </p:cNvPr>
          <p:cNvCxnSpPr>
            <a:cxnSpLocks/>
          </p:cNvCxnSpPr>
          <p:nvPr/>
        </p:nvCxnSpPr>
        <p:spPr>
          <a:xfrm>
            <a:off x="2987824" y="2270373"/>
            <a:ext cx="893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 xmlns:a16="http://schemas.microsoft.com/office/drawing/2014/main" id="{9361C2B5-5234-4FF4-BAF4-147E61798D06}"/>
              </a:ext>
            </a:extLst>
          </p:cNvPr>
          <p:cNvSpPr txBox="1"/>
          <p:nvPr/>
        </p:nvSpPr>
        <p:spPr>
          <a:xfrm>
            <a:off x="3046793" y="1888788"/>
            <a:ext cx="834999" cy="369332"/>
          </a:xfrm>
          <a:prstGeom prst="rect">
            <a:avLst/>
          </a:prstGeom>
          <a:noFill/>
        </p:spPr>
        <p:txBody>
          <a:bodyPr wrap="square" rtlCol="0">
            <a:spAutoFit/>
          </a:bodyPr>
          <a:lstStyle/>
          <a:p>
            <a:r>
              <a:rPr lang="zh-CN" altLang="en-US"/>
              <a:t>调整</a:t>
            </a:r>
            <a:r>
              <a:rPr lang="en-US" altLang="zh-CN"/>
              <a:t>1</a:t>
            </a:r>
            <a:endParaRPr lang="zh-CN" altLang="en-US"/>
          </a:p>
        </p:txBody>
      </p:sp>
      <p:sp>
        <p:nvSpPr>
          <p:cNvPr id="15" name="椭圆 14">
            <a:extLst>
              <a:ext uri="{FF2B5EF4-FFF2-40B4-BE49-F238E27FC236}">
                <a16:creationId xmlns="" xmlns:a16="http://schemas.microsoft.com/office/drawing/2014/main" id="{755A8065-5D0D-4A5C-A7B4-2CAE75612EA9}"/>
              </a:ext>
            </a:extLst>
          </p:cNvPr>
          <p:cNvSpPr/>
          <p:nvPr/>
        </p:nvSpPr>
        <p:spPr>
          <a:xfrm>
            <a:off x="7087772" y="173500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16" name="直接箭头连接符 15">
            <a:extLst>
              <a:ext uri="{FF2B5EF4-FFF2-40B4-BE49-F238E27FC236}">
                <a16:creationId xmlns="" xmlns:a16="http://schemas.microsoft.com/office/drawing/2014/main" id="{D432BB37-8695-48AE-8250-16F6D28D3344}"/>
              </a:ext>
            </a:extLst>
          </p:cNvPr>
          <p:cNvCxnSpPr>
            <a:cxnSpLocks/>
          </p:cNvCxnSpPr>
          <p:nvPr/>
        </p:nvCxnSpPr>
        <p:spPr>
          <a:xfrm>
            <a:off x="7408540" y="1997636"/>
            <a:ext cx="297560" cy="31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 xmlns:a16="http://schemas.microsoft.com/office/drawing/2014/main" id="{C16443EB-77CD-4C1D-9D57-EE43756CBE18}"/>
              </a:ext>
            </a:extLst>
          </p:cNvPr>
          <p:cNvSpPr/>
          <p:nvPr/>
        </p:nvSpPr>
        <p:spPr>
          <a:xfrm>
            <a:off x="6582383" y="226026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18" name="直接箭头连接符 17">
            <a:extLst>
              <a:ext uri="{FF2B5EF4-FFF2-40B4-BE49-F238E27FC236}">
                <a16:creationId xmlns="" xmlns:a16="http://schemas.microsoft.com/office/drawing/2014/main" id="{591995AE-7DFB-4FD3-943F-4357F0B597AA}"/>
              </a:ext>
            </a:extLst>
          </p:cNvPr>
          <p:cNvCxnSpPr>
            <a:cxnSpLocks/>
            <a:stCxn id="15" idx="3"/>
          </p:cNvCxnSpPr>
          <p:nvPr/>
        </p:nvCxnSpPr>
        <p:spPr>
          <a:xfrm flipH="1">
            <a:off x="6876908" y="2029531"/>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 xmlns:a16="http://schemas.microsoft.com/office/drawing/2014/main" id="{82E77DDA-50E9-42A5-BDCB-289CEA58C7D0}"/>
              </a:ext>
            </a:extLst>
          </p:cNvPr>
          <p:cNvSpPr/>
          <p:nvPr/>
        </p:nvSpPr>
        <p:spPr>
          <a:xfrm>
            <a:off x="7631279" y="229442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22" name="矩形 21">
            <a:extLst>
              <a:ext uri="{FF2B5EF4-FFF2-40B4-BE49-F238E27FC236}">
                <a16:creationId xmlns="" xmlns:a16="http://schemas.microsoft.com/office/drawing/2014/main" id="{33E25EBB-C59B-49E9-B917-C5B250D59027}"/>
              </a:ext>
            </a:extLst>
          </p:cNvPr>
          <p:cNvSpPr/>
          <p:nvPr/>
        </p:nvSpPr>
        <p:spPr>
          <a:xfrm>
            <a:off x="611559" y="3809365"/>
            <a:ext cx="1162621" cy="496996"/>
          </a:xfrm>
          <a:prstGeom prst="rect">
            <a:avLst/>
          </a:prstGeom>
        </p:spPr>
        <p:txBody>
          <a:bodyPr wrap="square">
            <a:spAutoFit/>
          </a:bodyPr>
          <a:lstStyle/>
          <a:p>
            <a:pPr lvl="0" algn="just">
              <a:lnSpc>
                <a:spcPct val="150000"/>
              </a:lnSpc>
              <a:spcAft>
                <a:spcPts val="0"/>
              </a:spcAft>
            </a:pPr>
            <a:r>
              <a:rPr lang="en-US" altLang="zh-CN" sz="2000"/>
              <a:t>LR</a:t>
            </a:r>
            <a:r>
              <a:rPr lang="zh-CN" altLang="en-US" sz="2000"/>
              <a:t>型：</a:t>
            </a:r>
            <a:endParaRPr lang="en-US" altLang="zh-CN" sz="2000"/>
          </a:p>
        </p:txBody>
      </p:sp>
      <p:sp>
        <p:nvSpPr>
          <p:cNvPr id="24" name="椭圆 23">
            <a:extLst>
              <a:ext uri="{FF2B5EF4-FFF2-40B4-BE49-F238E27FC236}">
                <a16:creationId xmlns="" xmlns:a16="http://schemas.microsoft.com/office/drawing/2014/main" id="{73DC92D0-5D2A-43AA-8CC6-07706163D994}"/>
              </a:ext>
            </a:extLst>
          </p:cNvPr>
          <p:cNvSpPr/>
          <p:nvPr/>
        </p:nvSpPr>
        <p:spPr>
          <a:xfrm>
            <a:off x="2216840" y="4033962"/>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26" name="椭圆 25">
            <a:extLst>
              <a:ext uri="{FF2B5EF4-FFF2-40B4-BE49-F238E27FC236}">
                <a16:creationId xmlns="" xmlns:a16="http://schemas.microsoft.com/office/drawing/2014/main" id="{2C84CA37-E148-4648-B349-78E748E89533}"/>
              </a:ext>
            </a:extLst>
          </p:cNvPr>
          <p:cNvSpPr/>
          <p:nvPr/>
        </p:nvSpPr>
        <p:spPr>
          <a:xfrm>
            <a:off x="2044312" y="519835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4" name="椭圆 33">
            <a:extLst>
              <a:ext uri="{FF2B5EF4-FFF2-40B4-BE49-F238E27FC236}">
                <a16:creationId xmlns="" xmlns:a16="http://schemas.microsoft.com/office/drawing/2014/main" id="{A5834856-810F-47BA-8B8C-63B2523C27AB}"/>
              </a:ext>
            </a:extLst>
          </p:cNvPr>
          <p:cNvSpPr/>
          <p:nvPr/>
        </p:nvSpPr>
        <p:spPr>
          <a:xfrm>
            <a:off x="7087772" y="429009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35" name="直接箭头连接符 34">
            <a:extLst>
              <a:ext uri="{FF2B5EF4-FFF2-40B4-BE49-F238E27FC236}">
                <a16:creationId xmlns="" xmlns:a16="http://schemas.microsoft.com/office/drawing/2014/main" id="{E8ADD48E-6775-4E08-9A94-14759DE61700}"/>
              </a:ext>
            </a:extLst>
          </p:cNvPr>
          <p:cNvCxnSpPr>
            <a:cxnSpLocks/>
          </p:cNvCxnSpPr>
          <p:nvPr/>
        </p:nvCxnSpPr>
        <p:spPr>
          <a:xfrm>
            <a:off x="7408540" y="4552728"/>
            <a:ext cx="297560" cy="31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 xmlns:a16="http://schemas.microsoft.com/office/drawing/2014/main" id="{463EC5A5-BD01-4218-8827-3D9192C2B67D}"/>
              </a:ext>
            </a:extLst>
          </p:cNvPr>
          <p:cNvSpPr/>
          <p:nvPr/>
        </p:nvSpPr>
        <p:spPr>
          <a:xfrm>
            <a:off x="6582383" y="481535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37" name="直接箭头连接符 36">
            <a:extLst>
              <a:ext uri="{FF2B5EF4-FFF2-40B4-BE49-F238E27FC236}">
                <a16:creationId xmlns="" xmlns:a16="http://schemas.microsoft.com/office/drawing/2014/main" id="{BC9C8597-7B19-415B-ACF3-D45D0FDC40CF}"/>
              </a:ext>
            </a:extLst>
          </p:cNvPr>
          <p:cNvCxnSpPr>
            <a:cxnSpLocks/>
            <a:stCxn id="34" idx="3"/>
          </p:cNvCxnSpPr>
          <p:nvPr/>
        </p:nvCxnSpPr>
        <p:spPr>
          <a:xfrm flipH="1">
            <a:off x="6876908" y="4584623"/>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 xmlns:a16="http://schemas.microsoft.com/office/drawing/2014/main" id="{0FEBA030-4B11-45BC-AA69-30FB7969EAB7}"/>
              </a:ext>
            </a:extLst>
          </p:cNvPr>
          <p:cNvSpPr/>
          <p:nvPr/>
        </p:nvSpPr>
        <p:spPr>
          <a:xfrm>
            <a:off x="7631279" y="484951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39" name="椭圆 38">
            <a:extLst>
              <a:ext uri="{FF2B5EF4-FFF2-40B4-BE49-F238E27FC236}">
                <a16:creationId xmlns="" xmlns:a16="http://schemas.microsoft.com/office/drawing/2014/main" id="{E839F210-ACA9-4678-A38C-C545BA7C4B8B}"/>
              </a:ext>
            </a:extLst>
          </p:cNvPr>
          <p:cNvSpPr/>
          <p:nvPr/>
        </p:nvSpPr>
        <p:spPr>
          <a:xfrm>
            <a:off x="4053723" y="1474256"/>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2</a:t>
            </a:r>
            <a:endParaRPr lang="zh-CN" altLang="en-US">
              <a:solidFill>
                <a:schemeClr val="bg1"/>
              </a:solidFill>
            </a:endParaRPr>
          </a:p>
        </p:txBody>
      </p:sp>
      <p:sp>
        <p:nvSpPr>
          <p:cNvPr id="40" name="椭圆 39">
            <a:extLst>
              <a:ext uri="{FF2B5EF4-FFF2-40B4-BE49-F238E27FC236}">
                <a16:creationId xmlns="" xmlns:a16="http://schemas.microsoft.com/office/drawing/2014/main" id="{263437C3-8F42-41B2-91C6-62129DBA0674}"/>
              </a:ext>
            </a:extLst>
          </p:cNvPr>
          <p:cNvSpPr/>
          <p:nvPr/>
        </p:nvSpPr>
        <p:spPr>
          <a:xfrm>
            <a:off x="4415108" y="200429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41" name="直接箭头连接符 40">
            <a:extLst>
              <a:ext uri="{FF2B5EF4-FFF2-40B4-BE49-F238E27FC236}">
                <a16:creationId xmlns="" xmlns:a16="http://schemas.microsoft.com/office/drawing/2014/main" id="{4F7596F0-D0D2-4310-8E8B-34D8C44F5467}"/>
              </a:ext>
            </a:extLst>
          </p:cNvPr>
          <p:cNvCxnSpPr>
            <a:cxnSpLocks/>
            <a:stCxn id="39" idx="5"/>
            <a:endCxn id="40" idx="1"/>
          </p:cNvCxnSpPr>
          <p:nvPr/>
        </p:nvCxnSpPr>
        <p:spPr>
          <a:xfrm>
            <a:off x="4348248" y="1768781"/>
            <a:ext cx="117392" cy="28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 xmlns:a16="http://schemas.microsoft.com/office/drawing/2014/main" id="{10E9DF5E-1325-486C-A4D5-C8C4CB0B046C}"/>
              </a:ext>
            </a:extLst>
          </p:cNvPr>
          <p:cNvSpPr/>
          <p:nvPr/>
        </p:nvSpPr>
        <p:spPr>
          <a:xfrm>
            <a:off x="4845887" y="261054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cxnSp>
        <p:nvCxnSpPr>
          <p:cNvPr id="43" name="直接箭头连接符 42">
            <a:extLst>
              <a:ext uri="{FF2B5EF4-FFF2-40B4-BE49-F238E27FC236}">
                <a16:creationId xmlns="" xmlns:a16="http://schemas.microsoft.com/office/drawing/2014/main" id="{3B2B4B2D-0A5B-4454-8169-1BD57D938EC2}"/>
              </a:ext>
            </a:extLst>
          </p:cNvPr>
          <p:cNvCxnSpPr>
            <a:cxnSpLocks/>
            <a:stCxn id="40" idx="5"/>
            <a:endCxn id="42" idx="1"/>
          </p:cNvCxnSpPr>
          <p:nvPr/>
        </p:nvCxnSpPr>
        <p:spPr>
          <a:xfrm>
            <a:off x="4709633" y="2298817"/>
            <a:ext cx="186786" cy="36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 xmlns:a16="http://schemas.microsoft.com/office/drawing/2014/main" id="{32B115BC-F290-4892-8556-DDE230C03520}"/>
              </a:ext>
            </a:extLst>
          </p:cNvPr>
          <p:cNvCxnSpPr>
            <a:cxnSpLocks/>
          </p:cNvCxnSpPr>
          <p:nvPr/>
        </p:nvCxnSpPr>
        <p:spPr>
          <a:xfrm>
            <a:off x="5364671" y="2221829"/>
            <a:ext cx="893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 xmlns:a16="http://schemas.microsoft.com/office/drawing/2014/main" id="{DC3EC9CD-D3DB-45F9-AF20-BD097D9001EF}"/>
              </a:ext>
            </a:extLst>
          </p:cNvPr>
          <p:cNvSpPr txBox="1"/>
          <p:nvPr/>
        </p:nvSpPr>
        <p:spPr>
          <a:xfrm>
            <a:off x="5423640" y="1840244"/>
            <a:ext cx="893968" cy="369332"/>
          </a:xfrm>
          <a:prstGeom prst="rect">
            <a:avLst/>
          </a:prstGeom>
          <a:noFill/>
        </p:spPr>
        <p:txBody>
          <a:bodyPr wrap="square" rtlCol="0">
            <a:spAutoFit/>
          </a:bodyPr>
          <a:lstStyle/>
          <a:p>
            <a:r>
              <a:rPr lang="zh-CN" altLang="en-US"/>
              <a:t>调整</a:t>
            </a:r>
            <a:r>
              <a:rPr lang="en-US" altLang="zh-CN"/>
              <a:t>2</a:t>
            </a:r>
            <a:endParaRPr lang="zh-CN" altLang="en-US"/>
          </a:p>
        </p:txBody>
      </p:sp>
      <p:cxnSp>
        <p:nvCxnSpPr>
          <p:cNvPr id="30" name="直接箭头连接符 29">
            <a:extLst>
              <a:ext uri="{FF2B5EF4-FFF2-40B4-BE49-F238E27FC236}">
                <a16:creationId xmlns="" xmlns:a16="http://schemas.microsoft.com/office/drawing/2014/main" id="{758E10B5-44D6-4315-8E8E-12B0EF41AE53}"/>
              </a:ext>
            </a:extLst>
          </p:cNvPr>
          <p:cNvCxnSpPr>
            <a:cxnSpLocks/>
            <a:stCxn id="24" idx="3"/>
          </p:cNvCxnSpPr>
          <p:nvPr/>
        </p:nvCxnSpPr>
        <p:spPr>
          <a:xfrm flipH="1">
            <a:off x="2035610" y="4328487"/>
            <a:ext cx="231762" cy="24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 xmlns:a16="http://schemas.microsoft.com/office/drawing/2014/main" id="{1F2DFECD-9A58-4CA7-9931-7F93E9C7299A}"/>
              </a:ext>
            </a:extLst>
          </p:cNvPr>
          <p:cNvCxnSpPr>
            <a:cxnSpLocks/>
            <a:endCxn id="26" idx="1"/>
          </p:cNvCxnSpPr>
          <p:nvPr/>
        </p:nvCxnSpPr>
        <p:spPr>
          <a:xfrm>
            <a:off x="1913614" y="4872069"/>
            <a:ext cx="181230" cy="37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 xmlns:a16="http://schemas.microsoft.com/office/drawing/2014/main" id="{3235064C-ADA4-4C1E-B800-D840485E6125}"/>
              </a:ext>
            </a:extLst>
          </p:cNvPr>
          <p:cNvCxnSpPr>
            <a:cxnSpLocks/>
          </p:cNvCxnSpPr>
          <p:nvPr/>
        </p:nvCxnSpPr>
        <p:spPr>
          <a:xfrm>
            <a:off x="2987824" y="4773190"/>
            <a:ext cx="893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 xmlns:a16="http://schemas.microsoft.com/office/drawing/2014/main" id="{6EAF06F3-38AE-4FCB-833A-ED47E810DAAE}"/>
              </a:ext>
            </a:extLst>
          </p:cNvPr>
          <p:cNvSpPr txBox="1"/>
          <p:nvPr/>
        </p:nvSpPr>
        <p:spPr>
          <a:xfrm>
            <a:off x="3046793" y="4391605"/>
            <a:ext cx="834999" cy="369332"/>
          </a:xfrm>
          <a:prstGeom prst="rect">
            <a:avLst/>
          </a:prstGeom>
          <a:noFill/>
        </p:spPr>
        <p:txBody>
          <a:bodyPr wrap="square" rtlCol="0">
            <a:spAutoFit/>
          </a:bodyPr>
          <a:lstStyle/>
          <a:p>
            <a:r>
              <a:rPr lang="zh-CN" altLang="en-US"/>
              <a:t>调整</a:t>
            </a:r>
            <a:r>
              <a:rPr lang="en-US" altLang="zh-CN"/>
              <a:t>1</a:t>
            </a:r>
            <a:endParaRPr lang="zh-CN" altLang="en-US"/>
          </a:p>
        </p:txBody>
      </p:sp>
      <p:sp>
        <p:nvSpPr>
          <p:cNvPr id="49" name="椭圆 48">
            <a:extLst>
              <a:ext uri="{FF2B5EF4-FFF2-40B4-BE49-F238E27FC236}">
                <a16:creationId xmlns="" xmlns:a16="http://schemas.microsoft.com/office/drawing/2014/main" id="{F984E863-2196-4900-9E7F-1D0927715C86}"/>
              </a:ext>
            </a:extLst>
          </p:cNvPr>
          <p:cNvSpPr/>
          <p:nvPr/>
        </p:nvSpPr>
        <p:spPr>
          <a:xfrm>
            <a:off x="1727964" y="451694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50" name="椭圆 49">
            <a:extLst>
              <a:ext uri="{FF2B5EF4-FFF2-40B4-BE49-F238E27FC236}">
                <a16:creationId xmlns="" xmlns:a16="http://schemas.microsoft.com/office/drawing/2014/main" id="{7F832037-DFA6-45C9-81C2-084B6C41FF0B}"/>
              </a:ext>
            </a:extLst>
          </p:cNvPr>
          <p:cNvSpPr/>
          <p:nvPr/>
        </p:nvSpPr>
        <p:spPr>
          <a:xfrm>
            <a:off x="4658855" y="4212165"/>
            <a:ext cx="310268" cy="31090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51" name="椭圆 50">
            <a:extLst>
              <a:ext uri="{FF2B5EF4-FFF2-40B4-BE49-F238E27FC236}">
                <a16:creationId xmlns="" xmlns:a16="http://schemas.microsoft.com/office/drawing/2014/main" id="{3B693850-E42B-41BF-8172-9BE38715E863}"/>
              </a:ext>
            </a:extLst>
          </p:cNvPr>
          <p:cNvSpPr/>
          <p:nvPr/>
        </p:nvSpPr>
        <p:spPr>
          <a:xfrm>
            <a:off x="3770361" y="5383744"/>
            <a:ext cx="310268" cy="310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52" name="直接箭头连接符 51">
            <a:extLst>
              <a:ext uri="{FF2B5EF4-FFF2-40B4-BE49-F238E27FC236}">
                <a16:creationId xmlns="" xmlns:a16="http://schemas.microsoft.com/office/drawing/2014/main" id="{F0009994-9664-495F-A89A-97CB7453F1C2}"/>
              </a:ext>
            </a:extLst>
          </p:cNvPr>
          <p:cNvCxnSpPr>
            <a:cxnSpLocks/>
            <a:stCxn id="50" idx="3"/>
          </p:cNvCxnSpPr>
          <p:nvPr/>
        </p:nvCxnSpPr>
        <p:spPr>
          <a:xfrm flipH="1">
            <a:off x="4477624" y="4477538"/>
            <a:ext cx="226669" cy="278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 xmlns:a16="http://schemas.microsoft.com/office/drawing/2014/main" id="{CE60F5B6-2F9C-4C90-A999-4472F63626E7}"/>
              </a:ext>
            </a:extLst>
          </p:cNvPr>
          <p:cNvCxnSpPr>
            <a:cxnSpLocks/>
            <a:stCxn id="54" idx="3"/>
            <a:endCxn id="51" idx="7"/>
          </p:cNvCxnSpPr>
          <p:nvPr/>
        </p:nvCxnSpPr>
        <p:spPr>
          <a:xfrm flipH="1">
            <a:off x="4035191" y="4960518"/>
            <a:ext cx="180226" cy="46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 xmlns:a16="http://schemas.microsoft.com/office/drawing/2014/main" id="{C8922A72-A2FA-4B46-B70C-502F54219997}"/>
              </a:ext>
            </a:extLst>
          </p:cNvPr>
          <p:cNvSpPr/>
          <p:nvPr/>
        </p:nvSpPr>
        <p:spPr>
          <a:xfrm>
            <a:off x="4169979" y="4695145"/>
            <a:ext cx="310268" cy="310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57" name="直接箭头连接符 56">
            <a:extLst>
              <a:ext uri="{FF2B5EF4-FFF2-40B4-BE49-F238E27FC236}">
                <a16:creationId xmlns="" xmlns:a16="http://schemas.microsoft.com/office/drawing/2014/main" id="{5307C397-BDAD-4088-94D8-C0ABFE764867}"/>
              </a:ext>
            </a:extLst>
          </p:cNvPr>
          <p:cNvCxnSpPr>
            <a:cxnSpLocks/>
          </p:cNvCxnSpPr>
          <p:nvPr/>
        </p:nvCxnSpPr>
        <p:spPr>
          <a:xfrm>
            <a:off x="5364671" y="4707398"/>
            <a:ext cx="893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 xmlns:a16="http://schemas.microsoft.com/office/drawing/2014/main" id="{A5146429-181D-4D37-9626-588C624D93A5}"/>
              </a:ext>
            </a:extLst>
          </p:cNvPr>
          <p:cNvSpPr txBox="1"/>
          <p:nvPr/>
        </p:nvSpPr>
        <p:spPr>
          <a:xfrm>
            <a:off x="5423640" y="4325813"/>
            <a:ext cx="893968" cy="369332"/>
          </a:xfrm>
          <a:prstGeom prst="rect">
            <a:avLst/>
          </a:prstGeom>
          <a:noFill/>
        </p:spPr>
        <p:txBody>
          <a:bodyPr wrap="square" rtlCol="0">
            <a:spAutoFit/>
          </a:bodyPr>
          <a:lstStyle/>
          <a:p>
            <a:r>
              <a:rPr lang="zh-CN" altLang="en-US"/>
              <a:t>调整</a:t>
            </a:r>
            <a:r>
              <a:rPr lang="en-US" altLang="zh-CN"/>
              <a:t>2</a:t>
            </a:r>
            <a:endParaRPr lang="zh-CN" altLang="en-US"/>
          </a:p>
        </p:txBody>
      </p:sp>
    </p:spTree>
    <p:extLst>
      <p:ext uri="{BB962C8B-B14F-4D97-AF65-F5344CB8AC3E}">
        <p14:creationId xmlns:p14="http://schemas.microsoft.com/office/powerpoint/2010/main" val="13511802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1340768"/>
            <a:ext cx="7416824" cy="2340897"/>
          </a:xfrm>
          <a:prstGeom prst="rect">
            <a:avLst/>
          </a:prstGeom>
        </p:spPr>
        <p:txBody>
          <a:bodyPr wrap="square">
            <a:spAutoFit/>
          </a:bodyPr>
          <a:lstStyle/>
          <a:p>
            <a:pPr lvl="0" algn="just">
              <a:lnSpc>
                <a:spcPct val="150000"/>
              </a:lnSpc>
              <a:spcAft>
                <a:spcPts val="0"/>
              </a:spcAft>
            </a:pPr>
            <a:r>
              <a:rPr lang="en-US" altLang="zh-CN" sz="2000"/>
              <a:t>AVL</a:t>
            </a:r>
            <a:r>
              <a:rPr lang="zh-CN" altLang="en-US" sz="2000"/>
              <a:t>构造过程举例：对序列</a:t>
            </a:r>
            <a:r>
              <a:rPr lang="en-US" altLang="zh-CN" sz="2000"/>
              <a:t>(49</a:t>
            </a:r>
            <a:r>
              <a:rPr lang="zh-CN" altLang="en-US" sz="2000"/>
              <a:t>，</a:t>
            </a:r>
            <a:r>
              <a:rPr lang="en-US" altLang="zh-CN" sz="2000"/>
              <a:t>38</a:t>
            </a:r>
            <a:r>
              <a:rPr lang="zh-CN" altLang="en-US" sz="2000"/>
              <a:t>，</a:t>
            </a:r>
            <a:r>
              <a:rPr lang="en-US" altLang="zh-CN" sz="2000"/>
              <a:t>65</a:t>
            </a:r>
            <a:r>
              <a:rPr lang="zh-CN" altLang="en-US" sz="2000"/>
              <a:t>，</a:t>
            </a:r>
            <a:r>
              <a:rPr lang="en-US" altLang="zh-CN" sz="2000"/>
              <a:t>97</a:t>
            </a:r>
            <a:r>
              <a:rPr lang="zh-CN" altLang="en-US" sz="2000"/>
              <a:t>，</a:t>
            </a:r>
            <a:r>
              <a:rPr lang="en-US" altLang="zh-CN" sz="2000"/>
              <a:t>76</a:t>
            </a:r>
            <a:r>
              <a:rPr lang="zh-CN" altLang="en-US" sz="2000"/>
              <a:t>，</a:t>
            </a:r>
            <a:r>
              <a:rPr lang="en-US" altLang="zh-CN" sz="2000"/>
              <a:t>13</a:t>
            </a:r>
            <a:r>
              <a:rPr lang="zh-CN" altLang="en-US" sz="2000"/>
              <a:t>，</a:t>
            </a:r>
            <a:r>
              <a:rPr lang="en-US" altLang="zh-CN" sz="2000"/>
              <a:t>27</a:t>
            </a:r>
            <a:r>
              <a:rPr lang="zh-CN" altLang="en-US" sz="2000"/>
              <a:t>，</a:t>
            </a:r>
            <a:r>
              <a:rPr lang="en-US" altLang="zh-CN" sz="2000"/>
              <a:t>50)</a:t>
            </a:r>
            <a:r>
              <a:rPr lang="zh-CN" altLang="en-US" sz="2000"/>
              <a:t>，构造平衡二叉树，给出构造过程。</a:t>
            </a:r>
            <a:endParaRPr lang="en-US" altLang="zh-CN" sz="2000"/>
          </a:p>
          <a:p>
            <a:pPr lvl="0" algn="just">
              <a:lnSpc>
                <a:spcPct val="150000"/>
              </a:lnSpc>
              <a:spcAft>
                <a:spcPts val="0"/>
              </a:spcAft>
            </a:pPr>
            <a:endParaRPr lang="en-US" altLang="zh-CN" sz="2000"/>
          </a:p>
          <a:p>
            <a:pPr lvl="0" algn="just">
              <a:lnSpc>
                <a:spcPct val="150000"/>
              </a:lnSpc>
              <a:spcAft>
                <a:spcPts val="0"/>
              </a:spcAft>
            </a:pPr>
            <a:endParaRPr lang="en-US" altLang="zh-CN" sz="2000"/>
          </a:p>
          <a:p>
            <a:pPr lvl="0" algn="just">
              <a:lnSpc>
                <a:spcPct val="150000"/>
              </a:lnSpc>
              <a:spcAft>
                <a:spcPts val="0"/>
              </a:spcAft>
            </a:pPr>
            <a:r>
              <a:rPr lang="en-US" altLang="zh-CN" sz="2000"/>
              <a:t>AVL</a:t>
            </a:r>
            <a:r>
              <a:rPr lang="zh-CN" altLang="en-US" sz="2000"/>
              <a:t>删除结点</a:t>
            </a:r>
            <a:r>
              <a:rPr lang="en-US" altLang="zh-CN" sz="2000"/>
              <a:t>15</a:t>
            </a:r>
            <a:r>
              <a:rPr lang="zh-CN" altLang="en-US" sz="2000"/>
              <a:t>后的调整：</a:t>
            </a:r>
            <a:endParaRPr lang="en-US" altLang="zh-CN" sz="2000"/>
          </a:p>
        </p:txBody>
      </p:sp>
      <p:sp>
        <p:nvSpPr>
          <p:cNvPr id="15" name="椭圆 14">
            <a:extLst>
              <a:ext uri="{FF2B5EF4-FFF2-40B4-BE49-F238E27FC236}">
                <a16:creationId xmlns="" xmlns:a16="http://schemas.microsoft.com/office/drawing/2014/main" id="{755A8065-5D0D-4A5C-A7B4-2CAE75612EA9}"/>
              </a:ext>
            </a:extLst>
          </p:cNvPr>
          <p:cNvSpPr/>
          <p:nvPr/>
        </p:nvSpPr>
        <p:spPr>
          <a:xfrm>
            <a:off x="1350508" y="3721616"/>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20</a:t>
            </a:r>
            <a:endParaRPr lang="zh-CN" altLang="en-US" sz="1200"/>
          </a:p>
        </p:txBody>
      </p:sp>
      <p:cxnSp>
        <p:nvCxnSpPr>
          <p:cNvPr id="16" name="直接箭头连接符 15">
            <a:extLst>
              <a:ext uri="{FF2B5EF4-FFF2-40B4-BE49-F238E27FC236}">
                <a16:creationId xmlns="" xmlns:a16="http://schemas.microsoft.com/office/drawing/2014/main" id="{D432BB37-8695-48AE-8250-16F6D28D3344}"/>
              </a:ext>
            </a:extLst>
          </p:cNvPr>
          <p:cNvCxnSpPr>
            <a:cxnSpLocks/>
            <a:endCxn id="59" idx="1"/>
          </p:cNvCxnSpPr>
          <p:nvPr/>
        </p:nvCxnSpPr>
        <p:spPr>
          <a:xfrm>
            <a:off x="1767395" y="4123950"/>
            <a:ext cx="346193" cy="38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 xmlns:a16="http://schemas.microsoft.com/office/drawing/2014/main" id="{591995AE-7DFB-4FD3-943F-4357F0B597AA}"/>
              </a:ext>
            </a:extLst>
          </p:cNvPr>
          <p:cNvCxnSpPr>
            <a:cxnSpLocks/>
            <a:stCxn id="15" idx="3"/>
            <a:endCxn id="55" idx="7"/>
          </p:cNvCxnSpPr>
          <p:nvPr/>
        </p:nvCxnSpPr>
        <p:spPr>
          <a:xfrm flipH="1">
            <a:off x="1139644" y="4146555"/>
            <a:ext cx="283772" cy="37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 xmlns:a16="http://schemas.microsoft.com/office/drawing/2014/main" id="{9E9D4924-3FCE-4794-8356-D77710B987FA}"/>
              </a:ext>
            </a:extLst>
          </p:cNvPr>
          <p:cNvSpPr/>
          <p:nvPr/>
        </p:nvSpPr>
        <p:spPr>
          <a:xfrm>
            <a:off x="714705" y="4445740"/>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10</a:t>
            </a:r>
            <a:endParaRPr lang="zh-CN" altLang="en-US" sz="1200"/>
          </a:p>
        </p:txBody>
      </p:sp>
      <p:sp>
        <p:nvSpPr>
          <p:cNvPr id="56" name="椭圆 55">
            <a:extLst>
              <a:ext uri="{FF2B5EF4-FFF2-40B4-BE49-F238E27FC236}">
                <a16:creationId xmlns="" xmlns:a16="http://schemas.microsoft.com/office/drawing/2014/main" id="{84B2811F-A508-4FD4-BFD5-F046855610CE}"/>
              </a:ext>
            </a:extLst>
          </p:cNvPr>
          <p:cNvSpPr/>
          <p:nvPr/>
        </p:nvSpPr>
        <p:spPr>
          <a:xfrm>
            <a:off x="1032606" y="5242772"/>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15</a:t>
            </a:r>
            <a:endParaRPr lang="zh-CN" altLang="en-US" sz="1200"/>
          </a:p>
        </p:txBody>
      </p:sp>
      <p:sp>
        <p:nvSpPr>
          <p:cNvPr id="59" name="椭圆 58">
            <a:extLst>
              <a:ext uri="{FF2B5EF4-FFF2-40B4-BE49-F238E27FC236}">
                <a16:creationId xmlns="" xmlns:a16="http://schemas.microsoft.com/office/drawing/2014/main" id="{52116B10-AAD0-4A15-AC0E-692937849717}"/>
              </a:ext>
            </a:extLst>
          </p:cNvPr>
          <p:cNvSpPr/>
          <p:nvPr/>
        </p:nvSpPr>
        <p:spPr>
          <a:xfrm>
            <a:off x="2040680" y="4437112"/>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30</a:t>
            </a:r>
            <a:endParaRPr lang="zh-CN" altLang="en-US" sz="1200"/>
          </a:p>
        </p:txBody>
      </p:sp>
      <p:sp>
        <p:nvSpPr>
          <p:cNvPr id="60" name="椭圆 59">
            <a:extLst>
              <a:ext uri="{FF2B5EF4-FFF2-40B4-BE49-F238E27FC236}">
                <a16:creationId xmlns="" xmlns:a16="http://schemas.microsoft.com/office/drawing/2014/main" id="{8B42DFF1-05FB-4A10-9570-28D07B9185FF}"/>
              </a:ext>
            </a:extLst>
          </p:cNvPr>
          <p:cNvSpPr/>
          <p:nvPr/>
        </p:nvSpPr>
        <p:spPr>
          <a:xfrm>
            <a:off x="1780946" y="5242771"/>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25</a:t>
            </a:r>
            <a:endParaRPr lang="zh-CN" altLang="en-US" sz="1200"/>
          </a:p>
        </p:txBody>
      </p:sp>
      <p:sp>
        <p:nvSpPr>
          <p:cNvPr id="61" name="椭圆 60">
            <a:extLst>
              <a:ext uri="{FF2B5EF4-FFF2-40B4-BE49-F238E27FC236}">
                <a16:creationId xmlns="" xmlns:a16="http://schemas.microsoft.com/office/drawing/2014/main" id="{468B0366-579A-4F0E-B07B-155768629F55}"/>
              </a:ext>
            </a:extLst>
          </p:cNvPr>
          <p:cNvSpPr/>
          <p:nvPr/>
        </p:nvSpPr>
        <p:spPr>
          <a:xfrm>
            <a:off x="2915816" y="5242771"/>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40</a:t>
            </a:r>
            <a:endParaRPr lang="zh-CN" altLang="en-US" sz="1200"/>
          </a:p>
        </p:txBody>
      </p:sp>
      <p:sp>
        <p:nvSpPr>
          <p:cNvPr id="62" name="椭圆 61">
            <a:extLst>
              <a:ext uri="{FF2B5EF4-FFF2-40B4-BE49-F238E27FC236}">
                <a16:creationId xmlns="" xmlns:a16="http://schemas.microsoft.com/office/drawing/2014/main" id="{3D991267-1002-4681-9C32-1CC9E2C36802}"/>
              </a:ext>
            </a:extLst>
          </p:cNvPr>
          <p:cNvSpPr/>
          <p:nvPr/>
        </p:nvSpPr>
        <p:spPr>
          <a:xfrm>
            <a:off x="2417969" y="5877273"/>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36</a:t>
            </a:r>
            <a:endParaRPr lang="zh-CN" altLang="en-US" sz="1200"/>
          </a:p>
        </p:txBody>
      </p:sp>
      <p:sp>
        <p:nvSpPr>
          <p:cNvPr id="63" name="椭圆 62">
            <a:extLst>
              <a:ext uri="{FF2B5EF4-FFF2-40B4-BE49-F238E27FC236}">
                <a16:creationId xmlns="" xmlns:a16="http://schemas.microsoft.com/office/drawing/2014/main" id="{65FBEF86-EB92-454C-9A7B-57AD0179AA94}"/>
              </a:ext>
            </a:extLst>
          </p:cNvPr>
          <p:cNvSpPr/>
          <p:nvPr/>
        </p:nvSpPr>
        <p:spPr>
          <a:xfrm>
            <a:off x="3635896" y="5877272"/>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56</a:t>
            </a:r>
            <a:endParaRPr lang="zh-CN" altLang="en-US" sz="1200"/>
          </a:p>
        </p:txBody>
      </p:sp>
      <p:cxnSp>
        <p:nvCxnSpPr>
          <p:cNvPr id="14" name="直接箭头连接符 13">
            <a:extLst>
              <a:ext uri="{FF2B5EF4-FFF2-40B4-BE49-F238E27FC236}">
                <a16:creationId xmlns="" xmlns:a16="http://schemas.microsoft.com/office/drawing/2014/main" id="{C5A9D9D3-C46C-44A2-ABE3-86BACA800781}"/>
              </a:ext>
            </a:extLst>
          </p:cNvPr>
          <p:cNvCxnSpPr>
            <a:stCxn id="55" idx="5"/>
            <a:endCxn id="56" idx="0"/>
          </p:cNvCxnSpPr>
          <p:nvPr/>
        </p:nvCxnSpPr>
        <p:spPr>
          <a:xfrm>
            <a:off x="1139644" y="4870679"/>
            <a:ext cx="141886" cy="37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 xmlns:a16="http://schemas.microsoft.com/office/drawing/2014/main" id="{3063A8C1-4BD0-47C5-990B-61D7456F2F85}"/>
              </a:ext>
            </a:extLst>
          </p:cNvPr>
          <p:cNvCxnSpPr>
            <a:stCxn id="59" idx="4"/>
            <a:endCxn id="60" idx="0"/>
          </p:cNvCxnSpPr>
          <p:nvPr/>
        </p:nvCxnSpPr>
        <p:spPr>
          <a:xfrm flipH="1">
            <a:off x="2029870" y="4934959"/>
            <a:ext cx="259734" cy="30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 xmlns:a16="http://schemas.microsoft.com/office/drawing/2014/main" id="{1DAB43BD-5DDC-4ACA-8ED9-5161649D3CFB}"/>
              </a:ext>
            </a:extLst>
          </p:cNvPr>
          <p:cNvCxnSpPr>
            <a:stCxn id="59" idx="5"/>
            <a:endCxn id="61" idx="1"/>
          </p:cNvCxnSpPr>
          <p:nvPr/>
        </p:nvCxnSpPr>
        <p:spPr>
          <a:xfrm>
            <a:off x="2465619" y="4862051"/>
            <a:ext cx="523105" cy="45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 xmlns:a16="http://schemas.microsoft.com/office/drawing/2014/main" id="{8035EA32-FC12-455C-B7C1-AEFA4063A475}"/>
              </a:ext>
            </a:extLst>
          </p:cNvPr>
          <p:cNvCxnSpPr>
            <a:stCxn id="61" idx="3"/>
            <a:endCxn id="62" idx="7"/>
          </p:cNvCxnSpPr>
          <p:nvPr/>
        </p:nvCxnSpPr>
        <p:spPr>
          <a:xfrm flipH="1">
            <a:off x="2842908" y="5667710"/>
            <a:ext cx="145816" cy="28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 xmlns:a16="http://schemas.microsoft.com/office/drawing/2014/main" id="{9688300E-1E75-4E78-88E5-3507B82ABED8}"/>
              </a:ext>
            </a:extLst>
          </p:cNvPr>
          <p:cNvCxnSpPr>
            <a:stCxn id="61" idx="5"/>
            <a:endCxn id="63" idx="1"/>
          </p:cNvCxnSpPr>
          <p:nvPr/>
        </p:nvCxnSpPr>
        <p:spPr>
          <a:xfrm>
            <a:off x="3340755" y="5667710"/>
            <a:ext cx="368049" cy="282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 xmlns:a16="http://schemas.microsoft.com/office/drawing/2014/main" id="{DD3B828A-80E8-4764-8029-620F7DE21EF7}"/>
              </a:ext>
            </a:extLst>
          </p:cNvPr>
          <p:cNvSpPr/>
          <p:nvPr/>
        </p:nvSpPr>
        <p:spPr>
          <a:xfrm>
            <a:off x="6662072" y="4118327"/>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30</a:t>
            </a:r>
            <a:endParaRPr lang="zh-CN" altLang="en-US" sz="1200"/>
          </a:p>
        </p:txBody>
      </p:sp>
      <p:cxnSp>
        <p:nvCxnSpPr>
          <p:cNvPr id="65" name="直接箭头连接符 64">
            <a:extLst>
              <a:ext uri="{FF2B5EF4-FFF2-40B4-BE49-F238E27FC236}">
                <a16:creationId xmlns="" xmlns:a16="http://schemas.microsoft.com/office/drawing/2014/main" id="{435F962F-4BFD-4574-AA0C-1A6E4D5CC680}"/>
              </a:ext>
            </a:extLst>
          </p:cNvPr>
          <p:cNvCxnSpPr>
            <a:cxnSpLocks/>
            <a:endCxn id="69" idx="1"/>
          </p:cNvCxnSpPr>
          <p:nvPr/>
        </p:nvCxnSpPr>
        <p:spPr>
          <a:xfrm>
            <a:off x="7078959" y="4520661"/>
            <a:ext cx="346193" cy="38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 xmlns:a16="http://schemas.microsoft.com/office/drawing/2014/main" id="{BBC8A3A1-D662-4419-8DED-C29C1C04CBDD}"/>
              </a:ext>
            </a:extLst>
          </p:cNvPr>
          <p:cNvCxnSpPr>
            <a:cxnSpLocks/>
            <a:stCxn id="64" idx="3"/>
            <a:endCxn id="67" idx="7"/>
          </p:cNvCxnSpPr>
          <p:nvPr/>
        </p:nvCxnSpPr>
        <p:spPr>
          <a:xfrm flipH="1">
            <a:off x="6451208" y="4543266"/>
            <a:ext cx="283772" cy="37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 xmlns:a16="http://schemas.microsoft.com/office/drawing/2014/main" id="{762307A1-4F2A-4940-8709-A51D018F846D}"/>
              </a:ext>
            </a:extLst>
          </p:cNvPr>
          <p:cNvSpPr/>
          <p:nvPr/>
        </p:nvSpPr>
        <p:spPr>
          <a:xfrm>
            <a:off x="6026269" y="4842451"/>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20</a:t>
            </a:r>
            <a:endParaRPr lang="zh-CN" altLang="en-US" sz="1200"/>
          </a:p>
        </p:txBody>
      </p:sp>
      <p:sp>
        <p:nvSpPr>
          <p:cNvPr id="69" name="椭圆 68">
            <a:extLst>
              <a:ext uri="{FF2B5EF4-FFF2-40B4-BE49-F238E27FC236}">
                <a16:creationId xmlns="" xmlns:a16="http://schemas.microsoft.com/office/drawing/2014/main" id="{760E93FA-134A-46A3-8856-C058673B2C15}"/>
              </a:ext>
            </a:extLst>
          </p:cNvPr>
          <p:cNvSpPr/>
          <p:nvPr/>
        </p:nvSpPr>
        <p:spPr>
          <a:xfrm>
            <a:off x="7352244" y="4833823"/>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40</a:t>
            </a:r>
            <a:endParaRPr lang="zh-CN" altLang="en-US" sz="1200"/>
          </a:p>
        </p:txBody>
      </p:sp>
      <p:sp>
        <p:nvSpPr>
          <p:cNvPr id="70" name="椭圆 69">
            <a:extLst>
              <a:ext uri="{FF2B5EF4-FFF2-40B4-BE49-F238E27FC236}">
                <a16:creationId xmlns="" xmlns:a16="http://schemas.microsoft.com/office/drawing/2014/main" id="{74402503-B125-4052-AAA8-6BF68BA8AC27}"/>
              </a:ext>
            </a:extLst>
          </p:cNvPr>
          <p:cNvSpPr/>
          <p:nvPr/>
        </p:nvSpPr>
        <p:spPr>
          <a:xfrm>
            <a:off x="6531151" y="5584439"/>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25</a:t>
            </a:r>
            <a:endParaRPr lang="zh-CN" altLang="en-US" sz="1200"/>
          </a:p>
        </p:txBody>
      </p:sp>
      <p:sp>
        <p:nvSpPr>
          <p:cNvPr id="71" name="椭圆 70">
            <a:extLst>
              <a:ext uri="{FF2B5EF4-FFF2-40B4-BE49-F238E27FC236}">
                <a16:creationId xmlns="" xmlns:a16="http://schemas.microsoft.com/office/drawing/2014/main" id="{A8A23CC2-AF29-4EE0-A3BF-BF4434FB1C83}"/>
              </a:ext>
            </a:extLst>
          </p:cNvPr>
          <p:cNvSpPr/>
          <p:nvPr/>
        </p:nvSpPr>
        <p:spPr>
          <a:xfrm>
            <a:off x="5608365" y="5626071"/>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10</a:t>
            </a:r>
            <a:endParaRPr lang="zh-CN" altLang="en-US" sz="1200"/>
          </a:p>
        </p:txBody>
      </p:sp>
      <p:sp>
        <p:nvSpPr>
          <p:cNvPr id="72" name="椭圆 71">
            <a:extLst>
              <a:ext uri="{FF2B5EF4-FFF2-40B4-BE49-F238E27FC236}">
                <a16:creationId xmlns="" xmlns:a16="http://schemas.microsoft.com/office/drawing/2014/main" id="{2218BD24-7E32-49CB-8546-027B012A82AA}"/>
              </a:ext>
            </a:extLst>
          </p:cNvPr>
          <p:cNvSpPr/>
          <p:nvPr/>
        </p:nvSpPr>
        <p:spPr>
          <a:xfrm>
            <a:off x="7103320" y="5566574"/>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36</a:t>
            </a:r>
            <a:endParaRPr lang="zh-CN" altLang="en-US" sz="1200"/>
          </a:p>
        </p:txBody>
      </p:sp>
      <p:sp>
        <p:nvSpPr>
          <p:cNvPr id="73" name="椭圆 72">
            <a:extLst>
              <a:ext uri="{FF2B5EF4-FFF2-40B4-BE49-F238E27FC236}">
                <a16:creationId xmlns="" xmlns:a16="http://schemas.microsoft.com/office/drawing/2014/main" id="{F0AD647E-EE42-4A49-B9BC-22FBECE62B28}"/>
              </a:ext>
            </a:extLst>
          </p:cNvPr>
          <p:cNvSpPr/>
          <p:nvPr/>
        </p:nvSpPr>
        <p:spPr>
          <a:xfrm>
            <a:off x="8127265" y="5566573"/>
            <a:ext cx="497847" cy="497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56</a:t>
            </a:r>
            <a:endParaRPr lang="zh-CN" altLang="en-US" sz="1200"/>
          </a:p>
        </p:txBody>
      </p:sp>
      <p:cxnSp>
        <p:nvCxnSpPr>
          <p:cNvPr id="81" name="直接箭头连接符 80">
            <a:extLst>
              <a:ext uri="{FF2B5EF4-FFF2-40B4-BE49-F238E27FC236}">
                <a16:creationId xmlns="" xmlns:a16="http://schemas.microsoft.com/office/drawing/2014/main" id="{6FA0E5FE-7807-4241-A048-A0E0703D08D7}"/>
              </a:ext>
            </a:extLst>
          </p:cNvPr>
          <p:cNvCxnSpPr>
            <a:stCxn id="67" idx="3"/>
            <a:endCxn id="71" idx="0"/>
          </p:cNvCxnSpPr>
          <p:nvPr/>
        </p:nvCxnSpPr>
        <p:spPr>
          <a:xfrm flipH="1">
            <a:off x="5857289" y="5267390"/>
            <a:ext cx="241888" cy="35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 xmlns:a16="http://schemas.microsoft.com/office/drawing/2014/main" id="{2D67F2F9-1EDA-4B4B-A54A-3023E4F9D853}"/>
              </a:ext>
            </a:extLst>
          </p:cNvPr>
          <p:cNvCxnSpPr>
            <a:stCxn id="67" idx="5"/>
            <a:endCxn id="70" idx="0"/>
          </p:cNvCxnSpPr>
          <p:nvPr/>
        </p:nvCxnSpPr>
        <p:spPr>
          <a:xfrm>
            <a:off x="6451208" y="5267390"/>
            <a:ext cx="328867" cy="31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 xmlns:a16="http://schemas.microsoft.com/office/drawing/2014/main" id="{3C50428C-CAA6-47F9-9210-364A992BEDD8}"/>
              </a:ext>
            </a:extLst>
          </p:cNvPr>
          <p:cNvCxnSpPr>
            <a:stCxn id="69" idx="4"/>
            <a:endCxn id="72" idx="0"/>
          </p:cNvCxnSpPr>
          <p:nvPr/>
        </p:nvCxnSpPr>
        <p:spPr>
          <a:xfrm flipH="1">
            <a:off x="7352244" y="5331670"/>
            <a:ext cx="248924" cy="23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 xmlns:a16="http://schemas.microsoft.com/office/drawing/2014/main" id="{61D88972-CC1F-4D15-A2E5-A00AEBF1AB55}"/>
              </a:ext>
            </a:extLst>
          </p:cNvPr>
          <p:cNvCxnSpPr>
            <a:stCxn id="69" idx="5"/>
            <a:endCxn id="73" idx="1"/>
          </p:cNvCxnSpPr>
          <p:nvPr/>
        </p:nvCxnSpPr>
        <p:spPr>
          <a:xfrm>
            <a:off x="7777183" y="5258762"/>
            <a:ext cx="422990" cy="380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 xmlns:a16="http://schemas.microsoft.com/office/drawing/2014/main" id="{F562FDFD-8E7E-4B3F-B67C-F496C5E0AD88}"/>
              </a:ext>
            </a:extLst>
          </p:cNvPr>
          <p:cNvCxnSpPr/>
          <p:nvPr/>
        </p:nvCxnSpPr>
        <p:spPr>
          <a:xfrm>
            <a:off x="3615723" y="4985506"/>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 xmlns:a16="http://schemas.microsoft.com/office/drawing/2014/main" id="{28B229E5-6FDD-4F87-8154-86BE81D39E85}"/>
              </a:ext>
            </a:extLst>
          </p:cNvPr>
          <p:cNvSpPr txBox="1"/>
          <p:nvPr/>
        </p:nvSpPr>
        <p:spPr>
          <a:xfrm>
            <a:off x="4239958" y="4616174"/>
            <a:ext cx="1296144" cy="369332"/>
          </a:xfrm>
          <a:prstGeom prst="rect">
            <a:avLst/>
          </a:prstGeom>
          <a:noFill/>
        </p:spPr>
        <p:txBody>
          <a:bodyPr wrap="square" rtlCol="0">
            <a:spAutoFit/>
          </a:bodyPr>
          <a:lstStyle/>
          <a:p>
            <a:r>
              <a:rPr lang="zh-CN" altLang="en-US"/>
              <a:t>调整</a:t>
            </a:r>
          </a:p>
        </p:txBody>
      </p:sp>
    </p:spTree>
    <p:extLst>
      <p:ext uri="{BB962C8B-B14F-4D97-AF65-F5344CB8AC3E}">
        <p14:creationId xmlns:p14="http://schemas.microsoft.com/office/powerpoint/2010/main" val="24179813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en-US">
                <a:latin typeface="宋体" panose="02010600030101010101" pitchFamily="2" charset="-122"/>
              </a:rPr>
              <a:t>本章小结</a:t>
            </a:r>
            <a:r>
              <a:rPr lang="zh-CN" altLang="en-US"/>
              <a:t> </a:t>
            </a:r>
          </a:p>
        </p:txBody>
      </p:sp>
      <p:sp>
        <p:nvSpPr>
          <p:cNvPr id="463875" name="Rectangle 3"/>
          <p:cNvSpPr>
            <a:spLocks noGrp="1" noChangeArrowheads="1"/>
          </p:cNvSpPr>
          <p:nvPr>
            <p:ph type="body" idx="1"/>
          </p:nvPr>
        </p:nvSpPr>
        <p:spPr>
          <a:xfrm>
            <a:off x="685800" y="1341438"/>
            <a:ext cx="8001000" cy="4906962"/>
          </a:xfrm>
        </p:spPr>
        <p:txBody>
          <a:bodyPr/>
          <a:lstStyle/>
          <a:p>
            <a:pPr marL="0" indent="0" algn="just">
              <a:buFontTx/>
              <a:buNone/>
            </a:pPr>
            <a:r>
              <a:rPr lang="zh-CN" altLang="en-US" sz="2400">
                <a:solidFill>
                  <a:srgbClr val="FFFFCC"/>
                </a:solidFill>
                <a:latin typeface="Times New Roman" panose="02020603050405020304" pitchFamily="18" charset="0"/>
              </a:rPr>
              <a:t>　　</a:t>
            </a:r>
            <a:r>
              <a:rPr lang="zh-CN" altLang="en-US" sz="2400">
                <a:latin typeface="Times New Roman" panose="02020603050405020304" pitchFamily="18" charset="0"/>
              </a:rPr>
              <a:t>本章着重介绍了二叉树的概念、性质和存储表示；二叉树的三种遍历操作；线索二叉树的有关概念和运算。同时介绍了树、森林与二叉树之间的转换；树的三种存储表示法；树和森林的遍历方法。最后讨论了最优二叉树（哈夫曼树）的概念及其应用。</a:t>
            </a:r>
            <a:endParaRPr lang="zh-CN" altLang="en-US" sz="2400">
              <a:latin typeface="宋体" panose="02010600030101010101" pitchFamily="2" charset="-122"/>
            </a:endParaRPr>
          </a:p>
          <a:p>
            <a:pPr marL="0" indent="0" algn="just">
              <a:buFontTx/>
              <a:buNone/>
            </a:pPr>
            <a:r>
              <a:rPr lang="zh-CN" altLang="en-US" sz="2400">
                <a:latin typeface="Times New Roman" panose="02020603050405020304" pitchFamily="18" charset="0"/>
              </a:rPr>
              <a:t> 　　这一章是本书的重点之一，建议读者熟悉树和二叉树的定义和有关术语；理解和记住二叉树的性质；熟练掌握二叉树的顺序存储和链式存储结构。希望能灵活运用各种次序的遍历算法，实现二叉树的其他运算，并能掌握树和二叉树之间的转换方法，存储树的双亲链表法、孩子链表表示法和孩子兄弟链表法。理解掌握树和森林的遍历和构造哈夫曼的方法及哈夫曼编码。</a:t>
            </a:r>
          </a:p>
        </p:txBody>
      </p:sp>
    </p:spTree>
    <p:extLst>
      <p:ext uri="{BB962C8B-B14F-4D97-AF65-F5344CB8AC3E}">
        <p14:creationId xmlns:p14="http://schemas.microsoft.com/office/powerpoint/2010/main" val="30994192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
            <a:extLst>
              <a:ext uri="{FF2B5EF4-FFF2-40B4-BE49-F238E27FC236}">
                <a16:creationId xmlns="" xmlns:a16="http://schemas.microsoft.com/office/drawing/2014/main" id="{E5863934-6970-4CDE-9E39-2C25C7C8F854}"/>
              </a:ext>
            </a:extLst>
          </p:cNvPr>
          <p:cNvSpPr>
            <a:spLocks noChangeArrowheads="1"/>
          </p:cNvSpPr>
          <p:nvPr/>
        </p:nvSpPr>
        <p:spPr bwMode="auto">
          <a:xfrm>
            <a:off x="2303611" y="2924807"/>
            <a:ext cx="4536777" cy="2431435"/>
          </a:xfrm>
          <a:prstGeom prst="rect">
            <a:avLst/>
          </a:prstGeom>
          <a:noFill/>
          <a:ln w="9525">
            <a:noFill/>
            <a:miter lim="800000"/>
            <a:headEnd/>
            <a:tailEnd/>
          </a:ln>
        </p:spPr>
        <p:txBody>
          <a:bodyPr wrap="square">
            <a:spAutoFit/>
          </a:bodyPr>
          <a:lstStyle/>
          <a:p>
            <a:r>
              <a:rPr lang="zh-CN" altLang="en-US" sz="3800" b="1">
                <a:solidFill>
                  <a:prstClr val="black"/>
                </a:solidFill>
              </a:rPr>
              <a:t>         主要内容</a:t>
            </a:r>
            <a:endParaRPr lang="en-US" altLang="zh-CN" sz="3800" b="1">
              <a:solidFill>
                <a:prstClr val="black"/>
              </a:solidFill>
            </a:endParaRPr>
          </a:p>
          <a:p>
            <a:endParaRPr lang="en-US" altLang="zh-CN" sz="3800" b="1">
              <a:solidFill>
                <a:prstClr val="black"/>
              </a:solidFill>
            </a:endParaRPr>
          </a:p>
          <a:p>
            <a:endParaRPr lang="en-US" altLang="zh-CN" sz="3800" b="1">
              <a:solidFill>
                <a:prstClr val="black"/>
              </a:solidFill>
            </a:endParaRPr>
          </a:p>
          <a:p>
            <a:r>
              <a:rPr lang="zh-CN" altLang="en-US" sz="3800" b="1">
                <a:solidFill>
                  <a:prstClr val="black"/>
                </a:solidFill>
              </a:rPr>
              <a:t> 一、树的代码详解</a:t>
            </a:r>
            <a:endParaRPr lang="zh-CN" altLang="en-US" sz="3800" b="1" dirty="0">
              <a:solidFill>
                <a:prstClr val="black"/>
              </a:solidFill>
            </a:endParaRPr>
          </a:p>
        </p:txBody>
      </p:sp>
      <p:sp>
        <p:nvSpPr>
          <p:cNvPr id="5" name="矩形 4">
            <a:extLst>
              <a:ext uri="{FF2B5EF4-FFF2-40B4-BE49-F238E27FC236}">
                <a16:creationId xmlns="" xmlns:a16="http://schemas.microsoft.com/office/drawing/2014/main" id="{53A6A502-8CDD-4E0C-AD3B-E34CC8ADA2D3}"/>
              </a:ext>
            </a:extLst>
          </p:cNvPr>
          <p:cNvSpPr/>
          <p:nvPr/>
        </p:nvSpPr>
        <p:spPr>
          <a:xfrm>
            <a:off x="1979712" y="1484784"/>
            <a:ext cx="5184576" cy="769441"/>
          </a:xfrm>
          <a:prstGeom prst="rect">
            <a:avLst/>
          </a:prstGeom>
        </p:spPr>
        <p:txBody>
          <a:bodyPr wrap="square">
            <a:spAutoFit/>
          </a:bodyPr>
          <a:lstStyle/>
          <a:p>
            <a:r>
              <a:rPr lang="zh-CN" altLang="en-US" sz="4400" b="1">
                <a:solidFill>
                  <a:srgbClr val="252525"/>
                </a:solidFill>
                <a:latin typeface="宋体"/>
              </a:rPr>
              <a:t>专题 树的代码详解</a:t>
            </a:r>
            <a:endParaRPr lang="zh-CN" altLang="en-US" dirty="0"/>
          </a:p>
        </p:txBody>
      </p:sp>
    </p:spTree>
    <p:extLst>
      <p:ext uri="{BB962C8B-B14F-4D97-AF65-F5344CB8AC3E}">
        <p14:creationId xmlns:p14="http://schemas.microsoft.com/office/powerpoint/2010/main" val="17608883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611560" y="908720"/>
            <a:ext cx="7632848" cy="1978619"/>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一、树的代码详解</a:t>
            </a:r>
            <a:endParaRPr lang="en-US" altLang="zh-CN" sz="2400" b="1" kern="100">
              <a:latin typeface="Calibri"/>
              <a:ea typeface="宋体"/>
              <a:cs typeface="Times New Roman"/>
            </a:endParaRPr>
          </a:p>
          <a:p>
            <a:pPr lvl="0" algn="just">
              <a:lnSpc>
                <a:spcPct val="150000"/>
              </a:lnSpc>
              <a:spcAft>
                <a:spcPts val="0"/>
              </a:spcAft>
            </a:pPr>
            <a:r>
              <a:rPr lang="en-US" altLang="zh-CN" sz="2000" kern="100">
                <a:latin typeface="Calibri"/>
                <a:ea typeface="宋体"/>
                <a:cs typeface="Times New Roman"/>
              </a:rPr>
              <a:t>1</a:t>
            </a:r>
            <a:r>
              <a:rPr lang="zh-CN" altLang="en-US" sz="2000" kern="100">
                <a:latin typeface="Calibri"/>
                <a:ea typeface="宋体"/>
                <a:cs typeface="Times New Roman"/>
              </a:rPr>
              <a:t>、（</a:t>
            </a:r>
            <a:r>
              <a:rPr lang="en-US" altLang="zh-CN" sz="2000" kern="100">
                <a:latin typeface="Calibri"/>
                <a:ea typeface="宋体"/>
                <a:cs typeface="Times New Roman"/>
              </a:rPr>
              <a:t>15 </a:t>
            </a:r>
            <a:r>
              <a:rPr lang="zh-CN" altLang="en-US" sz="2000" kern="100">
                <a:latin typeface="Calibri"/>
                <a:ea typeface="宋体"/>
                <a:cs typeface="Times New Roman"/>
              </a:rPr>
              <a:t>分）编写函数判断一棵二叉树是否不含有度为 </a:t>
            </a:r>
            <a:r>
              <a:rPr lang="en-US" altLang="zh-CN" sz="2000" kern="100">
                <a:latin typeface="Calibri"/>
                <a:ea typeface="宋体"/>
                <a:cs typeface="Times New Roman"/>
              </a:rPr>
              <a:t>1 </a:t>
            </a:r>
            <a:r>
              <a:rPr lang="zh-CN" altLang="en-US" sz="2000" kern="100">
                <a:latin typeface="Calibri"/>
                <a:ea typeface="宋体"/>
                <a:cs typeface="Times New Roman"/>
              </a:rPr>
              <a:t>的结点，若任何结点的度都不为 </a:t>
            </a:r>
            <a:r>
              <a:rPr lang="en-US" altLang="zh-CN" sz="2000" kern="100">
                <a:latin typeface="Calibri"/>
                <a:ea typeface="宋体"/>
                <a:cs typeface="Times New Roman"/>
              </a:rPr>
              <a:t>1</a:t>
            </a:r>
            <a:r>
              <a:rPr lang="zh-CN" altLang="en-US" sz="2000" kern="100">
                <a:latin typeface="Calibri"/>
                <a:ea typeface="宋体"/>
                <a:cs typeface="Times New Roman"/>
              </a:rPr>
              <a:t>，则返回 </a:t>
            </a:r>
            <a:r>
              <a:rPr lang="en-US" altLang="zh-CN" sz="2000" kern="100">
                <a:latin typeface="Calibri"/>
                <a:ea typeface="宋体"/>
                <a:cs typeface="Times New Roman"/>
              </a:rPr>
              <a:t>TRUE,</a:t>
            </a:r>
            <a:r>
              <a:rPr lang="zh-CN" altLang="en-US" sz="2000" kern="100">
                <a:latin typeface="Calibri"/>
                <a:ea typeface="宋体"/>
                <a:cs typeface="Times New Roman"/>
              </a:rPr>
              <a:t>否则返回 </a:t>
            </a:r>
            <a:r>
              <a:rPr lang="en-US" altLang="zh-CN" sz="2000" kern="100">
                <a:latin typeface="Calibri"/>
                <a:ea typeface="宋体"/>
                <a:cs typeface="Times New Roman"/>
              </a:rPr>
              <a:t>FALSE</a:t>
            </a:r>
            <a:r>
              <a:rPr lang="zh-CN" altLang="en-US" sz="2000" kern="100">
                <a:latin typeface="Calibri"/>
                <a:ea typeface="宋体"/>
                <a:cs typeface="Times New Roman"/>
              </a:rPr>
              <a:t>，结点与二叉树的数据结构如下：（</a:t>
            </a:r>
            <a:r>
              <a:rPr lang="en-US" altLang="zh-CN" sz="2000" kern="100">
                <a:latin typeface="Calibri"/>
                <a:ea typeface="宋体"/>
                <a:cs typeface="Times New Roman"/>
              </a:rPr>
              <a:t>2014</a:t>
            </a:r>
            <a:r>
              <a:rPr lang="zh-CN" altLang="en-US" sz="2000" kern="100">
                <a:latin typeface="Calibri"/>
                <a:ea typeface="宋体"/>
                <a:cs typeface="Times New Roman"/>
              </a:rPr>
              <a:t>程</a:t>
            </a:r>
            <a:r>
              <a:rPr lang="en-US" altLang="zh-CN" sz="2000" kern="100">
                <a:latin typeface="Calibri"/>
                <a:ea typeface="宋体"/>
                <a:cs typeface="Times New Roman"/>
              </a:rPr>
              <a:t>2</a:t>
            </a:r>
            <a:r>
              <a:rPr lang="zh-CN" altLang="en-US" sz="2000" kern="100">
                <a:latin typeface="Calibri"/>
                <a:ea typeface="宋体"/>
                <a:cs typeface="Times New Roman"/>
              </a:rPr>
              <a:t>）</a:t>
            </a:r>
          </a:p>
        </p:txBody>
      </p:sp>
      <p:sp>
        <p:nvSpPr>
          <p:cNvPr id="2" name="矩形 1">
            <a:extLst>
              <a:ext uri="{FF2B5EF4-FFF2-40B4-BE49-F238E27FC236}">
                <a16:creationId xmlns="" xmlns:a16="http://schemas.microsoft.com/office/drawing/2014/main" id="{B62638DF-44AD-49C9-9706-988230B07BEE}"/>
              </a:ext>
            </a:extLst>
          </p:cNvPr>
          <p:cNvSpPr/>
          <p:nvPr/>
        </p:nvSpPr>
        <p:spPr>
          <a:xfrm>
            <a:off x="605015" y="2887339"/>
            <a:ext cx="8307972" cy="3416320"/>
          </a:xfrm>
          <a:prstGeom prst="rect">
            <a:avLst/>
          </a:prstGeom>
        </p:spPr>
        <p:txBody>
          <a:bodyPr wrap="square">
            <a:spAutoFit/>
          </a:bodyPr>
          <a:lstStyle/>
          <a:p>
            <a:r>
              <a:rPr lang="en-US" altLang="zh-CN"/>
              <a:t>int search(BiTNode *tree){</a:t>
            </a:r>
          </a:p>
          <a:p>
            <a:r>
              <a:rPr lang="en-US" altLang="zh-CN"/>
              <a:t>       if((tree -&gt;lchild ==NULL&amp;&amp; tree -&gt; rchild != NULL) || (tree -&gt;rchild == NULL&amp;&amp; tree -&gt; lchild != NULL)){</a:t>
            </a:r>
          </a:p>
          <a:p>
            <a:r>
              <a:rPr lang="en-US" altLang="zh-CN"/>
              <a:t>	return false;  }</a:t>
            </a:r>
          </a:p>
          <a:p>
            <a:r>
              <a:rPr lang="en-US" altLang="zh-CN"/>
              <a:t>      else {</a:t>
            </a:r>
          </a:p>
          <a:p>
            <a:r>
              <a:rPr lang="en-US" altLang="zh-CN"/>
              <a:t>	if(tree -&gt; lchild == NULL &amp;&amp; tree-&gt;rchild == NULL )  ;//</a:t>
            </a:r>
            <a:r>
              <a:rPr lang="zh-CN" altLang="en-US"/>
              <a:t>判断是叶子节点，什么都不做</a:t>
            </a:r>
          </a:p>
          <a:p>
            <a:r>
              <a:rPr lang="en-US" altLang="zh-CN"/>
              <a:t>      else{</a:t>
            </a:r>
          </a:p>
          <a:p>
            <a:r>
              <a:rPr lang="en-US" altLang="zh-CN"/>
              <a:t>	return search(tree-&gt;lchild);</a:t>
            </a:r>
          </a:p>
          <a:p>
            <a:r>
              <a:rPr lang="en-US" altLang="zh-CN"/>
              <a:t>	return search(tree-&gt;rchild);  }</a:t>
            </a:r>
          </a:p>
          <a:p>
            <a:r>
              <a:rPr lang="en-US" altLang="zh-CN"/>
              <a:t>      return true;//</a:t>
            </a:r>
            <a:r>
              <a:rPr lang="zh-CN" altLang="en-US"/>
              <a:t>能到达这一步说明所有节点就没有单个孩子，则返回</a:t>
            </a:r>
            <a:r>
              <a:rPr lang="en-US" altLang="zh-CN"/>
              <a:t>true</a:t>
            </a:r>
          </a:p>
          <a:p>
            <a:r>
              <a:rPr lang="en-US" altLang="zh-CN"/>
              <a:t>}</a:t>
            </a:r>
          </a:p>
        </p:txBody>
      </p:sp>
    </p:spTree>
    <p:extLst>
      <p:ext uri="{BB962C8B-B14F-4D97-AF65-F5344CB8AC3E}">
        <p14:creationId xmlns:p14="http://schemas.microsoft.com/office/powerpoint/2010/main" val="717916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6069EE6F-AEAF-4161-8052-80F925A49070}"/>
              </a:ext>
            </a:extLst>
          </p:cNvPr>
          <p:cNvSpPr/>
          <p:nvPr/>
        </p:nvSpPr>
        <p:spPr>
          <a:xfrm>
            <a:off x="323528" y="823864"/>
            <a:ext cx="8496944" cy="5210272"/>
          </a:xfrm>
          <a:prstGeom prst="rect">
            <a:avLst/>
          </a:prstGeom>
        </p:spPr>
        <p:txBody>
          <a:bodyPr wrap="square">
            <a:spAutoFit/>
          </a:bodyPr>
          <a:lstStyle/>
          <a:p>
            <a:pPr lvl="0" algn="just">
              <a:lnSpc>
                <a:spcPct val="150000"/>
              </a:lnSpc>
              <a:spcAft>
                <a:spcPts val="0"/>
              </a:spcAft>
            </a:pPr>
            <a:r>
              <a:rPr lang="zh-CN" altLang="en-US" sz="2400" b="1" kern="100">
                <a:latin typeface="Calibri"/>
                <a:ea typeface="宋体"/>
                <a:cs typeface="Times New Roman"/>
              </a:rPr>
              <a:t>一、树的代码详解</a:t>
            </a:r>
            <a:endParaRPr lang="en-US" altLang="zh-CN" sz="2400" b="1" kern="100">
              <a:latin typeface="Calibri"/>
              <a:ea typeface="宋体"/>
              <a:cs typeface="Times New Roman"/>
            </a:endParaRPr>
          </a:p>
          <a:p>
            <a:pPr lvl="0" algn="just">
              <a:lnSpc>
                <a:spcPct val="150000"/>
              </a:lnSpc>
              <a:spcAft>
                <a:spcPts val="0"/>
              </a:spcAft>
            </a:pPr>
            <a:r>
              <a:rPr lang="en-US" altLang="zh-CN" sz="2000" kern="100">
                <a:latin typeface="Calibri"/>
                <a:ea typeface="宋体"/>
                <a:cs typeface="Times New Roman"/>
              </a:rPr>
              <a:t>2</a:t>
            </a:r>
            <a:r>
              <a:rPr lang="zh-CN" altLang="en-US" sz="2000" kern="100">
                <a:latin typeface="Calibri"/>
                <a:ea typeface="宋体"/>
                <a:cs typeface="Times New Roman"/>
              </a:rPr>
              <a:t>、（本题</a:t>
            </a:r>
            <a:r>
              <a:rPr lang="en-US" altLang="zh-CN" sz="2000" kern="100">
                <a:latin typeface="Calibri"/>
                <a:ea typeface="宋体"/>
                <a:cs typeface="Times New Roman"/>
              </a:rPr>
              <a:t>20</a:t>
            </a:r>
            <a:r>
              <a:rPr lang="zh-CN" altLang="en-US" sz="2000" kern="100">
                <a:latin typeface="Calibri"/>
                <a:ea typeface="宋体"/>
                <a:cs typeface="Times New Roman"/>
              </a:rPr>
              <a:t>分）试设计一个递归算法，判断二叉树</a:t>
            </a:r>
            <a:r>
              <a:rPr lang="en-US" altLang="zh-CN" sz="2000" kern="100">
                <a:latin typeface="Calibri"/>
                <a:ea typeface="宋体"/>
                <a:cs typeface="Times New Roman"/>
              </a:rPr>
              <a:t>T</a:t>
            </a:r>
            <a:r>
              <a:rPr lang="zh-CN" altLang="en-US" sz="2000" kern="100">
                <a:latin typeface="Calibri"/>
                <a:ea typeface="宋体"/>
                <a:cs typeface="Times New Roman"/>
              </a:rPr>
              <a:t>是否是满二叉树，假设</a:t>
            </a:r>
            <a:r>
              <a:rPr lang="en-US" altLang="zh-CN" sz="2000" kern="100">
                <a:latin typeface="Calibri"/>
                <a:ea typeface="宋体"/>
                <a:cs typeface="Times New Roman"/>
              </a:rPr>
              <a:t>T</a:t>
            </a:r>
            <a:r>
              <a:rPr lang="zh-CN" altLang="en-US" sz="2000" kern="100">
                <a:latin typeface="Calibri"/>
                <a:ea typeface="宋体"/>
                <a:cs typeface="Times New Roman"/>
              </a:rPr>
              <a:t>是以二叉链表存储。</a:t>
            </a:r>
            <a:endParaRPr lang="en-US" altLang="zh-CN" sz="2000"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算法：</a:t>
            </a: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1</a:t>
            </a:r>
            <a:r>
              <a:rPr lang="zh-CN" altLang="en-US" sz="2000" kern="100">
                <a:latin typeface="Calibri"/>
                <a:ea typeface="宋体"/>
                <a:cs typeface="Times New Roman"/>
              </a:rPr>
              <a:t>）如果二叉树</a:t>
            </a:r>
            <a:r>
              <a:rPr lang="en-US" altLang="zh-CN" sz="2000" kern="100">
                <a:latin typeface="Calibri"/>
                <a:ea typeface="宋体"/>
                <a:cs typeface="Times New Roman"/>
              </a:rPr>
              <a:t>T</a:t>
            </a:r>
            <a:r>
              <a:rPr lang="zh-CN" altLang="en-US" sz="2000" kern="100">
                <a:latin typeface="Calibri"/>
                <a:ea typeface="宋体"/>
                <a:cs typeface="Times New Roman"/>
              </a:rPr>
              <a:t>是空树，则是满二叉树；</a:t>
            </a: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2</a:t>
            </a:r>
            <a:r>
              <a:rPr lang="zh-CN" altLang="en-US" sz="2000" kern="100">
                <a:latin typeface="Calibri"/>
                <a:ea typeface="宋体"/>
                <a:cs typeface="Times New Roman"/>
              </a:rPr>
              <a:t>）若</a:t>
            </a:r>
            <a:r>
              <a:rPr lang="en-US" altLang="zh-CN" sz="2000" kern="100">
                <a:latin typeface="Calibri"/>
                <a:ea typeface="宋体"/>
                <a:cs typeface="Times New Roman"/>
              </a:rPr>
              <a:t>T</a:t>
            </a:r>
            <a:r>
              <a:rPr lang="zh-CN" altLang="en-US" sz="2000" kern="100">
                <a:latin typeface="Calibri"/>
                <a:ea typeface="宋体"/>
                <a:cs typeface="Times New Roman"/>
              </a:rPr>
              <a:t>非空，左右子树都是满二叉树，而且深度一样，则</a:t>
            </a:r>
            <a:r>
              <a:rPr lang="en-US" altLang="zh-CN" sz="2000" kern="100">
                <a:latin typeface="Calibri"/>
                <a:ea typeface="宋体"/>
                <a:cs typeface="Times New Roman"/>
              </a:rPr>
              <a:t>T</a:t>
            </a:r>
            <a:r>
              <a:rPr lang="zh-CN" altLang="en-US" sz="2000" kern="100">
                <a:latin typeface="Calibri"/>
                <a:ea typeface="宋体"/>
                <a:cs typeface="Times New Roman"/>
              </a:rPr>
              <a:t>是满二叉树；</a:t>
            </a: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3</a:t>
            </a:r>
            <a:r>
              <a:rPr lang="zh-CN" altLang="en-US" sz="2000" kern="100">
                <a:latin typeface="Calibri"/>
                <a:ea typeface="宋体"/>
                <a:cs typeface="Times New Roman"/>
              </a:rPr>
              <a:t>）若</a:t>
            </a:r>
            <a:r>
              <a:rPr lang="en-US" altLang="zh-CN" sz="2000" kern="100">
                <a:latin typeface="Calibri"/>
                <a:ea typeface="宋体"/>
                <a:cs typeface="Times New Roman"/>
              </a:rPr>
              <a:t>T</a:t>
            </a:r>
            <a:r>
              <a:rPr lang="zh-CN" altLang="en-US" sz="2000" kern="100">
                <a:latin typeface="Calibri"/>
                <a:ea typeface="宋体"/>
                <a:cs typeface="Times New Roman"/>
              </a:rPr>
              <a:t>非空，左子树或右子树不是满二叉树，则不是满二叉树；</a:t>
            </a:r>
          </a:p>
          <a:p>
            <a:pPr lvl="0"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4</a:t>
            </a:r>
            <a:r>
              <a:rPr lang="zh-CN" altLang="en-US" sz="2000" kern="100">
                <a:latin typeface="Calibri"/>
                <a:ea typeface="宋体"/>
                <a:cs typeface="Times New Roman"/>
              </a:rPr>
              <a:t>）若</a:t>
            </a:r>
            <a:r>
              <a:rPr lang="en-US" altLang="zh-CN" sz="2000" kern="100">
                <a:latin typeface="Calibri"/>
                <a:ea typeface="宋体"/>
                <a:cs typeface="Times New Roman"/>
              </a:rPr>
              <a:t>T</a:t>
            </a:r>
            <a:r>
              <a:rPr lang="zh-CN" altLang="en-US" sz="2000" kern="100">
                <a:latin typeface="Calibri"/>
                <a:ea typeface="宋体"/>
                <a:cs typeface="Times New Roman"/>
              </a:rPr>
              <a:t>非空，左右子树都是满二叉树，但深度不一样，则</a:t>
            </a:r>
            <a:r>
              <a:rPr lang="en-US" altLang="zh-CN" sz="2000" kern="100">
                <a:latin typeface="Calibri"/>
                <a:ea typeface="宋体"/>
                <a:cs typeface="Times New Roman"/>
              </a:rPr>
              <a:t>T</a:t>
            </a:r>
            <a:r>
              <a:rPr lang="zh-CN" altLang="en-US" sz="2000" kern="100">
                <a:latin typeface="Calibri"/>
                <a:ea typeface="宋体"/>
                <a:cs typeface="Times New Roman"/>
              </a:rPr>
              <a:t>不是满二叉树。</a:t>
            </a:r>
          </a:p>
          <a:p>
            <a:pPr lvl="0" algn="just">
              <a:lnSpc>
                <a:spcPct val="150000"/>
              </a:lnSpc>
              <a:spcAft>
                <a:spcPts val="0"/>
              </a:spcAft>
            </a:pPr>
            <a:r>
              <a:rPr lang="en-US" altLang="zh-CN" sz="2000" kern="100">
                <a:latin typeface="Calibri"/>
                <a:ea typeface="宋体"/>
                <a:cs typeface="Times New Roman"/>
              </a:rPr>
              <a:t>//</a:t>
            </a:r>
            <a:r>
              <a:rPr lang="zh-CN" altLang="en-US" sz="2000" kern="100">
                <a:latin typeface="Calibri"/>
                <a:ea typeface="宋体"/>
                <a:cs typeface="Times New Roman"/>
              </a:rPr>
              <a:t>该函数判断二叉树</a:t>
            </a:r>
            <a:r>
              <a:rPr lang="en-US" altLang="zh-CN" sz="2000" kern="100">
                <a:latin typeface="Calibri"/>
                <a:ea typeface="宋体"/>
                <a:cs typeface="Times New Roman"/>
              </a:rPr>
              <a:t>T</a:t>
            </a:r>
            <a:r>
              <a:rPr lang="zh-CN" altLang="en-US" sz="2000" kern="100">
                <a:latin typeface="Calibri"/>
                <a:ea typeface="宋体"/>
                <a:cs typeface="Times New Roman"/>
              </a:rPr>
              <a:t>是否是满二叉树</a:t>
            </a:r>
          </a:p>
          <a:p>
            <a:pPr lvl="0" algn="just">
              <a:lnSpc>
                <a:spcPct val="150000"/>
              </a:lnSpc>
              <a:spcAft>
                <a:spcPts val="0"/>
              </a:spcAft>
            </a:pPr>
            <a:r>
              <a:rPr lang="en-US" altLang="zh-CN" sz="2000" kern="100">
                <a:latin typeface="Calibri"/>
                <a:ea typeface="宋体"/>
                <a:cs typeface="Times New Roman"/>
              </a:rPr>
              <a:t>//</a:t>
            </a:r>
            <a:r>
              <a:rPr lang="zh-CN" altLang="en-US" sz="2000" kern="100">
                <a:latin typeface="Calibri"/>
                <a:ea typeface="宋体"/>
                <a:cs typeface="Times New Roman"/>
              </a:rPr>
              <a:t>如果是满二叉树，返回</a:t>
            </a:r>
            <a:r>
              <a:rPr lang="en-US" altLang="zh-CN" sz="2000" kern="100">
                <a:latin typeface="Calibri"/>
                <a:ea typeface="宋体"/>
                <a:cs typeface="Times New Roman"/>
              </a:rPr>
              <a:t>TRUE</a:t>
            </a:r>
            <a:r>
              <a:rPr lang="zh-CN" altLang="en-US" sz="2000" kern="100">
                <a:latin typeface="Calibri"/>
                <a:ea typeface="宋体"/>
                <a:cs typeface="Times New Roman"/>
              </a:rPr>
              <a:t>，</a:t>
            </a:r>
            <a:r>
              <a:rPr lang="en-US" altLang="zh-CN" sz="2000" kern="100">
                <a:latin typeface="Calibri"/>
                <a:ea typeface="宋体"/>
                <a:cs typeface="Times New Roman"/>
              </a:rPr>
              <a:t>Depth</a:t>
            </a:r>
            <a:r>
              <a:rPr lang="zh-CN" altLang="en-US" sz="2000" kern="100">
                <a:latin typeface="Calibri"/>
                <a:ea typeface="宋体"/>
                <a:cs typeface="Times New Roman"/>
              </a:rPr>
              <a:t>返回该树的深度；</a:t>
            </a:r>
          </a:p>
          <a:p>
            <a:pPr lvl="0" algn="just">
              <a:lnSpc>
                <a:spcPct val="150000"/>
              </a:lnSpc>
              <a:spcAft>
                <a:spcPts val="0"/>
              </a:spcAft>
            </a:pPr>
            <a:r>
              <a:rPr lang="en-US" altLang="zh-CN" sz="2000" kern="100">
                <a:latin typeface="Calibri"/>
                <a:ea typeface="宋体"/>
                <a:cs typeface="Times New Roman"/>
              </a:rPr>
              <a:t>//</a:t>
            </a:r>
            <a:r>
              <a:rPr lang="zh-CN" altLang="en-US" sz="2000" kern="100">
                <a:latin typeface="Calibri"/>
                <a:ea typeface="宋体"/>
                <a:cs typeface="Times New Roman"/>
              </a:rPr>
              <a:t>否则返回</a:t>
            </a:r>
            <a:r>
              <a:rPr lang="en-US" altLang="zh-CN" sz="2000" kern="100">
                <a:latin typeface="Calibri"/>
                <a:ea typeface="宋体"/>
                <a:cs typeface="Times New Roman"/>
              </a:rPr>
              <a:t>FALSE</a:t>
            </a:r>
            <a:r>
              <a:rPr lang="zh-CN" altLang="en-US" sz="2000" kern="100">
                <a:latin typeface="Calibri"/>
                <a:ea typeface="宋体"/>
                <a:cs typeface="Times New Roman"/>
              </a:rPr>
              <a:t>，</a:t>
            </a:r>
            <a:r>
              <a:rPr lang="en-US" altLang="zh-CN" sz="2000" kern="100">
                <a:latin typeface="Calibri"/>
                <a:ea typeface="宋体"/>
                <a:cs typeface="Times New Roman"/>
              </a:rPr>
              <a:t>Depth</a:t>
            </a:r>
            <a:r>
              <a:rPr lang="zh-CN" altLang="en-US" sz="2000" kern="100">
                <a:latin typeface="Calibri"/>
                <a:ea typeface="宋体"/>
                <a:cs typeface="Times New Roman"/>
              </a:rPr>
              <a:t>无定义；</a:t>
            </a:r>
          </a:p>
        </p:txBody>
      </p:sp>
    </p:spTree>
    <p:extLst>
      <p:ext uri="{BB962C8B-B14F-4D97-AF65-F5344CB8AC3E}">
        <p14:creationId xmlns:p14="http://schemas.microsoft.com/office/powerpoint/2010/main" val="4226339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6694</TotalTime>
  <Words>5671</Words>
  <Application>Microsoft Office PowerPoint</Application>
  <PresentationFormat>全屏显示(4:3)</PresentationFormat>
  <Paragraphs>998</Paragraphs>
  <Slides>105</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105</vt:i4>
      </vt:variant>
    </vt:vector>
  </HeadingPairs>
  <TitlesOfParts>
    <vt:vector size="119" baseType="lpstr">
      <vt:lpstr>方正粗圆简体</vt:lpstr>
      <vt:lpstr>仿宋</vt:lpstr>
      <vt:lpstr>宋体</vt:lpstr>
      <vt:lpstr>Arial</vt:lpstr>
      <vt:lpstr>Calibri</vt:lpstr>
      <vt:lpstr>Cambria Math</vt:lpstr>
      <vt:lpstr>Comic Sans MS</vt:lpstr>
      <vt:lpstr>Symbol</vt:lpstr>
      <vt:lpstr>Times New Roman</vt:lpstr>
      <vt:lpstr>Office 主题</vt:lpstr>
      <vt:lpstr>1_Office 主题</vt:lpstr>
      <vt:lpstr>Visio</vt:lpstr>
      <vt:lpstr>Visio.Drawing.6</vt:lpstr>
      <vt:lpstr>Bitmap Image</vt:lpstr>
      <vt:lpstr>PowerPoint 演示文稿</vt:lpstr>
      <vt:lpstr>PowerPoint 演示文稿</vt:lpstr>
      <vt:lpstr>PowerPoint 演示文稿</vt:lpstr>
      <vt:lpstr>第六章　树</vt:lpstr>
      <vt:lpstr>6.1 树的定义和基本术语 </vt:lpstr>
      <vt:lpstr>6.1.1树的定义 </vt:lpstr>
      <vt:lpstr>PowerPoint 演示文稿</vt:lpstr>
      <vt:lpstr>PowerPoint 演示文稿</vt:lpstr>
      <vt:lpstr>6.1.2 树的基本术语 </vt:lpstr>
      <vt:lpstr>6.1.2 树的基本术语</vt:lpstr>
      <vt:lpstr>6.1.2 树的基本术语</vt:lpstr>
      <vt:lpstr>PowerPoint 演示文稿</vt:lpstr>
      <vt:lpstr>PowerPoint 演示文稿</vt:lpstr>
      <vt:lpstr>6.2 二叉树 </vt:lpstr>
      <vt:lpstr>6.2.1 二叉树的定义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6.2.2 二叉树的性质</vt:lpstr>
      <vt:lpstr>PowerPoint 演示文稿</vt:lpstr>
      <vt:lpstr>6.2.3 二叉树的存储结构 </vt:lpstr>
      <vt:lpstr>6.2.3 二叉树的存储结构 </vt:lpstr>
      <vt:lpstr>6.2.3 二叉树的存储结构 </vt:lpstr>
      <vt:lpstr>6.2.3 二叉树的存储结构</vt:lpstr>
      <vt:lpstr>6.2.3 二叉树的存储结构</vt:lpstr>
      <vt:lpstr>6.2.3 二叉树的存储结构</vt:lpstr>
      <vt:lpstr>6.2.3 二叉树的存储结构</vt:lpstr>
      <vt:lpstr>6.2.3 二叉树的存储结构</vt:lpstr>
      <vt:lpstr>6.2.3 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6.3.4　由遍历序列恢复二叉树</vt:lpstr>
      <vt:lpstr>6.3.4　由遍历序列恢复二叉树</vt:lpstr>
      <vt:lpstr>6.3.4　由遍历序列恢复二叉树</vt:lpstr>
      <vt:lpstr>PowerPoint 演示文稿</vt:lpstr>
      <vt:lpstr>PowerPoint 演示文稿</vt:lpstr>
      <vt:lpstr>6.4线索二叉树 </vt:lpstr>
      <vt:lpstr>6.4.1 线索二叉树的定义</vt:lpstr>
      <vt:lpstr>6.4.1 线索二叉树的定义</vt:lpstr>
      <vt:lpstr>6.4.1 线索二叉树的定义</vt:lpstr>
      <vt:lpstr>6.4.1 线索二叉树的定义</vt:lpstr>
      <vt:lpstr>6.4.2 中序线索二叉树  </vt:lpstr>
      <vt:lpstr>6.4.2 中序线索二叉树 </vt:lpstr>
      <vt:lpstr>6.4.2 中序线索二叉树 </vt:lpstr>
      <vt:lpstr>6.4.2 中序线索二叉树 </vt:lpstr>
      <vt:lpstr>6.4.2 中序线索二叉树 </vt:lpstr>
      <vt:lpstr>PowerPoint 演示文稿</vt:lpstr>
      <vt:lpstr>6.4.2 中序线索二叉树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6.6哈夫曼树及其应用 </vt:lpstr>
      <vt:lpstr>6.6.1　基本概念和术语 </vt:lpstr>
      <vt:lpstr>6.6.1　基本概念和术语 </vt:lpstr>
      <vt:lpstr>6.6.2　构造哈夫曼树 </vt:lpstr>
      <vt:lpstr>6.6.2　构造哈夫曼树 </vt:lpstr>
      <vt:lpstr>6.6.2　构造哈夫曼树</vt:lpstr>
      <vt:lpstr>6.6.2　构造哈夫曼树</vt:lpstr>
      <vt:lpstr>6.6.2　构造哈夫曼树</vt:lpstr>
      <vt:lpstr>6.6.2　构造哈夫曼树</vt:lpstr>
      <vt:lpstr>6.6.3　哈夫曼树的应用 </vt:lpstr>
      <vt:lpstr>6.6.3　哈夫曼树的应用 </vt:lpstr>
      <vt:lpstr>6.6.3　哈夫曼树的应用</vt:lpstr>
      <vt:lpstr>PowerPoint 演示文稿</vt:lpstr>
      <vt:lpstr>PowerPoint 演示文稿</vt:lpstr>
      <vt:lpstr>PowerPoint 演示文稿</vt:lpstr>
      <vt:lpstr>PowerPoint 演示文稿</vt:lpstr>
      <vt:lpstr>PowerPoint 演示文稿</vt:lpstr>
      <vt:lpstr>PowerPoint 演示文稿</vt:lpstr>
      <vt:lpstr>本章小结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adam</cp:lastModifiedBy>
  <cp:revision>431</cp:revision>
  <dcterms:created xsi:type="dcterms:W3CDTF">2014-01-11T11:23:53Z</dcterms:created>
  <dcterms:modified xsi:type="dcterms:W3CDTF">2018-08-30T11:03:44Z</dcterms:modified>
</cp:coreProperties>
</file>