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91"/>
  </p:notesMasterIdLst>
  <p:sldIdLst>
    <p:sldId id="258" r:id="rId3"/>
    <p:sldId id="463" r:id="rId4"/>
    <p:sldId id="462" r:id="rId5"/>
    <p:sldId id="559" r:id="rId6"/>
    <p:sldId id="560" r:id="rId7"/>
    <p:sldId id="561"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6" r:id="rId23"/>
    <p:sldId id="621" r:id="rId24"/>
    <p:sldId id="622" r:id="rId25"/>
    <p:sldId id="577" r:id="rId26"/>
    <p:sldId id="620"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93" r:id="rId43"/>
    <p:sldId id="623" r:id="rId44"/>
    <p:sldId id="624" r:id="rId45"/>
    <p:sldId id="625" r:id="rId46"/>
    <p:sldId id="626" r:id="rId47"/>
    <p:sldId id="627" r:id="rId48"/>
    <p:sldId id="628" r:id="rId49"/>
    <p:sldId id="629" r:id="rId50"/>
    <p:sldId id="630" r:id="rId51"/>
    <p:sldId id="631" r:id="rId52"/>
    <p:sldId id="632" r:id="rId53"/>
    <p:sldId id="633" r:id="rId54"/>
    <p:sldId id="634" r:id="rId55"/>
    <p:sldId id="635" r:id="rId56"/>
    <p:sldId id="636" r:id="rId57"/>
    <p:sldId id="637" r:id="rId58"/>
    <p:sldId id="638" r:id="rId59"/>
    <p:sldId id="639" r:id="rId60"/>
    <p:sldId id="640" r:id="rId61"/>
    <p:sldId id="594" r:id="rId62"/>
    <p:sldId id="595" r:id="rId63"/>
    <p:sldId id="596" r:id="rId64"/>
    <p:sldId id="597" r:id="rId65"/>
    <p:sldId id="598" r:id="rId66"/>
    <p:sldId id="599" r:id="rId67"/>
    <p:sldId id="600" r:id="rId68"/>
    <p:sldId id="601" r:id="rId69"/>
    <p:sldId id="602" r:id="rId70"/>
    <p:sldId id="603" r:id="rId71"/>
    <p:sldId id="604" r:id="rId72"/>
    <p:sldId id="605" r:id="rId73"/>
    <p:sldId id="606" r:id="rId74"/>
    <p:sldId id="607" r:id="rId75"/>
    <p:sldId id="608" r:id="rId76"/>
    <p:sldId id="609" r:id="rId77"/>
    <p:sldId id="610" r:id="rId78"/>
    <p:sldId id="611" r:id="rId79"/>
    <p:sldId id="612" r:id="rId80"/>
    <p:sldId id="613" r:id="rId81"/>
    <p:sldId id="614" r:id="rId82"/>
    <p:sldId id="615" r:id="rId83"/>
    <p:sldId id="616" r:id="rId84"/>
    <p:sldId id="617" r:id="rId85"/>
    <p:sldId id="618" r:id="rId86"/>
    <p:sldId id="553" r:id="rId87"/>
    <p:sldId id="554" r:id="rId88"/>
    <p:sldId id="555" r:id="rId89"/>
    <p:sldId id="293" r:id="rId9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4" autoAdjust="0"/>
    <p:restoredTop sz="94660"/>
  </p:normalViewPr>
  <p:slideViewPr>
    <p:cSldViewPr>
      <p:cViewPr>
        <p:scale>
          <a:sx n="100" d="100"/>
          <a:sy n="100" d="100"/>
        </p:scale>
        <p:origin x="2202" y="3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A0D7C-B78C-4EB7-B616-8309F033361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B1C67FC-5B2F-4AA4-A2F5-093F895A31C9}">
      <dgm:prSet phldrT="[文本]"/>
      <dgm:spPr/>
      <dgm:t>
        <a:bodyPr/>
        <a:lstStyle/>
        <a:p>
          <a:r>
            <a:rPr lang="zh-CN" altLang="en-US"/>
            <a:t>失衡</a:t>
          </a:r>
        </a:p>
      </dgm:t>
    </dgm:pt>
    <dgm:pt modelId="{01BECB90-D99A-4AAC-809E-3EB3FA5ECED2}" type="parTrans" cxnId="{55B26BF5-92E3-45B8-AFE6-49B04E915D1F}">
      <dgm:prSet/>
      <dgm:spPr/>
      <dgm:t>
        <a:bodyPr/>
        <a:lstStyle/>
        <a:p>
          <a:endParaRPr lang="zh-CN" altLang="en-US"/>
        </a:p>
      </dgm:t>
    </dgm:pt>
    <dgm:pt modelId="{79B3F3B6-B529-4688-BE8F-ADEB5C3CD1FB}" type="sibTrans" cxnId="{55B26BF5-92E3-45B8-AFE6-49B04E915D1F}">
      <dgm:prSet/>
      <dgm:spPr/>
      <dgm:t>
        <a:bodyPr/>
        <a:lstStyle/>
        <a:p>
          <a:endParaRPr lang="zh-CN" altLang="en-US"/>
        </a:p>
      </dgm:t>
    </dgm:pt>
    <dgm:pt modelId="{2AC33384-1EFD-4B1D-A829-A2A95972C2A1}">
      <dgm:prSet phldrT="[文本]"/>
      <dgm:spPr/>
      <dgm:t>
        <a:bodyPr/>
        <a:lstStyle/>
        <a:p>
          <a:r>
            <a:rPr lang="en-US" altLang="zh-CN"/>
            <a:t>LL</a:t>
          </a:r>
          <a:r>
            <a:rPr lang="zh-CN" altLang="en-US"/>
            <a:t>型</a:t>
          </a:r>
        </a:p>
      </dgm:t>
    </dgm:pt>
    <dgm:pt modelId="{C120E1EC-C099-4696-A210-C4CDF83EFB7B}" type="parTrans" cxnId="{0306B0FE-239E-4082-8C05-B132768C4428}">
      <dgm:prSet/>
      <dgm:spPr/>
      <dgm:t>
        <a:bodyPr/>
        <a:lstStyle/>
        <a:p>
          <a:endParaRPr lang="zh-CN" altLang="en-US"/>
        </a:p>
      </dgm:t>
    </dgm:pt>
    <dgm:pt modelId="{CAC292B0-2E75-4E50-B770-E704E27CDA0D}" type="sibTrans" cxnId="{0306B0FE-239E-4082-8C05-B132768C4428}">
      <dgm:prSet/>
      <dgm:spPr/>
      <dgm:t>
        <a:bodyPr/>
        <a:lstStyle/>
        <a:p>
          <a:endParaRPr lang="zh-CN" altLang="en-US"/>
        </a:p>
      </dgm:t>
    </dgm:pt>
    <dgm:pt modelId="{77731AC8-E3CA-49EA-B951-DD70046FBEF4}">
      <dgm:prSet phldrT="[文本]"/>
      <dgm:spPr/>
      <dgm:t>
        <a:bodyPr/>
        <a:lstStyle/>
        <a:p>
          <a:r>
            <a:rPr lang="en-US" altLang="zh-CN"/>
            <a:t>RR</a:t>
          </a:r>
          <a:r>
            <a:rPr lang="zh-CN" altLang="en-US"/>
            <a:t>型</a:t>
          </a:r>
        </a:p>
      </dgm:t>
    </dgm:pt>
    <dgm:pt modelId="{274DC515-5728-4A98-9BA3-31161D925FA5}" type="parTrans" cxnId="{DC4DBA35-E534-466E-A0B9-4E3D2367EB4C}">
      <dgm:prSet/>
      <dgm:spPr/>
      <dgm:t>
        <a:bodyPr/>
        <a:lstStyle/>
        <a:p>
          <a:endParaRPr lang="zh-CN" altLang="en-US"/>
        </a:p>
      </dgm:t>
    </dgm:pt>
    <dgm:pt modelId="{5C7E7355-3315-4576-A65E-1C0A9573C229}" type="sibTrans" cxnId="{DC4DBA35-E534-466E-A0B9-4E3D2367EB4C}">
      <dgm:prSet/>
      <dgm:spPr/>
      <dgm:t>
        <a:bodyPr/>
        <a:lstStyle/>
        <a:p>
          <a:endParaRPr lang="zh-CN" altLang="en-US"/>
        </a:p>
      </dgm:t>
    </dgm:pt>
    <dgm:pt modelId="{3EEB2630-59FF-40D6-B184-3F22A4A3C4C4}">
      <dgm:prSet phldrT="[文本]"/>
      <dgm:spPr/>
      <dgm:t>
        <a:bodyPr/>
        <a:lstStyle/>
        <a:p>
          <a:r>
            <a:rPr lang="en-US" altLang="zh-CN"/>
            <a:t>RL</a:t>
          </a:r>
          <a:r>
            <a:rPr lang="zh-CN" altLang="en-US"/>
            <a:t>型</a:t>
          </a:r>
        </a:p>
      </dgm:t>
    </dgm:pt>
    <dgm:pt modelId="{E5F4131D-3363-4978-89F5-FAD7DF9DAC01}" type="parTrans" cxnId="{2E5A11C8-E44D-40D3-9B68-76B4BDEE2409}">
      <dgm:prSet/>
      <dgm:spPr/>
      <dgm:t>
        <a:bodyPr/>
        <a:lstStyle/>
        <a:p>
          <a:endParaRPr lang="zh-CN" altLang="en-US"/>
        </a:p>
      </dgm:t>
    </dgm:pt>
    <dgm:pt modelId="{191646EA-3F52-401F-B962-6FD7FF4F9884}" type="sibTrans" cxnId="{2E5A11C8-E44D-40D3-9B68-76B4BDEE2409}">
      <dgm:prSet/>
      <dgm:spPr/>
      <dgm:t>
        <a:bodyPr/>
        <a:lstStyle/>
        <a:p>
          <a:endParaRPr lang="zh-CN" altLang="en-US"/>
        </a:p>
      </dgm:t>
    </dgm:pt>
    <dgm:pt modelId="{EEF06FF6-A177-4FB3-8526-0C1EA7D4E53F}">
      <dgm:prSet/>
      <dgm:spPr/>
      <dgm:t>
        <a:bodyPr/>
        <a:lstStyle/>
        <a:p>
          <a:r>
            <a:rPr lang="en-US" altLang="zh-CN"/>
            <a:t>LR</a:t>
          </a:r>
          <a:r>
            <a:rPr lang="zh-CN" altLang="en-US"/>
            <a:t>型</a:t>
          </a:r>
        </a:p>
      </dgm:t>
    </dgm:pt>
    <dgm:pt modelId="{46573518-512A-4656-AA8D-BB984C0B059E}" type="parTrans" cxnId="{38EA20D5-88C2-4F89-8A28-AF53DDA82BC0}">
      <dgm:prSet/>
      <dgm:spPr/>
      <dgm:t>
        <a:bodyPr/>
        <a:lstStyle/>
        <a:p>
          <a:endParaRPr lang="zh-CN" altLang="en-US"/>
        </a:p>
      </dgm:t>
    </dgm:pt>
    <dgm:pt modelId="{E1632C34-8C08-414B-B6F8-FC6A98F29C4E}" type="sibTrans" cxnId="{38EA20D5-88C2-4F89-8A28-AF53DDA82BC0}">
      <dgm:prSet/>
      <dgm:spPr/>
      <dgm:t>
        <a:bodyPr/>
        <a:lstStyle/>
        <a:p>
          <a:endParaRPr lang="zh-CN" altLang="en-US"/>
        </a:p>
      </dgm:t>
    </dgm:pt>
    <dgm:pt modelId="{663C457A-E989-48EF-9EAF-989CE0A73726}" type="pres">
      <dgm:prSet presAssocID="{99FA0D7C-B78C-4EB7-B616-8309F0333618}" presName="Name0" presStyleCnt="0">
        <dgm:presLayoutVars>
          <dgm:chPref val="1"/>
          <dgm:dir/>
          <dgm:animOne val="branch"/>
          <dgm:animLvl val="lvl"/>
          <dgm:resizeHandles val="exact"/>
        </dgm:presLayoutVars>
      </dgm:prSet>
      <dgm:spPr/>
      <dgm:t>
        <a:bodyPr/>
        <a:lstStyle/>
        <a:p>
          <a:endParaRPr lang="zh-CN" altLang="en-US"/>
        </a:p>
      </dgm:t>
    </dgm:pt>
    <dgm:pt modelId="{CA9A277E-6F3B-4D83-A89D-189A341AFF39}" type="pres">
      <dgm:prSet presAssocID="{8B1C67FC-5B2F-4AA4-A2F5-093F895A31C9}" presName="root1" presStyleCnt="0"/>
      <dgm:spPr/>
    </dgm:pt>
    <dgm:pt modelId="{86445541-D8C1-4967-ACCE-5FD49168BBCC}" type="pres">
      <dgm:prSet presAssocID="{8B1C67FC-5B2F-4AA4-A2F5-093F895A31C9}" presName="LevelOneTextNode" presStyleLbl="node0" presStyleIdx="0" presStyleCnt="1">
        <dgm:presLayoutVars>
          <dgm:chPref val="3"/>
        </dgm:presLayoutVars>
      </dgm:prSet>
      <dgm:spPr/>
      <dgm:t>
        <a:bodyPr/>
        <a:lstStyle/>
        <a:p>
          <a:endParaRPr lang="zh-CN" altLang="en-US"/>
        </a:p>
      </dgm:t>
    </dgm:pt>
    <dgm:pt modelId="{BE48B4A4-BCBA-4164-AD3D-455A0DD33996}" type="pres">
      <dgm:prSet presAssocID="{8B1C67FC-5B2F-4AA4-A2F5-093F895A31C9}" presName="level2hierChild" presStyleCnt="0"/>
      <dgm:spPr/>
    </dgm:pt>
    <dgm:pt modelId="{0BB47854-FD20-44B2-9DF4-36162CE67A94}" type="pres">
      <dgm:prSet presAssocID="{C120E1EC-C099-4696-A210-C4CDF83EFB7B}" presName="conn2-1" presStyleLbl="parChTrans1D2" presStyleIdx="0" presStyleCnt="4"/>
      <dgm:spPr/>
      <dgm:t>
        <a:bodyPr/>
        <a:lstStyle/>
        <a:p>
          <a:endParaRPr lang="zh-CN" altLang="en-US"/>
        </a:p>
      </dgm:t>
    </dgm:pt>
    <dgm:pt modelId="{4B4C0B92-A14B-4407-AAA9-48E3D68F33B7}" type="pres">
      <dgm:prSet presAssocID="{C120E1EC-C099-4696-A210-C4CDF83EFB7B}" presName="connTx" presStyleLbl="parChTrans1D2" presStyleIdx="0" presStyleCnt="4"/>
      <dgm:spPr/>
      <dgm:t>
        <a:bodyPr/>
        <a:lstStyle/>
        <a:p>
          <a:endParaRPr lang="zh-CN" altLang="en-US"/>
        </a:p>
      </dgm:t>
    </dgm:pt>
    <dgm:pt modelId="{A1A289C1-72A1-44BE-9806-A310D4DE9CB1}" type="pres">
      <dgm:prSet presAssocID="{2AC33384-1EFD-4B1D-A829-A2A95972C2A1}" presName="root2" presStyleCnt="0"/>
      <dgm:spPr/>
    </dgm:pt>
    <dgm:pt modelId="{303BF13C-474B-4F91-8022-B9069F335FEA}" type="pres">
      <dgm:prSet presAssocID="{2AC33384-1EFD-4B1D-A829-A2A95972C2A1}" presName="LevelTwoTextNode" presStyleLbl="node2" presStyleIdx="0" presStyleCnt="4">
        <dgm:presLayoutVars>
          <dgm:chPref val="3"/>
        </dgm:presLayoutVars>
      </dgm:prSet>
      <dgm:spPr/>
      <dgm:t>
        <a:bodyPr/>
        <a:lstStyle/>
        <a:p>
          <a:endParaRPr lang="zh-CN" altLang="en-US"/>
        </a:p>
      </dgm:t>
    </dgm:pt>
    <dgm:pt modelId="{60831832-E2B3-463A-841A-89E5BB249D9A}" type="pres">
      <dgm:prSet presAssocID="{2AC33384-1EFD-4B1D-A829-A2A95972C2A1}" presName="level3hierChild" presStyleCnt="0"/>
      <dgm:spPr/>
    </dgm:pt>
    <dgm:pt modelId="{40A16024-9B05-4C0A-AAC1-0E9E248468E3}" type="pres">
      <dgm:prSet presAssocID="{274DC515-5728-4A98-9BA3-31161D925FA5}" presName="conn2-1" presStyleLbl="parChTrans1D2" presStyleIdx="1" presStyleCnt="4"/>
      <dgm:spPr/>
      <dgm:t>
        <a:bodyPr/>
        <a:lstStyle/>
        <a:p>
          <a:endParaRPr lang="zh-CN" altLang="en-US"/>
        </a:p>
      </dgm:t>
    </dgm:pt>
    <dgm:pt modelId="{077FBD2C-CA6F-4508-B342-21FAABD4CBB1}" type="pres">
      <dgm:prSet presAssocID="{274DC515-5728-4A98-9BA3-31161D925FA5}" presName="connTx" presStyleLbl="parChTrans1D2" presStyleIdx="1" presStyleCnt="4"/>
      <dgm:spPr/>
      <dgm:t>
        <a:bodyPr/>
        <a:lstStyle/>
        <a:p>
          <a:endParaRPr lang="zh-CN" altLang="en-US"/>
        </a:p>
      </dgm:t>
    </dgm:pt>
    <dgm:pt modelId="{2198A4C7-1308-40CA-AD7F-3654BB8C751F}" type="pres">
      <dgm:prSet presAssocID="{77731AC8-E3CA-49EA-B951-DD70046FBEF4}" presName="root2" presStyleCnt="0"/>
      <dgm:spPr/>
    </dgm:pt>
    <dgm:pt modelId="{7F921D65-7954-4477-94CC-ECF9557D29A3}" type="pres">
      <dgm:prSet presAssocID="{77731AC8-E3CA-49EA-B951-DD70046FBEF4}" presName="LevelTwoTextNode" presStyleLbl="node2" presStyleIdx="1" presStyleCnt="4">
        <dgm:presLayoutVars>
          <dgm:chPref val="3"/>
        </dgm:presLayoutVars>
      </dgm:prSet>
      <dgm:spPr/>
      <dgm:t>
        <a:bodyPr/>
        <a:lstStyle/>
        <a:p>
          <a:endParaRPr lang="zh-CN" altLang="en-US"/>
        </a:p>
      </dgm:t>
    </dgm:pt>
    <dgm:pt modelId="{9AC01D92-D7A5-42B8-B216-AF1E3BB948F2}" type="pres">
      <dgm:prSet presAssocID="{77731AC8-E3CA-49EA-B951-DD70046FBEF4}" presName="level3hierChild" presStyleCnt="0"/>
      <dgm:spPr/>
    </dgm:pt>
    <dgm:pt modelId="{08F4DC5D-588C-4359-B199-0DDD603F46EA}" type="pres">
      <dgm:prSet presAssocID="{E5F4131D-3363-4978-89F5-FAD7DF9DAC01}" presName="conn2-1" presStyleLbl="parChTrans1D2" presStyleIdx="2" presStyleCnt="4"/>
      <dgm:spPr/>
      <dgm:t>
        <a:bodyPr/>
        <a:lstStyle/>
        <a:p>
          <a:endParaRPr lang="zh-CN" altLang="en-US"/>
        </a:p>
      </dgm:t>
    </dgm:pt>
    <dgm:pt modelId="{260E5AA0-0D26-42E7-9B04-423DC70CEC00}" type="pres">
      <dgm:prSet presAssocID="{E5F4131D-3363-4978-89F5-FAD7DF9DAC01}" presName="connTx" presStyleLbl="parChTrans1D2" presStyleIdx="2" presStyleCnt="4"/>
      <dgm:spPr/>
      <dgm:t>
        <a:bodyPr/>
        <a:lstStyle/>
        <a:p>
          <a:endParaRPr lang="zh-CN" altLang="en-US"/>
        </a:p>
      </dgm:t>
    </dgm:pt>
    <dgm:pt modelId="{5610ACF2-1CAA-4539-BAA5-A7595B18CBEF}" type="pres">
      <dgm:prSet presAssocID="{3EEB2630-59FF-40D6-B184-3F22A4A3C4C4}" presName="root2" presStyleCnt="0"/>
      <dgm:spPr/>
    </dgm:pt>
    <dgm:pt modelId="{C8BC8B24-B8D8-4128-90F1-1CB62F5C3325}" type="pres">
      <dgm:prSet presAssocID="{3EEB2630-59FF-40D6-B184-3F22A4A3C4C4}" presName="LevelTwoTextNode" presStyleLbl="node2" presStyleIdx="2" presStyleCnt="4">
        <dgm:presLayoutVars>
          <dgm:chPref val="3"/>
        </dgm:presLayoutVars>
      </dgm:prSet>
      <dgm:spPr/>
      <dgm:t>
        <a:bodyPr/>
        <a:lstStyle/>
        <a:p>
          <a:endParaRPr lang="zh-CN" altLang="en-US"/>
        </a:p>
      </dgm:t>
    </dgm:pt>
    <dgm:pt modelId="{2415894E-9D29-4E47-A124-D3EE8100AEC8}" type="pres">
      <dgm:prSet presAssocID="{3EEB2630-59FF-40D6-B184-3F22A4A3C4C4}" presName="level3hierChild" presStyleCnt="0"/>
      <dgm:spPr/>
    </dgm:pt>
    <dgm:pt modelId="{BDF26618-BD43-44FD-9697-E1444C0DDF75}" type="pres">
      <dgm:prSet presAssocID="{46573518-512A-4656-AA8D-BB984C0B059E}" presName="conn2-1" presStyleLbl="parChTrans1D2" presStyleIdx="3" presStyleCnt="4"/>
      <dgm:spPr/>
      <dgm:t>
        <a:bodyPr/>
        <a:lstStyle/>
        <a:p>
          <a:endParaRPr lang="zh-CN" altLang="en-US"/>
        </a:p>
      </dgm:t>
    </dgm:pt>
    <dgm:pt modelId="{8C522A1A-709A-440A-8957-87B51F66A947}" type="pres">
      <dgm:prSet presAssocID="{46573518-512A-4656-AA8D-BB984C0B059E}" presName="connTx" presStyleLbl="parChTrans1D2" presStyleIdx="3" presStyleCnt="4"/>
      <dgm:spPr/>
      <dgm:t>
        <a:bodyPr/>
        <a:lstStyle/>
        <a:p>
          <a:endParaRPr lang="zh-CN" altLang="en-US"/>
        </a:p>
      </dgm:t>
    </dgm:pt>
    <dgm:pt modelId="{B2AA951E-4661-4807-B1C1-FC78613FD942}" type="pres">
      <dgm:prSet presAssocID="{EEF06FF6-A177-4FB3-8526-0C1EA7D4E53F}" presName="root2" presStyleCnt="0"/>
      <dgm:spPr/>
    </dgm:pt>
    <dgm:pt modelId="{20356E91-6881-4B36-9E77-8EE4C4FA27BE}" type="pres">
      <dgm:prSet presAssocID="{EEF06FF6-A177-4FB3-8526-0C1EA7D4E53F}" presName="LevelTwoTextNode" presStyleLbl="node2" presStyleIdx="3" presStyleCnt="4">
        <dgm:presLayoutVars>
          <dgm:chPref val="3"/>
        </dgm:presLayoutVars>
      </dgm:prSet>
      <dgm:spPr/>
      <dgm:t>
        <a:bodyPr/>
        <a:lstStyle/>
        <a:p>
          <a:endParaRPr lang="zh-CN" altLang="en-US"/>
        </a:p>
      </dgm:t>
    </dgm:pt>
    <dgm:pt modelId="{274B7D71-7C41-4BC6-9743-7580A875D4BE}" type="pres">
      <dgm:prSet presAssocID="{EEF06FF6-A177-4FB3-8526-0C1EA7D4E53F}" presName="level3hierChild" presStyleCnt="0"/>
      <dgm:spPr/>
    </dgm:pt>
  </dgm:ptLst>
  <dgm:cxnLst>
    <dgm:cxn modelId="{7079718B-1CCE-49DE-8145-2FE41BEA4EFD}" type="presOf" srcId="{274DC515-5728-4A98-9BA3-31161D925FA5}" destId="{077FBD2C-CA6F-4508-B342-21FAABD4CBB1}" srcOrd="1" destOrd="0" presId="urn:microsoft.com/office/officeart/2008/layout/HorizontalMultiLevelHierarchy"/>
    <dgm:cxn modelId="{38EA20D5-88C2-4F89-8A28-AF53DDA82BC0}" srcId="{8B1C67FC-5B2F-4AA4-A2F5-093F895A31C9}" destId="{EEF06FF6-A177-4FB3-8526-0C1EA7D4E53F}" srcOrd="3" destOrd="0" parTransId="{46573518-512A-4656-AA8D-BB984C0B059E}" sibTransId="{E1632C34-8C08-414B-B6F8-FC6A98F29C4E}"/>
    <dgm:cxn modelId="{55924F76-7FA7-4021-9182-D4FB9DC5987C}" type="presOf" srcId="{C120E1EC-C099-4696-A210-C4CDF83EFB7B}" destId="{0BB47854-FD20-44B2-9DF4-36162CE67A94}" srcOrd="0" destOrd="0" presId="urn:microsoft.com/office/officeart/2008/layout/HorizontalMultiLevelHierarchy"/>
    <dgm:cxn modelId="{F96317BC-0365-4499-9627-B2413DCDED3C}" type="presOf" srcId="{3EEB2630-59FF-40D6-B184-3F22A4A3C4C4}" destId="{C8BC8B24-B8D8-4128-90F1-1CB62F5C3325}" srcOrd="0" destOrd="0" presId="urn:microsoft.com/office/officeart/2008/layout/HorizontalMultiLevelHierarchy"/>
    <dgm:cxn modelId="{DFFEC4B7-5822-4BD0-9634-1526AFC6D4E4}" type="presOf" srcId="{46573518-512A-4656-AA8D-BB984C0B059E}" destId="{BDF26618-BD43-44FD-9697-E1444C0DDF75}" srcOrd="0" destOrd="0" presId="urn:microsoft.com/office/officeart/2008/layout/HorizontalMultiLevelHierarchy"/>
    <dgm:cxn modelId="{55B26BF5-92E3-45B8-AFE6-49B04E915D1F}" srcId="{99FA0D7C-B78C-4EB7-B616-8309F0333618}" destId="{8B1C67FC-5B2F-4AA4-A2F5-093F895A31C9}" srcOrd="0" destOrd="0" parTransId="{01BECB90-D99A-4AAC-809E-3EB3FA5ECED2}" sibTransId="{79B3F3B6-B529-4688-BE8F-ADEB5C3CD1FB}"/>
    <dgm:cxn modelId="{31538789-6988-49B2-9A1B-25695E33BF20}" type="presOf" srcId="{E5F4131D-3363-4978-89F5-FAD7DF9DAC01}" destId="{08F4DC5D-588C-4359-B199-0DDD603F46EA}" srcOrd="0" destOrd="0" presId="urn:microsoft.com/office/officeart/2008/layout/HorizontalMultiLevelHierarchy"/>
    <dgm:cxn modelId="{1DA34776-6233-4668-AB25-746A59AA61E6}" type="presOf" srcId="{46573518-512A-4656-AA8D-BB984C0B059E}" destId="{8C522A1A-709A-440A-8957-87B51F66A947}" srcOrd="1" destOrd="0" presId="urn:microsoft.com/office/officeart/2008/layout/HorizontalMultiLevelHierarchy"/>
    <dgm:cxn modelId="{DC4DBA35-E534-466E-A0B9-4E3D2367EB4C}" srcId="{8B1C67FC-5B2F-4AA4-A2F5-093F895A31C9}" destId="{77731AC8-E3CA-49EA-B951-DD70046FBEF4}" srcOrd="1" destOrd="0" parTransId="{274DC515-5728-4A98-9BA3-31161D925FA5}" sibTransId="{5C7E7355-3315-4576-A65E-1C0A9573C229}"/>
    <dgm:cxn modelId="{ADD71C49-B240-4A23-9AEB-F70BA8A33F16}" type="presOf" srcId="{99FA0D7C-B78C-4EB7-B616-8309F0333618}" destId="{663C457A-E989-48EF-9EAF-989CE0A73726}" srcOrd="0" destOrd="0" presId="urn:microsoft.com/office/officeart/2008/layout/HorizontalMultiLevelHierarchy"/>
    <dgm:cxn modelId="{5C1EF2F6-C8BA-4A3B-A4B4-5B80F45AAD90}" type="presOf" srcId="{E5F4131D-3363-4978-89F5-FAD7DF9DAC01}" destId="{260E5AA0-0D26-42E7-9B04-423DC70CEC00}" srcOrd="1" destOrd="0" presId="urn:microsoft.com/office/officeart/2008/layout/HorizontalMultiLevelHierarchy"/>
    <dgm:cxn modelId="{2E5A11C8-E44D-40D3-9B68-76B4BDEE2409}" srcId="{8B1C67FC-5B2F-4AA4-A2F5-093F895A31C9}" destId="{3EEB2630-59FF-40D6-B184-3F22A4A3C4C4}" srcOrd="2" destOrd="0" parTransId="{E5F4131D-3363-4978-89F5-FAD7DF9DAC01}" sibTransId="{191646EA-3F52-401F-B962-6FD7FF4F9884}"/>
    <dgm:cxn modelId="{B60A98B7-748F-437E-8A23-FBA9C969A207}" type="presOf" srcId="{8B1C67FC-5B2F-4AA4-A2F5-093F895A31C9}" destId="{86445541-D8C1-4967-ACCE-5FD49168BBCC}" srcOrd="0" destOrd="0" presId="urn:microsoft.com/office/officeart/2008/layout/HorizontalMultiLevelHierarchy"/>
    <dgm:cxn modelId="{4F5779A0-774A-4D06-A498-2BE58D050920}" type="presOf" srcId="{77731AC8-E3CA-49EA-B951-DD70046FBEF4}" destId="{7F921D65-7954-4477-94CC-ECF9557D29A3}" srcOrd="0" destOrd="0" presId="urn:microsoft.com/office/officeart/2008/layout/HorizontalMultiLevelHierarchy"/>
    <dgm:cxn modelId="{D0E9B181-348E-4370-B75B-0258F8C773DF}" type="presOf" srcId="{EEF06FF6-A177-4FB3-8526-0C1EA7D4E53F}" destId="{20356E91-6881-4B36-9E77-8EE4C4FA27BE}" srcOrd="0" destOrd="0" presId="urn:microsoft.com/office/officeart/2008/layout/HorizontalMultiLevelHierarchy"/>
    <dgm:cxn modelId="{8AFD1ABB-3A48-4393-85CA-E40F8BCC8CA7}" type="presOf" srcId="{2AC33384-1EFD-4B1D-A829-A2A95972C2A1}" destId="{303BF13C-474B-4F91-8022-B9069F335FEA}" srcOrd="0" destOrd="0" presId="urn:microsoft.com/office/officeart/2008/layout/HorizontalMultiLevelHierarchy"/>
    <dgm:cxn modelId="{0306B0FE-239E-4082-8C05-B132768C4428}" srcId="{8B1C67FC-5B2F-4AA4-A2F5-093F895A31C9}" destId="{2AC33384-1EFD-4B1D-A829-A2A95972C2A1}" srcOrd="0" destOrd="0" parTransId="{C120E1EC-C099-4696-A210-C4CDF83EFB7B}" sibTransId="{CAC292B0-2E75-4E50-B770-E704E27CDA0D}"/>
    <dgm:cxn modelId="{908D118D-C34C-464B-B76F-21E1EECD4CDB}" type="presOf" srcId="{C120E1EC-C099-4696-A210-C4CDF83EFB7B}" destId="{4B4C0B92-A14B-4407-AAA9-48E3D68F33B7}" srcOrd="1" destOrd="0" presId="urn:microsoft.com/office/officeart/2008/layout/HorizontalMultiLevelHierarchy"/>
    <dgm:cxn modelId="{BD07FBE5-17D1-4DD7-9AC2-9673FE489E9B}" type="presOf" srcId="{274DC515-5728-4A98-9BA3-31161D925FA5}" destId="{40A16024-9B05-4C0A-AAC1-0E9E248468E3}" srcOrd="0" destOrd="0" presId="urn:microsoft.com/office/officeart/2008/layout/HorizontalMultiLevelHierarchy"/>
    <dgm:cxn modelId="{A1BB92C4-8D25-4B0C-B406-6BD6CACBA629}" type="presParOf" srcId="{663C457A-E989-48EF-9EAF-989CE0A73726}" destId="{CA9A277E-6F3B-4D83-A89D-189A341AFF39}" srcOrd="0" destOrd="0" presId="urn:microsoft.com/office/officeart/2008/layout/HorizontalMultiLevelHierarchy"/>
    <dgm:cxn modelId="{FF1B10B9-08FC-4FD3-A70F-EED787137946}" type="presParOf" srcId="{CA9A277E-6F3B-4D83-A89D-189A341AFF39}" destId="{86445541-D8C1-4967-ACCE-5FD49168BBCC}" srcOrd="0" destOrd="0" presId="urn:microsoft.com/office/officeart/2008/layout/HorizontalMultiLevelHierarchy"/>
    <dgm:cxn modelId="{735E4511-68BF-46BB-991F-F36DA35533D0}" type="presParOf" srcId="{CA9A277E-6F3B-4D83-A89D-189A341AFF39}" destId="{BE48B4A4-BCBA-4164-AD3D-455A0DD33996}" srcOrd="1" destOrd="0" presId="urn:microsoft.com/office/officeart/2008/layout/HorizontalMultiLevelHierarchy"/>
    <dgm:cxn modelId="{CDADADF8-139F-496B-87AC-E973547893C9}" type="presParOf" srcId="{BE48B4A4-BCBA-4164-AD3D-455A0DD33996}" destId="{0BB47854-FD20-44B2-9DF4-36162CE67A94}" srcOrd="0" destOrd="0" presId="urn:microsoft.com/office/officeart/2008/layout/HorizontalMultiLevelHierarchy"/>
    <dgm:cxn modelId="{B6362150-0661-4001-8ABD-02DF0056473D}" type="presParOf" srcId="{0BB47854-FD20-44B2-9DF4-36162CE67A94}" destId="{4B4C0B92-A14B-4407-AAA9-48E3D68F33B7}" srcOrd="0" destOrd="0" presId="urn:microsoft.com/office/officeart/2008/layout/HorizontalMultiLevelHierarchy"/>
    <dgm:cxn modelId="{E63AE8CA-8772-43D2-8618-C85940725652}" type="presParOf" srcId="{BE48B4A4-BCBA-4164-AD3D-455A0DD33996}" destId="{A1A289C1-72A1-44BE-9806-A310D4DE9CB1}" srcOrd="1" destOrd="0" presId="urn:microsoft.com/office/officeart/2008/layout/HorizontalMultiLevelHierarchy"/>
    <dgm:cxn modelId="{712F7BDE-6DD7-4C7F-BFB9-D38016FFFD18}" type="presParOf" srcId="{A1A289C1-72A1-44BE-9806-A310D4DE9CB1}" destId="{303BF13C-474B-4F91-8022-B9069F335FEA}" srcOrd="0" destOrd="0" presId="urn:microsoft.com/office/officeart/2008/layout/HorizontalMultiLevelHierarchy"/>
    <dgm:cxn modelId="{37F46F77-96BA-43D6-813D-E40128180E33}" type="presParOf" srcId="{A1A289C1-72A1-44BE-9806-A310D4DE9CB1}" destId="{60831832-E2B3-463A-841A-89E5BB249D9A}" srcOrd="1" destOrd="0" presId="urn:microsoft.com/office/officeart/2008/layout/HorizontalMultiLevelHierarchy"/>
    <dgm:cxn modelId="{1649041D-36D5-4444-87BC-ADAA45592A01}" type="presParOf" srcId="{BE48B4A4-BCBA-4164-AD3D-455A0DD33996}" destId="{40A16024-9B05-4C0A-AAC1-0E9E248468E3}" srcOrd="2" destOrd="0" presId="urn:microsoft.com/office/officeart/2008/layout/HorizontalMultiLevelHierarchy"/>
    <dgm:cxn modelId="{E334544B-4C7F-47A0-8815-2319A8B399B0}" type="presParOf" srcId="{40A16024-9B05-4C0A-AAC1-0E9E248468E3}" destId="{077FBD2C-CA6F-4508-B342-21FAABD4CBB1}" srcOrd="0" destOrd="0" presId="urn:microsoft.com/office/officeart/2008/layout/HorizontalMultiLevelHierarchy"/>
    <dgm:cxn modelId="{8B047AA8-2533-4F12-ADB3-6B3D85F15EBB}" type="presParOf" srcId="{BE48B4A4-BCBA-4164-AD3D-455A0DD33996}" destId="{2198A4C7-1308-40CA-AD7F-3654BB8C751F}" srcOrd="3" destOrd="0" presId="urn:microsoft.com/office/officeart/2008/layout/HorizontalMultiLevelHierarchy"/>
    <dgm:cxn modelId="{49DFEF63-4056-4F0F-8692-4FAE88E930E8}" type="presParOf" srcId="{2198A4C7-1308-40CA-AD7F-3654BB8C751F}" destId="{7F921D65-7954-4477-94CC-ECF9557D29A3}" srcOrd="0" destOrd="0" presId="urn:microsoft.com/office/officeart/2008/layout/HorizontalMultiLevelHierarchy"/>
    <dgm:cxn modelId="{AF1CC314-F6B8-427D-BC59-55201A8A79EC}" type="presParOf" srcId="{2198A4C7-1308-40CA-AD7F-3654BB8C751F}" destId="{9AC01D92-D7A5-42B8-B216-AF1E3BB948F2}" srcOrd="1" destOrd="0" presId="urn:microsoft.com/office/officeart/2008/layout/HorizontalMultiLevelHierarchy"/>
    <dgm:cxn modelId="{7BB86016-E738-42C1-A42A-8D4E880DF11D}" type="presParOf" srcId="{BE48B4A4-BCBA-4164-AD3D-455A0DD33996}" destId="{08F4DC5D-588C-4359-B199-0DDD603F46EA}" srcOrd="4" destOrd="0" presId="urn:microsoft.com/office/officeart/2008/layout/HorizontalMultiLevelHierarchy"/>
    <dgm:cxn modelId="{805C7864-79C6-464B-B17C-BDB962F792AB}" type="presParOf" srcId="{08F4DC5D-588C-4359-B199-0DDD603F46EA}" destId="{260E5AA0-0D26-42E7-9B04-423DC70CEC00}" srcOrd="0" destOrd="0" presId="urn:microsoft.com/office/officeart/2008/layout/HorizontalMultiLevelHierarchy"/>
    <dgm:cxn modelId="{0CA2A099-E071-4142-B53B-E67D1BD1C656}" type="presParOf" srcId="{BE48B4A4-BCBA-4164-AD3D-455A0DD33996}" destId="{5610ACF2-1CAA-4539-BAA5-A7595B18CBEF}" srcOrd="5" destOrd="0" presId="urn:microsoft.com/office/officeart/2008/layout/HorizontalMultiLevelHierarchy"/>
    <dgm:cxn modelId="{B76AC0DD-9DDC-407D-B874-C5202B379ED3}" type="presParOf" srcId="{5610ACF2-1CAA-4539-BAA5-A7595B18CBEF}" destId="{C8BC8B24-B8D8-4128-90F1-1CB62F5C3325}" srcOrd="0" destOrd="0" presId="urn:microsoft.com/office/officeart/2008/layout/HorizontalMultiLevelHierarchy"/>
    <dgm:cxn modelId="{8750274B-3BC6-4AD1-B748-501DE805412A}" type="presParOf" srcId="{5610ACF2-1CAA-4539-BAA5-A7595B18CBEF}" destId="{2415894E-9D29-4E47-A124-D3EE8100AEC8}" srcOrd="1" destOrd="0" presId="urn:microsoft.com/office/officeart/2008/layout/HorizontalMultiLevelHierarchy"/>
    <dgm:cxn modelId="{140A8568-BAD1-4D48-A689-E6EF7E67D3F7}" type="presParOf" srcId="{BE48B4A4-BCBA-4164-AD3D-455A0DD33996}" destId="{BDF26618-BD43-44FD-9697-E1444C0DDF75}" srcOrd="6" destOrd="0" presId="urn:microsoft.com/office/officeart/2008/layout/HorizontalMultiLevelHierarchy"/>
    <dgm:cxn modelId="{563FBEDA-EEC7-4CC1-9D15-16DC05D5D7EB}" type="presParOf" srcId="{BDF26618-BD43-44FD-9697-E1444C0DDF75}" destId="{8C522A1A-709A-440A-8957-87B51F66A947}" srcOrd="0" destOrd="0" presId="urn:microsoft.com/office/officeart/2008/layout/HorizontalMultiLevelHierarchy"/>
    <dgm:cxn modelId="{7273C7AA-D41B-4D67-92AA-3197DA834E7C}" type="presParOf" srcId="{BE48B4A4-BCBA-4164-AD3D-455A0DD33996}" destId="{B2AA951E-4661-4807-B1C1-FC78613FD942}" srcOrd="7" destOrd="0" presId="urn:microsoft.com/office/officeart/2008/layout/HorizontalMultiLevelHierarchy"/>
    <dgm:cxn modelId="{93DC4D75-6571-40BB-BB78-AD1025F66AF6}" type="presParOf" srcId="{B2AA951E-4661-4807-B1C1-FC78613FD942}" destId="{20356E91-6881-4B36-9E77-8EE4C4FA27BE}" srcOrd="0" destOrd="0" presId="urn:microsoft.com/office/officeart/2008/layout/HorizontalMultiLevelHierarchy"/>
    <dgm:cxn modelId="{A85D8939-38C2-43DD-B6EE-F2D724FA479D}" type="presParOf" srcId="{B2AA951E-4661-4807-B1C1-FC78613FD942}" destId="{274B7D71-7C41-4BC6-9743-7580A875D4B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26618-BD43-44FD-9697-E1444C0DDF75}">
      <dsp:nvSpPr>
        <dsp:cNvPr id="0" name=""/>
        <dsp:cNvSpPr/>
      </dsp:nvSpPr>
      <dsp:spPr>
        <a:xfrm>
          <a:off x="1684826" y="1304032"/>
          <a:ext cx="325069" cy="929122"/>
        </a:xfrm>
        <a:custGeom>
          <a:avLst/>
          <a:gdLst/>
          <a:ahLst/>
          <a:cxnLst/>
          <a:rect l="0" t="0" r="0" b="0"/>
          <a:pathLst>
            <a:path>
              <a:moveTo>
                <a:pt x="0" y="0"/>
              </a:moveTo>
              <a:lnTo>
                <a:pt x="162534" y="0"/>
              </a:lnTo>
              <a:lnTo>
                <a:pt x="162534" y="929122"/>
              </a:lnTo>
              <a:lnTo>
                <a:pt x="325069" y="929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22752" y="1743984"/>
        <a:ext cx="49217" cy="49217"/>
      </dsp:txXfrm>
    </dsp:sp>
    <dsp:sp modelId="{08F4DC5D-588C-4359-B199-0DDD603F46EA}">
      <dsp:nvSpPr>
        <dsp:cNvPr id="0" name=""/>
        <dsp:cNvSpPr/>
      </dsp:nvSpPr>
      <dsp:spPr>
        <a:xfrm>
          <a:off x="1684826" y="1304032"/>
          <a:ext cx="325069" cy="309707"/>
        </a:xfrm>
        <a:custGeom>
          <a:avLst/>
          <a:gdLst/>
          <a:ahLst/>
          <a:cxnLst/>
          <a:rect l="0" t="0" r="0" b="0"/>
          <a:pathLst>
            <a:path>
              <a:moveTo>
                <a:pt x="0" y="0"/>
              </a:moveTo>
              <a:lnTo>
                <a:pt x="162534" y="0"/>
              </a:lnTo>
              <a:lnTo>
                <a:pt x="162534" y="309707"/>
              </a:lnTo>
              <a:lnTo>
                <a:pt x="325069" y="309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36136" y="1447661"/>
        <a:ext cx="22449" cy="22449"/>
      </dsp:txXfrm>
    </dsp:sp>
    <dsp:sp modelId="{40A16024-9B05-4C0A-AAC1-0E9E248468E3}">
      <dsp:nvSpPr>
        <dsp:cNvPr id="0" name=""/>
        <dsp:cNvSpPr/>
      </dsp:nvSpPr>
      <dsp:spPr>
        <a:xfrm>
          <a:off x="1684826" y="994324"/>
          <a:ext cx="325069" cy="309707"/>
        </a:xfrm>
        <a:custGeom>
          <a:avLst/>
          <a:gdLst/>
          <a:ahLst/>
          <a:cxnLst/>
          <a:rect l="0" t="0" r="0" b="0"/>
          <a:pathLst>
            <a:path>
              <a:moveTo>
                <a:pt x="0" y="309707"/>
              </a:moveTo>
              <a:lnTo>
                <a:pt x="162534" y="309707"/>
              </a:lnTo>
              <a:lnTo>
                <a:pt x="162534" y="0"/>
              </a:lnTo>
              <a:lnTo>
                <a:pt x="3250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36136" y="1137953"/>
        <a:ext cx="22449" cy="22449"/>
      </dsp:txXfrm>
    </dsp:sp>
    <dsp:sp modelId="{0BB47854-FD20-44B2-9DF4-36162CE67A94}">
      <dsp:nvSpPr>
        <dsp:cNvPr id="0" name=""/>
        <dsp:cNvSpPr/>
      </dsp:nvSpPr>
      <dsp:spPr>
        <a:xfrm>
          <a:off x="1684826" y="374909"/>
          <a:ext cx="325069" cy="929122"/>
        </a:xfrm>
        <a:custGeom>
          <a:avLst/>
          <a:gdLst/>
          <a:ahLst/>
          <a:cxnLst/>
          <a:rect l="0" t="0" r="0" b="0"/>
          <a:pathLst>
            <a:path>
              <a:moveTo>
                <a:pt x="0" y="929122"/>
              </a:moveTo>
              <a:lnTo>
                <a:pt x="162534" y="929122"/>
              </a:lnTo>
              <a:lnTo>
                <a:pt x="162534" y="0"/>
              </a:lnTo>
              <a:lnTo>
                <a:pt x="3250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22752" y="814861"/>
        <a:ext cx="49217" cy="49217"/>
      </dsp:txXfrm>
    </dsp:sp>
    <dsp:sp modelId="{86445541-D8C1-4967-ACCE-5FD49168BBCC}">
      <dsp:nvSpPr>
        <dsp:cNvPr id="0" name=""/>
        <dsp:cNvSpPr/>
      </dsp:nvSpPr>
      <dsp:spPr>
        <a:xfrm rot="16200000">
          <a:off x="133028" y="1056265"/>
          <a:ext cx="2608064" cy="495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a:t>失衡</a:t>
          </a:r>
        </a:p>
      </dsp:txBody>
      <dsp:txXfrm>
        <a:off x="133028" y="1056265"/>
        <a:ext cx="2608064" cy="495532"/>
      </dsp:txXfrm>
    </dsp:sp>
    <dsp:sp modelId="{303BF13C-474B-4F91-8022-B9069F335FEA}">
      <dsp:nvSpPr>
        <dsp:cNvPr id="0" name=""/>
        <dsp:cNvSpPr/>
      </dsp:nvSpPr>
      <dsp:spPr>
        <a:xfrm>
          <a:off x="2009895" y="127143"/>
          <a:ext cx="1625345" cy="495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a:t>LL</a:t>
          </a:r>
          <a:r>
            <a:rPr lang="zh-CN" altLang="en-US" sz="3000" kern="1200"/>
            <a:t>型</a:t>
          </a:r>
        </a:p>
      </dsp:txBody>
      <dsp:txXfrm>
        <a:off x="2009895" y="127143"/>
        <a:ext cx="1625345" cy="495532"/>
      </dsp:txXfrm>
    </dsp:sp>
    <dsp:sp modelId="{7F921D65-7954-4477-94CC-ECF9557D29A3}">
      <dsp:nvSpPr>
        <dsp:cNvPr id="0" name=""/>
        <dsp:cNvSpPr/>
      </dsp:nvSpPr>
      <dsp:spPr>
        <a:xfrm>
          <a:off x="2009895" y="746558"/>
          <a:ext cx="1625345" cy="495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a:t>RR</a:t>
          </a:r>
          <a:r>
            <a:rPr lang="zh-CN" altLang="en-US" sz="3000" kern="1200"/>
            <a:t>型</a:t>
          </a:r>
        </a:p>
      </dsp:txBody>
      <dsp:txXfrm>
        <a:off x="2009895" y="746558"/>
        <a:ext cx="1625345" cy="495532"/>
      </dsp:txXfrm>
    </dsp:sp>
    <dsp:sp modelId="{C8BC8B24-B8D8-4128-90F1-1CB62F5C3325}">
      <dsp:nvSpPr>
        <dsp:cNvPr id="0" name=""/>
        <dsp:cNvSpPr/>
      </dsp:nvSpPr>
      <dsp:spPr>
        <a:xfrm>
          <a:off x="2009895" y="1365973"/>
          <a:ext cx="1625345" cy="495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a:t>RL</a:t>
          </a:r>
          <a:r>
            <a:rPr lang="zh-CN" altLang="en-US" sz="3000" kern="1200"/>
            <a:t>型</a:t>
          </a:r>
        </a:p>
      </dsp:txBody>
      <dsp:txXfrm>
        <a:off x="2009895" y="1365973"/>
        <a:ext cx="1625345" cy="495532"/>
      </dsp:txXfrm>
    </dsp:sp>
    <dsp:sp modelId="{20356E91-6881-4B36-9E77-8EE4C4FA27BE}">
      <dsp:nvSpPr>
        <dsp:cNvPr id="0" name=""/>
        <dsp:cNvSpPr/>
      </dsp:nvSpPr>
      <dsp:spPr>
        <a:xfrm>
          <a:off x="2009895" y="1985388"/>
          <a:ext cx="1625345" cy="495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a:t>LR</a:t>
          </a:r>
          <a:r>
            <a:rPr lang="zh-CN" altLang="en-US" sz="3000" kern="1200"/>
            <a:t>型</a:t>
          </a:r>
        </a:p>
      </dsp:txBody>
      <dsp:txXfrm>
        <a:off x="2009895" y="1985388"/>
        <a:ext cx="1625345" cy="49553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9DDCEE-6C1F-440E-A69C-89DF462C7D7C}" type="datetimeFigureOut">
              <a:rPr lang="zh-CN" altLang="en-US" smtClean="0"/>
              <a:t>2018/9/4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76519E-2F2E-4F0D-9588-597E5CF1D801}" type="slidenum">
              <a:rPr lang="zh-CN" altLang="en-US" smtClean="0"/>
              <a:t>‹#›</a:t>
            </a:fld>
            <a:endParaRPr lang="zh-CN" altLang="en-US"/>
          </a:p>
        </p:txBody>
      </p:sp>
    </p:spTree>
    <p:extLst>
      <p:ext uri="{BB962C8B-B14F-4D97-AF65-F5344CB8AC3E}">
        <p14:creationId xmlns:p14="http://schemas.microsoft.com/office/powerpoint/2010/main" val="254762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6519E-2F2E-4F0D-9588-597E5CF1D801}" type="slidenum">
              <a:rPr lang="zh-CN" altLang="en-US" smtClean="0"/>
              <a:t>53</a:t>
            </a:fld>
            <a:endParaRPr lang="zh-CN" altLang="en-US"/>
          </a:p>
        </p:txBody>
      </p:sp>
    </p:spTree>
    <p:extLst>
      <p:ext uri="{BB962C8B-B14F-4D97-AF65-F5344CB8AC3E}">
        <p14:creationId xmlns:p14="http://schemas.microsoft.com/office/powerpoint/2010/main" val="331480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620713"/>
            <a:ext cx="7772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9812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fld id="{90ABE8FB-CF0C-4DA9-A7EE-08B659A5A92C}" type="slidenum">
              <a:rPr lang="en-US" altLang="zh-CN"/>
              <a:pPr/>
              <a:t>‹#›</a:t>
            </a:fld>
            <a:endParaRPr lang="en-US" altLang="zh-CN"/>
          </a:p>
        </p:txBody>
      </p:sp>
    </p:spTree>
    <p:extLst>
      <p:ext uri="{BB962C8B-B14F-4D97-AF65-F5344CB8AC3E}">
        <p14:creationId xmlns:p14="http://schemas.microsoft.com/office/powerpoint/2010/main" val="303016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5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97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381000"/>
            <a:ext cx="6400800" cy="6858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81000" y="1371600"/>
            <a:ext cx="8077200" cy="4648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2667000" y="6248400"/>
            <a:ext cx="1295400" cy="457200"/>
          </a:xfrm>
          <a:prstGeom prst="rect">
            <a:avLst/>
          </a:prstGeom>
        </p:spPr>
        <p:txBody>
          <a:bodyPr/>
          <a:lstStyle>
            <a:lvl1pPr>
              <a:defRPr/>
            </a:lvl1pPr>
          </a:lstStyle>
          <a:p>
            <a:endParaRPr lang="en-US" altLang="zh-CN">
              <a:solidFill>
                <a:prstClr val="black"/>
              </a:solidFill>
            </a:endParaRPr>
          </a:p>
        </p:txBody>
      </p:sp>
      <p:sp>
        <p:nvSpPr>
          <p:cNvPr id="5" name="页脚占位符 4"/>
          <p:cNvSpPr>
            <a:spLocks noGrp="1"/>
          </p:cNvSpPr>
          <p:nvPr>
            <p:ph type="ftr" sz="quarter" idx="11"/>
          </p:nvPr>
        </p:nvSpPr>
        <p:spPr>
          <a:xfrm>
            <a:off x="4114800" y="6248400"/>
            <a:ext cx="2895600" cy="457200"/>
          </a:xfrm>
          <a:prstGeom prst="rect">
            <a:avLst/>
          </a:prstGeom>
        </p:spPr>
        <p:txBody>
          <a:bodyPr/>
          <a:lstStyle>
            <a:lvl1pPr>
              <a:defRPr/>
            </a:lvl1pPr>
          </a:lstStyle>
          <a:p>
            <a:endParaRPr lang="en-US" altLang="zh-CN">
              <a:solidFill>
                <a:prstClr val="black"/>
              </a:solidFill>
            </a:endParaRPr>
          </a:p>
        </p:txBody>
      </p:sp>
      <p:sp>
        <p:nvSpPr>
          <p:cNvPr id="6" name="灯片编号占位符 5"/>
          <p:cNvSpPr>
            <a:spLocks noGrp="1"/>
          </p:cNvSpPr>
          <p:nvPr>
            <p:ph type="sldNum" sz="quarter" idx="12"/>
          </p:nvPr>
        </p:nvSpPr>
        <p:spPr>
          <a:xfrm>
            <a:off x="7162800" y="6248400"/>
            <a:ext cx="1295400" cy="457200"/>
          </a:xfrm>
          <a:prstGeom prst="rect">
            <a:avLst/>
          </a:prstGeom>
        </p:spPr>
        <p:txBody>
          <a:bodyPr/>
          <a:lstStyle>
            <a:lvl1pPr>
              <a:defRPr/>
            </a:lvl1pPr>
          </a:lstStyle>
          <a:p>
            <a:fld id="{5B41CD87-0051-4F42-8005-1D220C3D7BB9}"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250753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0C20797A-21CA-4F0B-A9AA-B12C4813C84F}"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10928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485CE70F-25DD-43C6-B7C2-DF65C7C83EE1}"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324538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00937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1706141" y="1484784"/>
            <a:ext cx="5256213" cy="3370153"/>
          </a:xfrm>
          <a:prstGeom prst="rect">
            <a:avLst/>
          </a:prstGeom>
          <a:noFill/>
          <a:ln w="9525">
            <a:noFill/>
            <a:miter lim="800000"/>
            <a:headEnd/>
            <a:tailEnd/>
          </a:ln>
        </p:spPr>
        <p:txBody>
          <a:bodyPr>
            <a:spAutoFit/>
          </a:bodyPr>
          <a:lstStyle/>
          <a:p>
            <a:pPr algn="ctr">
              <a:lnSpc>
                <a:spcPct val="150000"/>
              </a:lnSpc>
            </a:pPr>
            <a:r>
              <a:rPr lang="zh-CN" altLang="en-US" sz="5400" b="1" dirty="0"/>
              <a:t>厦门大学</a:t>
            </a:r>
          </a:p>
          <a:p>
            <a:pPr algn="ctr">
              <a:lnSpc>
                <a:spcPct val="150000"/>
              </a:lnSpc>
            </a:pPr>
            <a:r>
              <a:rPr lang="zh-CN" altLang="en-US" sz="4000" b="1" dirty="0"/>
              <a:t>复习指导讲座</a:t>
            </a:r>
            <a:endParaRPr lang="en-US" altLang="zh-CN" sz="4000" b="1" dirty="0"/>
          </a:p>
          <a:p>
            <a:pPr algn="ctr">
              <a:lnSpc>
                <a:spcPct val="150000"/>
              </a:lnSpc>
            </a:pPr>
            <a:r>
              <a:rPr lang="zh-CN" altLang="en-US" sz="2400" b="1" dirty="0">
                <a:solidFill>
                  <a:srgbClr val="FF0000"/>
                </a:solidFill>
              </a:rPr>
              <a:t>时间</a:t>
            </a:r>
            <a:r>
              <a:rPr lang="zh-CN" altLang="en-US" sz="2400" b="1" dirty="0" smtClean="0">
                <a:solidFill>
                  <a:srgbClr val="FF0000"/>
                </a:solidFill>
              </a:rPr>
              <a:t>：</a:t>
            </a:r>
            <a:r>
              <a:rPr lang="en-US" altLang="zh-CN" sz="2400" b="1" dirty="0" smtClean="0">
                <a:solidFill>
                  <a:srgbClr val="FF0000"/>
                </a:solidFill>
              </a:rPr>
              <a:t>8</a:t>
            </a:r>
            <a:r>
              <a:rPr lang="zh-CN" altLang="en-US" sz="2400" b="1" dirty="0" smtClean="0">
                <a:solidFill>
                  <a:srgbClr val="FF0000"/>
                </a:solidFill>
              </a:rPr>
              <a:t>月</a:t>
            </a:r>
            <a:r>
              <a:rPr lang="en-US" altLang="zh-CN" sz="2400" b="1" dirty="0" smtClean="0">
                <a:solidFill>
                  <a:srgbClr val="FF0000"/>
                </a:solidFill>
              </a:rPr>
              <a:t>21</a:t>
            </a:r>
            <a:r>
              <a:rPr lang="zh-CN" altLang="en-US" sz="2400" b="1" dirty="0" smtClean="0">
                <a:solidFill>
                  <a:srgbClr val="FF0000"/>
                </a:solidFill>
              </a:rPr>
              <a:t>日</a:t>
            </a:r>
            <a:r>
              <a:rPr lang="zh-CN" altLang="en-US" sz="2400" b="1" dirty="0">
                <a:solidFill>
                  <a:srgbClr val="FF0000"/>
                </a:solidFill>
              </a:rPr>
              <a:t>（周四</a:t>
            </a:r>
            <a:r>
              <a:rPr lang="zh-CN" altLang="en-US" sz="2400" b="1" dirty="0" smtClean="0">
                <a:solidFill>
                  <a:srgbClr val="FF0000"/>
                </a:solidFill>
              </a:rPr>
              <a:t>）</a:t>
            </a:r>
            <a:r>
              <a:rPr lang="en-US" altLang="zh-CN" sz="2400" b="1" dirty="0" smtClean="0">
                <a:solidFill>
                  <a:srgbClr val="FF0000"/>
                </a:solidFill>
              </a:rPr>
              <a:t>19:00</a:t>
            </a:r>
            <a:endParaRPr lang="en-US" altLang="zh-CN" sz="2400" b="1" dirty="0">
              <a:solidFill>
                <a:srgbClr val="FF0000"/>
              </a:solidFill>
            </a:endParaRPr>
          </a:p>
          <a:p>
            <a:pPr algn="ctr">
              <a:lnSpc>
                <a:spcPct val="150000"/>
              </a:lnSpc>
            </a:pPr>
            <a:r>
              <a:rPr lang="zh-CN" altLang="en-US" sz="2400" b="1" dirty="0">
                <a:solidFill>
                  <a:srgbClr val="FF0000"/>
                </a:solidFill>
              </a:rPr>
              <a:t>主讲人</a:t>
            </a:r>
            <a:r>
              <a:rPr lang="zh-CN" altLang="en-US" sz="2400" b="1" dirty="0" smtClean="0">
                <a:solidFill>
                  <a:srgbClr val="FF0000"/>
                </a:solidFill>
              </a:rPr>
              <a:t>：胖胖不胖</a:t>
            </a:r>
            <a:endParaRPr lang="en-US" altLang="zh-CN" sz="2400" b="1"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827088" y="76517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6.2  </a:t>
            </a:r>
            <a:r>
              <a:rPr lang="zh-CN" altLang="en-US" sz="2400" dirty="0"/>
              <a:t>基于线性表的查找 </a:t>
            </a:r>
          </a:p>
        </p:txBody>
      </p:sp>
      <p:sp>
        <p:nvSpPr>
          <p:cNvPr id="10246" name="Text Box 6"/>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10247"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248" name="Line 8"/>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249" name="Text Box 9">
            <a:hlinkClick r:id="" action="ppaction://hlinkshowjump?jump=nextslide" highlightClick="1"/>
          </p:cNvPr>
          <p:cNvSpPr txBox="1">
            <a:spLocks noChangeArrowheads="1"/>
          </p:cNvSpPr>
          <p:nvPr/>
        </p:nvSpPr>
        <p:spPr bwMode="auto">
          <a:xfrm>
            <a:off x="4557713" y="749300"/>
            <a:ext cx="2606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400">
                <a:solidFill>
                  <a:srgbClr val="FF0000"/>
                </a:solidFill>
              </a:rPr>
              <a:t>①</a:t>
            </a:r>
            <a:r>
              <a:rPr lang="zh-CN" altLang="en-US" sz="2400">
                <a:solidFill>
                  <a:srgbClr val="FF0000"/>
                </a:solidFill>
                <a:latin typeface="Times New Roman" panose="02020603050405020304" pitchFamily="18" charset="0"/>
              </a:rPr>
              <a:t>顺序查找</a:t>
            </a:r>
          </a:p>
        </p:txBody>
      </p:sp>
      <p:sp>
        <p:nvSpPr>
          <p:cNvPr id="10252" name="Text Box 12"/>
          <p:cNvSpPr txBox="1">
            <a:spLocks noChangeArrowheads="1"/>
          </p:cNvSpPr>
          <p:nvPr/>
        </p:nvSpPr>
        <p:spPr bwMode="auto">
          <a:xfrm>
            <a:off x="1187624" y="3212976"/>
            <a:ext cx="1109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latin typeface="Times New Roman" panose="02020603050405020304" pitchFamily="18" charset="0"/>
                <a:ea typeface="宋体" panose="02010600030101010101" pitchFamily="2" charset="-122"/>
              </a:rPr>
              <a:t>key=64</a:t>
            </a:r>
          </a:p>
        </p:txBody>
      </p:sp>
      <p:sp>
        <p:nvSpPr>
          <p:cNvPr id="10253" name="Text Box 13"/>
          <p:cNvSpPr txBox="1">
            <a:spLocks noChangeArrowheads="1"/>
          </p:cNvSpPr>
          <p:nvPr/>
        </p:nvSpPr>
        <p:spPr bwMode="auto">
          <a:xfrm>
            <a:off x="2267744" y="3429000"/>
            <a:ext cx="1109599" cy="46166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imes New Roman" panose="02020603050405020304" pitchFamily="18" charset="0"/>
                <a:ea typeface="宋体" panose="02010600030101010101" pitchFamily="2" charset="-122"/>
              </a:rPr>
              <a:t>key=60</a:t>
            </a:r>
          </a:p>
        </p:txBody>
      </p:sp>
      <p:graphicFrame>
        <p:nvGraphicFramePr>
          <p:cNvPr id="10254" name="Group 14"/>
          <p:cNvGraphicFramePr>
            <a:graphicFrameLocks noGrp="1"/>
          </p:cNvGraphicFramePr>
          <p:nvPr>
            <p:extLst>
              <p:ext uri="{D42A27DB-BD31-4B8C-83A1-F6EECF244321}">
                <p14:modId xmlns:p14="http://schemas.microsoft.com/office/powerpoint/2010/main" val="2375719022"/>
              </p:ext>
            </p:extLst>
          </p:nvPr>
        </p:nvGraphicFramePr>
        <p:xfrm>
          <a:off x="612775" y="2106613"/>
          <a:ext cx="8424863" cy="1323975"/>
        </p:xfrm>
        <a:graphic>
          <a:graphicData uri="http://schemas.openxmlformats.org/drawingml/2006/table">
            <a:tbl>
              <a:tblPr/>
              <a:tblGrid>
                <a:gridCol w="647700"/>
                <a:gridCol w="649288"/>
                <a:gridCol w="646112"/>
                <a:gridCol w="650875"/>
                <a:gridCol w="646113"/>
                <a:gridCol w="647700"/>
                <a:gridCol w="649287"/>
                <a:gridCol w="647700"/>
                <a:gridCol w="646113"/>
                <a:gridCol w="650875"/>
                <a:gridCol w="646112"/>
                <a:gridCol w="649288"/>
                <a:gridCol w="647700"/>
              </a:tblGrid>
              <a:tr h="6477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3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21</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37</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88</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19</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92</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05</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64</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56</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80</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72</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13</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3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r>
              <a:tr h="676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a:t>
                      </a:r>
                    </a:p>
                  </a:txBody>
                  <a:tcPr horzOverflow="overflow">
                    <a:lnL cap="flat">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11</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a:t>
                      </a:r>
                    </a:p>
                  </a:txBody>
                  <a:tcPr horzOverflow="overflow">
                    <a:lnL>
                      <a:noFill/>
                    </a:lnL>
                    <a:lnR cap="flat">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r>
            </a:tbl>
          </a:graphicData>
        </a:graphic>
      </p:graphicFrame>
      <p:grpSp>
        <p:nvGrpSpPr>
          <p:cNvPr id="10312" name="Group 72"/>
          <p:cNvGrpSpPr>
            <a:grpSpLocks/>
          </p:cNvGrpSpPr>
          <p:nvPr/>
        </p:nvGrpSpPr>
        <p:grpSpPr bwMode="auto">
          <a:xfrm>
            <a:off x="1335088" y="1171575"/>
            <a:ext cx="298450" cy="935038"/>
            <a:chOff x="750" y="1979"/>
            <a:chExt cx="188" cy="589"/>
          </a:xfrm>
        </p:grpSpPr>
        <p:sp>
          <p:nvSpPr>
            <p:cNvPr id="10313" name="Line 73"/>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14" name="Text Box 74"/>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15" name="Group 75"/>
          <p:cNvGrpSpPr>
            <a:grpSpLocks/>
          </p:cNvGrpSpPr>
          <p:nvPr/>
        </p:nvGrpSpPr>
        <p:grpSpPr bwMode="auto">
          <a:xfrm>
            <a:off x="1982788" y="1171575"/>
            <a:ext cx="298450" cy="935038"/>
            <a:chOff x="750" y="1979"/>
            <a:chExt cx="188" cy="589"/>
          </a:xfrm>
        </p:grpSpPr>
        <p:sp>
          <p:nvSpPr>
            <p:cNvPr id="10316" name="Line 76"/>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17" name="Text Box 77"/>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18" name="Group 78"/>
          <p:cNvGrpSpPr>
            <a:grpSpLocks/>
          </p:cNvGrpSpPr>
          <p:nvPr/>
        </p:nvGrpSpPr>
        <p:grpSpPr bwMode="auto">
          <a:xfrm>
            <a:off x="2630488" y="1171575"/>
            <a:ext cx="298450" cy="935038"/>
            <a:chOff x="750" y="1979"/>
            <a:chExt cx="188" cy="589"/>
          </a:xfrm>
        </p:grpSpPr>
        <p:sp>
          <p:nvSpPr>
            <p:cNvPr id="10319" name="Line 79"/>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20" name="Text Box 80"/>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21" name="Group 81"/>
          <p:cNvGrpSpPr>
            <a:grpSpLocks/>
          </p:cNvGrpSpPr>
          <p:nvPr/>
        </p:nvGrpSpPr>
        <p:grpSpPr bwMode="auto">
          <a:xfrm>
            <a:off x="3279775" y="1171575"/>
            <a:ext cx="298450" cy="935038"/>
            <a:chOff x="750" y="1979"/>
            <a:chExt cx="188" cy="589"/>
          </a:xfrm>
        </p:grpSpPr>
        <p:sp>
          <p:nvSpPr>
            <p:cNvPr id="10322" name="Line 82"/>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23" name="Text Box 83"/>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24" name="Group 84"/>
          <p:cNvGrpSpPr>
            <a:grpSpLocks/>
          </p:cNvGrpSpPr>
          <p:nvPr/>
        </p:nvGrpSpPr>
        <p:grpSpPr bwMode="auto">
          <a:xfrm>
            <a:off x="3927475" y="1171575"/>
            <a:ext cx="298450" cy="935038"/>
            <a:chOff x="750" y="1979"/>
            <a:chExt cx="188" cy="589"/>
          </a:xfrm>
        </p:grpSpPr>
        <p:sp>
          <p:nvSpPr>
            <p:cNvPr id="10325" name="Line 85"/>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26" name="Text Box 86"/>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27" name="Group 87"/>
          <p:cNvGrpSpPr>
            <a:grpSpLocks/>
          </p:cNvGrpSpPr>
          <p:nvPr/>
        </p:nvGrpSpPr>
        <p:grpSpPr bwMode="auto">
          <a:xfrm>
            <a:off x="4575175" y="1171575"/>
            <a:ext cx="298450" cy="935038"/>
            <a:chOff x="750" y="1979"/>
            <a:chExt cx="188" cy="589"/>
          </a:xfrm>
        </p:grpSpPr>
        <p:sp>
          <p:nvSpPr>
            <p:cNvPr id="10328" name="Line 88"/>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29" name="Text Box 89"/>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30" name="Group 90"/>
          <p:cNvGrpSpPr>
            <a:grpSpLocks/>
          </p:cNvGrpSpPr>
          <p:nvPr/>
        </p:nvGrpSpPr>
        <p:grpSpPr bwMode="auto">
          <a:xfrm>
            <a:off x="5222875" y="1171575"/>
            <a:ext cx="298450" cy="935038"/>
            <a:chOff x="750" y="1979"/>
            <a:chExt cx="188" cy="589"/>
          </a:xfrm>
        </p:grpSpPr>
        <p:sp>
          <p:nvSpPr>
            <p:cNvPr id="10331" name="Line 91"/>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32" name="Text Box 92"/>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33" name="Group 93"/>
          <p:cNvGrpSpPr>
            <a:grpSpLocks/>
          </p:cNvGrpSpPr>
          <p:nvPr/>
        </p:nvGrpSpPr>
        <p:grpSpPr bwMode="auto">
          <a:xfrm>
            <a:off x="5872163" y="1171575"/>
            <a:ext cx="298450" cy="935038"/>
            <a:chOff x="750" y="1979"/>
            <a:chExt cx="188" cy="589"/>
          </a:xfrm>
        </p:grpSpPr>
        <p:sp>
          <p:nvSpPr>
            <p:cNvPr id="10334" name="Line 94"/>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35" name="Text Box 95"/>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36" name="Group 96"/>
          <p:cNvGrpSpPr>
            <a:grpSpLocks/>
          </p:cNvGrpSpPr>
          <p:nvPr/>
        </p:nvGrpSpPr>
        <p:grpSpPr bwMode="auto">
          <a:xfrm>
            <a:off x="6519863" y="1171575"/>
            <a:ext cx="298450" cy="935038"/>
            <a:chOff x="750" y="1979"/>
            <a:chExt cx="188" cy="589"/>
          </a:xfrm>
        </p:grpSpPr>
        <p:sp>
          <p:nvSpPr>
            <p:cNvPr id="10337" name="Line 97"/>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38" name="Text Box 98"/>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39" name="Group 99"/>
          <p:cNvGrpSpPr>
            <a:grpSpLocks/>
          </p:cNvGrpSpPr>
          <p:nvPr/>
        </p:nvGrpSpPr>
        <p:grpSpPr bwMode="auto">
          <a:xfrm>
            <a:off x="7167563" y="1171575"/>
            <a:ext cx="298450" cy="935038"/>
            <a:chOff x="750" y="1979"/>
            <a:chExt cx="188" cy="589"/>
          </a:xfrm>
        </p:grpSpPr>
        <p:sp>
          <p:nvSpPr>
            <p:cNvPr id="10340" name="Line 100"/>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41" name="Text Box 101"/>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grpSp>
        <p:nvGrpSpPr>
          <p:cNvPr id="10342" name="Group 102"/>
          <p:cNvGrpSpPr>
            <a:grpSpLocks/>
          </p:cNvGrpSpPr>
          <p:nvPr/>
        </p:nvGrpSpPr>
        <p:grpSpPr bwMode="auto">
          <a:xfrm>
            <a:off x="7816850" y="1171575"/>
            <a:ext cx="298450" cy="935038"/>
            <a:chOff x="750" y="1979"/>
            <a:chExt cx="188" cy="589"/>
          </a:xfrm>
        </p:grpSpPr>
        <p:sp>
          <p:nvSpPr>
            <p:cNvPr id="10343" name="Line 103"/>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344" name="Text Box 104"/>
            <p:cNvSpPr txBox="1">
              <a:spLocks noChangeArrowheads="1"/>
            </p:cNvSpPr>
            <p:nvPr/>
          </p:nvSpPr>
          <p:spPr bwMode="auto">
            <a:xfrm>
              <a:off x="750" y="1979"/>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3200">
                  <a:solidFill>
                    <a:srgbClr val="CC0000"/>
                  </a:solidFill>
                  <a:latin typeface="Times New Roman" panose="02020603050405020304" pitchFamily="18" charset="0"/>
                </a:rPr>
                <a:t>i</a:t>
              </a:r>
            </a:p>
          </p:txBody>
        </p:sp>
      </p:grpSp>
      <p:sp useBgFill="1">
        <p:nvSpPr>
          <p:cNvPr id="10345" name="Text Box 105"/>
          <p:cNvSpPr txBox="1">
            <a:spLocks noChangeArrowheads="1"/>
          </p:cNvSpPr>
          <p:nvPr/>
        </p:nvSpPr>
        <p:spPr bwMode="auto">
          <a:xfrm>
            <a:off x="3419872" y="3212976"/>
            <a:ext cx="4031873" cy="461665"/>
          </a:xfrm>
          <a:prstGeom prst="rect">
            <a:avLst/>
          </a:prstGeom>
          <a:ln>
            <a:noFill/>
          </a:ln>
          <a:effectLst/>
          <a:extLs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latin typeface="Times New Roman" panose="02020603050405020304" pitchFamily="18" charset="0"/>
              </a:rPr>
              <a:t>结果：查找成功，返回位置</a:t>
            </a:r>
            <a:r>
              <a:rPr lang="en-US" altLang="zh-CN" sz="2400" dirty="0">
                <a:solidFill>
                  <a:srgbClr val="FF0000"/>
                </a:solidFill>
                <a:latin typeface="Times New Roman" panose="02020603050405020304" pitchFamily="18" charset="0"/>
              </a:rPr>
              <a:t>7</a:t>
            </a:r>
          </a:p>
        </p:txBody>
      </p:sp>
      <p:sp>
        <p:nvSpPr>
          <p:cNvPr id="10346" name="Text Box 106"/>
          <p:cNvSpPr txBox="1">
            <a:spLocks noChangeArrowheads="1"/>
          </p:cNvSpPr>
          <p:nvPr/>
        </p:nvSpPr>
        <p:spPr bwMode="auto">
          <a:xfrm>
            <a:off x="6156176" y="3573016"/>
            <a:ext cx="5616575" cy="461665"/>
          </a:xfrm>
          <a:prstGeom prst="rect">
            <a:avLst/>
          </a:prstGeom>
          <a:ln>
            <a:noFill/>
          </a:ln>
          <a:effectLst/>
          <a:extLs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B0F0"/>
                </a:solidFill>
                <a:latin typeface="Times New Roman" panose="02020603050405020304" pitchFamily="18" charset="0"/>
              </a:rPr>
              <a:t>结果：查找不成功</a:t>
            </a:r>
          </a:p>
        </p:txBody>
      </p:sp>
      <p:sp useBgFill="1">
        <p:nvSpPr>
          <p:cNvPr id="10347" name="Text Box 107"/>
          <p:cNvSpPr txBox="1">
            <a:spLocks noChangeArrowheads="1"/>
          </p:cNvSpPr>
          <p:nvPr/>
        </p:nvSpPr>
        <p:spPr bwMode="auto">
          <a:xfrm>
            <a:off x="1043608" y="3789040"/>
            <a:ext cx="7848600" cy="2586029"/>
          </a:xfrm>
          <a:prstGeom prst="rect">
            <a:avLst/>
          </a:prstGeom>
          <a:ln>
            <a:noFill/>
          </a:ln>
          <a:effectLst/>
          <a:extLst>
            <a:ext uri="{91240B29-F687-4F45-9708-019B960494DF}">
              <a14:hiddenLine xmlns:a14="http://schemas.microsoft.com/office/drawing/2010/main" w="2857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sz="2000">
                <a:latin typeface="Arial" panose="020B0604020202020204" pitchFamily="34" charset="0"/>
              </a:rPr>
              <a:t>int SeqSearch(RecordList l, KeyType k) </a:t>
            </a:r>
          </a:p>
          <a:p>
            <a:pPr>
              <a:lnSpc>
                <a:spcPct val="105000"/>
              </a:lnSpc>
            </a:pPr>
            <a:r>
              <a:rPr lang="en-US" altLang="zh-CN" sz="2000">
                <a:latin typeface="Arial" panose="020B0604020202020204" pitchFamily="34" charset="0"/>
              </a:rPr>
              <a:t>{     </a:t>
            </a:r>
          </a:p>
          <a:p>
            <a:pPr>
              <a:lnSpc>
                <a:spcPct val="105000"/>
              </a:lnSpc>
            </a:pPr>
            <a:r>
              <a:rPr lang="en-US" altLang="zh-CN" sz="2000">
                <a:latin typeface="Arial" panose="020B0604020202020204" pitchFamily="34" charset="0"/>
              </a:rPr>
              <a:t>       int i;     i=l.length;</a:t>
            </a:r>
          </a:p>
          <a:p>
            <a:pPr>
              <a:lnSpc>
                <a:spcPct val="105000"/>
              </a:lnSpc>
            </a:pPr>
            <a:r>
              <a:rPr lang="en-US" altLang="zh-CN" sz="2000">
                <a:latin typeface="Arial" panose="020B0604020202020204" pitchFamily="34" charset="0"/>
              </a:rPr>
              <a:t>       while (</a:t>
            </a:r>
            <a:r>
              <a:rPr lang="en-US" altLang="zh-CN" sz="2000">
                <a:solidFill>
                  <a:srgbClr val="FF0000"/>
                </a:solidFill>
                <a:latin typeface="Arial" panose="020B0604020202020204" pitchFamily="34" charset="0"/>
              </a:rPr>
              <a:t>i&gt;=1&amp;&amp;l.r[i].key!=k</a:t>
            </a:r>
            <a:r>
              <a:rPr lang="en-US" altLang="zh-CN" sz="2000">
                <a:latin typeface="Arial" panose="020B0604020202020204" pitchFamily="34" charset="0"/>
              </a:rPr>
              <a:t>) </a:t>
            </a:r>
          </a:p>
          <a:p>
            <a:pPr>
              <a:lnSpc>
                <a:spcPct val="105000"/>
              </a:lnSpc>
            </a:pPr>
            <a:r>
              <a:rPr lang="en-US" altLang="zh-CN" sz="2000">
                <a:latin typeface="Arial" panose="020B0604020202020204" pitchFamily="34" charset="0"/>
              </a:rPr>
              <a:t>               i--;                                  </a:t>
            </a:r>
          </a:p>
          <a:p>
            <a:pPr>
              <a:lnSpc>
                <a:spcPct val="105000"/>
              </a:lnSpc>
            </a:pPr>
            <a:r>
              <a:rPr lang="en-US" altLang="zh-CN" sz="2000">
                <a:latin typeface="Arial" panose="020B0604020202020204" pitchFamily="34" charset="0"/>
              </a:rPr>
              <a:t>       if (i&gt;=1)        return(i); </a:t>
            </a:r>
          </a:p>
          <a:p>
            <a:pPr>
              <a:lnSpc>
                <a:spcPct val="105000"/>
              </a:lnSpc>
            </a:pPr>
            <a:r>
              <a:rPr lang="en-US" altLang="zh-CN" sz="2000">
                <a:latin typeface="Arial" panose="020B0604020202020204" pitchFamily="34" charset="0"/>
              </a:rPr>
              <a:t>       else              return(0);                </a:t>
            </a:r>
          </a:p>
          <a:p>
            <a:pPr>
              <a:lnSpc>
                <a:spcPct val="75000"/>
              </a:lnSpc>
            </a:pPr>
            <a:r>
              <a:rPr lang="en-US" altLang="zh-CN" sz="2000">
                <a:latin typeface="Arial" panose="020B0604020202020204" pitchFamily="34" charset="0"/>
              </a:rPr>
              <a:t>} </a:t>
            </a:r>
          </a:p>
        </p:txBody>
      </p:sp>
    </p:spTree>
    <p:extLst>
      <p:ext uri="{BB962C8B-B14F-4D97-AF65-F5344CB8AC3E}">
        <p14:creationId xmlns:p14="http://schemas.microsoft.com/office/powerpoint/2010/main" val="556348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wipe(up)">
                                      <p:cBhvr>
                                        <p:cTn id="7" dur="500"/>
                                        <p:tgtEl>
                                          <p:spTgt spid="10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54"/>
                                        </p:tgtEl>
                                        <p:attrNameLst>
                                          <p:attrName>style.visibility</p:attrName>
                                        </p:attrNameLst>
                                      </p:cBhvr>
                                      <p:to>
                                        <p:strVal val="visible"/>
                                      </p:to>
                                    </p:set>
                                    <p:animEffect transition="in" filter="checkerboard(across)">
                                      <p:cBhvr>
                                        <p:cTn id="12" dur="500"/>
                                        <p:tgtEl>
                                          <p:spTgt spid="10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52"/>
                                        </p:tgtEl>
                                        <p:attrNameLst>
                                          <p:attrName>style.visibility</p:attrName>
                                        </p:attrNameLst>
                                      </p:cBhvr>
                                      <p:to>
                                        <p:strVal val="visible"/>
                                      </p:to>
                                    </p:set>
                                    <p:animEffect transition="in" filter="wipe(left)">
                                      <p:cBhvr>
                                        <p:cTn id="17" dur="500"/>
                                        <p:tgtEl>
                                          <p:spTgt spid="10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0342"/>
                                        </p:tgtEl>
                                        <p:attrNameLst>
                                          <p:attrName>style.visibility</p:attrName>
                                        </p:attrNameLst>
                                      </p:cBhvr>
                                      <p:to>
                                        <p:strVal val="visible"/>
                                      </p:to>
                                    </p:set>
                                    <p:animEffect transition="in" filter="wipe(up)">
                                      <p:cBhvr>
                                        <p:cTn id="22" dur="500"/>
                                        <p:tgtEl>
                                          <p:spTgt spid="10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1" fill="hold" nodeType="clickEffect">
                                  <p:stCondLst>
                                    <p:cond delay="0"/>
                                  </p:stCondLst>
                                  <p:childTnLst>
                                    <p:animEffect transition="out" filter="wipe(up)">
                                      <p:cBhvr>
                                        <p:cTn id="26" dur="500"/>
                                        <p:tgtEl>
                                          <p:spTgt spid="10342"/>
                                        </p:tgtEl>
                                      </p:cBhvr>
                                    </p:animEffect>
                                    <p:set>
                                      <p:cBhvr>
                                        <p:cTn id="27" dur="1" fill="hold">
                                          <p:stCondLst>
                                            <p:cond delay="499"/>
                                          </p:stCondLst>
                                        </p:cTn>
                                        <p:tgtEl>
                                          <p:spTgt spid="10342"/>
                                        </p:tgtEl>
                                        <p:attrNameLst>
                                          <p:attrName>style.visibility</p:attrName>
                                        </p:attrNameLst>
                                      </p:cBhvr>
                                      <p:to>
                                        <p:strVal val="hidden"/>
                                      </p:to>
                                    </p:se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10339"/>
                                        </p:tgtEl>
                                        <p:attrNameLst>
                                          <p:attrName>style.visibility</p:attrName>
                                        </p:attrNameLst>
                                      </p:cBhvr>
                                      <p:to>
                                        <p:strVal val="visible"/>
                                      </p:to>
                                    </p:set>
                                    <p:animEffect transition="in" filter="wipe(up)">
                                      <p:cBhvr>
                                        <p:cTn id="31" dur="500"/>
                                        <p:tgtEl>
                                          <p:spTgt spid="10339"/>
                                        </p:tgtEl>
                                      </p:cBhvr>
                                    </p:animEffect>
                                  </p:childTnLst>
                                </p:cTn>
                              </p:par>
                            </p:childTnLst>
                          </p:cTn>
                        </p:par>
                        <p:par>
                          <p:cTn id="32" fill="hold" nodeType="afterGroup">
                            <p:stCondLst>
                              <p:cond delay="1000"/>
                            </p:stCondLst>
                            <p:childTnLst>
                              <p:par>
                                <p:cTn id="33" presetID="22" presetClass="exit" presetSubtype="1" fill="hold" nodeType="afterEffect">
                                  <p:stCondLst>
                                    <p:cond delay="0"/>
                                  </p:stCondLst>
                                  <p:childTnLst>
                                    <p:animEffect transition="out" filter="wipe(up)">
                                      <p:cBhvr>
                                        <p:cTn id="34" dur="500"/>
                                        <p:tgtEl>
                                          <p:spTgt spid="10339"/>
                                        </p:tgtEl>
                                      </p:cBhvr>
                                    </p:animEffect>
                                    <p:set>
                                      <p:cBhvr>
                                        <p:cTn id="35" dur="1" fill="hold">
                                          <p:stCondLst>
                                            <p:cond delay="499"/>
                                          </p:stCondLst>
                                        </p:cTn>
                                        <p:tgtEl>
                                          <p:spTgt spid="10339"/>
                                        </p:tgtEl>
                                        <p:attrNameLst>
                                          <p:attrName>style.visibility</p:attrName>
                                        </p:attrNameLst>
                                      </p:cBhvr>
                                      <p:to>
                                        <p:strVal val="hidden"/>
                                      </p:to>
                                    </p:set>
                                  </p:childTnLst>
                                </p:cTn>
                              </p:par>
                            </p:childTnLst>
                          </p:cTn>
                        </p:par>
                        <p:par>
                          <p:cTn id="36" fill="hold" nodeType="afterGroup">
                            <p:stCondLst>
                              <p:cond delay="1500"/>
                            </p:stCondLst>
                            <p:childTnLst>
                              <p:par>
                                <p:cTn id="37" presetID="22" presetClass="entr" presetSubtype="1" fill="hold" nodeType="afterEffect">
                                  <p:stCondLst>
                                    <p:cond delay="0"/>
                                  </p:stCondLst>
                                  <p:childTnLst>
                                    <p:set>
                                      <p:cBhvr>
                                        <p:cTn id="38" dur="1" fill="hold">
                                          <p:stCondLst>
                                            <p:cond delay="0"/>
                                          </p:stCondLst>
                                        </p:cTn>
                                        <p:tgtEl>
                                          <p:spTgt spid="10336"/>
                                        </p:tgtEl>
                                        <p:attrNameLst>
                                          <p:attrName>style.visibility</p:attrName>
                                        </p:attrNameLst>
                                      </p:cBhvr>
                                      <p:to>
                                        <p:strVal val="visible"/>
                                      </p:to>
                                    </p:set>
                                    <p:animEffect transition="in" filter="wipe(up)">
                                      <p:cBhvr>
                                        <p:cTn id="39" dur="500"/>
                                        <p:tgtEl>
                                          <p:spTgt spid="10336"/>
                                        </p:tgtEl>
                                      </p:cBhvr>
                                    </p:animEffect>
                                  </p:childTnLst>
                                </p:cTn>
                              </p:par>
                            </p:childTnLst>
                          </p:cTn>
                        </p:par>
                        <p:par>
                          <p:cTn id="40" fill="hold" nodeType="afterGroup">
                            <p:stCondLst>
                              <p:cond delay="2000"/>
                            </p:stCondLst>
                            <p:childTnLst>
                              <p:par>
                                <p:cTn id="41" presetID="22" presetClass="exit" presetSubtype="1" fill="hold" nodeType="afterEffect">
                                  <p:stCondLst>
                                    <p:cond delay="0"/>
                                  </p:stCondLst>
                                  <p:childTnLst>
                                    <p:animEffect transition="out" filter="wipe(up)">
                                      <p:cBhvr>
                                        <p:cTn id="42" dur="500"/>
                                        <p:tgtEl>
                                          <p:spTgt spid="10336"/>
                                        </p:tgtEl>
                                      </p:cBhvr>
                                    </p:animEffect>
                                    <p:set>
                                      <p:cBhvr>
                                        <p:cTn id="43" dur="1" fill="hold">
                                          <p:stCondLst>
                                            <p:cond delay="499"/>
                                          </p:stCondLst>
                                        </p:cTn>
                                        <p:tgtEl>
                                          <p:spTgt spid="10336"/>
                                        </p:tgtEl>
                                        <p:attrNameLst>
                                          <p:attrName>style.visibility</p:attrName>
                                        </p:attrNameLst>
                                      </p:cBhvr>
                                      <p:to>
                                        <p:strVal val="hidden"/>
                                      </p:to>
                                    </p:se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10333"/>
                                        </p:tgtEl>
                                        <p:attrNameLst>
                                          <p:attrName>style.visibility</p:attrName>
                                        </p:attrNameLst>
                                      </p:cBhvr>
                                      <p:to>
                                        <p:strVal val="visible"/>
                                      </p:to>
                                    </p:set>
                                    <p:animEffect transition="in" filter="wipe(up)">
                                      <p:cBhvr>
                                        <p:cTn id="47" dur="500"/>
                                        <p:tgtEl>
                                          <p:spTgt spid="10333"/>
                                        </p:tgtEl>
                                      </p:cBhvr>
                                    </p:animEffect>
                                  </p:childTnLst>
                                </p:cTn>
                              </p:par>
                            </p:childTnLst>
                          </p:cTn>
                        </p:par>
                        <p:par>
                          <p:cTn id="48" fill="hold" nodeType="afterGroup">
                            <p:stCondLst>
                              <p:cond delay="3000"/>
                            </p:stCondLst>
                            <p:childTnLst>
                              <p:par>
                                <p:cTn id="49" presetID="22" presetClass="exit" presetSubtype="1" fill="hold" nodeType="afterEffect">
                                  <p:stCondLst>
                                    <p:cond delay="0"/>
                                  </p:stCondLst>
                                  <p:childTnLst>
                                    <p:animEffect transition="out" filter="wipe(up)">
                                      <p:cBhvr>
                                        <p:cTn id="50" dur="500"/>
                                        <p:tgtEl>
                                          <p:spTgt spid="10333"/>
                                        </p:tgtEl>
                                      </p:cBhvr>
                                    </p:animEffect>
                                    <p:set>
                                      <p:cBhvr>
                                        <p:cTn id="51" dur="1" fill="hold">
                                          <p:stCondLst>
                                            <p:cond delay="499"/>
                                          </p:stCondLst>
                                        </p:cTn>
                                        <p:tgtEl>
                                          <p:spTgt spid="10333"/>
                                        </p:tgtEl>
                                        <p:attrNameLst>
                                          <p:attrName>style.visibility</p:attrName>
                                        </p:attrNameLst>
                                      </p:cBhvr>
                                      <p:to>
                                        <p:strVal val="hidden"/>
                                      </p:to>
                                    </p:set>
                                  </p:childTnLst>
                                </p:cTn>
                              </p:par>
                            </p:childTnLst>
                          </p:cTn>
                        </p:par>
                        <p:par>
                          <p:cTn id="52" fill="hold" nodeType="afterGroup">
                            <p:stCondLst>
                              <p:cond delay="3500"/>
                            </p:stCondLst>
                            <p:childTnLst>
                              <p:par>
                                <p:cTn id="53" presetID="22" presetClass="entr" presetSubtype="1" fill="hold" nodeType="afterEffect">
                                  <p:stCondLst>
                                    <p:cond delay="0"/>
                                  </p:stCondLst>
                                  <p:childTnLst>
                                    <p:set>
                                      <p:cBhvr>
                                        <p:cTn id="54" dur="1" fill="hold">
                                          <p:stCondLst>
                                            <p:cond delay="0"/>
                                          </p:stCondLst>
                                        </p:cTn>
                                        <p:tgtEl>
                                          <p:spTgt spid="10330"/>
                                        </p:tgtEl>
                                        <p:attrNameLst>
                                          <p:attrName>style.visibility</p:attrName>
                                        </p:attrNameLst>
                                      </p:cBhvr>
                                      <p:to>
                                        <p:strVal val="visible"/>
                                      </p:to>
                                    </p:set>
                                    <p:animEffect transition="in" filter="wipe(up)">
                                      <p:cBhvr>
                                        <p:cTn id="55" dur="500"/>
                                        <p:tgtEl>
                                          <p:spTgt spid="103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345"/>
                                        </p:tgtEl>
                                        <p:attrNameLst>
                                          <p:attrName>style.visibility</p:attrName>
                                        </p:attrNameLst>
                                      </p:cBhvr>
                                      <p:to>
                                        <p:strVal val="visible"/>
                                      </p:to>
                                    </p:set>
                                    <p:animEffect transition="in" filter="wipe(left)">
                                      <p:cBhvr>
                                        <p:cTn id="60" dur="500"/>
                                        <p:tgtEl>
                                          <p:spTgt spid="1034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253"/>
                                        </p:tgtEl>
                                        <p:attrNameLst>
                                          <p:attrName>style.visibility</p:attrName>
                                        </p:attrNameLst>
                                      </p:cBhvr>
                                      <p:to>
                                        <p:strVal val="visible"/>
                                      </p:to>
                                    </p:set>
                                    <p:animEffect transition="in" filter="wipe(left)">
                                      <p:cBhvr>
                                        <p:cTn id="65" dur="500"/>
                                        <p:tgtEl>
                                          <p:spTgt spid="1025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xit" presetSubtype="1" fill="hold" nodeType="clickEffect">
                                  <p:stCondLst>
                                    <p:cond delay="0"/>
                                  </p:stCondLst>
                                  <p:childTnLst>
                                    <p:animEffect transition="out" filter="wipe(up)">
                                      <p:cBhvr>
                                        <p:cTn id="69" dur="500"/>
                                        <p:tgtEl>
                                          <p:spTgt spid="10330"/>
                                        </p:tgtEl>
                                      </p:cBhvr>
                                    </p:animEffect>
                                    <p:set>
                                      <p:cBhvr>
                                        <p:cTn id="70" dur="1" fill="hold">
                                          <p:stCondLst>
                                            <p:cond delay="499"/>
                                          </p:stCondLst>
                                        </p:cTn>
                                        <p:tgtEl>
                                          <p:spTgt spid="10330"/>
                                        </p:tgtEl>
                                        <p:attrNameLst>
                                          <p:attrName>style.visibility</p:attrName>
                                        </p:attrNameLst>
                                      </p:cBhvr>
                                      <p:to>
                                        <p:strVal val="hidden"/>
                                      </p:to>
                                    </p:set>
                                  </p:childTnLst>
                                </p:cTn>
                              </p:par>
                            </p:childTnLst>
                          </p:cTn>
                        </p:par>
                        <p:par>
                          <p:cTn id="71" fill="hold" nodeType="afterGroup">
                            <p:stCondLst>
                              <p:cond delay="500"/>
                            </p:stCondLst>
                            <p:childTnLst>
                              <p:par>
                                <p:cTn id="72" presetID="22" presetClass="entr" presetSubtype="1" fill="hold" nodeType="afterEffect">
                                  <p:stCondLst>
                                    <p:cond delay="0"/>
                                  </p:stCondLst>
                                  <p:childTnLst>
                                    <p:set>
                                      <p:cBhvr>
                                        <p:cTn id="73" dur="1" fill="hold">
                                          <p:stCondLst>
                                            <p:cond delay="0"/>
                                          </p:stCondLst>
                                        </p:cTn>
                                        <p:tgtEl>
                                          <p:spTgt spid="10342"/>
                                        </p:tgtEl>
                                        <p:attrNameLst>
                                          <p:attrName>style.visibility</p:attrName>
                                        </p:attrNameLst>
                                      </p:cBhvr>
                                      <p:to>
                                        <p:strVal val="visible"/>
                                      </p:to>
                                    </p:set>
                                    <p:animEffect transition="in" filter="wipe(up)">
                                      <p:cBhvr>
                                        <p:cTn id="74" dur="500"/>
                                        <p:tgtEl>
                                          <p:spTgt spid="10342"/>
                                        </p:tgtEl>
                                      </p:cBhvr>
                                    </p:animEffect>
                                  </p:childTnLst>
                                </p:cTn>
                              </p:par>
                            </p:childTnLst>
                          </p:cTn>
                        </p:par>
                        <p:par>
                          <p:cTn id="75" fill="hold" nodeType="afterGroup">
                            <p:stCondLst>
                              <p:cond delay="1000"/>
                            </p:stCondLst>
                            <p:childTnLst>
                              <p:par>
                                <p:cTn id="76" presetID="22" presetClass="exit" presetSubtype="1" fill="hold" nodeType="afterEffect">
                                  <p:stCondLst>
                                    <p:cond delay="0"/>
                                  </p:stCondLst>
                                  <p:childTnLst>
                                    <p:animEffect transition="out" filter="wipe(up)">
                                      <p:cBhvr>
                                        <p:cTn id="77" dur="500"/>
                                        <p:tgtEl>
                                          <p:spTgt spid="10342"/>
                                        </p:tgtEl>
                                      </p:cBhvr>
                                    </p:animEffect>
                                    <p:set>
                                      <p:cBhvr>
                                        <p:cTn id="78" dur="1" fill="hold">
                                          <p:stCondLst>
                                            <p:cond delay="499"/>
                                          </p:stCondLst>
                                        </p:cTn>
                                        <p:tgtEl>
                                          <p:spTgt spid="10342"/>
                                        </p:tgtEl>
                                        <p:attrNameLst>
                                          <p:attrName>style.visibility</p:attrName>
                                        </p:attrNameLst>
                                      </p:cBhvr>
                                      <p:to>
                                        <p:strVal val="hidden"/>
                                      </p:to>
                                    </p:set>
                                  </p:childTnLst>
                                </p:cTn>
                              </p:par>
                            </p:childTnLst>
                          </p:cTn>
                        </p:par>
                        <p:par>
                          <p:cTn id="79" fill="hold" nodeType="afterGroup">
                            <p:stCondLst>
                              <p:cond delay="1500"/>
                            </p:stCondLst>
                            <p:childTnLst>
                              <p:par>
                                <p:cTn id="80" presetID="22" presetClass="entr" presetSubtype="1" fill="hold" nodeType="afterEffect">
                                  <p:stCondLst>
                                    <p:cond delay="0"/>
                                  </p:stCondLst>
                                  <p:childTnLst>
                                    <p:set>
                                      <p:cBhvr>
                                        <p:cTn id="81" dur="1" fill="hold">
                                          <p:stCondLst>
                                            <p:cond delay="0"/>
                                          </p:stCondLst>
                                        </p:cTn>
                                        <p:tgtEl>
                                          <p:spTgt spid="10339"/>
                                        </p:tgtEl>
                                        <p:attrNameLst>
                                          <p:attrName>style.visibility</p:attrName>
                                        </p:attrNameLst>
                                      </p:cBhvr>
                                      <p:to>
                                        <p:strVal val="visible"/>
                                      </p:to>
                                    </p:set>
                                    <p:animEffect transition="in" filter="wipe(up)">
                                      <p:cBhvr>
                                        <p:cTn id="82" dur="500"/>
                                        <p:tgtEl>
                                          <p:spTgt spid="10339"/>
                                        </p:tgtEl>
                                      </p:cBhvr>
                                    </p:animEffect>
                                  </p:childTnLst>
                                </p:cTn>
                              </p:par>
                            </p:childTnLst>
                          </p:cTn>
                        </p:par>
                        <p:par>
                          <p:cTn id="83" fill="hold" nodeType="afterGroup">
                            <p:stCondLst>
                              <p:cond delay="2000"/>
                            </p:stCondLst>
                            <p:childTnLst>
                              <p:par>
                                <p:cTn id="84" presetID="22" presetClass="exit" presetSubtype="1" fill="hold" nodeType="afterEffect">
                                  <p:stCondLst>
                                    <p:cond delay="0"/>
                                  </p:stCondLst>
                                  <p:childTnLst>
                                    <p:animEffect transition="out" filter="wipe(up)">
                                      <p:cBhvr>
                                        <p:cTn id="85" dur="500"/>
                                        <p:tgtEl>
                                          <p:spTgt spid="10339"/>
                                        </p:tgtEl>
                                      </p:cBhvr>
                                    </p:animEffect>
                                    <p:set>
                                      <p:cBhvr>
                                        <p:cTn id="86" dur="1" fill="hold">
                                          <p:stCondLst>
                                            <p:cond delay="499"/>
                                          </p:stCondLst>
                                        </p:cTn>
                                        <p:tgtEl>
                                          <p:spTgt spid="10339"/>
                                        </p:tgtEl>
                                        <p:attrNameLst>
                                          <p:attrName>style.visibility</p:attrName>
                                        </p:attrNameLst>
                                      </p:cBhvr>
                                      <p:to>
                                        <p:strVal val="hidden"/>
                                      </p:to>
                                    </p:set>
                                  </p:childTnLst>
                                </p:cTn>
                              </p:par>
                            </p:childTnLst>
                          </p:cTn>
                        </p:par>
                        <p:par>
                          <p:cTn id="87" fill="hold" nodeType="afterGroup">
                            <p:stCondLst>
                              <p:cond delay="2500"/>
                            </p:stCondLst>
                            <p:childTnLst>
                              <p:par>
                                <p:cTn id="88" presetID="22" presetClass="entr" presetSubtype="1" fill="hold" nodeType="afterEffect">
                                  <p:stCondLst>
                                    <p:cond delay="0"/>
                                  </p:stCondLst>
                                  <p:childTnLst>
                                    <p:set>
                                      <p:cBhvr>
                                        <p:cTn id="89" dur="1" fill="hold">
                                          <p:stCondLst>
                                            <p:cond delay="0"/>
                                          </p:stCondLst>
                                        </p:cTn>
                                        <p:tgtEl>
                                          <p:spTgt spid="10336"/>
                                        </p:tgtEl>
                                        <p:attrNameLst>
                                          <p:attrName>style.visibility</p:attrName>
                                        </p:attrNameLst>
                                      </p:cBhvr>
                                      <p:to>
                                        <p:strVal val="visible"/>
                                      </p:to>
                                    </p:set>
                                    <p:animEffect transition="in" filter="wipe(up)">
                                      <p:cBhvr>
                                        <p:cTn id="90" dur="500"/>
                                        <p:tgtEl>
                                          <p:spTgt spid="10336"/>
                                        </p:tgtEl>
                                      </p:cBhvr>
                                    </p:animEffect>
                                  </p:childTnLst>
                                </p:cTn>
                              </p:par>
                            </p:childTnLst>
                          </p:cTn>
                        </p:par>
                        <p:par>
                          <p:cTn id="91" fill="hold" nodeType="afterGroup">
                            <p:stCondLst>
                              <p:cond delay="3000"/>
                            </p:stCondLst>
                            <p:childTnLst>
                              <p:par>
                                <p:cTn id="92" presetID="22" presetClass="exit" presetSubtype="1" fill="hold" nodeType="afterEffect">
                                  <p:stCondLst>
                                    <p:cond delay="0"/>
                                  </p:stCondLst>
                                  <p:childTnLst>
                                    <p:animEffect transition="out" filter="wipe(up)">
                                      <p:cBhvr>
                                        <p:cTn id="93" dur="500"/>
                                        <p:tgtEl>
                                          <p:spTgt spid="10336"/>
                                        </p:tgtEl>
                                      </p:cBhvr>
                                    </p:animEffect>
                                    <p:set>
                                      <p:cBhvr>
                                        <p:cTn id="94" dur="1" fill="hold">
                                          <p:stCondLst>
                                            <p:cond delay="499"/>
                                          </p:stCondLst>
                                        </p:cTn>
                                        <p:tgtEl>
                                          <p:spTgt spid="10336"/>
                                        </p:tgtEl>
                                        <p:attrNameLst>
                                          <p:attrName>style.visibility</p:attrName>
                                        </p:attrNameLst>
                                      </p:cBhvr>
                                      <p:to>
                                        <p:strVal val="hidden"/>
                                      </p:to>
                                    </p:set>
                                  </p:childTnLst>
                                </p:cTn>
                              </p:par>
                            </p:childTnLst>
                          </p:cTn>
                        </p:par>
                        <p:par>
                          <p:cTn id="95" fill="hold" nodeType="afterGroup">
                            <p:stCondLst>
                              <p:cond delay="3500"/>
                            </p:stCondLst>
                            <p:childTnLst>
                              <p:par>
                                <p:cTn id="96" presetID="22" presetClass="entr" presetSubtype="1" fill="hold" nodeType="afterEffect">
                                  <p:stCondLst>
                                    <p:cond delay="0"/>
                                  </p:stCondLst>
                                  <p:childTnLst>
                                    <p:set>
                                      <p:cBhvr>
                                        <p:cTn id="97" dur="1" fill="hold">
                                          <p:stCondLst>
                                            <p:cond delay="0"/>
                                          </p:stCondLst>
                                        </p:cTn>
                                        <p:tgtEl>
                                          <p:spTgt spid="10333"/>
                                        </p:tgtEl>
                                        <p:attrNameLst>
                                          <p:attrName>style.visibility</p:attrName>
                                        </p:attrNameLst>
                                      </p:cBhvr>
                                      <p:to>
                                        <p:strVal val="visible"/>
                                      </p:to>
                                    </p:set>
                                    <p:animEffect transition="in" filter="wipe(up)">
                                      <p:cBhvr>
                                        <p:cTn id="98" dur="500"/>
                                        <p:tgtEl>
                                          <p:spTgt spid="10333"/>
                                        </p:tgtEl>
                                      </p:cBhvr>
                                    </p:animEffect>
                                  </p:childTnLst>
                                </p:cTn>
                              </p:par>
                            </p:childTnLst>
                          </p:cTn>
                        </p:par>
                        <p:par>
                          <p:cTn id="99" fill="hold" nodeType="afterGroup">
                            <p:stCondLst>
                              <p:cond delay="4000"/>
                            </p:stCondLst>
                            <p:childTnLst>
                              <p:par>
                                <p:cTn id="100" presetID="22" presetClass="exit" presetSubtype="1" fill="hold" nodeType="afterEffect">
                                  <p:stCondLst>
                                    <p:cond delay="0"/>
                                  </p:stCondLst>
                                  <p:childTnLst>
                                    <p:animEffect transition="out" filter="wipe(up)">
                                      <p:cBhvr>
                                        <p:cTn id="101" dur="500"/>
                                        <p:tgtEl>
                                          <p:spTgt spid="10333"/>
                                        </p:tgtEl>
                                      </p:cBhvr>
                                    </p:animEffect>
                                    <p:set>
                                      <p:cBhvr>
                                        <p:cTn id="102" dur="1" fill="hold">
                                          <p:stCondLst>
                                            <p:cond delay="499"/>
                                          </p:stCondLst>
                                        </p:cTn>
                                        <p:tgtEl>
                                          <p:spTgt spid="10333"/>
                                        </p:tgtEl>
                                        <p:attrNameLst>
                                          <p:attrName>style.visibility</p:attrName>
                                        </p:attrNameLst>
                                      </p:cBhvr>
                                      <p:to>
                                        <p:strVal val="hidden"/>
                                      </p:to>
                                    </p:set>
                                  </p:childTnLst>
                                </p:cTn>
                              </p:par>
                            </p:childTnLst>
                          </p:cTn>
                        </p:par>
                        <p:par>
                          <p:cTn id="103" fill="hold" nodeType="afterGroup">
                            <p:stCondLst>
                              <p:cond delay="4500"/>
                            </p:stCondLst>
                            <p:childTnLst>
                              <p:par>
                                <p:cTn id="104" presetID="22" presetClass="entr" presetSubtype="1" fill="hold" nodeType="afterEffect">
                                  <p:stCondLst>
                                    <p:cond delay="0"/>
                                  </p:stCondLst>
                                  <p:childTnLst>
                                    <p:set>
                                      <p:cBhvr>
                                        <p:cTn id="105" dur="1" fill="hold">
                                          <p:stCondLst>
                                            <p:cond delay="0"/>
                                          </p:stCondLst>
                                        </p:cTn>
                                        <p:tgtEl>
                                          <p:spTgt spid="10330"/>
                                        </p:tgtEl>
                                        <p:attrNameLst>
                                          <p:attrName>style.visibility</p:attrName>
                                        </p:attrNameLst>
                                      </p:cBhvr>
                                      <p:to>
                                        <p:strVal val="visible"/>
                                      </p:to>
                                    </p:set>
                                    <p:animEffect transition="in" filter="wipe(up)">
                                      <p:cBhvr>
                                        <p:cTn id="106" dur="500"/>
                                        <p:tgtEl>
                                          <p:spTgt spid="10330"/>
                                        </p:tgtEl>
                                      </p:cBhvr>
                                    </p:animEffect>
                                  </p:childTnLst>
                                </p:cTn>
                              </p:par>
                            </p:childTnLst>
                          </p:cTn>
                        </p:par>
                        <p:par>
                          <p:cTn id="107" fill="hold" nodeType="afterGroup">
                            <p:stCondLst>
                              <p:cond delay="5000"/>
                            </p:stCondLst>
                            <p:childTnLst>
                              <p:par>
                                <p:cTn id="108" presetID="22" presetClass="exit" presetSubtype="1" fill="hold" nodeType="afterEffect">
                                  <p:stCondLst>
                                    <p:cond delay="0"/>
                                  </p:stCondLst>
                                  <p:childTnLst>
                                    <p:animEffect transition="out" filter="wipe(up)">
                                      <p:cBhvr>
                                        <p:cTn id="109" dur="500"/>
                                        <p:tgtEl>
                                          <p:spTgt spid="10330"/>
                                        </p:tgtEl>
                                      </p:cBhvr>
                                    </p:animEffect>
                                    <p:set>
                                      <p:cBhvr>
                                        <p:cTn id="110" dur="1" fill="hold">
                                          <p:stCondLst>
                                            <p:cond delay="499"/>
                                          </p:stCondLst>
                                        </p:cTn>
                                        <p:tgtEl>
                                          <p:spTgt spid="10330"/>
                                        </p:tgtEl>
                                        <p:attrNameLst>
                                          <p:attrName>style.visibility</p:attrName>
                                        </p:attrNameLst>
                                      </p:cBhvr>
                                      <p:to>
                                        <p:strVal val="hidden"/>
                                      </p:to>
                                    </p:set>
                                  </p:childTnLst>
                                </p:cTn>
                              </p:par>
                            </p:childTnLst>
                          </p:cTn>
                        </p:par>
                        <p:par>
                          <p:cTn id="111" fill="hold" nodeType="afterGroup">
                            <p:stCondLst>
                              <p:cond delay="5500"/>
                            </p:stCondLst>
                            <p:childTnLst>
                              <p:par>
                                <p:cTn id="112" presetID="22" presetClass="entr" presetSubtype="1" fill="hold" nodeType="afterEffect">
                                  <p:stCondLst>
                                    <p:cond delay="0"/>
                                  </p:stCondLst>
                                  <p:childTnLst>
                                    <p:set>
                                      <p:cBhvr>
                                        <p:cTn id="113" dur="1" fill="hold">
                                          <p:stCondLst>
                                            <p:cond delay="0"/>
                                          </p:stCondLst>
                                        </p:cTn>
                                        <p:tgtEl>
                                          <p:spTgt spid="10327"/>
                                        </p:tgtEl>
                                        <p:attrNameLst>
                                          <p:attrName>style.visibility</p:attrName>
                                        </p:attrNameLst>
                                      </p:cBhvr>
                                      <p:to>
                                        <p:strVal val="visible"/>
                                      </p:to>
                                    </p:set>
                                    <p:animEffect transition="in" filter="wipe(up)">
                                      <p:cBhvr>
                                        <p:cTn id="114" dur="500"/>
                                        <p:tgtEl>
                                          <p:spTgt spid="10327"/>
                                        </p:tgtEl>
                                      </p:cBhvr>
                                    </p:animEffect>
                                  </p:childTnLst>
                                </p:cTn>
                              </p:par>
                            </p:childTnLst>
                          </p:cTn>
                        </p:par>
                        <p:par>
                          <p:cTn id="115" fill="hold" nodeType="afterGroup">
                            <p:stCondLst>
                              <p:cond delay="6000"/>
                            </p:stCondLst>
                            <p:childTnLst>
                              <p:par>
                                <p:cTn id="116" presetID="22" presetClass="exit" presetSubtype="1" fill="hold" nodeType="afterEffect">
                                  <p:stCondLst>
                                    <p:cond delay="0"/>
                                  </p:stCondLst>
                                  <p:childTnLst>
                                    <p:animEffect transition="out" filter="wipe(up)">
                                      <p:cBhvr>
                                        <p:cTn id="117" dur="500"/>
                                        <p:tgtEl>
                                          <p:spTgt spid="10327"/>
                                        </p:tgtEl>
                                      </p:cBhvr>
                                    </p:animEffect>
                                    <p:set>
                                      <p:cBhvr>
                                        <p:cTn id="118" dur="1" fill="hold">
                                          <p:stCondLst>
                                            <p:cond delay="499"/>
                                          </p:stCondLst>
                                        </p:cTn>
                                        <p:tgtEl>
                                          <p:spTgt spid="10327"/>
                                        </p:tgtEl>
                                        <p:attrNameLst>
                                          <p:attrName>style.visibility</p:attrName>
                                        </p:attrNameLst>
                                      </p:cBhvr>
                                      <p:to>
                                        <p:strVal val="hidden"/>
                                      </p:to>
                                    </p:set>
                                  </p:childTnLst>
                                </p:cTn>
                              </p:par>
                            </p:childTnLst>
                          </p:cTn>
                        </p:par>
                        <p:par>
                          <p:cTn id="119" fill="hold" nodeType="afterGroup">
                            <p:stCondLst>
                              <p:cond delay="6500"/>
                            </p:stCondLst>
                            <p:childTnLst>
                              <p:par>
                                <p:cTn id="120" presetID="22" presetClass="entr" presetSubtype="1" fill="hold" nodeType="afterEffect">
                                  <p:stCondLst>
                                    <p:cond delay="0"/>
                                  </p:stCondLst>
                                  <p:childTnLst>
                                    <p:set>
                                      <p:cBhvr>
                                        <p:cTn id="121" dur="1" fill="hold">
                                          <p:stCondLst>
                                            <p:cond delay="0"/>
                                          </p:stCondLst>
                                        </p:cTn>
                                        <p:tgtEl>
                                          <p:spTgt spid="10324"/>
                                        </p:tgtEl>
                                        <p:attrNameLst>
                                          <p:attrName>style.visibility</p:attrName>
                                        </p:attrNameLst>
                                      </p:cBhvr>
                                      <p:to>
                                        <p:strVal val="visible"/>
                                      </p:to>
                                    </p:set>
                                    <p:animEffect transition="in" filter="wipe(up)">
                                      <p:cBhvr>
                                        <p:cTn id="122" dur="500"/>
                                        <p:tgtEl>
                                          <p:spTgt spid="10324"/>
                                        </p:tgtEl>
                                      </p:cBhvr>
                                    </p:animEffect>
                                  </p:childTnLst>
                                </p:cTn>
                              </p:par>
                            </p:childTnLst>
                          </p:cTn>
                        </p:par>
                        <p:par>
                          <p:cTn id="123" fill="hold" nodeType="afterGroup">
                            <p:stCondLst>
                              <p:cond delay="7000"/>
                            </p:stCondLst>
                            <p:childTnLst>
                              <p:par>
                                <p:cTn id="124" presetID="22" presetClass="exit" presetSubtype="1" fill="hold" nodeType="afterEffect">
                                  <p:stCondLst>
                                    <p:cond delay="0"/>
                                  </p:stCondLst>
                                  <p:childTnLst>
                                    <p:animEffect transition="out" filter="wipe(up)">
                                      <p:cBhvr>
                                        <p:cTn id="125" dur="500"/>
                                        <p:tgtEl>
                                          <p:spTgt spid="10324"/>
                                        </p:tgtEl>
                                      </p:cBhvr>
                                    </p:animEffect>
                                    <p:set>
                                      <p:cBhvr>
                                        <p:cTn id="126" dur="1" fill="hold">
                                          <p:stCondLst>
                                            <p:cond delay="499"/>
                                          </p:stCondLst>
                                        </p:cTn>
                                        <p:tgtEl>
                                          <p:spTgt spid="10324"/>
                                        </p:tgtEl>
                                        <p:attrNameLst>
                                          <p:attrName>style.visibility</p:attrName>
                                        </p:attrNameLst>
                                      </p:cBhvr>
                                      <p:to>
                                        <p:strVal val="hidden"/>
                                      </p:to>
                                    </p:set>
                                  </p:childTnLst>
                                </p:cTn>
                              </p:par>
                            </p:childTnLst>
                          </p:cTn>
                        </p:par>
                        <p:par>
                          <p:cTn id="127" fill="hold" nodeType="afterGroup">
                            <p:stCondLst>
                              <p:cond delay="7500"/>
                            </p:stCondLst>
                            <p:childTnLst>
                              <p:par>
                                <p:cTn id="128" presetID="22" presetClass="entr" presetSubtype="1" fill="hold" nodeType="afterEffect">
                                  <p:stCondLst>
                                    <p:cond delay="0"/>
                                  </p:stCondLst>
                                  <p:childTnLst>
                                    <p:set>
                                      <p:cBhvr>
                                        <p:cTn id="129" dur="1" fill="hold">
                                          <p:stCondLst>
                                            <p:cond delay="0"/>
                                          </p:stCondLst>
                                        </p:cTn>
                                        <p:tgtEl>
                                          <p:spTgt spid="10321"/>
                                        </p:tgtEl>
                                        <p:attrNameLst>
                                          <p:attrName>style.visibility</p:attrName>
                                        </p:attrNameLst>
                                      </p:cBhvr>
                                      <p:to>
                                        <p:strVal val="visible"/>
                                      </p:to>
                                    </p:set>
                                    <p:animEffect transition="in" filter="wipe(up)">
                                      <p:cBhvr>
                                        <p:cTn id="130" dur="500"/>
                                        <p:tgtEl>
                                          <p:spTgt spid="10321"/>
                                        </p:tgtEl>
                                      </p:cBhvr>
                                    </p:animEffect>
                                  </p:childTnLst>
                                </p:cTn>
                              </p:par>
                            </p:childTnLst>
                          </p:cTn>
                        </p:par>
                        <p:par>
                          <p:cTn id="131" fill="hold" nodeType="afterGroup">
                            <p:stCondLst>
                              <p:cond delay="8000"/>
                            </p:stCondLst>
                            <p:childTnLst>
                              <p:par>
                                <p:cTn id="132" presetID="22" presetClass="exit" presetSubtype="1" fill="hold" nodeType="afterEffect">
                                  <p:stCondLst>
                                    <p:cond delay="0"/>
                                  </p:stCondLst>
                                  <p:childTnLst>
                                    <p:animEffect transition="out" filter="wipe(up)">
                                      <p:cBhvr>
                                        <p:cTn id="133" dur="500"/>
                                        <p:tgtEl>
                                          <p:spTgt spid="10321"/>
                                        </p:tgtEl>
                                      </p:cBhvr>
                                    </p:animEffect>
                                    <p:set>
                                      <p:cBhvr>
                                        <p:cTn id="134" dur="1" fill="hold">
                                          <p:stCondLst>
                                            <p:cond delay="499"/>
                                          </p:stCondLst>
                                        </p:cTn>
                                        <p:tgtEl>
                                          <p:spTgt spid="10321"/>
                                        </p:tgtEl>
                                        <p:attrNameLst>
                                          <p:attrName>style.visibility</p:attrName>
                                        </p:attrNameLst>
                                      </p:cBhvr>
                                      <p:to>
                                        <p:strVal val="hidden"/>
                                      </p:to>
                                    </p:set>
                                  </p:childTnLst>
                                </p:cTn>
                              </p:par>
                            </p:childTnLst>
                          </p:cTn>
                        </p:par>
                        <p:par>
                          <p:cTn id="135" fill="hold" nodeType="afterGroup">
                            <p:stCondLst>
                              <p:cond delay="8500"/>
                            </p:stCondLst>
                            <p:childTnLst>
                              <p:par>
                                <p:cTn id="136" presetID="22" presetClass="entr" presetSubtype="1" fill="hold" nodeType="afterEffect">
                                  <p:stCondLst>
                                    <p:cond delay="0"/>
                                  </p:stCondLst>
                                  <p:childTnLst>
                                    <p:set>
                                      <p:cBhvr>
                                        <p:cTn id="137" dur="1" fill="hold">
                                          <p:stCondLst>
                                            <p:cond delay="0"/>
                                          </p:stCondLst>
                                        </p:cTn>
                                        <p:tgtEl>
                                          <p:spTgt spid="10318"/>
                                        </p:tgtEl>
                                        <p:attrNameLst>
                                          <p:attrName>style.visibility</p:attrName>
                                        </p:attrNameLst>
                                      </p:cBhvr>
                                      <p:to>
                                        <p:strVal val="visible"/>
                                      </p:to>
                                    </p:set>
                                    <p:animEffect transition="in" filter="wipe(up)">
                                      <p:cBhvr>
                                        <p:cTn id="138" dur="500"/>
                                        <p:tgtEl>
                                          <p:spTgt spid="10318"/>
                                        </p:tgtEl>
                                      </p:cBhvr>
                                    </p:animEffect>
                                  </p:childTnLst>
                                </p:cTn>
                              </p:par>
                            </p:childTnLst>
                          </p:cTn>
                        </p:par>
                        <p:par>
                          <p:cTn id="139" fill="hold" nodeType="afterGroup">
                            <p:stCondLst>
                              <p:cond delay="9000"/>
                            </p:stCondLst>
                            <p:childTnLst>
                              <p:par>
                                <p:cTn id="140" presetID="22" presetClass="exit" presetSubtype="1" fill="hold" nodeType="afterEffect">
                                  <p:stCondLst>
                                    <p:cond delay="0"/>
                                  </p:stCondLst>
                                  <p:childTnLst>
                                    <p:animEffect transition="out" filter="wipe(up)">
                                      <p:cBhvr>
                                        <p:cTn id="141" dur="500"/>
                                        <p:tgtEl>
                                          <p:spTgt spid="10318"/>
                                        </p:tgtEl>
                                      </p:cBhvr>
                                    </p:animEffect>
                                    <p:set>
                                      <p:cBhvr>
                                        <p:cTn id="142" dur="1" fill="hold">
                                          <p:stCondLst>
                                            <p:cond delay="499"/>
                                          </p:stCondLst>
                                        </p:cTn>
                                        <p:tgtEl>
                                          <p:spTgt spid="10318"/>
                                        </p:tgtEl>
                                        <p:attrNameLst>
                                          <p:attrName>style.visibility</p:attrName>
                                        </p:attrNameLst>
                                      </p:cBhvr>
                                      <p:to>
                                        <p:strVal val="hidden"/>
                                      </p:to>
                                    </p:set>
                                  </p:childTnLst>
                                </p:cTn>
                              </p:par>
                            </p:childTnLst>
                          </p:cTn>
                        </p:par>
                        <p:par>
                          <p:cTn id="143" fill="hold" nodeType="afterGroup">
                            <p:stCondLst>
                              <p:cond delay="9500"/>
                            </p:stCondLst>
                            <p:childTnLst>
                              <p:par>
                                <p:cTn id="144" presetID="22" presetClass="entr" presetSubtype="1" fill="hold" nodeType="afterEffect">
                                  <p:stCondLst>
                                    <p:cond delay="0"/>
                                  </p:stCondLst>
                                  <p:childTnLst>
                                    <p:set>
                                      <p:cBhvr>
                                        <p:cTn id="145" dur="1" fill="hold">
                                          <p:stCondLst>
                                            <p:cond delay="0"/>
                                          </p:stCondLst>
                                        </p:cTn>
                                        <p:tgtEl>
                                          <p:spTgt spid="10315"/>
                                        </p:tgtEl>
                                        <p:attrNameLst>
                                          <p:attrName>style.visibility</p:attrName>
                                        </p:attrNameLst>
                                      </p:cBhvr>
                                      <p:to>
                                        <p:strVal val="visible"/>
                                      </p:to>
                                    </p:set>
                                    <p:animEffect transition="in" filter="wipe(up)">
                                      <p:cBhvr>
                                        <p:cTn id="146" dur="500"/>
                                        <p:tgtEl>
                                          <p:spTgt spid="10315"/>
                                        </p:tgtEl>
                                      </p:cBhvr>
                                    </p:animEffect>
                                  </p:childTnLst>
                                </p:cTn>
                              </p:par>
                            </p:childTnLst>
                          </p:cTn>
                        </p:par>
                        <p:par>
                          <p:cTn id="147" fill="hold" nodeType="afterGroup">
                            <p:stCondLst>
                              <p:cond delay="10000"/>
                            </p:stCondLst>
                            <p:childTnLst>
                              <p:par>
                                <p:cTn id="148" presetID="22" presetClass="exit" presetSubtype="1" fill="hold" nodeType="afterEffect">
                                  <p:stCondLst>
                                    <p:cond delay="0"/>
                                  </p:stCondLst>
                                  <p:childTnLst>
                                    <p:animEffect transition="out" filter="wipe(up)">
                                      <p:cBhvr>
                                        <p:cTn id="149" dur="500"/>
                                        <p:tgtEl>
                                          <p:spTgt spid="10315"/>
                                        </p:tgtEl>
                                      </p:cBhvr>
                                    </p:animEffect>
                                    <p:set>
                                      <p:cBhvr>
                                        <p:cTn id="150" dur="1" fill="hold">
                                          <p:stCondLst>
                                            <p:cond delay="499"/>
                                          </p:stCondLst>
                                        </p:cTn>
                                        <p:tgtEl>
                                          <p:spTgt spid="10315"/>
                                        </p:tgtEl>
                                        <p:attrNameLst>
                                          <p:attrName>style.visibility</p:attrName>
                                        </p:attrNameLst>
                                      </p:cBhvr>
                                      <p:to>
                                        <p:strVal val="hidden"/>
                                      </p:to>
                                    </p:set>
                                  </p:childTnLst>
                                </p:cTn>
                              </p:par>
                            </p:childTnLst>
                          </p:cTn>
                        </p:par>
                        <p:par>
                          <p:cTn id="151" fill="hold" nodeType="afterGroup">
                            <p:stCondLst>
                              <p:cond delay="10500"/>
                            </p:stCondLst>
                            <p:childTnLst>
                              <p:par>
                                <p:cTn id="152" presetID="22" presetClass="entr" presetSubtype="1" fill="hold" nodeType="afterEffect">
                                  <p:stCondLst>
                                    <p:cond delay="0"/>
                                  </p:stCondLst>
                                  <p:childTnLst>
                                    <p:set>
                                      <p:cBhvr>
                                        <p:cTn id="153" dur="1" fill="hold">
                                          <p:stCondLst>
                                            <p:cond delay="0"/>
                                          </p:stCondLst>
                                        </p:cTn>
                                        <p:tgtEl>
                                          <p:spTgt spid="10312"/>
                                        </p:tgtEl>
                                        <p:attrNameLst>
                                          <p:attrName>style.visibility</p:attrName>
                                        </p:attrNameLst>
                                      </p:cBhvr>
                                      <p:to>
                                        <p:strVal val="visible"/>
                                      </p:to>
                                    </p:set>
                                    <p:animEffect transition="in" filter="wipe(up)">
                                      <p:cBhvr>
                                        <p:cTn id="154" dur="500"/>
                                        <p:tgtEl>
                                          <p:spTgt spid="1031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0346"/>
                                        </p:tgtEl>
                                        <p:attrNameLst>
                                          <p:attrName>style.visibility</p:attrName>
                                        </p:attrNameLst>
                                      </p:cBhvr>
                                      <p:to>
                                        <p:strVal val="visible"/>
                                      </p:to>
                                    </p:set>
                                    <p:animEffect transition="in" filter="wipe(left)">
                                      <p:cBhvr>
                                        <p:cTn id="159" dur="500"/>
                                        <p:tgtEl>
                                          <p:spTgt spid="10346"/>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8" presetClass="entr" presetSubtype="12" fill="hold" grpId="0" nodeType="clickEffect">
                                  <p:stCondLst>
                                    <p:cond delay="0"/>
                                  </p:stCondLst>
                                  <p:childTnLst>
                                    <p:set>
                                      <p:cBhvr>
                                        <p:cTn id="163" dur="1" fill="hold">
                                          <p:stCondLst>
                                            <p:cond delay="0"/>
                                          </p:stCondLst>
                                        </p:cTn>
                                        <p:tgtEl>
                                          <p:spTgt spid="10347"/>
                                        </p:tgtEl>
                                        <p:attrNameLst>
                                          <p:attrName>style.visibility</p:attrName>
                                        </p:attrNameLst>
                                      </p:cBhvr>
                                      <p:to>
                                        <p:strVal val="visible"/>
                                      </p:to>
                                    </p:set>
                                    <p:animEffect transition="in" filter="strips(downLeft)">
                                      <p:cBhvr>
                                        <p:cTn id="164" dur="500"/>
                                        <p:tgtEl>
                                          <p:spTgt spid="10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utoUpdateAnimBg="0"/>
      <p:bldP spid="10252" grpId="0" autoUpdateAnimBg="0"/>
      <p:bldP spid="10253" grpId="0"/>
      <p:bldP spid="10345" grpId="0" animBg="1" autoUpdateAnimBg="0"/>
      <p:bldP spid="10346" grpId="0"/>
      <p:bldP spid="103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5"/>
          <p:cNvSpPr txBox="1">
            <a:spLocks noChangeArrowheads="1"/>
          </p:cNvSpPr>
          <p:nvPr/>
        </p:nvSpPr>
        <p:spPr bwMode="auto">
          <a:xfrm>
            <a:off x="827088" y="765175"/>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1270" name="Text Box 6"/>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11271"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272" name="Line 8"/>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273" name="Text Box 9">
            <a:hlinkClick r:id="" action="ppaction://hlinkshowjump?jump=nextslide" highlightClick="1"/>
          </p:cNvPr>
          <p:cNvSpPr txBox="1">
            <a:spLocks noChangeArrowheads="1"/>
          </p:cNvSpPr>
          <p:nvPr/>
        </p:nvSpPr>
        <p:spPr bwMode="auto">
          <a:xfrm>
            <a:off x="4557713" y="749300"/>
            <a:ext cx="2606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①</a:t>
            </a:r>
            <a:r>
              <a:rPr lang="zh-CN" altLang="en-US" sz="2000">
                <a:solidFill>
                  <a:srgbClr val="FF0000"/>
                </a:solidFill>
                <a:latin typeface="Times New Roman" panose="02020603050405020304" pitchFamily="18" charset="0"/>
              </a:rPr>
              <a:t>顺序查找</a:t>
            </a:r>
          </a:p>
        </p:txBody>
      </p:sp>
      <p:sp>
        <p:nvSpPr>
          <p:cNvPr id="11376" name="Text Box 112"/>
          <p:cNvSpPr txBox="1">
            <a:spLocks noChangeArrowheads="1"/>
          </p:cNvSpPr>
          <p:nvPr/>
        </p:nvSpPr>
        <p:spPr bwMode="auto">
          <a:xfrm>
            <a:off x="1406525" y="3213100"/>
            <a:ext cx="955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ea typeface="宋体" panose="02010600030101010101" pitchFamily="2" charset="-122"/>
              </a:rPr>
              <a:t>key=64</a:t>
            </a:r>
          </a:p>
        </p:txBody>
      </p:sp>
      <p:sp useBgFill="1">
        <p:nvSpPr>
          <p:cNvPr id="11377" name="Text Box 113"/>
          <p:cNvSpPr txBox="1">
            <a:spLocks noChangeArrowheads="1"/>
          </p:cNvSpPr>
          <p:nvPr/>
        </p:nvSpPr>
        <p:spPr bwMode="auto">
          <a:xfrm>
            <a:off x="1366838" y="3213100"/>
            <a:ext cx="955711"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ea typeface="宋体" panose="02010600030101010101" pitchFamily="2" charset="-122"/>
              </a:rPr>
              <a:t>key=60</a:t>
            </a:r>
          </a:p>
        </p:txBody>
      </p:sp>
      <p:sp>
        <p:nvSpPr>
          <p:cNvPr id="11378" name="Text Box 114"/>
          <p:cNvSpPr txBox="1">
            <a:spLocks noChangeArrowheads="1"/>
          </p:cNvSpPr>
          <p:nvPr/>
        </p:nvSpPr>
        <p:spPr bwMode="auto">
          <a:xfrm>
            <a:off x="3203575" y="3213100"/>
            <a:ext cx="3390672" cy="400110"/>
          </a:xfrm>
          <a:prstGeom prst="rect">
            <a:avLst/>
          </a:prstGeom>
          <a:noFill/>
          <a:ln>
            <a:noFill/>
          </a:ln>
          <a:effectLst/>
          <a:extLst>
            <a:ext uri="{909E8E84-426E-40DD-AFC4-6F175D3DCCD1}">
              <a14:hiddenFill xmlns:a14="http://schemas.microsoft.com/office/drawing/2010/main">
                <a:solidFill>
                  <a:srgbClr val="E7FFFF"/>
                </a:solidFill>
              </a14:hiddenFill>
            </a:ex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latin typeface="Times New Roman" panose="02020603050405020304" pitchFamily="18" charset="0"/>
              </a:rPr>
              <a:t>结果：查找成功，返回位置</a:t>
            </a:r>
            <a:r>
              <a:rPr lang="en-US" altLang="zh-CN" sz="2000">
                <a:solidFill>
                  <a:srgbClr val="FF0000"/>
                </a:solidFill>
                <a:latin typeface="Times New Roman" panose="02020603050405020304" pitchFamily="18" charset="0"/>
              </a:rPr>
              <a:t>7</a:t>
            </a:r>
          </a:p>
        </p:txBody>
      </p:sp>
      <p:sp useBgFill="1">
        <p:nvSpPr>
          <p:cNvPr id="11379" name="Text Box 115"/>
          <p:cNvSpPr txBox="1">
            <a:spLocks noChangeArrowheads="1"/>
          </p:cNvSpPr>
          <p:nvPr/>
        </p:nvSpPr>
        <p:spPr bwMode="auto">
          <a:xfrm>
            <a:off x="3132138" y="3270250"/>
            <a:ext cx="5616575" cy="400110"/>
          </a:xfrm>
          <a:prstGeom prst="rect">
            <a:avLst/>
          </a:prstGeom>
          <a:ln>
            <a:noFill/>
          </a:ln>
          <a:effectLst/>
          <a:extLs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latin typeface="Times New Roman" panose="02020603050405020304" pitchFamily="18" charset="0"/>
              </a:rPr>
              <a:t>结果：查找不成功</a:t>
            </a:r>
          </a:p>
        </p:txBody>
      </p:sp>
      <p:sp useBgFill="1">
        <p:nvSpPr>
          <p:cNvPr id="11380" name="Text Box 116"/>
          <p:cNvSpPr txBox="1">
            <a:spLocks noChangeArrowheads="1"/>
          </p:cNvSpPr>
          <p:nvPr/>
        </p:nvSpPr>
        <p:spPr bwMode="auto">
          <a:xfrm>
            <a:off x="811162" y="2133600"/>
            <a:ext cx="470000" cy="384721"/>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lnSpc>
                <a:spcPct val="95000"/>
              </a:lnSpc>
            </a:pPr>
            <a:r>
              <a:rPr lang="en-US" altLang="zh-CN" sz="2000">
                <a:solidFill>
                  <a:srgbClr val="FF0000"/>
                </a:solidFill>
                <a:latin typeface="Arial" panose="020B0604020202020204" pitchFamily="34" charset="0"/>
              </a:rPr>
              <a:t>64</a:t>
            </a:r>
          </a:p>
        </p:txBody>
      </p:sp>
      <p:sp useBgFill="1">
        <p:nvSpPr>
          <p:cNvPr id="11381" name="Text Box 117"/>
          <p:cNvSpPr txBox="1">
            <a:spLocks noChangeArrowheads="1"/>
          </p:cNvSpPr>
          <p:nvPr/>
        </p:nvSpPr>
        <p:spPr bwMode="auto">
          <a:xfrm>
            <a:off x="811162" y="2133600"/>
            <a:ext cx="470000" cy="384721"/>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lnSpc>
                <a:spcPct val="95000"/>
              </a:lnSpc>
            </a:pPr>
            <a:r>
              <a:rPr lang="en-US" altLang="zh-CN" sz="2000">
                <a:solidFill>
                  <a:srgbClr val="FF0000"/>
                </a:solidFill>
                <a:latin typeface="Arial" panose="020B0604020202020204" pitchFamily="34" charset="0"/>
              </a:rPr>
              <a:t>60</a:t>
            </a:r>
          </a:p>
        </p:txBody>
      </p:sp>
      <p:sp useBgFill="1">
        <p:nvSpPr>
          <p:cNvPr id="11382" name="Text Box 118"/>
          <p:cNvSpPr txBox="1">
            <a:spLocks noChangeArrowheads="1"/>
          </p:cNvSpPr>
          <p:nvPr/>
        </p:nvSpPr>
        <p:spPr bwMode="auto">
          <a:xfrm>
            <a:off x="755650" y="3160713"/>
            <a:ext cx="8388350" cy="2554545"/>
          </a:xfrm>
          <a:prstGeom prst="rect">
            <a:avLst/>
          </a:prstGeom>
          <a:ln>
            <a:noFill/>
          </a:ln>
          <a:effectLst/>
          <a:extLst>
            <a:ext uri="{91240B29-F687-4F45-9708-019B960494DF}">
              <a14:hiddenLine xmlns:a14="http://schemas.microsoft.com/office/drawing/2010/main" w="2857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000">
                <a:latin typeface="Arial" panose="020B0604020202020204" pitchFamily="34" charset="0"/>
              </a:rPr>
              <a:t>int SeqSearch(RecordList l, KeyType k) </a:t>
            </a:r>
          </a:p>
          <a:p>
            <a:pPr algn="just"/>
            <a:r>
              <a:rPr lang="en-US" altLang="zh-CN" sz="2000">
                <a:latin typeface="Arial" panose="020B0604020202020204" pitchFamily="34" charset="0"/>
              </a:rPr>
              <a:t>{    int i;   </a:t>
            </a:r>
          </a:p>
          <a:p>
            <a:pPr algn="just"/>
            <a:r>
              <a:rPr lang="en-US" altLang="zh-CN" sz="2000">
                <a:latin typeface="Arial" panose="020B0604020202020204" pitchFamily="34" charset="0"/>
              </a:rPr>
              <a:t>      </a:t>
            </a:r>
            <a:r>
              <a:rPr lang="en-US" altLang="zh-CN" sz="2000">
                <a:solidFill>
                  <a:srgbClr val="FF0000"/>
                </a:solidFill>
                <a:latin typeface="Arial" panose="020B0604020202020204" pitchFamily="34" charset="0"/>
              </a:rPr>
              <a:t>l.r[0].key=k;</a:t>
            </a:r>
            <a:r>
              <a:rPr lang="en-US" altLang="zh-CN" sz="2000">
                <a:latin typeface="Arial" panose="020B0604020202020204" pitchFamily="34" charset="0"/>
              </a:rPr>
              <a:t>            /*</a:t>
            </a:r>
            <a:r>
              <a:rPr lang="zh-CN" altLang="en-US" sz="2000">
                <a:latin typeface="Arial" panose="020B0604020202020204" pitchFamily="34" charset="0"/>
              </a:rPr>
              <a:t>标识边界*</a:t>
            </a:r>
            <a:r>
              <a:rPr lang="en-US" altLang="zh-CN" sz="2000">
                <a:latin typeface="Arial" panose="020B0604020202020204" pitchFamily="34" charset="0"/>
              </a:rPr>
              <a:t>/</a:t>
            </a:r>
          </a:p>
          <a:p>
            <a:pPr algn="just"/>
            <a:r>
              <a:rPr lang="en-US" altLang="zh-CN" sz="2000">
                <a:latin typeface="Arial" panose="020B0604020202020204" pitchFamily="34" charset="0"/>
              </a:rPr>
              <a:t>      i=l.length; </a:t>
            </a:r>
          </a:p>
          <a:p>
            <a:pPr algn="just"/>
            <a:r>
              <a:rPr lang="en-US" altLang="zh-CN" sz="2000">
                <a:latin typeface="Arial" panose="020B0604020202020204" pitchFamily="34" charset="0"/>
              </a:rPr>
              <a:t>      while (</a:t>
            </a:r>
            <a:r>
              <a:rPr lang="en-US" altLang="zh-CN" sz="2000">
                <a:solidFill>
                  <a:srgbClr val="FF0000"/>
                </a:solidFill>
                <a:latin typeface="Arial" panose="020B0604020202020204" pitchFamily="34" charset="0"/>
              </a:rPr>
              <a:t>l.r[i].key!=k</a:t>
            </a:r>
            <a:r>
              <a:rPr lang="en-US" altLang="zh-CN" sz="2000">
                <a:latin typeface="Arial" panose="020B0604020202020204" pitchFamily="34" charset="0"/>
              </a:rPr>
              <a:t>)</a:t>
            </a:r>
          </a:p>
          <a:p>
            <a:pPr algn="just"/>
            <a:r>
              <a:rPr lang="en-US" altLang="zh-CN" sz="2000">
                <a:latin typeface="Arial" panose="020B0604020202020204" pitchFamily="34" charset="0"/>
              </a:rPr>
              <a:t>           i--; </a:t>
            </a:r>
          </a:p>
          <a:p>
            <a:pPr algn="just"/>
            <a:r>
              <a:rPr lang="en-US" altLang="zh-CN" sz="2000">
                <a:latin typeface="Arial" panose="020B0604020202020204" pitchFamily="34" charset="0"/>
              </a:rPr>
              <a:t>     return(i);</a:t>
            </a:r>
          </a:p>
          <a:p>
            <a:pPr algn="just"/>
            <a:r>
              <a:rPr lang="en-US" altLang="zh-CN" sz="2000">
                <a:latin typeface="Arial" panose="020B0604020202020204" pitchFamily="34" charset="0"/>
              </a:rPr>
              <a:t>} </a:t>
            </a:r>
          </a:p>
        </p:txBody>
      </p:sp>
      <p:sp useBgFill="1">
        <p:nvSpPr>
          <p:cNvPr id="11383" name="Text Box 119"/>
          <p:cNvSpPr txBox="1">
            <a:spLocks noChangeArrowheads="1"/>
          </p:cNvSpPr>
          <p:nvPr/>
        </p:nvSpPr>
        <p:spPr bwMode="auto">
          <a:xfrm>
            <a:off x="757238" y="4508500"/>
            <a:ext cx="7343775" cy="1717393"/>
          </a:xfrm>
          <a:prstGeom prst="rect">
            <a:avLst/>
          </a:prstGeom>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400">
                <a:latin typeface="Times New Roman" panose="02020603050405020304" pitchFamily="18" charset="0"/>
              </a:rPr>
              <a:t>技巧：</a:t>
            </a:r>
            <a:r>
              <a:rPr lang="zh-CN" altLang="en-US" sz="2400">
                <a:solidFill>
                  <a:srgbClr val="FF0000"/>
                </a:solidFill>
                <a:latin typeface="Times New Roman" panose="02020603050405020304" pitchFamily="18" charset="0"/>
              </a:rPr>
              <a:t> </a:t>
            </a:r>
          </a:p>
          <a:p>
            <a:pPr>
              <a:lnSpc>
                <a:spcPct val="110000"/>
              </a:lnSpc>
            </a:pPr>
            <a:r>
              <a:rPr lang="en-US" altLang="zh-CN" sz="2400">
                <a:solidFill>
                  <a:srgbClr val="FF0000"/>
                </a:solidFill>
                <a:latin typeface="Times New Roman" panose="02020603050405020304" pitchFamily="18" charset="0"/>
              </a:rPr>
              <a:t>r[0]</a:t>
            </a:r>
            <a:r>
              <a:rPr lang="zh-CN" altLang="en-US" sz="2400">
                <a:solidFill>
                  <a:srgbClr val="FF0000"/>
                </a:solidFill>
              </a:rPr>
              <a:t>起到监视哨兵的作用</a:t>
            </a:r>
            <a:r>
              <a:rPr lang="en-US" altLang="en-US" sz="2400">
                <a:solidFill>
                  <a:srgbClr val="FF0000"/>
                </a:solidFill>
                <a:latin typeface="Times New Roman" panose="02020603050405020304" pitchFamily="18" charset="0"/>
              </a:rPr>
              <a:t>,</a:t>
            </a:r>
            <a:r>
              <a:rPr lang="zh-CN" altLang="en-US" sz="2400">
                <a:solidFill>
                  <a:srgbClr val="FF0000"/>
                </a:solidFill>
              </a:rPr>
              <a:t>可免去检查表是</a:t>
            </a:r>
          </a:p>
          <a:p>
            <a:pPr>
              <a:lnSpc>
                <a:spcPct val="110000"/>
              </a:lnSpc>
            </a:pPr>
            <a:r>
              <a:rPr lang="zh-CN" altLang="en-US" sz="2400">
                <a:solidFill>
                  <a:srgbClr val="FF0000"/>
                </a:solidFill>
              </a:rPr>
              <a:t>否查完</a:t>
            </a:r>
            <a:r>
              <a:rPr lang="en-US" altLang="zh-CN" sz="2400">
                <a:solidFill>
                  <a:srgbClr val="FF0000"/>
                </a:solidFill>
              </a:rPr>
              <a:t>,</a:t>
            </a:r>
            <a:r>
              <a:rPr lang="zh-CN" altLang="en-US" sz="2400">
                <a:solidFill>
                  <a:srgbClr val="FF0000"/>
                </a:solidFill>
              </a:rPr>
              <a:t>且提高算法的执行效率</a:t>
            </a:r>
            <a:r>
              <a:rPr lang="en-US" altLang="zh-CN" sz="2400">
                <a:solidFill>
                  <a:srgbClr val="FF0000"/>
                </a:solidFill>
              </a:rPr>
              <a:t>,</a:t>
            </a:r>
            <a:r>
              <a:rPr lang="zh-CN" altLang="en-US" sz="2400">
                <a:solidFill>
                  <a:srgbClr val="FF0000"/>
                </a:solidFill>
              </a:rPr>
              <a:t>但并不是</a:t>
            </a:r>
          </a:p>
          <a:p>
            <a:pPr>
              <a:lnSpc>
                <a:spcPct val="110000"/>
              </a:lnSpc>
            </a:pPr>
            <a:r>
              <a:rPr lang="zh-CN" altLang="en-US" sz="2400">
                <a:solidFill>
                  <a:srgbClr val="FF0000"/>
                </a:solidFill>
              </a:rPr>
              <a:t>真正的待查找记录。</a:t>
            </a:r>
            <a:endParaRPr lang="zh-CN" altLang="en-US" sz="2400">
              <a:solidFill>
                <a:srgbClr val="FF0000"/>
              </a:solidFill>
              <a:latin typeface="Times New Roman" panose="02020603050405020304" pitchFamily="18" charset="0"/>
            </a:endParaRPr>
          </a:p>
        </p:txBody>
      </p:sp>
      <p:graphicFrame>
        <p:nvGraphicFramePr>
          <p:cNvPr id="11481" name="Group 217"/>
          <p:cNvGraphicFramePr>
            <a:graphicFrameLocks noGrp="1"/>
          </p:cNvGraphicFramePr>
          <p:nvPr>
            <p:extLst>
              <p:ext uri="{D42A27DB-BD31-4B8C-83A1-F6EECF244321}">
                <p14:modId xmlns:p14="http://schemas.microsoft.com/office/powerpoint/2010/main" val="4211821800"/>
              </p:ext>
            </p:extLst>
          </p:nvPr>
        </p:nvGraphicFramePr>
        <p:xfrm>
          <a:off x="719138" y="2133600"/>
          <a:ext cx="8424862" cy="1102360"/>
        </p:xfrm>
        <a:graphic>
          <a:graphicData uri="http://schemas.openxmlformats.org/drawingml/2006/table">
            <a:tbl>
              <a:tblPr/>
              <a:tblGrid>
                <a:gridCol w="647700"/>
                <a:gridCol w="649287"/>
                <a:gridCol w="646113"/>
                <a:gridCol w="650875"/>
                <a:gridCol w="646112"/>
                <a:gridCol w="647700"/>
                <a:gridCol w="649288"/>
                <a:gridCol w="647700"/>
                <a:gridCol w="646112"/>
                <a:gridCol w="650875"/>
                <a:gridCol w="646113"/>
                <a:gridCol w="649287"/>
                <a:gridCol w="647700"/>
              </a:tblGrid>
              <a:tr h="4968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21</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37</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88</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19</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92</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05</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64</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56</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80</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72</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13</a:t>
                      </a:r>
                    </a:p>
                  </a:txBody>
                  <a:tcPr anchor="ctr"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r>
              <a:tr h="584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a:t>
                      </a:r>
                    </a:p>
                  </a:txBody>
                  <a:tcPr horzOverflow="overflow">
                    <a:lnL cap="flat">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11</a:t>
                      </a:r>
                    </a:p>
                  </a:txBody>
                  <a:tcPr horzOverflow="overflow">
                    <a:lnL>
                      <a:noFill/>
                    </a:lnL>
                    <a:lnR>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a:t>
                      </a:r>
                    </a:p>
                  </a:txBody>
                  <a:tcPr horzOverflow="overflow">
                    <a:lnL>
                      <a:noFill/>
                    </a:lnL>
                    <a:lnR cap="flat">
                      <a:noFill/>
                    </a:lnR>
                    <a:lnT w="38100" cap="flat" cmpd="sng" algn="ctr">
                      <a:solidFill>
                        <a:srgbClr val="CC0000"/>
                      </a:solidFill>
                      <a:prstDash val="solid"/>
                      <a:round/>
                      <a:headEnd type="none" w="med" len="med"/>
                      <a:tailEnd type="none" w="med" len="med"/>
                    </a:lnT>
                    <a:lnB cap="flat">
                      <a:noFill/>
                    </a:lnB>
                    <a:lnTlToBr>
                      <a:noFill/>
                    </a:lnTlToBr>
                    <a:lnBlToTr>
                      <a:noFill/>
                    </a:lnBlToTr>
                    <a:noFill/>
                  </a:tcPr>
                </a:tc>
              </a:tr>
            </a:tbl>
          </a:graphicData>
        </a:graphic>
      </p:graphicFrame>
      <p:grpSp>
        <p:nvGrpSpPr>
          <p:cNvPr id="11442" name="Group 178"/>
          <p:cNvGrpSpPr>
            <a:grpSpLocks/>
          </p:cNvGrpSpPr>
          <p:nvPr/>
        </p:nvGrpSpPr>
        <p:grpSpPr bwMode="auto">
          <a:xfrm>
            <a:off x="1431928" y="1196975"/>
            <a:ext cx="284163" cy="935038"/>
            <a:chOff x="755" y="1979"/>
            <a:chExt cx="179" cy="589"/>
          </a:xfrm>
        </p:grpSpPr>
        <p:sp>
          <p:nvSpPr>
            <p:cNvPr id="11443" name="Line 179"/>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44" name="Text Box 180"/>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45" name="Group 181"/>
          <p:cNvGrpSpPr>
            <a:grpSpLocks/>
          </p:cNvGrpSpPr>
          <p:nvPr/>
        </p:nvGrpSpPr>
        <p:grpSpPr bwMode="auto">
          <a:xfrm>
            <a:off x="2079628" y="1196975"/>
            <a:ext cx="284163" cy="935038"/>
            <a:chOff x="755" y="1979"/>
            <a:chExt cx="179" cy="589"/>
          </a:xfrm>
        </p:grpSpPr>
        <p:sp>
          <p:nvSpPr>
            <p:cNvPr id="11446" name="Line 182"/>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47" name="Text Box 183"/>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48" name="Group 184"/>
          <p:cNvGrpSpPr>
            <a:grpSpLocks/>
          </p:cNvGrpSpPr>
          <p:nvPr/>
        </p:nvGrpSpPr>
        <p:grpSpPr bwMode="auto">
          <a:xfrm>
            <a:off x="2727328" y="1196975"/>
            <a:ext cx="284163" cy="935038"/>
            <a:chOff x="755" y="1979"/>
            <a:chExt cx="179" cy="589"/>
          </a:xfrm>
        </p:grpSpPr>
        <p:sp>
          <p:nvSpPr>
            <p:cNvPr id="11449" name="Line 185"/>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50" name="Text Box 186"/>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51" name="Group 187"/>
          <p:cNvGrpSpPr>
            <a:grpSpLocks/>
          </p:cNvGrpSpPr>
          <p:nvPr/>
        </p:nvGrpSpPr>
        <p:grpSpPr bwMode="auto">
          <a:xfrm>
            <a:off x="3376615" y="1196975"/>
            <a:ext cx="284163" cy="935038"/>
            <a:chOff x="755" y="1979"/>
            <a:chExt cx="179" cy="589"/>
          </a:xfrm>
        </p:grpSpPr>
        <p:sp>
          <p:nvSpPr>
            <p:cNvPr id="11452" name="Line 188"/>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53" name="Text Box 189"/>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54" name="Group 190"/>
          <p:cNvGrpSpPr>
            <a:grpSpLocks/>
          </p:cNvGrpSpPr>
          <p:nvPr/>
        </p:nvGrpSpPr>
        <p:grpSpPr bwMode="auto">
          <a:xfrm>
            <a:off x="4024315" y="1196975"/>
            <a:ext cx="284163" cy="935038"/>
            <a:chOff x="755" y="1979"/>
            <a:chExt cx="179" cy="589"/>
          </a:xfrm>
        </p:grpSpPr>
        <p:sp>
          <p:nvSpPr>
            <p:cNvPr id="11455" name="Line 191"/>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56" name="Text Box 192"/>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57" name="Group 193"/>
          <p:cNvGrpSpPr>
            <a:grpSpLocks/>
          </p:cNvGrpSpPr>
          <p:nvPr/>
        </p:nvGrpSpPr>
        <p:grpSpPr bwMode="auto">
          <a:xfrm>
            <a:off x="4672015" y="1196975"/>
            <a:ext cx="284163" cy="935038"/>
            <a:chOff x="755" y="1979"/>
            <a:chExt cx="179" cy="589"/>
          </a:xfrm>
        </p:grpSpPr>
        <p:sp>
          <p:nvSpPr>
            <p:cNvPr id="11458" name="Line 194"/>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59" name="Text Box 195"/>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60" name="Group 196"/>
          <p:cNvGrpSpPr>
            <a:grpSpLocks/>
          </p:cNvGrpSpPr>
          <p:nvPr/>
        </p:nvGrpSpPr>
        <p:grpSpPr bwMode="auto">
          <a:xfrm>
            <a:off x="5319715" y="1196975"/>
            <a:ext cx="284163" cy="935038"/>
            <a:chOff x="755" y="1979"/>
            <a:chExt cx="179" cy="589"/>
          </a:xfrm>
        </p:grpSpPr>
        <p:sp>
          <p:nvSpPr>
            <p:cNvPr id="11461" name="Line 197"/>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62" name="Text Box 198"/>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63" name="Group 199"/>
          <p:cNvGrpSpPr>
            <a:grpSpLocks/>
          </p:cNvGrpSpPr>
          <p:nvPr/>
        </p:nvGrpSpPr>
        <p:grpSpPr bwMode="auto">
          <a:xfrm>
            <a:off x="5969003" y="1196975"/>
            <a:ext cx="284163" cy="935038"/>
            <a:chOff x="755" y="1979"/>
            <a:chExt cx="179" cy="589"/>
          </a:xfrm>
        </p:grpSpPr>
        <p:sp>
          <p:nvSpPr>
            <p:cNvPr id="11464" name="Line 200"/>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65" name="Text Box 201"/>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66" name="Group 202"/>
          <p:cNvGrpSpPr>
            <a:grpSpLocks/>
          </p:cNvGrpSpPr>
          <p:nvPr/>
        </p:nvGrpSpPr>
        <p:grpSpPr bwMode="auto">
          <a:xfrm>
            <a:off x="6616703" y="1196975"/>
            <a:ext cx="284163" cy="935038"/>
            <a:chOff x="755" y="1979"/>
            <a:chExt cx="179" cy="589"/>
          </a:xfrm>
        </p:grpSpPr>
        <p:sp>
          <p:nvSpPr>
            <p:cNvPr id="11467" name="Line 203"/>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68" name="Text Box 204"/>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69" name="Group 205"/>
          <p:cNvGrpSpPr>
            <a:grpSpLocks/>
          </p:cNvGrpSpPr>
          <p:nvPr/>
        </p:nvGrpSpPr>
        <p:grpSpPr bwMode="auto">
          <a:xfrm>
            <a:off x="7264403" y="1196975"/>
            <a:ext cx="284163" cy="935038"/>
            <a:chOff x="755" y="1979"/>
            <a:chExt cx="179" cy="589"/>
          </a:xfrm>
        </p:grpSpPr>
        <p:sp>
          <p:nvSpPr>
            <p:cNvPr id="11470" name="Line 206"/>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71" name="Text Box 207"/>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72" name="Group 208"/>
          <p:cNvGrpSpPr>
            <a:grpSpLocks/>
          </p:cNvGrpSpPr>
          <p:nvPr/>
        </p:nvGrpSpPr>
        <p:grpSpPr bwMode="auto">
          <a:xfrm>
            <a:off x="7913690" y="1196975"/>
            <a:ext cx="284163" cy="935038"/>
            <a:chOff x="755" y="1979"/>
            <a:chExt cx="179" cy="589"/>
          </a:xfrm>
        </p:grpSpPr>
        <p:sp>
          <p:nvSpPr>
            <p:cNvPr id="11473" name="Line 209"/>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74" name="Text Box 210"/>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grpSp>
        <p:nvGrpSpPr>
          <p:cNvPr id="11475" name="Group 211"/>
          <p:cNvGrpSpPr>
            <a:grpSpLocks/>
          </p:cNvGrpSpPr>
          <p:nvPr/>
        </p:nvGrpSpPr>
        <p:grpSpPr bwMode="auto">
          <a:xfrm>
            <a:off x="784228" y="1196975"/>
            <a:ext cx="284163" cy="935038"/>
            <a:chOff x="755" y="1979"/>
            <a:chExt cx="179" cy="589"/>
          </a:xfrm>
        </p:grpSpPr>
        <p:sp>
          <p:nvSpPr>
            <p:cNvPr id="11476" name="Line 212"/>
            <p:cNvSpPr>
              <a:spLocks noChangeShapeType="1"/>
            </p:cNvSpPr>
            <p:nvPr/>
          </p:nvSpPr>
          <p:spPr bwMode="auto">
            <a:xfrm flipV="1">
              <a:off x="906" y="2115"/>
              <a:ext cx="0" cy="453"/>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1477" name="Text Box 213"/>
            <p:cNvSpPr txBox="1">
              <a:spLocks noChangeArrowheads="1"/>
            </p:cNvSpPr>
            <p:nvPr/>
          </p:nvSpPr>
          <p:spPr bwMode="auto">
            <a:xfrm>
              <a:off x="755" y="1979"/>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800">
                  <a:solidFill>
                    <a:srgbClr val="CC0000"/>
                  </a:solidFill>
                  <a:latin typeface="Times New Roman" panose="02020603050405020304" pitchFamily="18" charset="0"/>
                </a:rPr>
                <a:t>i</a:t>
              </a:r>
            </a:p>
          </p:txBody>
        </p:sp>
      </p:grpSp>
    </p:spTree>
    <p:extLst>
      <p:ext uri="{BB962C8B-B14F-4D97-AF65-F5344CB8AC3E}">
        <p14:creationId xmlns:p14="http://schemas.microsoft.com/office/powerpoint/2010/main" val="364276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481"/>
                                        </p:tgtEl>
                                        <p:attrNameLst>
                                          <p:attrName>style.visibility</p:attrName>
                                        </p:attrNameLst>
                                      </p:cBhvr>
                                      <p:to>
                                        <p:strVal val="visible"/>
                                      </p:to>
                                    </p:set>
                                    <p:animEffect transition="in" filter="checkerboard(across)">
                                      <p:cBhvr>
                                        <p:cTn id="7" dur="500"/>
                                        <p:tgtEl>
                                          <p:spTgt spid="11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76"/>
                                        </p:tgtEl>
                                        <p:attrNameLst>
                                          <p:attrName>style.visibility</p:attrName>
                                        </p:attrNameLst>
                                      </p:cBhvr>
                                      <p:to>
                                        <p:strVal val="visible"/>
                                      </p:to>
                                    </p:set>
                                    <p:animEffect transition="in" filter="wipe(left)">
                                      <p:cBhvr>
                                        <p:cTn id="12" dur="500"/>
                                        <p:tgtEl>
                                          <p:spTgt spid="11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80"/>
                                        </p:tgtEl>
                                        <p:attrNameLst>
                                          <p:attrName>style.visibility</p:attrName>
                                        </p:attrNameLst>
                                      </p:cBhvr>
                                      <p:to>
                                        <p:strVal val="visible"/>
                                      </p:to>
                                    </p:set>
                                    <p:animEffect transition="in" filter="wipe(left)">
                                      <p:cBhvr>
                                        <p:cTn id="17" dur="500"/>
                                        <p:tgtEl>
                                          <p:spTgt spid="11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472"/>
                                        </p:tgtEl>
                                        <p:attrNameLst>
                                          <p:attrName>style.visibility</p:attrName>
                                        </p:attrNameLst>
                                      </p:cBhvr>
                                      <p:to>
                                        <p:strVal val="visible"/>
                                      </p:to>
                                    </p:set>
                                    <p:animEffect transition="in" filter="wipe(up)">
                                      <p:cBhvr>
                                        <p:cTn id="22" dur="500"/>
                                        <p:tgtEl>
                                          <p:spTgt spid="11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1" fill="hold" nodeType="clickEffect">
                                  <p:stCondLst>
                                    <p:cond delay="0"/>
                                  </p:stCondLst>
                                  <p:childTnLst>
                                    <p:animEffect transition="out" filter="wipe(up)">
                                      <p:cBhvr>
                                        <p:cTn id="26" dur="500"/>
                                        <p:tgtEl>
                                          <p:spTgt spid="11472"/>
                                        </p:tgtEl>
                                      </p:cBhvr>
                                    </p:animEffect>
                                    <p:set>
                                      <p:cBhvr>
                                        <p:cTn id="27" dur="1" fill="hold">
                                          <p:stCondLst>
                                            <p:cond delay="499"/>
                                          </p:stCondLst>
                                        </p:cTn>
                                        <p:tgtEl>
                                          <p:spTgt spid="11472"/>
                                        </p:tgtEl>
                                        <p:attrNameLst>
                                          <p:attrName>style.visibility</p:attrName>
                                        </p:attrNameLst>
                                      </p:cBhvr>
                                      <p:to>
                                        <p:strVal val="hidden"/>
                                      </p:to>
                                    </p:se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11469"/>
                                        </p:tgtEl>
                                        <p:attrNameLst>
                                          <p:attrName>style.visibility</p:attrName>
                                        </p:attrNameLst>
                                      </p:cBhvr>
                                      <p:to>
                                        <p:strVal val="visible"/>
                                      </p:to>
                                    </p:set>
                                    <p:animEffect transition="in" filter="wipe(up)">
                                      <p:cBhvr>
                                        <p:cTn id="31" dur="500"/>
                                        <p:tgtEl>
                                          <p:spTgt spid="11469"/>
                                        </p:tgtEl>
                                      </p:cBhvr>
                                    </p:animEffect>
                                  </p:childTnLst>
                                </p:cTn>
                              </p:par>
                            </p:childTnLst>
                          </p:cTn>
                        </p:par>
                        <p:par>
                          <p:cTn id="32" fill="hold" nodeType="afterGroup">
                            <p:stCondLst>
                              <p:cond delay="1000"/>
                            </p:stCondLst>
                            <p:childTnLst>
                              <p:par>
                                <p:cTn id="33" presetID="22" presetClass="exit" presetSubtype="1" fill="hold" nodeType="afterEffect">
                                  <p:stCondLst>
                                    <p:cond delay="0"/>
                                  </p:stCondLst>
                                  <p:childTnLst>
                                    <p:animEffect transition="out" filter="wipe(up)">
                                      <p:cBhvr>
                                        <p:cTn id="34" dur="500"/>
                                        <p:tgtEl>
                                          <p:spTgt spid="11469"/>
                                        </p:tgtEl>
                                      </p:cBhvr>
                                    </p:animEffect>
                                    <p:set>
                                      <p:cBhvr>
                                        <p:cTn id="35" dur="1" fill="hold">
                                          <p:stCondLst>
                                            <p:cond delay="499"/>
                                          </p:stCondLst>
                                        </p:cTn>
                                        <p:tgtEl>
                                          <p:spTgt spid="11469"/>
                                        </p:tgtEl>
                                        <p:attrNameLst>
                                          <p:attrName>style.visibility</p:attrName>
                                        </p:attrNameLst>
                                      </p:cBhvr>
                                      <p:to>
                                        <p:strVal val="hidden"/>
                                      </p:to>
                                    </p:set>
                                  </p:childTnLst>
                                </p:cTn>
                              </p:par>
                            </p:childTnLst>
                          </p:cTn>
                        </p:par>
                        <p:par>
                          <p:cTn id="36" fill="hold" nodeType="afterGroup">
                            <p:stCondLst>
                              <p:cond delay="1500"/>
                            </p:stCondLst>
                            <p:childTnLst>
                              <p:par>
                                <p:cTn id="37" presetID="22" presetClass="entr" presetSubtype="1" fill="hold" nodeType="afterEffect">
                                  <p:stCondLst>
                                    <p:cond delay="0"/>
                                  </p:stCondLst>
                                  <p:childTnLst>
                                    <p:set>
                                      <p:cBhvr>
                                        <p:cTn id="38" dur="1" fill="hold">
                                          <p:stCondLst>
                                            <p:cond delay="0"/>
                                          </p:stCondLst>
                                        </p:cTn>
                                        <p:tgtEl>
                                          <p:spTgt spid="11466"/>
                                        </p:tgtEl>
                                        <p:attrNameLst>
                                          <p:attrName>style.visibility</p:attrName>
                                        </p:attrNameLst>
                                      </p:cBhvr>
                                      <p:to>
                                        <p:strVal val="visible"/>
                                      </p:to>
                                    </p:set>
                                    <p:animEffect transition="in" filter="wipe(up)">
                                      <p:cBhvr>
                                        <p:cTn id="39" dur="500"/>
                                        <p:tgtEl>
                                          <p:spTgt spid="11466"/>
                                        </p:tgtEl>
                                      </p:cBhvr>
                                    </p:animEffect>
                                  </p:childTnLst>
                                </p:cTn>
                              </p:par>
                            </p:childTnLst>
                          </p:cTn>
                        </p:par>
                        <p:par>
                          <p:cTn id="40" fill="hold" nodeType="afterGroup">
                            <p:stCondLst>
                              <p:cond delay="2000"/>
                            </p:stCondLst>
                            <p:childTnLst>
                              <p:par>
                                <p:cTn id="41" presetID="22" presetClass="exit" presetSubtype="1" fill="hold" nodeType="afterEffect">
                                  <p:stCondLst>
                                    <p:cond delay="0"/>
                                  </p:stCondLst>
                                  <p:childTnLst>
                                    <p:animEffect transition="out" filter="wipe(up)">
                                      <p:cBhvr>
                                        <p:cTn id="42" dur="500"/>
                                        <p:tgtEl>
                                          <p:spTgt spid="11466"/>
                                        </p:tgtEl>
                                      </p:cBhvr>
                                    </p:animEffect>
                                    <p:set>
                                      <p:cBhvr>
                                        <p:cTn id="43" dur="1" fill="hold">
                                          <p:stCondLst>
                                            <p:cond delay="499"/>
                                          </p:stCondLst>
                                        </p:cTn>
                                        <p:tgtEl>
                                          <p:spTgt spid="11466"/>
                                        </p:tgtEl>
                                        <p:attrNameLst>
                                          <p:attrName>style.visibility</p:attrName>
                                        </p:attrNameLst>
                                      </p:cBhvr>
                                      <p:to>
                                        <p:strVal val="hidden"/>
                                      </p:to>
                                    </p:set>
                                  </p:childTnLst>
                                </p:cTn>
                              </p:par>
                            </p:childTnLst>
                          </p:cTn>
                        </p:par>
                        <p:par>
                          <p:cTn id="44" fill="hold" nodeType="afterGroup">
                            <p:stCondLst>
                              <p:cond delay="2500"/>
                            </p:stCondLst>
                            <p:childTnLst>
                              <p:par>
                                <p:cTn id="45" presetID="22" presetClass="entr" presetSubtype="1" fill="hold" nodeType="afterEffect">
                                  <p:stCondLst>
                                    <p:cond delay="0"/>
                                  </p:stCondLst>
                                  <p:childTnLst>
                                    <p:set>
                                      <p:cBhvr>
                                        <p:cTn id="46" dur="1" fill="hold">
                                          <p:stCondLst>
                                            <p:cond delay="0"/>
                                          </p:stCondLst>
                                        </p:cTn>
                                        <p:tgtEl>
                                          <p:spTgt spid="11463"/>
                                        </p:tgtEl>
                                        <p:attrNameLst>
                                          <p:attrName>style.visibility</p:attrName>
                                        </p:attrNameLst>
                                      </p:cBhvr>
                                      <p:to>
                                        <p:strVal val="visible"/>
                                      </p:to>
                                    </p:set>
                                    <p:animEffect transition="in" filter="wipe(up)">
                                      <p:cBhvr>
                                        <p:cTn id="47" dur="500"/>
                                        <p:tgtEl>
                                          <p:spTgt spid="11463"/>
                                        </p:tgtEl>
                                      </p:cBhvr>
                                    </p:animEffect>
                                  </p:childTnLst>
                                </p:cTn>
                              </p:par>
                            </p:childTnLst>
                          </p:cTn>
                        </p:par>
                        <p:par>
                          <p:cTn id="48" fill="hold" nodeType="afterGroup">
                            <p:stCondLst>
                              <p:cond delay="3000"/>
                            </p:stCondLst>
                            <p:childTnLst>
                              <p:par>
                                <p:cTn id="49" presetID="22" presetClass="exit" presetSubtype="1" fill="hold" nodeType="afterEffect">
                                  <p:stCondLst>
                                    <p:cond delay="0"/>
                                  </p:stCondLst>
                                  <p:childTnLst>
                                    <p:animEffect transition="out" filter="wipe(up)">
                                      <p:cBhvr>
                                        <p:cTn id="50" dur="500"/>
                                        <p:tgtEl>
                                          <p:spTgt spid="11463"/>
                                        </p:tgtEl>
                                      </p:cBhvr>
                                    </p:animEffect>
                                    <p:set>
                                      <p:cBhvr>
                                        <p:cTn id="51" dur="1" fill="hold">
                                          <p:stCondLst>
                                            <p:cond delay="499"/>
                                          </p:stCondLst>
                                        </p:cTn>
                                        <p:tgtEl>
                                          <p:spTgt spid="11463"/>
                                        </p:tgtEl>
                                        <p:attrNameLst>
                                          <p:attrName>style.visibility</p:attrName>
                                        </p:attrNameLst>
                                      </p:cBhvr>
                                      <p:to>
                                        <p:strVal val="hidden"/>
                                      </p:to>
                                    </p:set>
                                  </p:childTnLst>
                                </p:cTn>
                              </p:par>
                            </p:childTnLst>
                          </p:cTn>
                        </p:par>
                        <p:par>
                          <p:cTn id="52" fill="hold" nodeType="afterGroup">
                            <p:stCondLst>
                              <p:cond delay="3500"/>
                            </p:stCondLst>
                            <p:childTnLst>
                              <p:par>
                                <p:cTn id="53" presetID="22" presetClass="entr" presetSubtype="1" fill="hold" nodeType="afterEffect">
                                  <p:stCondLst>
                                    <p:cond delay="0"/>
                                  </p:stCondLst>
                                  <p:childTnLst>
                                    <p:set>
                                      <p:cBhvr>
                                        <p:cTn id="54" dur="1" fill="hold">
                                          <p:stCondLst>
                                            <p:cond delay="0"/>
                                          </p:stCondLst>
                                        </p:cTn>
                                        <p:tgtEl>
                                          <p:spTgt spid="11460"/>
                                        </p:tgtEl>
                                        <p:attrNameLst>
                                          <p:attrName>style.visibility</p:attrName>
                                        </p:attrNameLst>
                                      </p:cBhvr>
                                      <p:to>
                                        <p:strVal val="visible"/>
                                      </p:to>
                                    </p:set>
                                    <p:animEffect transition="in" filter="wipe(up)">
                                      <p:cBhvr>
                                        <p:cTn id="55" dur="500"/>
                                        <p:tgtEl>
                                          <p:spTgt spid="1146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378"/>
                                        </p:tgtEl>
                                        <p:attrNameLst>
                                          <p:attrName>style.visibility</p:attrName>
                                        </p:attrNameLst>
                                      </p:cBhvr>
                                      <p:to>
                                        <p:strVal val="visible"/>
                                      </p:to>
                                    </p:set>
                                    <p:animEffect transition="in" filter="wipe(left)">
                                      <p:cBhvr>
                                        <p:cTn id="60" dur="500"/>
                                        <p:tgtEl>
                                          <p:spTgt spid="1137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377"/>
                                        </p:tgtEl>
                                        <p:attrNameLst>
                                          <p:attrName>style.visibility</p:attrName>
                                        </p:attrNameLst>
                                      </p:cBhvr>
                                      <p:to>
                                        <p:strVal val="visible"/>
                                      </p:to>
                                    </p:set>
                                    <p:animEffect transition="in" filter="wipe(left)">
                                      <p:cBhvr>
                                        <p:cTn id="65" dur="500"/>
                                        <p:tgtEl>
                                          <p:spTgt spid="1137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381"/>
                                        </p:tgtEl>
                                        <p:attrNameLst>
                                          <p:attrName>style.visibility</p:attrName>
                                        </p:attrNameLst>
                                      </p:cBhvr>
                                      <p:to>
                                        <p:strVal val="visible"/>
                                      </p:to>
                                    </p:set>
                                    <p:animEffect transition="in" filter="wipe(left)">
                                      <p:cBhvr>
                                        <p:cTn id="70" dur="500"/>
                                        <p:tgtEl>
                                          <p:spTgt spid="113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xit" presetSubtype="1" fill="hold" nodeType="clickEffect">
                                  <p:stCondLst>
                                    <p:cond delay="0"/>
                                  </p:stCondLst>
                                  <p:childTnLst>
                                    <p:animEffect transition="out" filter="wipe(up)">
                                      <p:cBhvr>
                                        <p:cTn id="74" dur="500"/>
                                        <p:tgtEl>
                                          <p:spTgt spid="11460"/>
                                        </p:tgtEl>
                                      </p:cBhvr>
                                    </p:animEffect>
                                    <p:set>
                                      <p:cBhvr>
                                        <p:cTn id="75" dur="1" fill="hold">
                                          <p:stCondLst>
                                            <p:cond delay="499"/>
                                          </p:stCondLst>
                                        </p:cTn>
                                        <p:tgtEl>
                                          <p:spTgt spid="11460"/>
                                        </p:tgtEl>
                                        <p:attrNameLst>
                                          <p:attrName>style.visibility</p:attrName>
                                        </p:attrNameLst>
                                      </p:cBhvr>
                                      <p:to>
                                        <p:strVal val="hidden"/>
                                      </p:to>
                                    </p:se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11472"/>
                                        </p:tgtEl>
                                        <p:attrNameLst>
                                          <p:attrName>style.visibility</p:attrName>
                                        </p:attrNameLst>
                                      </p:cBhvr>
                                      <p:to>
                                        <p:strVal val="visible"/>
                                      </p:to>
                                    </p:set>
                                    <p:animEffect transition="in" filter="wipe(up)">
                                      <p:cBhvr>
                                        <p:cTn id="79" dur="500"/>
                                        <p:tgtEl>
                                          <p:spTgt spid="11472"/>
                                        </p:tgtEl>
                                      </p:cBhvr>
                                    </p:animEffect>
                                  </p:childTnLst>
                                </p:cTn>
                              </p:par>
                            </p:childTnLst>
                          </p:cTn>
                        </p:par>
                        <p:par>
                          <p:cTn id="80" fill="hold" nodeType="afterGroup">
                            <p:stCondLst>
                              <p:cond delay="1000"/>
                            </p:stCondLst>
                            <p:childTnLst>
                              <p:par>
                                <p:cTn id="81" presetID="22" presetClass="exit" presetSubtype="1" fill="hold" nodeType="afterEffect">
                                  <p:stCondLst>
                                    <p:cond delay="0"/>
                                  </p:stCondLst>
                                  <p:childTnLst>
                                    <p:animEffect transition="out" filter="wipe(up)">
                                      <p:cBhvr>
                                        <p:cTn id="82" dur="500"/>
                                        <p:tgtEl>
                                          <p:spTgt spid="11472"/>
                                        </p:tgtEl>
                                      </p:cBhvr>
                                    </p:animEffect>
                                    <p:set>
                                      <p:cBhvr>
                                        <p:cTn id="83" dur="1" fill="hold">
                                          <p:stCondLst>
                                            <p:cond delay="499"/>
                                          </p:stCondLst>
                                        </p:cTn>
                                        <p:tgtEl>
                                          <p:spTgt spid="11472"/>
                                        </p:tgtEl>
                                        <p:attrNameLst>
                                          <p:attrName>style.visibility</p:attrName>
                                        </p:attrNameLst>
                                      </p:cBhvr>
                                      <p:to>
                                        <p:strVal val="hidden"/>
                                      </p:to>
                                    </p:set>
                                  </p:childTnLst>
                                </p:cTn>
                              </p:par>
                            </p:childTnLst>
                          </p:cTn>
                        </p:par>
                        <p:par>
                          <p:cTn id="84" fill="hold" nodeType="afterGroup">
                            <p:stCondLst>
                              <p:cond delay="1500"/>
                            </p:stCondLst>
                            <p:childTnLst>
                              <p:par>
                                <p:cTn id="85" presetID="22" presetClass="entr" presetSubtype="1" fill="hold" nodeType="afterEffect">
                                  <p:stCondLst>
                                    <p:cond delay="0"/>
                                  </p:stCondLst>
                                  <p:childTnLst>
                                    <p:set>
                                      <p:cBhvr>
                                        <p:cTn id="86" dur="1" fill="hold">
                                          <p:stCondLst>
                                            <p:cond delay="0"/>
                                          </p:stCondLst>
                                        </p:cTn>
                                        <p:tgtEl>
                                          <p:spTgt spid="11469"/>
                                        </p:tgtEl>
                                        <p:attrNameLst>
                                          <p:attrName>style.visibility</p:attrName>
                                        </p:attrNameLst>
                                      </p:cBhvr>
                                      <p:to>
                                        <p:strVal val="visible"/>
                                      </p:to>
                                    </p:set>
                                    <p:animEffect transition="in" filter="wipe(up)">
                                      <p:cBhvr>
                                        <p:cTn id="87" dur="500"/>
                                        <p:tgtEl>
                                          <p:spTgt spid="11469"/>
                                        </p:tgtEl>
                                      </p:cBhvr>
                                    </p:animEffect>
                                  </p:childTnLst>
                                </p:cTn>
                              </p:par>
                            </p:childTnLst>
                          </p:cTn>
                        </p:par>
                        <p:par>
                          <p:cTn id="88" fill="hold" nodeType="afterGroup">
                            <p:stCondLst>
                              <p:cond delay="2000"/>
                            </p:stCondLst>
                            <p:childTnLst>
                              <p:par>
                                <p:cTn id="89" presetID="22" presetClass="exit" presetSubtype="1" fill="hold" nodeType="afterEffect">
                                  <p:stCondLst>
                                    <p:cond delay="0"/>
                                  </p:stCondLst>
                                  <p:childTnLst>
                                    <p:animEffect transition="out" filter="wipe(up)">
                                      <p:cBhvr>
                                        <p:cTn id="90" dur="500"/>
                                        <p:tgtEl>
                                          <p:spTgt spid="11469"/>
                                        </p:tgtEl>
                                      </p:cBhvr>
                                    </p:animEffect>
                                    <p:set>
                                      <p:cBhvr>
                                        <p:cTn id="91" dur="1" fill="hold">
                                          <p:stCondLst>
                                            <p:cond delay="499"/>
                                          </p:stCondLst>
                                        </p:cTn>
                                        <p:tgtEl>
                                          <p:spTgt spid="11469"/>
                                        </p:tgtEl>
                                        <p:attrNameLst>
                                          <p:attrName>style.visibility</p:attrName>
                                        </p:attrNameLst>
                                      </p:cBhvr>
                                      <p:to>
                                        <p:strVal val="hidden"/>
                                      </p:to>
                                    </p:set>
                                  </p:childTnLst>
                                </p:cTn>
                              </p:par>
                            </p:childTnLst>
                          </p:cTn>
                        </p:par>
                        <p:par>
                          <p:cTn id="92" fill="hold" nodeType="afterGroup">
                            <p:stCondLst>
                              <p:cond delay="2500"/>
                            </p:stCondLst>
                            <p:childTnLst>
                              <p:par>
                                <p:cTn id="93" presetID="22" presetClass="entr" presetSubtype="1" fill="hold" nodeType="afterEffect">
                                  <p:stCondLst>
                                    <p:cond delay="0"/>
                                  </p:stCondLst>
                                  <p:childTnLst>
                                    <p:set>
                                      <p:cBhvr>
                                        <p:cTn id="94" dur="1" fill="hold">
                                          <p:stCondLst>
                                            <p:cond delay="0"/>
                                          </p:stCondLst>
                                        </p:cTn>
                                        <p:tgtEl>
                                          <p:spTgt spid="11466"/>
                                        </p:tgtEl>
                                        <p:attrNameLst>
                                          <p:attrName>style.visibility</p:attrName>
                                        </p:attrNameLst>
                                      </p:cBhvr>
                                      <p:to>
                                        <p:strVal val="visible"/>
                                      </p:to>
                                    </p:set>
                                    <p:animEffect transition="in" filter="wipe(up)">
                                      <p:cBhvr>
                                        <p:cTn id="95" dur="500"/>
                                        <p:tgtEl>
                                          <p:spTgt spid="11466"/>
                                        </p:tgtEl>
                                      </p:cBhvr>
                                    </p:animEffect>
                                  </p:childTnLst>
                                </p:cTn>
                              </p:par>
                            </p:childTnLst>
                          </p:cTn>
                        </p:par>
                        <p:par>
                          <p:cTn id="96" fill="hold" nodeType="afterGroup">
                            <p:stCondLst>
                              <p:cond delay="3000"/>
                            </p:stCondLst>
                            <p:childTnLst>
                              <p:par>
                                <p:cTn id="97" presetID="22" presetClass="exit" presetSubtype="1" fill="hold" nodeType="afterEffect">
                                  <p:stCondLst>
                                    <p:cond delay="0"/>
                                  </p:stCondLst>
                                  <p:childTnLst>
                                    <p:animEffect transition="out" filter="wipe(up)">
                                      <p:cBhvr>
                                        <p:cTn id="98" dur="500"/>
                                        <p:tgtEl>
                                          <p:spTgt spid="11466"/>
                                        </p:tgtEl>
                                      </p:cBhvr>
                                    </p:animEffect>
                                    <p:set>
                                      <p:cBhvr>
                                        <p:cTn id="99" dur="1" fill="hold">
                                          <p:stCondLst>
                                            <p:cond delay="499"/>
                                          </p:stCondLst>
                                        </p:cTn>
                                        <p:tgtEl>
                                          <p:spTgt spid="11466"/>
                                        </p:tgtEl>
                                        <p:attrNameLst>
                                          <p:attrName>style.visibility</p:attrName>
                                        </p:attrNameLst>
                                      </p:cBhvr>
                                      <p:to>
                                        <p:strVal val="hidden"/>
                                      </p:to>
                                    </p:set>
                                  </p:childTnLst>
                                </p:cTn>
                              </p:par>
                            </p:childTnLst>
                          </p:cTn>
                        </p:par>
                        <p:par>
                          <p:cTn id="100" fill="hold" nodeType="afterGroup">
                            <p:stCondLst>
                              <p:cond delay="3500"/>
                            </p:stCondLst>
                            <p:childTnLst>
                              <p:par>
                                <p:cTn id="101" presetID="22" presetClass="entr" presetSubtype="1" fill="hold" nodeType="afterEffect">
                                  <p:stCondLst>
                                    <p:cond delay="0"/>
                                  </p:stCondLst>
                                  <p:childTnLst>
                                    <p:set>
                                      <p:cBhvr>
                                        <p:cTn id="102" dur="1" fill="hold">
                                          <p:stCondLst>
                                            <p:cond delay="0"/>
                                          </p:stCondLst>
                                        </p:cTn>
                                        <p:tgtEl>
                                          <p:spTgt spid="11463"/>
                                        </p:tgtEl>
                                        <p:attrNameLst>
                                          <p:attrName>style.visibility</p:attrName>
                                        </p:attrNameLst>
                                      </p:cBhvr>
                                      <p:to>
                                        <p:strVal val="visible"/>
                                      </p:to>
                                    </p:set>
                                    <p:animEffect transition="in" filter="wipe(up)">
                                      <p:cBhvr>
                                        <p:cTn id="103" dur="500"/>
                                        <p:tgtEl>
                                          <p:spTgt spid="11463"/>
                                        </p:tgtEl>
                                      </p:cBhvr>
                                    </p:animEffect>
                                  </p:childTnLst>
                                </p:cTn>
                              </p:par>
                            </p:childTnLst>
                          </p:cTn>
                        </p:par>
                        <p:par>
                          <p:cTn id="104" fill="hold" nodeType="afterGroup">
                            <p:stCondLst>
                              <p:cond delay="4000"/>
                            </p:stCondLst>
                            <p:childTnLst>
                              <p:par>
                                <p:cTn id="105" presetID="22" presetClass="exit" presetSubtype="1" fill="hold" nodeType="afterEffect">
                                  <p:stCondLst>
                                    <p:cond delay="0"/>
                                  </p:stCondLst>
                                  <p:childTnLst>
                                    <p:animEffect transition="out" filter="wipe(up)">
                                      <p:cBhvr>
                                        <p:cTn id="106" dur="500"/>
                                        <p:tgtEl>
                                          <p:spTgt spid="11463"/>
                                        </p:tgtEl>
                                      </p:cBhvr>
                                    </p:animEffect>
                                    <p:set>
                                      <p:cBhvr>
                                        <p:cTn id="107" dur="1" fill="hold">
                                          <p:stCondLst>
                                            <p:cond delay="499"/>
                                          </p:stCondLst>
                                        </p:cTn>
                                        <p:tgtEl>
                                          <p:spTgt spid="11463"/>
                                        </p:tgtEl>
                                        <p:attrNameLst>
                                          <p:attrName>style.visibility</p:attrName>
                                        </p:attrNameLst>
                                      </p:cBhvr>
                                      <p:to>
                                        <p:strVal val="hidden"/>
                                      </p:to>
                                    </p:set>
                                  </p:childTnLst>
                                </p:cTn>
                              </p:par>
                            </p:childTnLst>
                          </p:cTn>
                        </p:par>
                        <p:par>
                          <p:cTn id="108" fill="hold" nodeType="afterGroup">
                            <p:stCondLst>
                              <p:cond delay="4500"/>
                            </p:stCondLst>
                            <p:childTnLst>
                              <p:par>
                                <p:cTn id="109" presetID="22" presetClass="entr" presetSubtype="1" fill="hold" nodeType="afterEffect">
                                  <p:stCondLst>
                                    <p:cond delay="0"/>
                                  </p:stCondLst>
                                  <p:childTnLst>
                                    <p:set>
                                      <p:cBhvr>
                                        <p:cTn id="110" dur="1" fill="hold">
                                          <p:stCondLst>
                                            <p:cond delay="0"/>
                                          </p:stCondLst>
                                        </p:cTn>
                                        <p:tgtEl>
                                          <p:spTgt spid="11460"/>
                                        </p:tgtEl>
                                        <p:attrNameLst>
                                          <p:attrName>style.visibility</p:attrName>
                                        </p:attrNameLst>
                                      </p:cBhvr>
                                      <p:to>
                                        <p:strVal val="visible"/>
                                      </p:to>
                                    </p:set>
                                    <p:animEffect transition="in" filter="wipe(up)">
                                      <p:cBhvr>
                                        <p:cTn id="111" dur="500"/>
                                        <p:tgtEl>
                                          <p:spTgt spid="11460"/>
                                        </p:tgtEl>
                                      </p:cBhvr>
                                    </p:animEffect>
                                  </p:childTnLst>
                                </p:cTn>
                              </p:par>
                            </p:childTnLst>
                          </p:cTn>
                        </p:par>
                        <p:par>
                          <p:cTn id="112" fill="hold" nodeType="afterGroup">
                            <p:stCondLst>
                              <p:cond delay="5000"/>
                            </p:stCondLst>
                            <p:childTnLst>
                              <p:par>
                                <p:cTn id="113" presetID="22" presetClass="exit" presetSubtype="1" fill="hold" nodeType="afterEffect">
                                  <p:stCondLst>
                                    <p:cond delay="0"/>
                                  </p:stCondLst>
                                  <p:childTnLst>
                                    <p:animEffect transition="out" filter="wipe(up)">
                                      <p:cBhvr>
                                        <p:cTn id="114" dur="500"/>
                                        <p:tgtEl>
                                          <p:spTgt spid="11460"/>
                                        </p:tgtEl>
                                      </p:cBhvr>
                                    </p:animEffect>
                                    <p:set>
                                      <p:cBhvr>
                                        <p:cTn id="115" dur="1" fill="hold">
                                          <p:stCondLst>
                                            <p:cond delay="499"/>
                                          </p:stCondLst>
                                        </p:cTn>
                                        <p:tgtEl>
                                          <p:spTgt spid="11460"/>
                                        </p:tgtEl>
                                        <p:attrNameLst>
                                          <p:attrName>style.visibility</p:attrName>
                                        </p:attrNameLst>
                                      </p:cBhvr>
                                      <p:to>
                                        <p:strVal val="hidden"/>
                                      </p:to>
                                    </p:set>
                                  </p:childTnLst>
                                </p:cTn>
                              </p:par>
                            </p:childTnLst>
                          </p:cTn>
                        </p:par>
                        <p:par>
                          <p:cTn id="116" fill="hold" nodeType="afterGroup">
                            <p:stCondLst>
                              <p:cond delay="5500"/>
                            </p:stCondLst>
                            <p:childTnLst>
                              <p:par>
                                <p:cTn id="117" presetID="22" presetClass="entr" presetSubtype="1" fill="hold" nodeType="afterEffect">
                                  <p:stCondLst>
                                    <p:cond delay="0"/>
                                  </p:stCondLst>
                                  <p:childTnLst>
                                    <p:set>
                                      <p:cBhvr>
                                        <p:cTn id="118" dur="1" fill="hold">
                                          <p:stCondLst>
                                            <p:cond delay="0"/>
                                          </p:stCondLst>
                                        </p:cTn>
                                        <p:tgtEl>
                                          <p:spTgt spid="11457"/>
                                        </p:tgtEl>
                                        <p:attrNameLst>
                                          <p:attrName>style.visibility</p:attrName>
                                        </p:attrNameLst>
                                      </p:cBhvr>
                                      <p:to>
                                        <p:strVal val="visible"/>
                                      </p:to>
                                    </p:set>
                                    <p:animEffect transition="in" filter="wipe(up)">
                                      <p:cBhvr>
                                        <p:cTn id="119" dur="500"/>
                                        <p:tgtEl>
                                          <p:spTgt spid="11457"/>
                                        </p:tgtEl>
                                      </p:cBhvr>
                                    </p:animEffect>
                                  </p:childTnLst>
                                </p:cTn>
                              </p:par>
                            </p:childTnLst>
                          </p:cTn>
                        </p:par>
                        <p:par>
                          <p:cTn id="120" fill="hold" nodeType="afterGroup">
                            <p:stCondLst>
                              <p:cond delay="6000"/>
                            </p:stCondLst>
                            <p:childTnLst>
                              <p:par>
                                <p:cTn id="121" presetID="22" presetClass="exit" presetSubtype="1" fill="hold" nodeType="afterEffect">
                                  <p:stCondLst>
                                    <p:cond delay="0"/>
                                  </p:stCondLst>
                                  <p:childTnLst>
                                    <p:animEffect transition="out" filter="wipe(up)">
                                      <p:cBhvr>
                                        <p:cTn id="122" dur="500"/>
                                        <p:tgtEl>
                                          <p:spTgt spid="11457"/>
                                        </p:tgtEl>
                                      </p:cBhvr>
                                    </p:animEffect>
                                    <p:set>
                                      <p:cBhvr>
                                        <p:cTn id="123" dur="1" fill="hold">
                                          <p:stCondLst>
                                            <p:cond delay="499"/>
                                          </p:stCondLst>
                                        </p:cTn>
                                        <p:tgtEl>
                                          <p:spTgt spid="11457"/>
                                        </p:tgtEl>
                                        <p:attrNameLst>
                                          <p:attrName>style.visibility</p:attrName>
                                        </p:attrNameLst>
                                      </p:cBhvr>
                                      <p:to>
                                        <p:strVal val="hidden"/>
                                      </p:to>
                                    </p:set>
                                  </p:childTnLst>
                                </p:cTn>
                              </p:par>
                            </p:childTnLst>
                          </p:cTn>
                        </p:par>
                        <p:par>
                          <p:cTn id="124" fill="hold" nodeType="afterGroup">
                            <p:stCondLst>
                              <p:cond delay="6500"/>
                            </p:stCondLst>
                            <p:childTnLst>
                              <p:par>
                                <p:cTn id="125" presetID="22" presetClass="entr" presetSubtype="1" fill="hold" nodeType="afterEffect">
                                  <p:stCondLst>
                                    <p:cond delay="0"/>
                                  </p:stCondLst>
                                  <p:childTnLst>
                                    <p:set>
                                      <p:cBhvr>
                                        <p:cTn id="126" dur="1" fill="hold">
                                          <p:stCondLst>
                                            <p:cond delay="0"/>
                                          </p:stCondLst>
                                        </p:cTn>
                                        <p:tgtEl>
                                          <p:spTgt spid="11454"/>
                                        </p:tgtEl>
                                        <p:attrNameLst>
                                          <p:attrName>style.visibility</p:attrName>
                                        </p:attrNameLst>
                                      </p:cBhvr>
                                      <p:to>
                                        <p:strVal val="visible"/>
                                      </p:to>
                                    </p:set>
                                    <p:animEffect transition="in" filter="wipe(up)">
                                      <p:cBhvr>
                                        <p:cTn id="127" dur="500"/>
                                        <p:tgtEl>
                                          <p:spTgt spid="11454"/>
                                        </p:tgtEl>
                                      </p:cBhvr>
                                    </p:animEffect>
                                  </p:childTnLst>
                                </p:cTn>
                              </p:par>
                            </p:childTnLst>
                          </p:cTn>
                        </p:par>
                        <p:par>
                          <p:cTn id="128" fill="hold" nodeType="afterGroup">
                            <p:stCondLst>
                              <p:cond delay="7000"/>
                            </p:stCondLst>
                            <p:childTnLst>
                              <p:par>
                                <p:cTn id="129" presetID="22" presetClass="exit" presetSubtype="1" fill="hold" nodeType="afterEffect">
                                  <p:stCondLst>
                                    <p:cond delay="0"/>
                                  </p:stCondLst>
                                  <p:childTnLst>
                                    <p:animEffect transition="out" filter="wipe(up)">
                                      <p:cBhvr>
                                        <p:cTn id="130" dur="500"/>
                                        <p:tgtEl>
                                          <p:spTgt spid="11454"/>
                                        </p:tgtEl>
                                      </p:cBhvr>
                                    </p:animEffect>
                                    <p:set>
                                      <p:cBhvr>
                                        <p:cTn id="131" dur="1" fill="hold">
                                          <p:stCondLst>
                                            <p:cond delay="499"/>
                                          </p:stCondLst>
                                        </p:cTn>
                                        <p:tgtEl>
                                          <p:spTgt spid="11454"/>
                                        </p:tgtEl>
                                        <p:attrNameLst>
                                          <p:attrName>style.visibility</p:attrName>
                                        </p:attrNameLst>
                                      </p:cBhvr>
                                      <p:to>
                                        <p:strVal val="hidden"/>
                                      </p:to>
                                    </p:set>
                                  </p:childTnLst>
                                </p:cTn>
                              </p:par>
                            </p:childTnLst>
                          </p:cTn>
                        </p:par>
                        <p:par>
                          <p:cTn id="132" fill="hold" nodeType="afterGroup">
                            <p:stCondLst>
                              <p:cond delay="7500"/>
                            </p:stCondLst>
                            <p:childTnLst>
                              <p:par>
                                <p:cTn id="133" presetID="22" presetClass="entr" presetSubtype="1" fill="hold" nodeType="afterEffect">
                                  <p:stCondLst>
                                    <p:cond delay="0"/>
                                  </p:stCondLst>
                                  <p:childTnLst>
                                    <p:set>
                                      <p:cBhvr>
                                        <p:cTn id="134" dur="1" fill="hold">
                                          <p:stCondLst>
                                            <p:cond delay="0"/>
                                          </p:stCondLst>
                                        </p:cTn>
                                        <p:tgtEl>
                                          <p:spTgt spid="11451"/>
                                        </p:tgtEl>
                                        <p:attrNameLst>
                                          <p:attrName>style.visibility</p:attrName>
                                        </p:attrNameLst>
                                      </p:cBhvr>
                                      <p:to>
                                        <p:strVal val="visible"/>
                                      </p:to>
                                    </p:set>
                                    <p:animEffect transition="in" filter="wipe(up)">
                                      <p:cBhvr>
                                        <p:cTn id="135" dur="500"/>
                                        <p:tgtEl>
                                          <p:spTgt spid="11451"/>
                                        </p:tgtEl>
                                      </p:cBhvr>
                                    </p:animEffect>
                                  </p:childTnLst>
                                </p:cTn>
                              </p:par>
                            </p:childTnLst>
                          </p:cTn>
                        </p:par>
                        <p:par>
                          <p:cTn id="136" fill="hold" nodeType="afterGroup">
                            <p:stCondLst>
                              <p:cond delay="8000"/>
                            </p:stCondLst>
                            <p:childTnLst>
                              <p:par>
                                <p:cTn id="137" presetID="22" presetClass="exit" presetSubtype="1" fill="hold" nodeType="afterEffect">
                                  <p:stCondLst>
                                    <p:cond delay="0"/>
                                  </p:stCondLst>
                                  <p:childTnLst>
                                    <p:animEffect transition="out" filter="wipe(up)">
                                      <p:cBhvr>
                                        <p:cTn id="138" dur="500"/>
                                        <p:tgtEl>
                                          <p:spTgt spid="11451"/>
                                        </p:tgtEl>
                                      </p:cBhvr>
                                    </p:animEffect>
                                    <p:set>
                                      <p:cBhvr>
                                        <p:cTn id="139" dur="1" fill="hold">
                                          <p:stCondLst>
                                            <p:cond delay="499"/>
                                          </p:stCondLst>
                                        </p:cTn>
                                        <p:tgtEl>
                                          <p:spTgt spid="11451"/>
                                        </p:tgtEl>
                                        <p:attrNameLst>
                                          <p:attrName>style.visibility</p:attrName>
                                        </p:attrNameLst>
                                      </p:cBhvr>
                                      <p:to>
                                        <p:strVal val="hidden"/>
                                      </p:to>
                                    </p:set>
                                  </p:childTnLst>
                                </p:cTn>
                              </p:par>
                            </p:childTnLst>
                          </p:cTn>
                        </p:par>
                        <p:par>
                          <p:cTn id="140" fill="hold" nodeType="afterGroup">
                            <p:stCondLst>
                              <p:cond delay="8500"/>
                            </p:stCondLst>
                            <p:childTnLst>
                              <p:par>
                                <p:cTn id="141" presetID="22" presetClass="entr" presetSubtype="1" fill="hold" nodeType="afterEffect">
                                  <p:stCondLst>
                                    <p:cond delay="0"/>
                                  </p:stCondLst>
                                  <p:childTnLst>
                                    <p:set>
                                      <p:cBhvr>
                                        <p:cTn id="142" dur="1" fill="hold">
                                          <p:stCondLst>
                                            <p:cond delay="0"/>
                                          </p:stCondLst>
                                        </p:cTn>
                                        <p:tgtEl>
                                          <p:spTgt spid="11448"/>
                                        </p:tgtEl>
                                        <p:attrNameLst>
                                          <p:attrName>style.visibility</p:attrName>
                                        </p:attrNameLst>
                                      </p:cBhvr>
                                      <p:to>
                                        <p:strVal val="visible"/>
                                      </p:to>
                                    </p:set>
                                    <p:animEffect transition="in" filter="wipe(up)">
                                      <p:cBhvr>
                                        <p:cTn id="143" dur="500"/>
                                        <p:tgtEl>
                                          <p:spTgt spid="11448"/>
                                        </p:tgtEl>
                                      </p:cBhvr>
                                    </p:animEffect>
                                  </p:childTnLst>
                                </p:cTn>
                              </p:par>
                            </p:childTnLst>
                          </p:cTn>
                        </p:par>
                        <p:par>
                          <p:cTn id="144" fill="hold" nodeType="afterGroup">
                            <p:stCondLst>
                              <p:cond delay="9000"/>
                            </p:stCondLst>
                            <p:childTnLst>
                              <p:par>
                                <p:cTn id="145" presetID="22" presetClass="exit" presetSubtype="1" fill="hold" nodeType="afterEffect">
                                  <p:stCondLst>
                                    <p:cond delay="0"/>
                                  </p:stCondLst>
                                  <p:childTnLst>
                                    <p:animEffect transition="out" filter="wipe(up)">
                                      <p:cBhvr>
                                        <p:cTn id="146" dur="500"/>
                                        <p:tgtEl>
                                          <p:spTgt spid="11448"/>
                                        </p:tgtEl>
                                      </p:cBhvr>
                                    </p:animEffect>
                                    <p:set>
                                      <p:cBhvr>
                                        <p:cTn id="147" dur="1" fill="hold">
                                          <p:stCondLst>
                                            <p:cond delay="499"/>
                                          </p:stCondLst>
                                        </p:cTn>
                                        <p:tgtEl>
                                          <p:spTgt spid="11448"/>
                                        </p:tgtEl>
                                        <p:attrNameLst>
                                          <p:attrName>style.visibility</p:attrName>
                                        </p:attrNameLst>
                                      </p:cBhvr>
                                      <p:to>
                                        <p:strVal val="hidden"/>
                                      </p:to>
                                    </p:set>
                                  </p:childTnLst>
                                </p:cTn>
                              </p:par>
                            </p:childTnLst>
                          </p:cTn>
                        </p:par>
                        <p:par>
                          <p:cTn id="148" fill="hold" nodeType="afterGroup">
                            <p:stCondLst>
                              <p:cond delay="9500"/>
                            </p:stCondLst>
                            <p:childTnLst>
                              <p:par>
                                <p:cTn id="149" presetID="22" presetClass="entr" presetSubtype="1" fill="hold" nodeType="afterEffect">
                                  <p:stCondLst>
                                    <p:cond delay="0"/>
                                  </p:stCondLst>
                                  <p:childTnLst>
                                    <p:set>
                                      <p:cBhvr>
                                        <p:cTn id="150" dur="1" fill="hold">
                                          <p:stCondLst>
                                            <p:cond delay="0"/>
                                          </p:stCondLst>
                                        </p:cTn>
                                        <p:tgtEl>
                                          <p:spTgt spid="11445"/>
                                        </p:tgtEl>
                                        <p:attrNameLst>
                                          <p:attrName>style.visibility</p:attrName>
                                        </p:attrNameLst>
                                      </p:cBhvr>
                                      <p:to>
                                        <p:strVal val="visible"/>
                                      </p:to>
                                    </p:set>
                                    <p:animEffect transition="in" filter="wipe(up)">
                                      <p:cBhvr>
                                        <p:cTn id="151" dur="500"/>
                                        <p:tgtEl>
                                          <p:spTgt spid="11445"/>
                                        </p:tgtEl>
                                      </p:cBhvr>
                                    </p:animEffect>
                                  </p:childTnLst>
                                </p:cTn>
                              </p:par>
                            </p:childTnLst>
                          </p:cTn>
                        </p:par>
                        <p:par>
                          <p:cTn id="152" fill="hold" nodeType="afterGroup">
                            <p:stCondLst>
                              <p:cond delay="10000"/>
                            </p:stCondLst>
                            <p:childTnLst>
                              <p:par>
                                <p:cTn id="153" presetID="22" presetClass="exit" presetSubtype="1" fill="hold" nodeType="afterEffect">
                                  <p:stCondLst>
                                    <p:cond delay="0"/>
                                  </p:stCondLst>
                                  <p:childTnLst>
                                    <p:animEffect transition="out" filter="wipe(up)">
                                      <p:cBhvr>
                                        <p:cTn id="154" dur="500"/>
                                        <p:tgtEl>
                                          <p:spTgt spid="11445"/>
                                        </p:tgtEl>
                                      </p:cBhvr>
                                    </p:animEffect>
                                    <p:set>
                                      <p:cBhvr>
                                        <p:cTn id="155" dur="1" fill="hold">
                                          <p:stCondLst>
                                            <p:cond delay="499"/>
                                          </p:stCondLst>
                                        </p:cTn>
                                        <p:tgtEl>
                                          <p:spTgt spid="11445"/>
                                        </p:tgtEl>
                                        <p:attrNameLst>
                                          <p:attrName>style.visibility</p:attrName>
                                        </p:attrNameLst>
                                      </p:cBhvr>
                                      <p:to>
                                        <p:strVal val="hidden"/>
                                      </p:to>
                                    </p:set>
                                  </p:childTnLst>
                                </p:cTn>
                              </p:par>
                            </p:childTnLst>
                          </p:cTn>
                        </p:par>
                        <p:par>
                          <p:cTn id="156" fill="hold" nodeType="afterGroup">
                            <p:stCondLst>
                              <p:cond delay="10500"/>
                            </p:stCondLst>
                            <p:childTnLst>
                              <p:par>
                                <p:cTn id="157" presetID="22" presetClass="entr" presetSubtype="1" fill="hold" nodeType="afterEffect">
                                  <p:stCondLst>
                                    <p:cond delay="0"/>
                                  </p:stCondLst>
                                  <p:childTnLst>
                                    <p:set>
                                      <p:cBhvr>
                                        <p:cTn id="158" dur="1" fill="hold">
                                          <p:stCondLst>
                                            <p:cond delay="0"/>
                                          </p:stCondLst>
                                        </p:cTn>
                                        <p:tgtEl>
                                          <p:spTgt spid="11442"/>
                                        </p:tgtEl>
                                        <p:attrNameLst>
                                          <p:attrName>style.visibility</p:attrName>
                                        </p:attrNameLst>
                                      </p:cBhvr>
                                      <p:to>
                                        <p:strVal val="visible"/>
                                      </p:to>
                                    </p:set>
                                    <p:animEffect transition="in" filter="wipe(up)">
                                      <p:cBhvr>
                                        <p:cTn id="159" dur="500"/>
                                        <p:tgtEl>
                                          <p:spTgt spid="11442"/>
                                        </p:tgtEl>
                                      </p:cBhvr>
                                    </p:animEffect>
                                  </p:childTnLst>
                                </p:cTn>
                              </p:par>
                            </p:childTnLst>
                          </p:cTn>
                        </p:par>
                        <p:par>
                          <p:cTn id="160" fill="hold" nodeType="afterGroup">
                            <p:stCondLst>
                              <p:cond delay="11000"/>
                            </p:stCondLst>
                            <p:childTnLst>
                              <p:par>
                                <p:cTn id="161" presetID="22" presetClass="exit" presetSubtype="1" fill="hold" nodeType="afterEffect">
                                  <p:stCondLst>
                                    <p:cond delay="0"/>
                                  </p:stCondLst>
                                  <p:childTnLst>
                                    <p:animEffect transition="out" filter="wipe(up)">
                                      <p:cBhvr>
                                        <p:cTn id="162" dur="500"/>
                                        <p:tgtEl>
                                          <p:spTgt spid="11442"/>
                                        </p:tgtEl>
                                      </p:cBhvr>
                                    </p:animEffect>
                                    <p:set>
                                      <p:cBhvr>
                                        <p:cTn id="163" dur="1" fill="hold">
                                          <p:stCondLst>
                                            <p:cond delay="499"/>
                                          </p:stCondLst>
                                        </p:cTn>
                                        <p:tgtEl>
                                          <p:spTgt spid="11442"/>
                                        </p:tgtEl>
                                        <p:attrNameLst>
                                          <p:attrName>style.visibility</p:attrName>
                                        </p:attrNameLst>
                                      </p:cBhvr>
                                      <p:to>
                                        <p:strVal val="hidden"/>
                                      </p:to>
                                    </p:set>
                                  </p:childTnLst>
                                </p:cTn>
                              </p:par>
                            </p:childTnLst>
                          </p:cTn>
                        </p:par>
                        <p:par>
                          <p:cTn id="164" fill="hold" nodeType="afterGroup">
                            <p:stCondLst>
                              <p:cond delay="11500"/>
                            </p:stCondLst>
                            <p:childTnLst>
                              <p:par>
                                <p:cTn id="165" presetID="22" presetClass="entr" presetSubtype="1" fill="hold" nodeType="afterEffect">
                                  <p:stCondLst>
                                    <p:cond delay="0"/>
                                  </p:stCondLst>
                                  <p:childTnLst>
                                    <p:set>
                                      <p:cBhvr>
                                        <p:cTn id="166" dur="1" fill="hold">
                                          <p:stCondLst>
                                            <p:cond delay="0"/>
                                          </p:stCondLst>
                                        </p:cTn>
                                        <p:tgtEl>
                                          <p:spTgt spid="11475"/>
                                        </p:tgtEl>
                                        <p:attrNameLst>
                                          <p:attrName>style.visibility</p:attrName>
                                        </p:attrNameLst>
                                      </p:cBhvr>
                                      <p:to>
                                        <p:strVal val="visible"/>
                                      </p:to>
                                    </p:set>
                                    <p:animEffect transition="in" filter="wipe(up)">
                                      <p:cBhvr>
                                        <p:cTn id="167" dur="500"/>
                                        <p:tgtEl>
                                          <p:spTgt spid="11475"/>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1379"/>
                                        </p:tgtEl>
                                        <p:attrNameLst>
                                          <p:attrName>style.visibility</p:attrName>
                                        </p:attrNameLst>
                                      </p:cBhvr>
                                      <p:to>
                                        <p:strVal val="visible"/>
                                      </p:to>
                                    </p:set>
                                    <p:animEffect transition="in" filter="wipe(left)">
                                      <p:cBhvr>
                                        <p:cTn id="172" dur="500"/>
                                        <p:tgtEl>
                                          <p:spTgt spid="11379"/>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11382"/>
                                        </p:tgtEl>
                                        <p:attrNameLst>
                                          <p:attrName>style.visibility</p:attrName>
                                        </p:attrNameLst>
                                      </p:cBhvr>
                                      <p:to>
                                        <p:strVal val="visible"/>
                                      </p:to>
                                    </p:set>
                                    <p:animEffect transition="in" filter="strips(downLeft)">
                                      <p:cBhvr>
                                        <p:cTn id="177" dur="500"/>
                                        <p:tgtEl>
                                          <p:spTgt spid="1138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1383"/>
                                        </p:tgtEl>
                                        <p:attrNameLst>
                                          <p:attrName>style.visibility</p:attrName>
                                        </p:attrNameLst>
                                      </p:cBhvr>
                                      <p:to>
                                        <p:strVal val="visible"/>
                                      </p:to>
                                    </p:set>
                                    <p:animEffect transition="in" filter="wipe(left)">
                                      <p:cBhvr>
                                        <p:cTn id="182" dur="500"/>
                                        <p:tgtEl>
                                          <p:spTgt spid="1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 grpId="0" autoUpdateAnimBg="0"/>
      <p:bldP spid="11377" grpId="0" animBg="1" autoUpdateAnimBg="0"/>
      <p:bldP spid="11378" grpId="0"/>
      <p:bldP spid="11379" grpId="0" animBg="1" autoUpdateAnimBg="0"/>
      <p:bldP spid="11380" grpId="0" animBg="1"/>
      <p:bldP spid="11381" grpId="0" animBg="1"/>
      <p:bldP spid="11382" grpId="0" animBg="1"/>
      <p:bldP spid="113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827584" y="907216"/>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2294" name="Text Box 6"/>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12295" name="Line 7"/>
          <p:cNvSpPr>
            <a:spLocks noChangeShapeType="1"/>
          </p:cNvSpPr>
          <p:nvPr/>
        </p:nvSpPr>
        <p:spPr bwMode="auto">
          <a:xfrm>
            <a:off x="838696" y="675441"/>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2296" name="Line 8"/>
          <p:cNvSpPr>
            <a:spLocks noChangeShapeType="1"/>
          </p:cNvSpPr>
          <p:nvPr/>
        </p:nvSpPr>
        <p:spPr bwMode="auto">
          <a:xfrm>
            <a:off x="840284" y="1410454"/>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2297" name="Text Box 9">
            <a:hlinkClick r:id="" action="ppaction://hlinkshowjump?jump=nextslide" highlightClick="1"/>
          </p:cNvPr>
          <p:cNvSpPr txBox="1">
            <a:spLocks noChangeArrowheads="1"/>
          </p:cNvSpPr>
          <p:nvPr/>
        </p:nvSpPr>
        <p:spPr bwMode="auto">
          <a:xfrm>
            <a:off x="4558209" y="891341"/>
            <a:ext cx="2606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①</a:t>
            </a:r>
            <a:r>
              <a:rPr lang="zh-CN" altLang="en-US" sz="2000">
                <a:solidFill>
                  <a:srgbClr val="FF0000"/>
                </a:solidFill>
                <a:latin typeface="Times New Roman" panose="02020603050405020304" pitchFamily="18" charset="0"/>
              </a:rPr>
              <a:t>顺序查找</a:t>
            </a:r>
          </a:p>
        </p:txBody>
      </p:sp>
      <p:sp>
        <p:nvSpPr>
          <p:cNvPr id="12298" name="Text Box 10"/>
          <p:cNvSpPr txBox="1">
            <a:spLocks noChangeArrowheads="1"/>
          </p:cNvSpPr>
          <p:nvPr/>
        </p:nvSpPr>
        <p:spPr bwMode="auto">
          <a:xfrm>
            <a:off x="540246" y="1604129"/>
            <a:ext cx="2563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分析查找的时间性能</a:t>
            </a:r>
            <a:r>
              <a:rPr lang="en-US" altLang="zh-CN" sz="2000"/>
              <a:t>:</a:t>
            </a:r>
          </a:p>
        </p:txBody>
      </p:sp>
      <p:sp>
        <p:nvSpPr>
          <p:cNvPr id="12299" name="Text Box 11"/>
          <p:cNvSpPr txBox="1">
            <a:spLocks noChangeArrowheads="1"/>
          </p:cNvSpPr>
          <p:nvPr/>
        </p:nvSpPr>
        <p:spPr bwMode="auto">
          <a:xfrm>
            <a:off x="1692771" y="2072441"/>
            <a:ext cx="5148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FF0000"/>
                </a:solidFill>
              </a:rPr>
              <a:t>查找算法的平均查找长度</a:t>
            </a:r>
          </a:p>
          <a:p>
            <a:r>
              <a:rPr lang="en-US" altLang="zh-CN" sz="1400"/>
              <a:t>(</a:t>
            </a:r>
            <a:r>
              <a:rPr lang="en-US" altLang="zh-CN" sz="1400">
                <a:solidFill>
                  <a:srgbClr val="FF0000"/>
                </a:solidFill>
              </a:rPr>
              <a:t>A</a:t>
            </a:r>
            <a:r>
              <a:rPr lang="en-US" altLang="zh-CN" sz="1400"/>
              <a:t>verage</a:t>
            </a:r>
            <a:r>
              <a:rPr lang="en-US" altLang="zh-CN" sz="1400">
                <a:solidFill>
                  <a:srgbClr val="FF0000"/>
                </a:solidFill>
              </a:rPr>
              <a:t> S</a:t>
            </a:r>
            <a:r>
              <a:rPr lang="en-US" altLang="zh-CN" sz="1400"/>
              <a:t>earch </a:t>
            </a:r>
            <a:r>
              <a:rPr lang="en-US" altLang="zh-CN" sz="1400">
                <a:solidFill>
                  <a:srgbClr val="FF0000"/>
                </a:solidFill>
              </a:rPr>
              <a:t>L</a:t>
            </a:r>
            <a:r>
              <a:rPr lang="en-US" altLang="zh-CN" sz="1400"/>
              <a:t>ength)</a:t>
            </a:r>
          </a:p>
        </p:txBody>
      </p:sp>
      <p:sp>
        <p:nvSpPr>
          <p:cNvPr id="12300" name="Text Box 12"/>
          <p:cNvSpPr txBox="1">
            <a:spLocks noChangeArrowheads="1"/>
          </p:cNvSpPr>
          <p:nvPr/>
        </p:nvSpPr>
        <p:spPr bwMode="auto">
          <a:xfrm>
            <a:off x="632321" y="3151941"/>
            <a:ext cx="8693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t>为确定记录在查找表中的位置，需和给定值</a:t>
            </a:r>
          </a:p>
          <a:p>
            <a:r>
              <a:rPr lang="zh-CN" altLang="en-US" sz="1400"/>
              <a:t>进行比较的关键字个数的期望值</a:t>
            </a:r>
            <a:r>
              <a:rPr lang="en-US" altLang="zh-CN" sz="1400"/>
              <a:t>(</a:t>
            </a:r>
            <a:r>
              <a:rPr lang="zh-CN" altLang="en-US" sz="1400">
                <a:solidFill>
                  <a:srgbClr val="FF0000"/>
                </a:solidFill>
              </a:rPr>
              <a:t>查找成功</a:t>
            </a:r>
            <a:r>
              <a:rPr lang="zh-CN" altLang="en-US" sz="1400"/>
              <a:t>时）</a:t>
            </a:r>
          </a:p>
        </p:txBody>
      </p:sp>
      <p:grpSp>
        <p:nvGrpSpPr>
          <p:cNvPr id="12314" name="Group 26"/>
          <p:cNvGrpSpPr>
            <a:grpSpLocks/>
          </p:cNvGrpSpPr>
          <p:nvPr/>
        </p:nvGrpSpPr>
        <p:grpSpPr bwMode="auto">
          <a:xfrm>
            <a:off x="2627811" y="4220330"/>
            <a:ext cx="1230313" cy="914401"/>
            <a:chOff x="1655" y="1924"/>
            <a:chExt cx="775" cy="576"/>
          </a:xfrm>
        </p:grpSpPr>
        <p:sp>
          <p:nvSpPr>
            <p:cNvPr id="12310" name="Text Box 22"/>
            <p:cNvSpPr txBox="1">
              <a:spLocks noChangeArrowheads="1"/>
            </p:cNvSpPr>
            <p:nvPr/>
          </p:nvSpPr>
          <p:spPr bwMode="auto">
            <a:xfrm>
              <a:off x="1655" y="2053"/>
              <a:ext cx="7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i="1">
                  <a:solidFill>
                    <a:srgbClr val="FF0000"/>
                  </a:solidFill>
                  <a:latin typeface="Arial" panose="020B0604020202020204" pitchFamily="34" charset="0"/>
                </a:rPr>
                <a:t>ASL=</a:t>
              </a:r>
              <a:r>
                <a:rPr lang="en-US" altLang="zh-CN" sz="2800" i="1">
                  <a:solidFill>
                    <a:srgbClr val="FF0000"/>
                  </a:solidFill>
                  <a:latin typeface="Arial" panose="020B0604020202020204" pitchFamily="34" charset="0"/>
                </a:rPr>
                <a:t>∑</a:t>
              </a:r>
              <a:r>
                <a:rPr lang="en-US" altLang="zh-CN" sz="1400" i="1">
                  <a:solidFill>
                    <a:srgbClr val="FF0000"/>
                  </a:solidFill>
                  <a:latin typeface="Arial" panose="020B0604020202020204" pitchFamily="34" charset="0"/>
                </a:rPr>
                <a:t>P</a:t>
              </a:r>
              <a:r>
                <a:rPr lang="en-US" altLang="zh-CN" sz="1400" i="1" baseline="-25000">
                  <a:solidFill>
                    <a:srgbClr val="FF0000"/>
                  </a:solidFill>
                  <a:latin typeface="Arial" panose="020B0604020202020204" pitchFamily="34" charset="0"/>
                </a:rPr>
                <a:t>i</a:t>
              </a:r>
              <a:r>
                <a:rPr lang="en-US" altLang="zh-CN" sz="1400" i="1">
                  <a:solidFill>
                    <a:srgbClr val="FF0000"/>
                  </a:solidFill>
                  <a:latin typeface="Arial" panose="020B0604020202020204" pitchFamily="34" charset="0"/>
                </a:rPr>
                <a:t>C</a:t>
              </a:r>
              <a:r>
                <a:rPr lang="en-US" altLang="zh-CN" sz="1400" i="1" baseline="-25000">
                  <a:solidFill>
                    <a:srgbClr val="FF0000"/>
                  </a:solidFill>
                  <a:latin typeface="Arial" panose="020B0604020202020204" pitchFamily="34" charset="0"/>
                </a:rPr>
                <a:t>i</a:t>
              </a:r>
            </a:p>
          </p:txBody>
        </p:sp>
        <p:sp>
          <p:nvSpPr>
            <p:cNvPr id="12311" name="Text Box 23"/>
            <p:cNvSpPr txBox="1">
              <a:spLocks noChangeArrowheads="1"/>
            </p:cNvSpPr>
            <p:nvPr/>
          </p:nvSpPr>
          <p:spPr bwMode="auto">
            <a:xfrm>
              <a:off x="1927" y="2287"/>
              <a:ext cx="2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i="1" dirty="0" err="1">
                  <a:solidFill>
                    <a:srgbClr val="FF0000"/>
                  </a:solidFill>
                  <a:latin typeface="Arial" panose="020B0604020202020204" pitchFamily="34" charset="0"/>
                </a:rPr>
                <a:t>i</a:t>
              </a:r>
              <a:r>
                <a:rPr lang="en-US" altLang="zh-CN" sz="1600" i="1" dirty="0">
                  <a:solidFill>
                    <a:srgbClr val="FF0000"/>
                  </a:solidFill>
                  <a:latin typeface="Arial" panose="020B0604020202020204" pitchFamily="34" charset="0"/>
                </a:rPr>
                <a:t>=1</a:t>
              </a:r>
            </a:p>
          </p:txBody>
        </p:sp>
        <p:sp>
          <p:nvSpPr>
            <p:cNvPr id="12312" name="Text Box 24"/>
            <p:cNvSpPr txBox="1">
              <a:spLocks noChangeArrowheads="1"/>
            </p:cNvSpPr>
            <p:nvPr/>
          </p:nvSpPr>
          <p:spPr bwMode="auto">
            <a:xfrm>
              <a:off x="1972" y="1924"/>
              <a:ext cx="1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i="1" dirty="0">
                  <a:solidFill>
                    <a:srgbClr val="FF0000"/>
                  </a:solidFill>
                  <a:latin typeface="Arial" panose="020B0604020202020204" pitchFamily="34" charset="0"/>
                </a:rPr>
                <a:t>n</a:t>
              </a:r>
            </a:p>
          </p:txBody>
        </p:sp>
      </p:grpSp>
      <p:grpSp>
        <p:nvGrpSpPr>
          <p:cNvPr id="12320" name="Group 32"/>
          <p:cNvGrpSpPr>
            <a:grpSpLocks/>
          </p:cNvGrpSpPr>
          <p:nvPr/>
        </p:nvGrpSpPr>
        <p:grpSpPr bwMode="auto">
          <a:xfrm>
            <a:off x="1043608" y="5013176"/>
            <a:ext cx="6564313" cy="1323975"/>
            <a:chOff x="295" y="2556"/>
            <a:chExt cx="4135" cy="834"/>
          </a:xfrm>
        </p:grpSpPr>
        <p:sp>
          <p:nvSpPr>
            <p:cNvPr id="12308" name="Text Box 20"/>
            <p:cNvSpPr txBox="1">
              <a:spLocks noChangeArrowheads="1"/>
            </p:cNvSpPr>
            <p:nvPr/>
          </p:nvSpPr>
          <p:spPr bwMode="auto">
            <a:xfrm>
              <a:off x="295" y="2556"/>
              <a:ext cx="4135"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其中</a:t>
              </a:r>
              <a:r>
                <a:rPr lang="en-US" altLang="zh-CN" sz="2000" dirty="0"/>
                <a:t>: </a:t>
              </a:r>
            </a:p>
            <a:p>
              <a:r>
                <a:rPr lang="en-US" altLang="zh-CN" sz="2000" dirty="0"/>
                <a:t>n</a:t>
              </a:r>
              <a:r>
                <a:rPr lang="zh-CN" altLang="en-US" sz="2000" dirty="0"/>
                <a:t>为表长；</a:t>
              </a:r>
            </a:p>
            <a:p>
              <a:r>
                <a:rPr lang="en-US" altLang="zh-CN" sz="2000" dirty="0"/>
                <a:t>P</a:t>
              </a:r>
              <a:r>
                <a:rPr lang="en-US" altLang="zh-CN" sz="2000" baseline="-25000" dirty="0"/>
                <a:t>i</a:t>
              </a:r>
              <a:r>
                <a:rPr lang="zh-CN" altLang="en-US" sz="2000" dirty="0"/>
                <a:t>为查找表中第</a:t>
              </a:r>
              <a:r>
                <a:rPr lang="en-US" altLang="zh-CN" sz="2000" dirty="0" err="1"/>
                <a:t>i</a:t>
              </a:r>
              <a:r>
                <a:rPr lang="zh-CN" altLang="en-US" sz="2000" dirty="0"/>
                <a:t>个记录的概率，且  　     </a:t>
              </a:r>
              <a:r>
                <a:rPr lang="en-US" altLang="zh-CN" sz="2000" dirty="0"/>
                <a:t>;</a:t>
              </a:r>
            </a:p>
            <a:p>
              <a:r>
                <a:rPr lang="en-US" altLang="zh-CN" sz="2000" dirty="0"/>
                <a:t>C</a:t>
              </a:r>
              <a:r>
                <a:rPr lang="en-US" altLang="zh-CN" sz="2000" baseline="-25000" dirty="0"/>
                <a:t>i</a:t>
              </a:r>
              <a:r>
                <a:rPr lang="zh-CN" altLang="en-US" sz="2000" dirty="0"/>
                <a:t>为找到该记录时，曾和给定值比较过的关键字的个数。</a:t>
              </a:r>
            </a:p>
          </p:txBody>
        </p:sp>
        <p:grpSp>
          <p:nvGrpSpPr>
            <p:cNvPr id="12319" name="Group 31"/>
            <p:cNvGrpSpPr>
              <a:grpSpLocks/>
            </p:cNvGrpSpPr>
            <p:nvPr/>
          </p:nvGrpSpPr>
          <p:grpSpPr bwMode="auto">
            <a:xfrm>
              <a:off x="2790" y="2647"/>
              <a:ext cx="499" cy="576"/>
              <a:chOff x="1520" y="2783"/>
              <a:chExt cx="499" cy="576"/>
            </a:xfrm>
          </p:grpSpPr>
          <p:sp>
            <p:nvSpPr>
              <p:cNvPr id="12316" name="Text Box 28"/>
              <p:cNvSpPr txBox="1">
                <a:spLocks noChangeArrowheads="1"/>
              </p:cNvSpPr>
              <p:nvPr/>
            </p:nvSpPr>
            <p:spPr bwMode="auto">
              <a:xfrm>
                <a:off x="1520" y="2873"/>
                <a:ext cx="49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dirty="0">
                    <a:solidFill>
                      <a:srgbClr val="FF0000"/>
                    </a:solidFill>
                    <a:latin typeface="Arial" panose="020B0604020202020204" pitchFamily="34" charset="0"/>
                  </a:rPr>
                  <a:t>∑</a:t>
                </a:r>
                <a:r>
                  <a:rPr lang="en-US" altLang="zh-CN" sz="1400" i="1" dirty="0">
                    <a:solidFill>
                      <a:srgbClr val="FF0000"/>
                    </a:solidFill>
                    <a:latin typeface="Arial" panose="020B0604020202020204" pitchFamily="34" charset="0"/>
                  </a:rPr>
                  <a:t>P</a:t>
                </a:r>
                <a:r>
                  <a:rPr lang="en-US" altLang="zh-CN" sz="1400" i="1" baseline="-25000" dirty="0">
                    <a:solidFill>
                      <a:srgbClr val="FF0000"/>
                    </a:solidFill>
                    <a:latin typeface="Arial" panose="020B0604020202020204" pitchFamily="34" charset="0"/>
                  </a:rPr>
                  <a:t>i</a:t>
                </a:r>
                <a:r>
                  <a:rPr lang="en-US" altLang="zh-CN" sz="1400" i="1" dirty="0">
                    <a:solidFill>
                      <a:srgbClr val="FF0000"/>
                    </a:solidFill>
                    <a:latin typeface="Arial" panose="020B0604020202020204" pitchFamily="34" charset="0"/>
                  </a:rPr>
                  <a:t>=1</a:t>
                </a:r>
                <a:endParaRPr lang="en-US" altLang="zh-CN" sz="1400" i="1" baseline="-25000" dirty="0">
                  <a:solidFill>
                    <a:srgbClr val="FF0000"/>
                  </a:solidFill>
                  <a:latin typeface="Arial" panose="020B0604020202020204" pitchFamily="34" charset="0"/>
                </a:endParaRPr>
              </a:p>
            </p:txBody>
          </p:sp>
          <p:sp>
            <p:nvSpPr>
              <p:cNvPr id="12317" name="Text Box 29"/>
              <p:cNvSpPr txBox="1">
                <a:spLocks noChangeArrowheads="1"/>
              </p:cNvSpPr>
              <p:nvPr/>
            </p:nvSpPr>
            <p:spPr bwMode="auto">
              <a:xfrm>
                <a:off x="1520" y="3146"/>
                <a:ext cx="2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i="1" dirty="0" err="1">
                    <a:solidFill>
                      <a:srgbClr val="FF0000"/>
                    </a:solidFill>
                    <a:latin typeface="Arial" panose="020B0604020202020204" pitchFamily="34" charset="0"/>
                  </a:rPr>
                  <a:t>i</a:t>
                </a:r>
                <a:r>
                  <a:rPr lang="en-US" altLang="zh-CN" sz="1600" i="1" dirty="0">
                    <a:solidFill>
                      <a:srgbClr val="FF0000"/>
                    </a:solidFill>
                    <a:latin typeface="Arial" panose="020B0604020202020204" pitchFamily="34" charset="0"/>
                  </a:rPr>
                  <a:t>=1</a:t>
                </a:r>
              </a:p>
            </p:txBody>
          </p:sp>
          <p:sp>
            <p:nvSpPr>
              <p:cNvPr id="12318" name="Text Box 30"/>
              <p:cNvSpPr txBox="1">
                <a:spLocks noChangeArrowheads="1"/>
              </p:cNvSpPr>
              <p:nvPr/>
            </p:nvSpPr>
            <p:spPr bwMode="auto">
              <a:xfrm>
                <a:off x="1565" y="2783"/>
                <a:ext cx="1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i="1" dirty="0">
                    <a:solidFill>
                      <a:srgbClr val="FF0000"/>
                    </a:solidFill>
                    <a:latin typeface="Arial" panose="020B0604020202020204" pitchFamily="34" charset="0"/>
                  </a:rPr>
                  <a:t>n</a:t>
                </a:r>
              </a:p>
            </p:txBody>
          </p:sp>
        </p:grpSp>
      </p:grpSp>
    </p:spTree>
    <p:extLst>
      <p:ext uri="{BB962C8B-B14F-4D97-AF65-F5344CB8AC3E}">
        <p14:creationId xmlns:p14="http://schemas.microsoft.com/office/powerpoint/2010/main" val="4290338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wipe(up)">
                                      <p:cBhvr>
                                        <p:cTn id="7" dur="500"/>
                                        <p:tgtEl>
                                          <p:spTgt spid="12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9"/>
                                        </p:tgtEl>
                                        <p:attrNameLst>
                                          <p:attrName>style.visibility</p:attrName>
                                        </p:attrNameLst>
                                      </p:cBhvr>
                                      <p:to>
                                        <p:strVal val="visible"/>
                                      </p:to>
                                    </p:set>
                                    <p:animEffect transition="in" filter="wipe(up)">
                                      <p:cBhvr>
                                        <p:cTn id="12" dur="500"/>
                                        <p:tgtEl>
                                          <p:spTgt spid="12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wipe(up)">
                                      <p:cBhvr>
                                        <p:cTn id="17" dur="500"/>
                                        <p:tgtEl>
                                          <p:spTgt spid="12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14"/>
                                        </p:tgtEl>
                                        <p:attrNameLst>
                                          <p:attrName>style.visibility</p:attrName>
                                        </p:attrNameLst>
                                      </p:cBhvr>
                                      <p:to>
                                        <p:strVal val="visible"/>
                                      </p:to>
                                    </p:set>
                                    <p:animEffect transition="in" filter="wipe(left)">
                                      <p:cBhvr>
                                        <p:cTn id="22" dur="500"/>
                                        <p:tgtEl>
                                          <p:spTgt spid="123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320"/>
                                        </p:tgtEl>
                                        <p:attrNameLst>
                                          <p:attrName>style.visibility</p:attrName>
                                        </p:attrNameLst>
                                      </p:cBhvr>
                                      <p:to>
                                        <p:strVal val="visible"/>
                                      </p:to>
                                    </p:set>
                                    <p:animEffect transition="in" filter="wipe(up)">
                                      <p:cBhvr>
                                        <p:cTn id="27" dur="500"/>
                                        <p:tgtEl>
                                          <p:spTgt spid="12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9" grpId="0"/>
      <p:bldP spid="12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84213" y="2852738"/>
            <a:ext cx="815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在</a:t>
            </a:r>
            <a:r>
              <a:rPr lang="zh-CN" altLang="en-US" sz="2000">
                <a:solidFill>
                  <a:srgbClr val="FF0000"/>
                </a:solidFill>
                <a:latin typeface="Times New Roman" panose="02020603050405020304" pitchFamily="18" charset="0"/>
              </a:rPr>
              <a:t>等概率</a:t>
            </a:r>
            <a:r>
              <a:rPr lang="zh-CN" altLang="en-US" sz="2000">
                <a:latin typeface="Times New Roman" panose="02020603050405020304" pitchFamily="18" charset="0"/>
              </a:rPr>
              <a:t>查找的情况下，顺序表查找成功的平均查找长度为：</a:t>
            </a:r>
            <a:r>
              <a:rPr lang="en-US" altLang="zh-CN" sz="2000" i="1">
                <a:solidFill>
                  <a:srgbClr val="FF0000"/>
                </a:solidFill>
                <a:latin typeface="Times New Roman" panose="02020603050405020304" pitchFamily="18" charset="0"/>
              </a:rPr>
              <a:t>P</a:t>
            </a:r>
            <a:r>
              <a:rPr lang="en-US" altLang="zh-CN" sz="2000" i="1" baseline="-25000">
                <a:solidFill>
                  <a:srgbClr val="FF0000"/>
                </a:solidFill>
                <a:latin typeface="Times New Roman" panose="02020603050405020304" pitchFamily="18" charset="0"/>
              </a:rPr>
              <a:t>i</a:t>
            </a:r>
            <a:r>
              <a:rPr lang="en-US" altLang="zh-CN" sz="2000" i="1">
                <a:solidFill>
                  <a:srgbClr val="FF0000"/>
                </a:solidFill>
                <a:latin typeface="Times New Roman" panose="02020603050405020304" pitchFamily="18" charset="0"/>
              </a:rPr>
              <a:t>=1/n</a:t>
            </a:r>
          </a:p>
        </p:txBody>
      </p:sp>
      <p:sp>
        <p:nvSpPr>
          <p:cNvPr id="14341" name="Text Box 5"/>
          <p:cNvSpPr txBox="1">
            <a:spLocks noChangeArrowheads="1"/>
          </p:cNvSpPr>
          <p:nvPr/>
        </p:nvSpPr>
        <p:spPr bwMode="auto">
          <a:xfrm>
            <a:off x="971550" y="1509713"/>
            <a:ext cx="2217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latin typeface="Times New Roman" panose="02020603050405020304" pitchFamily="18" charset="0"/>
              </a:rPr>
              <a:t>对</a:t>
            </a:r>
            <a:r>
              <a:rPr lang="zh-CN" altLang="en-US" sz="1400">
                <a:solidFill>
                  <a:srgbClr val="FF0000"/>
                </a:solidFill>
                <a:latin typeface="Times New Roman" panose="02020603050405020304" pitchFamily="18" charset="0"/>
              </a:rPr>
              <a:t>顺序表</a:t>
            </a:r>
            <a:r>
              <a:rPr lang="zh-CN" altLang="en-US" sz="1400">
                <a:latin typeface="Times New Roman" panose="02020603050405020304" pitchFamily="18" charset="0"/>
              </a:rPr>
              <a:t>而言</a:t>
            </a:r>
            <a:r>
              <a:rPr lang="zh-CN" altLang="en-US" sz="1400">
                <a:solidFill>
                  <a:srgbClr val="FF0000"/>
                </a:solidFill>
                <a:latin typeface="Times New Roman" panose="02020603050405020304" pitchFamily="18" charset="0"/>
              </a:rPr>
              <a:t>，</a:t>
            </a:r>
            <a:r>
              <a:rPr lang="en-US" altLang="zh-CN" sz="1400" i="1">
                <a:solidFill>
                  <a:srgbClr val="FF0000"/>
                </a:solidFill>
                <a:latin typeface="Times New Roman" panose="02020603050405020304" pitchFamily="18" charset="0"/>
              </a:rPr>
              <a:t>C</a:t>
            </a:r>
            <a:r>
              <a:rPr lang="en-US" altLang="zh-CN" sz="1400" i="1" baseline="-25000">
                <a:solidFill>
                  <a:srgbClr val="FF0000"/>
                </a:solidFill>
                <a:latin typeface="Times New Roman" panose="02020603050405020304" pitchFamily="18" charset="0"/>
              </a:rPr>
              <a:t>i</a:t>
            </a:r>
            <a:r>
              <a:rPr lang="en-US" altLang="zh-CN" sz="1400" i="1">
                <a:solidFill>
                  <a:srgbClr val="FF0000"/>
                </a:solidFill>
                <a:latin typeface="Times New Roman" panose="02020603050405020304" pitchFamily="18" charset="0"/>
              </a:rPr>
              <a:t> = n-i+1</a:t>
            </a:r>
            <a:endParaRPr lang="en-US" altLang="zh-CN" sz="1400" i="1" baseline="-25000">
              <a:solidFill>
                <a:srgbClr val="FF0000"/>
              </a:solidFill>
              <a:latin typeface="Times New Roman" panose="02020603050405020304" pitchFamily="18" charset="0"/>
            </a:endParaRPr>
          </a:p>
        </p:txBody>
      </p:sp>
      <p:sp>
        <p:nvSpPr>
          <p:cNvPr id="14344" name="Rectangle 8"/>
          <p:cNvSpPr>
            <a:spLocks noChangeArrowheads="1"/>
          </p:cNvSpPr>
          <p:nvPr/>
        </p:nvSpPr>
        <p:spPr bwMode="auto">
          <a:xfrm>
            <a:off x="1258888" y="2205038"/>
            <a:ext cx="36729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a:solidFill>
                  <a:srgbClr val="FF0000"/>
                </a:solidFill>
                <a:latin typeface="Times New Roman" panose="02020603050405020304" pitchFamily="18" charset="0"/>
              </a:rPr>
              <a:t>ASL = nP</a:t>
            </a:r>
            <a:r>
              <a:rPr lang="en-US" altLang="zh-CN" sz="2000" i="1" baseline="-25000">
                <a:solidFill>
                  <a:srgbClr val="FF0000"/>
                </a:solidFill>
                <a:latin typeface="Times New Roman" panose="02020603050405020304" pitchFamily="18" charset="0"/>
              </a:rPr>
              <a:t>1</a:t>
            </a:r>
            <a:r>
              <a:rPr lang="en-US" altLang="zh-CN" sz="2000" i="1">
                <a:solidFill>
                  <a:srgbClr val="FF0000"/>
                </a:solidFill>
                <a:latin typeface="Times New Roman" panose="02020603050405020304" pitchFamily="18" charset="0"/>
              </a:rPr>
              <a:t> +(n-1)P</a:t>
            </a:r>
            <a:r>
              <a:rPr lang="en-US" altLang="zh-CN" sz="2000" i="1" baseline="-25000">
                <a:solidFill>
                  <a:srgbClr val="FF0000"/>
                </a:solidFill>
                <a:latin typeface="Times New Roman" panose="02020603050405020304" pitchFamily="18" charset="0"/>
              </a:rPr>
              <a:t>2</a:t>
            </a:r>
            <a:r>
              <a:rPr lang="en-US" altLang="zh-CN" sz="2000" i="1">
                <a:solidFill>
                  <a:srgbClr val="FF0000"/>
                </a:solidFill>
                <a:latin typeface="Times New Roman" panose="02020603050405020304" pitchFamily="18" charset="0"/>
              </a:rPr>
              <a:t> + +2P</a:t>
            </a:r>
            <a:r>
              <a:rPr lang="en-US" altLang="zh-CN" sz="2000" i="1" baseline="-25000">
                <a:solidFill>
                  <a:srgbClr val="FF0000"/>
                </a:solidFill>
                <a:latin typeface="Times New Roman" panose="02020603050405020304" pitchFamily="18" charset="0"/>
              </a:rPr>
              <a:t>n-1</a:t>
            </a:r>
            <a:r>
              <a:rPr lang="en-US" altLang="zh-CN" sz="2000" i="1">
                <a:solidFill>
                  <a:srgbClr val="FF0000"/>
                </a:solidFill>
                <a:latin typeface="Times New Roman" panose="02020603050405020304" pitchFamily="18" charset="0"/>
              </a:rPr>
              <a:t>+P</a:t>
            </a:r>
            <a:r>
              <a:rPr lang="en-US" altLang="zh-CN" sz="2000" i="1" baseline="-25000">
                <a:solidFill>
                  <a:srgbClr val="FF0000"/>
                </a:solidFill>
                <a:latin typeface="Times New Roman" panose="02020603050405020304" pitchFamily="18" charset="0"/>
              </a:rPr>
              <a:t>n</a:t>
            </a:r>
          </a:p>
        </p:txBody>
      </p:sp>
      <p:sp>
        <p:nvSpPr>
          <p:cNvPr id="14346" name="Text Box 10"/>
          <p:cNvSpPr txBox="1">
            <a:spLocks noChangeArrowheads="1"/>
          </p:cNvSpPr>
          <p:nvPr/>
        </p:nvSpPr>
        <p:spPr bwMode="auto">
          <a:xfrm>
            <a:off x="827088" y="765175"/>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4347" name="Text Box 11"/>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14348" name="Line 12"/>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4349" name="Line 13"/>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nvGrpSpPr>
          <p:cNvPr id="14377" name="Group 41"/>
          <p:cNvGrpSpPr>
            <a:grpSpLocks/>
          </p:cNvGrpSpPr>
          <p:nvPr/>
        </p:nvGrpSpPr>
        <p:grpSpPr bwMode="auto">
          <a:xfrm>
            <a:off x="1547813" y="3933825"/>
            <a:ext cx="4724400" cy="941388"/>
            <a:chOff x="1111" y="2478"/>
            <a:chExt cx="2976" cy="593"/>
          </a:xfrm>
        </p:grpSpPr>
        <p:sp>
          <p:nvSpPr>
            <p:cNvPr id="14352" name="AutoShape 16"/>
            <p:cNvSpPr>
              <a:spLocks noChangeAspect="1" noChangeArrowheads="1" noTextEdit="1"/>
            </p:cNvSpPr>
            <p:nvPr/>
          </p:nvSpPr>
          <p:spPr bwMode="auto">
            <a:xfrm>
              <a:off x="1111" y="2478"/>
              <a:ext cx="2976"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p>
          </p:txBody>
        </p:sp>
        <p:sp>
          <p:nvSpPr>
            <p:cNvPr id="14354" name="Line 18"/>
            <p:cNvSpPr>
              <a:spLocks noChangeShapeType="1"/>
            </p:cNvSpPr>
            <p:nvPr/>
          </p:nvSpPr>
          <p:spPr bwMode="auto">
            <a:xfrm>
              <a:off x="2095" y="2785"/>
              <a:ext cx="156" cy="1"/>
            </a:xfrm>
            <a:prstGeom prst="line">
              <a:avLst/>
            </a:prstGeom>
            <a:noFill/>
            <a:ln w="270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4355" name="Line 19"/>
            <p:cNvSpPr>
              <a:spLocks noChangeShapeType="1"/>
            </p:cNvSpPr>
            <p:nvPr/>
          </p:nvSpPr>
          <p:spPr bwMode="auto">
            <a:xfrm>
              <a:off x="3598" y="2785"/>
              <a:ext cx="426" cy="1"/>
            </a:xfrm>
            <a:prstGeom prst="line">
              <a:avLst/>
            </a:prstGeom>
            <a:noFill/>
            <a:ln w="27051">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4356" name="Rectangle 20"/>
            <p:cNvSpPr>
              <a:spLocks noChangeArrowheads="1"/>
            </p:cNvSpPr>
            <p:nvPr/>
          </p:nvSpPr>
          <p:spPr bwMode="auto">
            <a:xfrm>
              <a:off x="3759" y="2816"/>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Times New Roman" panose="02020603050405020304" pitchFamily="18" charset="0"/>
                </a:rPr>
                <a:t>2</a:t>
              </a:r>
              <a:endParaRPr lang="en-US" altLang="zh-CN" sz="1400">
                <a:solidFill>
                  <a:srgbClr val="FF0000"/>
                </a:solidFill>
              </a:endParaRPr>
            </a:p>
          </p:txBody>
        </p:sp>
        <p:sp>
          <p:nvSpPr>
            <p:cNvPr id="14357" name="Rectangle 21"/>
            <p:cNvSpPr>
              <a:spLocks noChangeArrowheads="1"/>
            </p:cNvSpPr>
            <p:nvPr/>
          </p:nvSpPr>
          <p:spPr bwMode="auto">
            <a:xfrm>
              <a:off x="3918" y="2514"/>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Times New Roman" panose="02020603050405020304" pitchFamily="18" charset="0"/>
                </a:rPr>
                <a:t>1</a:t>
              </a:r>
              <a:endParaRPr lang="en-US" altLang="zh-CN" sz="1400">
                <a:solidFill>
                  <a:srgbClr val="FF0000"/>
                </a:solidFill>
              </a:endParaRPr>
            </a:p>
          </p:txBody>
        </p:sp>
        <p:sp>
          <p:nvSpPr>
            <p:cNvPr id="14358" name="Rectangle 22"/>
            <p:cNvSpPr>
              <a:spLocks noChangeArrowheads="1"/>
            </p:cNvSpPr>
            <p:nvPr/>
          </p:nvSpPr>
          <p:spPr bwMode="auto">
            <a:xfrm>
              <a:off x="3167" y="2649"/>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Times New Roman" panose="02020603050405020304" pitchFamily="18" charset="0"/>
                </a:rPr>
                <a:t>1</a:t>
              </a:r>
              <a:endParaRPr lang="en-US" altLang="zh-CN" sz="1400">
                <a:solidFill>
                  <a:srgbClr val="FF0000"/>
                </a:solidFill>
              </a:endParaRPr>
            </a:p>
          </p:txBody>
        </p:sp>
        <p:sp>
          <p:nvSpPr>
            <p:cNvPr id="14359" name="Rectangle 23"/>
            <p:cNvSpPr>
              <a:spLocks noChangeArrowheads="1"/>
            </p:cNvSpPr>
            <p:nvPr/>
          </p:nvSpPr>
          <p:spPr bwMode="auto">
            <a:xfrm>
              <a:off x="2117" y="2523"/>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Times New Roman" panose="02020603050405020304" pitchFamily="18" charset="0"/>
                </a:rPr>
                <a:t>1</a:t>
              </a:r>
              <a:endParaRPr lang="en-US" altLang="zh-CN" sz="1400">
                <a:solidFill>
                  <a:srgbClr val="FF0000"/>
                </a:solidFill>
              </a:endParaRPr>
            </a:p>
          </p:txBody>
        </p:sp>
        <p:sp>
          <p:nvSpPr>
            <p:cNvPr id="14360" name="Rectangle 24"/>
            <p:cNvSpPr>
              <a:spLocks noChangeArrowheads="1"/>
            </p:cNvSpPr>
            <p:nvPr/>
          </p:nvSpPr>
          <p:spPr bwMode="auto">
            <a:xfrm>
              <a:off x="2419" y="2900"/>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FF0000"/>
                  </a:solidFill>
                  <a:latin typeface="Times New Roman" panose="02020603050405020304" pitchFamily="18" charset="0"/>
                </a:rPr>
                <a:t>1</a:t>
              </a:r>
              <a:endParaRPr lang="en-US" altLang="zh-CN" sz="1400">
                <a:solidFill>
                  <a:srgbClr val="FF0000"/>
                </a:solidFill>
              </a:endParaRPr>
            </a:p>
          </p:txBody>
        </p:sp>
        <p:sp>
          <p:nvSpPr>
            <p:cNvPr id="14361" name="Rectangle 25"/>
            <p:cNvSpPr>
              <a:spLocks noChangeArrowheads="1"/>
            </p:cNvSpPr>
            <p:nvPr/>
          </p:nvSpPr>
          <p:spPr bwMode="auto">
            <a:xfrm>
              <a:off x="3778" y="2490"/>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Symbol" panose="05050102010706020507" pitchFamily="18" charset="2"/>
                </a:rPr>
                <a:t>+</a:t>
              </a:r>
              <a:endParaRPr lang="en-US" altLang="zh-CN" sz="1400">
                <a:solidFill>
                  <a:srgbClr val="FF0000"/>
                </a:solidFill>
              </a:endParaRPr>
            </a:p>
          </p:txBody>
        </p:sp>
        <p:sp>
          <p:nvSpPr>
            <p:cNvPr id="14362" name="Rectangle 26"/>
            <p:cNvSpPr>
              <a:spLocks noChangeArrowheads="1"/>
            </p:cNvSpPr>
            <p:nvPr/>
          </p:nvSpPr>
          <p:spPr bwMode="auto">
            <a:xfrm>
              <a:off x="3417" y="2625"/>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Symbol" panose="05050102010706020507" pitchFamily="18" charset="2"/>
                </a:rPr>
                <a:t>=</a:t>
              </a:r>
              <a:endParaRPr lang="en-US" altLang="zh-CN" sz="1400">
                <a:solidFill>
                  <a:srgbClr val="FF0000"/>
                </a:solidFill>
              </a:endParaRPr>
            </a:p>
          </p:txBody>
        </p:sp>
        <p:sp>
          <p:nvSpPr>
            <p:cNvPr id="14363" name="Rectangle 27"/>
            <p:cNvSpPr>
              <a:spLocks noChangeArrowheads="1"/>
            </p:cNvSpPr>
            <p:nvPr/>
          </p:nvSpPr>
          <p:spPr bwMode="auto">
            <a:xfrm>
              <a:off x="3027" y="2625"/>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Symbol" panose="05050102010706020507" pitchFamily="18" charset="2"/>
                </a:rPr>
                <a:t>+</a:t>
              </a:r>
              <a:endParaRPr lang="en-US" altLang="zh-CN" sz="1400">
                <a:solidFill>
                  <a:srgbClr val="FF0000"/>
                </a:solidFill>
              </a:endParaRPr>
            </a:p>
          </p:txBody>
        </p:sp>
        <p:sp>
          <p:nvSpPr>
            <p:cNvPr id="14364" name="Rectangle 28"/>
            <p:cNvSpPr>
              <a:spLocks noChangeArrowheads="1"/>
            </p:cNvSpPr>
            <p:nvPr/>
          </p:nvSpPr>
          <p:spPr bwMode="auto">
            <a:xfrm>
              <a:off x="2753" y="2625"/>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Symbol" panose="05050102010706020507" pitchFamily="18" charset="2"/>
                </a:rPr>
                <a:t>-</a:t>
              </a:r>
              <a:endParaRPr lang="en-US" altLang="zh-CN" sz="1400">
                <a:solidFill>
                  <a:srgbClr val="FF0000"/>
                </a:solidFill>
              </a:endParaRPr>
            </a:p>
          </p:txBody>
        </p:sp>
        <p:sp>
          <p:nvSpPr>
            <p:cNvPr id="14365" name="Rectangle 29"/>
            <p:cNvSpPr>
              <a:spLocks noChangeArrowheads="1"/>
            </p:cNvSpPr>
            <p:nvPr/>
          </p:nvSpPr>
          <p:spPr bwMode="auto">
            <a:xfrm>
              <a:off x="1914" y="2625"/>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FF0000"/>
                  </a:solidFill>
                  <a:latin typeface="Symbol" panose="05050102010706020507" pitchFamily="18" charset="2"/>
                </a:rPr>
                <a:t>=</a:t>
              </a:r>
              <a:endParaRPr lang="en-US" altLang="zh-CN" sz="1400">
                <a:solidFill>
                  <a:srgbClr val="FF0000"/>
                </a:solidFill>
              </a:endParaRPr>
            </a:p>
          </p:txBody>
        </p:sp>
        <p:sp>
          <p:nvSpPr>
            <p:cNvPr id="14366" name="Rectangle 30"/>
            <p:cNvSpPr>
              <a:spLocks noChangeArrowheads="1"/>
            </p:cNvSpPr>
            <p:nvPr/>
          </p:nvSpPr>
          <p:spPr bwMode="auto">
            <a:xfrm>
              <a:off x="2296" y="2611"/>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FF0000"/>
                  </a:solidFill>
                  <a:latin typeface="Symbol" panose="05050102010706020507" pitchFamily="18" charset="2"/>
                </a:rPr>
                <a:t>å</a:t>
              </a:r>
              <a:endParaRPr lang="en-US" altLang="zh-CN" sz="1400">
                <a:solidFill>
                  <a:srgbClr val="FF0000"/>
                </a:solidFill>
              </a:endParaRPr>
            </a:p>
          </p:txBody>
        </p:sp>
        <p:sp>
          <p:nvSpPr>
            <p:cNvPr id="14367" name="Rectangle 31"/>
            <p:cNvSpPr>
              <a:spLocks noChangeArrowheads="1"/>
            </p:cNvSpPr>
            <p:nvPr/>
          </p:nvSpPr>
          <p:spPr bwMode="auto">
            <a:xfrm>
              <a:off x="2368" y="2890"/>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0">
                  <a:solidFill>
                    <a:srgbClr val="FF0000"/>
                  </a:solidFill>
                  <a:latin typeface="Symbol" panose="05050102010706020507" pitchFamily="18" charset="2"/>
                </a:rPr>
                <a:t>=</a:t>
              </a:r>
              <a:endParaRPr lang="en-US" altLang="zh-CN" sz="1400">
                <a:solidFill>
                  <a:srgbClr val="FF0000"/>
                </a:solidFill>
              </a:endParaRPr>
            </a:p>
          </p:txBody>
        </p:sp>
        <p:sp>
          <p:nvSpPr>
            <p:cNvPr id="14368" name="Rectangle 32"/>
            <p:cNvSpPr>
              <a:spLocks noChangeArrowheads="1"/>
            </p:cNvSpPr>
            <p:nvPr/>
          </p:nvSpPr>
          <p:spPr bwMode="auto">
            <a:xfrm>
              <a:off x="3606" y="2523"/>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n</a:t>
              </a:r>
              <a:endParaRPr lang="en-US" altLang="zh-CN" sz="1400">
                <a:solidFill>
                  <a:srgbClr val="FF0000"/>
                </a:solidFill>
              </a:endParaRPr>
            </a:p>
          </p:txBody>
        </p:sp>
        <p:sp>
          <p:nvSpPr>
            <p:cNvPr id="14369" name="Rectangle 33"/>
            <p:cNvSpPr>
              <a:spLocks noChangeArrowheads="1"/>
            </p:cNvSpPr>
            <p:nvPr/>
          </p:nvSpPr>
          <p:spPr bwMode="auto">
            <a:xfrm>
              <a:off x="3299" y="2649"/>
              <a:ext cx="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a:t>
              </a:r>
              <a:endParaRPr lang="en-US" altLang="zh-CN" sz="1400">
                <a:solidFill>
                  <a:srgbClr val="FF0000"/>
                </a:solidFill>
              </a:endParaRPr>
            </a:p>
          </p:txBody>
        </p:sp>
        <p:sp>
          <p:nvSpPr>
            <p:cNvPr id="14370" name="Rectangle 34"/>
            <p:cNvSpPr>
              <a:spLocks noChangeArrowheads="1"/>
            </p:cNvSpPr>
            <p:nvPr/>
          </p:nvSpPr>
          <p:spPr bwMode="auto">
            <a:xfrm>
              <a:off x="2914" y="2649"/>
              <a:ext cx="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i</a:t>
              </a:r>
              <a:endParaRPr lang="en-US" altLang="zh-CN" sz="1400">
                <a:solidFill>
                  <a:srgbClr val="FF0000"/>
                </a:solidFill>
              </a:endParaRPr>
            </a:p>
          </p:txBody>
        </p:sp>
        <p:sp>
          <p:nvSpPr>
            <p:cNvPr id="14371" name="Rectangle 35"/>
            <p:cNvSpPr>
              <a:spLocks noChangeArrowheads="1"/>
            </p:cNvSpPr>
            <p:nvPr/>
          </p:nvSpPr>
          <p:spPr bwMode="auto">
            <a:xfrm>
              <a:off x="2519" y="2649"/>
              <a:ext cx="1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(n</a:t>
              </a:r>
              <a:endParaRPr lang="en-US" altLang="zh-CN" sz="1400">
                <a:solidFill>
                  <a:srgbClr val="FF0000"/>
                </a:solidFill>
              </a:endParaRPr>
            </a:p>
          </p:txBody>
        </p:sp>
        <p:sp>
          <p:nvSpPr>
            <p:cNvPr id="14372" name="Rectangle 36"/>
            <p:cNvSpPr>
              <a:spLocks noChangeArrowheads="1"/>
            </p:cNvSpPr>
            <p:nvPr/>
          </p:nvSpPr>
          <p:spPr bwMode="auto">
            <a:xfrm>
              <a:off x="2114" y="2750"/>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n</a:t>
              </a:r>
              <a:endParaRPr lang="en-US" altLang="zh-CN" sz="1400">
                <a:solidFill>
                  <a:srgbClr val="FF0000"/>
                </a:solidFill>
              </a:endParaRPr>
            </a:p>
          </p:txBody>
        </p:sp>
        <p:sp>
          <p:nvSpPr>
            <p:cNvPr id="14373" name="Rectangle 37"/>
            <p:cNvSpPr>
              <a:spLocks noChangeArrowheads="1"/>
            </p:cNvSpPr>
            <p:nvPr/>
          </p:nvSpPr>
          <p:spPr bwMode="auto">
            <a:xfrm>
              <a:off x="1169" y="2649"/>
              <a:ext cx="2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FF0000"/>
                  </a:solidFill>
                  <a:latin typeface="Times New Roman" panose="02020603050405020304" pitchFamily="18" charset="0"/>
                </a:rPr>
                <a:t>ASL</a:t>
              </a:r>
              <a:endParaRPr lang="en-US" altLang="zh-CN" sz="1400">
                <a:solidFill>
                  <a:srgbClr val="FF0000"/>
                </a:solidFill>
              </a:endParaRPr>
            </a:p>
          </p:txBody>
        </p:sp>
        <p:sp>
          <p:nvSpPr>
            <p:cNvPr id="14374" name="Rectangle 38"/>
            <p:cNvSpPr>
              <a:spLocks noChangeArrowheads="1"/>
            </p:cNvSpPr>
            <p:nvPr/>
          </p:nvSpPr>
          <p:spPr bwMode="auto">
            <a:xfrm>
              <a:off x="2367" y="2583"/>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i="1">
                  <a:solidFill>
                    <a:srgbClr val="FF0000"/>
                  </a:solidFill>
                  <a:latin typeface="Times New Roman" panose="02020603050405020304" pitchFamily="18" charset="0"/>
                </a:rPr>
                <a:t>n</a:t>
              </a:r>
              <a:endParaRPr lang="en-US" altLang="zh-CN" sz="1400">
                <a:solidFill>
                  <a:srgbClr val="FF0000"/>
                </a:solidFill>
              </a:endParaRPr>
            </a:p>
          </p:txBody>
        </p:sp>
        <p:sp>
          <p:nvSpPr>
            <p:cNvPr id="14375" name="Rectangle 39"/>
            <p:cNvSpPr>
              <a:spLocks noChangeArrowheads="1"/>
            </p:cNvSpPr>
            <p:nvPr/>
          </p:nvSpPr>
          <p:spPr bwMode="auto">
            <a:xfrm>
              <a:off x="2326" y="2899"/>
              <a:ext cx="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i="1">
                  <a:solidFill>
                    <a:srgbClr val="FF0000"/>
                  </a:solidFill>
                  <a:latin typeface="Times New Roman" panose="02020603050405020304" pitchFamily="18" charset="0"/>
                </a:rPr>
                <a:t>i</a:t>
              </a:r>
              <a:endParaRPr lang="en-US" altLang="zh-CN" sz="1400">
                <a:solidFill>
                  <a:srgbClr val="FF0000"/>
                </a:solidFill>
              </a:endParaRPr>
            </a:p>
          </p:txBody>
        </p:sp>
        <p:sp>
          <p:nvSpPr>
            <p:cNvPr id="14376" name="Rectangle 40"/>
            <p:cNvSpPr>
              <a:spLocks noChangeArrowheads="1"/>
            </p:cNvSpPr>
            <p:nvPr/>
          </p:nvSpPr>
          <p:spPr bwMode="auto">
            <a:xfrm>
              <a:off x="1580" y="2814"/>
              <a:ext cx="21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FF0000"/>
                  </a:solidFill>
                  <a:latin typeface="Times New Roman" panose="02020603050405020304" pitchFamily="18" charset="0"/>
                </a:rPr>
                <a:t>SUCC</a:t>
              </a:r>
              <a:endParaRPr lang="en-US" altLang="zh-CN" sz="1400">
                <a:solidFill>
                  <a:srgbClr val="FF0000"/>
                </a:solidFill>
              </a:endParaRPr>
            </a:p>
          </p:txBody>
        </p:sp>
      </p:grpSp>
      <p:sp>
        <p:nvSpPr>
          <p:cNvPr id="14378" name="Text Box 42"/>
          <p:cNvSpPr txBox="1">
            <a:spLocks noChangeArrowheads="1"/>
          </p:cNvSpPr>
          <p:nvPr/>
        </p:nvSpPr>
        <p:spPr bwMode="auto">
          <a:xfrm>
            <a:off x="684213" y="5013325"/>
            <a:ext cx="608371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2000"/>
              <a:t>若查找概率无法事先测定，则查找过程采取的改进</a:t>
            </a:r>
          </a:p>
          <a:p>
            <a:pPr>
              <a:lnSpc>
                <a:spcPct val="115000"/>
              </a:lnSpc>
            </a:pPr>
            <a:r>
              <a:rPr lang="zh-CN" altLang="en-US" sz="2000"/>
              <a:t>办法是，附设一个</a:t>
            </a:r>
            <a:r>
              <a:rPr lang="zh-CN" altLang="en-US" sz="2000">
                <a:solidFill>
                  <a:srgbClr val="FF0000"/>
                </a:solidFill>
              </a:rPr>
              <a:t>访问频度域</a:t>
            </a:r>
            <a:r>
              <a:rPr lang="zh-CN" altLang="en-US" sz="2000"/>
              <a:t>或者在每次查找之后，</a:t>
            </a:r>
          </a:p>
          <a:p>
            <a:pPr>
              <a:lnSpc>
                <a:spcPct val="115000"/>
              </a:lnSpc>
            </a:pPr>
            <a:r>
              <a:rPr lang="zh-CN" altLang="en-US" sz="2000"/>
              <a:t>将</a:t>
            </a:r>
            <a:r>
              <a:rPr lang="zh-CN" altLang="en-US" sz="2000">
                <a:solidFill>
                  <a:srgbClr val="FF0000"/>
                </a:solidFill>
              </a:rPr>
              <a:t>刚刚查找到的记录直接移至表尾的位置上</a:t>
            </a:r>
            <a:r>
              <a:rPr lang="zh-CN" altLang="en-US" sz="2000"/>
              <a:t>。</a:t>
            </a:r>
          </a:p>
        </p:txBody>
      </p:sp>
      <p:sp>
        <p:nvSpPr>
          <p:cNvPr id="14379" name="Text Box 43">
            <a:hlinkClick r:id="" action="ppaction://hlinkshowjump?jump=nextslide" highlightClick="1"/>
          </p:cNvPr>
          <p:cNvSpPr txBox="1">
            <a:spLocks noChangeArrowheads="1"/>
          </p:cNvSpPr>
          <p:nvPr/>
        </p:nvSpPr>
        <p:spPr bwMode="auto">
          <a:xfrm>
            <a:off x="4557713" y="749300"/>
            <a:ext cx="2606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①</a:t>
            </a:r>
            <a:r>
              <a:rPr lang="zh-CN" altLang="en-US" sz="2000">
                <a:solidFill>
                  <a:srgbClr val="FF0000"/>
                </a:solidFill>
                <a:latin typeface="Times New Roman" panose="02020603050405020304" pitchFamily="18" charset="0"/>
              </a:rPr>
              <a:t>顺序查找</a:t>
            </a:r>
          </a:p>
        </p:txBody>
      </p:sp>
    </p:spTree>
    <p:extLst>
      <p:ext uri="{BB962C8B-B14F-4D97-AF65-F5344CB8AC3E}">
        <p14:creationId xmlns:p14="http://schemas.microsoft.com/office/powerpoint/2010/main" val="93242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strips(downRight)">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4"/>
                                        </p:tgtEl>
                                        <p:attrNameLst>
                                          <p:attrName>style.visibility</p:attrName>
                                        </p:attrNameLst>
                                      </p:cBhvr>
                                      <p:to>
                                        <p:strVal val="visible"/>
                                      </p:to>
                                    </p:set>
                                    <p:animEffect transition="in" filter="wipe(left)">
                                      <p:cBhvr>
                                        <p:cTn id="12" dur="500"/>
                                        <p:tgtEl>
                                          <p:spTgt spid="14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Effect transition="in" filter="wipe(left)">
                                      <p:cBhvr>
                                        <p:cTn id="17" dur="500"/>
                                        <p:tgtEl>
                                          <p:spTgt spid="14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377"/>
                                        </p:tgtEl>
                                        <p:attrNameLst>
                                          <p:attrName>style.visibility</p:attrName>
                                        </p:attrNameLst>
                                      </p:cBhvr>
                                      <p:to>
                                        <p:strVal val="visible"/>
                                      </p:to>
                                    </p:set>
                                    <p:animEffect transition="in" filter="wipe(up)">
                                      <p:cBhvr>
                                        <p:cTn id="22" dur="500"/>
                                        <p:tgtEl>
                                          <p:spTgt spid="14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378"/>
                                        </p:tgtEl>
                                        <p:attrNameLst>
                                          <p:attrName>style.visibility</p:attrName>
                                        </p:attrNameLst>
                                      </p:cBhvr>
                                      <p:to>
                                        <p:strVal val="visible"/>
                                      </p:to>
                                    </p:set>
                                    <p:animEffect transition="in" filter="wipe(up)">
                                      <p:cBhvr>
                                        <p:cTn id="27" dur="500"/>
                                        <p:tgtEl>
                                          <p:spTgt spid="14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4" grpId="0" autoUpdateAnimBg="0"/>
      <p:bldP spid="143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827088" y="765175"/>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6.2  </a:t>
            </a:r>
            <a:r>
              <a:rPr lang="zh-CN" altLang="en-US" sz="2800" dirty="0"/>
              <a:t>基于线性表的查找 </a:t>
            </a:r>
          </a:p>
        </p:txBody>
      </p:sp>
      <p:sp>
        <p:nvSpPr>
          <p:cNvPr id="15365"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latin typeface="Arial" panose="020B0604020202020204" pitchFamily="34" charset="0"/>
              </a:rPr>
              <a:t>第 </a:t>
            </a:r>
            <a:r>
              <a:rPr kumimoji="0" lang="en-US" altLang="zh-CN" sz="2800">
                <a:latin typeface="Arial" panose="020B0604020202020204" pitchFamily="34" charset="0"/>
              </a:rPr>
              <a:t>9 </a:t>
            </a:r>
            <a:r>
              <a:rPr kumimoji="0" lang="zh-CN" altLang="en-US" sz="2800">
                <a:latin typeface="Arial" panose="020B0604020202020204" pitchFamily="34" charset="0"/>
              </a:rPr>
              <a:t>章  查找</a:t>
            </a:r>
          </a:p>
        </p:txBody>
      </p:sp>
      <p:sp>
        <p:nvSpPr>
          <p:cNvPr id="15366"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7" name="Line 7"/>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Text Box 9">
            <a:hlinkClick r:id="" action="ppaction://hlinkshowjump?jump=nextslide" highlightClick="1"/>
          </p:cNvPr>
          <p:cNvSpPr txBox="1">
            <a:spLocks noChangeArrowheads="1"/>
          </p:cNvSpPr>
          <p:nvPr/>
        </p:nvSpPr>
        <p:spPr bwMode="auto">
          <a:xfrm>
            <a:off x="4557713" y="749300"/>
            <a:ext cx="210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800">
                <a:solidFill>
                  <a:srgbClr val="FF0000"/>
                </a:solidFill>
              </a:rPr>
              <a:t>②</a:t>
            </a:r>
            <a:r>
              <a:rPr lang="zh-CN" altLang="en-US" sz="2800">
                <a:solidFill>
                  <a:srgbClr val="FF0000"/>
                </a:solidFill>
              </a:rPr>
              <a:t>折半查找</a:t>
            </a:r>
          </a:p>
        </p:txBody>
      </p:sp>
      <p:sp>
        <p:nvSpPr>
          <p:cNvPr id="15370" name="Text Box 10"/>
          <p:cNvSpPr txBox="1">
            <a:spLocks noChangeArrowheads="1"/>
          </p:cNvSpPr>
          <p:nvPr/>
        </p:nvSpPr>
        <p:spPr bwMode="auto">
          <a:xfrm>
            <a:off x="900113" y="1557338"/>
            <a:ext cx="793591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a:t>顺序查找的查找算法简单，但平均查找长</a:t>
            </a:r>
          </a:p>
          <a:p>
            <a:pPr>
              <a:lnSpc>
                <a:spcPct val="140000"/>
              </a:lnSpc>
            </a:pPr>
            <a:r>
              <a:rPr lang="zh-CN" altLang="en-US"/>
              <a:t>度较大，特别不适用于表长较大的查找表。</a:t>
            </a:r>
          </a:p>
        </p:txBody>
      </p:sp>
      <p:sp>
        <p:nvSpPr>
          <p:cNvPr id="15371" name="Text Box 11"/>
          <p:cNvSpPr txBox="1">
            <a:spLocks noChangeArrowheads="1"/>
          </p:cNvSpPr>
          <p:nvPr/>
        </p:nvSpPr>
        <p:spPr bwMode="auto">
          <a:xfrm>
            <a:off x="1116013" y="3213100"/>
            <a:ext cx="67119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a:t>若以</a:t>
            </a:r>
            <a:r>
              <a:rPr lang="zh-CN" altLang="en-US">
                <a:solidFill>
                  <a:srgbClr val="FF0000"/>
                </a:solidFill>
              </a:rPr>
              <a:t>有序表</a:t>
            </a:r>
            <a:r>
              <a:rPr lang="zh-CN" altLang="en-US"/>
              <a:t>表示查找表，则查找过程</a:t>
            </a:r>
          </a:p>
          <a:p>
            <a:pPr>
              <a:lnSpc>
                <a:spcPct val="125000"/>
              </a:lnSpc>
            </a:pPr>
            <a:r>
              <a:rPr lang="zh-CN" altLang="en-US"/>
              <a:t>可以基于“</a:t>
            </a:r>
            <a:r>
              <a:rPr lang="zh-CN" altLang="en-US">
                <a:solidFill>
                  <a:srgbClr val="FF0000"/>
                </a:solidFill>
              </a:rPr>
              <a:t>折半</a:t>
            </a:r>
            <a:r>
              <a:rPr lang="zh-CN" altLang="en-US"/>
              <a:t>”进行。</a:t>
            </a:r>
          </a:p>
        </p:txBody>
      </p:sp>
      <p:sp>
        <p:nvSpPr>
          <p:cNvPr id="15372" name="Text Box 12"/>
          <p:cNvSpPr txBox="1">
            <a:spLocks noChangeArrowheads="1"/>
          </p:cNvSpPr>
          <p:nvPr/>
        </p:nvSpPr>
        <p:spPr bwMode="auto">
          <a:xfrm>
            <a:off x="425450" y="5157788"/>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rPr>
              <a:t>折半查找</a:t>
            </a:r>
            <a:r>
              <a:rPr lang="zh-CN" altLang="en-US"/>
              <a:t>只适用于</a:t>
            </a:r>
            <a:r>
              <a:rPr lang="zh-CN" altLang="en-US">
                <a:solidFill>
                  <a:srgbClr val="FF0000"/>
                </a:solidFill>
              </a:rPr>
              <a:t>有序</a:t>
            </a:r>
            <a:r>
              <a:rPr lang="zh-CN" altLang="en-US"/>
              <a:t>表，且限于</a:t>
            </a:r>
            <a:r>
              <a:rPr lang="zh-CN" altLang="en-US">
                <a:solidFill>
                  <a:srgbClr val="FF0000"/>
                </a:solidFill>
              </a:rPr>
              <a:t>顺序存储</a:t>
            </a:r>
            <a:r>
              <a:rPr lang="zh-CN" altLang="en-US"/>
              <a:t>结构</a:t>
            </a:r>
          </a:p>
        </p:txBody>
      </p:sp>
    </p:spTree>
    <p:extLst>
      <p:ext uri="{BB962C8B-B14F-4D97-AF65-F5344CB8AC3E}">
        <p14:creationId xmlns:p14="http://schemas.microsoft.com/office/powerpoint/2010/main" val="2518534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wipe(up)">
                                      <p:cBhvr>
                                        <p:cTn id="7" dur="500"/>
                                        <p:tgtEl>
                                          <p:spTgt spid="15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71"/>
                                        </p:tgtEl>
                                        <p:attrNameLst>
                                          <p:attrName>style.visibility</p:attrName>
                                        </p:attrNameLst>
                                      </p:cBhvr>
                                      <p:to>
                                        <p:strVal val="visible"/>
                                      </p:to>
                                    </p:set>
                                    <p:animEffect transition="in" filter="wipe(up)">
                                      <p:cBhvr>
                                        <p:cTn id="12" dur="500"/>
                                        <p:tgtEl>
                                          <p:spTgt spid="15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72"/>
                                        </p:tgtEl>
                                        <p:attrNameLst>
                                          <p:attrName>style.visibility</p:attrName>
                                        </p:attrNameLst>
                                      </p:cBhvr>
                                      <p:to>
                                        <p:strVal val="visible"/>
                                      </p:to>
                                    </p:set>
                                    <p:animEffect transition="in" filter="wipe(up)">
                                      <p:cBhvr>
                                        <p:cTn id="17" dur="500"/>
                                        <p:tgtEl>
                                          <p:spTgt spid="1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p:bldP spid="15371" grpId="0"/>
      <p:bldP spid="153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790501" y="888727"/>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6.2  </a:t>
            </a:r>
            <a:r>
              <a:rPr lang="zh-CN" altLang="en-US" sz="2800" dirty="0"/>
              <a:t>基于线性表的查找 </a:t>
            </a:r>
          </a:p>
        </p:txBody>
      </p:sp>
      <p:sp>
        <p:nvSpPr>
          <p:cNvPr id="92163" name="Text Box 3"/>
          <p:cNvSpPr txBox="1">
            <a:spLocks noChangeArrowheads="1"/>
          </p:cNvSpPr>
          <p:nvPr/>
        </p:nvSpPr>
        <p:spPr bwMode="auto">
          <a:xfrm>
            <a:off x="755576" y="188640"/>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92164" name="Line 4"/>
          <p:cNvSpPr>
            <a:spLocks noChangeShapeType="1"/>
          </p:cNvSpPr>
          <p:nvPr/>
        </p:nvSpPr>
        <p:spPr bwMode="auto">
          <a:xfrm>
            <a:off x="801613"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5" name="Line 5"/>
          <p:cNvSpPr>
            <a:spLocks noChangeShapeType="1"/>
          </p:cNvSpPr>
          <p:nvPr/>
        </p:nvSpPr>
        <p:spPr bwMode="auto">
          <a:xfrm>
            <a:off x="803201" y="1391965"/>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7" name="Text Box 7">
            <a:hlinkClick r:id="" action="ppaction://hlinkshowjump?jump=nextslide" highlightClick="1"/>
          </p:cNvPr>
          <p:cNvSpPr txBox="1">
            <a:spLocks noChangeArrowheads="1"/>
          </p:cNvSpPr>
          <p:nvPr/>
        </p:nvSpPr>
        <p:spPr bwMode="auto">
          <a:xfrm>
            <a:off x="4521126" y="872852"/>
            <a:ext cx="210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800">
                <a:solidFill>
                  <a:srgbClr val="FF0000"/>
                </a:solidFill>
              </a:rPr>
              <a:t>②</a:t>
            </a:r>
            <a:r>
              <a:rPr lang="zh-CN" altLang="en-US" sz="2800">
                <a:solidFill>
                  <a:srgbClr val="FF0000"/>
                </a:solidFill>
              </a:rPr>
              <a:t>折半查找</a:t>
            </a:r>
          </a:p>
        </p:txBody>
      </p:sp>
      <p:sp>
        <p:nvSpPr>
          <p:cNvPr id="92170" name="Text Box 10"/>
          <p:cNvSpPr txBox="1">
            <a:spLocks noChangeArrowheads="1"/>
          </p:cNvSpPr>
          <p:nvPr/>
        </p:nvSpPr>
        <p:spPr bwMode="auto">
          <a:xfrm>
            <a:off x="863526" y="2490515"/>
            <a:ext cx="590391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en-US" altLang="zh-CN"/>
              <a:t>1.</a:t>
            </a:r>
            <a:r>
              <a:rPr lang="zh-CN" altLang="en-US"/>
              <a:t>首先确定查找表的</a:t>
            </a:r>
            <a:r>
              <a:rPr lang="zh-CN" altLang="en-US">
                <a:solidFill>
                  <a:schemeClr val="folHlink"/>
                </a:solidFill>
              </a:rPr>
              <a:t>中间</a:t>
            </a:r>
            <a:r>
              <a:rPr lang="zh-CN" altLang="en-US"/>
              <a:t>位置；</a:t>
            </a:r>
          </a:p>
        </p:txBody>
      </p:sp>
      <p:sp>
        <p:nvSpPr>
          <p:cNvPr id="92171" name="Text Box 11"/>
          <p:cNvSpPr txBox="1">
            <a:spLocks noChangeArrowheads="1"/>
          </p:cNvSpPr>
          <p:nvPr/>
        </p:nvSpPr>
        <p:spPr bwMode="auto">
          <a:xfrm>
            <a:off x="863526" y="3511277"/>
            <a:ext cx="799306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a:t>2.</a:t>
            </a:r>
            <a:r>
              <a:rPr lang="zh-CN" altLang="en-US"/>
              <a:t>然后将</a:t>
            </a:r>
            <a:r>
              <a:rPr lang="zh-CN" altLang="en-US">
                <a:solidFill>
                  <a:schemeClr val="folHlink"/>
                </a:solidFill>
              </a:rPr>
              <a:t>待查的值与中间位置的值</a:t>
            </a:r>
            <a:r>
              <a:rPr lang="zh-CN" altLang="en-US"/>
              <a:t>进行比较，</a:t>
            </a:r>
            <a:r>
              <a:rPr lang="zh-CN" altLang="en-US">
                <a:solidFill>
                  <a:schemeClr val="folHlink"/>
                </a:solidFill>
              </a:rPr>
              <a:t>若相等，则查找成功并返回此位置</a:t>
            </a:r>
            <a:r>
              <a:rPr lang="zh-CN" altLang="en-US"/>
              <a:t>，</a:t>
            </a:r>
            <a:r>
              <a:rPr lang="zh-CN" altLang="en-US">
                <a:solidFill>
                  <a:schemeClr val="folHlink"/>
                </a:solidFill>
              </a:rPr>
              <a:t>否则须确定新的查找区间，继续二分查找</a:t>
            </a:r>
            <a:r>
              <a:rPr lang="zh-CN" altLang="en-US"/>
              <a:t>。</a:t>
            </a:r>
          </a:p>
        </p:txBody>
      </p:sp>
      <p:sp>
        <p:nvSpPr>
          <p:cNvPr id="92172" name="Text Box 12"/>
          <p:cNvSpPr txBox="1">
            <a:spLocks noChangeArrowheads="1"/>
          </p:cNvSpPr>
          <p:nvPr/>
        </p:nvSpPr>
        <p:spPr bwMode="auto">
          <a:xfrm>
            <a:off x="934963" y="1753915"/>
            <a:ext cx="2160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a:latin typeface="Arial" panose="020B0604020202020204" pitchFamily="34" charset="0"/>
              </a:rPr>
              <a:t>基本思想</a:t>
            </a:r>
            <a:r>
              <a:rPr kumimoji="0" lang="en-US" altLang="zh-CN">
                <a:latin typeface="Arial" panose="020B0604020202020204" pitchFamily="34" charset="0"/>
              </a:rPr>
              <a:t>:</a:t>
            </a:r>
          </a:p>
        </p:txBody>
      </p:sp>
    </p:spTree>
    <p:extLst>
      <p:ext uri="{BB962C8B-B14F-4D97-AF65-F5344CB8AC3E}">
        <p14:creationId xmlns:p14="http://schemas.microsoft.com/office/powerpoint/2010/main" val="4258983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70"/>
                                        </p:tgtEl>
                                        <p:attrNameLst>
                                          <p:attrName>style.visibility</p:attrName>
                                        </p:attrNameLst>
                                      </p:cBhvr>
                                      <p:to>
                                        <p:strVal val="visible"/>
                                      </p:to>
                                    </p:set>
                                    <p:animEffect transition="in" filter="wipe(up)">
                                      <p:cBhvr>
                                        <p:cTn id="7" dur="500"/>
                                        <p:tgtEl>
                                          <p:spTgt spid="92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71"/>
                                        </p:tgtEl>
                                        <p:attrNameLst>
                                          <p:attrName>style.visibility</p:attrName>
                                        </p:attrNameLst>
                                      </p:cBhvr>
                                      <p:to>
                                        <p:strVal val="visible"/>
                                      </p:to>
                                    </p:set>
                                    <p:animEffect transition="in" filter="wipe(up)">
                                      <p:cBhvr>
                                        <p:cTn id="12" dur="500"/>
                                        <p:tgtEl>
                                          <p:spTgt spid="92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0" grpId="0"/>
      <p:bldP spid="921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827088" y="765175"/>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6389" name="Text Box 5"/>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16390"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391" name="Line 7"/>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394" name="Text Box 10">
            <a:hlinkClick r:id="" action="ppaction://hlinkshowjump?jump=nextslide" highlightClick="1"/>
          </p:cNvPr>
          <p:cNvSpPr txBox="1">
            <a:spLocks noChangeArrowheads="1"/>
          </p:cNvSpPr>
          <p:nvPr/>
        </p:nvSpPr>
        <p:spPr bwMode="auto">
          <a:xfrm>
            <a:off x="4557713" y="749300"/>
            <a:ext cx="2101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②</a:t>
            </a:r>
            <a:r>
              <a:rPr lang="zh-CN" altLang="en-US" sz="2000">
                <a:solidFill>
                  <a:srgbClr val="FF0000"/>
                </a:solidFill>
              </a:rPr>
              <a:t>折半查找</a:t>
            </a:r>
          </a:p>
        </p:txBody>
      </p:sp>
      <p:sp>
        <p:nvSpPr>
          <p:cNvPr id="16477" name="Text Box 93"/>
          <p:cNvSpPr txBox="1">
            <a:spLocks noChangeArrowheads="1"/>
          </p:cNvSpPr>
          <p:nvPr/>
        </p:nvSpPr>
        <p:spPr bwMode="auto">
          <a:xfrm>
            <a:off x="725488" y="2098675"/>
            <a:ext cx="543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tx1"/>
                </a:solidFill>
                <a:latin typeface="Times New Roman" panose="02020603050405020304" pitchFamily="18" charset="0"/>
              </a:rPr>
              <a:t>例</a:t>
            </a:r>
            <a:r>
              <a:rPr lang="en-US" altLang="zh-CN" sz="2000">
                <a:solidFill>
                  <a:schemeClr val="tx1"/>
                </a:solidFill>
                <a:latin typeface="Times New Roman" panose="02020603050405020304" pitchFamily="18" charset="0"/>
              </a:rPr>
              <a:t>1: key=  </a:t>
            </a:r>
            <a:r>
              <a:rPr lang="en-US" altLang="zh-CN" sz="2000">
                <a:solidFill>
                  <a:schemeClr val="folHlink"/>
                </a:solidFill>
                <a:latin typeface="Times New Roman" panose="02020603050405020304" pitchFamily="18" charset="0"/>
              </a:rPr>
              <a:t>64</a:t>
            </a:r>
            <a:r>
              <a:rPr lang="en-US" altLang="zh-CN" sz="2000">
                <a:solidFill>
                  <a:schemeClr val="tx1"/>
                </a:solidFill>
                <a:latin typeface="Times New Roman" panose="02020603050405020304" pitchFamily="18" charset="0"/>
              </a:rPr>
              <a:t> </a:t>
            </a:r>
            <a:r>
              <a:rPr lang="zh-CN" altLang="en-US" sz="2000">
                <a:solidFill>
                  <a:schemeClr val="tx1"/>
                </a:solidFill>
                <a:latin typeface="Times New Roman" panose="02020603050405020304" pitchFamily="18" charset="0"/>
              </a:rPr>
              <a:t>的查找过程如下：</a:t>
            </a:r>
          </a:p>
        </p:txBody>
      </p:sp>
      <p:grpSp>
        <p:nvGrpSpPr>
          <p:cNvPr id="16478" name="Group 94"/>
          <p:cNvGrpSpPr>
            <a:grpSpLocks/>
          </p:cNvGrpSpPr>
          <p:nvPr/>
        </p:nvGrpSpPr>
        <p:grpSpPr bwMode="auto">
          <a:xfrm>
            <a:off x="1044576" y="3951290"/>
            <a:ext cx="569913" cy="954088"/>
            <a:chOff x="545" y="2960"/>
            <a:chExt cx="359" cy="601"/>
          </a:xfrm>
        </p:grpSpPr>
        <p:sp>
          <p:nvSpPr>
            <p:cNvPr id="16479" name="Line 95"/>
            <p:cNvSpPr>
              <a:spLocks noChangeShapeType="1"/>
            </p:cNvSpPr>
            <p:nvPr/>
          </p:nvSpPr>
          <p:spPr bwMode="auto">
            <a:xfrm flipV="1">
              <a:off x="769" y="2960"/>
              <a:ext cx="0" cy="453"/>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80" name="Text Box 96"/>
            <p:cNvSpPr txBox="1">
              <a:spLocks noChangeArrowheads="1"/>
            </p:cNvSpPr>
            <p:nvPr/>
          </p:nvSpPr>
          <p:spPr bwMode="auto">
            <a:xfrm>
              <a:off x="545" y="3309"/>
              <a:ext cx="3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3300"/>
                  </a:solidFill>
                  <a:latin typeface="Times New Roman" panose="02020603050405020304" pitchFamily="18" charset="0"/>
                </a:rPr>
                <a:t>low</a:t>
              </a:r>
            </a:p>
          </p:txBody>
        </p:sp>
      </p:grpSp>
      <p:grpSp>
        <p:nvGrpSpPr>
          <p:cNvPr id="16481" name="Group 97"/>
          <p:cNvGrpSpPr>
            <a:grpSpLocks/>
          </p:cNvGrpSpPr>
          <p:nvPr/>
        </p:nvGrpSpPr>
        <p:grpSpPr bwMode="auto">
          <a:xfrm>
            <a:off x="4271966" y="3951290"/>
            <a:ext cx="582613" cy="952500"/>
            <a:chOff x="2578" y="2960"/>
            <a:chExt cx="367" cy="600"/>
          </a:xfrm>
        </p:grpSpPr>
        <p:sp>
          <p:nvSpPr>
            <p:cNvPr id="16482" name="Line 98"/>
            <p:cNvSpPr>
              <a:spLocks noChangeShapeType="1"/>
            </p:cNvSpPr>
            <p:nvPr/>
          </p:nvSpPr>
          <p:spPr bwMode="auto">
            <a:xfrm flipV="1">
              <a:off x="2810" y="2960"/>
              <a:ext cx="0" cy="453"/>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83" name="Text Box 99"/>
            <p:cNvSpPr txBox="1">
              <a:spLocks noChangeArrowheads="1"/>
            </p:cNvSpPr>
            <p:nvPr/>
          </p:nvSpPr>
          <p:spPr bwMode="auto">
            <a:xfrm>
              <a:off x="2578" y="3308"/>
              <a:ext cx="3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chemeClr val="folHlink"/>
                  </a:solidFill>
                  <a:latin typeface="Times New Roman" panose="02020603050405020304" pitchFamily="18" charset="0"/>
                </a:rPr>
                <a:t>mid</a:t>
              </a:r>
            </a:p>
          </p:txBody>
        </p:sp>
      </p:grpSp>
      <p:grpSp>
        <p:nvGrpSpPr>
          <p:cNvPr id="16484" name="Group 100"/>
          <p:cNvGrpSpPr>
            <a:grpSpLocks/>
          </p:cNvGrpSpPr>
          <p:nvPr/>
        </p:nvGrpSpPr>
        <p:grpSpPr bwMode="auto">
          <a:xfrm>
            <a:off x="7558093" y="3951290"/>
            <a:ext cx="639763" cy="952500"/>
            <a:chOff x="4648" y="2960"/>
            <a:chExt cx="403" cy="600"/>
          </a:xfrm>
        </p:grpSpPr>
        <p:sp>
          <p:nvSpPr>
            <p:cNvPr id="16485" name="Line 101"/>
            <p:cNvSpPr>
              <a:spLocks noChangeShapeType="1"/>
            </p:cNvSpPr>
            <p:nvPr/>
          </p:nvSpPr>
          <p:spPr bwMode="auto">
            <a:xfrm flipV="1">
              <a:off x="4852" y="2960"/>
              <a:ext cx="0" cy="453"/>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86" name="Text Box 102"/>
            <p:cNvSpPr txBox="1">
              <a:spLocks noChangeArrowheads="1"/>
            </p:cNvSpPr>
            <p:nvPr/>
          </p:nvSpPr>
          <p:spPr bwMode="auto">
            <a:xfrm>
              <a:off x="4648" y="3308"/>
              <a:ext cx="40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660066"/>
                  </a:solidFill>
                  <a:latin typeface="Times New Roman" panose="02020603050405020304" pitchFamily="18" charset="0"/>
                </a:rPr>
                <a:t>high</a:t>
              </a:r>
            </a:p>
          </p:txBody>
        </p:sp>
      </p:grpSp>
      <p:grpSp>
        <p:nvGrpSpPr>
          <p:cNvPr id="16487" name="Group 103"/>
          <p:cNvGrpSpPr>
            <a:grpSpLocks/>
          </p:cNvGrpSpPr>
          <p:nvPr/>
        </p:nvGrpSpPr>
        <p:grpSpPr bwMode="auto">
          <a:xfrm>
            <a:off x="4860926" y="3951290"/>
            <a:ext cx="569913" cy="954088"/>
            <a:chOff x="545" y="2960"/>
            <a:chExt cx="359" cy="601"/>
          </a:xfrm>
        </p:grpSpPr>
        <p:sp>
          <p:nvSpPr>
            <p:cNvPr id="16488" name="Line 104"/>
            <p:cNvSpPr>
              <a:spLocks noChangeShapeType="1"/>
            </p:cNvSpPr>
            <p:nvPr/>
          </p:nvSpPr>
          <p:spPr bwMode="auto">
            <a:xfrm flipV="1">
              <a:off x="769" y="2960"/>
              <a:ext cx="0" cy="453"/>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89" name="Text Box 105"/>
            <p:cNvSpPr txBox="1">
              <a:spLocks noChangeArrowheads="1"/>
            </p:cNvSpPr>
            <p:nvPr/>
          </p:nvSpPr>
          <p:spPr bwMode="auto">
            <a:xfrm>
              <a:off x="545" y="3309"/>
              <a:ext cx="3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3300"/>
                  </a:solidFill>
                  <a:latin typeface="Times New Roman" panose="02020603050405020304" pitchFamily="18" charset="0"/>
                </a:rPr>
                <a:t>low</a:t>
              </a:r>
            </a:p>
          </p:txBody>
        </p:sp>
      </p:grpSp>
      <p:grpSp>
        <p:nvGrpSpPr>
          <p:cNvPr id="16490" name="Group 106"/>
          <p:cNvGrpSpPr>
            <a:grpSpLocks/>
          </p:cNvGrpSpPr>
          <p:nvPr/>
        </p:nvGrpSpPr>
        <p:grpSpPr bwMode="auto">
          <a:xfrm>
            <a:off x="6216654" y="3932240"/>
            <a:ext cx="582613" cy="952500"/>
            <a:chOff x="2578" y="2960"/>
            <a:chExt cx="367" cy="600"/>
          </a:xfrm>
        </p:grpSpPr>
        <p:sp>
          <p:nvSpPr>
            <p:cNvPr id="16491" name="Line 107"/>
            <p:cNvSpPr>
              <a:spLocks noChangeShapeType="1"/>
            </p:cNvSpPr>
            <p:nvPr/>
          </p:nvSpPr>
          <p:spPr bwMode="auto">
            <a:xfrm flipV="1">
              <a:off x="2810" y="2960"/>
              <a:ext cx="0" cy="453"/>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92" name="Text Box 108"/>
            <p:cNvSpPr txBox="1">
              <a:spLocks noChangeArrowheads="1"/>
            </p:cNvSpPr>
            <p:nvPr/>
          </p:nvSpPr>
          <p:spPr bwMode="auto">
            <a:xfrm>
              <a:off x="2578" y="3308"/>
              <a:ext cx="3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chemeClr val="folHlink"/>
                  </a:solidFill>
                  <a:latin typeface="Times New Roman" panose="02020603050405020304" pitchFamily="18" charset="0"/>
                </a:rPr>
                <a:t>mid</a:t>
              </a:r>
            </a:p>
          </p:txBody>
        </p:sp>
      </p:grpSp>
      <p:grpSp>
        <p:nvGrpSpPr>
          <p:cNvPr id="16493" name="Group 109"/>
          <p:cNvGrpSpPr>
            <a:grpSpLocks/>
          </p:cNvGrpSpPr>
          <p:nvPr/>
        </p:nvGrpSpPr>
        <p:grpSpPr bwMode="auto">
          <a:xfrm>
            <a:off x="4992692" y="3932241"/>
            <a:ext cx="582613" cy="1385888"/>
            <a:chOff x="3015" y="4519"/>
            <a:chExt cx="367" cy="873"/>
          </a:xfrm>
        </p:grpSpPr>
        <p:sp>
          <p:nvSpPr>
            <p:cNvPr id="16494" name="Line 110"/>
            <p:cNvSpPr>
              <a:spLocks noChangeShapeType="1"/>
            </p:cNvSpPr>
            <p:nvPr/>
          </p:nvSpPr>
          <p:spPr bwMode="auto">
            <a:xfrm flipH="1" flipV="1">
              <a:off x="3247" y="4519"/>
              <a:ext cx="0" cy="656"/>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95" name="Text Box 111"/>
            <p:cNvSpPr txBox="1">
              <a:spLocks noChangeArrowheads="1"/>
            </p:cNvSpPr>
            <p:nvPr/>
          </p:nvSpPr>
          <p:spPr bwMode="auto">
            <a:xfrm>
              <a:off x="3015" y="5140"/>
              <a:ext cx="3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chemeClr val="folHlink"/>
                  </a:solidFill>
                  <a:latin typeface="Times New Roman" panose="02020603050405020304" pitchFamily="18" charset="0"/>
                </a:rPr>
                <a:t>mid</a:t>
              </a:r>
            </a:p>
          </p:txBody>
        </p:sp>
      </p:grpSp>
      <p:grpSp>
        <p:nvGrpSpPr>
          <p:cNvPr id="16496" name="Group 112"/>
          <p:cNvGrpSpPr>
            <a:grpSpLocks/>
          </p:cNvGrpSpPr>
          <p:nvPr/>
        </p:nvGrpSpPr>
        <p:grpSpPr bwMode="auto">
          <a:xfrm>
            <a:off x="5581656" y="3951290"/>
            <a:ext cx="639763" cy="952500"/>
            <a:chOff x="4648" y="2960"/>
            <a:chExt cx="403" cy="600"/>
          </a:xfrm>
        </p:grpSpPr>
        <p:sp>
          <p:nvSpPr>
            <p:cNvPr id="16497" name="Line 113"/>
            <p:cNvSpPr>
              <a:spLocks noChangeShapeType="1"/>
            </p:cNvSpPr>
            <p:nvPr/>
          </p:nvSpPr>
          <p:spPr bwMode="auto">
            <a:xfrm flipV="1">
              <a:off x="4852" y="2960"/>
              <a:ext cx="0" cy="453"/>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498" name="Text Box 114"/>
            <p:cNvSpPr txBox="1">
              <a:spLocks noChangeArrowheads="1"/>
            </p:cNvSpPr>
            <p:nvPr/>
          </p:nvSpPr>
          <p:spPr bwMode="auto">
            <a:xfrm>
              <a:off x="4648" y="3308"/>
              <a:ext cx="40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660066"/>
                  </a:solidFill>
                  <a:latin typeface="Times New Roman" panose="02020603050405020304" pitchFamily="18" charset="0"/>
                </a:rPr>
                <a:t>high</a:t>
              </a:r>
            </a:p>
          </p:txBody>
        </p:sp>
      </p:grpSp>
      <p:sp>
        <p:nvSpPr>
          <p:cNvPr id="16499" name="Text Box 115"/>
          <p:cNvSpPr txBox="1">
            <a:spLocks noChangeArrowheads="1"/>
          </p:cNvSpPr>
          <p:nvPr/>
        </p:nvSpPr>
        <p:spPr bwMode="auto">
          <a:xfrm>
            <a:off x="1177925" y="5862638"/>
            <a:ext cx="1954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hlink"/>
                </a:solidFill>
                <a:latin typeface="Arial" panose="020B0604020202020204" pitchFamily="34" charset="0"/>
              </a:rPr>
              <a:t>①</a:t>
            </a:r>
            <a:r>
              <a:rPr lang="en-US" altLang="zh-CN" sz="2000">
                <a:solidFill>
                  <a:srgbClr val="003300"/>
                </a:solidFill>
                <a:latin typeface="Arial" panose="020B0604020202020204" pitchFamily="34" charset="0"/>
              </a:rPr>
              <a:t> low=1</a:t>
            </a:r>
          </a:p>
        </p:txBody>
      </p:sp>
      <p:grpSp>
        <p:nvGrpSpPr>
          <p:cNvPr id="16500" name="Group 116"/>
          <p:cNvGrpSpPr>
            <a:grpSpLocks/>
          </p:cNvGrpSpPr>
          <p:nvPr/>
        </p:nvGrpSpPr>
        <p:grpSpPr bwMode="auto">
          <a:xfrm>
            <a:off x="1077913" y="2778125"/>
            <a:ext cx="7777162" cy="1370013"/>
            <a:chOff x="793" y="1344"/>
            <a:chExt cx="4899" cy="863"/>
          </a:xfrm>
        </p:grpSpPr>
        <p:sp>
          <p:nvSpPr>
            <p:cNvPr id="16501" name="Rectangle 117"/>
            <p:cNvSpPr>
              <a:spLocks noChangeArrowheads="1"/>
            </p:cNvSpPr>
            <p:nvPr/>
          </p:nvSpPr>
          <p:spPr bwMode="auto">
            <a:xfrm>
              <a:off x="5284" y="1781"/>
              <a:ext cx="40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12</a:t>
              </a:r>
            </a:p>
          </p:txBody>
        </p:sp>
        <p:sp>
          <p:nvSpPr>
            <p:cNvPr id="16502" name="Rectangle 118"/>
            <p:cNvSpPr>
              <a:spLocks noChangeArrowheads="1"/>
            </p:cNvSpPr>
            <p:nvPr/>
          </p:nvSpPr>
          <p:spPr bwMode="auto">
            <a:xfrm>
              <a:off x="4875" y="1781"/>
              <a:ext cx="40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11</a:t>
              </a:r>
            </a:p>
          </p:txBody>
        </p:sp>
        <p:sp>
          <p:nvSpPr>
            <p:cNvPr id="16503" name="Rectangle 119"/>
            <p:cNvSpPr>
              <a:spLocks noChangeArrowheads="1"/>
            </p:cNvSpPr>
            <p:nvPr/>
          </p:nvSpPr>
          <p:spPr bwMode="auto">
            <a:xfrm>
              <a:off x="4468" y="1781"/>
              <a:ext cx="40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10</a:t>
              </a:r>
            </a:p>
          </p:txBody>
        </p:sp>
        <p:sp>
          <p:nvSpPr>
            <p:cNvPr id="16504" name="Rectangle 120"/>
            <p:cNvSpPr>
              <a:spLocks noChangeArrowheads="1"/>
            </p:cNvSpPr>
            <p:nvPr/>
          </p:nvSpPr>
          <p:spPr bwMode="auto">
            <a:xfrm>
              <a:off x="4058" y="1781"/>
              <a:ext cx="41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9</a:t>
              </a:r>
            </a:p>
          </p:txBody>
        </p:sp>
        <p:sp>
          <p:nvSpPr>
            <p:cNvPr id="16505" name="Rectangle 121"/>
            <p:cNvSpPr>
              <a:spLocks noChangeArrowheads="1"/>
            </p:cNvSpPr>
            <p:nvPr/>
          </p:nvSpPr>
          <p:spPr bwMode="auto">
            <a:xfrm>
              <a:off x="3651" y="1781"/>
              <a:ext cx="40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8</a:t>
              </a:r>
            </a:p>
          </p:txBody>
        </p:sp>
        <p:sp>
          <p:nvSpPr>
            <p:cNvPr id="16506" name="Rectangle 122"/>
            <p:cNvSpPr>
              <a:spLocks noChangeArrowheads="1"/>
            </p:cNvSpPr>
            <p:nvPr/>
          </p:nvSpPr>
          <p:spPr bwMode="auto">
            <a:xfrm>
              <a:off x="3243" y="1781"/>
              <a:ext cx="40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7</a:t>
              </a:r>
            </a:p>
          </p:txBody>
        </p:sp>
        <p:sp>
          <p:nvSpPr>
            <p:cNvPr id="16507" name="Rectangle 123"/>
            <p:cNvSpPr>
              <a:spLocks noChangeArrowheads="1"/>
            </p:cNvSpPr>
            <p:nvPr/>
          </p:nvSpPr>
          <p:spPr bwMode="auto">
            <a:xfrm>
              <a:off x="2834" y="1781"/>
              <a:ext cx="40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6</a:t>
              </a:r>
            </a:p>
          </p:txBody>
        </p:sp>
        <p:sp>
          <p:nvSpPr>
            <p:cNvPr id="16508" name="Rectangle 124"/>
            <p:cNvSpPr>
              <a:spLocks noChangeArrowheads="1"/>
            </p:cNvSpPr>
            <p:nvPr/>
          </p:nvSpPr>
          <p:spPr bwMode="auto">
            <a:xfrm>
              <a:off x="2426" y="1781"/>
              <a:ext cx="40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5</a:t>
              </a:r>
            </a:p>
          </p:txBody>
        </p:sp>
        <p:sp>
          <p:nvSpPr>
            <p:cNvPr id="16509" name="Rectangle 125"/>
            <p:cNvSpPr>
              <a:spLocks noChangeArrowheads="1"/>
            </p:cNvSpPr>
            <p:nvPr/>
          </p:nvSpPr>
          <p:spPr bwMode="auto">
            <a:xfrm>
              <a:off x="2019" y="1781"/>
              <a:ext cx="40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4</a:t>
              </a:r>
            </a:p>
          </p:txBody>
        </p:sp>
        <p:sp>
          <p:nvSpPr>
            <p:cNvPr id="16510" name="Rectangle 126"/>
            <p:cNvSpPr>
              <a:spLocks noChangeArrowheads="1"/>
            </p:cNvSpPr>
            <p:nvPr/>
          </p:nvSpPr>
          <p:spPr bwMode="auto">
            <a:xfrm>
              <a:off x="1609" y="1781"/>
              <a:ext cx="41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3</a:t>
              </a:r>
            </a:p>
          </p:txBody>
        </p:sp>
        <p:sp>
          <p:nvSpPr>
            <p:cNvPr id="16511" name="Rectangle 127"/>
            <p:cNvSpPr>
              <a:spLocks noChangeArrowheads="1"/>
            </p:cNvSpPr>
            <p:nvPr/>
          </p:nvSpPr>
          <p:spPr bwMode="auto">
            <a:xfrm>
              <a:off x="1202" y="1781"/>
              <a:ext cx="407"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2</a:t>
              </a:r>
            </a:p>
          </p:txBody>
        </p:sp>
        <p:sp>
          <p:nvSpPr>
            <p:cNvPr id="16512" name="Rectangle 128"/>
            <p:cNvSpPr>
              <a:spLocks noChangeArrowheads="1"/>
            </p:cNvSpPr>
            <p:nvPr/>
          </p:nvSpPr>
          <p:spPr bwMode="auto">
            <a:xfrm>
              <a:off x="793" y="1781"/>
              <a:ext cx="40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latin typeface="Arial" panose="020B0604020202020204" pitchFamily="34" charset="0"/>
                </a:rPr>
                <a:t>1</a:t>
              </a:r>
            </a:p>
          </p:txBody>
        </p:sp>
        <p:sp>
          <p:nvSpPr>
            <p:cNvPr id="16513" name="Rectangle 129"/>
            <p:cNvSpPr>
              <a:spLocks noChangeArrowheads="1"/>
            </p:cNvSpPr>
            <p:nvPr/>
          </p:nvSpPr>
          <p:spPr bwMode="auto">
            <a:xfrm>
              <a:off x="5284" y="1344"/>
              <a:ext cx="408"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endParaRPr lang="zh-CN" altLang="zh-CN" sz="2000">
                <a:solidFill>
                  <a:srgbClr val="000066"/>
                </a:solidFill>
                <a:latin typeface="Arial" panose="020B0604020202020204" pitchFamily="34" charset="0"/>
              </a:endParaRPr>
            </a:p>
          </p:txBody>
        </p:sp>
        <p:sp>
          <p:nvSpPr>
            <p:cNvPr id="16514" name="Rectangle 130"/>
            <p:cNvSpPr>
              <a:spLocks noChangeArrowheads="1"/>
            </p:cNvSpPr>
            <p:nvPr/>
          </p:nvSpPr>
          <p:spPr bwMode="auto">
            <a:xfrm>
              <a:off x="4875" y="1344"/>
              <a:ext cx="409"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92</a:t>
              </a:r>
            </a:p>
          </p:txBody>
        </p:sp>
        <p:sp>
          <p:nvSpPr>
            <p:cNvPr id="16515" name="Rectangle 131"/>
            <p:cNvSpPr>
              <a:spLocks noChangeArrowheads="1"/>
            </p:cNvSpPr>
            <p:nvPr/>
          </p:nvSpPr>
          <p:spPr bwMode="auto">
            <a:xfrm>
              <a:off x="4468" y="1344"/>
              <a:ext cx="40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88</a:t>
              </a:r>
            </a:p>
          </p:txBody>
        </p:sp>
        <p:sp>
          <p:nvSpPr>
            <p:cNvPr id="16516" name="Rectangle 132"/>
            <p:cNvSpPr>
              <a:spLocks noChangeArrowheads="1"/>
            </p:cNvSpPr>
            <p:nvPr/>
          </p:nvSpPr>
          <p:spPr bwMode="auto">
            <a:xfrm>
              <a:off x="4058" y="1344"/>
              <a:ext cx="410"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80</a:t>
              </a:r>
            </a:p>
          </p:txBody>
        </p:sp>
        <p:sp>
          <p:nvSpPr>
            <p:cNvPr id="16517" name="Rectangle 133"/>
            <p:cNvSpPr>
              <a:spLocks noChangeArrowheads="1"/>
            </p:cNvSpPr>
            <p:nvPr/>
          </p:nvSpPr>
          <p:spPr bwMode="auto">
            <a:xfrm>
              <a:off x="3651" y="1344"/>
              <a:ext cx="40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75</a:t>
              </a:r>
            </a:p>
          </p:txBody>
        </p:sp>
        <p:sp>
          <p:nvSpPr>
            <p:cNvPr id="16518" name="Rectangle 134"/>
            <p:cNvSpPr>
              <a:spLocks noChangeArrowheads="1"/>
            </p:cNvSpPr>
            <p:nvPr/>
          </p:nvSpPr>
          <p:spPr bwMode="auto">
            <a:xfrm>
              <a:off x="3243" y="1344"/>
              <a:ext cx="408"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FF0000"/>
                  </a:solidFill>
                  <a:latin typeface="Arial" panose="020B0604020202020204" pitchFamily="34" charset="0"/>
                </a:rPr>
                <a:t>64</a:t>
              </a:r>
            </a:p>
          </p:txBody>
        </p:sp>
        <p:sp>
          <p:nvSpPr>
            <p:cNvPr id="16519" name="Rectangle 135"/>
            <p:cNvSpPr>
              <a:spLocks noChangeArrowheads="1"/>
            </p:cNvSpPr>
            <p:nvPr/>
          </p:nvSpPr>
          <p:spPr bwMode="auto">
            <a:xfrm>
              <a:off x="2834" y="1344"/>
              <a:ext cx="409"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56</a:t>
              </a:r>
            </a:p>
          </p:txBody>
        </p:sp>
        <p:sp>
          <p:nvSpPr>
            <p:cNvPr id="16520" name="Rectangle 136"/>
            <p:cNvSpPr>
              <a:spLocks noChangeArrowheads="1"/>
            </p:cNvSpPr>
            <p:nvPr/>
          </p:nvSpPr>
          <p:spPr bwMode="auto">
            <a:xfrm>
              <a:off x="2426" y="1344"/>
              <a:ext cx="408"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37</a:t>
              </a:r>
            </a:p>
          </p:txBody>
        </p:sp>
        <p:sp>
          <p:nvSpPr>
            <p:cNvPr id="16521" name="Rectangle 137"/>
            <p:cNvSpPr>
              <a:spLocks noChangeArrowheads="1"/>
            </p:cNvSpPr>
            <p:nvPr/>
          </p:nvSpPr>
          <p:spPr bwMode="auto">
            <a:xfrm>
              <a:off x="2019" y="1344"/>
              <a:ext cx="40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21</a:t>
              </a:r>
            </a:p>
          </p:txBody>
        </p:sp>
        <p:sp>
          <p:nvSpPr>
            <p:cNvPr id="16522" name="Rectangle 138"/>
            <p:cNvSpPr>
              <a:spLocks noChangeArrowheads="1"/>
            </p:cNvSpPr>
            <p:nvPr/>
          </p:nvSpPr>
          <p:spPr bwMode="auto">
            <a:xfrm>
              <a:off x="1609" y="1344"/>
              <a:ext cx="410"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19</a:t>
              </a:r>
            </a:p>
          </p:txBody>
        </p:sp>
        <p:sp>
          <p:nvSpPr>
            <p:cNvPr id="16523" name="Rectangle 139"/>
            <p:cNvSpPr>
              <a:spLocks noChangeArrowheads="1"/>
            </p:cNvSpPr>
            <p:nvPr/>
          </p:nvSpPr>
          <p:spPr bwMode="auto">
            <a:xfrm>
              <a:off x="1202" y="1344"/>
              <a:ext cx="40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13</a:t>
              </a:r>
            </a:p>
          </p:txBody>
        </p:sp>
        <p:sp>
          <p:nvSpPr>
            <p:cNvPr id="16524" name="Rectangle 140"/>
            <p:cNvSpPr>
              <a:spLocks noChangeArrowheads="1"/>
            </p:cNvSpPr>
            <p:nvPr/>
          </p:nvSpPr>
          <p:spPr bwMode="auto">
            <a:xfrm>
              <a:off x="793" y="1344"/>
              <a:ext cx="409"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05</a:t>
              </a:r>
            </a:p>
          </p:txBody>
        </p:sp>
        <p:sp>
          <p:nvSpPr>
            <p:cNvPr id="16525" name="Line 141"/>
            <p:cNvSpPr>
              <a:spLocks noChangeShapeType="1"/>
            </p:cNvSpPr>
            <p:nvPr/>
          </p:nvSpPr>
          <p:spPr bwMode="auto">
            <a:xfrm>
              <a:off x="1202"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26" name="Line 142"/>
            <p:cNvSpPr>
              <a:spLocks noChangeShapeType="1"/>
            </p:cNvSpPr>
            <p:nvPr/>
          </p:nvSpPr>
          <p:spPr bwMode="auto">
            <a:xfrm>
              <a:off x="1609"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27" name="Line 143"/>
            <p:cNvSpPr>
              <a:spLocks noChangeShapeType="1"/>
            </p:cNvSpPr>
            <p:nvPr/>
          </p:nvSpPr>
          <p:spPr bwMode="auto">
            <a:xfrm>
              <a:off x="2019"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28" name="Line 144"/>
            <p:cNvSpPr>
              <a:spLocks noChangeShapeType="1"/>
            </p:cNvSpPr>
            <p:nvPr/>
          </p:nvSpPr>
          <p:spPr bwMode="auto">
            <a:xfrm>
              <a:off x="2426"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29" name="Line 145"/>
            <p:cNvSpPr>
              <a:spLocks noChangeShapeType="1"/>
            </p:cNvSpPr>
            <p:nvPr/>
          </p:nvSpPr>
          <p:spPr bwMode="auto">
            <a:xfrm>
              <a:off x="2834"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0" name="Line 146"/>
            <p:cNvSpPr>
              <a:spLocks noChangeShapeType="1"/>
            </p:cNvSpPr>
            <p:nvPr/>
          </p:nvSpPr>
          <p:spPr bwMode="auto">
            <a:xfrm>
              <a:off x="3243"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1" name="Line 147"/>
            <p:cNvSpPr>
              <a:spLocks noChangeShapeType="1"/>
            </p:cNvSpPr>
            <p:nvPr/>
          </p:nvSpPr>
          <p:spPr bwMode="auto">
            <a:xfrm>
              <a:off x="3651"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2" name="Line 148"/>
            <p:cNvSpPr>
              <a:spLocks noChangeShapeType="1"/>
            </p:cNvSpPr>
            <p:nvPr/>
          </p:nvSpPr>
          <p:spPr bwMode="auto">
            <a:xfrm>
              <a:off x="4058"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3" name="Line 149"/>
            <p:cNvSpPr>
              <a:spLocks noChangeShapeType="1"/>
            </p:cNvSpPr>
            <p:nvPr/>
          </p:nvSpPr>
          <p:spPr bwMode="auto">
            <a:xfrm>
              <a:off x="4468"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4" name="Line 150"/>
            <p:cNvSpPr>
              <a:spLocks noChangeShapeType="1"/>
            </p:cNvSpPr>
            <p:nvPr/>
          </p:nvSpPr>
          <p:spPr bwMode="auto">
            <a:xfrm>
              <a:off x="4875"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5" name="Line 151"/>
            <p:cNvSpPr>
              <a:spLocks noChangeShapeType="1"/>
            </p:cNvSpPr>
            <p:nvPr/>
          </p:nvSpPr>
          <p:spPr bwMode="auto">
            <a:xfrm>
              <a:off x="5284" y="1344"/>
              <a:ext cx="0" cy="437"/>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6" name="Line 152"/>
            <p:cNvSpPr>
              <a:spLocks noChangeShapeType="1"/>
            </p:cNvSpPr>
            <p:nvPr/>
          </p:nvSpPr>
          <p:spPr bwMode="auto">
            <a:xfrm>
              <a:off x="793" y="1344"/>
              <a:ext cx="0" cy="437"/>
            </a:xfrm>
            <a:prstGeom prst="line">
              <a:avLst/>
            </a:prstGeom>
            <a:noFill/>
            <a:ln w="38100"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7" name="Line 153"/>
            <p:cNvSpPr>
              <a:spLocks noChangeShapeType="1"/>
            </p:cNvSpPr>
            <p:nvPr/>
          </p:nvSpPr>
          <p:spPr bwMode="auto">
            <a:xfrm>
              <a:off x="793" y="1344"/>
              <a:ext cx="4899" cy="0"/>
            </a:xfrm>
            <a:prstGeom prst="line">
              <a:avLst/>
            </a:prstGeom>
            <a:noFill/>
            <a:ln w="38100"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8" name="Line 154"/>
            <p:cNvSpPr>
              <a:spLocks noChangeShapeType="1"/>
            </p:cNvSpPr>
            <p:nvPr/>
          </p:nvSpPr>
          <p:spPr bwMode="auto">
            <a:xfrm>
              <a:off x="5692" y="1344"/>
              <a:ext cx="0" cy="437"/>
            </a:xfrm>
            <a:prstGeom prst="line">
              <a:avLst/>
            </a:prstGeom>
            <a:noFill/>
            <a:ln w="38100"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39" name="Line 155"/>
            <p:cNvSpPr>
              <a:spLocks noChangeShapeType="1"/>
            </p:cNvSpPr>
            <p:nvPr/>
          </p:nvSpPr>
          <p:spPr bwMode="auto">
            <a:xfrm>
              <a:off x="793" y="2207"/>
              <a:ext cx="40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0" name="Line 156"/>
            <p:cNvSpPr>
              <a:spLocks noChangeShapeType="1"/>
            </p:cNvSpPr>
            <p:nvPr/>
          </p:nvSpPr>
          <p:spPr bwMode="auto">
            <a:xfrm>
              <a:off x="1202" y="2207"/>
              <a:ext cx="4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1" name="Line 157"/>
            <p:cNvSpPr>
              <a:spLocks noChangeShapeType="1"/>
            </p:cNvSpPr>
            <p:nvPr/>
          </p:nvSpPr>
          <p:spPr bwMode="auto">
            <a:xfrm>
              <a:off x="1609" y="2207"/>
              <a:ext cx="4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2" name="Line 158"/>
            <p:cNvSpPr>
              <a:spLocks noChangeShapeType="1"/>
            </p:cNvSpPr>
            <p:nvPr/>
          </p:nvSpPr>
          <p:spPr bwMode="auto">
            <a:xfrm>
              <a:off x="2019" y="2207"/>
              <a:ext cx="4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3" name="Line 159"/>
            <p:cNvSpPr>
              <a:spLocks noChangeShapeType="1"/>
            </p:cNvSpPr>
            <p:nvPr/>
          </p:nvSpPr>
          <p:spPr bwMode="auto">
            <a:xfrm>
              <a:off x="2426" y="2207"/>
              <a:ext cx="4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4" name="Line 160"/>
            <p:cNvSpPr>
              <a:spLocks noChangeShapeType="1"/>
            </p:cNvSpPr>
            <p:nvPr/>
          </p:nvSpPr>
          <p:spPr bwMode="auto">
            <a:xfrm>
              <a:off x="2834" y="2207"/>
              <a:ext cx="40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5" name="Line 161"/>
            <p:cNvSpPr>
              <a:spLocks noChangeShapeType="1"/>
            </p:cNvSpPr>
            <p:nvPr/>
          </p:nvSpPr>
          <p:spPr bwMode="auto">
            <a:xfrm>
              <a:off x="3243" y="2207"/>
              <a:ext cx="4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6" name="Line 162"/>
            <p:cNvSpPr>
              <a:spLocks noChangeShapeType="1"/>
            </p:cNvSpPr>
            <p:nvPr/>
          </p:nvSpPr>
          <p:spPr bwMode="auto">
            <a:xfrm>
              <a:off x="3651" y="2207"/>
              <a:ext cx="4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7" name="Line 163"/>
            <p:cNvSpPr>
              <a:spLocks noChangeShapeType="1"/>
            </p:cNvSpPr>
            <p:nvPr/>
          </p:nvSpPr>
          <p:spPr bwMode="auto">
            <a:xfrm>
              <a:off x="4058" y="2207"/>
              <a:ext cx="4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8" name="Line 164"/>
            <p:cNvSpPr>
              <a:spLocks noChangeShapeType="1"/>
            </p:cNvSpPr>
            <p:nvPr/>
          </p:nvSpPr>
          <p:spPr bwMode="auto">
            <a:xfrm>
              <a:off x="4468" y="2207"/>
              <a:ext cx="4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49" name="Line 165"/>
            <p:cNvSpPr>
              <a:spLocks noChangeShapeType="1"/>
            </p:cNvSpPr>
            <p:nvPr/>
          </p:nvSpPr>
          <p:spPr bwMode="auto">
            <a:xfrm>
              <a:off x="4875" y="2207"/>
              <a:ext cx="40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50" name="Line 166"/>
            <p:cNvSpPr>
              <a:spLocks noChangeShapeType="1"/>
            </p:cNvSpPr>
            <p:nvPr/>
          </p:nvSpPr>
          <p:spPr bwMode="auto">
            <a:xfrm>
              <a:off x="5284" y="2207"/>
              <a:ext cx="4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51" name="Line 167"/>
            <p:cNvSpPr>
              <a:spLocks noChangeShapeType="1"/>
            </p:cNvSpPr>
            <p:nvPr/>
          </p:nvSpPr>
          <p:spPr bwMode="auto">
            <a:xfrm>
              <a:off x="5692" y="1781"/>
              <a:ext cx="0" cy="4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00"/>
            </a:p>
          </p:txBody>
        </p:sp>
        <p:sp>
          <p:nvSpPr>
            <p:cNvPr id="16552" name="Line 168"/>
            <p:cNvSpPr>
              <a:spLocks noChangeShapeType="1"/>
            </p:cNvSpPr>
            <p:nvPr/>
          </p:nvSpPr>
          <p:spPr bwMode="auto">
            <a:xfrm flipV="1">
              <a:off x="793" y="1781"/>
              <a:ext cx="4899" cy="16"/>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 useBgFill="1">
        <p:nvSpPr>
          <p:cNvPr id="16553" name="Text Box 169"/>
          <p:cNvSpPr txBox="1">
            <a:spLocks noChangeArrowheads="1"/>
          </p:cNvSpPr>
          <p:nvPr/>
        </p:nvSpPr>
        <p:spPr bwMode="auto">
          <a:xfrm>
            <a:off x="4500563" y="188913"/>
            <a:ext cx="4500562" cy="120032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solidFill>
                  <a:srgbClr val="003300"/>
                </a:solidFill>
                <a:latin typeface="Times New Roman" panose="02020603050405020304" pitchFamily="18" charset="0"/>
              </a:rPr>
              <a:t>low   </a:t>
            </a:r>
            <a:r>
              <a:rPr lang="zh-CN" altLang="en-US" sz="2000">
                <a:solidFill>
                  <a:srgbClr val="003300"/>
                </a:solidFill>
                <a:latin typeface="Times New Roman" panose="02020603050405020304" pitchFamily="18" charset="0"/>
              </a:rPr>
              <a:t>指示查找区间的下界</a:t>
            </a:r>
          </a:p>
          <a:p>
            <a:pPr>
              <a:lnSpc>
                <a:spcPct val="120000"/>
              </a:lnSpc>
            </a:pPr>
            <a:endParaRPr lang="zh-CN" altLang="en-US" sz="2000">
              <a:solidFill>
                <a:srgbClr val="003300"/>
              </a:solidFill>
              <a:latin typeface="Times New Roman" panose="02020603050405020304" pitchFamily="18" charset="0"/>
            </a:endParaRPr>
          </a:p>
          <a:p>
            <a:pPr>
              <a:lnSpc>
                <a:spcPct val="120000"/>
              </a:lnSpc>
            </a:pPr>
            <a:endParaRPr lang="en-US" altLang="zh-CN" sz="2000">
              <a:solidFill>
                <a:srgbClr val="003300"/>
              </a:solidFill>
              <a:latin typeface="Times New Roman" panose="02020603050405020304" pitchFamily="18" charset="0"/>
            </a:endParaRPr>
          </a:p>
        </p:txBody>
      </p:sp>
      <p:sp>
        <p:nvSpPr>
          <p:cNvPr id="16554" name="Text Box 170"/>
          <p:cNvSpPr txBox="1">
            <a:spLocks noChangeArrowheads="1"/>
          </p:cNvSpPr>
          <p:nvPr/>
        </p:nvSpPr>
        <p:spPr bwMode="auto">
          <a:xfrm>
            <a:off x="3679825" y="5862638"/>
            <a:ext cx="1085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660066"/>
                </a:solidFill>
                <a:latin typeface="Arial" panose="020B0604020202020204" pitchFamily="34" charset="0"/>
              </a:rPr>
              <a:t>high=11</a:t>
            </a:r>
          </a:p>
        </p:txBody>
      </p:sp>
      <p:sp>
        <p:nvSpPr>
          <p:cNvPr id="16555" name="Text Box 171"/>
          <p:cNvSpPr txBox="1">
            <a:spLocks noChangeArrowheads="1"/>
          </p:cNvSpPr>
          <p:nvPr/>
        </p:nvSpPr>
        <p:spPr bwMode="auto">
          <a:xfrm>
            <a:off x="5907088" y="5862638"/>
            <a:ext cx="1980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mid=(1+11)/2=6</a:t>
            </a:r>
            <a:endParaRPr lang="en-US" altLang="zh-CN" sz="1400">
              <a:solidFill>
                <a:schemeClr val="folHlink"/>
              </a:solidFill>
            </a:endParaRPr>
          </a:p>
        </p:txBody>
      </p:sp>
      <p:sp useBgFill="1">
        <p:nvSpPr>
          <p:cNvPr id="16556" name="Text Box 172"/>
          <p:cNvSpPr txBox="1">
            <a:spLocks noChangeArrowheads="1"/>
          </p:cNvSpPr>
          <p:nvPr/>
        </p:nvSpPr>
        <p:spPr bwMode="auto">
          <a:xfrm>
            <a:off x="1187450" y="5862638"/>
            <a:ext cx="7488238"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hlink"/>
                </a:solidFill>
                <a:latin typeface="Arial" panose="020B0604020202020204" pitchFamily="34" charset="0"/>
              </a:rPr>
              <a:t>② key&gt;mid</a:t>
            </a:r>
            <a:r>
              <a:rPr lang="zh-CN" altLang="en-US" sz="2000">
                <a:solidFill>
                  <a:schemeClr val="hlink"/>
                </a:solidFill>
                <a:latin typeface="Arial" panose="020B0604020202020204" pitchFamily="34" charset="0"/>
              </a:rPr>
              <a:t>指向的记录值</a:t>
            </a:r>
            <a:endParaRPr lang="zh-CN" altLang="en-US" sz="1400"/>
          </a:p>
        </p:txBody>
      </p:sp>
      <p:sp useBgFill="1">
        <p:nvSpPr>
          <p:cNvPr id="16557" name="Text Box 173"/>
          <p:cNvSpPr txBox="1">
            <a:spLocks noChangeArrowheads="1"/>
          </p:cNvSpPr>
          <p:nvPr/>
        </p:nvSpPr>
        <p:spPr bwMode="auto">
          <a:xfrm>
            <a:off x="1763713" y="5862638"/>
            <a:ext cx="5184775"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003300"/>
                </a:solidFill>
                <a:latin typeface="Arial" panose="020B0604020202020204" pitchFamily="34" charset="0"/>
              </a:rPr>
              <a:t>low=mid+1=7</a:t>
            </a:r>
          </a:p>
        </p:txBody>
      </p:sp>
      <p:sp useBgFill="1">
        <p:nvSpPr>
          <p:cNvPr id="16558" name="Text Box 174"/>
          <p:cNvSpPr txBox="1">
            <a:spLocks noChangeArrowheads="1"/>
          </p:cNvSpPr>
          <p:nvPr/>
        </p:nvSpPr>
        <p:spPr bwMode="auto">
          <a:xfrm>
            <a:off x="4140200" y="5862638"/>
            <a:ext cx="1980222"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mid=(7+11)/2=9</a:t>
            </a:r>
          </a:p>
        </p:txBody>
      </p:sp>
      <p:sp useBgFill="1">
        <p:nvSpPr>
          <p:cNvPr id="16559" name="Text Box 175"/>
          <p:cNvSpPr txBox="1">
            <a:spLocks noChangeArrowheads="1"/>
          </p:cNvSpPr>
          <p:nvPr/>
        </p:nvSpPr>
        <p:spPr bwMode="auto">
          <a:xfrm>
            <a:off x="1187450" y="5862638"/>
            <a:ext cx="7416800"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hlink"/>
                </a:solidFill>
                <a:latin typeface="Arial" panose="020B0604020202020204" pitchFamily="34" charset="0"/>
              </a:rPr>
              <a:t>③ key&lt;mid</a:t>
            </a:r>
            <a:r>
              <a:rPr lang="zh-CN" altLang="en-US" sz="2000">
                <a:solidFill>
                  <a:schemeClr val="hlink"/>
                </a:solidFill>
                <a:latin typeface="Arial" panose="020B0604020202020204" pitchFamily="34" charset="0"/>
              </a:rPr>
              <a:t>指向的记录值</a:t>
            </a:r>
          </a:p>
        </p:txBody>
      </p:sp>
      <p:sp useBgFill="1">
        <p:nvSpPr>
          <p:cNvPr id="16560" name="Text Box 176"/>
          <p:cNvSpPr txBox="1">
            <a:spLocks noChangeArrowheads="1"/>
          </p:cNvSpPr>
          <p:nvPr/>
        </p:nvSpPr>
        <p:spPr bwMode="auto">
          <a:xfrm>
            <a:off x="1619250" y="5862638"/>
            <a:ext cx="5113338"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660066"/>
                </a:solidFill>
                <a:latin typeface="Arial" panose="020B0604020202020204" pitchFamily="34" charset="0"/>
              </a:rPr>
              <a:t>high=mid-1=8</a:t>
            </a:r>
            <a:endParaRPr lang="en-US" altLang="zh-CN" sz="1400">
              <a:solidFill>
                <a:srgbClr val="660066"/>
              </a:solidFill>
            </a:endParaRPr>
          </a:p>
        </p:txBody>
      </p:sp>
      <p:sp useBgFill="1">
        <p:nvSpPr>
          <p:cNvPr id="16561" name="Text Box 177"/>
          <p:cNvSpPr txBox="1">
            <a:spLocks noChangeArrowheads="1"/>
          </p:cNvSpPr>
          <p:nvPr/>
        </p:nvSpPr>
        <p:spPr bwMode="auto">
          <a:xfrm>
            <a:off x="3995738" y="5862638"/>
            <a:ext cx="1856598"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folHlink"/>
                </a:solidFill>
                <a:latin typeface="Arial" panose="020B0604020202020204" pitchFamily="34" charset="0"/>
              </a:rPr>
              <a:t>mid=(8+7)/2=7</a:t>
            </a:r>
            <a:endParaRPr lang="en-US" altLang="zh-CN" sz="1400">
              <a:solidFill>
                <a:schemeClr val="folHlink"/>
              </a:solidFill>
            </a:endParaRPr>
          </a:p>
        </p:txBody>
      </p:sp>
      <p:sp useBgFill="1">
        <p:nvSpPr>
          <p:cNvPr id="16562" name="Text Box 178"/>
          <p:cNvSpPr txBox="1">
            <a:spLocks noChangeArrowheads="1"/>
          </p:cNvSpPr>
          <p:nvPr/>
        </p:nvSpPr>
        <p:spPr bwMode="auto">
          <a:xfrm>
            <a:off x="1187450" y="5862638"/>
            <a:ext cx="7488238"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zh-CN" sz="2000">
                <a:solidFill>
                  <a:schemeClr val="folHlink"/>
                </a:solidFill>
                <a:latin typeface="Arial" panose="020B0604020202020204" pitchFamily="34" charset="0"/>
              </a:rPr>
              <a:t>key=mid</a:t>
            </a:r>
            <a:r>
              <a:rPr kumimoji="0" lang="zh-CN" altLang="en-US" sz="2000">
                <a:solidFill>
                  <a:schemeClr val="folHlink"/>
                </a:solidFill>
                <a:latin typeface="Arial" panose="020B0604020202020204" pitchFamily="34" charset="0"/>
              </a:rPr>
              <a:t>所指向的记录值        查</a:t>
            </a:r>
            <a:r>
              <a:rPr lang="zh-CN" altLang="en-US" sz="2000">
                <a:solidFill>
                  <a:schemeClr val="folHlink"/>
                </a:solidFill>
                <a:latin typeface="Arial" panose="020B0604020202020204" pitchFamily="34" charset="0"/>
              </a:rPr>
              <a:t>找成功</a:t>
            </a:r>
          </a:p>
        </p:txBody>
      </p:sp>
      <p:sp>
        <p:nvSpPr>
          <p:cNvPr id="16563" name="Text Box 179"/>
          <p:cNvSpPr txBox="1">
            <a:spLocks noChangeArrowheads="1"/>
          </p:cNvSpPr>
          <p:nvPr/>
        </p:nvSpPr>
        <p:spPr bwMode="auto">
          <a:xfrm>
            <a:off x="971550" y="1482725"/>
            <a:ext cx="14398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400">
                <a:latin typeface="Arial" panose="020B0604020202020204" pitchFamily="34" charset="0"/>
              </a:rPr>
              <a:t>举例</a:t>
            </a:r>
            <a:r>
              <a:rPr kumimoji="0" lang="en-US" altLang="zh-CN" sz="1400">
                <a:latin typeface="Arial" panose="020B0604020202020204" pitchFamily="34" charset="0"/>
              </a:rPr>
              <a:t>:</a:t>
            </a:r>
          </a:p>
        </p:txBody>
      </p:sp>
      <p:sp useBgFill="1">
        <p:nvSpPr>
          <p:cNvPr id="16564" name="Text Box 180"/>
          <p:cNvSpPr txBox="1">
            <a:spLocks noChangeArrowheads="1"/>
          </p:cNvSpPr>
          <p:nvPr/>
        </p:nvSpPr>
        <p:spPr bwMode="auto">
          <a:xfrm>
            <a:off x="4552950" y="639763"/>
            <a:ext cx="3076483" cy="461665"/>
          </a:xfrm>
          <a:prstGeom prst="rect">
            <a:avLst/>
          </a:prstGeom>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000">
                <a:solidFill>
                  <a:srgbClr val="660066"/>
                </a:solidFill>
                <a:latin typeface="Times New Roman" panose="02020603050405020304" pitchFamily="18" charset="0"/>
              </a:rPr>
              <a:t>high</a:t>
            </a:r>
            <a:r>
              <a:rPr lang="en-US" altLang="zh-CN" sz="2000">
                <a:solidFill>
                  <a:srgbClr val="800000"/>
                </a:solidFill>
                <a:latin typeface="Times New Roman" panose="02020603050405020304" pitchFamily="18" charset="0"/>
              </a:rPr>
              <a:t>  </a:t>
            </a:r>
            <a:r>
              <a:rPr lang="zh-CN" altLang="en-US" sz="2000">
                <a:solidFill>
                  <a:srgbClr val="660066"/>
                </a:solidFill>
                <a:latin typeface="Times New Roman" panose="02020603050405020304" pitchFamily="18" charset="0"/>
              </a:rPr>
              <a:t>指示查找区间的上界</a:t>
            </a:r>
          </a:p>
        </p:txBody>
      </p:sp>
      <p:sp useBgFill="1">
        <p:nvSpPr>
          <p:cNvPr id="16565" name="Text Box 181"/>
          <p:cNvSpPr txBox="1">
            <a:spLocks noChangeArrowheads="1"/>
          </p:cNvSpPr>
          <p:nvPr/>
        </p:nvSpPr>
        <p:spPr bwMode="auto">
          <a:xfrm>
            <a:off x="4573588" y="1098550"/>
            <a:ext cx="2207656" cy="429092"/>
          </a:xfrm>
          <a:prstGeom prst="rect">
            <a:avLst/>
          </a:prstGeom>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000">
                <a:solidFill>
                  <a:schemeClr val="folHlink"/>
                </a:solidFill>
                <a:latin typeface="Times New Roman" panose="02020603050405020304" pitchFamily="18" charset="0"/>
              </a:rPr>
              <a:t>mid = (low+high)/2</a:t>
            </a:r>
            <a:endParaRPr lang="en-US" altLang="zh-CN" sz="1400"/>
          </a:p>
        </p:txBody>
      </p:sp>
      <p:sp useBgFill="1">
        <p:nvSpPr>
          <p:cNvPr id="16566" name="Text Box 182"/>
          <p:cNvSpPr txBox="1">
            <a:spLocks noChangeArrowheads="1"/>
          </p:cNvSpPr>
          <p:nvPr/>
        </p:nvSpPr>
        <p:spPr bwMode="auto">
          <a:xfrm>
            <a:off x="2352765" y="2114550"/>
            <a:ext cx="441146" cy="400110"/>
          </a:xfrm>
          <a:prstGeom prst="rect">
            <a:avLst/>
          </a:prstGeom>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folHlink"/>
                </a:solidFill>
                <a:latin typeface="Times New Roman" panose="02020603050405020304" pitchFamily="18" charset="0"/>
              </a:rPr>
              <a:t>70</a:t>
            </a:r>
          </a:p>
        </p:txBody>
      </p:sp>
      <p:grpSp>
        <p:nvGrpSpPr>
          <p:cNvPr id="16567" name="Group 183"/>
          <p:cNvGrpSpPr>
            <a:grpSpLocks/>
          </p:cNvGrpSpPr>
          <p:nvPr/>
        </p:nvGrpSpPr>
        <p:grpSpPr bwMode="auto">
          <a:xfrm>
            <a:off x="5872169" y="3930652"/>
            <a:ext cx="569913" cy="687388"/>
            <a:chOff x="3699" y="2024"/>
            <a:chExt cx="359" cy="433"/>
          </a:xfrm>
        </p:grpSpPr>
        <p:sp>
          <p:nvSpPr>
            <p:cNvPr id="16568" name="Line 184"/>
            <p:cNvSpPr>
              <a:spLocks noChangeShapeType="1"/>
            </p:cNvSpPr>
            <p:nvPr/>
          </p:nvSpPr>
          <p:spPr bwMode="auto">
            <a:xfrm flipV="1">
              <a:off x="3787" y="2024"/>
              <a:ext cx="0" cy="272"/>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569" name="Text Box 185"/>
            <p:cNvSpPr txBox="1">
              <a:spLocks noChangeArrowheads="1"/>
            </p:cNvSpPr>
            <p:nvPr/>
          </p:nvSpPr>
          <p:spPr bwMode="auto">
            <a:xfrm>
              <a:off x="3699" y="2205"/>
              <a:ext cx="3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3300"/>
                  </a:solidFill>
                  <a:latin typeface="Times New Roman" panose="02020603050405020304" pitchFamily="18" charset="0"/>
                </a:rPr>
                <a:t>low</a:t>
              </a:r>
            </a:p>
          </p:txBody>
        </p:sp>
      </p:grpSp>
      <p:grpSp>
        <p:nvGrpSpPr>
          <p:cNvPr id="16570" name="Group 186"/>
          <p:cNvGrpSpPr>
            <a:grpSpLocks/>
          </p:cNvGrpSpPr>
          <p:nvPr/>
        </p:nvGrpSpPr>
        <p:grpSpPr bwMode="auto">
          <a:xfrm>
            <a:off x="5461005" y="3930653"/>
            <a:ext cx="582613" cy="1385888"/>
            <a:chOff x="3015" y="4519"/>
            <a:chExt cx="367" cy="873"/>
          </a:xfrm>
        </p:grpSpPr>
        <p:sp>
          <p:nvSpPr>
            <p:cNvPr id="16571" name="Line 187"/>
            <p:cNvSpPr>
              <a:spLocks noChangeShapeType="1"/>
            </p:cNvSpPr>
            <p:nvPr/>
          </p:nvSpPr>
          <p:spPr bwMode="auto">
            <a:xfrm flipH="1" flipV="1">
              <a:off x="3247" y="4519"/>
              <a:ext cx="0" cy="656"/>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572" name="Text Box 188"/>
            <p:cNvSpPr txBox="1">
              <a:spLocks noChangeArrowheads="1"/>
            </p:cNvSpPr>
            <p:nvPr/>
          </p:nvSpPr>
          <p:spPr bwMode="auto">
            <a:xfrm>
              <a:off x="3015" y="5140"/>
              <a:ext cx="3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chemeClr val="folHlink"/>
                  </a:solidFill>
                  <a:latin typeface="Times New Roman" panose="02020603050405020304" pitchFamily="18" charset="0"/>
                </a:rPr>
                <a:t>mid</a:t>
              </a:r>
            </a:p>
          </p:txBody>
        </p:sp>
      </p:grpSp>
      <p:grpSp>
        <p:nvGrpSpPr>
          <p:cNvPr id="16573" name="Group 189"/>
          <p:cNvGrpSpPr>
            <a:grpSpLocks/>
          </p:cNvGrpSpPr>
          <p:nvPr/>
        </p:nvGrpSpPr>
        <p:grpSpPr bwMode="auto">
          <a:xfrm>
            <a:off x="4968881" y="3938590"/>
            <a:ext cx="639763" cy="952500"/>
            <a:chOff x="4648" y="2960"/>
            <a:chExt cx="403" cy="600"/>
          </a:xfrm>
        </p:grpSpPr>
        <p:sp>
          <p:nvSpPr>
            <p:cNvPr id="16574" name="Line 190"/>
            <p:cNvSpPr>
              <a:spLocks noChangeShapeType="1"/>
            </p:cNvSpPr>
            <p:nvPr/>
          </p:nvSpPr>
          <p:spPr bwMode="auto">
            <a:xfrm flipV="1">
              <a:off x="4852" y="2960"/>
              <a:ext cx="0" cy="453"/>
            </a:xfrm>
            <a:prstGeom prst="line">
              <a:avLst/>
            </a:prstGeom>
            <a:noFill/>
            <a:ln w="381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6575" name="Text Box 191"/>
            <p:cNvSpPr txBox="1">
              <a:spLocks noChangeArrowheads="1"/>
            </p:cNvSpPr>
            <p:nvPr/>
          </p:nvSpPr>
          <p:spPr bwMode="auto">
            <a:xfrm>
              <a:off x="4648" y="3308"/>
              <a:ext cx="40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660066"/>
                  </a:solidFill>
                  <a:latin typeface="Times New Roman" panose="02020603050405020304" pitchFamily="18" charset="0"/>
                </a:rPr>
                <a:t>high</a:t>
              </a:r>
            </a:p>
          </p:txBody>
        </p:sp>
      </p:grpSp>
      <p:sp useBgFill="1">
        <p:nvSpPr>
          <p:cNvPr id="16576" name="Text Box 192"/>
          <p:cNvSpPr txBox="1">
            <a:spLocks noChangeArrowheads="1"/>
          </p:cNvSpPr>
          <p:nvPr/>
        </p:nvSpPr>
        <p:spPr bwMode="auto">
          <a:xfrm>
            <a:off x="1403350" y="5802313"/>
            <a:ext cx="7488238" cy="400110"/>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zh-CN" sz="2000">
                <a:solidFill>
                  <a:schemeClr val="folHlink"/>
                </a:solidFill>
                <a:latin typeface="Arial" panose="020B0604020202020204" pitchFamily="34" charset="0"/>
              </a:rPr>
              <a:t>high&lt;low        </a:t>
            </a:r>
            <a:r>
              <a:rPr kumimoji="0" lang="zh-CN" altLang="en-US" sz="2000">
                <a:solidFill>
                  <a:schemeClr val="folHlink"/>
                </a:solidFill>
                <a:latin typeface="Arial" panose="020B0604020202020204" pitchFamily="34" charset="0"/>
              </a:rPr>
              <a:t>查</a:t>
            </a:r>
            <a:r>
              <a:rPr lang="zh-CN" altLang="en-US" sz="2000">
                <a:solidFill>
                  <a:schemeClr val="folHlink"/>
                </a:solidFill>
                <a:latin typeface="Arial" panose="020B0604020202020204" pitchFamily="34" charset="0"/>
              </a:rPr>
              <a:t>找不成功</a:t>
            </a:r>
          </a:p>
        </p:txBody>
      </p:sp>
    </p:spTree>
    <p:extLst>
      <p:ext uri="{BB962C8B-B14F-4D97-AF65-F5344CB8AC3E}">
        <p14:creationId xmlns:p14="http://schemas.microsoft.com/office/powerpoint/2010/main" val="4172884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77"/>
                                        </p:tgtEl>
                                        <p:attrNameLst>
                                          <p:attrName>style.visibility</p:attrName>
                                        </p:attrNameLst>
                                      </p:cBhvr>
                                      <p:to>
                                        <p:strVal val="visible"/>
                                      </p:to>
                                    </p:set>
                                    <p:animEffect transition="in" filter="wipe(left)">
                                      <p:cBhvr>
                                        <p:cTn id="7" dur="500"/>
                                        <p:tgtEl>
                                          <p:spTgt spid="16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00"/>
                                        </p:tgtEl>
                                        <p:attrNameLst>
                                          <p:attrName>style.visibility</p:attrName>
                                        </p:attrNameLst>
                                      </p:cBhvr>
                                      <p:to>
                                        <p:strVal val="visible"/>
                                      </p:to>
                                    </p:set>
                                    <p:animEffect transition="in" filter="wipe(left)">
                                      <p:cBhvr>
                                        <p:cTn id="12" dur="500"/>
                                        <p:tgtEl>
                                          <p:spTgt spid="1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553"/>
                                        </p:tgtEl>
                                        <p:attrNameLst>
                                          <p:attrName>style.visibility</p:attrName>
                                        </p:attrNameLst>
                                      </p:cBhvr>
                                      <p:to>
                                        <p:strVal val="visible"/>
                                      </p:to>
                                    </p:set>
                                    <p:animEffect transition="in" filter="strips(downRight)">
                                      <p:cBhvr>
                                        <p:cTn id="17" dur="500"/>
                                        <p:tgtEl>
                                          <p:spTgt spid="165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64"/>
                                        </p:tgtEl>
                                        <p:attrNameLst>
                                          <p:attrName>style.visibility</p:attrName>
                                        </p:attrNameLst>
                                      </p:cBhvr>
                                      <p:to>
                                        <p:strVal val="visible"/>
                                      </p:to>
                                    </p:set>
                                    <p:animEffect transition="in" filter="wipe(left)">
                                      <p:cBhvr>
                                        <p:cTn id="22" dur="500"/>
                                        <p:tgtEl>
                                          <p:spTgt spid="16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565"/>
                                        </p:tgtEl>
                                        <p:attrNameLst>
                                          <p:attrName>style.visibility</p:attrName>
                                        </p:attrNameLst>
                                      </p:cBhvr>
                                      <p:to>
                                        <p:strVal val="visible"/>
                                      </p:to>
                                    </p:set>
                                    <p:animEffect transition="in" filter="wipe(left)">
                                      <p:cBhvr>
                                        <p:cTn id="27" dur="500"/>
                                        <p:tgtEl>
                                          <p:spTgt spid="165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99"/>
                                        </p:tgtEl>
                                        <p:attrNameLst>
                                          <p:attrName>style.visibility</p:attrName>
                                        </p:attrNameLst>
                                      </p:cBhvr>
                                      <p:to>
                                        <p:strVal val="visible"/>
                                      </p:to>
                                    </p:set>
                                    <p:animEffect transition="in" filter="wipe(up)">
                                      <p:cBhvr>
                                        <p:cTn id="32" dur="500"/>
                                        <p:tgtEl>
                                          <p:spTgt spid="16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6478"/>
                                        </p:tgtEl>
                                        <p:attrNameLst>
                                          <p:attrName>style.visibility</p:attrName>
                                        </p:attrNameLst>
                                      </p:cBhvr>
                                      <p:to>
                                        <p:strVal val="visible"/>
                                      </p:to>
                                    </p:set>
                                    <p:animEffect transition="in" filter="wipe(down)">
                                      <p:cBhvr>
                                        <p:cTn id="37" dur="500"/>
                                        <p:tgtEl>
                                          <p:spTgt spid="164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554"/>
                                        </p:tgtEl>
                                        <p:attrNameLst>
                                          <p:attrName>style.visibility</p:attrName>
                                        </p:attrNameLst>
                                      </p:cBhvr>
                                      <p:to>
                                        <p:strVal val="visible"/>
                                      </p:to>
                                    </p:set>
                                    <p:animEffect transition="in" filter="wipe(left)">
                                      <p:cBhvr>
                                        <p:cTn id="42" dur="500"/>
                                        <p:tgtEl>
                                          <p:spTgt spid="16554"/>
                                        </p:tgtEl>
                                      </p:cBhvr>
                                    </p:animEffect>
                                  </p:childTnLst>
                                </p:cTn>
                              </p:par>
                            </p:childTnLst>
                          </p:cTn>
                        </p:par>
                        <p:par>
                          <p:cTn id="43" fill="hold" nodeType="afterGroup">
                            <p:stCondLst>
                              <p:cond delay="500"/>
                            </p:stCondLst>
                            <p:childTnLst>
                              <p:par>
                                <p:cTn id="44" presetID="22" presetClass="entr" presetSubtype="4" fill="hold" nodeType="afterEffect">
                                  <p:stCondLst>
                                    <p:cond delay="0"/>
                                  </p:stCondLst>
                                  <p:childTnLst>
                                    <p:set>
                                      <p:cBhvr>
                                        <p:cTn id="45" dur="1" fill="hold">
                                          <p:stCondLst>
                                            <p:cond delay="0"/>
                                          </p:stCondLst>
                                        </p:cTn>
                                        <p:tgtEl>
                                          <p:spTgt spid="16484"/>
                                        </p:tgtEl>
                                        <p:attrNameLst>
                                          <p:attrName>style.visibility</p:attrName>
                                        </p:attrNameLst>
                                      </p:cBhvr>
                                      <p:to>
                                        <p:strVal val="visible"/>
                                      </p:to>
                                    </p:set>
                                    <p:animEffect transition="in" filter="wipe(down)">
                                      <p:cBhvr>
                                        <p:cTn id="46" dur="500"/>
                                        <p:tgtEl>
                                          <p:spTgt spid="164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555"/>
                                        </p:tgtEl>
                                        <p:attrNameLst>
                                          <p:attrName>style.visibility</p:attrName>
                                        </p:attrNameLst>
                                      </p:cBhvr>
                                      <p:to>
                                        <p:strVal val="visible"/>
                                      </p:to>
                                    </p:set>
                                    <p:animEffect transition="in" filter="wipe(left)">
                                      <p:cBhvr>
                                        <p:cTn id="51" dur="500"/>
                                        <p:tgtEl>
                                          <p:spTgt spid="165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16481"/>
                                        </p:tgtEl>
                                        <p:attrNameLst>
                                          <p:attrName>style.visibility</p:attrName>
                                        </p:attrNameLst>
                                      </p:cBhvr>
                                      <p:to>
                                        <p:strVal val="visible"/>
                                      </p:to>
                                    </p:set>
                                    <p:animEffect transition="in" filter="wipe(down)">
                                      <p:cBhvr>
                                        <p:cTn id="56" dur="500"/>
                                        <p:tgtEl>
                                          <p:spTgt spid="164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6556"/>
                                        </p:tgtEl>
                                        <p:attrNameLst>
                                          <p:attrName>style.visibility</p:attrName>
                                        </p:attrNameLst>
                                      </p:cBhvr>
                                      <p:to>
                                        <p:strVal val="visible"/>
                                      </p:to>
                                    </p:set>
                                    <p:animEffect transition="in" filter="wipe(up)">
                                      <p:cBhvr>
                                        <p:cTn id="61" dur="500"/>
                                        <p:tgtEl>
                                          <p:spTgt spid="165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xit" presetSubtype="4" fill="hold" nodeType="clickEffect">
                                  <p:stCondLst>
                                    <p:cond delay="0"/>
                                  </p:stCondLst>
                                  <p:childTnLst>
                                    <p:animEffect transition="out" filter="wipe(down)">
                                      <p:cBhvr>
                                        <p:cTn id="65" dur="500"/>
                                        <p:tgtEl>
                                          <p:spTgt spid="16478"/>
                                        </p:tgtEl>
                                      </p:cBhvr>
                                    </p:animEffect>
                                    <p:set>
                                      <p:cBhvr>
                                        <p:cTn id="66" dur="1" fill="hold">
                                          <p:stCondLst>
                                            <p:cond delay="499"/>
                                          </p:stCondLst>
                                        </p:cTn>
                                        <p:tgtEl>
                                          <p:spTgt spid="16478"/>
                                        </p:tgtEl>
                                        <p:attrNameLst>
                                          <p:attrName>style.visibility</p:attrName>
                                        </p:attrNameLst>
                                      </p:cBhvr>
                                      <p:to>
                                        <p:strVal val="hidden"/>
                                      </p:to>
                                    </p:set>
                                  </p:childTnLst>
                                </p:cTn>
                              </p:par>
                            </p:childTnLst>
                          </p:cTn>
                        </p:par>
                        <p:par>
                          <p:cTn id="67" fill="hold" nodeType="afterGroup">
                            <p:stCondLst>
                              <p:cond delay="500"/>
                            </p:stCondLst>
                            <p:childTnLst>
                              <p:par>
                                <p:cTn id="68" presetID="22" presetClass="entr" presetSubtype="4" fill="hold" nodeType="afterEffect">
                                  <p:stCondLst>
                                    <p:cond delay="0"/>
                                  </p:stCondLst>
                                  <p:childTnLst>
                                    <p:set>
                                      <p:cBhvr>
                                        <p:cTn id="69" dur="1" fill="hold">
                                          <p:stCondLst>
                                            <p:cond delay="0"/>
                                          </p:stCondLst>
                                        </p:cTn>
                                        <p:tgtEl>
                                          <p:spTgt spid="16487"/>
                                        </p:tgtEl>
                                        <p:attrNameLst>
                                          <p:attrName>style.visibility</p:attrName>
                                        </p:attrNameLst>
                                      </p:cBhvr>
                                      <p:to>
                                        <p:strVal val="visible"/>
                                      </p:to>
                                    </p:set>
                                    <p:animEffect transition="in" filter="wipe(down)">
                                      <p:cBhvr>
                                        <p:cTn id="70" dur="500"/>
                                        <p:tgtEl>
                                          <p:spTgt spid="1648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6557"/>
                                        </p:tgtEl>
                                        <p:attrNameLst>
                                          <p:attrName>style.visibility</p:attrName>
                                        </p:attrNameLst>
                                      </p:cBhvr>
                                      <p:to>
                                        <p:strVal val="visible"/>
                                      </p:to>
                                    </p:set>
                                    <p:animEffect transition="in" filter="wipe(left)">
                                      <p:cBhvr>
                                        <p:cTn id="75" dur="500"/>
                                        <p:tgtEl>
                                          <p:spTgt spid="1655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6558"/>
                                        </p:tgtEl>
                                        <p:attrNameLst>
                                          <p:attrName>style.visibility</p:attrName>
                                        </p:attrNameLst>
                                      </p:cBhvr>
                                      <p:to>
                                        <p:strVal val="visible"/>
                                      </p:to>
                                    </p:set>
                                    <p:animEffect transition="in" filter="wipe(left)">
                                      <p:cBhvr>
                                        <p:cTn id="80" dur="500"/>
                                        <p:tgtEl>
                                          <p:spTgt spid="1655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xit" presetSubtype="4" fill="hold" nodeType="clickEffect">
                                  <p:stCondLst>
                                    <p:cond delay="0"/>
                                  </p:stCondLst>
                                  <p:childTnLst>
                                    <p:animEffect transition="out" filter="wipe(down)">
                                      <p:cBhvr>
                                        <p:cTn id="84" dur="500"/>
                                        <p:tgtEl>
                                          <p:spTgt spid="16481"/>
                                        </p:tgtEl>
                                      </p:cBhvr>
                                    </p:animEffect>
                                    <p:set>
                                      <p:cBhvr>
                                        <p:cTn id="85" dur="1" fill="hold">
                                          <p:stCondLst>
                                            <p:cond delay="499"/>
                                          </p:stCondLst>
                                        </p:cTn>
                                        <p:tgtEl>
                                          <p:spTgt spid="16481"/>
                                        </p:tgtEl>
                                        <p:attrNameLst>
                                          <p:attrName>style.visibility</p:attrName>
                                        </p:attrNameLst>
                                      </p:cBhvr>
                                      <p:to>
                                        <p:strVal val="hidden"/>
                                      </p:to>
                                    </p:set>
                                  </p:childTnLst>
                                </p:cTn>
                              </p:par>
                            </p:childTnLst>
                          </p:cTn>
                        </p:par>
                        <p:par>
                          <p:cTn id="86" fill="hold" nodeType="afterGroup">
                            <p:stCondLst>
                              <p:cond delay="500"/>
                            </p:stCondLst>
                            <p:childTnLst>
                              <p:par>
                                <p:cTn id="87" presetID="22" presetClass="entr" presetSubtype="4" fill="hold" nodeType="afterEffect">
                                  <p:stCondLst>
                                    <p:cond delay="0"/>
                                  </p:stCondLst>
                                  <p:childTnLst>
                                    <p:set>
                                      <p:cBhvr>
                                        <p:cTn id="88" dur="1" fill="hold">
                                          <p:stCondLst>
                                            <p:cond delay="0"/>
                                          </p:stCondLst>
                                        </p:cTn>
                                        <p:tgtEl>
                                          <p:spTgt spid="16490"/>
                                        </p:tgtEl>
                                        <p:attrNameLst>
                                          <p:attrName>style.visibility</p:attrName>
                                        </p:attrNameLst>
                                      </p:cBhvr>
                                      <p:to>
                                        <p:strVal val="visible"/>
                                      </p:to>
                                    </p:set>
                                    <p:animEffect transition="in" filter="wipe(down)">
                                      <p:cBhvr>
                                        <p:cTn id="89" dur="500"/>
                                        <p:tgtEl>
                                          <p:spTgt spid="1649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6559"/>
                                        </p:tgtEl>
                                        <p:attrNameLst>
                                          <p:attrName>style.visibility</p:attrName>
                                        </p:attrNameLst>
                                      </p:cBhvr>
                                      <p:to>
                                        <p:strVal val="visible"/>
                                      </p:to>
                                    </p:set>
                                    <p:animEffect transition="in" filter="wipe(up)">
                                      <p:cBhvr>
                                        <p:cTn id="94" dur="500"/>
                                        <p:tgtEl>
                                          <p:spTgt spid="1655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xit" presetSubtype="4" fill="hold" nodeType="clickEffect">
                                  <p:stCondLst>
                                    <p:cond delay="0"/>
                                  </p:stCondLst>
                                  <p:childTnLst>
                                    <p:animEffect transition="out" filter="wipe(down)">
                                      <p:cBhvr>
                                        <p:cTn id="98" dur="500"/>
                                        <p:tgtEl>
                                          <p:spTgt spid="16484"/>
                                        </p:tgtEl>
                                      </p:cBhvr>
                                    </p:animEffect>
                                    <p:set>
                                      <p:cBhvr>
                                        <p:cTn id="99" dur="1" fill="hold">
                                          <p:stCondLst>
                                            <p:cond delay="499"/>
                                          </p:stCondLst>
                                        </p:cTn>
                                        <p:tgtEl>
                                          <p:spTgt spid="16484"/>
                                        </p:tgtEl>
                                        <p:attrNameLst>
                                          <p:attrName>style.visibility</p:attrName>
                                        </p:attrNameLst>
                                      </p:cBhvr>
                                      <p:to>
                                        <p:strVal val="hidden"/>
                                      </p:to>
                                    </p:set>
                                  </p:childTnLst>
                                </p:cTn>
                              </p:par>
                            </p:childTnLst>
                          </p:cTn>
                        </p:par>
                        <p:par>
                          <p:cTn id="100" fill="hold" nodeType="afterGroup">
                            <p:stCondLst>
                              <p:cond delay="500"/>
                            </p:stCondLst>
                            <p:childTnLst>
                              <p:par>
                                <p:cTn id="101" presetID="22" presetClass="entr" presetSubtype="4" fill="hold" nodeType="afterEffect">
                                  <p:stCondLst>
                                    <p:cond delay="0"/>
                                  </p:stCondLst>
                                  <p:childTnLst>
                                    <p:set>
                                      <p:cBhvr>
                                        <p:cTn id="102" dur="1" fill="hold">
                                          <p:stCondLst>
                                            <p:cond delay="0"/>
                                          </p:stCondLst>
                                        </p:cTn>
                                        <p:tgtEl>
                                          <p:spTgt spid="16496"/>
                                        </p:tgtEl>
                                        <p:attrNameLst>
                                          <p:attrName>style.visibility</p:attrName>
                                        </p:attrNameLst>
                                      </p:cBhvr>
                                      <p:to>
                                        <p:strVal val="visible"/>
                                      </p:to>
                                    </p:set>
                                    <p:animEffect transition="in" filter="wipe(down)">
                                      <p:cBhvr>
                                        <p:cTn id="103" dur="500"/>
                                        <p:tgtEl>
                                          <p:spTgt spid="1649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6560"/>
                                        </p:tgtEl>
                                        <p:attrNameLst>
                                          <p:attrName>style.visibility</p:attrName>
                                        </p:attrNameLst>
                                      </p:cBhvr>
                                      <p:to>
                                        <p:strVal val="visible"/>
                                      </p:to>
                                    </p:set>
                                    <p:animEffect transition="in" filter="wipe(left)">
                                      <p:cBhvr>
                                        <p:cTn id="108" dur="500"/>
                                        <p:tgtEl>
                                          <p:spTgt spid="1656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6561"/>
                                        </p:tgtEl>
                                        <p:attrNameLst>
                                          <p:attrName>style.visibility</p:attrName>
                                        </p:attrNameLst>
                                      </p:cBhvr>
                                      <p:to>
                                        <p:strVal val="visible"/>
                                      </p:to>
                                    </p:set>
                                    <p:animEffect transition="in" filter="wipe(left)">
                                      <p:cBhvr>
                                        <p:cTn id="113" dur="500"/>
                                        <p:tgtEl>
                                          <p:spTgt spid="1656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xit" presetSubtype="4" fill="hold" nodeType="clickEffect">
                                  <p:stCondLst>
                                    <p:cond delay="0"/>
                                  </p:stCondLst>
                                  <p:childTnLst>
                                    <p:animEffect transition="out" filter="wipe(down)">
                                      <p:cBhvr>
                                        <p:cTn id="117" dur="500"/>
                                        <p:tgtEl>
                                          <p:spTgt spid="16490"/>
                                        </p:tgtEl>
                                      </p:cBhvr>
                                    </p:animEffect>
                                    <p:set>
                                      <p:cBhvr>
                                        <p:cTn id="118" dur="1" fill="hold">
                                          <p:stCondLst>
                                            <p:cond delay="499"/>
                                          </p:stCondLst>
                                        </p:cTn>
                                        <p:tgtEl>
                                          <p:spTgt spid="16490"/>
                                        </p:tgtEl>
                                        <p:attrNameLst>
                                          <p:attrName>style.visibility</p:attrName>
                                        </p:attrNameLst>
                                      </p:cBhvr>
                                      <p:to>
                                        <p:strVal val="hidden"/>
                                      </p:to>
                                    </p:set>
                                  </p:childTnLst>
                                </p:cTn>
                              </p:par>
                            </p:childTnLst>
                          </p:cTn>
                        </p:par>
                        <p:par>
                          <p:cTn id="119" fill="hold" nodeType="afterGroup">
                            <p:stCondLst>
                              <p:cond delay="500"/>
                            </p:stCondLst>
                            <p:childTnLst>
                              <p:par>
                                <p:cTn id="120" presetID="22" presetClass="entr" presetSubtype="4" fill="hold" nodeType="afterEffect">
                                  <p:stCondLst>
                                    <p:cond delay="0"/>
                                  </p:stCondLst>
                                  <p:childTnLst>
                                    <p:set>
                                      <p:cBhvr>
                                        <p:cTn id="121" dur="1" fill="hold">
                                          <p:stCondLst>
                                            <p:cond delay="0"/>
                                          </p:stCondLst>
                                        </p:cTn>
                                        <p:tgtEl>
                                          <p:spTgt spid="16493"/>
                                        </p:tgtEl>
                                        <p:attrNameLst>
                                          <p:attrName>style.visibility</p:attrName>
                                        </p:attrNameLst>
                                      </p:cBhvr>
                                      <p:to>
                                        <p:strVal val="visible"/>
                                      </p:to>
                                    </p:set>
                                    <p:animEffect transition="in" filter="wipe(down)">
                                      <p:cBhvr>
                                        <p:cTn id="122" dur="500"/>
                                        <p:tgtEl>
                                          <p:spTgt spid="1649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6562"/>
                                        </p:tgtEl>
                                        <p:attrNameLst>
                                          <p:attrName>style.visibility</p:attrName>
                                        </p:attrNameLst>
                                      </p:cBhvr>
                                      <p:to>
                                        <p:strVal val="visible"/>
                                      </p:to>
                                    </p:set>
                                    <p:animEffect transition="in" filter="wipe(up)">
                                      <p:cBhvr>
                                        <p:cTn id="127" dur="500"/>
                                        <p:tgtEl>
                                          <p:spTgt spid="1656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6566"/>
                                        </p:tgtEl>
                                        <p:attrNameLst>
                                          <p:attrName>style.visibility</p:attrName>
                                        </p:attrNameLst>
                                      </p:cBhvr>
                                      <p:to>
                                        <p:strVal val="visible"/>
                                      </p:to>
                                    </p:set>
                                    <p:animEffect transition="in" filter="wipe(left)">
                                      <p:cBhvr>
                                        <p:cTn id="132" dur="500"/>
                                        <p:tgtEl>
                                          <p:spTgt spid="1656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xit" presetSubtype="4" fill="hold" nodeType="clickEffect">
                                  <p:stCondLst>
                                    <p:cond delay="0"/>
                                  </p:stCondLst>
                                  <p:childTnLst>
                                    <p:animEffect transition="out" filter="wipe(down)">
                                      <p:cBhvr>
                                        <p:cTn id="136" dur="500"/>
                                        <p:tgtEl>
                                          <p:spTgt spid="16487"/>
                                        </p:tgtEl>
                                      </p:cBhvr>
                                    </p:animEffect>
                                    <p:set>
                                      <p:cBhvr>
                                        <p:cTn id="137" dur="1" fill="hold">
                                          <p:stCondLst>
                                            <p:cond delay="499"/>
                                          </p:stCondLst>
                                        </p:cTn>
                                        <p:tgtEl>
                                          <p:spTgt spid="16487"/>
                                        </p:tgtEl>
                                        <p:attrNameLst>
                                          <p:attrName>style.visibility</p:attrName>
                                        </p:attrNameLst>
                                      </p:cBhvr>
                                      <p:to>
                                        <p:strVal val="hidden"/>
                                      </p:to>
                                    </p:set>
                                  </p:childTnLst>
                                </p:cTn>
                              </p:par>
                            </p:childTnLst>
                          </p:cTn>
                        </p:par>
                        <p:par>
                          <p:cTn id="138" fill="hold" nodeType="afterGroup">
                            <p:stCondLst>
                              <p:cond delay="500"/>
                            </p:stCondLst>
                            <p:childTnLst>
                              <p:par>
                                <p:cTn id="139" presetID="22" presetClass="entr" presetSubtype="4" fill="hold" nodeType="afterEffect">
                                  <p:stCondLst>
                                    <p:cond delay="0"/>
                                  </p:stCondLst>
                                  <p:childTnLst>
                                    <p:set>
                                      <p:cBhvr>
                                        <p:cTn id="140" dur="1" fill="hold">
                                          <p:stCondLst>
                                            <p:cond delay="0"/>
                                          </p:stCondLst>
                                        </p:cTn>
                                        <p:tgtEl>
                                          <p:spTgt spid="16567"/>
                                        </p:tgtEl>
                                        <p:attrNameLst>
                                          <p:attrName>style.visibility</p:attrName>
                                        </p:attrNameLst>
                                      </p:cBhvr>
                                      <p:to>
                                        <p:strVal val="visible"/>
                                      </p:to>
                                    </p:set>
                                    <p:animEffect transition="in" filter="wipe(down)">
                                      <p:cBhvr>
                                        <p:cTn id="141" dur="500"/>
                                        <p:tgtEl>
                                          <p:spTgt spid="1656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xit" presetSubtype="4" fill="hold" nodeType="clickEffect">
                                  <p:stCondLst>
                                    <p:cond delay="0"/>
                                  </p:stCondLst>
                                  <p:childTnLst>
                                    <p:animEffect transition="out" filter="wipe(down)">
                                      <p:cBhvr>
                                        <p:cTn id="145" dur="500"/>
                                        <p:tgtEl>
                                          <p:spTgt spid="16493"/>
                                        </p:tgtEl>
                                      </p:cBhvr>
                                    </p:animEffect>
                                    <p:set>
                                      <p:cBhvr>
                                        <p:cTn id="146" dur="1" fill="hold">
                                          <p:stCondLst>
                                            <p:cond delay="499"/>
                                          </p:stCondLst>
                                        </p:cTn>
                                        <p:tgtEl>
                                          <p:spTgt spid="16493"/>
                                        </p:tgtEl>
                                        <p:attrNameLst>
                                          <p:attrName>style.visibility</p:attrName>
                                        </p:attrNameLst>
                                      </p:cBhvr>
                                      <p:to>
                                        <p:strVal val="hidden"/>
                                      </p:to>
                                    </p:set>
                                  </p:childTnLst>
                                </p:cTn>
                              </p:par>
                            </p:childTnLst>
                          </p:cTn>
                        </p:par>
                        <p:par>
                          <p:cTn id="147" fill="hold" nodeType="afterGroup">
                            <p:stCondLst>
                              <p:cond delay="500"/>
                            </p:stCondLst>
                            <p:childTnLst>
                              <p:par>
                                <p:cTn id="148" presetID="22" presetClass="entr" presetSubtype="4" fill="hold" nodeType="afterEffect">
                                  <p:stCondLst>
                                    <p:cond delay="0"/>
                                  </p:stCondLst>
                                  <p:childTnLst>
                                    <p:set>
                                      <p:cBhvr>
                                        <p:cTn id="149" dur="1" fill="hold">
                                          <p:stCondLst>
                                            <p:cond delay="0"/>
                                          </p:stCondLst>
                                        </p:cTn>
                                        <p:tgtEl>
                                          <p:spTgt spid="16570"/>
                                        </p:tgtEl>
                                        <p:attrNameLst>
                                          <p:attrName>style.visibility</p:attrName>
                                        </p:attrNameLst>
                                      </p:cBhvr>
                                      <p:to>
                                        <p:strVal val="visible"/>
                                      </p:to>
                                    </p:set>
                                    <p:animEffect transition="in" filter="wipe(down)">
                                      <p:cBhvr>
                                        <p:cTn id="150" dur="500"/>
                                        <p:tgtEl>
                                          <p:spTgt spid="1657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xit" presetSubtype="4" fill="hold" nodeType="clickEffect">
                                  <p:stCondLst>
                                    <p:cond delay="0"/>
                                  </p:stCondLst>
                                  <p:childTnLst>
                                    <p:animEffect transition="out" filter="wipe(down)">
                                      <p:cBhvr>
                                        <p:cTn id="154" dur="500"/>
                                        <p:tgtEl>
                                          <p:spTgt spid="16496"/>
                                        </p:tgtEl>
                                      </p:cBhvr>
                                    </p:animEffect>
                                    <p:set>
                                      <p:cBhvr>
                                        <p:cTn id="155" dur="1" fill="hold">
                                          <p:stCondLst>
                                            <p:cond delay="499"/>
                                          </p:stCondLst>
                                        </p:cTn>
                                        <p:tgtEl>
                                          <p:spTgt spid="16496"/>
                                        </p:tgtEl>
                                        <p:attrNameLst>
                                          <p:attrName>style.visibility</p:attrName>
                                        </p:attrNameLst>
                                      </p:cBhvr>
                                      <p:to>
                                        <p:strVal val="hidden"/>
                                      </p:to>
                                    </p:set>
                                  </p:childTnLst>
                                </p:cTn>
                              </p:par>
                            </p:childTnLst>
                          </p:cTn>
                        </p:par>
                        <p:par>
                          <p:cTn id="156" fill="hold" nodeType="afterGroup">
                            <p:stCondLst>
                              <p:cond delay="500"/>
                            </p:stCondLst>
                            <p:childTnLst>
                              <p:par>
                                <p:cTn id="157" presetID="22" presetClass="entr" presetSubtype="4" fill="hold" nodeType="afterEffect">
                                  <p:stCondLst>
                                    <p:cond delay="0"/>
                                  </p:stCondLst>
                                  <p:childTnLst>
                                    <p:set>
                                      <p:cBhvr>
                                        <p:cTn id="158" dur="1" fill="hold">
                                          <p:stCondLst>
                                            <p:cond delay="0"/>
                                          </p:stCondLst>
                                        </p:cTn>
                                        <p:tgtEl>
                                          <p:spTgt spid="16573"/>
                                        </p:tgtEl>
                                        <p:attrNameLst>
                                          <p:attrName>style.visibility</p:attrName>
                                        </p:attrNameLst>
                                      </p:cBhvr>
                                      <p:to>
                                        <p:strVal val="visible"/>
                                      </p:to>
                                    </p:set>
                                    <p:animEffect transition="in" filter="wipe(down)">
                                      <p:cBhvr>
                                        <p:cTn id="159" dur="500"/>
                                        <p:tgtEl>
                                          <p:spTgt spid="16573"/>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6576"/>
                                        </p:tgtEl>
                                        <p:attrNameLst>
                                          <p:attrName>style.visibility</p:attrName>
                                        </p:attrNameLst>
                                      </p:cBhvr>
                                      <p:to>
                                        <p:strVal val="visible"/>
                                      </p:to>
                                    </p:set>
                                    <p:animEffect transition="in" filter="wipe(left)">
                                      <p:cBhvr>
                                        <p:cTn id="164" dur="500"/>
                                        <p:tgtEl>
                                          <p:spTgt spid="16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7" grpId="0" autoUpdateAnimBg="0"/>
      <p:bldP spid="16499" grpId="0"/>
      <p:bldP spid="16553" grpId="0" animBg="1"/>
      <p:bldP spid="16554" grpId="0"/>
      <p:bldP spid="16555" grpId="0"/>
      <p:bldP spid="16556" grpId="0" animBg="1"/>
      <p:bldP spid="16557" grpId="0" animBg="1"/>
      <p:bldP spid="16558" grpId="0" animBg="1"/>
      <p:bldP spid="16559" grpId="0" animBg="1"/>
      <p:bldP spid="16560" grpId="0" animBg="1"/>
      <p:bldP spid="16561" grpId="0" animBg="1"/>
      <p:bldP spid="16562" grpId="0" animBg="1"/>
      <p:bldP spid="16564" grpId="0" animBg="1"/>
      <p:bldP spid="16565" grpId="0" animBg="1"/>
      <p:bldP spid="16566" grpId="0" animBg="1"/>
      <p:bldP spid="165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827088" y="765175"/>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7413"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17414"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7415" name="Line 7"/>
          <p:cNvSpPr>
            <a:spLocks noChangeShapeType="1"/>
          </p:cNvSpPr>
          <p:nvPr/>
        </p:nvSpPr>
        <p:spPr bwMode="auto">
          <a:xfrm>
            <a:off x="839788" y="1268413"/>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7418" name="Text Box 10">
            <a:hlinkClick r:id="" action="ppaction://hlinkshowjump?jump=nextslide" highlightClick="1"/>
          </p:cNvPr>
          <p:cNvSpPr txBox="1">
            <a:spLocks noChangeArrowheads="1"/>
          </p:cNvSpPr>
          <p:nvPr/>
        </p:nvSpPr>
        <p:spPr bwMode="auto">
          <a:xfrm>
            <a:off x="4557713" y="749300"/>
            <a:ext cx="2101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②</a:t>
            </a:r>
            <a:r>
              <a:rPr lang="zh-CN" altLang="en-US" sz="2000">
                <a:solidFill>
                  <a:srgbClr val="FF0000"/>
                </a:solidFill>
              </a:rPr>
              <a:t>折半查找</a:t>
            </a:r>
          </a:p>
        </p:txBody>
      </p:sp>
      <p:sp>
        <p:nvSpPr>
          <p:cNvPr id="17419" name="Text Box 11"/>
          <p:cNvSpPr txBox="1">
            <a:spLocks noChangeArrowheads="1"/>
          </p:cNvSpPr>
          <p:nvPr/>
        </p:nvSpPr>
        <p:spPr bwMode="auto">
          <a:xfrm>
            <a:off x="6337300" y="74453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rPr>
              <a:t>算法</a:t>
            </a:r>
          </a:p>
        </p:txBody>
      </p:sp>
      <p:sp>
        <p:nvSpPr>
          <p:cNvPr id="17420" name="Text Box 12"/>
          <p:cNvSpPr txBox="1">
            <a:spLocks noChangeArrowheads="1"/>
          </p:cNvSpPr>
          <p:nvPr/>
        </p:nvSpPr>
        <p:spPr bwMode="auto">
          <a:xfrm>
            <a:off x="993775" y="1506538"/>
            <a:ext cx="54857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rPr>
              <a:t>int BinSrch(RecordList l, KeyType k)</a:t>
            </a:r>
          </a:p>
          <a:p>
            <a:r>
              <a:rPr lang="en-US" altLang="zh-CN" sz="2000">
                <a:latin typeface="Arial" panose="020B0604020202020204" pitchFamily="34" charset="0"/>
              </a:rPr>
              <a:t>{  </a:t>
            </a:r>
          </a:p>
          <a:p>
            <a:r>
              <a:rPr lang="en-US" altLang="zh-CN" sz="2000">
                <a:latin typeface="Arial" panose="020B0604020202020204" pitchFamily="34" charset="0"/>
              </a:rPr>
              <a:t>    int  low = 1,  high = l.length,  mid;     </a:t>
            </a:r>
          </a:p>
          <a:p>
            <a:r>
              <a:rPr lang="en-US" altLang="zh-CN" sz="2000">
                <a:latin typeface="Arial" panose="020B0604020202020204" pitchFamily="34" charset="0"/>
              </a:rPr>
              <a:t>    while (</a:t>
            </a:r>
            <a:r>
              <a:rPr lang="en-US" altLang="zh-CN" sz="2000">
                <a:solidFill>
                  <a:srgbClr val="FF0000"/>
                </a:solidFill>
                <a:latin typeface="Arial" panose="020B0604020202020204" pitchFamily="34" charset="0"/>
              </a:rPr>
              <a:t>low &lt;= high</a:t>
            </a:r>
            <a:r>
              <a:rPr lang="en-US" altLang="zh-CN" sz="2000">
                <a:latin typeface="Arial" panose="020B0604020202020204" pitchFamily="34" charset="0"/>
              </a:rPr>
              <a:t>)</a:t>
            </a:r>
          </a:p>
          <a:p>
            <a:r>
              <a:rPr lang="en-US" altLang="zh-CN" sz="2000">
                <a:latin typeface="Arial" panose="020B0604020202020204" pitchFamily="34" charset="0"/>
              </a:rPr>
              <a:t>    {  </a:t>
            </a:r>
          </a:p>
          <a:p>
            <a:r>
              <a:rPr lang="en-US" altLang="zh-CN" sz="2000">
                <a:latin typeface="Arial" panose="020B0604020202020204" pitchFamily="34" charset="0"/>
              </a:rPr>
              <a:t>        mid = (low + high) / 2;</a:t>
            </a:r>
          </a:p>
          <a:p>
            <a:r>
              <a:rPr lang="en-US" altLang="zh-CN" sz="2000">
                <a:latin typeface="Arial" panose="020B0604020202020204" pitchFamily="34" charset="0"/>
              </a:rPr>
              <a:t>        if (</a:t>
            </a:r>
            <a:r>
              <a:rPr lang="en-US" altLang="zh-CN" sz="2000">
                <a:solidFill>
                  <a:srgbClr val="FF0000"/>
                </a:solidFill>
                <a:latin typeface="Arial" panose="020B0604020202020204" pitchFamily="34" charset="0"/>
              </a:rPr>
              <a:t>k==l.r[mid]. key</a:t>
            </a:r>
            <a:r>
              <a:rPr lang="en-US" altLang="zh-CN" sz="2000">
                <a:latin typeface="Arial" panose="020B0604020202020204" pitchFamily="34" charset="0"/>
              </a:rPr>
              <a:t>)           return  </a:t>
            </a:r>
            <a:r>
              <a:rPr lang="en-US" altLang="zh-CN" sz="2000">
                <a:solidFill>
                  <a:srgbClr val="FF0000"/>
                </a:solidFill>
                <a:latin typeface="Arial" panose="020B0604020202020204" pitchFamily="34" charset="0"/>
              </a:rPr>
              <a:t>mid</a:t>
            </a:r>
            <a:r>
              <a:rPr lang="en-US" altLang="zh-CN" sz="2000">
                <a:latin typeface="Arial" panose="020B0604020202020204" pitchFamily="34" charset="0"/>
              </a:rPr>
              <a:t>;        </a:t>
            </a:r>
          </a:p>
          <a:p>
            <a:r>
              <a:rPr lang="en-US" altLang="zh-CN" sz="2000">
                <a:latin typeface="Arial" panose="020B0604020202020204" pitchFamily="34" charset="0"/>
              </a:rPr>
              <a:t>        else  if (</a:t>
            </a:r>
            <a:r>
              <a:rPr lang="en-US" altLang="zh-CN" sz="2000">
                <a:solidFill>
                  <a:srgbClr val="FF0000"/>
                </a:solidFill>
                <a:latin typeface="Arial" panose="020B0604020202020204" pitchFamily="34" charset="0"/>
              </a:rPr>
              <a:t>k&lt;l.r[mid]. key</a:t>
            </a:r>
            <a:r>
              <a:rPr lang="en-US" altLang="zh-CN" sz="2000">
                <a:latin typeface="Arial" panose="020B0604020202020204" pitchFamily="34" charset="0"/>
              </a:rPr>
              <a:t>)    </a:t>
            </a:r>
            <a:r>
              <a:rPr lang="en-US" altLang="zh-CN" sz="2000">
                <a:solidFill>
                  <a:srgbClr val="FF0000"/>
                </a:solidFill>
                <a:latin typeface="Arial" panose="020B0604020202020204" pitchFamily="34" charset="0"/>
              </a:rPr>
              <a:t>high = mid - 1</a:t>
            </a:r>
            <a:r>
              <a:rPr lang="en-US" altLang="zh-CN" sz="2000">
                <a:latin typeface="Arial" panose="020B0604020202020204" pitchFamily="34" charset="0"/>
              </a:rPr>
              <a:t>; </a:t>
            </a:r>
          </a:p>
          <a:p>
            <a:r>
              <a:rPr lang="en-US" altLang="zh-CN" sz="2000">
                <a:latin typeface="Arial" panose="020B0604020202020204" pitchFamily="34" charset="0"/>
              </a:rPr>
              <a:t>                 else                           </a:t>
            </a:r>
            <a:r>
              <a:rPr lang="en-US" altLang="zh-CN" sz="2000">
                <a:solidFill>
                  <a:srgbClr val="FF0000"/>
                </a:solidFill>
                <a:latin typeface="Arial" panose="020B0604020202020204" pitchFamily="34" charset="0"/>
              </a:rPr>
              <a:t>low = mid + 1</a:t>
            </a:r>
            <a:r>
              <a:rPr lang="en-US" altLang="zh-CN" sz="2000">
                <a:latin typeface="Arial" panose="020B0604020202020204" pitchFamily="34" charset="0"/>
              </a:rPr>
              <a:t>; </a:t>
            </a:r>
          </a:p>
          <a:p>
            <a:r>
              <a:rPr lang="en-US" altLang="zh-CN" sz="2000">
                <a:latin typeface="Arial" panose="020B0604020202020204" pitchFamily="34" charset="0"/>
              </a:rPr>
              <a:t>   }</a:t>
            </a:r>
          </a:p>
          <a:p>
            <a:r>
              <a:rPr lang="en-US" altLang="zh-CN" sz="2000">
                <a:latin typeface="Arial" panose="020B0604020202020204" pitchFamily="34" charset="0"/>
              </a:rPr>
              <a:t>    return 0;                 </a:t>
            </a:r>
          </a:p>
          <a:p>
            <a:r>
              <a:rPr lang="en-US" altLang="zh-CN" sz="2000">
                <a:latin typeface="Arial" panose="020B0604020202020204" pitchFamily="34" charset="0"/>
              </a:rPr>
              <a:t>}</a:t>
            </a:r>
          </a:p>
        </p:txBody>
      </p:sp>
    </p:spTree>
    <p:extLst>
      <p:ext uri="{BB962C8B-B14F-4D97-AF65-F5344CB8AC3E}">
        <p14:creationId xmlns:p14="http://schemas.microsoft.com/office/powerpoint/2010/main" val="253968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9"/>
                                        </p:tgtEl>
                                        <p:attrNameLst>
                                          <p:attrName>style.visibility</p:attrName>
                                        </p:attrNameLst>
                                      </p:cBhvr>
                                      <p:to>
                                        <p:strVal val="visible"/>
                                      </p:to>
                                    </p:set>
                                    <p:animEffect transition="in" filter="wipe(left)">
                                      <p:cBhvr>
                                        <p:cTn id="7" dur="500"/>
                                        <p:tgtEl>
                                          <p:spTgt spid="17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420"/>
                                        </p:tgtEl>
                                        <p:attrNameLst>
                                          <p:attrName>style.visibility</p:attrName>
                                        </p:attrNameLst>
                                      </p:cBhvr>
                                      <p:to>
                                        <p:strVal val="visible"/>
                                      </p:to>
                                    </p:set>
                                    <p:animEffect transition="in" filter="wipe(up)">
                                      <p:cBhvr>
                                        <p:cTn id="12"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74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827088" y="765175"/>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18437" name="Text Box 5"/>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18438"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8439" name="Line 7"/>
          <p:cNvSpPr>
            <a:spLocks noChangeShapeType="1"/>
          </p:cNvSpPr>
          <p:nvPr/>
        </p:nvSpPr>
        <p:spPr bwMode="auto">
          <a:xfrm>
            <a:off x="911225" y="1268413"/>
            <a:ext cx="3732213"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18442" name="Text Box 10">
            <a:hlinkClick r:id="" action="ppaction://hlinkshowjump?jump=nextslide" highlightClick="1"/>
          </p:cNvPr>
          <p:cNvSpPr txBox="1">
            <a:spLocks noChangeArrowheads="1"/>
          </p:cNvSpPr>
          <p:nvPr/>
        </p:nvSpPr>
        <p:spPr bwMode="auto">
          <a:xfrm>
            <a:off x="4557713" y="749300"/>
            <a:ext cx="2101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②</a:t>
            </a:r>
            <a:r>
              <a:rPr lang="zh-CN" altLang="en-US" sz="2000">
                <a:solidFill>
                  <a:srgbClr val="FF0000"/>
                </a:solidFill>
              </a:rPr>
              <a:t>折半查找</a:t>
            </a:r>
          </a:p>
        </p:txBody>
      </p:sp>
      <p:sp>
        <p:nvSpPr>
          <p:cNvPr id="18443" name="Text Box 11"/>
          <p:cNvSpPr txBox="1">
            <a:spLocks noChangeArrowheads="1"/>
          </p:cNvSpPr>
          <p:nvPr/>
        </p:nvSpPr>
        <p:spPr bwMode="auto">
          <a:xfrm>
            <a:off x="611188" y="1325563"/>
            <a:ext cx="3041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a:latin typeface="Times New Roman" panose="02020603050405020304" pitchFamily="18" charset="0"/>
              </a:rPr>
              <a:t>先看一个具体的情况，假设：</a:t>
            </a:r>
            <a:r>
              <a:rPr lang="en-US" altLang="zh-CN" sz="1600">
                <a:solidFill>
                  <a:srgbClr val="FF0000"/>
                </a:solidFill>
                <a:latin typeface="Times New Roman" panose="02020603050405020304" pitchFamily="18" charset="0"/>
              </a:rPr>
              <a:t>n=11</a:t>
            </a:r>
          </a:p>
        </p:txBody>
      </p:sp>
      <p:sp>
        <p:nvSpPr>
          <p:cNvPr id="18445" name="Text Box 13"/>
          <p:cNvSpPr txBox="1">
            <a:spLocks noChangeArrowheads="1"/>
          </p:cNvSpPr>
          <p:nvPr/>
        </p:nvSpPr>
        <p:spPr bwMode="auto">
          <a:xfrm>
            <a:off x="683568" y="6165304"/>
            <a:ext cx="11429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rgbClr val="FF0000"/>
                </a:solidFill>
                <a:latin typeface="Times New Roman" panose="02020603050405020304" pitchFamily="18" charset="0"/>
              </a:rPr>
              <a:t>判定树</a:t>
            </a:r>
          </a:p>
        </p:txBody>
      </p:sp>
      <p:graphicFrame>
        <p:nvGraphicFramePr>
          <p:cNvPr id="18594" name="Group 162"/>
          <p:cNvGraphicFramePr>
            <a:graphicFrameLocks noGrp="1"/>
          </p:cNvGraphicFramePr>
          <p:nvPr>
            <p:extLst>
              <p:ext uri="{D42A27DB-BD31-4B8C-83A1-F6EECF244321}">
                <p14:modId xmlns:p14="http://schemas.microsoft.com/office/powerpoint/2010/main" val="559805206"/>
              </p:ext>
            </p:extLst>
          </p:nvPr>
        </p:nvGraphicFramePr>
        <p:xfrm>
          <a:off x="600076" y="1773238"/>
          <a:ext cx="7212285" cy="1295722"/>
        </p:xfrm>
        <a:graphic>
          <a:graphicData uri="http://schemas.openxmlformats.org/drawingml/2006/table">
            <a:tbl>
              <a:tblPr/>
              <a:tblGrid>
                <a:gridCol w="600684"/>
                <a:gridCol w="602043"/>
                <a:gridCol w="600684"/>
                <a:gridCol w="600684"/>
                <a:gridCol w="600684"/>
                <a:gridCol w="602043"/>
                <a:gridCol w="600684"/>
                <a:gridCol w="600684"/>
                <a:gridCol w="600684"/>
                <a:gridCol w="602043"/>
                <a:gridCol w="600684"/>
                <a:gridCol w="600684"/>
              </a:tblGrid>
              <a:tr h="64786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err="1" smtClean="0">
                          <a:ln>
                            <a:noFill/>
                          </a:ln>
                          <a:solidFill>
                            <a:srgbClr val="000066"/>
                          </a:solidFill>
                          <a:effectLst/>
                          <a:latin typeface="Arial" panose="020B0604020202020204" pitchFamily="34" charset="0"/>
                          <a:ea typeface="宋体" panose="02010600030101010101" pitchFamily="2" charset="-122"/>
                        </a:rPr>
                        <a:t>i</a:t>
                      </a:r>
                      <a:endParaRPr kumimoji="1" lang="en-US"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3810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rPr>
                        <a:t>1</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rPr>
                        <a:t>8</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rPr>
                        <a:t>11</a:t>
                      </a:r>
                    </a:p>
                  </a:txBody>
                  <a:tcPr anchor="ctr" horzOverflow="overflow">
                    <a:lnL w="19050"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19050" cap="flat" cmpd="sng" algn="ctr">
                      <a:solidFill>
                        <a:srgbClr val="000066"/>
                      </a:solidFill>
                      <a:prstDash val="solid"/>
                      <a:round/>
                      <a:headEnd type="none" w="med" len="med"/>
                      <a:tailEnd type="none" w="med" len="med"/>
                    </a:lnB>
                    <a:lnTlToBr>
                      <a:noFill/>
                    </a:lnTlToBr>
                    <a:lnBlToTr>
                      <a:noFill/>
                    </a:lnBlToTr>
                    <a:noFill/>
                  </a:tcPr>
                </a:tc>
              </a:tr>
              <a:tr h="64786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rPr>
                        <a:t>Ci</a:t>
                      </a:r>
                    </a:p>
                  </a:txBody>
                  <a:tcPr anchor="ctr" horzOverflow="overflow">
                    <a:lnL w="3810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1905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19050"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1905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useBgFill="1">
        <p:nvSpPr>
          <p:cNvPr id="18487" name="Text Box 55"/>
          <p:cNvSpPr txBox="1">
            <a:spLocks noChangeArrowheads="1"/>
          </p:cNvSpPr>
          <p:nvPr/>
        </p:nvSpPr>
        <p:spPr bwMode="auto">
          <a:xfrm>
            <a:off x="1259632"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dirty="0">
                <a:solidFill>
                  <a:srgbClr val="0000FF"/>
                </a:solidFill>
                <a:latin typeface="Arial" panose="020B0604020202020204" pitchFamily="34" charset="0"/>
              </a:rPr>
              <a:t>3</a:t>
            </a:r>
          </a:p>
        </p:txBody>
      </p:sp>
      <p:sp useBgFill="1">
        <p:nvSpPr>
          <p:cNvPr id="18488" name="Text Box 56"/>
          <p:cNvSpPr txBox="1">
            <a:spLocks noChangeArrowheads="1"/>
          </p:cNvSpPr>
          <p:nvPr/>
        </p:nvSpPr>
        <p:spPr bwMode="auto">
          <a:xfrm>
            <a:off x="1940669"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8000"/>
                </a:solidFill>
                <a:latin typeface="Arial" panose="020B0604020202020204" pitchFamily="34" charset="0"/>
              </a:rPr>
              <a:t>4</a:t>
            </a:r>
          </a:p>
        </p:txBody>
      </p:sp>
      <p:sp useBgFill="1">
        <p:nvSpPr>
          <p:cNvPr id="18489" name="Text Box 57"/>
          <p:cNvSpPr txBox="1">
            <a:spLocks noChangeArrowheads="1"/>
          </p:cNvSpPr>
          <p:nvPr/>
        </p:nvSpPr>
        <p:spPr bwMode="auto">
          <a:xfrm>
            <a:off x="2661394"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FF0000"/>
                </a:solidFill>
                <a:latin typeface="Arial" panose="020B0604020202020204" pitchFamily="34" charset="0"/>
              </a:rPr>
              <a:t>2</a:t>
            </a:r>
          </a:p>
        </p:txBody>
      </p:sp>
      <p:sp useBgFill="1">
        <p:nvSpPr>
          <p:cNvPr id="18490" name="Text Box 58"/>
          <p:cNvSpPr txBox="1">
            <a:spLocks noChangeArrowheads="1"/>
          </p:cNvSpPr>
          <p:nvPr/>
        </p:nvSpPr>
        <p:spPr bwMode="auto">
          <a:xfrm>
            <a:off x="3380532"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00FF"/>
                </a:solidFill>
                <a:latin typeface="Arial" panose="020B0604020202020204" pitchFamily="34" charset="0"/>
              </a:rPr>
              <a:t>3</a:t>
            </a:r>
          </a:p>
        </p:txBody>
      </p:sp>
      <p:sp useBgFill="1">
        <p:nvSpPr>
          <p:cNvPr id="18491" name="Text Box 59"/>
          <p:cNvSpPr txBox="1">
            <a:spLocks noChangeArrowheads="1"/>
          </p:cNvSpPr>
          <p:nvPr/>
        </p:nvSpPr>
        <p:spPr bwMode="auto">
          <a:xfrm>
            <a:off x="3707904"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8000"/>
                </a:solidFill>
                <a:latin typeface="Arial" panose="020B0604020202020204" pitchFamily="34" charset="0"/>
              </a:rPr>
              <a:t>4</a:t>
            </a:r>
          </a:p>
        </p:txBody>
      </p:sp>
      <p:sp useBgFill="1">
        <p:nvSpPr>
          <p:cNvPr id="18492" name="Text Box 60"/>
          <p:cNvSpPr txBox="1">
            <a:spLocks noChangeArrowheads="1"/>
          </p:cNvSpPr>
          <p:nvPr/>
        </p:nvSpPr>
        <p:spPr bwMode="auto">
          <a:xfrm>
            <a:off x="4395291"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latin typeface="Arial" panose="020B0604020202020204" pitchFamily="34" charset="0"/>
              </a:rPr>
              <a:t>1</a:t>
            </a:r>
          </a:p>
        </p:txBody>
      </p:sp>
      <p:sp useBgFill="1">
        <p:nvSpPr>
          <p:cNvPr id="18493" name="Text Box 61"/>
          <p:cNvSpPr txBox="1">
            <a:spLocks noChangeArrowheads="1"/>
          </p:cNvSpPr>
          <p:nvPr/>
        </p:nvSpPr>
        <p:spPr bwMode="auto">
          <a:xfrm>
            <a:off x="4860032"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00FF"/>
                </a:solidFill>
                <a:latin typeface="Arial" panose="020B0604020202020204" pitchFamily="34" charset="0"/>
              </a:rPr>
              <a:t>3</a:t>
            </a:r>
          </a:p>
        </p:txBody>
      </p:sp>
      <p:sp useBgFill="1">
        <p:nvSpPr>
          <p:cNvPr id="18494" name="Text Box 62"/>
          <p:cNvSpPr txBox="1">
            <a:spLocks noChangeArrowheads="1"/>
          </p:cNvSpPr>
          <p:nvPr/>
        </p:nvSpPr>
        <p:spPr bwMode="auto">
          <a:xfrm>
            <a:off x="5475982"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8000"/>
                </a:solidFill>
                <a:latin typeface="Arial" panose="020B0604020202020204" pitchFamily="34" charset="0"/>
              </a:rPr>
              <a:t>4</a:t>
            </a:r>
          </a:p>
        </p:txBody>
      </p:sp>
      <p:sp useBgFill="1">
        <p:nvSpPr>
          <p:cNvPr id="18495" name="Text Box 63"/>
          <p:cNvSpPr txBox="1">
            <a:spLocks noChangeArrowheads="1"/>
          </p:cNvSpPr>
          <p:nvPr/>
        </p:nvSpPr>
        <p:spPr bwMode="auto">
          <a:xfrm>
            <a:off x="6195120"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FF0000"/>
                </a:solidFill>
                <a:latin typeface="Arial" panose="020B0604020202020204" pitchFamily="34" charset="0"/>
              </a:rPr>
              <a:t>2</a:t>
            </a:r>
          </a:p>
        </p:txBody>
      </p:sp>
      <p:sp useBgFill="1">
        <p:nvSpPr>
          <p:cNvPr id="18496" name="Text Box 64"/>
          <p:cNvSpPr txBox="1">
            <a:spLocks noChangeArrowheads="1"/>
          </p:cNvSpPr>
          <p:nvPr/>
        </p:nvSpPr>
        <p:spPr bwMode="auto">
          <a:xfrm>
            <a:off x="6914257"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00FF"/>
                </a:solidFill>
                <a:latin typeface="Arial" panose="020B0604020202020204" pitchFamily="34" charset="0"/>
              </a:rPr>
              <a:t>3</a:t>
            </a:r>
          </a:p>
        </p:txBody>
      </p:sp>
      <p:sp useBgFill="1">
        <p:nvSpPr>
          <p:cNvPr id="18497" name="Text Box 65"/>
          <p:cNvSpPr txBox="1">
            <a:spLocks noChangeArrowheads="1"/>
          </p:cNvSpPr>
          <p:nvPr/>
        </p:nvSpPr>
        <p:spPr bwMode="auto">
          <a:xfrm>
            <a:off x="7563545" y="2564904"/>
            <a:ext cx="155627" cy="338554"/>
          </a:xfrm>
          <a:prstGeom prst="rect">
            <a:avLst/>
          </a:prstGeom>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600">
                <a:solidFill>
                  <a:srgbClr val="008000"/>
                </a:solidFill>
                <a:latin typeface="Arial" panose="020B0604020202020204" pitchFamily="34" charset="0"/>
              </a:rPr>
              <a:t>4</a:t>
            </a:r>
          </a:p>
        </p:txBody>
      </p:sp>
      <p:sp>
        <p:nvSpPr>
          <p:cNvPr id="18498" name="Line 66"/>
          <p:cNvSpPr>
            <a:spLocks noChangeShapeType="1"/>
          </p:cNvSpPr>
          <p:nvPr/>
        </p:nvSpPr>
        <p:spPr bwMode="auto">
          <a:xfrm flipH="1">
            <a:off x="3563888" y="4221088"/>
            <a:ext cx="791447" cy="242416"/>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499" name="Line 67"/>
          <p:cNvSpPr>
            <a:spLocks noChangeShapeType="1"/>
          </p:cNvSpPr>
          <p:nvPr/>
        </p:nvSpPr>
        <p:spPr bwMode="auto">
          <a:xfrm flipH="1">
            <a:off x="2030982" y="4804594"/>
            <a:ext cx="422793" cy="179355"/>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0" name="Line 68"/>
          <p:cNvSpPr>
            <a:spLocks noChangeShapeType="1"/>
          </p:cNvSpPr>
          <p:nvPr/>
        </p:nvSpPr>
        <p:spPr bwMode="auto">
          <a:xfrm>
            <a:off x="3323208" y="4785544"/>
            <a:ext cx="350609" cy="208019"/>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1" name="Line 69"/>
          <p:cNvSpPr>
            <a:spLocks noChangeShapeType="1"/>
          </p:cNvSpPr>
          <p:nvPr/>
        </p:nvSpPr>
        <p:spPr bwMode="auto">
          <a:xfrm>
            <a:off x="4263083" y="5372969"/>
            <a:ext cx="161555" cy="188364"/>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2" name="Line 70"/>
          <p:cNvSpPr>
            <a:spLocks noChangeShapeType="1"/>
          </p:cNvSpPr>
          <p:nvPr/>
        </p:nvSpPr>
        <p:spPr bwMode="auto">
          <a:xfrm>
            <a:off x="5004048" y="4221088"/>
            <a:ext cx="706373" cy="221942"/>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3" name="Line 71"/>
          <p:cNvSpPr>
            <a:spLocks noChangeShapeType="1"/>
          </p:cNvSpPr>
          <p:nvPr/>
        </p:nvSpPr>
        <p:spPr bwMode="auto">
          <a:xfrm flipH="1">
            <a:off x="5747320" y="4804594"/>
            <a:ext cx="351467" cy="186726"/>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4" name="Line 72"/>
          <p:cNvSpPr>
            <a:spLocks noChangeShapeType="1"/>
          </p:cNvSpPr>
          <p:nvPr/>
        </p:nvSpPr>
        <p:spPr bwMode="auto">
          <a:xfrm>
            <a:off x="6907783" y="4785544"/>
            <a:ext cx="406466" cy="193278"/>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5" name="Line 73"/>
          <p:cNvSpPr>
            <a:spLocks noChangeShapeType="1"/>
          </p:cNvSpPr>
          <p:nvPr/>
        </p:nvSpPr>
        <p:spPr bwMode="auto">
          <a:xfrm>
            <a:off x="2195736" y="5373216"/>
            <a:ext cx="161555" cy="188364"/>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6" name="Line 74"/>
          <p:cNvSpPr>
            <a:spLocks noChangeShapeType="1"/>
          </p:cNvSpPr>
          <p:nvPr/>
        </p:nvSpPr>
        <p:spPr bwMode="auto">
          <a:xfrm>
            <a:off x="5837883" y="5368206"/>
            <a:ext cx="161555" cy="188364"/>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7" name="Line 75"/>
          <p:cNvSpPr>
            <a:spLocks noChangeShapeType="1"/>
          </p:cNvSpPr>
          <p:nvPr/>
        </p:nvSpPr>
        <p:spPr bwMode="auto">
          <a:xfrm>
            <a:off x="7977833" y="5338044"/>
            <a:ext cx="177023" cy="203924"/>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8" name="Line 76"/>
          <p:cNvSpPr>
            <a:spLocks noChangeShapeType="1"/>
          </p:cNvSpPr>
          <p:nvPr/>
        </p:nvSpPr>
        <p:spPr bwMode="auto">
          <a:xfrm flipH="1">
            <a:off x="1475656" y="5373216"/>
            <a:ext cx="268113" cy="239959"/>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09" name="Line 77"/>
          <p:cNvSpPr>
            <a:spLocks noChangeShapeType="1"/>
          </p:cNvSpPr>
          <p:nvPr/>
        </p:nvSpPr>
        <p:spPr bwMode="auto">
          <a:xfrm flipH="1">
            <a:off x="2001837" y="5764213"/>
            <a:ext cx="113432" cy="230951"/>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0" name="Line 78"/>
          <p:cNvSpPr>
            <a:spLocks noChangeShapeType="1"/>
          </p:cNvSpPr>
          <p:nvPr/>
        </p:nvSpPr>
        <p:spPr bwMode="auto">
          <a:xfrm>
            <a:off x="2582864" y="5783263"/>
            <a:ext cx="97964" cy="221123"/>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1" name="Line 79"/>
          <p:cNvSpPr>
            <a:spLocks noChangeShapeType="1"/>
          </p:cNvSpPr>
          <p:nvPr/>
        </p:nvSpPr>
        <p:spPr bwMode="auto">
          <a:xfrm flipH="1">
            <a:off x="3464569" y="5306293"/>
            <a:ext cx="221708" cy="221123"/>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2" name="Line 80"/>
          <p:cNvSpPr>
            <a:spLocks noChangeShapeType="1"/>
          </p:cNvSpPr>
          <p:nvPr/>
        </p:nvSpPr>
        <p:spPr bwMode="auto">
          <a:xfrm>
            <a:off x="4754563" y="5754688"/>
            <a:ext cx="123744" cy="235864"/>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3" name="Line 81"/>
          <p:cNvSpPr>
            <a:spLocks noChangeShapeType="1"/>
          </p:cNvSpPr>
          <p:nvPr/>
        </p:nvSpPr>
        <p:spPr bwMode="auto">
          <a:xfrm flipH="1">
            <a:off x="4221162" y="5754688"/>
            <a:ext cx="82496" cy="235864"/>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4" name="Line 82"/>
          <p:cNvSpPr>
            <a:spLocks noChangeShapeType="1"/>
          </p:cNvSpPr>
          <p:nvPr/>
        </p:nvSpPr>
        <p:spPr bwMode="auto">
          <a:xfrm flipH="1">
            <a:off x="5198121" y="5372969"/>
            <a:ext cx="170148" cy="201468"/>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5" name="Line 83"/>
          <p:cNvSpPr>
            <a:spLocks noChangeShapeType="1"/>
          </p:cNvSpPr>
          <p:nvPr/>
        </p:nvSpPr>
        <p:spPr bwMode="auto">
          <a:xfrm flipH="1">
            <a:off x="5808661" y="5811838"/>
            <a:ext cx="87652" cy="206381"/>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6" name="Line 84"/>
          <p:cNvSpPr>
            <a:spLocks noChangeShapeType="1"/>
          </p:cNvSpPr>
          <p:nvPr/>
        </p:nvSpPr>
        <p:spPr bwMode="auto">
          <a:xfrm>
            <a:off x="6265863" y="5830888"/>
            <a:ext cx="123744" cy="196554"/>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7" name="Line 85"/>
          <p:cNvSpPr>
            <a:spLocks noChangeShapeType="1"/>
          </p:cNvSpPr>
          <p:nvPr/>
        </p:nvSpPr>
        <p:spPr bwMode="auto">
          <a:xfrm flipH="1">
            <a:off x="7303144" y="5334868"/>
            <a:ext cx="190772" cy="216209"/>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8" name="Line 86"/>
          <p:cNvSpPr>
            <a:spLocks noChangeShapeType="1"/>
          </p:cNvSpPr>
          <p:nvPr/>
        </p:nvSpPr>
        <p:spPr bwMode="auto">
          <a:xfrm flipH="1">
            <a:off x="7964488" y="5821364"/>
            <a:ext cx="97964" cy="201468"/>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19" name="Line 87"/>
          <p:cNvSpPr>
            <a:spLocks noChangeShapeType="1"/>
          </p:cNvSpPr>
          <p:nvPr/>
        </p:nvSpPr>
        <p:spPr bwMode="auto">
          <a:xfrm>
            <a:off x="8450264" y="5830888"/>
            <a:ext cx="67028" cy="196554"/>
          </a:xfrm>
          <a:prstGeom prst="line">
            <a:avLst/>
          </a:prstGeom>
          <a:noFill/>
          <a:ln w="381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0" name="Rectangle 88"/>
          <p:cNvSpPr>
            <a:spLocks noChangeArrowheads="1"/>
          </p:cNvSpPr>
          <p:nvPr/>
        </p:nvSpPr>
        <p:spPr bwMode="auto">
          <a:xfrm>
            <a:off x="1849438"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1" name="Rectangle 89"/>
          <p:cNvSpPr>
            <a:spLocks noChangeArrowheads="1"/>
          </p:cNvSpPr>
          <p:nvPr/>
        </p:nvSpPr>
        <p:spPr bwMode="auto">
          <a:xfrm>
            <a:off x="2611438"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2" name="Rectangle 90"/>
          <p:cNvSpPr>
            <a:spLocks noChangeArrowheads="1"/>
          </p:cNvSpPr>
          <p:nvPr/>
        </p:nvSpPr>
        <p:spPr bwMode="auto">
          <a:xfrm>
            <a:off x="3347864" y="5589240"/>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3" name="Rectangle 91"/>
          <p:cNvSpPr>
            <a:spLocks noChangeArrowheads="1"/>
          </p:cNvSpPr>
          <p:nvPr/>
        </p:nvSpPr>
        <p:spPr bwMode="auto">
          <a:xfrm>
            <a:off x="4068763"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4" name="Rectangle 92"/>
          <p:cNvSpPr>
            <a:spLocks noChangeArrowheads="1"/>
          </p:cNvSpPr>
          <p:nvPr/>
        </p:nvSpPr>
        <p:spPr bwMode="auto">
          <a:xfrm>
            <a:off x="4830763"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5" name="Rectangle 93"/>
          <p:cNvSpPr>
            <a:spLocks noChangeArrowheads="1"/>
          </p:cNvSpPr>
          <p:nvPr/>
        </p:nvSpPr>
        <p:spPr bwMode="auto">
          <a:xfrm>
            <a:off x="5092526" y="5589240"/>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6" name="Rectangle 94"/>
          <p:cNvSpPr>
            <a:spLocks noChangeArrowheads="1"/>
          </p:cNvSpPr>
          <p:nvPr/>
        </p:nvSpPr>
        <p:spPr bwMode="auto">
          <a:xfrm>
            <a:off x="5580063"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7" name="Rectangle 95"/>
          <p:cNvSpPr>
            <a:spLocks noChangeArrowheads="1"/>
          </p:cNvSpPr>
          <p:nvPr/>
        </p:nvSpPr>
        <p:spPr bwMode="auto">
          <a:xfrm>
            <a:off x="6342063"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8" name="Rectangle 96"/>
          <p:cNvSpPr>
            <a:spLocks noChangeArrowheads="1"/>
          </p:cNvSpPr>
          <p:nvPr/>
        </p:nvSpPr>
        <p:spPr bwMode="auto">
          <a:xfrm>
            <a:off x="7181676" y="5589240"/>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29" name="Rectangle 97"/>
          <p:cNvSpPr>
            <a:spLocks noChangeArrowheads="1"/>
          </p:cNvSpPr>
          <p:nvPr/>
        </p:nvSpPr>
        <p:spPr bwMode="auto">
          <a:xfrm>
            <a:off x="7812088"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30" name="Rectangle 98"/>
          <p:cNvSpPr>
            <a:spLocks noChangeArrowheads="1"/>
          </p:cNvSpPr>
          <p:nvPr/>
        </p:nvSpPr>
        <p:spPr bwMode="auto">
          <a:xfrm>
            <a:off x="8497888" y="6211888"/>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31" name="Rectangle 99"/>
          <p:cNvSpPr>
            <a:spLocks noChangeArrowheads="1"/>
          </p:cNvSpPr>
          <p:nvPr/>
        </p:nvSpPr>
        <p:spPr bwMode="auto">
          <a:xfrm>
            <a:off x="1403648" y="5733256"/>
            <a:ext cx="164992" cy="235864"/>
          </a:xfrm>
          <a:prstGeom prst="rect">
            <a:avLst/>
          </a:prstGeom>
          <a:solidFill>
            <a:srgbClr val="FFCC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a:p>
        </p:txBody>
      </p:sp>
      <p:sp>
        <p:nvSpPr>
          <p:cNvPr id="18532" name="Oval 100"/>
          <p:cNvSpPr>
            <a:spLocks noChangeArrowheads="1"/>
          </p:cNvSpPr>
          <p:nvPr/>
        </p:nvSpPr>
        <p:spPr bwMode="auto">
          <a:xfrm>
            <a:off x="2832670" y="4477569"/>
            <a:ext cx="253503" cy="241597"/>
          </a:xfrm>
          <a:prstGeom prst="ellipse">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0000"/>
                </a:solidFill>
                <a:latin typeface="Arial" panose="020B0604020202020204" pitchFamily="34" charset="0"/>
                <a:ea typeface="宋体" panose="02010600030101010101" pitchFamily="2" charset="-122"/>
              </a:rPr>
              <a:t>3</a:t>
            </a:r>
          </a:p>
        </p:txBody>
      </p:sp>
      <p:sp>
        <p:nvSpPr>
          <p:cNvPr id="18533" name="Oval 101"/>
          <p:cNvSpPr>
            <a:spLocks noChangeArrowheads="1"/>
          </p:cNvSpPr>
          <p:nvPr/>
        </p:nvSpPr>
        <p:spPr bwMode="auto">
          <a:xfrm>
            <a:off x="1835696" y="5157192"/>
            <a:ext cx="253504" cy="241597"/>
          </a:xfrm>
          <a:prstGeom prst="ellipse">
            <a:avLst/>
          </a:prstGeom>
          <a:solidFill>
            <a:srgbClr val="E7FFFF"/>
          </a:solidFill>
          <a:ln w="25400">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solidFill>
                  <a:srgbClr val="0000FF"/>
                </a:solidFill>
                <a:latin typeface="Arial" panose="020B0604020202020204" pitchFamily="34" charset="0"/>
                <a:ea typeface="宋体" panose="02010600030101010101" pitchFamily="2" charset="-122"/>
              </a:rPr>
              <a:t>1</a:t>
            </a:r>
          </a:p>
        </p:txBody>
      </p:sp>
      <p:sp>
        <p:nvSpPr>
          <p:cNvPr id="18534" name="Oval 102"/>
          <p:cNvSpPr>
            <a:spLocks noChangeArrowheads="1"/>
          </p:cNvSpPr>
          <p:nvPr/>
        </p:nvSpPr>
        <p:spPr bwMode="auto">
          <a:xfrm>
            <a:off x="3851920" y="4941168"/>
            <a:ext cx="253503" cy="241597"/>
          </a:xfrm>
          <a:prstGeom prst="ellipse">
            <a:avLst/>
          </a:prstGeom>
          <a:solidFill>
            <a:srgbClr val="E7FFFF"/>
          </a:solidFill>
          <a:ln w="25400">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solidFill>
                  <a:srgbClr val="0000FF"/>
                </a:solidFill>
                <a:latin typeface="Arial" panose="020B0604020202020204" pitchFamily="34" charset="0"/>
                <a:ea typeface="宋体" panose="02010600030101010101" pitchFamily="2" charset="-122"/>
              </a:rPr>
              <a:t>4</a:t>
            </a:r>
          </a:p>
        </p:txBody>
      </p:sp>
      <p:sp>
        <p:nvSpPr>
          <p:cNvPr id="18535" name="Oval 103"/>
          <p:cNvSpPr>
            <a:spLocks noChangeArrowheads="1"/>
          </p:cNvSpPr>
          <p:nvPr/>
        </p:nvSpPr>
        <p:spPr bwMode="auto">
          <a:xfrm>
            <a:off x="6415658" y="4477569"/>
            <a:ext cx="253504" cy="241597"/>
          </a:xfrm>
          <a:prstGeom prst="ellipse">
            <a:avLst/>
          </a:prstGeom>
          <a:solidFill>
            <a:srgbClr val="FFCC99"/>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0000"/>
                </a:solidFill>
                <a:latin typeface="Arial" panose="020B0604020202020204" pitchFamily="34" charset="0"/>
                <a:ea typeface="宋体" panose="02010600030101010101" pitchFamily="2" charset="-122"/>
              </a:rPr>
              <a:t>9</a:t>
            </a:r>
          </a:p>
        </p:txBody>
      </p:sp>
      <p:sp>
        <p:nvSpPr>
          <p:cNvPr id="18536" name="Oval 104"/>
          <p:cNvSpPr>
            <a:spLocks noChangeArrowheads="1"/>
          </p:cNvSpPr>
          <p:nvPr/>
        </p:nvSpPr>
        <p:spPr bwMode="auto">
          <a:xfrm>
            <a:off x="4572000" y="4005064"/>
            <a:ext cx="253504" cy="241598"/>
          </a:xfrm>
          <a:prstGeom prst="ellipse">
            <a:avLst/>
          </a:prstGeom>
          <a:solidFill>
            <a:srgbClr val="C9DDF1"/>
          </a:solidFill>
          <a:ln w="254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ea typeface="宋体" panose="02010600030101010101" pitchFamily="2" charset="-122"/>
              </a:rPr>
              <a:t>6</a:t>
            </a:r>
          </a:p>
        </p:txBody>
      </p:sp>
      <p:sp>
        <p:nvSpPr>
          <p:cNvPr id="18537" name="Oval 105"/>
          <p:cNvSpPr>
            <a:spLocks noChangeArrowheads="1"/>
          </p:cNvSpPr>
          <p:nvPr/>
        </p:nvSpPr>
        <p:spPr bwMode="auto">
          <a:xfrm>
            <a:off x="5431483" y="4941168"/>
            <a:ext cx="253504" cy="241597"/>
          </a:xfrm>
          <a:prstGeom prst="ellipse">
            <a:avLst/>
          </a:prstGeom>
          <a:solidFill>
            <a:srgbClr val="E7FFFF"/>
          </a:solidFill>
          <a:ln w="25400">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0000FF"/>
                </a:solidFill>
                <a:latin typeface="Arial" panose="020B0604020202020204" pitchFamily="34" charset="0"/>
                <a:ea typeface="宋体" panose="02010600030101010101" pitchFamily="2" charset="-122"/>
              </a:rPr>
              <a:t>7</a:t>
            </a:r>
          </a:p>
        </p:txBody>
      </p:sp>
      <p:sp>
        <p:nvSpPr>
          <p:cNvPr id="18538" name="Oval 106"/>
          <p:cNvSpPr>
            <a:spLocks noChangeArrowheads="1"/>
          </p:cNvSpPr>
          <p:nvPr/>
        </p:nvSpPr>
        <p:spPr bwMode="auto">
          <a:xfrm>
            <a:off x="7565083" y="4941168"/>
            <a:ext cx="253504" cy="241597"/>
          </a:xfrm>
          <a:prstGeom prst="ellipse">
            <a:avLst/>
          </a:prstGeom>
          <a:solidFill>
            <a:srgbClr val="E7FFFF"/>
          </a:solidFill>
          <a:ln w="25400">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0000FF"/>
                </a:solidFill>
                <a:latin typeface="Arial" panose="020B0604020202020204" pitchFamily="34" charset="0"/>
                <a:ea typeface="宋体" panose="02010600030101010101" pitchFamily="2" charset="-122"/>
              </a:rPr>
              <a:t>10</a:t>
            </a:r>
          </a:p>
        </p:txBody>
      </p:sp>
      <p:sp>
        <p:nvSpPr>
          <p:cNvPr id="18539" name="Oval 107"/>
          <p:cNvSpPr>
            <a:spLocks noChangeArrowheads="1"/>
          </p:cNvSpPr>
          <p:nvPr/>
        </p:nvSpPr>
        <p:spPr bwMode="auto">
          <a:xfrm>
            <a:off x="2239788" y="5589240"/>
            <a:ext cx="253503" cy="241597"/>
          </a:xfrm>
          <a:prstGeom prst="ellipse">
            <a:avLst/>
          </a:prstGeom>
          <a:solidFill>
            <a:srgbClr val="CCFFCC"/>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solidFill>
                  <a:srgbClr val="003300"/>
                </a:solidFill>
                <a:latin typeface="Arial" panose="020B0604020202020204" pitchFamily="34" charset="0"/>
                <a:ea typeface="宋体" panose="02010600030101010101" pitchFamily="2" charset="-122"/>
              </a:rPr>
              <a:t>2</a:t>
            </a:r>
          </a:p>
        </p:txBody>
      </p:sp>
      <p:sp>
        <p:nvSpPr>
          <p:cNvPr id="18540" name="Oval 108"/>
          <p:cNvSpPr>
            <a:spLocks noChangeArrowheads="1"/>
          </p:cNvSpPr>
          <p:nvPr/>
        </p:nvSpPr>
        <p:spPr bwMode="auto">
          <a:xfrm>
            <a:off x="5983113" y="5589240"/>
            <a:ext cx="253503" cy="241597"/>
          </a:xfrm>
          <a:prstGeom prst="ellipse">
            <a:avLst/>
          </a:prstGeom>
          <a:solidFill>
            <a:srgbClr val="CCFFCC"/>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003300"/>
                </a:solidFill>
                <a:latin typeface="Arial" panose="020B0604020202020204" pitchFamily="34" charset="0"/>
                <a:ea typeface="宋体" panose="02010600030101010101" pitchFamily="2" charset="-122"/>
              </a:rPr>
              <a:t>8</a:t>
            </a:r>
          </a:p>
        </p:txBody>
      </p:sp>
      <p:sp>
        <p:nvSpPr>
          <p:cNvPr id="18541" name="Oval 109"/>
          <p:cNvSpPr>
            <a:spLocks noChangeArrowheads="1"/>
          </p:cNvSpPr>
          <p:nvPr/>
        </p:nvSpPr>
        <p:spPr bwMode="auto">
          <a:xfrm>
            <a:off x="8151638" y="5589240"/>
            <a:ext cx="253503" cy="241597"/>
          </a:xfrm>
          <a:prstGeom prst="ellipse">
            <a:avLst/>
          </a:prstGeom>
          <a:solidFill>
            <a:srgbClr val="CCFFCC"/>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003300"/>
                </a:solidFill>
                <a:latin typeface="Arial" panose="020B0604020202020204" pitchFamily="34" charset="0"/>
                <a:ea typeface="宋体" panose="02010600030101010101" pitchFamily="2" charset="-122"/>
              </a:rPr>
              <a:t>11</a:t>
            </a:r>
          </a:p>
        </p:txBody>
      </p:sp>
      <p:sp>
        <p:nvSpPr>
          <p:cNvPr id="18542" name="Oval 110"/>
          <p:cNvSpPr>
            <a:spLocks noChangeArrowheads="1"/>
          </p:cNvSpPr>
          <p:nvPr/>
        </p:nvSpPr>
        <p:spPr bwMode="auto">
          <a:xfrm>
            <a:off x="4408313" y="5594003"/>
            <a:ext cx="253503" cy="241598"/>
          </a:xfrm>
          <a:prstGeom prst="ellipse">
            <a:avLst/>
          </a:prstGeom>
          <a:solidFill>
            <a:srgbClr val="CCFFCC"/>
          </a:solidFill>
          <a:ln w="254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003300"/>
                </a:solidFill>
                <a:latin typeface="Arial" panose="020B0604020202020204" pitchFamily="34" charset="0"/>
                <a:ea typeface="宋体" panose="02010600030101010101" pitchFamily="2" charset="-122"/>
              </a:rPr>
              <a:t>5</a:t>
            </a:r>
          </a:p>
        </p:txBody>
      </p:sp>
      <p:sp useBgFill="1">
        <p:nvSpPr>
          <p:cNvPr id="18543" name="Text Box 111"/>
          <p:cNvSpPr txBox="1">
            <a:spLocks noChangeArrowheads="1"/>
          </p:cNvSpPr>
          <p:nvPr/>
        </p:nvSpPr>
        <p:spPr bwMode="auto">
          <a:xfrm>
            <a:off x="0" y="3140968"/>
            <a:ext cx="3168352" cy="1569660"/>
          </a:xfrm>
          <a:prstGeom prst="rect">
            <a:avLst/>
          </a:prstGeom>
          <a:ln>
            <a:noFill/>
          </a:ln>
          <a:effectLst/>
          <a:extLs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a:pPr>
            <a:r>
              <a:rPr lang="zh-CN" altLang="en-US" sz="1600" dirty="0">
                <a:solidFill>
                  <a:srgbClr val="000066"/>
                </a:solidFill>
                <a:ea typeface="楷体_GB2312" pitchFamily="49" charset="-122"/>
              </a:rPr>
              <a:t>找到有序表中任一记录的过程就是走了一条</a:t>
            </a:r>
            <a:r>
              <a:rPr lang="zh-CN" altLang="en-US" sz="1600" dirty="0">
                <a:solidFill>
                  <a:srgbClr val="FF0000"/>
                </a:solidFill>
                <a:ea typeface="楷体_GB2312" pitchFamily="49" charset="-122"/>
              </a:rPr>
              <a:t>从根结点</a:t>
            </a:r>
            <a:r>
              <a:rPr lang="zh-CN" altLang="en-US" sz="1600" dirty="0">
                <a:solidFill>
                  <a:srgbClr val="000066"/>
                </a:solidFill>
                <a:ea typeface="楷体_GB2312" pitchFamily="49" charset="-122"/>
              </a:rPr>
              <a:t>到与</a:t>
            </a:r>
            <a:r>
              <a:rPr lang="zh-CN" altLang="en-US" sz="1600" dirty="0">
                <a:solidFill>
                  <a:srgbClr val="FF0000"/>
                </a:solidFill>
                <a:ea typeface="楷体_GB2312" pitchFamily="49" charset="-122"/>
              </a:rPr>
              <a:t>该记录相应的结点的路径</a:t>
            </a:r>
            <a:r>
              <a:rPr lang="zh-CN" altLang="en-US" sz="1600" dirty="0">
                <a:solidFill>
                  <a:srgbClr val="000066"/>
                </a:solidFill>
                <a:ea typeface="楷体_GB2312" pitchFamily="49" charset="-122"/>
              </a:rPr>
              <a:t>，</a:t>
            </a:r>
          </a:p>
          <a:p>
            <a:pPr>
              <a:buFontTx/>
              <a:buAutoNum type="arabicPeriod"/>
            </a:pPr>
            <a:r>
              <a:rPr lang="zh-CN" altLang="en-US" sz="1600" dirty="0">
                <a:solidFill>
                  <a:srgbClr val="000066"/>
                </a:solidFill>
                <a:ea typeface="楷体_GB2312" pitchFamily="49" charset="-122"/>
              </a:rPr>
              <a:t>给定值进行比较的关键字个数恰是该结点在判定树上的</a:t>
            </a:r>
            <a:r>
              <a:rPr lang="zh-CN" altLang="en-US" sz="1600" dirty="0">
                <a:solidFill>
                  <a:srgbClr val="FF0000"/>
                </a:solidFill>
                <a:ea typeface="楷体_GB2312" pitchFamily="49" charset="-122"/>
              </a:rPr>
              <a:t>层次数</a:t>
            </a:r>
            <a:r>
              <a:rPr lang="zh-CN" altLang="en-US" sz="1600" dirty="0">
                <a:solidFill>
                  <a:srgbClr val="000066"/>
                </a:solidFill>
                <a:ea typeface="楷体_GB2312" pitchFamily="49" charset="-122"/>
              </a:rPr>
              <a:t>。</a:t>
            </a:r>
          </a:p>
        </p:txBody>
      </p:sp>
      <p:sp useBgFill="1">
        <p:nvSpPr>
          <p:cNvPr id="18544" name="Text Box 112"/>
          <p:cNvSpPr txBox="1">
            <a:spLocks noChangeArrowheads="1"/>
          </p:cNvSpPr>
          <p:nvPr/>
        </p:nvSpPr>
        <p:spPr bwMode="auto">
          <a:xfrm>
            <a:off x="5508104" y="3140968"/>
            <a:ext cx="3960440" cy="194468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0000"/>
              </a:lnSpc>
            </a:pPr>
            <a:endParaRPr lang="en-US" altLang="zh-CN" sz="1600" dirty="0">
              <a:latin typeface="Times New Roman" panose="02020603050405020304" pitchFamily="18" charset="0"/>
            </a:endParaRPr>
          </a:p>
          <a:p>
            <a:r>
              <a:rPr lang="en-US" altLang="zh-CN" sz="1600" dirty="0" err="1">
                <a:latin typeface="Times New Roman" panose="02020603050405020304" pitchFamily="18" charset="0"/>
              </a:rPr>
              <a:t>ASL</a:t>
            </a:r>
            <a:r>
              <a:rPr lang="en-US" altLang="zh-CN" sz="1600" baseline="-25000" dirty="0" err="1">
                <a:latin typeface="Times New Roman" panose="02020603050405020304" pitchFamily="18" charset="0"/>
              </a:rPr>
              <a:t>succss</a:t>
            </a:r>
            <a:r>
              <a:rPr lang="en-US" altLang="zh-CN" sz="1600" dirty="0">
                <a:latin typeface="Times New Roman" panose="02020603050405020304" pitchFamily="18" charset="0"/>
              </a:rPr>
              <a:t> = (1</a:t>
            </a:r>
            <a:r>
              <a:rPr lang="en-US" altLang="zh-CN" sz="1600" dirty="0">
                <a:latin typeface="Times New Roman" panose="02020603050405020304" pitchFamily="18" charset="0"/>
                <a:sym typeface="Symbol" panose="05050102010706020507" pitchFamily="18" charset="2"/>
              </a:rPr>
              <a:t></a:t>
            </a:r>
            <a:r>
              <a:rPr lang="en-US" altLang="zh-CN" sz="1600" dirty="0">
                <a:solidFill>
                  <a:srgbClr val="FF0000"/>
                </a:solidFill>
                <a:latin typeface="Times New Roman" panose="02020603050405020304" pitchFamily="18" charset="0"/>
              </a:rPr>
              <a:t>1</a:t>
            </a:r>
            <a:r>
              <a:rPr lang="en-US" altLang="zh-CN" sz="1600" dirty="0">
                <a:latin typeface="Times New Roman" panose="02020603050405020304" pitchFamily="18" charset="0"/>
              </a:rPr>
              <a:t>+2</a:t>
            </a:r>
            <a:r>
              <a:rPr lang="en-US" altLang="zh-CN" sz="1600" dirty="0">
                <a:latin typeface="Times New Roman" panose="02020603050405020304" pitchFamily="18" charset="0"/>
                <a:sym typeface="Symbol" panose="05050102010706020507" pitchFamily="18" charset="2"/>
              </a:rPr>
              <a:t></a:t>
            </a:r>
            <a:r>
              <a:rPr lang="en-US" altLang="zh-CN" sz="1600" dirty="0">
                <a:solidFill>
                  <a:srgbClr val="FF0000"/>
                </a:solidFill>
                <a:latin typeface="Times New Roman" panose="02020603050405020304" pitchFamily="18" charset="0"/>
              </a:rPr>
              <a:t>2</a:t>
            </a:r>
            <a:r>
              <a:rPr lang="en-US" altLang="zh-CN" sz="1600" dirty="0">
                <a:latin typeface="Times New Roman" panose="02020603050405020304" pitchFamily="18" charset="0"/>
              </a:rPr>
              <a:t>+4</a:t>
            </a:r>
            <a:r>
              <a:rPr lang="en-US" altLang="zh-CN" sz="1600" dirty="0">
                <a:latin typeface="Times New Roman" panose="02020603050405020304" pitchFamily="18" charset="0"/>
                <a:sym typeface="Symbol" panose="05050102010706020507" pitchFamily="18" charset="2"/>
              </a:rPr>
              <a:t></a:t>
            </a:r>
            <a:r>
              <a:rPr lang="en-US" altLang="zh-CN" sz="1600" dirty="0">
                <a:solidFill>
                  <a:srgbClr val="FF0000"/>
                </a:solidFill>
                <a:latin typeface="Times New Roman" panose="02020603050405020304" pitchFamily="18" charset="0"/>
              </a:rPr>
              <a:t>3</a:t>
            </a:r>
            <a:r>
              <a:rPr lang="en-US" altLang="zh-CN" sz="1600" dirty="0">
                <a:latin typeface="Times New Roman" panose="02020603050405020304" pitchFamily="18" charset="0"/>
              </a:rPr>
              <a:t>+4</a:t>
            </a:r>
            <a:r>
              <a:rPr lang="en-US" altLang="zh-CN" sz="1600" dirty="0">
                <a:latin typeface="Times New Roman" panose="02020603050405020304" pitchFamily="18" charset="0"/>
                <a:sym typeface="Symbol" panose="05050102010706020507" pitchFamily="18" charset="2"/>
              </a:rPr>
              <a:t></a:t>
            </a:r>
            <a:r>
              <a:rPr lang="en-US" altLang="zh-CN" sz="1600" dirty="0">
                <a:solidFill>
                  <a:srgbClr val="FF0000"/>
                </a:solidFill>
                <a:latin typeface="Times New Roman" panose="02020603050405020304" pitchFamily="18" charset="0"/>
              </a:rPr>
              <a:t>4</a:t>
            </a:r>
            <a:r>
              <a:rPr lang="en-US" altLang="zh-CN" sz="1600" dirty="0">
                <a:latin typeface="Times New Roman" panose="02020603050405020304" pitchFamily="18" charset="0"/>
              </a:rPr>
              <a:t>)/11=33/11</a:t>
            </a:r>
          </a:p>
          <a:p>
            <a:pPr>
              <a:spcBef>
                <a:spcPct val="35000"/>
              </a:spcBef>
            </a:pPr>
            <a:r>
              <a:rPr lang="en-US" altLang="zh-CN" sz="1600" dirty="0" err="1">
                <a:latin typeface="Times New Roman" panose="02020603050405020304" pitchFamily="18" charset="0"/>
              </a:rPr>
              <a:t>ASL</a:t>
            </a:r>
            <a:r>
              <a:rPr lang="en-US" altLang="zh-CN" sz="1600" baseline="-25000" dirty="0" err="1">
                <a:latin typeface="Times New Roman" panose="02020603050405020304" pitchFamily="18" charset="0"/>
              </a:rPr>
              <a:t>unsucc</a:t>
            </a:r>
            <a:r>
              <a:rPr lang="en-US" altLang="zh-CN" sz="1600" dirty="0">
                <a:latin typeface="Times New Roman" panose="02020603050405020304" pitchFamily="18" charset="0"/>
              </a:rPr>
              <a:t>= (4</a:t>
            </a:r>
            <a:r>
              <a:rPr lang="en-US" altLang="zh-CN" sz="1600" dirty="0" smtClean="0">
                <a:latin typeface="Times New Roman" panose="02020603050405020304" pitchFamily="18" charset="0"/>
                <a:sym typeface="Symbol" panose="05050102010706020507" pitchFamily="18" charset="2"/>
              </a:rPr>
              <a:t></a:t>
            </a:r>
            <a:r>
              <a:rPr lang="en-US" altLang="zh-CN" sz="1600" dirty="0" smtClean="0">
                <a:solidFill>
                  <a:srgbClr val="FF0000"/>
                </a:solidFill>
                <a:latin typeface="Times New Roman" panose="02020603050405020304" pitchFamily="18" charset="0"/>
                <a:sym typeface="Symbol" panose="05050102010706020507" pitchFamily="18" charset="2"/>
              </a:rPr>
              <a:t>3</a:t>
            </a:r>
            <a:r>
              <a:rPr lang="en-US" altLang="zh-CN" sz="1600" dirty="0" smtClean="0">
                <a:latin typeface="Times New Roman" panose="02020603050405020304" pitchFamily="18" charset="0"/>
              </a:rPr>
              <a:t>+8</a:t>
            </a:r>
            <a:r>
              <a:rPr lang="en-US" altLang="zh-CN" sz="1600" dirty="0" smtClean="0">
                <a:latin typeface="Times New Roman" panose="02020603050405020304" pitchFamily="18" charset="0"/>
                <a:sym typeface="Symbol" panose="05050102010706020507" pitchFamily="18" charset="2"/>
              </a:rPr>
              <a:t></a:t>
            </a:r>
            <a:r>
              <a:rPr lang="en-US" altLang="zh-CN" sz="1600" dirty="0" smtClean="0">
                <a:solidFill>
                  <a:srgbClr val="FF0000"/>
                </a:solidFill>
                <a:latin typeface="Times New Roman" panose="02020603050405020304" pitchFamily="18" charset="0"/>
              </a:rPr>
              <a:t>4</a:t>
            </a:r>
            <a:r>
              <a:rPr lang="en-US" altLang="zh-CN" sz="1600" dirty="0" smtClean="0">
                <a:latin typeface="Times New Roman" panose="02020603050405020304" pitchFamily="18" charset="0"/>
              </a:rPr>
              <a:t>)/12=44/12</a:t>
            </a:r>
            <a:endParaRPr lang="en-US" altLang="zh-CN" sz="1600" dirty="0">
              <a:latin typeface="Times New Roman" panose="02020603050405020304" pitchFamily="18" charset="0"/>
            </a:endParaRPr>
          </a:p>
          <a:p>
            <a:pPr>
              <a:spcBef>
                <a:spcPct val="35000"/>
              </a:spcBef>
            </a:pPr>
            <a:r>
              <a:rPr lang="zh-CN" altLang="en-US" sz="1600" dirty="0">
                <a:latin typeface="Times New Roman" panose="02020603050405020304" pitchFamily="18" charset="0"/>
              </a:rPr>
              <a:t>折半查找的判定树是</a:t>
            </a:r>
            <a:r>
              <a:rPr lang="zh-CN" altLang="en-US" sz="1600" dirty="0">
                <a:solidFill>
                  <a:srgbClr val="FF0000"/>
                </a:solidFill>
                <a:latin typeface="Times New Roman" panose="02020603050405020304" pitchFamily="18" charset="0"/>
              </a:rPr>
              <a:t>唯一</a:t>
            </a:r>
            <a:r>
              <a:rPr lang="zh-CN" altLang="en-US" sz="1600" dirty="0">
                <a:latin typeface="Times New Roman" panose="02020603050405020304" pitchFamily="18" charset="0"/>
              </a:rPr>
              <a:t>的。</a:t>
            </a:r>
          </a:p>
        </p:txBody>
      </p:sp>
      <p:sp>
        <p:nvSpPr>
          <p:cNvPr id="18547" name="Text Box 115"/>
          <p:cNvSpPr txBox="1">
            <a:spLocks noChangeArrowheads="1"/>
          </p:cNvSpPr>
          <p:nvPr/>
        </p:nvSpPr>
        <p:spPr bwMode="auto">
          <a:xfrm>
            <a:off x="6372225" y="74930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rPr>
              <a:t>平均查找长度</a:t>
            </a:r>
          </a:p>
        </p:txBody>
      </p:sp>
    </p:spTree>
    <p:extLst>
      <p:ext uri="{BB962C8B-B14F-4D97-AF65-F5344CB8AC3E}">
        <p14:creationId xmlns:p14="http://schemas.microsoft.com/office/powerpoint/2010/main" val="396573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linds(horizontal)">
                                      <p:cBhvr>
                                        <p:cTn id="7" dur="500"/>
                                        <p:tgtEl>
                                          <p:spTgt spid="18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594"/>
                                        </p:tgtEl>
                                        <p:attrNameLst>
                                          <p:attrName>style.visibility</p:attrName>
                                        </p:attrNameLst>
                                      </p:cBhvr>
                                      <p:to>
                                        <p:strVal val="visible"/>
                                      </p:to>
                                    </p:set>
                                    <p:animEffect transition="in" filter="checkerboard(across)">
                                      <p:cBhvr>
                                        <p:cTn id="12" dur="500"/>
                                        <p:tgtEl>
                                          <p:spTgt spid="18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92"/>
                                        </p:tgtEl>
                                        <p:attrNameLst>
                                          <p:attrName>style.visibility</p:attrName>
                                        </p:attrNameLst>
                                      </p:cBhvr>
                                      <p:to>
                                        <p:strVal val="visible"/>
                                      </p:to>
                                    </p:set>
                                    <p:animEffect transition="in" filter="wipe(left)">
                                      <p:cBhvr>
                                        <p:cTn id="17" dur="500"/>
                                        <p:tgtEl>
                                          <p:spTgt spid="18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89"/>
                                        </p:tgtEl>
                                        <p:attrNameLst>
                                          <p:attrName>style.visibility</p:attrName>
                                        </p:attrNameLst>
                                      </p:cBhvr>
                                      <p:to>
                                        <p:strVal val="visible"/>
                                      </p:to>
                                    </p:set>
                                    <p:animEffect transition="in" filter="wipe(left)">
                                      <p:cBhvr>
                                        <p:cTn id="22" dur="500"/>
                                        <p:tgtEl>
                                          <p:spTgt spid="1848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8495"/>
                                        </p:tgtEl>
                                        <p:attrNameLst>
                                          <p:attrName>style.visibility</p:attrName>
                                        </p:attrNameLst>
                                      </p:cBhvr>
                                      <p:to>
                                        <p:strVal val="visible"/>
                                      </p:to>
                                    </p:set>
                                    <p:animEffect transition="in" filter="wipe(left)">
                                      <p:cBhvr>
                                        <p:cTn id="26" dur="500"/>
                                        <p:tgtEl>
                                          <p:spTgt spid="184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487"/>
                                        </p:tgtEl>
                                        <p:attrNameLst>
                                          <p:attrName>style.visibility</p:attrName>
                                        </p:attrNameLst>
                                      </p:cBhvr>
                                      <p:to>
                                        <p:strVal val="visible"/>
                                      </p:to>
                                    </p:set>
                                    <p:animEffect transition="in" filter="wipe(left)">
                                      <p:cBhvr>
                                        <p:cTn id="31" dur="500"/>
                                        <p:tgtEl>
                                          <p:spTgt spid="18487"/>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490"/>
                                        </p:tgtEl>
                                        <p:attrNameLst>
                                          <p:attrName>style.visibility</p:attrName>
                                        </p:attrNameLst>
                                      </p:cBhvr>
                                      <p:to>
                                        <p:strVal val="visible"/>
                                      </p:to>
                                    </p:set>
                                    <p:animEffect transition="in" filter="wipe(left)">
                                      <p:cBhvr>
                                        <p:cTn id="35" dur="500"/>
                                        <p:tgtEl>
                                          <p:spTgt spid="18490"/>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8493"/>
                                        </p:tgtEl>
                                        <p:attrNameLst>
                                          <p:attrName>style.visibility</p:attrName>
                                        </p:attrNameLst>
                                      </p:cBhvr>
                                      <p:to>
                                        <p:strVal val="visible"/>
                                      </p:to>
                                    </p:set>
                                    <p:animEffect transition="in" filter="wipe(left)">
                                      <p:cBhvr>
                                        <p:cTn id="39" dur="500"/>
                                        <p:tgtEl>
                                          <p:spTgt spid="18493"/>
                                        </p:tgtEl>
                                      </p:cBhvr>
                                    </p:animEffect>
                                  </p:childTnLst>
                                </p:cTn>
                              </p:par>
                            </p:childTnLst>
                          </p:cTn>
                        </p:par>
                        <p:par>
                          <p:cTn id="40" fill="hold" nodeType="afterGroup">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8496"/>
                                        </p:tgtEl>
                                        <p:attrNameLst>
                                          <p:attrName>style.visibility</p:attrName>
                                        </p:attrNameLst>
                                      </p:cBhvr>
                                      <p:to>
                                        <p:strVal val="visible"/>
                                      </p:to>
                                    </p:set>
                                    <p:animEffect transition="in" filter="wipe(left)">
                                      <p:cBhvr>
                                        <p:cTn id="43" dur="500"/>
                                        <p:tgtEl>
                                          <p:spTgt spid="184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88"/>
                                        </p:tgtEl>
                                        <p:attrNameLst>
                                          <p:attrName>style.visibility</p:attrName>
                                        </p:attrNameLst>
                                      </p:cBhvr>
                                      <p:to>
                                        <p:strVal val="visible"/>
                                      </p:to>
                                    </p:set>
                                    <p:animEffect transition="in" filter="wipe(left)">
                                      <p:cBhvr>
                                        <p:cTn id="48" dur="500"/>
                                        <p:tgtEl>
                                          <p:spTgt spid="18488"/>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8491"/>
                                        </p:tgtEl>
                                        <p:attrNameLst>
                                          <p:attrName>style.visibility</p:attrName>
                                        </p:attrNameLst>
                                      </p:cBhvr>
                                      <p:to>
                                        <p:strVal val="visible"/>
                                      </p:to>
                                    </p:set>
                                    <p:animEffect transition="in" filter="wipe(left)">
                                      <p:cBhvr>
                                        <p:cTn id="52" dur="500"/>
                                        <p:tgtEl>
                                          <p:spTgt spid="18491"/>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8494"/>
                                        </p:tgtEl>
                                        <p:attrNameLst>
                                          <p:attrName>style.visibility</p:attrName>
                                        </p:attrNameLst>
                                      </p:cBhvr>
                                      <p:to>
                                        <p:strVal val="visible"/>
                                      </p:to>
                                    </p:set>
                                    <p:animEffect transition="in" filter="wipe(left)">
                                      <p:cBhvr>
                                        <p:cTn id="56" dur="500"/>
                                        <p:tgtEl>
                                          <p:spTgt spid="18494"/>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8497"/>
                                        </p:tgtEl>
                                        <p:attrNameLst>
                                          <p:attrName>style.visibility</p:attrName>
                                        </p:attrNameLst>
                                      </p:cBhvr>
                                      <p:to>
                                        <p:strVal val="visible"/>
                                      </p:to>
                                    </p:set>
                                    <p:animEffect transition="in" filter="wipe(left)">
                                      <p:cBhvr>
                                        <p:cTn id="60" dur="500"/>
                                        <p:tgtEl>
                                          <p:spTgt spid="1849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8445"/>
                                        </p:tgtEl>
                                        <p:attrNameLst>
                                          <p:attrName>style.visibility</p:attrName>
                                        </p:attrNameLst>
                                      </p:cBhvr>
                                      <p:to>
                                        <p:strVal val="visible"/>
                                      </p:to>
                                    </p:set>
                                    <p:animEffect transition="in" filter="wipe(left)">
                                      <p:cBhvr>
                                        <p:cTn id="65" dur="500"/>
                                        <p:tgtEl>
                                          <p:spTgt spid="1844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8536"/>
                                        </p:tgtEl>
                                        <p:attrNameLst>
                                          <p:attrName>style.visibility</p:attrName>
                                        </p:attrNameLst>
                                      </p:cBhvr>
                                      <p:to>
                                        <p:strVal val="visible"/>
                                      </p:to>
                                    </p:set>
                                    <p:animEffect transition="in" filter="wipe(left)">
                                      <p:cBhvr>
                                        <p:cTn id="70" dur="500"/>
                                        <p:tgtEl>
                                          <p:spTgt spid="185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8498"/>
                                        </p:tgtEl>
                                        <p:attrNameLst>
                                          <p:attrName>style.visibility</p:attrName>
                                        </p:attrNameLst>
                                      </p:cBhvr>
                                      <p:to>
                                        <p:strVal val="visible"/>
                                      </p:to>
                                    </p:set>
                                    <p:animEffect transition="in" filter="wipe(up)">
                                      <p:cBhvr>
                                        <p:cTn id="75" dur="500"/>
                                        <p:tgtEl>
                                          <p:spTgt spid="18498"/>
                                        </p:tgtEl>
                                      </p:cBhvr>
                                    </p:animEffec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8532"/>
                                        </p:tgtEl>
                                        <p:attrNameLst>
                                          <p:attrName>style.visibility</p:attrName>
                                        </p:attrNameLst>
                                      </p:cBhvr>
                                      <p:to>
                                        <p:strVal val="visible"/>
                                      </p:to>
                                    </p:set>
                                    <p:animEffect transition="in" filter="wipe(left)">
                                      <p:cBhvr>
                                        <p:cTn id="79" dur="500"/>
                                        <p:tgtEl>
                                          <p:spTgt spid="18532"/>
                                        </p:tgtEl>
                                      </p:cBhvr>
                                    </p:animEffect>
                                  </p:childTnLst>
                                </p:cTn>
                              </p:par>
                            </p:childTnLst>
                          </p:cTn>
                        </p:par>
                        <p:par>
                          <p:cTn id="80" fill="hold" nodeType="afterGroup">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18502"/>
                                        </p:tgtEl>
                                        <p:attrNameLst>
                                          <p:attrName>style.visibility</p:attrName>
                                        </p:attrNameLst>
                                      </p:cBhvr>
                                      <p:to>
                                        <p:strVal val="visible"/>
                                      </p:to>
                                    </p:set>
                                    <p:animEffect transition="in" filter="wipe(up)">
                                      <p:cBhvr>
                                        <p:cTn id="83" dur="500"/>
                                        <p:tgtEl>
                                          <p:spTgt spid="18502"/>
                                        </p:tgtEl>
                                      </p:cBhvr>
                                    </p:animEffect>
                                  </p:childTnLst>
                                </p:cTn>
                              </p:par>
                            </p:childTnLst>
                          </p:cTn>
                        </p:par>
                        <p:par>
                          <p:cTn id="84" fill="hold" nodeType="afterGroup">
                            <p:stCondLst>
                              <p:cond delay="1500"/>
                            </p:stCondLst>
                            <p:childTnLst>
                              <p:par>
                                <p:cTn id="85" presetID="22" presetClass="entr" presetSubtype="8" fill="hold" grpId="0" nodeType="afterEffect">
                                  <p:stCondLst>
                                    <p:cond delay="0"/>
                                  </p:stCondLst>
                                  <p:childTnLst>
                                    <p:set>
                                      <p:cBhvr>
                                        <p:cTn id="86" dur="1" fill="hold">
                                          <p:stCondLst>
                                            <p:cond delay="0"/>
                                          </p:stCondLst>
                                        </p:cTn>
                                        <p:tgtEl>
                                          <p:spTgt spid="18535"/>
                                        </p:tgtEl>
                                        <p:attrNameLst>
                                          <p:attrName>style.visibility</p:attrName>
                                        </p:attrNameLst>
                                      </p:cBhvr>
                                      <p:to>
                                        <p:strVal val="visible"/>
                                      </p:to>
                                    </p:set>
                                    <p:animEffect transition="in" filter="wipe(left)">
                                      <p:cBhvr>
                                        <p:cTn id="87" dur="500"/>
                                        <p:tgtEl>
                                          <p:spTgt spid="1853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8499"/>
                                        </p:tgtEl>
                                        <p:attrNameLst>
                                          <p:attrName>style.visibility</p:attrName>
                                        </p:attrNameLst>
                                      </p:cBhvr>
                                      <p:to>
                                        <p:strVal val="visible"/>
                                      </p:to>
                                    </p:set>
                                    <p:animEffect transition="in" filter="wipe(up)">
                                      <p:cBhvr>
                                        <p:cTn id="92" dur="500"/>
                                        <p:tgtEl>
                                          <p:spTgt spid="18499"/>
                                        </p:tgtEl>
                                      </p:cBhvr>
                                    </p:animEffect>
                                  </p:childTnLst>
                                </p:cTn>
                              </p:par>
                            </p:childTnLst>
                          </p:cTn>
                        </p:par>
                        <p:par>
                          <p:cTn id="93" fill="hold" nodeType="afterGroup">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18533"/>
                                        </p:tgtEl>
                                        <p:attrNameLst>
                                          <p:attrName>style.visibility</p:attrName>
                                        </p:attrNameLst>
                                      </p:cBhvr>
                                      <p:to>
                                        <p:strVal val="visible"/>
                                      </p:to>
                                    </p:set>
                                    <p:animEffect transition="in" filter="wipe(left)">
                                      <p:cBhvr>
                                        <p:cTn id="96" dur="500"/>
                                        <p:tgtEl>
                                          <p:spTgt spid="18533"/>
                                        </p:tgtEl>
                                      </p:cBhvr>
                                    </p:animEffect>
                                  </p:childTnLst>
                                </p:cTn>
                              </p:par>
                            </p:childTnLst>
                          </p:cTn>
                        </p:par>
                        <p:par>
                          <p:cTn id="97" fill="hold" nodeType="afterGroup">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18500"/>
                                        </p:tgtEl>
                                        <p:attrNameLst>
                                          <p:attrName>style.visibility</p:attrName>
                                        </p:attrNameLst>
                                      </p:cBhvr>
                                      <p:to>
                                        <p:strVal val="visible"/>
                                      </p:to>
                                    </p:set>
                                    <p:animEffect transition="in" filter="wipe(up)">
                                      <p:cBhvr>
                                        <p:cTn id="100" dur="500"/>
                                        <p:tgtEl>
                                          <p:spTgt spid="18500"/>
                                        </p:tgtEl>
                                      </p:cBhvr>
                                    </p:animEffect>
                                  </p:childTnLst>
                                </p:cTn>
                              </p:par>
                            </p:childTnLst>
                          </p:cTn>
                        </p:par>
                        <p:par>
                          <p:cTn id="101" fill="hold" nodeType="afterGroup">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18534"/>
                                        </p:tgtEl>
                                        <p:attrNameLst>
                                          <p:attrName>style.visibility</p:attrName>
                                        </p:attrNameLst>
                                      </p:cBhvr>
                                      <p:to>
                                        <p:strVal val="visible"/>
                                      </p:to>
                                    </p:set>
                                    <p:animEffect transition="in" filter="wipe(left)">
                                      <p:cBhvr>
                                        <p:cTn id="104" dur="500"/>
                                        <p:tgtEl>
                                          <p:spTgt spid="18534"/>
                                        </p:tgtEl>
                                      </p:cBhvr>
                                    </p:animEffect>
                                  </p:childTnLst>
                                </p:cTn>
                              </p:par>
                            </p:childTnLst>
                          </p:cTn>
                        </p:par>
                        <p:par>
                          <p:cTn id="105" fill="hold" nodeType="afterGroup">
                            <p:stCondLst>
                              <p:cond delay="2000"/>
                            </p:stCondLst>
                            <p:childTnLst>
                              <p:par>
                                <p:cTn id="106" presetID="22" presetClass="entr" presetSubtype="1" fill="hold" grpId="0" nodeType="afterEffect">
                                  <p:stCondLst>
                                    <p:cond delay="0"/>
                                  </p:stCondLst>
                                  <p:childTnLst>
                                    <p:set>
                                      <p:cBhvr>
                                        <p:cTn id="107" dur="1" fill="hold">
                                          <p:stCondLst>
                                            <p:cond delay="0"/>
                                          </p:stCondLst>
                                        </p:cTn>
                                        <p:tgtEl>
                                          <p:spTgt spid="18503"/>
                                        </p:tgtEl>
                                        <p:attrNameLst>
                                          <p:attrName>style.visibility</p:attrName>
                                        </p:attrNameLst>
                                      </p:cBhvr>
                                      <p:to>
                                        <p:strVal val="visible"/>
                                      </p:to>
                                    </p:set>
                                    <p:animEffect transition="in" filter="wipe(up)">
                                      <p:cBhvr>
                                        <p:cTn id="108" dur="500"/>
                                        <p:tgtEl>
                                          <p:spTgt spid="18503"/>
                                        </p:tgtEl>
                                      </p:cBhvr>
                                    </p:animEffect>
                                  </p:childTnLst>
                                </p:cTn>
                              </p:par>
                            </p:childTnLst>
                          </p:cTn>
                        </p:par>
                        <p:par>
                          <p:cTn id="109" fill="hold" nodeType="afterGroup">
                            <p:stCondLst>
                              <p:cond delay="2500"/>
                            </p:stCondLst>
                            <p:childTnLst>
                              <p:par>
                                <p:cTn id="110" presetID="22" presetClass="entr" presetSubtype="8" fill="hold" grpId="0" nodeType="afterEffect">
                                  <p:stCondLst>
                                    <p:cond delay="0"/>
                                  </p:stCondLst>
                                  <p:childTnLst>
                                    <p:set>
                                      <p:cBhvr>
                                        <p:cTn id="111" dur="1" fill="hold">
                                          <p:stCondLst>
                                            <p:cond delay="0"/>
                                          </p:stCondLst>
                                        </p:cTn>
                                        <p:tgtEl>
                                          <p:spTgt spid="18537"/>
                                        </p:tgtEl>
                                        <p:attrNameLst>
                                          <p:attrName>style.visibility</p:attrName>
                                        </p:attrNameLst>
                                      </p:cBhvr>
                                      <p:to>
                                        <p:strVal val="visible"/>
                                      </p:to>
                                    </p:set>
                                    <p:animEffect transition="in" filter="wipe(left)">
                                      <p:cBhvr>
                                        <p:cTn id="112" dur="500"/>
                                        <p:tgtEl>
                                          <p:spTgt spid="18537"/>
                                        </p:tgtEl>
                                      </p:cBhvr>
                                    </p:animEffect>
                                  </p:childTnLst>
                                </p:cTn>
                              </p:par>
                            </p:childTnLst>
                          </p:cTn>
                        </p:par>
                        <p:par>
                          <p:cTn id="113" fill="hold" nodeType="afterGroup">
                            <p:stCondLst>
                              <p:cond delay="3000"/>
                            </p:stCondLst>
                            <p:childTnLst>
                              <p:par>
                                <p:cTn id="114" presetID="22" presetClass="entr" presetSubtype="1" fill="hold" grpId="0" nodeType="afterEffect">
                                  <p:stCondLst>
                                    <p:cond delay="0"/>
                                  </p:stCondLst>
                                  <p:childTnLst>
                                    <p:set>
                                      <p:cBhvr>
                                        <p:cTn id="115" dur="1" fill="hold">
                                          <p:stCondLst>
                                            <p:cond delay="0"/>
                                          </p:stCondLst>
                                        </p:cTn>
                                        <p:tgtEl>
                                          <p:spTgt spid="18504"/>
                                        </p:tgtEl>
                                        <p:attrNameLst>
                                          <p:attrName>style.visibility</p:attrName>
                                        </p:attrNameLst>
                                      </p:cBhvr>
                                      <p:to>
                                        <p:strVal val="visible"/>
                                      </p:to>
                                    </p:set>
                                    <p:animEffect transition="in" filter="wipe(up)">
                                      <p:cBhvr>
                                        <p:cTn id="116" dur="500"/>
                                        <p:tgtEl>
                                          <p:spTgt spid="18504"/>
                                        </p:tgtEl>
                                      </p:cBhvr>
                                    </p:animEffect>
                                  </p:childTnLst>
                                </p:cTn>
                              </p:par>
                            </p:childTnLst>
                          </p:cTn>
                        </p:par>
                        <p:par>
                          <p:cTn id="117" fill="hold" nodeType="afterGroup">
                            <p:stCondLst>
                              <p:cond delay="3500"/>
                            </p:stCondLst>
                            <p:childTnLst>
                              <p:par>
                                <p:cTn id="118" presetID="22" presetClass="entr" presetSubtype="8" fill="hold" grpId="0" nodeType="afterEffect">
                                  <p:stCondLst>
                                    <p:cond delay="0"/>
                                  </p:stCondLst>
                                  <p:childTnLst>
                                    <p:set>
                                      <p:cBhvr>
                                        <p:cTn id="119" dur="1" fill="hold">
                                          <p:stCondLst>
                                            <p:cond delay="0"/>
                                          </p:stCondLst>
                                        </p:cTn>
                                        <p:tgtEl>
                                          <p:spTgt spid="18538"/>
                                        </p:tgtEl>
                                        <p:attrNameLst>
                                          <p:attrName>style.visibility</p:attrName>
                                        </p:attrNameLst>
                                      </p:cBhvr>
                                      <p:to>
                                        <p:strVal val="visible"/>
                                      </p:to>
                                    </p:set>
                                    <p:animEffect transition="in" filter="wipe(left)">
                                      <p:cBhvr>
                                        <p:cTn id="120" dur="500"/>
                                        <p:tgtEl>
                                          <p:spTgt spid="18538"/>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8505"/>
                                        </p:tgtEl>
                                        <p:attrNameLst>
                                          <p:attrName>style.visibility</p:attrName>
                                        </p:attrNameLst>
                                      </p:cBhvr>
                                      <p:to>
                                        <p:strVal val="visible"/>
                                      </p:to>
                                    </p:set>
                                    <p:animEffect transition="in" filter="wipe(up)">
                                      <p:cBhvr>
                                        <p:cTn id="125" dur="500"/>
                                        <p:tgtEl>
                                          <p:spTgt spid="18505"/>
                                        </p:tgtEl>
                                      </p:cBhvr>
                                    </p:animEffect>
                                  </p:childTnLst>
                                </p:cTn>
                              </p:par>
                            </p:childTnLst>
                          </p:cTn>
                        </p:par>
                        <p:par>
                          <p:cTn id="126" fill="hold" nodeType="afterGroup">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8539"/>
                                        </p:tgtEl>
                                        <p:attrNameLst>
                                          <p:attrName>style.visibility</p:attrName>
                                        </p:attrNameLst>
                                      </p:cBhvr>
                                      <p:to>
                                        <p:strVal val="visible"/>
                                      </p:to>
                                    </p:set>
                                    <p:animEffect transition="in" filter="wipe(left)">
                                      <p:cBhvr>
                                        <p:cTn id="129" dur="500"/>
                                        <p:tgtEl>
                                          <p:spTgt spid="18539"/>
                                        </p:tgtEl>
                                      </p:cBhvr>
                                    </p:animEffect>
                                  </p:childTnLst>
                                </p:cTn>
                              </p:par>
                            </p:childTnLst>
                          </p:cTn>
                        </p:par>
                        <p:par>
                          <p:cTn id="130" fill="hold" nodeType="afterGroup">
                            <p:stCondLst>
                              <p:cond delay="1000"/>
                            </p:stCondLst>
                            <p:childTnLst>
                              <p:par>
                                <p:cTn id="131" presetID="22" presetClass="entr" presetSubtype="1" fill="hold" grpId="0" nodeType="afterEffect">
                                  <p:stCondLst>
                                    <p:cond delay="0"/>
                                  </p:stCondLst>
                                  <p:childTnLst>
                                    <p:set>
                                      <p:cBhvr>
                                        <p:cTn id="132" dur="1" fill="hold">
                                          <p:stCondLst>
                                            <p:cond delay="0"/>
                                          </p:stCondLst>
                                        </p:cTn>
                                        <p:tgtEl>
                                          <p:spTgt spid="18501"/>
                                        </p:tgtEl>
                                        <p:attrNameLst>
                                          <p:attrName>style.visibility</p:attrName>
                                        </p:attrNameLst>
                                      </p:cBhvr>
                                      <p:to>
                                        <p:strVal val="visible"/>
                                      </p:to>
                                    </p:set>
                                    <p:animEffect transition="in" filter="wipe(up)">
                                      <p:cBhvr>
                                        <p:cTn id="133" dur="500"/>
                                        <p:tgtEl>
                                          <p:spTgt spid="18501"/>
                                        </p:tgtEl>
                                      </p:cBhvr>
                                    </p:animEffect>
                                  </p:childTnLst>
                                </p:cTn>
                              </p:par>
                            </p:childTnLst>
                          </p:cTn>
                        </p:par>
                        <p:par>
                          <p:cTn id="134" fill="hold" nodeType="afterGroup">
                            <p:stCondLst>
                              <p:cond delay="1500"/>
                            </p:stCondLst>
                            <p:childTnLst>
                              <p:par>
                                <p:cTn id="135" presetID="22" presetClass="entr" presetSubtype="8" fill="hold" grpId="0" nodeType="afterEffect">
                                  <p:stCondLst>
                                    <p:cond delay="0"/>
                                  </p:stCondLst>
                                  <p:childTnLst>
                                    <p:set>
                                      <p:cBhvr>
                                        <p:cTn id="136" dur="1" fill="hold">
                                          <p:stCondLst>
                                            <p:cond delay="0"/>
                                          </p:stCondLst>
                                        </p:cTn>
                                        <p:tgtEl>
                                          <p:spTgt spid="18542"/>
                                        </p:tgtEl>
                                        <p:attrNameLst>
                                          <p:attrName>style.visibility</p:attrName>
                                        </p:attrNameLst>
                                      </p:cBhvr>
                                      <p:to>
                                        <p:strVal val="visible"/>
                                      </p:to>
                                    </p:set>
                                    <p:animEffect transition="in" filter="wipe(left)">
                                      <p:cBhvr>
                                        <p:cTn id="137" dur="500"/>
                                        <p:tgtEl>
                                          <p:spTgt spid="18542"/>
                                        </p:tgtEl>
                                      </p:cBhvr>
                                    </p:animEffect>
                                  </p:childTnLst>
                                </p:cTn>
                              </p:par>
                            </p:childTnLst>
                          </p:cTn>
                        </p:par>
                        <p:par>
                          <p:cTn id="138" fill="hold" nodeType="afterGroup">
                            <p:stCondLst>
                              <p:cond delay="2000"/>
                            </p:stCondLst>
                            <p:childTnLst>
                              <p:par>
                                <p:cTn id="139" presetID="22" presetClass="entr" presetSubtype="1" fill="hold" grpId="0" nodeType="afterEffect">
                                  <p:stCondLst>
                                    <p:cond delay="0"/>
                                  </p:stCondLst>
                                  <p:childTnLst>
                                    <p:set>
                                      <p:cBhvr>
                                        <p:cTn id="140" dur="1" fill="hold">
                                          <p:stCondLst>
                                            <p:cond delay="0"/>
                                          </p:stCondLst>
                                        </p:cTn>
                                        <p:tgtEl>
                                          <p:spTgt spid="18506"/>
                                        </p:tgtEl>
                                        <p:attrNameLst>
                                          <p:attrName>style.visibility</p:attrName>
                                        </p:attrNameLst>
                                      </p:cBhvr>
                                      <p:to>
                                        <p:strVal val="visible"/>
                                      </p:to>
                                    </p:set>
                                    <p:animEffect transition="in" filter="wipe(up)">
                                      <p:cBhvr>
                                        <p:cTn id="141" dur="500"/>
                                        <p:tgtEl>
                                          <p:spTgt spid="18506"/>
                                        </p:tgtEl>
                                      </p:cBhvr>
                                    </p:animEffect>
                                  </p:childTnLst>
                                </p:cTn>
                              </p:par>
                            </p:childTnLst>
                          </p:cTn>
                        </p:par>
                        <p:par>
                          <p:cTn id="142" fill="hold" nodeType="afterGroup">
                            <p:stCondLst>
                              <p:cond delay="2500"/>
                            </p:stCondLst>
                            <p:childTnLst>
                              <p:par>
                                <p:cTn id="143" presetID="22" presetClass="entr" presetSubtype="8" fill="hold" grpId="0" nodeType="afterEffect">
                                  <p:stCondLst>
                                    <p:cond delay="0"/>
                                  </p:stCondLst>
                                  <p:childTnLst>
                                    <p:set>
                                      <p:cBhvr>
                                        <p:cTn id="144" dur="1" fill="hold">
                                          <p:stCondLst>
                                            <p:cond delay="0"/>
                                          </p:stCondLst>
                                        </p:cTn>
                                        <p:tgtEl>
                                          <p:spTgt spid="18540"/>
                                        </p:tgtEl>
                                        <p:attrNameLst>
                                          <p:attrName>style.visibility</p:attrName>
                                        </p:attrNameLst>
                                      </p:cBhvr>
                                      <p:to>
                                        <p:strVal val="visible"/>
                                      </p:to>
                                    </p:set>
                                    <p:animEffect transition="in" filter="wipe(left)">
                                      <p:cBhvr>
                                        <p:cTn id="145" dur="500"/>
                                        <p:tgtEl>
                                          <p:spTgt spid="18540"/>
                                        </p:tgtEl>
                                      </p:cBhvr>
                                    </p:animEffect>
                                  </p:childTnLst>
                                </p:cTn>
                              </p:par>
                            </p:childTnLst>
                          </p:cTn>
                        </p:par>
                        <p:par>
                          <p:cTn id="146" fill="hold" nodeType="afterGroup">
                            <p:stCondLst>
                              <p:cond delay="3000"/>
                            </p:stCondLst>
                            <p:childTnLst>
                              <p:par>
                                <p:cTn id="147" presetID="22" presetClass="entr" presetSubtype="1" fill="hold" grpId="0" nodeType="afterEffect">
                                  <p:stCondLst>
                                    <p:cond delay="0"/>
                                  </p:stCondLst>
                                  <p:childTnLst>
                                    <p:set>
                                      <p:cBhvr>
                                        <p:cTn id="148" dur="1" fill="hold">
                                          <p:stCondLst>
                                            <p:cond delay="0"/>
                                          </p:stCondLst>
                                        </p:cTn>
                                        <p:tgtEl>
                                          <p:spTgt spid="18507"/>
                                        </p:tgtEl>
                                        <p:attrNameLst>
                                          <p:attrName>style.visibility</p:attrName>
                                        </p:attrNameLst>
                                      </p:cBhvr>
                                      <p:to>
                                        <p:strVal val="visible"/>
                                      </p:to>
                                    </p:set>
                                    <p:animEffect transition="in" filter="wipe(up)">
                                      <p:cBhvr>
                                        <p:cTn id="149" dur="500"/>
                                        <p:tgtEl>
                                          <p:spTgt spid="18507"/>
                                        </p:tgtEl>
                                      </p:cBhvr>
                                    </p:animEffect>
                                  </p:childTnLst>
                                </p:cTn>
                              </p:par>
                            </p:childTnLst>
                          </p:cTn>
                        </p:par>
                        <p:par>
                          <p:cTn id="150" fill="hold" nodeType="afterGroup">
                            <p:stCondLst>
                              <p:cond delay="3500"/>
                            </p:stCondLst>
                            <p:childTnLst>
                              <p:par>
                                <p:cTn id="151" presetID="22" presetClass="entr" presetSubtype="8" fill="hold" grpId="0" nodeType="afterEffect">
                                  <p:stCondLst>
                                    <p:cond delay="0"/>
                                  </p:stCondLst>
                                  <p:childTnLst>
                                    <p:set>
                                      <p:cBhvr>
                                        <p:cTn id="152" dur="1" fill="hold">
                                          <p:stCondLst>
                                            <p:cond delay="0"/>
                                          </p:stCondLst>
                                        </p:cTn>
                                        <p:tgtEl>
                                          <p:spTgt spid="18541"/>
                                        </p:tgtEl>
                                        <p:attrNameLst>
                                          <p:attrName>style.visibility</p:attrName>
                                        </p:attrNameLst>
                                      </p:cBhvr>
                                      <p:to>
                                        <p:strVal val="visible"/>
                                      </p:to>
                                    </p:set>
                                    <p:animEffect transition="in" filter="wipe(left)">
                                      <p:cBhvr>
                                        <p:cTn id="153" dur="500"/>
                                        <p:tgtEl>
                                          <p:spTgt spid="1854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8508"/>
                                        </p:tgtEl>
                                        <p:attrNameLst>
                                          <p:attrName>style.visibility</p:attrName>
                                        </p:attrNameLst>
                                      </p:cBhvr>
                                      <p:to>
                                        <p:strVal val="visible"/>
                                      </p:to>
                                    </p:set>
                                    <p:animEffect transition="in" filter="wipe(up)">
                                      <p:cBhvr>
                                        <p:cTn id="158" dur="500"/>
                                        <p:tgtEl>
                                          <p:spTgt spid="18508"/>
                                        </p:tgtEl>
                                      </p:cBhvr>
                                    </p:animEffect>
                                  </p:childTnLst>
                                </p:cTn>
                              </p:par>
                            </p:childTnLst>
                          </p:cTn>
                        </p:par>
                        <p:par>
                          <p:cTn id="159" fill="hold" nodeType="afterGroup">
                            <p:stCondLst>
                              <p:cond delay="500"/>
                            </p:stCondLst>
                            <p:childTnLst>
                              <p:par>
                                <p:cTn id="160" presetID="22" presetClass="entr" presetSubtype="1" fill="hold" grpId="0" nodeType="afterEffect">
                                  <p:stCondLst>
                                    <p:cond delay="0"/>
                                  </p:stCondLst>
                                  <p:childTnLst>
                                    <p:set>
                                      <p:cBhvr>
                                        <p:cTn id="161" dur="1" fill="hold">
                                          <p:stCondLst>
                                            <p:cond delay="0"/>
                                          </p:stCondLst>
                                        </p:cTn>
                                        <p:tgtEl>
                                          <p:spTgt spid="18531"/>
                                        </p:tgtEl>
                                        <p:attrNameLst>
                                          <p:attrName>style.visibility</p:attrName>
                                        </p:attrNameLst>
                                      </p:cBhvr>
                                      <p:to>
                                        <p:strVal val="visible"/>
                                      </p:to>
                                    </p:set>
                                    <p:animEffect transition="in" filter="wipe(up)">
                                      <p:cBhvr>
                                        <p:cTn id="162" dur="500"/>
                                        <p:tgtEl>
                                          <p:spTgt spid="18531"/>
                                        </p:tgtEl>
                                      </p:cBhvr>
                                    </p:animEffect>
                                  </p:childTnLst>
                                </p:cTn>
                              </p:par>
                            </p:childTnLst>
                          </p:cTn>
                        </p:par>
                        <p:par>
                          <p:cTn id="163" fill="hold" nodeType="afterGroup">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18511"/>
                                        </p:tgtEl>
                                        <p:attrNameLst>
                                          <p:attrName>style.visibility</p:attrName>
                                        </p:attrNameLst>
                                      </p:cBhvr>
                                      <p:to>
                                        <p:strVal val="visible"/>
                                      </p:to>
                                    </p:set>
                                    <p:animEffect transition="in" filter="wipe(up)">
                                      <p:cBhvr>
                                        <p:cTn id="166" dur="500"/>
                                        <p:tgtEl>
                                          <p:spTgt spid="18511"/>
                                        </p:tgtEl>
                                      </p:cBhvr>
                                    </p:animEffect>
                                  </p:childTnLst>
                                </p:cTn>
                              </p:par>
                            </p:childTnLst>
                          </p:cTn>
                        </p:par>
                        <p:par>
                          <p:cTn id="167" fill="hold" nodeType="afterGroup">
                            <p:stCondLst>
                              <p:cond delay="2000"/>
                            </p:stCondLst>
                            <p:childTnLst>
                              <p:par>
                                <p:cTn id="168" presetID="22" presetClass="entr" presetSubtype="1" fill="hold" grpId="0" nodeType="afterEffect">
                                  <p:stCondLst>
                                    <p:cond delay="0"/>
                                  </p:stCondLst>
                                  <p:childTnLst>
                                    <p:set>
                                      <p:cBhvr>
                                        <p:cTn id="169" dur="1" fill="hold">
                                          <p:stCondLst>
                                            <p:cond delay="0"/>
                                          </p:stCondLst>
                                        </p:cTn>
                                        <p:tgtEl>
                                          <p:spTgt spid="18522"/>
                                        </p:tgtEl>
                                        <p:attrNameLst>
                                          <p:attrName>style.visibility</p:attrName>
                                        </p:attrNameLst>
                                      </p:cBhvr>
                                      <p:to>
                                        <p:strVal val="visible"/>
                                      </p:to>
                                    </p:set>
                                    <p:animEffect transition="in" filter="wipe(up)">
                                      <p:cBhvr>
                                        <p:cTn id="170" dur="500"/>
                                        <p:tgtEl>
                                          <p:spTgt spid="18522"/>
                                        </p:tgtEl>
                                      </p:cBhvr>
                                    </p:animEffect>
                                  </p:childTnLst>
                                </p:cTn>
                              </p:par>
                            </p:childTnLst>
                          </p:cTn>
                        </p:par>
                        <p:par>
                          <p:cTn id="171" fill="hold" nodeType="afterGroup">
                            <p:stCondLst>
                              <p:cond delay="2500"/>
                            </p:stCondLst>
                            <p:childTnLst>
                              <p:par>
                                <p:cTn id="172" presetID="22" presetClass="entr" presetSubtype="1" fill="hold" grpId="0" nodeType="afterEffect">
                                  <p:stCondLst>
                                    <p:cond delay="0"/>
                                  </p:stCondLst>
                                  <p:childTnLst>
                                    <p:set>
                                      <p:cBhvr>
                                        <p:cTn id="173" dur="1" fill="hold">
                                          <p:stCondLst>
                                            <p:cond delay="0"/>
                                          </p:stCondLst>
                                        </p:cTn>
                                        <p:tgtEl>
                                          <p:spTgt spid="18514"/>
                                        </p:tgtEl>
                                        <p:attrNameLst>
                                          <p:attrName>style.visibility</p:attrName>
                                        </p:attrNameLst>
                                      </p:cBhvr>
                                      <p:to>
                                        <p:strVal val="visible"/>
                                      </p:to>
                                    </p:set>
                                    <p:animEffect transition="in" filter="wipe(up)">
                                      <p:cBhvr>
                                        <p:cTn id="174" dur="500"/>
                                        <p:tgtEl>
                                          <p:spTgt spid="18514"/>
                                        </p:tgtEl>
                                      </p:cBhvr>
                                    </p:animEffect>
                                  </p:childTnLst>
                                </p:cTn>
                              </p:par>
                            </p:childTnLst>
                          </p:cTn>
                        </p:par>
                        <p:par>
                          <p:cTn id="175" fill="hold" nodeType="afterGroup">
                            <p:stCondLst>
                              <p:cond delay="3000"/>
                            </p:stCondLst>
                            <p:childTnLst>
                              <p:par>
                                <p:cTn id="176" presetID="22" presetClass="entr" presetSubtype="1" fill="hold" grpId="0" nodeType="afterEffect">
                                  <p:stCondLst>
                                    <p:cond delay="0"/>
                                  </p:stCondLst>
                                  <p:childTnLst>
                                    <p:set>
                                      <p:cBhvr>
                                        <p:cTn id="177" dur="1" fill="hold">
                                          <p:stCondLst>
                                            <p:cond delay="0"/>
                                          </p:stCondLst>
                                        </p:cTn>
                                        <p:tgtEl>
                                          <p:spTgt spid="18525"/>
                                        </p:tgtEl>
                                        <p:attrNameLst>
                                          <p:attrName>style.visibility</p:attrName>
                                        </p:attrNameLst>
                                      </p:cBhvr>
                                      <p:to>
                                        <p:strVal val="visible"/>
                                      </p:to>
                                    </p:set>
                                    <p:animEffect transition="in" filter="wipe(up)">
                                      <p:cBhvr>
                                        <p:cTn id="178" dur="500"/>
                                        <p:tgtEl>
                                          <p:spTgt spid="18525"/>
                                        </p:tgtEl>
                                      </p:cBhvr>
                                    </p:animEffect>
                                  </p:childTnLst>
                                </p:cTn>
                              </p:par>
                            </p:childTnLst>
                          </p:cTn>
                        </p:par>
                        <p:par>
                          <p:cTn id="179" fill="hold" nodeType="afterGroup">
                            <p:stCondLst>
                              <p:cond delay="3500"/>
                            </p:stCondLst>
                            <p:childTnLst>
                              <p:par>
                                <p:cTn id="180" presetID="22" presetClass="entr" presetSubtype="1" fill="hold" grpId="0" nodeType="afterEffect">
                                  <p:stCondLst>
                                    <p:cond delay="0"/>
                                  </p:stCondLst>
                                  <p:childTnLst>
                                    <p:set>
                                      <p:cBhvr>
                                        <p:cTn id="181" dur="1" fill="hold">
                                          <p:stCondLst>
                                            <p:cond delay="0"/>
                                          </p:stCondLst>
                                        </p:cTn>
                                        <p:tgtEl>
                                          <p:spTgt spid="18517"/>
                                        </p:tgtEl>
                                        <p:attrNameLst>
                                          <p:attrName>style.visibility</p:attrName>
                                        </p:attrNameLst>
                                      </p:cBhvr>
                                      <p:to>
                                        <p:strVal val="visible"/>
                                      </p:to>
                                    </p:set>
                                    <p:animEffect transition="in" filter="wipe(up)">
                                      <p:cBhvr>
                                        <p:cTn id="182" dur="500"/>
                                        <p:tgtEl>
                                          <p:spTgt spid="18517"/>
                                        </p:tgtEl>
                                      </p:cBhvr>
                                    </p:animEffect>
                                  </p:childTnLst>
                                </p:cTn>
                              </p:par>
                            </p:childTnLst>
                          </p:cTn>
                        </p:par>
                        <p:par>
                          <p:cTn id="183" fill="hold" nodeType="afterGroup">
                            <p:stCondLst>
                              <p:cond delay="4000"/>
                            </p:stCondLst>
                            <p:childTnLst>
                              <p:par>
                                <p:cTn id="184" presetID="22" presetClass="entr" presetSubtype="1" fill="hold" grpId="0" nodeType="afterEffect">
                                  <p:stCondLst>
                                    <p:cond delay="0"/>
                                  </p:stCondLst>
                                  <p:childTnLst>
                                    <p:set>
                                      <p:cBhvr>
                                        <p:cTn id="185" dur="1" fill="hold">
                                          <p:stCondLst>
                                            <p:cond delay="0"/>
                                          </p:stCondLst>
                                        </p:cTn>
                                        <p:tgtEl>
                                          <p:spTgt spid="18528"/>
                                        </p:tgtEl>
                                        <p:attrNameLst>
                                          <p:attrName>style.visibility</p:attrName>
                                        </p:attrNameLst>
                                      </p:cBhvr>
                                      <p:to>
                                        <p:strVal val="visible"/>
                                      </p:to>
                                    </p:set>
                                    <p:animEffect transition="in" filter="wipe(up)">
                                      <p:cBhvr>
                                        <p:cTn id="186" dur="500"/>
                                        <p:tgtEl>
                                          <p:spTgt spid="18528"/>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1" fill="hold" grpId="0" nodeType="clickEffect">
                                  <p:stCondLst>
                                    <p:cond delay="0"/>
                                  </p:stCondLst>
                                  <p:childTnLst>
                                    <p:set>
                                      <p:cBhvr>
                                        <p:cTn id="190" dur="1" fill="hold">
                                          <p:stCondLst>
                                            <p:cond delay="0"/>
                                          </p:stCondLst>
                                        </p:cTn>
                                        <p:tgtEl>
                                          <p:spTgt spid="18509"/>
                                        </p:tgtEl>
                                        <p:attrNameLst>
                                          <p:attrName>style.visibility</p:attrName>
                                        </p:attrNameLst>
                                      </p:cBhvr>
                                      <p:to>
                                        <p:strVal val="visible"/>
                                      </p:to>
                                    </p:set>
                                    <p:animEffect transition="in" filter="wipe(up)">
                                      <p:cBhvr>
                                        <p:cTn id="191" dur="500"/>
                                        <p:tgtEl>
                                          <p:spTgt spid="18509"/>
                                        </p:tgtEl>
                                      </p:cBhvr>
                                    </p:animEffect>
                                  </p:childTnLst>
                                </p:cTn>
                              </p:par>
                            </p:childTnLst>
                          </p:cTn>
                        </p:par>
                        <p:par>
                          <p:cTn id="192" fill="hold" nodeType="afterGroup">
                            <p:stCondLst>
                              <p:cond delay="500"/>
                            </p:stCondLst>
                            <p:childTnLst>
                              <p:par>
                                <p:cTn id="193" presetID="22" presetClass="entr" presetSubtype="1" fill="hold" grpId="0" nodeType="afterEffect">
                                  <p:stCondLst>
                                    <p:cond delay="0"/>
                                  </p:stCondLst>
                                  <p:childTnLst>
                                    <p:set>
                                      <p:cBhvr>
                                        <p:cTn id="194" dur="1" fill="hold">
                                          <p:stCondLst>
                                            <p:cond delay="0"/>
                                          </p:stCondLst>
                                        </p:cTn>
                                        <p:tgtEl>
                                          <p:spTgt spid="18520"/>
                                        </p:tgtEl>
                                        <p:attrNameLst>
                                          <p:attrName>style.visibility</p:attrName>
                                        </p:attrNameLst>
                                      </p:cBhvr>
                                      <p:to>
                                        <p:strVal val="visible"/>
                                      </p:to>
                                    </p:set>
                                    <p:animEffect transition="in" filter="wipe(up)">
                                      <p:cBhvr>
                                        <p:cTn id="195" dur="500"/>
                                        <p:tgtEl>
                                          <p:spTgt spid="18520"/>
                                        </p:tgtEl>
                                      </p:cBhvr>
                                    </p:animEffect>
                                  </p:childTnLst>
                                </p:cTn>
                              </p:par>
                            </p:childTnLst>
                          </p:cTn>
                        </p:par>
                        <p:par>
                          <p:cTn id="196" fill="hold" nodeType="afterGroup">
                            <p:stCondLst>
                              <p:cond delay="1000"/>
                            </p:stCondLst>
                            <p:childTnLst>
                              <p:par>
                                <p:cTn id="197" presetID="22" presetClass="entr" presetSubtype="1" fill="hold" grpId="0" nodeType="afterEffect">
                                  <p:stCondLst>
                                    <p:cond delay="0"/>
                                  </p:stCondLst>
                                  <p:childTnLst>
                                    <p:set>
                                      <p:cBhvr>
                                        <p:cTn id="198" dur="1" fill="hold">
                                          <p:stCondLst>
                                            <p:cond delay="0"/>
                                          </p:stCondLst>
                                        </p:cTn>
                                        <p:tgtEl>
                                          <p:spTgt spid="18510"/>
                                        </p:tgtEl>
                                        <p:attrNameLst>
                                          <p:attrName>style.visibility</p:attrName>
                                        </p:attrNameLst>
                                      </p:cBhvr>
                                      <p:to>
                                        <p:strVal val="visible"/>
                                      </p:to>
                                    </p:set>
                                    <p:animEffect transition="in" filter="wipe(up)">
                                      <p:cBhvr>
                                        <p:cTn id="199" dur="500"/>
                                        <p:tgtEl>
                                          <p:spTgt spid="18510"/>
                                        </p:tgtEl>
                                      </p:cBhvr>
                                    </p:animEffect>
                                  </p:childTnLst>
                                </p:cTn>
                              </p:par>
                            </p:childTnLst>
                          </p:cTn>
                        </p:par>
                        <p:par>
                          <p:cTn id="200" fill="hold" nodeType="afterGroup">
                            <p:stCondLst>
                              <p:cond delay="1500"/>
                            </p:stCondLst>
                            <p:childTnLst>
                              <p:par>
                                <p:cTn id="201" presetID="22" presetClass="entr" presetSubtype="1" fill="hold" grpId="0" nodeType="afterEffect">
                                  <p:stCondLst>
                                    <p:cond delay="0"/>
                                  </p:stCondLst>
                                  <p:childTnLst>
                                    <p:set>
                                      <p:cBhvr>
                                        <p:cTn id="202" dur="1" fill="hold">
                                          <p:stCondLst>
                                            <p:cond delay="0"/>
                                          </p:stCondLst>
                                        </p:cTn>
                                        <p:tgtEl>
                                          <p:spTgt spid="18521"/>
                                        </p:tgtEl>
                                        <p:attrNameLst>
                                          <p:attrName>style.visibility</p:attrName>
                                        </p:attrNameLst>
                                      </p:cBhvr>
                                      <p:to>
                                        <p:strVal val="visible"/>
                                      </p:to>
                                    </p:set>
                                    <p:animEffect transition="in" filter="wipe(up)">
                                      <p:cBhvr>
                                        <p:cTn id="203" dur="500"/>
                                        <p:tgtEl>
                                          <p:spTgt spid="18521"/>
                                        </p:tgtEl>
                                      </p:cBhvr>
                                    </p:animEffect>
                                  </p:childTnLst>
                                </p:cTn>
                              </p:par>
                            </p:childTnLst>
                          </p:cTn>
                        </p:par>
                        <p:par>
                          <p:cTn id="204" fill="hold" nodeType="afterGroup">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18513"/>
                                        </p:tgtEl>
                                        <p:attrNameLst>
                                          <p:attrName>style.visibility</p:attrName>
                                        </p:attrNameLst>
                                      </p:cBhvr>
                                      <p:to>
                                        <p:strVal val="visible"/>
                                      </p:to>
                                    </p:set>
                                    <p:animEffect transition="in" filter="wipe(up)">
                                      <p:cBhvr>
                                        <p:cTn id="207" dur="500"/>
                                        <p:tgtEl>
                                          <p:spTgt spid="18513"/>
                                        </p:tgtEl>
                                      </p:cBhvr>
                                    </p:animEffect>
                                  </p:childTnLst>
                                </p:cTn>
                              </p:par>
                            </p:childTnLst>
                          </p:cTn>
                        </p:par>
                        <p:par>
                          <p:cTn id="208" fill="hold" nodeType="afterGroup">
                            <p:stCondLst>
                              <p:cond delay="2500"/>
                            </p:stCondLst>
                            <p:childTnLst>
                              <p:par>
                                <p:cTn id="209" presetID="22" presetClass="entr" presetSubtype="1" fill="hold" grpId="0" nodeType="afterEffect">
                                  <p:stCondLst>
                                    <p:cond delay="0"/>
                                  </p:stCondLst>
                                  <p:childTnLst>
                                    <p:set>
                                      <p:cBhvr>
                                        <p:cTn id="210" dur="1" fill="hold">
                                          <p:stCondLst>
                                            <p:cond delay="0"/>
                                          </p:stCondLst>
                                        </p:cTn>
                                        <p:tgtEl>
                                          <p:spTgt spid="18523"/>
                                        </p:tgtEl>
                                        <p:attrNameLst>
                                          <p:attrName>style.visibility</p:attrName>
                                        </p:attrNameLst>
                                      </p:cBhvr>
                                      <p:to>
                                        <p:strVal val="visible"/>
                                      </p:to>
                                    </p:set>
                                    <p:animEffect transition="in" filter="wipe(up)">
                                      <p:cBhvr>
                                        <p:cTn id="211" dur="500"/>
                                        <p:tgtEl>
                                          <p:spTgt spid="18523"/>
                                        </p:tgtEl>
                                      </p:cBhvr>
                                    </p:animEffect>
                                  </p:childTnLst>
                                </p:cTn>
                              </p:par>
                            </p:childTnLst>
                          </p:cTn>
                        </p:par>
                        <p:par>
                          <p:cTn id="212" fill="hold" nodeType="afterGroup">
                            <p:stCondLst>
                              <p:cond delay="3000"/>
                            </p:stCondLst>
                            <p:childTnLst>
                              <p:par>
                                <p:cTn id="213" presetID="22" presetClass="entr" presetSubtype="1" fill="hold" grpId="0" nodeType="afterEffect">
                                  <p:stCondLst>
                                    <p:cond delay="0"/>
                                  </p:stCondLst>
                                  <p:childTnLst>
                                    <p:set>
                                      <p:cBhvr>
                                        <p:cTn id="214" dur="1" fill="hold">
                                          <p:stCondLst>
                                            <p:cond delay="0"/>
                                          </p:stCondLst>
                                        </p:cTn>
                                        <p:tgtEl>
                                          <p:spTgt spid="18512"/>
                                        </p:tgtEl>
                                        <p:attrNameLst>
                                          <p:attrName>style.visibility</p:attrName>
                                        </p:attrNameLst>
                                      </p:cBhvr>
                                      <p:to>
                                        <p:strVal val="visible"/>
                                      </p:to>
                                    </p:set>
                                    <p:animEffect transition="in" filter="wipe(up)">
                                      <p:cBhvr>
                                        <p:cTn id="215" dur="500"/>
                                        <p:tgtEl>
                                          <p:spTgt spid="18512"/>
                                        </p:tgtEl>
                                      </p:cBhvr>
                                    </p:animEffect>
                                  </p:childTnLst>
                                </p:cTn>
                              </p:par>
                            </p:childTnLst>
                          </p:cTn>
                        </p:par>
                        <p:par>
                          <p:cTn id="216" fill="hold" nodeType="afterGroup">
                            <p:stCondLst>
                              <p:cond delay="3500"/>
                            </p:stCondLst>
                            <p:childTnLst>
                              <p:par>
                                <p:cTn id="217" presetID="22" presetClass="entr" presetSubtype="1" fill="hold" grpId="0" nodeType="afterEffect">
                                  <p:stCondLst>
                                    <p:cond delay="0"/>
                                  </p:stCondLst>
                                  <p:childTnLst>
                                    <p:set>
                                      <p:cBhvr>
                                        <p:cTn id="218" dur="1" fill="hold">
                                          <p:stCondLst>
                                            <p:cond delay="0"/>
                                          </p:stCondLst>
                                        </p:cTn>
                                        <p:tgtEl>
                                          <p:spTgt spid="18524"/>
                                        </p:tgtEl>
                                        <p:attrNameLst>
                                          <p:attrName>style.visibility</p:attrName>
                                        </p:attrNameLst>
                                      </p:cBhvr>
                                      <p:to>
                                        <p:strVal val="visible"/>
                                      </p:to>
                                    </p:set>
                                    <p:animEffect transition="in" filter="wipe(up)">
                                      <p:cBhvr>
                                        <p:cTn id="219" dur="500"/>
                                        <p:tgtEl>
                                          <p:spTgt spid="18524"/>
                                        </p:tgtEl>
                                      </p:cBhvr>
                                    </p:animEffect>
                                  </p:childTnLst>
                                </p:cTn>
                              </p:par>
                            </p:childTnLst>
                          </p:cTn>
                        </p:par>
                        <p:par>
                          <p:cTn id="220" fill="hold" nodeType="afterGroup">
                            <p:stCondLst>
                              <p:cond delay="4000"/>
                            </p:stCondLst>
                            <p:childTnLst>
                              <p:par>
                                <p:cTn id="221" presetID="22" presetClass="entr" presetSubtype="1" fill="hold" grpId="0" nodeType="afterEffect">
                                  <p:stCondLst>
                                    <p:cond delay="0"/>
                                  </p:stCondLst>
                                  <p:childTnLst>
                                    <p:set>
                                      <p:cBhvr>
                                        <p:cTn id="222" dur="1" fill="hold">
                                          <p:stCondLst>
                                            <p:cond delay="0"/>
                                          </p:stCondLst>
                                        </p:cTn>
                                        <p:tgtEl>
                                          <p:spTgt spid="18515"/>
                                        </p:tgtEl>
                                        <p:attrNameLst>
                                          <p:attrName>style.visibility</p:attrName>
                                        </p:attrNameLst>
                                      </p:cBhvr>
                                      <p:to>
                                        <p:strVal val="visible"/>
                                      </p:to>
                                    </p:set>
                                    <p:animEffect transition="in" filter="wipe(up)">
                                      <p:cBhvr>
                                        <p:cTn id="223" dur="500"/>
                                        <p:tgtEl>
                                          <p:spTgt spid="18515"/>
                                        </p:tgtEl>
                                      </p:cBhvr>
                                    </p:animEffect>
                                  </p:childTnLst>
                                </p:cTn>
                              </p:par>
                            </p:childTnLst>
                          </p:cTn>
                        </p:par>
                        <p:par>
                          <p:cTn id="224" fill="hold" nodeType="afterGroup">
                            <p:stCondLst>
                              <p:cond delay="4500"/>
                            </p:stCondLst>
                            <p:childTnLst>
                              <p:par>
                                <p:cTn id="225" presetID="22" presetClass="entr" presetSubtype="1" fill="hold" grpId="0" nodeType="afterEffect">
                                  <p:stCondLst>
                                    <p:cond delay="0"/>
                                  </p:stCondLst>
                                  <p:childTnLst>
                                    <p:set>
                                      <p:cBhvr>
                                        <p:cTn id="226" dur="1" fill="hold">
                                          <p:stCondLst>
                                            <p:cond delay="0"/>
                                          </p:stCondLst>
                                        </p:cTn>
                                        <p:tgtEl>
                                          <p:spTgt spid="18526"/>
                                        </p:tgtEl>
                                        <p:attrNameLst>
                                          <p:attrName>style.visibility</p:attrName>
                                        </p:attrNameLst>
                                      </p:cBhvr>
                                      <p:to>
                                        <p:strVal val="visible"/>
                                      </p:to>
                                    </p:set>
                                    <p:animEffect transition="in" filter="wipe(up)">
                                      <p:cBhvr>
                                        <p:cTn id="227" dur="500"/>
                                        <p:tgtEl>
                                          <p:spTgt spid="18526"/>
                                        </p:tgtEl>
                                      </p:cBhvr>
                                    </p:animEffect>
                                  </p:childTnLst>
                                </p:cTn>
                              </p:par>
                            </p:childTnLst>
                          </p:cTn>
                        </p:par>
                        <p:par>
                          <p:cTn id="228" fill="hold" nodeType="afterGroup">
                            <p:stCondLst>
                              <p:cond delay="5000"/>
                            </p:stCondLst>
                            <p:childTnLst>
                              <p:par>
                                <p:cTn id="229" presetID="22" presetClass="entr" presetSubtype="1" fill="hold" grpId="0" nodeType="afterEffect">
                                  <p:stCondLst>
                                    <p:cond delay="0"/>
                                  </p:stCondLst>
                                  <p:childTnLst>
                                    <p:set>
                                      <p:cBhvr>
                                        <p:cTn id="230" dur="1" fill="hold">
                                          <p:stCondLst>
                                            <p:cond delay="0"/>
                                          </p:stCondLst>
                                        </p:cTn>
                                        <p:tgtEl>
                                          <p:spTgt spid="18516"/>
                                        </p:tgtEl>
                                        <p:attrNameLst>
                                          <p:attrName>style.visibility</p:attrName>
                                        </p:attrNameLst>
                                      </p:cBhvr>
                                      <p:to>
                                        <p:strVal val="visible"/>
                                      </p:to>
                                    </p:set>
                                    <p:animEffect transition="in" filter="wipe(up)">
                                      <p:cBhvr>
                                        <p:cTn id="231" dur="500"/>
                                        <p:tgtEl>
                                          <p:spTgt spid="18516"/>
                                        </p:tgtEl>
                                      </p:cBhvr>
                                    </p:animEffect>
                                  </p:childTnLst>
                                </p:cTn>
                              </p:par>
                            </p:childTnLst>
                          </p:cTn>
                        </p:par>
                        <p:par>
                          <p:cTn id="232" fill="hold" nodeType="afterGroup">
                            <p:stCondLst>
                              <p:cond delay="5500"/>
                            </p:stCondLst>
                            <p:childTnLst>
                              <p:par>
                                <p:cTn id="233" presetID="22" presetClass="entr" presetSubtype="1" fill="hold" grpId="0" nodeType="afterEffect">
                                  <p:stCondLst>
                                    <p:cond delay="0"/>
                                  </p:stCondLst>
                                  <p:childTnLst>
                                    <p:set>
                                      <p:cBhvr>
                                        <p:cTn id="234" dur="1" fill="hold">
                                          <p:stCondLst>
                                            <p:cond delay="0"/>
                                          </p:stCondLst>
                                        </p:cTn>
                                        <p:tgtEl>
                                          <p:spTgt spid="18527"/>
                                        </p:tgtEl>
                                        <p:attrNameLst>
                                          <p:attrName>style.visibility</p:attrName>
                                        </p:attrNameLst>
                                      </p:cBhvr>
                                      <p:to>
                                        <p:strVal val="visible"/>
                                      </p:to>
                                    </p:set>
                                    <p:animEffect transition="in" filter="wipe(up)">
                                      <p:cBhvr>
                                        <p:cTn id="235" dur="500"/>
                                        <p:tgtEl>
                                          <p:spTgt spid="18527"/>
                                        </p:tgtEl>
                                      </p:cBhvr>
                                    </p:animEffect>
                                  </p:childTnLst>
                                </p:cTn>
                              </p:par>
                            </p:childTnLst>
                          </p:cTn>
                        </p:par>
                        <p:par>
                          <p:cTn id="236" fill="hold" nodeType="afterGroup">
                            <p:stCondLst>
                              <p:cond delay="6000"/>
                            </p:stCondLst>
                            <p:childTnLst>
                              <p:par>
                                <p:cTn id="237" presetID="22" presetClass="entr" presetSubtype="1" fill="hold" grpId="0" nodeType="afterEffect">
                                  <p:stCondLst>
                                    <p:cond delay="0"/>
                                  </p:stCondLst>
                                  <p:childTnLst>
                                    <p:set>
                                      <p:cBhvr>
                                        <p:cTn id="238" dur="1" fill="hold">
                                          <p:stCondLst>
                                            <p:cond delay="0"/>
                                          </p:stCondLst>
                                        </p:cTn>
                                        <p:tgtEl>
                                          <p:spTgt spid="18518"/>
                                        </p:tgtEl>
                                        <p:attrNameLst>
                                          <p:attrName>style.visibility</p:attrName>
                                        </p:attrNameLst>
                                      </p:cBhvr>
                                      <p:to>
                                        <p:strVal val="visible"/>
                                      </p:to>
                                    </p:set>
                                    <p:animEffect transition="in" filter="wipe(up)">
                                      <p:cBhvr>
                                        <p:cTn id="239" dur="500"/>
                                        <p:tgtEl>
                                          <p:spTgt spid="18518"/>
                                        </p:tgtEl>
                                      </p:cBhvr>
                                    </p:animEffect>
                                  </p:childTnLst>
                                </p:cTn>
                              </p:par>
                            </p:childTnLst>
                          </p:cTn>
                        </p:par>
                        <p:par>
                          <p:cTn id="240" fill="hold" nodeType="afterGroup">
                            <p:stCondLst>
                              <p:cond delay="6500"/>
                            </p:stCondLst>
                            <p:childTnLst>
                              <p:par>
                                <p:cTn id="241" presetID="22" presetClass="entr" presetSubtype="1" fill="hold" grpId="0" nodeType="afterEffect">
                                  <p:stCondLst>
                                    <p:cond delay="0"/>
                                  </p:stCondLst>
                                  <p:childTnLst>
                                    <p:set>
                                      <p:cBhvr>
                                        <p:cTn id="242" dur="1" fill="hold">
                                          <p:stCondLst>
                                            <p:cond delay="0"/>
                                          </p:stCondLst>
                                        </p:cTn>
                                        <p:tgtEl>
                                          <p:spTgt spid="18529"/>
                                        </p:tgtEl>
                                        <p:attrNameLst>
                                          <p:attrName>style.visibility</p:attrName>
                                        </p:attrNameLst>
                                      </p:cBhvr>
                                      <p:to>
                                        <p:strVal val="visible"/>
                                      </p:to>
                                    </p:set>
                                    <p:animEffect transition="in" filter="wipe(up)">
                                      <p:cBhvr>
                                        <p:cTn id="243" dur="500"/>
                                        <p:tgtEl>
                                          <p:spTgt spid="18529"/>
                                        </p:tgtEl>
                                      </p:cBhvr>
                                    </p:animEffect>
                                  </p:childTnLst>
                                </p:cTn>
                              </p:par>
                            </p:childTnLst>
                          </p:cTn>
                        </p:par>
                        <p:par>
                          <p:cTn id="244" fill="hold" nodeType="afterGroup">
                            <p:stCondLst>
                              <p:cond delay="7000"/>
                            </p:stCondLst>
                            <p:childTnLst>
                              <p:par>
                                <p:cTn id="245" presetID="22" presetClass="entr" presetSubtype="1" fill="hold" grpId="0" nodeType="afterEffect">
                                  <p:stCondLst>
                                    <p:cond delay="0"/>
                                  </p:stCondLst>
                                  <p:childTnLst>
                                    <p:set>
                                      <p:cBhvr>
                                        <p:cTn id="246" dur="1" fill="hold">
                                          <p:stCondLst>
                                            <p:cond delay="0"/>
                                          </p:stCondLst>
                                        </p:cTn>
                                        <p:tgtEl>
                                          <p:spTgt spid="18519"/>
                                        </p:tgtEl>
                                        <p:attrNameLst>
                                          <p:attrName>style.visibility</p:attrName>
                                        </p:attrNameLst>
                                      </p:cBhvr>
                                      <p:to>
                                        <p:strVal val="visible"/>
                                      </p:to>
                                    </p:set>
                                    <p:animEffect transition="in" filter="wipe(up)">
                                      <p:cBhvr>
                                        <p:cTn id="247" dur="500"/>
                                        <p:tgtEl>
                                          <p:spTgt spid="18519"/>
                                        </p:tgtEl>
                                      </p:cBhvr>
                                    </p:animEffect>
                                  </p:childTnLst>
                                </p:cTn>
                              </p:par>
                            </p:childTnLst>
                          </p:cTn>
                        </p:par>
                        <p:par>
                          <p:cTn id="248" fill="hold" nodeType="afterGroup">
                            <p:stCondLst>
                              <p:cond delay="7500"/>
                            </p:stCondLst>
                            <p:childTnLst>
                              <p:par>
                                <p:cTn id="249" presetID="22" presetClass="entr" presetSubtype="1" fill="hold" grpId="0" nodeType="afterEffect">
                                  <p:stCondLst>
                                    <p:cond delay="0"/>
                                  </p:stCondLst>
                                  <p:childTnLst>
                                    <p:set>
                                      <p:cBhvr>
                                        <p:cTn id="250" dur="1" fill="hold">
                                          <p:stCondLst>
                                            <p:cond delay="0"/>
                                          </p:stCondLst>
                                        </p:cTn>
                                        <p:tgtEl>
                                          <p:spTgt spid="18530"/>
                                        </p:tgtEl>
                                        <p:attrNameLst>
                                          <p:attrName>style.visibility</p:attrName>
                                        </p:attrNameLst>
                                      </p:cBhvr>
                                      <p:to>
                                        <p:strVal val="visible"/>
                                      </p:to>
                                    </p:set>
                                    <p:animEffect transition="in" filter="wipe(up)">
                                      <p:cBhvr>
                                        <p:cTn id="251" dur="500"/>
                                        <p:tgtEl>
                                          <p:spTgt spid="18530"/>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18543"/>
                                        </p:tgtEl>
                                        <p:attrNameLst>
                                          <p:attrName>style.visibility</p:attrName>
                                        </p:attrNameLst>
                                      </p:cBhvr>
                                      <p:to>
                                        <p:strVal val="visible"/>
                                      </p:to>
                                    </p:set>
                                    <p:animEffect transition="in" filter="wipe(left)">
                                      <p:cBhvr>
                                        <p:cTn id="256" dur="500"/>
                                        <p:tgtEl>
                                          <p:spTgt spid="18543"/>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18544">
                                            <p:bg/>
                                          </p:spTgt>
                                        </p:tgtEl>
                                        <p:attrNameLst>
                                          <p:attrName>style.visibility</p:attrName>
                                        </p:attrNameLst>
                                      </p:cBhvr>
                                      <p:to>
                                        <p:strVal val="visible"/>
                                      </p:to>
                                    </p:set>
                                    <p:animEffect transition="in" filter="wipe(left)">
                                      <p:cBhvr>
                                        <p:cTn id="261" dur="500"/>
                                        <p:tgtEl>
                                          <p:spTgt spid="18544">
                                            <p:bg/>
                                          </p:spTgt>
                                        </p:tgtEl>
                                      </p:cBhvr>
                                    </p:animEffect>
                                  </p:childTnLst>
                                </p:cTn>
                              </p:par>
                            </p:childTnLst>
                          </p:cTn>
                        </p:par>
                        <p:par>
                          <p:cTn id="262" fill="hold" nodeType="afterGroup">
                            <p:stCondLst>
                              <p:cond delay="500"/>
                            </p:stCondLst>
                            <p:childTnLst>
                              <p:par>
                                <p:cTn id="263" presetID="22" presetClass="entr" presetSubtype="8" fill="hold" grpId="0" nodeType="afterEffect">
                                  <p:stCondLst>
                                    <p:cond delay="0"/>
                                  </p:stCondLst>
                                  <p:childTnLst>
                                    <p:set>
                                      <p:cBhvr>
                                        <p:cTn id="264" dur="1" fill="hold">
                                          <p:stCondLst>
                                            <p:cond delay="0"/>
                                          </p:stCondLst>
                                        </p:cTn>
                                        <p:tgtEl>
                                          <p:spTgt spid="18544">
                                            <p:txEl>
                                              <p:pRg st="1" end="1"/>
                                            </p:txEl>
                                          </p:spTgt>
                                        </p:tgtEl>
                                        <p:attrNameLst>
                                          <p:attrName>style.visibility</p:attrName>
                                        </p:attrNameLst>
                                      </p:cBhvr>
                                      <p:to>
                                        <p:strVal val="visible"/>
                                      </p:to>
                                    </p:set>
                                    <p:animEffect transition="in" filter="wipe(left)">
                                      <p:cBhvr>
                                        <p:cTn id="265" dur="500"/>
                                        <p:tgtEl>
                                          <p:spTgt spid="18544">
                                            <p:txEl>
                                              <p:pRg st="1" end="1"/>
                                            </p:txEl>
                                          </p:spTgt>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18544">
                                            <p:txEl>
                                              <p:pRg st="2" end="2"/>
                                            </p:txEl>
                                          </p:spTgt>
                                        </p:tgtEl>
                                        <p:attrNameLst>
                                          <p:attrName>style.visibility</p:attrName>
                                        </p:attrNameLst>
                                      </p:cBhvr>
                                      <p:to>
                                        <p:strVal val="visible"/>
                                      </p:to>
                                    </p:set>
                                    <p:animEffect transition="in" filter="wipe(left)">
                                      <p:cBhvr>
                                        <p:cTn id="270" dur="500"/>
                                        <p:tgtEl>
                                          <p:spTgt spid="18544">
                                            <p:txEl>
                                              <p:pRg st="2" end="2"/>
                                            </p:txEl>
                                          </p:spTgt>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18544">
                                            <p:txEl>
                                              <p:pRg st="3" end="3"/>
                                            </p:txEl>
                                          </p:spTgt>
                                        </p:tgtEl>
                                        <p:attrNameLst>
                                          <p:attrName>style.visibility</p:attrName>
                                        </p:attrNameLst>
                                      </p:cBhvr>
                                      <p:to>
                                        <p:strVal val="visible"/>
                                      </p:to>
                                    </p:set>
                                    <p:animEffect transition="in" filter="wipe(left)">
                                      <p:cBhvr>
                                        <p:cTn id="275" dur="500"/>
                                        <p:tgtEl>
                                          <p:spTgt spid="185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P spid="18445" grpId="0" autoUpdateAnimBg="0"/>
      <p:bldP spid="18487" grpId="0" animBg="1"/>
      <p:bldP spid="18488" grpId="0" animBg="1"/>
      <p:bldP spid="18489" grpId="0" animBg="1"/>
      <p:bldP spid="18490" grpId="0" animBg="1"/>
      <p:bldP spid="18491" grpId="0" animBg="1"/>
      <p:bldP spid="18492" grpId="0" animBg="1"/>
      <p:bldP spid="18493" grpId="0" animBg="1"/>
      <p:bldP spid="18494" grpId="0" animBg="1"/>
      <p:bldP spid="18495" grpId="0" animBg="1"/>
      <p:bldP spid="18496" grpId="0" animBg="1"/>
      <p:bldP spid="18497" grpId="0" animBg="1"/>
      <p:bldP spid="18498" grpId="0" animBg="1"/>
      <p:bldP spid="18499" grpId="0" animBg="1"/>
      <p:bldP spid="18500" grpId="0" animBg="1"/>
      <p:bldP spid="18501" grpId="0" animBg="1"/>
      <p:bldP spid="18502" grpId="0" animBg="1"/>
      <p:bldP spid="18503" grpId="0" animBg="1"/>
      <p:bldP spid="18504" grpId="0" animBg="1"/>
      <p:bldP spid="18505" grpId="0" animBg="1"/>
      <p:bldP spid="18506" grpId="0" animBg="1"/>
      <p:bldP spid="18507" grpId="0" animBg="1"/>
      <p:bldP spid="18508" grpId="0" animBg="1"/>
      <p:bldP spid="18509" grpId="0" animBg="1"/>
      <p:bldP spid="18510" grpId="0" animBg="1"/>
      <p:bldP spid="18511" grpId="0" animBg="1"/>
      <p:bldP spid="18512" grpId="0" animBg="1"/>
      <p:bldP spid="18513" grpId="0" animBg="1"/>
      <p:bldP spid="18514" grpId="0" animBg="1"/>
      <p:bldP spid="18515" grpId="0" animBg="1"/>
      <p:bldP spid="18516" grpId="0" animBg="1"/>
      <p:bldP spid="18517" grpId="0" animBg="1"/>
      <p:bldP spid="18518" grpId="0" animBg="1"/>
      <p:bldP spid="18519" grpId="0" animBg="1"/>
      <p:bldP spid="18520" grpId="0" animBg="1"/>
      <p:bldP spid="18521" grpId="0" animBg="1"/>
      <p:bldP spid="18522" grpId="0" animBg="1"/>
      <p:bldP spid="18523" grpId="0" animBg="1"/>
      <p:bldP spid="18524" grpId="0" animBg="1"/>
      <p:bldP spid="18525" grpId="0" animBg="1"/>
      <p:bldP spid="18526" grpId="0" animBg="1"/>
      <p:bldP spid="18527" grpId="0" animBg="1"/>
      <p:bldP spid="18528" grpId="0" animBg="1"/>
      <p:bldP spid="18529" grpId="0" animBg="1"/>
      <p:bldP spid="18530" grpId="0" animBg="1"/>
      <p:bldP spid="18531" grpId="0" animBg="1"/>
      <p:bldP spid="18532" grpId="0" animBg="1"/>
      <p:bldP spid="18533" grpId="0" animBg="1"/>
      <p:bldP spid="18534" grpId="0" animBg="1"/>
      <p:bldP spid="18535" grpId="0" animBg="1"/>
      <p:bldP spid="18536" grpId="0" animBg="1"/>
      <p:bldP spid="18537" grpId="0" animBg="1"/>
      <p:bldP spid="18538" grpId="0" animBg="1"/>
      <p:bldP spid="18539" grpId="0" animBg="1"/>
      <p:bldP spid="18540" grpId="0" animBg="1"/>
      <p:bldP spid="18541" grpId="0" animBg="1"/>
      <p:bldP spid="18542" grpId="0" animBg="1"/>
      <p:bldP spid="18543" grpId="0" animBg="1"/>
      <p:bldP spid="1854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862509" y="888727"/>
            <a:ext cx="4176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6.2  </a:t>
            </a:r>
            <a:r>
              <a:rPr lang="zh-CN" altLang="en-US" sz="2000" dirty="0"/>
              <a:t>基于线性表的查找 </a:t>
            </a:r>
          </a:p>
        </p:txBody>
      </p:sp>
      <p:sp>
        <p:nvSpPr>
          <p:cNvPr id="20485" name="Text Box 5"/>
          <p:cNvSpPr txBox="1">
            <a:spLocks noChangeArrowheads="1"/>
          </p:cNvSpPr>
          <p:nvPr/>
        </p:nvSpPr>
        <p:spPr bwMode="auto">
          <a:xfrm>
            <a:off x="827584" y="188640"/>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20486" name="Line 6"/>
          <p:cNvSpPr>
            <a:spLocks noChangeShapeType="1"/>
          </p:cNvSpPr>
          <p:nvPr/>
        </p:nvSpPr>
        <p:spPr bwMode="auto">
          <a:xfrm>
            <a:off x="873621"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0487" name="Line 7"/>
          <p:cNvSpPr>
            <a:spLocks noChangeShapeType="1"/>
          </p:cNvSpPr>
          <p:nvPr/>
        </p:nvSpPr>
        <p:spPr bwMode="auto">
          <a:xfrm>
            <a:off x="946646" y="1391965"/>
            <a:ext cx="3732213"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20489" name="Text Box 9">
            <a:hlinkClick r:id="" action="ppaction://hlinkshowjump?jump=nextslide" highlightClick="1"/>
          </p:cNvPr>
          <p:cNvSpPr txBox="1">
            <a:spLocks noChangeArrowheads="1"/>
          </p:cNvSpPr>
          <p:nvPr/>
        </p:nvSpPr>
        <p:spPr bwMode="auto">
          <a:xfrm>
            <a:off x="4593134" y="872852"/>
            <a:ext cx="20304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000">
                <a:solidFill>
                  <a:srgbClr val="FF0000"/>
                </a:solidFill>
              </a:rPr>
              <a:t>③</a:t>
            </a:r>
            <a:r>
              <a:rPr lang="zh-CN" altLang="en-US" sz="2000">
                <a:solidFill>
                  <a:srgbClr val="FF0000"/>
                </a:solidFill>
              </a:rPr>
              <a:t>分块查找</a:t>
            </a:r>
          </a:p>
        </p:txBody>
      </p:sp>
      <p:sp>
        <p:nvSpPr>
          <p:cNvPr id="20491" name="Text Box 11"/>
          <p:cNvSpPr txBox="1">
            <a:spLocks noChangeArrowheads="1"/>
          </p:cNvSpPr>
          <p:nvPr/>
        </p:nvSpPr>
        <p:spPr bwMode="auto">
          <a:xfrm>
            <a:off x="6263184" y="87285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rPr>
              <a:t>（索引顺序查找）</a:t>
            </a:r>
          </a:p>
        </p:txBody>
      </p:sp>
      <p:sp>
        <p:nvSpPr>
          <p:cNvPr id="20492" name="Text Box 12"/>
          <p:cNvSpPr txBox="1">
            <a:spLocks noChangeArrowheads="1"/>
          </p:cNvSpPr>
          <p:nvPr/>
        </p:nvSpPr>
        <p:spPr bwMode="auto">
          <a:xfrm>
            <a:off x="862509" y="1607865"/>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t>基本思想：</a:t>
            </a:r>
          </a:p>
        </p:txBody>
      </p:sp>
      <p:sp>
        <p:nvSpPr>
          <p:cNvPr id="20493" name="Text Box 13"/>
          <p:cNvSpPr txBox="1">
            <a:spLocks noChangeArrowheads="1"/>
          </p:cNvSpPr>
          <p:nvPr/>
        </p:nvSpPr>
        <p:spPr bwMode="auto">
          <a:xfrm>
            <a:off x="835521" y="2257152"/>
            <a:ext cx="3695242" cy="8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1400"/>
              <a:t>1</a:t>
            </a:r>
            <a:r>
              <a:rPr lang="zh-CN" altLang="en-US" sz="1400"/>
              <a:t>、把线性表分成若干块，每块包含若干个记</a:t>
            </a:r>
          </a:p>
          <a:p>
            <a:pPr>
              <a:lnSpc>
                <a:spcPct val="125000"/>
              </a:lnSpc>
            </a:pPr>
            <a:r>
              <a:rPr lang="zh-CN" altLang="en-US" sz="1400"/>
              <a:t>录，在每一块中记录的存放是任意的，但块</a:t>
            </a:r>
          </a:p>
          <a:p>
            <a:pPr>
              <a:lnSpc>
                <a:spcPct val="125000"/>
              </a:lnSpc>
            </a:pPr>
            <a:r>
              <a:rPr lang="zh-CN" altLang="en-US" sz="1400"/>
              <a:t>与块之间必须排序。</a:t>
            </a:r>
            <a:r>
              <a:rPr lang="zh-CN" altLang="en-US" sz="1400">
                <a:solidFill>
                  <a:srgbClr val="FF0000"/>
                </a:solidFill>
              </a:rPr>
              <a:t>（分块有序）</a:t>
            </a:r>
          </a:p>
        </p:txBody>
      </p:sp>
      <p:sp>
        <p:nvSpPr>
          <p:cNvPr id="20494" name="Text Box 14"/>
          <p:cNvSpPr txBox="1">
            <a:spLocks noChangeArrowheads="1"/>
          </p:cNvSpPr>
          <p:nvPr/>
        </p:nvSpPr>
        <p:spPr bwMode="auto">
          <a:xfrm>
            <a:off x="719634" y="4273277"/>
            <a:ext cx="83439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a:t>2</a:t>
            </a:r>
            <a:r>
              <a:rPr lang="zh-CN" altLang="en-US"/>
              <a:t>、建立一个索引表，把每块中的</a:t>
            </a:r>
            <a:r>
              <a:rPr lang="zh-CN" altLang="en-US">
                <a:solidFill>
                  <a:srgbClr val="FF0000"/>
                </a:solidFill>
              </a:rPr>
              <a:t>最大关键字</a:t>
            </a:r>
          </a:p>
          <a:p>
            <a:pPr>
              <a:lnSpc>
                <a:spcPct val="125000"/>
              </a:lnSpc>
            </a:pPr>
            <a:r>
              <a:rPr lang="zh-CN" altLang="en-US"/>
              <a:t>值及每块的第</a:t>
            </a:r>
            <a:r>
              <a:rPr lang="zh-CN" altLang="en-US">
                <a:solidFill>
                  <a:srgbClr val="FF0000"/>
                </a:solidFill>
              </a:rPr>
              <a:t>一</a:t>
            </a:r>
            <a:r>
              <a:rPr lang="zh-CN" altLang="en-US"/>
              <a:t>个记录在表中的位置和</a:t>
            </a:r>
            <a:r>
              <a:rPr lang="zh-CN" altLang="en-US">
                <a:solidFill>
                  <a:srgbClr val="FF0000"/>
                </a:solidFill>
              </a:rPr>
              <a:t>最后</a:t>
            </a:r>
            <a:r>
              <a:rPr lang="zh-CN" altLang="en-US"/>
              <a:t>一</a:t>
            </a:r>
          </a:p>
          <a:p>
            <a:pPr>
              <a:lnSpc>
                <a:spcPct val="125000"/>
              </a:lnSpc>
            </a:pPr>
            <a:r>
              <a:rPr lang="zh-CN" altLang="en-US"/>
              <a:t>个记录在表中的</a:t>
            </a:r>
            <a:r>
              <a:rPr lang="zh-CN" altLang="en-US">
                <a:solidFill>
                  <a:srgbClr val="FF0000"/>
                </a:solidFill>
              </a:rPr>
              <a:t>位置</a:t>
            </a:r>
            <a:r>
              <a:rPr lang="zh-CN" altLang="en-US"/>
              <a:t>存放在</a:t>
            </a:r>
            <a:r>
              <a:rPr lang="zh-CN" altLang="en-US">
                <a:solidFill>
                  <a:srgbClr val="FF0000"/>
                </a:solidFill>
              </a:rPr>
              <a:t>索引项</a:t>
            </a:r>
            <a:r>
              <a:rPr lang="zh-CN" altLang="en-US"/>
              <a:t>中。</a:t>
            </a:r>
          </a:p>
        </p:txBody>
      </p:sp>
    </p:spTree>
    <p:extLst>
      <p:ext uri="{BB962C8B-B14F-4D97-AF65-F5344CB8AC3E}">
        <p14:creationId xmlns:p14="http://schemas.microsoft.com/office/powerpoint/2010/main" val="335393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91"/>
                                        </p:tgtEl>
                                        <p:attrNameLst>
                                          <p:attrName>style.visibility</p:attrName>
                                        </p:attrNameLst>
                                      </p:cBhvr>
                                      <p:to>
                                        <p:strVal val="visible"/>
                                      </p:to>
                                    </p:set>
                                    <p:animEffect transition="in" filter="wipe(up)">
                                      <p:cBhvr>
                                        <p:cTn id="7" dur="500"/>
                                        <p:tgtEl>
                                          <p:spTgt spid="20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up)">
                                      <p:cBhvr>
                                        <p:cTn id="12" dur="500"/>
                                        <p:tgtEl>
                                          <p:spTgt spid="20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93"/>
                                        </p:tgtEl>
                                        <p:attrNameLst>
                                          <p:attrName>style.visibility</p:attrName>
                                        </p:attrNameLst>
                                      </p:cBhvr>
                                      <p:to>
                                        <p:strVal val="visible"/>
                                      </p:to>
                                    </p:set>
                                    <p:animEffect transition="in" filter="wipe(up)">
                                      <p:cBhvr>
                                        <p:cTn id="17" dur="500"/>
                                        <p:tgtEl>
                                          <p:spTgt spid="20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94"/>
                                        </p:tgtEl>
                                        <p:attrNameLst>
                                          <p:attrName>style.visibility</p:attrName>
                                        </p:attrNameLst>
                                      </p:cBhvr>
                                      <p:to>
                                        <p:strVal val="visible"/>
                                      </p:to>
                                    </p:set>
                                    <p:animEffect transition="in" filter="wipe(up)">
                                      <p:cBhvr>
                                        <p:cTn id="22"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p:bldP spid="20492" grpId="0"/>
      <p:bldP spid="20493" grpId="0"/>
      <p:bldP spid="204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xmlns="" id="{6506C3D4-7A40-4AB4-93A7-78FAC0EF005D}"/>
              </a:ext>
            </a:extLst>
          </p:cNvPr>
          <p:cNvSpPr>
            <a:spLocks noChangeArrowheads="1"/>
          </p:cNvSpPr>
          <p:nvPr/>
        </p:nvSpPr>
        <p:spPr bwMode="auto">
          <a:xfrm>
            <a:off x="3203848" y="3429000"/>
            <a:ext cx="4608512" cy="1478418"/>
          </a:xfrm>
          <a:prstGeom prst="rect">
            <a:avLst/>
          </a:prstGeom>
          <a:noFill/>
          <a:ln w="9525">
            <a:noFill/>
            <a:miter lim="800000"/>
            <a:headEnd/>
            <a:tailEnd/>
          </a:ln>
        </p:spPr>
        <p:txBody>
          <a:bodyPr wrap="square">
            <a:spAutoFit/>
          </a:bodyPr>
          <a:lstStyle/>
          <a:p>
            <a:pPr>
              <a:lnSpc>
                <a:spcPct val="150000"/>
              </a:lnSpc>
            </a:pPr>
            <a:r>
              <a:rPr lang="zh-CN" altLang="en-US" sz="3200" b="1">
                <a:solidFill>
                  <a:prstClr val="black"/>
                </a:solidFill>
              </a:rPr>
              <a:t>   第</a:t>
            </a:r>
            <a:r>
              <a:rPr lang="en-US" altLang="zh-CN" sz="3200" b="1">
                <a:solidFill>
                  <a:prstClr val="black"/>
                </a:solidFill>
              </a:rPr>
              <a:t>9</a:t>
            </a:r>
            <a:r>
              <a:rPr lang="zh-CN" altLang="en-US" sz="3200" b="1">
                <a:solidFill>
                  <a:prstClr val="black"/>
                </a:solidFill>
              </a:rPr>
              <a:t>章  查找</a:t>
            </a:r>
            <a:endParaRPr lang="en-US" altLang="zh-CN" sz="3200" b="1">
              <a:solidFill>
                <a:prstClr val="black"/>
              </a:solidFill>
            </a:endParaRPr>
          </a:p>
          <a:p>
            <a:pPr>
              <a:lnSpc>
                <a:spcPct val="150000"/>
              </a:lnSpc>
            </a:pPr>
            <a:r>
              <a:rPr lang="en-US" altLang="zh-CN" sz="3200" b="1">
                <a:solidFill>
                  <a:prstClr val="black"/>
                </a:solidFill>
              </a:rPr>
              <a:t>    &amp;</a:t>
            </a:r>
            <a:r>
              <a:rPr lang="zh-CN" altLang="en-US" sz="3200" b="1">
                <a:solidFill>
                  <a:prstClr val="black"/>
                </a:solidFill>
              </a:rPr>
              <a:t>查找专题</a:t>
            </a:r>
            <a:endParaRPr lang="en-US" altLang="zh-CN" sz="3200" b="1">
              <a:solidFill>
                <a:prstClr val="black"/>
              </a:solidFill>
            </a:endParaRPr>
          </a:p>
        </p:txBody>
      </p:sp>
      <p:sp>
        <p:nvSpPr>
          <p:cNvPr id="5" name="矩形 4">
            <a:extLst>
              <a:ext uri="{FF2B5EF4-FFF2-40B4-BE49-F238E27FC236}">
                <a16:creationId xmlns:a16="http://schemas.microsoft.com/office/drawing/2014/main" xmlns="" id="{53A6A502-8CDD-4E0C-AD3B-E34CC8ADA2D3}"/>
              </a:ext>
            </a:extLst>
          </p:cNvPr>
          <p:cNvSpPr/>
          <p:nvPr/>
        </p:nvSpPr>
        <p:spPr>
          <a:xfrm>
            <a:off x="3505035" y="1310120"/>
            <a:ext cx="2736850" cy="830997"/>
          </a:xfrm>
          <a:prstGeom prst="rect">
            <a:avLst/>
          </a:prstGeom>
        </p:spPr>
        <p:txBody>
          <a:bodyPr wrap="square">
            <a:spAutoFit/>
          </a:bodyPr>
          <a:lstStyle/>
          <a:p>
            <a:r>
              <a:rPr lang="en-US" altLang="zh-CN" sz="4800" b="1">
                <a:solidFill>
                  <a:srgbClr val="252525"/>
                </a:solidFill>
                <a:latin typeface="宋体"/>
              </a:rPr>
              <a:t>CONTENT</a:t>
            </a:r>
            <a:endParaRPr lang="zh-CN" altLang="en-US" sz="2000" dirty="0"/>
          </a:p>
        </p:txBody>
      </p:sp>
    </p:spTree>
    <p:extLst>
      <p:ext uri="{BB962C8B-B14F-4D97-AF65-F5344CB8AC3E}">
        <p14:creationId xmlns:p14="http://schemas.microsoft.com/office/powerpoint/2010/main" val="256728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9" name="Line 19"/>
          <p:cNvSpPr>
            <a:spLocks noChangeShapeType="1"/>
          </p:cNvSpPr>
          <p:nvPr/>
        </p:nvSpPr>
        <p:spPr bwMode="auto">
          <a:xfrm flipH="1">
            <a:off x="844550" y="3641725"/>
            <a:ext cx="3429000" cy="1981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600"/>
          </a:p>
        </p:txBody>
      </p:sp>
      <p:sp>
        <p:nvSpPr>
          <p:cNvPr id="30740" name="Line 20"/>
          <p:cNvSpPr>
            <a:spLocks noChangeShapeType="1"/>
          </p:cNvSpPr>
          <p:nvPr/>
        </p:nvSpPr>
        <p:spPr bwMode="auto">
          <a:xfrm flipH="1">
            <a:off x="3892550" y="4098925"/>
            <a:ext cx="304800" cy="1524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600"/>
          </a:p>
        </p:txBody>
      </p:sp>
      <p:sp>
        <p:nvSpPr>
          <p:cNvPr id="30741" name="Line 21"/>
          <p:cNvSpPr>
            <a:spLocks noChangeShapeType="1"/>
          </p:cNvSpPr>
          <p:nvPr/>
        </p:nvSpPr>
        <p:spPr bwMode="auto">
          <a:xfrm flipH="1" flipV="1">
            <a:off x="5035550" y="4479925"/>
            <a:ext cx="1905000" cy="11430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600"/>
          </a:p>
        </p:txBody>
      </p:sp>
      <p:sp>
        <p:nvSpPr>
          <p:cNvPr id="30742" name="Text Box 22"/>
          <p:cNvSpPr txBox="1">
            <a:spLocks noChangeArrowheads="1"/>
          </p:cNvSpPr>
          <p:nvPr/>
        </p:nvSpPr>
        <p:spPr bwMode="auto">
          <a:xfrm>
            <a:off x="3587750" y="1628775"/>
            <a:ext cx="24241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FF0000"/>
                </a:solidFill>
              </a:rPr>
              <a:t>索 引 表</a:t>
            </a:r>
          </a:p>
        </p:txBody>
      </p:sp>
      <p:grpSp>
        <p:nvGrpSpPr>
          <p:cNvPr id="30820" name="Group 100"/>
          <p:cNvGrpSpPr>
            <a:grpSpLocks/>
          </p:cNvGrpSpPr>
          <p:nvPr/>
        </p:nvGrpSpPr>
        <p:grpSpPr bwMode="auto">
          <a:xfrm>
            <a:off x="2892425" y="2346325"/>
            <a:ext cx="3048000" cy="2355850"/>
            <a:chOff x="1822" y="1478"/>
            <a:chExt cx="1920" cy="1484"/>
          </a:xfrm>
        </p:grpSpPr>
        <p:sp>
          <p:nvSpPr>
            <p:cNvPr id="30744" name="Rectangle 24"/>
            <p:cNvSpPr>
              <a:spLocks noChangeArrowheads="1"/>
            </p:cNvSpPr>
            <p:nvPr/>
          </p:nvSpPr>
          <p:spPr bwMode="auto">
            <a:xfrm>
              <a:off x="3214" y="2675"/>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14</a:t>
              </a:r>
            </a:p>
          </p:txBody>
        </p:sp>
        <p:sp>
          <p:nvSpPr>
            <p:cNvPr id="30745" name="Rectangle 25"/>
            <p:cNvSpPr>
              <a:spLocks noChangeArrowheads="1"/>
            </p:cNvSpPr>
            <p:nvPr/>
          </p:nvSpPr>
          <p:spPr bwMode="auto">
            <a:xfrm>
              <a:off x="2686" y="2675"/>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11</a:t>
              </a:r>
            </a:p>
          </p:txBody>
        </p:sp>
        <p:sp>
          <p:nvSpPr>
            <p:cNvPr id="30746" name="Rectangle 26"/>
            <p:cNvSpPr>
              <a:spLocks noChangeArrowheads="1"/>
            </p:cNvSpPr>
            <p:nvPr/>
          </p:nvSpPr>
          <p:spPr bwMode="auto">
            <a:xfrm>
              <a:off x="2158" y="2675"/>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86</a:t>
              </a:r>
            </a:p>
          </p:txBody>
        </p:sp>
        <p:sp>
          <p:nvSpPr>
            <p:cNvPr id="30747" name="Rectangle 27"/>
            <p:cNvSpPr>
              <a:spLocks noChangeArrowheads="1"/>
            </p:cNvSpPr>
            <p:nvPr/>
          </p:nvSpPr>
          <p:spPr bwMode="auto">
            <a:xfrm>
              <a:off x="3214" y="2388"/>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10</a:t>
              </a:r>
            </a:p>
          </p:txBody>
        </p:sp>
        <p:sp>
          <p:nvSpPr>
            <p:cNvPr id="30748" name="Rectangle 28"/>
            <p:cNvSpPr>
              <a:spLocks noChangeArrowheads="1"/>
            </p:cNvSpPr>
            <p:nvPr/>
          </p:nvSpPr>
          <p:spPr bwMode="auto">
            <a:xfrm>
              <a:off x="2686" y="2388"/>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6</a:t>
              </a:r>
            </a:p>
          </p:txBody>
        </p:sp>
        <p:sp>
          <p:nvSpPr>
            <p:cNvPr id="30749" name="Rectangle 29"/>
            <p:cNvSpPr>
              <a:spLocks noChangeArrowheads="1"/>
            </p:cNvSpPr>
            <p:nvPr/>
          </p:nvSpPr>
          <p:spPr bwMode="auto">
            <a:xfrm>
              <a:off x="2158" y="2388"/>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48</a:t>
              </a:r>
            </a:p>
          </p:txBody>
        </p:sp>
        <p:sp>
          <p:nvSpPr>
            <p:cNvPr id="30750" name="Rectangle 30"/>
            <p:cNvSpPr>
              <a:spLocks noChangeArrowheads="1"/>
            </p:cNvSpPr>
            <p:nvPr/>
          </p:nvSpPr>
          <p:spPr bwMode="auto">
            <a:xfrm>
              <a:off x="3214" y="2101"/>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5</a:t>
              </a:r>
            </a:p>
          </p:txBody>
        </p:sp>
        <p:sp>
          <p:nvSpPr>
            <p:cNvPr id="30751" name="Rectangle 31"/>
            <p:cNvSpPr>
              <a:spLocks noChangeArrowheads="1"/>
            </p:cNvSpPr>
            <p:nvPr/>
          </p:nvSpPr>
          <p:spPr bwMode="auto">
            <a:xfrm>
              <a:off x="2686" y="2101"/>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1</a:t>
              </a:r>
            </a:p>
          </p:txBody>
        </p:sp>
        <p:sp>
          <p:nvSpPr>
            <p:cNvPr id="30752" name="Rectangle 32"/>
            <p:cNvSpPr>
              <a:spLocks noChangeArrowheads="1"/>
            </p:cNvSpPr>
            <p:nvPr/>
          </p:nvSpPr>
          <p:spPr bwMode="auto">
            <a:xfrm>
              <a:off x="2158" y="2101"/>
              <a:ext cx="528" cy="287"/>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800">
                  <a:solidFill>
                    <a:srgbClr val="FF0000"/>
                  </a:solidFill>
                  <a:latin typeface="Arial" panose="020B0604020202020204" pitchFamily="34" charset="0"/>
                </a:rPr>
                <a:t>22</a:t>
              </a:r>
            </a:p>
          </p:txBody>
        </p:sp>
        <p:sp>
          <p:nvSpPr>
            <p:cNvPr id="30753" name="Rectangle 33" descr="宽上对角线"/>
            <p:cNvSpPr>
              <a:spLocks noChangeArrowheads="1"/>
            </p:cNvSpPr>
            <p:nvPr/>
          </p:nvSpPr>
          <p:spPr bwMode="auto">
            <a:xfrm>
              <a:off x="3214" y="1814"/>
              <a:ext cx="528" cy="287"/>
            </a:xfrm>
            <a:prstGeom prst="rect">
              <a:avLst/>
            </a:prstGeom>
            <a:pattFill prst="wdUpDiag">
              <a:fgClr>
                <a:srgbClr val="CCFFCC"/>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endParaRPr lang="zh-CN" altLang="zh-CN" sz="1800" b="0"/>
            </a:p>
          </p:txBody>
        </p:sp>
        <p:sp>
          <p:nvSpPr>
            <p:cNvPr id="30754" name="Rectangle 34" descr="宽上对角线"/>
            <p:cNvSpPr>
              <a:spLocks noChangeArrowheads="1"/>
            </p:cNvSpPr>
            <p:nvPr/>
          </p:nvSpPr>
          <p:spPr bwMode="auto">
            <a:xfrm>
              <a:off x="2686" y="1814"/>
              <a:ext cx="528" cy="287"/>
            </a:xfrm>
            <a:prstGeom prst="rect">
              <a:avLst/>
            </a:prstGeom>
            <a:pattFill prst="wdUpDiag">
              <a:fgClr>
                <a:srgbClr val="CCFFCC"/>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endParaRPr lang="zh-CN" altLang="zh-CN" sz="1800" b="0"/>
            </a:p>
          </p:txBody>
        </p:sp>
        <p:sp>
          <p:nvSpPr>
            <p:cNvPr id="30755" name="Rectangle 35" descr="宽上对角线"/>
            <p:cNvSpPr>
              <a:spLocks noChangeArrowheads="1"/>
            </p:cNvSpPr>
            <p:nvPr/>
          </p:nvSpPr>
          <p:spPr bwMode="auto">
            <a:xfrm>
              <a:off x="2158" y="1814"/>
              <a:ext cx="528" cy="287"/>
            </a:xfrm>
            <a:prstGeom prst="rect">
              <a:avLst/>
            </a:prstGeom>
            <a:pattFill prst="wdUpDiag">
              <a:fgClr>
                <a:srgbClr val="CCFFCC"/>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endParaRPr lang="zh-CN" altLang="zh-CN" sz="1800" b="0"/>
            </a:p>
          </p:txBody>
        </p:sp>
        <p:sp>
          <p:nvSpPr>
            <p:cNvPr id="30756" name="Line 36"/>
            <p:cNvSpPr>
              <a:spLocks noChangeShapeType="1"/>
            </p:cNvSpPr>
            <p:nvPr/>
          </p:nvSpPr>
          <p:spPr bwMode="auto">
            <a:xfrm>
              <a:off x="2158" y="2101"/>
              <a:ext cx="158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57" name="Line 37"/>
            <p:cNvSpPr>
              <a:spLocks noChangeShapeType="1"/>
            </p:cNvSpPr>
            <p:nvPr/>
          </p:nvSpPr>
          <p:spPr bwMode="auto">
            <a:xfrm>
              <a:off x="2158" y="2388"/>
              <a:ext cx="158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58" name="Line 38"/>
            <p:cNvSpPr>
              <a:spLocks noChangeShapeType="1"/>
            </p:cNvSpPr>
            <p:nvPr/>
          </p:nvSpPr>
          <p:spPr bwMode="auto">
            <a:xfrm>
              <a:off x="2158" y="2675"/>
              <a:ext cx="158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59" name="Line 39"/>
            <p:cNvSpPr>
              <a:spLocks noChangeShapeType="1"/>
            </p:cNvSpPr>
            <p:nvPr/>
          </p:nvSpPr>
          <p:spPr bwMode="auto">
            <a:xfrm>
              <a:off x="2686" y="1814"/>
              <a:ext cx="0" cy="114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0" name="Line 40"/>
            <p:cNvSpPr>
              <a:spLocks noChangeShapeType="1"/>
            </p:cNvSpPr>
            <p:nvPr/>
          </p:nvSpPr>
          <p:spPr bwMode="auto">
            <a:xfrm>
              <a:off x="3214" y="1814"/>
              <a:ext cx="0" cy="114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1" name="Line 41"/>
            <p:cNvSpPr>
              <a:spLocks noChangeShapeType="1"/>
            </p:cNvSpPr>
            <p:nvPr/>
          </p:nvSpPr>
          <p:spPr bwMode="auto">
            <a:xfrm>
              <a:off x="2158" y="1814"/>
              <a:ext cx="158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2" name="Line 42"/>
            <p:cNvSpPr>
              <a:spLocks noChangeShapeType="1"/>
            </p:cNvSpPr>
            <p:nvPr/>
          </p:nvSpPr>
          <p:spPr bwMode="auto">
            <a:xfrm>
              <a:off x="2158" y="1814"/>
              <a:ext cx="0" cy="1148"/>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3" name="Line 43"/>
            <p:cNvSpPr>
              <a:spLocks noChangeShapeType="1"/>
            </p:cNvSpPr>
            <p:nvPr/>
          </p:nvSpPr>
          <p:spPr bwMode="auto">
            <a:xfrm>
              <a:off x="3742" y="1814"/>
              <a:ext cx="0" cy="1148"/>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4" name="Line 44"/>
            <p:cNvSpPr>
              <a:spLocks noChangeShapeType="1"/>
            </p:cNvSpPr>
            <p:nvPr/>
          </p:nvSpPr>
          <p:spPr bwMode="auto">
            <a:xfrm>
              <a:off x="2158" y="2962"/>
              <a:ext cx="158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65" name="Text Box 45"/>
            <p:cNvSpPr txBox="1">
              <a:spLocks noChangeArrowheads="1"/>
            </p:cNvSpPr>
            <p:nvPr/>
          </p:nvSpPr>
          <p:spPr bwMode="auto">
            <a:xfrm>
              <a:off x="2165" y="1478"/>
              <a:ext cx="131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000">
                  <a:solidFill>
                    <a:srgbClr val="FF0000"/>
                  </a:solidFill>
                  <a:latin typeface="Times New Roman" panose="02020603050405020304" pitchFamily="18" charset="0"/>
                </a:rPr>
                <a:t>key    start    finish</a:t>
              </a:r>
            </a:p>
          </p:txBody>
        </p:sp>
        <p:sp>
          <p:nvSpPr>
            <p:cNvPr id="30766" name="Text Box 46"/>
            <p:cNvSpPr txBox="1">
              <a:spLocks noChangeArrowheads="1"/>
            </p:cNvSpPr>
            <p:nvPr/>
          </p:nvSpPr>
          <p:spPr bwMode="auto">
            <a:xfrm>
              <a:off x="1822" y="1633"/>
              <a:ext cx="500"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zh-CN" sz="1600" baseline="-25000">
                  <a:latin typeface="Arial" panose="020B0604020202020204" pitchFamily="34" charset="0"/>
                </a:rPr>
                <a:t>0</a:t>
              </a:r>
            </a:p>
            <a:p>
              <a:pPr algn="ctr">
                <a:lnSpc>
                  <a:spcPct val="150000"/>
                </a:lnSpc>
              </a:pPr>
              <a:r>
                <a:rPr lang="en-US" altLang="zh-CN" sz="1600" baseline="-25000">
                  <a:latin typeface="Arial" panose="020B0604020202020204" pitchFamily="34" charset="0"/>
                </a:rPr>
                <a:t>1</a:t>
              </a:r>
            </a:p>
            <a:p>
              <a:pPr algn="ctr">
                <a:lnSpc>
                  <a:spcPct val="150000"/>
                </a:lnSpc>
              </a:pPr>
              <a:r>
                <a:rPr lang="en-US" altLang="zh-CN" sz="1600" baseline="-25000">
                  <a:latin typeface="Arial" panose="020B0604020202020204" pitchFamily="34" charset="0"/>
                </a:rPr>
                <a:t>2</a:t>
              </a:r>
            </a:p>
            <a:p>
              <a:pPr algn="ctr">
                <a:lnSpc>
                  <a:spcPct val="150000"/>
                </a:lnSpc>
              </a:pPr>
              <a:r>
                <a:rPr lang="en-US" altLang="zh-CN" sz="1600" baseline="-25000">
                  <a:latin typeface="Arial" panose="020B0604020202020204" pitchFamily="34" charset="0"/>
                </a:rPr>
                <a:t>3</a:t>
              </a:r>
            </a:p>
          </p:txBody>
        </p:sp>
      </p:grpSp>
      <p:grpSp>
        <p:nvGrpSpPr>
          <p:cNvPr id="30819" name="Group 99"/>
          <p:cNvGrpSpPr>
            <a:grpSpLocks/>
          </p:cNvGrpSpPr>
          <p:nvPr/>
        </p:nvGrpSpPr>
        <p:grpSpPr bwMode="auto">
          <a:xfrm>
            <a:off x="472307" y="5661248"/>
            <a:ext cx="8675688" cy="1050925"/>
            <a:chOff x="343" y="3542"/>
            <a:chExt cx="5465" cy="662"/>
          </a:xfrm>
        </p:grpSpPr>
        <p:sp>
          <p:nvSpPr>
            <p:cNvPr id="30725" name="Text Box 5"/>
            <p:cNvSpPr txBox="1">
              <a:spLocks noChangeArrowheads="1"/>
            </p:cNvSpPr>
            <p:nvPr/>
          </p:nvSpPr>
          <p:spPr bwMode="auto">
            <a:xfrm>
              <a:off x="343" y="3542"/>
              <a:ext cx="5465" cy="221"/>
            </a:xfrm>
            <a:prstGeom prst="rect">
              <a:avLst/>
            </a:prstGeom>
            <a:solidFill>
              <a:srgbClr val="D8E7F8"/>
            </a:solidFill>
            <a:ln w="2857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pPr>
              <a:r>
                <a:rPr lang="en-US" altLang="zh-CN" sz="1600" dirty="0">
                  <a:latin typeface="宋体" panose="02010600030101010101" pitchFamily="2" charset="-122"/>
                  <a:ea typeface="宋体" panose="02010600030101010101" pitchFamily="2" charset="-122"/>
                </a:rPr>
                <a:t>22 </a:t>
              </a:r>
              <a:r>
                <a:rPr lang="en-US" altLang="zh-CN" sz="1600" dirty="0" smtClean="0">
                  <a:latin typeface="宋体" panose="02010600030101010101" pitchFamily="2" charset="-122"/>
                  <a:ea typeface="宋体" panose="02010600030101010101" pitchFamily="2" charset="-122"/>
                </a:rPr>
                <a:t>    12     13 </a:t>
              </a:r>
              <a:r>
                <a:rPr lang="en-US" altLang="zh-CN" sz="1400" dirty="0" smtClean="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rPr>
                <a:t>8</a:t>
              </a:r>
              <a:r>
                <a:rPr lang="en-US" altLang="zh-CN" sz="1400" dirty="0" smtClean="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rPr>
                <a:t> </a:t>
              </a:r>
              <a:r>
                <a:rPr lang="en-US" altLang="zh-CN" sz="1400" dirty="0" smtClean="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rPr>
                <a:t>9</a:t>
              </a:r>
              <a:r>
                <a:rPr lang="en-US" altLang="zh-CN" sz="1400" dirty="0" smtClean="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rPr>
                <a:t>   33    42     38   </a:t>
              </a:r>
              <a:r>
                <a:rPr lang="en-US" altLang="zh-CN" sz="1600" dirty="0">
                  <a:latin typeface="宋体" panose="02010600030101010101" pitchFamily="2" charset="-122"/>
                  <a:ea typeface="宋体" panose="02010600030101010101" pitchFamily="2" charset="-122"/>
                </a:rPr>
                <a:t>24 </a:t>
              </a:r>
              <a:r>
                <a:rPr lang="en-US" altLang="zh-CN" sz="1600" dirty="0" smtClean="0">
                  <a:latin typeface="宋体" panose="02010600030101010101" pitchFamily="2" charset="-122"/>
                  <a:ea typeface="宋体" panose="02010600030101010101" pitchFamily="2" charset="-122"/>
                </a:rPr>
                <a:t>   48    58     74    49   </a:t>
              </a:r>
              <a:r>
                <a:rPr lang="en-US" altLang="zh-CN" sz="1600" dirty="0">
                  <a:latin typeface="宋体" panose="02010600030101010101" pitchFamily="2" charset="-122"/>
                  <a:ea typeface="宋体" panose="02010600030101010101" pitchFamily="2" charset="-122"/>
                </a:rPr>
                <a:t>86</a:t>
              </a:r>
            </a:p>
          </p:txBody>
        </p:sp>
        <p:sp>
          <p:nvSpPr>
            <p:cNvPr id="30726" name="Line 6"/>
            <p:cNvSpPr>
              <a:spLocks noChangeShapeType="1"/>
            </p:cNvSpPr>
            <p:nvPr/>
          </p:nvSpPr>
          <p:spPr bwMode="auto">
            <a:xfrm>
              <a:off x="732"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27" name="Line 7"/>
            <p:cNvSpPr>
              <a:spLocks noChangeShapeType="1"/>
            </p:cNvSpPr>
            <p:nvPr/>
          </p:nvSpPr>
          <p:spPr bwMode="auto">
            <a:xfrm>
              <a:off x="1515"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28" name="Line 8"/>
            <p:cNvSpPr>
              <a:spLocks noChangeShapeType="1"/>
            </p:cNvSpPr>
            <p:nvPr/>
          </p:nvSpPr>
          <p:spPr bwMode="auto">
            <a:xfrm>
              <a:off x="1897"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29" name="Line 9"/>
            <p:cNvSpPr>
              <a:spLocks noChangeShapeType="1"/>
            </p:cNvSpPr>
            <p:nvPr/>
          </p:nvSpPr>
          <p:spPr bwMode="auto">
            <a:xfrm>
              <a:off x="3054"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0" name="Line 10"/>
            <p:cNvSpPr>
              <a:spLocks noChangeShapeType="1"/>
            </p:cNvSpPr>
            <p:nvPr/>
          </p:nvSpPr>
          <p:spPr bwMode="auto">
            <a:xfrm>
              <a:off x="3439"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1" name="Line 11"/>
            <p:cNvSpPr>
              <a:spLocks noChangeShapeType="1"/>
            </p:cNvSpPr>
            <p:nvPr/>
          </p:nvSpPr>
          <p:spPr bwMode="auto">
            <a:xfrm>
              <a:off x="3828"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2" name="Line 12"/>
            <p:cNvSpPr>
              <a:spLocks noChangeShapeType="1"/>
            </p:cNvSpPr>
            <p:nvPr/>
          </p:nvSpPr>
          <p:spPr bwMode="auto">
            <a:xfrm>
              <a:off x="4608"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3" name="Line 13"/>
            <p:cNvSpPr>
              <a:spLocks noChangeShapeType="1"/>
            </p:cNvSpPr>
            <p:nvPr/>
          </p:nvSpPr>
          <p:spPr bwMode="auto">
            <a:xfrm>
              <a:off x="4990"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4" name="Line 14"/>
            <p:cNvSpPr>
              <a:spLocks noChangeShapeType="1"/>
            </p:cNvSpPr>
            <p:nvPr/>
          </p:nvSpPr>
          <p:spPr bwMode="auto">
            <a:xfrm flipH="1">
              <a:off x="5375" y="3542"/>
              <a:ext cx="0" cy="227"/>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5" name="Line 15"/>
            <p:cNvSpPr>
              <a:spLocks noChangeShapeType="1"/>
            </p:cNvSpPr>
            <p:nvPr/>
          </p:nvSpPr>
          <p:spPr bwMode="auto">
            <a:xfrm>
              <a:off x="4216"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6" name="Line 16"/>
            <p:cNvSpPr>
              <a:spLocks noChangeShapeType="1"/>
            </p:cNvSpPr>
            <p:nvPr/>
          </p:nvSpPr>
          <p:spPr bwMode="auto">
            <a:xfrm>
              <a:off x="1120"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7" name="Line 17"/>
            <p:cNvSpPr>
              <a:spLocks noChangeShapeType="1"/>
            </p:cNvSpPr>
            <p:nvPr/>
          </p:nvSpPr>
          <p:spPr bwMode="auto">
            <a:xfrm>
              <a:off x="2278"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38" name="Line 18"/>
            <p:cNvSpPr>
              <a:spLocks noChangeShapeType="1"/>
            </p:cNvSpPr>
            <p:nvPr/>
          </p:nvSpPr>
          <p:spPr bwMode="auto">
            <a:xfrm>
              <a:off x="2664" y="3549"/>
              <a:ext cx="1" cy="37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0768" name="Rectangle 48"/>
            <p:cNvSpPr>
              <a:spLocks noChangeArrowheads="1"/>
            </p:cNvSpPr>
            <p:nvPr/>
          </p:nvSpPr>
          <p:spPr bwMode="auto">
            <a:xfrm>
              <a:off x="5381"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14</a:t>
              </a:r>
            </a:p>
          </p:txBody>
        </p:sp>
        <p:sp>
          <p:nvSpPr>
            <p:cNvPr id="30769" name="Rectangle 49"/>
            <p:cNvSpPr>
              <a:spLocks noChangeArrowheads="1"/>
            </p:cNvSpPr>
            <p:nvPr/>
          </p:nvSpPr>
          <p:spPr bwMode="auto">
            <a:xfrm>
              <a:off x="4995" y="3878"/>
              <a:ext cx="38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13</a:t>
              </a:r>
            </a:p>
          </p:txBody>
        </p:sp>
        <p:sp>
          <p:nvSpPr>
            <p:cNvPr id="30770" name="Rectangle 50"/>
            <p:cNvSpPr>
              <a:spLocks noChangeArrowheads="1"/>
            </p:cNvSpPr>
            <p:nvPr/>
          </p:nvSpPr>
          <p:spPr bwMode="auto">
            <a:xfrm>
              <a:off x="4612"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12</a:t>
              </a:r>
            </a:p>
          </p:txBody>
        </p:sp>
        <p:sp>
          <p:nvSpPr>
            <p:cNvPr id="30771" name="Rectangle 51"/>
            <p:cNvSpPr>
              <a:spLocks noChangeArrowheads="1"/>
            </p:cNvSpPr>
            <p:nvPr/>
          </p:nvSpPr>
          <p:spPr bwMode="auto">
            <a:xfrm>
              <a:off x="4199" y="3859"/>
              <a:ext cx="3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dirty="0">
                  <a:solidFill>
                    <a:srgbClr val="000066"/>
                  </a:solidFill>
                  <a:latin typeface="Arial" panose="020B0604020202020204" pitchFamily="34" charset="0"/>
                </a:rPr>
                <a:t>11</a:t>
              </a:r>
            </a:p>
          </p:txBody>
        </p:sp>
        <p:sp>
          <p:nvSpPr>
            <p:cNvPr id="30772" name="Rectangle 52"/>
            <p:cNvSpPr>
              <a:spLocks noChangeArrowheads="1"/>
            </p:cNvSpPr>
            <p:nvPr/>
          </p:nvSpPr>
          <p:spPr bwMode="auto">
            <a:xfrm>
              <a:off x="3845"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10</a:t>
              </a:r>
            </a:p>
          </p:txBody>
        </p:sp>
        <p:sp>
          <p:nvSpPr>
            <p:cNvPr id="30773" name="Rectangle 53"/>
            <p:cNvSpPr>
              <a:spLocks noChangeArrowheads="1"/>
            </p:cNvSpPr>
            <p:nvPr/>
          </p:nvSpPr>
          <p:spPr bwMode="auto">
            <a:xfrm>
              <a:off x="3459" y="3878"/>
              <a:ext cx="38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9</a:t>
              </a:r>
            </a:p>
          </p:txBody>
        </p:sp>
        <p:sp>
          <p:nvSpPr>
            <p:cNvPr id="30774" name="Rectangle 54"/>
            <p:cNvSpPr>
              <a:spLocks noChangeArrowheads="1"/>
            </p:cNvSpPr>
            <p:nvPr/>
          </p:nvSpPr>
          <p:spPr bwMode="auto">
            <a:xfrm>
              <a:off x="3076"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8</a:t>
              </a:r>
            </a:p>
          </p:txBody>
        </p:sp>
        <p:sp>
          <p:nvSpPr>
            <p:cNvPr id="30775" name="Rectangle 55"/>
            <p:cNvSpPr>
              <a:spLocks noChangeArrowheads="1"/>
            </p:cNvSpPr>
            <p:nvPr/>
          </p:nvSpPr>
          <p:spPr bwMode="auto">
            <a:xfrm>
              <a:off x="2693"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7</a:t>
              </a:r>
            </a:p>
          </p:txBody>
        </p:sp>
        <p:sp>
          <p:nvSpPr>
            <p:cNvPr id="30776" name="Rectangle 56"/>
            <p:cNvSpPr>
              <a:spLocks noChangeArrowheads="1"/>
            </p:cNvSpPr>
            <p:nvPr/>
          </p:nvSpPr>
          <p:spPr bwMode="auto">
            <a:xfrm>
              <a:off x="2307" y="3878"/>
              <a:ext cx="38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6</a:t>
              </a:r>
            </a:p>
          </p:txBody>
        </p:sp>
        <p:sp>
          <p:nvSpPr>
            <p:cNvPr id="30777" name="Rectangle 57"/>
            <p:cNvSpPr>
              <a:spLocks noChangeArrowheads="1"/>
            </p:cNvSpPr>
            <p:nvPr/>
          </p:nvSpPr>
          <p:spPr bwMode="auto">
            <a:xfrm>
              <a:off x="1924"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5</a:t>
              </a:r>
            </a:p>
          </p:txBody>
        </p:sp>
        <p:sp>
          <p:nvSpPr>
            <p:cNvPr id="30778" name="Rectangle 58"/>
            <p:cNvSpPr>
              <a:spLocks noChangeArrowheads="1"/>
            </p:cNvSpPr>
            <p:nvPr/>
          </p:nvSpPr>
          <p:spPr bwMode="auto">
            <a:xfrm>
              <a:off x="1540" y="3878"/>
              <a:ext cx="3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4</a:t>
              </a:r>
            </a:p>
          </p:txBody>
        </p:sp>
        <p:sp>
          <p:nvSpPr>
            <p:cNvPr id="30779" name="Rectangle 59"/>
            <p:cNvSpPr>
              <a:spLocks noChangeArrowheads="1"/>
            </p:cNvSpPr>
            <p:nvPr/>
          </p:nvSpPr>
          <p:spPr bwMode="auto">
            <a:xfrm>
              <a:off x="1157"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3</a:t>
              </a:r>
            </a:p>
          </p:txBody>
        </p:sp>
        <p:sp>
          <p:nvSpPr>
            <p:cNvPr id="30780" name="Rectangle 60"/>
            <p:cNvSpPr>
              <a:spLocks noChangeArrowheads="1"/>
            </p:cNvSpPr>
            <p:nvPr/>
          </p:nvSpPr>
          <p:spPr bwMode="auto">
            <a:xfrm>
              <a:off x="771" y="3878"/>
              <a:ext cx="38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2</a:t>
              </a:r>
            </a:p>
          </p:txBody>
        </p:sp>
        <p:sp>
          <p:nvSpPr>
            <p:cNvPr id="30781" name="Rectangle 61"/>
            <p:cNvSpPr>
              <a:spLocks noChangeArrowheads="1"/>
            </p:cNvSpPr>
            <p:nvPr/>
          </p:nvSpPr>
          <p:spPr bwMode="auto">
            <a:xfrm>
              <a:off x="388" y="3878"/>
              <a:ext cx="38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rgbClr val="000066"/>
                  </a:solidFill>
                  <a:latin typeface="Arial" panose="020B0604020202020204" pitchFamily="34" charset="0"/>
                </a:rPr>
                <a:t>1</a:t>
              </a:r>
            </a:p>
          </p:txBody>
        </p:sp>
        <p:sp>
          <p:nvSpPr>
            <p:cNvPr id="30782" name="Line 62"/>
            <p:cNvSpPr>
              <a:spLocks noChangeShapeType="1"/>
            </p:cNvSpPr>
            <p:nvPr/>
          </p:nvSpPr>
          <p:spPr bwMode="auto">
            <a:xfrm>
              <a:off x="388"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3" name="Line 63"/>
            <p:cNvSpPr>
              <a:spLocks noChangeShapeType="1"/>
            </p:cNvSpPr>
            <p:nvPr/>
          </p:nvSpPr>
          <p:spPr bwMode="auto">
            <a:xfrm>
              <a:off x="388"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4" name="Line 64"/>
            <p:cNvSpPr>
              <a:spLocks noChangeShapeType="1"/>
            </p:cNvSpPr>
            <p:nvPr/>
          </p:nvSpPr>
          <p:spPr bwMode="auto">
            <a:xfrm>
              <a:off x="388" y="38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5" name="Line 65"/>
            <p:cNvSpPr>
              <a:spLocks noChangeShapeType="1"/>
            </p:cNvSpPr>
            <p:nvPr/>
          </p:nvSpPr>
          <p:spPr bwMode="auto">
            <a:xfrm>
              <a:off x="5764" y="3878"/>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6" name="Line 66"/>
            <p:cNvSpPr>
              <a:spLocks noChangeShapeType="1"/>
            </p:cNvSpPr>
            <p:nvPr/>
          </p:nvSpPr>
          <p:spPr bwMode="auto">
            <a:xfrm>
              <a:off x="771" y="3878"/>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7" name="Line 67"/>
            <p:cNvSpPr>
              <a:spLocks noChangeShapeType="1"/>
            </p:cNvSpPr>
            <p:nvPr/>
          </p:nvSpPr>
          <p:spPr bwMode="auto">
            <a:xfrm>
              <a:off x="771" y="4204"/>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8" name="Line 68"/>
            <p:cNvSpPr>
              <a:spLocks noChangeShapeType="1"/>
            </p:cNvSpPr>
            <p:nvPr/>
          </p:nvSpPr>
          <p:spPr bwMode="auto">
            <a:xfrm>
              <a:off x="1157"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89" name="Line 69"/>
            <p:cNvSpPr>
              <a:spLocks noChangeShapeType="1"/>
            </p:cNvSpPr>
            <p:nvPr/>
          </p:nvSpPr>
          <p:spPr bwMode="auto">
            <a:xfrm>
              <a:off x="1157"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0" name="Line 70"/>
            <p:cNvSpPr>
              <a:spLocks noChangeShapeType="1"/>
            </p:cNvSpPr>
            <p:nvPr/>
          </p:nvSpPr>
          <p:spPr bwMode="auto">
            <a:xfrm>
              <a:off x="1540" y="3878"/>
              <a:ext cx="38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1" name="Line 71"/>
            <p:cNvSpPr>
              <a:spLocks noChangeShapeType="1"/>
            </p:cNvSpPr>
            <p:nvPr/>
          </p:nvSpPr>
          <p:spPr bwMode="auto">
            <a:xfrm>
              <a:off x="1540" y="4204"/>
              <a:ext cx="38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2" name="Line 72"/>
            <p:cNvSpPr>
              <a:spLocks noChangeShapeType="1"/>
            </p:cNvSpPr>
            <p:nvPr/>
          </p:nvSpPr>
          <p:spPr bwMode="auto">
            <a:xfrm>
              <a:off x="1924"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3" name="Line 73"/>
            <p:cNvSpPr>
              <a:spLocks noChangeShapeType="1"/>
            </p:cNvSpPr>
            <p:nvPr/>
          </p:nvSpPr>
          <p:spPr bwMode="auto">
            <a:xfrm>
              <a:off x="1924"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4" name="Line 74"/>
            <p:cNvSpPr>
              <a:spLocks noChangeShapeType="1"/>
            </p:cNvSpPr>
            <p:nvPr/>
          </p:nvSpPr>
          <p:spPr bwMode="auto">
            <a:xfrm>
              <a:off x="2307" y="3878"/>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5" name="Line 75"/>
            <p:cNvSpPr>
              <a:spLocks noChangeShapeType="1"/>
            </p:cNvSpPr>
            <p:nvPr/>
          </p:nvSpPr>
          <p:spPr bwMode="auto">
            <a:xfrm>
              <a:off x="2307" y="4204"/>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6" name="Line 76"/>
            <p:cNvSpPr>
              <a:spLocks noChangeShapeType="1"/>
            </p:cNvSpPr>
            <p:nvPr/>
          </p:nvSpPr>
          <p:spPr bwMode="auto">
            <a:xfrm>
              <a:off x="2693"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7" name="Line 77"/>
            <p:cNvSpPr>
              <a:spLocks noChangeShapeType="1"/>
            </p:cNvSpPr>
            <p:nvPr/>
          </p:nvSpPr>
          <p:spPr bwMode="auto">
            <a:xfrm>
              <a:off x="2693"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8" name="Line 78"/>
            <p:cNvSpPr>
              <a:spLocks noChangeShapeType="1"/>
            </p:cNvSpPr>
            <p:nvPr/>
          </p:nvSpPr>
          <p:spPr bwMode="auto">
            <a:xfrm>
              <a:off x="3076"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799" name="Line 79"/>
            <p:cNvSpPr>
              <a:spLocks noChangeShapeType="1"/>
            </p:cNvSpPr>
            <p:nvPr/>
          </p:nvSpPr>
          <p:spPr bwMode="auto">
            <a:xfrm>
              <a:off x="3076"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0" name="Line 80"/>
            <p:cNvSpPr>
              <a:spLocks noChangeShapeType="1"/>
            </p:cNvSpPr>
            <p:nvPr/>
          </p:nvSpPr>
          <p:spPr bwMode="auto">
            <a:xfrm>
              <a:off x="3459" y="3878"/>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1" name="Line 81"/>
            <p:cNvSpPr>
              <a:spLocks noChangeShapeType="1"/>
            </p:cNvSpPr>
            <p:nvPr/>
          </p:nvSpPr>
          <p:spPr bwMode="auto">
            <a:xfrm>
              <a:off x="3459" y="4204"/>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2" name="Line 82"/>
            <p:cNvSpPr>
              <a:spLocks noChangeShapeType="1"/>
            </p:cNvSpPr>
            <p:nvPr/>
          </p:nvSpPr>
          <p:spPr bwMode="auto">
            <a:xfrm>
              <a:off x="3845" y="3878"/>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3" name="Line 83"/>
            <p:cNvSpPr>
              <a:spLocks noChangeShapeType="1"/>
            </p:cNvSpPr>
            <p:nvPr/>
          </p:nvSpPr>
          <p:spPr bwMode="auto">
            <a:xfrm>
              <a:off x="3845"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4" name="Line 84"/>
            <p:cNvSpPr>
              <a:spLocks noChangeShapeType="1"/>
            </p:cNvSpPr>
            <p:nvPr/>
          </p:nvSpPr>
          <p:spPr bwMode="auto">
            <a:xfrm>
              <a:off x="4228" y="3878"/>
              <a:ext cx="38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5" name="Line 85"/>
            <p:cNvSpPr>
              <a:spLocks noChangeShapeType="1"/>
            </p:cNvSpPr>
            <p:nvPr/>
          </p:nvSpPr>
          <p:spPr bwMode="auto">
            <a:xfrm>
              <a:off x="4228" y="4204"/>
              <a:ext cx="38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7" name="Line 87"/>
            <p:cNvSpPr>
              <a:spLocks noChangeShapeType="1"/>
            </p:cNvSpPr>
            <p:nvPr/>
          </p:nvSpPr>
          <p:spPr bwMode="auto">
            <a:xfrm>
              <a:off x="4612"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8" name="Line 88"/>
            <p:cNvSpPr>
              <a:spLocks noChangeShapeType="1"/>
            </p:cNvSpPr>
            <p:nvPr/>
          </p:nvSpPr>
          <p:spPr bwMode="auto">
            <a:xfrm>
              <a:off x="4995" y="3878"/>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09" name="Line 89"/>
            <p:cNvSpPr>
              <a:spLocks noChangeShapeType="1"/>
            </p:cNvSpPr>
            <p:nvPr/>
          </p:nvSpPr>
          <p:spPr bwMode="auto">
            <a:xfrm>
              <a:off x="4995" y="4204"/>
              <a:ext cx="3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sp>
          <p:nvSpPr>
            <p:cNvPr id="30810" name="Line 90"/>
            <p:cNvSpPr>
              <a:spLocks noChangeShapeType="1"/>
            </p:cNvSpPr>
            <p:nvPr/>
          </p:nvSpPr>
          <p:spPr bwMode="auto">
            <a:xfrm>
              <a:off x="5375" y="3633"/>
              <a:ext cx="389" cy="24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1600"/>
            </a:p>
          </p:txBody>
        </p:sp>
        <p:sp>
          <p:nvSpPr>
            <p:cNvPr id="30811" name="Line 91"/>
            <p:cNvSpPr>
              <a:spLocks noChangeShapeType="1"/>
            </p:cNvSpPr>
            <p:nvPr/>
          </p:nvSpPr>
          <p:spPr bwMode="auto">
            <a:xfrm>
              <a:off x="5381" y="4204"/>
              <a:ext cx="38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600"/>
            </a:p>
          </p:txBody>
        </p:sp>
      </p:grpSp>
      <p:sp>
        <p:nvSpPr>
          <p:cNvPr id="30812" name="Text Box 92"/>
          <p:cNvSpPr txBox="1">
            <a:spLocks noChangeArrowheads="1"/>
          </p:cNvSpPr>
          <p:nvPr/>
        </p:nvSpPr>
        <p:spPr bwMode="auto">
          <a:xfrm>
            <a:off x="862509" y="96073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6.2  </a:t>
            </a:r>
            <a:r>
              <a:rPr lang="zh-CN" altLang="en-US" sz="2400" dirty="0"/>
              <a:t>基于线性表的查找 </a:t>
            </a:r>
          </a:p>
        </p:txBody>
      </p:sp>
      <p:sp>
        <p:nvSpPr>
          <p:cNvPr id="30813" name="Text Box 93"/>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30814" name="Line 94"/>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0815" name="Line 95"/>
          <p:cNvSpPr>
            <a:spLocks noChangeShapeType="1"/>
          </p:cNvSpPr>
          <p:nvPr/>
        </p:nvSpPr>
        <p:spPr bwMode="auto">
          <a:xfrm>
            <a:off x="946646" y="1463973"/>
            <a:ext cx="3732213"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0817" name="Text Box 97">
            <a:hlinkClick r:id="" action="ppaction://hlinkshowjump?jump=nextslide" highlightClick="1"/>
          </p:cNvPr>
          <p:cNvSpPr txBox="1">
            <a:spLocks noChangeArrowheads="1"/>
          </p:cNvSpPr>
          <p:nvPr/>
        </p:nvSpPr>
        <p:spPr bwMode="auto">
          <a:xfrm>
            <a:off x="4593134" y="944860"/>
            <a:ext cx="2030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400">
                <a:solidFill>
                  <a:srgbClr val="FF0000"/>
                </a:solidFill>
              </a:rPr>
              <a:t>③</a:t>
            </a:r>
            <a:r>
              <a:rPr lang="zh-CN" altLang="en-US" sz="2400">
                <a:solidFill>
                  <a:srgbClr val="FF0000"/>
                </a:solidFill>
              </a:rPr>
              <a:t>分块查找</a:t>
            </a:r>
          </a:p>
        </p:txBody>
      </p:sp>
      <p:sp>
        <p:nvSpPr>
          <p:cNvPr id="30818" name="Text Box 98"/>
          <p:cNvSpPr txBox="1">
            <a:spLocks noChangeArrowheads="1"/>
          </p:cNvSpPr>
          <p:nvPr/>
        </p:nvSpPr>
        <p:spPr bwMode="auto">
          <a:xfrm>
            <a:off x="6263184" y="94486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0000"/>
                </a:solidFill>
              </a:rPr>
              <a:t>（索引顺序查找）</a:t>
            </a:r>
          </a:p>
        </p:txBody>
      </p:sp>
    </p:spTree>
    <p:extLst>
      <p:ext uri="{BB962C8B-B14F-4D97-AF65-F5344CB8AC3E}">
        <p14:creationId xmlns:p14="http://schemas.microsoft.com/office/powerpoint/2010/main" val="2648775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819"/>
                                        </p:tgtEl>
                                        <p:attrNameLst>
                                          <p:attrName>style.visibility</p:attrName>
                                        </p:attrNameLst>
                                      </p:cBhvr>
                                      <p:to>
                                        <p:strVal val="visible"/>
                                      </p:to>
                                    </p:set>
                                    <p:animEffect transition="in" filter="wipe(up)">
                                      <p:cBhvr>
                                        <p:cTn id="7" dur="500"/>
                                        <p:tgtEl>
                                          <p:spTgt spid="30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42"/>
                                        </p:tgtEl>
                                        <p:attrNameLst>
                                          <p:attrName>style.visibility</p:attrName>
                                        </p:attrNameLst>
                                      </p:cBhvr>
                                      <p:to>
                                        <p:strVal val="visible"/>
                                      </p:to>
                                    </p:set>
                                    <p:animEffect transition="in" filter="wipe(left)">
                                      <p:cBhvr>
                                        <p:cTn id="12" dur="500"/>
                                        <p:tgtEl>
                                          <p:spTgt spid="30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820"/>
                                        </p:tgtEl>
                                        <p:attrNameLst>
                                          <p:attrName>style.visibility</p:attrName>
                                        </p:attrNameLst>
                                      </p:cBhvr>
                                      <p:to>
                                        <p:strVal val="visible"/>
                                      </p:to>
                                    </p:set>
                                    <p:animEffect transition="in" filter="wipe(up)">
                                      <p:cBhvr>
                                        <p:cTn id="17" dur="500"/>
                                        <p:tgtEl>
                                          <p:spTgt spid="30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0739"/>
                                        </p:tgtEl>
                                        <p:attrNameLst>
                                          <p:attrName>style.visibility</p:attrName>
                                        </p:attrNameLst>
                                      </p:cBhvr>
                                      <p:to>
                                        <p:strVal val="visible"/>
                                      </p:to>
                                    </p:set>
                                    <p:animEffect transition="in" filter="strips(downLeft)">
                                      <p:cBhvr>
                                        <p:cTn id="22" dur="500"/>
                                        <p:tgtEl>
                                          <p:spTgt spid="30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0740"/>
                                        </p:tgtEl>
                                        <p:attrNameLst>
                                          <p:attrName>style.visibility</p:attrName>
                                        </p:attrNameLst>
                                      </p:cBhvr>
                                      <p:to>
                                        <p:strVal val="visible"/>
                                      </p:to>
                                    </p:set>
                                    <p:animEffect transition="in" filter="strips(downLeft)">
                                      <p:cBhvr>
                                        <p:cTn id="27" dur="500"/>
                                        <p:tgtEl>
                                          <p:spTgt spid="30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30741"/>
                                        </p:tgtEl>
                                        <p:attrNameLst>
                                          <p:attrName>style.visibility</p:attrName>
                                        </p:attrNameLst>
                                      </p:cBhvr>
                                      <p:to>
                                        <p:strVal val="visible"/>
                                      </p:to>
                                    </p:set>
                                    <p:animEffect transition="in" filter="strips(upRight)">
                                      <p:cBhvr>
                                        <p:cTn id="32" dur="500"/>
                                        <p:tgtEl>
                                          <p:spTgt spid="3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9" grpId="0" animBg="1"/>
      <p:bldP spid="30740" grpId="0" animBg="1"/>
      <p:bldP spid="30741" grpId="0" animBg="1"/>
      <p:bldP spid="307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827088" y="765175"/>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6.2  </a:t>
            </a:r>
            <a:r>
              <a:rPr lang="zh-CN" altLang="en-US" sz="2800" dirty="0"/>
              <a:t>基于线性表的查找 </a:t>
            </a:r>
          </a:p>
        </p:txBody>
      </p:sp>
      <p:sp>
        <p:nvSpPr>
          <p:cNvPr id="31749"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31750"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Line 7"/>
          <p:cNvSpPr>
            <a:spLocks noChangeShapeType="1"/>
          </p:cNvSpPr>
          <p:nvPr/>
        </p:nvSpPr>
        <p:spPr bwMode="auto">
          <a:xfrm>
            <a:off x="911225" y="1268413"/>
            <a:ext cx="3732213"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Text Box 9">
            <a:hlinkClick r:id="" action="ppaction://hlinkshowjump?jump=nextslide" highlightClick="1"/>
          </p:cNvPr>
          <p:cNvSpPr txBox="1">
            <a:spLocks noChangeArrowheads="1"/>
          </p:cNvSpPr>
          <p:nvPr/>
        </p:nvSpPr>
        <p:spPr bwMode="auto">
          <a:xfrm>
            <a:off x="4557713" y="749300"/>
            <a:ext cx="2030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2800">
                <a:solidFill>
                  <a:srgbClr val="FF0000"/>
                </a:solidFill>
              </a:rPr>
              <a:t>③</a:t>
            </a:r>
            <a:r>
              <a:rPr lang="zh-CN" altLang="en-US" sz="2800">
                <a:solidFill>
                  <a:srgbClr val="FF0000"/>
                </a:solidFill>
              </a:rPr>
              <a:t>分块查找</a:t>
            </a:r>
          </a:p>
        </p:txBody>
      </p:sp>
      <p:sp>
        <p:nvSpPr>
          <p:cNvPr id="31754" name="Text Box 10"/>
          <p:cNvSpPr txBox="1">
            <a:spLocks noChangeArrowheads="1"/>
          </p:cNvSpPr>
          <p:nvPr/>
        </p:nvSpPr>
        <p:spPr bwMode="auto">
          <a:xfrm>
            <a:off x="6227763" y="7493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rPr>
              <a:t>（索引顺序查找）</a:t>
            </a:r>
          </a:p>
        </p:txBody>
      </p:sp>
      <p:sp>
        <p:nvSpPr>
          <p:cNvPr id="31755" name="Text Box 11"/>
          <p:cNvSpPr txBox="1">
            <a:spLocks noChangeArrowheads="1"/>
          </p:cNvSpPr>
          <p:nvPr/>
        </p:nvSpPr>
        <p:spPr bwMode="auto">
          <a:xfrm>
            <a:off x="900113" y="1481138"/>
            <a:ext cx="4889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索引顺序表的查找过程：</a:t>
            </a:r>
          </a:p>
        </p:txBody>
      </p:sp>
      <p:sp>
        <p:nvSpPr>
          <p:cNvPr id="31756" name="Text Box 12"/>
          <p:cNvSpPr txBox="1">
            <a:spLocks noChangeArrowheads="1"/>
          </p:cNvSpPr>
          <p:nvPr/>
        </p:nvSpPr>
        <p:spPr bwMode="auto">
          <a:xfrm>
            <a:off x="884238" y="2205038"/>
            <a:ext cx="75041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0000"/>
                </a:solidFill>
                <a:latin typeface="Times New Roman" panose="02020603050405020304" pitchFamily="18" charset="0"/>
              </a:rPr>
              <a:t>1</a:t>
            </a:r>
            <a:r>
              <a:rPr lang="zh-CN" altLang="en-US">
                <a:solidFill>
                  <a:srgbClr val="FF0000"/>
                </a:solidFill>
                <a:latin typeface="Times New Roman" panose="02020603050405020304" pitchFamily="18" charset="0"/>
              </a:rPr>
              <a:t>）由索引确定记录所在区间（块）；</a:t>
            </a:r>
          </a:p>
        </p:txBody>
      </p:sp>
      <p:sp>
        <p:nvSpPr>
          <p:cNvPr id="31757" name="Text Box 13"/>
          <p:cNvSpPr txBox="1">
            <a:spLocks noChangeArrowheads="1"/>
          </p:cNvSpPr>
          <p:nvPr/>
        </p:nvSpPr>
        <p:spPr bwMode="auto">
          <a:xfrm>
            <a:off x="900113" y="2794000"/>
            <a:ext cx="7372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0000"/>
                </a:solidFill>
                <a:latin typeface="Times New Roman" panose="02020603050405020304" pitchFamily="18" charset="0"/>
              </a:rPr>
              <a:t>2</a:t>
            </a:r>
            <a:r>
              <a:rPr lang="zh-CN" altLang="en-US">
                <a:solidFill>
                  <a:srgbClr val="FF0000"/>
                </a:solidFill>
                <a:latin typeface="Times New Roman" panose="02020603050405020304" pitchFamily="18" charset="0"/>
              </a:rPr>
              <a:t>）在某个区间（块）内进行顺序查找。</a:t>
            </a:r>
          </a:p>
        </p:txBody>
      </p:sp>
      <p:sp>
        <p:nvSpPr>
          <p:cNvPr id="31758" name="Text Box 14"/>
          <p:cNvSpPr txBox="1">
            <a:spLocks noChangeArrowheads="1"/>
          </p:cNvSpPr>
          <p:nvPr/>
        </p:nvSpPr>
        <p:spPr bwMode="auto">
          <a:xfrm>
            <a:off x="611188" y="4581525"/>
            <a:ext cx="8208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latin typeface="Times New Roman" panose="02020603050405020304" pitchFamily="18" charset="0"/>
              </a:rPr>
              <a:t>注意：索引可以根据查找表的特点来构造。</a:t>
            </a:r>
          </a:p>
        </p:txBody>
      </p:sp>
      <p:sp>
        <p:nvSpPr>
          <p:cNvPr id="31759" name="Text Box 15"/>
          <p:cNvSpPr txBox="1">
            <a:spLocks noChangeArrowheads="1"/>
          </p:cNvSpPr>
          <p:nvPr/>
        </p:nvSpPr>
        <p:spPr bwMode="auto">
          <a:xfrm>
            <a:off x="728663" y="3284538"/>
            <a:ext cx="84153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a:latin typeface="Times New Roman" panose="02020603050405020304" pitchFamily="18" charset="0"/>
              </a:rPr>
              <a:t>可见， </a:t>
            </a:r>
            <a:r>
              <a:rPr lang="zh-CN" altLang="en-US">
                <a:solidFill>
                  <a:srgbClr val="FF0000"/>
                </a:solidFill>
                <a:latin typeface="Times New Roman" panose="02020603050405020304" pitchFamily="18" charset="0"/>
              </a:rPr>
              <a:t>分块查找</a:t>
            </a:r>
            <a:r>
              <a:rPr lang="zh-CN" altLang="en-US">
                <a:latin typeface="Times New Roman" panose="02020603050405020304" pitchFamily="18" charset="0"/>
              </a:rPr>
              <a:t>的过程也是一个“</a:t>
            </a:r>
            <a:r>
              <a:rPr lang="zh-CN" altLang="en-US">
                <a:solidFill>
                  <a:srgbClr val="FF0000"/>
                </a:solidFill>
                <a:latin typeface="Times New Roman" panose="02020603050405020304" pitchFamily="18" charset="0"/>
              </a:rPr>
              <a:t>缩小区间</a:t>
            </a:r>
            <a:r>
              <a:rPr lang="zh-CN" altLang="en-US">
                <a:latin typeface="Times New Roman" panose="02020603050405020304" pitchFamily="18" charset="0"/>
              </a:rPr>
              <a:t>”的查找过程。</a:t>
            </a:r>
          </a:p>
        </p:txBody>
      </p:sp>
      <p:sp>
        <p:nvSpPr>
          <p:cNvPr id="31760" name="Text Box 16"/>
          <p:cNvSpPr txBox="1">
            <a:spLocks noChangeArrowheads="1"/>
          </p:cNvSpPr>
          <p:nvPr/>
        </p:nvSpPr>
        <p:spPr bwMode="auto">
          <a:xfrm>
            <a:off x="323528" y="4869160"/>
            <a:ext cx="67135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00"/>
                </a:solidFill>
              </a:rPr>
              <a:t>分块查找</a:t>
            </a:r>
            <a:r>
              <a:rPr lang="zh-CN" altLang="en-US"/>
              <a:t>的平均比较次数</a:t>
            </a:r>
            <a:r>
              <a:rPr lang="zh-CN" altLang="en-US">
                <a:solidFill>
                  <a:srgbClr val="080808"/>
                </a:solidFill>
              </a:rPr>
              <a:t> </a:t>
            </a:r>
            <a:r>
              <a:rPr lang="en-US" altLang="zh-CN"/>
              <a:t>=</a:t>
            </a:r>
            <a:endParaRPr lang="en-US" altLang="zh-CN" b="0"/>
          </a:p>
          <a:p>
            <a:r>
              <a:rPr lang="en-US" altLang="zh-CN" b="0">
                <a:solidFill>
                  <a:srgbClr val="080808"/>
                </a:solidFill>
              </a:rPr>
              <a:t>      </a:t>
            </a:r>
            <a:r>
              <a:rPr lang="zh-CN" altLang="en-US"/>
              <a:t>查找</a:t>
            </a:r>
            <a:r>
              <a:rPr lang="zh-CN" altLang="en-US">
                <a:solidFill>
                  <a:srgbClr val="FF0000"/>
                </a:solidFill>
              </a:rPr>
              <a:t>“索引”</a:t>
            </a:r>
            <a:r>
              <a:rPr lang="zh-CN" altLang="en-US"/>
              <a:t>的平均比较次数</a:t>
            </a:r>
            <a:endParaRPr lang="zh-CN" altLang="en-US" b="0"/>
          </a:p>
          <a:p>
            <a:r>
              <a:rPr lang="zh-CN" altLang="en-US" b="0">
                <a:solidFill>
                  <a:srgbClr val="080808"/>
                </a:solidFill>
              </a:rPr>
              <a:t>  </a:t>
            </a:r>
            <a:r>
              <a:rPr lang="en-US" altLang="zh-CN"/>
              <a:t>+   </a:t>
            </a:r>
            <a:r>
              <a:rPr lang="zh-CN" altLang="en-US"/>
              <a:t>查找</a:t>
            </a:r>
            <a:r>
              <a:rPr lang="zh-CN" altLang="en-US">
                <a:solidFill>
                  <a:srgbClr val="FF0000"/>
                </a:solidFill>
              </a:rPr>
              <a:t>“块内”</a:t>
            </a:r>
            <a:r>
              <a:rPr lang="zh-CN" altLang="en-US"/>
              <a:t>的平均比较次数</a:t>
            </a:r>
          </a:p>
        </p:txBody>
      </p:sp>
    </p:spTree>
    <p:extLst>
      <p:ext uri="{BB962C8B-B14F-4D97-AF65-F5344CB8AC3E}">
        <p14:creationId xmlns:p14="http://schemas.microsoft.com/office/powerpoint/2010/main" val="3696317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blinds(horizontal)">
                                      <p:cBhvr>
                                        <p:cTn id="7" dur="500"/>
                                        <p:tgtEl>
                                          <p:spTgt spid="31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56"/>
                                        </p:tgtEl>
                                        <p:attrNameLst>
                                          <p:attrName>style.visibility</p:attrName>
                                        </p:attrNameLst>
                                      </p:cBhvr>
                                      <p:to>
                                        <p:strVal val="visible"/>
                                      </p:to>
                                    </p:set>
                                    <p:animEffect transition="in" filter="wipe(up)">
                                      <p:cBhvr>
                                        <p:cTn id="12" dur="500"/>
                                        <p:tgtEl>
                                          <p:spTgt spid="31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57"/>
                                        </p:tgtEl>
                                        <p:attrNameLst>
                                          <p:attrName>style.visibility</p:attrName>
                                        </p:attrNameLst>
                                      </p:cBhvr>
                                      <p:to>
                                        <p:strVal val="visible"/>
                                      </p:to>
                                    </p:set>
                                    <p:animEffect transition="in" filter="wipe(up)">
                                      <p:cBhvr>
                                        <p:cTn id="17" dur="500"/>
                                        <p:tgtEl>
                                          <p:spTgt spid="31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1759"/>
                                        </p:tgtEl>
                                        <p:attrNameLst>
                                          <p:attrName>style.visibility</p:attrName>
                                        </p:attrNameLst>
                                      </p:cBhvr>
                                      <p:to>
                                        <p:strVal val="visible"/>
                                      </p:to>
                                    </p:set>
                                    <p:animEffect transition="in" filter="strips(downRight)">
                                      <p:cBhvr>
                                        <p:cTn id="22" dur="500"/>
                                        <p:tgtEl>
                                          <p:spTgt spid="31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758"/>
                                        </p:tgtEl>
                                        <p:attrNameLst>
                                          <p:attrName>style.visibility</p:attrName>
                                        </p:attrNameLst>
                                      </p:cBhvr>
                                      <p:to>
                                        <p:strVal val="visible"/>
                                      </p:to>
                                    </p:set>
                                    <p:animEffect transition="in" filter="strips(downRight)">
                                      <p:cBhvr>
                                        <p:cTn id="27" dur="500"/>
                                        <p:tgtEl>
                                          <p:spTgt spid="317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760"/>
                                        </p:tgtEl>
                                        <p:attrNameLst>
                                          <p:attrName>style.visibility</p:attrName>
                                        </p:attrNameLst>
                                      </p:cBhvr>
                                      <p:to>
                                        <p:strVal val="visible"/>
                                      </p:to>
                                    </p:set>
                                    <p:animEffect transition="in" filter="wipe(up)">
                                      <p:cBhvr>
                                        <p:cTn id="32" dur="500"/>
                                        <p:tgtEl>
                                          <p:spTgt spid="3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utoUpdateAnimBg="0"/>
      <p:bldP spid="31756" grpId="0" autoUpdateAnimBg="0"/>
      <p:bldP spid="31757" grpId="0" autoUpdateAnimBg="0"/>
      <p:bldP spid="31758" grpId="0" autoUpdateAnimBg="0"/>
      <p:bldP spid="31759" grpId="0" autoUpdateAnimBg="0"/>
      <p:bldP spid="317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FC1F111E-7236-4B5A-AC2C-EF81A880D9F5}"/>
                  </a:ext>
                </a:extLst>
              </p:cNvPr>
              <p:cNvSpPr/>
              <p:nvPr/>
            </p:nvSpPr>
            <p:spPr>
              <a:xfrm>
                <a:off x="791580" y="1343004"/>
                <a:ext cx="7560840" cy="4772460"/>
              </a:xfrm>
              <a:prstGeom prst="rect">
                <a:avLst/>
              </a:prstGeom>
            </p:spPr>
            <p:txBody>
              <a:bodyPr wrap="square">
                <a:spAutoFit/>
              </a:bodyPr>
              <a:lstStyle/>
              <a:p>
                <a:pPr lvl="0" algn="just">
                  <a:lnSpc>
                    <a:spcPct val="150000"/>
                  </a:lnSpc>
                  <a:spcAft>
                    <a:spcPts val="0"/>
                  </a:spcAft>
                </a:pPr>
                <a:r>
                  <a:rPr lang="zh-CN" altLang="en-US" sz="2400" b="1" kern="100" dirty="0" smtClean="0">
                    <a:solidFill>
                      <a:prstClr val="black"/>
                    </a:solidFill>
                    <a:latin typeface="Calibri"/>
                    <a:ea typeface="宋体"/>
                    <a:cs typeface="Times New Roman"/>
                  </a:rPr>
                  <a:t>二、静态查找</a:t>
                </a:r>
                <a:endParaRPr lang="en-US" altLang="zh-CN" sz="2400" b="1" kern="100" dirty="0">
                  <a:solidFill>
                    <a:prstClr val="black"/>
                  </a:solidFill>
                  <a:latin typeface="Calibri"/>
                  <a:ea typeface="宋体"/>
                  <a:cs typeface="Times New Roman"/>
                </a:endParaRPr>
              </a:p>
              <a:p>
                <a:pPr lvl="0" algn="just">
                  <a:lnSpc>
                    <a:spcPct val="150000"/>
                  </a:lnSpc>
                  <a:spcAft>
                    <a:spcPts val="0"/>
                  </a:spcAft>
                </a:pPr>
                <a:r>
                  <a:rPr lang="zh-CN" altLang="en-US" sz="2000" kern="100" dirty="0">
                    <a:solidFill>
                      <a:prstClr val="black"/>
                    </a:solidFill>
                    <a:latin typeface="Calibri"/>
                    <a:ea typeface="宋体"/>
                    <a:cs typeface="Times New Roman"/>
                  </a:rPr>
                  <a:t>（</a:t>
                </a:r>
                <a:r>
                  <a:rPr lang="en-US" altLang="zh-CN" sz="2000" kern="100" dirty="0">
                    <a:solidFill>
                      <a:prstClr val="black"/>
                    </a:solidFill>
                    <a:latin typeface="Calibri"/>
                    <a:ea typeface="宋体"/>
                    <a:cs typeface="Times New Roman"/>
                  </a:rPr>
                  <a:t>4</a:t>
                </a:r>
                <a:r>
                  <a:rPr lang="zh-CN" altLang="en-US" sz="2000" kern="100" dirty="0">
                    <a:solidFill>
                      <a:prstClr val="black"/>
                    </a:solidFill>
                    <a:latin typeface="Calibri"/>
                    <a:ea typeface="宋体"/>
                    <a:cs typeface="Times New Roman"/>
                  </a:rPr>
                  <a:t>）索引查找</a:t>
                </a:r>
                <a:r>
                  <a:rPr lang="zh-CN" altLang="en-US" sz="2000" dirty="0"/>
                  <a:t> </a:t>
                </a:r>
                <a:endParaRPr lang="en-US" altLang="zh-CN" sz="2000" dirty="0"/>
              </a:p>
              <a:p>
                <a:pPr>
                  <a:lnSpc>
                    <a:spcPct val="150000"/>
                  </a:lnSpc>
                </a:pPr>
                <a:r>
                  <a:rPr lang="zh-CN" altLang="en-US" sz="2000" dirty="0"/>
                  <a:t>        索引查找的平均查找长度分两部分，即在索引表中需要查找，在块中也需要查找，两部分的平均长度加起来才是</a:t>
                </a:r>
              </a:p>
              <a:p>
                <a:pPr>
                  <a:lnSpc>
                    <a:spcPct val="150000"/>
                  </a:lnSpc>
                </a:pPr>
                <a:r>
                  <a:rPr lang="zh-CN" altLang="en-US" sz="2000" dirty="0"/>
                  <a:t>完整查找的平均长度：</a:t>
                </a:r>
              </a:p>
              <a:p>
                <a:pPr>
                  <a:lnSpc>
                    <a:spcPct val="150000"/>
                  </a:lnSpc>
                </a:pPr>
                <a:r>
                  <a:rPr lang="zh-CN" altLang="en-US" sz="2000" dirty="0"/>
                  <a:t>         </a:t>
                </a:r>
                <a:r>
                  <a:rPr lang="en-US" altLang="zh-CN" sz="2000" dirty="0"/>
                  <a:t>ASL </a:t>
                </a:r>
                <a:r>
                  <a:rPr lang="en-US" altLang="zh-CN" sz="2000" dirty="0" smtClean="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b="0" i="1" dirty="0" smtClean="0">
                            <a:latin typeface="Cambria Math" panose="02040503050406030204" pitchFamily="18" charset="0"/>
                          </a:rPr>
                          <m:t>𝐼</m:t>
                        </m:r>
                      </m:sub>
                    </m:sSub>
                  </m:oMath>
                </a14:m>
                <a:r>
                  <a:rPr lang="en-US" altLang="zh-CN" sz="2000" dirty="0" smtClean="0"/>
                  <a:t> +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𝐿</m:t>
                        </m:r>
                      </m:e>
                      <m:sub>
                        <m:r>
                          <a:rPr lang="en-US" altLang="zh-CN" sz="2000" b="0" i="1" dirty="0" smtClean="0">
                            <a:latin typeface="Cambria Math" panose="02040503050406030204" pitchFamily="18" charset="0"/>
                          </a:rPr>
                          <m:t>𝑆</m:t>
                        </m:r>
                      </m:sub>
                    </m:sSub>
                  </m:oMath>
                </a14:m>
                <a:r>
                  <a:rPr lang="en-US" altLang="zh-CN" sz="2000" dirty="0" smtClean="0"/>
                  <a:t> =  </a:t>
                </a:r>
                <a14:m>
                  <m:oMath xmlns:m="http://schemas.openxmlformats.org/officeDocument/2006/math">
                    <m:f>
                      <m:fPr>
                        <m:ctrlPr>
                          <a:rPr lang="en-US" altLang="zh-CN" sz="2000" i="1">
                            <a:solidFill>
                              <a:srgbClr val="002060"/>
                            </a:solidFill>
                            <a:latin typeface="Cambria Math" panose="02040503050406030204" pitchFamily="18" charset="0"/>
                          </a:rPr>
                        </m:ctrlPr>
                      </m:fPr>
                      <m:num>
                        <m:r>
                          <a:rPr lang="en-US" altLang="zh-CN" sz="2000" b="0" i="1" smtClean="0">
                            <a:solidFill>
                              <a:srgbClr val="002060"/>
                            </a:solidFill>
                            <a:latin typeface="Cambria Math" panose="02040503050406030204" pitchFamily="18" charset="0"/>
                          </a:rPr>
                          <m:t>𝑏</m:t>
                        </m:r>
                        <m:r>
                          <a:rPr lang="en-US" altLang="zh-CN" sz="2000" b="0" i="1" smtClean="0">
                            <a:solidFill>
                              <a:srgbClr val="002060"/>
                            </a:solidFill>
                            <a:latin typeface="Cambria Math" panose="02040503050406030204" pitchFamily="18" charset="0"/>
                          </a:rPr>
                          <m:t>+1</m:t>
                        </m:r>
                      </m:num>
                      <m:den>
                        <m:r>
                          <a:rPr lang="en-US" altLang="zh-CN" sz="2000" i="1">
                            <a:solidFill>
                              <a:srgbClr val="002060"/>
                            </a:solidFill>
                            <a:latin typeface="Cambria Math" panose="02040503050406030204" pitchFamily="18" charset="0"/>
                          </a:rPr>
                          <m:t>2</m:t>
                        </m:r>
                      </m:den>
                    </m:f>
                    <m:r>
                      <a:rPr lang="en-US" altLang="zh-CN" sz="2000" i="1">
                        <a:solidFill>
                          <a:srgbClr val="002060"/>
                        </a:solidFill>
                        <a:latin typeface="Cambria Math" panose="02040503050406030204" pitchFamily="18" charset="0"/>
                      </a:rPr>
                      <m:t>+</m:t>
                    </m:r>
                    <m:f>
                      <m:fPr>
                        <m:ctrlPr>
                          <a:rPr lang="en-US" altLang="zh-CN" sz="2000" i="1">
                            <a:solidFill>
                              <a:srgbClr val="002060"/>
                            </a:solidFill>
                            <a:latin typeface="Cambria Math" panose="02040503050406030204" pitchFamily="18" charset="0"/>
                          </a:rPr>
                        </m:ctrlPr>
                      </m:fPr>
                      <m:num>
                        <m:r>
                          <a:rPr lang="en-US" altLang="zh-CN" sz="2000" b="0" i="1" smtClean="0">
                            <a:solidFill>
                              <a:srgbClr val="002060"/>
                            </a:solidFill>
                            <a:latin typeface="Cambria Math" panose="02040503050406030204" pitchFamily="18" charset="0"/>
                          </a:rPr>
                          <m:t>𝑠</m:t>
                        </m:r>
                        <m:r>
                          <a:rPr lang="en-US" altLang="zh-CN" sz="2000" i="1">
                            <a:solidFill>
                              <a:srgbClr val="002060"/>
                            </a:solidFill>
                            <a:latin typeface="Cambria Math" panose="02040503050406030204" pitchFamily="18" charset="0"/>
                          </a:rPr>
                          <m:t>+1</m:t>
                        </m:r>
                      </m:num>
                      <m:den>
                        <m:r>
                          <a:rPr lang="en-US" altLang="zh-CN" sz="2000" i="1">
                            <a:solidFill>
                              <a:srgbClr val="002060"/>
                            </a:solidFill>
                            <a:latin typeface="Cambria Math" panose="02040503050406030204" pitchFamily="18" charset="0"/>
                          </a:rPr>
                          <m:t>2</m:t>
                        </m:r>
                      </m:den>
                    </m:f>
                  </m:oMath>
                </a14:m>
                <a:r>
                  <a:rPr lang="zh-CN" altLang="en-US" sz="2000" dirty="0" smtClean="0"/>
                  <a:t> </a:t>
                </a:r>
                <a:r>
                  <a:rPr lang="en-US" altLang="zh-CN" sz="2000" dirty="0" smtClean="0"/>
                  <a:t>= </a:t>
                </a:r>
                <a14:m>
                  <m:oMath xmlns:m="http://schemas.openxmlformats.org/officeDocument/2006/math">
                    <m:f>
                      <m:fPr>
                        <m:ctrlPr>
                          <a:rPr lang="en-US" altLang="zh-CN" sz="2000" i="1">
                            <a:solidFill>
                              <a:srgbClr val="002060"/>
                            </a:solidFill>
                            <a:latin typeface="Cambria Math" panose="02040503050406030204" pitchFamily="18" charset="0"/>
                          </a:rPr>
                        </m:ctrlPr>
                      </m:fPr>
                      <m:num>
                        <m:sSup>
                          <m:sSupPr>
                            <m:ctrlPr>
                              <a:rPr lang="en-US" altLang="zh-CN" sz="2000" i="1" smtClean="0">
                                <a:solidFill>
                                  <a:srgbClr val="002060"/>
                                </a:solidFill>
                                <a:latin typeface="Cambria Math" panose="02040503050406030204" pitchFamily="18" charset="0"/>
                              </a:rPr>
                            </m:ctrlPr>
                          </m:sSupPr>
                          <m:e>
                            <m:r>
                              <a:rPr lang="en-US" altLang="zh-CN" sz="2000" b="0" i="1" smtClean="0">
                                <a:solidFill>
                                  <a:srgbClr val="002060"/>
                                </a:solidFill>
                                <a:latin typeface="Cambria Math" panose="02040503050406030204" pitchFamily="18" charset="0"/>
                              </a:rPr>
                              <m:t>𝑠</m:t>
                            </m:r>
                          </m:e>
                          <m:sup>
                            <m:r>
                              <a:rPr lang="en-US" altLang="zh-CN" sz="2000" b="0" i="1" smtClean="0">
                                <a:solidFill>
                                  <a:srgbClr val="002060"/>
                                </a:solidFill>
                                <a:latin typeface="Cambria Math" panose="02040503050406030204" pitchFamily="18" charset="0"/>
                              </a:rPr>
                              <m:t>2</m:t>
                            </m:r>
                          </m:sup>
                        </m:sSup>
                        <m:r>
                          <a:rPr lang="en-US" altLang="zh-CN" sz="2000" i="1">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2</m:t>
                        </m:r>
                        <m:r>
                          <a:rPr lang="en-US" altLang="zh-CN" sz="2000" b="0" i="1" smtClean="0">
                            <a:solidFill>
                              <a:srgbClr val="002060"/>
                            </a:solidFill>
                            <a:latin typeface="Cambria Math" panose="02040503050406030204" pitchFamily="18" charset="0"/>
                          </a:rPr>
                          <m:t>𝑠</m:t>
                        </m:r>
                        <m:r>
                          <a:rPr lang="en-US" altLang="zh-CN" sz="2000" b="0" i="1" smtClean="0">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𝑛</m:t>
                        </m:r>
                      </m:num>
                      <m:den>
                        <m:r>
                          <a:rPr lang="en-US" altLang="zh-CN" sz="2000" i="1">
                            <a:solidFill>
                              <a:srgbClr val="002060"/>
                            </a:solidFill>
                            <a:latin typeface="Cambria Math" panose="02040503050406030204" pitchFamily="18" charset="0"/>
                          </a:rPr>
                          <m:t>2</m:t>
                        </m:r>
                        <m:r>
                          <a:rPr lang="en-US" altLang="zh-CN" sz="2000" b="0" i="1" smtClean="0">
                            <a:solidFill>
                              <a:srgbClr val="002060"/>
                            </a:solidFill>
                            <a:latin typeface="Cambria Math" panose="02040503050406030204" pitchFamily="18" charset="0"/>
                          </a:rPr>
                          <m:t>𝑠</m:t>
                        </m:r>
                      </m:den>
                    </m:f>
                  </m:oMath>
                </a14:m>
                <a:r>
                  <a:rPr lang="zh-CN" altLang="en-US" sz="2000" dirty="0" smtClean="0"/>
                  <a:t>，</a:t>
                </a:r>
                <a:r>
                  <a:rPr lang="zh-CN" altLang="en-US" sz="2000" dirty="0"/>
                  <a:t>其中</a:t>
                </a:r>
                <a:r>
                  <a:rPr lang="en-US" altLang="zh-CN" sz="2000" dirty="0"/>
                  <a:t>n</a:t>
                </a:r>
                <a:r>
                  <a:rPr lang="zh-CN" altLang="en-US" sz="2000" dirty="0"/>
                  <a:t>是表元素总数，</a:t>
                </a:r>
                <a:r>
                  <a:rPr lang="en-US" altLang="zh-CN" sz="2000" dirty="0"/>
                  <a:t>b</a:t>
                </a:r>
                <a:r>
                  <a:rPr lang="zh-CN" altLang="en-US" sz="2000" dirty="0"/>
                  <a:t>是分的块数，</a:t>
                </a:r>
                <a:r>
                  <a:rPr lang="en-US" altLang="zh-CN" sz="2000" dirty="0"/>
                  <a:t>s</a:t>
                </a:r>
                <a:r>
                  <a:rPr lang="zh-CN" altLang="en-US" sz="2000" dirty="0"/>
                  <a:t>是每块的元素数。</a:t>
                </a:r>
              </a:p>
              <a:p>
                <a:pPr>
                  <a:lnSpc>
                    <a:spcPct val="150000"/>
                  </a:lnSpc>
                </a:pPr>
                <a:r>
                  <a:rPr lang="zh-CN" altLang="en-US" sz="2000" dirty="0"/>
                  <a:t>如果在索引表中进行折半查找，则平均查找长度为： </a:t>
                </a:r>
                <a:endParaRPr lang="en-US" altLang="zh-CN" sz="2000" dirty="0"/>
              </a:p>
              <a:p>
                <a:pPr>
                  <a:lnSpc>
                    <a:spcPct val="150000"/>
                  </a:lnSpc>
                </a:pPr>
                <a:r>
                  <a:rPr lang="en-US" altLang="zh-CN" sz="2000" dirty="0"/>
                  <a:t>ASL = </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𝑙𝑜𝑔</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oMath>
                </a14:m>
                <a:r>
                  <a:rPr lang="zh-CN" altLang="en-US" sz="2000" dirty="0" smtClean="0"/>
                  <a:t>。</a:t>
                </a:r>
                <a:endParaRPr lang="zh-CN" altLang="en-US" sz="2000" dirty="0"/>
              </a:p>
            </p:txBody>
          </p:sp>
        </mc:Choice>
        <mc:Fallback xmlns="">
          <p:sp>
            <p:nvSpPr>
              <p:cNvPr id="4" name="矩形 3">
                <a:extLst>
                  <a:ext uri="{FF2B5EF4-FFF2-40B4-BE49-F238E27FC236}">
                    <a16:creationId xmlns:a16="http://schemas.microsoft.com/office/drawing/2014/main" xmlns="" id="{FC1F111E-7236-4B5A-AC2C-EF81A880D9F5}"/>
                  </a:ext>
                </a:extLst>
              </p:cNvPr>
              <p:cNvSpPr>
                <a:spLocks noRot="1" noChangeAspect="1" noMove="1" noResize="1" noEditPoints="1" noAdjustHandles="1" noChangeArrowheads="1" noChangeShapeType="1" noTextEdit="1"/>
              </p:cNvSpPr>
              <p:nvPr/>
            </p:nvSpPr>
            <p:spPr>
              <a:xfrm>
                <a:off x="791580" y="1343004"/>
                <a:ext cx="7560840" cy="4772460"/>
              </a:xfrm>
              <a:prstGeom prst="rect">
                <a:avLst/>
              </a:prstGeom>
              <a:blipFill rotWithShape="0">
                <a:blip r:embed="rId2"/>
                <a:stretch>
                  <a:fillRect l="-1290" r="-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2273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FC1F111E-7236-4B5A-AC2C-EF81A880D9F5}"/>
                  </a:ext>
                </a:extLst>
              </p:cNvPr>
              <p:cNvSpPr/>
              <p:nvPr/>
            </p:nvSpPr>
            <p:spPr>
              <a:xfrm>
                <a:off x="791580" y="1343004"/>
                <a:ext cx="7560840" cy="4772460"/>
              </a:xfrm>
              <a:prstGeom prst="rect">
                <a:avLst/>
              </a:prstGeom>
            </p:spPr>
            <p:txBody>
              <a:bodyPr wrap="square">
                <a:spAutoFit/>
              </a:bodyPr>
              <a:lstStyle/>
              <a:p>
                <a:pPr lvl="0" algn="just">
                  <a:lnSpc>
                    <a:spcPct val="150000"/>
                  </a:lnSpc>
                  <a:spcAft>
                    <a:spcPts val="0"/>
                  </a:spcAft>
                </a:pPr>
                <a:r>
                  <a:rPr lang="zh-CN" altLang="en-US" sz="2400" b="1" kern="100" dirty="0" smtClean="0">
                    <a:solidFill>
                      <a:prstClr val="black"/>
                    </a:solidFill>
                    <a:latin typeface="Calibri"/>
                    <a:ea typeface="宋体"/>
                    <a:cs typeface="Times New Roman"/>
                  </a:rPr>
                  <a:t>二、静态查找</a:t>
                </a:r>
                <a:endParaRPr lang="en-US" altLang="zh-CN" sz="2400" b="1" kern="100" dirty="0">
                  <a:solidFill>
                    <a:prstClr val="black"/>
                  </a:solidFill>
                  <a:latin typeface="Calibri"/>
                  <a:ea typeface="宋体"/>
                  <a:cs typeface="Times New Roman"/>
                </a:endParaRPr>
              </a:p>
              <a:p>
                <a:pPr lvl="0" algn="just">
                  <a:lnSpc>
                    <a:spcPct val="150000"/>
                  </a:lnSpc>
                  <a:spcAft>
                    <a:spcPts val="0"/>
                  </a:spcAft>
                </a:pPr>
                <a:r>
                  <a:rPr lang="zh-CN" altLang="en-US" sz="2000" kern="100" dirty="0">
                    <a:solidFill>
                      <a:prstClr val="black"/>
                    </a:solidFill>
                    <a:latin typeface="Calibri"/>
                    <a:ea typeface="宋体"/>
                    <a:cs typeface="Times New Roman"/>
                  </a:rPr>
                  <a:t>（</a:t>
                </a:r>
                <a:r>
                  <a:rPr lang="en-US" altLang="zh-CN" sz="2000" kern="100" dirty="0">
                    <a:solidFill>
                      <a:prstClr val="black"/>
                    </a:solidFill>
                    <a:latin typeface="Calibri"/>
                    <a:ea typeface="宋体"/>
                    <a:cs typeface="Times New Roman"/>
                  </a:rPr>
                  <a:t>4</a:t>
                </a:r>
                <a:r>
                  <a:rPr lang="zh-CN" altLang="en-US" sz="2000" kern="100" dirty="0">
                    <a:solidFill>
                      <a:prstClr val="black"/>
                    </a:solidFill>
                    <a:latin typeface="Calibri"/>
                    <a:ea typeface="宋体"/>
                    <a:cs typeface="Times New Roman"/>
                  </a:rPr>
                  <a:t>）索引查找</a:t>
                </a:r>
                <a:r>
                  <a:rPr lang="zh-CN" altLang="en-US" sz="2000" dirty="0"/>
                  <a:t> </a:t>
                </a:r>
                <a:endParaRPr lang="en-US" altLang="zh-CN" sz="2000" dirty="0"/>
              </a:p>
              <a:p>
                <a:pPr>
                  <a:lnSpc>
                    <a:spcPct val="150000"/>
                  </a:lnSpc>
                </a:pPr>
                <a:r>
                  <a:rPr lang="zh-CN" altLang="en-US" sz="2000" dirty="0"/>
                  <a:t>        索引查找的平均查找长度分两部分，即在索引表中需要查找，在块中也需要查找，两部分的平均长度加起来才是</a:t>
                </a:r>
              </a:p>
              <a:p>
                <a:pPr>
                  <a:lnSpc>
                    <a:spcPct val="150000"/>
                  </a:lnSpc>
                </a:pPr>
                <a:r>
                  <a:rPr lang="zh-CN" altLang="en-US" sz="2000" dirty="0"/>
                  <a:t>完整查找的平均长度：</a:t>
                </a:r>
              </a:p>
              <a:p>
                <a:pPr>
                  <a:lnSpc>
                    <a:spcPct val="150000"/>
                  </a:lnSpc>
                </a:pPr>
                <a:r>
                  <a:rPr lang="zh-CN" altLang="en-US" sz="2000" dirty="0"/>
                  <a:t>         </a:t>
                </a:r>
                <a:r>
                  <a:rPr lang="en-US" altLang="zh-CN" sz="2000" dirty="0"/>
                  <a:t>ASL </a:t>
                </a:r>
                <a:r>
                  <a:rPr lang="en-US" altLang="zh-CN" sz="2000" dirty="0" smtClean="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b="0" i="1" dirty="0" smtClean="0">
                            <a:latin typeface="Cambria Math" panose="02040503050406030204" pitchFamily="18" charset="0"/>
                          </a:rPr>
                          <m:t>𝐼</m:t>
                        </m:r>
                      </m:sub>
                    </m:sSub>
                  </m:oMath>
                </a14:m>
                <a:r>
                  <a:rPr lang="en-US" altLang="zh-CN" sz="2000" dirty="0" smtClean="0"/>
                  <a:t> +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𝐿</m:t>
                        </m:r>
                      </m:e>
                      <m:sub>
                        <m:r>
                          <a:rPr lang="en-US" altLang="zh-CN" sz="2000" b="0" i="1" dirty="0" smtClean="0">
                            <a:latin typeface="Cambria Math" panose="02040503050406030204" pitchFamily="18" charset="0"/>
                          </a:rPr>
                          <m:t>𝑆</m:t>
                        </m:r>
                      </m:sub>
                    </m:sSub>
                  </m:oMath>
                </a14:m>
                <a:r>
                  <a:rPr lang="en-US" altLang="zh-CN" sz="2000" dirty="0" smtClean="0"/>
                  <a:t> =  </a:t>
                </a:r>
                <a14:m>
                  <m:oMath xmlns:m="http://schemas.openxmlformats.org/officeDocument/2006/math">
                    <m:f>
                      <m:fPr>
                        <m:ctrlPr>
                          <a:rPr lang="en-US" altLang="zh-CN" sz="2000" i="1">
                            <a:solidFill>
                              <a:srgbClr val="002060"/>
                            </a:solidFill>
                            <a:latin typeface="Cambria Math" panose="02040503050406030204" pitchFamily="18" charset="0"/>
                          </a:rPr>
                        </m:ctrlPr>
                      </m:fPr>
                      <m:num>
                        <m:r>
                          <a:rPr lang="en-US" altLang="zh-CN" sz="2000" b="0" i="1" smtClean="0">
                            <a:solidFill>
                              <a:srgbClr val="002060"/>
                            </a:solidFill>
                            <a:latin typeface="Cambria Math" panose="02040503050406030204" pitchFamily="18" charset="0"/>
                          </a:rPr>
                          <m:t>𝑏</m:t>
                        </m:r>
                        <m:r>
                          <a:rPr lang="en-US" altLang="zh-CN" sz="2000" b="0" i="1" smtClean="0">
                            <a:solidFill>
                              <a:srgbClr val="002060"/>
                            </a:solidFill>
                            <a:latin typeface="Cambria Math" panose="02040503050406030204" pitchFamily="18" charset="0"/>
                          </a:rPr>
                          <m:t>+1</m:t>
                        </m:r>
                      </m:num>
                      <m:den>
                        <m:r>
                          <a:rPr lang="en-US" altLang="zh-CN" sz="2000" i="1">
                            <a:solidFill>
                              <a:srgbClr val="002060"/>
                            </a:solidFill>
                            <a:latin typeface="Cambria Math" panose="02040503050406030204" pitchFamily="18" charset="0"/>
                          </a:rPr>
                          <m:t>2</m:t>
                        </m:r>
                      </m:den>
                    </m:f>
                    <m:r>
                      <a:rPr lang="en-US" altLang="zh-CN" sz="2000" i="1">
                        <a:solidFill>
                          <a:srgbClr val="002060"/>
                        </a:solidFill>
                        <a:latin typeface="Cambria Math" panose="02040503050406030204" pitchFamily="18" charset="0"/>
                      </a:rPr>
                      <m:t>+</m:t>
                    </m:r>
                    <m:f>
                      <m:fPr>
                        <m:ctrlPr>
                          <a:rPr lang="en-US" altLang="zh-CN" sz="2000" i="1">
                            <a:solidFill>
                              <a:srgbClr val="002060"/>
                            </a:solidFill>
                            <a:latin typeface="Cambria Math" panose="02040503050406030204" pitchFamily="18" charset="0"/>
                          </a:rPr>
                        </m:ctrlPr>
                      </m:fPr>
                      <m:num>
                        <m:r>
                          <a:rPr lang="en-US" altLang="zh-CN" sz="2000" b="0" i="1" smtClean="0">
                            <a:solidFill>
                              <a:srgbClr val="002060"/>
                            </a:solidFill>
                            <a:latin typeface="Cambria Math" panose="02040503050406030204" pitchFamily="18" charset="0"/>
                          </a:rPr>
                          <m:t>𝑠</m:t>
                        </m:r>
                        <m:r>
                          <a:rPr lang="en-US" altLang="zh-CN" sz="2000" i="1">
                            <a:solidFill>
                              <a:srgbClr val="002060"/>
                            </a:solidFill>
                            <a:latin typeface="Cambria Math" panose="02040503050406030204" pitchFamily="18" charset="0"/>
                          </a:rPr>
                          <m:t>+1</m:t>
                        </m:r>
                      </m:num>
                      <m:den>
                        <m:r>
                          <a:rPr lang="en-US" altLang="zh-CN" sz="2000" i="1">
                            <a:solidFill>
                              <a:srgbClr val="002060"/>
                            </a:solidFill>
                            <a:latin typeface="Cambria Math" panose="02040503050406030204" pitchFamily="18" charset="0"/>
                          </a:rPr>
                          <m:t>2</m:t>
                        </m:r>
                      </m:den>
                    </m:f>
                  </m:oMath>
                </a14:m>
                <a:r>
                  <a:rPr lang="zh-CN" altLang="en-US" sz="2000" dirty="0" smtClean="0"/>
                  <a:t> </a:t>
                </a:r>
                <a:r>
                  <a:rPr lang="en-US" altLang="zh-CN" sz="2000" dirty="0" smtClean="0"/>
                  <a:t>= </a:t>
                </a:r>
                <a14:m>
                  <m:oMath xmlns:m="http://schemas.openxmlformats.org/officeDocument/2006/math">
                    <m:f>
                      <m:fPr>
                        <m:ctrlPr>
                          <a:rPr lang="en-US" altLang="zh-CN" sz="2000" i="1">
                            <a:solidFill>
                              <a:srgbClr val="002060"/>
                            </a:solidFill>
                            <a:latin typeface="Cambria Math" panose="02040503050406030204" pitchFamily="18" charset="0"/>
                          </a:rPr>
                        </m:ctrlPr>
                      </m:fPr>
                      <m:num>
                        <m:sSup>
                          <m:sSupPr>
                            <m:ctrlPr>
                              <a:rPr lang="en-US" altLang="zh-CN" sz="2000" i="1" smtClean="0">
                                <a:solidFill>
                                  <a:srgbClr val="002060"/>
                                </a:solidFill>
                                <a:latin typeface="Cambria Math" panose="02040503050406030204" pitchFamily="18" charset="0"/>
                              </a:rPr>
                            </m:ctrlPr>
                          </m:sSupPr>
                          <m:e>
                            <m:r>
                              <a:rPr lang="en-US" altLang="zh-CN" sz="2000" b="0" i="1" smtClean="0">
                                <a:solidFill>
                                  <a:srgbClr val="002060"/>
                                </a:solidFill>
                                <a:latin typeface="Cambria Math" panose="02040503050406030204" pitchFamily="18" charset="0"/>
                              </a:rPr>
                              <m:t>𝑠</m:t>
                            </m:r>
                          </m:e>
                          <m:sup>
                            <m:r>
                              <a:rPr lang="en-US" altLang="zh-CN" sz="2000" b="0" i="1" smtClean="0">
                                <a:solidFill>
                                  <a:srgbClr val="002060"/>
                                </a:solidFill>
                                <a:latin typeface="Cambria Math" panose="02040503050406030204" pitchFamily="18" charset="0"/>
                              </a:rPr>
                              <m:t>2</m:t>
                            </m:r>
                          </m:sup>
                        </m:sSup>
                        <m:r>
                          <a:rPr lang="en-US" altLang="zh-CN" sz="2000" i="1">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2</m:t>
                        </m:r>
                        <m:r>
                          <a:rPr lang="en-US" altLang="zh-CN" sz="2000" b="0" i="1" smtClean="0">
                            <a:solidFill>
                              <a:srgbClr val="002060"/>
                            </a:solidFill>
                            <a:latin typeface="Cambria Math" panose="02040503050406030204" pitchFamily="18" charset="0"/>
                          </a:rPr>
                          <m:t>𝑠</m:t>
                        </m:r>
                        <m:r>
                          <a:rPr lang="en-US" altLang="zh-CN" sz="2000" b="0" i="1" smtClean="0">
                            <a:solidFill>
                              <a:srgbClr val="002060"/>
                            </a:solidFill>
                            <a:latin typeface="Cambria Math" panose="02040503050406030204" pitchFamily="18" charset="0"/>
                          </a:rPr>
                          <m:t>+</m:t>
                        </m:r>
                        <m:r>
                          <a:rPr lang="en-US" altLang="zh-CN" sz="2000" b="0" i="1" smtClean="0">
                            <a:solidFill>
                              <a:srgbClr val="002060"/>
                            </a:solidFill>
                            <a:latin typeface="Cambria Math" panose="02040503050406030204" pitchFamily="18" charset="0"/>
                          </a:rPr>
                          <m:t>𝑛</m:t>
                        </m:r>
                      </m:num>
                      <m:den>
                        <m:r>
                          <a:rPr lang="en-US" altLang="zh-CN" sz="2000" i="1">
                            <a:solidFill>
                              <a:srgbClr val="002060"/>
                            </a:solidFill>
                            <a:latin typeface="Cambria Math" panose="02040503050406030204" pitchFamily="18" charset="0"/>
                          </a:rPr>
                          <m:t>2</m:t>
                        </m:r>
                        <m:r>
                          <a:rPr lang="en-US" altLang="zh-CN" sz="2000" b="0" i="1" smtClean="0">
                            <a:solidFill>
                              <a:srgbClr val="002060"/>
                            </a:solidFill>
                            <a:latin typeface="Cambria Math" panose="02040503050406030204" pitchFamily="18" charset="0"/>
                          </a:rPr>
                          <m:t>𝑠</m:t>
                        </m:r>
                      </m:den>
                    </m:f>
                  </m:oMath>
                </a14:m>
                <a:r>
                  <a:rPr lang="zh-CN" altLang="en-US" sz="2000" dirty="0" smtClean="0"/>
                  <a:t>，</a:t>
                </a:r>
                <a:r>
                  <a:rPr lang="zh-CN" altLang="en-US" sz="2000" dirty="0"/>
                  <a:t>其中</a:t>
                </a:r>
                <a:r>
                  <a:rPr lang="en-US" altLang="zh-CN" sz="2000" dirty="0"/>
                  <a:t>n</a:t>
                </a:r>
                <a:r>
                  <a:rPr lang="zh-CN" altLang="en-US" sz="2000" dirty="0"/>
                  <a:t>是表元素总数，</a:t>
                </a:r>
                <a:r>
                  <a:rPr lang="en-US" altLang="zh-CN" sz="2000" dirty="0"/>
                  <a:t>b</a:t>
                </a:r>
                <a:r>
                  <a:rPr lang="zh-CN" altLang="en-US" sz="2000" dirty="0"/>
                  <a:t>是分的块数，</a:t>
                </a:r>
                <a:r>
                  <a:rPr lang="en-US" altLang="zh-CN" sz="2000" dirty="0"/>
                  <a:t>s</a:t>
                </a:r>
                <a:r>
                  <a:rPr lang="zh-CN" altLang="en-US" sz="2000" dirty="0"/>
                  <a:t>是每块的元素数。</a:t>
                </a:r>
              </a:p>
              <a:p>
                <a:pPr>
                  <a:lnSpc>
                    <a:spcPct val="150000"/>
                  </a:lnSpc>
                </a:pPr>
                <a:r>
                  <a:rPr lang="zh-CN" altLang="en-US" sz="2000" dirty="0"/>
                  <a:t>如果在索引表中进行折半查找，则平均查找长度为： </a:t>
                </a:r>
                <a:endParaRPr lang="en-US" altLang="zh-CN" sz="2000" dirty="0"/>
              </a:p>
              <a:p>
                <a:pPr>
                  <a:lnSpc>
                    <a:spcPct val="150000"/>
                  </a:lnSpc>
                </a:pPr>
                <a:r>
                  <a:rPr lang="en-US" altLang="zh-CN" sz="2000" dirty="0"/>
                  <a:t>ASL = </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𝑙𝑜𝑔</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oMath>
                </a14:m>
                <a:r>
                  <a:rPr lang="zh-CN" altLang="en-US" sz="2000" dirty="0" smtClean="0"/>
                  <a:t>。</a:t>
                </a:r>
                <a:endParaRPr lang="zh-CN" altLang="en-US" sz="2000" dirty="0"/>
              </a:p>
            </p:txBody>
          </p:sp>
        </mc:Choice>
        <mc:Fallback xmlns="">
          <p:sp>
            <p:nvSpPr>
              <p:cNvPr id="4" name="矩形 3">
                <a:extLst>
                  <a:ext uri="{FF2B5EF4-FFF2-40B4-BE49-F238E27FC236}">
                    <a16:creationId xmlns:a16="http://schemas.microsoft.com/office/drawing/2014/main" xmlns="" id="{FC1F111E-7236-4B5A-AC2C-EF81A880D9F5}"/>
                  </a:ext>
                </a:extLst>
              </p:cNvPr>
              <p:cNvSpPr>
                <a:spLocks noRot="1" noChangeAspect="1" noMove="1" noResize="1" noEditPoints="1" noAdjustHandles="1" noChangeArrowheads="1" noChangeShapeType="1" noTextEdit="1"/>
              </p:cNvSpPr>
              <p:nvPr/>
            </p:nvSpPr>
            <p:spPr>
              <a:xfrm>
                <a:off x="791580" y="1343004"/>
                <a:ext cx="7560840" cy="4772460"/>
              </a:xfrm>
              <a:prstGeom prst="rect">
                <a:avLst/>
              </a:prstGeom>
              <a:blipFill rotWithShape="0">
                <a:blip r:embed="rId2"/>
                <a:stretch>
                  <a:fillRect l="-1290" r="-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8985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32773" name="Line 5"/>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2774" name="Line 6"/>
          <p:cNvSpPr>
            <a:spLocks noChangeShapeType="1"/>
          </p:cNvSpPr>
          <p:nvPr/>
        </p:nvSpPr>
        <p:spPr bwMode="auto">
          <a:xfrm>
            <a:off x="911225" y="1268413"/>
            <a:ext cx="3732213"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2776" name="Text Box 8"/>
          <p:cNvSpPr txBox="1">
            <a:spLocks noChangeArrowheads="1"/>
          </p:cNvSpPr>
          <p:nvPr/>
        </p:nvSpPr>
        <p:spPr bwMode="auto">
          <a:xfrm>
            <a:off x="827088" y="76517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6.2  </a:t>
            </a:r>
            <a:r>
              <a:rPr lang="zh-CN" altLang="en-US" sz="2400" dirty="0"/>
              <a:t>基于线性表的查找 </a:t>
            </a:r>
          </a:p>
        </p:txBody>
      </p:sp>
      <p:sp>
        <p:nvSpPr>
          <p:cNvPr id="32777" name="Rectangle 9"/>
          <p:cNvSpPr>
            <a:spLocks noChangeArrowheads="1"/>
          </p:cNvSpPr>
          <p:nvPr/>
        </p:nvSpPr>
        <p:spPr bwMode="auto">
          <a:xfrm>
            <a:off x="1835150" y="1628775"/>
            <a:ext cx="4681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ea typeface="楷体_GB2312" pitchFamily="49" charset="-122"/>
              </a:rPr>
              <a:t>线性表的三种查找方法比较</a:t>
            </a:r>
          </a:p>
        </p:txBody>
      </p:sp>
      <p:sp>
        <p:nvSpPr>
          <p:cNvPr id="32778" name="Text Box 10"/>
          <p:cNvSpPr txBox="1">
            <a:spLocks noChangeArrowheads="1"/>
          </p:cNvSpPr>
          <p:nvPr/>
        </p:nvSpPr>
        <p:spPr bwMode="auto">
          <a:xfrm>
            <a:off x="646113" y="5121275"/>
            <a:ext cx="85344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a:solidFill>
                  <a:srgbClr val="FF0000"/>
                </a:solidFill>
                <a:latin typeface="Times New Roman" panose="02020603050405020304" pitchFamily="18" charset="0"/>
              </a:rPr>
              <a:t>        </a:t>
            </a:r>
            <a:r>
              <a:rPr lang="zh-CN" altLang="en-US" sz="2400">
                <a:solidFill>
                  <a:srgbClr val="FF0000"/>
                </a:solidFill>
                <a:latin typeface="Times New Roman" panose="02020603050405020304" pitchFamily="18" charset="0"/>
              </a:rPr>
              <a:t>因此，对于不同的表长</a:t>
            </a:r>
            <a:r>
              <a:rPr lang="en-US" altLang="zh-CN" sz="2400">
                <a:solidFill>
                  <a:srgbClr val="FF0000"/>
                </a:solidFill>
                <a:latin typeface="Times New Roman" panose="02020603050405020304" pitchFamily="18" charset="0"/>
              </a:rPr>
              <a:t>n</a:t>
            </a:r>
            <a:r>
              <a:rPr lang="zh-CN" altLang="en-US" sz="2400">
                <a:solidFill>
                  <a:srgbClr val="FF0000"/>
                </a:solidFill>
                <a:latin typeface="Times New Roman" panose="02020603050405020304" pitchFamily="18" charset="0"/>
              </a:rPr>
              <a:t>、不同的表结构和表存储结构，应采用不同的查找方法。</a:t>
            </a:r>
          </a:p>
        </p:txBody>
      </p:sp>
      <p:graphicFrame>
        <p:nvGraphicFramePr>
          <p:cNvPr id="32837" name="Group 69"/>
          <p:cNvGraphicFramePr>
            <a:graphicFrameLocks noGrp="1"/>
          </p:cNvGraphicFramePr>
          <p:nvPr>
            <p:extLst>
              <p:ext uri="{D42A27DB-BD31-4B8C-83A1-F6EECF244321}">
                <p14:modId xmlns:p14="http://schemas.microsoft.com/office/powerpoint/2010/main" val="1022878591"/>
              </p:ext>
            </p:extLst>
          </p:nvPr>
        </p:nvGraphicFramePr>
        <p:xfrm>
          <a:off x="752475" y="2349500"/>
          <a:ext cx="8316913" cy="2606677"/>
        </p:xfrm>
        <a:graphic>
          <a:graphicData uri="http://schemas.openxmlformats.org/drawingml/2006/table">
            <a:tbl>
              <a:tblPr/>
              <a:tblGrid>
                <a:gridCol w="1922463"/>
                <a:gridCol w="2236787"/>
                <a:gridCol w="1946275"/>
                <a:gridCol w="2211388"/>
              </a:tblGrid>
              <a:tr h="639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0066"/>
                          </a:solidFill>
                          <a:effectLst/>
                          <a:latin typeface="楷体_GB2312" pitchFamily="49" charset="-122"/>
                          <a:ea typeface="楷体_GB2312" pitchFamily="49" charset="-122"/>
                        </a:rPr>
                        <a:t>顺序查找</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FF0000"/>
                          </a:solidFill>
                          <a:effectLst/>
                          <a:latin typeface="楷体_GB2312" pitchFamily="49" charset="-122"/>
                          <a:ea typeface="楷体_GB2312" pitchFamily="49" charset="-122"/>
                        </a:rPr>
                        <a:t>折半查找</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8000"/>
                          </a:solidFill>
                          <a:effectLst/>
                          <a:latin typeface="楷体_GB2312" pitchFamily="49" charset="-122"/>
                          <a:ea typeface="楷体_GB2312" pitchFamily="49" charset="-122"/>
                        </a:rPr>
                        <a:t>分块查找</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r>
              <a:tr h="6556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660066"/>
                          </a:solidFill>
                          <a:effectLst/>
                          <a:latin typeface="楷体_GB2312" pitchFamily="49" charset="-122"/>
                          <a:ea typeface="楷体_GB2312" pitchFamily="49" charset="-122"/>
                        </a:rPr>
                        <a:t>表的结构</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0066"/>
                          </a:solidFill>
                          <a:effectLst/>
                          <a:latin typeface="楷体_GB2312" pitchFamily="49" charset="-122"/>
                          <a:ea typeface="楷体_GB2312" pitchFamily="49" charset="-122"/>
                        </a:rPr>
                        <a:t>有序、无序</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FF0000"/>
                          </a:solidFill>
                          <a:effectLst/>
                          <a:latin typeface="楷体_GB2312" pitchFamily="49" charset="-122"/>
                          <a:ea typeface="楷体_GB2312" pitchFamily="49" charset="-122"/>
                        </a:rPr>
                        <a:t>有序</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8000"/>
                          </a:solidFill>
                          <a:effectLst/>
                          <a:latin typeface="楷体_GB2312" pitchFamily="49" charset="-122"/>
                          <a:ea typeface="楷体_GB2312" pitchFamily="49" charset="-122"/>
                        </a:rPr>
                        <a:t>表间有序</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r>
              <a:tr h="6556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660066"/>
                          </a:solidFill>
                          <a:effectLst/>
                          <a:latin typeface="楷体_GB2312" pitchFamily="49" charset="-122"/>
                          <a:ea typeface="楷体_GB2312" pitchFamily="49" charset="-122"/>
                        </a:rPr>
                        <a:t>表的存储</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0066"/>
                          </a:solidFill>
                          <a:effectLst/>
                          <a:latin typeface="楷体_GB2312" pitchFamily="49" charset="-122"/>
                          <a:ea typeface="楷体_GB2312" pitchFamily="49" charset="-122"/>
                        </a:rPr>
                        <a:t>顺序、链式</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FF0000"/>
                          </a:solidFill>
                          <a:effectLst/>
                          <a:latin typeface="楷体_GB2312" pitchFamily="49" charset="-122"/>
                          <a:ea typeface="楷体_GB2312" pitchFamily="49" charset="-122"/>
                        </a:rPr>
                        <a:t>顺序</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8000"/>
                          </a:solidFill>
                          <a:effectLst/>
                          <a:latin typeface="楷体_GB2312" pitchFamily="49" charset="-122"/>
                          <a:ea typeface="楷体_GB2312" pitchFamily="49" charset="-122"/>
                        </a:rPr>
                        <a:t>顺序、链式</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r>
              <a:tr h="6556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660066"/>
                          </a:solidFill>
                          <a:effectLst/>
                          <a:latin typeface="楷体_GB2312" pitchFamily="49" charset="-122"/>
                          <a:ea typeface="楷体_GB2312" pitchFamily="49" charset="-122"/>
                        </a:rPr>
                        <a:t>ASL</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0066"/>
                          </a:solidFill>
                          <a:effectLst/>
                          <a:latin typeface="楷体_GB2312" pitchFamily="49" charset="-122"/>
                          <a:ea typeface="楷体_GB2312" pitchFamily="49" charset="-122"/>
                        </a:rPr>
                        <a:t>最大</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FF0000"/>
                          </a:solidFill>
                          <a:effectLst/>
                          <a:latin typeface="楷体_GB2312" pitchFamily="49" charset="-122"/>
                          <a:ea typeface="楷体_GB2312" pitchFamily="49" charset="-122"/>
                        </a:rPr>
                        <a:t>最小</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008000"/>
                          </a:solidFill>
                          <a:effectLst/>
                          <a:latin typeface="楷体_GB2312" pitchFamily="49" charset="-122"/>
                          <a:ea typeface="楷体_GB2312" pitchFamily="49" charset="-122"/>
                        </a:rPr>
                        <a:t>次之</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Tree>
    <p:extLst>
      <p:ext uri="{BB962C8B-B14F-4D97-AF65-F5344CB8AC3E}">
        <p14:creationId xmlns:p14="http://schemas.microsoft.com/office/powerpoint/2010/main" val="1503473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wipe(left)">
                                      <p:cBhvr>
                                        <p:cTn id="7" dur="500"/>
                                        <p:tgtEl>
                                          <p:spTgt spid="32777"/>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2837"/>
                                        </p:tgtEl>
                                        <p:attrNameLst>
                                          <p:attrName>style.visibility</p:attrName>
                                        </p:attrNameLst>
                                      </p:cBhvr>
                                      <p:to>
                                        <p:strVal val="visible"/>
                                      </p:to>
                                    </p:set>
                                    <p:animEffect transition="in" filter="checkerboard(across)">
                                      <p:cBhvr>
                                        <p:cTn id="11" dur="500"/>
                                        <p:tgtEl>
                                          <p:spTgt spid="328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778">
                                            <p:txEl>
                                              <p:pRg st="0" end="0"/>
                                            </p:txEl>
                                          </p:spTgt>
                                        </p:tgtEl>
                                        <p:attrNameLst>
                                          <p:attrName>style.visibility</p:attrName>
                                        </p:attrNameLst>
                                      </p:cBhvr>
                                      <p:to>
                                        <p:strVal val="visible"/>
                                      </p:to>
                                    </p:set>
                                    <p:animEffect transition="in" filter="wipe(up)">
                                      <p:cBhvr>
                                        <p:cTn id="16" dur="500"/>
                                        <p:tgtEl>
                                          <p:spTgt spid="327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utoUpdateAnimBg="0"/>
      <p:bldP spid="3277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791580" y="1089858"/>
            <a:ext cx="8100900" cy="5205977"/>
          </a:xfrm>
          <a:prstGeom prst="rect">
            <a:avLst/>
          </a:prstGeom>
        </p:spPr>
        <p:txBody>
          <a:bodyPr wrap="square">
            <a:spAutoFit/>
          </a:bodyPr>
          <a:lstStyle/>
          <a:p>
            <a:pPr lvl="0" algn="just">
              <a:lnSpc>
                <a:spcPct val="150000"/>
              </a:lnSpc>
              <a:spcAft>
                <a:spcPts val="0"/>
              </a:spcAft>
            </a:pPr>
            <a:r>
              <a:rPr lang="zh-CN" altLang="en-US" sz="2000" dirty="0"/>
              <a:t>练习题：</a:t>
            </a:r>
            <a:endParaRPr lang="en-US" altLang="zh-CN" sz="2000" dirty="0"/>
          </a:p>
          <a:p>
            <a:pPr lvl="0" algn="just">
              <a:lnSpc>
                <a:spcPct val="150000"/>
              </a:lnSpc>
              <a:spcAft>
                <a:spcPts val="0"/>
              </a:spcAft>
            </a:pPr>
            <a:r>
              <a:rPr lang="zh-CN" altLang="en-US" sz="2000" dirty="0"/>
              <a:t>三、	简答题（</a:t>
            </a:r>
            <a:r>
              <a:rPr lang="en-US" altLang="zh-CN" sz="2000" dirty="0"/>
              <a:t>10 </a:t>
            </a:r>
            <a:r>
              <a:rPr lang="zh-CN" altLang="en-US" sz="2000" dirty="0"/>
              <a:t>分）                      </a:t>
            </a:r>
            <a:r>
              <a:rPr lang="en-US" altLang="zh-CN" sz="2000" dirty="0"/>
              <a:t>2010</a:t>
            </a:r>
          </a:p>
          <a:p>
            <a:pPr lvl="0" algn="just">
              <a:lnSpc>
                <a:spcPct val="150000"/>
              </a:lnSpc>
              <a:spcAft>
                <a:spcPts val="0"/>
              </a:spcAft>
            </a:pPr>
            <a:r>
              <a:rPr lang="zh-CN" altLang="en-US" sz="2000" dirty="0"/>
              <a:t>请问，满足什么条件的顺序表可以实施二分查找？在满足该条件的 </a:t>
            </a:r>
            <a:r>
              <a:rPr lang="en-US" altLang="zh-CN" sz="2000" dirty="0"/>
              <a:t>n </a:t>
            </a:r>
            <a:r>
              <a:rPr lang="zh-CN" altLang="en-US" sz="2000" dirty="0"/>
              <a:t>记录顺序表中进行二分查找，最大的比较次数是多少？</a:t>
            </a:r>
            <a:endParaRPr lang="en-US" altLang="zh-CN" sz="2000" dirty="0"/>
          </a:p>
          <a:p>
            <a:pPr lvl="0" algn="just">
              <a:lnSpc>
                <a:spcPct val="150000"/>
              </a:lnSpc>
              <a:spcAft>
                <a:spcPts val="0"/>
              </a:spcAft>
            </a:pPr>
            <a:endParaRPr lang="en-US" altLang="zh-CN" sz="2000" dirty="0"/>
          </a:p>
          <a:p>
            <a:pPr fontAlgn="b"/>
            <a:r>
              <a:rPr lang="en-US" altLang="zh-CN" dirty="0"/>
              <a:t>9.</a:t>
            </a:r>
            <a:r>
              <a:rPr lang="zh-CN" altLang="zh-CN" dirty="0"/>
              <a:t>设顺序表为</a:t>
            </a:r>
            <a:r>
              <a:rPr lang="en-US" altLang="zh-CN" dirty="0"/>
              <a:t>{4</a:t>
            </a:r>
            <a:r>
              <a:rPr lang="zh-CN" altLang="zh-CN" dirty="0"/>
              <a:t>，</a:t>
            </a:r>
            <a:r>
              <a:rPr lang="en-US" altLang="zh-CN" dirty="0"/>
              <a:t>6</a:t>
            </a:r>
            <a:r>
              <a:rPr lang="zh-CN" altLang="zh-CN" dirty="0"/>
              <a:t>，</a:t>
            </a:r>
            <a:r>
              <a:rPr lang="en-US" altLang="zh-CN" dirty="0"/>
              <a:t>12</a:t>
            </a:r>
            <a:r>
              <a:rPr lang="zh-CN" altLang="zh-CN" dirty="0"/>
              <a:t>，</a:t>
            </a:r>
            <a:r>
              <a:rPr lang="en-US" altLang="zh-CN" dirty="0"/>
              <a:t>38</a:t>
            </a:r>
            <a:r>
              <a:rPr lang="zh-CN" altLang="zh-CN" dirty="0"/>
              <a:t>，</a:t>
            </a:r>
            <a:r>
              <a:rPr lang="en-US" altLang="zh-CN" dirty="0"/>
              <a:t>40</a:t>
            </a:r>
            <a:r>
              <a:rPr lang="zh-CN" altLang="zh-CN" dirty="0"/>
              <a:t>，</a:t>
            </a:r>
            <a:r>
              <a:rPr lang="en-US" altLang="zh-CN" dirty="0"/>
              <a:t>67</a:t>
            </a:r>
            <a:r>
              <a:rPr lang="zh-CN" altLang="zh-CN" dirty="0"/>
              <a:t>，</a:t>
            </a:r>
            <a:r>
              <a:rPr lang="en-US" altLang="zh-CN" dirty="0"/>
              <a:t>80}</a:t>
            </a:r>
            <a:r>
              <a:rPr lang="zh-CN" altLang="zh-CN" dirty="0"/>
              <a:t>用二分法查找</a:t>
            </a:r>
            <a:r>
              <a:rPr lang="en-US" altLang="zh-CN" dirty="0"/>
              <a:t> 72</a:t>
            </a:r>
            <a:r>
              <a:rPr lang="zh-CN" altLang="zh-CN" dirty="0"/>
              <a:t>，需要进行的比较次数为 </a:t>
            </a:r>
            <a:r>
              <a:rPr lang="en-US" altLang="zh-CN" dirty="0"/>
              <a:t>(    )         2012</a:t>
            </a:r>
            <a:endParaRPr lang="zh-CN" altLang="zh-CN" sz="2000" dirty="0"/>
          </a:p>
          <a:p>
            <a:pPr fontAlgn="b"/>
            <a:r>
              <a:rPr lang="en-US" altLang="zh-CN" dirty="0"/>
              <a:t>                         A</a:t>
            </a:r>
            <a:r>
              <a:rPr lang="zh-CN" altLang="zh-CN" dirty="0"/>
              <a:t>、</a:t>
            </a:r>
            <a:r>
              <a:rPr lang="en-US" altLang="zh-CN" dirty="0"/>
              <a:t>3</a:t>
            </a:r>
            <a:r>
              <a:rPr lang="en-US" altLang="zh-CN" sz="2000" dirty="0"/>
              <a:t>    </a:t>
            </a:r>
            <a:r>
              <a:rPr lang="en-US" altLang="zh-CN" dirty="0"/>
              <a:t>B</a:t>
            </a:r>
            <a:r>
              <a:rPr lang="zh-CN" altLang="zh-CN" dirty="0"/>
              <a:t>、</a:t>
            </a:r>
            <a:r>
              <a:rPr lang="en-US" altLang="zh-CN" dirty="0"/>
              <a:t>4</a:t>
            </a:r>
            <a:r>
              <a:rPr lang="en-US" altLang="zh-CN" sz="2000" dirty="0"/>
              <a:t>   </a:t>
            </a:r>
            <a:r>
              <a:rPr lang="en-US" altLang="zh-CN" dirty="0"/>
              <a:t>C</a:t>
            </a:r>
            <a:r>
              <a:rPr lang="zh-CN" altLang="zh-CN" dirty="0"/>
              <a:t>、</a:t>
            </a:r>
            <a:r>
              <a:rPr lang="en-US" altLang="zh-CN" dirty="0"/>
              <a:t>5</a:t>
            </a:r>
            <a:r>
              <a:rPr lang="en-US" altLang="zh-CN" sz="2000" dirty="0"/>
              <a:t>   </a:t>
            </a:r>
            <a:r>
              <a:rPr lang="en-US" altLang="zh-CN" dirty="0"/>
              <a:t>D</a:t>
            </a:r>
            <a:r>
              <a:rPr lang="zh-CN" altLang="zh-CN" dirty="0"/>
              <a:t>、</a:t>
            </a:r>
            <a:r>
              <a:rPr lang="en-US" altLang="zh-CN" dirty="0"/>
              <a:t>6</a:t>
            </a:r>
            <a:endParaRPr lang="zh-CN" altLang="zh-CN" sz="2000" dirty="0"/>
          </a:p>
          <a:p>
            <a:pPr fontAlgn="ctr"/>
            <a:r>
              <a:rPr lang="zh-CN" altLang="zh-CN" dirty="0"/>
              <a:t> </a:t>
            </a:r>
            <a:r>
              <a:rPr lang="en-US" altLang="zh-CN" dirty="0"/>
              <a:t>7</a:t>
            </a:r>
            <a:r>
              <a:rPr lang="zh-CN" altLang="en-US" dirty="0"/>
              <a:t>、适用于折半查找的标的存储方式及元素排列要求为</a:t>
            </a:r>
            <a:r>
              <a:rPr lang="en-US" altLang="zh-CN" dirty="0"/>
              <a:t>__________</a:t>
            </a:r>
            <a:r>
              <a:rPr lang="zh-CN" altLang="en-US" dirty="0"/>
              <a:t>。       </a:t>
            </a:r>
            <a:r>
              <a:rPr lang="en-US" altLang="zh-CN" dirty="0"/>
              <a:t>2013</a:t>
            </a:r>
          </a:p>
          <a:p>
            <a:pPr fontAlgn="ctr"/>
            <a:endParaRPr lang="zh-CN" altLang="zh-CN" sz="2000" dirty="0"/>
          </a:p>
          <a:p>
            <a:pPr lvl="0" algn="just">
              <a:lnSpc>
                <a:spcPct val="150000"/>
              </a:lnSpc>
              <a:spcAft>
                <a:spcPts val="0"/>
              </a:spcAft>
            </a:pPr>
            <a:r>
              <a:rPr lang="en-US" altLang="zh-CN" sz="2000" dirty="0"/>
              <a:t>2</a:t>
            </a:r>
            <a:r>
              <a:rPr lang="zh-CN" altLang="en-US" sz="2000" dirty="0"/>
              <a:t>、（</a:t>
            </a:r>
            <a:r>
              <a:rPr lang="en-US" altLang="zh-CN" sz="2000" dirty="0"/>
              <a:t>10 </a:t>
            </a:r>
            <a:r>
              <a:rPr lang="zh-CN" altLang="en-US" sz="2000" dirty="0"/>
              <a:t>分）画出对有序表（</a:t>
            </a:r>
            <a:r>
              <a:rPr lang="en-US" altLang="zh-CN" sz="2000" dirty="0"/>
              <a:t>9</a:t>
            </a:r>
            <a:r>
              <a:rPr lang="zh-CN" altLang="en-US" sz="2000" dirty="0"/>
              <a:t>，</a:t>
            </a:r>
            <a:r>
              <a:rPr lang="en-US" altLang="zh-CN" sz="2000" dirty="0"/>
              <a:t>12</a:t>
            </a:r>
            <a:r>
              <a:rPr lang="zh-CN" altLang="en-US" sz="2000" dirty="0"/>
              <a:t>，</a:t>
            </a:r>
            <a:r>
              <a:rPr lang="en-US" altLang="zh-CN" sz="2000" dirty="0"/>
              <a:t>16</a:t>
            </a:r>
            <a:r>
              <a:rPr lang="zh-CN" altLang="en-US" sz="2000" dirty="0"/>
              <a:t>，</a:t>
            </a:r>
            <a:r>
              <a:rPr lang="en-US" altLang="zh-CN" sz="2000" dirty="0"/>
              <a:t>27</a:t>
            </a:r>
            <a:r>
              <a:rPr lang="zh-CN" altLang="en-US" sz="2000" dirty="0"/>
              <a:t>，</a:t>
            </a:r>
            <a:r>
              <a:rPr lang="en-US" altLang="zh-CN" sz="2000" dirty="0"/>
              <a:t>39</a:t>
            </a:r>
            <a:r>
              <a:rPr lang="zh-CN" altLang="en-US" sz="2000" dirty="0"/>
              <a:t>，</a:t>
            </a:r>
            <a:r>
              <a:rPr lang="en-US" altLang="zh-CN" sz="2000" dirty="0"/>
              <a:t>64</a:t>
            </a:r>
            <a:r>
              <a:rPr lang="zh-CN" altLang="en-US" sz="2000" dirty="0"/>
              <a:t>，</a:t>
            </a:r>
            <a:r>
              <a:rPr lang="en-US" altLang="zh-CN" sz="2000" dirty="0"/>
              <a:t>72</a:t>
            </a:r>
            <a:r>
              <a:rPr lang="zh-CN" altLang="en-US" sz="2000" dirty="0"/>
              <a:t>）进行折半查找的判定树，并计算等概率时查找成功的平均查找长度。                 </a:t>
            </a:r>
            <a:r>
              <a:rPr lang="en-US" altLang="zh-CN" sz="2000" dirty="0"/>
              <a:t>2015</a:t>
            </a:r>
          </a:p>
        </p:txBody>
      </p:sp>
      <p:sp>
        <p:nvSpPr>
          <p:cNvPr id="3" name="矩形 2"/>
          <p:cNvSpPr/>
          <p:nvPr/>
        </p:nvSpPr>
        <p:spPr>
          <a:xfrm>
            <a:off x="3779912" y="980728"/>
            <a:ext cx="2448272"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solidFill>
                  <a:schemeClr val="tx1"/>
                </a:solidFill>
              </a:rPr>
              <a:t>1.</a:t>
            </a:r>
            <a:r>
              <a:rPr lang="zh-CN" altLang="en-US" dirty="0" smtClean="0">
                <a:ln>
                  <a:solidFill>
                    <a:schemeClr val="tx1"/>
                  </a:solidFill>
                </a:ln>
                <a:solidFill>
                  <a:schemeClr val="tx1"/>
                </a:solidFill>
              </a:rPr>
              <a:t>有序线性表 </a:t>
            </a:r>
            <a:r>
              <a:rPr lang="en-US" altLang="zh-CN" dirty="0" smtClean="0">
                <a:ln>
                  <a:solidFill>
                    <a:schemeClr val="tx1"/>
                  </a:solidFill>
                </a:ln>
                <a:solidFill>
                  <a:schemeClr val="tx1"/>
                </a:solidFill>
              </a:rPr>
              <a:t>2. 2</a:t>
            </a:r>
            <a:r>
              <a:rPr lang="zh-CN" altLang="en-US" dirty="0" smtClean="0">
                <a:ln>
                  <a:solidFill>
                    <a:schemeClr val="tx1"/>
                  </a:solidFill>
                </a:ln>
                <a:solidFill>
                  <a:schemeClr val="tx1"/>
                </a:solidFill>
              </a:rPr>
              <a:t>为底，</a:t>
            </a:r>
            <a:r>
              <a:rPr lang="en-US" altLang="zh-CN" dirty="0" smtClean="0">
                <a:ln>
                  <a:solidFill>
                    <a:schemeClr val="tx1"/>
                  </a:solidFill>
                </a:ln>
                <a:solidFill>
                  <a:schemeClr val="tx1"/>
                </a:solidFill>
              </a:rPr>
              <a:t>N+1</a:t>
            </a:r>
            <a:r>
              <a:rPr lang="zh-CN" altLang="en-US" dirty="0" smtClean="0">
                <a:ln>
                  <a:solidFill>
                    <a:schemeClr val="tx1"/>
                  </a:solidFill>
                </a:ln>
                <a:solidFill>
                  <a:schemeClr val="tx1"/>
                </a:solidFill>
              </a:rPr>
              <a:t>对数向上取整</a:t>
            </a:r>
            <a:endParaRPr lang="zh-CN" altLang="en-US" dirty="0">
              <a:solidFill>
                <a:schemeClr val="tx1"/>
              </a:solidFill>
            </a:endParaRPr>
          </a:p>
        </p:txBody>
      </p:sp>
      <p:sp>
        <p:nvSpPr>
          <p:cNvPr id="5" name="矩形 4"/>
          <p:cNvSpPr/>
          <p:nvPr/>
        </p:nvSpPr>
        <p:spPr>
          <a:xfrm>
            <a:off x="1619672" y="3717032"/>
            <a:ext cx="504056"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Tree>
    <p:extLst>
      <p:ext uri="{BB962C8B-B14F-4D97-AF65-F5344CB8AC3E}">
        <p14:creationId xmlns:p14="http://schemas.microsoft.com/office/powerpoint/2010/main" val="8784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33798"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9" name="Line 7"/>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Text Box 9"/>
          <p:cNvSpPr txBox="1">
            <a:spLocks noChangeArrowheads="1"/>
          </p:cNvSpPr>
          <p:nvPr/>
        </p:nvSpPr>
        <p:spPr bwMode="auto">
          <a:xfrm>
            <a:off x="827088" y="765175"/>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6.3  </a:t>
            </a:r>
            <a:r>
              <a:rPr lang="zh-CN" altLang="en-US" sz="2800" dirty="0"/>
              <a:t>基于树的查找 </a:t>
            </a:r>
          </a:p>
        </p:txBody>
      </p:sp>
      <p:sp>
        <p:nvSpPr>
          <p:cNvPr id="33802" name="Text Box 10"/>
          <p:cNvSpPr txBox="1">
            <a:spLocks noChangeArrowheads="1"/>
          </p:cNvSpPr>
          <p:nvPr/>
        </p:nvSpPr>
        <p:spPr bwMode="auto">
          <a:xfrm>
            <a:off x="2698750" y="1955800"/>
            <a:ext cx="2809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①</a:t>
            </a:r>
            <a:r>
              <a:rPr lang="zh-CN" altLang="en-US"/>
              <a:t>二叉排序树</a:t>
            </a:r>
          </a:p>
        </p:txBody>
      </p:sp>
      <p:sp>
        <p:nvSpPr>
          <p:cNvPr id="33803" name="Text Box 11"/>
          <p:cNvSpPr txBox="1">
            <a:spLocks noChangeArrowheads="1"/>
          </p:cNvSpPr>
          <p:nvPr/>
        </p:nvSpPr>
        <p:spPr bwMode="auto">
          <a:xfrm>
            <a:off x="2698750" y="2603500"/>
            <a:ext cx="2881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②</a:t>
            </a:r>
            <a:r>
              <a:rPr lang="zh-CN" altLang="en-US"/>
              <a:t>二叉平衡树</a:t>
            </a:r>
          </a:p>
        </p:txBody>
      </p:sp>
      <p:sp>
        <p:nvSpPr>
          <p:cNvPr id="33804" name="Text Box 12"/>
          <p:cNvSpPr txBox="1">
            <a:spLocks noChangeArrowheads="1"/>
          </p:cNvSpPr>
          <p:nvPr/>
        </p:nvSpPr>
        <p:spPr bwMode="auto">
          <a:xfrm>
            <a:off x="2698750" y="3213100"/>
            <a:ext cx="1339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③B</a:t>
            </a:r>
            <a:r>
              <a:rPr lang="en-US" altLang="zh-CN" baseline="-25000"/>
              <a:t>-</a:t>
            </a:r>
            <a:r>
              <a:rPr lang="zh-CN" altLang="en-US"/>
              <a:t>树</a:t>
            </a:r>
          </a:p>
        </p:txBody>
      </p:sp>
      <p:sp>
        <p:nvSpPr>
          <p:cNvPr id="33805" name="Text Box 13"/>
          <p:cNvSpPr txBox="1">
            <a:spLocks noChangeArrowheads="1"/>
          </p:cNvSpPr>
          <p:nvPr/>
        </p:nvSpPr>
        <p:spPr bwMode="auto">
          <a:xfrm>
            <a:off x="2698750" y="3860800"/>
            <a:ext cx="1339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④B</a:t>
            </a:r>
            <a:r>
              <a:rPr lang="en-US" altLang="zh-CN" baseline="30000"/>
              <a:t>+</a:t>
            </a:r>
            <a:r>
              <a:rPr lang="zh-CN" altLang="en-US"/>
              <a:t>树</a:t>
            </a:r>
          </a:p>
        </p:txBody>
      </p:sp>
      <p:sp>
        <p:nvSpPr>
          <p:cNvPr id="33806" name="Text Box 14"/>
          <p:cNvSpPr txBox="1">
            <a:spLocks noChangeArrowheads="1"/>
          </p:cNvSpPr>
          <p:nvPr/>
        </p:nvSpPr>
        <p:spPr bwMode="auto">
          <a:xfrm>
            <a:off x="2698750" y="4508500"/>
            <a:ext cx="2305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⑤</a:t>
            </a:r>
            <a:r>
              <a:rPr lang="zh-CN" altLang="en-US"/>
              <a:t>键树</a:t>
            </a:r>
          </a:p>
        </p:txBody>
      </p:sp>
    </p:spTree>
    <p:extLst>
      <p:ext uri="{BB962C8B-B14F-4D97-AF65-F5344CB8AC3E}">
        <p14:creationId xmlns:p14="http://schemas.microsoft.com/office/powerpoint/2010/main" val="1524387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wipe(up)">
                                      <p:cBhvr>
                                        <p:cTn id="7" dur="500"/>
                                        <p:tgtEl>
                                          <p:spTgt spid="3380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803"/>
                                        </p:tgtEl>
                                        <p:attrNameLst>
                                          <p:attrName>style.visibility</p:attrName>
                                        </p:attrNameLst>
                                      </p:cBhvr>
                                      <p:to>
                                        <p:strVal val="visible"/>
                                      </p:to>
                                    </p:set>
                                    <p:animEffect transition="in" filter="wipe(up)">
                                      <p:cBhvr>
                                        <p:cTn id="11" dur="500"/>
                                        <p:tgtEl>
                                          <p:spTgt spid="3380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804"/>
                                        </p:tgtEl>
                                        <p:attrNameLst>
                                          <p:attrName>style.visibility</p:attrName>
                                        </p:attrNameLst>
                                      </p:cBhvr>
                                      <p:to>
                                        <p:strVal val="visible"/>
                                      </p:to>
                                    </p:set>
                                    <p:animEffect transition="in" filter="wipe(up)">
                                      <p:cBhvr>
                                        <p:cTn id="15" dur="500"/>
                                        <p:tgtEl>
                                          <p:spTgt spid="33804"/>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3805"/>
                                        </p:tgtEl>
                                        <p:attrNameLst>
                                          <p:attrName>style.visibility</p:attrName>
                                        </p:attrNameLst>
                                      </p:cBhvr>
                                      <p:to>
                                        <p:strVal val="visible"/>
                                      </p:to>
                                    </p:set>
                                    <p:animEffect transition="in" filter="wipe(up)">
                                      <p:cBhvr>
                                        <p:cTn id="19" dur="500"/>
                                        <p:tgtEl>
                                          <p:spTgt spid="3380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3806"/>
                                        </p:tgtEl>
                                        <p:attrNameLst>
                                          <p:attrName>style.visibility</p:attrName>
                                        </p:attrNameLst>
                                      </p:cBhvr>
                                      <p:to>
                                        <p:strVal val="visible"/>
                                      </p:to>
                                    </p:set>
                                    <p:animEffect transition="in" filter="wipe(up)">
                                      <p:cBhvr>
                                        <p:cTn id="23"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P spid="33803" grpId="0"/>
      <p:bldP spid="33804" grpId="0"/>
      <p:bldP spid="33805" grpId="0"/>
      <p:bldP spid="338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34821" name="Line 5"/>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4822" name="Line 6"/>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4824" name="Text Box 8"/>
          <p:cNvSpPr txBox="1">
            <a:spLocks noChangeArrowheads="1"/>
          </p:cNvSpPr>
          <p:nvPr/>
        </p:nvSpPr>
        <p:spPr bwMode="auto">
          <a:xfrm>
            <a:off x="827088" y="76517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6.3  </a:t>
            </a:r>
            <a:r>
              <a:rPr lang="zh-CN" altLang="en-US" sz="2400" dirty="0"/>
              <a:t>基于树的查找 </a:t>
            </a:r>
          </a:p>
        </p:txBody>
      </p:sp>
      <p:sp>
        <p:nvSpPr>
          <p:cNvPr id="34825" name="Text Box 9"/>
          <p:cNvSpPr txBox="1">
            <a:spLocks noChangeArrowheads="1"/>
          </p:cNvSpPr>
          <p:nvPr/>
        </p:nvSpPr>
        <p:spPr bwMode="auto">
          <a:xfrm>
            <a:off x="3811588" y="744538"/>
            <a:ext cx="248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rPr>
              <a:t>二叉排序树</a:t>
            </a:r>
          </a:p>
        </p:txBody>
      </p:sp>
      <p:sp>
        <p:nvSpPr>
          <p:cNvPr id="34826" name="Text Box 10"/>
          <p:cNvSpPr txBox="1">
            <a:spLocks noChangeArrowheads="1"/>
          </p:cNvSpPr>
          <p:nvPr/>
        </p:nvSpPr>
        <p:spPr bwMode="auto">
          <a:xfrm>
            <a:off x="950913" y="1450975"/>
            <a:ext cx="15335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t>定义：</a:t>
            </a:r>
          </a:p>
        </p:txBody>
      </p:sp>
      <p:sp>
        <p:nvSpPr>
          <p:cNvPr id="34827" name="Text Box 11"/>
          <p:cNvSpPr txBox="1">
            <a:spLocks noChangeArrowheads="1"/>
          </p:cNvSpPr>
          <p:nvPr/>
        </p:nvSpPr>
        <p:spPr bwMode="auto">
          <a:xfrm>
            <a:off x="1979613" y="1474788"/>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0000"/>
                </a:solidFill>
              </a:rPr>
              <a:t>二叉排序树</a:t>
            </a:r>
            <a:r>
              <a:rPr lang="zh-CN" altLang="en-US" sz="2400"/>
              <a:t>或者是一棵</a:t>
            </a:r>
            <a:r>
              <a:rPr lang="zh-CN" altLang="en-US" sz="2400">
                <a:solidFill>
                  <a:srgbClr val="FF0000"/>
                </a:solidFill>
              </a:rPr>
              <a:t>空</a:t>
            </a:r>
            <a:r>
              <a:rPr lang="zh-CN" altLang="en-US" sz="2400"/>
              <a:t>树；或者</a:t>
            </a:r>
          </a:p>
          <a:p>
            <a:r>
              <a:rPr lang="zh-CN" altLang="en-US" sz="2400"/>
              <a:t>是具有如下特性的二叉树：</a:t>
            </a:r>
          </a:p>
        </p:txBody>
      </p:sp>
      <p:sp>
        <p:nvSpPr>
          <p:cNvPr id="34828" name="Text Box 12"/>
          <p:cNvSpPr txBox="1">
            <a:spLocks noChangeArrowheads="1"/>
          </p:cNvSpPr>
          <p:nvPr/>
        </p:nvSpPr>
        <p:spPr bwMode="auto">
          <a:xfrm>
            <a:off x="1139825" y="2627313"/>
            <a:ext cx="7464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imes New Roman" panose="02020603050405020304" pitchFamily="18" charset="0"/>
              </a:rPr>
              <a:t>1. </a:t>
            </a:r>
            <a:r>
              <a:rPr lang="zh-CN" altLang="en-US" sz="2400">
                <a:latin typeface="Times New Roman" panose="02020603050405020304" pitchFamily="18" charset="0"/>
              </a:rPr>
              <a:t>若它的左子树不空，则</a:t>
            </a:r>
            <a:r>
              <a:rPr lang="zh-CN" altLang="en-US" sz="2400">
                <a:solidFill>
                  <a:srgbClr val="FF0000"/>
                </a:solidFill>
                <a:latin typeface="Times New Roman" panose="02020603050405020304" pitchFamily="18" charset="0"/>
              </a:rPr>
              <a:t>左子树上所有</a:t>
            </a:r>
          </a:p>
          <a:p>
            <a:r>
              <a:rPr lang="zh-CN" altLang="en-US" sz="2400">
                <a:solidFill>
                  <a:srgbClr val="FF0000"/>
                </a:solidFill>
                <a:latin typeface="Times New Roman" panose="02020603050405020304" pitchFamily="18" charset="0"/>
              </a:rPr>
              <a:t>    结点的值均小于根结点的值</a:t>
            </a:r>
            <a:r>
              <a:rPr lang="zh-CN" altLang="en-US" sz="2400">
                <a:latin typeface="Times New Roman" panose="02020603050405020304" pitchFamily="18" charset="0"/>
              </a:rPr>
              <a:t>；</a:t>
            </a:r>
          </a:p>
        </p:txBody>
      </p:sp>
      <p:sp>
        <p:nvSpPr>
          <p:cNvPr id="34829" name="Text Box 13"/>
          <p:cNvSpPr txBox="1">
            <a:spLocks noChangeArrowheads="1"/>
          </p:cNvSpPr>
          <p:nvPr/>
        </p:nvSpPr>
        <p:spPr bwMode="auto">
          <a:xfrm>
            <a:off x="1187450" y="4941888"/>
            <a:ext cx="7096125"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400">
                <a:latin typeface="Times New Roman" panose="02020603050405020304" pitchFamily="18" charset="0"/>
              </a:rPr>
              <a:t>3. </a:t>
            </a:r>
            <a:r>
              <a:rPr lang="zh-CN" altLang="en-US" sz="2400">
                <a:latin typeface="Times New Roman" panose="02020603050405020304" pitchFamily="18" charset="0"/>
              </a:rPr>
              <a:t>它的</a:t>
            </a:r>
            <a:r>
              <a:rPr lang="zh-CN" altLang="en-US" sz="2400">
                <a:solidFill>
                  <a:srgbClr val="FF0000"/>
                </a:solidFill>
                <a:latin typeface="Times New Roman" panose="02020603050405020304" pitchFamily="18" charset="0"/>
              </a:rPr>
              <a:t>左、右子树也都分别是二叉排序树</a:t>
            </a:r>
            <a:r>
              <a:rPr lang="zh-CN" altLang="en-US" sz="2400">
                <a:latin typeface="Times New Roman" panose="02020603050405020304" pitchFamily="18" charset="0"/>
              </a:rPr>
              <a:t>。</a:t>
            </a:r>
          </a:p>
        </p:txBody>
      </p:sp>
      <p:sp>
        <p:nvSpPr>
          <p:cNvPr id="34830" name="Text Box 14"/>
          <p:cNvSpPr txBox="1">
            <a:spLocks noChangeArrowheads="1"/>
          </p:cNvSpPr>
          <p:nvPr/>
        </p:nvSpPr>
        <p:spPr bwMode="auto">
          <a:xfrm>
            <a:off x="1139825" y="3733800"/>
            <a:ext cx="7464425"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400">
                <a:latin typeface="Times New Roman" panose="02020603050405020304" pitchFamily="18" charset="0"/>
              </a:rPr>
              <a:t>2. </a:t>
            </a:r>
            <a:r>
              <a:rPr lang="zh-CN" altLang="en-US" sz="2400">
                <a:latin typeface="Times New Roman" panose="02020603050405020304" pitchFamily="18" charset="0"/>
              </a:rPr>
              <a:t>若它的右子树不空，则</a:t>
            </a:r>
            <a:r>
              <a:rPr lang="zh-CN" altLang="en-US" sz="2400">
                <a:solidFill>
                  <a:srgbClr val="FF0000"/>
                </a:solidFill>
                <a:latin typeface="Times New Roman" panose="02020603050405020304" pitchFamily="18" charset="0"/>
              </a:rPr>
              <a:t>右子树上所有</a:t>
            </a:r>
          </a:p>
          <a:p>
            <a:pPr>
              <a:lnSpc>
                <a:spcPct val="115000"/>
              </a:lnSpc>
            </a:pPr>
            <a:r>
              <a:rPr lang="zh-CN" altLang="en-US" sz="2400">
                <a:solidFill>
                  <a:srgbClr val="FF0000"/>
                </a:solidFill>
                <a:latin typeface="Times New Roman" panose="02020603050405020304" pitchFamily="18" charset="0"/>
              </a:rPr>
              <a:t>    结点的值均大于根结点的值</a:t>
            </a:r>
            <a:r>
              <a:rPr lang="zh-CN" altLang="en-US" sz="2400">
                <a:latin typeface="Times New Roman" panose="02020603050405020304" pitchFamily="18" charset="0"/>
              </a:rPr>
              <a:t>；</a:t>
            </a:r>
          </a:p>
        </p:txBody>
      </p:sp>
    </p:spTree>
    <p:extLst>
      <p:ext uri="{BB962C8B-B14F-4D97-AF65-F5344CB8AC3E}">
        <p14:creationId xmlns:p14="http://schemas.microsoft.com/office/powerpoint/2010/main" val="2687269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7"/>
                                        </p:tgtEl>
                                        <p:attrNameLst>
                                          <p:attrName>style.visibility</p:attrName>
                                        </p:attrNameLst>
                                      </p:cBhvr>
                                      <p:to>
                                        <p:strVal val="visible"/>
                                      </p:to>
                                    </p:set>
                                    <p:animEffect transition="in" filter="wipe(up)">
                                      <p:cBhvr>
                                        <p:cTn id="7" dur="500"/>
                                        <p:tgtEl>
                                          <p:spTgt spid="34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8"/>
                                        </p:tgtEl>
                                        <p:attrNameLst>
                                          <p:attrName>style.visibility</p:attrName>
                                        </p:attrNameLst>
                                      </p:cBhvr>
                                      <p:to>
                                        <p:strVal val="visible"/>
                                      </p:to>
                                    </p:set>
                                    <p:animEffect transition="in" filter="wipe(left)">
                                      <p:cBhvr>
                                        <p:cTn id="12" dur="500"/>
                                        <p:tgtEl>
                                          <p:spTgt spid="34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wipe(left)">
                                      <p:cBhvr>
                                        <p:cTn id="17" dur="500"/>
                                        <p:tgtEl>
                                          <p:spTgt spid="34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9"/>
                                        </p:tgtEl>
                                        <p:attrNameLst>
                                          <p:attrName>style.visibility</p:attrName>
                                        </p:attrNameLst>
                                      </p:cBhvr>
                                      <p:to>
                                        <p:strVal val="visible"/>
                                      </p:to>
                                    </p:set>
                                    <p:animEffect transition="in" filter="wipe(left)">
                                      <p:cBhvr>
                                        <p:cTn id="22" dur="5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p:bldP spid="34828" grpId="0" autoUpdateAnimBg="0"/>
      <p:bldP spid="34829" grpId="0" autoUpdateAnimBg="0"/>
      <p:bldP spid="3483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35845" name="Line 5"/>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5848" name="Text Box 8"/>
          <p:cNvSpPr txBox="1">
            <a:spLocks noChangeArrowheads="1"/>
          </p:cNvSpPr>
          <p:nvPr/>
        </p:nvSpPr>
        <p:spPr bwMode="auto">
          <a:xfrm>
            <a:off x="827088" y="76517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6.3  </a:t>
            </a:r>
            <a:r>
              <a:rPr lang="zh-CN" altLang="en-US" sz="2400" dirty="0"/>
              <a:t>基于树的查找 </a:t>
            </a:r>
          </a:p>
        </p:txBody>
      </p:sp>
      <p:grpSp>
        <p:nvGrpSpPr>
          <p:cNvPr id="35879" name="Group 39"/>
          <p:cNvGrpSpPr>
            <a:grpSpLocks/>
          </p:cNvGrpSpPr>
          <p:nvPr/>
        </p:nvGrpSpPr>
        <p:grpSpPr bwMode="auto">
          <a:xfrm>
            <a:off x="1476375" y="1857375"/>
            <a:ext cx="5545138" cy="3516313"/>
            <a:chOff x="975" y="1034"/>
            <a:chExt cx="3493" cy="2215"/>
          </a:xfrm>
        </p:grpSpPr>
        <p:sp>
          <p:nvSpPr>
            <p:cNvPr id="35849" name="Oval 9"/>
            <p:cNvSpPr>
              <a:spLocks noChangeArrowheads="1"/>
            </p:cNvSpPr>
            <p:nvPr/>
          </p:nvSpPr>
          <p:spPr bwMode="auto">
            <a:xfrm>
              <a:off x="2671" y="103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50</a:t>
              </a:r>
            </a:p>
          </p:txBody>
        </p:sp>
        <p:sp>
          <p:nvSpPr>
            <p:cNvPr id="35850" name="Oval 10"/>
            <p:cNvSpPr>
              <a:spLocks noChangeArrowheads="1"/>
            </p:cNvSpPr>
            <p:nvPr/>
          </p:nvSpPr>
          <p:spPr bwMode="auto">
            <a:xfrm>
              <a:off x="1958" y="1477"/>
              <a:ext cx="340"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30</a:t>
              </a:r>
            </a:p>
          </p:txBody>
        </p:sp>
        <p:sp>
          <p:nvSpPr>
            <p:cNvPr id="35851" name="Oval 11"/>
            <p:cNvSpPr>
              <a:spLocks noChangeArrowheads="1"/>
            </p:cNvSpPr>
            <p:nvPr/>
          </p:nvSpPr>
          <p:spPr bwMode="auto">
            <a:xfrm>
              <a:off x="3451" y="1477"/>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80</a:t>
              </a:r>
            </a:p>
          </p:txBody>
        </p:sp>
        <p:sp>
          <p:nvSpPr>
            <p:cNvPr id="35852" name="Oval 12"/>
            <p:cNvSpPr>
              <a:spLocks noChangeArrowheads="1"/>
            </p:cNvSpPr>
            <p:nvPr/>
          </p:nvSpPr>
          <p:spPr bwMode="auto">
            <a:xfrm>
              <a:off x="1280" y="1920"/>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20</a:t>
              </a:r>
            </a:p>
          </p:txBody>
        </p:sp>
        <p:sp>
          <p:nvSpPr>
            <p:cNvPr id="35853" name="Oval 13"/>
            <p:cNvSpPr>
              <a:spLocks noChangeArrowheads="1"/>
            </p:cNvSpPr>
            <p:nvPr/>
          </p:nvSpPr>
          <p:spPr bwMode="auto">
            <a:xfrm>
              <a:off x="4129" y="1920"/>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90</a:t>
              </a:r>
            </a:p>
          </p:txBody>
        </p:sp>
        <p:sp>
          <p:nvSpPr>
            <p:cNvPr id="35854" name="Oval 14"/>
            <p:cNvSpPr>
              <a:spLocks noChangeArrowheads="1"/>
            </p:cNvSpPr>
            <p:nvPr/>
          </p:nvSpPr>
          <p:spPr bwMode="auto">
            <a:xfrm>
              <a:off x="975" y="247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10</a:t>
              </a:r>
            </a:p>
          </p:txBody>
        </p:sp>
        <p:sp>
          <p:nvSpPr>
            <p:cNvPr id="35855" name="Oval 15"/>
            <p:cNvSpPr>
              <a:spLocks noChangeArrowheads="1"/>
            </p:cNvSpPr>
            <p:nvPr/>
          </p:nvSpPr>
          <p:spPr bwMode="auto">
            <a:xfrm>
              <a:off x="3688" y="247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85</a:t>
              </a:r>
            </a:p>
          </p:txBody>
        </p:sp>
        <p:sp>
          <p:nvSpPr>
            <p:cNvPr id="35856" name="Oval 16"/>
            <p:cNvSpPr>
              <a:spLocks noChangeArrowheads="1"/>
            </p:cNvSpPr>
            <p:nvPr/>
          </p:nvSpPr>
          <p:spPr bwMode="auto">
            <a:xfrm>
              <a:off x="2671" y="1920"/>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40</a:t>
              </a:r>
            </a:p>
          </p:txBody>
        </p:sp>
        <p:sp>
          <p:nvSpPr>
            <p:cNvPr id="35857" name="Oval 17"/>
            <p:cNvSpPr>
              <a:spLocks noChangeArrowheads="1"/>
            </p:cNvSpPr>
            <p:nvPr/>
          </p:nvSpPr>
          <p:spPr bwMode="auto">
            <a:xfrm>
              <a:off x="2264" y="247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35</a:t>
              </a:r>
            </a:p>
          </p:txBody>
        </p:sp>
        <p:sp>
          <p:nvSpPr>
            <p:cNvPr id="35858" name="Oval 18"/>
            <p:cNvSpPr>
              <a:spLocks noChangeArrowheads="1"/>
            </p:cNvSpPr>
            <p:nvPr/>
          </p:nvSpPr>
          <p:spPr bwMode="auto">
            <a:xfrm>
              <a:off x="1619" y="247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25</a:t>
              </a:r>
            </a:p>
          </p:txBody>
        </p:sp>
        <p:sp>
          <p:nvSpPr>
            <p:cNvPr id="35859" name="Oval 19"/>
            <p:cNvSpPr>
              <a:spLocks noChangeArrowheads="1"/>
            </p:cNvSpPr>
            <p:nvPr/>
          </p:nvSpPr>
          <p:spPr bwMode="auto">
            <a:xfrm>
              <a:off x="1348" y="295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23</a:t>
              </a:r>
            </a:p>
          </p:txBody>
        </p:sp>
        <p:sp>
          <p:nvSpPr>
            <p:cNvPr id="35860" name="Oval 20"/>
            <p:cNvSpPr>
              <a:spLocks noChangeArrowheads="1"/>
            </p:cNvSpPr>
            <p:nvPr/>
          </p:nvSpPr>
          <p:spPr bwMode="auto">
            <a:xfrm>
              <a:off x="4129" y="2954"/>
              <a:ext cx="339" cy="295"/>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rPr>
                <a:t>88</a:t>
              </a:r>
            </a:p>
          </p:txBody>
        </p:sp>
        <p:sp>
          <p:nvSpPr>
            <p:cNvPr id="35861" name="Line 21"/>
            <p:cNvSpPr>
              <a:spLocks noChangeShapeType="1"/>
            </p:cNvSpPr>
            <p:nvPr/>
          </p:nvSpPr>
          <p:spPr bwMode="auto">
            <a:xfrm flipH="1">
              <a:off x="2264" y="1256"/>
              <a:ext cx="407" cy="25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2" name="Line 22"/>
            <p:cNvSpPr>
              <a:spLocks noChangeShapeType="1"/>
            </p:cNvSpPr>
            <p:nvPr/>
          </p:nvSpPr>
          <p:spPr bwMode="auto">
            <a:xfrm flipH="1">
              <a:off x="1585" y="1699"/>
              <a:ext cx="373" cy="25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3" name="Line 23"/>
            <p:cNvSpPr>
              <a:spLocks noChangeShapeType="1"/>
            </p:cNvSpPr>
            <p:nvPr/>
          </p:nvSpPr>
          <p:spPr bwMode="auto">
            <a:xfrm>
              <a:off x="2976" y="1256"/>
              <a:ext cx="509" cy="25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4" name="Line 24"/>
            <p:cNvSpPr>
              <a:spLocks noChangeShapeType="1"/>
            </p:cNvSpPr>
            <p:nvPr/>
          </p:nvSpPr>
          <p:spPr bwMode="auto">
            <a:xfrm>
              <a:off x="2264" y="1699"/>
              <a:ext cx="441" cy="295"/>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5" name="Line 25"/>
            <p:cNvSpPr>
              <a:spLocks noChangeShapeType="1"/>
            </p:cNvSpPr>
            <p:nvPr/>
          </p:nvSpPr>
          <p:spPr bwMode="auto">
            <a:xfrm flipH="1">
              <a:off x="1145" y="2215"/>
              <a:ext cx="203" cy="259"/>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6" name="Line 26"/>
            <p:cNvSpPr>
              <a:spLocks noChangeShapeType="1"/>
            </p:cNvSpPr>
            <p:nvPr/>
          </p:nvSpPr>
          <p:spPr bwMode="auto">
            <a:xfrm>
              <a:off x="1518" y="2178"/>
              <a:ext cx="237" cy="29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7" name="Line 27"/>
            <p:cNvSpPr>
              <a:spLocks noChangeShapeType="1"/>
            </p:cNvSpPr>
            <p:nvPr/>
          </p:nvSpPr>
          <p:spPr bwMode="auto">
            <a:xfrm flipH="1">
              <a:off x="1518" y="2769"/>
              <a:ext cx="203" cy="185"/>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8" name="Line 28"/>
            <p:cNvSpPr>
              <a:spLocks noChangeShapeType="1"/>
            </p:cNvSpPr>
            <p:nvPr/>
          </p:nvSpPr>
          <p:spPr bwMode="auto">
            <a:xfrm flipH="1">
              <a:off x="2433" y="2178"/>
              <a:ext cx="272" cy="29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69" name="Line 29"/>
            <p:cNvSpPr>
              <a:spLocks noChangeShapeType="1"/>
            </p:cNvSpPr>
            <p:nvPr/>
          </p:nvSpPr>
          <p:spPr bwMode="auto">
            <a:xfrm>
              <a:off x="3790" y="1699"/>
              <a:ext cx="373" cy="258"/>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70" name="Line 30"/>
            <p:cNvSpPr>
              <a:spLocks noChangeShapeType="1"/>
            </p:cNvSpPr>
            <p:nvPr/>
          </p:nvSpPr>
          <p:spPr bwMode="auto">
            <a:xfrm flipH="1">
              <a:off x="3959" y="2215"/>
              <a:ext cx="238" cy="296"/>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71" name="Line 31"/>
            <p:cNvSpPr>
              <a:spLocks noChangeShapeType="1"/>
            </p:cNvSpPr>
            <p:nvPr/>
          </p:nvSpPr>
          <p:spPr bwMode="auto">
            <a:xfrm>
              <a:off x="3925" y="2732"/>
              <a:ext cx="306" cy="22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
        <p:nvSpPr>
          <p:cNvPr id="35872" name="Text Box 32"/>
          <p:cNvSpPr txBox="1">
            <a:spLocks noChangeArrowheads="1"/>
          </p:cNvSpPr>
          <p:nvPr/>
        </p:nvSpPr>
        <p:spPr bwMode="auto">
          <a:xfrm>
            <a:off x="1042988" y="1557338"/>
            <a:ext cx="8851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rPr>
              <a:t>例如</a:t>
            </a:r>
            <a:r>
              <a:rPr lang="en-US" altLang="zh-CN" sz="2400">
                <a:latin typeface="Times New Roman" panose="02020603050405020304" pitchFamily="18" charset="0"/>
              </a:rPr>
              <a:t>:</a:t>
            </a:r>
          </a:p>
        </p:txBody>
      </p:sp>
      <p:sp>
        <p:nvSpPr>
          <p:cNvPr id="35873" name="Text Box 33"/>
          <p:cNvSpPr txBox="1">
            <a:spLocks noChangeArrowheads="1"/>
          </p:cNvSpPr>
          <p:nvPr/>
        </p:nvSpPr>
        <p:spPr bwMode="auto">
          <a:xfrm>
            <a:off x="2916238" y="5589588"/>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是二叉排序树。</a:t>
            </a:r>
          </a:p>
        </p:txBody>
      </p:sp>
      <p:sp>
        <p:nvSpPr>
          <p:cNvPr id="35874" name="Line 34"/>
          <p:cNvSpPr>
            <a:spLocks noChangeShapeType="1"/>
          </p:cNvSpPr>
          <p:nvPr/>
        </p:nvSpPr>
        <p:spPr bwMode="auto">
          <a:xfrm>
            <a:off x="4643438" y="3644900"/>
            <a:ext cx="504825" cy="5048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5875" name="Oval 35"/>
          <p:cNvSpPr>
            <a:spLocks noChangeArrowheads="1"/>
          </p:cNvSpPr>
          <p:nvPr/>
        </p:nvSpPr>
        <p:spPr bwMode="auto">
          <a:xfrm>
            <a:off x="4859338" y="4149725"/>
            <a:ext cx="576262" cy="533400"/>
          </a:xfrm>
          <a:prstGeom prst="ellipse">
            <a:avLst/>
          </a:prstGeom>
          <a:solidFill>
            <a:srgbClr val="FFCC99"/>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Times New Roman" panose="02020603050405020304" pitchFamily="18" charset="0"/>
              </a:rPr>
              <a:t>66</a:t>
            </a:r>
          </a:p>
        </p:txBody>
      </p:sp>
      <p:sp>
        <p:nvSpPr>
          <p:cNvPr id="35876" name="Text Box 36"/>
          <p:cNvSpPr txBox="1">
            <a:spLocks noChangeArrowheads="1"/>
          </p:cNvSpPr>
          <p:nvPr/>
        </p:nvSpPr>
        <p:spPr bwMode="auto">
          <a:xfrm>
            <a:off x="2411413" y="5484813"/>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FF0000"/>
                </a:solidFill>
                <a:latin typeface="Times New Roman" panose="02020603050405020304" pitchFamily="18" charset="0"/>
              </a:rPr>
              <a:t>不</a:t>
            </a:r>
          </a:p>
        </p:txBody>
      </p:sp>
      <p:sp>
        <p:nvSpPr>
          <p:cNvPr id="35877" name="Text Box 37"/>
          <p:cNvSpPr txBox="1">
            <a:spLocks noChangeArrowheads="1"/>
          </p:cNvSpPr>
          <p:nvPr/>
        </p:nvSpPr>
        <p:spPr bwMode="auto">
          <a:xfrm>
            <a:off x="3811588" y="744538"/>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rPr>
              <a:t>①</a:t>
            </a:r>
            <a:r>
              <a:rPr lang="zh-CN" altLang="en-US" sz="2400">
                <a:solidFill>
                  <a:srgbClr val="FF0000"/>
                </a:solidFill>
              </a:rPr>
              <a:t>二叉排序树</a:t>
            </a:r>
          </a:p>
        </p:txBody>
      </p:sp>
      <p:sp>
        <p:nvSpPr>
          <p:cNvPr id="35880" name="Line 40"/>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Tree>
    <p:extLst>
      <p:ext uri="{BB962C8B-B14F-4D97-AF65-F5344CB8AC3E}">
        <p14:creationId xmlns:p14="http://schemas.microsoft.com/office/powerpoint/2010/main" val="39547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72"/>
                                        </p:tgtEl>
                                        <p:attrNameLst>
                                          <p:attrName>style.visibility</p:attrName>
                                        </p:attrNameLst>
                                      </p:cBhvr>
                                      <p:to>
                                        <p:strVal val="visible"/>
                                      </p:to>
                                    </p:set>
                                    <p:animEffect transition="in" filter="wipe(down)">
                                      <p:cBhvr>
                                        <p:cTn id="7" dur="500"/>
                                        <p:tgtEl>
                                          <p:spTgt spid="35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879"/>
                                        </p:tgtEl>
                                        <p:attrNameLst>
                                          <p:attrName>style.visibility</p:attrName>
                                        </p:attrNameLst>
                                      </p:cBhvr>
                                      <p:to>
                                        <p:strVal val="visible"/>
                                      </p:to>
                                    </p:set>
                                    <p:animEffect transition="in" filter="wipe(up)">
                                      <p:cBhvr>
                                        <p:cTn id="12" dur="500"/>
                                        <p:tgtEl>
                                          <p:spTgt spid="35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73"/>
                                        </p:tgtEl>
                                        <p:attrNameLst>
                                          <p:attrName>style.visibility</p:attrName>
                                        </p:attrNameLst>
                                      </p:cBhvr>
                                      <p:to>
                                        <p:strVal val="visible"/>
                                      </p:to>
                                    </p:set>
                                    <p:animEffect transition="in" filter="wipe(left)">
                                      <p:cBhvr>
                                        <p:cTn id="17" dur="500"/>
                                        <p:tgtEl>
                                          <p:spTgt spid="358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74"/>
                                        </p:tgtEl>
                                        <p:attrNameLst>
                                          <p:attrName>style.visibility</p:attrName>
                                        </p:attrNameLst>
                                      </p:cBhvr>
                                      <p:to>
                                        <p:strVal val="visible"/>
                                      </p:to>
                                    </p:set>
                                    <p:animEffect transition="in" filter="wipe(up)">
                                      <p:cBhvr>
                                        <p:cTn id="22" dur="500"/>
                                        <p:tgtEl>
                                          <p:spTgt spid="3587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5875"/>
                                        </p:tgtEl>
                                        <p:attrNameLst>
                                          <p:attrName>style.visibility</p:attrName>
                                        </p:attrNameLst>
                                      </p:cBhvr>
                                      <p:to>
                                        <p:strVal val="visible"/>
                                      </p:to>
                                    </p:set>
                                    <p:animEffect transition="in" filter="wipe(left)">
                                      <p:cBhvr>
                                        <p:cTn id="26" dur="500"/>
                                        <p:tgtEl>
                                          <p:spTgt spid="358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5876"/>
                                        </p:tgtEl>
                                        <p:attrNameLst>
                                          <p:attrName>style.visibility</p:attrName>
                                        </p:attrNameLst>
                                      </p:cBhvr>
                                      <p:to>
                                        <p:strVal val="visible"/>
                                      </p:to>
                                    </p:set>
                                    <p:animEffect transition="in" filter="wipe(left)">
                                      <p:cBhvr>
                                        <p:cTn id="31" dur="500"/>
                                        <p:tgtEl>
                                          <p:spTgt spid="35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2" grpId="0" autoUpdateAnimBg="0"/>
      <p:bldP spid="35873" grpId="0" autoUpdateAnimBg="0"/>
      <p:bldP spid="35874" grpId="0" animBg="1"/>
      <p:bldP spid="35875" grpId="0" animBg="1" autoUpdateAnimBg="0"/>
      <p:bldP spid="3587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lang="en-US" altLang="zh-CN" sz="2400" dirty="0" smtClean="0">
                <a:latin typeface="Arial" panose="020B0604020202020204" pitchFamily="34" charset="0"/>
              </a:rPr>
              <a:t>6</a:t>
            </a:r>
            <a:r>
              <a:rPr kumimoji="0" lang="en-US" altLang="zh-CN" sz="2400" dirty="0" smtClean="0">
                <a:latin typeface="Arial" panose="020B0604020202020204" pitchFamily="34" charset="0"/>
              </a:rPr>
              <a:t> </a:t>
            </a:r>
            <a:r>
              <a:rPr kumimoji="0" lang="zh-CN" altLang="en-US" sz="2400" dirty="0">
                <a:latin typeface="Arial" panose="020B0604020202020204" pitchFamily="34" charset="0"/>
              </a:rPr>
              <a:t>章  查找</a:t>
            </a:r>
          </a:p>
        </p:txBody>
      </p:sp>
      <p:sp>
        <p:nvSpPr>
          <p:cNvPr id="36869" name="Line 5"/>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6870" name="Line 6"/>
          <p:cNvSpPr>
            <a:spLocks noChangeShapeType="1"/>
          </p:cNvSpPr>
          <p:nvPr/>
        </p:nvSpPr>
        <p:spPr bwMode="auto">
          <a:xfrm>
            <a:off x="946646" y="146397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6872" name="Text Box 8"/>
          <p:cNvSpPr txBox="1">
            <a:spLocks noChangeArrowheads="1"/>
          </p:cNvSpPr>
          <p:nvPr/>
        </p:nvSpPr>
        <p:spPr bwMode="auto">
          <a:xfrm>
            <a:off x="862509" y="960735"/>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smtClean="0">
                <a:latin typeface="Arial" panose="020B0604020202020204" pitchFamily="34" charset="0"/>
              </a:rPr>
              <a:t>6</a:t>
            </a:r>
            <a:r>
              <a:rPr kumimoji="0" lang="en-US" altLang="zh-CN" sz="2400" dirty="0" smtClean="0">
                <a:latin typeface="Arial" panose="020B0604020202020204" pitchFamily="34" charset="0"/>
              </a:rPr>
              <a:t>.3  </a:t>
            </a:r>
            <a:r>
              <a:rPr lang="zh-CN" altLang="en-US" sz="2400" dirty="0"/>
              <a:t>基于树的查找 </a:t>
            </a:r>
          </a:p>
        </p:txBody>
      </p:sp>
      <p:sp>
        <p:nvSpPr>
          <p:cNvPr id="36873" name="Text Box 9"/>
          <p:cNvSpPr txBox="1">
            <a:spLocks noChangeArrowheads="1"/>
          </p:cNvSpPr>
          <p:nvPr/>
        </p:nvSpPr>
        <p:spPr bwMode="auto">
          <a:xfrm>
            <a:off x="3847009" y="940098"/>
            <a:ext cx="3036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rPr>
              <a:t>二叉排序树</a:t>
            </a:r>
          </a:p>
        </p:txBody>
      </p:sp>
      <p:sp>
        <p:nvSpPr>
          <p:cNvPr id="36874" name="Text Box 10"/>
          <p:cNvSpPr txBox="1">
            <a:spLocks noChangeArrowheads="1"/>
          </p:cNvSpPr>
          <p:nvPr/>
        </p:nvSpPr>
        <p:spPr bwMode="auto">
          <a:xfrm>
            <a:off x="6031409" y="944860"/>
            <a:ext cx="21050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FF0000"/>
                </a:solidFill>
              </a:rPr>
              <a:t>查找算法</a:t>
            </a:r>
          </a:p>
        </p:txBody>
      </p:sp>
      <p:sp>
        <p:nvSpPr>
          <p:cNvPr id="36875" name="Rectangle 11"/>
          <p:cNvSpPr>
            <a:spLocks noChangeArrowheads="1"/>
          </p:cNvSpPr>
          <p:nvPr/>
        </p:nvSpPr>
        <p:spPr bwMode="auto">
          <a:xfrm>
            <a:off x="648196" y="2851448"/>
            <a:ext cx="8415338"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85800" indent="-6858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181100" indent="-6096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74813" indent="-5334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65313"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 typeface="Wingdings" panose="05000000000000000000" pitchFamily="2" charset="2"/>
              <a:buAutoNum type="arabicPeriod"/>
            </a:pPr>
            <a:r>
              <a:rPr lang="zh-CN" altLang="en-US" sz="2400">
                <a:solidFill>
                  <a:srgbClr val="000066"/>
                </a:solidFill>
                <a:ea typeface="楷体_GB2312" pitchFamily="49" charset="-122"/>
              </a:rPr>
              <a:t>若给定值</a:t>
            </a:r>
            <a:r>
              <a:rPr lang="zh-CN" altLang="en-US" sz="2400">
                <a:solidFill>
                  <a:srgbClr val="FF0000"/>
                </a:solidFill>
                <a:ea typeface="楷体_GB2312" pitchFamily="49" charset="-122"/>
              </a:rPr>
              <a:t>等于根结点</a:t>
            </a:r>
            <a:r>
              <a:rPr lang="zh-CN" altLang="en-US" sz="2400">
                <a:solidFill>
                  <a:srgbClr val="000066"/>
                </a:solidFill>
                <a:ea typeface="楷体_GB2312" pitchFamily="49" charset="-122"/>
              </a:rPr>
              <a:t>的关键字，则</a:t>
            </a:r>
            <a:r>
              <a:rPr lang="zh-CN" altLang="en-US" sz="2400">
                <a:solidFill>
                  <a:srgbClr val="FF0000"/>
                </a:solidFill>
                <a:ea typeface="楷体_GB2312" pitchFamily="49" charset="-122"/>
              </a:rPr>
              <a:t>查找成功</a:t>
            </a:r>
            <a:r>
              <a:rPr lang="zh-CN" altLang="en-US" sz="2400">
                <a:solidFill>
                  <a:srgbClr val="000066"/>
                </a:solidFill>
                <a:ea typeface="楷体_GB2312" pitchFamily="49" charset="-122"/>
              </a:rPr>
              <a:t>；</a:t>
            </a:r>
          </a:p>
          <a:p>
            <a:pPr>
              <a:lnSpc>
                <a:spcPct val="110000"/>
              </a:lnSpc>
              <a:spcBef>
                <a:spcPct val="0"/>
              </a:spcBef>
              <a:buFont typeface="Wingdings" panose="05000000000000000000" pitchFamily="2" charset="2"/>
              <a:buAutoNum type="arabicPeriod"/>
            </a:pPr>
            <a:r>
              <a:rPr lang="zh-CN" altLang="en-US" sz="2400">
                <a:solidFill>
                  <a:srgbClr val="000066"/>
                </a:solidFill>
                <a:ea typeface="楷体_GB2312" pitchFamily="49" charset="-122"/>
              </a:rPr>
              <a:t>若给定值</a:t>
            </a:r>
            <a:r>
              <a:rPr lang="zh-CN" altLang="en-US" sz="2400">
                <a:solidFill>
                  <a:srgbClr val="FF0000"/>
                </a:solidFill>
                <a:ea typeface="楷体_GB2312" pitchFamily="49" charset="-122"/>
              </a:rPr>
              <a:t>小于根结点</a:t>
            </a:r>
            <a:r>
              <a:rPr lang="zh-CN" altLang="en-US" sz="2400">
                <a:solidFill>
                  <a:srgbClr val="000066"/>
                </a:solidFill>
                <a:ea typeface="楷体_GB2312" pitchFamily="49" charset="-122"/>
              </a:rPr>
              <a:t>的关键字，则继续在</a:t>
            </a:r>
            <a:r>
              <a:rPr lang="zh-CN" altLang="en-US" sz="2400">
                <a:solidFill>
                  <a:srgbClr val="FF0000"/>
                </a:solidFill>
                <a:ea typeface="楷体_GB2312" pitchFamily="49" charset="-122"/>
              </a:rPr>
              <a:t>左</a:t>
            </a:r>
            <a:r>
              <a:rPr lang="zh-CN" altLang="en-US" sz="2400">
                <a:solidFill>
                  <a:srgbClr val="000066"/>
                </a:solidFill>
                <a:ea typeface="楷体_GB2312" pitchFamily="49" charset="-122"/>
              </a:rPr>
              <a:t>子树上进行查找；</a:t>
            </a:r>
          </a:p>
          <a:p>
            <a:pPr>
              <a:lnSpc>
                <a:spcPct val="110000"/>
              </a:lnSpc>
              <a:spcBef>
                <a:spcPct val="0"/>
              </a:spcBef>
              <a:buFont typeface="Wingdings" panose="05000000000000000000" pitchFamily="2" charset="2"/>
              <a:buAutoNum type="arabicPeriod"/>
            </a:pPr>
            <a:r>
              <a:rPr lang="zh-CN" altLang="en-US" sz="2400">
                <a:solidFill>
                  <a:srgbClr val="000066"/>
                </a:solidFill>
                <a:ea typeface="楷体_GB2312" pitchFamily="49" charset="-122"/>
              </a:rPr>
              <a:t>若给定值</a:t>
            </a:r>
            <a:r>
              <a:rPr lang="zh-CN" altLang="en-US" sz="2400">
                <a:solidFill>
                  <a:srgbClr val="FF0000"/>
                </a:solidFill>
                <a:ea typeface="楷体_GB2312" pitchFamily="49" charset="-122"/>
              </a:rPr>
              <a:t>大于根结点</a:t>
            </a:r>
            <a:r>
              <a:rPr lang="zh-CN" altLang="en-US" sz="2400">
                <a:solidFill>
                  <a:srgbClr val="000066"/>
                </a:solidFill>
                <a:ea typeface="楷体_GB2312" pitchFamily="49" charset="-122"/>
              </a:rPr>
              <a:t>的关键字，则继续在</a:t>
            </a:r>
            <a:r>
              <a:rPr lang="zh-CN" altLang="en-US" sz="2400">
                <a:solidFill>
                  <a:srgbClr val="FF0000"/>
                </a:solidFill>
                <a:ea typeface="楷体_GB2312" pitchFamily="49" charset="-122"/>
              </a:rPr>
              <a:t>右</a:t>
            </a:r>
            <a:r>
              <a:rPr lang="zh-CN" altLang="en-US" sz="2400">
                <a:solidFill>
                  <a:srgbClr val="000066"/>
                </a:solidFill>
                <a:ea typeface="楷体_GB2312" pitchFamily="49" charset="-122"/>
              </a:rPr>
              <a:t>子树上进行查找。</a:t>
            </a:r>
          </a:p>
        </p:txBody>
      </p:sp>
      <p:sp>
        <p:nvSpPr>
          <p:cNvPr id="36876" name="Text Box 12"/>
          <p:cNvSpPr txBox="1">
            <a:spLocks noChangeArrowheads="1"/>
          </p:cNvSpPr>
          <p:nvPr/>
        </p:nvSpPr>
        <p:spPr bwMode="auto">
          <a:xfrm>
            <a:off x="713284" y="2295823"/>
            <a:ext cx="310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否则，</a:t>
            </a:r>
          </a:p>
        </p:txBody>
      </p:sp>
      <p:sp>
        <p:nvSpPr>
          <p:cNvPr id="36877" name="Rectangle 13"/>
          <p:cNvSpPr>
            <a:spLocks noChangeArrowheads="1"/>
          </p:cNvSpPr>
          <p:nvPr/>
        </p:nvSpPr>
        <p:spPr bwMode="auto">
          <a:xfrm>
            <a:off x="757734" y="1660823"/>
            <a:ext cx="6010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若二叉排序树为</a:t>
            </a:r>
            <a:r>
              <a:rPr lang="zh-CN" altLang="en-US" sz="2400">
                <a:solidFill>
                  <a:srgbClr val="FF0000"/>
                </a:solidFill>
                <a:latin typeface="Times New Roman" panose="02020603050405020304" pitchFamily="18" charset="0"/>
              </a:rPr>
              <a:t>空</a:t>
            </a:r>
            <a:r>
              <a:rPr lang="zh-CN" altLang="en-US" sz="2400">
                <a:latin typeface="Times New Roman" panose="02020603050405020304" pitchFamily="18" charset="0"/>
              </a:rPr>
              <a:t>，则</a:t>
            </a:r>
            <a:r>
              <a:rPr lang="zh-CN" altLang="en-US" sz="2400">
                <a:solidFill>
                  <a:srgbClr val="FF0000"/>
                </a:solidFill>
                <a:latin typeface="Times New Roman" panose="02020603050405020304" pitchFamily="18" charset="0"/>
              </a:rPr>
              <a:t>查找不成功</a:t>
            </a:r>
            <a:r>
              <a:rPr lang="zh-CN" altLang="en-US" sz="2400">
                <a:latin typeface="Times New Roman" panose="02020603050405020304" pitchFamily="18" charset="0"/>
              </a:rPr>
              <a:t>；</a:t>
            </a:r>
          </a:p>
        </p:txBody>
      </p:sp>
      <p:sp>
        <p:nvSpPr>
          <p:cNvPr id="36878" name="Rectangle 14"/>
          <p:cNvSpPr>
            <a:spLocks noChangeArrowheads="1"/>
          </p:cNvSpPr>
          <p:nvPr/>
        </p:nvSpPr>
        <p:spPr bwMode="auto">
          <a:xfrm>
            <a:off x="935534" y="5737523"/>
            <a:ext cx="7775575" cy="338554"/>
          </a:xfrm>
          <a:prstGeom prst="rect">
            <a:avLst/>
          </a:prstGeom>
          <a:noFill/>
          <a:ln>
            <a:noFill/>
          </a:ln>
          <a:effectLst/>
          <a:extLst>
            <a:ext uri="{909E8E84-426E-40DD-AFC4-6F175D3DCCD1}">
              <a14:hiddenFill xmlns:a14="http://schemas.microsoft.com/office/drawing/2010/main">
                <a:solidFill>
                  <a:srgbClr val="E7FFFF"/>
                </a:solidFill>
              </a14:hiddenFill>
            </a:ext>
            <a:ext uri="{91240B29-F687-4F45-9708-019B960494DF}">
              <a14:hiddenLine xmlns:a14="http://schemas.microsoft.com/office/drawing/2010/main" w="38100" algn="ctr">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600">
                <a:latin typeface="Times New Roman" panose="02020603050405020304" pitchFamily="18" charset="0"/>
              </a:rPr>
              <a:t>在二叉排序树上进行查找，类似</a:t>
            </a:r>
            <a:r>
              <a:rPr lang="zh-CN" altLang="en-US" sz="1600">
                <a:solidFill>
                  <a:srgbClr val="FF0000"/>
                </a:solidFill>
                <a:latin typeface="Times New Roman" panose="02020603050405020304" pitchFamily="18" charset="0"/>
              </a:rPr>
              <a:t>折半查找</a:t>
            </a:r>
          </a:p>
        </p:txBody>
      </p:sp>
    </p:spTree>
    <p:extLst>
      <p:ext uri="{BB962C8B-B14F-4D97-AF65-F5344CB8AC3E}">
        <p14:creationId xmlns:p14="http://schemas.microsoft.com/office/powerpoint/2010/main" val="266199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77"/>
                                        </p:tgtEl>
                                        <p:attrNameLst>
                                          <p:attrName>style.visibility</p:attrName>
                                        </p:attrNameLst>
                                      </p:cBhvr>
                                      <p:to>
                                        <p:strVal val="visible"/>
                                      </p:to>
                                    </p:set>
                                    <p:animEffect transition="in" filter="wipe(up)">
                                      <p:cBhvr>
                                        <p:cTn id="7" dur="500"/>
                                        <p:tgtEl>
                                          <p:spTgt spid="36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76"/>
                                        </p:tgtEl>
                                        <p:attrNameLst>
                                          <p:attrName>style.visibility</p:attrName>
                                        </p:attrNameLst>
                                      </p:cBhvr>
                                      <p:to>
                                        <p:strVal val="visible"/>
                                      </p:to>
                                    </p:set>
                                    <p:animEffect transition="in" filter="wipe(up)">
                                      <p:cBhvr>
                                        <p:cTn id="12" dur="500"/>
                                        <p:tgtEl>
                                          <p:spTgt spid="3687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6875">
                                            <p:txEl>
                                              <p:pRg st="0" end="0"/>
                                            </p:txEl>
                                          </p:spTgt>
                                        </p:tgtEl>
                                        <p:attrNameLst>
                                          <p:attrName>style.visibility</p:attrName>
                                        </p:attrNameLst>
                                      </p:cBhvr>
                                      <p:to>
                                        <p:strVal val="visible"/>
                                      </p:to>
                                    </p:set>
                                    <p:animEffect transition="in" filter="wipe(up)">
                                      <p:cBhvr>
                                        <p:cTn id="16" dur="500"/>
                                        <p:tgtEl>
                                          <p:spTgt spid="3687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75">
                                            <p:txEl>
                                              <p:pRg st="1" end="1"/>
                                            </p:txEl>
                                          </p:spTgt>
                                        </p:tgtEl>
                                        <p:attrNameLst>
                                          <p:attrName>style.visibility</p:attrName>
                                        </p:attrNameLst>
                                      </p:cBhvr>
                                      <p:to>
                                        <p:strVal val="visible"/>
                                      </p:to>
                                    </p:set>
                                    <p:animEffect transition="in" filter="wipe(up)">
                                      <p:cBhvr>
                                        <p:cTn id="21" dur="500"/>
                                        <p:tgtEl>
                                          <p:spTgt spid="3687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875">
                                            <p:txEl>
                                              <p:pRg st="2" end="2"/>
                                            </p:txEl>
                                          </p:spTgt>
                                        </p:tgtEl>
                                        <p:attrNameLst>
                                          <p:attrName>style.visibility</p:attrName>
                                        </p:attrNameLst>
                                      </p:cBhvr>
                                      <p:to>
                                        <p:strVal val="visible"/>
                                      </p:to>
                                    </p:set>
                                    <p:animEffect transition="in" filter="wipe(up)">
                                      <p:cBhvr>
                                        <p:cTn id="26" dur="500"/>
                                        <p:tgtEl>
                                          <p:spTgt spid="3687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878"/>
                                        </p:tgtEl>
                                        <p:attrNameLst>
                                          <p:attrName>style.visibility</p:attrName>
                                        </p:attrNameLst>
                                      </p:cBhvr>
                                      <p:to>
                                        <p:strVal val="visible"/>
                                      </p:to>
                                    </p:set>
                                    <p:animEffect transition="in" filter="wipe(left)">
                                      <p:cBhvr>
                                        <p:cTn id="31"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build="p" autoUpdateAnimBg="0"/>
      <p:bldP spid="36876" grpId="0" autoUpdateAnimBg="0"/>
      <p:bldP spid="36877" grpId="0" autoUpdateAnimBg="0"/>
      <p:bldP spid="368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xmlns="" id="{6506C3D4-7A40-4AB4-93A7-78FAC0EF005D}"/>
              </a:ext>
            </a:extLst>
          </p:cNvPr>
          <p:cNvSpPr>
            <a:spLocks noChangeArrowheads="1"/>
          </p:cNvSpPr>
          <p:nvPr/>
        </p:nvSpPr>
        <p:spPr bwMode="auto">
          <a:xfrm>
            <a:off x="2987824" y="3356992"/>
            <a:ext cx="5112568" cy="2955746"/>
          </a:xfrm>
          <a:prstGeom prst="rect">
            <a:avLst/>
          </a:prstGeom>
          <a:noFill/>
          <a:ln w="9525">
            <a:noFill/>
            <a:miter lim="800000"/>
            <a:headEnd/>
            <a:tailEnd/>
          </a:ln>
        </p:spPr>
        <p:txBody>
          <a:bodyPr wrap="square">
            <a:spAutoFit/>
          </a:bodyPr>
          <a:lstStyle/>
          <a:p>
            <a:pPr>
              <a:lnSpc>
                <a:spcPct val="150000"/>
              </a:lnSpc>
            </a:pPr>
            <a:r>
              <a:rPr lang="zh-CN" altLang="en-US" sz="3200" b="1">
                <a:solidFill>
                  <a:prstClr val="black"/>
                </a:solidFill>
              </a:rPr>
              <a:t>一、查找及相关概念</a:t>
            </a:r>
            <a:endParaRPr lang="en-US" altLang="zh-CN" sz="3200" b="1">
              <a:solidFill>
                <a:prstClr val="black"/>
              </a:solidFill>
            </a:endParaRPr>
          </a:p>
          <a:p>
            <a:pPr>
              <a:lnSpc>
                <a:spcPct val="150000"/>
              </a:lnSpc>
            </a:pPr>
            <a:r>
              <a:rPr lang="zh-CN" altLang="en-US" sz="3200" b="1">
                <a:solidFill>
                  <a:prstClr val="black"/>
                </a:solidFill>
              </a:rPr>
              <a:t>二、静态查找</a:t>
            </a:r>
            <a:endParaRPr lang="en-US" altLang="zh-CN" sz="3200" b="1">
              <a:solidFill>
                <a:prstClr val="black"/>
              </a:solidFill>
            </a:endParaRPr>
          </a:p>
          <a:p>
            <a:pPr>
              <a:lnSpc>
                <a:spcPct val="150000"/>
              </a:lnSpc>
            </a:pPr>
            <a:r>
              <a:rPr lang="zh-CN" altLang="en-US" sz="3200" b="1">
                <a:solidFill>
                  <a:prstClr val="black"/>
                </a:solidFill>
              </a:rPr>
              <a:t>三、动态查找</a:t>
            </a:r>
            <a:endParaRPr lang="en-US" altLang="zh-CN" sz="3200" b="1">
              <a:solidFill>
                <a:prstClr val="black"/>
              </a:solidFill>
            </a:endParaRPr>
          </a:p>
          <a:p>
            <a:pPr>
              <a:lnSpc>
                <a:spcPct val="150000"/>
              </a:lnSpc>
            </a:pPr>
            <a:r>
              <a:rPr lang="zh-CN" altLang="en-US" sz="3200" b="1">
                <a:solidFill>
                  <a:prstClr val="black"/>
                </a:solidFill>
              </a:rPr>
              <a:t>四、哈希表查找</a:t>
            </a:r>
            <a:endParaRPr lang="zh-CN" altLang="en-US" sz="3200" b="1" dirty="0">
              <a:solidFill>
                <a:prstClr val="black"/>
              </a:solidFill>
            </a:endParaRPr>
          </a:p>
        </p:txBody>
      </p:sp>
      <p:sp>
        <p:nvSpPr>
          <p:cNvPr id="4" name="矩形 2">
            <a:extLst>
              <a:ext uri="{FF2B5EF4-FFF2-40B4-BE49-F238E27FC236}">
                <a16:creationId xmlns:a16="http://schemas.microsoft.com/office/drawing/2014/main" xmlns="" id="{E5863934-6970-4CDE-9E39-2C25C7C8F854}"/>
              </a:ext>
            </a:extLst>
          </p:cNvPr>
          <p:cNvSpPr>
            <a:spLocks noChangeArrowheads="1"/>
          </p:cNvSpPr>
          <p:nvPr/>
        </p:nvSpPr>
        <p:spPr bwMode="auto">
          <a:xfrm>
            <a:off x="3491880" y="2506361"/>
            <a:ext cx="2736850" cy="677108"/>
          </a:xfrm>
          <a:prstGeom prst="rect">
            <a:avLst/>
          </a:prstGeom>
          <a:noFill/>
          <a:ln w="9525">
            <a:noFill/>
            <a:miter lim="800000"/>
            <a:headEnd/>
            <a:tailEnd/>
          </a:ln>
        </p:spPr>
        <p:txBody>
          <a:bodyPr>
            <a:spAutoFit/>
          </a:bodyPr>
          <a:lstStyle/>
          <a:p>
            <a:r>
              <a:rPr lang="zh-CN" altLang="en-US" sz="3800" b="1" dirty="0">
                <a:solidFill>
                  <a:prstClr val="black"/>
                </a:solidFill>
              </a:rPr>
              <a:t>主要内容</a:t>
            </a:r>
          </a:p>
        </p:txBody>
      </p:sp>
      <p:sp>
        <p:nvSpPr>
          <p:cNvPr id="5" name="矩形 4">
            <a:extLst>
              <a:ext uri="{FF2B5EF4-FFF2-40B4-BE49-F238E27FC236}">
                <a16:creationId xmlns:a16="http://schemas.microsoft.com/office/drawing/2014/main" xmlns="" id="{53A6A502-8CDD-4E0C-AD3B-E34CC8ADA2D3}"/>
              </a:ext>
            </a:extLst>
          </p:cNvPr>
          <p:cNvSpPr/>
          <p:nvPr/>
        </p:nvSpPr>
        <p:spPr>
          <a:xfrm>
            <a:off x="3110540" y="1419381"/>
            <a:ext cx="4032448" cy="769441"/>
          </a:xfrm>
          <a:prstGeom prst="rect">
            <a:avLst/>
          </a:prstGeom>
        </p:spPr>
        <p:txBody>
          <a:bodyPr wrap="square">
            <a:spAutoFit/>
          </a:bodyPr>
          <a:lstStyle/>
          <a:p>
            <a:r>
              <a:rPr lang="zh-CN" altLang="en-US" sz="4400" b="1">
                <a:solidFill>
                  <a:srgbClr val="252525"/>
                </a:solidFill>
                <a:latin typeface="宋体"/>
              </a:rPr>
              <a:t>第</a:t>
            </a:r>
            <a:r>
              <a:rPr lang="en-US" altLang="zh-CN" sz="4400" b="1">
                <a:solidFill>
                  <a:srgbClr val="252525"/>
                </a:solidFill>
                <a:latin typeface="宋体"/>
              </a:rPr>
              <a:t>9</a:t>
            </a:r>
            <a:r>
              <a:rPr lang="zh-CN" altLang="en-US" sz="4400" b="1">
                <a:solidFill>
                  <a:srgbClr val="252525"/>
                </a:solidFill>
                <a:latin typeface="宋体"/>
              </a:rPr>
              <a:t>章 查找</a:t>
            </a:r>
            <a:endParaRPr lang="zh-CN" altLang="en-US" dirty="0"/>
          </a:p>
        </p:txBody>
      </p:sp>
    </p:spTree>
    <p:extLst>
      <p:ext uri="{BB962C8B-B14F-4D97-AF65-F5344CB8AC3E}">
        <p14:creationId xmlns:p14="http://schemas.microsoft.com/office/powerpoint/2010/main" val="1956136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77" name="Group 89"/>
          <p:cNvGrpSpPr>
            <a:grpSpLocks/>
          </p:cNvGrpSpPr>
          <p:nvPr/>
        </p:nvGrpSpPr>
        <p:grpSpPr bwMode="auto">
          <a:xfrm>
            <a:off x="1404863" y="2131666"/>
            <a:ext cx="6324600" cy="3457575"/>
            <a:chOff x="930" y="1207"/>
            <a:chExt cx="3984" cy="2178"/>
          </a:xfrm>
        </p:grpSpPr>
        <p:sp>
          <p:nvSpPr>
            <p:cNvPr id="37978" name="Oval 90"/>
            <p:cNvSpPr>
              <a:spLocks noChangeArrowheads="1"/>
            </p:cNvSpPr>
            <p:nvPr/>
          </p:nvSpPr>
          <p:spPr bwMode="auto">
            <a:xfrm>
              <a:off x="2562" y="1207"/>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50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79" name="Oval 91"/>
            <p:cNvSpPr>
              <a:spLocks noChangeArrowheads="1"/>
            </p:cNvSpPr>
            <p:nvPr/>
          </p:nvSpPr>
          <p:spPr bwMode="auto">
            <a:xfrm>
              <a:off x="1650" y="1561"/>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0" name="Oval 92"/>
            <p:cNvSpPr>
              <a:spLocks noChangeArrowheads="1"/>
            </p:cNvSpPr>
            <p:nvPr/>
          </p:nvSpPr>
          <p:spPr bwMode="auto">
            <a:xfrm>
              <a:off x="3474" y="1561"/>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1" name="Oval 93"/>
            <p:cNvSpPr>
              <a:spLocks noChangeArrowheads="1"/>
            </p:cNvSpPr>
            <p:nvPr/>
          </p:nvSpPr>
          <p:spPr bwMode="auto">
            <a:xfrm>
              <a:off x="930" y="1993"/>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20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2" name="Oval 94"/>
            <p:cNvSpPr>
              <a:spLocks noChangeArrowheads="1"/>
            </p:cNvSpPr>
            <p:nvPr/>
          </p:nvSpPr>
          <p:spPr bwMode="auto">
            <a:xfrm>
              <a:off x="4194" y="1993"/>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90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3" name="Oval 95"/>
            <p:cNvSpPr>
              <a:spLocks noChangeArrowheads="1"/>
            </p:cNvSpPr>
            <p:nvPr/>
          </p:nvSpPr>
          <p:spPr bwMode="auto">
            <a:xfrm>
              <a:off x="3666" y="2521"/>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85</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4" name="Oval 96"/>
            <p:cNvSpPr>
              <a:spLocks noChangeArrowheads="1"/>
            </p:cNvSpPr>
            <p:nvPr/>
          </p:nvSpPr>
          <p:spPr bwMode="auto">
            <a:xfrm>
              <a:off x="2370" y="1993"/>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40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5" name="Oval 97"/>
            <p:cNvSpPr>
              <a:spLocks noChangeArrowheads="1"/>
            </p:cNvSpPr>
            <p:nvPr/>
          </p:nvSpPr>
          <p:spPr bwMode="auto">
            <a:xfrm>
              <a:off x="1794" y="2521"/>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35</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6" name="Oval 98"/>
            <p:cNvSpPr>
              <a:spLocks noChangeArrowheads="1"/>
            </p:cNvSpPr>
            <p:nvPr/>
          </p:nvSpPr>
          <p:spPr bwMode="auto">
            <a:xfrm>
              <a:off x="4482" y="3049"/>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88</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87" name="Line 99"/>
            <p:cNvSpPr>
              <a:spLocks noChangeShapeType="1"/>
            </p:cNvSpPr>
            <p:nvPr/>
          </p:nvSpPr>
          <p:spPr bwMode="auto">
            <a:xfrm flipH="1">
              <a:off x="2034" y="1417"/>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88" name="Line 100"/>
            <p:cNvSpPr>
              <a:spLocks noChangeShapeType="1"/>
            </p:cNvSpPr>
            <p:nvPr/>
          </p:nvSpPr>
          <p:spPr bwMode="auto">
            <a:xfrm flipH="1">
              <a:off x="1314" y="1849"/>
              <a:ext cx="336" cy="192"/>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89" name="Line 101"/>
            <p:cNvSpPr>
              <a:spLocks noChangeShapeType="1"/>
            </p:cNvSpPr>
            <p:nvPr/>
          </p:nvSpPr>
          <p:spPr bwMode="auto">
            <a:xfrm>
              <a:off x="2994" y="1417"/>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0" name="Line 102"/>
            <p:cNvSpPr>
              <a:spLocks noChangeShapeType="1"/>
            </p:cNvSpPr>
            <p:nvPr/>
          </p:nvSpPr>
          <p:spPr bwMode="auto">
            <a:xfrm>
              <a:off x="2034" y="1801"/>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1" name="Line 103"/>
            <p:cNvSpPr>
              <a:spLocks noChangeShapeType="1"/>
            </p:cNvSpPr>
            <p:nvPr/>
          </p:nvSpPr>
          <p:spPr bwMode="auto">
            <a:xfrm flipH="1">
              <a:off x="2082" y="2281"/>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2" name="Line 104"/>
            <p:cNvSpPr>
              <a:spLocks noChangeShapeType="1"/>
            </p:cNvSpPr>
            <p:nvPr/>
          </p:nvSpPr>
          <p:spPr bwMode="auto">
            <a:xfrm>
              <a:off x="3858" y="1849"/>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3" name="Line 105"/>
            <p:cNvSpPr>
              <a:spLocks noChangeShapeType="1"/>
            </p:cNvSpPr>
            <p:nvPr/>
          </p:nvSpPr>
          <p:spPr bwMode="auto">
            <a:xfrm flipH="1">
              <a:off x="3954" y="2281"/>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4" name="Line 106"/>
            <p:cNvSpPr>
              <a:spLocks noChangeShapeType="1"/>
            </p:cNvSpPr>
            <p:nvPr/>
          </p:nvSpPr>
          <p:spPr bwMode="auto">
            <a:xfrm>
              <a:off x="4050" y="2809"/>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5" name="Oval 107"/>
            <p:cNvSpPr>
              <a:spLocks noChangeArrowheads="1"/>
            </p:cNvSpPr>
            <p:nvPr/>
          </p:nvSpPr>
          <p:spPr bwMode="auto">
            <a:xfrm>
              <a:off x="1170" y="3049"/>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32</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96" name="Line 108"/>
            <p:cNvSpPr>
              <a:spLocks noChangeShapeType="1"/>
            </p:cNvSpPr>
            <p:nvPr/>
          </p:nvSpPr>
          <p:spPr bwMode="auto">
            <a:xfrm flipH="1">
              <a:off x="1458" y="2761"/>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grpSp>
      <p:sp>
        <p:nvSpPr>
          <p:cNvPr id="37892" name="Text Box 4"/>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37893" name="Line 5"/>
          <p:cNvSpPr>
            <a:spLocks noChangeShapeType="1"/>
          </p:cNvSpPr>
          <p:nvPr/>
        </p:nvSpPr>
        <p:spPr bwMode="auto">
          <a:xfrm>
            <a:off x="766688" y="748953"/>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7894" name="Line 6"/>
          <p:cNvSpPr>
            <a:spLocks noChangeShapeType="1"/>
          </p:cNvSpPr>
          <p:nvPr/>
        </p:nvSpPr>
        <p:spPr bwMode="auto">
          <a:xfrm>
            <a:off x="839713" y="1483966"/>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7896" name="Text Box 8"/>
          <p:cNvSpPr txBox="1">
            <a:spLocks noChangeArrowheads="1"/>
          </p:cNvSpPr>
          <p:nvPr/>
        </p:nvSpPr>
        <p:spPr bwMode="auto">
          <a:xfrm>
            <a:off x="755576" y="980728"/>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
        <p:nvSpPr>
          <p:cNvPr id="37916" name="Text Box 28"/>
          <p:cNvSpPr txBox="1">
            <a:spLocks noChangeArrowheads="1"/>
          </p:cNvSpPr>
          <p:nvPr/>
        </p:nvSpPr>
        <p:spPr bwMode="auto">
          <a:xfrm>
            <a:off x="971476" y="1628428"/>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Times New Roman" panose="02020603050405020304" pitchFamily="18" charset="0"/>
              </a:rPr>
              <a:t>例如</a:t>
            </a:r>
            <a:r>
              <a:rPr lang="en-US" altLang="zh-CN" sz="2000">
                <a:latin typeface="Times New Roman" panose="02020603050405020304" pitchFamily="18" charset="0"/>
              </a:rPr>
              <a:t>:</a:t>
            </a:r>
            <a:endParaRPr lang="en-US" altLang="zh-CN" sz="2000" b="0">
              <a:latin typeface="Times New Roman" panose="02020603050405020304" pitchFamily="18" charset="0"/>
            </a:endParaRPr>
          </a:p>
        </p:txBody>
      </p:sp>
      <p:sp>
        <p:nvSpPr>
          <p:cNvPr id="37917" name="Text Box 29"/>
          <p:cNvSpPr txBox="1">
            <a:spLocks noChangeArrowheads="1"/>
          </p:cNvSpPr>
          <p:nvPr/>
        </p:nvSpPr>
        <p:spPr bwMode="auto">
          <a:xfrm>
            <a:off x="1944613" y="1615728"/>
            <a:ext cx="24844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二叉排序树</a:t>
            </a:r>
            <a:endParaRPr lang="zh-CN" altLang="en-US" sz="2000" b="0">
              <a:latin typeface="Times New Roman" panose="02020603050405020304" pitchFamily="18" charset="0"/>
            </a:endParaRPr>
          </a:p>
        </p:txBody>
      </p:sp>
      <p:sp>
        <p:nvSpPr>
          <p:cNvPr id="37919" name="Text Box 31"/>
          <p:cNvSpPr txBox="1">
            <a:spLocks noChangeArrowheads="1"/>
          </p:cNvSpPr>
          <p:nvPr/>
        </p:nvSpPr>
        <p:spPr bwMode="auto">
          <a:xfrm>
            <a:off x="904801" y="5830541"/>
            <a:ext cx="24431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查找关键字</a:t>
            </a:r>
          </a:p>
        </p:txBody>
      </p:sp>
      <p:sp>
        <p:nvSpPr>
          <p:cNvPr id="37920" name="Text Box 32"/>
          <p:cNvSpPr txBox="1">
            <a:spLocks noChangeArrowheads="1"/>
          </p:cNvSpPr>
          <p:nvPr/>
        </p:nvSpPr>
        <p:spPr bwMode="auto">
          <a:xfrm>
            <a:off x="1662113" y="6165850"/>
            <a:ext cx="135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C3300"/>
                </a:solidFill>
                <a:latin typeface="Times New Roman" panose="02020603050405020304" pitchFamily="18" charset="0"/>
                <a:ea typeface="隶书" panose="02010509060101010101" pitchFamily="49" charset="-122"/>
              </a:rPr>
              <a:t>== 50 ,</a:t>
            </a:r>
            <a:endParaRPr lang="en-US" altLang="zh-CN">
              <a:solidFill>
                <a:schemeClr val="tx1"/>
              </a:solidFill>
              <a:latin typeface="Times New Roman" panose="02020603050405020304" pitchFamily="18" charset="0"/>
              <a:ea typeface="宋体" panose="02010600030101010101" pitchFamily="2" charset="-122"/>
            </a:endParaRPr>
          </a:p>
        </p:txBody>
      </p:sp>
      <p:sp>
        <p:nvSpPr>
          <p:cNvPr id="37923" name="Text Box 35"/>
          <p:cNvSpPr txBox="1">
            <a:spLocks noChangeArrowheads="1"/>
          </p:cNvSpPr>
          <p:nvPr/>
        </p:nvSpPr>
        <p:spPr bwMode="auto">
          <a:xfrm>
            <a:off x="3170238" y="6181725"/>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FF"/>
                </a:solidFill>
                <a:latin typeface="Times New Roman" panose="02020603050405020304" pitchFamily="18" charset="0"/>
                <a:ea typeface="宋体" panose="02010600030101010101" pitchFamily="2" charset="-122"/>
              </a:rPr>
              <a:t>35 ,</a:t>
            </a:r>
            <a:endParaRPr lang="en-US" altLang="zh-CN">
              <a:solidFill>
                <a:schemeClr val="tx1"/>
              </a:solidFill>
              <a:latin typeface="Times New Roman" panose="02020603050405020304" pitchFamily="18" charset="0"/>
              <a:ea typeface="宋体" panose="02010600030101010101" pitchFamily="2" charset="-122"/>
            </a:endParaRPr>
          </a:p>
        </p:txBody>
      </p:sp>
      <p:sp>
        <p:nvSpPr>
          <p:cNvPr id="37932" name="Text Box 44"/>
          <p:cNvSpPr txBox="1">
            <a:spLocks noChangeArrowheads="1"/>
          </p:cNvSpPr>
          <p:nvPr/>
        </p:nvSpPr>
        <p:spPr bwMode="auto">
          <a:xfrm>
            <a:off x="4084638" y="6181725"/>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latin typeface="Times New Roman" panose="02020603050405020304" pitchFamily="18" charset="0"/>
                <a:ea typeface="宋体" panose="02010600030101010101" pitchFamily="2" charset="-122"/>
              </a:rPr>
              <a:t>90 ,</a:t>
            </a:r>
            <a:endParaRPr lang="en-US" altLang="zh-CN">
              <a:solidFill>
                <a:schemeClr val="tx1"/>
              </a:solidFill>
              <a:latin typeface="Times New Roman" panose="02020603050405020304" pitchFamily="18" charset="0"/>
              <a:ea typeface="宋体" panose="02010600030101010101" pitchFamily="2" charset="-122"/>
            </a:endParaRPr>
          </a:p>
        </p:txBody>
      </p:sp>
      <p:sp>
        <p:nvSpPr>
          <p:cNvPr id="37938" name="Text Box 50"/>
          <p:cNvSpPr txBox="1">
            <a:spLocks noChangeArrowheads="1"/>
          </p:cNvSpPr>
          <p:nvPr/>
        </p:nvSpPr>
        <p:spPr bwMode="auto">
          <a:xfrm>
            <a:off x="4983163" y="618172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FF"/>
                </a:solidFill>
                <a:latin typeface="Times New Roman" panose="02020603050405020304" pitchFamily="18" charset="0"/>
                <a:ea typeface="宋体" panose="02010600030101010101" pitchFamily="2" charset="-122"/>
              </a:rPr>
              <a:t>95</a:t>
            </a:r>
            <a:endParaRPr lang="en-US" altLang="zh-CN">
              <a:solidFill>
                <a:schemeClr val="tx1"/>
              </a:solidFill>
              <a:latin typeface="Times New Roman" panose="02020603050405020304" pitchFamily="18" charset="0"/>
              <a:ea typeface="宋体" panose="02010600030101010101" pitchFamily="2" charset="-122"/>
            </a:endParaRPr>
          </a:p>
        </p:txBody>
      </p:sp>
      <p:sp>
        <p:nvSpPr>
          <p:cNvPr id="37942" name="Oval 54"/>
          <p:cNvSpPr>
            <a:spLocks noChangeArrowheads="1"/>
          </p:cNvSpPr>
          <p:nvPr/>
        </p:nvSpPr>
        <p:spPr bwMode="auto">
          <a:xfrm>
            <a:off x="2547863" y="26936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3" name="Oval 55"/>
          <p:cNvSpPr>
            <a:spLocks noChangeArrowheads="1"/>
          </p:cNvSpPr>
          <p:nvPr/>
        </p:nvSpPr>
        <p:spPr bwMode="auto">
          <a:xfrm>
            <a:off x="5443463" y="26936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4" name="Oval 56"/>
          <p:cNvSpPr>
            <a:spLocks noChangeArrowheads="1"/>
          </p:cNvSpPr>
          <p:nvPr/>
        </p:nvSpPr>
        <p:spPr bwMode="auto">
          <a:xfrm>
            <a:off x="1404863" y="33794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20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5" name="Oval 57"/>
          <p:cNvSpPr>
            <a:spLocks noChangeArrowheads="1"/>
          </p:cNvSpPr>
          <p:nvPr/>
        </p:nvSpPr>
        <p:spPr bwMode="auto">
          <a:xfrm>
            <a:off x="6586463" y="33794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90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6" name="Oval 58"/>
          <p:cNvSpPr>
            <a:spLocks noChangeArrowheads="1"/>
          </p:cNvSpPr>
          <p:nvPr/>
        </p:nvSpPr>
        <p:spPr bwMode="auto">
          <a:xfrm>
            <a:off x="5748263" y="42176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85</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7" name="Oval 59"/>
          <p:cNvSpPr>
            <a:spLocks noChangeArrowheads="1"/>
          </p:cNvSpPr>
          <p:nvPr/>
        </p:nvSpPr>
        <p:spPr bwMode="auto">
          <a:xfrm>
            <a:off x="3690863" y="33794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40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8" name="Oval 60"/>
          <p:cNvSpPr>
            <a:spLocks noChangeArrowheads="1"/>
          </p:cNvSpPr>
          <p:nvPr/>
        </p:nvSpPr>
        <p:spPr bwMode="auto">
          <a:xfrm>
            <a:off x="2776463" y="42176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35</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49" name="Oval 61"/>
          <p:cNvSpPr>
            <a:spLocks noChangeArrowheads="1"/>
          </p:cNvSpPr>
          <p:nvPr/>
        </p:nvSpPr>
        <p:spPr bwMode="auto">
          <a:xfrm>
            <a:off x="7043663" y="50558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88</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50" name="Line 62"/>
          <p:cNvSpPr>
            <a:spLocks noChangeShapeType="1"/>
          </p:cNvSpPr>
          <p:nvPr/>
        </p:nvSpPr>
        <p:spPr bwMode="auto">
          <a:xfrm flipH="1">
            <a:off x="3157463" y="2465041"/>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1" name="Line 63"/>
          <p:cNvSpPr>
            <a:spLocks noChangeShapeType="1"/>
          </p:cNvSpPr>
          <p:nvPr/>
        </p:nvSpPr>
        <p:spPr bwMode="auto">
          <a:xfrm flipH="1">
            <a:off x="2014463" y="3150841"/>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2" name="Line 64"/>
          <p:cNvSpPr>
            <a:spLocks noChangeShapeType="1"/>
          </p:cNvSpPr>
          <p:nvPr/>
        </p:nvSpPr>
        <p:spPr bwMode="auto">
          <a:xfrm>
            <a:off x="4681463" y="2465041"/>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3" name="Line 65"/>
          <p:cNvSpPr>
            <a:spLocks noChangeShapeType="1"/>
          </p:cNvSpPr>
          <p:nvPr/>
        </p:nvSpPr>
        <p:spPr bwMode="auto">
          <a:xfrm>
            <a:off x="3157463" y="3074641"/>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4" name="Line 66"/>
          <p:cNvSpPr>
            <a:spLocks noChangeShapeType="1"/>
          </p:cNvSpPr>
          <p:nvPr/>
        </p:nvSpPr>
        <p:spPr bwMode="auto">
          <a:xfrm flipH="1">
            <a:off x="3233663" y="3836641"/>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5" name="Line 67"/>
          <p:cNvSpPr>
            <a:spLocks noChangeShapeType="1"/>
          </p:cNvSpPr>
          <p:nvPr/>
        </p:nvSpPr>
        <p:spPr bwMode="auto">
          <a:xfrm>
            <a:off x="6053063" y="3150841"/>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6" name="Line 68"/>
          <p:cNvSpPr>
            <a:spLocks noChangeShapeType="1"/>
          </p:cNvSpPr>
          <p:nvPr/>
        </p:nvSpPr>
        <p:spPr bwMode="auto">
          <a:xfrm flipH="1">
            <a:off x="6205463" y="3836641"/>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7" name="Line 69"/>
          <p:cNvSpPr>
            <a:spLocks noChangeShapeType="1"/>
          </p:cNvSpPr>
          <p:nvPr/>
        </p:nvSpPr>
        <p:spPr bwMode="auto">
          <a:xfrm>
            <a:off x="6357863" y="4674841"/>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58" name="Oval 70"/>
          <p:cNvSpPr>
            <a:spLocks noChangeArrowheads="1"/>
          </p:cNvSpPr>
          <p:nvPr/>
        </p:nvSpPr>
        <p:spPr bwMode="auto">
          <a:xfrm>
            <a:off x="1785863" y="5055841"/>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32</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59" name="Line 71"/>
          <p:cNvSpPr>
            <a:spLocks noChangeShapeType="1"/>
          </p:cNvSpPr>
          <p:nvPr/>
        </p:nvSpPr>
        <p:spPr bwMode="auto">
          <a:xfrm flipH="1">
            <a:off x="2243063" y="4598641"/>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60" name="Freeform 72"/>
          <p:cNvSpPr>
            <a:spLocks/>
          </p:cNvSpPr>
          <p:nvPr/>
        </p:nvSpPr>
        <p:spPr bwMode="auto">
          <a:xfrm>
            <a:off x="4300463" y="1398241"/>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61" name="Oval 73"/>
          <p:cNvSpPr>
            <a:spLocks noChangeArrowheads="1"/>
          </p:cNvSpPr>
          <p:nvPr/>
        </p:nvSpPr>
        <p:spPr bwMode="auto">
          <a:xfrm>
            <a:off x="3995663" y="2131666"/>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990033"/>
                </a:solidFill>
                <a:latin typeface="Times New Roman" panose="02020603050405020304" pitchFamily="18" charset="0"/>
                <a:ea typeface="宋体" panose="02010600030101010101" pitchFamily="2" charset="-122"/>
              </a:rPr>
              <a:t>50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63" name="Oval 75"/>
          <p:cNvSpPr>
            <a:spLocks noChangeArrowheads="1"/>
          </p:cNvSpPr>
          <p:nvPr/>
        </p:nvSpPr>
        <p:spPr bwMode="auto">
          <a:xfrm>
            <a:off x="3995663" y="2131666"/>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50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64" name="Line 76"/>
          <p:cNvSpPr>
            <a:spLocks noChangeShapeType="1"/>
          </p:cNvSpPr>
          <p:nvPr/>
        </p:nvSpPr>
        <p:spPr bwMode="auto">
          <a:xfrm flipH="1">
            <a:off x="3205088" y="2636491"/>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65" name="Line 77"/>
          <p:cNvSpPr>
            <a:spLocks noChangeShapeType="1"/>
          </p:cNvSpPr>
          <p:nvPr/>
        </p:nvSpPr>
        <p:spPr bwMode="auto">
          <a:xfrm>
            <a:off x="3081263" y="3150841"/>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66" name="Line 78"/>
          <p:cNvSpPr>
            <a:spLocks noChangeShapeType="1"/>
          </p:cNvSpPr>
          <p:nvPr/>
        </p:nvSpPr>
        <p:spPr bwMode="auto">
          <a:xfrm flipH="1">
            <a:off x="3309863" y="3912841"/>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67" name="Oval 79"/>
          <p:cNvSpPr>
            <a:spLocks noChangeArrowheads="1"/>
          </p:cNvSpPr>
          <p:nvPr/>
        </p:nvSpPr>
        <p:spPr bwMode="auto">
          <a:xfrm>
            <a:off x="2547863" y="2693641"/>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30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68" name="Oval 80"/>
          <p:cNvSpPr>
            <a:spLocks noChangeArrowheads="1"/>
          </p:cNvSpPr>
          <p:nvPr/>
        </p:nvSpPr>
        <p:spPr bwMode="auto">
          <a:xfrm>
            <a:off x="3690863" y="3379441"/>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990033"/>
                </a:solidFill>
                <a:latin typeface="Times New Roman" panose="02020603050405020304" pitchFamily="18" charset="0"/>
                <a:ea typeface="宋体" panose="02010600030101010101" pitchFamily="2" charset="-122"/>
              </a:rPr>
              <a:t>40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69" name="Oval 81"/>
          <p:cNvSpPr>
            <a:spLocks noChangeArrowheads="1"/>
          </p:cNvSpPr>
          <p:nvPr/>
        </p:nvSpPr>
        <p:spPr bwMode="auto">
          <a:xfrm>
            <a:off x="2776463" y="4217641"/>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3333FF"/>
                </a:solidFill>
                <a:latin typeface="Times New Roman" panose="02020603050405020304" pitchFamily="18" charset="0"/>
                <a:ea typeface="宋体" panose="02010600030101010101" pitchFamily="2" charset="-122"/>
              </a:rPr>
              <a:t>35</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71" name="Line 83"/>
          <p:cNvSpPr>
            <a:spLocks noChangeShapeType="1"/>
          </p:cNvSpPr>
          <p:nvPr/>
        </p:nvSpPr>
        <p:spPr bwMode="auto">
          <a:xfrm>
            <a:off x="4681463" y="2312641"/>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72" name="Line 84"/>
          <p:cNvSpPr>
            <a:spLocks noChangeShapeType="1"/>
          </p:cNvSpPr>
          <p:nvPr/>
        </p:nvSpPr>
        <p:spPr bwMode="auto">
          <a:xfrm>
            <a:off x="6129263" y="2998441"/>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73" name="Oval 85"/>
          <p:cNvSpPr>
            <a:spLocks noChangeArrowheads="1"/>
          </p:cNvSpPr>
          <p:nvPr/>
        </p:nvSpPr>
        <p:spPr bwMode="auto">
          <a:xfrm>
            <a:off x="3995663" y="2131666"/>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A50021"/>
                </a:solidFill>
                <a:latin typeface="Times New Roman" panose="02020603050405020304" pitchFamily="18" charset="0"/>
                <a:ea typeface="宋体" panose="02010600030101010101" pitchFamily="2" charset="-122"/>
              </a:rPr>
              <a:t>50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74" name="Oval 86"/>
          <p:cNvSpPr>
            <a:spLocks noChangeArrowheads="1"/>
          </p:cNvSpPr>
          <p:nvPr/>
        </p:nvSpPr>
        <p:spPr bwMode="auto">
          <a:xfrm>
            <a:off x="5443463" y="2693641"/>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0">
                <a:solidFill>
                  <a:srgbClr val="A50021"/>
                </a:solidFill>
                <a:latin typeface="Times New Roman" panose="02020603050405020304" pitchFamily="18" charset="0"/>
                <a:ea typeface="宋体" panose="02010600030101010101" pitchFamily="2" charset="-122"/>
              </a:rPr>
              <a:t>80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75" name="Oval 87"/>
          <p:cNvSpPr>
            <a:spLocks noChangeArrowheads="1"/>
          </p:cNvSpPr>
          <p:nvPr/>
        </p:nvSpPr>
        <p:spPr bwMode="auto">
          <a:xfrm>
            <a:off x="6586463" y="3379441"/>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rgbClr val="006600"/>
                </a:solidFill>
                <a:latin typeface="Times New Roman" panose="02020603050405020304" pitchFamily="18" charset="0"/>
                <a:ea typeface="宋体" panose="02010600030101010101" pitchFamily="2" charset="-122"/>
              </a:rPr>
              <a:t>90</a:t>
            </a:r>
            <a:endParaRPr lang="en-US" altLang="zh-CN" b="0">
              <a:solidFill>
                <a:schemeClr val="tx1"/>
              </a:solidFill>
              <a:latin typeface="Times New Roman" panose="02020603050405020304" pitchFamily="18" charset="0"/>
              <a:ea typeface="宋体" panose="02010600030101010101" pitchFamily="2" charset="-122"/>
            </a:endParaRPr>
          </a:p>
        </p:txBody>
      </p:sp>
      <p:sp>
        <p:nvSpPr>
          <p:cNvPr id="37976" name="Line 88"/>
          <p:cNvSpPr>
            <a:spLocks noChangeShapeType="1"/>
          </p:cNvSpPr>
          <p:nvPr/>
        </p:nvSpPr>
        <p:spPr bwMode="auto">
          <a:xfrm>
            <a:off x="7272263" y="3608041"/>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37997" name="Text Box 109"/>
          <p:cNvSpPr txBox="1">
            <a:spLocks noChangeArrowheads="1"/>
          </p:cNvSpPr>
          <p:nvPr/>
        </p:nvSpPr>
        <p:spPr bwMode="auto">
          <a:xfrm>
            <a:off x="3740076" y="960091"/>
            <a:ext cx="28289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37998" name="Text Box 110"/>
          <p:cNvSpPr txBox="1">
            <a:spLocks noChangeArrowheads="1"/>
          </p:cNvSpPr>
          <p:nvPr/>
        </p:nvSpPr>
        <p:spPr bwMode="auto">
          <a:xfrm>
            <a:off x="5924476" y="964853"/>
            <a:ext cx="1960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查找算法</a:t>
            </a:r>
          </a:p>
        </p:txBody>
      </p:sp>
      <p:sp>
        <p:nvSpPr>
          <p:cNvPr id="37999" name="Text Box 111"/>
          <p:cNvSpPr txBox="1">
            <a:spLocks noChangeArrowheads="1"/>
          </p:cNvSpPr>
          <p:nvPr/>
        </p:nvSpPr>
        <p:spPr bwMode="auto">
          <a:xfrm>
            <a:off x="7813601" y="3860453"/>
            <a:ext cx="12588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a:solidFill>
                  <a:srgbClr val="FF00FF"/>
                </a:solidFill>
                <a:latin typeface="Times New Roman" panose="02020603050405020304" pitchFamily="18" charset="0"/>
              </a:rPr>
              <a:t>失败</a:t>
            </a:r>
          </a:p>
        </p:txBody>
      </p:sp>
    </p:spTree>
    <p:extLst>
      <p:ext uri="{BB962C8B-B14F-4D97-AF65-F5344CB8AC3E}">
        <p14:creationId xmlns:p14="http://schemas.microsoft.com/office/powerpoint/2010/main" val="420570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Effect transition="in" filter="wipe(left)">
                                      <p:cBhvr>
                                        <p:cTn id="7" dur="500"/>
                                        <p:tgtEl>
                                          <p:spTgt spid="37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20"/>
                                        </p:tgtEl>
                                        <p:attrNameLst>
                                          <p:attrName>style.visibility</p:attrName>
                                        </p:attrNameLst>
                                      </p:cBhvr>
                                      <p:to>
                                        <p:strVal val="visible"/>
                                      </p:to>
                                    </p:set>
                                    <p:animEffect transition="in" filter="wipe(left)">
                                      <p:cBhvr>
                                        <p:cTn id="12" dur="500"/>
                                        <p:tgtEl>
                                          <p:spTgt spid="37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60"/>
                                        </p:tgtEl>
                                        <p:attrNameLst>
                                          <p:attrName>style.visibility</p:attrName>
                                        </p:attrNameLst>
                                      </p:cBhvr>
                                      <p:to>
                                        <p:strVal val="visible"/>
                                      </p:to>
                                    </p:set>
                                    <p:animEffect transition="in" filter="wipe(up)">
                                      <p:cBhvr>
                                        <p:cTn id="17" dur="500"/>
                                        <p:tgtEl>
                                          <p:spTgt spid="3796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7961"/>
                                        </p:tgtEl>
                                        <p:attrNameLst>
                                          <p:attrName>style.visibility</p:attrName>
                                        </p:attrNameLst>
                                      </p:cBhvr>
                                      <p:to>
                                        <p:strVal val="visible"/>
                                      </p:to>
                                    </p:set>
                                    <p:animEffect transition="in" filter="wipe(up)">
                                      <p:cBhvr>
                                        <p:cTn id="21" dur="500"/>
                                        <p:tgtEl>
                                          <p:spTgt spid="379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923"/>
                                        </p:tgtEl>
                                        <p:attrNameLst>
                                          <p:attrName>style.visibility</p:attrName>
                                        </p:attrNameLst>
                                      </p:cBhvr>
                                      <p:to>
                                        <p:strVal val="visible"/>
                                      </p:to>
                                    </p:set>
                                    <p:animEffect transition="in" filter="wipe(left)">
                                      <p:cBhvr>
                                        <p:cTn id="26" dur="500"/>
                                        <p:tgtEl>
                                          <p:spTgt spid="379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963"/>
                                        </p:tgtEl>
                                        <p:attrNameLst>
                                          <p:attrName>style.visibility</p:attrName>
                                        </p:attrNameLst>
                                      </p:cBhvr>
                                      <p:to>
                                        <p:strVal val="visible"/>
                                      </p:to>
                                    </p:set>
                                    <p:animEffect transition="in" filter="wipe(up)">
                                      <p:cBhvr>
                                        <p:cTn id="31" dur="500"/>
                                        <p:tgtEl>
                                          <p:spTgt spid="379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7964"/>
                                        </p:tgtEl>
                                        <p:attrNameLst>
                                          <p:attrName>style.visibility</p:attrName>
                                        </p:attrNameLst>
                                      </p:cBhvr>
                                      <p:to>
                                        <p:strVal val="visible"/>
                                      </p:to>
                                    </p:set>
                                    <p:animEffect transition="in" filter="wipe(up)">
                                      <p:cBhvr>
                                        <p:cTn id="36" dur="500"/>
                                        <p:tgtEl>
                                          <p:spTgt spid="37964"/>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7967"/>
                                        </p:tgtEl>
                                        <p:attrNameLst>
                                          <p:attrName>style.visibility</p:attrName>
                                        </p:attrNameLst>
                                      </p:cBhvr>
                                      <p:to>
                                        <p:strVal val="visible"/>
                                      </p:to>
                                    </p:set>
                                    <p:animEffect transition="in" filter="wipe(up)">
                                      <p:cBhvr>
                                        <p:cTn id="40" dur="500"/>
                                        <p:tgtEl>
                                          <p:spTgt spid="3796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7965"/>
                                        </p:tgtEl>
                                        <p:attrNameLst>
                                          <p:attrName>style.visibility</p:attrName>
                                        </p:attrNameLst>
                                      </p:cBhvr>
                                      <p:to>
                                        <p:strVal val="visible"/>
                                      </p:to>
                                    </p:set>
                                    <p:animEffect transition="in" filter="wipe(up)">
                                      <p:cBhvr>
                                        <p:cTn id="45" dur="500"/>
                                        <p:tgtEl>
                                          <p:spTgt spid="37965"/>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7968"/>
                                        </p:tgtEl>
                                        <p:attrNameLst>
                                          <p:attrName>style.visibility</p:attrName>
                                        </p:attrNameLst>
                                      </p:cBhvr>
                                      <p:to>
                                        <p:strVal val="visible"/>
                                      </p:to>
                                    </p:set>
                                    <p:animEffect transition="in" filter="wipe(up)">
                                      <p:cBhvr>
                                        <p:cTn id="49" dur="500"/>
                                        <p:tgtEl>
                                          <p:spTgt spid="3796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7966"/>
                                        </p:tgtEl>
                                        <p:attrNameLst>
                                          <p:attrName>style.visibility</p:attrName>
                                        </p:attrNameLst>
                                      </p:cBhvr>
                                      <p:to>
                                        <p:strVal val="visible"/>
                                      </p:to>
                                    </p:set>
                                    <p:animEffect transition="in" filter="wipe(up)">
                                      <p:cBhvr>
                                        <p:cTn id="54" dur="500"/>
                                        <p:tgtEl>
                                          <p:spTgt spid="37966"/>
                                        </p:tgtEl>
                                      </p:cBhvr>
                                    </p:animEffec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37969"/>
                                        </p:tgtEl>
                                        <p:attrNameLst>
                                          <p:attrName>style.visibility</p:attrName>
                                        </p:attrNameLst>
                                      </p:cBhvr>
                                      <p:to>
                                        <p:strVal val="visible"/>
                                      </p:to>
                                    </p:set>
                                    <p:animEffect transition="in" filter="wipe(up)">
                                      <p:cBhvr>
                                        <p:cTn id="58" dur="500"/>
                                        <p:tgtEl>
                                          <p:spTgt spid="3796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7932"/>
                                        </p:tgtEl>
                                        <p:attrNameLst>
                                          <p:attrName>style.visibility</p:attrName>
                                        </p:attrNameLst>
                                      </p:cBhvr>
                                      <p:to>
                                        <p:strVal val="visible"/>
                                      </p:to>
                                    </p:set>
                                    <p:animEffect transition="in" filter="wipe(left)">
                                      <p:cBhvr>
                                        <p:cTn id="63" dur="500"/>
                                        <p:tgtEl>
                                          <p:spTgt spid="379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7973"/>
                                        </p:tgtEl>
                                        <p:attrNameLst>
                                          <p:attrName>style.visibility</p:attrName>
                                        </p:attrNameLst>
                                      </p:cBhvr>
                                      <p:to>
                                        <p:strVal val="visible"/>
                                      </p:to>
                                    </p:set>
                                    <p:animEffect transition="in" filter="wipe(up)">
                                      <p:cBhvr>
                                        <p:cTn id="68" dur="500"/>
                                        <p:tgtEl>
                                          <p:spTgt spid="3797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7971"/>
                                        </p:tgtEl>
                                        <p:attrNameLst>
                                          <p:attrName>style.visibility</p:attrName>
                                        </p:attrNameLst>
                                      </p:cBhvr>
                                      <p:to>
                                        <p:strVal val="visible"/>
                                      </p:to>
                                    </p:set>
                                    <p:animEffect transition="in" filter="wipe(up)">
                                      <p:cBhvr>
                                        <p:cTn id="73" dur="500"/>
                                        <p:tgtEl>
                                          <p:spTgt spid="37971"/>
                                        </p:tgtEl>
                                      </p:cBhvr>
                                    </p:animEffect>
                                  </p:childTnLst>
                                </p:cTn>
                              </p:par>
                            </p:childTnLst>
                          </p:cTn>
                        </p:par>
                        <p:par>
                          <p:cTn id="74" fill="hold" nodeType="afterGroup">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37974"/>
                                        </p:tgtEl>
                                        <p:attrNameLst>
                                          <p:attrName>style.visibility</p:attrName>
                                        </p:attrNameLst>
                                      </p:cBhvr>
                                      <p:to>
                                        <p:strVal val="visible"/>
                                      </p:to>
                                    </p:set>
                                    <p:animEffect transition="in" filter="wipe(up)">
                                      <p:cBhvr>
                                        <p:cTn id="77" dur="500"/>
                                        <p:tgtEl>
                                          <p:spTgt spid="379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7972"/>
                                        </p:tgtEl>
                                        <p:attrNameLst>
                                          <p:attrName>style.visibility</p:attrName>
                                        </p:attrNameLst>
                                      </p:cBhvr>
                                      <p:to>
                                        <p:strVal val="visible"/>
                                      </p:to>
                                    </p:set>
                                    <p:animEffect transition="in" filter="wipe(up)">
                                      <p:cBhvr>
                                        <p:cTn id="82" dur="500"/>
                                        <p:tgtEl>
                                          <p:spTgt spid="37972"/>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37975"/>
                                        </p:tgtEl>
                                        <p:attrNameLst>
                                          <p:attrName>style.visibility</p:attrName>
                                        </p:attrNameLst>
                                      </p:cBhvr>
                                      <p:to>
                                        <p:strVal val="visible"/>
                                      </p:to>
                                    </p:set>
                                    <p:animEffect transition="in" filter="wipe(up)">
                                      <p:cBhvr>
                                        <p:cTn id="86" dur="500"/>
                                        <p:tgtEl>
                                          <p:spTgt spid="3797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7938"/>
                                        </p:tgtEl>
                                        <p:attrNameLst>
                                          <p:attrName>style.visibility</p:attrName>
                                        </p:attrNameLst>
                                      </p:cBhvr>
                                      <p:to>
                                        <p:strVal val="visible"/>
                                      </p:to>
                                    </p:set>
                                    <p:animEffect transition="in" filter="wipe(left)">
                                      <p:cBhvr>
                                        <p:cTn id="91" dur="500"/>
                                        <p:tgtEl>
                                          <p:spTgt spid="3793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7976"/>
                                        </p:tgtEl>
                                        <p:attrNameLst>
                                          <p:attrName>style.visibility</p:attrName>
                                        </p:attrNameLst>
                                      </p:cBhvr>
                                      <p:to>
                                        <p:strVal val="visible"/>
                                      </p:to>
                                    </p:set>
                                    <p:animEffect transition="in" filter="wipe(up)">
                                      <p:cBhvr>
                                        <p:cTn id="96" dur="500"/>
                                        <p:tgtEl>
                                          <p:spTgt spid="37976"/>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37999"/>
                                        </p:tgtEl>
                                        <p:attrNameLst>
                                          <p:attrName>style.visibility</p:attrName>
                                        </p:attrNameLst>
                                      </p:cBhvr>
                                      <p:to>
                                        <p:strVal val="visible"/>
                                      </p:to>
                                    </p:set>
                                    <p:animEffect transition="in" filter="wipe(up)">
                                      <p:cBhvr>
                                        <p:cTn id="100" dur="500"/>
                                        <p:tgtEl>
                                          <p:spTgt spid="37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p:bldP spid="37920" grpId="0"/>
      <p:bldP spid="37923" grpId="0"/>
      <p:bldP spid="37932" grpId="0"/>
      <p:bldP spid="37938" grpId="0"/>
      <p:bldP spid="37960" grpId="0" animBg="1"/>
      <p:bldP spid="37961" grpId="0" animBg="1" autoUpdateAnimBg="0"/>
      <p:bldP spid="37963" grpId="0" animBg="1" autoUpdateAnimBg="0"/>
      <p:bldP spid="37964" grpId="0" animBg="1"/>
      <p:bldP spid="37965" grpId="0" animBg="1"/>
      <p:bldP spid="37966" grpId="0" animBg="1"/>
      <p:bldP spid="37967" grpId="0" animBg="1" autoUpdateAnimBg="0"/>
      <p:bldP spid="37968" grpId="0" animBg="1" autoUpdateAnimBg="0"/>
      <p:bldP spid="37969" grpId="0" animBg="1" autoUpdateAnimBg="0"/>
      <p:bldP spid="37971" grpId="0" animBg="1"/>
      <p:bldP spid="37972" grpId="0" animBg="1"/>
      <p:bldP spid="37973" grpId="0" animBg="1" autoUpdateAnimBg="0"/>
      <p:bldP spid="37974" grpId="0" animBg="1" autoUpdateAnimBg="0"/>
      <p:bldP spid="37975" grpId="0" animBg="1" autoUpdateAnimBg="0"/>
      <p:bldP spid="37976" grpId="0" animBg="1"/>
      <p:bldP spid="379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53" name="Text Box 41"/>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38954" name="Line 42"/>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8955" name="Line 43"/>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38957" name="Text Box 45"/>
          <p:cNvSpPr txBox="1">
            <a:spLocks noChangeArrowheads="1"/>
          </p:cNvSpPr>
          <p:nvPr/>
        </p:nvSpPr>
        <p:spPr bwMode="auto">
          <a:xfrm>
            <a:off x="827088" y="76517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smtClean="0">
                <a:latin typeface="Arial" panose="020B0604020202020204" pitchFamily="34" charset="0"/>
              </a:rPr>
              <a:t>6</a:t>
            </a:r>
            <a:r>
              <a:rPr kumimoji="0" lang="en-US" altLang="zh-CN" sz="2000" dirty="0" smtClean="0">
                <a:latin typeface="Arial" panose="020B0604020202020204" pitchFamily="34" charset="0"/>
              </a:rPr>
              <a:t>.3  </a:t>
            </a:r>
            <a:r>
              <a:rPr lang="zh-CN" altLang="en-US" sz="2000" dirty="0"/>
              <a:t>基于树的查找 </a:t>
            </a:r>
          </a:p>
        </p:txBody>
      </p:sp>
      <p:sp>
        <p:nvSpPr>
          <p:cNvPr id="38958" name="Text Box 46"/>
          <p:cNvSpPr txBox="1">
            <a:spLocks noChangeArrowheads="1"/>
          </p:cNvSpPr>
          <p:nvPr/>
        </p:nvSpPr>
        <p:spPr bwMode="auto">
          <a:xfrm>
            <a:off x="720725" y="1557338"/>
            <a:ext cx="84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从上述查找过程可见，</a:t>
            </a:r>
            <a:r>
              <a:rPr lang="zh-CN" altLang="en-US" sz="2000"/>
              <a:t>在查找过程中，生成了一条查找路径：</a:t>
            </a:r>
          </a:p>
        </p:txBody>
      </p:sp>
      <p:sp>
        <p:nvSpPr>
          <p:cNvPr id="38960" name="Text Box 48"/>
          <p:cNvSpPr txBox="1">
            <a:spLocks noChangeArrowheads="1"/>
          </p:cNvSpPr>
          <p:nvPr/>
        </p:nvSpPr>
        <p:spPr bwMode="auto">
          <a:xfrm>
            <a:off x="900113" y="2636838"/>
            <a:ext cx="7116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从根结点出发，沿着左分支或右分支逐层向下直至关键字等于给定值的结点</a:t>
            </a:r>
            <a:r>
              <a:rPr lang="en-US" altLang="zh-CN" sz="2000">
                <a:solidFill>
                  <a:srgbClr val="FF0000"/>
                </a:solidFill>
                <a:latin typeface="Times New Roman" panose="02020603050405020304" pitchFamily="18" charset="0"/>
              </a:rPr>
              <a:t>;</a:t>
            </a:r>
          </a:p>
        </p:txBody>
      </p:sp>
      <p:sp>
        <p:nvSpPr>
          <p:cNvPr id="38962" name="Text Box 50"/>
          <p:cNvSpPr txBox="1">
            <a:spLocks noChangeArrowheads="1"/>
          </p:cNvSpPr>
          <p:nvPr/>
        </p:nvSpPr>
        <p:spPr bwMode="auto">
          <a:xfrm>
            <a:off x="755650" y="4471988"/>
            <a:ext cx="71167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从根结点出发，沿着左分支或右分支逐层向下直至指针指向空树为止。</a:t>
            </a:r>
          </a:p>
        </p:txBody>
      </p:sp>
      <p:sp>
        <p:nvSpPr>
          <p:cNvPr id="38963" name="Text Box 51"/>
          <p:cNvSpPr txBox="1">
            <a:spLocks noChangeArrowheads="1"/>
          </p:cNvSpPr>
          <p:nvPr/>
        </p:nvSpPr>
        <p:spPr bwMode="auto">
          <a:xfrm>
            <a:off x="5292725" y="3789363"/>
            <a:ext cx="279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查找成功</a:t>
            </a:r>
          </a:p>
        </p:txBody>
      </p:sp>
      <p:sp>
        <p:nvSpPr>
          <p:cNvPr id="38964" name="Text Box 52"/>
          <p:cNvSpPr txBox="1">
            <a:spLocks noChangeArrowheads="1"/>
          </p:cNvSpPr>
          <p:nvPr/>
        </p:nvSpPr>
        <p:spPr bwMode="auto">
          <a:xfrm>
            <a:off x="5330825" y="5516563"/>
            <a:ext cx="3057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solidFill>
                  <a:srgbClr val="FF0000"/>
                </a:solidFill>
                <a:latin typeface="Times New Roman" panose="02020603050405020304" pitchFamily="18" charset="0"/>
              </a:rPr>
              <a:t> ——</a:t>
            </a:r>
            <a:r>
              <a:rPr lang="zh-CN" altLang="en-US" sz="2000">
                <a:solidFill>
                  <a:srgbClr val="FF0000"/>
                </a:solidFill>
                <a:latin typeface="Times New Roman" panose="02020603050405020304" pitchFamily="18" charset="0"/>
              </a:rPr>
              <a:t>查找不成功</a:t>
            </a:r>
          </a:p>
        </p:txBody>
      </p:sp>
      <p:sp>
        <p:nvSpPr>
          <p:cNvPr id="38965" name="Text Box 53"/>
          <p:cNvSpPr txBox="1">
            <a:spLocks noChangeArrowheads="1"/>
          </p:cNvSpPr>
          <p:nvPr/>
        </p:nvSpPr>
        <p:spPr bwMode="auto">
          <a:xfrm>
            <a:off x="3811588" y="744538"/>
            <a:ext cx="2932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38966" name="Text Box 54"/>
          <p:cNvSpPr txBox="1">
            <a:spLocks noChangeArrowheads="1"/>
          </p:cNvSpPr>
          <p:nvPr/>
        </p:nvSpPr>
        <p:spPr bwMode="auto">
          <a:xfrm>
            <a:off x="5995988" y="749300"/>
            <a:ext cx="203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查找算法</a:t>
            </a:r>
          </a:p>
        </p:txBody>
      </p:sp>
    </p:spTree>
    <p:extLst>
      <p:ext uri="{BB962C8B-B14F-4D97-AF65-F5344CB8AC3E}">
        <p14:creationId xmlns:p14="http://schemas.microsoft.com/office/powerpoint/2010/main" val="279345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58"/>
                                        </p:tgtEl>
                                        <p:attrNameLst>
                                          <p:attrName>style.visibility</p:attrName>
                                        </p:attrNameLst>
                                      </p:cBhvr>
                                      <p:to>
                                        <p:strVal val="visible"/>
                                      </p:to>
                                    </p:set>
                                    <p:animEffect transition="in" filter="wipe(left)">
                                      <p:cBhvr>
                                        <p:cTn id="7" dur="500"/>
                                        <p:tgtEl>
                                          <p:spTgt spid="38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60"/>
                                        </p:tgtEl>
                                        <p:attrNameLst>
                                          <p:attrName>style.visibility</p:attrName>
                                        </p:attrNameLst>
                                      </p:cBhvr>
                                      <p:to>
                                        <p:strVal val="visible"/>
                                      </p:to>
                                    </p:set>
                                    <p:animEffect transition="in" filter="wipe(left)">
                                      <p:cBhvr>
                                        <p:cTn id="12" dur="500"/>
                                        <p:tgtEl>
                                          <p:spTgt spid="389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38963"/>
                                        </p:tgtEl>
                                        <p:attrNameLst>
                                          <p:attrName>style.visibility</p:attrName>
                                        </p:attrNameLst>
                                      </p:cBhvr>
                                      <p:to>
                                        <p:strVal val="visible"/>
                                      </p:to>
                                    </p:set>
                                    <p:animEffect transition="in" filter="wipe(left)">
                                      <p:cBhvr>
                                        <p:cTn id="17" dur="300"/>
                                        <p:tgtEl>
                                          <p:spTgt spid="38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62"/>
                                        </p:tgtEl>
                                        <p:attrNameLst>
                                          <p:attrName>style.visibility</p:attrName>
                                        </p:attrNameLst>
                                      </p:cBhvr>
                                      <p:to>
                                        <p:strVal val="visible"/>
                                      </p:to>
                                    </p:set>
                                    <p:animEffect transition="in" filter="wipe(left)">
                                      <p:cBhvr>
                                        <p:cTn id="22" dur="500"/>
                                        <p:tgtEl>
                                          <p:spTgt spid="389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8964"/>
                                        </p:tgtEl>
                                        <p:attrNameLst>
                                          <p:attrName>style.visibility</p:attrName>
                                        </p:attrNameLst>
                                      </p:cBhvr>
                                      <p:to>
                                        <p:strVal val="visible"/>
                                      </p:to>
                                    </p:set>
                                    <p:animEffect transition="in" filter="wipe(left)">
                                      <p:cBhvr>
                                        <p:cTn id="27" dur="300"/>
                                        <p:tgtEl>
                                          <p:spTgt spid="3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8" grpId="0" autoUpdateAnimBg="0"/>
      <p:bldP spid="38960" grpId="0" autoUpdateAnimBg="0"/>
      <p:bldP spid="38962" grpId="0" autoUpdateAnimBg="0"/>
      <p:bldP spid="38963" grpId="0" autoUpdateAnimBg="0"/>
      <p:bldP spid="3896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847009" y="940098"/>
            <a:ext cx="314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rPr>
              <a:t>二叉排序树</a:t>
            </a:r>
          </a:p>
        </p:txBody>
      </p:sp>
      <p:sp>
        <p:nvSpPr>
          <p:cNvPr id="41989" name="Text Box 5"/>
          <p:cNvSpPr txBox="1">
            <a:spLocks noChangeArrowheads="1"/>
          </p:cNvSpPr>
          <p:nvPr/>
        </p:nvSpPr>
        <p:spPr bwMode="auto">
          <a:xfrm>
            <a:off x="6031409" y="944860"/>
            <a:ext cx="2176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FF0000"/>
                </a:solidFill>
              </a:rPr>
              <a:t>插入算法</a:t>
            </a:r>
          </a:p>
        </p:txBody>
      </p:sp>
      <p:sp>
        <p:nvSpPr>
          <p:cNvPr id="41991" name="Text Box 7"/>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41992" name="Line 8"/>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1993" name="Line 9"/>
          <p:cNvSpPr>
            <a:spLocks noChangeShapeType="1"/>
          </p:cNvSpPr>
          <p:nvPr/>
        </p:nvSpPr>
        <p:spPr bwMode="auto">
          <a:xfrm>
            <a:off x="946646" y="146397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1995" name="Text Box 11"/>
          <p:cNvSpPr txBox="1">
            <a:spLocks noChangeArrowheads="1"/>
          </p:cNvSpPr>
          <p:nvPr/>
        </p:nvSpPr>
        <p:spPr bwMode="auto">
          <a:xfrm>
            <a:off x="862509" y="960735"/>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smtClean="0">
                <a:latin typeface="Arial" panose="020B0604020202020204" pitchFamily="34" charset="0"/>
              </a:rPr>
              <a:t>6</a:t>
            </a:r>
            <a:r>
              <a:rPr kumimoji="0" lang="en-US" altLang="zh-CN" sz="2400" dirty="0" smtClean="0">
                <a:latin typeface="Arial" panose="020B0604020202020204" pitchFamily="34" charset="0"/>
              </a:rPr>
              <a:t>.3  </a:t>
            </a:r>
            <a:r>
              <a:rPr lang="zh-CN" altLang="en-US" sz="2400" dirty="0"/>
              <a:t>基于树的查找 </a:t>
            </a:r>
          </a:p>
        </p:txBody>
      </p:sp>
      <p:sp>
        <p:nvSpPr>
          <p:cNvPr id="41996" name="Text Box 12"/>
          <p:cNvSpPr txBox="1">
            <a:spLocks noChangeArrowheads="1"/>
          </p:cNvSpPr>
          <p:nvPr/>
        </p:nvSpPr>
        <p:spPr bwMode="auto">
          <a:xfrm>
            <a:off x="862509" y="1679873"/>
            <a:ext cx="7993062"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A50021"/>
              </a:buClr>
              <a:buFont typeface="Wingdings" panose="05000000000000000000" pitchFamily="2" charset="2"/>
              <a:buNone/>
            </a:pPr>
            <a:r>
              <a:rPr lang="zh-CN" altLang="en-US" sz="1600"/>
              <a:t>根据动态查找表的定义，“</a:t>
            </a:r>
            <a:r>
              <a:rPr lang="zh-CN" altLang="en-US" sz="1600">
                <a:solidFill>
                  <a:srgbClr val="FF0000"/>
                </a:solidFill>
              </a:rPr>
              <a:t>插入</a:t>
            </a:r>
            <a:r>
              <a:rPr lang="zh-CN" altLang="en-US" sz="1600"/>
              <a:t>”操作</a:t>
            </a:r>
          </a:p>
          <a:p>
            <a:pPr>
              <a:spcBef>
                <a:spcPct val="20000"/>
              </a:spcBef>
              <a:buClr>
                <a:srgbClr val="A50021"/>
              </a:buClr>
              <a:buFont typeface="Wingdings" panose="05000000000000000000" pitchFamily="2" charset="2"/>
              <a:buNone/>
            </a:pPr>
            <a:r>
              <a:rPr lang="zh-CN" altLang="en-US" sz="1600"/>
              <a:t>在</a:t>
            </a:r>
            <a:r>
              <a:rPr lang="zh-CN" altLang="en-US" sz="1600">
                <a:solidFill>
                  <a:srgbClr val="FF0000"/>
                </a:solidFill>
              </a:rPr>
              <a:t>查找不成功</a:t>
            </a:r>
            <a:r>
              <a:rPr lang="zh-CN" altLang="en-US" sz="1600"/>
              <a:t>时才进行；</a:t>
            </a:r>
          </a:p>
        </p:txBody>
      </p:sp>
      <p:sp>
        <p:nvSpPr>
          <p:cNvPr id="41997" name="Text Box 13"/>
          <p:cNvSpPr txBox="1">
            <a:spLocks noChangeArrowheads="1"/>
          </p:cNvSpPr>
          <p:nvPr/>
        </p:nvSpPr>
        <p:spPr bwMode="auto">
          <a:xfrm>
            <a:off x="862509" y="3192760"/>
            <a:ext cx="8569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t>若二叉排序树为</a:t>
            </a:r>
            <a:r>
              <a:rPr lang="zh-CN" altLang="en-US" sz="1600">
                <a:solidFill>
                  <a:srgbClr val="FF0000"/>
                </a:solidFill>
              </a:rPr>
              <a:t>空</a:t>
            </a:r>
            <a:r>
              <a:rPr lang="zh-CN" altLang="en-US" sz="1600"/>
              <a:t>树，则新插入的结点为</a:t>
            </a:r>
            <a:r>
              <a:rPr lang="zh-CN" altLang="en-US" sz="1600">
                <a:solidFill>
                  <a:srgbClr val="FF0000"/>
                </a:solidFill>
              </a:rPr>
              <a:t>新</a:t>
            </a:r>
          </a:p>
          <a:p>
            <a:r>
              <a:rPr lang="zh-CN" altLang="en-US" sz="1600">
                <a:solidFill>
                  <a:srgbClr val="FF0000"/>
                </a:solidFill>
              </a:rPr>
              <a:t>的根结点</a:t>
            </a:r>
            <a:r>
              <a:rPr lang="zh-CN" altLang="en-US" sz="1600"/>
              <a:t>；否则，新插入的结点必为一个</a:t>
            </a:r>
            <a:r>
              <a:rPr lang="zh-CN" altLang="en-US" sz="1600">
                <a:solidFill>
                  <a:srgbClr val="FF0000"/>
                </a:solidFill>
              </a:rPr>
              <a:t>新</a:t>
            </a:r>
          </a:p>
          <a:p>
            <a:r>
              <a:rPr lang="zh-CN" altLang="en-US" sz="1600">
                <a:solidFill>
                  <a:srgbClr val="FF0000"/>
                </a:solidFill>
              </a:rPr>
              <a:t>的叶子结点</a:t>
            </a:r>
            <a:r>
              <a:rPr lang="zh-CN" altLang="en-US" sz="1600"/>
              <a:t>，其</a:t>
            </a:r>
            <a:r>
              <a:rPr lang="zh-CN" altLang="en-US" sz="1600">
                <a:solidFill>
                  <a:srgbClr val="FF0000"/>
                </a:solidFill>
              </a:rPr>
              <a:t>插入位置</a:t>
            </a:r>
            <a:r>
              <a:rPr lang="zh-CN" altLang="en-US" sz="1600"/>
              <a:t>由</a:t>
            </a:r>
            <a:r>
              <a:rPr lang="zh-CN" altLang="en-US" sz="1600">
                <a:solidFill>
                  <a:srgbClr val="FF0000"/>
                </a:solidFill>
              </a:rPr>
              <a:t>查找过程</a:t>
            </a:r>
            <a:r>
              <a:rPr lang="zh-CN" altLang="en-US" sz="1600"/>
              <a:t>得到。</a:t>
            </a:r>
          </a:p>
        </p:txBody>
      </p:sp>
    </p:spTree>
    <p:extLst>
      <p:ext uri="{BB962C8B-B14F-4D97-AF65-F5344CB8AC3E}">
        <p14:creationId xmlns:p14="http://schemas.microsoft.com/office/powerpoint/2010/main" val="2910895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Effect transition="in" filter="wipe(up)">
                                      <p:cBhvr>
                                        <p:cTn id="7" dur="500"/>
                                        <p:tgtEl>
                                          <p:spTgt spid="41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97"/>
                                        </p:tgtEl>
                                        <p:attrNameLst>
                                          <p:attrName>style.visibility</p:attrName>
                                        </p:attrNameLst>
                                      </p:cBhvr>
                                      <p:to>
                                        <p:strVal val="visible"/>
                                      </p:to>
                                    </p:set>
                                    <p:animEffect transition="in" filter="wipe(up)">
                                      <p:cBhvr>
                                        <p:cTn id="12" dur="500"/>
                                        <p:tgtEl>
                                          <p:spTgt spid="41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p:bldP spid="4199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Freeform 5"/>
          <p:cNvSpPr>
            <a:spLocks/>
          </p:cNvSpPr>
          <p:nvPr/>
        </p:nvSpPr>
        <p:spPr bwMode="auto">
          <a:xfrm>
            <a:off x="3924796" y="2277145"/>
            <a:ext cx="914400" cy="601663"/>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14" name="Line 6"/>
          <p:cNvSpPr>
            <a:spLocks noChangeShapeType="1"/>
          </p:cNvSpPr>
          <p:nvPr/>
        </p:nvSpPr>
        <p:spPr bwMode="auto">
          <a:xfrm>
            <a:off x="5651996" y="3932908"/>
            <a:ext cx="652463" cy="66198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15" name="Oval 7"/>
          <p:cNvSpPr>
            <a:spLocks noChangeArrowheads="1"/>
          </p:cNvSpPr>
          <p:nvPr/>
        </p:nvSpPr>
        <p:spPr bwMode="auto">
          <a:xfrm>
            <a:off x="5979021" y="4586958"/>
            <a:ext cx="538163" cy="479425"/>
          </a:xfrm>
          <a:prstGeom prst="ellipse">
            <a:avLst/>
          </a:prstGeom>
          <a:solidFill>
            <a:srgbClr val="FFCC99"/>
          </a:solidFill>
          <a:ln w="381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Times New Roman" panose="02020603050405020304" pitchFamily="18" charset="0"/>
                <a:ea typeface="宋体" panose="02010600030101010101" pitchFamily="2" charset="-122"/>
              </a:rPr>
              <a:t>48</a:t>
            </a:r>
          </a:p>
        </p:txBody>
      </p:sp>
      <p:grpSp>
        <p:nvGrpSpPr>
          <p:cNvPr id="43016" name="Group 8"/>
          <p:cNvGrpSpPr>
            <a:grpSpLocks/>
          </p:cNvGrpSpPr>
          <p:nvPr/>
        </p:nvGrpSpPr>
        <p:grpSpPr bwMode="auto">
          <a:xfrm>
            <a:off x="1403846" y="2874045"/>
            <a:ext cx="4248150" cy="3003550"/>
            <a:chOff x="864" y="816"/>
            <a:chExt cx="3600" cy="2400"/>
          </a:xfrm>
        </p:grpSpPr>
        <p:sp>
          <p:nvSpPr>
            <p:cNvPr id="43017" name="Line 9"/>
            <p:cNvSpPr>
              <a:spLocks noChangeShapeType="1"/>
            </p:cNvSpPr>
            <p:nvPr/>
          </p:nvSpPr>
          <p:spPr bwMode="auto">
            <a:xfrm flipH="1">
              <a:off x="1872" y="1008"/>
              <a:ext cx="912" cy="48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18" name="Line 10"/>
            <p:cNvSpPr>
              <a:spLocks noChangeShapeType="1"/>
            </p:cNvSpPr>
            <p:nvPr/>
          </p:nvSpPr>
          <p:spPr bwMode="auto">
            <a:xfrm>
              <a:off x="3264" y="1008"/>
              <a:ext cx="864" cy="4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19" name="Line 11"/>
            <p:cNvSpPr>
              <a:spLocks noChangeShapeType="1"/>
            </p:cNvSpPr>
            <p:nvPr/>
          </p:nvSpPr>
          <p:spPr bwMode="auto">
            <a:xfrm flipH="1">
              <a:off x="1152" y="1632"/>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20" name="Line 12"/>
            <p:cNvSpPr>
              <a:spLocks noChangeShapeType="1"/>
            </p:cNvSpPr>
            <p:nvPr/>
          </p:nvSpPr>
          <p:spPr bwMode="auto">
            <a:xfrm flipH="1">
              <a:off x="2064" y="2394"/>
              <a:ext cx="336" cy="43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21" name="Line 13"/>
            <p:cNvSpPr>
              <a:spLocks noChangeShapeType="1"/>
            </p:cNvSpPr>
            <p:nvPr/>
          </p:nvSpPr>
          <p:spPr bwMode="auto">
            <a:xfrm flipH="1">
              <a:off x="3552" y="1632"/>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22" name="Oval 14"/>
            <p:cNvSpPr>
              <a:spLocks noChangeArrowheads="1"/>
            </p:cNvSpPr>
            <p:nvPr/>
          </p:nvSpPr>
          <p:spPr bwMode="auto">
            <a:xfrm>
              <a:off x="2784" y="816"/>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30</a:t>
              </a:r>
            </a:p>
          </p:txBody>
        </p:sp>
        <p:sp>
          <p:nvSpPr>
            <p:cNvPr id="43023" name="Oval 15"/>
            <p:cNvSpPr>
              <a:spLocks noChangeArrowheads="1"/>
            </p:cNvSpPr>
            <p:nvPr/>
          </p:nvSpPr>
          <p:spPr bwMode="auto">
            <a:xfrm>
              <a:off x="864" y="211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10</a:t>
              </a:r>
            </a:p>
          </p:txBody>
        </p:sp>
        <p:sp>
          <p:nvSpPr>
            <p:cNvPr id="43024" name="Oval 16"/>
            <p:cNvSpPr>
              <a:spLocks noChangeArrowheads="1"/>
            </p:cNvSpPr>
            <p:nvPr/>
          </p:nvSpPr>
          <p:spPr bwMode="auto">
            <a:xfrm>
              <a:off x="3264" y="211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35</a:t>
              </a:r>
            </a:p>
          </p:txBody>
        </p:sp>
        <p:sp>
          <p:nvSpPr>
            <p:cNvPr id="43025" name="Oval 17"/>
            <p:cNvSpPr>
              <a:spLocks noChangeArrowheads="1"/>
            </p:cNvSpPr>
            <p:nvPr/>
          </p:nvSpPr>
          <p:spPr bwMode="auto">
            <a:xfrm>
              <a:off x="1798" y="283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23</a:t>
              </a:r>
            </a:p>
          </p:txBody>
        </p:sp>
        <p:sp>
          <p:nvSpPr>
            <p:cNvPr id="43026" name="Oval 18"/>
            <p:cNvSpPr>
              <a:spLocks noChangeArrowheads="1"/>
            </p:cNvSpPr>
            <p:nvPr/>
          </p:nvSpPr>
          <p:spPr bwMode="auto">
            <a:xfrm>
              <a:off x="3984" y="139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40</a:t>
              </a:r>
            </a:p>
          </p:txBody>
        </p:sp>
        <p:sp>
          <p:nvSpPr>
            <p:cNvPr id="43027" name="Line 19"/>
            <p:cNvSpPr>
              <a:spLocks noChangeShapeType="1"/>
            </p:cNvSpPr>
            <p:nvPr/>
          </p:nvSpPr>
          <p:spPr bwMode="auto">
            <a:xfrm>
              <a:off x="2051" y="1597"/>
              <a:ext cx="480" cy="52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3028" name="Oval 20"/>
            <p:cNvSpPr>
              <a:spLocks noChangeArrowheads="1"/>
            </p:cNvSpPr>
            <p:nvPr/>
          </p:nvSpPr>
          <p:spPr bwMode="auto">
            <a:xfrm>
              <a:off x="1584" y="139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20</a:t>
              </a:r>
            </a:p>
          </p:txBody>
        </p:sp>
        <p:sp>
          <p:nvSpPr>
            <p:cNvPr id="43029" name="Oval 21"/>
            <p:cNvSpPr>
              <a:spLocks noChangeArrowheads="1"/>
            </p:cNvSpPr>
            <p:nvPr/>
          </p:nvSpPr>
          <p:spPr bwMode="auto">
            <a:xfrm>
              <a:off x="2304" y="2112"/>
              <a:ext cx="480" cy="38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25</a:t>
              </a:r>
            </a:p>
          </p:txBody>
        </p:sp>
      </p:grpSp>
      <p:sp>
        <p:nvSpPr>
          <p:cNvPr id="43031" name="Text Box 23"/>
          <p:cNvSpPr txBox="1">
            <a:spLocks noChangeArrowheads="1"/>
          </p:cNvSpPr>
          <p:nvPr/>
        </p:nvSpPr>
        <p:spPr bwMode="auto">
          <a:xfrm>
            <a:off x="3812084" y="888083"/>
            <a:ext cx="3243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rPr>
              <a:t>二叉排序树</a:t>
            </a:r>
          </a:p>
        </p:txBody>
      </p:sp>
      <p:sp>
        <p:nvSpPr>
          <p:cNvPr id="43032" name="Text Box 24"/>
          <p:cNvSpPr txBox="1">
            <a:spLocks noChangeArrowheads="1"/>
          </p:cNvSpPr>
          <p:nvPr/>
        </p:nvSpPr>
        <p:spPr bwMode="auto">
          <a:xfrm>
            <a:off x="5996484" y="892845"/>
            <a:ext cx="2247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FF0000"/>
                </a:solidFill>
              </a:rPr>
              <a:t>插入算法</a:t>
            </a:r>
          </a:p>
        </p:txBody>
      </p:sp>
      <p:sp>
        <p:nvSpPr>
          <p:cNvPr id="43033" name="Text Box 2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43034" name="Line 26"/>
          <p:cNvSpPr>
            <a:spLocks noChangeShapeType="1"/>
          </p:cNvSpPr>
          <p:nvPr/>
        </p:nvSpPr>
        <p:spPr bwMode="auto">
          <a:xfrm>
            <a:off x="838696" y="676945"/>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3035" name="Line 27"/>
          <p:cNvSpPr>
            <a:spLocks noChangeShapeType="1"/>
          </p:cNvSpPr>
          <p:nvPr/>
        </p:nvSpPr>
        <p:spPr bwMode="auto">
          <a:xfrm>
            <a:off x="911721" y="1411958"/>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3037" name="Text Box 29"/>
          <p:cNvSpPr txBox="1">
            <a:spLocks noChangeArrowheads="1"/>
          </p:cNvSpPr>
          <p:nvPr/>
        </p:nvSpPr>
        <p:spPr bwMode="auto">
          <a:xfrm>
            <a:off x="827584" y="908720"/>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6.3  </a:t>
            </a:r>
            <a:r>
              <a:rPr lang="zh-CN" altLang="en-US" sz="2400" dirty="0"/>
              <a:t>基于树的查找 </a:t>
            </a:r>
          </a:p>
        </p:txBody>
      </p:sp>
      <p:sp>
        <p:nvSpPr>
          <p:cNvPr id="43038" name="Text Box 30"/>
          <p:cNvSpPr txBox="1">
            <a:spLocks noChangeArrowheads="1"/>
          </p:cNvSpPr>
          <p:nvPr/>
        </p:nvSpPr>
        <p:spPr bwMode="auto">
          <a:xfrm>
            <a:off x="1187946" y="1627858"/>
            <a:ext cx="28225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latin typeface="Times New Roman" panose="02020603050405020304" pitchFamily="18" charset="0"/>
              </a:rPr>
              <a:t>设 </a:t>
            </a:r>
            <a:r>
              <a:rPr lang="en-US" altLang="zh-CN" sz="1600">
                <a:latin typeface="Times New Roman" panose="02020603050405020304" pitchFamily="18" charset="0"/>
              </a:rPr>
              <a:t>key = </a:t>
            </a:r>
            <a:r>
              <a:rPr lang="en-US" altLang="zh-CN" sz="1600">
                <a:solidFill>
                  <a:srgbClr val="FF0000"/>
                </a:solidFill>
                <a:latin typeface="Times New Roman" panose="02020603050405020304" pitchFamily="18" charset="0"/>
              </a:rPr>
              <a:t>30</a:t>
            </a:r>
          </a:p>
        </p:txBody>
      </p:sp>
      <p:sp>
        <p:nvSpPr>
          <p:cNvPr id="43039" name="Oval 31"/>
          <p:cNvSpPr>
            <a:spLocks noChangeArrowheads="1"/>
          </p:cNvSpPr>
          <p:nvPr/>
        </p:nvSpPr>
        <p:spPr bwMode="auto">
          <a:xfrm>
            <a:off x="4643934" y="1700883"/>
            <a:ext cx="576262" cy="503237"/>
          </a:xfrm>
          <a:prstGeom prst="ellipse">
            <a:avLst/>
          </a:prstGeom>
          <a:solidFill>
            <a:srgbClr val="D8E7F8"/>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30</a:t>
            </a:r>
          </a:p>
        </p:txBody>
      </p:sp>
      <p:sp useBgFill="1">
        <p:nvSpPr>
          <p:cNvPr id="43030" name="Text Box 22"/>
          <p:cNvSpPr txBox="1">
            <a:spLocks noChangeArrowheads="1"/>
          </p:cNvSpPr>
          <p:nvPr/>
        </p:nvSpPr>
        <p:spPr bwMode="auto">
          <a:xfrm>
            <a:off x="2700834" y="1624683"/>
            <a:ext cx="389850" cy="33855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rgbClr val="FF0000"/>
                </a:solidFill>
                <a:latin typeface="Times New Roman" panose="02020603050405020304" pitchFamily="18" charset="0"/>
                <a:ea typeface="宋体" panose="02010600030101010101" pitchFamily="2" charset="-122"/>
              </a:rPr>
              <a:t>48</a:t>
            </a:r>
          </a:p>
        </p:txBody>
      </p:sp>
    </p:spTree>
    <p:extLst>
      <p:ext uri="{BB962C8B-B14F-4D97-AF65-F5344CB8AC3E}">
        <p14:creationId xmlns:p14="http://schemas.microsoft.com/office/powerpoint/2010/main" val="3595045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38"/>
                                        </p:tgtEl>
                                        <p:attrNameLst>
                                          <p:attrName>style.visibility</p:attrName>
                                        </p:attrNameLst>
                                      </p:cBhvr>
                                      <p:to>
                                        <p:strVal val="visible"/>
                                      </p:to>
                                    </p:set>
                                    <p:animEffect transition="in" filter="wipe(left)">
                                      <p:cBhvr>
                                        <p:cTn id="7" dur="500"/>
                                        <p:tgtEl>
                                          <p:spTgt spid="43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39"/>
                                        </p:tgtEl>
                                        <p:attrNameLst>
                                          <p:attrName>style.visibility</p:attrName>
                                        </p:attrNameLst>
                                      </p:cBhvr>
                                      <p:to>
                                        <p:strVal val="visible"/>
                                      </p:to>
                                    </p:set>
                                    <p:animEffect transition="in" filter="wipe(left)">
                                      <p:cBhvr>
                                        <p:cTn id="12" dur="500"/>
                                        <p:tgtEl>
                                          <p:spTgt spid="43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up)">
                                      <p:cBhvr>
                                        <p:cTn id="17" dur="500"/>
                                        <p:tgtEl>
                                          <p:spTgt spid="4301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3016"/>
                                        </p:tgtEl>
                                        <p:attrNameLst>
                                          <p:attrName>style.visibility</p:attrName>
                                        </p:attrNameLst>
                                      </p:cBhvr>
                                      <p:to>
                                        <p:strVal val="visible"/>
                                      </p:to>
                                    </p:set>
                                    <p:animEffect transition="in" filter="wipe(up)">
                                      <p:cBhvr>
                                        <p:cTn id="21" dur="500"/>
                                        <p:tgtEl>
                                          <p:spTgt spid="430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30"/>
                                        </p:tgtEl>
                                        <p:attrNameLst>
                                          <p:attrName>style.visibility</p:attrName>
                                        </p:attrNameLst>
                                      </p:cBhvr>
                                      <p:to>
                                        <p:strVal val="visible"/>
                                      </p:to>
                                    </p:set>
                                    <p:animEffect transition="in" filter="wipe(left)">
                                      <p:cBhvr>
                                        <p:cTn id="26" dur="500"/>
                                        <p:tgtEl>
                                          <p:spTgt spid="430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014"/>
                                        </p:tgtEl>
                                        <p:attrNameLst>
                                          <p:attrName>style.visibility</p:attrName>
                                        </p:attrNameLst>
                                      </p:cBhvr>
                                      <p:to>
                                        <p:strVal val="visible"/>
                                      </p:to>
                                    </p:set>
                                    <p:animEffect transition="in" filter="wipe(up)">
                                      <p:cBhvr>
                                        <p:cTn id="31" dur="500"/>
                                        <p:tgtEl>
                                          <p:spTgt spid="43014"/>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43015"/>
                                        </p:tgtEl>
                                        <p:attrNameLst>
                                          <p:attrName>style.visibility</p:attrName>
                                        </p:attrNameLst>
                                      </p:cBhvr>
                                      <p:to>
                                        <p:strVal val="visible"/>
                                      </p:to>
                                    </p:set>
                                    <p:animEffect transition="in" filter="wipe(up)">
                                      <p:cBhvr>
                                        <p:cTn id="35"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4" grpId="0" animBg="1"/>
      <p:bldP spid="43015" grpId="0" animBg="1" autoUpdateAnimBg="0"/>
      <p:bldP spid="43038" grpId="0"/>
      <p:bldP spid="43039" grpId="0" animBg="1" autoUpdateAnimBg="0"/>
      <p:bldP spid="4303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1588" y="74453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45061" name="Text Box 5"/>
          <p:cNvSpPr txBox="1">
            <a:spLocks noChangeArrowheads="1"/>
          </p:cNvSpPr>
          <p:nvPr/>
        </p:nvSpPr>
        <p:spPr bwMode="auto">
          <a:xfrm>
            <a:off x="5995988" y="74930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生成算法</a:t>
            </a:r>
          </a:p>
        </p:txBody>
      </p:sp>
      <p:sp>
        <p:nvSpPr>
          <p:cNvPr id="45062" name="Text Box 6"/>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45063"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64" name="Line 8"/>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66" name="Text Box 10"/>
          <p:cNvSpPr txBox="1">
            <a:spLocks noChangeArrowheads="1"/>
          </p:cNvSpPr>
          <p:nvPr/>
        </p:nvSpPr>
        <p:spPr bwMode="auto">
          <a:xfrm>
            <a:off x="827088" y="76517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
        <p:nvSpPr>
          <p:cNvPr id="45067" name="Line 11"/>
          <p:cNvSpPr>
            <a:spLocks noChangeShapeType="1"/>
          </p:cNvSpPr>
          <p:nvPr/>
        </p:nvSpPr>
        <p:spPr bwMode="auto">
          <a:xfrm flipV="1">
            <a:off x="2184400" y="2771775"/>
            <a:ext cx="439738" cy="447675"/>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68" name="Line 12"/>
          <p:cNvSpPr>
            <a:spLocks noChangeShapeType="1"/>
          </p:cNvSpPr>
          <p:nvPr/>
        </p:nvSpPr>
        <p:spPr bwMode="auto">
          <a:xfrm flipV="1">
            <a:off x="1422400" y="3651250"/>
            <a:ext cx="450850" cy="498475"/>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69" name="Line 13"/>
          <p:cNvSpPr>
            <a:spLocks noChangeShapeType="1"/>
          </p:cNvSpPr>
          <p:nvPr/>
        </p:nvSpPr>
        <p:spPr bwMode="auto">
          <a:xfrm>
            <a:off x="2224088" y="3663950"/>
            <a:ext cx="381000" cy="452438"/>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70" name="Line 14"/>
          <p:cNvSpPr>
            <a:spLocks noChangeShapeType="1"/>
          </p:cNvSpPr>
          <p:nvPr/>
        </p:nvSpPr>
        <p:spPr bwMode="auto">
          <a:xfrm>
            <a:off x="3135313" y="2719388"/>
            <a:ext cx="508000" cy="503237"/>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71" name="Line 15"/>
          <p:cNvSpPr>
            <a:spLocks noChangeShapeType="1"/>
          </p:cNvSpPr>
          <p:nvPr/>
        </p:nvSpPr>
        <p:spPr bwMode="auto">
          <a:xfrm>
            <a:off x="3960813" y="3662363"/>
            <a:ext cx="339725" cy="473075"/>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72" name="Rectangle 16"/>
          <p:cNvSpPr>
            <a:spLocks noChangeArrowheads="1"/>
          </p:cNvSpPr>
          <p:nvPr/>
        </p:nvSpPr>
        <p:spPr bwMode="auto">
          <a:xfrm>
            <a:off x="971550" y="1268413"/>
            <a:ext cx="44165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000">
                <a:latin typeface="Times New Roman" panose="02020603050405020304" pitchFamily="18" charset="0"/>
              </a:rPr>
              <a:t>例如：设关键字输入顺序为：</a:t>
            </a:r>
          </a:p>
          <a:p>
            <a:pPr>
              <a:lnSpc>
                <a:spcPct val="110000"/>
              </a:lnSpc>
            </a:pPr>
            <a:r>
              <a:rPr lang="zh-CN" altLang="en-US" sz="2000">
                <a:latin typeface="Times New Roman" panose="02020603050405020304" pitchFamily="18" charset="0"/>
              </a:rPr>
              <a:t>            </a:t>
            </a:r>
            <a:r>
              <a:rPr lang="en-US" altLang="zh-CN" sz="2000">
                <a:latin typeface="Times New Roman" panose="02020603050405020304" pitchFamily="18" charset="0"/>
              </a:rPr>
              <a:t>45</a:t>
            </a:r>
            <a:r>
              <a:rPr lang="zh-CN" altLang="en-US" sz="2000">
                <a:latin typeface="Times New Roman" panose="02020603050405020304" pitchFamily="18" charset="0"/>
              </a:rPr>
              <a:t>，</a:t>
            </a:r>
            <a:r>
              <a:rPr lang="en-US" altLang="zh-CN" sz="2000">
                <a:latin typeface="Times New Roman" panose="02020603050405020304" pitchFamily="18" charset="0"/>
              </a:rPr>
              <a:t>24</a:t>
            </a:r>
            <a:r>
              <a:rPr lang="zh-CN" altLang="en-US" sz="2000">
                <a:latin typeface="Times New Roman" panose="02020603050405020304" pitchFamily="18" charset="0"/>
              </a:rPr>
              <a:t>，</a:t>
            </a:r>
            <a:r>
              <a:rPr lang="en-US" altLang="zh-CN" sz="2000">
                <a:latin typeface="Times New Roman" panose="02020603050405020304" pitchFamily="18" charset="0"/>
              </a:rPr>
              <a:t>53</a:t>
            </a:r>
            <a:r>
              <a:rPr lang="zh-CN" altLang="en-US" sz="2000">
                <a:latin typeface="Times New Roman" panose="02020603050405020304" pitchFamily="18" charset="0"/>
              </a:rPr>
              <a:t>，</a:t>
            </a:r>
            <a:r>
              <a:rPr lang="en-US" altLang="zh-CN" sz="2000">
                <a:latin typeface="Times New Roman" panose="02020603050405020304" pitchFamily="18" charset="0"/>
              </a:rPr>
              <a:t>12</a:t>
            </a:r>
            <a:r>
              <a:rPr lang="zh-CN" altLang="en-US" sz="2000">
                <a:latin typeface="Times New Roman" panose="02020603050405020304" pitchFamily="18" charset="0"/>
              </a:rPr>
              <a:t>，</a:t>
            </a:r>
            <a:r>
              <a:rPr lang="en-US" altLang="zh-CN" sz="2000">
                <a:latin typeface="Times New Roman" panose="02020603050405020304" pitchFamily="18" charset="0"/>
              </a:rPr>
              <a:t>28</a:t>
            </a:r>
            <a:r>
              <a:rPr lang="zh-CN" altLang="en-US" sz="2000">
                <a:latin typeface="Times New Roman" panose="02020603050405020304" pitchFamily="18" charset="0"/>
              </a:rPr>
              <a:t>，</a:t>
            </a:r>
            <a:r>
              <a:rPr lang="en-US" altLang="zh-CN" sz="2000">
                <a:latin typeface="Times New Roman" panose="02020603050405020304" pitchFamily="18" charset="0"/>
              </a:rPr>
              <a:t>90          </a:t>
            </a:r>
          </a:p>
        </p:txBody>
      </p:sp>
      <p:sp>
        <p:nvSpPr>
          <p:cNvPr id="45073" name="Oval 17"/>
          <p:cNvSpPr>
            <a:spLocks noChangeArrowheads="1"/>
          </p:cNvSpPr>
          <p:nvPr/>
        </p:nvSpPr>
        <p:spPr bwMode="auto">
          <a:xfrm>
            <a:off x="2449513" y="4113213"/>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28</a:t>
            </a:r>
          </a:p>
        </p:txBody>
      </p:sp>
      <p:sp>
        <p:nvSpPr>
          <p:cNvPr id="45074" name="Oval 18"/>
          <p:cNvSpPr>
            <a:spLocks noChangeArrowheads="1"/>
          </p:cNvSpPr>
          <p:nvPr/>
        </p:nvSpPr>
        <p:spPr bwMode="auto">
          <a:xfrm>
            <a:off x="1044575" y="4113213"/>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12</a:t>
            </a:r>
          </a:p>
        </p:txBody>
      </p:sp>
      <p:sp>
        <p:nvSpPr>
          <p:cNvPr id="45075" name="Oval 19"/>
          <p:cNvSpPr>
            <a:spLocks noChangeArrowheads="1"/>
          </p:cNvSpPr>
          <p:nvPr/>
        </p:nvSpPr>
        <p:spPr bwMode="auto">
          <a:xfrm>
            <a:off x="3533775" y="3176588"/>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53</a:t>
            </a:r>
          </a:p>
        </p:txBody>
      </p:sp>
      <p:sp>
        <p:nvSpPr>
          <p:cNvPr id="45076" name="Oval 20"/>
          <p:cNvSpPr>
            <a:spLocks noChangeArrowheads="1"/>
          </p:cNvSpPr>
          <p:nvPr/>
        </p:nvSpPr>
        <p:spPr bwMode="auto">
          <a:xfrm>
            <a:off x="1770063" y="3176588"/>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24</a:t>
            </a:r>
          </a:p>
        </p:txBody>
      </p:sp>
      <p:sp>
        <p:nvSpPr>
          <p:cNvPr id="45077" name="Oval 21"/>
          <p:cNvSpPr>
            <a:spLocks noChangeArrowheads="1"/>
          </p:cNvSpPr>
          <p:nvPr/>
        </p:nvSpPr>
        <p:spPr bwMode="auto">
          <a:xfrm>
            <a:off x="2605088" y="2390775"/>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45</a:t>
            </a:r>
          </a:p>
        </p:txBody>
      </p:sp>
      <p:sp>
        <p:nvSpPr>
          <p:cNvPr id="45078" name="Oval 22"/>
          <p:cNvSpPr>
            <a:spLocks noChangeArrowheads="1"/>
          </p:cNvSpPr>
          <p:nvPr/>
        </p:nvSpPr>
        <p:spPr bwMode="auto">
          <a:xfrm>
            <a:off x="4110038" y="4113213"/>
            <a:ext cx="539750" cy="539750"/>
          </a:xfrm>
          <a:prstGeom prst="ellipse">
            <a:avLst/>
          </a:prstGeom>
          <a:solidFill>
            <a:srgbClr val="C9DDF1"/>
          </a:solidFill>
          <a:ln w="254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Arial" panose="020B0604020202020204" pitchFamily="34" charset="0"/>
                <a:ea typeface="宋体" panose="02010600030101010101" pitchFamily="2" charset="-122"/>
              </a:rPr>
              <a:t>90</a:t>
            </a:r>
          </a:p>
        </p:txBody>
      </p:sp>
      <p:sp>
        <p:nvSpPr>
          <p:cNvPr id="45079" name="Line 23"/>
          <p:cNvSpPr>
            <a:spLocks noChangeShapeType="1"/>
          </p:cNvSpPr>
          <p:nvPr/>
        </p:nvSpPr>
        <p:spPr bwMode="auto">
          <a:xfrm flipV="1">
            <a:off x="5922963" y="2693988"/>
            <a:ext cx="439737" cy="4476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80" name="Line 24"/>
          <p:cNvSpPr>
            <a:spLocks noChangeShapeType="1"/>
          </p:cNvSpPr>
          <p:nvPr/>
        </p:nvSpPr>
        <p:spPr bwMode="auto">
          <a:xfrm flipH="1" flipV="1">
            <a:off x="8232775" y="4527550"/>
            <a:ext cx="300038" cy="5222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81" name="Line 25"/>
          <p:cNvSpPr>
            <a:spLocks noChangeShapeType="1"/>
          </p:cNvSpPr>
          <p:nvPr/>
        </p:nvSpPr>
        <p:spPr bwMode="auto">
          <a:xfrm flipH="1">
            <a:off x="6804025" y="3573463"/>
            <a:ext cx="503238" cy="6492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82" name="Line 26"/>
          <p:cNvSpPr>
            <a:spLocks noChangeShapeType="1"/>
          </p:cNvSpPr>
          <p:nvPr/>
        </p:nvSpPr>
        <p:spPr bwMode="auto">
          <a:xfrm>
            <a:off x="6873875" y="2641600"/>
            <a:ext cx="508000" cy="5032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5083" name="Line 27"/>
          <p:cNvSpPr>
            <a:spLocks noChangeShapeType="1"/>
          </p:cNvSpPr>
          <p:nvPr/>
        </p:nvSpPr>
        <p:spPr bwMode="auto">
          <a:xfrm>
            <a:off x="7699375" y="3584575"/>
            <a:ext cx="330200" cy="4730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useBgFill="1">
        <p:nvSpPr>
          <p:cNvPr id="45084" name="Rectangle 28"/>
          <p:cNvSpPr>
            <a:spLocks noChangeArrowheads="1"/>
          </p:cNvSpPr>
          <p:nvPr/>
        </p:nvSpPr>
        <p:spPr bwMode="auto">
          <a:xfrm>
            <a:off x="1763713" y="1787525"/>
            <a:ext cx="4608512" cy="430887"/>
          </a:xfrm>
          <a:prstGeom prst="rect">
            <a:avLst/>
          </a:prstGeom>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000">
                <a:solidFill>
                  <a:srgbClr val="FF0000"/>
                </a:solidFill>
                <a:latin typeface="Times New Roman" panose="02020603050405020304" pitchFamily="18" charset="0"/>
              </a:rPr>
              <a:t>24</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45</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53</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90</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12</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28          </a:t>
            </a:r>
          </a:p>
        </p:txBody>
      </p:sp>
      <p:sp>
        <p:nvSpPr>
          <p:cNvPr id="45085" name="Oval 29"/>
          <p:cNvSpPr>
            <a:spLocks noChangeArrowheads="1"/>
          </p:cNvSpPr>
          <p:nvPr/>
        </p:nvSpPr>
        <p:spPr bwMode="auto">
          <a:xfrm>
            <a:off x="6588125" y="4076700"/>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28</a:t>
            </a:r>
          </a:p>
        </p:txBody>
      </p:sp>
      <p:sp>
        <p:nvSpPr>
          <p:cNvPr id="45086" name="Oval 30"/>
          <p:cNvSpPr>
            <a:spLocks noChangeArrowheads="1"/>
          </p:cNvSpPr>
          <p:nvPr/>
        </p:nvSpPr>
        <p:spPr bwMode="auto">
          <a:xfrm>
            <a:off x="8353425" y="5049838"/>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90</a:t>
            </a:r>
          </a:p>
        </p:txBody>
      </p:sp>
      <p:sp>
        <p:nvSpPr>
          <p:cNvPr id="45087" name="Oval 31"/>
          <p:cNvSpPr>
            <a:spLocks noChangeArrowheads="1"/>
          </p:cNvSpPr>
          <p:nvPr/>
        </p:nvSpPr>
        <p:spPr bwMode="auto">
          <a:xfrm>
            <a:off x="7272338" y="3098800"/>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45</a:t>
            </a:r>
          </a:p>
        </p:txBody>
      </p:sp>
      <p:sp>
        <p:nvSpPr>
          <p:cNvPr id="45088" name="Oval 32"/>
          <p:cNvSpPr>
            <a:spLocks noChangeArrowheads="1"/>
          </p:cNvSpPr>
          <p:nvPr/>
        </p:nvSpPr>
        <p:spPr bwMode="auto">
          <a:xfrm>
            <a:off x="5508625" y="3098800"/>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12</a:t>
            </a:r>
          </a:p>
        </p:txBody>
      </p:sp>
      <p:sp>
        <p:nvSpPr>
          <p:cNvPr id="45089" name="Oval 33"/>
          <p:cNvSpPr>
            <a:spLocks noChangeArrowheads="1"/>
          </p:cNvSpPr>
          <p:nvPr/>
        </p:nvSpPr>
        <p:spPr bwMode="auto">
          <a:xfrm>
            <a:off x="6343650" y="2312988"/>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24</a:t>
            </a:r>
          </a:p>
        </p:txBody>
      </p:sp>
      <p:sp>
        <p:nvSpPr>
          <p:cNvPr id="45090" name="Oval 34"/>
          <p:cNvSpPr>
            <a:spLocks noChangeArrowheads="1"/>
          </p:cNvSpPr>
          <p:nvPr/>
        </p:nvSpPr>
        <p:spPr bwMode="auto">
          <a:xfrm>
            <a:off x="7848600" y="4035425"/>
            <a:ext cx="539750" cy="539750"/>
          </a:xfrm>
          <a:prstGeom prst="ellipse">
            <a:avLst/>
          </a:prstGeom>
          <a:solidFill>
            <a:srgbClr val="FFCC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latin typeface="Arial" panose="020B0604020202020204" pitchFamily="34" charset="0"/>
                <a:ea typeface="宋体" panose="02010600030101010101" pitchFamily="2" charset="-122"/>
              </a:rPr>
              <a:t>53</a:t>
            </a:r>
          </a:p>
        </p:txBody>
      </p:sp>
      <p:sp>
        <p:nvSpPr>
          <p:cNvPr id="45091" name="Rectangle 35"/>
          <p:cNvSpPr>
            <a:spLocks noChangeArrowheads="1"/>
          </p:cNvSpPr>
          <p:nvPr/>
        </p:nvSpPr>
        <p:spPr bwMode="auto">
          <a:xfrm>
            <a:off x="611188" y="5084763"/>
            <a:ext cx="7489825" cy="1015663"/>
          </a:xfrm>
          <a:prstGeom prst="rect">
            <a:avLst/>
          </a:prstGeom>
          <a:noFill/>
          <a:ln>
            <a:noFill/>
          </a:ln>
          <a:effectLst/>
          <a:extLst>
            <a:ext uri="{909E8E84-426E-40DD-AFC4-6F175D3DCCD1}">
              <a14:hiddenFill xmlns:a14="http://schemas.microsoft.com/office/drawing/2010/main">
                <a:solidFill>
                  <a:srgbClr val="FFEAD5"/>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latin typeface="Times New Roman" panose="02020603050405020304" pitchFamily="18" charset="0"/>
              </a:rPr>
              <a:t>所以，二叉排序树的</a:t>
            </a:r>
            <a:r>
              <a:rPr lang="zh-CN" altLang="en-US" sz="2000">
                <a:solidFill>
                  <a:srgbClr val="FF0000"/>
                </a:solidFill>
                <a:latin typeface="Times New Roman" panose="02020603050405020304" pitchFamily="18" charset="0"/>
              </a:rPr>
              <a:t>形态</a:t>
            </a:r>
            <a:r>
              <a:rPr lang="zh-CN" altLang="en-US" sz="2000">
                <a:latin typeface="Times New Roman" panose="02020603050405020304" pitchFamily="18" charset="0"/>
              </a:rPr>
              <a:t>完全由一个</a:t>
            </a:r>
            <a:r>
              <a:rPr lang="zh-CN" altLang="en-US" sz="2000">
                <a:solidFill>
                  <a:srgbClr val="FF0000"/>
                </a:solidFill>
                <a:latin typeface="Times New Roman" panose="02020603050405020304" pitchFamily="18" charset="0"/>
              </a:rPr>
              <a:t>输入</a:t>
            </a:r>
            <a:r>
              <a:rPr lang="zh-CN" altLang="en-US" sz="2000">
                <a:latin typeface="Times New Roman" panose="02020603050405020304" pitchFamily="18" charset="0"/>
              </a:rPr>
              <a:t>序</a:t>
            </a:r>
          </a:p>
          <a:p>
            <a:pPr algn="just"/>
            <a:r>
              <a:rPr lang="zh-CN" altLang="en-US" sz="2000">
                <a:latin typeface="Times New Roman" panose="02020603050405020304" pitchFamily="18" charset="0"/>
              </a:rPr>
              <a:t>列决定，一个</a:t>
            </a:r>
            <a:r>
              <a:rPr lang="zh-CN" altLang="en-US" sz="2000">
                <a:solidFill>
                  <a:srgbClr val="FF0000"/>
                </a:solidFill>
                <a:latin typeface="Times New Roman" panose="02020603050405020304" pitchFamily="18" charset="0"/>
              </a:rPr>
              <a:t>无序序列</a:t>
            </a:r>
            <a:r>
              <a:rPr lang="zh-CN" altLang="en-US" sz="2000">
                <a:latin typeface="Times New Roman" panose="02020603050405020304" pitchFamily="18" charset="0"/>
              </a:rPr>
              <a:t>可以通过构造一棵二</a:t>
            </a:r>
          </a:p>
          <a:p>
            <a:pPr algn="just"/>
            <a:r>
              <a:rPr lang="zh-CN" altLang="en-US" sz="2000">
                <a:latin typeface="Times New Roman" panose="02020603050405020304" pitchFamily="18" charset="0"/>
              </a:rPr>
              <a:t>叉排序树而得到一个</a:t>
            </a:r>
            <a:r>
              <a:rPr lang="zh-CN" altLang="en-US" sz="2000">
                <a:solidFill>
                  <a:srgbClr val="FF0000"/>
                </a:solidFill>
                <a:latin typeface="Times New Roman" panose="02020603050405020304" pitchFamily="18" charset="0"/>
              </a:rPr>
              <a:t>有序序列</a:t>
            </a:r>
            <a:r>
              <a:rPr lang="zh-CN" altLang="en-US" sz="2000">
                <a:latin typeface="Times New Roman" panose="02020603050405020304" pitchFamily="18" charset="0"/>
              </a:rPr>
              <a:t>。</a:t>
            </a:r>
          </a:p>
        </p:txBody>
      </p:sp>
    </p:spTree>
    <p:extLst>
      <p:ext uri="{BB962C8B-B14F-4D97-AF65-F5344CB8AC3E}">
        <p14:creationId xmlns:p14="http://schemas.microsoft.com/office/powerpoint/2010/main" val="8912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wipe(left)">
                                      <p:cBhvr>
                                        <p:cTn id="7" dur="500"/>
                                        <p:tgtEl>
                                          <p:spTgt spid="45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77"/>
                                        </p:tgtEl>
                                        <p:attrNameLst>
                                          <p:attrName>style.visibility</p:attrName>
                                        </p:attrNameLst>
                                      </p:cBhvr>
                                      <p:to>
                                        <p:strVal val="visible"/>
                                      </p:to>
                                    </p:set>
                                    <p:animEffect transition="in" filter="wipe(left)">
                                      <p:cBhvr>
                                        <p:cTn id="12" dur="500"/>
                                        <p:tgtEl>
                                          <p:spTgt spid="45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67"/>
                                        </p:tgtEl>
                                        <p:attrNameLst>
                                          <p:attrName>style.visibility</p:attrName>
                                        </p:attrNameLst>
                                      </p:cBhvr>
                                      <p:to>
                                        <p:strVal val="visible"/>
                                      </p:to>
                                    </p:set>
                                    <p:animEffect transition="in" filter="wipe(up)">
                                      <p:cBhvr>
                                        <p:cTn id="17" dur="500"/>
                                        <p:tgtEl>
                                          <p:spTgt spid="4506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5076"/>
                                        </p:tgtEl>
                                        <p:attrNameLst>
                                          <p:attrName>style.visibility</p:attrName>
                                        </p:attrNameLst>
                                      </p:cBhvr>
                                      <p:to>
                                        <p:strVal val="visible"/>
                                      </p:to>
                                    </p:set>
                                    <p:animEffect transition="in" filter="wipe(left)">
                                      <p:cBhvr>
                                        <p:cTn id="21" dur="500"/>
                                        <p:tgtEl>
                                          <p:spTgt spid="450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5070"/>
                                        </p:tgtEl>
                                        <p:attrNameLst>
                                          <p:attrName>style.visibility</p:attrName>
                                        </p:attrNameLst>
                                      </p:cBhvr>
                                      <p:to>
                                        <p:strVal val="visible"/>
                                      </p:to>
                                    </p:set>
                                    <p:animEffect transition="in" filter="wipe(up)">
                                      <p:cBhvr>
                                        <p:cTn id="26" dur="500"/>
                                        <p:tgtEl>
                                          <p:spTgt spid="45070"/>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5075"/>
                                        </p:tgtEl>
                                        <p:attrNameLst>
                                          <p:attrName>style.visibility</p:attrName>
                                        </p:attrNameLst>
                                      </p:cBhvr>
                                      <p:to>
                                        <p:strVal val="visible"/>
                                      </p:to>
                                    </p:set>
                                    <p:animEffect transition="in" filter="wipe(left)">
                                      <p:cBhvr>
                                        <p:cTn id="30" dur="500"/>
                                        <p:tgtEl>
                                          <p:spTgt spid="450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5068"/>
                                        </p:tgtEl>
                                        <p:attrNameLst>
                                          <p:attrName>style.visibility</p:attrName>
                                        </p:attrNameLst>
                                      </p:cBhvr>
                                      <p:to>
                                        <p:strVal val="visible"/>
                                      </p:to>
                                    </p:set>
                                    <p:animEffect transition="in" filter="wipe(up)">
                                      <p:cBhvr>
                                        <p:cTn id="35" dur="500"/>
                                        <p:tgtEl>
                                          <p:spTgt spid="45068"/>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5074"/>
                                        </p:tgtEl>
                                        <p:attrNameLst>
                                          <p:attrName>style.visibility</p:attrName>
                                        </p:attrNameLst>
                                      </p:cBhvr>
                                      <p:to>
                                        <p:strVal val="visible"/>
                                      </p:to>
                                    </p:set>
                                    <p:animEffect transition="in" filter="wipe(left)">
                                      <p:cBhvr>
                                        <p:cTn id="39" dur="500"/>
                                        <p:tgtEl>
                                          <p:spTgt spid="450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5069"/>
                                        </p:tgtEl>
                                        <p:attrNameLst>
                                          <p:attrName>style.visibility</p:attrName>
                                        </p:attrNameLst>
                                      </p:cBhvr>
                                      <p:to>
                                        <p:strVal val="visible"/>
                                      </p:to>
                                    </p:set>
                                    <p:animEffect transition="in" filter="wipe(up)">
                                      <p:cBhvr>
                                        <p:cTn id="44" dur="500"/>
                                        <p:tgtEl>
                                          <p:spTgt spid="45069"/>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45073"/>
                                        </p:tgtEl>
                                        <p:attrNameLst>
                                          <p:attrName>style.visibility</p:attrName>
                                        </p:attrNameLst>
                                      </p:cBhvr>
                                      <p:to>
                                        <p:strVal val="visible"/>
                                      </p:to>
                                    </p:set>
                                    <p:animEffect transition="in" filter="wipe(left)">
                                      <p:cBhvr>
                                        <p:cTn id="48" dur="500"/>
                                        <p:tgtEl>
                                          <p:spTgt spid="4507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5071"/>
                                        </p:tgtEl>
                                        <p:attrNameLst>
                                          <p:attrName>style.visibility</p:attrName>
                                        </p:attrNameLst>
                                      </p:cBhvr>
                                      <p:to>
                                        <p:strVal val="visible"/>
                                      </p:to>
                                    </p:set>
                                    <p:animEffect transition="in" filter="wipe(up)">
                                      <p:cBhvr>
                                        <p:cTn id="53" dur="500"/>
                                        <p:tgtEl>
                                          <p:spTgt spid="45071"/>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5078"/>
                                        </p:tgtEl>
                                        <p:attrNameLst>
                                          <p:attrName>style.visibility</p:attrName>
                                        </p:attrNameLst>
                                      </p:cBhvr>
                                      <p:to>
                                        <p:strVal val="visible"/>
                                      </p:to>
                                    </p:set>
                                    <p:animEffect transition="in" filter="wipe(left)">
                                      <p:cBhvr>
                                        <p:cTn id="57" dur="500"/>
                                        <p:tgtEl>
                                          <p:spTgt spid="4507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084"/>
                                        </p:tgtEl>
                                        <p:attrNameLst>
                                          <p:attrName>style.visibility</p:attrName>
                                        </p:attrNameLst>
                                      </p:cBhvr>
                                      <p:to>
                                        <p:strVal val="visible"/>
                                      </p:to>
                                    </p:set>
                                    <p:animEffect transition="in" filter="wipe(left)">
                                      <p:cBhvr>
                                        <p:cTn id="62" dur="500"/>
                                        <p:tgtEl>
                                          <p:spTgt spid="4508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5089"/>
                                        </p:tgtEl>
                                        <p:attrNameLst>
                                          <p:attrName>style.visibility</p:attrName>
                                        </p:attrNameLst>
                                      </p:cBhvr>
                                      <p:to>
                                        <p:strVal val="visible"/>
                                      </p:to>
                                    </p:set>
                                    <p:animEffect transition="in" filter="wipe(left)">
                                      <p:cBhvr>
                                        <p:cTn id="67" dur="500"/>
                                        <p:tgtEl>
                                          <p:spTgt spid="4508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5082"/>
                                        </p:tgtEl>
                                        <p:attrNameLst>
                                          <p:attrName>style.visibility</p:attrName>
                                        </p:attrNameLst>
                                      </p:cBhvr>
                                      <p:to>
                                        <p:strVal val="visible"/>
                                      </p:to>
                                    </p:set>
                                    <p:animEffect transition="in" filter="wipe(up)">
                                      <p:cBhvr>
                                        <p:cTn id="72" dur="500"/>
                                        <p:tgtEl>
                                          <p:spTgt spid="45082"/>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45087"/>
                                        </p:tgtEl>
                                        <p:attrNameLst>
                                          <p:attrName>style.visibility</p:attrName>
                                        </p:attrNameLst>
                                      </p:cBhvr>
                                      <p:to>
                                        <p:strVal val="visible"/>
                                      </p:to>
                                    </p:set>
                                    <p:animEffect transition="in" filter="wipe(left)">
                                      <p:cBhvr>
                                        <p:cTn id="76" dur="500"/>
                                        <p:tgtEl>
                                          <p:spTgt spid="4508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5083"/>
                                        </p:tgtEl>
                                        <p:attrNameLst>
                                          <p:attrName>style.visibility</p:attrName>
                                        </p:attrNameLst>
                                      </p:cBhvr>
                                      <p:to>
                                        <p:strVal val="visible"/>
                                      </p:to>
                                    </p:set>
                                    <p:animEffect transition="in" filter="wipe(up)">
                                      <p:cBhvr>
                                        <p:cTn id="81" dur="500"/>
                                        <p:tgtEl>
                                          <p:spTgt spid="45083"/>
                                        </p:tgtEl>
                                      </p:cBhvr>
                                    </p:animEffect>
                                  </p:childTnLst>
                                </p:cTn>
                              </p:par>
                            </p:childTnLst>
                          </p:cTn>
                        </p:par>
                        <p:par>
                          <p:cTn id="82" fill="hold" nodeType="afterGroup">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45090"/>
                                        </p:tgtEl>
                                        <p:attrNameLst>
                                          <p:attrName>style.visibility</p:attrName>
                                        </p:attrNameLst>
                                      </p:cBhvr>
                                      <p:to>
                                        <p:strVal val="visible"/>
                                      </p:to>
                                    </p:set>
                                    <p:animEffect transition="in" filter="wipe(left)">
                                      <p:cBhvr>
                                        <p:cTn id="85" dur="500"/>
                                        <p:tgtEl>
                                          <p:spTgt spid="4509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5080"/>
                                        </p:tgtEl>
                                        <p:attrNameLst>
                                          <p:attrName>style.visibility</p:attrName>
                                        </p:attrNameLst>
                                      </p:cBhvr>
                                      <p:to>
                                        <p:strVal val="visible"/>
                                      </p:to>
                                    </p:set>
                                    <p:animEffect transition="in" filter="wipe(up)">
                                      <p:cBhvr>
                                        <p:cTn id="90" dur="500"/>
                                        <p:tgtEl>
                                          <p:spTgt spid="45080"/>
                                        </p:tgtEl>
                                      </p:cBhvr>
                                    </p:animEffect>
                                  </p:childTnLst>
                                </p:cTn>
                              </p:par>
                            </p:childTnLst>
                          </p:cTn>
                        </p:par>
                        <p:par>
                          <p:cTn id="91" fill="hold" nodeType="afterGroup">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45086"/>
                                        </p:tgtEl>
                                        <p:attrNameLst>
                                          <p:attrName>style.visibility</p:attrName>
                                        </p:attrNameLst>
                                      </p:cBhvr>
                                      <p:to>
                                        <p:strVal val="visible"/>
                                      </p:to>
                                    </p:set>
                                    <p:animEffect transition="in" filter="wipe(left)">
                                      <p:cBhvr>
                                        <p:cTn id="94" dur="500"/>
                                        <p:tgtEl>
                                          <p:spTgt spid="4508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5079"/>
                                        </p:tgtEl>
                                        <p:attrNameLst>
                                          <p:attrName>style.visibility</p:attrName>
                                        </p:attrNameLst>
                                      </p:cBhvr>
                                      <p:to>
                                        <p:strVal val="visible"/>
                                      </p:to>
                                    </p:set>
                                    <p:animEffect transition="in" filter="wipe(up)">
                                      <p:cBhvr>
                                        <p:cTn id="99" dur="500"/>
                                        <p:tgtEl>
                                          <p:spTgt spid="45079"/>
                                        </p:tgtEl>
                                      </p:cBhvr>
                                    </p:animEffect>
                                  </p:childTnLst>
                                </p:cTn>
                              </p:par>
                            </p:childTnLst>
                          </p:cTn>
                        </p:par>
                        <p:par>
                          <p:cTn id="100" fill="hold" nodeType="afterGroup">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45088"/>
                                        </p:tgtEl>
                                        <p:attrNameLst>
                                          <p:attrName>style.visibility</p:attrName>
                                        </p:attrNameLst>
                                      </p:cBhvr>
                                      <p:to>
                                        <p:strVal val="visible"/>
                                      </p:to>
                                    </p:set>
                                    <p:animEffect transition="in" filter="wipe(left)">
                                      <p:cBhvr>
                                        <p:cTn id="103" dur="500"/>
                                        <p:tgtEl>
                                          <p:spTgt spid="4508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5081"/>
                                        </p:tgtEl>
                                        <p:attrNameLst>
                                          <p:attrName>style.visibility</p:attrName>
                                        </p:attrNameLst>
                                      </p:cBhvr>
                                      <p:to>
                                        <p:strVal val="visible"/>
                                      </p:to>
                                    </p:set>
                                    <p:animEffect transition="in" filter="wipe(up)">
                                      <p:cBhvr>
                                        <p:cTn id="108" dur="500"/>
                                        <p:tgtEl>
                                          <p:spTgt spid="45081"/>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45085"/>
                                        </p:tgtEl>
                                        <p:attrNameLst>
                                          <p:attrName>style.visibility</p:attrName>
                                        </p:attrNameLst>
                                      </p:cBhvr>
                                      <p:to>
                                        <p:strVal val="visible"/>
                                      </p:to>
                                    </p:set>
                                    <p:animEffect transition="in" filter="wipe(left)">
                                      <p:cBhvr>
                                        <p:cTn id="112" dur="500"/>
                                        <p:tgtEl>
                                          <p:spTgt spid="4508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45091"/>
                                        </p:tgtEl>
                                        <p:attrNameLst>
                                          <p:attrName>style.visibility</p:attrName>
                                        </p:attrNameLst>
                                      </p:cBhvr>
                                      <p:to>
                                        <p:strVal val="visible"/>
                                      </p:to>
                                    </p:set>
                                    <p:animEffect transition="in" filter="wipe(up)">
                                      <p:cBhvr>
                                        <p:cTn id="117" dur="500"/>
                                        <p:tgtEl>
                                          <p:spTgt spid="45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nimBg="1"/>
      <p:bldP spid="45068" grpId="0" animBg="1"/>
      <p:bldP spid="45069" grpId="0" animBg="1"/>
      <p:bldP spid="45070" grpId="0" animBg="1"/>
      <p:bldP spid="45071" grpId="0" animBg="1"/>
      <p:bldP spid="45072" grpId="0" autoUpdateAnimBg="0"/>
      <p:bldP spid="45073" grpId="0" animBg="1"/>
      <p:bldP spid="45074" grpId="0" animBg="1"/>
      <p:bldP spid="45075" grpId="0" animBg="1"/>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autoUpdateAnimBg="0"/>
      <p:bldP spid="45085" grpId="0" animBg="1"/>
      <p:bldP spid="45086" grpId="0" animBg="1"/>
      <p:bldP spid="45087" grpId="0" animBg="1"/>
      <p:bldP spid="45088" grpId="0" animBg="1"/>
      <p:bldP spid="45089" grpId="0" animBg="1"/>
      <p:bldP spid="45090" grpId="0" animBg="1"/>
      <p:bldP spid="450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8" name="Group 6"/>
          <p:cNvGrpSpPr>
            <a:grpSpLocks/>
          </p:cNvGrpSpPr>
          <p:nvPr/>
        </p:nvGrpSpPr>
        <p:grpSpPr bwMode="auto">
          <a:xfrm>
            <a:off x="3995738" y="0"/>
            <a:ext cx="4665662" cy="2308225"/>
            <a:chOff x="1505" y="436"/>
            <a:chExt cx="2939" cy="1454"/>
          </a:xfrm>
        </p:grpSpPr>
        <p:sp>
          <p:nvSpPr>
            <p:cNvPr id="44039" name="Line 7"/>
            <p:cNvSpPr>
              <a:spLocks noChangeShapeType="1"/>
            </p:cNvSpPr>
            <p:nvPr/>
          </p:nvSpPr>
          <p:spPr bwMode="auto">
            <a:xfrm>
              <a:off x="3980" y="954"/>
              <a:ext cx="245" cy="252"/>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0" name="Oval 8"/>
            <p:cNvSpPr>
              <a:spLocks noChangeArrowheads="1"/>
            </p:cNvSpPr>
            <p:nvPr/>
          </p:nvSpPr>
          <p:spPr bwMode="auto">
            <a:xfrm>
              <a:off x="4067" y="1192"/>
              <a:ext cx="377" cy="273"/>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48</a:t>
              </a:r>
            </a:p>
          </p:txBody>
        </p:sp>
        <p:sp>
          <p:nvSpPr>
            <p:cNvPr id="44041" name="Line 9"/>
            <p:cNvSpPr>
              <a:spLocks noChangeShapeType="1"/>
            </p:cNvSpPr>
            <p:nvPr/>
          </p:nvSpPr>
          <p:spPr bwMode="auto">
            <a:xfrm flipH="1">
              <a:off x="2304" y="615"/>
              <a:ext cx="489" cy="18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2" name="Line 10"/>
            <p:cNvSpPr>
              <a:spLocks noChangeShapeType="1"/>
            </p:cNvSpPr>
            <p:nvPr/>
          </p:nvSpPr>
          <p:spPr bwMode="auto">
            <a:xfrm>
              <a:off x="3163" y="597"/>
              <a:ext cx="517" cy="20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3" name="Line 11"/>
            <p:cNvSpPr>
              <a:spLocks noChangeShapeType="1"/>
            </p:cNvSpPr>
            <p:nvPr/>
          </p:nvSpPr>
          <p:spPr bwMode="auto">
            <a:xfrm flipH="1">
              <a:off x="1746" y="981"/>
              <a:ext cx="272" cy="22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4" name="Line 12"/>
            <p:cNvSpPr>
              <a:spLocks noChangeShapeType="1"/>
            </p:cNvSpPr>
            <p:nvPr/>
          </p:nvSpPr>
          <p:spPr bwMode="auto">
            <a:xfrm flipH="1">
              <a:off x="2381" y="1389"/>
              <a:ext cx="181" cy="22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5" name="Line 13"/>
            <p:cNvSpPr>
              <a:spLocks noChangeShapeType="1"/>
            </p:cNvSpPr>
            <p:nvPr/>
          </p:nvSpPr>
          <p:spPr bwMode="auto">
            <a:xfrm flipH="1">
              <a:off x="3426" y="973"/>
              <a:ext cx="239" cy="20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46" name="Oval 14"/>
            <p:cNvSpPr>
              <a:spLocks noChangeArrowheads="1"/>
            </p:cNvSpPr>
            <p:nvPr/>
          </p:nvSpPr>
          <p:spPr bwMode="auto">
            <a:xfrm>
              <a:off x="2799" y="436"/>
              <a:ext cx="378" cy="27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30</a:t>
              </a:r>
            </a:p>
          </p:txBody>
        </p:sp>
        <p:sp>
          <p:nvSpPr>
            <p:cNvPr id="44047" name="Oval 15"/>
            <p:cNvSpPr>
              <a:spLocks noChangeArrowheads="1"/>
            </p:cNvSpPr>
            <p:nvPr/>
          </p:nvSpPr>
          <p:spPr bwMode="auto">
            <a:xfrm>
              <a:off x="1505" y="1162"/>
              <a:ext cx="377" cy="27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10</a:t>
              </a:r>
            </a:p>
          </p:txBody>
        </p:sp>
        <p:sp>
          <p:nvSpPr>
            <p:cNvPr id="44048" name="Oval 16"/>
            <p:cNvSpPr>
              <a:spLocks noChangeArrowheads="1"/>
            </p:cNvSpPr>
            <p:nvPr/>
          </p:nvSpPr>
          <p:spPr bwMode="auto">
            <a:xfrm>
              <a:off x="3183" y="1162"/>
              <a:ext cx="377" cy="27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35</a:t>
              </a:r>
            </a:p>
          </p:txBody>
        </p:sp>
        <p:sp>
          <p:nvSpPr>
            <p:cNvPr id="44049" name="Oval 17"/>
            <p:cNvSpPr>
              <a:spLocks noChangeArrowheads="1"/>
            </p:cNvSpPr>
            <p:nvPr/>
          </p:nvSpPr>
          <p:spPr bwMode="auto">
            <a:xfrm>
              <a:off x="2139" y="1616"/>
              <a:ext cx="378" cy="27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23</a:t>
              </a:r>
            </a:p>
          </p:txBody>
        </p:sp>
        <p:sp>
          <p:nvSpPr>
            <p:cNvPr id="44050" name="Oval 18"/>
            <p:cNvSpPr>
              <a:spLocks noChangeArrowheads="1"/>
            </p:cNvSpPr>
            <p:nvPr/>
          </p:nvSpPr>
          <p:spPr bwMode="auto">
            <a:xfrm>
              <a:off x="3627" y="754"/>
              <a:ext cx="377" cy="273"/>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40</a:t>
              </a:r>
            </a:p>
          </p:txBody>
        </p:sp>
        <p:sp>
          <p:nvSpPr>
            <p:cNvPr id="44051" name="Line 19"/>
            <p:cNvSpPr>
              <a:spLocks noChangeShapeType="1"/>
            </p:cNvSpPr>
            <p:nvPr/>
          </p:nvSpPr>
          <p:spPr bwMode="auto">
            <a:xfrm>
              <a:off x="2336" y="981"/>
              <a:ext cx="226" cy="22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44052" name="Oval 20"/>
            <p:cNvSpPr>
              <a:spLocks noChangeArrowheads="1"/>
            </p:cNvSpPr>
            <p:nvPr/>
          </p:nvSpPr>
          <p:spPr bwMode="auto">
            <a:xfrm>
              <a:off x="1982" y="754"/>
              <a:ext cx="377" cy="273"/>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20</a:t>
              </a:r>
            </a:p>
          </p:txBody>
        </p:sp>
        <p:sp>
          <p:nvSpPr>
            <p:cNvPr id="44053" name="Oval 21"/>
            <p:cNvSpPr>
              <a:spLocks noChangeArrowheads="1"/>
            </p:cNvSpPr>
            <p:nvPr/>
          </p:nvSpPr>
          <p:spPr bwMode="auto">
            <a:xfrm>
              <a:off x="2462" y="1162"/>
              <a:ext cx="377" cy="274"/>
            </a:xfrm>
            <a:prstGeom prst="ellipse">
              <a:avLst/>
            </a:prstGeom>
            <a:solidFill>
              <a:srgbClr val="C9DDF1"/>
            </a:solidFill>
            <a:ln w="381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25</a:t>
              </a:r>
            </a:p>
          </p:txBody>
        </p:sp>
      </p:grpSp>
      <p:sp>
        <p:nvSpPr>
          <p:cNvPr id="44054" name="Rectangle 22"/>
          <p:cNvSpPr>
            <a:spLocks noChangeArrowheads="1"/>
          </p:cNvSpPr>
          <p:nvPr/>
        </p:nvSpPr>
        <p:spPr bwMode="auto">
          <a:xfrm>
            <a:off x="611188" y="2924175"/>
            <a:ext cx="3240087"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400">
                <a:latin typeface="Times New Roman" panose="02020603050405020304" pitchFamily="18" charset="0"/>
              </a:rPr>
              <a:t>二叉排序树特点</a:t>
            </a:r>
            <a:r>
              <a:rPr lang="en-US" altLang="zh-CN" sz="2400">
                <a:latin typeface="Times New Roman" panose="02020603050405020304" pitchFamily="18" charset="0"/>
              </a:rPr>
              <a:t>:</a:t>
            </a:r>
          </a:p>
        </p:txBody>
      </p:sp>
      <p:sp>
        <p:nvSpPr>
          <p:cNvPr id="44055" name="Text Box 23"/>
          <p:cNvSpPr txBox="1">
            <a:spLocks noChangeArrowheads="1"/>
          </p:cNvSpPr>
          <p:nvPr/>
        </p:nvSpPr>
        <p:spPr bwMode="auto">
          <a:xfrm>
            <a:off x="539750" y="3357563"/>
            <a:ext cx="9001125" cy="297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20000"/>
              </a:spcBef>
            </a:pPr>
            <a:r>
              <a:rPr lang="en-US" altLang="zh-CN" dirty="0">
                <a:solidFill>
                  <a:srgbClr val="000066"/>
                </a:solidFill>
                <a:ea typeface="楷体_GB2312" pitchFamily="49" charset="-122"/>
              </a:rPr>
              <a:t>1.</a:t>
            </a:r>
            <a:r>
              <a:rPr lang="zh-CN" altLang="en-US" dirty="0">
                <a:solidFill>
                  <a:srgbClr val="FF0000"/>
                </a:solidFill>
                <a:ea typeface="楷体_GB2312" pitchFamily="49" charset="-122"/>
              </a:rPr>
              <a:t>中序遍历</a:t>
            </a:r>
            <a:r>
              <a:rPr lang="zh-CN" altLang="en-US" dirty="0">
                <a:solidFill>
                  <a:srgbClr val="000066"/>
                </a:solidFill>
                <a:ea typeface="楷体_GB2312" pitchFamily="49" charset="-122"/>
              </a:rPr>
              <a:t>二叉排序树可得到</a:t>
            </a:r>
            <a:r>
              <a:rPr lang="zh-CN" altLang="en-US" dirty="0">
                <a:solidFill>
                  <a:srgbClr val="FF0000"/>
                </a:solidFill>
                <a:ea typeface="楷体_GB2312" pitchFamily="49" charset="-122"/>
              </a:rPr>
              <a:t>关键字有序序列</a:t>
            </a:r>
            <a:r>
              <a:rPr lang="zh-CN" altLang="en-US" dirty="0">
                <a:solidFill>
                  <a:srgbClr val="000066"/>
                </a:solidFill>
                <a:ea typeface="楷体_GB2312" pitchFamily="49" charset="-122"/>
              </a:rPr>
              <a:t>。</a:t>
            </a:r>
          </a:p>
          <a:p>
            <a:pPr>
              <a:lnSpc>
                <a:spcPct val="115000"/>
              </a:lnSpc>
              <a:spcBef>
                <a:spcPct val="20000"/>
              </a:spcBef>
            </a:pPr>
            <a:r>
              <a:rPr lang="en-US" altLang="zh-CN" dirty="0">
                <a:solidFill>
                  <a:srgbClr val="000066"/>
                </a:solidFill>
                <a:ea typeface="楷体_GB2312" pitchFamily="49" charset="-122"/>
              </a:rPr>
              <a:t>2.</a:t>
            </a:r>
            <a:r>
              <a:rPr lang="zh-CN" altLang="en-US" dirty="0">
                <a:solidFill>
                  <a:srgbClr val="000066"/>
                </a:solidFill>
                <a:ea typeface="楷体_GB2312" pitchFamily="49" charset="-122"/>
              </a:rPr>
              <a:t>在构造二叉排序树时，每次插入的新结点都是新</a:t>
            </a:r>
          </a:p>
          <a:p>
            <a:pPr>
              <a:lnSpc>
                <a:spcPct val="115000"/>
              </a:lnSpc>
              <a:spcBef>
                <a:spcPct val="20000"/>
              </a:spcBef>
            </a:pPr>
            <a:r>
              <a:rPr lang="zh-CN" altLang="en-US" dirty="0">
                <a:solidFill>
                  <a:srgbClr val="000066"/>
                </a:solidFill>
                <a:ea typeface="楷体_GB2312" pitchFamily="49" charset="-122"/>
              </a:rPr>
              <a:t>的叶子结点，则进行插入时，不必移动其它结点。</a:t>
            </a:r>
          </a:p>
          <a:p>
            <a:pPr>
              <a:lnSpc>
                <a:spcPct val="115000"/>
              </a:lnSpc>
              <a:spcBef>
                <a:spcPct val="20000"/>
              </a:spcBef>
            </a:pPr>
            <a:r>
              <a:rPr lang="en-US" altLang="zh-CN" dirty="0">
                <a:solidFill>
                  <a:srgbClr val="000066"/>
                </a:solidFill>
                <a:ea typeface="楷体_GB2312" pitchFamily="49" charset="-122"/>
              </a:rPr>
              <a:t>3.</a:t>
            </a:r>
            <a:r>
              <a:rPr lang="zh-CN" altLang="en-US" dirty="0">
                <a:solidFill>
                  <a:srgbClr val="000066"/>
                </a:solidFill>
                <a:ea typeface="楷体_GB2312" pitchFamily="49" charset="-122"/>
              </a:rPr>
              <a:t>二叉排序树不但拥有类似于</a:t>
            </a:r>
            <a:r>
              <a:rPr lang="zh-CN" altLang="en-US" dirty="0">
                <a:solidFill>
                  <a:srgbClr val="FF0000"/>
                </a:solidFill>
                <a:ea typeface="楷体_GB2312" pitchFamily="49" charset="-122"/>
              </a:rPr>
              <a:t>折半查找</a:t>
            </a:r>
            <a:r>
              <a:rPr lang="zh-CN" altLang="en-US" dirty="0">
                <a:solidFill>
                  <a:srgbClr val="000066"/>
                </a:solidFill>
                <a:ea typeface="楷体_GB2312" pitchFamily="49" charset="-122"/>
              </a:rPr>
              <a:t>的特性，又采</a:t>
            </a:r>
          </a:p>
          <a:p>
            <a:pPr>
              <a:lnSpc>
                <a:spcPct val="115000"/>
              </a:lnSpc>
              <a:spcBef>
                <a:spcPct val="20000"/>
              </a:spcBef>
            </a:pPr>
            <a:r>
              <a:rPr lang="zh-CN" altLang="en-US" dirty="0">
                <a:solidFill>
                  <a:srgbClr val="000066"/>
                </a:solidFill>
                <a:ea typeface="楷体_GB2312" pitchFamily="49" charset="-122"/>
              </a:rPr>
              <a:t>用了</a:t>
            </a:r>
            <a:r>
              <a:rPr lang="zh-CN" altLang="en-US" dirty="0">
                <a:solidFill>
                  <a:srgbClr val="FF0000"/>
                </a:solidFill>
                <a:ea typeface="楷体_GB2312" pitchFamily="49" charset="-122"/>
              </a:rPr>
              <a:t>链表</a:t>
            </a:r>
            <a:r>
              <a:rPr lang="zh-CN" altLang="en-US" dirty="0">
                <a:solidFill>
                  <a:srgbClr val="000066"/>
                </a:solidFill>
                <a:ea typeface="楷体_GB2312" pitchFamily="49" charset="-122"/>
              </a:rPr>
              <a:t>作存储结构，因此是</a:t>
            </a:r>
            <a:r>
              <a:rPr lang="zh-CN" altLang="en-US" dirty="0">
                <a:solidFill>
                  <a:srgbClr val="FF0000"/>
                </a:solidFill>
                <a:ea typeface="楷体_GB2312" pitchFamily="49" charset="-122"/>
              </a:rPr>
              <a:t>动态查找</a:t>
            </a:r>
            <a:r>
              <a:rPr lang="zh-CN" altLang="en-US" dirty="0">
                <a:solidFill>
                  <a:srgbClr val="000066"/>
                </a:solidFill>
                <a:ea typeface="楷体_GB2312" pitchFamily="49" charset="-122"/>
              </a:rPr>
              <a:t>表的一种</a:t>
            </a:r>
            <a:r>
              <a:rPr lang="zh-CN" altLang="en-US" dirty="0">
                <a:solidFill>
                  <a:srgbClr val="FF0000"/>
                </a:solidFill>
                <a:ea typeface="楷体_GB2312" pitchFamily="49" charset="-122"/>
              </a:rPr>
              <a:t>适宜</a:t>
            </a:r>
          </a:p>
          <a:p>
            <a:pPr>
              <a:lnSpc>
                <a:spcPct val="115000"/>
              </a:lnSpc>
              <a:spcBef>
                <a:spcPct val="20000"/>
              </a:spcBef>
            </a:pPr>
            <a:r>
              <a:rPr lang="zh-CN" altLang="en-US" dirty="0">
                <a:solidFill>
                  <a:srgbClr val="000066"/>
                </a:solidFill>
                <a:ea typeface="楷体_GB2312" pitchFamily="49" charset="-122"/>
              </a:rPr>
              <a:t>表示。</a:t>
            </a:r>
          </a:p>
        </p:txBody>
      </p:sp>
      <p:sp>
        <p:nvSpPr>
          <p:cNvPr id="44056" name="Rectangle 24"/>
          <p:cNvSpPr>
            <a:spLocks noChangeArrowheads="1"/>
          </p:cNvSpPr>
          <p:nvPr/>
        </p:nvSpPr>
        <p:spPr bwMode="auto">
          <a:xfrm>
            <a:off x="827088" y="1700213"/>
            <a:ext cx="2592387" cy="50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solidFill>
                  <a:srgbClr val="FF0000"/>
                </a:solidFill>
                <a:latin typeface="Arial" panose="020B0604020202020204" pitchFamily="34" charset="0"/>
              </a:rPr>
              <a:t>中序遍历：</a:t>
            </a:r>
          </a:p>
        </p:txBody>
      </p:sp>
      <p:sp>
        <p:nvSpPr>
          <p:cNvPr id="44058" name="Rectangle 26"/>
          <p:cNvSpPr>
            <a:spLocks noChangeArrowheads="1"/>
          </p:cNvSpPr>
          <p:nvPr/>
        </p:nvSpPr>
        <p:spPr bwMode="auto">
          <a:xfrm>
            <a:off x="900113" y="2276475"/>
            <a:ext cx="7200900" cy="50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rgbClr val="FF0000"/>
                </a:solidFill>
                <a:latin typeface="Arial" panose="020B0604020202020204" pitchFamily="34" charset="0"/>
              </a:rPr>
              <a:t>10</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20</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23</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25</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30</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35</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40</a:t>
            </a:r>
            <a:r>
              <a:rPr lang="zh-CN" altLang="en-US" sz="2400">
                <a:solidFill>
                  <a:srgbClr val="FF0000"/>
                </a:solidFill>
                <a:latin typeface="Arial" panose="020B0604020202020204" pitchFamily="34" charset="0"/>
              </a:rPr>
              <a:t>，</a:t>
            </a:r>
            <a:r>
              <a:rPr lang="en-US" altLang="zh-CN" sz="2400">
                <a:solidFill>
                  <a:srgbClr val="FF0000"/>
                </a:solidFill>
                <a:latin typeface="Arial" panose="020B0604020202020204" pitchFamily="34" charset="0"/>
              </a:rPr>
              <a:t>48</a:t>
            </a:r>
          </a:p>
        </p:txBody>
      </p:sp>
      <p:sp>
        <p:nvSpPr>
          <p:cNvPr id="44059" name="Text Box 27"/>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44060" name="Line 28"/>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4061" name="Line 29"/>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44063" name="Text Box 31"/>
          <p:cNvSpPr txBox="1">
            <a:spLocks noChangeArrowheads="1"/>
          </p:cNvSpPr>
          <p:nvPr/>
        </p:nvSpPr>
        <p:spPr bwMode="auto">
          <a:xfrm>
            <a:off x="827088" y="765175"/>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6.3  </a:t>
            </a:r>
            <a:r>
              <a:rPr lang="zh-CN" altLang="en-US" sz="2400" dirty="0"/>
              <a:t>基于树的查找 </a:t>
            </a:r>
          </a:p>
        </p:txBody>
      </p:sp>
    </p:spTree>
    <p:extLst>
      <p:ext uri="{BB962C8B-B14F-4D97-AF65-F5344CB8AC3E}">
        <p14:creationId xmlns:p14="http://schemas.microsoft.com/office/powerpoint/2010/main" val="408024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checkerboard(across)">
                                      <p:cBhvr>
                                        <p:cTn id="7" dur="500"/>
                                        <p:tgtEl>
                                          <p:spTgt spid="44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56"/>
                                        </p:tgtEl>
                                        <p:attrNameLst>
                                          <p:attrName>style.visibility</p:attrName>
                                        </p:attrNameLst>
                                      </p:cBhvr>
                                      <p:to>
                                        <p:strVal val="visible"/>
                                      </p:to>
                                    </p:set>
                                    <p:animEffect transition="in" filter="wipe(left)">
                                      <p:cBhvr>
                                        <p:cTn id="12" dur="500"/>
                                        <p:tgtEl>
                                          <p:spTgt spid="44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58"/>
                                        </p:tgtEl>
                                        <p:attrNameLst>
                                          <p:attrName>style.visibility</p:attrName>
                                        </p:attrNameLst>
                                      </p:cBhvr>
                                      <p:to>
                                        <p:strVal val="visible"/>
                                      </p:to>
                                    </p:set>
                                    <p:animEffect transition="in" filter="wipe(left)">
                                      <p:cBhvr>
                                        <p:cTn id="17" dur="500"/>
                                        <p:tgtEl>
                                          <p:spTgt spid="440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54"/>
                                        </p:tgtEl>
                                        <p:attrNameLst>
                                          <p:attrName>style.visibility</p:attrName>
                                        </p:attrNameLst>
                                      </p:cBhvr>
                                      <p:to>
                                        <p:strVal val="visible"/>
                                      </p:to>
                                    </p:set>
                                    <p:animEffect transition="in" filter="wipe(left)">
                                      <p:cBhvr>
                                        <p:cTn id="22" dur="500"/>
                                        <p:tgtEl>
                                          <p:spTgt spid="44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55">
                                            <p:txEl>
                                              <p:pRg st="0" end="0"/>
                                            </p:txEl>
                                          </p:spTgt>
                                        </p:tgtEl>
                                        <p:attrNameLst>
                                          <p:attrName>style.visibility</p:attrName>
                                        </p:attrNameLst>
                                      </p:cBhvr>
                                      <p:to>
                                        <p:strVal val="visible"/>
                                      </p:to>
                                    </p:set>
                                    <p:animEffect transition="in" filter="wipe(left)">
                                      <p:cBhvr>
                                        <p:cTn id="27" dur="500"/>
                                        <p:tgtEl>
                                          <p:spTgt spid="44055">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4055">
                                            <p:txEl>
                                              <p:pRg st="1" end="1"/>
                                            </p:txEl>
                                          </p:spTgt>
                                        </p:tgtEl>
                                        <p:attrNameLst>
                                          <p:attrName>style.visibility</p:attrName>
                                        </p:attrNameLst>
                                      </p:cBhvr>
                                      <p:to>
                                        <p:strVal val="visible"/>
                                      </p:to>
                                    </p:set>
                                    <p:animEffect transition="in" filter="wipe(left)">
                                      <p:cBhvr>
                                        <p:cTn id="31" dur="500"/>
                                        <p:tgtEl>
                                          <p:spTgt spid="44055">
                                            <p:txEl>
                                              <p:pRg st="1" end="1"/>
                                            </p:txEl>
                                          </p:spTgt>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44055">
                                            <p:txEl>
                                              <p:pRg st="2" end="2"/>
                                            </p:txEl>
                                          </p:spTgt>
                                        </p:tgtEl>
                                        <p:attrNameLst>
                                          <p:attrName>style.visibility</p:attrName>
                                        </p:attrNameLst>
                                      </p:cBhvr>
                                      <p:to>
                                        <p:strVal val="visible"/>
                                      </p:to>
                                    </p:set>
                                    <p:animEffect transition="in" filter="wipe(left)">
                                      <p:cBhvr>
                                        <p:cTn id="35" dur="500"/>
                                        <p:tgtEl>
                                          <p:spTgt spid="44055">
                                            <p:txEl>
                                              <p:pRg st="2" end="2"/>
                                            </p:txEl>
                                          </p:spTgt>
                                        </p:tgtEl>
                                      </p:cBhvr>
                                    </p:animEffect>
                                  </p:childTnLst>
                                </p:cTn>
                              </p:par>
                            </p:childTnLst>
                          </p:cTn>
                        </p:par>
                        <p:par>
                          <p:cTn id="36" fill="hold" nodeType="afterGroup">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44055">
                                            <p:txEl>
                                              <p:pRg st="3" end="3"/>
                                            </p:txEl>
                                          </p:spTgt>
                                        </p:tgtEl>
                                        <p:attrNameLst>
                                          <p:attrName>style.visibility</p:attrName>
                                        </p:attrNameLst>
                                      </p:cBhvr>
                                      <p:to>
                                        <p:strVal val="visible"/>
                                      </p:to>
                                    </p:set>
                                    <p:animEffect transition="in" filter="wipe(left)">
                                      <p:cBhvr>
                                        <p:cTn id="39" dur="500"/>
                                        <p:tgtEl>
                                          <p:spTgt spid="44055">
                                            <p:txEl>
                                              <p:pRg st="3" end="3"/>
                                            </p:txEl>
                                          </p:spTgt>
                                        </p:tgtEl>
                                      </p:cBhvr>
                                    </p:animEffect>
                                  </p:childTnLst>
                                </p:cTn>
                              </p:par>
                            </p:childTnLst>
                          </p:cTn>
                        </p:par>
                        <p:par>
                          <p:cTn id="40" fill="hold" nodeType="afterGroup">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44055">
                                            <p:txEl>
                                              <p:pRg st="4" end="4"/>
                                            </p:txEl>
                                          </p:spTgt>
                                        </p:tgtEl>
                                        <p:attrNameLst>
                                          <p:attrName>style.visibility</p:attrName>
                                        </p:attrNameLst>
                                      </p:cBhvr>
                                      <p:to>
                                        <p:strVal val="visible"/>
                                      </p:to>
                                    </p:set>
                                    <p:animEffect transition="in" filter="wipe(left)">
                                      <p:cBhvr>
                                        <p:cTn id="43" dur="500"/>
                                        <p:tgtEl>
                                          <p:spTgt spid="44055">
                                            <p:txEl>
                                              <p:pRg st="4" end="4"/>
                                            </p:txEl>
                                          </p:spTgt>
                                        </p:tgtEl>
                                      </p:cBhvr>
                                    </p:animEffect>
                                  </p:childTnLst>
                                </p:cTn>
                              </p:par>
                            </p:childTnLst>
                          </p:cTn>
                        </p:par>
                        <p:par>
                          <p:cTn id="44" fill="hold" nodeType="afterGroup">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44055">
                                            <p:txEl>
                                              <p:pRg st="5" end="5"/>
                                            </p:txEl>
                                          </p:spTgt>
                                        </p:tgtEl>
                                        <p:attrNameLst>
                                          <p:attrName>style.visibility</p:attrName>
                                        </p:attrNameLst>
                                      </p:cBhvr>
                                      <p:to>
                                        <p:strVal val="visible"/>
                                      </p:to>
                                    </p:set>
                                    <p:animEffect transition="in" filter="wipe(left)">
                                      <p:cBhvr>
                                        <p:cTn id="47" dur="500"/>
                                        <p:tgtEl>
                                          <p:spTgt spid="440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4" grpId="0" autoUpdateAnimBg="0"/>
      <p:bldP spid="44055" grpId="0" build="p" autoUpdateAnimBg="0"/>
      <p:bldP spid="44056" grpId="0" autoUpdateAnimBg="0"/>
      <p:bldP spid="440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3847009" y="94009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0421" name="Text Box 5"/>
          <p:cNvSpPr txBox="1">
            <a:spLocks noChangeArrowheads="1"/>
          </p:cNvSpPr>
          <p:nvPr/>
        </p:nvSpPr>
        <p:spPr bwMode="auto">
          <a:xfrm>
            <a:off x="6031409" y="94486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删除算法</a:t>
            </a:r>
          </a:p>
        </p:txBody>
      </p:sp>
      <p:sp>
        <p:nvSpPr>
          <p:cNvPr id="60422" name="Text Box 6"/>
          <p:cNvSpPr txBox="1">
            <a:spLocks noChangeArrowheads="1"/>
          </p:cNvSpPr>
          <p:nvPr/>
        </p:nvSpPr>
        <p:spPr bwMode="auto">
          <a:xfrm>
            <a:off x="827584" y="26064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60423" name="Line 7"/>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0424" name="Line 8"/>
          <p:cNvSpPr>
            <a:spLocks noChangeShapeType="1"/>
          </p:cNvSpPr>
          <p:nvPr/>
        </p:nvSpPr>
        <p:spPr bwMode="auto">
          <a:xfrm>
            <a:off x="946646" y="146397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0426" name="Text Box 10"/>
          <p:cNvSpPr txBox="1">
            <a:spLocks noChangeArrowheads="1"/>
          </p:cNvSpPr>
          <p:nvPr/>
        </p:nvSpPr>
        <p:spPr bwMode="auto">
          <a:xfrm>
            <a:off x="862509" y="96073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
        <p:nvSpPr>
          <p:cNvPr id="60427" name="Text Box 11"/>
          <p:cNvSpPr txBox="1">
            <a:spLocks noChangeArrowheads="1"/>
          </p:cNvSpPr>
          <p:nvPr/>
        </p:nvSpPr>
        <p:spPr bwMode="auto">
          <a:xfrm>
            <a:off x="862509" y="1752898"/>
            <a:ext cx="58272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a:solidFill>
                  <a:schemeClr val="hlink"/>
                </a:solidFill>
              </a:rPr>
              <a:t>和插入相反，删除在</a:t>
            </a:r>
            <a:r>
              <a:rPr lang="zh-CN" altLang="en-US" sz="2000">
                <a:solidFill>
                  <a:srgbClr val="FF0000"/>
                </a:solidFill>
              </a:rPr>
              <a:t>查找成功</a:t>
            </a:r>
            <a:r>
              <a:rPr lang="zh-CN" altLang="en-US" sz="2000">
                <a:solidFill>
                  <a:schemeClr val="hlink"/>
                </a:solidFill>
              </a:rPr>
              <a:t>之后进行，并且要求</a:t>
            </a:r>
          </a:p>
          <a:p>
            <a:pPr>
              <a:lnSpc>
                <a:spcPct val="120000"/>
              </a:lnSpc>
            </a:pPr>
            <a:r>
              <a:rPr lang="zh-CN" altLang="en-US" sz="2000">
                <a:solidFill>
                  <a:schemeClr val="hlink"/>
                </a:solidFill>
              </a:rPr>
              <a:t>在删除二叉排序树上某个结点之后，</a:t>
            </a:r>
            <a:r>
              <a:rPr lang="zh-CN" altLang="en-US" sz="2000">
                <a:solidFill>
                  <a:srgbClr val="FF0000"/>
                </a:solidFill>
              </a:rPr>
              <a:t>仍然保持二叉</a:t>
            </a:r>
          </a:p>
          <a:p>
            <a:pPr>
              <a:lnSpc>
                <a:spcPct val="120000"/>
              </a:lnSpc>
            </a:pPr>
            <a:r>
              <a:rPr lang="zh-CN" altLang="en-US" sz="2000">
                <a:solidFill>
                  <a:srgbClr val="FF0000"/>
                </a:solidFill>
              </a:rPr>
              <a:t>排序树的特性。</a:t>
            </a:r>
          </a:p>
        </p:txBody>
      </p:sp>
      <p:sp>
        <p:nvSpPr>
          <p:cNvPr id="60428" name="Text Box 12"/>
          <p:cNvSpPr txBox="1">
            <a:spLocks noChangeArrowheads="1"/>
          </p:cNvSpPr>
          <p:nvPr/>
        </p:nvSpPr>
        <p:spPr bwMode="auto">
          <a:xfrm>
            <a:off x="1006971" y="384046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rPr>
              <a:t>可分三种情况讨论：</a:t>
            </a:r>
          </a:p>
        </p:txBody>
      </p:sp>
      <p:sp>
        <p:nvSpPr>
          <p:cNvPr id="60429" name="Text Box 13"/>
          <p:cNvSpPr txBox="1">
            <a:spLocks noChangeArrowheads="1"/>
          </p:cNvSpPr>
          <p:nvPr/>
        </p:nvSpPr>
        <p:spPr bwMode="auto">
          <a:xfrm>
            <a:off x="738684" y="4411960"/>
            <a:ext cx="3405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rPr>
              <a:t>（</a:t>
            </a:r>
            <a:r>
              <a:rPr lang="en-US" altLang="zh-CN" sz="2000">
                <a:solidFill>
                  <a:schemeClr val="hlink"/>
                </a:solidFill>
              </a:rPr>
              <a:t>1</a:t>
            </a:r>
            <a:r>
              <a:rPr lang="zh-CN" altLang="en-US" sz="2000">
                <a:solidFill>
                  <a:schemeClr val="hlink"/>
                </a:solidFill>
              </a:rPr>
              <a:t>）被删除的结点是</a:t>
            </a:r>
            <a:r>
              <a:rPr lang="zh-CN" altLang="en-US" sz="2000">
                <a:solidFill>
                  <a:srgbClr val="FF0000"/>
                </a:solidFill>
              </a:rPr>
              <a:t>叶子</a:t>
            </a:r>
            <a:r>
              <a:rPr lang="zh-CN" altLang="en-US" sz="2000">
                <a:solidFill>
                  <a:schemeClr val="hlink"/>
                </a:solidFill>
              </a:rPr>
              <a:t>；</a:t>
            </a:r>
          </a:p>
        </p:txBody>
      </p:sp>
      <p:sp>
        <p:nvSpPr>
          <p:cNvPr id="60430" name="Text Box 14"/>
          <p:cNvSpPr txBox="1">
            <a:spLocks noChangeArrowheads="1"/>
          </p:cNvSpPr>
          <p:nvPr/>
        </p:nvSpPr>
        <p:spPr bwMode="auto">
          <a:xfrm>
            <a:off x="737096" y="4940598"/>
            <a:ext cx="5713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rPr>
              <a:t>（</a:t>
            </a:r>
            <a:r>
              <a:rPr lang="en-US" altLang="zh-CN" sz="2000">
                <a:solidFill>
                  <a:schemeClr val="hlink"/>
                </a:solidFill>
              </a:rPr>
              <a:t>2</a:t>
            </a:r>
            <a:r>
              <a:rPr lang="zh-CN" altLang="en-US" sz="2000">
                <a:solidFill>
                  <a:schemeClr val="hlink"/>
                </a:solidFill>
              </a:rPr>
              <a:t>）被删除的结点</a:t>
            </a:r>
            <a:r>
              <a:rPr lang="zh-CN" altLang="en-US" sz="2000">
                <a:solidFill>
                  <a:srgbClr val="FF0000"/>
                </a:solidFill>
              </a:rPr>
              <a:t>只有左子树或者只有右子树</a:t>
            </a:r>
            <a:r>
              <a:rPr lang="zh-CN" altLang="en-US" sz="2000">
                <a:solidFill>
                  <a:schemeClr val="hlink"/>
                </a:solidFill>
              </a:rPr>
              <a:t>；</a:t>
            </a:r>
            <a:endParaRPr lang="zh-CN" altLang="en-US" sz="1400"/>
          </a:p>
        </p:txBody>
      </p:sp>
      <p:sp>
        <p:nvSpPr>
          <p:cNvPr id="60431" name="Text Box 15"/>
          <p:cNvSpPr txBox="1">
            <a:spLocks noChangeArrowheads="1"/>
          </p:cNvSpPr>
          <p:nvPr/>
        </p:nvSpPr>
        <p:spPr bwMode="auto">
          <a:xfrm>
            <a:off x="737096" y="5516860"/>
            <a:ext cx="5456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rPr>
              <a:t>（</a:t>
            </a:r>
            <a:r>
              <a:rPr lang="en-US" altLang="zh-CN" sz="2000">
                <a:solidFill>
                  <a:schemeClr val="hlink"/>
                </a:solidFill>
              </a:rPr>
              <a:t>3</a:t>
            </a:r>
            <a:r>
              <a:rPr lang="zh-CN" altLang="en-US" sz="2000">
                <a:solidFill>
                  <a:schemeClr val="hlink"/>
                </a:solidFill>
              </a:rPr>
              <a:t>）被删除的结点</a:t>
            </a:r>
            <a:r>
              <a:rPr lang="zh-CN" altLang="en-US" sz="2000">
                <a:solidFill>
                  <a:srgbClr val="FF0000"/>
                </a:solidFill>
              </a:rPr>
              <a:t>既有左子树，也有右子树</a:t>
            </a:r>
            <a:r>
              <a:rPr lang="zh-CN" altLang="en-US" sz="2000">
                <a:solidFill>
                  <a:schemeClr val="hlink"/>
                </a:solidFill>
              </a:rPr>
              <a:t>。</a:t>
            </a:r>
            <a:endParaRPr lang="zh-CN" altLang="en-US" sz="1400"/>
          </a:p>
        </p:txBody>
      </p:sp>
    </p:spTree>
    <p:extLst>
      <p:ext uri="{BB962C8B-B14F-4D97-AF65-F5344CB8AC3E}">
        <p14:creationId xmlns:p14="http://schemas.microsoft.com/office/powerpoint/2010/main" val="2556752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27"/>
                                        </p:tgtEl>
                                        <p:attrNameLst>
                                          <p:attrName>style.visibility</p:attrName>
                                        </p:attrNameLst>
                                      </p:cBhvr>
                                      <p:to>
                                        <p:strVal val="visible"/>
                                      </p:to>
                                    </p:set>
                                    <p:animEffect transition="in" filter="wipe(up)">
                                      <p:cBhvr>
                                        <p:cTn id="7" dur="500"/>
                                        <p:tgtEl>
                                          <p:spTgt spid="60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28"/>
                                        </p:tgtEl>
                                        <p:attrNameLst>
                                          <p:attrName>style.visibility</p:attrName>
                                        </p:attrNameLst>
                                      </p:cBhvr>
                                      <p:to>
                                        <p:strVal val="visible"/>
                                      </p:to>
                                    </p:set>
                                    <p:animEffect transition="in" filter="wipe(up)">
                                      <p:cBhvr>
                                        <p:cTn id="12" dur="500"/>
                                        <p:tgtEl>
                                          <p:spTgt spid="60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0429"/>
                                        </p:tgtEl>
                                        <p:attrNameLst>
                                          <p:attrName>style.visibility</p:attrName>
                                        </p:attrNameLst>
                                      </p:cBhvr>
                                      <p:to>
                                        <p:strVal val="visible"/>
                                      </p:to>
                                    </p:set>
                                    <p:animEffect transition="in" filter="wipe(up)">
                                      <p:cBhvr>
                                        <p:cTn id="17" dur="500"/>
                                        <p:tgtEl>
                                          <p:spTgt spid="60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30"/>
                                        </p:tgtEl>
                                        <p:attrNameLst>
                                          <p:attrName>style.visibility</p:attrName>
                                        </p:attrNameLst>
                                      </p:cBhvr>
                                      <p:to>
                                        <p:strVal val="visible"/>
                                      </p:to>
                                    </p:set>
                                    <p:animEffect transition="in" filter="wipe(left)">
                                      <p:cBhvr>
                                        <p:cTn id="22" dur="500"/>
                                        <p:tgtEl>
                                          <p:spTgt spid="60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31"/>
                                        </p:tgtEl>
                                        <p:attrNameLst>
                                          <p:attrName>style.visibility</p:attrName>
                                        </p:attrNameLst>
                                      </p:cBhvr>
                                      <p:to>
                                        <p:strVal val="visible"/>
                                      </p:to>
                                    </p:set>
                                    <p:animEffect transition="in" filter="wipe(left)">
                                      <p:cBhvr>
                                        <p:cTn id="27" dur="500"/>
                                        <p:tgtEl>
                                          <p:spTgt spid="60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7" grpId="0"/>
      <p:bldP spid="60428" grpId="0"/>
      <p:bldP spid="60429" grpId="0"/>
      <p:bldP spid="60430" grpId="0"/>
      <p:bldP spid="604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837457" y="888083"/>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1445" name="Text Box 5"/>
          <p:cNvSpPr txBox="1">
            <a:spLocks noChangeArrowheads="1"/>
          </p:cNvSpPr>
          <p:nvPr/>
        </p:nvSpPr>
        <p:spPr bwMode="auto">
          <a:xfrm>
            <a:off x="6021857" y="892845"/>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删除算法</a:t>
            </a:r>
          </a:p>
        </p:txBody>
      </p:sp>
      <p:sp>
        <p:nvSpPr>
          <p:cNvPr id="61446" name="Text Box 6"/>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lang="en-US" altLang="zh-CN" sz="2800" dirty="0" smtClean="0">
                <a:latin typeface="Arial" panose="020B0604020202020204" pitchFamily="34" charset="0"/>
              </a:rPr>
              <a:t>6</a:t>
            </a:r>
            <a:r>
              <a:rPr kumimoji="0" lang="en-US" altLang="zh-CN" sz="2800" dirty="0" smtClean="0">
                <a:latin typeface="Arial" panose="020B0604020202020204" pitchFamily="34" charset="0"/>
              </a:rPr>
              <a:t> </a:t>
            </a:r>
            <a:r>
              <a:rPr kumimoji="0" lang="zh-CN" altLang="en-US" sz="2800" dirty="0">
                <a:latin typeface="Arial" panose="020B0604020202020204" pitchFamily="34" charset="0"/>
              </a:rPr>
              <a:t>章  查找</a:t>
            </a:r>
          </a:p>
        </p:txBody>
      </p:sp>
      <p:sp>
        <p:nvSpPr>
          <p:cNvPr id="61447"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1448" name="Line 8"/>
          <p:cNvSpPr>
            <a:spLocks noChangeShapeType="1"/>
          </p:cNvSpPr>
          <p:nvPr/>
        </p:nvSpPr>
        <p:spPr bwMode="auto">
          <a:xfrm>
            <a:off x="937094" y="1411958"/>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1450" name="Text Box 10"/>
          <p:cNvSpPr txBox="1">
            <a:spLocks noChangeArrowheads="1"/>
          </p:cNvSpPr>
          <p:nvPr/>
        </p:nvSpPr>
        <p:spPr bwMode="auto">
          <a:xfrm>
            <a:off x="852957" y="908720"/>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smtClean="0">
                <a:latin typeface="Arial" panose="020B0604020202020204" pitchFamily="34" charset="0"/>
              </a:rPr>
              <a:t>6</a:t>
            </a:r>
            <a:r>
              <a:rPr kumimoji="0" lang="en-US" altLang="zh-CN" sz="2000" dirty="0" smtClean="0">
                <a:latin typeface="Arial" panose="020B0604020202020204" pitchFamily="34" charset="0"/>
              </a:rPr>
              <a:t>.3  </a:t>
            </a:r>
            <a:r>
              <a:rPr lang="zh-CN" altLang="en-US" sz="2000" dirty="0"/>
              <a:t>基于树的查找 </a:t>
            </a:r>
          </a:p>
        </p:txBody>
      </p:sp>
      <p:sp>
        <p:nvSpPr>
          <p:cNvPr id="61451" name="Text Box 11"/>
          <p:cNvSpPr txBox="1">
            <a:spLocks noChangeArrowheads="1"/>
          </p:cNvSpPr>
          <p:nvPr/>
        </p:nvSpPr>
        <p:spPr bwMode="auto">
          <a:xfrm>
            <a:off x="976782" y="152308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400"/>
          </a:p>
        </p:txBody>
      </p:sp>
      <p:grpSp>
        <p:nvGrpSpPr>
          <p:cNvPr id="61453" name="Group 13"/>
          <p:cNvGrpSpPr>
            <a:grpSpLocks/>
          </p:cNvGrpSpPr>
          <p:nvPr/>
        </p:nvGrpSpPr>
        <p:grpSpPr bwMode="auto">
          <a:xfrm>
            <a:off x="2005482" y="2664495"/>
            <a:ext cx="5545137" cy="3429000"/>
            <a:chOff x="432" y="1248"/>
            <a:chExt cx="3910" cy="2160"/>
          </a:xfrm>
        </p:grpSpPr>
        <p:sp>
          <p:nvSpPr>
            <p:cNvPr id="61454" name="Line 14"/>
            <p:cNvSpPr>
              <a:spLocks noChangeShapeType="1"/>
            </p:cNvSpPr>
            <p:nvPr/>
          </p:nvSpPr>
          <p:spPr bwMode="auto">
            <a:xfrm>
              <a:off x="1536" y="1824"/>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55" name="Line 15"/>
            <p:cNvSpPr>
              <a:spLocks noChangeShapeType="1"/>
            </p:cNvSpPr>
            <p:nvPr/>
          </p:nvSpPr>
          <p:spPr bwMode="auto">
            <a:xfrm flipH="1">
              <a:off x="1536" y="1440"/>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56" name="Line 16"/>
            <p:cNvSpPr>
              <a:spLocks noChangeShapeType="1"/>
            </p:cNvSpPr>
            <p:nvPr/>
          </p:nvSpPr>
          <p:spPr bwMode="auto">
            <a:xfrm flipH="1">
              <a:off x="803" y="1837"/>
              <a:ext cx="384" cy="24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57" name="Line 17"/>
            <p:cNvSpPr>
              <a:spLocks noChangeShapeType="1"/>
            </p:cNvSpPr>
            <p:nvPr/>
          </p:nvSpPr>
          <p:spPr bwMode="auto">
            <a:xfrm>
              <a:off x="2496" y="1440"/>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58" name="Line 18"/>
            <p:cNvSpPr>
              <a:spLocks noChangeShapeType="1"/>
            </p:cNvSpPr>
            <p:nvPr/>
          </p:nvSpPr>
          <p:spPr bwMode="auto">
            <a:xfrm flipH="1">
              <a:off x="1597" y="2304"/>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59" name="Line 19"/>
            <p:cNvSpPr>
              <a:spLocks noChangeShapeType="1"/>
            </p:cNvSpPr>
            <p:nvPr/>
          </p:nvSpPr>
          <p:spPr bwMode="auto">
            <a:xfrm>
              <a:off x="3312" y="1824"/>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60" name="Line 20"/>
            <p:cNvSpPr>
              <a:spLocks noChangeShapeType="1"/>
            </p:cNvSpPr>
            <p:nvPr/>
          </p:nvSpPr>
          <p:spPr bwMode="auto">
            <a:xfrm flipH="1">
              <a:off x="3421" y="2278"/>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61" name="Line 21"/>
            <p:cNvSpPr>
              <a:spLocks noChangeShapeType="1"/>
            </p:cNvSpPr>
            <p:nvPr/>
          </p:nvSpPr>
          <p:spPr bwMode="auto">
            <a:xfrm>
              <a:off x="3491" y="2771"/>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62" name="Line 22"/>
            <p:cNvSpPr>
              <a:spLocks noChangeShapeType="1"/>
            </p:cNvSpPr>
            <p:nvPr/>
          </p:nvSpPr>
          <p:spPr bwMode="auto">
            <a:xfrm flipH="1">
              <a:off x="960" y="2784"/>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1463" name="Oval 23"/>
            <p:cNvSpPr>
              <a:spLocks noChangeArrowheads="1"/>
            </p:cNvSpPr>
            <p:nvPr/>
          </p:nvSpPr>
          <p:spPr bwMode="auto">
            <a:xfrm>
              <a:off x="2064" y="124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50</a:t>
              </a:r>
            </a:p>
          </p:txBody>
        </p:sp>
        <p:sp>
          <p:nvSpPr>
            <p:cNvPr id="61464" name="Oval 24"/>
            <p:cNvSpPr>
              <a:spLocks noChangeArrowheads="1"/>
            </p:cNvSpPr>
            <p:nvPr/>
          </p:nvSpPr>
          <p:spPr bwMode="auto">
            <a:xfrm>
              <a:off x="2915" y="1597"/>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80</a:t>
              </a:r>
            </a:p>
          </p:txBody>
        </p:sp>
        <p:sp>
          <p:nvSpPr>
            <p:cNvPr id="61465" name="Oval 25"/>
            <p:cNvSpPr>
              <a:spLocks noChangeArrowheads="1"/>
            </p:cNvSpPr>
            <p:nvPr/>
          </p:nvSpPr>
          <p:spPr bwMode="auto">
            <a:xfrm>
              <a:off x="432" y="2016"/>
              <a:ext cx="432" cy="336"/>
            </a:xfrm>
            <a:prstGeom prst="ellipse">
              <a:avLst/>
            </a:prstGeom>
            <a:solidFill>
              <a:srgbClr val="FFEAD5"/>
            </a:solidFill>
            <a:ln w="254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20</a:t>
              </a:r>
            </a:p>
          </p:txBody>
        </p:sp>
        <p:sp>
          <p:nvSpPr>
            <p:cNvPr id="61466" name="Oval 26"/>
            <p:cNvSpPr>
              <a:spLocks noChangeArrowheads="1"/>
            </p:cNvSpPr>
            <p:nvPr/>
          </p:nvSpPr>
          <p:spPr bwMode="auto">
            <a:xfrm>
              <a:off x="3648" y="196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90</a:t>
              </a:r>
            </a:p>
          </p:txBody>
        </p:sp>
        <p:sp>
          <p:nvSpPr>
            <p:cNvPr id="61467" name="Oval 27"/>
            <p:cNvSpPr>
              <a:spLocks noChangeArrowheads="1"/>
            </p:cNvSpPr>
            <p:nvPr/>
          </p:nvSpPr>
          <p:spPr bwMode="auto">
            <a:xfrm>
              <a:off x="1872" y="2016"/>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40</a:t>
              </a:r>
            </a:p>
          </p:txBody>
        </p:sp>
        <p:sp>
          <p:nvSpPr>
            <p:cNvPr id="61468" name="Oval 28"/>
            <p:cNvSpPr>
              <a:spLocks noChangeArrowheads="1"/>
            </p:cNvSpPr>
            <p:nvPr/>
          </p:nvSpPr>
          <p:spPr bwMode="auto">
            <a:xfrm>
              <a:off x="1296" y="2544"/>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35</a:t>
              </a:r>
            </a:p>
          </p:txBody>
        </p:sp>
        <p:sp>
          <p:nvSpPr>
            <p:cNvPr id="61469" name="Oval 29"/>
            <p:cNvSpPr>
              <a:spLocks noChangeArrowheads="1"/>
            </p:cNvSpPr>
            <p:nvPr/>
          </p:nvSpPr>
          <p:spPr bwMode="auto">
            <a:xfrm>
              <a:off x="3910" y="2998"/>
              <a:ext cx="432" cy="336"/>
            </a:xfrm>
            <a:prstGeom prst="ellipse">
              <a:avLst/>
            </a:prstGeom>
            <a:solidFill>
              <a:srgbClr val="FFEAD5"/>
            </a:solidFill>
            <a:ln w="349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88</a:t>
              </a:r>
            </a:p>
          </p:txBody>
        </p:sp>
        <p:sp>
          <p:nvSpPr>
            <p:cNvPr id="61470" name="Oval 30"/>
            <p:cNvSpPr>
              <a:spLocks noChangeArrowheads="1"/>
            </p:cNvSpPr>
            <p:nvPr/>
          </p:nvSpPr>
          <p:spPr bwMode="auto">
            <a:xfrm>
              <a:off x="672" y="3072"/>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32</a:t>
              </a:r>
            </a:p>
          </p:txBody>
        </p:sp>
        <p:sp>
          <p:nvSpPr>
            <p:cNvPr id="61471" name="Oval 31"/>
            <p:cNvSpPr>
              <a:spLocks noChangeArrowheads="1"/>
            </p:cNvSpPr>
            <p:nvPr/>
          </p:nvSpPr>
          <p:spPr bwMode="auto">
            <a:xfrm>
              <a:off x="3120" y="2496"/>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85</a:t>
              </a:r>
            </a:p>
          </p:txBody>
        </p:sp>
        <p:sp>
          <p:nvSpPr>
            <p:cNvPr id="61472" name="Oval 32"/>
            <p:cNvSpPr>
              <a:spLocks noChangeArrowheads="1"/>
            </p:cNvSpPr>
            <p:nvPr/>
          </p:nvSpPr>
          <p:spPr bwMode="auto">
            <a:xfrm>
              <a:off x="1152" y="1584"/>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30</a:t>
              </a:r>
            </a:p>
          </p:txBody>
        </p:sp>
      </p:grpSp>
      <p:sp>
        <p:nvSpPr>
          <p:cNvPr id="61473" name="Rectangle 33"/>
          <p:cNvSpPr>
            <a:spLocks noChangeArrowheads="1"/>
          </p:cNvSpPr>
          <p:nvPr/>
        </p:nvSpPr>
        <p:spPr bwMode="auto">
          <a:xfrm>
            <a:off x="765644" y="1570708"/>
            <a:ext cx="53451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a:t>
            </a:r>
            <a:r>
              <a:rPr lang="en-US" altLang="zh-CN" sz="2000">
                <a:solidFill>
                  <a:schemeClr val="hlink"/>
                </a:solidFill>
                <a:latin typeface="Times New Roman" panose="02020603050405020304" pitchFamily="18" charset="0"/>
              </a:rPr>
              <a:t>1</a:t>
            </a:r>
            <a:r>
              <a:rPr lang="zh-CN" altLang="en-US" sz="2000">
                <a:solidFill>
                  <a:schemeClr val="hlink"/>
                </a:solidFill>
                <a:latin typeface="Times New Roman" panose="02020603050405020304" pitchFamily="18" charset="0"/>
              </a:rPr>
              <a:t>）被删除的结点是</a:t>
            </a:r>
            <a:r>
              <a:rPr lang="zh-CN" altLang="en-US" sz="2000">
                <a:solidFill>
                  <a:srgbClr val="FF0000"/>
                </a:solidFill>
                <a:latin typeface="Times New Roman" panose="02020603050405020304" pitchFamily="18" charset="0"/>
              </a:rPr>
              <a:t>叶子</a:t>
            </a:r>
            <a:r>
              <a:rPr lang="zh-CN" altLang="en-US" sz="2000">
                <a:solidFill>
                  <a:schemeClr val="hlink"/>
                </a:solidFill>
                <a:latin typeface="Times New Roman" panose="02020603050405020304" pitchFamily="18" charset="0"/>
              </a:rPr>
              <a:t>结点</a:t>
            </a:r>
          </a:p>
        </p:txBody>
      </p:sp>
      <p:sp>
        <p:nvSpPr>
          <p:cNvPr id="61476" name="Text Box 36"/>
          <p:cNvSpPr txBox="1">
            <a:spLocks noChangeArrowheads="1"/>
          </p:cNvSpPr>
          <p:nvPr/>
        </p:nvSpPr>
        <p:spPr bwMode="auto">
          <a:xfrm>
            <a:off x="925982" y="2126333"/>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latin typeface="Times New Roman" panose="02020603050405020304" pitchFamily="18" charset="0"/>
              </a:rPr>
              <a:t>例如</a:t>
            </a:r>
            <a:r>
              <a:rPr lang="en-US" altLang="zh-CN" sz="2000">
                <a:solidFill>
                  <a:schemeClr val="hlink"/>
                </a:solidFill>
                <a:latin typeface="Times New Roman" panose="02020603050405020304" pitchFamily="18" charset="0"/>
              </a:rPr>
              <a:t>:</a:t>
            </a:r>
          </a:p>
        </p:txBody>
      </p:sp>
      <p:sp>
        <p:nvSpPr>
          <p:cNvPr id="61477" name="Text Box 37"/>
          <p:cNvSpPr txBox="1">
            <a:spLocks noChangeArrowheads="1"/>
          </p:cNvSpPr>
          <p:nvPr/>
        </p:nvSpPr>
        <p:spPr bwMode="auto">
          <a:xfrm>
            <a:off x="5878982" y="2202533"/>
            <a:ext cx="32908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被删关键字 </a:t>
            </a:r>
            <a:r>
              <a:rPr lang="en-US" altLang="zh-CN" sz="2000">
                <a:solidFill>
                  <a:schemeClr val="hlink"/>
                </a:solidFill>
                <a:latin typeface="Times New Roman" panose="02020603050405020304" pitchFamily="18" charset="0"/>
              </a:rPr>
              <a:t>= </a:t>
            </a:r>
            <a:r>
              <a:rPr lang="en-US" altLang="zh-CN" sz="2000">
                <a:solidFill>
                  <a:srgbClr val="FF0000"/>
                </a:solidFill>
                <a:latin typeface="Times New Roman" panose="02020603050405020304" pitchFamily="18" charset="0"/>
              </a:rPr>
              <a:t>20</a:t>
            </a:r>
          </a:p>
        </p:txBody>
      </p:sp>
      <p:sp useBgFill="1">
        <p:nvSpPr>
          <p:cNvPr id="61478" name="Text Box 38"/>
          <p:cNvSpPr txBox="1">
            <a:spLocks noChangeArrowheads="1"/>
          </p:cNvSpPr>
          <p:nvPr/>
        </p:nvSpPr>
        <p:spPr bwMode="auto">
          <a:xfrm>
            <a:off x="8126882" y="2204120"/>
            <a:ext cx="441146"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ea typeface="宋体" panose="02010600030101010101" pitchFamily="2" charset="-122"/>
              </a:rPr>
              <a:t>88</a:t>
            </a:r>
          </a:p>
        </p:txBody>
      </p:sp>
      <p:sp>
        <p:nvSpPr>
          <p:cNvPr id="61479" name="Text Box 39"/>
          <p:cNvSpPr txBox="1">
            <a:spLocks noChangeArrowheads="1"/>
          </p:cNvSpPr>
          <p:nvPr/>
        </p:nvSpPr>
        <p:spPr bwMode="auto">
          <a:xfrm>
            <a:off x="1068857" y="6093495"/>
            <a:ext cx="48013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latin typeface="Times New Roman" panose="02020603050405020304" pitchFamily="18" charset="0"/>
              </a:rPr>
              <a:t>其双亲结点中相应指针域的值改为“空”</a:t>
            </a:r>
          </a:p>
        </p:txBody>
      </p:sp>
      <p:sp>
        <p:nvSpPr>
          <p:cNvPr id="61480" name="Freeform 40"/>
          <p:cNvSpPr>
            <a:spLocks/>
          </p:cNvSpPr>
          <p:nvPr/>
        </p:nvSpPr>
        <p:spPr bwMode="auto">
          <a:xfrm>
            <a:off x="4669307" y="2059658"/>
            <a:ext cx="649287" cy="57467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hlink"/>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1481" name="Oval 41"/>
          <p:cNvSpPr>
            <a:spLocks noChangeArrowheads="1"/>
          </p:cNvSpPr>
          <p:nvPr/>
        </p:nvSpPr>
        <p:spPr bwMode="auto">
          <a:xfrm>
            <a:off x="1718144" y="3752230"/>
            <a:ext cx="259766" cy="432792"/>
          </a:xfrm>
          <a:prstGeom prst="ellipse">
            <a:avLst/>
          </a:prstGeom>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a:p>
        </p:txBody>
      </p:sp>
      <p:sp useBgFill="1">
        <p:nvSpPr>
          <p:cNvPr id="61482" name="Oval 42"/>
          <p:cNvSpPr>
            <a:spLocks noChangeArrowheads="1"/>
          </p:cNvSpPr>
          <p:nvPr/>
        </p:nvSpPr>
        <p:spPr bwMode="auto">
          <a:xfrm>
            <a:off x="6182194" y="5264323"/>
            <a:ext cx="259766" cy="432792"/>
          </a:xfrm>
          <a:prstGeom prst="ellipse">
            <a:avLst/>
          </a:prstGeom>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a:p>
        </p:txBody>
      </p:sp>
    </p:spTree>
    <p:extLst>
      <p:ext uri="{BB962C8B-B14F-4D97-AF65-F5344CB8AC3E}">
        <p14:creationId xmlns:p14="http://schemas.microsoft.com/office/powerpoint/2010/main" val="366503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wipe(left)">
                                      <p:cBhvr>
                                        <p:cTn id="7" dur="500"/>
                                        <p:tgtEl>
                                          <p:spTgt spid="6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6"/>
                                        </p:tgtEl>
                                        <p:attrNameLst>
                                          <p:attrName>style.visibility</p:attrName>
                                        </p:attrNameLst>
                                      </p:cBhvr>
                                      <p:to>
                                        <p:strVal val="visible"/>
                                      </p:to>
                                    </p:set>
                                    <p:animEffect transition="in" filter="wipe(left)">
                                      <p:cBhvr>
                                        <p:cTn id="12" dur="500"/>
                                        <p:tgtEl>
                                          <p:spTgt spid="6147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1480"/>
                                        </p:tgtEl>
                                        <p:attrNameLst>
                                          <p:attrName>style.visibility</p:attrName>
                                        </p:attrNameLst>
                                      </p:cBhvr>
                                      <p:to>
                                        <p:strVal val="visible"/>
                                      </p:to>
                                    </p:set>
                                    <p:animEffect transition="in" filter="wipe(up)">
                                      <p:cBhvr>
                                        <p:cTn id="16" dur="500"/>
                                        <p:tgtEl>
                                          <p:spTgt spid="61480"/>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61453"/>
                                        </p:tgtEl>
                                        <p:attrNameLst>
                                          <p:attrName>style.visibility</p:attrName>
                                        </p:attrNameLst>
                                      </p:cBhvr>
                                      <p:to>
                                        <p:strVal val="visible"/>
                                      </p:to>
                                    </p:set>
                                    <p:animEffect transition="in" filter="wipe(up)">
                                      <p:cBhvr>
                                        <p:cTn id="20" dur="500"/>
                                        <p:tgtEl>
                                          <p:spTgt spid="614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477"/>
                                        </p:tgtEl>
                                        <p:attrNameLst>
                                          <p:attrName>style.visibility</p:attrName>
                                        </p:attrNameLst>
                                      </p:cBhvr>
                                      <p:to>
                                        <p:strVal val="visible"/>
                                      </p:to>
                                    </p:set>
                                    <p:animEffect transition="in" filter="wipe(left)">
                                      <p:cBhvr>
                                        <p:cTn id="25" dur="500"/>
                                        <p:tgtEl>
                                          <p:spTgt spid="614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481"/>
                                        </p:tgtEl>
                                        <p:attrNameLst>
                                          <p:attrName>style.visibility</p:attrName>
                                        </p:attrNameLst>
                                      </p:cBhvr>
                                      <p:to>
                                        <p:strVal val="visible"/>
                                      </p:to>
                                    </p:set>
                                    <p:animEffect transition="in" filter="wipe(left)">
                                      <p:cBhvr>
                                        <p:cTn id="30" dur="500"/>
                                        <p:tgtEl>
                                          <p:spTgt spid="6148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1478"/>
                                        </p:tgtEl>
                                        <p:attrNameLst>
                                          <p:attrName>style.visibility</p:attrName>
                                        </p:attrNameLst>
                                      </p:cBhvr>
                                      <p:to>
                                        <p:strVal val="visible"/>
                                      </p:to>
                                    </p:set>
                                    <p:animEffect transition="in" filter="wipe(left)">
                                      <p:cBhvr>
                                        <p:cTn id="35" dur="500"/>
                                        <p:tgtEl>
                                          <p:spTgt spid="6147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1482"/>
                                        </p:tgtEl>
                                        <p:attrNameLst>
                                          <p:attrName>style.visibility</p:attrName>
                                        </p:attrNameLst>
                                      </p:cBhvr>
                                      <p:to>
                                        <p:strVal val="visible"/>
                                      </p:to>
                                    </p:set>
                                    <p:animEffect transition="in" filter="wipe(up)">
                                      <p:cBhvr>
                                        <p:cTn id="40" dur="500"/>
                                        <p:tgtEl>
                                          <p:spTgt spid="614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1479"/>
                                        </p:tgtEl>
                                        <p:attrNameLst>
                                          <p:attrName>style.visibility</p:attrName>
                                        </p:attrNameLst>
                                      </p:cBhvr>
                                      <p:to>
                                        <p:strVal val="visible"/>
                                      </p:to>
                                    </p:set>
                                    <p:animEffect transition="in" filter="wipe(up)">
                                      <p:cBhvr>
                                        <p:cTn id="45" dur="500"/>
                                        <p:tgtEl>
                                          <p:spTgt spid="6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autoUpdateAnimBg="0"/>
      <p:bldP spid="61476" grpId="0" autoUpdateAnimBg="0"/>
      <p:bldP spid="61477" grpId="0" autoUpdateAnimBg="0"/>
      <p:bldP spid="61478" grpId="0" animBg="1" autoUpdateAnimBg="0"/>
      <p:bldP spid="61479" grpId="0" autoUpdateAnimBg="0"/>
      <p:bldP spid="61480" grpId="0" animBg="1"/>
      <p:bldP spid="61481" grpId="0" animBg="1"/>
      <p:bldP spid="614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3811588" y="74453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2469" name="Text Box 5"/>
          <p:cNvSpPr txBox="1">
            <a:spLocks noChangeArrowheads="1"/>
          </p:cNvSpPr>
          <p:nvPr/>
        </p:nvSpPr>
        <p:spPr bwMode="auto">
          <a:xfrm>
            <a:off x="5995988" y="74930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删除算法</a:t>
            </a:r>
          </a:p>
        </p:txBody>
      </p:sp>
      <p:sp>
        <p:nvSpPr>
          <p:cNvPr id="62470" name="Text Box 6"/>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62471"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2472" name="Line 8"/>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2474" name="Text Box 10"/>
          <p:cNvSpPr txBox="1">
            <a:spLocks noChangeArrowheads="1"/>
          </p:cNvSpPr>
          <p:nvPr/>
        </p:nvSpPr>
        <p:spPr bwMode="auto">
          <a:xfrm>
            <a:off x="827088" y="76517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
        <p:nvSpPr>
          <p:cNvPr id="62503" name="Text Box 39"/>
          <p:cNvSpPr txBox="1">
            <a:spLocks noChangeArrowheads="1"/>
          </p:cNvSpPr>
          <p:nvPr/>
        </p:nvSpPr>
        <p:spPr bwMode="auto">
          <a:xfrm>
            <a:off x="950913" y="137953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400"/>
          </a:p>
        </p:txBody>
      </p:sp>
      <p:grpSp>
        <p:nvGrpSpPr>
          <p:cNvPr id="62504" name="Group 40"/>
          <p:cNvGrpSpPr>
            <a:grpSpLocks/>
          </p:cNvGrpSpPr>
          <p:nvPr/>
        </p:nvGrpSpPr>
        <p:grpSpPr bwMode="auto">
          <a:xfrm>
            <a:off x="1979613" y="2492375"/>
            <a:ext cx="5545137" cy="3429000"/>
            <a:chOff x="432" y="1248"/>
            <a:chExt cx="3910" cy="2160"/>
          </a:xfrm>
        </p:grpSpPr>
        <p:sp>
          <p:nvSpPr>
            <p:cNvPr id="62505" name="Line 41"/>
            <p:cNvSpPr>
              <a:spLocks noChangeShapeType="1"/>
            </p:cNvSpPr>
            <p:nvPr/>
          </p:nvSpPr>
          <p:spPr bwMode="auto">
            <a:xfrm>
              <a:off x="1536" y="1824"/>
              <a:ext cx="384"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06" name="Line 42"/>
            <p:cNvSpPr>
              <a:spLocks noChangeShapeType="1"/>
            </p:cNvSpPr>
            <p:nvPr/>
          </p:nvSpPr>
          <p:spPr bwMode="auto">
            <a:xfrm flipH="1">
              <a:off x="1536" y="1440"/>
              <a:ext cx="528"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07" name="Line 43"/>
            <p:cNvSpPr>
              <a:spLocks noChangeShapeType="1"/>
            </p:cNvSpPr>
            <p:nvPr/>
          </p:nvSpPr>
          <p:spPr bwMode="auto">
            <a:xfrm flipH="1">
              <a:off x="803" y="1837"/>
              <a:ext cx="384"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08" name="Line 44"/>
            <p:cNvSpPr>
              <a:spLocks noChangeShapeType="1"/>
            </p:cNvSpPr>
            <p:nvPr/>
          </p:nvSpPr>
          <p:spPr bwMode="auto">
            <a:xfrm>
              <a:off x="2496" y="1440"/>
              <a:ext cx="480"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09" name="Line 45"/>
            <p:cNvSpPr>
              <a:spLocks noChangeShapeType="1"/>
            </p:cNvSpPr>
            <p:nvPr/>
          </p:nvSpPr>
          <p:spPr bwMode="auto">
            <a:xfrm flipH="1">
              <a:off x="1597" y="2304"/>
              <a:ext cx="336"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10" name="Line 46"/>
            <p:cNvSpPr>
              <a:spLocks noChangeShapeType="1"/>
            </p:cNvSpPr>
            <p:nvPr/>
          </p:nvSpPr>
          <p:spPr bwMode="auto">
            <a:xfrm>
              <a:off x="3312" y="1824"/>
              <a:ext cx="384" cy="19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11" name="Line 47"/>
            <p:cNvSpPr>
              <a:spLocks noChangeShapeType="1"/>
            </p:cNvSpPr>
            <p:nvPr/>
          </p:nvSpPr>
          <p:spPr bwMode="auto">
            <a:xfrm flipH="1">
              <a:off x="3421" y="2278"/>
              <a:ext cx="336"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12" name="Line 48"/>
            <p:cNvSpPr>
              <a:spLocks noChangeShapeType="1"/>
            </p:cNvSpPr>
            <p:nvPr/>
          </p:nvSpPr>
          <p:spPr bwMode="auto">
            <a:xfrm>
              <a:off x="3491" y="2771"/>
              <a:ext cx="480" cy="2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13" name="Line 49"/>
            <p:cNvSpPr>
              <a:spLocks noChangeShapeType="1"/>
            </p:cNvSpPr>
            <p:nvPr/>
          </p:nvSpPr>
          <p:spPr bwMode="auto">
            <a:xfrm flipH="1">
              <a:off x="960" y="2784"/>
              <a:ext cx="384" cy="2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2514" name="Oval 50"/>
            <p:cNvSpPr>
              <a:spLocks noChangeArrowheads="1"/>
            </p:cNvSpPr>
            <p:nvPr/>
          </p:nvSpPr>
          <p:spPr bwMode="auto">
            <a:xfrm>
              <a:off x="2064" y="124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50</a:t>
              </a:r>
            </a:p>
          </p:txBody>
        </p:sp>
        <p:sp>
          <p:nvSpPr>
            <p:cNvPr id="62515" name="Oval 51"/>
            <p:cNvSpPr>
              <a:spLocks noChangeArrowheads="1"/>
            </p:cNvSpPr>
            <p:nvPr/>
          </p:nvSpPr>
          <p:spPr bwMode="auto">
            <a:xfrm>
              <a:off x="2915" y="1597"/>
              <a:ext cx="432" cy="336"/>
            </a:xfrm>
            <a:prstGeom prst="ellipse">
              <a:avLst/>
            </a:prstGeom>
            <a:solidFill>
              <a:srgbClr val="FFEAD5"/>
            </a:solidFill>
            <a:ln w="34925"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80</a:t>
              </a:r>
            </a:p>
          </p:txBody>
        </p:sp>
        <p:sp>
          <p:nvSpPr>
            <p:cNvPr id="62516" name="Oval 52"/>
            <p:cNvSpPr>
              <a:spLocks noChangeArrowheads="1"/>
            </p:cNvSpPr>
            <p:nvPr/>
          </p:nvSpPr>
          <p:spPr bwMode="auto">
            <a:xfrm>
              <a:off x="432" y="2016"/>
              <a:ext cx="432" cy="336"/>
            </a:xfrm>
            <a:prstGeom prst="ellipse">
              <a:avLst/>
            </a:prstGeom>
            <a:solidFill>
              <a:srgbClr val="D8E7F8"/>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20</a:t>
              </a:r>
            </a:p>
          </p:txBody>
        </p:sp>
        <p:sp>
          <p:nvSpPr>
            <p:cNvPr id="62517" name="Oval 53"/>
            <p:cNvSpPr>
              <a:spLocks noChangeArrowheads="1"/>
            </p:cNvSpPr>
            <p:nvPr/>
          </p:nvSpPr>
          <p:spPr bwMode="auto">
            <a:xfrm>
              <a:off x="3648" y="196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90</a:t>
              </a:r>
            </a:p>
          </p:txBody>
        </p:sp>
        <p:sp>
          <p:nvSpPr>
            <p:cNvPr id="62518" name="Oval 54"/>
            <p:cNvSpPr>
              <a:spLocks noChangeArrowheads="1"/>
            </p:cNvSpPr>
            <p:nvPr/>
          </p:nvSpPr>
          <p:spPr bwMode="auto">
            <a:xfrm>
              <a:off x="1872" y="2016"/>
              <a:ext cx="432" cy="336"/>
            </a:xfrm>
            <a:prstGeom prst="ellipse">
              <a:avLst/>
            </a:prstGeom>
            <a:solidFill>
              <a:srgbClr val="FFEAD5"/>
            </a:solidFill>
            <a:ln w="34925"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40</a:t>
              </a:r>
            </a:p>
          </p:txBody>
        </p:sp>
        <p:sp>
          <p:nvSpPr>
            <p:cNvPr id="62519" name="Oval 55"/>
            <p:cNvSpPr>
              <a:spLocks noChangeArrowheads="1"/>
            </p:cNvSpPr>
            <p:nvPr/>
          </p:nvSpPr>
          <p:spPr bwMode="auto">
            <a:xfrm>
              <a:off x="1296" y="2544"/>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35</a:t>
              </a:r>
            </a:p>
          </p:txBody>
        </p:sp>
        <p:sp>
          <p:nvSpPr>
            <p:cNvPr id="62520" name="Oval 56"/>
            <p:cNvSpPr>
              <a:spLocks noChangeArrowheads="1"/>
            </p:cNvSpPr>
            <p:nvPr/>
          </p:nvSpPr>
          <p:spPr bwMode="auto">
            <a:xfrm>
              <a:off x="3910" y="299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88</a:t>
              </a:r>
            </a:p>
          </p:txBody>
        </p:sp>
        <p:sp>
          <p:nvSpPr>
            <p:cNvPr id="62521" name="Oval 57"/>
            <p:cNvSpPr>
              <a:spLocks noChangeArrowheads="1"/>
            </p:cNvSpPr>
            <p:nvPr/>
          </p:nvSpPr>
          <p:spPr bwMode="auto">
            <a:xfrm>
              <a:off x="672" y="3072"/>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32</a:t>
              </a:r>
            </a:p>
          </p:txBody>
        </p:sp>
        <p:sp>
          <p:nvSpPr>
            <p:cNvPr id="62522" name="Oval 58"/>
            <p:cNvSpPr>
              <a:spLocks noChangeArrowheads="1"/>
            </p:cNvSpPr>
            <p:nvPr/>
          </p:nvSpPr>
          <p:spPr bwMode="auto">
            <a:xfrm>
              <a:off x="3120" y="2496"/>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85</a:t>
              </a:r>
            </a:p>
          </p:txBody>
        </p:sp>
        <p:sp>
          <p:nvSpPr>
            <p:cNvPr id="62523" name="Oval 59"/>
            <p:cNvSpPr>
              <a:spLocks noChangeArrowheads="1"/>
            </p:cNvSpPr>
            <p:nvPr/>
          </p:nvSpPr>
          <p:spPr bwMode="auto">
            <a:xfrm>
              <a:off x="1152" y="1584"/>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30</a:t>
              </a:r>
            </a:p>
          </p:txBody>
        </p:sp>
      </p:grpSp>
      <p:sp>
        <p:nvSpPr>
          <p:cNvPr id="62524" name="Rectangle 60"/>
          <p:cNvSpPr>
            <a:spLocks noChangeArrowheads="1"/>
          </p:cNvSpPr>
          <p:nvPr/>
        </p:nvSpPr>
        <p:spPr bwMode="auto">
          <a:xfrm>
            <a:off x="739775" y="1427163"/>
            <a:ext cx="7577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a:t>
            </a:r>
            <a:r>
              <a:rPr lang="en-US" altLang="zh-CN" sz="2000">
                <a:solidFill>
                  <a:schemeClr val="hlink"/>
                </a:solidFill>
                <a:latin typeface="Times New Roman" panose="02020603050405020304" pitchFamily="18" charset="0"/>
              </a:rPr>
              <a:t>2</a:t>
            </a:r>
            <a:r>
              <a:rPr lang="zh-CN" altLang="en-US" sz="2000">
                <a:solidFill>
                  <a:schemeClr val="hlink"/>
                </a:solidFill>
                <a:latin typeface="Times New Roman" panose="02020603050405020304" pitchFamily="18" charset="0"/>
              </a:rPr>
              <a:t>）被删除的结点</a:t>
            </a:r>
            <a:r>
              <a:rPr lang="zh-CN" altLang="en-US" sz="2000">
                <a:solidFill>
                  <a:srgbClr val="FF0000"/>
                </a:solidFill>
              </a:rPr>
              <a:t>只有左子树</a:t>
            </a:r>
            <a:r>
              <a:rPr lang="zh-CN" altLang="en-US" sz="2000">
                <a:solidFill>
                  <a:schemeClr val="hlink"/>
                </a:solidFill>
              </a:rPr>
              <a:t>或</a:t>
            </a:r>
            <a:r>
              <a:rPr lang="zh-CN" altLang="en-US" sz="2000">
                <a:solidFill>
                  <a:srgbClr val="FF0000"/>
                </a:solidFill>
              </a:rPr>
              <a:t>只有右子树</a:t>
            </a:r>
            <a:endParaRPr lang="zh-CN" altLang="en-US" sz="2000">
              <a:solidFill>
                <a:schemeClr val="hlink"/>
              </a:solidFill>
              <a:latin typeface="Times New Roman" panose="02020603050405020304" pitchFamily="18" charset="0"/>
            </a:endParaRPr>
          </a:p>
        </p:txBody>
      </p:sp>
      <p:sp>
        <p:nvSpPr>
          <p:cNvPr id="62525" name="Text Box 61"/>
          <p:cNvSpPr txBox="1">
            <a:spLocks noChangeArrowheads="1"/>
          </p:cNvSpPr>
          <p:nvPr/>
        </p:nvSpPr>
        <p:spPr bwMode="auto">
          <a:xfrm>
            <a:off x="900113" y="1982788"/>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latin typeface="Times New Roman" panose="02020603050405020304" pitchFamily="18" charset="0"/>
              </a:rPr>
              <a:t>例如</a:t>
            </a:r>
            <a:r>
              <a:rPr lang="en-US" altLang="zh-CN" sz="2000">
                <a:solidFill>
                  <a:schemeClr val="hlink"/>
                </a:solidFill>
                <a:latin typeface="Times New Roman" panose="02020603050405020304" pitchFamily="18" charset="0"/>
              </a:rPr>
              <a:t>:</a:t>
            </a:r>
          </a:p>
        </p:txBody>
      </p:sp>
      <p:sp>
        <p:nvSpPr>
          <p:cNvPr id="62526" name="Text Box 62"/>
          <p:cNvSpPr txBox="1">
            <a:spLocks noChangeArrowheads="1"/>
          </p:cNvSpPr>
          <p:nvPr/>
        </p:nvSpPr>
        <p:spPr bwMode="auto">
          <a:xfrm>
            <a:off x="5853113" y="2058988"/>
            <a:ext cx="32908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被删关键字 </a:t>
            </a:r>
            <a:r>
              <a:rPr lang="en-US" altLang="zh-CN" sz="2000">
                <a:solidFill>
                  <a:schemeClr val="hlink"/>
                </a:solidFill>
                <a:latin typeface="Times New Roman" panose="02020603050405020304" pitchFamily="18" charset="0"/>
              </a:rPr>
              <a:t>= </a:t>
            </a:r>
            <a:r>
              <a:rPr lang="en-US" altLang="zh-CN" sz="2000">
                <a:solidFill>
                  <a:srgbClr val="FF0000"/>
                </a:solidFill>
                <a:latin typeface="Times New Roman" panose="02020603050405020304" pitchFamily="18" charset="0"/>
              </a:rPr>
              <a:t>40</a:t>
            </a:r>
          </a:p>
        </p:txBody>
      </p:sp>
      <p:sp useBgFill="1">
        <p:nvSpPr>
          <p:cNvPr id="62527" name="Text Box 63"/>
          <p:cNvSpPr txBox="1">
            <a:spLocks noChangeArrowheads="1"/>
          </p:cNvSpPr>
          <p:nvPr/>
        </p:nvSpPr>
        <p:spPr bwMode="auto">
          <a:xfrm>
            <a:off x="8101013" y="2060575"/>
            <a:ext cx="441146"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ea typeface="宋体" panose="02010600030101010101" pitchFamily="2" charset="-122"/>
              </a:rPr>
              <a:t>80</a:t>
            </a:r>
          </a:p>
        </p:txBody>
      </p:sp>
      <p:sp>
        <p:nvSpPr>
          <p:cNvPr id="62528" name="Text Box 64"/>
          <p:cNvSpPr txBox="1">
            <a:spLocks noChangeArrowheads="1"/>
          </p:cNvSpPr>
          <p:nvPr/>
        </p:nvSpPr>
        <p:spPr bwMode="auto">
          <a:xfrm>
            <a:off x="1835150" y="5911850"/>
            <a:ext cx="48013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rPr>
              <a:t>其双亲结点的相应指针域的值改为</a:t>
            </a:r>
          </a:p>
          <a:p>
            <a:r>
              <a:rPr lang="zh-CN" altLang="en-US" sz="2000">
                <a:solidFill>
                  <a:srgbClr val="FF0000"/>
                </a:solidFill>
              </a:rPr>
              <a:t>“指向被删除结点的左子树或右子树”。</a:t>
            </a:r>
            <a:endParaRPr lang="zh-CN" altLang="en-US" sz="2000">
              <a:solidFill>
                <a:srgbClr val="FF0000"/>
              </a:solidFill>
              <a:latin typeface="Times New Roman" panose="02020603050405020304" pitchFamily="18" charset="0"/>
            </a:endParaRPr>
          </a:p>
        </p:txBody>
      </p:sp>
      <p:sp>
        <p:nvSpPr>
          <p:cNvPr id="62529" name="Freeform 65"/>
          <p:cNvSpPr>
            <a:spLocks/>
          </p:cNvSpPr>
          <p:nvPr/>
        </p:nvSpPr>
        <p:spPr bwMode="auto">
          <a:xfrm>
            <a:off x="4643438" y="1916113"/>
            <a:ext cx="649287" cy="57467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hlink"/>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2556" name="Line 92"/>
          <p:cNvSpPr>
            <a:spLocks noChangeShapeType="1"/>
          </p:cNvSpPr>
          <p:nvPr/>
        </p:nvSpPr>
        <p:spPr bwMode="auto">
          <a:xfrm>
            <a:off x="3595688" y="3435350"/>
            <a:ext cx="544512" cy="381000"/>
          </a:xfrm>
          <a:prstGeom prst="line">
            <a:avLst/>
          </a:prstGeom>
          <a:ln w="63500">
            <a:solidFill>
              <a:srgbClr val="D8E7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2557" name="Line 93"/>
          <p:cNvSpPr>
            <a:spLocks noChangeShapeType="1"/>
          </p:cNvSpPr>
          <p:nvPr/>
        </p:nvSpPr>
        <p:spPr bwMode="auto">
          <a:xfrm flipH="1">
            <a:off x="3632200" y="4168775"/>
            <a:ext cx="476250" cy="381000"/>
          </a:xfrm>
          <a:prstGeom prst="line">
            <a:avLst/>
          </a:prstGeom>
          <a:ln w="53975">
            <a:solidFill>
              <a:srgbClr val="D8E7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2558" name="Oval 94"/>
          <p:cNvSpPr>
            <a:spLocks noChangeArrowheads="1"/>
          </p:cNvSpPr>
          <p:nvPr/>
        </p:nvSpPr>
        <p:spPr bwMode="auto">
          <a:xfrm>
            <a:off x="5435600" y="2997200"/>
            <a:ext cx="685800" cy="604838"/>
          </a:xfrm>
          <a:prstGeom prst="ellipse">
            <a:avLst/>
          </a:prstGeom>
          <a:ln w="50800" cap="sq">
            <a:solidFill>
              <a:srgbClr val="D8E7F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chemeClr val="hlink"/>
              </a:solidFill>
              <a:latin typeface="Arial" panose="020B0604020202020204" pitchFamily="34" charset="0"/>
              <a:ea typeface="宋体" panose="02010600030101010101" pitchFamily="2" charset="-122"/>
            </a:endParaRPr>
          </a:p>
        </p:txBody>
      </p:sp>
      <p:sp useBgFill="1">
        <p:nvSpPr>
          <p:cNvPr id="62559" name="Oval 95"/>
          <p:cNvSpPr>
            <a:spLocks noChangeArrowheads="1"/>
          </p:cNvSpPr>
          <p:nvPr/>
        </p:nvSpPr>
        <p:spPr bwMode="auto">
          <a:xfrm>
            <a:off x="3957638" y="3644900"/>
            <a:ext cx="685800" cy="604838"/>
          </a:xfrm>
          <a:prstGeom prst="ellipse">
            <a:avLst/>
          </a:prstGeom>
          <a:ln w="53975" cap="sq">
            <a:solidFill>
              <a:srgbClr val="D8E7F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chemeClr val="hlink"/>
              </a:solidFill>
              <a:latin typeface="Arial" panose="020B0604020202020204" pitchFamily="34" charset="0"/>
              <a:ea typeface="宋体" panose="02010600030101010101" pitchFamily="2" charset="-122"/>
            </a:endParaRPr>
          </a:p>
        </p:txBody>
      </p:sp>
      <p:sp>
        <p:nvSpPr>
          <p:cNvPr id="62560" name="Line 96"/>
          <p:cNvSpPr>
            <a:spLocks noChangeShapeType="1"/>
          </p:cNvSpPr>
          <p:nvPr/>
        </p:nvSpPr>
        <p:spPr bwMode="auto">
          <a:xfrm>
            <a:off x="3563938" y="3429000"/>
            <a:ext cx="0" cy="11525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
        <p:nvSpPr>
          <p:cNvPr id="62561" name="Line 97"/>
          <p:cNvSpPr>
            <a:spLocks noChangeShapeType="1"/>
          </p:cNvSpPr>
          <p:nvPr/>
        </p:nvSpPr>
        <p:spPr bwMode="auto">
          <a:xfrm>
            <a:off x="5435600" y="3068638"/>
            <a:ext cx="792163" cy="4318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Tree>
    <p:extLst>
      <p:ext uri="{BB962C8B-B14F-4D97-AF65-F5344CB8AC3E}">
        <p14:creationId xmlns:p14="http://schemas.microsoft.com/office/powerpoint/2010/main" val="408150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24"/>
                                        </p:tgtEl>
                                        <p:attrNameLst>
                                          <p:attrName>style.visibility</p:attrName>
                                        </p:attrNameLst>
                                      </p:cBhvr>
                                      <p:to>
                                        <p:strVal val="visible"/>
                                      </p:to>
                                    </p:set>
                                    <p:animEffect transition="in" filter="wipe(left)">
                                      <p:cBhvr>
                                        <p:cTn id="7" dur="500"/>
                                        <p:tgtEl>
                                          <p:spTgt spid="62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525"/>
                                        </p:tgtEl>
                                        <p:attrNameLst>
                                          <p:attrName>style.visibility</p:attrName>
                                        </p:attrNameLst>
                                      </p:cBhvr>
                                      <p:to>
                                        <p:strVal val="visible"/>
                                      </p:to>
                                    </p:set>
                                    <p:animEffect transition="in" filter="wipe(left)">
                                      <p:cBhvr>
                                        <p:cTn id="12" dur="500"/>
                                        <p:tgtEl>
                                          <p:spTgt spid="62525"/>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2529"/>
                                        </p:tgtEl>
                                        <p:attrNameLst>
                                          <p:attrName>style.visibility</p:attrName>
                                        </p:attrNameLst>
                                      </p:cBhvr>
                                      <p:to>
                                        <p:strVal val="visible"/>
                                      </p:to>
                                    </p:set>
                                    <p:animEffect transition="in" filter="wipe(up)">
                                      <p:cBhvr>
                                        <p:cTn id="16" dur="500"/>
                                        <p:tgtEl>
                                          <p:spTgt spid="62529"/>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62504"/>
                                        </p:tgtEl>
                                        <p:attrNameLst>
                                          <p:attrName>style.visibility</p:attrName>
                                        </p:attrNameLst>
                                      </p:cBhvr>
                                      <p:to>
                                        <p:strVal val="visible"/>
                                      </p:to>
                                    </p:set>
                                    <p:animEffect transition="in" filter="wipe(up)">
                                      <p:cBhvr>
                                        <p:cTn id="20" dur="500"/>
                                        <p:tgtEl>
                                          <p:spTgt spid="625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526"/>
                                        </p:tgtEl>
                                        <p:attrNameLst>
                                          <p:attrName>style.visibility</p:attrName>
                                        </p:attrNameLst>
                                      </p:cBhvr>
                                      <p:to>
                                        <p:strVal val="visible"/>
                                      </p:to>
                                    </p:set>
                                    <p:animEffect transition="in" filter="wipe(left)">
                                      <p:cBhvr>
                                        <p:cTn id="25" dur="500"/>
                                        <p:tgtEl>
                                          <p:spTgt spid="625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556"/>
                                        </p:tgtEl>
                                        <p:attrNameLst>
                                          <p:attrName>style.visibility</p:attrName>
                                        </p:attrNameLst>
                                      </p:cBhvr>
                                      <p:to>
                                        <p:strVal val="visible"/>
                                      </p:to>
                                    </p:set>
                                    <p:animEffect transition="in" filter="wipe(up)">
                                      <p:cBhvr>
                                        <p:cTn id="30" dur="500"/>
                                        <p:tgtEl>
                                          <p:spTgt spid="62556"/>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2559"/>
                                        </p:tgtEl>
                                        <p:attrNameLst>
                                          <p:attrName>style.visibility</p:attrName>
                                        </p:attrNameLst>
                                      </p:cBhvr>
                                      <p:to>
                                        <p:strVal val="visible"/>
                                      </p:to>
                                    </p:set>
                                    <p:animEffect transition="in" filter="wipe(up)">
                                      <p:cBhvr>
                                        <p:cTn id="34" dur="500"/>
                                        <p:tgtEl>
                                          <p:spTgt spid="62559"/>
                                        </p:tgtEl>
                                      </p:cBhvr>
                                    </p:animEffect>
                                  </p:childTnLst>
                                </p:cTn>
                              </p:par>
                            </p:childTnLst>
                          </p:cTn>
                        </p:par>
                        <p:par>
                          <p:cTn id="35" fill="hold" nodeType="afterGroup">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62557"/>
                                        </p:tgtEl>
                                        <p:attrNameLst>
                                          <p:attrName>style.visibility</p:attrName>
                                        </p:attrNameLst>
                                      </p:cBhvr>
                                      <p:to>
                                        <p:strVal val="visible"/>
                                      </p:to>
                                    </p:set>
                                    <p:animEffect transition="in" filter="wipe(up)">
                                      <p:cBhvr>
                                        <p:cTn id="38" dur="500"/>
                                        <p:tgtEl>
                                          <p:spTgt spid="625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2560"/>
                                        </p:tgtEl>
                                        <p:attrNameLst>
                                          <p:attrName>style.visibility</p:attrName>
                                        </p:attrNameLst>
                                      </p:cBhvr>
                                      <p:to>
                                        <p:strVal val="visible"/>
                                      </p:to>
                                    </p:set>
                                    <p:animEffect transition="in" filter="wipe(up)">
                                      <p:cBhvr>
                                        <p:cTn id="43" dur="500"/>
                                        <p:tgtEl>
                                          <p:spTgt spid="625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2527"/>
                                        </p:tgtEl>
                                        <p:attrNameLst>
                                          <p:attrName>style.visibility</p:attrName>
                                        </p:attrNameLst>
                                      </p:cBhvr>
                                      <p:to>
                                        <p:strVal val="visible"/>
                                      </p:to>
                                    </p:set>
                                    <p:animEffect transition="in" filter="wipe(left)">
                                      <p:cBhvr>
                                        <p:cTn id="48" dur="500"/>
                                        <p:tgtEl>
                                          <p:spTgt spid="625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2558"/>
                                        </p:tgtEl>
                                        <p:attrNameLst>
                                          <p:attrName>style.visibility</p:attrName>
                                        </p:attrNameLst>
                                      </p:cBhvr>
                                      <p:to>
                                        <p:strVal val="visible"/>
                                      </p:to>
                                    </p:set>
                                    <p:animEffect transition="in" filter="wipe(left)">
                                      <p:cBhvr>
                                        <p:cTn id="53" dur="500"/>
                                        <p:tgtEl>
                                          <p:spTgt spid="62558"/>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62561"/>
                                        </p:tgtEl>
                                        <p:attrNameLst>
                                          <p:attrName>style.visibility</p:attrName>
                                        </p:attrNameLst>
                                      </p:cBhvr>
                                      <p:to>
                                        <p:strVal val="visible"/>
                                      </p:to>
                                    </p:set>
                                    <p:animEffect transition="in" filter="wipe(up)">
                                      <p:cBhvr>
                                        <p:cTn id="57" dur="500"/>
                                        <p:tgtEl>
                                          <p:spTgt spid="6256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2528"/>
                                        </p:tgtEl>
                                        <p:attrNameLst>
                                          <p:attrName>style.visibility</p:attrName>
                                        </p:attrNameLst>
                                      </p:cBhvr>
                                      <p:to>
                                        <p:strVal val="visible"/>
                                      </p:to>
                                    </p:set>
                                    <p:animEffect transition="in" filter="wipe(up)">
                                      <p:cBhvr>
                                        <p:cTn id="62" dur="500"/>
                                        <p:tgtEl>
                                          <p:spTgt spid="62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4" grpId="0" autoUpdateAnimBg="0"/>
      <p:bldP spid="62525" grpId="0" autoUpdateAnimBg="0"/>
      <p:bldP spid="62526" grpId="0" autoUpdateAnimBg="0"/>
      <p:bldP spid="62527" grpId="0" animBg="1" autoUpdateAnimBg="0"/>
      <p:bldP spid="62528" grpId="0" autoUpdateAnimBg="0"/>
      <p:bldP spid="62529" grpId="0" animBg="1"/>
      <p:bldP spid="62556" grpId="0" animBg="1"/>
      <p:bldP spid="62557" grpId="0" animBg="1"/>
      <p:bldP spid="62558" grpId="0" animBg="1"/>
      <p:bldP spid="62559" grpId="0" animBg="1"/>
      <p:bldP spid="62560" grpId="0" animBg="1"/>
      <p:bldP spid="625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3811588" y="74453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3493" name="Text Box 5"/>
          <p:cNvSpPr txBox="1">
            <a:spLocks noChangeArrowheads="1"/>
          </p:cNvSpPr>
          <p:nvPr/>
        </p:nvSpPr>
        <p:spPr bwMode="auto">
          <a:xfrm>
            <a:off x="5995988" y="74930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删除算法</a:t>
            </a:r>
          </a:p>
        </p:txBody>
      </p:sp>
      <p:sp>
        <p:nvSpPr>
          <p:cNvPr id="63494" name="Text Box 6"/>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63495" name="Line 7"/>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3496" name="Line 8"/>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3498" name="Text Box 10"/>
          <p:cNvSpPr txBox="1">
            <a:spLocks noChangeArrowheads="1"/>
          </p:cNvSpPr>
          <p:nvPr/>
        </p:nvSpPr>
        <p:spPr bwMode="auto">
          <a:xfrm>
            <a:off x="827088" y="76517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 useBgFill="1">
        <p:nvSpPr>
          <p:cNvPr id="63539" name="Line 51"/>
          <p:cNvSpPr>
            <a:spLocks noChangeShapeType="1"/>
          </p:cNvSpPr>
          <p:nvPr/>
        </p:nvSpPr>
        <p:spPr bwMode="auto">
          <a:xfrm>
            <a:off x="3544888" y="3406775"/>
            <a:ext cx="544512" cy="381000"/>
          </a:xfrm>
          <a:prstGeom prst="line">
            <a:avLst/>
          </a:prstGeom>
          <a:ln w="38100">
            <a:solidFill>
              <a:srgbClr val="D8E7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3541" name="Oval 53"/>
          <p:cNvSpPr>
            <a:spLocks noChangeArrowheads="1"/>
          </p:cNvSpPr>
          <p:nvPr/>
        </p:nvSpPr>
        <p:spPr bwMode="auto">
          <a:xfrm>
            <a:off x="5500688" y="3046413"/>
            <a:ext cx="612775" cy="533400"/>
          </a:xfrm>
          <a:prstGeom prst="ellipse">
            <a:avLst/>
          </a:prstGeom>
          <a:ln w="34925" cap="sq">
            <a:solidFill>
              <a:srgbClr val="D8E7F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chemeClr val="hlink"/>
              </a:solidFill>
              <a:latin typeface="Arial" panose="020B0604020202020204" pitchFamily="34" charset="0"/>
              <a:ea typeface="宋体" panose="02010600030101010101" pitchFamily="2" charset="-122"/>
            </a:endParaRPr>
          </a:p>
        </p:txBody>
      </p:sp>
      <p:grpSp>
        <p:nvGrpSpPr>
          <p:cNvPr id="63543" name="Group 55"/>
          <p:cNvGrpSpPr>
            <a:grpSpLocks/>
          </p:cNvGrpSpPr>
          <p:nvPr/>
        </p:nvGrpSpPr>
        <p:grpSpPr bwMode="auto">
          <a:xfrm>
            <a:off x="1835150" y="2420938"/>
            <a:ext cx="5545138" cy="3429000"/>
            <a:chOff x="432" y="1248"/>
            <a:chExt cx="3910" cy="2160"/>
          </a:xfrm>
        </p:grpSpPr>
        <p:sp>
          <p:nvSpPr>
            <p:cNvPr id="63544" name="Line 56"/>
            <p:cNvSpPr>
              <a:spLocks noChangeShapeType="1"/>
            </p:cNvSpPr>
            <p:nvPr/>
          </p:nvSpPr>
          <p:spPr bwMode="auto">
            <a:xfrm>
              <a:off x="1536" y="1824"/>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45" name="Line 57"/>
            <p:cNvSpPr>
              <a:spLocks noChangeShapeType="1"/>
            </p:cNvSpPr>
            <p:nvPr/>
          </p:nvSpPr>
          <p:spPr bwMode="auto">
            <a:xfrm flipH="1">
              <a:off x="1536" y="1440"/>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46" name="Line 58"/>
            <p:cNvSpPr>
              <a:spLocks noChangeShapeType="1"/>
            </p:cNvSpPr>
            <p:nvPr/>
          </p:nvSpPr>
          <p:spPr bwMode="auto">
            <a:xfrm flipH="1">
              <a:off x="803" y="1837"/>
              <a:ext cx="384" cy="24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47" name="Line 59"/>
            <p:cNvSpPr>
              <a:spLocks noChangeShapeType="1"/>
            </p:cNvSpPr>
            <p:nvPr/>
          </p:nvSpPr>
          <p:spPr bwMode="auto">
            <a:xfrm>
              <a:off x="2496" y="1440"/>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48" name="Line 60"/>
            <p:cNvSpPr>
              <a:spLocks noChangeShapeType="1"/>
            </p:cNvSpPr>
            <p:nvPr/>
          </p:nvSpPr>
          <p:spPr bwMode="auto">
            <a:xfrm flipH="1">
              <a:off x="1597" y="2304"/>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49" name="Line 61"/>
            <p:cNvSpPr>
              <a:spLocks noChangeShapeType="1"/>
            </p:cNvSpPr>
            <p:nvPr/>
          </p:nvSpPr>
          <p:spPr bwMode="auto">
            <a:xfrm>
              <a:off x="3312" y="1824"/>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50" name="Line 62"/>
            <p:cNvSpPr>
              <a:spLocks noChangeShapeType="1"/>
            </p:cNvSpPr>
            <p:nvPr/>
          </p:nvSpPr>
          <p:spPr bwMode="auto">
            <a:xfrm flipH="1">
              <a:off x="3421" y="2278"/>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51" name="Line 63"/>
            <p:cNvSpPr>
              <a:spLocks noChangeShapeType="1"/>
            </p:cNvSpPr>
            <p:nvPr/>
          </p:nvSpPr>
          <p:spPr bwMode="auto">
            <a:xfrm>
              <a:off x="3491" y="2771"/>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52" name="Line 64"/>
            <p:cNvSpPr>
              <a:spLocks noChangeShapeType="1"/>
            </p:cNvSpPr>
            <p:nvPr/>
          </p:nvSpPr>
          <p:spPr bwMode="auto">
            <a:xfrm flipH="1">
              <a:off x="960" y="2784"/>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53" name="Oval 65"/>
            <p:cNvSpPr>
              <a:spLocks noChangeArrowheads="1"/>
            </p:cNvSpPr>
            <p:nvPr/>
          </p:nvSpPr>
          <p:spPr bwMode="auto">
            <a:xfrm>
              <a:off x="2064" y="1248"/>
              <a:ext cx="432" cy="336"/>
            </a:xfrm>
            <a:prstGeom prst="ellipse">
              <a:avLst/>
            </a:prstGeom>
            <a:solidFill>
              <a:srgbClr val="FFEAD5"/>
            </a:solidFill>
            <a:ln w="34925"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50</a:t>
              </a:r>
            </a:p>
          </p:txBody>
        </p:sp>
        <p:sp>
          <p:nvSpPr>
            <p:cNvPr id="63554" name="Oval 66"/>
            <p:cNvSpPr>
              <a:spLocks noChangeArrowheads="1"/>
            </p:cNvSpPr>
            <p:nvPr/>
          </p:nvSpPr>
          <p:spPr bwMode="auto">
            <a:xfrm>
              <a:off x="2915" y="1597"/>
              <a:ext cx="432" cy="336"/>
            </a:xfrm>
            <a:prstGeom prst="ellipse">
              <a:avLst/>
            </a:prstGeom>
            <a:solidFill>
              <a:srgbClr val="D8E7F8"/>
            </a:solidFill>
            <a:ln w="3492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80</a:t>
              </a:r>
            </a:p>
          </p:txBody>
        </p:sp>
        <p:sp>
          <p:nvSpPr>
            <p:cNvPr id="63555" name="Oval 67"/>
            <p:cNvSpPr>
              <a:spLocks noChangeArrowheads="1"/>
            </p:cNvSpPr>
            <p:nvPr/>
          </p:nvSpPr>
          <p:spPr bwMode="auto">
            <a:xfrm>
              <a:off x="432" y="2016"/>
              <a:ext cx="432" cy="336"/>
            </a:xfrm>
            <a:prstGeom prst="ellipse">
              <a:avLst/>
            </a:prstGeom>
            <a:solidFill>
              <a:srgbClr val="D8E7F8"/>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20</a:t>
              </a:r>
            </a:p>
          </p:txBody>
        </p:sp>
        <p:sp>
          <p:nvSpPr>
            <p:cNvPr id="63556" name="Oval 68"/>
            <p:cNvSpPr>
              <a:spLocks noChangeArrowheads="1"/>
            </p:cNvSpPr>
            <p:nvPr/>
          </p:nvSpPr>
          <p:spPr bwMode="auto">
            <a:xfrm>
              <a:off x="3648" y="196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90</a:t>
              </a:r>
            </a:p>
          </p:txBody>
        </p:sp>
        <p:sp>
          <p:nvSpPr>
            <p:cNvPr id="63557" name="Oval 69"/>
            <p:cNvSpPr>
              <a:spLocks noChangeArrowheads="1"/>
            </p:cNvSpPr>
            <p:nvPr/>
          </p:nvSpPr>
          <p:spPr bwMode="auto">
            <a:xfrm>
              <a:off x="1872" y="2016"/>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40</a:t>
              </a:r>
            </a:p>
          </p:txBody>
        </p:sp>
        <p:sp>
          <p:nvSpPr>
            <p:cNvPr id="63558" name="Oval 70"/>
            <p:cNvSpPr>
              <a:spLocks noChangeArrowheads="1"/>
            </p:cNvSpPr>
            <p:nvPr/>
          </p:nvSpPr>
          <p:spPr bwMode="auto">
            <a:xfrm>
              <a:off x="1296" y="2544"/>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35</a:t>
              </a:r>
            </a:p>
          </p:txBody>
        </p:sp>
        <p:sp>
          <p:nvSpPr>
            <p:cNvPr id="63559" name="Oval 71"/>
            <p:cNvSpPr>
              <a:spLocks noChangeArrowheads="1"/>
            </p:cNvSpPr>
            <p:nvPr/>
          </p:nvSpPr>
          <p:spPr bwMode="auto">
            <a:xfrm>
              <a:off x="3910" y="2998"/>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88</a:t>
              </a:r>
            </a:p>
          </p:txBody>
        </p:sp>
        <p:sp>
          <p:nvSpPr>
            <p:cNvPr id="63560" name="Oval 72"/>
            <p:cNvSpPr>
              <a:spLocks noChangeArrowheads="1"/>
            </p:cNvSpPr>
            <p:nvPr/>
          </p:nvSpPr>
          <p:spPr bwMode="auto">
            <a:xfrm>
              <a:off x="672" y="3072"/>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32</a:t>
              </a:r>
            </a:p>
          </p:txBody>
        </p:sp>
        <p:sp>
          <p:nvSpPr>
            <p:cNvPr id="63561" name="Oval 73"/>
            <p:cNvSpPr>
              <a:spLocks noChangeArrowheads="1"/>
            </p:cNvSpPr>
            <p:nvPr/>
          </p:nvSpPr>
          <p:spPr bwMode="auto">
            <a:xfrm>
              <a:off x="3120" y="2496"/>
              <a:ext cx="432" cy="336"/>
            </a:xfrm>
            <a:prstGeom prst="ellipse">
              <a:avLst/>
            </a:prstGeom>
            <a:solidFill>
              <a:srgbClr val="D8E7F8"/>
            </a:solidFill>
            <a:ln w="34925"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85</a:t>
              </a:r>
            </a:p>
          </p:txBody>
        </p:sp>
        <p:sp>
          <p:nvSpPr>
            <p:cNvPr id="63562" name="Oval 74"/>
            <p:cNvSpPr>
              <a:spLocks noChangeArrowheads="1"/>
            </p:cNvSpPr>
            <p:nvPr/>
          </p:nvSpPr>
          <p:spPr bwMode="auto">
            <a:xfrm>
              <a:off x="1152" y="1584"/>
              <a:ext cx="432" cy="336"/>
            </a:xfrm>
            <a:prstGeom prst="ellipse">
              <a:avLst/>
            </a:prstGeom>
            <a:solidFill>
              <a:srgbClr val="D8E7F8"/>
            </a:solidFill>
            <a:ln w="3492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latin typeface="Arial" panose="020B0604020202020204" pitchFamily="34" charset="0"/>
                  <a:ea typeface="宋体" panose="02010600030101010101" pitchFamily="2" charset="-122"/>
                </a:rPr>
                <a:t>30</a:t>
              </a:r>
            </a:p>
          </p:txBody>
        </p:sp>
      </p:grpSp>
      <p:sp>
        <p:nvSpPr>
          <p:cNvPr id="63563" name="Rectangle 75"/>
          <p:cNvSpPr>
            <a:spLocks noChangeArrowheads="1"/>
          </p:cNvSpPr>
          <p:nvPr/>
        </p:nvSpPr>
        <p:spPr bwMode="auto">
          <a:xfrm>
            <a:off x="560388" y="1341438"/>
            <a:ext cx="7577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a:t>
            </a:r>
            <a:r>
              <a:rPr lang="en-US" altLang="zh-CN" sz="2000">
                <a:solidFill>
                  <a:schemeClr val="hlink"/>
                </a:solidFill>
                <a:latin typeface="Times New Roman" panose="02020603050405020304" pitchFamily="18" charset="0"/>
              </a:rPr>
              <a:t>3</a:t>
            </a:r>
            <a:r>
              <a:rPr lang="zh-CN" altLang="en-US" sz="2000">
                <a:solidFill>
                  <a:schemeClr val="hlink"/>
                </a:solidFill>
                <a:latin typeface="Times New Roman" panose="02020603050405020304" pitchFamily="18" charset="0"/>
              </a:rPr>
              <a:t>）被删除的结点</a:t>
            </a:r>
            <a:r>
              <a:rPr lang="zh-CN" altLang="en-US" sz="2000">
                <a:solidFill>
                  <a:srgbClr val="FF0000"/>
                </a:solidFill>
                <a:latin typeface="Times New Roman" panose="02020603050405020304" pitchFamily="18" charset="0"/>
              </a:rPr>
              <a:t>既</a:t>
            </a:r>
            <a:r>
              <a:rPr lang="zh-CN" altLang="en-US" sz="2000">
                <a:solidFill>
                  <a:srgbClr val="FF0000"/>
                </a:solidFill>
              </a:rPr>
              <a:t>有左子树也有右子树</a:t>
            </a:r>
            <a:endParaRPr lang="zh-CN" altLang="en-US" sz="2000">
              <a:solidFill>
                <a:schemeClr val="hlink"/>
              </a:solidFill>
              <a:latin typeface="Times New Roman" panose="02020603050405020304" pitchFamily="18" charset="0"/>
            </a:endParaRPr>
          </a:p>
        </p:txBody>
      </p:sp>
      <p:sp>
        <p:nvSpPr>
          <p:cNvPr id="63564" name="Text Box 76"/>
          <p:cNvSpPr txBox="1">
            <a:spLocks noChangeArrowheads="1"/>
          </p:cNvSpPr>
          <p:nvPr/>
        </p:nvSpPr>
        <p:spPr bwMode="auto">
          <a:xfrm>
            <a:off x="720725" y="1897063"/>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hlink"/>
                </a:solidFill>
                <a:latin typeface="Times New Roman" panose="02020603050405020304" pitchFamily="18" charset="0"/>
              </a:rPr>
              <a:t>例如</a:t>
            </a:r>
            <a:r>
              <a:rPr lang="en-US" altLang="zh-CN" sz="2000">
                <a:solidFill>
                  <a:schemeClr val="hlink"/>
                </a:solidFill>
                <a:latin typeface="Times New Roman" panose="02020603050405020304" pitchFamily="18" charset="0"/>
              </a:rPr>
              <a:t>:</a:t>
            </a:r>
          </a:p>
        </p:txBody>
      </p:sp>
      <p:sp>
        <p:nvSpPr>
          <p:cNvPr id="63565" name="Text Box 77"/>
          <p:cNvSpPr txBox="1">
            <a:spLocks noChangeArrowheads="1"/>
          </p:cNvSpPr>
          <p:nvPr/>
        </p:nvSpPr>
        <p:spPr bwMode="auto">
          <a:xfrm>
            <a:off x="5673725" y="1973263"/>
            <a:ext cx="3290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Times New Roman" panose="02020603050405020304" pitchFamily="18" charset="0"/>
              </a:rPr>
              <a:t>被删关键字 </a:t>
            </a:r>
            <a:r>
              <a:rPr lang="en-US" altLang="zh-CN" sz="2000">
                <a:solidFill>
                  <a:schemeClr val="hlink"/>
                </a:solidFill>
                <a:latin typeface="Times New Roman" panose="02020603050405020304" pitchFamily="18" charset="0"/>
              </a:rPr>
              <a:t>= </a:t>
            </a:r>
            <a:r>
              <a:rPr lang="en-US" altLang="zh-CN" sz="2000">
                <a:solidFill>
                  <a:srgbClr val="FF0000"/>
                </a:solidFill>
                <a:latin typeface="Times New Roman" panose="02020603050405020304" pitchFamily="18" charset="0"/>
              </a:rPr>
              <a:t>50</a:t>
            </a:r>
          </a:p>
        </p:txBody>
      </p:sp>
      <p:sp>
        <p:nvSpPr>
          <p:cNvPr id="63567" name="Text Box 79"/>
          <p:cNvSpPr txBox="1">
            <a:spLocks noChangeArrowheads="1"/>
          </p:cNvSpPr>
          <p:nvPr/>
        </p:nvSpPr>
        <p:spPr bwMode="auto">
          <a:xfrm>
            <a:off x="395288" y="5868988"/>
            <a:ext cx="63401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a:solidFill>
                  <a:srgbClr val="FF0000"/>
                </a:solidFill>
              </a:rPr>
              <a:t>以其前驱或后继替代之，然后再删除该前驱或后继结点</a:t>
            </a:r>
            <a:endParaRPr lang="zh-CN" altLang="en-US" sz="2000">
              <a:solidFill>
                <a:srgbClr val="FF0000"/>
              </a:solidFill>
              <a:latin typeface="Times New Roman" panose="02020603050405020304" pitchFamily="18" charset="0"/>
            </a:endParaRPr>
          </a:p>
        </p:txBody>
      </p:sp>
      <p:sp>
        <p:nvSpPr>
          <p:cNvPr id="63568" name="Freeform 80"/>
          <p:cNvSpPr>
            <a:spLocks/>
          </p:cNvSpPr>
          <p:nvPr/>
        </p:nvSpPr>
        <p:spPr bwMode="auto">
          <a:xfrm>
            <a:off x="4464050" y="1830388"/>
            <a:ext cx="649288" cy="57467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hlink"/>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63575" name="Oval 87"/>
          <p:cNvSpPr>
            <a:spLocks noChangeArrowheads="1"/>
          </p:cNvSpPr>
          <p:nvPr/>
        </p:nvSpPr>
        <p:spPr bwMode="auto">
          <a:xfrm>
            <a:off x="4149725" y="2420938"/>
            <a:ext cx="612775" cy="533400"/>
          </a:xfrm>
          <a:prstGeom prst="ellipse">
            <a:avLst/>
          </a:prstGeom>
          <a:solidFill>
            <a:srgbClr val="FFEAD5"/>
          </a:solidFill>
          <a:ln w="34925"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0000"/>
                </a:solidFill>
                <a:latin typeface="Arial" panose="020B0604020202020204" pitchFamily="34" charset="0"/>
                <a:ea typeface="宋体" panose="02010600030101010101" pitchFamily="2" charset="-122"/>
              </a:rPr>
              <a:t>40</a:t>
            </a:r>
          </a:p>
        </p:txBody>
      </p:sp>
      <p:sp useBgFill="1">
        <p:nvSpPr>
          <p:cNvPr id="63576" name="Line 88"/>
          <p:cNvSpPr>
            <a:spLocks noChangeShapeType="1"/>
          </p:cNvSpPr>
          <p:nvPr/>
        </p:nvSpPr>
        <p:spPr bwMode="auto">
          <a:xfrm>
            <a:off x="3452813" y="3363913"/>
            <a:ext cx="544512" cy="381000"/>
          </a:xfrm>
          <a:prstGeom prst="line">
            <a:avLst/>
          </a:prstGeom>
          <a:ln w="63500">
            <a:solidFill>
              <a:srgbClr val="D8E7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3577" name="Line 89"/>
          <p:cNvSpPr>
            <a:spLocks noChangeShapeType="1"/>
          </p:cNvSpPr>
          <p:nvPr/>
        </p:nvSpPr>
        <p:spPr bwMode="auto">
          <a:xfrm flipH="1">
            <a:off x="3489325" y="4097338"/>
            <a:ext cx="476250" cy="381000"/>
          </a:xfrm>
          <a:prstGeom prst="line">
            <a:avLst/>
          </a:prstGeom>
          <a:ln w="53975">
            <a:solidFill>
              <a:srgbClr val="D8E7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useBgFill="1">
        <p:nvSpPr>
          <p:cNvPr id="63578" name="Oval 90"/>
          <p:cNvSpPr>
            <a:spLocks noChangeArrowheads="1"/>
          </p:cNvSpPr>
          <p:nvPr/>
        </p:nvSpPr>
        <p:spPr bwMode="auto">
          <a:xfrm>
            <a:off x="3814763" y="3573463"/>
            <a:ext cx="685800" cy="604837"/>
          </a:xfrm>
          <a:prstGeom prst="ellipse">
            <a:avLst/>
          </a:prstGeom>
          <a:ln w="53975" cap="sq">
            <a:solidFill>
              <a:srgbClr val="D8E7F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chemeClr val="hlink"/>
              </a:solidFill>
              <a:latin typeface="Arial" panose="020B0604020202020204" pitchFamily="34" charset="0"/>
              <a:ea typeface="宋体" panose="02010600030101010101" pitchFamily="2" charset="-122"/>
            </a:endParaRPr>
          </a:p>
        </p:txBody>
      </p:sp>
      <p:sp>
        <p:nvSpPr>
          <p:cNvPr id="63579" name="Line 91"/>
          <p:cNvSpPr>
            <a:spLocks noChangeShapeType="1"/>
          </p:cNvSpPr>
          <p:nvPr/>
        </p:nvSpPr>
        <p:spPr bwMode="auto">
          <a:xfrm>
            <a:off x="3421063" y="3357563"/>
            <a:ext cx="0" cy="11525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400"/>
          </a:p>
        </p:txBody>
      </p:sp>
    </p:spTree>
    <p:extLst>
      <p:ext uri="{BB962C8B-B14F-4D97-AF65-F5344CB8AC3E}">
        <p14:creationId xmlns:p14="http://schemas.microsoft.com/office/powerpoint/2010/main" val="420694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63"/>
                                        </p:tgtEl>
                                        <p:attrNameLst>
                                          <p:attrName>style.visibility</p:attrName>
                                        </p:attrNameLst>
                                      </p:cBhvr>
                                      <p:to>
                                        <p:strVal val="visible"/>
                                      </p:to>
                                    </p:set>
                                    <p:animEffect transition="in" filter="wipe(left)">
                                      <p:cBhvr>
                                        <p:cTn id="7" dur="500"/>
                                        <p:tgtEl>
                                          <p:spTgt spid="63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64"/>
                                        </p:tgtEl>
                                        <p:attrNameLst>
                                          <p:attrName>style.visibility</p:attrName>
                                        </p:attrNameLst>
                                      </p:cBhvr>
                                      <p:to>
                                        <p:strVal val="visible"/>
                                      </p:to>
                                    </p:set>
                                    <p:animEffect transition="in" filter="wipe(left)">
                                      <p:cBhvr>
                                        <p:cTn id="12" dur="500"/>
                                        <p:tgtEl>
                                          <p:spTgt spid="6356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3568"/>
                                        </p:tgtEl>
                                        <p:attrNameLst>
                                          <p:attrName>style.visibility</p:attrName>
                                        </p:attrNameLst>
                                      </p:cBhvr>
                                      <p:to>
                                        <p:strVal val="visible"/>
                                      </p:to>
                                    </p:set>
                                    <p:animEffect transition="in" filter="wipe(up)">
                                      <p:cBhvr>
                                        <p:cTn id="16" dur="500"/>
                                        <p:tgtEl>
                                          <p:spTgt spid="63568"/>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63543"/>
                                        </p:tgtEl>
                                        <p:attrNameLst>
                                          <p:attrName>style.visibility</p:attrName>
                                        </p:attrNameLst>
                                      </p:cBhvr>
                                      <p:to>
                                        <p:strVal val="visible"/>
                                      </p:to>
                                    </p:set>
                                    <p:animEffect transition="in" filter="wipe(up)">
                                      <p:cBhvr>
                                        <p:cTn id="20" dur="500"/>
                                        <p:tgtEl>
                                          <p:spTgt spid="635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3565"/>
                                        </p:tgtEl>
                                        <p:attrNameLst>
                                          <p:attrName>style.visibility</p:attrName>
                                        </p:attrNameLst>
                                      </p:cBhvr>
                                      <p:to>
                                        <p:strVal val="visible"/>
                                      </p:to>
                                    </p:set>
                                    <p:animEffect transition="in" filter="wipe(left)">
                                      <p:cBhvr>
                                        <p:cTn id="25" dur="500"/>
                                        <p:tgtEl>
                                          <p:spTgt spid="635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3575"/>
                                        </p:tgtEl>
                                        <p:attrNameLst>
                                          <p:attrName>style.visibility</p:attrName>
                                        </p:attrNameLst>
                                      </p:cBhvr>
                                      <p:to>
                                        <p:strVal val="visible"/>
                                      </p:to>
                                    </p:set>
                                    <p:animEffect transition="in" filter="wipe(up)">
                                      <p:cBhvr>
                                        <p:cTn id="30" dur="500"/>
                                        <p:tgtEl>
                                          <p:spTgt spid="635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3576"/>
                                        </p:tgtEl>
                                        <p:attrNameLst>
                                          <p:attrName>style.visibility</p:attrName>
                                        </p:attrNameLst>
                                      </p:cBhvr>
                                      <p:to>
                                        <p:strVal val="visible"/>
                                      </p:to>
                                    </p:set>
                                    <p:animEffect transition="in" filter="wipe(up)">
                                      <p:cBhvr>
                                        <p:cTn id="35" dur="500"/>
                                        <p:tgtEl>
                                          <p:spTgt spid="63576"/>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63578"/>
                                        </p:tgtEl>
                                        <p:attrNameLst>
                                          <p:attrName>style.visibility</p:attrName>
                                        </p:attrNameLst>
                                      </p:cBhvr>
                                      <p:to>
                                        <p:strVal val="visible"/>
                                      </p:to>
                                    </p:set>
                                    <p:animEffect transition="in" filter="wipe(up)">
                                      <p:cBhvr>
                                        <p:cTn id="39" dur="500"/>
                                        <p:tgtEl>
                                          <p:spTgt spid="63578"/>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63577"/>
                                        </p:tgtEl>
                                        <p:attrNameLst>
                                          <p:attrName>style.visibility</p:attrName>
                                        </p:attrNameLst>
                                      </p:cBhvr>
                                      <p:to>
                                        <p:strVal val="visible"/>
                                      </p:to>
                                    </p:set>
                                    <p:animEffect transition="in" filter="wipe(up)">
                                      <p:cBhvr>
                                        <p:cTn id="43" dur="500"/>
                                        <p:tgtEl>
                                          <p:spTgt spid="635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3579"/>
                                        </p:tgtEl>
                                        <p:attrNameLst>
                                          <p:attrName>style.visibility</p:attrName>
                                        </p:attrNameLst>
                                      </p:cBhvr>
                                      <p:to>
                                        <p:strVal val="visible"/>
                                      </p:to>
                                    </p:set>
                                    <p:animEffect transition="in" filter="wipe(up)">
                                      <p:cBhvr>
                                        <p:cTn id="48" dur="500"/>
                                        <p:tgtEl>
                                          <p:spTgt spid="6357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3567"/>
                                        </p:tgtEl>
                                        <p:attrNameLst>
                                          <p:attrName>style.visibility</p:attrName>
                                        </p:attrNameLst>
                                      </p:cBhvr>
                                      <p:to>
                                        <p:strVal val="visible"/>
                                      </p:to>
                                    </p:set>
                                    <p:animEffect transition="in" filter="wipe(up)">
                                      <p:cBhvr>
                                        <p:cTn id="53" dur="500"/>
                                        <p:tgtEl>
                                          <p:spTgt spid="6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3" grpId="0" autoUpdateAnimBg="0"/>
      <p:bldP spid="63564" grpId="0" autoUpdateAnimBg="0"/>
      <p:bldP spid="63565" grpId="0" autoUpdateAnimBg="0"/>
      <p:bldP spid="63567" grpId="0" autoUpdateAnimBg="0"/>
      <p:bldP spid="63568" grpId="0" animBg="1"/>
      <p:bldP spid="63575" grpId="0" animBg="1"/>
      <p:bldP spid="63576" grpId="0" animBg="1"/>
      <p:bldP spid="63577" grpId="0" animBg="1"/>
      <p:bldP spid="63578" grpId="0" animBg="1"/>
      <p:bldP spid="635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5"/>
          <p:cNvSpPr txBox="1">
            <a:spLocks noChangeArrowheads="1"/>
          </p:cNvSpPr>
          <p:nvPr/>
        </p:nvSpPr>
        <p:spPr bwMode="auto">
          <a:xfrm>
            <a:off x="853091" y="1032743"/>
            <a:ext cx="380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6.1   </a:t>
            </a:r>
            <a:r>
              <a:rPr lang="zh-CN" altLang="en-US" sz="2800" dirty="0">
                <a:latin typeface="Arial" panose="020B0604020202020204" pitchFamily="34" charset="0"/>
              </a:rPr>
              <a:t>查找的基本概念</a:t>
            </a:r>
          </a:p>
        </p:txBody>
      </p:sp>
      <p:sp>
        <p:nvSpPr>
          <p:cNvPr id="4102" name="Text Box 6"/>
          <p:cNvSpPr txBox="1">
            <a:spLocks noChangeArrowheads="1"/>
          </p:cNvSpPr>
          <p:nvPr/>
        </p:nvSpPr>
        <p:spPr bwMode="auto">
          <a:xfrm>
            <a:off x="818166" y="332656"/>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4103" name="Line 7"/>
          <p:cNvSpPr>
            <a:spLocks noChangeShapeType="1"/>
          </p:cNvSpPr>
          <p:nvPr/>
        </p:nvSpPr>
        <p:spPr bwMode="auto">
          <a:xfrm>
            <a:off x="864203"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4" name="Line 8"/>
          <p:cNvSpPr>
            <a:spLocks noChangeShapeType="1"/>
          </p:cNvSpPr>
          <p:nvPr/>
        </p:nvSpPr>
        <p:spPr bwMode="auto">
          <a:xfrm>
            <a:off x="867378" y="1535981"/>
            <a:ext cx="344328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Rectangle 12"/>
          <p:cNvSpPr>
            <a:spLocks noChangeArrowheads="1"/>
          </p:cNvSpPr>
          <p:nvPr/>
        </p:nvSpPr>
        <p:spPr bwMode="auto">
          <a:xfrm>
            <a:off x="710216" y="1751881"/>
            <a:ext cx="4175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just"/>
            <a:r>
              <a:rPr lang="zh-CN" altLang="en-US" sz="2800">
                <a:solidFill>
                  <a:srgbClr val="000066"/>
                </a:solidFill>
                <a:latin typeface="楷体_GB2312" pitchFamily="49" charset="-122"/>
                <a:ea typeface="楷体_GB2312" pitchFamily="49" charset="-122"/>
              </a:rPr>
              <a:t>对查找表常进行的操作</a:t>
            </a:r>
            <a:r>
              <a:rPr lang="en-US" altLang="zh-CN" sz="2800">
                <a:solidFill>
                  <a:srgbClr val="000066"/>
                </a:solidFill>
                <a:latin typeface="楷体_GB2312" pitchFamily="49" charset="-122"/>
                <a:ea typeface="楷体_GB2312" pitchFamily="49" charset="-122"/>
              </a:rPr>
              <a:t>:</a:t>
            </a:r>
          </a:p>
        </p:txBody>
      </p:sp>
      <p:sp>
        <p:nvSpPr>
          <p:cNvPr id="4109" name="Rectangle 13"/>
          <p:cNvSpPr>
            <a:spLocks noChangeArrowheads="1"/>
          </p:cNvSpPr>
          <p:nvPr/>
        </p:nvSpPr>
        <p:spPr bwMode="auto">
          <a:xfrm>
            <a:off x="565753" y="2759943"/>
            <a:ext cx="83534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buFontTx/>
              <a:buNone/>
            </a:pPr>
            <a:r>
              <a:rPr lang="en-US" altLang="zh-CN" sz="2800">
                <a:solidFill>
                  <a:srgbClr val="000066"/>
                </a:solidFill>
                <a:latin typeface="楷体_GB2312" pitchFamily="49" charset="-122"/>
                <a:ea typeface="楷体_GB2312" pitchFamily="49" charset="-122"/>
              </a:rPr>
              <a:t>1</a:t>
            </a:r>
            <a:r>
              <a:rPr lang="zh-CN" altLang="en-US" sz="2800">
                <a:solidFill>
                  <a:srgbClr val="000066"/>
                </a:solidFill>
                <a:latin typeface="楷体_GB2312" pitchFamily="49" charset="-122"/>
                <a:ea typeface="楷体_GB2312" pitchFamily="49" charset="-122"/>
              </a:rPr>
              <a:t>）</a:t>
            </a:r>
            <a:r>
              <a:rPr lang="zh-CN" altLang="en-US" sz="2800">
                <a:solidFill>
                  <a:srgbClr val="FF0000"/>
                </a:solidFill>
                <a:latin typeface="楷体_GB2312" pitchFamily="49" charset="-122"/>
                <a:ea typeface="楷体_GB2312" pitchFamily="49" charset="-122"/>
              </a:rPr>
              <a:t>查询</a:t>
            </a:r>
            <a:r>
              <a:rPr lang="zh-CN" altLang="en-US" sz="2800">
                <a:solidFill>
                  <a:srgbClr val="000066"/>
                </a:solidFill>
                <a:latin typeface="楷体_GB2312" pitchFamily="49" charset="-122"/>
                <a:ea typeface="楷体_GB2312" pitchFamily="49" charset="-122"/>
              </a:rPr>
              <a:t>某个</a:t>
            </a:r>
            <a:r>
              <a:rPr lang="zh-CN" altLang="en-US" sz="2800">
                <a:solidFill>
                  <a:srgbClr val="000066"/>
                </a:solidFill>
                <a:ea typeface="楷体_GB2312" pitchFamily="49" charset="-122"/>
              </a:rPr>
              <a:t>“</a:t>
            </a:r>
            <a:r>
              <a:rPr lang="zh-CN" altLang="en-US" sz="2800">
                <a:solidFill>
                  <a:srgbClr val="FF0000"/>
                </a:solidFill>
                <a:latin typeface="楷体_GB2312" pitchFamily="49" charset="-122"/>
                <a:ea typeface="楷体_GB2312" pitchFamily="49" charset="-122"/>
              </a:rPr>
              <a:t>特定</a:t>
            </a:r>
            <a:r>
              <a:rPr lang="zh-CN" altLang="en-US" sz="2800">
                <a:solidFill>
                  <a:srgbClr val="000066"/>
                </a:solidFill>
                <a:latin typeface="楷体_GB2312" pitchFamily="49" charset="-122"/>
                <a:ea typeface="楷体_GB2312" pitchFamily="49" charset="-122"/>
              </a:rPr>
              <a:t>的</a:t>
            </a:r>
            <a:r>
              <a:rPr lang="zh-CN" altLang="en-US" sz="2800">
                <a:solidFill>
                  <a:srgbClr val="000066"/>
                </a:solidFill>
                <a:ea typeface="楷体_GB2312" pitchFamily="49" charset="-122"/>
              </a:rPr>
              <a:t>”</a:t>
            </a:r>
            <a:r>
              <a:rPr lang="zh-CN" altLang="en-US" sz="2800">
                <a:solidFill>
                  <a:srgbClr val="000066"/>
                </a:solidFill>
                <a:latin typeface="楷体_GB2312" pitchFamily="49" charset="-122"/>
                <a:ea typeface="楷体_GB2312" pitchFamily="49" charset="-122"/>
              </a:rPr>
              <a:t>数据元素是否在查找表中</a:t>
            </a:r>
          </a:p>
        </p:txBody>
      </p:sp>
      <p:grpSp>
        <p:nvGrpSpPr>
          <p:cNvPr id="4119" name="Group 23"/>
          <p:cNvGrpSpPr>
            <a:grpSpLocks/>
          </p:cNvGrpSpPr>
          <p:nvPr/>
        </p:nvGrpSpPr>
        <p:grpSpPr bwMode="auto">
          <a:xfrm>
            <a:off x="8127016" y="2904406"/>
            <a:ext cx="1042987" cy="1152525"/>
            <a:chOff x="5103" y="1661"/>
            <a:chExt cx="657" cy="726"/>
          </a:xfrm>
        </p:grpSpPr>
        <p:sp>
          <p:nvSpPr>
            <p:cNvPr id="4111" name="AutoShape 15"/>
            <p:cNvSpPr>
              <a:spLocks/>
            </p:cNvSpPr>
            <p:nvPr/>
          </p:nvSpPr>
          <p:spPr bwMode="auto">
            <a:xfrm>
              <a:off x="5103" y="1707"/>
              <a:ext cx="121" cy="680"/>
            </a:xfrm>
            <a:prstGeom prst="rightBrace">
              <a:avLst>
                <a:gd name="adj1" fmla="val 4683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12" name="Text Box 16"/>
            <p:cNvSpPr txBox="1">
              <a:spLocks noChangeArrowheads="1"/>
            </p:cNvSpPr>
            <p:nvPr/>
          </p:nvSpPr>
          <p:spPr bwMode="auto">
            <a:xfrm>
              <a:off x="5193" y="1661"/>
              <a:ext cx="56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solidFill>
                    <a:srgbClr val="FF0000"/>
                  </a:solidFill>
                </a:rPr>
                <a:t>静态</a:t>
              </a:r>
            </a:p>
            <a:p>
              <a:pPr>
                <a:lnSpc>
                  <a:spcPct val="125000"/>
                </a:lnSpc>
              </a:pPr>
              <a:r>
                <a:rPr lang="zh-CN" altLang="en-US" sz="2400">
                  <a:solidFill>
                    <a:srgbClr val="FF0000"/>
                  </a:solidFill>
                </a:rPr>
                <a:t>查找</a:t>
              </a:r>
            </a:p>
          </p:txBody>
        </p:sp>
      </p:grpSp>
      <p:grpSp>
        <p:nvGrpSpPr>
          <p:cNvPr id="4113" name="Group 17"/>
          <p:cNvGrpSpPr>
            <a:grpSpLocks/>
          </p:cNvGrpSpPr>
          <p:nvPr/>
        </p:nvGrpSpPr>
        <p:grpSpPr bwMode="auto">
          <a:xfrm>
            <a:off x="6542691" y="4272831"/>
            <a:ext cx="1636712" cy="914400"/>
            <a:chOff x="4231" y="3012"/>
            <a:chExt cx="1031" cy="576"/>
          </a:xfrm>
        </p:grpSpPr>
        <p:sp>
          <p:nvSpPr>
            <p:cNvPr id="4114" name="Text Box 18"/>
            <p:cNvSpPr txBox="1">
              <a:spLocks noChangeArrowheads="1"/>
            </p:cNvSpPr>
            <p:nvPr/>
          </p:nvSpPr>
          <p:spPr bwMode="auto">
            <a:xfrm>
              <a:off x="4246" y="3089"/>
              <a:ext cx="1016"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2800">
                  <a:solidFill>
                    <a:srgbClr val="FF0000"/>
                  </a:solidFill>
                </a:rPr>
                <a:t>动态查找</a:t>
              </a:r>
            </a:p>
          </p:txBody>
        </p:sp>
        <p:sp>
          <p:nvSpPr>
            <p:cNvPr id="4115" name="AutoShape 19"/>
            <p:cNvSpPr>
              <a:spLocks/>
            </p:cNvSpPr>
            <p:nvPr/>
          </p:nvSpPr>
          <p:spPr bwMode="auto">
            <a:xfrm>
              <a:off x="4231" y="3012"/>
              <a:ext cx="48" cy="576"/>
            </a:xfrm>
            <a:prstGeom prst="rightBrace">
              <a:avLst>
                <a:gd name="adj1" fmla="val 100000"/>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116" name="Text Box 20"/>
          <p:cNvSpPr txBox="1">
            <a:spLocks noChangeArrowheads="1"/>
          </p:cNvSpPr>
          <p:nvPr/>
        </p:nvSpPr>
        <p:spPr bwMode="auto">
          <a:xfrm>
            <a:off x="565753" y="4128368"/>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3</a:t>
            </a:r>
            <a:r>
              <a:rPr lang="zh-CN" altLang="en-US" sz="2800"/>
              <a:t>）在查找表中</a:t>
            </a:r>
            <a:r>
              <a:rPr lang="zh-CN" altLang="en-US" sz="2800">
                <a:solidFill>
                  <a:srgbClr val="FF0000"/>
                </a:solidFill>
              </a:rPr>
              <a:t>插入</a:t>
            </a:r>
            <a:r>
              <a:rPr lang="zh-CN" altLang="en-US" sz="2800"/>
              <a:t>一个数据元素</a:t>
            </a:r>
            <a:endParaRPr lang="zh-CN" altLang="en-US" sz="2800" b="0">
              <a:solidFill>
                <a:schemeClr val="tx1"/>
              </a:solidFill>
            </a:endParaRPr>
          </a:p>
        </p:txBody>
      </p:sp>
      <p:sp>
        <p:nvSpPr>
          <p:cNvPr id="4117" name="Text Box 21"/>
          <p:cNvSpPr txBox="1">
            <a:spLocks noChangeArrowheads="1"/>
          </p:cNvSpPr>
          <p:nvPr/>
        </p:nvSpPr>
        <p:spPr bwMode="auto">
          <a:xfrm>
            <a:off x="565753" y="3450506"/>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2</a:t>
            </a:r>
            <a:r>
              <a:rPr lang="zh-CN" altLang="en-US" sz="2800"/>
              <a:t>）</a:t>
            </a:r>
            <a:r>
              <a:rPr lang="zh-CN" altLang="en-US" sz="2800">
                <a:solidFill>
                  <a:srgbClr val="FF0000"/>
                </a:solidFill>
              </a:rPr>
              <a:t>检索</a:t>
            </a:r>
            <a:r>
              <a:rPr lang="zh-CN" altLang="en-US" sz="2800"/>
              <a:t>某个</a:t>
            </a:r>
            <a:r>
              <a:rPr lang="zh-CN" altLang="en-US" sz="2800">
                <a:latin typeface="Times New Roman" panose="02020603050405020304" pitchFamily="18" charset="0"/>
              </a:rPr>
              <a:t>“</a:t>
            </a:r>
            <a:r>
              <a:rPr lang="zh-CN" altLang="en-US" sz="2800"/>
              <a:t>特定的</a:t>
            </a:r>
            <a:r>
              <a:rPr lang="zh-CN" altLang="en-US" sz="2800">
                <a:latin typeface="Times New Roman" panose="02020603050405020304" pitchFamily="18" charset="0"/>
              </a:rPr>
              <a:t>”</a:t>
            </a:r>
            <a:r>
              <a:rPr lang="zh-CN" altLang="en-US" sz="2800"/>
              <a:t>数据元素的各种属性</a:t>
            </a:r>
          </a:p>
        </p:txBody>
      </p:sp>
      <p:sp>
        <p:nvSpPr>
          <p:cNvPr id="4118" name="Text Box 22"/>
          <p:cNvSpPr txBox="1">
            <a:spLocks noChangeArrowheads="1"/>
          </p:cNvSpPr>
          <p:nvPr/>
        </p:nvSpPr>
        <p:spPr bwMode="auto">
          <a:xfrm>
            <a:off x="565753" y="4704631"/>
            <a:ext cx="626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4</a:t>
            </a:r>
            <a:r>
              <a:rPr lang="zh-CN" altLang="en-US" sz="2800"/>
              <a:t>）从查找表中</a:t>
            </a:r>
            <a:r>
              <a:rPr lang="zh-CN" altLang="en-US" sz="2800">
                <a:solidFill>
                  <a:srgbClr val="FF0000"/>
                </a:solidFill>
              </a:rPr>
              <a:t>删去</a:t>
            </a:r>
            <a:r>
              <a:rPr lang="zh-CN" altLang="en-US" sz="2800"/>
              <a:t>某个数据元素</a:t>
            </a:r>
          </a:p>
        </p:txBody>
      </p:sp>
    </p:spTree>
    <p:extLst>
      <p:ext uri="{BB962C8B-B14F-4D97-AF65-F5344CB8AC3E}">
        <p14:creationId xmlns:p14="http://schemas.microsoft.com/office/powerpoint/2010/main" val="2395100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9"/>
                                        </p:tgtEl>
                                        <p:attrNameLst>
                                          <p:attrName>style.visibility</p:attrName>
                                        </p:attrNameLst>
                                      </p:cBhvr>
                                      <p:to>
                                        <p:strVal val="visible"/>
                                      </p:to>
                                    </p:set>
                                    <p:animEffect transition="in" filter="wipe(up)">
                                      <p:cBhvr>
                                        <p:cTn id="7" dur="500"/>
                                        <p:tgtEl>
                                          <p:spTgt spid="4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17"/>
                                        </p:tgtEl>
                                        <p:attrNameLst>
                                          <p:attrName>style.visibility</p:attrName>
                                        </p:attrNameLst>
                                      </p:cBhvr>
                                      <p:to>
                                        <p:strVal val="visible"/>
                                      </p:to>
                                    </p:set>
                                    <p:animEffect transition="in" filter="wipe(up)">
                                      <p:cBhvr>
                                        <p:cTn id="12" dur="500"/>
                                        <p:tgtEl>
                                          <p:spTgt spid="4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19"/>
                                        </p:tgtEl>
                                        <p:attrNameLst>
                                          <p:attrName>style.visibility</p:attrName>
                                        </p:attrNameLst>
                                      </p:cBhvr>
                                      <p:to>
                                        <p:strVal val="visible"/>
                                      </p:to>
                                    </p:set>
                                    <p:animEffect transition="in" filter="wipe(up)">
                                      <p:cBhvr>
                                        <p:cTn id="17" dur="500"/>
                                        <p:tgtEl>
                                          <p:spTgt spid="4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16"/>
                                        </p:tgtEl>
                                        <p:attrNameLst>
                                          <p:attrName>style.visibility</p:attrName>
                                        </p:attrNameLst>
                                      </p:cBhvr>
                                      <p:to>
                                        <p:strVal val="visible"/>
                                      </p:to>
                                    </p:set>
                                    <p:animEffect transition="in" filter="wipe(up)">
                                      <p:cBhvr>
                                        <p:cTn id="22" dur="500"/>
                                        <p:tgtEl>
                                          <p:spTgt spid="41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18"/>
                                        </p:tgtEl>
                                        <p:attrNameLst>
                                          <p:attrName>style.visibility</p:attrName>
                                        </p:attrNameLst>
                                      </p:cBhvr>
                                      <p:to>
                                        <p:strVal val="visible"/>
                                      </p:to>
                                    </p:set>
                                    <p:animEffect transition="in" filter="wipe(up)">
                                      <p:cBhvr>
                                        <p:cTn id="27" dur="500"/>
                                        <p:tgtEl>
                                          <p:spTgt spid="4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animEffect transition="in" filter="wipe(up)">
                                      <p:cBhvr>
                                        <p:cTn id="32"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p:bldP spid="4116" grpId="0"/>
      <p:bldP spid="4117" grpId="0"/>
      <p:bldP spid="41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ext Box 5"/>
          <p:cNvSpPr txBox="1">
            <a:spLocks noChangeArrowheads="1"/>
          </p:cNvSpPr>
          <p:nvPr/>
        </p:nvSpPr>
        <p:spPr bwMode="auto">
          <a:xfrm>
            <a:off x="3811588" y="74453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4518" name="Text Box 6"/>
          <p:cNvSpPr txBox="1">
            <a:spLocks noChangeArrowheads="1"/>
          </p:cNvSpPr>
          <p:nvPr/>
        </p:nvSpPr>
        <p:spPr bwMode="auto">
          <a:xfrm>
            <a:off x="5995988" y="74930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性能分析</a:t>
            </a:r>
          </a:p>
        </p:txBody>
      </p:sp>
      <p:sp>
        <p:nvSpPr>
          <p:cNvPr id="64519" name="Text Box 7"/>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64520" name="Line 8"/>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21" name="Line 9"/>
          <p:cNvSpPr>
            <a:spLocks noChangeShapeType="1"/>
          </p:cNvSpPr>
          <p:nvPr/>
        </p:nvSpPr>
        <p:spPr bwMode="auto">
          <a:xfrm>
            <a:off x="911225" y="126841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22" name="Text Box 10"/>
          <p:cNvSpPr txBox="1">
            <a:spLocks noChangeArrowheads="1"/>
          </p:cNvSpPr>
          <p:nvPr/>
        </p:nvSpPr>
        <p:spPr bwMode="auto">
          <a:xfrm>
            <a:off x="827088" y="76517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Arial" panose="020B0604020202020204" pitchFamily="34" charset="0"/>
              </a:rPr>
              <a:t>6</a:t>
            </a:r>
            <a:r>
              <a:rPr kumimoji="0" lang="en-US" altLang="zh-CN" sz="2000" dirty="0" smtClean="0">
                <a:latin typeface="Arial" panose="020B0604020202020204" pitchFamily="34" charset="0"/>
              </a:rPr>
              <a:t>.3  </a:t>
            </a:r>
            <a:r>
              <a:rPr lang="zh-CN" altLang="en-US" sz="2000" dirty="0"/>
              <a:t>基于树的查找 </a:t>
            </a:r>
          </a:p>
        </p:txBody>
      </p:sp>
      <p:sp>
        <p:nvSpPr>
          <p:cNvPr id="64525" name="Text Box 13"/>
          <p:cNvSpPr txBox="1">
            <a:spLocks noChangeArrowheads="1"/>
          </p:cNvSpPr>
          <p:nvPr/>
        </p:nvSpPr>
        <p:spPr bwMode="auto">
          <a:xfrm>
            <a:off x="1115616" y="1484784"/>
            <a:ext cx="86233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000">
                <a:latin typeface="Times New Roman" panose="02020603050405020304" pitchFamily="18" charset="0"/>
              </a:rPr>
              <a:t>由关键字序列 </a:t>
            </a:r>
            <a:r>
              <a:rPr lang="en-US" altLang="zh-CN" sz="2000">
                <a:latin typeface="Times New Roman" panose="02020603050405020304" pitchFamily="18" charset="0"/>
              </a:rPr>
              <a:t>1</a:t>
            </a:r>
            <a:r>
              <a:rPr lang="zh-CN" altLang="en-US" sz="2000">
                <a:latin typeface="Times New Roman" panose="02020603050405020304" pitchFamily="18" charset="0"/>
              </a:rPr>
              <a:t>，</a:t>
            </a:r>
            <a:r>
              <a:rPr lang="en-US" altLang="zh-CN" sz="2000">
                <a:latin typeface="Times New Roman" panose="02020603050405020304" pitchFamily="18" charset="0"/>
              </a:rPr>
              <a:t>2</a:t>
            </a:r>
            <a:r>
              <a:rPr lang="zh-CN" altLang="en-US" sz="2000">
                <a:latin typeface="Times New Roman" panose="02020603050405020304" pitchFamily="18" charset="0"/>
              </a:rPr>
              <a:t>，</a:t>
            </a:r>
            <a:r>
              <a:rPr lang="en-US" altLang="zh-CN" sz="2000">
                <a:latin typeface="Times New Roman" panose="02020603050405020304" pitchFamily="18" charset="0"/>
              </a:rPr>
              <a:t>3</a:t>
            </a:r>
            <a:r>
              <a:rPr lang="zh-CN" altLang="en-US" sz="2000">
                <a:latin typeface="Times New Roman" panose="02020603050405020304" pitchFamily="18" charset="0"/>
              </a:rPr>
              <a:t>，</a:t>
            </a:r>
            <a:r>
              <a:rPr lang="en-US" altLang="zh-CN" sz="2000">
                <a:latin typeface="Times New Roman" panose="02020603050405020304" pitchFamily="18" charset="0"/>
              </a:rPr>
              <a:t>4</a:t>
            </a:r>
            <a:r>
              <a:rPr lang="zh-CN" altLang="en-US" sz="2000">
                <a:latin typeface="Times New Roman" panose="02020603050405020304" pitchFamily="18" charset="0"/>
              </a:rPr>
              <a:t>，</a:t>
            </a:r>
            <a:r>
              <a:rPr lang="en-US" altLang="zh-CN" sz="2000">
                <a:latin typeface="Times New Roman" panose="02020603050405020304" pitchFamily="18" charset="0"/>
              </a:rPr>
              <a:t>5 </a:t>
            </a:r>
            <a:r>
              <a:rPr lang="zh-CN" altLang="en-US" sz="2000">
                <a:latin typeface="Times New Roman" panose="02020603050405020304" pitchFamily="18" charset="0"/>
              </a:rPr>
              <a:t>构造而得的二叉排序树</a:t>
            </a:r>
          </a:p>
        </p:txBody>
      </p:sp>
      <p:sp>
        <p:nvSpPr>
          <p:cNvPr id="64526" name="Text Box 14"/>
          <p:cNvSpPr txBox="1">
            <a:spLocks noChangeArrowheads="1"/>
          </p:cNvSpPr>
          <p:nvPr/>
        </p:nvSpPr>
        <p:spPr bwMode="auto">
          <a:xfrm>
            <a:off x="592138" y="1374775"/>
            <a:ext cx="1603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例如：</a:t>
            </a:r>
            <a:endParaRPr lang="zh-CN" altLang="en-US" sz="2000" b="0">
              <a:latin typeface="Times New Roman" panose="02020603050405020304" pitchFamily="18" charset="0"/>
            </a:endParaRPr>
          </a:p>
        </p:txBody>
      </p:sp>
      <p:sp>
        <p:nvSpPr>
          <p:cNvPr id="64527" name="Rectangle 15"/>
          <p:cNvSpPr>
            <a:spLocks noChangeArrowheads="1"/>
          </p:cNvSpPr>
          <p:nvPr/>
        </p:nvSpPr>
        <p:spPr bwMode="auto">
          <a:xfrm>
            <a:off x="617538" y="4076700"/>
            <a:ext cx="640238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000">
                <a:latin typeface="Times New Roman" panose="02020603050405020304" pitchFamily="18" charset="0"/>
              </a:rPr>
              <a:t>ASLsucc =</a:t>
            </a:r>
            <a:r>
              <a:rPr lang="zh-CN" altLang="en-US" sz="2000">
                <a:latin typeface="Times New Roman" panose="02020603050405020304" pitchFamily="18" charset="0"/>
              </a:rPr>
              <a:t>（</a:t>
            </a:r>
            <a:r>
              <a:rPr lang="en-US" altLang="zh-CN" sz="2000">
                <a:latin typeface="Times New Roman" panose="02020603050405020304" pitchFamily="18" charset="0"/>
              </a:rPr>
              <a:t>1+2+3+4+5</a:t>
            </a:r>
            <a:r>
              <a:rPr lang="zh-CN" altLang="en-US" sz="2000">
                <a:latin typeface="Times New Roman" panose="02020603050405020304" pitchFamily="18" charset="0"/>
              </a:rPr>
              <a:t>）</a:t>
            </a:r>
            <a:r>
              <a:rPr lang="en-US" altLang="zh-CN" sz="2000">
                <a:latin typeface="Times New Roman" panose="02020603050405020304" pitchFamily="18" charset="0"/>
              </a:rPr>
              <a:t>/ 5  = 3</a:t>
            </a:r>
          </a:p>
        </p:txBody>
      </p:sp>
      <p:sp>
        <p:nvSpPr>
          <p:cNvPr id="64528" name="Rectangle 16"/>
          <p:cNvSpPr>
            <a:spLocks noChangeArrowheads="1"/>
          </p:cNvSpPr>
          <p:nvPr/>
        </p:nvSpPr>
        <p:spPr bwMode="auto">
          <a:xfrm>
            <a:off x="565150" y="4581525"/>
            <a:ext cx="6167438"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000">
                <a:latin typeface="Times New Roman" panose="02020603050405020304" pitchFamily="18" charset="0"/>
              </a:rPr>
              <a:t>ASLsucc =</a:t>
            </a:r>
            <a:r>
              <a:rPr lang="zh-CN" altLang="en-US" sz="2000">
                <a:latin typeface="Times New Roman" panose="02020603050405020304" pitchFamily="18" charset="0"/>
              </a:rPr>
              <a:t>（</a:t>
            </a:r>
            <a:r>
              <a:rPr lang="en-US" altLang="zh-CN" sz="2000">
                <a:latin typeface="Times New Roman" panose="02020603050405020304" pitchFamily="18" charset="0"/>
              </a:rPr>
              <a:t>1+2</a:t>
            </a:r>
            <a:r>
              <a:rPr lang="en-US" altLang="zh-CN" sz="2000">
                <a:latin typeface="Times New Roman" panose="02020603050405020304" pitchFamily="18" charset="0"/>
                <a:sym typeface="Symbol" panose="05050102010706020507" pitchFamily="18" charset="2"/>
              </a:rPr>
              <a:t>2</a:t>
            </a:r>
            <a:r>
              <a:rPr lang="en-US" altLang="zh-CN" sz="2000">
                <a:latin typeface="Times New Roman" panose="02020603050405020304" pitchFamily="18" charset="0"/>
              </a:rPr>
              <a:t>+2</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3</a:t>
            </a:r>
            <a:r>
              <a:rPr lang="zh-CN" altLang="en-US" sz="2000">
                <a:latin typeface="Times New Roman" panose="02020603050405020304" pitchFamily="18" charset="0"/>
              </a:rPr>
              <a:t>）</a:t>
            </a:r>
            <a:r>
              <a:rPr lang="en-US" altLang="zh-CN" sz="2000">
                <a:latin typeface="Times New Roman" panose="02020603050405020304" pitchFamily="18" charset="0"/>
              </a:rPr>
              <a:t>/ 5  = 2.2</a:t>
            </a:r>
          </a:p>
        </p:txBody>
      </p:sp>
      <p:grpSp>
        <p:nvGrpSpPr>
          <p:cNvPr id="64549" name="Group 37"/>
          <p:cNvGrpSpPr>
            <a:grpSpLocks/>
          </p:cNvGrpSpPr>
          <p:nvPr/>
        </p:nvGrpSpPr>
        <p:grpSpPr bwMode="auto">
          <a:xfrm>
            <a:off x="1547813" y="2276475"/>
            <a:ext cx="1368425" cy="1800225"/>
            <a:chOff x="4355" y="845"/>
            <a:chExt cx="1360" cy="2386"/>
          </a:xfrm>
        </p:grpSpPr>
        <p:sp>
          <p:nvSpPr>
            <p:cNvPr id="64532" name="Oval 20"/>
            <p:cNvSpPr>
              <a:spLocks noChangeArrowheads="1"/>
            </p:cNvSpPr>
            <p:nvPr/>
          </p:nvSpPr>
          <p:spPr bwMode="auto">
            <a:xfrm>
              <a:off x="5148" y="2364"/>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4</a:t>
              </a:r>
            </a:p>
          </p:txBody>
        </p:sp>
        <p:sp>
          <p:nvSpPr>
            <p:cNvPr id="64533" name="Oval 21"/>
            <p:cNvSpPr>
              <a:spLocks noChangeArrowheads="1"/>
            </p:cNvSpPr>
            <p:nvPr/>
          </p:nvSpPr>
          <p:spPr bwMode="auto">
            <a:xfrm>
              <a:off x="4876" y="1866"/>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3</a:t>
              </a:r>
            </a:p>
          </p:txBody>
        </p:sp>
        <p:sp>
          <p:nvSpPr>
            <p:cNvPr id="64534" name="Oval 22"/>
            <p:cNvSpPr>
              <a:spLocks noChangeArrowheads="1"/>
            </p:cNvSpPr>
            <p:nvPr/>
          </p:nvSpPr>
          <p:spPr bwMode="auto">
            <a:xfrm>
              <a:off x="4672" y="1345"/>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2</a:t>
              </a:r>
            </a:p>
          </p:txBody>
        </p:sp>
        <p:sp>
          <p:nvSpPr>
            <p:cNvPr id="64535" name="Oval 23"/>
            <p:cNvSpPr>
              <a:spLocks noChangeArrowheads="1"/>
            </p:cNvSpPr>
            <p:nvPr/>
          </p:nvSpPr>
          <p:spPr bwMode="auto">
            <a:xfrm>
              <a:off x="4355" y="845"/>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1</a:t>
              </a:r>
            </a:p>
          </p:txBody>
        </p:sp>
        <p:sp>
          <p:nvSpPr>
            <p:cNvPr id="64539" name="Line 27"/>
            <p:cNvSpPr>
              <a:spLocks noChangeShapeType="1"/>
            </p:cNvSpPr>
            <p:nvPr/>
          </p:nvSpPr>
          <p:spPr bwMode="auto">
            <a:xfrm flipH="1" flipV="1">
              <a:off x="5392" y="2691"/>
              <a:ext cx="124" cy="233"/>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0" name="Line 28"/>
            <p:cNvSpPr>
              <a:spLocks noChangeShapeType="1"/>
            </p:cNvSpPr>
            <p:nvPr/>
          </p:nvSpPr>
          <p:spPr bwMode="auto">
            <a:xfrm>
              <a:off x="4897" y="1673"/>
              <a:ext cx="113" cy="21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1" name="Line 29"/>
            <p:cNvSpPr>
              <a:spLocks noChangeShapeType="1"/>
            </p:cNvSpPr>
            <p:nvPr/>
          </p:nvSpPr>
          <p:spPr bwMode="auto">
            <a:xfrm>
              <a:off x="5133" y="2178"/>
              <a:ext cx="111" cy="19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2" name="Line 30"/>
            <p:cNvSpPr>
              <a:spLocks noChangeShapeType="1"/>
            </p:cNvSpPr>
            <p:nvPr/>
          </p:nvSpPr>
          <p:spPr bwMode="auto">
            <a:xfrm>
              <a:off x="4634" y="1132"/>
              <a:ext cx="135" cy="24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5" name="Oval 33"/>
            <p:cNvSpPr>
              <a:spLocks noChangeArrowheads="1"/>
            </p:cNvSpPr>
            <p:nvPr/>
          </p:nvSpPr>
          <p:spPr bwMode="auto">
            <a:xfrm>
              <a:off x="5375" y="2891"/>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5</a:t>
              </a:r>
            </a:p>
          </p:txBody>
        </p:sp>
      </p:grpSp>
      <p:grpSp>
        <p:nvGrpSpPr>
          <p:cNvPr id="64550" name="Group 38"/>
          <p:cNvGrpSpPr>
            <a:grpSpLocks/>
          </p:cNvGrpSpPr>
          <p:nvPr/>
        </p:nvGrpSpPr>
        <p:grpSpPr bwMode="auto">
          <a:xfrm>
            <a:off x="4716463" y="2420938"/>
            <a:ext cx="1620837" cy="1582737"/>
            <a:chOff x="4444" y="3357"/>
            <a:chExt cx="1384" cy="1298"/>
          </a:xfrm>
        </p:grpSpPr>
        <p:sp>
          <p:nvSpPr>
            <p:cNvPr id="64529" name="Oval 17"/>
            <p:cNvSpPr>
              <a:spLocks noChangeArrowheads="1"/>
            </p:cNvSpPr>
            <p:nvPr/>
          </p:nvSpPr>
          <p:spPr bwMode="auto">
            <a:xfrm>
              <a:off x="4444" y="3789"/>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1</a:t>
              </a:r>
            </a:p>
          </p:txBody>
        </p:sp>
        <p:sp>
          <p:nvSpPr>
            <p:cNvPr id="64530" name="Oval 18"/>
            <p:cNvSpPr>
              <a:spLocks noChangeArrowheads="1"/>
            </p:cNvSpPr>
            <p:nvPr/>
          </p:nvSpPr>
          <p:spPr bwMode="auto">
            <a:xfrm>
              <a:off x="5193" y="3789"/>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4</a:t>
              </a:r>
            </a:p>
          </p:txBody>
        </p:sp>
        <p:sp>
          <p:nvSpPr>
            <p:cNvPr id="64531" name="Oval 19"/>
            <p:cNvSpPr>
              <a:spLocks noChangeArrowheads="1"/>
            </p:cNvSpPr>
            <p:nvPr/>
          </p:nvSpPr>
          <p:spPr bwMode="auto">
            <a:xfrm>
              <a:off x="4815" y="3357"/>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3</a:t>
              </a:r>
            </a:p>
          </p:txBody>
        </p:sp>
        <p:sp>
          <p:nvSpPr>
            <p:cNvPr id="64536" name="Line 24"/>
            <p:cNvSpPr>
              <a:spLocks noChangeShapeType="1"/>
            </p:cNvSpPr>
            <p:nvPr/>
          </p:nvSpPr>
          <p:spPr bwMode="auto">
            <a:xfrm flipV="1">
              <a:off x="4658" y="3602"/>
              <a:ext cx="184" cy="192"/>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37" name="Line 25"/>
            <p:cNvSpPr>
              <a:spLocks noChangeShapeType="1"/>
            </p:cNvSpPr>
            <p:nvPr/>
          </p:nvSpPr>
          <p:spPr bwMode="auto">
            <a:xfrm flipH="1" flipV="1">
              <a:off x="4715" y="4100"/>
              <a:ext cx="137" cy="237"/>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38" name="Line 26"/>
            <p:cNvSpPr>
              <a:spLocks noChangeShapeType="1"/>
            </p:cNvSpPr>
            <p:nvPr/>
          </p:nvSpPr>
          <p:spPr bwMode="auto">
            <a:xfrm>
              <a:off x="5151" y="3597"/>
              <a:ext cx="174" cy="204"/>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3" name="Oval 31"/>
            <p:cNvSpPr>
              <a:spLocks noChangeArrowheads="1"/>
            </p:cNvSpPr>
            <p:nvPr/>
          </p:nvSpPr>
          <p:spPr bwMode="auto">
            <a:xfrm>
              <a:off x="5488" y="4315"/>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5</a:t>
              </a:r>
            </a:p>
          </p:txBody>
        </p:sp>
        <p:sp>
          <p:nvSpPr>
            <p:cNvPr id="64544" name="Line 32"/>
            <p:cNvSpPr>
              <a:spLocks noChangeShapeType="1"/>
            </p:cNvSpPr>
            <p:nvPr/>
          </p:nvSpPr>
          <p:spPr bwMode="auto">
            <a:xfrm flipH="1" flipV="1">
              <a:off x="5451" y="4104"/>
              <a:ext cx="131" cy="237"/>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4546" name="Oval 34"/>
            <p:cNvSpPr>
              <a:spLocks noChangeArrowheads="1"/>
            </p:cNvSpPr>
            <p:nvPr/>
          </p:nvSpPr>
          <p:spPr bwMode="auto">
            <a:xfrm>
              <a:off x="4717" y="4313"/>
              <a:ext cx="340" cy="340"/>
            </a:xfrm>
            <a:prstGeom prst="ellipse">
              <a:avLst/>
            </a:prstGeom>
            <a:solidFill>
              <a:srgbClr val="FFEAD5"/>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0000"/>
                  </a:solidFill>
                  <a:latin typeface="Arial" panose="020B0604020202020204" pitchFamily="34" charset="0"/>
                  <a:ea typeface="宋体" panose="02010600030101010101" pitchFamily="2" charset="-122"/>
                </a:rPr>
                <a:t>2</a:t>
              </a:r>
            </a:p>
          </p:txBody>
        </p:sp>
      </p:grpSp>
      <p:sp>
        <p:nvSpPr>
          <p:cNvPr id="64547" name="Text Box 35"/>
          <p:cNvSpPr txBox="1">
            <a:spLocks noChangeArrowheads="1"/>
          </p:cNvSpPr>
          <p:nvPr/>
        </p:nvSpPr>
        <p:spPr bwMode="auto">
          <a:xfrm>
            <a:off x="684213" y="5905500"/>
            <a:ext cx="6884987" cy="400110"/>
          </a:xfrm>
          <a:prstGeom prst="rect">
            <a:avLst/>
          </a:prstGeom>
          <a:noFill/>
          <a:ln>
            <a:noFill/>
          </a:ln>
          <a:effectLst/>
          <a:extLst>
            <a:ext uri="{909E8E84-426E-40DD-AFC4-6F175D3DCCD1}">
              <a14:hiddenFill xmlns:a14="http://schemas.microsoft.com/office/drawing/2010/main">
                <a:solidFill>
                  <a:srgbClr val="E7FFFF"/>
                </a:solidFill>
              </a14:hiddenFill>
            </a:ex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最</a:t>
            </a:r>
            <a:r>
              <a:rPr lang="zh-CN" altLang="en-US" sz="2000">
                <a:solidFill>
                  <a:srgbClr val="FF0000"/>
                </a:solidFill>
                <a:latin typeface="Times New Roman" panose="02020603050405020304" pitchFamily="18" charset="0"/>
              </a:rPr>
              <a:t>好</a:t>
            </a:r>
            <a:r>
              <a:rPr lang="zh-CN" altLang="en-US" sz="2000">
                <a:latin typeface="Times New Roman" panose="02020603050405020304" pitchFamily="18" charset="0"/>
              </a:rPr>
              <a:t>情况是与</a:t>
            </a:r>
            <a:r>
              <a:rPr lang="zh-CN" altLang="en-US" sz="2000">
                <a:solidFill>
                  <a:srgbClr val="FF0000"/>
                </a:solidFill>
                <a:latin typeface="Times New Roman" panose="02020603050405020304" pitchFamily="18" charset="0"/>
              </a:rPr>
              <a:t>折半查找判定树</a:t>
            </a:r>
            <a:r>
              <a:rPr lang="zh-CN" altLang="en-US" sz="2000">
                <a:latin typeface="Times New Roman" panose="02020603050405020304" pitchFamily="18" charset="0"/>
              </a:rPr>
              <a:t>相同</a:t>
            </a:r>
          </a:p>
        </p:txBody>
      </p:sp>
      <p:sp>
        <p:nvSpPr>
          <p:cNvPr id="64548" name="Text Box 36"/>
          <p:cNvSpPr txBox="1">
            <a:spLocks noChangeArrowheads="1"/>
          </p:cNvSpPr>
          <p:nvPr/>
        </p:nvSpPr>
        <p:spPr bwMode="auto">
          <a:xfrm>
            <a:off x="684213" y="5300663"/>
            <a:ext cx="7659687" cy="400110"/>
          </a:xfrm>
          <a:prstGeom prst="rect">
            <a:avLst/>
          </a:prstGeom>
          <a:noFill/>
          <a:ln>
            <a:noFill/>
          </a:ln>
          <a:effectLst/>
          <a:extLst>
            <a:ext uri="{909E8E84-426E-40DD-AFC4-6F175D3DCCD1}">
              <a14:hiddenFill xmlns:a14="http://schemas.microsoft.com/office/drawing/2010/main">
                <a:solidFill>
                  <a:srgbClr val="E7FFFF"/>
                </a:solidFill>
              </a14:hiddenFill>
            </a:ext>
            <a:ext uri="{91240B29-F687-4F45-9708-019B960494DF}">
              <a14:hiddenLine xmlns:a14="http://schemas.microsoft.com/office/drawing/2010/main" w="2857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最</a:t>
            </a:r>
            <a:r>
              <a:rPr lang="zh-CN" altLang="en-US" sz="2000">
                <a:solidFill>
                  <a:srgbClr val="FF0000"/>
                </a:solidFill>
                <a:latin typeface="Times New Roman" panose="02020603050405020304" pitchFamily="18" charset="0"/>
              </a:rPr>
              <a:t>差</a:t>
            </a:r>
            <a:r>
              <a:rPr lang="zh-CN" altLang="en-US" sz="2000">
                <a:latin typeface="Times New Roman" panose="02020603050405020304" pitchFamily="18" charset="0"/>
              </a:rPr>
              <a:t>情况蜕化为单支树与</a:t>
            </a:r>
            <a:r>
              <a:rPr lang="zh-CN" altLang="en-US" sz="2000">
                <a:solidFill>
                  <a:srgbClr val="FF0000"/>
                </a:solidFill>
                <a:latin typeface="Times New Roman" panose="02020603050405020304" pitchFamily="18" charset="0"/>
              </a:rPr>
              <a:t>顺序</a:t>
            </a:r>
            <a:r>
              <a:rPr lang="zh-CN" altLang="en-US" sz="2000">
                <a:latin typeface="Times New Roman" panose="02020603050405020304" pitchFamily="18" charset="0"/>
              </a:rPr>
              <a:t>查找相同</a:t>
            </a:r>
          </a:p>
        </p:txBody>
      </p:sp>
      <p:sp useBgFill="1">
        <p:nvSpPr>
          <p:cNvPr id="64524" name="Text Box 12"/>
          <p:cNvSpPr txBox="1">
            <a:spLocks noChangeArrowheads="1"/>
          </p:cNvSpPr>
          <p:nvPr/>
        </p:nvSpPr>
        <p:spPr bwMode="auto">
          <a:xfrm>
            <a:off x="2700338" y="1773238"/>
            <a:ext cx="2519362" cy="44627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000" dirty="0">
                <a:latin typeface="Times New Roman" panose="02020603050405020304" pitchFamily="18" charset="0"/>
              </a:rPr>
              <a:t>3</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4</a:t>
            </a: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a:t>
            </a:r>
            <a:r>
              <a:rPr lang="en-US" altLang="zh-CN" sz="2000" dirty="0">
                <a:latin typeface="Times New Roman" panose="02020603050405020304" pitchFamily="18" charset="0"/>
              </a:rPr>
              <a:t>5</a:t>
            </a:r>
          </a:p>
        </p:txBody>
      </p:sp>
    </p:spTree>
    <p:extLst>
      <p:ext uri="{BB962C8B-B14F-4D97-AF65-F5344CB8AC3E}">
        <p14:creationId xmlns:p14="http://schemas.microsoft.com/office/powerpoint/2010/main" val="322342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26"/>
                                        </p:tgtEl>
                                        <p:attrNameLst>
                                          <p:attrName>style.visibility</p:attrName>
                                        </p:attrNameLst>
                                      </p:cBhvr>
                                      <p:to>
                                        <p:strVal val="visible"/>
                                      </p:to>
                                    </p:set>
                                    <p:animEffect transition="in" filter="wipe(left)">
                                      <p:cBhvr>
                                        <p:cTn id="7" dur="500"/>
                                        <p:tgtEl>
                                          <p:spTgt spid="645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4525"/>
                                        </p:tgtEl>
                                        <p:attrNameLst>
                                          <p:attrName>style.visibility</p:attrName>
                                        </p:attrNameLst>
                                      </p:cBhvr>
                                      <p:to>
                                        <p:strVal val="visible"/>
                                      </p:to>
                                    </p:set>
                                    <p:animEffect transition="in" filter="blinds(vertical)">
                                      <p:cBhvr>
                                        <p:cTn id="12" dur="500"/>
                                        <p:tgtEl>
                                          <p:spTgt spid="64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4549"/>
                                        </p:tgtEl>
                                        <p:attrNameLst>
                                          <p:attrName>style.visibility</p:attrName>
                                        </p:attrNameLst>
                                      </p:cBhvr>
                                      <p:to>
                                        <p:strVal val="visible"/>
                                      </p:to>
                                    </p:set>
                                    <p:animEffect transition="in" filter="wipe(up)">
                                      <p:cBhvr>
                                        <p:cTn id="17" dur="500"/>
                                        <p:tgtEl>
                                          <p:spTgt spid="64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64527"/>
                                        </p:tgtEl>
                                        <p:attrNameLst>
                                          <p:attrName>style.visibility</p:attrName>
                                        </p:attrNameLst>
                                      </p:cBhvr>
                                      <p:to>
                                        <p:strVal val="visible"/>
                                      </p:to>
                                    </p:set>
                                    <p:animEffect transition="in" filter="wipe(left)">
                                      <p:cBhvr>
                                        <p:cTn id="22" dur="300"/>
                                        <p:tgtEl>
                                          <p:spTgt spid="645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4524"/>
                                        </p:tgtEl>
                                        <p:attrNameLst>
                                          <p:attrName>style.visibility</p:attrName>
                                        </p:attrNameLst>
                                      </p:cBhvr>
                                      <p:to>
                                        <p:strVal val="visible"/>
                                      </p:to>
                                    </p:set>
                                    <p:animEffect transition="in" filter="blinds(vertical)">
                                      <p:cBhvr>
                                        <p:cTn id="27" dur="500"/>
                                        <p:tgtEl>
                                          <p:spTgt spid="645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4550"/>
                                        </p:tgtEl>
                                        <p:attrNameLst>
                                          <p:attrName>style.visibility</p:attrName>
                                        </p:attrNameLst>
                                      </p:cBhvr>
                                      <p:to>
                                        <p:strVal val="visible"/>
                                      </p:to>
                                    </p:set>
                                    <p:animEffect transition="in" filter="wipe(up)">
                                      <p:cBhvr>
                                        <p:cTn id="32" dur="500"/>
                                        <p:tgtEl>
                                          <p:spTgt spid="645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64528"/>
                                        </p:tgtEl>
                                        <p:attrNameLst>
                                          <p:attrName>style.visibility</p:attrName>
                                        </p:attrNameLst>
                                      </p:cBhvr>
                                      <p:to>
                                        <p:strVal val="visible"/>
                                      </p:to>
                                    </p:set>
                                    <p:animEffect transition="in" filter="wipe(left)">
                                      <p:cBhvr>
                                        <p:cTn id="37" dur="300"/>
                                        <p:tgtEl>
                                          <p:spTgt spid="645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4548"/>
                                        </p:tgtEl>
                                        <p:attrNameLst>
                                          <p:attrName>style.visibility</p:attrName>
                                        </p:attrNameLst>
                                      </p:cBhvr>
                                      <p:to>
                                        <p:strVal val="visible"/>
                                      </p:to>
                                    </p:set>
                                    <p:animEffect transition="in" filter="wipe(left)">
                                      <p:cBhvr>
                                        <p:cTn id="42" dur="500"/>
                                        <p:tgtEl>
                                          <p:spTgt spid="645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4547"/>
                                        </p:tgtEl>
                                        <p:attrNameLst>
                                          <p:attrName>style.visibility</p:attrName>
                                        </p:attrNameLst>
                                      </p:cBhvr>
                                      <p:to>
                                        <p:strVal val="visible"/>
                                      </p:to>
                                    </p:set>
                                    <p:animEffect transition="in" filter="wipe(left)">
                                      <p:cBhvr>
                                        <p:cTn id="47" dur="500"/>
                                        <p:tgtEl>
                                          <p:spTgt spid="64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utoUpdateAnimBg="0"/>
      <p:bldP spid="64526" grpId="0" autoUpdateAnimBg="0"/>
      <p:bldP spid="64527" grpId="0" autoUpdateAnimBg="0"/>
      <p:bldP spid="64528" grpId="0" autoUpdateAnimBg="0"/>
      <p:bldP spid="64547" grpId="0"/>
      <p:bldP spid="64548" grpId="0"/>
      <p:bldP spid="6452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646609" y="1824335"/>
            <a:ext cx="56477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30000"/>
              </a:spcBef>
              <a:buFontTx/>
              <a:buAutoNum type="arabicPeriod"/>
            </a:pPr>
            <a:r>
              <a:rPr lang="zh-CN" altLang="en-US" sz="2000">
                <a:solidFill>
                  <a:srgbClr val="000066"/>
                </a:solidFill>
                <a:latin typeface="楷体_GB2312" pitchFamily="49" charset="-122"/>
                <a:ea typeface="楷体_GB2312" pitchFamily="49" charset="-122"/>
              </a:rPr>
              <a:t>含有值相同的</a:t>
            </a:r>
            <a:r>
              <a:rPr lang="en-US" altLang="zh-CN" sz="2000" i="1">
                <a:solidFill>
                  <a:srgbClr val="000066"/>
                </a:solidFill>
                <a:latin typeface="楷体_GB2312" pitchFamily="49" charset="-122"/>
                <a:ea typeface="楷体_GB2312" pitchFamily="49" charset="-122"/>
              </a:rPr>
              <a:t>n</a:t>
            </a:r>
            <a:r>
              <a:rPr lang="zh-CN" altLang="en-US" sz="2000">
                <a:solidFill>
                  <a:srgbClr val="000066"/>
                </a:solidFill>
                <a:latin typeface="楷体_GB2312" pitchFamily="49" charset="-122"/>
                <a:ea typeface="楷体_GB2312" pitchFamily="49" charset="-122"/>
              </a:rPr>
              <a:t>个关键字，构造的二叉排序树</a:t>
            </a:r>
          </a:p>
          <a:p>
            <a:pPr>
              <a:lnSpc>
                <a:spcPct val="115000"/>
              </a:lnSpc>
              <a:spcBef>
                <a:spcPct val="30000"/>
              </a:spcBef>
            </a:pPr>
            <a:r>
              <a:rPr lang="zh-CN" altLang="en-US" sz="2000">
                <a:solidFill>
                  <a:srgbClr val="000066"/>
                </a:solidFill>
                <a:latin typeface="楷体_GB2312" pitchFamily="49" charset="-122"/>
                <a:ea typeface="楷体_GB2312" pitchFamily="49" charset="-122"/>
              </a:rPr>
              <a:t>   中，</a:t>
            </a:r>
            <a:r>
              <a:rPr lang="en-US" altLang="zh-CN" sz="2000">
                <a:solidFill>
                  <a:srgbClr val="FF0000"/>
                </a:solidFill>
                <a:latin typeface="楷体_GB2312" pitchFamily="49" charset="-122"/>
                <a:ea typeface="楷体_GB2312" pitchFamily="49" charset="-122"/>
              </a:rPr>
              <a:t>ASL</a:t>
            </a:r>
            <a:r>
              <a:rPr lang="zh-CN" altLang="en-US" sz="2000">
                <a:solidFill>
                  <a:srgbClr val="FF0000"/>
                </a:solidFill>
                <a:latin typeface="楷体_GB2312" pitchFamily="49" charset="-122"/>
                <a:ea typeface="楷体_GB2312" pitchFamily="49" charset="-122"/>
              </a:rPr>
              <a:t>和树的形态有关</a:t>
            </a:r>
            <a:r>
              <a:rPr lang="zh-CN" altLang="en-US" sz="2000">
                <a:solidFill>
                  <a:srgbClr val="000066"/>
                </a:solidFill>
                <a:latin typeface="楷体_GB2312" pitchFamily="49" charset="-122"/>
                <a:ea typeface="楷体_GB2312" pitchFamily="49" charset="-122"/>
              </a:rPr>
              <a:t>；</a:t>
            </a:r>
          </a:p>
        </p:txBody>
      </p:sp>
      <p:sp>
        <p:nvSpPr>
          <p:cNvPr id="65541" name="Text Box 5"/>
          <p:cNvSpPr txBox="1">
            <a:spLocks noChangeArrowheads="1"/>
          </p:cNvSpPr>
          <p:nvPr/>
        </p:nvSpPr>
        <p:spPr bwMode="auto">
          <a:xfrm>
            <a:off x="664071" y="3192760"/>
            <a:ext cx="55707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30000"/>
              </a:spcBef>
            </a:pPr>
            <a:r>
              <a:rPr lang="en-US" altLang="zh-CN" sz="2000">
                <a:solidFill>
                  <a:srgbClr val="000066"/>
                </a:solidFill>
                <a:latin typeface="楷体_GB2312" pitchFamily="49" charset="-122"/>
                <a:ea typeface="楷体_GB2312" pitchFamily="49" charset="-122"/>
              </a:rPr>
              <a:t>2.</a:t>
            </a:r>
            <a:r>
              <a:rPr lang="zh-CN" altLang="en-US" sz="2000">
                <a:solidFill>
                  <a:srgbClr val="000066"/>
                </a:solidFill>
                <a:latin typeface="楷体_GB2312" pitchFamily="49" charset="-122"/>
                <a:ea typeface="楷体_GB2312" pitchFamily="49" charset="-122"/>
              </a:rPr>
              <a:t>最</a:t>
            </a:r>
            <a:r>
              <a:rPr lang="zh-CN" altLang="en-US" sz="2000">
                <a:solidFill>
                  <a:srgbClr val="FF0000"/>
                </a:solidFill>
                <a:latin typeface="楷体_GB2312" pitchFamily="49" charset="-122"/>
                <a:ea typeface="楷体_GB2312" pitchFamily="49" charset="-122"/>
              </a:rPr>
              <a:t>差</a:t>
            </a:r>
            <a:r>
              <a:rPr lang="zh-CN" altLang="en-US" sz="2000">
                <a:solidFill>
                  <a:srgbClr val="000066"/>
                </a:solidFill>
                <a:latin typeface="楷体_GB2312" pitchFamily="49" charset="-122"/>
                <a:ea typeface="楷体_GB2312" pitchFamily="49" charset="-122"/>
              </a:rPr>
              <a:t>的情况：当关键字有序时</a:t>
            </a:r>
            <a:r>
              <a:rPr lang="en-US" altLang="zh-CN" sz="2000">
                <a:solidFill>
                  <a:srgbClr val="000066"/>
                </a:solidFill>
                <a:latin typeface="楷体_GB2312" pitchFamily="49" charset="-122"/>
                <a:ea typeface="楷体_GB2312" pitchFamily="49" charset="-122"/>
              </a:rPr>
              <a:t>,</a:t>
            </a:r>
            <a:r>
              <a:rPr lang="zh-CN" altLang="en-US" sz="2000">
                <a:solidFill>
                  <a:srgbClr val="000066"/>
                </a:solidFill>
                <a:latin typeface="楷体_GB2312" pitchFamily="49" charset="-122"/>
                <a:ea typeface="楷体_GB2312" pitchFamily="49" charset="-122"/>
              </a:rPr>
              <a:t>树的深度为</a:t>
            </a:r>
            <a:r>
              <a:rPr lang="en-US" altLang="zh-CN" sz="2000">
                <a:solidFill>
                  <a:srgbClr val="000066"/>
                </a:solidFill>
                <a:latin typeface="楷体_GB2312" pitchFamily="49" charset="-122"/>
                <a:ea typeface="楷体_GB2312" pitchFamily="49" charset="-122"/>
              </a:rPr>
              <a:t>n</a:t>
            </a:r>
            <a:r>
              <a:rPr lang="zh-CN" altLang="en-US" sz="2000">
                <a:solidFill>
                  <a:srgbClr val="000066"/>
                </a:solidFill>
                <a:latin typeface="楷体_GB2312" pitchFamily="49" charset="-122"/>
                <a:ea typeface="楷体_GB2312" pitchFamily="49" charset="-122"/>
              </a:rPr>
              <a:t>，</a:t>
            </a:r>
          </a:p>
          <a:p>
            <a:pPr>
              <a:lnSpc>
                <a:spcPct val="115000"/>
              </a:lnSpc>
              <a:spcBef>
                <a:spcPct val="30000"/>
              </a:spcBef>
            </a:pPr>
            <a:r>
              <a:rPr lang="zh-CN" altLang="en-US" sz="2000">
                <a:solidFill>
                  <a:srgbClr val="000066"/>
                </a:solidFill>
                <a:latin typeface="楷体_GB2312" pitchFamily="49" charset="-122"/>
                <a:ea typeface="楷体_GB2312" pitchFamily="49" charset="-122"/>
              </a:rPr>
              <a:t>  其平均查找次数为</a:t>
            </a:r>
            <a:r>
              <a:rPr lang="zh-CN" altLang="en-US" sz="2000">
                <a:solidFill>
                  <a:srgbClr val="FF0000"/>
                </a:solidFill>
                <a:latin typeface="楷体_GB2312" pitchFamily="49" charset="-122"/>
                <a:ea typeface="楷体_GB2312" pitchFamily="49" charset="-122"/>
              </a:rPr>
              <a:t>（</a:t>
            </a:r>
            <a:r>
              <a:rPr lang="en-US" altLang="zh-CN" sz="2000">
                <a:solidFill>
                  <a:srgbClr val="FF0000"/>
                </a:solidFill>
                <a:latin typeface="楷体_GB2312" pitchFamily="49" charset="-122"/>
                <a:ea typeface="楷体_GB2312" pitchFamily="49" charset="-122"/>
              </a:rPr>
              <a:t>n+1</a:t>
            </a:r>
            <a:r>
              <a:rPr lang="zh-CN" altLang="en-US" sz="2000">
                <a:solidFill>
                  <a:srgbClr val="FF0000"/>
                </a:solidFill>
                <a:latin typeface="楷体_GB2312" pitchFamily="49" charset="-122"/>
                <a:ea typeface="楷体_GB2312" pitchFamily="49" charset="-122"/>
              </a:rPr>
              <a:t>）</a:t>
            </a:r>
            <a:r>
              <a:rPr lang="en-US" altLang="zh-CN" sz="2000">
                <a:solidFill>
                  <a:srgbClr val="FF0000"/>
                </a:solidFill>
                <a:latin typeface="楷体_GB2312" pitchFamily="49" charset="-122"/>
                <a:ea typeface="楷体_GB2312" pitchFamily="49" charset="-122"/>
              </a:rPr>
              <a:t>/2</a:t>
            </a:r>
            <a:r>
              <a:rPr lang="zh-CN" altLang="en-US" sz="2000">
                <a:solidFill>
                  <a:srgbClr val="000066"/>
                </a:solidFill>
                <a:latin typeface="楷体_GB2312" pitchFamily="49" charset="-122"/>
                <a:ea typeface="楷体_GB2312" pitchFamily="49" charset="-122"/>
              </a:rPr>
              <a:t>。</a:t>
            </a:r>
          </a:p>
        </p:txBody>
      </p:sp>
      <p:sp>
        <p:nvSpPr>
          <p:cNvPr id="65542" name="Text Box 6"/>
          <p:cNvSpPr txBox="1">
            <a:spLocks noChangeArrowheads="1"/>
          </p:cNvSpPr>
          <p:nvPr/>
        </p:nvSpPr>
        <p:spPr bwMode="auto">
          <a:xfrm>
            <a:off x="681534" y="4632623"/>
            <a:ext cx="55707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30000"/>
              </a:spcBef>
            </a:pPr>
            <a:r>
              <a:rPr lang="en-US" altLang="zh-CN" sz="2000">
                <a:solidFill>
                  <a:srgbClr val="000066"/>
                </a:solidFill>
                <a:latin typeface="楷体_GB2312" pitchFamily="49" charset="-122"/>
                <a:ea typeface="楷体_GB2312" pitchFamily="49" charset="-122"/>
              </a:rPr>
              <a:t>3.</a:t>
            </a:r>
            <a:r>
              <a:rPr lang="zh-CN" altLang="en-US" sz="2000">
                <a:solidFill>
                  <a:srgbClr val="000066"/>
                </a:solidFill>
                <a:latin typeface="楷体_GB2312" pitchFamily="49" charset="-122"/>
                <a:ea typeface="楷体_GB2312" pitchFamily="49" charset="-122"/>
              </a:rPr>
              <a:t>最</a:t>
            </a:r>
            <a:r>
              <a:rPr lang="zh-CN" altLang="en-US" sz="2000">
                <a:solidFill>
                  <a:srgbClr val="FF0000"/>
                </a:solidFill>
                <a:latin typeface="楷体_GB2312" pitchFamily="49" charset="-122"/>
                <a:ea typeface="楷体_GB2312" pitchFamily="49" charset="-122"/>
              </a:rPr>
              <a:t>好</a:t>
            </a:r>
            <a:r>
              <a:rPr lang="zh-CN" altLang="en-US" sz="2000">
                <a:solidFill>
                  <a:srgbClr val="000066"/>
                </a:solidFill>
                <a:latin typeface="楷体_GB2312" pitchFamily="49" charset="-122"/>
                <a:ea typeface="楷体_GB2312" pitchFamily="49" charset="-122"/>
              </a:rPr>
              <a:t>的情况：二叉排序树的</a:t>
            </a:r>
            <a:r>
              <a:rPr lang="zh-CN" altLang="en-US" sz="2000">
                <a:solidFill>
                  <a:srgbClr val="FF0000"/>
                </a:solidFill>
                <a:latin typeface="楷体_GB2312" pitchFamily="49" charset="-122"/>
                <a:ea typeface="楷体_GB2312" pitchFamily="49" charset="-122"/>
              </a:rPr>
              <a:t>形态和折半查找的</a:t>
            </a:r>
          </a:p>
          <a:p>
            <a:pPr>
              <a:lnSpc>
                <a:spcPct val="115000"/>
              </a:lnSpc>
              <a:spcBef>
                <a:spcPct val="30000"/>
              </a:spcBef>
            </a:pPr>
            <a:r>
              <a:rPr lang="zh-CN" altLang="en-US" sz="2000">
                <a:solidFill>
                  <a:srgbClr val="FF0000"/>
                </a:solidFill>
                <a:latin typeface="楷体_GB2312" pitchFamily="49" charset="-122"/>
                <a:ea typeface="楷体_GB2312" pitchFamily="49" charset="-122"/>
              </a:rPr>
              <a:t>  判定树相同</a:t>
            </a:r>
            <a:r>
              <a:rPr lang="zh-CN" altLang="en-US" sz="2000">
                <a:solidFill>
                  <a:srgbClr val="000066"/>
                </a:solidFill>
                <a:latin typeface="楷体_GB2312" pitchFamily="49" charset="-122"/>
                <a:ea typeface="楷体_GB2312" pitchFamily="49" charset="-122"/>
              </a:rPr>
              <a:t>，平均查找次数</a:t>
            </a:r>
            <a:r>
              <a:rPr lang="zh-CN" altLang="en-US" sz="2000">
                <a:solidFill>
                  <a:srgbClr val="FF0000"/>
                </a:solidFill>
                <a:latin typeface="楷体_GB2312" pitchFamily="49" charset="-122"/>
                <a:ea typeface="楷体_GB2312" pitchFamily="49" charset="-122"/>
              </a:rPr>
              <a:t>和</a:t>
            </a:r>
            <a:r>
              <a:rPr lang="en-US" altLang="zh-CN" sz="2000">
                <a:solidFill>
                  <a:srgbClr val="FF0000"/>
                </a:solidFill>
                <a:latin typeface="楷体_GB2312" pitchFamily="49" charset="-122"/>
                <a:ea typeface="楷体_GB2312" pitchFamily="49" charset="-122"/>
              </a:rPr>
              <a:t>log</a:t>
            </a:r>
            <a:r>
              <a:rPr lang="en-US" altLang="zh-CN" sz="2000" baseline="-25000">
                <a:solidFill>
                  <a:srgbClr val="FF0000"/>
                </a:solidFill>
                <a:latin typeface="楷体_GB2312" pitchFamily="49" charset="-122"/>
                <a:ea typeface="楷体_GB2312" pitchFamily="49" charset="-122"/>
              </a:rPr>
              <a:t>2</a:t>
            </a:r>
            <a:r>
              <a:rPr lang="en-US" altLang="zh-CN" sz="2000">
                <a:solidFill>
                  <a:srgbClr val="FF0000"/>
                </a:solidFill>
                <a:latin typeface="楷体_GB2312" pitchFamily="49" charset="-122"/>
                <a:ea typeface="楷体_GB2312" pitchFamily="49" charset="-122"/>
              </a:rPr>
              <a:t>n</a:t>
            </a:r>
            <a:r>
              <a:rPr lang="zh-CN" altLang="en-US" sz="2000">
                <a:solidFill>
                  <a:srgbClr val="000066"/>
                </a:solidFill>
                <a:latin typeface="楷体_GB2312" pitchFamily="49" charset="-122"/>
                <a:ea typeface="楷体_GB2312" pitchFamily="49" charset="-122"/>
              </a:rPr>
              <a:t>成正比。</a:t>
            </a:r>
          </a:p>
        </p:txBody>
      </p:sp>
      <p:sp>
        <p:nvSpPr>
          <p:cNvPr id="65544" name="Text Box 8"/>
          <p:cNvSpPr txBox="1">
            <a:spLocks noChangeArrowheads="1"/>
          </p:cNvSpPr>
          <p:nvPr/>
        </p:nvSpPr>
        <p:spPr bwMode="auto">
          <a:xfrm>
            <a:off x="3847009" y="940098"/>
            <a:ext cx="3140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rPr>
              <a:t>二叉排序树</a:t>
            </a:r>
          </a:p>
        </p:txBody>
      </p:sp>
      <p:sp>
        <p:nvSpPr>
          <p:cNvPr id="65545" name="Text Box 9"/>
          <p:cNvSpPr txBox="1">
            <a:spLocks noChangeArrowheads="1"/>
          </p:cNvSpPr>
          <p:nvPr/>
        </p:nvSpPr>
        <p:spPr bwMode="auto">
          <a:xfrm>
            <a:off x="6031409" y="944860"/>
            <a:ext cx="2176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FF0000"/>
                </a:solidFill>
              </a:rPr>
              <a:t>性能分析</a:t>
            </a:r>
          </a:p>
        </p:txBody>
      </p:sp>
      <p:sp>
        <p:nvSpPr>
          <p:cNvPr id="65546" name="Text Box 10"/>
          <p:cNvSpPr txBox="1">
            <a:spLocks noChangeArrowheads="1"/>
          </p:cNvSpPr>
          <p:nvPr/>
        </p:nvSpPr>
        <p:spPr bwMode="auto">
          <a:xfrm>
            <a:off x="827584" y="26064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65547" name="Line 11"/>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5548" name="Line 12"/>
          <p:cNvSpPr>
            <a:spLocks noChangeShapeType="1"/>
          </p:cNvSpPr>
          <p:nvPr/>
        </p:nvSpPr>
        <p:spPr bwMode="auto">
          <a:xfrm>
            <a:off x="946646" y="1463973"/>
            <a:ext cx="2940050"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5549" name="Text Box 13"/>
          <p:cNvSpPr txBox="1">
            <a:spLocks noChangeArrowheads="1"/>
          </p:cNvSpPr>
          <p:nvPr/>
        </p:nvSpPr>
        <p:spPr bwMode="auto">
          <a:xfrm>
            <a:off x="862509" y="960735"/>
            <a:ext cx="331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6.3  </a:t>
            </a:r>
            <a:r>
              <a:rPr lang="zh-CN" altLang="en-US" sz="2000" dirty="0"/>
              <a:t>基于树的查找 </a:t>
            </a:r>
          </a:p>
        </p:txBody>
      </p:sp>
    </p:spTree>
    <p:extLst>
      <p:ext uri="{BB962C8B-B14F-4D97-AF65-F5344CB8AC3E}">
        <p14:creationId xmlns:p14="http://schemas.microsoft.com/office/powerpoint/2010/main" val="3521596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up)">
                                      <p:cBhvr>
                                        <p:cTn id="7" dur="5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wipe(up)">
                                      <p:cBhvr>
                                        <p:cTn id="12" dur="500"/>
                                        <p:tgtEl>
                                          <p:spTgt spid="65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42"/>
                                        </p:tgtEl>
                                        <p:attrNameLst>
                                          <p:attrName>style.visibility</p:attrName>
                                        </p:attrNameLst>
                                      </p:cBhvr>
                                      <p:to>
                                        <p:strVal val="visible"/>
                                      </p:to>
                                    </p:set>
                                    <p:animEffect transition="in" filter="wipe(up)">
                                      <p:cBhvr>
                                        <p:cTn id="1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P spid="655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791580" y="1343004"/>
            <a:ext cx="7560840" cy="4744312"/>
          </a:xfrm>
          <a:prstGeom prst="rect">
            <a:avLst/>
          </a:prstGeom>
        </p:spPr>
        <p:txBody>
          <a:bodyPr wrap="square">
            <a:spAutoFit/>
          </a:bodyPr>
          <a:lstStyle/>
          <a:p>
            <a:pPr lvl="0" algn="just">
              <a:lnSpc>
                <a:spcPct val="150000"/>
              </a:lnSpc>
              <a:spcAft>
                <a:spcPts val="0"/>
              </a:spcAft>
            </a:pPr>
            <a:r>
              <a:rPr lang="zh-CN" altLang="en-US" sz="2400" b="1" kern="100">
                <a:solidFill>
                  <a:prstClr val="black"/>
                </a:solidFill>
                <a:latin typeface="Calibri"/>
                <a:ea typeface="宋体"/>
                <a:cs typeface="Times New Roman"/>
              </a:rPr>
              <a:t>三、动态查找</a:t>
            </a:r>
            <a:endParaRPr lang="en-US" altLang="zh-CN" sz="2400" b="1" kern="100">
              <a:solidFill>
                <a:prstClr val="black"/>
              </a:solidFill>
              <a:latin typeface="Calibri"/>
              <a:ea typeface="宋体"/>
              <a:cs typeface="Times New Roman"/>
            </a:endParaRPr>
          </a:p>
          <a:p>
            <a:pPr lvl="0" algn="just">
              <a:lnSpc>
                <a:spcPct val="150000"/>
              </a:lnSpc>
              <a:spcAft>
                <a:spcPts val="0"/>
              </a:spcAft>
            </a:pPr>
            <a:r>
              <a:rPr lang="zh-CN" altLang="en-US" sz="2000" kern="100">
                <a:solidFill>
                  <a:prstClr val="black"/>
                </a:solidFill>
                <a:latin typeface="Calibri"/>
                <a:ea typeface="宋体"/>
                <a:cs typeface="Times New Roman"/>
              </a:rPr>
              <a:t>（</a:t>
            </a:r>
            <a:r>
              <a:rPr lang="en-US" altLang="zh-CN" sz="2000" kern="100">
                <a:solidFill>
                  <a:prstClr val="black"/>
                </a:solidFill>
                <a:latin typeface="Calibri"/>
                <a:ea typeface="宋体"/>
                <a:cs typeface="Times New Roman"/>
              </a:rPr>
              <a:t>6</a:t>
            </a:r>
            <a:r>
              <a:rPr lang="zh-CN" altLang="en-US" sz="2000" kern="100">
                <a:solidFill>
                  <a:prstClr val="black"/>
                </a:solidFill>
                <a:latin typeface="Calibri"/>
                <a:ea typeface="宋体"/>
                <a:cs typeface="Times New Roman"/>
              </a:rPr>
              <a:t>）二叉平衡树</a:t>
            </a:r>
            <a:endParaRPr lang="en-US" altLang="zh-CN" sz="2000"/>
          </a:p>
          <a:p>
            <a:pPr>
              <a:lnSpc>
                <a:spcPct val="150000"/>
              </a:lnSpc>
            </a:pPr>
            <a:r>
              <a:rPr lang="zh-CN" altLang="en-US" sz="2000">
                <a:solidFill>
                  <a:srgbClr val="FF0000"/>
                </a:solidFill>
              </a:rPr>
              <a:t>平衡二叉树</a:t>
            </a:r>
            <a:r>
              <a:rPr lang="zh-CN" altLang="en-US" sz="2000"/>
              <a:t>：</a:t>
            </a:r>
          </a:p>
          <a:p>
            <a:pPr>
              <a:lnSpc>
                <a:spcPct val="150000"/>
              </a:lnSpc>
            </a:pPr>
            <a:r>
              <a:rPr lang="zh-CN" altLang="en-US" sz="2000"/>
              <a:t>         我们看到二叉排序树的查找性能很不稳定，进一步发现是由二叉排序树的形态决定的，如果根的左子树与右子树体态相近，则查找效率较高，反之如果左右子树差异巨大甚至整棵树程线性表形态，则查找效率退化严重。为了解决这个问题，我们在构造二叉排序树时按照某种方法，让根结点的左右子树高度之差</a:t>
            </a:r>
            <a:r>
              <a:rPr lang="en-US" altLang="zh-CN" sz="2000"/>
              <a:t>(</a:t>
            </a:r>
            <a:r>
              <a:rPr lang="zh-CN" altLang="en-US" sz="2000"/>
              <a:t>平衡因子</a:t>
            </a:r>
            <a:r>
              <a:rPr lang="en-US" altLang="zh-CN" sz="2000"/>
              <a:t>)</a:t>
            </a:r>
            <a:r>
              <a:rPr lang="zh-CN" altLang="en-US" sz="2000"/>
              <a:t>不超过</a:t>
            </a:r>
            <a:r>
              <a:rPr lang="en-US" altLang="zh-CN" sz="2000"/>
              <a:t>1</a:t>
            </a:r>
            <a:r>
              <a:rPr lang="zh-CN" altLang="en-US" sz="2000"/>
              <a:t>，这样的二叉排序树称为平衡二叉树。其算法时间复杂度为</a:t>
            </a:r>
            <a:r>
              <a:rPr lang="en-US" altLang="zh-CN" sz="2000"/>
              <a:t>O(log n)</a:t>
            </a:r>
            <a:r>
              <a:rPr lang="zh-CN" altLang="en-US" sz="2000"/>
              <a:t>。</a:t>
            </a:r>
          </a:p>
        </p:txBody>
      </p:sp>
      <p:pic>
        <p:nvPicPr>
          <p:cNvPr id="3" name="图片 2">
            <a:extLst>
              <a:ext uri="{FF2B5EF4-FFF2-40B4-BE49-F238E27FC236}">
                <a16:creationId xmlns:a16="http://schemas.microsoft.com/office/drawing/2014/main" xmlns="" id="{171379FC-A74C-4849-9C48-D851A18CB708}"/>
              </a:ext>
            </a:extLst>
          </p:cNvPr>
          <p:cNvPicPr>
            <a:picLocks noChangeAspect="1"/>
          </p:cNvPicPr>
          <p:nvPr/>
        </p:nvPicPr>
        <p:blipFill>
          <a:blip r:embed="rId2"/>
          <a:stretch>
            <a:fillRect/>
          </a:stretch>
        </p:blipFill>
        <p:spPr>
          <a:xfrm>
            <a:off x="3419872" y="0"/>
            <a:ext cx="5742638" cy="2742665"/>
          </a:xfrm>
          <a:prstGeom prst="rect">
            <a:avLst/>
          </a:prstGeom>
        </p:spPr>
      </p:pic>
    </p:spTree>
    <p:extLst>
      <p:ext uri="{BB962C8B-B14F-4D97-AF65-F5344CB8AC3E}">
        <p14:creationId xmlns:p14="http://schemas.microsoft.com/office/powerpoint/2010/main" val="32792179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6069EE6F-AEAF-4161-8052-80F925A49070}"/>
              </a:ext>
            </a:extLst>
          </p:cNvPr>
          <p:cNvSpPr/>
          <p:nvPr/>
        </p:nvSpPr>
        <p:spPr>
          <a:xfrm>
            <a:off x="611560" y="1340768"/>
            <a:ext cx="7632848" cy="1509901"/>
          </a:xfrm>
          <a:prstGeom prst="rect">
            <a:avLst/>
          </a:prstGeom>
        </p:spPr>
        <p:txBody>
          <a:bodyPr wrap="square">
            <a:spAutoFit/>
          </a:bodyPr>
          <a:lstStyle/>
          <a:p>
            <a:pPr lvl="0" algn="just">
              <a:lnSpc>
                <a:spcPct val="150000"/>
              </a:lnSpc>
              <a:spcAft>
                <a:spcPts val="0"/>
              </a:spcAft>
            </a:pPr>
            <a:r>
              <a:rPr lang="zh-CN" altLang="en-US" sz="2400" b="1" kern="100">
                <a:solidFill>
                  <a:prstClr val="black"/>
                </a:solidFill>
                <a:latin typeface="Calibri"/>
                <a:ea typeface="宋体"/>
                <a:cs typeface="Times New Roman"/>
              </a:rPr>
              <a:t>三、动态查找</a:t>
            </a:r>
            <a:endParaRPr lang="en-US" altLang="zh-CN" sz="2400" b="1" kern="100">
              <a:solidFill>
                <a:prstClr val="black"/>
              </a:solidFill>
              <a:latin typeface="Calibri"/>
              <a:ea typeface="宋体"/>
              <a:cs typeface="Times New Roman"/>
            </a:endParaRPr>
          </a:p>
          <a:p>
            <a:pPr algn="just">
              <a:lnSpc>
                <a:spcPct val="150000"/>
              </a:lnSpc>
              <a:spcAft>
                <a:spcPts val="0"/>
              </a:spcAft>
            </a:pPr>
            <a:r>
              <a:rPr lang="zh-CN" altLang="en-US" sz="2000" kern="100">
                <a:latin typeface="Calibri"/>
                <a:ea typeface="宋体"/>
                <a:cs typeface="Times New Roman"/>
              </a:rPr>
              <a:t>（</a:t>
            </a:r>
            <a:r>
              <a:rPr lang="en-US" altLang="zh-CN" sz="2000" kern="100">
                <a:latin typeface="Calibri"/>
                <a:ea typeface="宋体"/>
                <a:cs typeface="Times New Roman"/>
              </a:rPr>
              <a:t>6</a:t>
            </a:r>
            <a:r>
              <a:rPr lang="zh-CN" altLang="en-US" sz="2000" kern="100">
                <a:latin typeface="Calibri"/>
                <a:ea typeface="宋体"/>
                <a:cs typeface="Times New Roman"/>
              </a:rPr>
              <a:t>）平衡二叉树</a:t>
            </a:r>
            <a:endParaRPr lang="en-US" altLang="zh-CN" sz="2000" kern="100">
              <a:latin typeface="Calibri"/>
              <a:ea typeface="宋体"/>
              <a:cs typeface="Times New Roman"/>
            </a:endParaRPr>
          </a:p>
          <a:p>
            <a:pPr algn="just">
              <a:lnSpc>
                <a:spcPct val="150000"/>
              </a:lnSpc>
              <a:spcAft>
                <a:spcPts val="0"/>
              </a:spcAft>
            </a:pPr>
            <a:r>
              <a:rPr lang="zh-CN" altLang="en-US" sz="2000"/>
              <a:t>失衡的</a:t>
            </a:r>
            <a:r>
              <a:rPr lang="en-US" altLang="zh-CN" sz="2000"/>
              <a:t>4</a:t>
            </a:r>
            <a:r>
              <a:rPr lang="zh-CN" altLang="en-US" sz="2000"/>
              <a:t>种情况：</a:t>
            </a:r>
            <a:endParaRPr lang="en-US" altLang="zh-CN" sz="2000"/>
          </a:p>
        </p:txBody>
      </p:sp>
      <p:graphicFrame>
        <p:nvGraphicFramePr>
          <p:cNvPr id="2" name="图示 1">
            <a:extLst>
              <a:ext uri="{FF2B5EF4-FFF2-40B4-BE49-F238E27FC236}">
                <a16:creationId xmlns:a16="http://schemas.microsoft.com/office/drawing/2014/main" xmlns="" id="{5DA902FA-CCB0-4EB0-B5C2-6C543B023A19}"/>
              </a:ext>
            </a:extLst>
          </p:cNvPr>
          <p:cNvGraphicFramePr/>
          <p:nvPr>
            <p:extLst/>
          </p:nvPr>
        </p:nvGraphicFramePr>
        <p:xfrm>
          <a:off x="1979712" y="3284984"/>
          <a:ext cx="4824536" cy="2608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0881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6069EE6F-AEAF-4161-8052-80F925A49070}"/>
              </a:ext>
            </a:extLst>
          </p:cNvPr>
          <p:cNvSpPr/>
          <p:nvPr/>
        </p:nvSpPr>
        <p:spPr>
          <a:xfrm>
            <a:off x="611560" y="1340768"/>
            <a:ext cx="1162621" cy="496996"/>
          </a:xfrm>
          <a:prstGeom prst="rect">
            <a:avLst/>
          </a:prstGeom>
        </p:spPr>
        <p:txBody>
          <a:bodyPr wrap="square">
            <a:spAutoFit/>
          </a:bodyPr>
          <a:lstStyle/>
          <a:p>
            <a:pPr lvl="0" algn="just">
              <a:lnSpc>
                <a:spcPct val="150000"/>
              </a:lnSpc>
              <a:spcAft>
                <a:spcPts val="0"/>
              </a:spcAft>
            </a:pPr>
            <a:r>
              <a:rPr lang="en-US" altLang="zh-CN" sz="2000"/>
              <a:t>LL</a:t>
            </a:r>
            <a:r>
              <a:rPr lang="zh-CN" altLang="en-US" sz="2000"/>
              <a:t>型：</a:t>
            </a:r>
            <a:endParaRPr lang="en-US" altLang="zh-CN" sz="2000"/>
          </a:p>
        </p:txBody>
      </p:sp>
      <p:sp>
        <p:nvSpPr>
          <p:cNvPr id="4" name="椭圆 3">
            <a:extLst>
              <a:ext uri="{FF2B5EF4-FFF2-40B4-BE49-F238E27FC236}">
                <a16:creationId xmlns:a16="http://schemas.microsoft.com/office/drawing/2014/main" xmlns="" id="{6E6BC4FC-0F70-4E82-9DDA-6F4BD0537C50}"/>
              </a:ext>
            </a:extLst>
          </p:cNvPr>
          <p:cNvSpPr/>
          <p:nvPr/>
        </p:nvSpPr>
        <p:spPr>
          <a:xfrm>
            <a:off x="2239632" y="148529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6</a:t>
            </a:r>
            <a:endParaRPr lang="zh-CN" altLang="en-US">
              <a:solidFill>
                <a:schemeClr val="bg1"/>
              </a:solidFill>
            </a:endParaRPr>
          </a:p>
        </p:txBody>
      </p:sp>
      <p:sp>
        <p:nvSpPr>
          <p:cNvPr id="6" name="椭圆 5">
            <a:extLst>
              <a:ext uri="{FF2B5EF4-FFF2-40B4-BE49-F238E27FC236}">
                <a16:creationId xmlns:a16="http://schemas.microsoft.com/office/drawing/2014/main" xmlns="" id="{EB3419B7-FE55-4236-9B24-FFA00A4BD40E}"/>
              </a:ext>
            </a:extLst>
          </p:cNvPr>
          <p:cNvSpPr/>
          <p:nvPr/>
        </p:nvSpPr>
        <p:spPr>
          <a:xfrm>
            <a:off x="1774181" y="197584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7" name="直接箭头连接符 6">
            <a:extLst>
              <a:ext uri="{FF2B5EF4-FFF2-40B4-BE49-F238E27FC236}">
                <a16:creationId xmlns:a16="http://schemas.microsoft.com/office/drawing/2014/main" xmlns="" id="{08CCD88F-BE5D-4407-8241-E7F7C559EECD}"/>
              </a:ext>
            </a:extLst>
          </p:cNvPr>
          <p:cNvCxnSpPr>
            <a:cxnSpLocks/>
          </p:cNvCxnSpPr>
          <p:nvPr/>
        </p:nvCxnSpPr>
        <p:spPr>
          <a:xfrm flipH="1">
            <a:off x="2119238" y="1776756"/>
            <a:ext cx="240787" cy="23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BE94409F-F1A9-40EA-9FA5-BB3B734ED40C}"/>
              </a:ext>
            </a:extLst>
          </p:cNvPr>
          <p:cNvSpPr/>
          <p:nvPr/>
        </p:nvSpPr>
        <p:spPr>
          <a:xfrm>
            <a:off x="1268792" y="250110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0" name="直接箭头连接符 9">
            <a:extLst>
              <a:ext uri="{FF2B5EF4-FFF2-40B4-BE49-F238E27FC236}">
                <a16:creationId xmlns:a16="http://schemas.microsoft.com/office/drawing/2014/main" xmlns="" id="{0C1DA553-C0C5-4561-B55D-3076F38C12B2}"/>
              </a:ext>
            </a:extLst>
          </p:cNvPr>
          <p:cNvCxnSpPr>
            <a:cxnSpLocks/>
            <a:stCxn id="6" idx="3"/>
          </p:cNvCxnSpPr>
          <p:nvPr/>
        </p:nvCxnSpPr>
        <p:spPr>
          <a:xfrm flipH="1">
            <a:off x="1563317" y="2270373"/>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C38FC332-3E1D-4C1E-BE11-51D9E3463507}"/>
              </a:ext>
            </a:extLst>
          </p:cNvPr>
          <p:cNvCxnSpPr/>
          <p:nvPr/>
        </p:nvCxnSpPr>
        <p:spPr>
          <a:xfrm>
            <a:off x="2987824" y="2270373"/>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9361C2B5-5234-4FF4-BAF4-147E61798D06}"/>
              </a:ext>
            </a:extLst>
          </p:cNvPr>
          <p:cNvSpPr txBox="1"/>
          <p:nvPr/>
        </p:nvSpPr>
        <p:spPr>
          <a:xfrm>
            <a:off x="3612059" y="1901041"/>
            <a:ext cx="1296144" cy="369332"/>
          </a:xfrm>
          <a:prstGeom prst="rect">
            <a:avLst/>
          </a:prstGeom>
          <a:noFill/>
        </p:spPr>
        <p:txBody>
          <a:bodyPr wrap="square" rtlCol="0">
            <a:spAutoFit/>
          </a:bodyPr>
          <a:lstStyle/>
          <a:p>
            <a:r>
              <a:rPr lang="zh-CN" altLang="en-US"/>
              <a:t>调整</a:t>
            </a:r>
          </a:p>
        </p:txBody>
      </p:sp>
      <p:sp>
        <p:nvSpPr>
          <p:cNvPr id="15" name="椭圆 14">
            <a:extLst>
              <a:ext uri="{FF2B5EF4-FFF2-40B4-BE49-F238E27FC236}">
                <a16:creationId xmlns:a16="http://schemas.microsoft.com/office/drawing/2014/main" xmlns="" id="{755A8065-5D0D-4A5C-A7B4-2CAE75612EA9}"/>
              </a:ext>
            </a:extLst>
          </p:cNvPr>
          <p:cNvSpPr/>
          <p:nvPr/>
        </p:nvSpPr>
        <p:spPr>
          <a:xfrm>
            <a:off x="6031323" y="176916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6" name="直接箭头连接符 15">
            <a:extLst>
              <a:ext uri="{FF2B5EF4-FFF2-40B4-BE49-F238E27FC236}">
                <a16:creationId xmlns:a16="http://schemas.microsoft.com/office/drawing/2014/main" xmlns="" id="{D432BB37-8695-48AE-8250-16F6D28D3344}"/>
              </a:ext>
            </a:extLst>
          </p:cNvPr>
          <p:cNvCxnSpPr>
            <a:cxnSpLocks/>
          </p:cNvCxnSpPr>
          <p:nvPr/>
        </p:nvCxnSpPr>
        <p:spPr>
          <a:xfrm>
            <a:off x="6352091" y="2031793"/>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xmlns="" id="{C16443EB-77CD-4C1D-9D57-EE43756CBE18}"/>
              </a:ext>
            </a:extLst>
          </p:cNvPr>
          <p:cNvSpPr/>
          <p:nvPr/>
        </p:nvSpPr>
        <p:spPr>
          <a:xfrm>
            <a:off x="5525934" y="2294423"/>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8" name="直接箭头连接符 17">
            <a:extLst>
              <a:ext uri="{FF2B5EF4-FFF2-40B4-BE49-F238E27FC236}">
                <a16:creationId xmlns:a16="http://schemas.microsoft.com/office/drawing/2014/main" xmlns="" id="{591995AE-7DFB-4FD3-943F-4357F0B597AA}"/>
              </a:ext>
            </a:extLst>
          </p:cNvPr>
          <p:cNvCxnSpPr>
            <a:cxnSpLocks/>
            <a:stCxn id="15" idx="3"/>
          </p:cNvCxnSpPr>
          <p:nvPr/>
        </p:nvCxnSpPr>
        <p:spPr>
          <a:xfrm flipH="1">
            <a:off x="5820459" y="2063688"/>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xmlns="" id="{82E77DDA-50E9-42A5-BDCB-289CEA58C7D0}"/>
              </a:ext>
            </a:extLst>
          </p:cNvPr>
          <p:cNvSpPr/>
          <p:nvPr/>
        </p:nvSpPr>
        <p:spPr>
          <a:xfrm>
            <a:off x="6574830" y="2328579"/>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2" name="矩形 21">
            <a:extLst>
              <a:ext uri="{FF2B5EF4-FFF2-40B4-BE49-F238E27FC236}">
                <a16:creationId xmlns:a16="http://schemas.microsoft.com/office/drawing/2014/main" xmlns="" id="{33E25EBB-C59B-49E9-B917-C5B250D59027}"/>
              </a:ext>
            </a:extLst>
          </p:cNvPr>
          <p:cNvSpPr/>
          <p:nvPr/>
        </p:nvSpPr>
        <p:spPr>
          <a:xfrm>
            <a:off x="611559" y="3809365"/>
            <a:ext cx="1162621" cy="496996"/>
          </a:xfrm>
          <a:prstGeom prst="rect">
            <a:avLst/>
          </a:prstGeom>
        </p:spPr>
        <p:txBody>
          <a:bodyPr wrap="square">
            <a:spAutoFit/>
          </a:bodyPr>
          <a:lstStyle/>
          <a:p>
            <a:pPr lvl="0" algn="just">
              <a:lnSpc>
                <a:spcPct val="150000"/>
              </a:lnSpc>
              <a:spcAft>
                <a:spcPts val="0"/>
              </a:spcAft>
            </a:pPr>
            <a:r>
              <a:rPr lang="en-US" altLang="zh-CN" sz="2000"/>
              <a:t>RR</a:t>
            </a:r>
            <a:r>
              <a:rPr lang="zh-CN" altLang="en-US" sz="2000"/>
              <a:t>型：</a:t>
            </a:r>
            <a:endParaRPr lang="en-US" altLang="zh-CN" sz="2000"/>
          </a:p>
        </p:txBody>
      </p:sp>
      <p:sp>
        <p:nvSpPr>
          <p:cNvPr id="23" name="椭圆 22">
            <a:extLst>
              <a:ext uri="{FF2B5EF4-FFF2-40B4-BE49-F238E27FC236}">
                <a16:creationId xmlns:a16="http://schemas.microsoft.com/office/drawing/2014/main" xmlns="" id="{32B334C6-07A0-41E6-B883-84A0EA225F6D}"/>
              </a:ext>
            </a:extLst>
          </p:cNvPr>
          <p:cNvSpPr/>
          <p:nvPr/>
        </p:nvSpPr>
        <p:spPr>
          <a:xfrm>
            <a:off x="1792525" y="416492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24" name="椭圆 23">
            <a:extLst>
              <a:ext uri="{FF2B5EF4-FFF2-40B4-BE49-F238E27FC236}">
                <a16:creationId xmlns:a16="http://schemas.microsoft.com/office/drawing/2014/main" xmlns="" id="{73DC92D0-5D2A-43AA-8CC6-07706163D994}"/>
              </a:ext>
            </a:extLst>
          </p:cNvPr>
          <p:cNvSpPr/>
          <p:nvPr/>
        </p:nvSpPr>
        <p:spPr>
          <a:xfrm>
            <a:off x="2153910" y="469495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25" name="直接箭头连接符 24">
            <a:extLst>
              <a:ext uri="{FF2B5EF4-FFF2-40B4-BE49-F238E27FC236}">
                <a16:creationId xmlns:a16="http://schemas.microsoft.com/office/drawing/2014/main" xmlns="" id="{9D67B3C8-BB3E-43CA-A3B8-B0070943CA18}"/>
              </a:ext>
            </a:extLst>
          </p:cNvPr>
          <p:cNvCxnSpPr>
            <a:cxnSpLocks/>
            <a:stCxn id="23" idx="5"/>
            <a:endCxn id="24" idx="1"/>
          </p:cNvCxnSpPr>
          <p:nvPr/>
        </p:nvCxnSpPr>
        <p:spPr>
          <a:xfrm>
            <a:off x="2087050" y="4459445"/>
            <a:ext cx="117392" cy="28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xmlns="" id="{2C84CA37-E148-4648-B349-78E748E89533}"/>
              </a:ext>
            </a:extLst>
          </p:cNvPr>
          <p:cNvSpPr/>
          <p:nvPr/>
        </p:nvSpPr>
        <p:spPr>
          <a:xfrm>
            <a:off x="2584689" y="530120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27" name="直接箭头连接符 26">
            <a:extLst>
              <a:ext uri="{FF2B5EF4-FFF2-40B4-BE49-F238E27FC236}">
                <a16:creationId xmlns:a16="http://schemas.microsoft.com/office/drawing/2014/main" xmlns="" id="{1DE8DD97-859E-45E7-9349-3E3D9B0B39D3}"/>
              </a:ext>
            </a:extLst>
          </p:cNvPr>
          <p:cNvCxnSpPr>
            <a:cxnSpLocks/>
            <a:stCxn id="24" idx="5"/>
            <a:endCxn id="26" idx="1"/>
          </p:cNvCxnSpPr>
          <p:nvPr/>
        </p:nvCxnSpPr>
        <p:spPr>
          <a:xfrm>
            <a:off x="2448435" y="4989481"/>
            <a:ext cx="186786" cy="36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xmlns="" id="{E6549A41-4B53-4AB0-86BA-1F8EA96D7C19}"/>
              </a:ext>
            </a:extLst>
          </p:cNvPr>
          <p:cNvCxnSpPr/>
          <p:nvPr/>
        </p:nvCxnSpPr>
        <p:spPr>
          <a:xfrm>
            <a:off x="2945688" y="4979589"/>
            <a:ext cx="187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xmlns="" id="{2FB02FD3-12D6-4B59-9FAB-615D8F5DF996}"/>
              </a:ext>
            </a:extLst>
          </p:cNvPr>
          <p:cNvSpPr txBox="1"/>
          <p:nvPr/>
        </p:nvSpPr>
        <p:spPr>
          <a:xfrm>
            <a:off x="3569923" y="4610257"/>
            <a:ext cx="1296144" cy="369332"/>
          </a:xfrm>
          <a:prstGeom prst="rect">
            <a:avLst/>
          </a:prstGeom>
          <a:noFill/>
        </p:spPr>
        <p:txBody>
          <a:bodyPr wrap="square" rtlCol="0">
            <a:spAutoFit/>
          </a:bodyPr>
          <a:lstStyle/>
          <a:p>
            <a:r>
              <a:rPr lang="zh-CN" altLang="en-US"/>
              <a:t>调整</a:t>
            </a:r>
          </a:p>
        </p:txBody>
      </p:sp>
      <p:sp>
        <p:nvSpPr>
          <p:cNvPr id="34" name="椭圆 33">
            <a:extLst>
              <a:ext uri="{FF2B5EF4-FFF2-40B4-BE49-F238E27FC236}">
                <a16:creationId xmlns:a16="http://schemas.microsoft.com/office/drawing/2014/main" xmlns="" id="{A5834856-810F-47BA-8B8C-63B2523C27AB}"/>
              </a:ext>
            </a:extLst>
          </p:cNvPr>
          <p:cNvSpPr/>
          <p:nvPr/>
        </p:nvSpPr>
        <p:spPr>
          <a:xfrm>
            <a:off x="6017673" y="446641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35" name="直接箭头连接符 34">
            <a:extLst>
              <a:ext uri="{FF2B5EF4-FFF2-40B4-BE49-F238E27FC236}">
                <a16:creationId xmlns:a16="http://schemas.microsoft.com/office/drawing/2014/main" xmlns="" id="{E8ADD48E-6775-4E08-9A94-14759DE61700}"/>
              </a:ext>
            </a:extLst>
          </p:cNvPr>
          <p:cNvCxnSpPr>
            <a:cxnSpLocks/>
          </p:cNvCxnSpPr>
          <p:nvPr/>
        </p:nvCxnSpPr>
        <p:spPr>
          <a:xfrm>
            <a:off x="6338441" y="4729042"/>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xmlns="" id="{463EC5A5-BD01-4218-8827-3D9192C2B67D}"/>
              </a:ext>
            </a:extLst>
          </p:cNvPr>
          <p:cNvSpPr/>
          <p:nvPr/>
        </p:nvSpPr>
        <p:spPr>
          <a:xfrm>
            <a:off x="5512284" y="499167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37" name="直接箭头连接符 36">
            <a:extLst>
              <a:ext uri="{FF2B5EF4-FFF2-40B4-BE49-F238E27FC236}">
                <a16:creationId xmlns:a16="http://schemas.microsoft.com/office/drawing/2014/main" xmlns="" id="{BC9C8597-7B19-415B-ACF3-D45D0FDC40CF}"/>
              </a:ext>
            </a:extLst>
          </p:cNvPr>
          <p:cNvCxnSpPr>
            <a:cxnSpLocks/>
            <a:stCxn id="34" idx="3"/>
          </p:cNvCxnSpPr>
          <p:nvPr/>
        </p:nvCxnSpPr>
        <p:spPr>
          <a:xfrm flipH="1">
            <a:off x="5806809" y="4760937"/>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xmlns="" id="{0FEBA030-4B11-45BC-AA69-30FB7969EAB7}"/>
              </a:ext>
            </a:extLst>
          </p:cNvPr>
          <p:cNvSpPr/>
          <p:nvPr/>
        </p:nvSpPr>
        <p:spPr>
          <a:xfrm>
            <a:off x="6561180" y="502582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Tree>
    <p:extLst>
      <p:ext uri="{BB962C8B-B14F-4D97-AF65-F5344CB8AC3E}">
        <p14:creationId xmlns:p14="http://schemas.microsoft.com/office/powerpoint/2010/main" val="2926404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6069EE6F-AEAF-4161-8052-80F925A49070}"/>
              </a:ext>
            </a:extLst>
          </p:cNvPr>
          <p:cNvSpPr/>
          <p:nvPr/>
        </p:nvSpPr>
        <p:spPr>
          <a:xfrm>
            <a:off x="611560" y="1340768"/>
            <a:ext cx="1162621" cy="496996"/>
          </a:xfrm>
          <a:prstGeom prst="rect">
            <a:avLst/>
          </a:prstGeom>
        </p:spPr>
        <p:txBody>
          <a:bodyPr wrap="square">
            <a:spAutoFit/>
          </a:bodyPr>
          <a:lstStyle/>
          <a:p>
            <a:pPr lvl="0" algn="just">
              <a:lnSpc>
                <a:spcPct val="150000"/>
              </a:lnSpc>
              <a:spcAft>
                <a:spcPts val="0"/>
              </a:spcAft>
            </a:pPr>
            <a:r>
              <a:rPr lang="en-US" altLang="zh-CN" sz="2000"/>
              <a:t>RL</a:t>
            </a:r>
            <a:r>
              <a:rPr lang="zh-CN" altLang="en-US" sz="2000"/>
              <a:t>型：</a:t>
            </a:r>
            <a:endParaRPr lang="en-US" altLang="zh-CN" sz="2000"/>
          </a:p>
        </p:txBody>
      </p:sp>
      <p:sp>
        <p:nvSpPr>
          <p:cNvPr id="4" name="椭圆 3">
            <a:extLst>
              <a:ext uri="{FF2B5EF4-FFF2-40B4-BE49-F238E27FC236}">
                <a16:creationId xmlns:a16="http://schemas.microsoft.com/office/drawing/2014/main" xmlns="" id="{6E6BC4FC-0F70-4E82-9DDA-6F4BD0537C50}"/>
              </a:ext>
            </a:extLst>
          </p:cNvPr>
          <p:cNvSpPr/>
          <p:nvPr/>
        </p:nvSpPr>
        <p:spPr>
          <a:xfrm>
            <a:off x="1941684" y="1509340"/>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6" name="椭圆 5">
            <a:extLst>
              <a:ext uri="{FF2B5EF4-FFF2-40B4-BE49-F238E27FC236}">
                <a16:creationId xmlns:a16="http://schemas.microsoft.com/office/drawing/2014/main" xmlns="" id="{EB3419B7-FE55-4236-9B24-FFA00A4BD40E}"/>
              </a:ext>
            </a:extLst>
          </p:cNvPr>
          <p:cNvSpPr/>
          <p:nvPr/>
        </p:nvSpPr>
        <p:spPr>
          <a:xfrm>
            <a:off x="2124478" y="212189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7" name="直接箭头连接符 6">
            <a:extLst>
              <a:ext uri="{FF2B5EF4-FFF2-40B4-BE49-F238E27FC236}">
                <a16:creationId xmlns:a16="http://schemas.microsoft.com/office/drawing/2014/main" xmlns="" id="{08CCD88F-BE5D-4407-8241-E7F7C559EECD}"/>
              </a:ext>
            </a:extLst>
          </p:cNvPr>
          <p:cNvCxnSpPr>
            <a:cxnSpLocks/>
            <a:stCxn id="4" idx="5"/>
            <a:endCxn id="6" idx="0"/>
          </p:cNvCxnSpPr>
          <p:nvPr/>
        </p:nvCxnSpPr>
        <p:spPr>
          <a:xfrm>
            <a:off x="2236209" y="1803865"/>
            <a:ext cx="60798" cy="3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BE94409F-F1A9-40EA-9FA5-BB3B734ED40C}"/>
              </a:ext>
            </a:extLst>
          </p:cNvPr>
          <p:cNvSpPr/>
          <p:nvPr/>
        </p:nvSpPr>
        <p:spPr>
          <a:xfrm>
            <a:off x="1629716" y="2670181"/>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0" name="直接箭头连接符 9">
            <a:extLst>
              <a:ext uri="{FF2B5EF4-FFF2-40B4-BE49-F238E27FC236}">
                <a16:creationId xmlns:a16="http://schemas.microsoft.com/office/drawing/2014/main" xmlns="" id="{0C1DA553-C0C5-4561-B55D-3076F38C12B2}"/>
              </a:ext>
            </a:extLst>
          </p:cNvPr>
          <p:cNvCxnSpPr>
            <a:cxnSpLocks/>
            <a:stCxn id="6" idx="3"/>
          </p:cNvCxnSpPr>
          <p:nvPr/>
        </p:nvCxnSpPr>
        <p:spPr>
          <a:xfrm flipH="1">
            <a:off x="1913614" y="2416419"/>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C38FC332-3E1D-4C1E-BE11-51D9E3463507}"/>
              </a:ext>
            </a:extLst>
          </p:cNvPr>
          <p:cNvCxnSpPr>
            <a:cxnSpLocks/>
          </p:cNvCxnSpPr>
          <p:nvPr/>
        </p:nvCxnSpPr>
        <p:spPr>
          <a:xfrm>
            <a:off x="2987824" y="2270373"/>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9361C2B5-5234-4FF4-BAF4-147E61798D06}"/>
              </a:ext>
            </a:extLst>
          </p:cNvPr>
          <p:cNvSpPr txBox="1"/>
          <p:nvPr/>
        </p:nvSpPr>
        <p:spPr>
          <a:xfrm>
            <a:off x="3046793" y="1888788"/>
            <a:ext cx="834999" cy="369332"/>
          </a:xfrm>
          <a:prstGeom prst="rect">
            <a:avLst/>
          </a:prstGeom>
          <a:noFill/>
        </p:spPr>
        <p:txBody>
          <a:bodyPr wrap="square" rtlCol="0">
            <a:spAutoFit/>
          </a:bodyPr>
          <a:lstStyle/>
          <a:p>
            <a:r>
              <a:rPr lang="zh-CN" altLang="en-US"/>
              <a:t>调整</a:t>
            </a:r>
            <a:r>
              <a:rPr lang="en-US" altLang="zh-CN"/>
              <a:t>1</a:t>
            </a:r>
            <a:endParaRPr lang="zh-CN" altLang="en-US"/>
          </a:p>
        </p:txBody>
      </p:sp>
      <p:sp>
        <p:nvSpPr>
          <p:cNvPr id="15" name="椭圆 14">
            <a:extLst>
              <a:ext uri="{FF2B5EF4-FFF2-40B4-BE49-F238E27FC236}">
                <a16:creationId xmlns:a16="http://schemas.microsoft.com/office/drawing/2014/main" xmlns="" id="{755A8065-5D0D-4A5C-A7B4-2CAE75612EA9}"/>
              </a:ext>
            </a:extLst>
          </p:cNvPr>
          <p:cNvSpPr/>
          <p:nvPr/>
        </p:nvSpPr>
        <p:spPr>
          <a:xfrm>
            <a:off x="7087772" y="173500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16" name="直接箭头连接符 15">
            <a:extLst>
              <a:ext uri="{FF2B5EF4-FFF2-40B4-BE49-F238E27FC236}">
                <a16:creationId xmlns:a16="http://schemas.microsoft.com/office/drawing/2014/main" xmlns="" id="{D432BB37-8695-48AE-8250-16F6D28D3344}"/>
              </a:ext>
            </a:extLst>
          </p:cNvPr>
          <p:cNvCxnSpPr>
            <a:cxnSpLocks/>
          </p:cNvCxnSpPr>
          <p:nvPr/>
        </p:nvCxnSpPr>
        <p:spPr>
          <a:xfrm>
            <a:off x="7408540" y="1997636"/>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xmlns="" id="{C16443EB-77CD-4C1D-9D57-EE43756CBE18}"/>
              </a:ext>
            </a:extLst>
          </p:cNvPr>
          <p:cNvSpPr/>
          <p:nvPr/>
        </p:nvSpPr>
        <p:spPr>
          <a:xfrm>
            <a:off x="6582383" y="226026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18" name="直接箭头连接符 17">
            <a:extLst>
              <a:ext uri="{FF2B5EF4-FFF2-40B4-BE49-F238E27FC236}">
                <a16:creationId xmlns:a16="http://schemas.microsoft.com/office/drawing/2014/main" xmlns="" id="{591995AE-7DFB-4FD3-943F-4357F0B597AA}"/>
              </a:ext>
            </a:extLst>
          </p:cNvPr>
          <p:cNvCxnSpPr>
            <a:cxnSpLocks/>
            <a:stCxn id="15" idx="3"/>
          </p:cNvCxnSpPr>
          <p:nvPr/>
        </p:nvCxnSpPr>
        <p:spPr>
          <a:xfrm flipH="1">
            <a:off x="6876908" y="2029531"/>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xmlns="" id="{82E77DDA-50E9-42A5-BDCB-289CEA58C7D0}"/>
              </a:ext>
            </a:extLst>
          </p:cNvPr>
          <p:cNvSpPr/>
          <p:nvPr/>
        </p:nvSpPr>
        <p:spPr>
          <a:xfrm>
            <a:off x="7631279" y="229442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2" name="矩形 21">
            <a:extLst>
              <a:ext uri="{FF2B5EF4-FFF2-40B4-BE49-F238E27FC236}">
                <a16:creationId xmlns:a16="http://schemas.microsoft.com/office/drawing/2014/main" xmlns="" id="{33E25EBB-C59B-49E9-B917-C5B250D59027}"/>
              </a:ext>
            </a:extLst>
          </p:cNvPr>
          <p:cNvSpPr/>
          <p:nvPr/>
        </p:nvSpPr>
        <p:spPr>
          <a:xfrm>
            <a:off x="611559" y="3809365"/>
            <a:ext cx="1162621" cy="496996"/>
          </a:xfrm>
          <a:prstGeom prst="rect">
            <a:avLst/>
          </a:prstGeom>
        </p:spPr>
        <p:txBody>
          <a:bodyPr wrap="square">
            <a:spAutoFit/>
          </a:bodyPr>
          <a:lstStyle/>
          <a:p>
            <a:pPr lvl="0" algn="just">
              <a:lnSpc>
                <a:spcPct val="150000"/>
              </a:lnSpc>
              <a:spcAft>
                <a:spcPts val="0"/>
              </a:spcAft>
            </a:pPr>
            <a:r>
              <a:rPr lang="en-US" altLang="zh-CN" sz="2000"/>
              <a:t>LR</a:t>
            </a:r>
            <a:r>
              <a:rPr lang="zh-CN" altLang="en-US" sz="2000"/>
              <a:t>型：</a:t>
            </a:r>
            <a:endParaRPr lang="en-US" altLang="zh-CN" sz="2000"/>
          </a:p>
        </p:txBody>
      </p:sp>
      <p:sp>
        <p:nvSpPr>
          <p:cNvPr id="24" name="椭圆 23">
            <a:extLst>
              <a:ext uri="{FF2B5EF4-FFF2-40B4-BE49-F238E27FC236}">
                <a16:creationId xmlns:a16="http://schemas.microsoft.com/office/drawing/2014/main" xmlns="" id="{73DC92D0-5D2A-43AA-8CC6-07706163D994}"/>
              </a:ext>
            </a:extLst>
          </p:cNvPr>
          <p:cNvSpPr/>
          <p:nvPr/>
        </p:nvSpPr>
        <p:spPr>
          <a:xfrm>
            <a:off x="2216840" y="4033962"/>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26" name="椭圆 25">
            <a:extLst>
              <a:ext uri="{FF2B5EF4-FFF2-40B4-BE49-F238E27FC236}">
                <a16:creationId xmlns:a16="http://schemas.microsoft.com/office/drawing/2014/main" xmlns="" id="{2C84CA37-E148-4648-B349-78E748E89533}"/>
              </a:ext>
            </a:extLst>
          </p:cNvPr>
          <p:cNvSpPr/>
          <p:nvPr/>
        </p:nvSpPr>
        <p:spPr>
          <a:xfrm>
            <a:off x="2044312" y="5198356"/>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4" name="椭圆 33">
            <a:extLst>
              <a:ext uri="{FF2B5EF4-FFF2-40B4-BE49-F238E27FC236}">
                <a16:creationId xmlns:a16="http://schemas.microsoft.com/office/drawing/2014/main" xmlns="" id="{A5834856-810F-47BA-8B8C-63B2523C27AB}"/>
              </a:ext>
            </a:extLst>
          </p:cNvPr>
          <p:cNvSpPr/>
          <p:nvPr/>
        </p:nvSpPr>
        <p:spPr>
          <a:xfrm>
            <a:off x="7087772" y="429009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35" name="直接箭头连接符 34">
            <a:extLst>
              <a:ext uri="{FF2B5EF4-FFF2-40B4-BE49-F238E27FC236}">
                <a16:creationId xmlns:a16="http://schemas.microsoft.com/office/drawing/2014/main" xmlns="" id="{E8ADD48E-6775-4E08-9A94-14759DE61700}"/>
              </a:ext>
            </a:extLst>
          </p:cNvPr>
          <p:cNvCxnSpPr>
            <a:cxnSpLocks/>
          </p:cNvCxnSpPr>
          <p:nvPr/>
        </p:nvCxnSpPr>
        <p:spPr>
          <a:xfrm>
            <a:off x="7408540" y="4552728"/>
            <a:ext cx="297560" cy="31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xmlns="" id="{463EC5A5-BD01-4218-8827-3D9192C2B67D}"/>
              </a:ext>
            </a:extLst>
          </p:cNvPr>
          <p:cNvSpPr/>
          <p:nvPr/>
        </p:nvSpPr>
        <p:spPr>
          <a:xfrm>
            <a:off x="6582383" y="4815358"/>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37" name="直接箭头连接符 36">
            <a:extLst>
              <a:ext uri="{FF2B5EF4-FFF2-40B4-BE49-F238E27FC236}">
                <a16:creationId xmlns:a16="http://schemas.microsoft.com/office/drawing/2014/main" xmlns="" id="{BC9C8597-7B19-415B-ACF3-D45D0FDC40CF}"/>
              </a:ext>
            </a:extLst>
          </p:cNvPr>
          <p:cNvCxnSpPr>
            <a:cxnSpLocks/>
            <a:stCxn id="34" idx="3"/>
          </p:cNvCxnSpPr>
          <p:nvPr/>
        </p:nvCxnSpPr>
        <p:spPr>
          <a:xfrm flipH="1">
            <a:off x="6876908" y="4584623"/>
            <a:ext cx="261396" cy="2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xmlns="" id="{0FEBA030-4B11-45BC-AA69-30FB7969EAB7}"/>
              </a:ext>
            </a:extLst>
          </p:cNvPr>
          <p:cNvSpPr/>
          <p:nvPr/>
        </p:nvSpPr>
        <p:spPr>
          <a:xfrm>
            <a:off x="7631279" y="484951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39" name="椭圆 38">
            <a:extLst>
              <a:ext uri="{FF2B5EF4-FFF2-40B4-BE49-F238E27FC236}">
                <a16:creationId xmlns:a16="http://schemas.microsoft.com/office/drawing/2014/main" xmlns="" id="{E839F210-ACA9-4678-A38C-C545BA7C4B8B}"/>
              </a:ext>
            </a:extLst>
          </p:cNvPr>
          <p:cNvSpPr/>
          <p:nvPr/>
        </p:nvSpPr>
        <p:spPr>
          <a:xfrm>
            <a:off x="4053723" y="1474256"/>
            <a:ext cx="345057" cy="3450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40" name="椭圆 39">
            <a:extLst>
              <a:ext uri="{FF2B5EF4-FFF2-40B4-BE49-F238E27FC236}">
                <a16:creationId xmlns:a16="http://schemas.microsoft.com/office/drawing/2014/main" xmlns="" id="{263437C3-8F42-41B2-91C6-62129DBA0674}"/>
              </a:ext>
            </a:extLst>
          </p:cNvPr>
          <p:cNvSpPr/>
          <p:nvPr/>
        </p:nvSpPr>
        <p:spPr>
          <a:xfrm>
            <a:off x="4415108" y="200429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41" name="直接箭头连接符 40">
            <a:extLst>
              <a:ext uri="{FF2B5EF4-FFF2-40B4-BE49-F238E27FC236}">
                <a16:creationId xmlns:a16="http://schemas.microsoft.com/office/drawing/2014/main" xmlns="" id="{4F7596F0-D0D2-4310-8E8B-34D8C44F5467}"/>
              </a:ext>
            </a:extLst>
          </p:cNvPr>
          <p:cNvCxnSpPr>
            <a:cxnSpLocks/>
            <a:stCxn id="39" idx="5"/>
            <a:endCxn id="40" idx="1"/>
          </p:cNvCxnSpPr>
          <p:nvPr/>
        </p:nvCxnSpPr>
        <p:spPr>
          <a:xfrm>
            <a:off x="4348248" y="1768781"/>
            <a:ext cx="117392" cy="28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xmlns="" id="{10E9DF5E-1325-486C-A4D5-C8C4CB0B046C}"/>
              </a:ext>
            </a:extLst>
          </p:cNvPr>
          <p:cNvSpPr/>
          <p:nvPr/>
        </p:nvSpPr>
        <p:spPr>
          <a:xfrm>
            <a:off x="4845887" y="2610544"/>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cxnSp>
        <p:nvCxnSpPr>
          <p:cNvPr id="43" name="直接箭头连接符 42">
            <a:extLst>
              <a:ext uri="{FF2B5EF4-FFF2-40B4-BE49-F238E27FC236}">
                <a16:creationId xmlns:a16="http://schemas.microsoft.com/office/drawing/2014/main" xmlns="" id="{3B2B4B2D-0A5B-4454-8169-1BD57D938EC2}"/>
              </a:ext>
            </a:extLst>
          </p:cNvPr>
          <p:cNvCxnSpPr>
            <a:cxnSpLocks/>
            <a:stCxn id="40" idx="5"/>
            <a:endCxn id="42" idx="1"/>
          </p:cNvCxnSpPr>
          <p:nvPr/>
        </p:nvCxnSpPr>
        <p:spPr>
          <a:xfrm>
            <a:off x="4709633" y="2298817"/>
            <a:ext cx="186786" cy="36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32B115BC-F290-4892-8556-DDE230C03520}"/>
              </a:ext>
            </a:extLst>
          </p:cNvPr>
          <p:cNvCxnSpPr>
            <a:cxnSpLocks/>
          </p:cNvCxnSpPr>
          <p:nvPr/>
        </p:nvCxnSpPr>
        <p:spPr>
          <a:xfrm>
            <a:off x="5364671" y="2221829"/>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DC3EC9CD-D3DB-45F9-AF20-BD097D9001EF}"/>
              </a:ext>
            </a:extLst>
          </p:cNvPr>
          <p:cNvSpPr txBox="1"/>
          <p:nvPr/>
        </p:nvSpPr>
        <p:spPr>
          <a:xfrm>
            <a:off x="5423640" y="1840244"/>
            <a:ext cx="893968" cy="369332"/>
          </a:xfrm>
          <a:prstGeom prst="rect">
            <a:avLst/>
          </a:prstGeom>
          <a:noFill/>
        </p:spPr>
        <p:txBody>
          <a:bodyPr wrap="square" rtlCol="0">
            <a:spAutoFit/>
          </a:bodyPr>
          <a:lstStyle/>
          <a:p>
            <a:r>
              <a:rPr lang="zh-CN" altLang="en-US"/>
              <a:t>调整</a:t>
            </a:r>
            <a:r>
              <a:rPr lang="en-US" altLang="zh-CN"/>
              <a:t>2</a:t>
            </a:r>
            <a:endParaRPr lang="zh-CN" altLang="en-US"/>
          </a:p>
        </p:txBody>
      </p:sp>
      <p:cxnSp>
        <p:nvCxnSpPr>
          <p:cNvPr id="30" name="直接箭头连接符 29">
            <a:extLst>
              <a:ext uri="{FF2B5EF4-FFF2-40B4-BE49-F238E27FC236}">
                <a16:creationId xmlns:a16="http://schemas.microsoft.com/office/drawing/2014/main" xmlns="" id="{758E10B5-44D6-4315-8E8E-12B0EF41AE53}"/>
              </a:ext>
            </a:extLst>
          </p:cNvPr>
          <p:cNvCxnSpPr>
            <a:cxnSpLocks/>
            <a:stCxn id="24" idx="3"/>
          </p:cNvCxnSpPr>
          <p:nvPr/>
        </p:nvCxnSpPr>
        <p:spPr>
          <a:xfrm flipH="1">
            <a:off x="2035610" y="4328487"/>
            <a:ext cx="231762" cy="24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1F2DFECD-9A58-4CA7-9931-7F93E9C7299A}"/>
              </a:ext>
            </a:extLst>
          </p:cNvPr>
          <p:cNvCxnSpPr>
            <a:cxnSpLocks/>
            <a:endCxn id="26" idx="1"/>
          </p:cNvCxnSpPr>
          <p:nvPr/>
        </p:nvCxnSpPr>
        <p:spPr>
          <a:xfrm>
            <a:off x="1913614" y="4872069"/>
            <a:ext cx="181230" cy="37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3235064C-ADA4-4C1E-B800-D840485E6125}"/>
              </a:ext>
            </a:extLst>
          </p:cNvPr>
          <p:cNvCxnSpPr>
            <a:cxnSpLocks/>
          </p:cNvCxnSpPr>
          <p:nvPr/>
        </p:nvCxnSpPr>
        <p:spPr>
          <a:xfrm>
            <a:off x="2987824" y="4773190"/>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xmlns="" id="{6EAF06F3-38AE-4FCB-833A-ED47E810DAAE}"/>
              </a:ext>
            </a:extLst>
          </p:cNvPr>
          <p:cNvSpPr txBox="1"/>
          <p:nvPr/>
        </p:nvSpPr>
        <p:spPr>
          <a:xfrm>
            <a:off x="3046793" y="4391605"/>
            <a:ext cx="834999" cy="369332"/>
          </a:xfrm>
          <a:prstGeom prst="rect">
            <a:avLst/>
          </a:prstGeom>
          <a:noFill/>
        </p:spPr>
        <p:txBody>
          <a:bodyPr wrap="square" rtlCol="0">
            <a:spAutoFit/>
          </a:bodyPr>
          <a:lstStyle/>
          <a:p>
            <a:r>
              <a:rPr lang="zh-CN" altLang="en-US"/>
              <a:t>调整</a:t>
            </a:r>
            <a:r>
              <a:rPr lang="en-US" altLang="zh-CN"/>
              <a:t>1</a:t>
            </a:r>
            <a:endParaRPr lang="zh-CN" altLang="en-US"/>
          </a:p>
        </p:txBody>
      </p:sp>
      <p:sp>
        <p:nvSpPr>
          <p:cNvPr id="49" name="椭圆 48">
            <a:extLst>
              <a:ext uri="{FF2B5EF4-FFF2-40B4-BE49-F238E27FC236}">
                <a16:creationId xmlns:a16="http://schemas.microsoft.com/office/drawing/2014/main" xmlns="" id="{F984E863-2196-4900-9E7F-1D0927715C86}"/>
              </a:ext>
            </a:extLst>
          </p:cNvPr>
          <p:cNvSpPr/>
          <p:nvPr/>
        </p:nvSpPr>
        <p:spPr>
          <a:xfrm>
            <a:off x="1727964" y="4516942"/>
            <a:ext cx="345057" cy="34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50" name="椭圆 49">
            <a:extLst>
              <a:ext uri="{FF2B5EF4-FFF2-40B4-BE49-F238E27FC236}">
                <a16:creationId xmlns:a16="http://schemas.microsoft.com/office/drawing/2014/main" xmlns="" id="{7F832037-DFA6-45C9-81C2-084B6C41FF0B}"/>
              </a:ext>
            </a:extLst>
          </p:cNvPr>
          <p:cNvSpPr/>
          <p:nvPr/>
        </p:nvSpPr>
        <p:spPr>
          <a:xfrm>
            <a:off x="4658855" y="4212165"/>
            <a:ext cx="310268" cy="31090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6</a:t>
            </a:r>
            <a:endParaRPr lang="zh-CN" altLang="en-US"/>
          </a:p>
        </p:txBody>
      </p:sp>
      <p:sp>
        <p:nvSpPr>
          <p:cNvPr id="51" name="椭圆 50">
            <a:extLst>
              <a:ext uri="{FF2B5EF4-FFF2-40B4-BE49-F238E27FC236}">
                <a16:creationId xmlns:a16="http://schemas.microsoft.com/office/drawing/2014/main" xmlns="" id="{3B693850-E42B-41BF-8172-9BE38715E863}"/>
              </a:ext>
            </a:extLst>
          </p:cNvPr>
          <p:cNvSpPr/>
          <p:nvPr/>
        </p:nvSpPr>
        <p:spPr>
          <a:xfrm>
            <a:off x="3770361" y="5383744"/>
            <a:ext cx="310268" cy="310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cxnSp>
        <p:nvCxnSpPr>
          <p:cNvPr id="52" name="直接箭头连接符 51">
            <a:extLst>
              <a:ext uri="{FF2B5EF4-FFF2-40B4-BE49-F238E27FC236}">
                <a16:creationId xmlns:a16="http://schemas.microsoft.com/office/drawing/2014/main" xmlns="" id="{F0009994-9664-495F-A89A-97CB7453F1C2}"/>
              </a:ext>
            </a:extLst>
          </p:cNvPr>
          <p:cNvCxnSpPr>
            <a:cxnSpLocks/>
            <a:stCxn id="50" idx="3"/>
          </p:cNvCxnSpPr>
          <p:nvPr/>
        </p:nvCxnSpPr>
        <p:spPr>
          <a:xfrm flipH="1">
            <a:off x="4477624" y="4477538"/>
            <a:ext cx="226669" cy="278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CE60F5B6-2F9C-4C90-A999-4472F63626E7}"/>
              </a:ext>
            </a:extLst>
          </p:cNvPr>
          <p:cNvCxnSpPr>
            <a:cxnSpLocks/>
            <a:stCxn id="54" idx="3"/>
            <a:endCxn id="51" idx="7"/>
          </p:cNvCxnSpPr>
          <p:nvPr/>
        </p:nvCxnSpPr>
        <p:spPr>
          <a:xfrm flipH="1">
            <a:off x="4035191" y="4960518"/>
            <a:ext cx="180226" cy="46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xmlns="" id="{C8922A72-A2FA-4B46-B70C-502F54219997}"/>
              </a:ext>
            </a:extLst>
          </p:cNvPr>
          <p:cNvSpPr/>
          <p:nvPr/>
        </p:nvSpPr>
        <p:spPr>
          <a:xfrm>
            <a:off x="4169979" y="4695145"/>
            <a:ext cx="310268" cy="310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cxnSp>
        <p:nvCxnSpPr>
          <p:cNvPr id="57" name="直接箭头连接符 56">
            <a:extLst>
              <a:ext uri="{FF2B5EF4-FFF2-40B4-BE49-F238E27FC236}">
                <a16:creationId xmlns:a16="http://schemas.microsoft.com/office/drawing/2014/main" xmlns="" id="{5307C397-BDAD-4088-94D8-C0ABFE764867}"/>
              </a:ext>
            </a:extLst>
          </p:cNvPr>
          <p:cNvCxnSpPr>
            <a:cxnSpLocks/>
          </p:cNvCxnSpPr>
          <p:nvPr/>
        </p:nvCxnSpPr>
        <p:spPr>
          <a:xfrm>
            <a:off x="5364671" y="4707398"/>
            <a:ext cx="893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xmlns="" id="{A5146429-181D-4D37-9626-588C624D93A5}"/>
              </a:ext>
            </a:extLst>
          </p:cNvPr>
          <p:cNvSpPr txBox="1"/>
          <p:nvPr/>
        </p:nvSpPr>
        <p:spPr>
          <a:xfrm>
            <a:off x="5423640" y="4325813"/>
            <a:ext cx="893968" cy="369332"/>
          </a:xfrm>
          <a:prstGeom prst="rect">
            <a:avLst/>
          </a:prstGeom>
          <a:noFill/>
        </p:spPr>
        <p:txBody>
          <a:bodyPr wrap="square" rtlCol="0">
            <a:spAutoFit/>
          </a:bodyPr>
          <a:lstStyle/>
          <a:p>
            <a:r>
              <a:rPr lang="zh-CN" altLang="en-US"/>
              <a:t>调整</a:t>
            </a:r>
            <a:r>
              <a:rPr lang="en-US" altLang="zh-CN"/>
              <a:t>2</a:t>
            </a:r>
            <a:endParaRPr lang="zh-CN" altLang="en-US"/>
          </a:p>
        </p:txBody>
      </p:sp>
    </p:spTree>
    <p:extLst>
      <p:ext uri="{BB962C8B-B14F-4D97-AF65-F5344CB8AC3E}">
        <p14:creationId xmlns:p14="http://schemas.microsoft.com/office/powerpoint/2010/main" val="966758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B695B70-A02E-418B-B950-3F10E7F429EB}"/>
              </a:ext>
            </a:extLst>
          </p:cNvPr>
          <p:cNvSpPr/>
          <p:nvPr/>
        </p:nvSpPr>
        <p:spPr>
          <a:xfrm>
            <a:off x="539552" y="1124744"/>
            <a:ext cx="8496944" cy="955903"/>
          </a:xfrm>
          <a:prstGeom prst="rect">
            <a:avLst/>
          </a:prstGeom>
        </p:spPr>
        <p:txBody>
          <a:bodyPr wrap="square">
            <a:spAutoFit/>
          </a:bodyPr>
          <a:lstStyle/>
          <a:p>
            <a:pPr>
              <a:lnSpc>
                <a:spcPct val="150000"/>
              </a:lnSpc>
            </a:pPr>
            <a:r>
              <a:rPr lang="zh-CN" altLang="en-US" sz="2000"/>
              <a:t>平衡二叉树完整的构造过程：</a:t>
            </a:r>
          </a:p>
          <a:p>
            <a:pPr>
              <a:lnSpc>
                <a:spcPct val="150000"/>
              </a:lnSpc>
            </a:pPr>
            <a:r>
              <a:rPr lang="zh-CN" altLang="en-US" sz="2000"/>
              <a:t>       给定序列：</a:t>
            </a:r>
            <a:r>
              <a:rPr lang="en-US" altLang="zh-CN" sz="2000"/>
              <a:t>{ 49</a:t>
            </a:r>
            <a:r>
              <a:rPr lang="zh-CN" altLang="en-US" sz="2000"/>
              <a:t>，</a:t>
            </a:r>
            <a:r>
              <a:rPr lang="en-US" altLang="zh-CN" sz="2000"/>
              <a:t>38</a:t>
            </a:r>
            <a:r>
              <a:rPr lang="zh-CN" altLang="en-US" sz="2000"/>
              <a:t>，</a:t>
            </a:r>
            <a:r>
              <a:rPr lang="en-US" altLang="zh-CN" sz="2000"/>
              <a:t>65</a:t>
            </a:r>
            <a:r>
              <a:rPr lang="zh-CN" altLang="en-US" sz="2000"/>
              <a:t>，</a:t>
            </a:r>
            <a:r>
              <a:rPr lang="en-US" altLang="zh-CN" sz="2000"/>
              <a:t>97</a:t>
            </a:r>
            <a:r>
              <a:rPr lang="zh-CN" altLang="en-US" sz="2000"/>
              <a:t>，</a:t>
            </a:r>
            <a:r>
              <a:rPr lang="en-US" altLang="zh-CN" sz="2000"/>
              <a:t>76</a:t>
            </a:r>
            <a:r>
              <a:rPr lang="zh-CN" altLang="en-US" sz="2000"/>
              <a:t>，</a:t>
            </a:r>
            <a:r>
              <a:rPr lang="en-US" altLang="zh-CN" sz="2000"/>
              <a:t>13</a:t>
            </a:r>
            <a:r>
              <a:rPr lang="zh-CN" altLang="en-US" sz="2000"/>
              <a:t>，</a:t>
            </a:r>
            <a:r>
              <a:rPr lang="en-US" altLang="zh-CN" sz="2000"/>
              <a:t>27</a:t>
            </a:r>
            <a:r>
              <a:rPr lang="zh-CN" altLang="en-US" sz="2000"/>
              <a:t>，</a:t>
            </a:r>
            <a:r>
              <a:rPr lang="en-US" altLang="zh-CN" sz="2000"/>
              <a:t>50}</a:t>
            </a:r>
            <a:r>
              <a:rPr lang="zh-CN" altLang="en-US" sz="2000"/>
              <a:t>，构造二叉平衡树。</a:t>
            </a:r>
          </a:p>
        </p:txBody>
      </p:sp>
      <p:pic>
        <p:nvPicPr>
          <p:cNvPr id="3" name="图片 2">
            <a:extLst>
              <a:ext uri="{FF2B5EF4-FFF2-40B4-BE49-F238E27FC236}">
                <a16:creationId xmlns:a16="http://schemas.microsoft.com/office/drawing/2014/main" xmlns="" id="{5467B7B7-3DCA-468F-A06B-8D5EDC217FF1}"/>
              </a:ext>
            </a:extLst>
          </p:cNvPr>
          <p:cNvPicPr>
            <a:picLocks noChangeAspect="1"/>
          </p:cNvPicPr>
          <p:nvPr/>
        </p:nvPicPr>
        <p:blipFill>
          <a:blip r:embed="rId2"/>
          <a:stretch>
            <a:fillRect/>
          </a:stretch>
        </p:blipFill>
        <p:spPr>
          <a:xfrm>
            <a:off x="1311588" y="2420888"/>
            <a:ext cx="6520824" cy="3646166"/>
          </a:xfrm>
          <a:prstGeom prst="rect">
            <a:avLst/>
          </a:prstGeom>
        </p:spPr>
      </p:pic>
    </p:spTree>
    <p:extLst>
      <p:ext uri="{BB962C8B-B14F-4D97-AF65-F5344CB8AC3E}">
        <p14:creationId xmlns:p14="http://schemas.microsoft.com/office/powerpoint/2010/main" val="3017481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8041BDD-E6CD-4FDD-8F7D-E0E74D488D14}"/>
              </a:ext>
            </a:extLst>
          </p:cNvPr>
          <p:cNvPicPr>
            <a:picLocks noChangeAspect="1"/>
          </p:cNvPicPr>
          <p:nvPr/>
        </p:nvPicPr>
        <p:blipFill>
          <a:blip r:embed="rId2"/>
          <a:stretch>
            <a:fillRect/>
          </a:stretch>
        </p:blipFill>
        <p:spPr>
          <a:xfrm>
            <a:off x="1591684" y="1340768"/>
            <a:ext cx="5960632" cy="4507862"/>
          </a:xfrm>
          <a:prstGeom prst="rect">
            <a:avLst/>
          </a:prstGeom>
        </p:spPr>
      </p:pic>
    </p:spTree>
    <p:extLst>
      <p:ext uri="{BB962C8B-B14F-4D97-AF65-F5344CB8AC3E}">
        <p14:creationId xmlns:p14="http://schemas.microsoft.com/office/powerpoint/2010/main" val="113581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611560" y="836712"/>
            <a:ext cx="8280920" cy="5664884"/>
          </a:xfrm>
          <a:prstGeom prst="rect">
            <a:avLst/>
          </a:prstGeom>
        </p:spPr>
        <p:txBody>
          <a:bodyPr wrap="square">
            <a:spAutoFit/>
          </a:bodyPr>
          <a:lstStyle/>
          <a:p>
            <a:pPr lvl="0" algn="just">
              <a:lnSpc>
                <a:spcPct val="150000"/>
              </a:lnSpc>
              <a:spcAft>
                <a:spcPts val="0"/>
              </a:spcAft>
            </a:pPr>
            <a:r>
              <a:rPr lang="zh-CN" altLang="en-US" sz="2400" b="1" kern="100">
                <a:solidFill>
                  <a:prstClr val="black"/>
                </a:solidFill>
                <a:latin typeface="Calibri"/>
                <a:ea typeface="宋体"/>
                <a:cs typeface="Times New Roman"/>
              </a:rPr>
              <a:t>三、动态查找</a:t>
            </a:r>
            <a:endParaRPr lang="en-US" altLang="zh-CN" sz="2400" b="1" kern="100">
              <a:solidFill>
                <a:prstClr val="black"/>
              </a:solidFill>
              <a:latin typeface="Calibri"/>
              <a:ea typeface="宋体"/>
              <a:cs typeface="Times New Roman"/>
            </a:endParaRPr>
          </a:p>
          <a:p>
            <a:pPr lvl="0" algn="just">
              <a:lnSpc>
                <a:spcPct val="150000"/>
              </a:lnSpc>
              <a:spcAft>
                <a:spcPts val="0"/>
              </a:spcAft>
            </a:pPr>
            <a:r>
              <a:rPr lang="zh-CN" altLang="en-US" sz="2000" kern="100">
                <a:solidFill>
                  <a:prstClr val="black"/>
                </a:solidFill>
                <a:latin typeface="Calibri"/>
                <a:ea typeface="宋体"/>
                <a:cs typeface="Times New Roman"/>
              </a:rPr>
              <a:t>（</a:t>
            </a:r>
            <a:r>
              <a:rPr lang="en-US" altLang="zh-CN" sz="2000" kern="100">
                <a:solidFill>
                  <a:prstClr val="black"/>
                </a:solidFill>
                <a:latin typeface="Calibri"/>
                <a:ea typeface="宋体"/>
                <a:cs typeface="Times New Roman"/>
              </a:rPr>
              <a:t>7</a:t>
            </a:r>
            <a:r>
              <a:rPr lang="zh-CN" altLang="en-US" sz="2000" kern="100">
                <a:solidFill>
                  <a:prstClr val="black"/>
                </a:solidFill>
                <a:latin typeface="Calibri"/>
                <a:ea typeface="宋体"/>
                <a:cs typeface="Times New Roman"/>
              </a:rPr>
              <a:t>）</a:t>
            </a:r>
            <a:r>
              <a:rPr lang="en-US" altLang="zh-CN" sz="2000" kern="100">
                <a:solidFill>
                  <a:prstClr val="black"/>
                </a:solidFill>
                <a:latin typeface="Calibri"/>
                <a:ea typeface="宋体"/>
                <a:cs typeface="Times New Roman"/>
              </a:rPr>
              <a:t>B-</a:t>
            </a:r>
            <a:r>
              <a:rPr lang="zh-CN" altLang="en-US" sz="2000" kern="100">
                <a:solidFill>
                  <a:prstClr val="black"/>
                </a:solidFill>
                <a:latin typeface="Calibri"/>
                <a:ea typeface="宋体"/>
                <a:cs typeface="Times New Roman"/>
              </a:rPr>
              <a:t>树</a:t>
            </a:r>
            <a:endParaRPr lang="en-US" altLang="zh-CN" sz="2000"/>
          </a:p>
          <a:p>
            <a:pPr>
              <a:lnSpc>
                <a:spcPct val="150000"/>
              </a:lnSpc>
            </a:pPr>
            <a:r>
              <a:rPr lang="zh-CN" altLang="en-US" sz="2000"/>
              <a:t> </a:t>
            </a:r>
            <a:r>
              <a:rPr lang="en-US" altLang="zh-CN" sz="2000">
                <a:solidFill>
                  <a:srgbClr val="FF0000"/>
                </a:solidFill>
              </a:rPr>
              <a:t>B-</a:t>
            </a:r>
            <a:r>
              <a:rPr lang="zh-CN" altLang="en-US" sz="2000">
                <a:solidFill>
                  <a:srgbClr val="FF0000"/>
                </a:solidFill>
              </a:rPr>
              <a:t>树</a:t>
            </a:r>
            <a:r>
              <a:rPr lang="zh-CN" altLang="en-US" sz="2000"/>
              <a:t>又称</a:t>
            </a:r>
            <a:r>
              <a:rPr lang="en-US" altLang="zh-CN" sz="2000">
                <a:solidFill>
                  <a:srgbClr val="FF0000"/>
                </a:solidFill>
              </a:rPr>
              <a:t>B</a:t>
            </a:r>
            <a:r>
              <a:rPr lang="zh-CN" altLang="en-US" sz="2000">
                <a:solidFill>
                  <a:srgbClr val="FF0000"/>
                </a:solidFill>
              </a:rPr>
              <a:t>树</a:t>
            </a:r>
            <a:r>
              <a:rPr lang="zh-CN" altLang="en-US" sz="2000"/>
              <a:t>，</a:t>
            </a:r>
            <a:r>
              <a:rPr lang="en-US" altLang="zh-CN" sz="2000"/>
              <a:t>B-</a:t>
            </a:r>
            <a:r>
              <a:rPr lang="zh-CN" altLang="en-US" sz="2000"/>
              <a:t>树是一种多路搜索树（并不一定是二叉的）。一棵</a:t>
            </a:r>
            <a:r>
              <a:rPr lang="en-US" altLang="zh-CN" sz="2000"/>
              <a:t>m</a:t>
            </a:r>
            <a:r>
              <a:rPr lang="zh-CN" altLang="en-US" sz="2000"/>
              <a:t>阶</a:t>
            </a:r>
            <a:r>
              <a:rPr lang="en-US" altLang="zh-CN" sz="2000"/>
              <a:t>B</a:t>
            </a:r>
            <a:r>
              <a:rPr lang="zh-CN" altLang="en-US" sz="2000"/>
              <a:t>树</a:t>
            </a:r>
            <a:r>
              <a:rPr lang="en-US" altLang="zh-CN" sz="2000"/>
              <a:t>(balanced tree of order m)</a:t>
            </a:r>
            <a:r>
              <a:rPr lang="zh-CN" altLang="en-US" sz="2000"/>
              <a:t>是一棵平衡的</a:t>
            </a:r>
            <a:r>
              <a:rPr lang="en-US" altLang="zh-CN" sz="2000"/>
              <a:t>m</a:t>
            </a:r>
            <a:r>
              <a:rPr lang="zh-CN" altLang="en-US" sz="2000"/>
              <a:t>路搜索树。它或者是空树，或者是满足下列性质的树：</a:t>
            </a:r>
          </a:p>
          <a:p>
            <a:pPr>
              <a:lnSpc>
                <a:spcPct val="150000"/>
              </a:lnSpc>
            </a:pPr>
            <a:r>
              <a:rPr lang="en-US" altLang="zh-CN" sz="2000"/>
              <a:t>1</a:t>
            </a:r>
            <a:r>
              <a:rPr lang="zh-CN" altLang="en-US" sz="2000"/>
              <a:t>、根结点若不是叶子结点，则至少有两个子女；</a:t>
            </a:r>
          </a:p>
          <a:p>
            <a:pPr>
              <a:lnSpc>
                <a:spcPct val="150000"/>
              </a:lnSpc>
            </a:pPr>
            <a:r>
              <a:rPr lang="en-US" altLang="zh-CN" sz="2000"/>
              <a:t>2</a:t>
            </a:r>
            <a:r>
              <a:rPr lang="zh-CN" altLang="en-US" sz="2000"/>
              <a:t>、除根结点以外的所有非叶子节点所包含的关键字个数 </a:t>
            </a:r>
            <a:r>
              <a:rPr lang="en-US" altLang="zh-CN" sz="2000"/>
              <a:t>j </a:t>
            </a:r>
            <a:r>
              <a:rPr lang="zh-CN" altLang="en-US" sz="2000"/>
              <a:t>满足：</a:t>
            </a:r>
            <a:endParaRPr lang="en-US" altLang="zh-CN" sz="2000"/>
          </a:p>
          <a:p>
            <a:pPr>
              <a:lnSpc>
                <a:spcPct val="150000"/>
              </a:lnSpc>
            </a:pPr>
            <a:r>
              <a:rPr lang="zh-CN" altLang="en-US" sz="2000"/>
              <a:t>┌ </a:t>
            </a:r>
            <a:r>
              <a:rPr lang="en-US" altLang="zh-CN" sz="2000"/>
              <a:t>m/2 ┐ - 1 &lt;= j &lt;= m - 1</a:t>
            </a:r>
            <a:r>
              <a:rPr lang="zh-CN" altLang="en-US" sz="2000"/>
              <a:t>；</a:t>
            </a:r>
          </a:p>
          <a:p>
            <a:pPr>
              <a:lnSpc>
                <a:spcPct val="150000"/>
              </a:lnSpc>
            </a:pPr>
            <a:r>
              <a:rPr lang="en-US" altLang="zh-CN" sz="2000"/>
              <a:t>3</a:t>
            </a:r>
            <a:r>
              <a:rPr lang="zh-CN" altLang="en-US" sz="2000"/>
              <a:t>、除根结点以外的所有非叶子结点的度数正好是关键字总数加</a:t>
            </a:r>
            <a:r>
              <a:rPr lang="en-US" altLang="zh-CN" sz="2000"/>
              <a:t>1</a:t>
            </a:r>
            <a:r>
              <a:rPr lang="zh-CN" altLang="en-US" sz="2000"/>
              <a:t>，故内部子树个数 </a:t>
            </a:r>
            <a:r>
              <a:rPr lang="en-US" altLang="zh-CN" sz="2000"/>
              <a:t>k </a:t>
            </a:r>
            <a:r>
              <a:rPr lang="zh-CN" altLang="en-US" sz="2000"/>
              <a:t>满足：</a:t>
            </a:r>
          </a:p>
          <a:p>
            <a:pPr>
              <a:lnSpc>
                <a:spcPct val="150000"/>
              </a:lnSpc>
            </a:pPr>
            <a:r>
              <a:rPr lang="zh-CN" altLang="en-US" sz="2000"/>
              <a:t>┌ </a:t>
            </a:r>
            <a:r>
              <a:rPr lang="en-US" altLang="zh-CN" sz="2000"/>
              <a:t>m/2 ┐ &lt;= k &lt;= m </a:t>
            </a:r>
            <a:r>
              <a:rPr lang="zh-CN" altLang="en-US" sz="2000"/>
              <a:t>；</a:t>
            </a:r>
          </a:p>
          <a:p>
            <a:pPr>
              <a:lnSpc>
                <a:spcPct val="150000"/>
              </a:lnSpc>
            </a:pPr>
            <a:r>
              <a:rPr lang="en-US" altLang="zh-CN" sz="2000"/>
              <a:t>4</a:t>
            </a:r>
            <a:r>
              <a:rPr lang="zh-CN" altLang="en-US" sz="2000"/>
              <a:t>、所有的叶子结点都位于同一层。</a:t>
            </a:r>
          </a:p>
        </p:txBody>
      </p:sp>
    </p:spTree>
    <p:extLst>
      <p:ext uri="{BB962C8B-B14F-4D97-AF65-F5344CB8AC3E}">
        <p14:creationId xmlns:p14="http://schemas.microsoft.com/office/powerpoint/2010/main" val="526274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FC1F111E-7236-4B5A-AC2C-EF81A880D9F5}"/>
                  </a:ext>
                </a:extLst>
              </p:cNvPr>
              <p:cNvSpPr/>
              <p:nvPr/>
            </p:nvSpPr>
            <p:spPr>
              <a:xfrm>
                <a:off x="611560" y="836712"/>
                <a:ext cx="8280920" cy="5643596"/>
              </a:xfrm>
              <a:prstGeom prst="rect">
                <a:avLst/>
              </a:prstGeom>
            </p:spPr>
            <p:txBody>
              <a:bodyPr wrap="square">
                <a:spAutoFit/>
              </a:bodyPr>
              <a:lstStyle/>
              <a:p>
                <a:pPr lvl="0" algn="just">
                  <a:lnSpc>
                    <a:spcPct val="150000"/>
                  </a:lnSpc>
                  <a:spcAft>
                    <a:spcPts val="0"/>
                  </a:spcAft>
                </a:pPr>
                <a:r>
                  <a:rPr lang="zh-CN" altLang="en-US" sz="2400" b="1" kern="100" dirty="0" smtClean="0">
                    <a:solidFill>
                      <a:prstClr val="black"/>
                    </a:solidFill>
                    <a:latin typeface="Calibri"/>
                    <a:ea typeface="宋体"/>
                    <a:cs typeface="Times New Roman"/>
                  </a:rPr>
                  <a:t>三、动态查找</a:t>
                </a:r>
                <a:endParaRPr lang="en-US" altLang="zh-CN" sz="2400" b="1" kern="100" dirty="0">
                  <a:solidFill>
                    <a:prstClr val="black"/>
                  </a:solidFill>
                  <a:latin typeface="Calibri"/>
                  <a:ea typeface="宋体"/>
                  <a:cs typeface="Times New Roman"/>
                </a:endParaRPr>
              </a:p>
              <a:p>
                <a:pPr lvl="0" algn="just">
                  <a:lnSpc>
                    <a:spcPct val="150000"/>
                  </a:lnSpc>
                  <a:spcAft>
                    <a:spcPts val="0"/>
                  </a:spcAft>
                </a:pPr>
                <a:r>
                  <a:rPr lang="zh-CN" altLang="en-US" sz="2000" kern="100" dirty="0">
                    <a:solidFill>
                      <a:prstClr val="black"/>
                    </a:solidFill>
                    <a:latin typeface="Calibri"/>
                    <a:ea typeface="宋体"/>
                    <a:cs typeface="Times New Roman"/>
                  </a:rPr>
                  <a:t>（</a:t>
                </a:r>
                <a:r>
                  <a:rPr lang="en-US" altLang="zh-CN" sz="2000" kern="100" dirty="0">
                    <a:solidFill>
                      <a:prstClr val="black"/>
                    </a:solidFill>
                    <a:latin typeface="Calibri"/>
                    <a:ea typeface="宋体"/>
                    <a:cs typeface="Times New Roman"/>
                  </a:rPr>
                  <a:t>7</a:t>
                </a:r>
                <a:r>
                  <a:rPr lang="zh-CN" altLang="en-US" sz="2000" kern="100" dirty="0">
                    <a:solidFill>
                      <a:prstClr val="black"/>
                    </a:solidFill>
                    <a:latin typeface="Calibri"/>
                    <a:ea typeface="宋体"/>
                    <a:cs typeface="Times New Roman"/>
                  </a:rPr>
                  <a:t>）</a:t>
                </a:r>
                <a:r>
                  <a:rPr lang="en-US" altLang="zh-CN" sz="2000" kern="100" dirty="0">
                    <a:solidFill>
                      <a:prstClr val="black"/>
                    </a:solidFill>
                    <a:latin typeface="Calibri"/>
                    <a:ea typeface="宋体"/>
                    <a:cs typeface="Times New Roman"/>
                  </a:rPr>
                  <a:t>B-</a:t>
                </a:r>
                <a:r>
                  <a:rPr lang="zh-CN" altLang="en-US" sz="2000" kern="100" dirty="0">
                    <a:solidFill>
                      <a:prstClr val="black"/>
                    </a:solidFill>
                    <a:latin typeface="Calibri"/>
                    <a:ea typeface="宋体"/>
                    <a:cs typeface="Times New Roman"/>
                  </a:rPr>
                  <a:t>树</a:t>
                </a:r>
                <a:endParaRPr lang="en-US" altLang="zh-CN" sz="2000" kern="100" dirty="0">
                  <a:solidFill>
                    <a:prstClr val="black"/>
                  </a:solidFill>
                  <a:latin typeface="Calibri"/>
                  <a:ea typeface="宋体"/>
                  <a:cs typeface="Times New Roman"/>
                </a:endParaRPr>
              </a:p>
              <a:p>
                <a:pPr lvl="0" algn="just">
                  <a:lnSpc>
                    <a:spcPct val="150000"/>
                  </a:lnSpc>
                  <a:spcAft>
                    <a:spcPts val="0"/>
                  </a:spcAft>
                </a:pPr>
                <a:endParaRPr lang="en-US" altLang="zh-CN" sz="2000" kern="100" dirty="0">
                  <a:solidFill>
                    <a:prstClr val="black"/>
                  </a:solidFill>
                  <a:latin typeface="Calibri"/>
                  <a:ea typeface="宋体"/>
                  <a:cs typeface="Times New Roman"/>
                </a:endParaRPr>
              </a:p>
              <a:p>
                <a:pPr lvl="0" algn="just">
                  <a:lnSpc>
                    <a:spcPct val="150000"/>
                  </a:lnSpc>
                  <a:spcAft>
                    <a:spcPts val="0"/>
                  </a:spcAft>
                </a:pPr>
                <a:endParaRPr lang="en-US" altLang="zh-CN" sz="2000" kern="100" dirty="0">
                  <a:solidFill>
                    <a:prstClr val="black"/>
                  </a:solidFill>
                  <a:latin typeface="Calibri"/>
                  <a:ea typeface="宋体"/>
                  <a:cs typeface="Times New Roman"/>
                </a:endParaRPr>
              </a:p>
              <a:p>
                <a:pPr lvl="0" algn="just">
                  <a:lnSpc>
                    <a:spcPct val="150000"/>
                  </a:lnSpc>
                  <a:spcAft>
                    <a:spcPts val="0"/>
                  </a:spcAft>
                </a:pPr>
                <a:endParaRPr lang="en-US" altLang="zh-CN" sz="2000" kern="100" dirty="0">
                  <a:solidFill>
                    <a:prstClr val="black"/>
                  </a:solidFill>
                  <a:latin typeface="Calibri"/>
                  <a:ea typeface="宋体"/>
                  <a:cs typeface="Times New Roman"/>
                </a:endParaRPr>
              </a:p>
              <a:p>
                <a:pPr lvl="0" algn="just">
                  <a:lnSpc>
                    <a:spcPct val="150000"/>
                  </a:lnSpc>
                  <a:spcAft>
                    <a:spcPts val="0"/>
                  </a:spcAft>
                </a:pPr>
                <a:endParaRPr lang="en-US" altLang="zh-CN" sz="2000" kern="100" dirty="0">
                  <a:solidFill>
                    <a:prstClr val="black"/>
                  </a:solidFill>
                  <a:latin typeface="Calibri"/>
                  <a:ea typeface="宋体"/>
                  <a:cs typeface="Times New Roman"/>
                </a:endParaRPr>
              </a:p>
              <a:p>
                <a:pPr lvl="0" algn="just">
                  <a:lnSpc>
                    <a:spcPct val="150000"/>
                  </a:lnSpc>
                  <a:spcAft>
                    <a:spcPts val="0"/>
                  </a:spcAft>
                </a:pPr>
                <a:endParaRPr lang="en-US" altLang="zh-CN" sz="2000" kern="100" dirty="0">
                  <a:solidFill>
                    <a:prstClr val="black"/>
                  </a:solidFill>
                  <a:latin typeface="Calibri"/>
                  <a:ea typeface="宋体"/>
                  <a:cs typeface="Times New Roman"/>
                </a:endParaRPr>
              </a:p>
              <a:p>
                <a:pPr lvl="0" algn="just">
                  <a:lnSpc>
                    <a:spcPct val="150000"/>
                  </a:lnSpc>
                  <a:spcAft>
                    <a:spcPts val="0"/>
                  </a:spcAft>
                </a:pPr>
                <a:r>
                  <a:rPr lang="en-US" altLang="zh-CN" sz="2000" dirty="0"/>
                  <a:t>B-</a:t>
                </a:r>
                <a:r>
                  <a:rPr lang="zh-CN" altLang="en-US" sz="2000" dirty="0"/>
                  <a:t>树的查找：</a:t>
                </a:r>
              </a:p>
              <a:p>
                <a:pPr lvl="0" algn="just">
                  <a:lnSpc>
                    <a:spcPct val="150000"/>
                  </a:lnSpc>
                  <a:spcAft>
                    <a:spcPts val="0"/>
                  </a:spcAft>
                </a:pPr>
                <a:r>
                  <a:rPr lang="zh-CN" altLang="en-US" sz="2000" dirty="0"/>
                  <a:t>        </a:t>
                </a:r>
                <a:r>
                  <a:rPr lang="en-US" altLang="zh-CN" sz="2000" dirty="0"/>
                  <a:t>B-</a:t>
                </a:r>
                <a:r>
                  <a:rPr lang="zh-CN" altLang="en-US" sz="2000" dirty="0"/>
                  <a:t>树的高度 </a:t>
                </a:r>
                <a:r>
                  <a:rPr lang="en-US" altLang="zh-CN" sz="2000" dirty="0"/>
                  <a:t>h &lt;=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𝑙𝑜𝑔</m:t>
                        </m:r>
                      </m:e>
                      <m:sub>
                        <m:d>
                          <m:dPr>
                            <m:begChr m:val="⌈"/>
                            <m:endChr m:val="⌉"/>
                            <m:ctrlPr>
                              <a:rPr lang="en-US" altLang="zh-CN" sz="2000" i="1" dirty="0" smtClean="0">
                                <a:latin typeface="Cambria Math" panose="02040503050406030204" pitchFamily="18" charset="0"/>
                              </a:rPr>
                            </m:ctrlPr>
                          </m:dPr>
                          <m:e>
                            <m:f>
                              <m:fPr>
                                <m:ctrlPr>
                                  <a:rPr lang="en-US" altLang="zh-CN" sz="2000" i="1" dirty="0" smtClean="0">
                                    <a:latin typeface="Cambria Math" panose="02040503050406030204" pitchFamily="18" charset="0"/>
                                  </a:rPr>
                                </m:ctrlPr>
                              </m:fPr>
                              <m:num>
                                <m:r>
                                  <a:rPr lang="en-US" altLang="zh-CN" sz="2000" b="0" i="1" dirty="0" smtClean="0">
                                    <a:latin typeface="Cambria Math" panose="02040503050406030204" pitchFamily="18" charset="0"/>
                                  </a:rPr>
                                  <m:t>𝑚</m:t>
                                </m:r>
                              </m:num>
                              <m:den>
                                <m:r>
                                  <a:rPr lang="en-US" altLang="zh-CN" sz="2000" b="0" i="1" dirty="0" smtClean="0">
                                    <a:latin typeface="Cambria Math" panose="02040503050406030204" pitchFamily="18" charset="0"/>
                                  </a:rPr>
                                  <m:t>2</m:t>
                                </m:r>
                              </m:den>
                            </m:f>
                          </m:e>
                        </m:d>
                      </m:sub>
                    </m:sSub>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num>
                      <m:den>
                        <m:r>
                          <a:rPr lang="en-US" altLang="zh-CN" sz="2000" b="0" i="1" dirty="0" smtClean="0">
                            <a:latin typeface="Cambria Math" panose="02040503050406030204" pitchFamily="18" charset="0"/>
                          </a:rPr>
                          <m:t>2</m:t>
                        </m:r>
                      </m:den>
                    </m:f>
                    <m:r>
                      <a:rPr lang="en-US" altLang="zh-CN" sz="2000" b="0" i="1" dirty="0" smtClean="0">
                        <a:latin typeface="Cambria Math" panose="02040503050406030204" pitchFamily="18" charset="0"/>
                      </a:rPr>
                      <m:t>)+1</m:t>
                    </m:r>
                  </m:oMath>
                </a14:m>
                <a:r>
                  <a:rPr lang="zh-CN" altLang="en-US" sz="2000" dirty="0" smtClean="0"/>
                  <a:t>，</a:t>
                </a:r>
                <a:r>
                  <a:rPr lang="zh-CN" altLang="en-US" sz="2000" dirty="0"/>
                  <a:t>其查找性能与同元素做一次二分查找是一样的。</a:t>
                </a:r>
                <a:endParaRPr lang="en-US" altLang="zh-CN" sz="2000" dirty="0"/>
              </a:p>
              <a:p>
                <a:pPr>
                  <a:lnSpc>
                    <a:spcPct val="150000"/>
                  </a:lnSpc>
                </a:pPr>
                <a:endParaRPr lang="zh-CN" altLang="en-US" sz="2000" dirty="0"/>
              </a:p>
            </p:txBody>
          </p:sp>
        </mc:Choice>
        <mc:Fallback xmlns="">
          <p:sp>
            <p:nvSpPr>
              <p:cNvPr id="4" name="矩形 3">
                <a:extLst>
                  <a:ext uri="{FF2B5EF4-FFF2-40B4-BE49-F238E27FC236}">
                    <a16:creationId xmlns:a16="http://schemas.microsoft.com/office/drawing/2014/main" xmlns="" id="{FC1F111E-7236-4B5A-AC2C-EF81A880D9F5}"/>
                  </a:ext>
                </a:extLst>
              </p:cNvPr>
              <p:cNvSpPr>
                <a:spLocks noRot="1" noChangeAspect="1" noMove="1" noResize="1" noEditPoints="1" noAdjustHandles="1" noChangeArrowheads="1" noChangeShapeType="1" noTextEdit="1"/>
              </p:cNvSpPr>
              <p:nvPr/>
            </p:nvSpPr>
            <p:spPr>
              <a:xfrm>
                <a:off x="611560" y="836712"/>
                <a:ext cx="8280920" cy="5643596"/>
              </a:xfrm>
              <a:prstGeom prst="rect">
                <a:avLst/>
              </a:prstGeom>
              <a:blipFill rotWithShape="0">
                <a:blip r:embed="rId2"/>
                <a:stretch>
                  <a:fillRect l="-1104" r="-736"/>
                </a:stretch>
              </a:blipFill>
            </p:spPr>
            <p:txBody>
              <a:bodyPr/>
              <a:lstStyle/>
              <a:p>
                <a:r>
                  <a:rPr lang="zh-CN" altLang="en-US">
                    <a:noFill/>
                  </a:rPr>
                  <a:t> </a:t>
                </a:r>
              </a:p>
            </p:txBody>
          </p:sp>
        </mc:Fallback>
      </mc:AlternateContent>
      <p:pic>
        <p:nvPicPr>
          <p:cNvPr id="33" name="图片 32">
            <a:extLst>
              <a:ext uri="{FF2B5EF4-FFF2-40B4-BE49-F238E27FC236}">
                <a16:creationId xmlns="" xmlns:a16="http://schemas.microsoft.com/office/drawing/2014/main" id="{38C08F92-B0F8-4AEB-A7E7-4565C5FFFFE8}"/>
              </a:ext>
            </a:extLst>
          </p:cNvPr>
          <p:cNvPicPr>
            <a:picLocks noChangeAspect="1"/>
          </p:cNvPicPr>
          <p:nvPr/>
        </p:nvPicPr>
        <p:blipFill>
          <a:blip r:embed="rId3"/>
          <a:stretch>
            <a:fillRect/>
          </a:stretch>
        </p:blipFill>
        <p:spPr>
          <a:xfrm>
            <a:off x="611560" y="1700808"/>
            <a:ext cx="8208480" cy="1969869"/>
          </a:xfrm>
          <a:prstGeom prst="rect">
            <a:avLst/>
          </a:prstGeom>
        </p:spPr>
      </p:pic>
    </p:spTree>
    <p:extLst>
      <p:ext uri="{BB962C8B-B14F-4D97-AF65-F5344CB8AC3E}">
        <p14:creationId xmlns:p14="http://schemas.microsoft.com/office/powerpoint/2010/main" val="244207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868260" y="1032743"/>
            <a:ext cx="380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6.1   </a:t>
            </a:r>
            <a:r>
              <a:rPr lang="zh-CN" altLang="en-US" sz="2800" dirty="0">
                <a:latin typeface="Arial" panose="020B0604020202020204" pitchFamily="34" charset="0"/>
              </a:rPr>
              <a:t>查找的基本概念</a:t>
            </a:r>
          </a:p>
        </p:txBody>
      </p:sp>
      <p:sp>
        <p:nvSpPr>
          <p:cNvPr id="5126" name="Text Box 6"/>
          <p:cNvSpPr txBox="1">
            <a:spLocks noChangeArrowheads="1"/>
          </p:cNvSpPr>
          <p:nvPr/>
        </p:nvSpPr>
        <p:spPr bwMode="auto">
          <a:xfrm>
            <a:off x="833335" y="332656"/>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5127" name="Line 7"/>
          <p:cNvSpPr>
            <a:spLocks noChangeShapeType="1"/>
          </p:cNvSpPr>
          <p:nvPr/>
        </p:nvSpPr>
        <p:spPr bwMode="auto">
          <a:xfrm>
            <a:off x="879372"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8" name="Line 8"/>
          <p:cNvSpPr>
            <a:spLocks noChangeShapeType="1"/>
          </p:cNvSpPr>
          <p:nvPr/>
        </p:nvSpPr>
        <p:spPr bwMode="auto">
          <a:xfrm>
            <a:off x="882547" y="1535981"/>
            <a:ext cx="344328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 name="Rectangle 20"/>
          <p:cNvSpPr>
            <a:spLocks noChangeArrowheads="1"/>
          </p:cNvSpPr>
          <p:nvPr/>
        </p:nvSpPr>
        <p:spPr bwMode="auto">
          <a:xfrm>
            <a:off x="652360" y="1967781"/>
            <a:ext cx="28082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a:solidFill>
                  <a:srgbClr val="000066"/>
                </a:solidFill>
                <a:latin typeface="楷体_GB2312" pitchFamily="49" charset="-122"/>
                <a:ea typeface="楷体_GB2312" pitchFamily="49" charset="-122"/>
              </a:rPr>
              <a:t>查找表的分类</a:t>
            </a:r>
          </a:p>
        </p:txBody>
      </p:sp>
      <p:sp>
        <p:nvSpPr>
          <p:cNvPr id="5141" name="Text Box 21"/>
          <p:cNvSpPr txBox="1">
            <a:spLocks noChangeArrowheads="1"/>
          </p:cNvSpPr>
          <p:nvPr/>
        </p:nvSpPr>
        <p:spPr bwMode="auto">
          <a:xfrm>
            <a:off x="4902097" y="1896343"/>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仅作</a:t>
            </a:r>
            <a:r>
              <a:rPr lang="zh-CN" altLang="en-US" sz="2800">
                <a:solidFill>
                  <a:srgbClr val="FF0000"/>
                </a:solidFill>
              </a:rPr>
              <a:t>查询</a:t>
            </a:r>
            <a:r>
              <a:rPr lang="zh-CN" altLang="en-US" sz="2800"/>
              <a:t>和</a:t>
            </a:r>
            <a:r>
              <a:rPr lang="zh-CN" altLang="en-US" sz="2800">
                <a:solidFill>
                  <a:srgbClr val="FF0000"/>
                </a:solidFill>
              </a:rPr>
              <a:t>检索</a:t>
            </a:r>
            <a:r>
              <a:rPr lang="zh-CN" altLang="en-US" sz="2800"/>
              <a:t>操作</a:t>
            </a:r>
          </a:p>
        </p:txBody>
      </p:sp>
      <p:sp>
        <p:nvSpPr>
          <p:cNvPr id="5142" name="Text Box 22"/>
          <p:cNvSpPr txBox="1">
            <a:spLocks noChangeArrowheads="1"/>
          </p:cNvSpPr>
          <p:nvPr/>
        </p:nvSpPr>
        <p:spPr bwMode="auto">
          <a:xfrm>
            <a:off x="2957410" y="1896343"/>
            <a:ext cx="2449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F0000"/>
                </a:solidFill>
              </a:rPr>
              <a:t>静态查找表</a:t>
            </a:r>
          </a:p>
        </p:txBody>
      </p:sp>
      <p:sp>
        <p:nvSpPr>
          <p:cNvPr id="5143" name="Text Box 23"/>
          <p:cNvSpPr txBox="1">
            <a:spLocks noChangeArrowheads="1"/>
          </p:cNvSpPr>
          <p:nvPr/>
        </p:nvSpPr>
        <p:spPr bwMode="auto">
          <a:xfrm>
            <a:off x="1301647" y="3120306"/>
            <a:ext cx="78486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800">
                <a:latin typeface="Times New Roman" panose="02020603050405020304" pitchFamily="18" charset="0"/>
              </a:rPr>
              <a:t>“</a:t>
            </a:r>
            <a:r>
              <a:rPr lang="zh-CN" altLang="en-US" sz="2800">
                <a:solidFill>
                  <a:srgbClr val="FF0000"/>
                </a:solidFill>
              </a:rPr>
              <a:t>不在查找表中</a:t>
            </a:r>
            <a:r>
              <a:rPr lang="zh-CN" altLang="en-US" sz="2800">
                <a:latin typeface="Times New Roman" panose="02020603050405020304" pitchFamily="18" charset="0"/>
              </a:rPr>
              <a:t>”</a:t>
            </a:r>
            <a:r>
              <a:rPr lang="zh-CN" altLang="en-US" sz="2800"/>
              <a:t>的数据元素</a:t>
            </a:r>
            <a:r>
              <a:rPr lang="zh-CN" altLang="en-US" sz="2800">
                <a:solidFill>
                  <a:srgbClr val="FF0000"/>
                </a:solidFill>
              </a:rPr>
              <a:t>插入</a:t>
            </a:r>
            <a:r>
              <a:rPr lang="zh-CN" altLang="en-US" sz="2800"/>
              <a:t>到查找表中；</a:t>
            </a:r>
          </a:p>
          <a:p>
            <a:pPr>
              <a:lnSpc>
                <a:spcPct val="115000"/>
              </a:lnSpc>
            </a:pPr>
            <a:r>
              <a:rPr lang="zh-CN" altLang="en-US" sz="2800">
                <a:solidFill>
                  <a:srgbClr val="FF0000"/>
                </a:solidFill>
              </a:rPr>
              <a:t>删除</a:t>
            </a:r>
            <a:r>
              <a:rPr lang="zh-CN" altLang="en-US" sz="2800"/>
              <a:t>其</a:t>
            </a:r>
            <a:r>
              <a:rPr lang="zh-CN" altLang="en-US" sz="2800">
                <a:latin typeface="Times New Roman" panose="02020603050405020304" pitchFamily="18" charset="0"/>
              </a:rPr>
              <a:t>“</a:t>
            </a:r>
            <a:r>
              <a:rPr lang="zh-CN" altLang="en-US" sz="2800"/>
              <a:t>查询</a:t>
            </a:r>
            <a:r>
              <a:rPr lang="zh-CN" altLang="en-US" sz="2800">
                <a:latin typeface="Times New Roman" panose="02020603050405020304" pitchFamily="18" charset="0"/>
              </a:rPr>
              <a:t>”</a:t>
            </a:r>
            <a:r>
              <a:rPr lang="zh-CN" altLang="en-US" sz="2800"/>
              <a:t>结果为</a:t>
            </a:r>
            <a:r>
              <a:rPr lang="zh-CN" altLang="en-US" sz="2800">
                <a:latin typeface="Times New Roman" panose="02020603050405020304" pitchFamily="18" charset="0"/>
              </a:rPr>
              <a:t>“</a:t>
            </a:r>
            <a:r>
              <a:rPr lang="zh-CN" altLang="en-US" sz="2800"/>
              <a:t>在查找表中</a:t>
            </a:r>
            <a:r>
              <a:rPr lang="zh-CN" altLang="en-US" sz="2800">
                <a:latin typeface="Times New Roman" panose="02020603050405020304" pitchFamily="18" charset="0"/>
              </a:rPr>
              <a:t>”</a:t>
            </a:r>
            <a:r>
              <a:rPr lang="zh-CN" altLang="en-US" sz="2800"/>
              <a:t>的数据元素。</a:t>
            </a:r>
          </a:p>
        </p:txBody>
      </p:sp>
      <p:sp>
        <p:nvSpPr>
          <p:cNvPr id="5144" name="Text Box 24"/>
          <p:cNvSpPr txBox="1">
            <a:spLocks noChangeArrowheads="1"/>
          </p:cNvSpPr>
          <p:nvPr/>
        </p:nvSpPr>
        <p:spPr bwMode="auto">
          <a:xfrm>
            <a:off x="3030435" y="2544043"/>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F0000"/>
                </a:solidFill>
              </a:rPr>
              <a:t>动态查找表</a:t>
            </a:r>
          </a:p>
        </p:txBody>
      </p:sp>
      <p:sp>
        <p:nvSpPr>
          <p:cNvPr id="5148" name="AutoShape 28"/>
          <p:cNvSpPr>
            <a:spLocks/>
          </p:cNvSpPr>
          <p:nvPr/>
        </p:nvSpPr>
        <p:spPr bwMode="auto">
          <a:xfrm>
            <a:off x="2957410" y="2110656"/>
            <a:ext cx="73025" cy="865187"/>
          </a:xfrm>
          <a:prstGeom prst="leftBrace">
            <a:avLst>
              <a:gd name="adj1" fmla="val 98732"/>
              <a:gd name="adj2" fmla="val 50000"/>
            </a:avLst>
          </a:prstGeom>
          <a:noFill/>
          <a:ln w="254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49" name="Text Box 29"/>
          <p:cNvSpPr txBox="1">
            <a:spLocks noChangeArrowheads="1"/>
          </p:cNvSpPr>
          <p:nvPr/>
        </p:nvSpPr>
        <p:spPr bwMode="auto">
          <a:xfrm>
            <a:off x="1228622" y="4704631"/>
            <a:ext cx="628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查找还可分为：</a:t>
            </a:r>
            <a:r>
              <a:rPr lang="zh-CN" altLang="en-US">
                <a:solidFill>
                  <a:srgbClr val="FF0000"/>
                </a:solidFill>
              </a:rPr>
              <a:t>内查找和外查找。</a:t>
            </a:r>
          </a:p>
        </p:txBody>
      </p:sp>
    </p:spTree>
    <p:extLst>
      <p:ext uri="{BB962C8B-B14F-4D97-AF65-F5344CB8AC3E}">
        <p14:creationId xmlns:p14="http://schemas.microsoft.com/office/powerpoint/2010/main" val="1211106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48"/>
                                        </p:tgtEl>
                                        <p:attrNameLst>
                                          <p:attrName>style.visibility</p:attrName>
                                        </p:attrNameLst>
                                      </p:cBhvr>
                                      <p:to>
                                        <p:strVal val="visible"/>
                                      </p:to>
                                    </p:set>
                                    <p:animEffect transition="in" filter="wipe(up)">
                                      <p:cBhvr>
                                        <p:cTn id="7" dur="500"/>
                                        <p:tgtEl>
                                          <p:spTgt spid="5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42"/>
                                        </p:tgtEl>
                                        <p:attrNameLst>
                                          <p:attrName>style.visibility</p:attrName>
                                        </p:attrNameLst>
                                      </p:cBhvr>
                                      <p:to>
                                        <p:strVal val="visible"/>
                                      </p:to>
                                    </p:set>
                                    <p:animEffect transition="in" filter="wipe(left)">
                                      <p:cBhvr>
                                        <p:cTn id="12" dur="500"/>
                                        <p:tgtEl>
                                          <p:spTgt spid="514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144"/>
                                        </p:tgtEl>
                                        <p:attrNameLst>
                                          <p:attrName>style.visibility</p:attrName>
                                        </p:attrNameLst>
                                      </p:cBhvr>
                                      <p:to>
                                        <p:strVal val="visible"/>
                                      </p:to>
                                    </p:set>
                                    <p:animEffect transition="in" filter="wipe(left)">
                                      <p:cBhvr>
                                        <p:cTn id="16" dur="500"/>
                                        <p:tgtEl>
                                          <p:spTgt spid="51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41"/>
                                        </p:tgtEl>
                                        <p:attrNameLst>
                                          <p:attrName>style.visibility</p:attrName>
                                        </p:attrNameLst>
                                      </p:cBhvr>
                                      <p:to>
                                        <p:strVal val="visible"/>
                                      </p:to>
                                    </p:set>
                                    <p:animEffect transition="in" filter="wipe(left)">
                                      <p:cBhvr>
                                        <p:cTn id="21" dur="500"/>
                                        <p:tgtEl>
                                          <p:spTgt spid="51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143"/>
                                        </p:tgtEl>
                                        <p:attrNameLst>
                                          <p:attrName>style.visibility</p:attrName>
                                        </p:attrNameLst>
                                      </p:cBhvr>
                                      <p:to>
                                        <p:strVal val="visible"/>
                                      </p:to>
                                    </p:set>
                                    <p:animEffect transition="in" filter="wipe(up)">
                                      <p:cBhvr>
                                        <p:cTn id="26" dur="500"/>
                                        <p:tgtEl>
                                          <p:spTgt spid="51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149"/>
                                        </p:tgtEl>
                                        <p:attrNameLst>
                                          <p:attrName>style.visibility</p:attrName>
                                        </p:attrNameLst>
                                      </p:cBhvr>
                                      <p:to>
                                        <p:strVal val="visible"/>
                                      </p:to>
                                    </p:set>
                                    <p:animEffect transition="in" filter="wipe(left)">
                                      <p:cBhvr>
                                        <p:cTn id="31" dur="500"/>
                                        <p:tgtEl>
                                          <p:spTgt spid="5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 grpId="0" autoUpdateAnimBg="0"/>
      <p:bldP spid="5142" grpId="0" autoUpdateAnimBg="0"/>
      <p:bldP spid="5143" grpId="0" autoUpdateAnimBg="0"/>
      <p:bldP spid="5144" grpId="0" autoUpdateAnimBg="0"/>
      <p:bldP spid="5148" grpId="0" animBg="1"/>
      <p:bldP spid="514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611560" y="1089858"/>
            <a:ext cx="8280920" cy="5110886"/>
          </a:xfrm>
          <a:prstGeom prst="rect">
            <a:avLst/>
          </a:prstGeom>
        </p:spPr>
        <p:txBody>
          <a:bodyPr wrap="square">
            <a:spAutoFit/>
          </a:bodyPr>
          <a:lstStyle/>
          <a:p>
            <a:pPr lvl="0" algn="just">
              <a:lnSpc>
                <a:spcPct val="150000"/>
              </a:lnSpc>
              <a:spcAft>
                <a:spcPts val="0"/>
              </a:spcAft>
            </a:pPr>
            <a:r>
              <a:rPr lang="en-US" altLang="zh-CN" sz="2000"/>
              <a:t>B-</a:t>
            </a:r>
            <a:r>
              <a:rPr lang="zh-CN" altLang="en-US" sz="2000"/>
              <a:t>树的插入与删除：</a:t>
            </a:r>
          </a:p>
          <a:p>
            <a:pPr lvl="0" algn="just">
              <a:lnSpc>
                <a:spcPct val="150000"/>
              </a:lnSpc>
              <a:spcAft>
                <a:spcPts val="0"/>
              </a:spcAft>
            </a:pPr>
            <a:r>
              <a:rPr lang="zh-CN" altLang="en-US" sz="2000"/>
              <a:t>插入：</a:t>
            </a:r>
          </a:p>
          <a:p>
            <a:pPr lvl="0" algn="just">
              <a:lnSpc>
                <a:spcPct val="150000"/>
              </a:lnSpc>
              <a:spcAft>
                <a:spcPts val="0"/>
              </a:spcAft>
            </a:pPr>
            <a:r>
              <a:rPr lang="zh-CN" altLang="en-US" sz="2000"/>
              <a:t>         </a:t>
            </a:r>
            <a:r>
              <a:rPr lang="en-US" altLang="zh-CN" sz="2000"/>
              <a:t>1)   </a:t>
            </a:r>
            <a:r>
              <a:rPr lang="zh-CN" altLang="en-US" sz="2000"/>
              <a:t>如果插入关键字后，该结点中关键字数量</a:t>
            </a:r>
            <a:r>
              <a:rPr lang="en-US" altLang="zh-CN" sz="2000"/>
              <a:t>n &lt;=  m-1</a:t>
            </a:r>
            <a:r>
              <a:rPr lang="zh-CN" altLang="en-US" sz="2000"/>
              <a:t>个，那就不必做调整； </a:t>
            </a:r>
          </a:p>
          <a:p>
            <a:pPr lvl="0" algn="just">
              <a:lnSpc>
                <a:spcPct val="150000"/>
              </a:lnSpc>
              <a:spcAft>
                <a:spcPts val="0"/>
              </a:spcAft>
            </a:pPr>
            <a:r>
              <a:rPr lang="zh-CN" altLang="en-US" sz="2000"/>
              <a:t>         </a:t>
            </a:r>
            <a:r>
              <a:rPr lang="en-US" altLang="zh-CN" sz="2000"/>
              <a:t>2)   </a:t>
            </a:r>
            <a:r>
              <a:rPr lang="zh-CN" altLang="en-US" sz="2000"/>
              <a:t>如果插入关键字后，该节点中关键字数量超过 </a:t>
            </a:r>
            <a:r>
              <a:rPr lang="en-US" altLang="zh-CN" sz="2000"/>
              <a:t>m – 1</a:t>
            </a:r>
            <a:r>
              <a:rPr lang="zh-CN" altLang="en-US" sz="2000"/>
              <a:t>个，就应该分裂此结点，分裂的方法是：</a:t>
            </a:r>
          </a:p>
          <a:p>
            <a:pPr lvl="0" algn="just">
              <a:lnSpc>
                <a:spcPct val="150000"/>
              </a:lnSpc>
              <a:spcAft>
                <a:spcPts val="0"/>
              </a:spcAft>
            </a:pPr>
            <a:r>
              <a:rPr lang="zh-CN" altLang="en-US" sz="2000"/>
              <a:t>          生成一新结点。把原结点上的关键字和</a:t>
            </a:r>
            <a:r>
              <a:rPr lang="en-US" altLang="zh-CN" sz="2000"/>
              <a:t>k</a:t>
            </a:r>
            <a:r>
              <a:rPr lang="zh-CN" altLang="en-US" sz="2000"/>
              <a:t>按升序排序后，从中间位置把关键字（不包括中间位置的关键字）分成两部分。左部分所含关键字放在旧结点中，右部分所含关键字放在新结点中，中间位置的关键字连同新结点的存储位置插入到父结点中。如果父结点的关键字个数也超过（</a:t>
            </a:r>
            <a:r>
              <a:rPr lang="en-US" altLang="zh-CN" sz="2000"/>
              <a:t>m-1</a:t>
            </a:r>
            <a:r>
              <a:rPr lang="zh-CN" altLang="en-US" sz="2000"/>
              <a:t>），则要再分裂，再往上插。直至这个过程传到根结点为止。 </a:t>
            </a:r>
          </a:p>
        </p:txBody>
      </p:sp>
    </p:spTree>
    <p:extLst>
      <p:ext uri="{BB962C8B-B14F-4D97-AF65-F5344CB8AC3E}">
        <p14:creationId xmlns:p14="http://schemas.microsoft.com/office/powerpoint/2010/main" val="7174582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611560" y="1089858"/>
            <a:ext cx="5112568" cy="494238"/>
          </a:xfrm>
          <a:prstGeom prst="rect">
            <a:avLst/>
          </a:prstGeom>
        </p:spPr>
        <p:txBody>
          <a:bodyPr wrap="square">
            <a:spAutoFit/>
          </a:bodyPr>
          <a:lstStyle/>
          <a:p>
            <a:pPr lvl="0" algn="just">
              <a:lnSpc>
                <a:spcPct val="150000"/>
              </a:lnSpc>
              <a:spcAft>
                <a:spcPts val="0"/>
              </a:spcAft>
            </a:pPr>
            <a:r>
              <a:rPr lang="en-US" altLang="zh-CN" sz="2000"/>
              <a:t>e.g:   </a:t>
            </a:r>
            <a:r>
              <a:rPr lang="zh-CN" altLang="en-US" sz="2000"/>
              <a:t>插入过程演示</a:t>
            </a:r>
          </a:p>
        </p:txBody>
      </p:sp>
      <p:pic>
        <p:nvPicPr>
          <p:cNvPr id="5" name="图片 1">
            <a:extLst>
              <a:ext uri="{FF2B5EF4-FFF2-40B4-BE49-F238E27FC236}">
                <a16:creationId xmlns:a16="http://schemas.microsoft.com/office/drawing/2014/main" xmlns="" id="{51B15F90-9062-4E53-8541-BCDAB2E71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37242"/>
            <a:ext cx="65341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a:extLst>
              <a:ext uri="{FF2B5EF4-FFF2-40B4-BE49-F238E27FC236}">
                <a16:creationId xmlns:a16="http://schemas.microsoft.com/office/drawing/2014/main" xmlns="" id="{D6EC48BD-0FB8-4265-B719-2782C6E5E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101267"/>
            <a:ext cx="65341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3823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pic>
        <p:nvPicPr>
          <p:cNvPr id="7" name="图片 1">
            <a:extLst>
              <a:ext uri="{FF2B5EF4-FFF2-40B4-BE49-F238E27FC236}">
                <a16:creationId xmlns:a16="http://schemas.microsoft.com/office/drawing/2014/main" xmlns="" id="{F8B56010-A060-41AB-B9BD-C5C2CD351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57816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0225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E50BF9A-155F-472D-9E1F-B03088793BE4}"/>
              </a:ext>
            </a:extLst>
          </p:cNvPr>
          <p:cNvSpPr/>
          <p:nvPr/>
        </p:nvSpPr>
        <p:spPr>
          <a:xfrm>
            <a:off x="611560" y="1124744"/>
            <a:ext cx="8280920" cy="5110886"/>
          </a:xfrm>
          <a:prstGeom prst="rect">
            <a:avLst/>
          </a:prstGeom>
        </p:spPr>
        <p:txBody>
          <a:bodyPr wrap="square">
            <a:spAutoFit/>
          </a:bodyPr>
          <a:lstStyle/>
          <a:p>
            <a:pPr lvl="0" algn="just">
              <a:lnSpc>
                <a:spcPct val="150000"/>
              </a:lnSpc>
              <a:spcAft>
                <a:spcPts val="0"/>
              </a:spcAft>
            </a:pPr>
            <a:r>
              <a:rPr lang="en-US" altLang="zh-CN" sz="2000"/>
              <a:t>B-</a:t>
            </a:r>
            <a:r>
              <a:rPr lang="zh-CN" altLang="en-US" sz="2000"/>
              <a:t>树的插入与删除：</a:t>
            </a:r>
          </a:p>
          <a:p>
            <a:pPr lvl="0" algn="just">
              <a:lnSpc>
                <a:spcPct val="150000"/>
              </a:lnSpc>
              <a:spcAft>
                <a:spcPts val="0"/>
              </a:spcAft>
            </a:pPr>
            <a:r>
              <a:rPr lang="zh-CN" altLang="en-US" sz="2000"/>
              <a:t>删除：</a:t>
            </a:r>
          </a:p>
          <a:p>
            <a:pPr lvl="0" algn="just">
              <a:lnSpc>
                <a:spcPct val="150000"/>
              </a:lnSpc>
              <a:spcAft>
                <a:spcPts val="0"/>
              </a:spcAft>
            </a:pPr>
            <a:r>
              <a:rPr lang="zh-CN" altLang="en-US" sz="2000"/>
              <a:t>         </a:t>
            </a:r>
            <a:r>
              <a:rPr lang="en-US" altLang="zh-CN" sz="2000"/>
              <a:t>1)    </a:t>
            </a:r>
            <a:r>
              <a:rPr lang="zh-CN" altLang="en-US" sz="2000"/>
              <a:t>判断要删的关键字是否在叶节点上，若该结点为非叶结点，且被删关键字为该结点中第</a:t>
            </a:r>
            <a:r>
              <a:rPr lang="en-US" altLang="zh-CN" sz="2000"/>
              <a:t>i</a:t>
            </a:r>
            <a:r>
              <a:rPr lang="zh-CN" altLang="en-US" sz="2000"/>
              <a:t>个关键字</a:t>
            </a:r>
            <a:r>
              <a:rPr lang="en-US" altLang="zh-CN" sz="2000"/>
              <a:t>key[i]</a:t>
            </a:r>
            <a:r>
              <a:rPr lang="zh-CN" altLang="en-US" sz="2000"/>
              <a:t>，则可从指针</a:t>
            </a:r>
            <a:r>
              <a:rPr lang="en-US" altLang="zh-CN" sz="2000"/>
              <a:t>son[i]</a:t>
            </a:r>
            <a:r>
              <a:rPr lang="zh-CN" altLang="en-US" sz="2000"/>
              <a:t>所指的子树中找出最小关键字</a:t>
            </a:r>
            <a:r>
              <a:rPr lang="en-US" altLang="zh-CN" sz="2000"/>
              <a:t>Y</a:t>
            </a:r>
            <a:r>
              <a:rPr lang="zh-CN" altLang="en-US" sz="2000"/>
              <a:t>，代替</a:t>
            </a:r>
            <a:r>
              <a:rPr lang="en-US" altLang="zh-CN" sz="2000"/>
              <a:t>key[i]</a:t>
            </a:r>
            <a:r>
              <a:rPr lang="zh-CN" altLang="en-US" sz="2000"/>
              <a:t>的位置，然后在叶结点中删去</a:t>
            </a:r>
            <a:r>
              <a:rPr lang="en-US" altLang="zh-CN" sz="2000"/>
              <a:t>Y</a:t>
            </a:r>
            <a:r>
              <a:rPr lang="zh-CN" altLang="en-US" sz="2000"/>
              <a:t>。因此，把在非叶结点删除关键字</a:t>
            </a:r>
            <a:r>
              <a:rPr lang="en-US" altLang="zh-CN" sz="2000"/>
              <a:t>k</a:t>
            </a:r>
            <a:r>
              <a:rPr lang="zh-CN" altLang="en-US" sz="2000"/>
              <a:t>的问题就变成了删除叶子结点中的关键字的问题了。</a:t>
            </a:r>
          </a:p>
          <a:p>
            <a:pPr lvl="0" algn="just">
              <a:lnSpc>
                <a:spcPct val="150000"/>
              </a:lnSpc>
              <a:spcAft>
                <a:spcPts val="0"/>
              </a:spcAft>
            </a:pPr>
            <a:r>
              <a:rPr lang="zh-CN" altLang="en-US" sz="2000"/>
              <a:t>         </a:t>
            </a:r>
            <a:r>
              <a:rPr lang="en-US" altLang="zh-CN" sz="2000"/>
              <a:t>2)   </a:t>
            </a:r>
            <a:r>
              <a:rPr lang="zh-CN" altLang="en-US" sz="2000"/>
              <a:t>如果要删除的关键字在叶子结点上，又分三种情况：</a:t>
            </a:r>
          </a:p>
          <a:p>
            <a:pPr lvl="0" algn="just">
              <a:lnSpc>
                <a:spcPct val="150000"/>
              </a:lnSpc>
              <a:spcAft>
                <a:spcPts val="0"/>
              </a:spcAft>
            </a:pPr>
            <a:r>
              <a:rPr lang="zh-CN" altLang="en-US" sz="2000"/>
              <a:t>               ① 如果被删关键字所在结点的原关键字个数</a:t>
            </a:r>
            <a:r>
              <a:rPr lang="en-US" altLang="zh-CN" sz="2000"/>
              <a:t>n &gt;= ┌m/2┐</a:t>
            </a:r>
            <a:r>
              <a:rPr lang="zh-CN" altLang="en-US" sz="2000"/>
              <a:t>，说明删去该关键字后该结点仍满足</a:t>
            </a:r>
            <a:r>
              <a:rPr lang="en-US" altLang="zh-CN" sz="2000"/>
              <a:t>B-</a:t>
            </a:r>
            <a:r>
              <a:rPr lang="zh-CN" altLang="en-US" sz="2000"/>
              <a:t>树的定义。这种情况最为简单，只需从该结点中直接删去关键字即可。</a:t>
            </a:r>
          </a:p>
        </p:txBody>
      </p:sp>
    </p:spTree>
    <p:extLst>
      <p:ext uri="{BB962C8B-B14F-4D97-AF65-F5344CB8AC3E}">
        <p14:creationId xmlns:p14="http://schemas.microsoft.com/office/powerpoint/2010/main" val="1596364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E50BF9A-155F-472D-9E1F-B03088793BE4}"/>
              </a:ext>
            </a:extLst>
          </p:cNvPr>
          <p:cNvSpPr/>
          <p:nvPr/>
        </p:nvSpPr>
        <p:spPr>
          <a:xfrm>
            <a:off x="539552" y="1124744"/>
            <a:ext cx="8280920" cy="3266985"/>
          </a:xfrm>
          <a:prstGeom prst="rect">
            <a:avLst/>
          </a:prstGeom>
        </p:spPr>
        <p:txBody>
          <a:bodyPr wrap="square">
            <a:spAutoFit/>
          </a:bodyPr>
          <a:lstStyle/>
          <a:p>
            <a:pPr lvl="0" algn="just">
              <a:lnSpc>
                <a:spcPct val="150000"/>
              </a:lnSpc>
              <a:spcAft>
                <a:spcPts val="0"/>
              </a:spcAft>
            </a:pPr>
            <a:r>
              <a:rPr lang="zh-CN" altLang="en-US" sz="2000"/>
              <a:t>② 如果被删关键字所在结点的关键字个数</a:t>
            </a:r>
            <a:r>
              <a:rPr lang="en-US" altLang="zh-CN" sz="2000"/>
              <a:t>n =  ┌m/2┐ - 1</a:t>
            </a:r>
            <a:r>
              <a:rPr lang="zh-CN" altLang="en-US" sz="2000"/>
              <a:t>，说明删去该关键字后该结点将不满足</a:t>
            </a:r>
            <a:r>
              <a:rPr lang="en-US" altLang="zh-CN" sz="2000"/>
              <a:t>B-</a:t>
            </a:r>
            <a:r>
              <a:rPr lang="zh-CN" altLang="en-US" sz="2000"/>
              <a:t>树的定义，需要调整。</a:t>
            </a:r>
          </a:p>
          <a:p>
            <a:pPr lvl="0" algn="just">
              <a:lnSpc>
                <a:spcPct val="150000"/>
              </a:lnSpc>
              <a:spcAft>
                <a:spcPts val="0"/>
              </a:spcAft>
            </a:pPr>
            <a:r>
              <a:rPr lang="zh-CN" altLang="en-US" sz="2000"/>
              <a:t>         调整过程为：如果其左右兄弟结点中有“多余”的关键字</a:t>
            </a:r>
            <a:r>
              <a:rPr lang="en-US" altLang="zh-CN" sz="2000"/>
              <a:t>,</a:t>
            </a:r>
            <a:r>
              <a:rPr lang="zh-CN" altLang="en-US" sz="2000"/>
              <a:t>即与该结点相邻的右（左）兄弟结点中的关键字数目大于┌</a:t>
            </a:r>
            <a:r>
              <a:rPr lang="en-US" altLang="zh-CN" sz="2000"/>
              <a:t>m/2┐ - 1</a:t>
            </a:r>
            <a:r>
              <a:rPr lang="zh-CN" altLang="en-US" sz="2000"/>
              <a:t>。则可将右（左）兄弟结点中最小（大）关键字上移至双亲结点。而将双亲结点中小（大）于该上移关键字的关键字下移至被删关键字所在结点中。</a:t>
            </a:r>
            <a:endParaRPr lang="en-US" altLang="zh-CN" sz="2000"/>
          </a:p>
          <a:p>
            <a:pPr lvl="0" algn="just">
              <a:lnSpc>
                <a:spcPct val="150000"/>
              </a:lnSpc>
              <a:spcAft>
                <a:spcPts val="0"/>
              </a:spcAft>
            </a:pPr>
            <a:endParaRPr lang="zh-CN" altLang="en-US" sz="2000"/>
          </a:p>
        </p:txBody>
      </p:sp>
    </p:spTree>
    <p:extLst>
      <p:ext uri="{BB962C8B-B14F-4D97-AF65-F5344CB8AC3E}">
        <p14:creationId xmlns:p14="http://schemas.microsoft.com/office/powerpoint/2010/main" val="12306114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E50BF9A-155F-472D-9E1F-B03088793BE4}"/>
              </a:ext>
            </a:extLst>
          </p:cNvPr>
          <p:cNvSpPr/>
          <p:nvPr/>
        </p:nvSpPr>
        <p:spPr>
          <a:xfrm>
            <a:off x="539552" y="1124744"/>
            <a:ext cx="8280920" cy="5110886"/>
          </a:xfrm>
          <a:prstGeom prst="rect">
            <a:avLst/>
          </a:prstGeom>
        </p:spPr>
        <p:txBody>
          <a:bodyPr wrap="square">
            <a:spAutoFit/>
          </a:bodyPr>
          <a:lstStyle/>
          <a:p>
            <a:pPr lvl="0" algn="just">
              <a:lnSpc>
                <a:spcPct val="150000"/>
              </a:lnSpc>
              <a:spcAft>
                <a:spcPts val="0"/>
              </a:spcAft>
            </a:pPr>
            <a:r>
              <a:rPr lang="zh-CN" altLang="en-US" sz="2000"/>
              <a:t>③如果左右兄弟结点中没有“多余”的关键字，即与该结点相邻的右（左）兄弟结点中的关键字数目均等于┌</a:t>
            </a:r>
            <a:r>
              <a:rPr lang="en-US" altLang="zh-CN" sz="2000"/>
              <a:t>m/2┐ - 1</a:t>
            </a:r>
            <a:r>
              <a:rPr lang="zh-CN" altLang="en-US" sz="2000"/>
              <a:t>。这种情况比较复杂。需把要删除关键字的结点与其左（或右）兄弟结点以及双亲结点中分割二者的关键字合并成一个结点</a:t>
            </a:r>
            <a:r>
              <a:rPr lang="en-US" altLang="zh-CN" sz="2000"/>
              <a:t>,</a:t>
            </a:r>
            <a:r>
              <a:rPr lang="zh-CN" altLang="en-US" sz="2000"/>
              <a:t>即在删除关键字后，该结点中剩余的关键字加指针，加上双亲结点中的关键字</a:t>
            </a:r>
            <a:r>
              <a:rPr lang="en-US" altLang="zh-CN" sz="2000"/>
              <a:t>Ki</a:t>
            </a:r>
            <a:r>
              <a:rPr lang="zh-CN" altLang="en-US" sz="2000"/>
              <a:t>一起，合并到</a:t>
            </a:r>
            <a:r>
              <a:rPr lang="en-US" altLang="zh-CN" sz="2000"/>
              <a:t>Ai</a:t>
            </a:r>
            <a:r>
              <a:rPr lang="zh-CN" altLang="en-US" sz="2000"/>
              <a:t>（即双亲结点指向该删除关键字结点的左（右）兄弟结点的指针）所指的兄弟结点中去。如果因此使双亲结点中关键字个数小于┌</a:t>
            </a:r>
            <a:r>
              <a:rPr lang="en-US" altLang="zh-CN" sz="2000"/>
              <a:t>m/2┐ - 1 </a:t>
            </a:r>
            <a:r>
              <a:rPr lang="zh-CN" altLang="en-US" sz="2000"/>
              <a:t>，则对此双亲结点做同样处理。以致于可能直到对根结点做这样的处理而使整个树减少一层。</a:t>
            </a:r>
            <a:endParaRPr lang="en-US" altLang="zh-CN" sz="2000"/>
          </a:p>
          <a:p>
            <a:pPr lvl="0" algn="just">
              <a:lnSpc>
                <a:spcPct val="150000"/>
              </a:lnSpc>
              <a:spcAft>
                <a:spcPts val="0"/>
              </a:spcAft>
            </a:pPr>
            <a:r>
              <a:rPr lang="zh-CN" altLang="en-US" sz="2000"/>
              <a:t> 总之，设所删关键字为非终端结点中的</a:t>
            </a:r>
            <a:r>
              <a:rPr lang="en-US" altLang="zh-CN" sz="2000"/>
              <a:t>Ki</a:t>
            </a:r>
            <a:r>
              <a:rPr lang="zh-CN" altLang="en-US" sz="2000"/>
              <a:t>，则可以指针</a:t>
            </a:r>
            <a:r>
              <a:rPr lang="en-US" altLang="zh-CN" sz="2000"/>
              <a:t>Ai</a:t>
            </a:r>
            <a:r>
              <a:rPr lang="zh-CN" altLang="en-US" sz="2000"/>
              <a:t>所指子树中的最小关键字</a:t>
            </a:r>
            <a:r>
              <a:rPr lang="en-US" altLang="zh-CN" sz="2000"/>
              <a:t>Y</a:t>
            </a:r>
            <a:r>
              <a:rPr lang="zh-CN" altLang="en-US" sz="2000"/>
              <a:t>代替</a:t>
            </a:r>
            <a:r>
              <a:rPr lang="en-US" altLang="zh-CN" sz="2000"/>
              <a:t>Ki</a:t>
            </a:r>
            <a:r>
              <a:rPr lang="zh-CN" altLang="en-US" sz="2000"/>
              <a:t>，然后在相应结点中删除</a:t>
            </a:r>
            <a:r>
              <a:rPr lang="en-US" altLang="zh-CN" sz="2000"/>
              <a:t>Y</a:t>
            </a:r>
            <a:r>
              <a:rPr lang="zh-CN" altLang="en-US" sz="2000"/>
              <a:t>。对任意关键字的删除都可以转化为对最下层关键字的删除。</a:t>
            </a:r>
          </a:p>
        </p:txBody>
      </p:sp>
    </p:spTree>
    <p:extLst>
      <p:ext uri="{BB962C8B-B14F-4D97-AF65-F5344CB8AC3E}">
        <p14:creationId xmlns:p14="http://schemas.microsoft.com/office/powerpoint/2010/main" val="565919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611560" y="1089858"/>
            <a:ext cx="5112568" cy="494238"/>
          </a:xfrm>
          <a:prstGeom prst="rect">
            <a:avLst/>
          </a:prstGeom>
        </p:spPr>
        <p:txBody>
          <a:bodyPr wrap="square">
            <a:spAutoFit/>
          </a:bodyPr>
          <a:lstStyle/>
          <a:p>
            <a:pPr lvl="0" algn="just">
              <a:lnSpc>
                <a:spcPct val="150000"/>
              </a:lnSpc>
              <a:spcAft>
                <a:spcPts val="0"/>
              </a:spcAft>
            </a:pPr>
            <a:r>
              <a:rPr lang="en-US" altLang="zh-CN" sz="2000"/>
              <a:t>e.g:   </a:t>
            </a:r>
            <a:r>
              <a:rPr lang="zh-CN" altLang="en-US" sz="2000"/>
              <a:t>删除过程演示</a:t>
            </a:r>
          </a:p>
        </p:txBody>
      </p:sp>
      <p:pic>
        <p:nvPicPr>
          <p:cNvPr id="7" name="图片 2">
            <a:extLst>
              <a:ext uri="{FF2B5EF4-FFF2-40B4-BE49-F238E27FC236}">
                <a16:creationId xmlns:a16="http://schemas.microsoft.com/office/drawing/2014/main" xmlns="" id="{282E4A65-C195-4D66-91FD-9758E35F1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78" y="2009158"/>
            <a:ext cx="62960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xmlns="" id="{1326CDE9-419A-43DC-A865-86683B2E8150}"/>
              </a:ext>
            </a:extLst>
          </p:cNvPr>
          <p:cNvPicPr>
            <a:picLocks noChangeAspect="1"/>
          </p:cNvPicPr>
          <p:nvPr/>
        </p:nvPicPr>
        <p:blipFill>
          <a:blip r:embed="rId3"/>
          <a:stretch>
            <a:fillRect/>
          </a:stretch>
        </p:blipFill>
        <p:spPr>
          <a:xfrm>
            <a:off x="1245182" y="4323265"/>
            <a:ext cx="6285521" cy="1444877"/>
          </a:xfrm>
          <a:prstGeom prst="rect">
            <a:avLst/>
          </a:prstGeom>
        </p:spPr>
      </p:pic>
    </p:spTree>
    <p:extLst>
      <p:ext uri="{BB962C8B-B14F-4D97-AF65-F5344CB8AC3E}">
        <p14:creationId xmlns:p14="http://schemas.microsoft.com/office/powerpoint/2010/main" val="26494264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pic>
        <p:nvPicPr>
          <p:cNvPr id="4" name="图片 1">
            <a:extLst>
              <a:ext uri="{FF2B5EF4-FFF2-40B4-BE49-F238E27FC236}">
                <a16:creationId xmlns:a16="http://schemas.microsoft.com/office/drawing/2014/main" xmlns="" id="{A0254F50-0E8E-4CF0-ACEF-95920D615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111499"/>
            <a:ext cx="63817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a:extLst>
              <a:ext uri="{FF2B5EF4-FFF2-40B4-BE49-F238E27FC236}">
                <a16:creationId xmlns:a16="http://schemas.microsoft.com/office/drawing/2014/main" xmlns="" id="{C1510C1F-CBB6-4FB6-A95F-CB28D2F5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645024"/>
            <a:ext cx="63817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7887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FC1F111E-7236-4B5A-AC2C-EF81A880D9F5}"/>
              </a:ext>
            </a:extLst>
          </p:cNvPr>
          <p:cNvSpPr/>
          <p:nvPr/>
        </p:nvSpPr>
        <p:spPr>
          <a:xfrm>
            <a:off x="611560" y="1089858"/>
            <a:ext cx="8208912" cy="5110886"/>
          </a:xfrm>
          <a:prstGeom prst="rect">
            <a:avLst/>
          </a:prstGeom>
        </p:spPr>
        <p:txBody>
          <a:bodyPr wrap="square">
            <a:spAutoFit/>
          </a:bodyPr>
          <a:lstStyle/>
          <a:p>
            <a:pPr lvl="0" algn="just">
              <a:lnSpc>
                <a:spcPct val="150000"/>
              </a:lnSpc>
              <a:spcAft>
                <a:spcPts val="0"/>
              </a:spcAft>
            </a:pPr>
            <a:r>
              <a:rPr lang="zh-CN" altLang="en-US" sz="2000"/>
              <a:t>练习题</a:t>
            </a:r>
            <a:endParaRPr lang="en-US" altLang="zh-CN" sz="2000"/>
          </a:p>
          <a:p>
            <a:pPr lvl="0" algn="just">
              <a:lnSpc>
                <a:spcPct val="150000"/>
              </a:lnSpc>
              <a:spcAft>
                <a:spcPts val="0"/>
              </a:spcAft>
            </a:pPr>
            <a:r>
              <a:rPr lang="en-US" altLang="zh-CN" sz="2000"/>
              <a:t>2</a:t>
            </a:r>
            <a:r>
              <a:rPr lang="zh-CN" altLang="en-US" sz="2000"/>
              <a:t>、（</a:t>
            </a:r>
            <a:r>
              <a:rPr lang="en-US" altLang="zh-CN" sz="2000"/>
              <a:t>10 </a:t>
            </a:r>
            <a:r>
              <a:rPr lang="zh-CN" altLang="en-US" sz="2000"/>
              <a:t>分）设有 </a:t>
            </a:r>
            <a:r>
              <a:rPr lang="en-US" altLang="zh-CN" sz="2000"/>
              <a:t>3 </a:t>
            </a:r>
            <a:r>
              <a:rPr lang="zh-CN" altLang="en-US" sz="2000"/>
              <a:t>阶 </a:t>
            </a:r>
            <a:r>
              <a:rPr lang="en-US" altLang="zh-CN" sz="2000"/>
              <a:t>B-</a:t>
            </a:r>
            <a:r>
              <a:rPr lang="zh-CN" altLang="en-US" sz="2000"/>
              <a:t>树，如下图所示，请画出在该树插入关键字 </a:t>
            </a:r>
            <a:r>
              <a:rPr lang="en-US" altLang="zh-CN" sz="2000"/>
              <a:t>20 </a:t>
            </a:r>
            <a:r>
              <a:rPr lang="zh-CN" altLang="en-US" sz="2000"/>
              <a:t>得到的 </a:t>
            </a:r>
            <a:r>
              <a:rPr lang="en-US" altLang="zh-CN" sz="2000"/>
              <a:t>B-</a:t>
            </a:r>
            <a:r>
              <a:rPr lang="zh-CN" altLang="en-US" sz="2000"/>
              <a:t>树。  </a:t>
            </a:r>
            <a:r>
              <a:rPr lang="en-US" altLang="zh-CN" sz="2000"/>
              <a:t>2010</a:t>
            </a:r>
          </a:p>
          <a:p>
            <a:pPr lvl="0" algn="just">
              <a:lnSpc>
                <a:spcPct val="150000"/>
              </a:lnSpc>
              <a:spcAft>
                <a:spcPts val="0"/>
              </a:spcAft>
            </a:pPr>
            <a:endParaRPr lang="en-US" altLang="zh-CN" sz="2000"/>
          </a:p>
          <a:p>
            <a:pPr lvl="0" algn="just">
              <a:lnSpc>
                <a:spcPct val="150000"/>
              </a:lnSpc>
              <a:spcAft>
                <a:spcPts val="0"/>
              </a:spcAft>
            </a:pPr>
            <a:endParaRPr lang="en-US" altLang="zh-CN" sz="2000"/>
          </a:p>
          <a:p>
            <a:pPr lvl="0" algn="just">
              <a:lnSpc>
                <a:spcPct val="150000"/>
              </a:lnSpc>
              <a:spcAft>
                <a:spcPts val="0"/>
              </a:spcAft>
            </a:pPr>
            <a:endParaRPr lang="en-US" altLang="zh-CN" sz="2000"/>
          </a:p>
          <a:p>
            <a:pPr lvl="0" algn="just">
              <a:lnSpc>
                <a:spcPct val="150000"/>
              </a:lnSpc>
              <a:spcAft>
                <a:spcPts val="0"/>
              </a:spcAft>
            </a:pPr>
            <a:endParaRPr lang="en-US" altLang="zh-CN" sz="2000"/>
          </a:p>
          <a:p>
            <a:pPr lvl="0" algn="just">
              <a:lnSpc>
                <a:spcPct val="150000"/>
              </a:lnSpc>
              <a:spcAft>
                <a:spcPts val="0"/>
              </a:spcAft>
            </a:pPr>
            <a:endParaRPr lang="en-US" altLang="zh-CN" sz="2000"/>
          </a:p>
          <a:p>
            <a:pPr lvl="0" algn="just">
              <a:lnSpc>
                <a:spcPct val="150000"/>
              </a:lnSpc>
              <a:spcAft>
                <a:spcPts val="0"/>
              </a:spcAft>
            </a:pPr>
            <a:endParaRPr lang="zh-CN" altLang="en-US" sz="2000"/>
          </a:p>
          <a:p>
            <a:pPr lvl="0" algn="just">
              <a:lnSpc>
                <a:spcPct val="150000"/>
              </a:lnSpc>
              <a:spcAft>
                <a:spcPts val="0"/>
              </a:spcAft>
            </a:pPr>
            <a:r>
              <a:rPr lang="en-US" altLang="zh-CN" sz="2000"/>
              <a:t>6</a:t>
            </a:r>
            <a:r>
              <a:rPr lang="zh-CN" altLang="en-US" sz="2000"/>
              <a:t>、在一棵 </a:t>
            </a:r>
            <a:r>
              <a:rPr lang="en-US" altLang="zh-CN" sz="2000"/>
              <a:t>m </a:t>
            </a:r>
            <a:r>
              <a:rPr lang="zh-CN" altLang="en-US" sz="2000"/>
              <a:t>阶 </a:t>
            </a:r>
            <a:r>
              <a:rPr lang="en-US" altLang="zh-CN" sz="2000"/>
              <a:t>B-</a:t>
            </a:r>
            <a:r>
              <a:rPr lang="zh-CN" altLang="en-US" sz="2000"/>
              <a:t>树中，若在某结点中插入一个新关键字而引起该结点分裂，则此结点中原有的关键字个数是</a:t>
            </a:r>
            <a:r>
              <a:rPr lang="en-US" altLang="zh-CN" sz="2000"/>
              <a:t>_________</a:t>
            </a:r>
            <a:r>
              <a:rPr lang="zh-CN" altLang="en-US" sz="2000"/>
              <a:t>。             </a:t>
            </a:r>
            <a:r>
              <a:rPr lang="en-US" altLang="zh-CN" sz="2000"/>
              <a:t>2012</a:t>
            </a:r>
          </a:p>
        </p:txBody>
      </p:sp>
      <p:pic>
        <p:nvPicPr>
          <p:cNvPr id="6" name="图片 2">
            <a:extLst>
              <a:ext uri="{FF2B5EF4-FFF2-40B4-BE49-F238E27FC236}">
                <a16:creationId xmlns:a16="http://schemas.microsoft.com/office/drawing/2014/main" xmlns="" id="{542A543E-6056-4A13-8463-A7FC98CF0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31" y="2653907"/>
            <a:ext cx="5164137"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4961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640960" cy="506292"/>
          </a:xfrm>
          <a:prstGeom prst="rect">
            <a:avLst/>
          </a:prstGeom>
        </p:spPr>
        <p:txBody>
          <a:bodyPr wrap="square">
            <a:spAutoFit/>
          </a:bodyPr>
          <a:lstStyle/>
          <a:p>
            <a:pPr lvl="0" algn="just">
              <a:lnSpc>
                <a:spcPct val="150000"/>
              </a:lnSpc>
              <a:spcAft>
                <a:spcPts val="0"/>
              </a:spcAft>
            </a:pPr>
            <a:endParaRPr lang="zh-CN" altLang="en-US" sz="2000" kern="100">
              <a:latin typeface="Calibri"/>
              <a:ea typeface="宋体"/>
              <a:cs typeface="Times New Roman"/>
            </a:endParaRPr>
          </a:p>
        </p:txBody>
      </p:sp>
      <p:sp>
        <p:nvSpPr>
          <p:cNvPr id="4" name="矩形 3">
            <a:extLst>
              <a:ext uri="{FF2B5EF4-FFF2-40B4-BE49-F238E27FC236}">
                <a16:creationId xmlns:a16="http://schemas.microsoft.com/office/drawing/2014/main" xmlns="" id="{FC1F111E-7236-4B5A-AC2C-EF81A880D9F5}"/>
              </a:ext>
            </a:extLst>
          </p:cNvPr>
          <p:cNvSpPr/>
          <p:nvPr/>
        </p:nvSpPr>
        <p:spPr>
          <a:xfrm>
            <a:off x="611560" y="1089858"/>
            <a:ext cx="8280920" cy="4279890"/>
          </a:xfrm>
          <a:prstGeom prst="rect">
            <a:avLst/>
          </a:prstGeom>
        </p:spPr>
        <p:txBody>
          <a:bodyPr wrap="square">
            <a:spAutoFit/>
          </a:bodyPr>
          <a:lstStyle/>
          <a:p>
            <a:pPr lvl="0" algn="just">
              <a:lnSpc>
                <a:spcPct val="150000"/>
              </a:lnSpc>
              <a:spcAft>
                <a:spcPts val="0"/>
              </a:spcAft>
            </a:pPr>
            <a:r>
              <a:rPr lang="zh-CN" altLang="en-US" sz="2400" b="1" kern="100">
                <a:solidFill>
                  <a:prstClr val="black"/>
                </a:solidFill>
                <a:latin typeface="Calibri"/>
                <a:ea typeface="宋体"/>
                <a:cs typeface="Times New Roman"/>
              </a:rPr>
              <a:t>四、哈希表查找</a:t>
            </a:r>
            <a:endParaRPr lang="en-US" altLang="zh-CN" sz="2400" b="1" kern="100">
              <a:solidFill>
                <a:prstClr val="black"/>
              </a:solidFill>
              <a:latin typeface="Calibri"/>
              <a:ea typeface="宋体"/>
              <a:cs typeface="Times New Roman"/>
            </a:endParaRPr>
          </a:p>
          <a:p>
            <a:pPr lvl="0" algn="just">
              <a:lnSpc>
                <a:spcPct val="150000"/>
              </a:lnSpc>
              <a:spcAft>
                <a:spcPts val="0"/>
              </a:spcAft>
            </a:pPr>
            <a:r>
              <a:rPr lang="zh-CN" altLang="en-US" sz="2000" kern="100">
                <a:solidFill>
                  <a:prstClr val="black"/>
                </a:solidFill>
                <a:latin typeface="Calibri"/>
                <a:ea typeface="宋体"/>
                <a:cs typeface="Times New Roman"/>
              </a:rPr>
              <a:t>（</a:t>
            </a:r>
            <a:r>
              <a:rPr lang="en-US" altLang="zh-CN" sz="2000" kern="100">
                <a:solidFill>
                  <a:prstClr val="black"/>
                </a:solidFill>
                <a:latin typeface="Calibri"/>
                <a:ea typeface="宋体"/>
                <a:cs typeface="Times New Roman"/>
              </a:rPr>
              <a:t>8</a:t>
            </a:r>
            <a:r>
              <a:rPr lang="zh-CN" altLang="en-US" sz="2000" kern="100">
                <a:solidFill>
                  <a:prstClr val="black"/>
                </a:solidFill>
                <a:latin typeface="Calibri"/>
                <a:ea typeface="宋体"/>
                <a:cs typeface="Times New Roman"/>
              </a:rPr>
              <a:t>）哈希表</a:t>
            </a:r>
            <a:endParaRPr lang="en-US" altLang="zh-CN" sz="2000"/>
          </a:p>
          <a:p>
            <a:pPr>
              <a:lnSpc>
                <a:spcPct val="150000"/>
              </a:lnSpc>
            </a:pPr>
            <a:r>
              <a:rPr lang="zh-CN" altLang="en-US" sz="2000">
                <a:solidFill>
                  <a:srgbClr val="FF0000"/>
                </a:solidFill>
              </a:rPr>
              <a:t>哈希表</a:t>
            </a:r>
            <a:r>
              <a:rPr lang="zh-CN" altLang="en-US" sz="2000"/>
              <a:t>：又称散列表</a:t>
            </a:r>
            <a:r>
              <a:rPr lang="en-US" altLang="zh-CN" sz="2000"/>
              <a:t>(Hash Table)</a:t>
            </a:r>
            <a:r>
              <a:rPr lang="zh-CN" altLang="en-US" sz="2000"/>
              <a:t>，是根据关键字的值直接进行访问的数据结构。</a:t>
            </a:r>
          </a:p>
          <a:p>
            <a:pPr>
              <a:lnSpc>
                <a:spcPct val="150000"/>
              </a:lnSpc>
            </a:pPr>
            <a:r>
              <a:rPr lang="zh-CN" altLang="en-US" sz="2000">
                <a:solidFill>
                  <a:srgbClr val="FF0000"/>
                </a:solidFill>
              </a:rPr>
              <a:t>哈希函数</a:t>
            </a:r>
            <a:r>
              <a:rPr lang="zh-CN" altLang="en-US" sz="2000"/>
              <a:t>：之所以能够根据关键字直接从表中访问数据元素，是因为存在一个映射关系，使得对所有关键字，在表中都有唯一的一个存储位置与之对应，这个映射关系称为哈希函数。</a:t>
            </a:r>
          </a:p>
          <a:p>
            <a:pPr>
              <a:lnSpc>
                <a:spcPct val="150000"/>
              </a:lnSpc>
            </a:pPr>
            <a:r>
              <a:rPr lang="zh-CN" altLang="en-US" sz="2000">
                <a:solidFill>
                  <a:srgbClr val="FF0000"/>
                </a:solidFill>
              </a:rPr>
              <a:t>冲突</a:t>
            </a:r>
            <a:r>
              <a:rPr lang="zh-CN" altLang="en-US" sz="2000"/>
              <a:t>：不同的关键字可能得到同一个哈希地址。</a:t>
            </a:r>
            <a:endParaRPr lang="en-US" altLang="zh-CN" sz="2000"/>
          </a:p>
          <a:p>
            <a:pPr>
              <a:lnSpc>
                <a:spcPct val="150000"/>
              </a:lnSpc>
            </a:pPr>
            <a:r>
              <a:rPr lang="zh-CN" altLang="en-US" sz="2000">
                <a:solidFill>
                  <a:srgbClr val="FF0000"/>
                </a:solidFill>
              </a:rPr>
              <a:t>同义词</a:t>
            </a:r>
            <a:r>
              <a:rPr lang="zh-CN" altLang="en-US" sz="2000"/>
              <a:t>：根据哈希函数得到相同哈希地址的不同关键词之间互为同义词。</a:t>
            </a:r>
          </a:p>
        </p:txBody>
      </p:sp>
    </p:spTree>
    <p:extLst>
      <p:ext uri="{BB962C8B-B14F-4D97-AF65-F5344CB8AC3E}">
        <p14:creationId xmlns:p14="http://schemas.microsoft.com/office/powerpoint/2010/main" val="1832072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862509" y="1104751"/>
            <a:ext cx="380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6.1   </a:t>
            </a:r>
            <a:r>
              <a:rPr lang="zh-CN" altLang="en-US" sz="2800" dirty="0">
                <a:latin typeface="Arial" panose="020B0604020202020204" pitchFamily="34" charset="0"/>
              </a:rPr>
              <a:t>查找的基本概念</a:t>
            </a:r>
          </a:p>
        </p:txBody>
      </p:sp>
      <p:sp>
        <p:nvSpPr>
          <p:cNvPr id="6150" name="Text Box 6"/>
          <p:cNvSpPr txBox="1">
            <a:spLocks noChangeArrowheads="1"/>
          </p:cNvSpPr>
          <p:nvPr/>
        </p:nvSpPr>
        <p:spPr bwMode="auto">
          <a:xfrm>
            <a:off x="827584" y="404664"/>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6151" name="Line 7"/>
          <p:cNvSpPr>
            <a:spLocks noChangeShapeType="1"/>
          </p:cNvSpPr>
          <p:nvPr/>
        </p:nvSpPr>
        <p:spPr bwMode="auto">
          <a:xfrm>
            <a:off x="873621" y="872976"/>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Line 8"/>
          <p:cNvSpPr>
            <a:spLocks noChangeShapeType="1"/>
          </p:cNvSpPr>
          <p:nvPr/>
        </p:nvSpPr>
        <p:spPr bwMode="auto">
          <a:xfrm>
            <a:off x="875209" y="1607989"/>
            <a:ext cx="3444875"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8" name="Text Box 14"/>
          <p:cNvSpPr txBox="1">
            <a:spLocks noChangeArrowheads="1"/>
          </p:cNvSpPr>
          <p:nvPr/>
        </p:nvSpPr>
        <p:spPr bwMode="auto">
          <a:xfrm>
            <a:off x="752971" y="2001689"/>
            <a:ext cx="842645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solidFill>
                  <a:srgbClr val="FF0000"/>
                </a:solidFill>
                <a:latin typeface="Times New Roman" panose="02020603050405020304" pitchFamily="18" charset="0"/>
              </a:rPr>
              <a:t>关键字：</a:t>
            </a:r>
          </a:p>
          <a:p>
            <a:pPr>
              <a:lnSpc>
                <a:spcPct val="110000"/>
              </a:lnSpc>
            </a:pPr>
            <a:r>
              <a:rPr lang="zh-CN" altLang="en-US">
                <a:latin typeface="Times New Roman" panose="02020603050405020304" pitchFamily="18" charset="0"/>
              </a:rPr>
              <a:t>是数据元素（或记录）中</a:t>
            </a:r>
            <a:r>
              <a:rPr lang="zh-CN" altLang="en-US">
                <a:solidFill>
                  <a:srgbClr val="FF0000"/>
                </a:solidFill>
                <a:latin typeface="Times New Roman" panose="02020603050405020304" pitchFamily="18" charset="0"/>
              </a:rPr>
              <a:t>某个数据项</a:t>
            </a:r>
            <a:r>
              <a:rPr lang="zh-CN" altLang="en-US">
                <a:latin typeface="Times New Roman" panose="02020603050405020304" pitchFamily="18" charset="0"/>
              </a:rPr>
              <a:t>的值，</a:t>
            </a:r>
          </a:p>
          <a:p>
            <a:pPr>
              <a:lnSpc>
                <a:spcPct val="110000"/>
              </a:lnSpc>
            </a:pPr>
            <a:r>
              <a:rPr lang="zh-CN" altLang="en-US">
                <a:latin typeface="Times New Roman" panose="02020603050405020304" pitchFamily="18" charset="0"/>
              </a:rPr>
              <a:t>用以</a:t>
            </a:r>
            <a:r>
              <a:rPr lang="zh-CN" altLang="en-US">
                <a:solidFill>
                  <a:srgbClr val="FF0000"/>
                </a:solidFill>
                <a:latin typeface="Times New Roman" panose="02020603050405020304" pitchFamily="18" charset="0"/>
              </a:rPr>
              <a:t>标识</a:t>
            </a:r>
            <a:r>
              <a:rPr lang="zh-CN" altLang="en-US">
                <a:latin typeface="Times New Roman" panose="02020603050405020304" pitchFamily="18" charset="0"/>
              </a:rPr>
              <a:t>（识别）</a:t>
            </a:r>
            <a:r>
              <a:rPr lang="zh-CN" altLang="en-US">
                <a:solidFill>
                  <a:srgbClr val="FF0000"/>
                </a:solidFill>
                <a:latin typeface="Times New Roman" panose="02020603050405020304" pitchFamily="18" charset="0"/>
              </a:rPr>
              <a:t>一个数据元素</a:t>
            </a:r>
            <a:r>
              <a:rPr lang="zh-CN" altLang="en-US">
                <a:latin typeface="Times New Roman" panose="02020603050405020304" pitchFamily="18" charset="0"/>
              </a:rPr>
              <a:t>（或记录）。</a:t>
            </a:r>
          </a:p>
        </p:txBody>
      </p:sp>
      <p:sp>
        <p:nvSpPr>
          <p:cNvPr id="6159" name="Text Box 15"/>
          <p:cNvSpPr txBox="1">
            <a:spLocks noChangeArrowheads="1"/>
          </p:cNvSpPr>
          <p:nvPr/>
        </p:nvSpPr>
        <p:spPr bwMode="auto">
          <a:xfrm>
            <a:off x="752971" y="4016226"/>
            <a:ext cx="889476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solidFill>
                  <a:srgbClr val="FF0000"/>
                </a:solidFill>
                <a:latin typeface="Times New Roman" panose="02020603050405020304" pitchFamily="18" charset="0"/>
              </a:rPr>
              <a:t>主关键字：</a:t>
            </a:r>
            <a:r>
              <a:rPr lang="zh-CN" altLang="en-US">
                <a:latin typeface="Times New Roman" panose="02020603050405020304" pitchFamily="18" charset="0"/>
              </a:rPr>
              <a:t>可以识别</a:t>
            </a:r>
            <a:r>
              <a:rPr lang="zh-CN" altLang="en-US">
                <a:solidFill>
                  <a:srgbClr val="FF0000"/>
                </a:solidFill>
                <a:latin typeface="Times New Roman" panose="02020603050405020304" pitchFamily="18" charset="0"/>
              </a:rPr>
              <a:t>唯一</a:t>
            </a:r>
            <a:r>
              <a:rPr lang="zh-CN" altLang="en-US">
                <a:latin typeface="Times New Roman" panose="02020603050405020304" pitchFamily="18" charset="0"/>
              </a:rPr>
              <a:t>的一个记录的关键字。</a:t>
            </a:r>
          </a:p>
        </p:txBody>
      </p:sp>
      <p:sp>
        <p:nvSpPr>
          <p:cNvPr id="6160" name="Text Box 16"/>
          <p:cNvSpPr txBox="1">
            <a:spLocks noChangeArrowheads="1"/>
          </p:cNvSpPr>
          <p:nvPr/>
        </p:nvSpPr>
        <p:spPr bwMode="auto">
          <a:xfrm>
            <a:off x="719634" y="4705201"/>
            <a:ext cx="8280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solidFill>
                  <a:srgbClr val="FF0000"/>
                </a:solidFill>
                <a:latin typeface="Times New Roman" panose="02020603050405020304" pitchFamily="18" charset="0"/>
              </a:rPr>
              <a:t>次关键字：</a:t>
            </a:r>
            <a:r>
              <a:rPr lang="zh-CN" altLang="en-US">
                <a:latin typeface="Times New Roman" panose="02020603050405020304" pitchFamily="18" charset="0"/>
              </a:rPr>
              <a:t>可以识别</a:t>
            </a:r>
            <a:r>
              <a:rPr lang="zh-CN" altLang="en-US">
                <a:solidFill>
                  <a:srgbClr val="FF0000"/>
                </a:solidFill>
                <a:latin typeface="Times New Roman" panose="02020603050405020304" pitchFamily="18" charset="0"/>
              </a:rPr>
              <a:t>若干</a:t>
            </a:r>
            <a:r>
              <a:rPr lang="zh-CN" altLang="en-US">
                <a:latin typeface="Times New Roman" panose="02020603050405020304" pitchFamily="18" charset="0"/>
              </a:rPr>
              <a:t>记录的关键字</a:t>
            </a:r>
            <a:r>
              <a:rPr lang="zh-CN" altLang="en-US">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2202511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Effect transition="in" filter="wipe(left)">
                                      <p:cBhvr>
                                        <p:cTn id="7" dur="500"/>
                                        <p:tgtEl>
                                          <p:spTgt spid="6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9"/>
                                        </p:tgtEl>
                                        <p:attrNameLst>
                                          <p:attrName>style.visibility</p:attrName>
                                        </p:attrNameLst>
                                      </p:cBhvr>
                                      <p:to>
                                        <p:strVal val="visible"/>
                                      </p:to>
                                    </p:set>
                                    <p:animEffect transition="in" filter="wipe(left)">
                                      <p:cBhvr>
                                        <p:cTn id="12" dur="500"/>
                                        <p:tgtEl>
                                          <p:spTgt spid="6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wipe(left)">
                                      <p:cBhvr>
                                        <p:cTn id="1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6159" grpId="0" autoUpdateAnimBg="0"/>
      <p:bldP spid="616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Text Box 5"/>
          <p:cNvSpPr txBox="1">
            <a:spLocks noChangeArrowheads="1"/>
          </p:cNvSpPr>
          <p:nvPr/>
        </p:nvSpPr>
        <p:spPr bwMode="auto">
          <a:xfrm>
            <a:off x="827584" y="188640"/>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66566"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6567"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6568" name="Text Box 8"/>
          <p:cNvSpPr txBox="1">
            <a:spLocks noChangeArrowheads="1"/>
          </p:cNvSpPr>
          <p:nvPr/>
        </p:nvSpPr>
        <p:spPr bwMode="auto">
          <a:xfrm>
            <a:off x="827584" y="836712"/>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6.4 </a:t>
            </a:r>
            <a:r>
              <a:rPr lang="zh-CN" altLang="en-US" sz="2000" dirty="0"/>
              <a:t>计算式查找法</a:t>
            </a:r>
            <a:r>
              <a:rPr lang="en-US" altLang="zh-CN" sz="2000" dirty="0">
                <a:latin typeface="Times New Roman" panose="02020603050405020304" pitchFamily="18" charset="0"/>
              </a:rPr>
              <a:t>—</a:t>
            </a:r>
            <a:r>
              <a:rPr lang="zh-CN" altLang="en-US" sz="2000" dirty="0"/>
              <a:t>哈希表</a:t>
            </a:r>
          </a:p>
        </p:txBody>
      </p:sp>
      <p:sp>
        <p:nvSpPr>
          <p:cNvPr id="66569" name="Text Box 9"/>
          <p:cNvSpPr txBox="1">
            <a:spLocks noChangeArrowheads="1"/>
          </p:cNvSpPr>
          <p:nvPr/>
        </p:nvSpPr>
        <p:spPr bwMode="auto">
          <a:xfrm>
            <a:off x="1042988" y="2133600"/>
            <a:ext cx="68421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以上两节讨论的表示查找表的各种结构的</a:t>
            </a:r>
          </a:p>
          <a:p>
            <a:r>
              <a:rPr lang="zh-CN" altLang="en-US" sz="2000">
                <a:solidFill>
                  <a:srgbClr val="FF0000"/>
                </a:solidFill>
                <a:latin typeface="Times New Roman" panose="02020603050405020304" pitchFamily="18" charset="0"/>
              </a:rPr>
              <a:t>共同特点：</a:t>
            </a:r>
            <a:r>
              <a:rPr lang="zh-CN" altLang="en-US" sz="2000">
                <a:latin typeface="Times New Roman" panose="02020603050405020304" pitchFamily="18" charset="0"/>
              </a:rPr>
              <a:t>	</a:t>
            </a:r>
          </a:p>
        </p:txBody>
      </p:sp>
      <p:sp>
        <p:nvSpPr>
          <p:cNvPr id="66570" name="Text Box 10"/>
          <p:cNvSpPr txBox="1">
            <a:spLocks noChangeArrowheads="1"/>
          </p:cNvSpPr>
          <p:nvPr/>
        </p:nvSpPr>
        <p:spPr bwMode="auto">
          <a:xfrm>
            <a:off x="946150" y="1497013"/>
            <a:ext cx="290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imes New Roman" panose="02020603050405020304" pitchFamily="18" charset="0"/>
              </a:rPr>
              <a:t>哈希表是什么？</a:t>
            </a:r>
          </a:p>
        </p:txBody>
      </p:sp>
      <p:sp>
        <p:nvSpPr>
          <p:cNvPr id="66571" name="Rectangle 11"/>
          <p:cNvSpPr>
            <a:spLocks noChangeArrowheads="1"/>
          </p:cNvSpPr>
          <p:nvPr/>
        </p:nvSpPr>
        <p:spPr bwMode="auto">
          <a:xfrm>
            <a:off x="1749425" y="4356100"/>
            <a:ext cx="5559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2.</a:t>
            </a:r>
            <a:r>
              <a:rPr lang="zh-CN" altLang="en-US" sz="2000">
                <a:latin typeface="Times New Roman" panose="02020603050405020304" pitchFamily="18" charset="0"/>
              </a:rPr>
              <a:t>查找的过程为给定值依次和关</a:t>
            </a:r>
          </a:p>
          <a:p>
            <a:r>
              <a:rPr lang="zh-CN" altLang="en-US" sz="2000">
                <a:latin typeface="Times New Roman" panose="02020603050405020304" pitchFamily="18" charset="0"/>
              </a:rPr>
              <a:t>   键字集合中各个关键字进行比较</a:t>
            </a:r>
            <a:r>
              <a:rPr lang="en-US" altLang="zh-CN" sz="2000">
                <a:latin typeface="Times New Roman" panose="02020603050405020304" pitchFamily="18" charset="0"/>
              </a:rPr>
              <a:t>;</a:t>
            </a:r>
          </a:p>
        </p:txBody>
      </p:sp>
      <p:sp>
        <p:nvSpPr>
          <p:cNvPr id="66572" name="Rectangle 12"/>
          <p:cNvSpPr>
            <a:spLocks noChangeArrowheads="1"/>
          </p:cNvSpPr>
          <p:nvPr/>
        </p:nvSpPr>
        <p:spPr bwMode="auto">
          <a:xfrm>
            <a:off x="1763713" y="5435600"/>
            <a:ext cx="5329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3.</a:t>
            </a:r>
            <a:r>
              <a:rPr lang="zh-CN" altLang="en-US" sz="2000">
                <a:latin typeface="Times New Roman" panose="02020603050405020304" pitchFamily="18" charset="0"/>
              </a:rPr>
              <a:t>查找的</a:t>
            </a:r>
            <a:r>
              <a:rPr lang="zh-CN" altLang="en-US" sz="2000">
                <a:solidFill>
                  <a:srgbClr val="FF0000"/>
                </a:solidFill>
                <a:latin typeface="Times New Roman" panose="02020603050405020304" pitchFamily="18" charset="0"/>
              </a:rPr>
              <a:t>效率</a:t>
            </a:r>
            <a:r>
              <a:rPr lang="zh-CN" altLang="en-US" sz="2000">
                <a:latin typeface="Times New Roman" panose="02020603050405020304" pitchFamily="18" charset="0"/>
              </a:rPr>
              <a:t>取决于和给定值进</a:t>
            </a:r>
          </a:p>
          <a:p>
            <a:r>
              <a:rPr lang="zh-CN" altLang="en-US" sz="2000">
                <a:latin typeface="Times New Roman" panose="02020603050405020304" pitchFamily="18" charset="0"/>
              </a:rPr>
              <a:t>   行</a:t>
            </a:r>
            <a:r>
              <a:rPr lang="zh-CN" altLang="en-US" sz="2000">
                <a:solidFill>
                  <a:srgbClr val="FF0000"/>
                </a:solidFill>
                <a:latin typeface="Times New Roman" panose="02020603050405020304" pitchFamily="18" charset="0"/>
              </a:rPr>
              <a:t>比较的</a:t>
            </a:r>
            <a:r>
              <a:rPr lang="zh-CN" altLang="en-US" sz="2000">
                <a:latin typeface="Times New Roman" panose="02020603050405020304" pitchFamily="18" charset="0"/>
              </a:rPr>
              <a:t>关键字</a:t>
            </a:r>
            <a:r>
              <a:rPr lang="zh-CN" altLang="en-US" sz="2000">
                <a:solidFill>
                  <a:srgbClr val="FF0000"/>
                </a:solidFill>
                <a:latin typeface="Times New Roman" panose="02020603050405020304" pitchFamily="18" charset="0"/>
              </a:rPr>
              <a:t>个数</a:t>
            </a:r>
            <a:r>
              <a:rPr lang="zh-CN" altLang="en-US" sz="2000">
                <a:latin typeface="Times New Roman" panose="02020603050405020304" pitchFamily="18" charset="0"/>
              </a:rPr>
              <a:t>。</a:t>
            </a:r>
          </a:p>
        </p:txBody>
      </p:sp>
      <p:sp>
        <p:nvSpPr>
          <p:cNvPr id="66573" name="Text Box 13"/>
          <p:cNvSpPr txBox="1">
            <a:spLocks noChangeArrowheads="1"/>
          </p:cNvSpPr>
          <p:nvPr/>
        </p:nvSpPr>
        <p:spPr bwMode="auto">
          <a:xfrm>
            <a:off x="1692275" y="3348038"/>
            <a:ext cx="56165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1.</a:t>
            </a:r>
            <a:r>
              <a:rPr lang="zh-CN" altLang="en-US" sz="2000">
                <a:latin typeface="Times New Roman" panose="02020603050405020304" pitchFamily="18" charset="0"/>
              </a:rPr>
              <a:t>记录在表中的位置和它的关键</a:t>
            </a:r>
          </a:p>
          <a:p>
            <a:r>
              <a:rPr lang="zh-CN" altLang="en-US" sz="2000">
                <a:latin typeface="Times New Roman" panose="02020603050405020304" pitchFamily="18" charset="0"/>
              </a:rPr>
              <a:t>  字之间</a:t>
            </a:r>
            <a:r>
              <a:rPr lang="zh-CN" altLang="en-US" sz="2000">
                <a:solidFill>
                  <a:srgbClr val="FF0000"/>
                </a:solidFill>
                <a:latin typeface="Times New Roman" panose="02020603050405020304" pitchFamily="18" charset="0"/>
              </a:rPr>
              <a:t>不</a:t>
            </a:r>
            <a:r>
              <a:rPr lang="zh-CN" altLang="en-US" sz="2000">
                <a:latin typeface="Times New Roman" panose="02020603050405020304" pitchFamily="18" charset="0"/>
              </a:rPr>
              <a:t>存在一个确定的关系；</a:t>
            </a:r>
            <a:endParaRPr lang="zh-CN" altLang="en-US" sz="2000" baseline="-25000">
              <a:latin typeface="Times New Roman" panose="02020603050405020304" pitchFamily="18" charset="0"/>
            </a:endParaRPr>
          </a:p>
        </p:txBody>
      </p:sp>
    </p:spTree>
    <p:extLst>
      <p:ext uri="{BB962C8B-B14F-4D97-AF65-F5344CB8AC3E}">
        <p14:creationId xmlns:p14="http://schemas.microsoft.com/office/powerpoint/2010/main" val="3789765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570"/>
                                        </p:tgtEl>
                                        <p:attrNameLst>
                                          <p:attrName>style.visibility</p:attrName>
                                        </p:attrNameLst>
                                      </p:cBhvr>
                                      <p:to>
                                        <p:strVal val="visible"/>
                                      </p:to>
                                    </p:set>
                                    <p:animEffect transition="in" filter="wipe(up)">
                                      <p:cBhvr>
                                        <p:cTn id="7" dur="500"/>
                                        <p:tgtEl>
                                          <p:spTgt spid="66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6569"/>
                                        </p:tgtEl>
                                        <p:attrNameLst>
                                          <p:attrName>style.visibility</p:attrName>
                                        </p:attrNameLst>
                                      </p:cBhvr>
                                      <p:to>
                                        <p:strVal val="visible"/>
                                      </p:to>
                                    </p:set>
                                    <p:animEffect transition="in" filter="strips(downRight)">
                                      <p:cBhvr>
                                        <p:cTn id="12" dur="500"/>
                                        <p:tgtEl>
                                          <p:spTgt spid="665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6573"/>
                                        </p:tgtEl>
                                        <p:attrNameLst>
                                          <p:attrName>style.visibility</p:attrName>
                                        </p:attrNameLst>
                                      </p:cBhvr>
                                      <p:to>
                                        <p:strVal val="visible"/>
                                      </p:to>
                                    </p:set>
                                    <p:animEffect transition="in" filter="strips(downRight)">
                                      <p:cBhvr>
                                        <p:cTn id="17" dur="500"/>
                                        <p:tgtEl>
                                          <p:spTgt spid="66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6571"/>
                                        </p:tgtEl>
                                        <p:attrNameLst>
                                          <p:attrName>style.visibility</p:attrName>
                                        </p:attrNameLst>
                                      </p:cBhvr>
                                      <p:to>
                                        <p:strVal val="visible"/>
                                      </p:to>
                                    </p:set>
                                    <p:animEffect transition="in" filter="strips(downRight)">
                                      <p:cBhvr>
                                        <p:cTn id="22" dur="500"/>
                                        <p:tgtEl>
                                          <p:spTgt spid="665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6572"/>
                                        </p:tgtEl>
                                        <p:attrNameLst>
                                          <p:attrName>style.visibility</p:attrName>
                                        </p:attrNameLst>
                                      </p:cBhvr>
                                      <p:to>
                                        <p:strVal val="visible"/>
                                      </p:to>
                                    </p:set>
                                    <p:animEffect transition="in" filter="strips(downRight)">
                                      <p:cBhvr>
                                        <p:cTn id="27"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autoUpdateAnimBg="0"/>
      <p:bldP spid="66570" grpId="0" autoUpdateAnimBg="0"/>
      <p:bldP spid="66571" grpId="0" autoUpdateAnimBg="0"/>
      <p:bldP spid="66572" grpId="0" autoUpdateAnimBg="0"/>
      <p:bldP spid="6657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1116509" y="1484412"/>
            <a:ext cx="568801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Times New Roman" panose="02020603050405020304" pitchFamily="18" charset="0"/>
              </a:rPr>
              <a:t>    </a:t>
            </a:r>
            <a:r>
              <a:rPr lang="zh-CN" altLang="en-US" sz="2000">
                <a:latin typeface="Times New Roman" panose="02020603050405020304" pitchFamily="18" charset="0"/>
              </a:rPr>
              <a:t>用这类方法表示的查找表，其</a:t>
            </a:r>
          </a:p>
          <a:p>
            <a:pPr>
              <a:lnSpc>
                <a:spcPct val="125000"/>
              </a:lnSpc>
            </a:pPr>
            <a:r>
              <a:rPr lang="zh-CN" altLang="en-US" sz="2000">
                <a:latin typeface="Times New Roman" panose="02020603050405020304" pitchFamily="18" charset="0"/>
              </a:rPr>
              <a:t>       </a:t>
            </a:r>
            <a:r>
              <a:rPr lang="zh-CN" altLang="en-US" sz="2000">
                <a:solidFill>
                  <a:srgbClr val="FF0000"/>
                </a:solidFill>
                <a:latin typeface="Times New Roman" panose="02020603050405020304" pitchFamily="18" charset="0"/>
              </a:rPr>
              <a:t>平均查找长度都不为零</a:t>
            </a:r>
            <a:r>
              <a:rPr lang="zh-CN" altLang="en-US" sz="2000">
                <a:latin typeface="Times New Roman" panose="02020603050405020304" pitchFamily="18" charset="0"/>
              </a:rPr>
              <a:t>。</a:t>
            </a:r>
          </a:p>
        </p:txBody>
      </p:sp>
      <p:sp>
        <p:nvSpPr>
          <p:cNvPr id="67589" name="Rectangle 5"/>
          <p:cNvSpPr>
            <a:spLocks noChangeArrowheads="1"/>
          </p:cNvSpPr>
          <p:nvPr/>
        </p:nvSpPr>
        <p:spPr bwMode="auto">
          <a:xfrm>
            <a:off x="754559" y="2636937"/>
            <a:ext cx="69865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latin typeface="Times New Roman" panose="02020603050405020304" pitchFamily="18" charset="0"/>
              </a:rPr>
              <a:t>       </a:t>
            </a:r>
            <a:r>
              <a:rPr lang="zh-CN" altLang="en-US" sz="2000">
                <a:latin typeface="Times New Roman" panose="02020603050405020304" pitchFamily="18" charset="0"/>
              </a:rPr>
              <a:t>不同的表示方法，其差别仅在于：</a:t>
            </a:r>
          </a:p>
          <a:p>
            <a:pPr>
              <a:lnSpc>
                <a:spcPct val="125000"/>
              </a:lnSpc>
            </a:pPr>
            <a:r>
              <a:rPr lang="zh-CN" altLang="en-US" sz="2000">
                <a:latin typeface="Times New Roman" panose="02020603050405020304" pitchFamily="18" charset="0"/>
              </a:rPr>
              <a:t>       </a:t>
            </a:r>
            <a:r>
              <a:rPr lang="zh-CN" altLang="en-US" sz="2000">
                <a:solidFill>
                  <a:srgbClr val="FF0000"/>
                </a:solidFill>
                <a:latin typeface="Times New Roman" panose="02020603050405020304" pitchFamily="18" charset="0"/>
              </a:rPr>
              <a:t>关键字和给定值进行比较的顺序不同</a:t>
            </a:r>
            <a:r>
              <a:rPr lang="zh-CN" altLang="en-US" sz="2000">
                <a:latin typeface="Times New Roman" panose="02020603050405020304" pitchFamily="18" charset="0"/>
              </a:rPr>
              <a:t>。</a:t>
            </a:r>
          </a:p>
        </p:txBody>
      </p:sp>
      <p:sp>
        <p:nvSpPr>
          <p:cNvPr id="67591" name="Text Box 7"/>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67592" name="Line 8"/>
          <p:cNvSpPr>
            <a:spLocks noChangeShapeType="1"/>
          </p:cNvSpPr>
          <p:nvPr/>
        </p:nvSpPr>
        <p:spPr bwMode="auto">
          <a:xfrm>
            <a:off x="838696" y="604937"/>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7593" name="Line 9"/>
          <p:cNvSpPr>
            <a:spLocks noChangeShapeType="1"/>
          </p:cNvSpPr>
          <p:nvPr/>
        </p:nvSpPr>
        <p:spPr bwMode="auto">
          <a:xfrm>
            <a:off x="911721" y="1339950"/>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7594" name="Text Box 10"/>
          <p:cNvSpPr txBox="1">
            <a:spLocks noChangeArrowheads="1"/>
          </p:cNvSpPr>
          <p:nvPr/>
        </p:nvSpPr>
        <p:spPr bwMode="auto">
          <a:xfrm>
            <a:off x="827584" y="836712"/>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6.4 </a:t>
            </a:r>
            <a:r>
              <a:rPr lang="zh-CN" altLang="en-US" sz="2000" dirty="0"/>
              <a:t>计算式查找法</a:t>
            </a:r>
            <a:r>
              <a:rPr lang="en-US" altLang="zh-CN" sz="2000" dirty="0">
                <a:latin typeface="Times New Roman" panose="02020603050405020304" pitchFamily="18" charset="0"/>
              </a:rPr>
              <a:t>—</a:t>
            </a:r>
            <a:r>
              <a:rPr lang="zh-CN" altLang="en-US" sz="2000" dirty="0"/>
              <a:t>哈希表</a:t>
            </a:r>
          </a:p>
        </p:txBody>
      </p:sp>
      <p:sp>
        <p:nvSpPr>
          <p:cNvPr id="67595" name="Text Box 11"/>
          <p:cNvSpPr txBox="1">
            <a:spLocks noChangeArrowheads="1"/>
          </p:cNvSpPr>
          <p:nvPr/>
        </p:nvSpPr>
        <p:spPr bwMode="auto">
          <a:xfrm>
            <a:off x="540246" y="4254600"/>
            <a:ext cx="66309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latin typeface="Times New Roman" panose="02020603050405020304" pitchFamily="18" charset="0"/>
              </a:rPr>
              <a:t>     </a:t>
            </a:r>
            <a:r>
              <a:rPr lang="zh-CN" altLang="en-US" sz="2000">
                <a:latin typeface="Times New Roman" panose="02020603050405020304" pitchFamily="18" charset="0"/>
              </a:rPr>
              <a:t>只有一个办法：</a:t>
            </a:r>
          </a:p>
          <a:p>
            <a:pPr>
              <a:lnSpc>
                <a:spcPct val="120000"/>
              </a:lnSpc>
            </a:pPr>
            <a:r>
              <a:rPr lang="zh-CN" altLang="en-US" sz="2000">
                <a:latin typeface="Times New Roman" panose="02020603050405020304" pitchFamily="18" charset="0"/>
              </a:rPr>
              <a:t>      </a:t>
            </a:r>
            <a:r>
              <a:rPr lang="zh-CN" altLang="en-US" sz="2000">
                <a:solidFill>
                  <a:srgbClr val="FF0000"/>
                </a:solidFill>
                <a:latin typeface="Times New Roman" panose="02020603050405020304" pitchFamily="18" charset="0"/>
              </a:rPr>
              <a:t>预先知道所查关键字在表中的位置</a:t>
            </a:r>
            <a:r>
              <a:rPr lang="zh-CN" altLang="en-US" sz="2000">
                <a:latin typeface="Times New Roman" panose="02020603050405020304" pitchFamily="18" charset="0"/>
              </a:rPr>
              <a:t>。</a:t>
            </a:r>
          </a:p>
        </p:txBody>
      </p:sp>
      <p:sp>
        <p:nvSpPr>
          <p:cNvPr id="67596" name="Rectangle 12"/>
          <p:cNvSpPr>
            <a:spLocks noChangeArrowheads="1"/>
          </p:cNvSpPr>
          <p:nvPr/>
        </p:nvSpPr>
        <p:spPr bwMode="auto">
          <a:xfrm>
            <a:off x="610096" y="3781525"/>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a:latin typeface="Times New Roman" panose="02020603050405020304" pitchFamily="18" charset="0"/>
              </a:rPr>
              <a:t>     </a:t>
            </a:r>
            <a:r>
              <a:rPr lang="zh-CN" altLang="en-US" sz="2000">
                <a:latin typeface="Times New Roman" panose="02020603050405020304" pitchFamily="18" charset="0"/>
              </a:rPr>
              <a:t>对于频繁使用的查找表，希望  </a:t>
            </a:r>
            <a:r>
              <a:rPr lang="en-US" altLang="zh-CN" sz="2000">
                <a:solidFill>
                  <a:srgbClr val="FF0000"/>
                </a:solidFill>
                <a:latin typeface="Arial" panose="020B0604020202020204" pitchFamily="34" charset="0"/>
              </a:rPr>
              <a:t>ASL = 0</a:t>
            </a:r>
            <a:r>
              <a:rPr lang="zh-CN" altLang="en-US" sz="2000">
                <a:latin typeface="Times New Roman" panose="02020603050405020304" pitchFamily="18" charset="0"/>
              </a:rPr>
              <a:t>。</a:t>
            </a:r>
          </a:p>
        </p:txBody>
      </p:sp>
      <p:sp>
        <p:nvSpPr>
          <p:cNvPr id="67597" name="Rectangle 13"/>
          <p:cNvSpPr>
            <a:spLocks noChangeArrowheads="1"/>
          </p:cNvSpPr>
          <p:nvPr/>
        </p:nvSpPr>
        <p:spPr bwMode="auto">
          <a:xfrm>
            <a:off x="610096" y="5300762"/>
            <a:ext cx="89312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a:solidFill>
                  <a:srgbClr val="FF0000"/>
                </a:solidFill>
                <a:latin typeface="Times New Roman" panose="02020603050405020304" pitchFamily="18" charset="0"/>
              </a:rPr>
              <a:t>    </a:t>
            </a:r>
            <a:r>
              <a:rPr lang="zh-CN" altLang="en-US" sz="2000">
                <a:latin typeface="Times New Roman" panose="02020603050405020304" pitchFamily="18" charset="0"/>
              </a:rPr>
              <a:t>即要求：</a:t>
            </a:r>
          </a:p>
          <a:p>
            <a:pPr>
              <a:lnSpc>
                <a:spcPct val="125000"/>
              </a:lnSpc>
            </a:pPr>
            <a:r>
              <a:rPr lang="zh-CN" altLang="en-US" sz="2000">
                <a:solidFill>
                  <a:srgbClr val="FF0000"/>
                </a:solidFill>
                <a:latin typeface="Times New Roman" panose="02020603050405020304" pitchFamily="18" charset="0"/>
              </a:rPr>
              <a:t>记录在表中位置和其关键字之间存在一种确定的关系。</a:t>
            </a:r>
          </a:p>
        </p:txBody>
      </p:sp>
    </p:spTree>
    <p:extLst>
      <p:ext uri="{BB962C8B-B14F-4D97-AF65-F5344CB8AC3E}">
        <p14:creationId xmlns:p14="http://schemas.microsoft.com/office/powerpoint/2010/main" val="1196270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6"/>
                                        </p:tgtEl>
                                        <p:attrNameLst>
                                          <p:attrName>style.visibility</p:attrName>
                                        </p:attrNameLst>
                                      </p:cBhvr>
                                      <p:to>
                                        <p:strVal val="visible"/>
                                      </p:to>
                                    </p:set>
                                    <p:animEffect transition="in" filter="wipe(left)">
                                      <p:cBhvr>
                                        <p:cTn id="17" dur="500"/>
                                        <p:tgtEl>
                                          <p:spTgt spid="67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95"/>
                                        </p:tgtEl>
                                        <p:attrNameLst>
                                          <p:attrName>style.visibility</p:attrName>
                                        </p:attrNameLst>
                                      </p:cBhvr>
                                      <p:to>
                                        <p:strVal val="visible"/>
                                      </p:to>
                                    </p:set>
                                    <p:animEffect transition="in" filter="wipe(left)">
                                      <p:cBhvr>
                                        <p:cTn id="22" dur="500"/>
                                        <p:tgtEl>
                                          <p:spTgt spid="675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7"/>
                                        </p:tgtEl>
                                        <p:attrNameLst>
                                          <p:attrName>style.visibility</p:attrName>
                                        </p:attrNameLst>
                                      </p:cBhvr>
                                      <p:to>
                                        <p:strVal val="visible"/>
                                      </p:to>
                                    </p:set>
                                    <p:animEffect transition="in" filter="wipe(left)">
                                      <p:cBhvr>
                                        <p:cTn id="27" dur="500"/>
                                        <p:tgtEl>
                                          <p:spTgt spid="67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P spid="67595" grpId="0" autoUpdateAnimBg="0"/>
      <p:bldP spid="67596" grpId="0" autoUpdateAnimBg="0"/>
      <p:bldP spid="6759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Text Box 5"/>
          <p:cNvSpPr txBox="1">
            <a:spLocks noChangeArrowheads="1"/>
          </p:cNvSpPr>
          <p:nvPr/>
        </p:nvSpPr>
        <p:spPr bwMode="auto">
          <a:xfrm>
            <a:off x="761885" y="188640"/>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68614" name="Line 6"/>
          <p:cNvSpPr>
            <a:spLocks noChangeShapeType="1"/>
          </p:cNvSpPr>
          <p:nvPr/>
        </p:nvSpPr>
        <p:spPr bwMode="auto">
          <a:xfrm>
            <a:off x="807922"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8615" name="Line 7"/>
          <p:cNvSpPr>
            <a:spLocks noChangeShapeType="1"/>
          </p:cNvSpPr>
          <p:nvPr/>
        </p:nvSpPr>
        <p:spPr bwMode="auto">
          <a:xfrm>
            <a:off x="880947" y="1391965"/>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68616" name="Text Box 8"/>
          <p:cNvSpPr txBox="1">
            <a:spLocks noChangeArrowheads="1"/>
          </p:cNvSpPr>
          <p:nvPr/>
        </p:nvSpPr>
        <p:spPr bwMode="auto">
          <a:xfrm>
            <a:off x="796810" y="888727"/>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6.4 </a:t>
            </a:r>
            <a:r>
              <a:rPr lang="zh-CN" altLang="en-US" sz="2000" dirty="0"/>
              <a:t>计算式查找法</a:t>
            </a:r>
            <a:r>
              <a:rPr lang="en-US" altLang="zh-CN" sz="2000" dirty="0">
                <a:latin typeface="Times New Roman" panose="02020603050405020304" pitchFamily="18" charset="0"/>
              </a:rPr>
              <a:t>—</a:t>
            </a:r>
            <a:r>
              <a:rPr lang="zh-CN" altLang="en-US" sz="2000" dirty="0"/>
              <a:t>哈希表</a:t>
            </a:r>
          </a:p>
        </p:txBody>
      </p:sp>
      <p:sp>
        <p:nvSpPr>
          <p:cNvPr id="68617" name="Text Box 9"/>
          <p:cNvSpPr txBox="1">
            <a:spLocks noChangeArrowheads="1"/>
          </p:cNvSpPr>
          <p:nvPr/>
        </p:nvSpPr>
        <p:spPr bwMode="auto">
          <a:xfrm>
            <a:off x="807922" y="3481115"/>
            <a:ext cx="668655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a:latin typeface="Times New Roman" panose="02020603050405020304" pitchFamily="18" charset="0"/>
              </a:rPr>
              <a:t>若以</a:t>
            </a:r>
            <a:r>
              <a:rPr lang="zh-CN" altLang="en-US" sz="2000">
                <a:solidFill>
                  <a:srgbClr val="FF0000"/>
                </a:solidFill>
                <a:latin typeface="Times New Roman" panose="02020603050405020304" pitchFamily="18" charset="0"/>
              </a:rPr>
              <a:t>下标为</a:t>
            </a:r>
            <a:r>
              <a:rPr lang="en-US" altLang="zh-CN" sz="2000">
                <a:solidFill>
                  <a:srgbClr val="FF0000"/>
                </a:solidFill>
                <a:latin typeface="Times New Roman" panose="02020603050405020304" pitchFamily="18" charset="0"/>
              </a:rPr>
              <a:t>000 ~ 999 </a:t>
            </a:r>
            <a:r>
              <a:rPr lang="zh-CN" altLang="en-US" sz="2000">
                <a:solidFill>
                  <a:srgbClr val="FF0000"/>
                </a:solidFill>
                <a:latin typeface="Times New Roman" panose="02020603050405020304" pitchFamily="18" charset="0"/>
              </a:rPr>
              <a:t>的顺序表</a:t>
            </a:r>
            <a:r>
              <a:rPr lang="zh-CN" altLang="en-US" sz="2000">
                <a:latin typeface="Times New Roman" panose="02020603050405020304" pitchFamily="18" charset="0"/>
              </a:rPr>
              <a:t>表示之。</a:t>
            </a:r>
          </a:p>
        </p:txBody>
      </p:sp>
      <p:sp>
        <p:nvSpPr>
          <p:cNvPr id="68618" name="Text Box 10"/>
          <p:cNvSpPr txBox="1">
            <a:spLocks noChangeArrowheads="1"/>
          </p:cNvSpPr>
          <p:nvPr/>
        </p:nvSpPr>
        <p:spPr bwMode="auto">
          <a:xfrm>
            <a:off x="731722" y="1536427"/>
            <a:ext cx="8382000" cy="120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a:solidFill>
                  <a:srgbClr val="000000"/>
                </a:solidFill>
                <a:latin typeface="Times New Roman" panose="02020603050405020304" pitchFamily="18" charset="0"/>
              </a:rPr>
              <a:t>例如：为每年招收的 </a:t>
            </a:r>
            <a:r>
              <a:rPr lang="en-US" altLang="zh-CN" sz="2000">
                <a:solidFill>
                  <a:srgbClr val="000000"/>
                </a:solidFill>
                <a:latin typeface="Times New Roman" panose="02020603050405020304" pitchFamily="18" charset="0"/>
              </a:rPr>
              <a:t>1000 </a:t>
            </a:r>
            <a:r>
              <a:rPr lang="zh-CN" altLang="en-US" sz="2000">
                <a:solidFill>
                  <a:srgbClr val="000000"/>
                </a:solidFill>
                <a:latin typeface="Times New Roman" panose="02020603050405020304" pitchFamily="18" charset="0"/>
              </a:rPr>
              <a:t>名新生建立一张查找表，其关键字为学号，其值的范围为 </a:t>
            </a:r>
            <a:r>
              <a:rPr lang="en-US" altLang="zh-CN" sz="2000">
                <a:solidFill>
                  <a:srgbClr val="000000"/>
                </a:solidFill>
                <a:latin typeface="Times New Roman" panose="02020603050405020304" pitchFamily="18" charset="0"/>
              </a:rPr>
              <a:t>xx000 ~ xx999 (</a:t>
            </a:r>
            <a:r>
              <a:rPr lang="zh-CN" altLang="en-US" sz="2000">
                <a:solidFill>
                  <a:srgbClr val="000000"/>
                </a:solidFill>
                <a:latin typeface="Times New Roman" panose="02020603050405020304" pitchFamily="18" charset="0"/>
              </a:rPr>
              <a:t>前</a:t>
            </a:r>
          </a:p>
          <a:p>
            <a:pPr>
              <a:lnSpc>
                <a:spcPct val="125000"/>
              </a:lnSpc>
            </a:pPr>
            <a:r>
              <a:rPr lang="zh-CN" altLang="en-US" sz="2000">
                <a:solidFill>
                  <a:srgbClr val="000000"/>
                </a:solidFill>
                <a:latin typeface="Times New Roman" panose="02020603050405020304" pitchFamily="18" charset="0"/>
              </a:rPr>
              <a:t>两位为年份</a:t>
            </a:r>
            <a:r>
              <a:rPr lang="en-US" altLang="zh-CN" sz="2000">
                <a:solidFill>
                  <a:srgbClr val="000000"/>
                </a:solidFill>
                <a:latin typeface="Times New Roman" panose="02020603050405020304" pitchFamily="18" charset="0"/>
              </a:rPr>
              <a:t>)</a:t>
            </a:r>
            <a:r>
              <a:rPr lang="zh-CN" altLang="en-US" sz="2000">
                <a:solidFill>
                  <a:srgbClr val="000000"/>
                </a:solidFill>
                <a:latin typeface="Times New Roman" panose="02020603050405020304" pitchFamily="18" charset="0"/>
              </a:rPr>
              <a:t>。</a:t>
            </a:r>
          </a:p>
        </p:txBody>
      </p:sp>
      <p:sp>
        <p:nvSpPr>
          <p:cNvPr id="68619" name="Rectangle 11"/>
          <p:cNvSpPr>
            <a:spLocks noChangeArrowheads="1"/>
          </p:cNvSpPr>
          <p:nvPr/>
        </p:nvSpPr>
        <p:spPr bwMode="auto">
          <a:xfrm>
            <a:off x="653935" y="4273277"/>
            <a:ext cx="8132762" cy="82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a:latin typeface="Times New Roman" panose="02020603050405020304" pitchFamily="18" charset="0"/>
              </a:rPr>
              <a:t>则查找过程可以简单进行：</a:t>
            </a:r>
            <a:r>
              <a:rPr lang="zh-CN" altLang="en-US" sz="2000">
                <a:solidFill>
                  <a:srgbClr val="FF0000"/>
                </a:solidFill>
                <a:latin typeface="Times New Roman" panose="02020603050405020304" pitchFamily="18" charset="0"/>
              </a:rPr>
              <a:t>取给定值（学号）的后三位，不需要经过比较便可直接从顺序表中找到待查关键字。</a:t>
            </a:r>
          </a:p>
        </p:txBody>
      </p:sp>
    </p:spTree>
    <p:extLst>
      <p:ext uri="{BB962C8B-B14F-4D97-AF65-F5344CB8AC3E}">
        <p14:creationId xmlns:p14="http://schemas.microsoft.com/office/powerpoint/2010/main" val="1495918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strips(downRight)">
                                      <p:cBhvr>
                                        <p:cTn id="7" dur="500"/>
                                        <p:tgtEl>
                                          <p:spTgt spid="68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strips(downRight)">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8619"/>
                                        </p:tgtEl>
                                        <p:attrNameLst>
                                          <p:attrName>style.visibility</p:attrName>
                                        </p:attrNameLst>
                                      </p:cBhvr>
                                      <p:to>
                                        <p:strVal val="visible"/>
                                      </p:to>
                                    </p:set>
                                    <p:animEffect transition="in" filter="strips(downRight)">
                                      <p:cBhvr>
                                        <p:cTn id="17" dur="500"/>
                                        <p:tgtEl>
                                          <p:spTgt spid="6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autoUpdateAnimBg="0"/>
      <p:bldP spid="68618" grpId="0" autoUpdateAnimBg="0"/>
      <p:bldP spid="6861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Text Box 5"/>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69638" name="Line 6"/>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639" name="Line 7"/>
          <p:cNvSpPr>
            <a:spLocks noChangeShapeType="1"/>
          </p:cNvSpPr>
          <p:nvPr/>
        </p:nvSpPr>
        <p:spPr bwMode="auto">
          <a:xfrm>
            <a:off x="946646" y="146397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640" name="Text Box 8"/>
          <p:cNvSpPr txBox="1">
            <a:spLocks noChangeArrowheads="1"/>
          </p:cNvSpPr>
          <p:nvPr/>
        </p:nvSpPr>
        <p:spPr bwMode="auto">
          <a:xfrm>
            <a:off x="862509" y="96073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69641" name="Text Box 9"/>
          <p:cNvSpPr txBox="1">
            <a:spLocks noChangeArrowheads="1"/>
          </p:cNvSpPr>
          <p:nvPr/>
        </p:nvSpPr>
        <p:spPr bwMode="auto">
          <a:xfrm>
            <a:off x="681534" y="1522710"/>
            <a:ext cx="48625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但是，对于</a:t>
            </a:r>
            <a:r>
              <a:rPr lang="zh-CN" altLang="en-US" sz="2400">
                <a:solidFill>
                  <a:srgbClr val="FF0000"/>
                </a:solidFill>
                <a:latin typeface="Times New Roman" panose="02020603050405020304" pitchFamily="18" charset="0"/>
              </a:rPr>
              <a:t>动态查找表</a:t>
            </a:r>
            <a:r>
              <a:rPr lang="zh-CN" altLang="en-US" sz="2400">
                <a:latin typeface="Times New Roman" panose="02020603050405020304" pitchFamily="18" charset="0"/>
              </a:rPr>
              <a:t>而言，</a:t>
            </a:r>
          </a:p>
        </p:txBody>
      </p:sp>
      <p:sp>
        <p:nvSpPr>
          <p:cNvPr id="69642" name="Text Box 10"/>
          <p:cNvSpPr txBox="1">
            <a:spLocks noChangeArrowheads="1"/>
          </p:cNvSpPr>
          <p:nvPr/>
        </p:nvSpPr>
        <p:spPr bwMode="auto">
          <a:xfrm>
            <a:off x="646609" y="3911898"/>
            <a:ext cx="8337550"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因此在一般情况下，需在关键字与记录在表中的存储位置之间建立一个函数关系，以 </a:t>
            </a:r>
            <a:r>
              <a:rPr lang="en-US" altLang="zh-CN" sz="2400">
                <a:solidFill>
                  <a:srgbClr val="FF0000"/>
                </a:solidFill>
                <a:latin typeface="Times New Roman" panose="02020603050405020304" pitchFamily="18" charset="0"/>
              </a:rPr>
              <a:t>f(key) </a:t>
            </a:r>
            <a:r>
              <a:rPr lang="zh-CN" altLang="en-US" sz="2400">
                <a:solidFill>
                  <a:srgbClr val="FF0000"/>
                </a:solidFill>
                <a:latin typeface="Times New Roman" panose="02020603050405020304" pitchFamily="18" charset="0"/>
              </a:rPr>
              <a:t>作为关键字为 </a:t>
            </a:r>
            <a:r>
              <a:rPr lang="en-US" altLang="zh-CN" sz="2400">
                <a:solidFill>
                  <a:srgbClr val="FF0000"/>
                </a:solidFill>
                <a:latin typeface="Times New Roman" panose="02020603050405020304" pitchFamily="18" charset="0"/>
              </a:rPr>
              <a:t>key </a:t>
            </a:r>
            <a:r>
              <a:rPr lang="zh-CN" altLang="en-US" sz="2400">
                <a:solidFill>
                  <a:srgbClr val="FF0000"/>
                </a:solidFill>
                <a:latin typeface="Times New Roman" panose="02020603050405020304" pitchFamily="18" charset="0"/>
              </a:rPr>
              <a:t>的记录在表中的位置，通常称这个函数 </a:t>
            </a:r>
            <a:r>
              <a:rPr lang="en-US" altLang="zh-CN" sz="2400">
                <a:solidFill>
                  <a:srgbClr val="FF0000"/>
                </a:solidFill>
                <a:latin typeface="Times New Roman" panose="02020603050405020304" pitchFamily="18" charset="0"/>
              </a:rPr>
              <a:t>f(key) </a:t>
            </a:r>
            <a:r>
              <a:rPr lang="zh-CN" altLang="en-US" sz="2400">
                <a:solidFill>
                  <a:srgbClr val="FF0000"/>
                </a:solidFill>
                <a:latin typeface="Times New Roman" panose="02020603050405020304" pitchFamily="18" charset="0"/>
              </a:rPr>
              <a:t>为哈希函数。</a:t>
            </a:r>
          </a:p>
        </p:txBody>
      </p:sp>
      <p:sp>
        <p:nvSpPr>
          <p:cNvPr id="69643" name="Rectangle 11"/>
          <p:cNvSpPr>
            <a:spLocks noChangeArrowheads="1"/>
          </p:cNvSpPr>
          <p:nvPr/>
        </p:nvSpPr>
        <p:spPr bwMode="auto">
          <a:xfrm>
            <a:off x="1294309" y="2256135"/>
            <a:ext cx="249299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400">
                <a:solidFill>
                  <a:srgbClr val="FF0000"/>
                </a:solidFill>
                <a:latin typeface="Times New Roman" panose="02020603050405020304" pitchFamily="18" charset="0"/>
              </a:rPr>
              <a:t>1</a:t>
            </a:r>
            <a:r>
              <a:rPr lang="zh-CN" altLang="en-US" sz="2400">
                <a:solidFill>
                  <a:srgbClr val="FF0000"/>
                </a:solidFill>
                <a:latin typeface="Times New Roman" panose="02020603050405020304" pitchFamily="18" charset="0"/>
              </a:rPr>
              <a:t>）表长不确定；</a:t>
            </a:r>
          </a:p>
        </p:txBody>
      </p:sp>
      <p:sp>
        <p:nvSpPr>
          <p:cNvPr id="69644" name="Rectangle 12"/>
          <p:cNvSpPr>
            <a:spLocks noChangeArrowheads="1"/>
          </p:cNvSpPr>
          <p:nvPr/>
        </p:nvSpPr>
        <p:spPr bwMode="auto">
          <a:xfrm>
            <a:off x="1284784" y="2687935"/>
            <a:ext cx="6275387"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rgbClr val="FF0000"/>
                </a:solidFill>
                <a:latin typeface="Times New Roman" panose="02020603050405020304" pitchFamily="18" charset="0"/>
              </a:rPr>
              <a:t>2</a:t>
            </a:r>
            <a:r>
              <a:rPr lang="zh-CN" altLang="en-US" sz="2400">
                <a:solidFill>
                  <a:srgbClr val="FF0000"/>
                </a:solidFill>
                <a:latin typeface="Times New Roman" panose="02020603050405020304" pitchFamily="18" charset="0"/>
              </a:rPr>
              <a:t>）在设计查找表时，只知道关键字所</a:t>
            </a:r>
          </a:p>
          <a:p>
            <a:pPr>
              <a:lnSpc>
                <a:spcPct val="125000"/>
              </a:lnSpc>
            </a:pPr>
            <a:r>
              <a:rPr lang="zh-CN" altLang="en-US" sz="2400">
                <a:solidFill>
                  <a:srgbClr val="FF0000"/>
                </a:solidFill>
                <a:latin typeface="Times New Roman" panose="02020603050405020304" pitchFamily="18" charset="0"/>
              </a:rPr>
              <a:t>      属范围，而不知道确切的关键字。</a:t>
            </a:r>
          </a:p>
        </p:txBody>
      </p:sp>
    </p:spTree>
    <p:extLst>
      <p:ext uri="{BB962C8B-B14F-4D97-AF65-F5344CB8AC3E}">
        <p14:creationId xmlns:p14="http://schemas.microsoft.com/office/powerpoint/2010/main" val="4264394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Effect transition="in" filter="wipe(left)">
                                      <p:cBhvr>
                                        <p:cTn id="7" dur="500"/>
                                        <p:tgtEl>
                                          <p:spTgt spid="696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43"/>
                                        </p:tgtEl>
                                        <p:attrNameLst>
                                          <p:attrName>style.visibility</p:attrName>
                                        </p:attrNameLst>
                                      </p:cBhvr>
                                      <p:to>
                                        <p:strVal val="visible"/>
                                      </p:to>
                                    </p:set>
                                    <p:animEffect transition="in" filter="wipe(left)">
                                      <p:cBhvr>
                                        <p:cTn id="12" dur="500"/>
                                        <p:tgtEl>
                                          <p:spTgt spid="69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44"/>
                                        </p:tgtEl>
                                        <p:attrNameLst>
                                          <p:attrName>style.visibility</p:attrName>
                                        </p:attrNameLst>
                                      </p:cBhvr>
                                      <p:to>
                                        <p:strVal val="visible"/>
                                      </p:to>
                                    </p:set>
                                    <p:animEffect transition="in" filter="wipe(left)">
                                      <p:cBhvr>
                                        <p:cTn id="17" dur="500"/>
                                        <p:tgtEl>
                                          <p:spTgt spid="69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9642"/>
                                        </p:tgtEl>
                                        <p:attrNameLst>
                                          <p:attrName>style.visibility</p:attrName>
                                        </p:attrNameLst>
                                      </p:cBhvr>
                                      <p:to>
                                        <p:strVal val="visible"/>
                                      </p:to>
                                    </p:set>
                                    <p:animEffect transition="in" filter="strips(downRight)">
                                      <p:cBhvr>
                                        <p:cTn id="22"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utoUpdateAnimBg="0"/>
      <p:bldP spid="69642" grpId="0" autoUpdateAnimBg="0"/>
      <p:bldP spid="69643" grpId="0" autoUpdateAnimBg="0"/>
      <p:bldP spid="6964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Text Box 5"/>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0662"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0663"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0664" name="Text Box 8"/>
          <p:cNvSpPr txBox="1">
            <a:spLocks noChangeArrowheads="1"/>
          </p:cNvSpPr>
          <p:nvPr/>
        </p:nvSpPr>
        <p:spPr bwMode="auto">
          <a:xfrm>
            <a:off x="827088" y="76517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smtClean="0">
                <a:latin typeface="Arial" panose="020B0604020202020204" pitchFamily="34" charset="0"/>
              </a:rPr>
              <a:t>6</a:t>
            </a:r>
            <a:r>
              <a:rPr kumimoji="0" lang="en-US" altLang="zh-CN" sz="2400" dirty="0" smtClean="0">
                <a:latin typeface="Arial" panose="020B0604020202020204" pitchFamily="34" charset="0"/>
              </a:rPr>
              <a:t>.4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0665" name="Text Box 9"/>
          <p:cNvSpPr txBox="1">
            <a:spLocks noChangeArrowheads="1"/>
          </p:cNvSpPr>
          <p:nvPr/>
        </p:nvSpPr>
        <p:spPr bwMode="auto">
          <a:xfrm>
            <a:off x="650875" y="1847850"/>
            <a:ext cx="61182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tx2"/>
                </a:solidFill>
                <a:latin typeface="Times New Roman" panose="02020603050405020304" pitchFamily="18" charset="0"/>
              </a:rPr>
              <a:t>{</a:t>
            </a:r>
            <a:r>
              <a:rPr lang="en-US" altLang="zh-CN" sz="2400">
                <a:solidFill>
                  <a:srgbClr val="FF0000"/>
                </a:solidFill>
                <a:latin typeface="Times New Roman" panose="02020603050405020304" pitchFamily="18" charset="0"/>
              </a:rPr>
              <a:t>Z</a:t>
            </a:r>
            <a:r>
              <a:rPr lang="en-US" altLang="zh-CN" sz="2400">
                <a:solidFill>
                  <a:schemeClr val="tx2"/>
                </a:solidFill>
                <a:latin typeface="Times New Roman" panose="02020603050405020304" pitchFamily="18" charset="0"/>
              </a:rPr>
              <a:t>hao, </a:t>
            </a:r>
            <a:r>
              <a:rPr lang="en-US" altLang="zh-CN" sz="2400">
                <a:solidFill>
                  <a:srgbClr val="FF0000"/>
                </a:solidFill>
                <a:latin typeface="Times New Roman" panose="02020603050405020304" pitchFamily="18" charset="0"/>
              </a:rPr>
              <a:t>Q</a:t>
            </a:r>
            <a:r>
              <a:rPr lang="en-US" altLang="zh-CN" sz="2400">
                <a:solidFill>
                  <a:schemeClr val="tx2"/>
                </a:solidFill>
                <a:latin typeface="Times New Roman" panose="02020603050405020304" pitchFamily="18" charset="0"/>
              </a:rPr>
              <a:t>ian, </a:t>
            </a:r>
            <a:r>
              <a:rPr lang="en-US" altLang="zh-CN" sz="2400">
                <a:solidFill>
                  <a:srgbClr val="FF0000"/>
                </a:solidFill>
                <a:latin typeface="Times New Roman" panose="02020603050405020304" pitchFamily="18" charset="0"/>
              </a:rPr>
              <a:t>S</a:t>
            </a:r>
            <a:r>
              <a:rPr lang="en-US" altLang="zh-CN" sz="2400">
                <a:solidFill>
                  <a:schemeClr val="tx2"/>
                </a:solidFill>
                <a:latin typeface="Times New Roman" panose="02020603050405020304" pitchFamily="18" charset="0"/>
              </a:rPr>
              <a:t>un, </a:t>
            </a:r>
            <a:r>
              <a:rPr lang="en-US" altLang="zh-CN" sz="2400">
                <a:solidFill>
                  <a:srgbClr val="FF0000"/>
                </a:solidFill>
                <a:latin typeface="Times New Roman" panose="02020603050405020304" pitchFamily="18" charset="0"/>
              </a:rPr>
              <a:t>L</a:t>
            </a:r>
            <a:r>
              <a:rPr lang="en-US" altLang="zh-CN" sz="2400">
                <a:solidFill>
                  <a:schemeClr val="tx2"/>
                </a:solidFill>
                <a:latin typeface="Times New Roman" panose="02020603050405020304" pitchFamily="18" charset="0"/>
              </a:rPr>
              <a:t>i, </a:t>
            </a:r>
            <a:r>
              <a:rPr lang="en-US" altLang="zh-CN" sz="2400">
                <a:solidFill>
                  <a:srgbClr val="FF0000"/>
                </a:solidFill>
                <a:latin typeface="Times New Roman" panose="02020603050405020304" pitchFamily="18" charset="0"/>
              </a:rPr>
              <a:t>W</a:t>
            </a:r>
            <a:r>
              <a:rPr lang="en-US" altLang="zh-CN" sz="2400">
                <a:solidFill>
                  <a:schemeClr val="tx2"/>
                </a:solidFill>
                <a:latin typeface="Times New Roman" panose="02020603050405020304" pitchFamily="18" charset="0"/>
              </a:rPr>
              <a:t>u, </a:t>
            </a:r>
            <a:r>
              <a:rPr lang="en-US" altLang="zh-CN" sz="2400">
                <a:solidFill>
                  <a:srgbClr val="FF0000"/>
                </a:solidFill>
                <a:latin typeface="Times New Roman" panose="02020603050405020304" pitchFamily="18" charset="0"/>
              </a:rPr>
              <a:t>C</a:t>
            </a:r>
            <a:r>
              <a:rPr lang="en-US" altLang="zh-CN" sz="2400">
                <a:solidFill>
                  <a:schemeClr val="tx2"/>
                </a:solidFill>
                <a:latin typeface="Times New Roman" panose="02020603050405020304" pitchFamily="18" charset="0"/>
              </a:rPr>
              <a:t>hen, </a:t>
            </a:r>
            <a:r>
              <a:rPr lang="en-US" altLang="zh-CN" sz="2400">
                <a:solidFill>
                  <a:srgbClr val="FF0000"/>
                </a:solidFill>
                <a:latin typeface="Times New Roman" panose="02020603050405020304" pitchFamily="18" charset="0"/>
              </a:rPr>
              <a:t>H</a:t>
            </a:r>
            <a:r>
              <a:rPr lang="en-US" altLang="zh-CN" sz="2400">
                <a:solidFill>
                  <a:schemeClr val="tx2"/>
                </a:solidFill>
                <a:latin typeface="Times New Roman" panose="02020603050405020304" pitchFamily="18" charset="0"/>
              </a:rPr>
              <a:t>an, </a:t>
            </a:r>
            <a:r>
              <a:rPr lang="en-US" altLang="zh-CN" sz="2400">
                <a:solidFill>
                  <a:srgbClr val="FF0000"/>
                </a:solidFill>
                <a:latin typeface="Times New Roman" panose="02020603050405020304" pitchFamily="18" charset="0"/>
              </a:rPr>
              <a:t>Y</a:t>
            </a:r>
            <a:r>
              <a:rPr lang="en-US" altLang="zh-CN" sz="2400">
                <a:solidFill>
                  <a:schemeClr val="tx2"/>
                </a:solidFill>
                <a:latin typeface="Times New Roman" panose="02020603050405020304" pitchFamily="18" charset="0"/>
              </a:rPr>
              <a:t>e, </a:t>
            </a:r>
            <a:r>
              <a:rPr lang="en-US" altLang="zh-CN" sz="2400">
                <a:solidFill>
                  <a:srgbClr val="FF0000"/>
                </a:solidFill>
                <a:latin typeface="Times New Roman" panose="02020603050405020304" pitchFamily="18" charset="0"/>
              </a:rPr>
              <a:t>D</a:t>
            </a:r>
            <a:r>
              <a:rPr lang="en-US" altLang="zh-CN" sz="2400">
                <a:solidFill>
                  <a:schemeClr val="tx2"/>
                </a:solidFill>
                <a:latin typeface="Times New Roman" panose="02020603050405020304" pitchFamily="18" charset="0"/>
              </a:rPr>
              <a:t>ei} </a:t>
            </a:r>
          </a:p>
        </p:txBody>
      </p:sp>
      <p:sp>
        <p:nvSpPr>
          <p:cNvPr id="70666" name="Text Box 10"/>
          <p:cNvSpPr txBox="1">
            <a:spLocks noChangeArrowheads="1"/>
          </p:cNvSpPr>
          <p:nvPr/>
        </p:nvSpPr>
        <p:spPr bwMode="auto">
          <a:xfrm>
            <a:off x="679450" y="1470025"/>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chemeClr val="tx2"/>
                </a:solidFill>
                <a:latin typeface="Times New Roman" panose="02020603050405020304" pitchFamily="18" charset="0"/>
              </a:rPr>
              <a:t>例如：对于如下 </a:t>
            </a:r>
            <a:r>
              <a:rPr lang="en-US" altLang="zh-CN" sz="2400">
                <a:solidFill>
                  <a:schemeClr val="tx2"/>
                </a:solidFill>
                <a:latin typeface="Times New Roman" panose="02020603050405020304" pitchFamily="18" charset="0"/>
              </a:rPr>
              <a:t>9 </a:t>
            </a:r>
            <a:r>
              <a:rPr lang="zh-CN" altLang="en-US" sz="2400">
                <a:solidFill>
                  <a:schemeClr val="tx2"/>
                </a:solidFill>
                <a:latin typeface="Times New Roman" panose="02020603050405020304" pitchFamily="18" charset="0"/>
              </a:rPr>
              <a:t>个关键字</a:t>
            </a:r>
          </a:p>
        </p:txBody>
      </p:sp>
      <p:sp>
        <p:nvSpPr>
          <p:cNvPr id="70667" name="Text Box 11"/>
          <p:cNvSpPr txBox="1">
            <a:spLocks noChangeArrowheads="1"/>
          </p:cNvSpPr>
          <p:nvPr/>
        </p:nvSpPr>
        <p:spPr bwMode="auto">
          <a:xfrm>
            <a:off x="908050" y="2420938"/>
            <a:ext cx="7264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设 哈希函数 </a:t>
            </a:r>
          </a:p>
          <a:p>
            <a:pPr>
              <a:lnSpc>
                <a:spcPct val="125000"/>
              </a:lnSpc>
            </a:pPr>
            <a:r>
              <a:rPr lang="en-US" altLang="zh-CN" sz="2400">
                <a:solidFill>
                  <a:srgbClr val="FF0000"/>
                </a:solidFill>
                <a:latin typeface="Times New Roman" panose="02020603050405020304" pitchFamily="18" charset="0"/>
              </a:rPr>
              <a:t>f(key) =</a:t>
            </a: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a:solidFill>
                  <a:srgbClr val="FF0000"/>
                </a:solidFill>
                <a:latin typeface="Times New Roman" panose="02020603050405020304" pitchFamily="18" charset="0"/>
              </a:rPr>
              <a:t>(Ord(</a:t>
            </a:r>
            <a:r>
              <a:rPr lang="zh-CN" altLang="en-US" sz="2400">
                <a:solidFill>
                  <a:srgbClr val="FF0000"/>
                </a:solidFill>
                <a:latin typeface="Times New Roman" panose="02020603050405020304" pitchFamily="18" charset="0"/>
              </a:rPr>
              <a:t>第一个字母</a:t>
            </a:r>
            <a:r>
              <a:rPr lang="en-US" altLang="zh-CN" sz="2400">
                <a:solidFill>
                  <a:srgbClr val="FF0000"/>
                </a:solidFill>
                <a:latin typeface="Times New Roman" panose="02020603050405020304" pitchFamily="18" charset="0"/>
              </a:rPr>
              <a:t>) -Ord('A')+1)/2</a:t>
            </a:r>
            <a:r>
              <a:rPr lang="en-US" altLang="zh-CN" sz="2400">
                <a:solidFill>
                  <a:srgbClr val="FF0000"/>
                </a:solidFill>
                <a:latin typeface="Times New Roman" panose="02020603050405020304" pitchFamily="18" charset="0"/>
                <a:sym typeface="Symbol" panose="05050102010706020507" pitchFamily="18" charset="2"/>
              </a:rPr>
              <a:t></a:t>
            </a:r>
            <a:endParaRPr lang="en-US" altLang="zh-CN" sz="2400">
              <a:solidFill>
                <a:srgbClr val="FF0000"/>
              </a:solidFill>
              <a:latin typeface="Times New Roman" panose="02020603050405020304" pitchFamily="18" charset="0"/>
            </a:endParaRPr>
          </a:p>
        </p:txBody>
      </p:sp>
      <p:sp>
        <p:nvSpPr>
          <p:cNvPr id="70668" name="Text Box 12"/>
          <p:cNvSpPr txBox="1">
            <a:spLocks noChangeArrowheads="1"/>
          </p:cNvSpPr>
          <p:nvPr/>
        </p:nvSpPr>
        <p:spPr bwMode="auto">
          <a:xfrm>
            <a:off x="1230313" y="5300663"/>
            <a:ext cx="5073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rPr>
              <a:t>问题</a:t>
            </a:r>
            <a:r>
              <a:rPr lang="en-US" altLang="zh-CN" sz="2400">
                <a:latin typeface="Times New Roman" panose="02020603050405020304" pitchFamily="18" charset="0"/>
              </a:rPr>
              <a:t>:  </a:t>
            </a:r>
            <a:r>
              <a:rPr lang="zh-CN" altLang="en-US" sz="2400">
                <a:latin typeface="Times New Roman" panose="02020603050405020304" pitchFamily="18" charset="0"/>
              </a:rPr>
              <a:t>若添加关键字 </a:t>
            </a:r>
            <a:r>
              <a:rPr lang="en-US" altLang="zh-CN" sz="2400">
                <a:solidFill>
                  <a:srgbClr val="FF0000"/>
                </a:solidFill>
                <a:latin typeface="Times New Roman" panose="02020603050405020304" pitchFamily="18" charset="0"/>
              </a:rPr>
              <a:t>Z</a:t>
            </a:r>
            <a:r>
              <a:rPr lang="en-US" altLang="zh-CN" sz="2400">
                <a:latin typeface="Times New Roman" panose="02020603050405020304" pitchFamily="18" charset="0"/>
              </a:rPr>
              <a:t>hou , </a:t>
            </a:r>
            <a:r>
              <a:rPr lang="zh-CN" altLang="en-US" sz="2400">
                <a:latin typeface="Times New Roman" panose="02020603050405020304" pitchFamily="18" charset="0"/>
              </a:rPr>
              <a:t>怎么办？</a:t>
            </a:r>
          </a:p>
        </p:txBody>
      </p:sp>
      <p:sp>
        <p:nvSpPr>
          <p:cNvPr id="70669" name="Rectangle 13"/>
          <p:cNvSpPr>
            <a:spLocks noChangeArrowheads="1"/>
          </p:cNvSpPr>
          <p:nvPr/>
        </p:nvSpPr>
        <p:spPr bwMode="auto">
          <a:xfrm>
            <a:off x="2339975" y="6021388"/>
            <a:ext cx="447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FF0000"/>
                </a:solidFill>
                <a:latin typeface="Times New Roman" panose="02020603050405020304" pitchFamily="18" charset="0"/>
              </a:rPr>
              <a:t>能否找到另一个哈希函数？</a:t>
            </a:r>
          </a:p>
        </p:txBody>
      </p:sp>
      <p:graphicFrame>
        <p:nvGraphicFramePr>
          <p:cNvPr id="70772" name="Group 116"/>
          <p:cNvGraphicFramePr>
            <a:graphicFrameLocks noGrp="1"/>
          </p:cNvGraphicFramePr>
          <p:nvPr>
            <p:extLst>
              <p:ext uri="{D42A27DB-BD31-4B8C-83A1-F6EECF244321}">
                <p14:modId xmlns:p14="http://schemas.microsoft.com/office/powerpoint/2010/main" val="2484974613"/>
              </p:ext>
            </p:extLst>
          </p:nvPr>
        </p:nvGraphicFramePr>
        <p:xfrm>
          <a:off x="466725" y="3843338"/>
          <a:ext cx="8655050" cy="1040448"/>
        </p:xfrm>
        <a:graphic>
          <a:graphicData uri="http://schemas.openxmlformats.org/drawingml/2006/table">
            <a:tbl>
              <a:tblPr/>
              <a:tblGrid>
                <a:gridCol w="617538"/>
                <a:gridCol w="619125"/>
                <a:gridCol w="635000"/>
                <a:gridCol w="601662"/>
                <a:gridCol w="617538"/>
                <a:gridCol w="619125"/>
                <a:gridCol w="617537"/>
                <a:gridCol w="617538"/>
                <a:gridCol w="647700"/>
                <a:gridCol w="588962"/>
                <a:gridCol w="619125"/>
                <a:gridCol w="617538"/>
                <a:gridCol w="619125"/>
                <a:gridCol w="617537"/>
              </a:tblGrid>
              <a:tr h="5222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a:t>
                      </a:r>
                    </a:p>
                  </a:txBody>
                  <a:tcPr anchor="b" horzOverflow="overflow">
                    <a:lnL cap="flat">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11</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13</a:t>
                      </a:r>
                    </a:p>
                  </a:txBody>
                  <a:tcPr anchor="b" horzOverflow="overflow">
                    <a:lnL>
                      <a:noFill/>
                    </a:lnL>
                    <a:lnR cap="flat">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
        <p:nvSpPr>
          <p:cNvPr id="70729" name="Text Box 73"/>
          <p:cNvSpPr txBox="1">
            <a:spLocks noChangeArrowheads="1"/>
          </p:cNvSpPr>
          <p:nvPr/>
        </p:nvSpPr>
        <p:spPr bwMode="auto">
          <a:xfrm>
            <a:off x="955675" y="4456113"/>
            <a:ext cx="7264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C</a:t>
            </a:r>
            <a:r>
              <a:rPr lang="en-US" altLang="zh-CN" sz="2000">
                <a:latin typeface="Times New Roman" panose="02020603050405020304" pitchFamily="18" charset="0"/>
              </a:rPr>
              <a:t>hen</a:t>
            </a:r>
          </a:p>
        </p:txBody>
      </p:sp>
      <p:sp>
        <p:nvSpPr>
          <p:cNvPr id="70730" name="Text Box 74"/>
          <p:cNvSpPr txBox="1">
            <a:spLocks noChangeArrowheads="1"/>
          </p:cNvSpPr>
          <p:nvPr/>
        </p:nvSpPr>
        <p:spPr bwMode="auto">
          <a:xfrm>
            <a:off x="8389938" y="4456113"/>
            <a:ext cx="71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Z</a:t>
            </a:r>
            <a:r>
              <a:rPr lang="en-US" altLang="zh-CN" sz="2000">
                <a:latin typeface="Times New Roman" panose="02020603050405020304" pitchFamily="18" charset="0"/>
              </a:rPr>
              <a:t>hao</a:t>
            </a:r>
          </a:p>
        </p:txBody>
      </p:sp>
      <p:sp>
        <p:nvSpPr>
          <p:cNvPr id="70731" name="Text Box 75"/>
          <p:cNvSpPr txBox="1">
            <a:spLocks noChangeArrowheads="1"/>
          </p:cNvSpPr>
          <p:nvPr/>
        </p:nvSpPr>
        <p:spPr bwMode="auto">
          <a:xfrm>
            <a:off x="5327650" y="4456113"/>
            <a:ext cx="683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Q</a:t>
            </a:r>
            <a:r>
              <a:rPr lang="en-US" altLang="zh-CN" sz="2000">
                <a:latin typeface="Times New Roman" panose="02020603050405020304" pitchFamily="18" charset="0"/>
              </a:rPr>
              <a:t>ian</a:t>
            </a:r>
          </a:p>
        </p:txBody>
      </p:sp>
      <p:sp>
        <p:nvSpPr>
          <p:cNvPr id="70732" name="Text Box 76"/>
          <p:cNvSpPr txBox="1">
            <a:spLocks noChangeArrowheads="1"/>
          </p:cNvSpPr>
          <p:nvPr/>
        </p:nvSpPr>
        <p:spPr bwMode="auto">
          <a:xfrm>
            <a:off x="6037263" y="4456113"/>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S</a:t>
            </a:r>
            <a:r>
              <a:rPr lang="en-US" altLang="zh-CN" sz="2000">
                <a:latin typeface="Times New Roman" panose="02020603050405020304" pitchFamily="18" charset="0"/>
              </a:rPr>
              <a:t>un</a:t>
            </a:r>
          </a:p>
        </p:txBody>
      </p:sp>
      <p:sp>
        <p:nvSpPr>
          <p:cNvPr id="70733" name="Text Box 77"/>
          <p:cNvSpPr txBox="1">
            <a:spLocks noChangeArrowheads="1"/>
          </p:cNvSpPr>
          <p:nvPr/>
        </p:nvSpPr>
        <p:spPr bwMode="auto">
          <a:xfrm>
            <a:off x="4243388" y="4456113"/>
            <a:ext cx="4122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L</a:t>
            </a:r>
            <a:r>
              <a:rPr lang="en-US" altLang="zh-CN" sz="2000">
                <a:latin typeface="Times New Roman" panose="02020603050405020304" pitchFamily="18" charset="0"/>
              </a:rPr>
              <a:t>i</a:t>
            </a:r>
          </a:p>
        </p:txBody>
      </p:sp>
      <p:sp>
        <p:nvSpPr>
          <p:cNvPr id="70734" name="Text Box 78"/>
          <p:cNvSpPr txBox="1">
            <a:spLocks noChangeArrowheads="1"/>
          </p:cNvSpPr>
          <p:nvPr/>
        </p:nvSpPr>
        <p:spPr bwMode="auto">
          <a:xfrm>
            <a:off x="7194550" y="4456113"/>
            <a:ext cx="5447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W</a:t>
            </a:r>
            <a:r>
              <a:rPr lang="en-US" altLang="zh-CN" sz="2000">
                <a:latin typeface="Times New Roman" panose="02020603050405020304" pitchFamily="18" charset="0"/>
              </a:rPr>
              <a:t>u</a:t>
            </a:r>
          </a:p>
        </p:txBody>
      </p:sp>
      <p:sp>
        <p:nvSpPr>
          <p:cNvPr id="70735" name="Text Box 79"/>
          <p:cNvSpPr txBox="1">
            <a:spLocks noChangeArrowheads="1"/>
          </p:cNvSpPr>
          <p:nvPr/>
        </p:nvSpPr>
        <p:spPr bwMode="auto">
          <a:xfrm>
            <a:off x="2892425" y="4456113"/>
            <a:ext cx="6126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H</a:t>
            </a:r>
            <a:r>
              <a:rPr lang="en-US" altLang="zh-CN" sz="2000">
                <a:latin typeface="Times New Roman" panose="02020603050405020304" pitchFamily="18" charset="0"/>
              </a:rPr>
              <a:t>an</a:t>
            </a:r>
          </a:p>
        </p:txBody>
      </p:sp>
      <p:sp>
        <p:nvSpPr>
          <p:cNvPr id="70736" name="Text Box 80"/>
          <p:cNvSpPr txBox="1">
            <a:spLocks noChangeArrowheads="1"/>
          </p:cNvSpPr>
          <p:nvPr/>
        </p:nvSpPr>
        <p:spPr bwMode="auto">
          <a:xfrm>
            <a:off x="7878763" y="4456113"/>
            <a:ext cx="4587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Y</a:t>
            </a:r>
            <a:r>
              <a:rPr lang="en-US" altLang="zh-CN" sz="2000">
                <a:latin typeface="Times New Roman" panose="02020603050405020304" pitchFamily="18" charset="0"/>
              </a:rPr>
              <a:t>e</a:t>
            </a:r>
          </a:p>
        </p:txBody>
      </p:sp>
      <p:sp>
        <p:nvSpPr>
          <p:cNvPr id="70737" name="Text Box 81"/>
          <p:cNvSpPr txBox="1">
            <a:spLocks noChangeArrowheads="1"/>
          </p:cNvSpPr>
          <p:nvPr/>
        </p:nvSpPr>
        <p:spPr bwMode="auto">
          <a:xfrm>
            <a:off x="1690688" y="4456113"/>
            <a:ext cx="5549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0000"/>
                </a:solidFill>
                <a:latin typeface="Times New Roman" panose="02020603050405020304" pitchFamily="18" charset="0"/>
              </a:rPr>
              <a:t>D</a:t>
            </a:r>
            <a:r>
              <a:rPr lang="en-US" altLang="zh-CN" sz="2000">
                <a:latin typeface="Times New Roman" panose="02020603050405020304" pitchFamily="18" charset="0"/>
              </a:rPr>
              <a:t>ei</a:t>
            </a:r>
          </a:p>
        </p:txBody>
      </p:sp>
    </p:spTree>
    <p:extLst>
      <p:ext uri="{BB962C8B-B14F-4D97-AF65-F5344CB8AC3E}">
        <p14:creationId xmlns:p14="http://schemas.microsoft.com/office/powerpoint/2010/main" val="3417535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wipe(left)">
                                      <p:cBhvr>
                                        <p:cTn id="7" dur="500"/>
                                        <p:tgtEl>
                                          <p:spTgt spid="7066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665"/>
                                        </p:tgtEl>
                                        <p:attrNameLst>
                                          <p:attrName>style.visibility</p:attrName>
                                        </p:attrNameLst>
                                      </p:cBhvr>
                                      <p:to>
                                        <p:strVal val="visible"/>
                                      </p:to>
                                    </p:set>
                                    <p:animEffect transition="in" filter="wipe(left)">
                                      <p:cBhvr>
                                        <p:cTn id="11" dur="500"/>
                                        <p:tgtEl>
                                          <p:spTgt spid="706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0667"/>
                                        </p:tgtEl>
                                        <p:attrNameLst>
                                          <p:attrName>style.visibility</p:attrName>
                                        </p:attrNameLst>
                                      </p:cBhvr>
                                      <p:to>
                                        <p:strVal val="visible"/>
                                      </p:to>
                                    </p:set>
                                    <p:animEffect transition="in" filter="wipe(down)">
                                      <p:cBhvr>
                                        <p:cTn id="16" dur="500"/>
                                        <p:tgtEl>
                                          <p:spTgt spid="706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70772"/>
                                        </p:tgtEl>
                                        <p:attrNameLst>
                                          <p:attrName>style.visibility</p:attrName>
                                        </p:attrNameLst>
                                      </p:cBhvr>
                                      <p:to>
                                        <p:strVal val="visible"/>
                                      </p:to>
                                    </p:set>
                                    <p:animEffect transition="in" filter="checkerboard(across)">
                                      <p:cBhvr>
                                        <p:cTn id="21" dur="500"/>
                                        <p:tgtEl>
                                          <p:spTgt spid="707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730"/>
                                        </p:tgtEl>
                                        <p:attrNameLst>
                                          <p:attrName>style.visibility</p:attrName>
                                        </p:attrNameLst>
                                      </p:cBhvr>
                                      <p:to>
                                        <p:strVal val="visible"/>
                                      </p:to>
                                    </p:set>
                                    <p:animEffect transition="in" filter="wipe(left)">
                                      <p:cBhvr>
                                        <p:cTn id="26" dur="500"/>
                                        <p:tgtEl>
                                          <p:spTgt spid="70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0731"/>
                                        </p:tgtEl>
                                        <p:attrNameLst>
                                          <p:attrName>style.visibility</p:attrName>
                                        </p:attrNameLst>
                                      </p:cBhvr>
                                      <p:to>
                                        <p:strVal val="visible"/>
                                      </p:to>
                                    </p:set>
                                    <p:animEffect transition="in" filter="wipe(left)">
                                      <p:cBhvr>
                                        <p:cTn id="31" dur="500"/>
                                        <p:tgtEl>
                                          <p:spTgt spid="707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0732"/>
                                        </p:tgtEl>
                                        <p:attrNameLst>
                                          <p:attrName>style.visibility</p:attrName>
                                        </p:attrNameLst>
                                      </p:cBhvr>
                                      <p:to>
                                        <p:strVal val="visible"/>
                                      </p:to>
                                    </p:set>
                                    <p:animEffect transition="in" filter="wipe(left)">
                                      <p:cBhvr>
                                        <p:cTn id="36" dur="500"/>
                                        <p:tgtEl>
                                          <p:spTgt spid="707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0733"/>
                                        </p:tgtEl>
                                        <p:attrNameLst>
                                          <p:attrName>style.visibility</p:attrName>
                                        </p:attrNameLst>
                                      </p:cBhvr>
                                      <p:to>
                                        <p:strVal val="visible"/>
                                      </p:to>
                                    </p:set>
                                    <p:animEffect transition="in" filter="wipe(left)">
                                      <p:cBhvr>
                                        <p:cTn id="41" dur="500"/>
                                        <p:tgtEl>
                                          <p:spTgt spid="707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0734"/>
                                        </p:tgtEl>
                                        <p:attrNameLst>
                                          <p:attrName>style.visibility</p:attrName>
                                        </p:attrNameLst>
                                      </p:cBhvr>
                                      <p:to>
                                        <p:strVal val="visible"/>
                                      </p:to>
                                    </p:set>
                                    <p:animEffect transition="in" filter="wipe(left)">
                                      <p:cBhvr>
                                        <p:cTn id="46" dur="500"/>
                                        <p:tgtEl>
                                          <p:spTgt spid="707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0729"/>
                                        </p:tgtEl>
                                        <p:attrNameLst>
                                          <p:attrName>style.visibility</p:attrName>
                                        </p:attrNameLst>
                                      </p:cBhvr>
                                      <p:to>
                                        <p:strVal val="visible"/>
                                      </p:to>
                                    </p:set>
                                    <p:animEffect transition="in" filter="wipe(left)">
                                      <p:cBhvr>
                                        <p:cTn id="51" dur="500"/>
                                        <p:tgtEl>
                                          <p:spTgt spid="7072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35"/>
                                        </p:tgtEl>
                                        <p:attrNameLst>
                                          <p:attrName>style.visibility</p:attrName>
                                        </p:attrNameLst>
                                      </p:cBhvr>
                                      <p:to>
                                        <p:strVal val="visible"/>
                                      </p:to>
                                    </p:set>
                                    <p:animEffect transition="in" filter="wipe(left)">
                                      <p:cBhvr>
                                        <p:cTn id="56" dur="500"/>
                                        <p:tgtEl>
                                          <p:spTgt spid="707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0736"/>
                                        </p:tgtEl>
                                        <p:attrNameLst>
                                          <p:attrName>style.visibility</p:attrName>
                                        </p:attrNameLst>
                                      </p:cBhvr>
                                      <p:to>
                                        <p:strVal val="visible"/>
                                      </p:to>
                                    </p:set>
                                    <p:animEffect transition="in" filter="wipe(left)">
                                      <p:cBhvr>
                                        <p:cTn id="61" dur="500"/>
                                        <p:tgtEl>
                                          <p:spTgt spid="7073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0737"/>
                                        </p:tgtEl>
                                        <p:attrNameLst>
                                          <p:attrName>style.visibility</p:attrName>
                                        </p:attrNameLst>
                                      </p:cBhvr>
                                      <p:to>
                                        <p:strVal val="visible"/>
                                      </p:to>
                                    </p:set>
                                    <p:animEffect transition="in" filter="wipe(left)">
                                      <p:cBhvr>
                                        <p:cTn id="66" dur="500"/>
                                        <p:tgtEl>
                                          <p:spTgt spid="7073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0668"/>
                                        </p:tgtEl>
                                        <p:attrNameLst>
                                          <p:attrName>style.visibility</p:attrName>
                                        </p:attrNameLst>
                                      </p:cBhvr>
                                      <p:to>
                                        <p:strVal val="visible"/>
                                      </p:to>
                                    </p:set>
                                    <p:animEffect transition="in" filter="wipe(left)">
                                      <p:cBhvr>
                                        <p:cTn id="71" dur="500"/>
                                        <p:tgtEl>
                                          <p:spTgt spid="706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0669"/>
                                        </p:tgtEl>
                                        <p:attrNameLst>
                                          <p:attrName>style.visibility</p:attrName>
                                        </p:attrNameLst>
                                      </p:cBhvr>
                                      <p:to>
                                        <p:strVal val="visible"/>
                                      </p:to>
                                    </p:set>
                                    <p:animEffect transition="in" filter="wipe(left)">
                                      <p:cBhvr>
                                        <p:cTn id="76" dur="500"/>
                                        <p:tgtEl>
                                          <p:spTgt spid="70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autoUpdateAnimBg="0"/>
      <p:bldP spid="70666" grpId="0" autoUpdateAnimBg="0"/>
      <p:bldP spid="70667" grpId="0" autoUpdateAnimBg="0"/>
      <p:bldP spid="70668" grpId="0" autoUpdateAnimBg="0"/>
      <p:bldP spid="70669" grpId="0" autoUpdateAnimBg="0"/>
      <p:bldP spid="70729" grpId="0" autoUpdateAnimBg="0"/>
      <p:bldP spid="70730" grpId="0" autoUpdateAnimBg="0"/>
      <p:bldP spid="70731" grpId="0" autoUpdateAnimBg="0"/>
      <p:bldP spid="70732" grpId="0" autoUpdateAnimBg="0"/>
      <p:bldP spid="70733" grpId="0" autoUpdateAnimBg="0"/>
      <p:bldP spid="70734" grpId="0" autoUpdateAnimBg="0"/>
      <p:bldP spid="70735" grpId="0" autoUpdateAnimBg="0"/>
      <p:bldP spid="70736" grpId="0" autoUpdateAnimBg="0"/>
      <p:bldP spid="7073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 Box 5"/>
          <p:cNvSpPr txBox="1">
            <a:spLocks noChangeArrowheads="1"/>
          </p:cNvSpPr>
          <p:nvPr/>
        </p:nvSpPr>
        <p:spPr bwMode="auto">
          <a:xfrm>
            <a:off x="827584" y="188640"/>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1686" name="Line 6"/>
          <p:cNvSpPr>
            <a:spLocks noChangeShapeType="1"/>
          </p:cNvSpPr>
          <p:nvPr/>
        </p:nvSpPr>
        <p:spPr bwMode="auto">
          <a:xfrm>
            <a:off x="873621"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1687" name="Line 7"/>
          <p:cNvSpPr>
            <a:spLocks noChangeShapeType="1"/>
          </p:cNvSpPr>
          <p:nvPr/>
        </p:nvSpPr>
        <p:spPr bwMode="auto">
          <a:xfrm>
            <a:off x="946646" y="1391965"/>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1688" name="Text Box 8"/>
          <p:cNvSpPr txBox="1">
            <a:spLocks noChangeArrowheads="1"/>
          </p:cNvSpPr>
          <p:nvPr/>
        </p:nvSpPr>
        <p:spPr bwMode="auto">
          <a:xfrm>
            <a:off x="862509" y="888727"/>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1689" name="Text Box 9"/>
          <p:cNvSpPr txBox="1">
            <a:spLocks noChangeArrowheads="1"/>
          </p:cNvSpPr>
          <p:nvPr/>
        </p:nvSpPr>
        <p:spPr bwMode="auto">
          <a:xfrm>
            <a:off x="430709" y="2184127"/>
            <a:ext cx="889158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1600">
                <a:latin typeface="Times New Roman" panose="02020603050405020304" pitchFamily="18" charset="0"/>
              </a:rPr>
              <a:t>1</a:t>
            </a:r>
            <a:r>
              <a:rPr lang="zh-CN" altLang="en-US" sz="1600">
                <a:latin typeface="Times New Roman" panose="02020603050405020304" pitchFamily="18" charset="0"/>
              </a:rPr>
              <a:t>）哈希函数是一个</a:t>
            </a:r>
            <a:r>
              <a:rPr lang="zh-CN" altLang="en-US" sz="1600">
                <a:solidFill>
                  <a:srgbClr val="FF0000"/>
                </a:solidFill>
                <a:latin typeface="Times New Roman" panose="02020603050405020304" pitchFamily="18" charset="0"/>
              </a:rPr>
              <a:t>映象</a:t>
            </a:r>
            <a:r>
              <a:rPr lang="zh-CN" altLang="en-US" sz="1600">
                <a:latin typeface="Times New Roman" panose="02020603050405020304" pitchFamily="18" charset="0"/>
              </a:rPr>
              <a:t>，</a:t>
            </a:r>
            <a:r>
              <a:rPr lang="zh-CN" altLang="en-US" sz="1600">
                <a:solidFill>
                  <a:srgbClr val="FF0000"/>
                </a:solidFill>
                <a:latin typeface="Times New Roman" panose="02020603050405020304" pitchFamily="18" charset="0"/>
              </a:rPr>
              <a:t>即将关键字的集合映</a:t>
            </a:r>
          </a:p>
          <a:p>
            <a:pPr>
              <a:lnSpc>
                <a:spcPct val="110000"/>
              </a:lnSpc>
            </a:pPr>
            <a:r>
              <a:rPr lang="zh-CN" altLang="en-US" sz="1600">
                <a:solidFill>
                  <a:srgbClr val="FF0000"/>
                </a:solidFill>
                <a:latin typeface="Times New Roman" panose="02020603050405020304" pitchFamily="18" charset="0"/>
              </a:rPr>
              <a:t>     射到某个地址集合上</a:t>
            </a:r>
            <a:r>
              <a:rPr lang="zh-CN" altLang="en-US" sz="1600">
                <a:latin typeface="Times New Roman" panose="02020603050405020304" pitchFamily="18" charset="0"/>
              </a:rPr>
              <a:t>， 它的设置很灵活，只</a:t>
            </a:r>
          </a:p>
          <a:p>
            <a:pPr>
              <a:lnSpc>
                <a:spcPct val="110000"/>
              </a:lnSpc>
            </a:pPr>
            <a:r>
              <a:rPr lang="zh-CN" altLang="en-US" sz="1600">
                <a:latin typeface="Times New Roman" panose="02020603050405020304" pitchFamily="18" charset="0"/>
              </a:rPr>
              <a:t>    要这个地址集合的 大小不超出允许范围即可；</a:t>
            </a:r>
          </a:p>
        </p:txBody>
      </p:sp>
      <p:sp>
        <p:nvSpPr>
          <p:cNvPr id="71690" name="Text Box 10"/>
          <p:cNvSpPr txBox="1">
            <a:spLocks noChangeArrowheads="1"/>
          </p:cNvSpPr>
          <p:nvPr/>
        </p:nvSpPr>
        <p:spPr bwMode="auto">
          <a:xfrm>
            <a:off x="995859" y="1607865"/>
            <a:ext cx="5341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从这个例子可见：</a:t>
            </a:r>
          </a:p>
        </p:txBody>
      </p:sp>
      <p:sp>
        <p:nvSpPr>
          <p:cNvPr id="71691" name="Rectangle 11"/>
          <p:cNvSpPr>
            <a:spLocks noChangeArrowheads="1"/>
          </p:cNvSpPr>
          <p:nvPr/>
        </p:nvSpPr>
        <p:spPr bwMode="auto">
          <a:xfrm>
            <a:off x="502146" y="3865290"/>
            <a:ext cx="8677275" cy="147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800">
                <a:solidFill>
                  <a:srgbClr val="000066"/>
                </a:solidFill>
                <a:ea typeface="楷体_GB2312" pitchFamily="49" charset="-122"/>
              </a:rPr>
              <a:t>2</a:t>
            </a:r>
            <a:r>
              <a:rPr lang="zh-CN" altLang="en-US" sz="2800">
                <a:solidFill>
                  <a:srgbClr val="000066"/>
                </a:solidFill>
                <a:ea typeface="楷体_GB2312" pitchFamily="49" charset="-122"/>
              </a:rPr>
              <a:t>）由于哈希函数是一个</a:t>
            </a:r>
            <a:r>
              <a:rPr lang="zh-CN" altLang="en-US" sz="2800">
                <a:solidFill>
                  <a:srgbClr val="FF0000"/>
                </a:solidFill>
                <a:ea typeface="楷体_GB2312" pitchFamily="49" charset="-122"/>
              </a:rPr>
              <a:t>压缩映象</a:t>
            </a:r>
            <a:r>
              <a:rPr lang="zh-CN" altLang="en-US" sz="2800">
                <a:solidFill>
                  <a:srgbClr val="000066"/>
                </a:solidFill>
                <a:ea typeface="楷体_GB2312" pitchFamily="49" charset="-122"/>
              </a:rPr>
              <a:t>，因此，在一 般情况下，很容易产生“</a:t>
            </a:r>
            <a:r>
              <a:rPr lang="zh-CN" altLang="en-US" sz="2800">
                <a:solidFill>
                  <a:srgbClr val="FF0000"/>
                </a:solidFill>
                <a:ea typeface="楷体_GB2312" pitchFamily="49" charset="-122"/>
              </a:rPr>
              <a:t>冲突</a:t>
            </a:r>
            <a:r>
              <a:rPr lang="zh-CN" altLang="en-US" sz="2800">
                <a:solidFill>
                  <a:srgbClr val="000066"/>
                </a:solidFill>
                <a:ea typeface="楷体_GB2312" pitchFamily="49" charset="-122"/>
              </a:rPr>
              <a:t>”现象，</a:t>
            </a:r>
          </a:p>
          <a:p>
            <a:pPr>
              <a:lnSpc>
                <a:spcPct val="110000"/>
              </a:lnSpc>
            </a:pPr>
            <a:r>
              <a:rPr lang="zh-CN" altLang="en-US" sz="2800">
                <a:solidFill>
                  <a:srgbClr val="000066"/>
                </a:solidFill>
                <a:ea typeface="楷体_GB2312" pitchFamily="49" charset="-122"/>
              </a:rPr>
              <a:t>       即： </a:t>
            </a:r>
            <a:r>
              <a:rPr lang="en-US" altLang="zh-CN" sz="2800">
                <a:solidFill>
                  <a:srgbClr val="FF0000"/>
                </a:solidFill>
                <a:ea typeface="楷体_GB2312" pitchFamily="49" charset="-122"/>
              </a:rPr>
              <a:t>key1</a:t>
            </a:r>
            <a:r>
              <a:rPr lang="en-US" altLang="zh-CN" sz="2800">
                <a:solidFill>
                  <a:srgbClr val="FF0000"/>
                </a:solidFill>
                <a:ea typeface="楷体_GB2312" pitchFamily="49" charset="-122"/>
                <a:sym typeface="Symbol" panose="05050102010706020507" pitchFamily="18" charset="2"/>
              </a:rPr>
              <a:t></a:t>
            </a:r>
            <a:r>
              <a:rPr lang="en-US" altLang="zh-CN" sz="2800">
                <a:solidFill>
                  <a:srgbClr val="FF0000"/>
                </a:solidFill>
                <a:ea typeface="楷体_GB2312" pitchFamily="49" charset="-122"/>
              </a:rPr>
              <a:t> key2</a:t>
            </a:r>
            <a:r>
              <a:rPr lang="zh-CN" altLang="en-US" sz="2800">
                <a:solidFill>
                  <a:srgbClr val="FF0000"/>
                </a:solidFill>
                <a:ea typeface="楷体_GB2312" pitchFamily="49" charset="-122"/>
              </a:rPr>
              <a:t>，而  </a:t>
            </a:r>
            <a:r>
              <a:rPr lang="en-US" altLang="zh-CN" sz="2800">
                <a:solidFill>
                  <a:srgbClr val="FF0000"/>
                </a:solidFill>
                <a:ea typeface="楷体_GB2312" pitchFamily="49" charset="-122"/>
              </a:rPr>
              <a:t>f(key1) = (key2)</a:t>
            </a:r>
            <a:r>
              <a:rPr lang="zh-CN" altLang="en-US" sz="2800">
                <a:solidFill>
                  <a:srgbClr val="FF0000"/>
                </a:solidFill>
                <a:ea typeface="楷体_GB2312" pitchFamily="49" charset="-122"/>
              </a:rPr>
              <a:t>。</a:t>
            </a:r>
          </a:p>
        </p:txBody>
      </p:sp>
    </p:spTree>
    <p:extLst>
      <p:ext uri="{BB962C8B-B14F-4D97-AF65-F5344CB8AC3E}">
        <p14:creationId xmlns:p14="http://schemas.microsoft.com/office/powerpoint/2010/main" val="4214296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strips(upLeft)">
                                      <p:cBhvr>
                                        <p:cTn id="7" dur="500"/>
                                        <p:tgtEl>
                                          <p:spTgt spid="71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71691"/>
                                        </p:tgtEl>
                                        <p:attrNameLst>
                                          <p:attrName>style.visibility</p:attrName>
                                        </p:attrNameLst>
                                      </p:cBhvr>
                                      <p:to>
                                        <p:strVal val="visible"/>
                                      </p:to>
                                    </p:set>
                                    <p:animEffect transition="in" filter="strips(upLeft)">
                                      <p:cBhvr>
                                        <p:cTn id="12" dur="500"/>
                                        <p:tgtEl>
                                          <p:spTgt spid="7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utoUpdateAnimBg="0"/>
      <p:bldP spid="7169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826317" y="188640"/>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2710" name="Line 6"/>
          <p:cNvSpPr>
            <a:spLocks noChangeShapeType="1"/>
          </p:cNvSpPr>
          <p:nvPr/>
        </p:nvSpPr>
        <p:spPr bwMode="auto">
          <a:xfrm>
            <a:off x="872354"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2711" name="Line 7"/>
          <p:cNvSpPr>
            <a:spLocks noChangeShapeType="1"/>
          </p:cNvSpPr>
          <p:nvPr/>
        </p:nvSpPr>
        <p:spPr bwMode="auto">
          <a:xfrm>
            <a:off x="945379" y="1391965"/>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2712" name="Text Box 8"/>
          <p:cNvSpPr txBox="1">
            <a:spLocks noChangeArrowheads="1"/>
          </p:cNvSpPr>
          <p:nvPr/>
        </p:nvSpPr>
        <p:spPr bwMode="auto">
          <a:xfrm>
            <a:off x="861242" y="888727"/>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2713" name="Text Box 9"/>
          <p:cNvSpPr txBox="1">
            <a:spLocks noChangeArrowheads="1"/>
          </p:cNvSpPr>
          <p:nvPr/>
        </p:nvSpPr>
        <p:spPr bwMode="auto">
          <a:xfrm>
            <a:off x="380229" y="1661840"/>
            <a:ext cx="8763000" cy="169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marL="3810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30000"/>
              </a:lnSpc>
            </a:pPr>
            <a:r>
              <a:rPr lang="en-US" altLang="zh-CN" sz="2800">
                <a:solidFill>
                  <a:srgbClr val="000066"/>
                </a:solidFill>
                <a:latin typeface="楷体_GB2312" pitchFamily="49" charset="-122"/>
                <a:ea typeface="楷体_GB2312" pitchFamily="49" charset="-122"/>
              </a:rPr>
              <a:t>3) </a:t>
            </a:r>
            <a:r>
              <a:rPr lang="zh-CN" altLang="en-US" sz="2800">
                <a:solidFill>
                  <a:srgbClr val="000066"/>
                </a:solidFill>
                <a:latin typeface="楷体_GB2312" pitchFamily="49" charset="-122"/>
                <a:ea typeface="楷体_GB2312" pitchFamily="49" charset="-122"/>
              </a:rPr>
              <a:t>很难找到一个</a:t>
            </a:r>
            <a:r>
              <a:rPr lang="zh-CN" altLang="en-US" sz="2800">
                <a:solidFill>
                  <a:srgbClr val="FF0000"/>
                </a:solidFill>
                <a:latin typeface="楷体_GB2312" pitchFamily="49" charset="-122"/>
                <a:ea typeface="楷体_GB2312" pitchFamily="49" charset="-122"/>
              </a:rPr>
              <a:t>不</a:t>
            </a:r>
            <a:r>
              <a:rPr lang="zh-CN" altLang="en-US" sz="2800">
                <a:solidFill>
                  <a:srgbClr val="000066"/>
                </a:solidFill>
                <a:latin typeface="楷体_GB2312" pitchFamily="49" charset="-122"/>
                <a:ea typeface="楷体_GB2312" pitchFamily="49" charset="-122"/>
              </a:rPr>
              <a:t>产生冲突的哈希函数。</a:t>
            </a:r>
          </a:p>
          <a:p>
            <a:pPr lvl="2">
              <a:lnSpc>
                <a:spcPct val="130000"/>
              </a:lnSpc>
            </a:pPr>
            <a:r>
              <a:rPr lang="zh-CN" altLang="en-US" sz="2800">
                <a:solidFill>
                  <a:srgbClr val="000066"/>
                </a:solidFill>
                <a:latin typeface="楷体_GB2312" pitchFamily="49" charset="-122"/>
                <a:ea typeface="楷体_GB2312" pitchFamily="49" charset="-122"/>
              </a:rPr>
              <a:t>   一般情况下，只能选择</a:t>
            </a:r>
            <a:r>
              <a:rPr lang="zh-CN" altLang="en-US" sz="2800">
                <a:solidFill>
                  <a:srgbClr val="FF0000"/>
                </a:solidFill>
                <a:latin typeface="楷体_GB2312" pitchFamily="49" charset="-122"/>
                <a:ea typeface="楷体_GB2312" pitchFamily="49" charset="-122"/>
              </a:rPr>
              <a:t>恰当</a:t>
            </a:r>
            <a:r>
              <a:rPr lang="zh-CN" altLang="en-US" sz="2800">
                <a:solidFill>
                  <a:srgbClr val="000066"/>
                </a:solidFill>
                <a:latin typeface="楷体_GB2312" pitchFamily="49" charset="-122"/>
                <a:ea typeface="楷体_GB2312" pitchFamily="49" charset="-122"/>
              </a:rPr>
              <a:t>的哈希函数，</a:t>
            </a:r>
          </a:p>
          <a:p>
            <a:pPr lvl="2">
              <a:lnSpc>
                <a:spcPct val="130000"/>
              </a:lnSpc>
            </a:pPr>
            <a:r>
              <a:rPr lang="zh-CN" altLang="en-US" sz="2800">
                <a:solidFill>
                  <a:srgbClr val="000066"/>
                </a:solidFill>
                <a:latin typeface="楷体_GB2312" pitchFamily="49" charset="-122"/>
                <a:ea typeface="楷体_GB2312" pitchFamily="49" charset="-122"/>
              </a:rPr>
              <a:t>   </a:t>
            </a:r>
            <a:r>
              <a:rPr lang="zh-CN" altLang="en-US" sz="2800">
                <a:solidFill>
                  <a:srgbClr val="FF0000"/>
                </a:solidFill>
                <a:latin typeface="楷体_GB2312" pitchFamily="49" charset="-122"/>
                <a:ea typeface="楷体_GB2312" pitchFamily="49" charset="-122"/>
              </a:rPr>
              <a:t>使冲突尽可能少地产生</a:t>
            </a:r>
            <a:r>
              <a:rPr lang="zh-CN" altLang="en-US" sz="2800">
                <a:solidFill>
                  <a:srgbClr val="000066"/>
                </a:solidFill>
                <a:latin typeface="楷体_GB2312" pitchFamily="49" charset="-122"/>
                <a:ea typeface="楷体_GB2312" pitchFamily="49" charset="-122"/>
              </a:rPr>
              <a:t>。</a:t>
            </a:r>
          </a:p>
        </p:txBody>
      </p:sp>
      <p:sp>
        <p:nvSpPr>
          <p:cNvPr id="72714" name="Text Box 10"/>
          <p:cNvSpPr txBox="1">
            <a:spLocks noChangeArrowheads="1"/>
          </p:cNvSpPr>
          <p:nvPr/>
        </p:nvSpPr>
        <p:spPr bwMode="auto">
          <a:xfrm>
            <a:off x="533400" y="3644900"/>
            <a:ext cx="86106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t>   </a:t>
            </a:r>
            <a:r>
              <a:rPr lang="zh-CN" altLang="en-US"/>
              <a:t>因此，在构造这种特殊的“查找表” 时，除了需要选择一个</a:t>
            </a:r>
            <a:r>
              <a:rPr lang="zh-CN" altLang="en-US">
                <a:latin typeface="Times New Roman" panose="02020603050405020304" pitchFamily="18" charset="0"/>
              </a:rPr>
              <a:t>“</a:t>
            </a:r>
            <a:r>
              <a:rPr lang="zh-CN" altLang="en-US">
                <a:solidFill>
                  <a:srgbClr val="FF0000"/>
                </a:solidFill>
              </a:rPr>
              <a:t>好</a:t>
            </a:r>
            <a:r>
              <a:rPr lang="zh-CN" altLang="en-US">
                <a:latin typeface="Times New Roman" panose="02020603050405020304" pitchFamily="18" charset="0"/>
              </a:rPr>
              <a:t>”</a:t>
            </a:r>
            <a:r>
              <a:rPr lang="en-US" altLang="zh-CN"/>
              <a:t>(</a:t>
            </a:r>
            <a:r>
              <a:rPr lang="zh-CN" altLang="en-US"/>
              <a:t>尽可能少产生冲突</a:t>
            </a:r>
            <a:r>
              <a:rPr lang="en-US" altLang="zh-CN"/>
              <a:t>)</a:t>
            </a:r>
            <a:r>
              <a:rPr lang="zh-CN" altLang="en-US"/>
              <a:t>的哈希函数之外；还需要找到一种</a:t>
            </a:r>
            <a:r>
              <a:rPr lang="zh-CN" altLang="en-US">
                <a:latin typeface="Times New Roman" panose="02020603050405020304" pitchFamily="18" charset="0"/>
              </a:rPr>
              <a:t>“</a:t>
            </a:r>
            <a:r>
              <a:rPr lang="zh-CN" altLang="en-US">
                <a:solidFill>
                  <a:srgbClr val="FF0000"/>
                </a:solidFill>
              </a:rPr>
              <a:t>处理冲突</a:t>
            </a:r>
            <a:r>
              <a:rPr lang="zh-CN" altLang="en-US">
                <a:latin typeface="Times New Roman" panose="02020603050405020304" pitchFamily="18" charset="0"/>
              </a:rPr>
              <a:t>”</a:t>
            </a:r>
            <a:r>
              <a:rPr lang="zh-CN" altLang="en-US"/>
              <a:t> 的方法。</a:t>
            </a:r>
          </a:p>
        </p:txBody>
      </p:sp>
    </p:spTree>
    <p:extLst>
      <p:ext uri="{BB962C8B-B14F-4D97-AF65-F5344CB8AC3E}">
        <p14:creationId xmlns:p14="http://schemas.microsoft.com/office/powerpoint/2010/main" val="2284666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strips(downRight)">
                                      <p:cBhvr>
                                        <p:cTn id="7" dur="500"/>
                                        <p:tgtEl>
                                          <p:spTgt spid="72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4"/>
                                        </p:tgtEl>
                                        <p:attrNameLst>
                                          <p:attrName>style.visibility</p:attrName>
                                        </p:attrNameLst>
                                      </p:cBhvr>
                                      <p:to>
                                        <p:strVal val="visible"/>
                                      </p:to>
                                    </p:set>
                                    <p:animEffect transition="in" filter="wipe(left)">
                                      <p:cBhvr>
                                        <p:cTn id="12"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utoUpdateAnimBg="0"/>
      <p:bldP spid="7271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ext Box 5"/>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3734"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3735"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3736" name="Text Box 8"/>
          <p:cNvSpPr txBox="1">
            <a:spLocks noChangeArrowheads="1"/>
          </p:cNvSpPr>
          <p:nvPr/>
        </p:nvSpPr>
        <p:spPr bwMode="auto">
          <a:xfrm>
            <a:off x="827088" y="76517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3737" name="Text Box 9"/>
          <p:cNvSpPr txBox="1">
            <a:spLocks noChangeArrowheads="1"/>
          </p:cNvSpPr>
          <p:nvPr/>
        </p:nvSpPr>
        <p:spPr bwMode="auto">
          <a:xfrm>
            <a:off x="800100" y="1685925"/>
            <a:ext cx="3411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a:latin typeface="Times New Roman" panose="02020603050405020304" pitchFamily="18" charset="0"/>
              </a:rPr>
              <a:t>哈希表的定义：</a:t>
            </a:r>
          </a:p>
        </p:txBody>
      </p:sp>
      <p:sp>
        <p:nvSpPr>
          <p:cNvPr id="73738" name="Text Box 10"/>
          <p:cNvSpPr txBox="1">
            <a:spLocks noChangeArrowheads="1"/>
          </p:cNvSpPr>
          <p:nvPr/>
        </p:nvSpPr>
        <p:spPr bwMode="auto">
          <a:xfrm>
            <a:off x="800100" y="2216150"/>
            <a:ext cx="8093075"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a:latin typeface="Times New Roman" panose="02020603050405020304" pitchFamily="18" charset="0"/>
              </a:rPr>
              <a:t>   </a:t>
            </a:r>
            <a:r>
              <a:rPr lang="zh-CN" altLang="en-US">
                <a:latin typeface="Times New Roman" panose="02020603050405020304" pitchFamily="18" charset="0"/>
              </a:rPr>
              <a:t>根据设定的哈希函数 </a:t>
            </a:r>
            <a:r>
              <a:rPr lang="en-US" altLang="zh-CN">
                <a:solidFill>
                  <a:srgbClr val="FF0000"/>
                </a:solidFill>
                <a:latin typeface="Times New Roman" panose="02020603050405020304" pitchFamily="18" charset="0"/>
              </a:rPr>
              <a:t>H(key)</a:t>
            </a:r>
            <a:r>
              <a:rPr lang="en-US" altLang="zh-CN">
                <a:latin typeface="Times New Roman" panose="02020603050405020304" pitchFamily="18" charset="0"/>
              </a:rPr>
              <a:t> </a:t>
            </a:r>
            <a:r>
              <a:rPr lang="zh-CN" altLang="en-US">
                <a:latin typeface="Times New Roman" panose="02020603050405020304" pitchFamily="18" charset="0"/>
              </a:rPr>
              <a:t>和所选中的处理冲突的方法，将</a:t>
            </a:r>
            <a:r>
              <a:rPr lang="zh-CN" altLang="en-US">
                <a:solidFill>
                  <a:srgbClr val="FF0000"/>
                </a:solidFill>
                <a:latin typeface="Times New Roman" panose="02020603050405020304" pitchFamily="18" charset="0"/>
              </a:rPr>
              <a:t>一组关键字映象到一个有限的、地址连续的地址集 </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区间</a:t>
            </a:r>
            <a:r>
              <a:rPr lang="en-US" altLang="zh-CN">
                <a:solidFill>
                  <a:srgbClr val="FF0000"/>
                </a:solidFill>
                <a:latin typeface="Times New Roman" panose="02020603050405020304" pitchFamily="18" charset="0"/>
              </a:rPr>
              <a:t>) </a:t>
            </a:r>
            <a:r>
              <a:rPr lang="zh-CN" altLang="en-US">
                <a:solidFill>
                  <a:srgbClr val="FF0000"/>
                </a:solidFill>
                <a:latin typeface="Times New Roman" panose="02020603050405020304" pitchFamily="18" charset="0"/>
              </a:rPr>
              <a:t>上，并以关键字在地址集中的“象”作为相应记录在表中的存储位置</a:t>
            </a:r>
            <a:r>
              <a:rPr lang="zh-CN" altLang="en-US">
                <a:latin typeface="Times New Roman" panose="02020603050405020304" pitchFamily="18" charset="0"/>
              </a:rPr>
              <a:t>，如此构造所得的查找表称之为“</a:t>
            </a:r>
            <a:r>
              <a:rPr lang="zh-CN" altLang="en-US">
                <a:solidFill>
                  <a:srgbClr val="FF0000"/>
                </a:solidFill>
                <a:latin typeface="Times New Roman" panose="02020603050405020304" pitchFamily="18" charset="0"/>
              </a:rPr>
              <a:t>哈希表</a:t>
            </a:r>
            <a:r>
              <a:rPr lang="zh-CN" altLang="en-US">
                <a:latin typeface="Times New Roman" panose="02020603050405020304" pitchFamily="18" charset="0"/>
              </a:rPr>
              <a:t>”。</a:t>
            </a:r>
          </a:p>
        </p:txBody>
      </p:sp>
    </p:spTree>
    <p:extLst>
      <p:ext uri="{BB962C8B-B14F-4D97-AF65-F5344CB8AC3E}">
        <p14:creationId xmlns:p14="http://schemas.microsoft.com/office/powerpoint/2010/main" val="268156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73737"/>
                                        </p:tgtEl>
                                        <p:attrNameLst>
                                          <p:attrName>style.visibility</p:attrName>
                                        </p:attrNameLst>
                                      </p:cBhvr>
                                      <p:to>
                                        <p:strVal val="visible"/>
                                      </p:to>
                                    </p:set>
                                    <p:animEffect transition="in" filter="strips(downRight)">
                                      <p:cBhvr>
                                        <p:cTn id="7" dur="300"/>
                                        <p:tgtEl>
                                          <p:spTgt spid="73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strips(downRight)">
                                      <p:cBhvr>
                                        <p:cTn id="1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autoUpdateAnimBg="0"/>
      <p:bldP spid="7373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5"/>
          <p:cNvSpPr txBox="1">
            <a:spLocks noChangeArrowheads="1"/>
          </p:cNvSpPr>
          <p:nvPr/>
        </p:nvSpPr>
        <p:spPr bwMode="auto">
          <a:xfrm>
            <a:off x="827584" y="188640"/>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smtClean="0">
                <a:latin typeface="Arial" panose="020B0604020202020204" pitchFamily="34" charset="0"/>
              </a:rPr>
              <a:t>第</a:t>
            </a:r>
            <a:r>
              <a:rPr kumimoji="0" lang="en-US" altLang="zh-CN" sz="2400" dirty="0" smtClean="0">
                <a:latin typeface="Arial" panose="020B0604020202020204" pitchFamily="34" charset="0"/>
              </a:rPr>
              <a:t>6</a:t>
            </a:r>
            <a:r>
              <a:rPr kumimoji="0" lang="zh-CN" altLang="en-US" sz="2400" dirty="0" smtClean="0">
                <a:latin typeface="Arial" panose="020B0604020202020204" pitchFamily="34" charset="0"/>
              </a:rPr>
              <a:t>章  </a:t>
            </a:r>
            <a:r>
              <a:rPr kumimoji="0" lang="zh-CN" altLang="en-US" sz="2400" dirty="0">
                <a:latin typeface="Arial" panose="020B0604020202020204" pitchFamily="34" charset="0"/>
              </a:rPr>
              <a:t>查找</a:t>
            </a:r>
          </a:p>
        </p:txBody>
      </p:sp>
      <p:sp>
        <p:nvSpPr>
          <p:cNvPr id="74758" name="Line 6"/>
          <p:cNvSpPr>
            <a:spLocks noChangeShapeType="1"/>
          </p:cNvSpPr>
          <p:nvPr/>
        </p:nvSpPr>
        <p:spPr bwMode="auto">
          <a:xfrm>
            <a:off x="873621"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4759" name="Line 7"/>
          <p:cNvSpPr>
            <a:spLocks noChangeShapeType="1"/>
          </p:cNvSpPr>
          <p:nvPr/>
        </p:nvSpPr>
        <p:spPr bwMode="auto">
          <a:xfrm>
            <a:off x="946646" y="1391965"/>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4760" name="Text Box 8"/>
          <p:cNvSpPr txBox="1">
            <a:spLocks noChangeArrowheads="1"/>
          </p:cNvSpPr>
          <p:nvPr/>
        </p:nvSpPr>
        <p:spPr bwMode="auto">
          <a:xfrm>
            <a:off x="862509" y="888727"/>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4761" name="Text Box 9"/>
          <p:cNvSpPr txBox="1">
            <a:spLocks noChangeArrowheads="1"/>
          </p:cNvSpPr>
          <p:nvPr/>
        </p:nvSpPr>
        <p:spPr bwMode="auto">
          <a:xfrm>
            <a:off x="5183684" y="888727"/>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74762" name="Text Box 10"/>
          <p:cNvSpPr txBox="1">
            <a:spLocks noChangeArrowheads="1"/>
          </p:cNvSpPr>
          <p:nvPr/>
        </p:nvSpPr>
        <p:spPr bwMode="auto">
          <a:xfrm>
            <a:off x="558800" y="1673225"/>
            <a:ext cx="71389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latin typeface="Times New Roman" panose="02020603050405020304" pitchFamily="18" charset="0"/>
              </a:rPr>
              <a:t>   </a:t>
            </a:r>
            <a:r>
              <a:rPr lang="zh-CN" altLang="en-US">
                <a:latin typeface="Times New Roman" panose="02020603050405020304" pitchFamily="18" charset="0"/>
              </a:rPr>
              <a:t>对</a:t>
            </a:r>
            <a:r>
              <a:rPr lang="zh-CN" altLang="en-US">
                <a:solidFill>
                  <a:srgbClr val="FF0000"/>
                </a:solidFill>
                <a:latin typeface="Times New Roman" panose="02020603050405020304" pitchFamily="18" charset="0"/>
              </a:rPr>
              <a:t>数字</a:t>
            </a:r>
            <a:r>
              <a:rPr lang="zh-CN" altLang="en-US">
                <a:latin typeface="Times New Roman" panose="02020603050405020304" pitchFamily="18" charset="0"/>
              </a:rPr>
              <a:t>的关键字可有下列构造方法：</a:t>
            </a:r>
          </a:p>
        </p:txBody>
      </p:sp>
      <p:sp>
        <p:nvSpPr>
          <p:cNvPr id="74763" name="Rectangle 11"/>
          <p:cNvSpPr>
            <a:spLocks noChangeArrowheads="1"/>
          </p:cNvSpPr>
          <p:nvPr/>
        </p:nvSpPr>
        <p:spPr bwMode="auto">
          <a:xfrm>
            <a:off x="1258888" y="5157788"/>
            <a:ext cx="71294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latin typeface="Times New Roman" panose="02020603050405020304" pitchFamily="18" charset="0"/>
              </a:rPr>
              <a:t>    </a:t>
            </a:r>
            <a:r>
              <a:rPr lang="zh-CN" altLang="en-US">
                <a:latin typeface="Times New Roman" panose="02020603050405020304" pitchFamily="18" charset="0"/>
              </a:rPr>
              <a:t>若是</a:t>
            </a:r>
            <a:r>
              <a:rPr lang="zh-CN" altLang="en-US">
                <a:solidFill>
                  <a:srgbClr val="FF0000"/>
                </a:solidFill>
                <a:latin typeface="Times New Roman" panose="02020603050405020304" pitchFamily="18" charset="0"/>
              </a:rPr>
              <a:t>非数字</a:t>
            </a:r>
            <a:r>
              <a:rPr lang="zh-CN" altLang="en-US">
                <a:latin typeface="Times New Roman" panose="02020603050405020304" pitchFamily="18" charset="0"/>
              </a:rPr>
              <a:t>关键字，则需先对其进行</a:t>
            </a:r>
          </a:p>
          <a:p>
            <a:pPr>
              <a:lnSpc>
                <a:spcPct val="120000"/>
              </a:lnSpc>
            </a:pPr>
            <a:r>
              <a:rPr lang="zh-CN" altLang="en-US">
                <a:solidFill>
                  <a:srgbClr val="FF0000"/>
                </a:solidFill>
                <a:latin typeface="Times New Roman" panose="02020603050405020304" pitchFamily="18" charset="0"/>
              </a:rPr>
              <a:t>数字化</a:t>
            </a:r>
            <a:r>
              <a:rPr lang="zh-CN" altLang="en-US">
                <a:latin typeface="Times New Roman" panose="02020603050405020304" pitchFamily="18" charset="0"/>
              </a:rPr>
              <a:t>处理。</a:t>
            </a:r>
          </a:p>
        </p:txBody>
      </p:sp>
      <p:sp>
        <p:nvSpPr>
          <p:cNvPr id="74764" name="Text Box 12">
            <a:hlinkClick r:id="" action="ppaction://hlinkshowjump?jump=nextslide" highlightClick="1"/>
          </p:cNvPr>
          <p:cNvSpPr txBox="1">
            <a:spLocks noChangeArrowheads="1"/>
          </p:cNvSpPr>
          <p:nvPr/>
        </p:nvSpPr>
        <p:spPr bwMode="auto">
          <a:xfrm>
            <a:off x="1265238" y="2530475"/>
            <a:ext cx="263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1. </a:t>
            </a:r>
            <a:r>
              <a:rPr lang="zh-CN" altLang="en-US">
                <a:solidFill>
                  <a:srgbClr val="FF0000"/>
                </a:solidFill>
                <a:latin typeface="Times New Roman" panose="02020603050405020304" pitchFamily="18" charset="0"/>
              </a:rPr>
              <a:t>直接定址法</a:t>
            </a:r>
          </a:p>
        </p:txBody>
      </p:sp>
      <p:sp>
        <p:nvSpPr>
          <p:cNvPr id="74765" name="Text Box 13">
            <a:hlinkClick r:id="" action="ppaction://noaction" highlightClick="1"/>
          </p:cNvPr>
          <p:cNvSpPr txBox="1">
            <a:spLocks noChangeArrowheads="1"/>
          </p:cNvSpPr>
          <p:nvPr/>
        </p:nvSpPr>
        <p:spPr bwMode="auto">
          <a:xfrm>
            <a:off x="1244600" y="3986213"/>
            <a:ext cx="2630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3. </a:t>
            </a:r>
            <a:r>
              <a:rPr lang="zh-CN" altLang="en-US">
                <a:solidFill>
                  <a:srgbClr val="FF0000"/>
                </a:solidFill>
                <a:latin typeface="Times New Roman" panose="02020603050405020304" pitchFamily="18" charset="0"/>
              </a:rPr>
              <a:t>平方取中法</a:t>
            </a:r>
          </a:p>
        </p:txBody>
      </p:sp>
      <p:sp>
        <p:nvSpPr>
          <p:cNvPr id="74766" name="Text Box 14">
            <a:hlinkClick r:id="" action="ppaction://noaction" highlightClick="1"/>
          </p:cNvPr>
          <p:cNvSpPr txBox="1">
            <a:spLocks noChangeArrowheads="1"/>
          </p:cNvSpPr>
          <p:nvPr/>
        </p:nvSpPr>
        <p:spPr bwMode="auto">
          <a:xfrm>
            <a:off x="5435600" y="3267075"/>
            <a:ext cx="2630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5. </a:t>
            </a:r>
            <a:r>
              <a:rPr lang="zh-CN" altLang="en-US">
                <a:solidFill>
                  <a:srgbClr val="FF0000"/>
                </a:solidFill>
                <a:latin typeface="Times New Roman" panose="02020603050405020304" pitchFamily="18" charset="0"/>
              </a:rPr>
              <a:t>除留余数法</a:t>
            </a:r>
          </a:p>
        </p:txBody>
      </p:sp>
      <p:sp>
        <p:nvSpPr>
          <p:cNvPr id="74767" name="Text Box 15">
            <a:hlinkClick r:id="" action="ppaction://noaction" highlightClick="1"/>
          </p:cNvPr>
          <p:cNvSpPr txBox="1">
            <a:spLocks noChangeArrowheads="1"/>
          </p:cNvSpPr>
          <p:nvPr/>
        </p:nvSpPr>
        <p:spPr bwMode="auto">
          <a:xfrm>
            <a:off x="5435600" y="2546350"/>
            <a:ext cx="1814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4. </a:t>
            </a:r>
            <a:r>
              <a:rPr lang="zh-CN" altLang="en-US">
                <a:solidFill>
                  <a:srgbClr val="FF0000"/>
                </a:solidFill>
                <a:latin typeface="Times New Roman" panose="02020603050405020304" pitchFamily="18" charset="0"/>
              </a:rPr>
              <a:t>折叠法</a:t>
            </a:r>
          </a:p>
        </p:txBody>
      </p:sp>
      <p:sp>
        <p:nvSpPr>
          <p:cNvPr id="74768" name="Text Box 16">
            <a:hlinkClick r:id="" action="ppaction://noaction" highlightClick="1"/>
          </p:cNvPr>
          <p:cNvSpPr txBox="1">
            <a:spLocks noChangeArrowheads="1"/>
          </p:cNvSpPr>
          <p:nvPr/>
        </p:nvSpPr>
        <p:spPr bwMode="auto">
          <a:xfrm>
            <a:off x="5435600" y="4002088"/>
            <a:ext cx="2222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6. </a:t>
            </a:r>
            <a:r>
              <a:rPr lang="zh-CN" altLang="en-US">
                <a:solidFill>
                  <a:srgbClr val="FF0000"/>
                </a:solidFill>
                <a:latin typeface="Times New Roman" panose="02020603050405020304" pitchFamily="18" charset="0"/>
              </a:rPr>
              <a:t>随机数法</a:t>
            </a:r>
          </a:p>
        </p:txBody>
      </p:sp>
      <p:sp>
        <p:nvSpPr>
          <p:cNvPr id="74769" name="Text Box 17">
            <a:hlinkClick r:id="" action="ppaction://noaction"/>
          </p:cNvPr>
          <p:cNvSpPr txBox="1">
            <a:spLocks noChangeArrowheads="1"/>
          </p:cNvSpPr>
          <p:nvPr/>
        </p:nvSpPr>
        <p:spPr bwMode="auto">
          <a:xfrm>
            <a:off x="1265238" y="3267075"/>
            <a:ext cx="263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2. </a:t>
            </a:r>
            <a:r>
              <a:rPr lang="zh-CN" altLang="en-US">
                <a:solidFill>
                  <a:srgbClr val="FF0000"/>
                </a:solidFill>
                <a:latin typeface="Times New Roman" panose="02020603050405020304" pitchFamily="18" charset="0"/>
              </a:rPr>
              <a:t>数字分析法</a:t>
            </a:r>
          </a:p>
        </p:txBody>
      </p:sp>
    </p:spTree>
    <p:extLst>
      <p:ext uri="{BB962C8B-B14F-4D97-AF65-F5344CB8AC3E}">
        <p14:creationId xmlns:p14="http://schemas.microsoft.com/office/powerpoint/2010/main" val="1410055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61"/>
                                        </p:tgtEl>
                                        <p:attrNameLst>
                                          <p:attrName>style.visibility</p:attrName>
                                        </p:attrNameLst>
                                      </p:cBhvr>
                                      <p:to>
                                        <p:strVal val="visible"/>
                                      </p:to>
                                    </p:set>
                                    <p:animEffect transition="in" filter="wipe(left)">
                                      <p:cBhvr>
                                        <p:cTn id="7" dur="500"/>
                                        <p:tgtEl>
                                          <p:spTgt spid="747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wipe(left)">
                                      <p:cBhvr>
                                        <p:cTn id="12" dur="500"/>
                                        <p:tgtEl>
                                          <p:spTgt spid="7476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4764"/>
                                        </p:tgtEl>
                                        <p:attrNameLst>
                                          <p:attrName>style.visibility</p:attrName>
                                        </p:attrNameLst>
                                      </p:cBhvr>
                                      <p:to>
                                        <p:strVal val="visible"/>
                                      </p:to>
                                    </p:set>
                                    <p:animEffect transition="in" filter="wipe(left)">
                                      <p:cBhvr>
                                        <p:cTn id="16" dur="500"/>
                                        <p:tgtEl>
                                          <p:spTgt spid="74764"/>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4769"/>
                                        </p:tgtEl>
                                        <p:attrNameLst>
                                          <p:attrName>style.visibility</p:attrName>
                                        </p:attrNameLst>
                                      </p:cBhvr>
                                      <p:to>
                                        <p:strVal val="visible"/>
                                      </p:to>
                                    </p:set>
                                    <p:animEffect transition="in" filter="wipe(left)">
                                      <p:cBhvr>
                                        <p:cTn id="20" dur="500"/>
                                        <p:tgtEl>
                                          <p:spTgt spid="74769"/>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4765"/>
                                        </p:tgtEl>
                                        <p:attrNameLst>
                                          <p:attrName>style.visibility</p:attrName>
                                        </p:attrNameLst>
                                      </p:cBhvr>
                                      <p:to>
                                        <p:strVal val="visible"/>
                                      </p:to>
                                    </p:set>
                                    <p:animEffect transition="in" filter="wipe(left)">
                                      <p:cBhvr>
                                        <p:cTn id="24" dur="500"/>
                                        <p:tgtEl>
                                          <p:spTgt spid="74765"/>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74767"/>
                                        </p:tgtEl>
                                        <p:attrNameLst>
                                          <p:attrName>style.visibility</p:attrName>
                                        </p:attrNameLst>
                                      </p:cBhvr>
                                      <p:to>
                                        <p:strVal val="visible"/>
                                      </p:to>
                                    </p:set>
                                    <p:animEffect transition="in" filter="wipe(left)">
                                      <p:cBhvr>
                                        <p:cTn id="28" dur="500"/>
                                        <p:tgtEl>
                                          <p:spTgt spid="74767"/>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74766"/>
                                        </p:tgtEl>
                                        <p:attrNameLst>
                                          <p:attrName>style.visibility</p:attrName>
                                        </p:attrNameLst>
                                      </p:cBhvr>
                                      <p:to>
                                        <p:strVal val="visible"/>
                                      </p:to>
                                    </p:set>
                                    <p:animEffect transition="in" filter="wipe(left)">
                                      <p:cBhvr>
                                        <p:cTn id="32" dur="500"/>
                                        <p:tgtEl>
                                          <p:spTgt spid="74766"/>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74768"/>
                                        </p:tgtEl>
                                        <p:attrNameLst>
                                          <p:attrName>style.visibility</p:attrName>
                                        </p:attrNameLst>
                                      </p:cBhvr>
                                      <p:to>
                                        <p:strVal val="visible"/>
                                      </p:to>
                                    </p:set>
                                    <p:animEffect transition="in" filter="wipe(left)">
                                      <p:cBhvr>
                                        <p:cTn id="36" dur="500"/>
                                        <p:tgtEl>
                                          <p:spTgt spid="7476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4763"/>
                                        </p:tgtEl>
                                        <p:attrNameLst>
                                          <p:attrName>style.visibility</p:attrName>
                                        </p:attrNameLst>
                                      </p:cBhvr>
                                      <p:to>
                                        <p:strVal val="visible"/>
                                      </p:to>
                                    </p:set>
                                    <p:animEffect transition="in" filter="wipe(left)">
                                      <p:cBhvr>
                                        <p:cTn id="41" dur="500"/>
                                        <p:tgtEl>
                                          <p:spTgt spid="7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autoUpdateAnimBg="0"/>
      <p:bldP spid="74762" grpId="0" autoUpdateAnimBg="0"/>
      <p:bldP spid="74763" grpId="0" autoUpdateAnimBg="0"/>
      <p:bldP spid="74764" grpId="0" autoUpdateAnimBg="0"/>
      <p:bldP spid="74765" grpId="0" autoUpdateAnimBg="0"/>
      <p:bldP spid="74766" grpId="0" autoUpdateAnimBg="0"/>
      <p:bldP spid="74767" grpId="0" autoUpdateAnimBg="0"/>
      <p:bldP spid="74768" grpId="0" autoUpdateAnimBg="0"/>
      <p:bldP spid="7476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5782" name="Line 6"/>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5783" name="Line 7"/>
          <p:cNvSpPr>
            <a:spLocks noChangeShapeType="1"/>
          </p:cNvSpPr>
          <p:nvPr/>
        </p:nvSpPr>
        <p:spPr bwMode="auto">
          <a:xfrm>
            <a:off x="946646" y="146397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5784" name="Text Box 8"/>
          <p:cNvSpPr txBox="1">
            <a:spLocks noChangeArrowheads="1"/>
          </p:cNvSpPr>
          <p:nvPr/>
        </p:nvSpPr>
        <p:spPr bwMode="auto">
          <a:xfrm>
            <a:off x="862509" y="96073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5785" name="Text Box 9"/>
          <p:cNvSpPr txBox="1">
            <a:spLocks noChangeArrowheads="1"/>
          </p:cNvSpPr>
          <p:nvPr/>
        </p:nvSpPr>
        <p:spPr bwMode="auto">
          <a:xfrm>
            <a:off x="1547813" y="2205038"/>
            <a:ext cx="5487987"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a:latin typeface="Times New Roman" panose="02020603050405020304" pitchFamily="18" charset="0"/>
              </a:rPr>
              <a:t>哈希函数为关键字的线性函数</a:t>
            </a:r>
          </a:p>
          <a:p>
            <a:pPr lvl="2">
              <a:lnSpc>
                <a:spcPct val="140000"/>
              </a:lnSpc>
            </a:pPr>
            <a:r>
              <a:rPr lang="zh-CN" altLang="en-US">
                <a:latin typeface="Times New Roman" panose="02020603050405020304" pitchFamily="18" charset="0"/>
              </a:rPr>
              <a:t> </a:t>
            </a:r>
            <a:r>
              <a:rPr lang="en-US" altLang="zh-CN">
                <a:latin typeface="Times New Roman" panose="02020603050405020304" pitchFamily="18" charset="0"/>
              </a:rPr>
              <a:t>H(key) = key          </a:t>
            </a:r>
            <a:r>
              <a:rPr lang="zh-CN" altLang="en-US">
                <a:latin typeface="Times New Roman" panose="02020603050405020304" pitchFamily="18" charset="0"/>
              </a:rPr>
              <a:t>或者</a:t>
            </a:r>
          </a:p>
          <a:p>
            <a:pPr lvl="2">
              <a:lnSpc>
                <a:spcPct val="140000"/>
              </a:lnSpc>
            </a:pPr>
            <a:r>
              <a:rPr lang="zh-CN" altLang="en-US">
                <a:latin typeface="Times New Roman" panose="02020603050405020304" pitchFamily="18" charset="0"/>
              </a:rPr>
              <a:t> </a:t>
            </a:r>
            <a:r>
              <a:rPr lang="en-US" altLang="zh-CN">
                <a:latin typeface="Times New Roman" panose="02020603050405020304" pitchFamily="18" charset="0"/>
              </a:rPr>
              <a:t>H(key)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key + b</a:t>
            </a:r>
            <a:endParaRPr lang="en-US" altLang="zh-CN">
              <a:latin typeface="Times New Roman" panose="02020603050405020304" pitchFamily="18" charset="0"/>
              <a:ea typeface="宋体" panose="02010600030101010101" pitchFamily="2" charset="-122"/>
            </a:endParaRPr>
          </a:p>
        </p:txBody>
      </p:sp>
      <p:sp>
        <p:nvSpPr>
          <p:cNvPr id="75786" name="Text Box 10"/>
          <p:cNvSpPr txBox="1">
            <a:spLocks noChangeArrowheads="1"/>
          </p:cNvSpPr>
          <p:nvPr/>
        </p:nvSpPr>
        <p:spPr bwMode="auto">
          <a:xfrm>
            <a:off x="1116013" y="1557338"/>
            <a:ext cx="283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Ⅰ.</a:t>
            </a:r>
            <a:r>
              <a:rPr lang="zh-CN" altLang="en-US">
                <a:solidFill>
                  <a:srgbClr val="FF0000"/>
                </a:solidFill>
                <a:latin typeface="Times New Roman" panose="02020603050405020304" pitchFamily="18" charset="0"/>
              </a:rPr>
              <a:t>直接定址法</a:t>
            </a:r>
          </a:p>
        </p:txBody>
      </p:sp>
      <p:sp>
        <p:nvSpPr>
          <p:cNvPr id="75788" name="Rectangle 12"/>
          <p:cNvSpPr>
            <a:spLocks noChangeArrowheads="1"/>
          </p:cNvSpPr>
          <p:nvPr/>
        </p:nvSpPr>
        <p:spPr bwMode="auto">
          <a:xfrm>
            <a:off x="1042988" y="4581525"/>
            <a:ext cx="707231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a:latin typeface="Times New Roman" panose="02020603050405020304" pitchFamily="18" charset="0"/>
              </a:rPr>
              <a:t>此法仅适合于：</a:t>
            </a:r>
          </a:p>
          <a:p>
            <a:pPr>
              <a:lnSpc>
                <a:spcPct val="140000"/>
              </a:lnSpc>
            </a:pPr>
            <a:r>
              <a:rPr lang="zh-CN" altLang="en-US">
                <a:solidFill>
                  <a:srgbClr val="FF0000"/>
                </a:solidFill>
                <a:latin typeface="Times New Roman" panose="02020603050405020304" pitchFamily="18" charset="0"/>
              </a:rPr>
              <a:t>地址集合的大小 </a:t>
            </a:r>
            <a:r>
              <a:rPr lang="en-US" altLang="zh-CN">
                <a:solidFill>
                  <a:srgbClr val="FF0000"/>
                </a:solidFill>
                <a:latin typeface="Times New Roman" panose="02020603050405020304" pitchFamily="18" charset="0"/>
              </a:rPr>
              <a:t>= = </a:t>
            </a:r>
            <a:r>
              <a:rPr lang="zh-CN" altLang="en-US">
                <a:solidFill>
                  <a:srgbClr val="FF0000"/>
                </a:solidFill>
                <a:latin typeface="Times New Roman" panose="02020603050405020304" pitchFamily="18" charset="0"/>
              </a:rPr>
              <a:t>关键字集合的大小</a:t>
            </a:r>
          </a:p>
        </p:txBody>
      </p:sp>
      <p:sp>
        <p:nvSpPr>
          <p:cNvPr id="75789" name="Text Box 13"/>
          <p:cNvSpPr txBox="1">
            <a:spLocks noChangeArrowheads="1"/>
          </p:cNvSpPr>
          <p:nvPr/>
        </p:nvSpPr>
        <p:spPr bwMode="auto">
          <a:xfrm>
            <a:off x="5183684" y="96073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Tree>
    <p:extLst>
      <p:ext uri="{BB962C8B-B14F-4D97-AF65-F5344CB8AC3E}">
        <p14:creationId xmlns:p14="http://schemas.microsoft.com/office/powerpoint/2010/main" val="3467287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6"/>
                                        </p:tgtEl>
                                        <p:attrNameLst>
                                          <p:attrName>style.visibility</p:attrName>
                                        </p:attrNameLst>
                                      </p:cBhvr>
                                      <p:to>
                                        <p:strVal val="visible"/>
                                      </p:to>
                                    </p:set>
                                    <p:animEffect transition="in" filter="wipe(left)">
                                      <p:cBhvr>
                                        <p:cTn id="7" dur="500"/>
                                        <p:tgtEl>
                                          <p:spTgt spid="75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5785"/>
                                        </p:tgtEl>
                                        <p:attrNameLst>
                                          <p:attrName>style.visibility</p:attrName>
                                        </p:attrNameLst>
                                      </p:cBhvr>
                                      <p:to>
                                        <p:strVal val="visible"/>
                                      </p:to>
                                    </p:set>
                                    <p:animEffect transition="in" filter="strips(downRight)">
                                      <p:cBhvr>
                                        <p:cTn id="12" dur="500"/>
                                        <p:tgtEl>
                                          <p:spTgt spid="75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8"/>
                                        </p:tgtEl>
                                        <p:attrNameLst>
                                          <p:attrName>style.visibility</p:attrName>
                                        </p:attrNameLst>
                                      </p:cBhvr>
                                      <p:to>
                                        <p:strVal val="visible"/>
                                      </p:to>
                                    </p:set>
                                    <p:animEffect transition="in" filter="wipe(left)">
                                      <p:cBhvr>
                                        <p:cTn id="17" dur="5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utoUpdateAnimBg="0"/>
      <p:bldP spid="75786" grpId="0" autoUpdateAnimBg="0"/>
      <p:bldP spid="7578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72394" y="2256706"/>
            <a:ext cx="813593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t>根据给定的某个值，在查找表中</a:t>
            </a:r>
            <a:r>
              <a:rPr lang="zh-CN" altLang="en-US">
                <a:solidFill>
                  <a:srgbClr val="FF0000"/>
                </a:solidFill>
              </a:rPr>
              <a:t>确定一个</a:t>
            </a:r>
          </a:p>
          <a:p>
            <a:pPr>
              <a:lnSpc>
                <a:spcPct val="120000"/>
              </a:lnSpc>
            </a:pPr>
            <a:r>
              <a:rPr lang="zh-CN" altLang="en-US">
                <a:solidFill>
                  <a:srgbClr val="FF0000"/>
                </a:solidFill>
              </a:rPr>
              <a:t>其关键字等于给定值的数据元素</a:t>
            </a:r>
            <a:r>
              <a:rPr lang="zh-CN" altLang="en-US"/>
              <a:t>（记录）。  </a:t>
            </a:r>
          </a:p>
        </p:txBody>
      </p:sp>
      <p:sp>
        <p:nvSpPr>
          <p:cNvPr id="7173" name="Text Box 5"/>
          <p:cNvSpPr txBox="1">
            <a:spLocks noChangeArrowheads="1"/>
          </p:cNvSpPr>
          <p:nvPr/>
        </p:nvSpPr>
        <p:spPr bwMode="auto">
          <a:xfrm>
            <a:off x="599369" y="1604243"/>
            <a:ext cx="1296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查找</a:t>
            </a:r>
          </a:p>
        </p:txBody>
      </p:sp>
      <p:sp>
        <p:nvSpPr>
          <p:cNvPr id="7174" name="Text Box 6"/>
          <p:cNvSpPr txBox="1">
            <a:spLocks noChangeArrowheads="1"/>
          </p:cNvSpPr>
          <p:nvPr/>
        </p:nvSpPr>
        <p:spPr bwMode="auto">
          <a:xfrm>
            <a:off x="673981" y="3625131"/>
            <a:ext cx="8458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t>   </a:t>
            </a:r>
            <a:r>
              <a:rPr lang="zh-CN" altLang="en-US"/>
              <a:t>若查找表中</a:t>
            </a:r>
            <a:r>
              <a:rPr lang="zh-CN" altLang="en-US">
                <a:solidFill>
                  <a:srgbClr val="FF0000"/>
                </a:solidFill>
              </a:rPr>
              <a:t>存在</a:t>
            </a:r>
            <a:r>
              <a:rPr lang="zh-CN" altLang="en-US"/>
              <a:t>这样一个记录，则称</a:t>
            </a:r>
            <a:r>
              <a:rPr lang="zh-CN" altLang="en-US">
                <a:latin typeface="Times New Roman" panose="02020603050405020304" pitchFamily="18" charset="0"/>
              </a:rPr>
              <a:t>“</a:t>
            </a:r>
            <a:r>
              <a:rPr lang="zh-CN" altLang="en-US">
                <a:solidFill>
                  <a:srgbClr val="FF0000"/>
                </a:solidFill>
              </a:rPr>
              <a:t>查</a:t>
            </a:r>
          </a:p>
          <a:p>
            <a:pPr>
              <a:lnSpc>
                <a:spcPct val="120000"/>
              </a:lnSpc>
            </a:pPr>
            <a:r>
              <a:rPr lang="zh-CN" altLang="en-US">
                <a:solidFill>
                  <a:srgbClr val="FF0000"/>
                </a:solidFill>
              </a:rPr>
              <a:t>找成功</a:t>
            </a:r>
            <a:r>
              <a:rPr lang="zh-CN" altLang="en-US">
                <a:latin typeface="Times New Roman" panose="02020603050405020304" pitchFamily="18" charset="0"/>
              </a:rPr>
              <a:t>”</a:t>
            </a:r>
            <a:r>
              <a:rPr lang="zh-CN" altLang="en-US"/>
              <a:t>。查找结果</a:t>
            </a:r>
            <a:r>
              <a:rPr lang="zh-CN" altLang="en-US">
                <a:solidFill>
                  <a:srgbClr val="FF0000"/>
                </a:solidFill>
              </a:rPr>
              <a:t>给出整个记录的信息</a:t>
            </a:r>
            <a:r>
              <a:rPr lang="zh-CN" altLang="en-US"/>
              <a:t>，</a:t>
            </a:r>
            <a:r>
              <a:rPr lang="zh-CN" altLang="en-US">
                <a:solidFill>
                  <a:srgbClr val="FF0000"/>
                </a:solidFill>
              </a:rPr>
              <a:t>或指示该记录在查找表中的位置；</a:t>
            </a:r>
          </a:p>
          <a:p>
            <a:pPr>
              <a:lnSpc>
                <a:spcPct val="120000"/>
              </a:lnSpc>
            </a:pPr>
            <a:r>
              <a:rPr lang="zh-CN" altLang="en-US"/>
              <a:t>   否则称</a:t>
            </a:r>
            <a:r>
              <a:rPr lang="zh-CN" altLang="en-US">
                <a:latin typeface="Times New Roman" panose="02020603050405020304" pitchFamily="18" charset="0"/>
              </a:rPr>
              <a:t>“</a:t>
            </a:r>
            <a:r>
              <a:rPr lang="zh-CN" altLang="en-US">
                <a:solidFill>
                  <a:srgbClr val="FF0000"/>
                </a:solidFill>
              </a:rPr>
              <a:t>查找不成功</a:t>
            </a:r>
            <a:r>
              <a:rPr lang="zh-CN" altLang="en-US">
                <a:latin typeface="Times New Roman" panose="02020603050405020304" pitchFamily="18" charset="0"/>
              </a:rPr>
              <a:t>”</a:t>
            </a:r>
            <a:r>
              <a:rPr lang="zh-CN" altLang="en-US"/>
              <a:t>。查找结果给出</a:t>
            </a:r>
            <a:r>
              <a:rPr lang="zh-CN" altLang="en-US">
                <a:solidFill>
                  <a:srgbClr val="FF0000"/>
                </a:solidFill>
                <a:latin typeface="Times New Roman" panose="02020603050405020304" pitchFamily="18" charset="0"/>
              </a:rPr>
              <a:t>“</a:t>
            </a:r>
            <a:r>
              <a:rPr lang="zh-CN" altLang="en-US">
                <a:solidFill>
                  <a:srgbClr val="FF0000"/>
                </a:solidFill>
              </a:rPr>
              <a:t>空</a:t>
            </a:r>
          </a:p>
          <a:p>
            <a:pPr>
              <a:lnSpc>
                <a:spcPct val="120000"/>
              </a:lnSpc>
            </a:pPr>
            <a:r>
              <a:rPr lang="zh-CN" altLang="en-US">
                <a:solidFill>
                  <a:srgbClr val="FF0000"/>
                </a:solidFill>
              </a:rPr>
              <a:t>记录</a:t>
            </a:r>
            <a:r>
              <a:rPr lang="zh-CN" altLang="en-US">
                <a:solidFill>
                  <a:srgbClr val="FF0000"/>
                </a:solidFill>
                <a:latin typeface="Times New Roman" panose="02020603050405020304" pitchFamily="18" charset="0"/>
              </a:rPr>
              <a:t>”</a:t>
            </a:r>
            <a:r>
              <a:rPr lang="zh-CN" altLang="en-US">
                <a:solidFill>
                  <a:srgbClr val="FF0000"/>
                </a:solidFill>
              </a:rPr>
              <a:t>或</a:t>
            </a:r>
            <a:r>
              <a:rPr lang="zh-CN" altLang="en-US">
                <a:solidFill>
                  <a:srgbClr val="FF0000"/>
                </a:solidFill>
                <a:latin typeface="Times New Roman" panose="02020603050405020304" pitchFamily="18" charset="0"/>
              </a:rPr>
              <a:t>“</a:t>
            </a:r>
            <a:r>
              <a:rPr lang="zh-CN" altLang="en-US">
                <a:solidFill>
                  <a:srgbClr val="FF0000"/>
                </a:solidFill>
              </a:rPr>
              <a:t>空指针</a:t>
            </a:r>
            <a:r>
              <a:rPr lang="zh-CN" altLang="en-US">
                <a:solidFill>
                  <a:srgbClr val="FF0000"/>
                </a:solidFill>
                <a:latin typeface="Times New Roman" panose="02020603050405020304" pitchFamily="18" charset="0"/>
              </a:rPr>
              <a:t>”</a:t>
            </a:r>
            <a:r>
              <a:rPr lang="zh-CN" altLang="en-US"/>
              <a:t>。</a:t>
            </a:r>
          </a:p>
        </p:txBody>
      </p:sp>
      <p:sp>
        <p:nvSpPr>
          <p:cNvPr id="7176" name="Text Box 8"/>
          <p:cNvSpPr txBox="1">
            <a:spLocks noChangeArrowheads="1"/>
          </p:cNvSpPr>
          <p:nvPr/>
        </p:nvSpPr>
        <p:spPr bwMode="auto">
          <a:xfrm>
            <a:off x="815269" y="1032743"/>
            <a:ext cx="380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6.1   </a:t>
            </a:r>
            <a:r>
              <a:rPr lang="zh-CN" altLang="en-US" sz="2800" dirty="0">
                <a:latin typeface="Arial" panose="020B0604020202020204" pitchFamily="34" charset="0"/>
              </a:rPr>
              <a:t>查找的基本概念</a:t>
            </a:r>
          </a:p>
        </p:txBody>
      </p:sp>
      <p:sp>
        <p:nvSpPr>
          <p:cNvPr id="7177" name="Text Box 9"/>
          <p:cNvSpPr txBox="1">
            <a:spLocks noChangeArrowheads="1"/>
          </p:cNvSpPr>
          <p:nvPr/>
        </p:nvSpPr>
        <p:spPr bwMode="auto">
          <a:xfrm>
            <a:off x="780344" y="332656"/>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7178" name="Line 10"/>
          <p:cNvSpPr>
            <a:spLocks noChangeShapeType="1"/>
          </p:cNvSpPr>
          <p:nvPr/>
        </p:nvSpPr>
        <p:spPr bwMode="auto">
          <a:xfrm>
            <a:off x="826381"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 name="Line 11"/>
          <p:cNvSpPr>
            <a:spLocks noChangeShapeType="1"/>
          </p:cNvSpPr>
          <p:nvPr/>
        </p:nvSpPr>
        <p:spPr bwMode="auto">
          <a:xfrm>
            <a:off x="827969" y="1535981"/>
            <a:ext cx="3444875"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97722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up)">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up)">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up)">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Text Box 5"/>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76806" name="Line 6"/>
          <p:cNvSpPr>
            <a:spLocks noChangeShapeType="1"/>
          </p:cNvSpPr>
          <p:nvPr/>
        </p:nvSpPr>
        <p:spPr bwMode="auto">
          <a:xfrm>
            <a:off x="838696" y="748953"/>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76807" name="Line 7"/>
          <p:cNvSpPr>
            <a:spLocks noChangeShapeType="1"/>
          </p:cNvSpPr>
          <p:nvPr/>
        </p:nvSpPr>
        <p:spPr bwMode="auto">
          <a:xfrm>
            <a:off x="911721" y="1483966"/>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76808" name="Text Box 8"/>
          <p:cNvSpPr txBox="1">
            <a:spLocks noChangeArrowheads="1"/>
          </p:cNvSpPr>
          <p:nvPr/>
        </p:nvSpPr>
        <p:spPr bwMode="auto">
          <a:xfrm>
            <a:off x="827584" y="980728"/>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6.4 </a:t>
            </a:r>
            <a:r>
              <a:rPr lang="zh-CN" altLang="en-US" sz="2000" dirty="0"/>
              <a:t>计算式查找法</a:t>
            </a:r>
            <a:r>
              <a:rPr lang="en-US" altLang="zh-CN" sz="2000" dirty="0">
                <a:latin typeface="Times New Roman" panose="02020603050405020304" pitchFamily="18" charset="0"/>
              </a:rPr>
              <a:t>—</a:t>
            </a:r>
            <a:r>
              <a:rPr lang="zh-CN" altLang="en-US" sz="2000" dirty="0"/>
              <a:t>哈希表</a:t>
            </a:r>
          </a:p>
        </p:txBody>
      </p:sp>
      <p:sp>
        <p:nvSpPr>
          <p:cNvPr id="76809" name="Text Box 9"/>
          <p:cNvSpPr txBox="1">
            <a:spLocks noChangeArrowheads="1"/>
          </p:cNvSpPr>
          <p:nvPr/>
        </p:nvSpPr>
        <p:spPr bwMode="auto">
          <a:xfrm>
            <a:off x="5148759" y="980728"/>
            <a:ext cx="3816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rPr>
              <a:t>①</a:t>
            </a:r>
            <a:r>
              <a:rPr lang="zh-CN" altLang="en-US" sz="2000">
                <a:solidFill>
                  <a:srgbClr val="FF0000"/>
                </a:solidFill>
                <a:latin typeface="Times New Roman" panose="02020603050405020304" pitchFamily="18" charset="0"/>
              </a:rPr>
              <a:t>构造哈希函数的方法</a:t>
            </a:r>
          </a:p>
        </p:txBody>
      </p:sp>
      <p:sp>
        <p:nvSpPr>
          <p:cNvPr id="76810" name="Text Box 10"/>
          <p:cNvSpPr txBox="1">
            <a:spLocks noChangeArrowheads="1"/>
          </p:cNvSpPr>
          <p:nvPr/>
        </p:nvSpPr>
        <p:spPr bwMode="auto">
          <a:xfrm>
            <a:off x="4211638" y="3789363"/>
            <a:ext cx="4932362"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zh-CN" altLang="en-US" sz="2000">
                <a:latin typeface="Times New Roman" panose="02020603050405020304" pitchFamily="18" charset="0"/>
              </a:rPr>
              <a:t>此方法仅适合于：</a:t>
            </a:r>
          </a:p>
          <a:p>
            <a:pPr>
              <a:spcBef>
                <a:spcPct val="5000"/>
              </a:spcBef>
            </a:pPr>
            <a:r>
              <a:rPr lang="zh-CN" altLang="en-US" sz="2000">
                <a:solidFill>
                  <a:srgbClr val="FF0000"/>
                </a:solidFill>
                <a:latin typeface="Times New Roman" panose="02020603050405020304" pitchFamily="18" charset="0"/>
              </a:rPr>
              <a:t>能预先估计出全体关键字的每</a:t>
            </a:r>
          </a:p>
          <a:p>
            <a:pPr>
              <a:spcBef>
                <a:spcPct val="5000"/>
              </a:spcBef>
            </a:pPr>
            <a:r>
              <a:rPr lang="zh-CN" altLang="en-US" sz="2000">
                <a:solidFill>
                  <a:srgbClr val="FF0000"/>
                </a:solidFill>
                <a:latin typeface="Times New Roman" panose="02020603050405020304" pitchFamily="18" charset="0"/>
              </a:rPr>
              <a:t>一位上各种数字出现的频度。</a:t>
            </a:r>
          </a:p>
        </p:txBody>
      </p:sp>
      <p:sp>
        <p:nvSpPr>
          <p:cNvPr id="76812" name="Text Box 12"/>
          <p:cNvSpPr txBox="1">
            <a:spLocks noChangeArrowheads="1"/>
          </p:cNvSpPr>
          <p:nvPr/>
        </p:nvSpPr>
        <p:spPr bwMode="auto">
          <a:xfrm>
            <a:off x="762496" y="1609378"/>
            <a:ext cx="13115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00"/>
                </a:solidFill>
              </a:rPr>
              <a:t>Ⅱ</a:t>
            </a:r>
            <a:r>
              <a:rPr lang="en-US" altLang="zh-CN" sz="1400">
                <a:solidFill>
                  <a:srgbClr val="FF0000"/>
                </a:solidFill>
              </a:rPr>
              <a:t>.</a:t>
            </a:r>
            <a:r>
              <a:rPr lang="zh-CN" altLang="en-US" sz="1400">
                <a:solidFill>
                  <a:srgbClr val="FF0000"/>
                </a:solidFill>
              </a:rPr>
              <a:t>数字分析法</a:t>
            </a:r>
          </a:p>
        </p:txBody>
      </p:sp>
      <p:sp>
        <p:nvSpPr>
          <p:cNvPr id="76813" name="Text Box 13"/>
          <p:cNvSpPr txBox="1">
            <a:spLocks noChangeArrowheads="1"/>
          </p:cNvSpPr>
          <p:nvPr/>
        </p:nvSpPr>
        <p:spPr bwMode="auto">
          <a:xfrm>
            <a:off x="468313" y="2028825"/>
            <a:ext cx="88566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    </a:t>
            </a:r>
            <a:r>
              <a:rPr lang="zh-CN" altLang="en-US" sz="2000">
                <a:latin typeface="Times New Roman" panose="02020603050405020304" pitchFamily="18" charset="0"/>
              </a:rPr>
              <a:t>假设关键字集合中的每个关键字都是由 </a:t>
            </a:r>
            <a:r>
              <a:rPr lang="en-US" altLang="zh-CN" sz="2000">
                <a:latin typeface="Times New Roman" panose="02020603050405020304" pitchFamily="18" charset="0"/>
              </a:rPr>
              <a:t>s </a:t>
            </a:r>
            <a:r>
              <a:rPr lang="zh-CN" altLang="en-US" sz="2000">
                <a:latin typeface="Times New Roman" panose="02020603050405020304" pitchFamily="18" charset="0"/>
              </a:rPr>
              <a:t>位数字组成 </a:t>
            </a:r>
            <a:r>
              <a:rPr lang="en-US" altLang="zh-CN" sz="2000">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 u</a:t>
            </a:r>
            <a:r>
              <a:rPr lang="en-US" altLang="zh-CN" sz="2000" baseline="-25000">
                <a:latin typeface="Times New Roman" panose="02020603050405020304" pitchFamily="18" charset="0"/>
              </a:rPr>
              <a:t>2</a:t>
            </a:r>
            <a:r>
              <a:rPr lang="en-US" altLang="zh-CN" sz="2000">
                <a:latin typeface="Times New Roman" panose="02020603050405020304" pitchFamily="18" charset="0"/>
              </a:rPr>
              <a:t>, …, u</a:t>
            </a:r>
            <a:r>
              <a:rPr lang="en-US" altLang="zh-CN" sz="2000" baseline="-25000">
                <a:latin typeface="Times New Roman" panose="02020603050405020304" pitchFamily="18" charset="0"/>
              </a:rPr>
              <a:t>s</a:t>
            </a:r>
            <a:r>
              <a:rPr lang="en-US" altLang="zh-CN" sz="2000">
                <a:latin typeface="Times New Roman" panose="02020603050405020304" pitchFamily="18" charset="0"/>
              </a:rPr>
              <a:t>)</a:t>
            </a:r>
            <a:r>
              <a:rPr lang="zh-CN" altLang="en-US" sz="2000">
                <a:latin typeface="Times New Roman" panose="02020603050405020304" pitchFamily="18" charset="0"/>
              </a:rPr>
              <a:t>，分析关键字集中的全体， 并从中提取分布均匀的若干位或它们的组合作为地址。</a:t>
            </a:r>
          </a:p>
        </p:txBody>
      </p:sp>
      <p:sp>
        <p:nvSpPr>
          <p:cNvPr id="76814" name="Text Box 14"/>
          <p:cNvSpPr txBox="1">
            <a:spLocks noChangeArrowheads="1"/>
          </p:cNvSpPr>
          <p:nvPr/>
        </p:nvSpPr>
        <p:spPr bwMode="auto">
          <a:xfrm>
            <a:off x="900113" y="4159250"/>
            <a:ext cx="33178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4  6  5</a:t>
            </a:r>
            <a:r>
              <a:rPr lang="en-US" altLang="zh-CN" sz="2000">
                <a:latin typeface="Times New Roman" panose="02020603050405020304" pitchFamily="18" charset="0"/>
              </a:rPr>
              <a:t>  3  2</a:t>
            </a:r>
          </a:p>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7  2  2</a:t>
            </a:r>
            <a:r>
              <a:rPr lang="en-US" altLang="zh-CN" sz="2000">
                <a:latin typeface="Times New Roman" panose="02020603050405020304" pitchFamily="18" charset="0"/>
              </a:rPr>
              <a:t>  4  2</a:t>
            </a:r>
          </a:p>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8  7  4</a:t>
            </a:r>
            <a:r>
              <a:rPr lang="en-US" altLang="zh-CN" sz="2000">
                <a:latin typeface="Times New Roman" panose="02020603050405020304" pitchFamily="18" charset="0"/>
              </a:rPr>
              <a:t>  2  2</a:t>
            </a:r>
          </a:p>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0  1  3</a:t>
            </a:r>
            <a:r>
              <a:rPr lang="en-US" altLang="zh-CN" sz="2000">
                <a:latin typeface="Times New Roman" panose="02020603050405020304" pitchFamily="18" charset="0"/>
              </a:rPr>
              <a:t>  6  7</a:t>
            </a:r>
          </a:p>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2  2  8</a:t>
            </a:r>
            <a:r>
              <a:rPr lang="en-US" altLang="zh-CN" sz="2000">
                <a:latin typeface="Times New Roman" panose="02020603050405020304" pitchFamily="18" charset="0"/>
              </a:rPr>
              <a:t>  1  7</a:t>
            </a:r>
          </a:p>
          <a:p>
            <a:r>
              <a:rPr lang="en-US" altLang="zh-CN" sz="2000">
                <a:latin typeface="Times New Roman" panose="02020603050405020304" pitchFamily="18" charset="0"/>
              </a:rPr>
              <a:t>8  1  3  </a:t>
            </a:r>
            <a:r>
              <a:rPr lang="en-US" altLang="zh-CN" sz="2000">
                <a:solidFill>
                  <a:srgbClr val="FF0000"/>
                </a:solidFill>
                <a:latin typeface="Times New Roman" panose="02020603050405020304" pitchFamily="18" charset="0"/>
              </a:rPr>
              <a:t>3  8  9</a:t>
            </a:r>
            <a:r>
              <a:rPr lang="en-US" altLang="zh-CN" sz="2000">
                <a:latin typeface="Times New Roman" panose="02020603050405020304" pitchFamily="18" charset="0"/>
              </a:rPr>
              <a:t>  6  7</a:t>
            </a:r>
          </a:p>
        </p:txBody>
      </p:sp>
      <p:sp>
        <p:nvSpPr>
          <p:cNvPr id="76815" name="Text Box 15"/>
          <p:cNvSpPr txBox="1">
            <a:spLocks noChangeArrowheads="1"/>
          </p:cNvSpPr>
          <p:nvPr/>
        </p:nvSpPr>
        <p:spPr bwMode="auto">
          <a:xfrm>
            <a:off x="899592" y="3717032"/>
            <a:ext cx="210826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5000"/>
              </a:lnSpc>
            </a:pPr>
            <a:r>
              <a:rPr lang="en-US" altLang="zh-CN" sz="2000" u="sng" dirty="0">
                <a:solidFill>
                  <a:srgbClr val="660066"/>
                </a:solidFill>
                <a:latin typeface="Times New Roman" panose="02020603050405020304" pitchFamily="18" charset="0"/>
              </a:rPr>
              <a:t>1  2  3  4  5  6  7  8</a:t>
            </a:r>
          </a:p>
        </p:txBody>
      </p:sp>
    </p:spTree>
    <p:extLst>
      <p:ext uri="{BB962C8B-B14F-4D97-AF65-F5344CB8AC3E}">
        <p14:creationId xmlns:p14="http://schemas.microsoft.com/office/powerpoint/2010/main" val="1768935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6812"/>
                                        </p:tgtEl>
                                        <p:attrNameLst>
                                          <p:attrName>style.visibility</p:attrName>
                                        </p:attrNameLst>
                                      </p:cBhvr>
                                      <p:to>
                                        <p:strVal val="visible"/>
                                      </p:to>
                                    </p:set>
                                    <p:animEffect transition="in" filter="wipe(left)">
                                      <p:cBhvr>
                                        <p:cTn id="7" dur="300"/>
                                        <p:tgtEl>
                                          <p:spTgt spid="76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6813"/>
                                        </p:tgtEl>
                                        <p:attrNameLst>
                                          <p:attrName>style.visibility</p:attrName>
                                        </p:attrNameLst>
                                      </p:cBhvr>
                                      <p:to>
                                        <p:strVal val="visible"/>
                                      </p:to>
                                    </p:set>
                                    <p:animEffect transition="in" filter="strips(downRight)">
                                      <p:cBhvr>
                                        <p:cTn id="12" dur="500"/>
                                        <p:tgtEl>
                                          <p:spTgt spid="76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15"/>
                                        </p:tgtEl>
                                        <p:attrNameLst>
                                          <p:attrName>style.visibility</p:attrName>
                                        </p:attrNameLst>
                                      </p:cBhvr>
                                      <p:to>
                                        <p:strVal val="visible"/>
                                      </p:to>
                                    </p:set>
                                    <p:animEffect transition="in" filter="wipe(up)">
                                      <p:cBhvr>
                                        <p:cTn id="17" dur="500"/>
                                        <p:tgtEl>
                                          <p:spTgt spid="76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14"/>
                                        </p:tgtEl>
                                        <p:attrNameLst>
                                          <p:attrName>style.visibility</p:attrName>
                                        </p:attrNameLst>
                                      </p:cBhvr>
                                      <p:to>
                                        <p:strVal val="visible"/>
                                      </p:to>
                                    </p:set>
                                    <p:animEffect transition="in" filter="wipe(up)">
                                      <p:cBhvr>
                                        <p:cTn id="22" dur="500"/>
                                        <p:tgtEl>
                                          <p:spTgt spid="768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10"/>
                                        </p:tgtEl>
                                        <p:attrNameLst>
                                          <p:attrName>style.visibility</p:attrName>
                                        </p:attrNameLst>
                                      </p:cBhvr>
                                      <p:to>
                                        <p:strVal val="visible"/>
                                      </p:to>
                                    </p:set>
                                    <p:animEffect transition="in" filter="wipe(left)">
                                      <p:cBhvr>
                                        <p:cTn id="2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0" grpId="0" autoUpdateAnimBg="0"/>
      <p:bldP spid="76812" grpId="0" autoUpdateAnimBg="0"/>
      <p:bldP spid="76813" grpId="0" autoUpdateAnimBg="0"/>
      <p:bldP spid="76814" grpId="0" autoUpdateAnimBg="0"/>
      <p:bldP spid="7681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755576" y="332656"/>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7830" name="Line 6"/>
          <p:cNvSpPr>
            <a:spLocks noChangeShapeType="1"/>
          </p:cNvSpPr>
          <p:nvPr/>
        </p:nvSpPr>
        <p:spPr bwMode="auto">
          <a:xfrm>
            <a:off x="801613"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831" name="Line 7"/>
          <p:cNvSpPr>
            <a:spLocks noChangeShapeType="1"/>
          </p:cNvSpPr>
          <p:nvPr/>
        </p:nvSpPr>
        <p:spPr bwMode="auto">
          <a:xfrm>
            <a:off x="874638" y="1535981"/>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832" name="Text Box 8"/>
          <p:cNvSpPr txBox="1">
            <a:spLocks noChangeArrowheads="1"/>
          </p:cNvSpPr>
          <p:nvPr/>
        </p:nvSpPr>
        <p:spPr bwMode="auto">
          <a:xfrm>
            <a:off x="790501" y="1032743"/>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7833" name="Text Box 9"/>
          <p:cNvSpPr txBox="1">
            <a:spLocks noChangeArrowheads="1"/>
          </p:cNvSpPr>
          <p:nvPr/>
        </p:nvSpPr>
        <p:spPr bwMode="auto">
          <a:xfrm>
            <a:off x="5111676" y="1032743"/>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77834" name="Text Box 10"/>
          <p:cNvSpPr txBox="1">
            <a:spLocks noChangeArrowheads="1"/>
          </p:cNvSpPr>
          <p:nvPr/>
        </p:nvSpPr>
        <p:spPr bwMode="auto">
          <a:xfrm>
            <a:off x="501576" y="2344018"/>
            <a:ext cx="8929687"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a:latin typeface="Times New Roman" panose="02020603050405020304" pitchFamily="18" charset="0"/>
              </a:rPr>
              <a:t> </a:t>
            </a:r>
            <a:r>
              <a:rPr lang="zh-CN" altLang="en-US" sz="2400">
                <a:latin typeface="Times New Roman" panose="02020603050405020304" pitchFamily="18" charset="0"/>
              </a:rPr>
              <a:t>以</a:t>
            </a:r>
            <a:r>
              <a:rPr lang="zh-CN" altLang="en-US" sz="2400">
                <a:solidFill>
                  <a:srgbClr val="FF0000"/>
                </a:solidFill>
                <a:latin typeface="Times New Roman" panose="02020603050405020304" pitchFamily="18" charset="0"/>
              </a:rPr>
              <a:t>关键字的平方值的中间几位</a:t>
            </a:r>
            <a:r>
              <a:rPr lang="zh-CN" altLang="en-US" sz="2400">
                <a:latin typeface="Times New Roman" panose="02020603050405020304" pitchFamily="18" charset="0"/>
              </a:rPr>
              <a:t>作为存储地址。求</a:t>
            </a:r>
          </a:p>
          <a:p>
            <a:pPr>
              <a:lnSpc>
                <a:spcPct val="120000"/>
              </a:lnSpc>
            </a:pPr>
            <a:r>
              <a:rPr lang="zh-CN" altLang="en-US" sz="2400">
                <a:latin typeface="Times New Roman" panose="02020603050405020304" pitchFamily="18" charset="0"/>
              </a:rPr>
              <a:t>“关键字的平方值” 的目的是“</a:t>
            </a:r>
            <a:r>
              <a:rPr lang="zh-CN" altLang="en-US" sz="2400">
                <a:solidFill>
                  <a:srgbClr val="FF0000"/>
                </a:solidFill>
                <a:latin typeface="Times New Roman" panose="02020603050405020304" pitchFamily="18" charset="0"/>
              </a:rPr>
              <a:t>扩大差别</a:t>
            </a:r>
            <a:r>
              <a:rPr lang="zh-CN" altLang="en-US" sz="2400">
                <a:latin typeface="Times New Roman" panose="02020603050405020304" pitchFamily="18" charset="0"/>
              </a:rPr>
              <a:t>” ，同时</a:t>
            </a:r>
          </a:p>
          <a:p>
            <a:pPr>
              <a:lnSpc>
                <a:spcPct val="120000"/>
              </a:lnSpc>
            </a:pPr>
            <a:r>
              <a:rPr lang="zh-CN" altLang="en-US" sz="2400">
                <a:latin typeface="Times New Roman" panose="02020603050405020304" pitchFamily="18" charset="0"/>
              </a:rPr>
              <a:t>平方值的中间各位又能受到整个关键字中各位的影响。</a:t>
            </a:r>
          </a:p>
        </p:txBody>
      </p:sp>
      <p:sp>
        <p:nvSpPr>
          <p:cNvPr id="77835" name="Text Box 11"/>
          <p:cNvSpPr txBox="1">
            <a:spLocks noChangeArrowheads="1"/>
          </p:cNvSpPr>
          <p:nvPr/>
        </p:nvSpPr>
        <p:spPr bwMode="auto">
          <a:xfrm>
            <a:off x="788913" y="1748706"/>
            <a:ext cx="15183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0000"/>
                </a:solidFill>
              </a:rPr>
              <a:t>Ⅲ</a:t>
            </a:r>
            <a:r>
              <a:rPr lang="en-US" altLang="zh-CN" sz="1600">
                <a:solidFill>
                  <a:srgbClr val="FF0000"/>
                </a:solidFill>
                <a:latin typeface="Times New Roman" panose="02020603050405020304" pitchFamily="18" charset="0"/>
              </a:rPr>
              <a:t>. </a:t>
            </a:r>
            <a:r>
              <a:rPr lang="zh-CN" altLang="en-US" sz="1600">
                <a:solidFill>
                  <a:srgbClr val="FF0000"/>
                </a:solidFill>
                <a:latin typeface="Times New Roman" panose="02020603050405020304" pitchFamily="18" charset="0"/>
              </a:rPr>
              <a:t>平方取中法</a:t>
            </a:r>
          </a:p>
        </p:txBody>
      </p:sp>
      <p:sp>
        <p:nvSpPr>
          <p:cNvPr id="77838" name="Rectangle 14"/>
          <p:cNvSpPr>
            <a:spLocks noChangeArrowheads="1"/>
          </p:cNvSpPr>
          <p:nvPr/>
        </p:nvSpPr>
        <p:spPr bwMode="auto">
          <a:xfrm>
            <a:off x="503163" y="4201393"/>
            <a:ext cx="838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1600">
                <a:solidFill>
                  <a:srgbClr val="FF0000"/>
                </a:solidFill>
                <a:latin typeface="Times New Roman" panose="02020603050405020304" pitchFamily="18" charset="0"/>
              </a:rPr>
              <a:t>    </a:t>
            </a:r>
            <a:r>
              <a:rPr lang="zh-CN" altLang="en-US" sz="1600">
                <a:latin typeface="Times New Roman" panose="02020603050405020304" pitchFamily="18" charset="0"/>
              </a:rPr>
              <a:t>此方法适合于</a:t>
            </a:r>
            <a:r>
              <a:rPr lang="en-US" altLang="zh-CN" sz="1600">
                <a:latin typeface="Times New Roman" panose="02020603050405020304" pitchFamily="18" charset="0"/>
              </a:rPr>
              <a:t>:</a:t>
            </a:r>
            <a:r>
              <a:rPr lang="en-US" altLang="zh-CN" sz="1600">
                <a:solidFill>
                  <a:srgbClr val="FF0000"/>
                </a:solidFill>
                <a:latin typeface="Times New Roman" panose="02020603050405020304" pitchFamily="18" charset="0"/>
              </a:rPr>
              <a:t> </a:t>
            </a:r>
          </a:p>
          <a:p>
            <a:pPr>
              <a:lnSpc>
                <a:spcPct val="125000"/>
              </a:lnSpc>
            </a:pPr>
            <a:r>
              <a:rPr lang="en-US" altLang="zh-CN" sz="1600">
                <a:solidFill>
                  <a:srgbClr val="FF0000"/>
                </a:solidFill>
                <a:latin typeface="Times New Roman" panose="02020603050405020304" pitchFamily="18" charset="0"/>
              </a:rPr>
              <a:t>    </a:t>
            </a:r>
            <a:r>
              <a:rPr lang="zh-CN" altLang="en-US" sz="1600">
                <a:solidFill>
                  <a:srgbClr val="FF0000"/>
                </a:solidFill>
                <a:latin typeface="Times New Roman" panose="02020603050405020304" pitchFamily="18" charset="0"/>
              </a:rPr>
              <a:t>关键字中的每一位都有某些</a:t>
            </a:r>
          </a:p>
          <a:p>
            <a:pPr>
              <a:lnSpc>
                <a:spcPct val="125000"/>
              </a:lnSpc>
            </a:pPr>
            <a:r>
              <a:rPr lang="zh-CN" altLang="en-US" sz="1600">
                <a:solidFill>
                  <a:srgbClr val="FF0000"/>
                </a:solidFill>
                <a:latin typeface="Times New Roman" panose="02020603050405020304" pitchFamily="18" charset="0"/>
              </a:rPr>
              <a:t>    数字重复出现频度很高的现象。</a:t>
            </a:r>
          </a:p>
        </p:txBody>
      </p:sp>
    </p:spTree>
    <p:extLst>
      <p:ext uri="{BB962C8B-B14F-4D97-AF65-F5344CB8AC3E}">
        <p14:creationId xmlns:p14="http://schemas.microsoft.com/office/powerpoint/2010/main" val="313922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77835"/>
                                        </p:tgtEl>
                                        <p:attrNameLst>
                                          <p:attrName>style.visibility</p:attrName>
                                        </p:attrNameLst>
                                      </p:cBhvr>
                                      <p:to>
                                        <p:strVal val="visible"/>
                                      </p:to>
                                    </p:set>
                                    <p:animEffect transition="in" filter="wipe(left)">
                                      <p:cBhvr>
                                        <p:cTn id="7" dur="300"/>
                                        <p:tgtEl>
                                          <p:spTgt spid="77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strips(downRight)">
                                      <p:cBhvr>
                                        <p:cTn id="12" dur="500"/>
                                        <p:tgtEl>
                                          <p:spTgt spid="77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7838"/>
                                        </p:tgtEl>
                                        <p:attrNameLst>
                                          <p:attrName>style.visibility</p:attrName>
                                        </p:attrNameLst>
                                      </p:cBhvr>
                                      <p:to>
                                        <p:strVal val="visible"/>
                                      </p:to>
                                    </p:set>
                                    <p:animEffect transition="in" filter="strips(downRight)">
                                      <p:cBhvr>
                                        <p:cTn id="17" dur="500"/>
                                        <p:tgtEl>
                                          <p:spTgt spid="7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autoUpdateAnimBg="0"/>
      <p:bldP spid="77835" grpId="0" autoUpdateAnimBg="0"/>
      <p:bldP spid="7783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Text Box 5"/>
          <p:cNvSpPr txBox="1">
            <a:spLocks noChangeArrowheads="1"/>
          </p:cNvSpPr>
          <p:nvPr/>
        </p:nvSpPr>
        <p:spPr bwMode="auto">
          <a:xfrm>
            <a:off x="755576" y="332656"/>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78854" name="Line 6"/>
          <p:cNvSpPr>
            <a:spLocks noChangeShapeType="1"/>
          </p:cNvSpPr>
          <p:nvPr/>
        </p:nvSpPr>
        <p:spPr bwMode="auto">
          <a:xfrm>
            <a:off x="801613"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8855" name="Line 7"/>
          <p:cNvSpPr>
            <a:spLocks noChangeShapeType="1"/>
          </p:cNvSpPr>
          <p:nvPr/>
        </p:nvSpPr>
        <p:spPr bwMode="auto">
          <a:xfrm>
            <a:off x="874638" y="1535981"/>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8856" name="Text Box 8"/>
          <p:cNvSpPr txBox="1">
            <a:spLocks noChangeArrowheads="1"/>
          </p:cNvSpPr>
          <p:nvPr/>
        </p:nvSpPr>
        <p:spPr bwMode="auto">
          <a:xfrm>
            <a:off x="790501" y="1032743"/>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8857" name="Text Box 9"/>
          <p:cNvSpPr txBox="1">
            <a:spLocks noChangeArrowheads="1"/>
          </p:cNvSpPr>
          <p:nvPr/>
        </p:nvSpPr>
        <p:spPr bwMode="auto">
          <a:xfrm>
            <a:off x="5111676" y="1032743"/>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78858" name="Text Box 10"/>
          <p:cNvSpPr txBox="1">
            <a:spLocks noChangeArrowheads="1"/>
          </p:cNvSpPr>
          <p:nvPr/>
        </p:nvSpPr>
        <p:spPr bwMode="auto">
          <a:xfrm>
            <a:off x="574601" y="2617068"/>
            <a:ext cx="87852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chemeClr val="tx1"/>
                </a:solidFill>
                <a:latin typeface="Times New Roman" panose="02020603050405020304" pitchFamily="18" charset="0"/>
              </a:rPr>
              <a:t>         </a:t>
            </a:r>
            <a:r>
              <a:rPr lang="zh-CN" altLang="en-US" sz="2400">
                <a:solidFill>
                  <a:srgbClr val="FF0000"/>
                </a:solidFill>
                <a:latin typeface="Times New Roman" panose="02020603050405020304" pitchFamily="18" charset="0"/>
              </a:rPr>
              <a:t>将关键字分割成若干部分，然后取它们的</a:t>
            </a:r>
          </a:p>
          <a:p>
            <a:r>
              <a:rPr lang="zh-CN" altLang="en-US" sz="2400">
                <a:solidFill>
                  <a:srgbClr val="FF0000"/>
                </a:solidFill>
                <a:latin typeface="Times New Roman" panose="02020603050405020304" pitchFamily="18" charset="0"/>
              </a:rPr>
              <a:t>叠加和为哈希地址。</a:t>
            </a:r>
            <a:endParaRPr lang="zh-CN" altLang="en-US" sz="2400">
              <a:latin typeface="Times New Roman" panose="02020603050405020304" pitchFamily="18" charset="0"/>
            </a:endParaRPr>
          </a:p>
        </p:txBody>
      </p:sp>
      <p:sp>
        <p:nvSpPr>
          <p:cNvPr id="78859" name="Text Box 11"/>
          <p:cNvSpPr txBox="1">
            <a:spLocks noChangeArrowheads="1"/>
          </p:cNvSpPr>
          <p:nvPr/>
        </p:nvSpPr>
        <p:spPr bwMode="auto">
          <a:xfrm>
            <a:off x="863526" y="1977306"/>
            <a:ext cx="11079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0000"/>
                </a:solidFill>
              </a:rPr>
              <a:t>Ⅳ</a:t>
            </a:r>
            <a:r>
              <a:rPr lang="en-US" altLang="zh-CN" sz="1600">
                <a:solidFill>
                  <a:srgbClr val="FF0000"/>
                </a:solidFill>
                <a:latin typeface="Times New Roman" panose="02020603050405020304" pitchFamily="18" charset="0"/>
              </a:rPr>
              <a:t>. </a:t>
            </a:r>
            <a:r>
              <a:rPr lang="zh-CN" altLang="en-US" sz="1600">
                <a:solidFill>
                  <a:srgbClr val="FF0000"/>
                </a:solidFill>
                <a:latin typeface="Times New Roman" panose="02020603050405020304" pitchFamily="18" charset="0"/>
              </a:rPr>
              <a:t>折叠法</a:t>
            </a:r>
          </a:p>
        </p:txBody>
      </p:sp>
      <p:sp>
        <p:nvSpPr>
          <p:cNvPr id="78861" name="Rectangle 13"/>
          <p:cNvSpPr>
            <a:spLocks noChangeArrowheads="1"/>
          </p:cNvSpPr>
          <p:nvPr/>
        </p:nvSpPr>
        <p:spPr bwMode="auto">
          <a:xfrm>
            <a:off x="1439788" y="4429993"/>
            <a:ext cx="57594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Times New Roman" panose="02020603050405020304" pitchFamily="18" charset="0"/>
              </a:rPr>
              <a:t>  </a:t>
            </a:r>
            <a:r>
              <a:rPr lang="zh-CN" altLang="en-US" sz="1600">
                <a:latin typeface="Times New Roman" panose="02020603050405020304" pitchFamily="18" charset="0"/>
              </a:rPr>
              <a:t>此方法适合于</a:t>
            </a:r>
            <a:r>
              <a:rPr lang="en-US" altLang="zh-CN" sz="1600">
                <a:latin typeface="Times New Roman" panose="02020603050405020304" pitchFamily="18" charset="0"/>
              </a:rPr>
              <a:t>: </a:t>
            </a:r>
          </a:p>
          <a:p>
            <a:r>
              <a:rPr lang="zh-CN" altLang="en-US" sz="1600">
                <a:solidFill>
                  <a:srgbClr val="FF0000"/>
                </a:solidFill>
                <a:latin typeface="Times New Roman" panose="02020603050405020304" pitchFamily="18" charset="0"/>
              </a:rPr>
              <a:t>关键字的数字位数特别多。</a:t>
            </a:r>
          </a:p>
        </p:txBody>
      </p:sp>
      <p:sp>
        <p:nvSpPr>
          <p:cNvPr id="78863" name="Text Box 15"/>
          <p:cNvSpPr txBox="1">
            <a:spLocks noChangeArrowheads="1"/>
          </p:cNvSpPr>
          <p:nvPr/>
        </p:nvSpPr>
        <p:spPr bwMode="auto">
          <a:xfrm>
            <a:off x="934963" y="3691806"/>
            <a:ext cx="8172450" cy="44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
              </a:spcBef>
            </a:pPr>
            <a:r>
              <a:rPr lang="zh-CN" altLang="en-US" sz="2400"/>
              <a:t>有两种叠加处理的方法：</a:t>
            </a:r>
            <a:r>
              <a:rPr lang="zh-CN" altLang="en-US" sz="2400">
                <a:solidFill>
                  <a:srgbClr val="FF0000"/>
                </a:solidFill>
              </a:rPr>
              <a:t>移位叠加和间界叠加</a:t>
            </a:r>
            <a:r>
              <a:rPr lang="zh-CN" altLang="en-US" sz="2400"/>
              <a:t>。</a:t>
            </a:r>
          </a:p>
        </p:txBody>
      </p:sp>
    </p:spTree>
    <p:extLst>
      <p:ext uri="{BB962C8B-B14F-4D97-AF65-F5344CB8AC3E}">
        <p14:creationId xmlns:p14="http://schemas.microsoft.com/office/powerpoint/2010/main" val="2842168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9"/>
                                        </p:tgtEl>
                                        <p:attrNameLst>
                                          <p:attrName>style.visibility</p:attrName>
                                        </p:attrNameLst>
                                      </p:cBhvr>
                                      <p:to>
                                        <p:strVal val="visible"/>
                                      </p:to>
                                    </p:set>
                                    <p:animEffect transition="in" filter="wipe(left)">
                                      <p:cBhvr>
                                        <p:cTn id="7" dur="500"/>
                                        <p:tgtEl>
                                          <p:spTgt spid="78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strips(downRight)">
                                      <p:cBhvr>
                                        <p:cTn id="12" dur="500"/>
                                        <p:tgtEl>
                                          <p:spTgt spid="78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63"/>
                                        </p:tgtEl>
                                        <p:attrNameLst>
                                          <p:attrName>style.visibility</p:attrName>
                                        </p:attrNameLst>
                                      </p:cBhvr>
                                      <p:to>
                                        <p:strVal val="visible"/>
                                      </p:to>
                                    </p:set>
                                    <p:animEffect transition="in" filter="wipe(up)">
                                      <p:cBhvr>
                                        <p:cTn id="17" dur="500"/>
                                        <p:tgtEl>
                                          <p:spTgt spid="7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61"/>
                                        </p:tgtEl>
                                        <p:attrNameLst>
                                          <p:attrName>style.visibility</p:attrName>
                                        </p:attrNameLst>
                                      </p:cBhvr>
                                      <p:to>
                                        <p:strVal val="visible"/>
                                      </p:to>
                                    </p:set>
                                    <p:animEffect transition="in" filter="wipe(left)">
                                      <p:cBhvr>
                                        <p:cTn id="22" dur="500"/>
                                        <p:tgtEl>
                                          <p:spTgt spid="78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autoUpdateAnimBg="0"/>
      <p:bldP spid="78859" grpId="0" autoUpdateAnimBg="0"/>
      <p:bldP spid="78861" grpId="0" autoUpdateAnimBg="0"/>
      <p:bldP spid="7886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1043484" y="1803053"/>
            <a:ext cx="15183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0000"/>
                </a:solidFill>
              </a:rPr>
              <a:t>Ⅴ</a:t>
            </a:r>
            <a:r>
              <a:rPr lang="en-US" altLang="zh-CN" sz="1600">
                <a:solidFill>
                  <a:srgbClr val="FF0000"/>
                </a:solidFill>
                <a:latin typeface="Times New Roman" panose="02020603050405020304" pitchFamily="18" charset="0"/>
              </a:rPr>
              <a:t>. </a:t>
            </a:r>
            <a:r>
              <a:rPr lang="zh-CN" altLang="en-US" sz="1600">
                <a:solidFill>
                  <a:srgbClr val="FF0000"/>
                </a:solidFill>
                <a:latin typeface="Times New Roman" panose="02020603050405020304" pitchFamily="18" charset="0"/>
              </a:rPr>
              <a:t>除留余数法</a:t>
            </a:r>
          </a:p>
        </p:txBody>
      </p:sp>
      <p:sp>
        <p:nvSpPr>
          <p:cNvPr id="79877" name="Text Box 5"/>
          <p:cNvSpPr txBox="1">
            <a:spLocks noChangeArrowheads="1"/>
          </p:cNvSpPr>
          <p:nvPr/>
        </p:nvSpPr>
        <p:spPr bwMode="auto">
          <a:xfrm>
            <a:off x="1071563" y="2204864"/>
            <a:ext cx="8072437" cy="433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Times New Roman" panose="02020603050405020304" pitchFamily="18" charset="0"/>
              </a:rPr>
              <a:t>    </a:t>
            </a:r>
            <a:r>
              <a:rPr lang="zh-CN" altLang="en-US">
                <a:latin typeface="Times New Roman" panose="02020603050405020304" pitchFamily="18" charset="0"/>
              </a:rPr>
              <a:t>设定哈希函数为</a:t>
            </a:r>
            <a:r>
              <a:rPr lang="en-US" altLang="zh-CN">
                <a:latin typeface="Times New Roman" panose="02020603050405020304" pitchFamily="18" charset="0"/>
              </a:rPr>
              <a:t>:</a:t>
            </a:r>
          </a:p>
          <a:p>
            <a:pPr>
              <a:lnSpc>
                <a:spcPct val="150000"/>
              </a:lnSpc>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H(key) = key MOD p</a:t>
            </a:r>
            <a:r>
              <a:rPr lang="en-US" altLang="zh-CN">
                <a:latin typeface="Times New Roman" panose="02020603050405020304" pitchFamily="18" charset="0"/>
              </a:rPr>
              <a:t>    </a:t>
            </a:r>
          </a:p>
          <a:p>
            <a:pPr>
              <a:lnSpc>
                <a:spcPct val="150000"/>
              </a:lnSpc>
            </a:pPr>
            <a:r>
              <a:rPr lang="zh-CN" altLang="en-US">
                <a:latin typeface="Times New Roman" panose="02020603050405020304" pitchFamily="18" charset="0"/>
              </a:rPr>
              <a:t>其中</a:t>
            </a:r>
            <a:r>
              <a:rPr lang="zh-CN" altLang="en-US" b="0">
                <a:latin typeface="Times New Roman" panose="02020603050405020304" pitchFamily="18" charset="0"/>
              </a:rPr>
              <a:t>，</a:t>
            </a:r>
            <a:r>
              <a:rPr lang="zh-CN" altLang="en-US">
                <a:latin typeface="Times New Roman" panose="02020603050405020304" pitchFamily="18" charset="0"/>
              </a:rPr>
              <a:t>  </a:t>
            </a:r>
            <a:r>
              <a:rPr lang="en-US" altLang="zh-CN">
                <a:latin typeface="Times New Roman" panose="02020603050405020304" pitchFamily="18" charset="0"/>
              </a:rPr>
              <a:t>p≤m</a:t>
            </a:r>
            <a:r>
              <a:rPr lang="en-US" altLang="zh-CN"/>
              <a:t> (</a:t>
            </a:r>
            <a:r>
              <a:rPr lang="zh-CN" altLang="en-US"/>
              <a:t>表长</a:t>
            </a:r>
            <a:r>
              <a:rPr lang="en-US" altLang="zh-CN"/>
              <a:t>)  </a:t>
            </a:r>
            <a:r>
              <a:rPr lang="zh-CN" altLang="en-US"/>
              <a:t>并且</a:t>
            </a:r>
          </a:p>
          <a:p>
            <a:pPr lvl="2">
              <a:lnSpc>
                <a:spcPct val="140000"/>
              </a:lnSpc>
            </a:pPr>
            <a:r>
              <a:rPr lang="zh-CN" altLang="en-US">
                <a:latin typeface="Times New Roman" panose="02020603050405020304" pitchFamily="18" charset="0"/>
              </a:rPr>
              <a:t>      </a:t>
            </a:r>
            <a:r>
              <a:rPr lang="en-US" altLang="zh-CN">
                <a:latin typeface="Times New Roman" panose="02020603050405020304" pitchFamily="18" charset="0"/>
              </a:rPr>
              <a:t>p</a:t>
            </a:r>
            <a:r>
              <a:rPr lang="en-US" altLang="zh-CN"/>
              <a:t> </a:t>
            </a:r>
            <a:r>
              <a:rPr lang="zh-CN" altLang="en-US"/>
              <a:t>应为不大于 </a:t>
            </a:r>
            <a:r>
              <a:rPr lang="en-US" altLang="zh-CN">
                <a:latin typeface="Times New Roman" panose="02020603050405020304" pitchFamily="18" charset="0"/>
              </a:rPr>
              <a:t>m </a:t>
            </a:r>
            <a:r>
              <a:rPr lang="zh-CN" altLang="en-US"/>
              <a:t>的素数</a:t>
            </a:r>
          </a:p>
          <a:p>
            <a:pPr lvl="2">
              <a:lnSpc>
                <a:spcPct val="140000"/>
              </a:lnSpc>
            </a:pPr>
            <a:r>
              <a:rPr lang="zh-CN" altLang="en-US"/>
              <a:t>       或是</a:t>
            </a:r>
          </a:p>
          <a:p>
            <a:pPr lvl="2">
              <a:lnSpc>
                <a:spcPct val="140000"/>
              </a:lnSpc>
            </a:pPr>
            <a:r>
              <a:rPr lang="zh-CN" altLang="en-US"/>
              <a:t>  不含 </a:t>
            </a:r>
            <a:r>
              <a:rPr lang="en-US" altLang="zh-CN">
                <a:latin typeface="Times New Roman" panose="02020603050405020304" pitchFamily="18" charset="0"/>
              </a:rPr>
              <a:t>20 </a:t>
            </a:r>
            <a:r>
              <a:rPr lang="zh-CN" altLang="en-US"/>
              <a:t>以下的质因子</a:t>
            </a:r>
            <a:endParaRPr lang="zh-CN" altLang="en-US" b="0"/>
          </a:p>
        </p:txBody>
      </p:sp>
      <p:sp>
        <p:nvSpPr>
          <p:cNvPr id="79880" name="Text Box 8"/>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79881" name="Line 9"/>
          <p:cNvSpPr>
            <a:spLocks noChangeShapeType="1"/>
          </p:cNvSpPr>
          <p:nvPr/>
        </p:nvSpPr>
        <p:spPr bwMode="auto">
          <a:xfrm>
            <a:off x="838696" y="748953"/>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9882" name="Line 10"/>
          <p:cNvSpPr>
            <a:spLocks noChangeShapeType="1"/>
          </p:cNvSpPr>
          <p:nvPr/>
        </p:nvSpPr>
        <p:spPr bwMode="auto">
          <a:xfrm>
            <a:off x="911721" y="1483966"/>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9883" name="Text Box 11"/>
          <p:cNvSpPr txBox="1">
            <a:spLocks noChangeArrowheads="1"/>
          </p:cNvSpPr>
          <p:nvPr/>
        </p:nvSpPr>
        <p:spPr bwMode="auto">
          <a:xfrm>
            <a:off x="827584" y="980728"/>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79884" name="Text Box 12"/>
          <p:cNvSpPr txBox="1">
            <a:spLocks noChangeArrowheads="1"/>
          </p:cNvSpPr>
          <p:nvPr/>
        </p:nvSpPr>
        <p:spPr bwMode="auto">
          <a:xfrm>
            <a:off x="5148759" y="980728"/>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79885" name="Rectangle 13"/>
          <p:cNvSpPr>
            <a:spLocks noChangeArrowheads="1"/>
          </p:cNvSpPr>
          <p:nvPr/>
        </p:nvSpPr>
        <p:spPr bwMode="auto">
          <a:xfrm>
            <a:off x="1116509" y="1772891"/>
            <a:ext cx="2808287" cy="338554"/>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1600">
              <a:solidFill>
                <a:srgbClr val="FF0000"/>
              </a:solidFill>
            </a:endParaRPr>
          </a:p>
        </p:txBody>
      </p:sp>
    </p:spTree>
    <p:extLst>
      <p:ext uri="{BB962C8B-B14F-4D97-AF65-F5344CB8AC3E}">
        <p14:creationId xmlns:p14="http://schemas.microsoft.com/office/powerpoint/2010/main" val="514202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85"/>
                                        </p:tgtEl>
                                        <p:attrNameLst>
                                          <p:attrName>style.visibility</p:attrName>
                                        </p:attrNameLst>
                                      </p:cBhvr>
                                      <p:to>
                                        <p:strVal val="visible"/>
                                      </p:to>
                                    </p:set>
                                    <p:animEffect transition="in" filter="wipe(left)">
                                      <p:cBhvr>
                                        <p:cTn id="12" dur="500"/>
                                        <p:tgtEl>
                                          <p:spTgt spid="79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79877"/>
                                        </p:tgtEl>
                                        <p:attrNameLst>
                                          <p:attrName>style.visibility</p:attrName>
                                        </p:attrNameLst>
                                      </p:cBhvr>
                                      <p:to>
                                        <p:strVal val="visible"/>
                                      </p:to>
                                    </p:set>
                                    <p:animEffect transition="in" filter="strips(downRight)">
                                      <p:cBhvr>
                                        <p:cTn id="17" dur="3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P spid="79877" grpId="0" autoUpdateAnimBg="0"/>
      <p:bldP spid="7988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1332409" y="2204691"/>
            <a:ext cx="7210425" cy="158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2400">
                <a:solidFill>
                  <a:srgbClr val="A50021"/>
                </a:solidFill>
                <a:latin typeface="Times New Roman" panose="02020603050405020304" pitchFamily="18" charset="0"/>
              </a:rPr>
              <a:t>   </a:t>
            </a:r>
            <a:r>
              <a:rPr lang="zh-CN" altLang="en-US" sz="2400">
                <a:solidFill>
                  <a:srgbClr val="000000"/>
                </a:solidFill>
                <a:latin typeface="Times New Roman" panose="02020603050405020304" pitchFamily="18" charset="0"/>
              </a:rPr>
              <a:t>给定一组关键字为：</a:t>
            </a:r>
            <a:r>
              <a:rPr lang="en-US" altLang="zh-CN" sz="2400">
                <a:solidFill>
                  <a:schemeClr val="hlink"/>
                </a:solidFill>
                <a:latin typeface="Times New Roman" panose="02020603050405020304" pitchFamily="18" charset="0"/>
              </a:rPr>
              <a:t>12, 39, 18, 24, 33, 21</a:t>
            </a:r>
            <a:r>
              <a:rPr lang="zh-CN" altLang="en-US" sz="2400">
                <a:solidFill>
                  <a:srgbClr val="0000FF"/>
                </a:solidFill>
                <a:latin typeface="Times New Roman" panose="02020603050405020304" pitchFamily="18" charset="0"/>
              </a:rPr>
              <a:t>，</a:t>
            </a:r>
          </a:p>
          <a:p>
            <a:pPr>
              <a:lnSpc>
                <a:spcPct val="140000"/>
              </a:lnSpc>
            </a:pPr>
            <a:r>
              <a:rPr lang="zh-CN" altLang="en-US" sz="2400">
                <a:solidFill>
                  <a:srgbClr val="0000FF"/>
                </a:solidFill>
                <a:latin typeface="Times New Roman" panose="02020603050405020304" pitchFamily="18" charset="0"/>
              </a:rPr>
              <a:t>   </a:t>
            </a:r>
            <a:r>
              <a:rPr lang="zh-CN" altLang="en-US" sz="2400">
                <a:solidFill>
                  <a:srgbClr val="000000"/>
                </a:solidFill>
                <a:latin typeface="Times New Roman" panose="02020603050405020304" pitchFamily="18" charset="0"/>
              </a:rPr>
              <a:t>若取 </a:t>
            </a:r>
            <a:r>
              <a:rPr lang="en-US" altLang="zh-CN" sz="2400">
                <a:solidFill>
                  <a:srgbClr val="FF0000"/>
                </a:solidFill>
                <a:latin typeface="Times New Roman" panose="02020603050405020304" pitchFamily="18" charset="0"/>
              </a:rPr>
              <a:t>p=9</a:t>
            </a:r>
            <a:r>
              <a:rPr lang="en-US" altLang="zh-CN" sz="2400">
                <a:solidFill>
                  <a:srgbClr val="0000FF"/>
                </a:solidFill>
                <a:latin typeface="Times New Roman" panose="02020603050405020304" pitchFamily="18" charset="0"/>
              </a:rPr>
              <a:t>,</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则他们对应的哈希函数值将为：</a:t>
            </a:r>
          </a:p>
          <a:p>
            <a:pPr>
              <a:lnSpc>
                <a:spcPct val="140000"/>
              </a:lnSpc>
            </a:pPr>
            <a:r>
              <a:rPr lang="zh-CN" altLang="en-US" sz="2400">
                <a:solidFill>
                  <a:srgbClr val="000000"/>
                </a:solidFill>
                <a:latin typeface="Times New Roman" panose="02020603050405020304" pitchFamily="18" charset="0"/>
              </a:rPr>
              <a:t>           </a:t>
            </a:r>
            <a:r>
              <a:rPr lang="en-US" altLang="zh-CN" sz="2400">
                <a:solidFill>
                  <a:srgbClr val="FF0000"/>
                </a:solidFill>
                <a:latin typeface="Times New Roman" panose="02020603050405020304" pitchFamily="18" charset="0"/>
              </a:rPr>
              <a:t>3, 3, 0, 6, 6, 3</a:t>
            </a:r>
          </a:p>
        </p:txBody>
      </p:sp>
      <p:sp>
        <p:nvSpPr>
          <p:cNvPr id="80901" name="Text Box 5"/>
          <p:cNvSpPr txBox="1">
            <a:spLocks noChangeArrowheads="1"/>
          </p:cNvSpPr>
          <p:nvPr/>
        </p:nvSpPr>
        <p:spPr bwMode="auto">
          <a:xfrm>
            <a:off x="540246" y="2276128"/>
            <a:ext cx="1368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0000"/>
                </a:solidFill>
                <a:latin typeface="Times New Roman" panose="02020603050405020304" pitchFamily="18" charset="0"/>
              </a:rPr>
              <a:t>例如：</a:t>
            </a:r>
          </a:p>
        </p:txBody>
      </p:sp>
      <p:sp>
        <p:nvSpPr>
          <p:cNvPr id="80902" name="Text Box 6"/>
          <p:cNvSpPr txBox="1">
            <a:spLocks noChangeArrowheads="1"/>
          </p:cNvSpPr>
          <p:nvPr/>
        </p:nvSpPr>
        <p:spPr bwMode="auto">
          <a:xfrm>
            <a:off x="1259384" y="1726853"/>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0000"/>
                </a:solidFill>
                <a:latin typeface="Times New Roman" panose="02020603050405020304" pitchFamily="18" charset="0"/>
              </a:rPr>
              <a:t>为什么要对 </a:t>
            </a:r>
            <a:r>
              <a:rPr lang="en-US" altLang="zh-CN" sz="2400">
                <a:solidFill>
                  <a:srgbClr val="FF0000"/>
                </a:solidFill>
                <a:latin typeface="Times New Roman" panose="02020603050405020304" pitchFamily="18" charset="0"/>
              </a:rPr>
              <a:t>p </a:t>
            </a:r>
            <a:r>
              <a:rPr lang="zh-CN" altLang="en-US" sz="2400">
                <a:solidFill>
                  <a:srgbClr val="FF0000"/>
                </a:solidFill>
                <a:latin typeface="Times New Roman" panose="02020603050405020304" pitchFamily="18" charset="0"/>
              </a:rPr>
              <a:t>加限制？</a:t>
            </a:r>
          </a:p>
        </p:txBody>
      </p:sp>
      <p:sp>
        <p:nvSpPr>
          <p:cNvPr id="80903" name="Rectangle 7"/>
          <p:cNvSpPr>
            <a:spLocks noChangeArrowheads="1"/>
          </p:cNvSpPr>
          <p:nvPr/>
        </p:nvSpPr>
        <p:spPr bwMode="auto">
          <a:xfrm>
            <a:off x="498971" y="4149378"/>
            <a:ext cx="8610600"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latin typeface="Times New Roman" panose="02020603050405020304" pitchFamily="18" charset="0"/>
              </a:rPr>
              <a:t>    </a:t>
            </a:r>
            <a:r>
              <a:rPr lang="zh-CN" altLang="en-US" sz="2400">
                <a:latin typeface="Times New Roman" panose="02020603050405020304" pitchFamily="18" charset="0"/>
              </a:rPr>
              <a:t>可见，若 </a:t>
            </a:r>
            <a:r>
              <a:rPr lang="en-US" altLang="zh-CN" sz="2400">
                <a:latin typeface="Times New Roman" panose="02020603050405020304" pitchFamily="18" charset="0"/>
              </a:rPr>
              <a:t>p </a:t>
            </a:r>
            <a:r>
              <a:rPr lang="zh-CN" altLang="en-US" sz="2400">
                <a:latin typeface="Times New Roman" panose="02020603050405020304" pitchFamily="18" charset="0"/>
              </a:rPr>
              <a:t>中含质因子 </a:t>
            </a:r>
            <a:r>
              <a:rPr lang="en-US" altLang="zh-CN" sz="2400">
                <a:latin typeface="Times New Roman" panose="02020603050405020304" pitchFamily="18" charset="0"/>
              </a:rPr>
              <a:t>3</a:t>
            </a:r>
            <a:r>
              <a:rPr lang="zh-CN" altLang="en-US" sz="2400">
                <a:latin typeface="Times New Roman" panose="02020603050405020304" pitchFamily="18" charset="0"/>
              </a:rPr>
              <a:t>， 则所有含质因子 </a:t>
            </a:r>
            <a:r>
              <a:rPr lang="en-US" altLang="zh-CN" sz="2400">
                <a:latin typeface="Times New Roman" panose="02020603050405020304" pitchFamily="18" charset="0"/>
              </a:rPr>
              <a:t>3 </a:t>
            </a:r>
            <a:r>
              <a:rPr lang="zh-CN" altLang="en-US" sz="2400">
                <a:latin typeface="Times New Roman" panose="02020603050405020304" pitchFamily="18" charset="0"/>
              </a:rPr>
              <a:t>的</a:t>
            </a:r>
          </a:p>
          <a:p>
            <a:pPr>
              <a:lnSpc>
                <a:spcPct val="125000"/>
              </a:lnSpc>
            </a:pPr>
            <a:r>
              <a:rPr lang="zh-CN" altLang="en-US" sz="2400">
                <a:latin typeface="Times New Roman" panose="02020603050405020304" pitchFamily="18" charset="0"/>
              </a:rPr>
              <a:t>   关键字均映射到“</a:t>
            </a:r>
            <a:r>
              <a:rPr lang="en-US" altLang="zh-CN" sz="2400">
                <a:latin typeface="Times New Roman" panose="02020603050405020304" pitchFamily="18" charset="0"/>
              </a:rPr>
              <a:t>3 </a:t>
            </a:r>
            <a:r>
              <a:rPr lang="zh-CN" altLang="en-US" sz="2400">
                <a:latin typeface="Times New Roman" panose="02020603050405020304" pitchFamily="18" charset="0"/>
              </a:rPr>
              <a:t>的倍数”的地址上，从而增加</a:t>
            </a:r>
          </a:p>
          <a:p>
            <a:pPr>
              <a:lnSpc>
                <a:spcPct val="125000"/>
              </a:lnSpc>
            </a:pPr>
            <a:r>
              <a:rPr lang="zh-CN" altLang="en-US" sz="2400">
                <a:latin typeface="Times New Roman" panose="02020603050405020304" pitchFamily="18" charset="0"/>
              </a:rPr>
              <a:t>   了“</a:t>
            </a:r>
            <a:r>
              <a:rPr lang="zh-CN" altLang="en-US" sz="2400">
                <a:solidFill>
                  <a:srgbClr val="FF0000"/>
                </a:solidFill>
                <a:latin typeface="Times New Roman" panose="02020603050405020304" pitchFamily="18" charset="0"/>
              </a:rPr>
              <a:t>冲突</a:t>
            </a:r>
            <a:r>
              <a:rPr lang="zh-CN" altLang="en-US" sz="2400">
                <a:latin typeface="Times New Roman" panose="02020603050405020304" pitchFamily="18" charset="0"/>
              </a:rPr>
              <a:t>”的可能。</a:t>
            </a:r>
          </a:p>
        </p:txBody>
      </p:sp>
      <p:sp>
        <p:nvSpPr>
          <p:cNvPr id="80905" name="Text Box 9"/>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80906" name="Line 10"/>
          <p:cNvSpPr>
            <a:spLocks noChangeShapeType="1"/>
          </p:cNvSpPr>
          <p:nvPr/>
        </p:nvSpPr>
        <p:spPr bwMode="auto">
          <a:xfrm>
            <a:off x="838696" y="748953"/>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0907" name="Line 11"/>
          <p:cNvSpPr>
            <a:spLocks noChangeShapeType="1"/>
          </p:cNvSpPr>
          <p:nvPr/>
        </p:nvSpPr>
        <p:spPr bwMode="auto">
          <a:xfrm>
            <a:off x="911721" y="1483966"/>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0909" name="Text Box 13"/>
          <p:cNvSpPr txBox="1">
            <a:spLocks noChangeArrowheads="1"/>
          </p:cNvSpPr>
          <p:nvPr/>
        </p:nvSpPr>
        <p:spPr bwMode="auto">
          <a:xfrm>
            <a:off x="5148759" y="980728"/>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80910" name="Text Box 14"/>
          <p:cNvSpPr txBox="1">
            <a:spLocks noChangeArrowheads="1"/>
          </p:cNvSpPr>
          <p:nvPr/>
        </p:nvSpPr>
        <p:spPr bwMode="auto">
          <a:xfrm>
            <a:off x="827584" y="980728"/>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Tree>
    <p:extLst>
      <p:ext uri="{BB962C8B-B14F-4D97-AF65-F5344CB8AC3E}">
        <p14:creationId xmlns:p14="http://schemas.microsoft.com/office/powerpoint/2010/main" val="3255658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Effect transition="in" filter="wipe(left)">
                                      <p:cBhvr>
                                        <p:cTn id="7" dur="500"/>
                                        <p:tgtEl>
                                          <p:spTgt spid="80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0900"/>
                                        </p:tgtEl>
                                        <p:attrNameLst>
                                          <p:attrName>style.visibility</p:attrName>
                                        </p:attrNameLst>
                                      </p:cBhvr>
                                      <p:to>
                                        <p:strVal val="visible"/>
                                      </p:to>
                                    </p:set>
                                    <p:animEffect transition="in" filter="wipe(left)">
                                      <p:cBhvr>
                                        <p:cTn id="16" dur="500"/>
                                        <p:tgtEl>
                                          <p:spTgt spid="809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0903"/>
                                        </p:tgtEl>
                                        <p:attrNameLst>
                                          <p:attrName>style.visibility</p:attrName>
                                        </p:attrNameLst>
                                      </p:cBhvr>
                                      <p:to>
                                        <p:strVal val="visible"/>
                                      </p:to>
                                    </p:set>
                                    <p:animEffect transition="in" filter="wipe(left)">
                                      <p:cBhvr>
                                        <p:cTn id="21" dur="500"/>
                                        <p:tgtEl>
                                          <p:spTgt spid="8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01" grpId="0"/>
      <p:bldP spid="80902" grpId="0" autoUpdateAnimBg="0"/>
      <p:bldP spid="8090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Text Box 5"/>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81926" name="Line 6"/>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1927" name="Line 7"/>
          <p:cNvSpPr>
            <a:spLocks noChangeShapeType="1"/>
          </p:cNvSpPr>
          <p:nvPr/>
        </p:nvSpPr>
        <p:spPr bwMode="auto">
          <a:xfrm>
            <a:off x="946646" y="146397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1928" name="Text Box 8"/>
          <p:cNvSpPr txBox="1">
            <a:spLocks noChangeArrowheads="1"/>
          </p:cNvSpPr>
          <p:nvPr/>
        </p:nvSpPr>
        <p:spPr bwMode="auto">
          <a:xfrm>
            <a:off x="862509" y="96073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1929" name="Text Box 9"/>
          <p:cNvSpPr txBox="1">
            <a:spLocks noChangeArrowheads="1"/>
          </p:cNvSpPr>
          <p:nvPr/>
        </p:nvSpPr>
        <p:spPr bwMode="auto">
          <a:xfrm>
            <a:off x="5183684" y="960735"/>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81930" name="Text Box 10"/>
          <p:cNvSpPr txBox="1">
            <a:spLocks noChangeArrowheads="1"/>
          </p:cNvSpPr>
          <p:nvPr/>
        </p:nvSpPr>
        <p:spPr bwMode="auto">
          <a:xfrm>
            <a:off x="1025525" y="1554163"/>
            <a:ext cx="3041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rgbClr val="FF0000"/>
                </a:solidFill>
              </a:rPr>
              <a:t>Ⅵ</a:t>
            </a:r>
            <a:r>
              <a:rPr lang="en-US" altLang="zh-CN" b="0">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rPr>
              <a:t>随机数法</a:t>
            </a:r>
          </a:p>
        </p:txBody>
      </p:sp>
      <p:sp>
        <p:nvSpPr>
          <p:cNvPr id="81932" name="Rectangle 12"/>
          <p:cNvSpPr>
            <a:spLocks noChangeArrowheads="1"/>
          </p:cNvSpPr>
          <p:nvPr/>
        </p:nvSpPr>
        <p:spPr bwMode="auto">
          <a:xfrm>
            <a:off x="1692275" y="2278063"/>
            <a:ext cx="6048375"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Times New Roman" panose="02020603050405020304" pitchFamily="18" charset="0"/>
              </a:rPr>
              <a:t>设定哈希函数为</a:t>
            </a:r>
            <a:r>
              <a:rPr lang="en-US" altLang="zh-CN">
                <a:latin typeface="Times New Roman" panose="02020603050405020304" pitchFamily="18" charset="0"/>
              </a:rPr>
              <a:t>:</a:t>
            </a:r>
          </a:p>
          <a:p>
            <a:pPr>
              <a:lnSpc>
                <a:spcPct val="150000"/>
              </a:lnSpc>
            </a:pPr>
            <a:r>
              <a:rPr lang="en-US" altLang="zh-CN">
                <a:latin typeface="Times New Roman" panose="02020603050405020304" pitchFamily="18" charset="0"/>
              </a:rPr>
              <a:t>    </a:t>
            </a:r>
            <a:r>
              <a:rPr lang="en-US" altLang="zh-CN">
                <a:solidFill>
                  <a:srgbClr val="FF0000"/>
                </a:solidFill>
                <a:latin typeface="Times New Roman" panose="02020603050405020304" pitchFamily="18" charset="0"/>
              </a:rPr>
              <a:t>H(key) = Random(key)</a:t>
            </a:r>
          </a:p>
          <a:p>
            <a:pPr>
              <a:lnSpc>
                <a:spcPct val="150000"/>
              </a:lnSpc>
            </a:pPr>
            <a:r>
              <a:rPr lang="zh-CN" altLang="en-US">
                <a:latin typeface="Times New Roman" panose="02020603050405020304" pitchFamily="18" charset="0"/>
              </a:rPr>
              <a:t>其中，</a:t>
            </a:r>
            <a:r>
              <a:rPr lang="en-US" altLang="zh-CN">
                <a:latin typeface="Times New Roman" panose="02020603050405020304" pitchFamily="18" charset="0"/>
              </a:rPr>
              <a:t>Random </a:t>
            </a:r>
            <a:r>
              <a:rPr lang="zh-CN" altLang="en-US">
                <a:latin typeface="Times New Roman" panose="02020603050405020304" pitchFamily="18" charset="0"/>
              </a:rPr>
              <a:t>为伪随机函数</a:t>
            </a:r>
          </a:p>
        </p:txBody>
      </p:sp>
      <p:sp>
        <p:nvSpPr>
          <p:cNvPr id="81933" name="Text Box 13"/>
          <p:cNvSpPr txBox="1">
            <a:spLocks noChangeArrowheads="1"/>
          </p:cNvSpPr>
          <p:nvPr/>
        </p:nvSpPr>
        <p:spPr bwMode="auto">
          <a:xfrm>
            <a:off x="2051050" y="4868863"/>
            <a:ext cx="52578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a:latin typeface="Times New Roman" panose="02020603050405020304" pitchFamily="18" charset="0"/>
              </a:rPr>
              <a:t>     </a:t>
            </a:r>
            <a:r>
              <a:rPr lang="zh-CN" altLang="en-US">
                <a:latin typeface="Times New Roman" panose="02020603050405020304" pitchFamily="18" charset="0"/>
              </a:rPr>
              <a:t>此方法适合于：</a:t>
            </a:r>
            <a:endParaRPr lang="zh-CN" altLang="en-US">
              <a:solidFill>
                <a:srgbClr val="FF0000"/>
              </a:solidFill>
              <a:latin typeface="Times New Roman" panose="02020603050405020304" pitchFamily="18" charset="0"/>
            </a:endParaRPr>
          </a:p>
          <a:p>
            <a:pPr>
              <a:lnSpc>
                <a:spcPct val="130000"/>
              </a:lnSpc>
            </a:pPr>
            <a:r>
              <a:rPr lang="zh-CN" altLang="en-US">
                <a:solidFill>
                  <a:srgbClr val="FF0000"/>
                </a:solidFill>
                <a:latin typeface="Times New Roman" panose="02020603050405020304" pitchFamily="18" charset="0"/>
              </a:rPr>
              <a:t>关键字的长度不等</a:t>
            </a:r>
            <a:endParaRPr lang="zh-CN" altLang="en-US">
              <a:latin typeface="Times New Roman" panose="02020603050405020304" pitchFamily="18" charset="0"/>
            </a:endParaRPr>
          </a:p>
        </p:txBody>
      </p:sp>
    </p:spTree>
    <p:extLst>
      <p:ext uri="{BB962C8B-B14F-4D97-AF65-F5344CB8AC3E}">
        <p14:creationId xmlns:p14="http://schemas.microsoft.com/office/powerpoint/2010/main" val="4117497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930"/>
                                        </p:tgtEl>
                                        <p:attrNameLst>
                                          <p:attrName>style.visibility</p:attrName>
                                        </p:attrNameLst>
                                      </p:cBhvr>
                                      <p:to>
                                        <p:strVal val="visible"/>
                                      </p:to>
                                    </p:set>
                                    <p:animEffect transition="in" filter="wipe(left)">
                                      <p:cBhvr>
                                        <p:cTn id="7" dur="300"/>
                                        <p:tgtEl>
                                          <p:spTgt spid="81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32"/>
                                        </p:tgtEl>
                                        <p:attrNameLst>
                                          <p:attrName>style.visibility</p:attrName>
                                        </p:attrNameLst>
                                      </p:cBhvr>
                                      <p:to>
                                        <p:strVal val="visible"/>
                                      </p:to>
                                    </p:set>
                                    <p:animEffect transition="in" filter="wipe(up)">
                                      <p:cBhvr>
                                        <p:cTn id="12" dur="500"/>
                                        <p:tgtEl>
                                          <p:spTgt spid="81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33"/>
                                        </p:tgtEl>
                                        <p:attrNameLst>
                                          <p:attrName>style.visibility</p:attrName>
                                        </p:attrNameLst>
                                      </p:cBhvr>
                                      <p:to>
                                        <p:strVal val="visible"/>
                                      </p:to>
                                    </p:set>
                                    <p:animEffect transition="in" filter="strips(downRight)">
                                      <p:cBhvr>
                                        <p:cTn id="17" dur="500"/>
                                        <p:tgtEl>
                                          <p:spTgt spid="8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0" grpId="0" autoUpdateAnimBg="0"/>
      <p:bldP spid="81932" grpId="0" autoUpdateAnimBg="0"/>
      <p:bldP spid="8193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Text Box 5"/>
          <p:cNvSpPr txBox="1">
            <a:spLocks noChangeArrowheads="1"/>
          </p:cNvSpPr>
          <p:nvPr/>
        </p:nvSpPr>
        <p:spPr bwMode="auto">
          <a:xfrm>
            <a:off x="755576" y="476672"/>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82950" name="Line 6"/>
          <p:cNvSpPr>
            <a:spLocks noChangeShapeType="1"/>
          </p:cNvSpPr>
          <p:nvPr/>
        </p:nvSpPr>
        <p:spPr bwMode="auto">
          <a:xfrm>
            <a:off x="801613" y="944984"/>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2951" name="Line 7"/>
          <p:cNvSpPr>
            <a:spLocks noChangeShapeType="1"/>
          </p:cNvSpPr>
          <p:nvPr/>
        </p:nvSpPr>
        <p:spPr bwMode="auto">
          <a:xfrm>
            <a:off x="874638" y="1679997"/>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2952" name="Text Box 8"/>
          <p:cNvSpPr txBox="1">
            <a:spLocks noChangeArrowheads="1"/>
          </p:cNvSpPr>
          <p:nvPr/>
        </p:nvSpPr>
        <p:spPr bwMode="auto">
          <a:xfrm>
            <a:off x="790501" y="1176759"/>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2953" name="Text Box 9"/>
          <p:cNvSpPr txBox="1">
            <a:spLocks noChangeArrowheads="1"/>
          </p:cNvSpPr>
          <p:nvPr/>
        </p:nvSpPr>
        <p:spPr bwMode="auto">
          <a:xfrm>
            <a:off x="5111676" y="1176759"/>
            <a:ext cx="3816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rPr>
              <a:t>①</a:t>
            </a:r>
            <a:r>
              <a:rPr lang="zh-CN" altLang="en-US" sz="2400">
                <a:solidFill>
                  <a:srgbClr val="FF0000"/>
                </a:solidFill>
                <a:latin typeface="Times New Roman" panose="02020603050405020304" pitchFamily="18" charset="0"/>
              </a:rPr>
              <a:t>构造哈希函数的方法</a:t>
            </a:r>
          </a:p>
        </p:txBody>
      </p:sp>
      <p:sp>
        <p:nvSpPr>
          <p:cNvPr id="82954" name="Text Box 10"/>
          <p:cNvSpPr txBox="1">
            <a:spLocks noChangeArrowheads="1"/>
          </p:cNvSpPr>
          <p:nvPr/>
        </p:nvSpPr>
        <p:spPr bwMode="auto">
          <a:xfrm>
            <a:off x="603250" y="1844675"/>
            <a:ext cx="82169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Times New Roman" panose="02020603050405020304" pitchFamily="18" charset="0"/>
              </a:rPr>
              <a:t>       </a:t>
            </a:r>
            <a:r>
              <a:rPr lang="zh-CN" altLang="en-US">
                <a:latin typeface="Times New Roman" panose="02020603050405020304" pitchFamily="18" charset="0"/>
              </a:rPr>
              <a:t>实际造表时，</a:t>
            </a:r>
            <a:r>
              <a:rPr lang="zh-CN" altLang="en-US">
                <a:solidFill>
                  <a:srgbClr val="FF0000"/>
                </a:solidFill>
                <a:latin typeface="Times New Roman" panose="02020603050405020304" pitchFamily="18" charset="0"/>
              </a:rPr>
              <a:t>采用何种</a:t>
            </a:r>
            <a:r>
              <a:rPr lang="zh-CN" altLang="en-US">
                <a:latin typeface="Times New Roman" panose="02020603050405020304" pitchFamily="18" charset="0"/>
              </a:rPr>
              <a:t>构造哈希函数的</a:t>
            </a:r>
            <a:r>
              <a:rPr lang="zh-CN" altLang="en-US">
                <a:solidFill>
                  <a:srgbClr val="FF0000"/>
                </a:solidFill>
                <a:latin typeface="Times New Roman" panose="02020603050405020304" pitchFamily="18" charset="0"/>
              </a:rPr>
              <a:t>方法</a:t>
            </a:r>
            <a:r>
              <a:rPr lang="zh-CN" altLang="en-US">
                <a:latin typeface="Times New Roman" panose="02020603050405020304" pitchFamily="18" charset="0"/>
              </a:rPr>
              <a:t>取决于建表的关键字集合的情况</a:t>
            </a:r>
            <a:r>
              <a:rPr lang="en-US" altLang="zh-CN">
                <a:latin typeface="Times New Roman" panose="02020603050405020304" pitchFamily="18" charset="0"/>
              </a:rPr>
              <a:t>(</a:t>
            </a:r>
            <a:r>
              <a:rPr lang="zh-CN" altLang="en-US">
                <a:latin typeface="Times New Roman" panose="02020603050405020304" pitchFamily="18" charset="0"/>
              </a:rPr>
              <a:t>包括关键字的范围和形态</a:t>
            </a:r>
            <a:r>
              <a:rPr lang="en-US" altLang="zh-CN">
                <a:latin typeface="Times New Roman" panose="02020603050405020304" pitchFamily="18" charset="0"/>
              </a:rPr>
              <a:t>)</a:t>
            </a:r>
            <a:r>
              <a:rPr lang="zh-CN" altLang="en-US">
                <a:latin typeface="Times New Roman" panose="02020603050405020304" pitchFamily="18" charset="0"/>
              </a:rPr>
              <a:t>，总的</a:t>
            </a:r>
            <a:r>
              <a:rPr lang="zh-CN" altLang="en-US">
                <a:solidFill>
                  <a:srgbClr val="FF0000"/>
                </a:solidFill>
                <a:latin typeface="Times New Roman" panose="02020603050405020304" pitchFamily="18" charset="0"/>
              </a:rPr>
              <a:t>原则是使产生冲突的可能性降到尽可能地小</a:t>
            </a:r>
            <a:r>
              <a:rPr lang="zh-CN" altLang="en-US">
                <a:latin typeface="Times New Roman" panose="02020603050405020304" pitchFamily="18" charset="0"/>
              </a:rPr>
              <a:t>。</a:t>
            </a:r>
          </a:p>
        </p:txBody>
      </p:sp>
    </p:spTree>
    <p:extLst>
      <p:ext uri="{BB962C8B-B14F-4D97-AF65-F5344CB8AC3E}">
        <p14:creationId xmlns:p14="http://schemas.microsoft.com/office/powerpoint/2010/main" val="2184696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2954"/>
                                        </p:tgtEl>
                                        <p:attrNameLst>
                                          <p:attrName>style.visibility</p:attrName>
                                        </p:attrNameLst>
                                      </p:cBhvr>
                                      <p:to>
                                        <p:strVal val="visible"/>
                                      </p:to>
                                    </p:set>
                                    <p:animEffect transition="in" filter="strips(downRight)">
                                      <p:cBhvr>
                                        <p:cTn id="7"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 Box 5"/>
          <p:cNvSpPr txBox="1">
            <a:spLocks noChangeArrowheads="1"/>
          </p:cNvSpPr>
          <p:nvPr/>
        </p:nvSpPr>
        <p:spPr bwMode="auto">
          <a:xfrm>
            <a:off x="755576"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83974" name="Line 6"/>
          <p:cNvSpPr>
            <a:spLocks noChangeShapeType="1"/>
          </p:cNvSpPr>
          <p:nvPr/>
        </p:nvSpPr>
        <p:spPr bwMode="auto">
          <a:xfrm>
            <a:off x="801613"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3975" name="Line 7"/>
          <p:cNvSpPr>
            <a:spLocks noChangeShapeType="1"/>
          </p:cNvSpPr>
          <p:nvPr/>
        </p:nvSpPr>
        <p:spPr bwMode="auto">
          <a:xfrm>
            <a:off x="874638" y="146397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3976" name="Text Box 8"/>
          <p:cNvSpPr txBox="1">
            <a:spLocks noChangeArrowheads="1"/>
          </p:cNvSpPr>
          <p:nvPr/>
        </p:nvSpPr>
        <p:spPr bwMode="auto">
          <a:xfrm>
            <a:off x="790501" y="96073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3977" name="Text Box 9"/>
          <p:cNvSpPr txBox="1">
            <a:spLocks noChangeArrowheads="1"/>
          </p:cNvSpPr>
          <p:nvPr/>
        </p:nvSpPr>
        <p:spPr bwMode="auto">
          <a:xfrm>
            <a:off x="5111676" y="960735"/>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rPr>
              <a:t>②</a:t>
            </a:r>
            <a:r>
              <a:rPr lang="zh-CN" altLang="en-US" sz="2400">
                <a:solidFill>
                  <a:srgbClr val="FF0000"/>
                </a:solidFill>
                <a:latin typeface="Times New Roman" panose="02020603050405020304" pitchFamily="18" charset="0"/>
              </a:rPr>
              <a:t>处理冲突的方法</a:t>
            </a:r>
          </a:p>
        </p:txBody>
      </p:sp>
      <p:sp>
        <p:nvSpPr>
          <p:cNvPr id="83978" name="Text Box 10"/>
          <p:cNvSpPr txBox="1">
            <a:spLocks noChangeArrowheads="1"/>
          </p:cNvSpPr>
          <p:nvPr/>
        </p:nvSpPr>
        <p:spPr bwMode="auto">
          <a:xfrm>
            <a:off x="1220788" y="1492250"/>
            <a:ext cx="75279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a:solidFill>
                  <a:srgbClr val="FF0000"/>
                </a:solidFill>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处理冲突” 的实际含义是：</a:t>
            </a:r>
          </a:p>
          <a:p>
            <a:pPr>
              <a:lnSpc>
                <a:spcPct val="140000"/>
              </a:lnSpc>
            </a:pPr>
            <a:r>
              <a:rPr lang="zh-CN" altLang="en-US">
                <a:solidFill>
                  <a:srgbClr val="FF0000"/>
                </a:solidFill>
                <a:latin typeface="Times New Roman" panose="02020603050405020304" pitchFamily="18" charset="0"/>
              </a:rPr>
              <a:t>为产生冲突的地址寻找下一个哈希地址。</a:t>
            </a:r>
          </a:p>
        </p:txBody>
      </p:sp>
      <p:sp>
        <p:nvSpPr>
          <p:cNvPr id="83979" name="Rectangle 11">
            <a:hlinkClick r:id="" action="ppaction://hlinkshowjump?jump=nextslide" highlightClick="1"/>
          </p:cNvPr>
          <p:cNvSpPr>
            <a:spLocks noChangeArrowheads="1"/>
          </p:cNvSpPr>
          <p:nvPr/>
        </p:nvSpPr>
        <p:spPr bwMode="auto">
          <a:xfrm>
            <a:off x="2516188" y="3565525"/>
            <a:ext cx="263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imes New Roman" panose="02020603050405020304" pitchFamily="18" charset="0"/>
              </a:rPr>
              <a:t>1. </a:t>
            </a:r>
            <a:r>
              <a:rPr lang="zh-CN" altLang="en-US">
                <a:solidFill>
                  <a:srgbClr val="FF0000"/>
                </a:solidFill>
                <a:latin typeface="Times New Roman" panose="02020603050405020304" pitchFamily="18" charset="0"/>
              </a:rPr>
              <a:t>开放定址法</a:t>
            </a:r>
          </a:p>
        </p:txBody>
      </p:sp>
      <p:sp>
        <p:nvSpPr>
          <p:cNvPr id="83980" name="Text Box 12">
            <a:hlinkClick r:id="" action="ppaction://noaction" highlightClick="1"/>
          </p:cNvPr>
          <p:cNvSpPr txBox="1">
            <a:spLocks noChangeArrowheads="1"/>
          </p:cNvSpPr>
          <p:nvPr/>
        </p:nvSpPr>
        <p:spPr bwMode="auto">
          <a:xfrm>
            <a:off x="1601788" y="4300538"/>
            <a:ext cx="373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zh-CN">
                <a:solidFill>
                  <a:srgbClr val="FF0000"/>
                </a:solidFill>
                <a:latin typeface="Times New Roman" panose="02020603050405020304" pitchFamily="18" charset="0"/>
              </a:rPr>
              <a:t>2. </a:t>
            </a:r>
            <a:r>
              <a:rPr lang="zh-CN" altLang="en-US">
                <a:solidFill>
                  <a:srgbClr val="FF0000"/>
                </a:solidFill>
                <a:latin typeface="Times New Roman" panose="02020603050405020304" pitchFamily="18" charset="0"/>
              </a:rPr>
              <a:t>链地址法</a:t>
            </a:r>
            <a:endParaRPr lang="zh-CN" altLang="en-US" b="0">
              <a:solidFill>
                <a:srgbClr val="FF0000"/>
              </a:solidFill>
              <a:latin typeface="Times New Roman" panose="02020603050405020304" pitchFamily="18" charset="0"/>
            </a:endParaRPr>
          </a:p>
        </p:txBody>
      </p:sp>
      <p:sp>
        <p:nvSpPr>
          <p:cNvPr id="83981" name="Text Box 13">
            <a:hlinkClick r:id="" action="ppaction://noaction" highlightClick="1"/>
          </p:cNvPr>
          <p:cNvSpPr txBox="1">
            <a:spLocks noChangeArrowheads="1"/>
          </p:cNvSpPr>
          <p:nvPr/>
        </p:nvSpPr>
        <p:spPr bwMode="auto">
          <a:xfrm>
            <a:off x="1601788" y="5084763"/>
            <a:ext cx="3906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zh-CN">
                <a:solidFill>
                  <a:srgbClr val="FF0000"/>
                </a:solidFill>
                <a:latin typeface="Times New Roman" panose="02020603050405020304" pitchFamily="18" charset="0"/>
              </a:rPr>
              <a:t>3. </a:t>
            </a:r>
            <a:r>
              <a:rPr lang="zh-CN" altLang="en-US">
                <a:solidFill>
                  <a:srgbClr val="FF0000"/>
                </a:solidFill>
              </a:rPr>
              <a:t>再哈希法</a:t>
            </a:r>
          </a:p>
        </p:txBody>
      </p:sp>
    </p:spTree>
    <p:extLst>
      <p:ext uri="{BB962C8B-B14F-4D97-AF65-F5344CB8AC3E}">
        <p14:creationId xmlns:p14="http://schemas.microsoft.com/office/powerpoint/2010/main" val="270347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78"/>
                                        </p:tgtEl>
                                        <p:attrNameLst>
                                          <p:attrName>style.visibility</p:attrName>
                                        </p:attrNameLst>
                                      </p:cBhvr>
                                      <p:to>
                                        <p:strVal val="visible"/>
                                      </p:to>
                                    </p:set>
                                    <p:animEffect transition="in" filter="wipe(up)">
                                      <p:cBhvr>
                                        <p:cTn id="7" dur="500"/>
                                        <p:tgtEl>
                                          <p:spTgt spid="83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9"/>
                                        </p:tgtEl>
                                        <p:attrNameLst>
                                          <p:attrName>style.visibility</p:attrName>
                                        </p:attrNameLst>
                                      </p:cBhvr>
                                      <p:to>
                                        <p:strVal val="visible"/>
                                      </p:to>
                                    </p:set>
                                    <p:animEffect transition="in" filter="wipe(left)">
                                      <p:cBhvr>
                                        <p:cTn id="12" dur="500"/>
                                        <p:tgtEl>
                                          <p:spTgt spid="8397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3980"/>
                                        </p:tgtEl>
                                        <p:attrNameLst>
                                          <p:attrName>style.visibility</p:attrName>
                                        </p:attrNameLst>
                                      </p:cBhvr>
                                      <p:to>
                                        <p:strVal val="visible"/>
                                      </p:to>
                                    </p:set>
                                    <p:animEffect transition="in" filter="wipe(left)">
                                      <p:cBhvr>
                                        <p:cTn id="16" dur="500"/>
                                        <p:tgtEl>
                                          <p:spTgt spid="8398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3981"/>
                                        </p:tgtEl>
                                        <p:attrNameLst>
                                          <p:attrName>style.visibility</p:attrName>
                                        </p:attrNameLst>
                                      </p:cBhvr>
                                      <p:to>
                                        <p:strVal val="visible"/>
                                      </p:to>
                                    </p:set>
                                    <p:animEffect transition="in" filter="wipe(left)">
                                      <p:cBhvr>
                                        <p:cTn id="20" dur="500"/>
                                        <p:tgtEl>
                                          <p:spTgt spid="83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autoUpdateAnimBg="0"/>
      <p:bldP spid="83979" grpId="0" autoUpdateAnimBg="0"/>
      <p:bldP spid="83980" grpId="0" autoUpdateAnimBg="0"/>
      <p:bldP spid="8398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5"/>
          <p:cNvSpPr txBox="1">
            <a:spLocks noChangeArrowheads="1"/>
          </p:cNvSpPr>
          <p:nvPr/>
        </p:nvSpPr>
        <p:spPr bwMode="auto">
          <a:xfrm>
            <a:off x="827584" y="26064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84998" name="Line 6"/>
          <p:cNvSpPr>
            <a:spLocks noChangeShapeType="1"/>
          </p:cNvSpPr>
          <p:nvPr/>
        </p:nvSpPr>
        <p:spPr bwMode="auto">
          <a:xfrm>
            <a:off x="873621" y="72896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4999" name="Line 7"/>
          <p:cNvSpPr>
            <a:spLocks noChangeShapeType="1"/>
          </p:cNvSpPr>
          <p:nvPr/>
        </p:nvSpPr>
        <p:spPr bwMode="auto">
          <a:xfrm>
            <a:off x="946646" y="146397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5000" name="Text Box 8"/>
          <p:cNvSpPr txBox="1">
            <a:spLocks noChangeArrowheads="1"/>
          </p:cNvSpPr>
          <p:nvPr/>
        </p:nvSpPr>
        <p:spPr bwMode="auto">
          <a:xfrm>
            <a:off x="862509" y="96073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5001" name="Text Box 9"/>
          <p:cNvSpPr txBox="1">
            <a:spLocks noChangeArrowheads="1"/>
          </p:cNvSpPr>
          <p:nvPr/>
        </p:nvSpPr>
        <p:spPr bwMode="auto">
          <a:xfrm>
            <a:off x="5183684" y="960735"/>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rPr>
              <a:t>②</a:t>
            </a:r>
            <a:r>
              <a:rPr lang="zh-CN" altLang="en-US" sz="2400">
                <a:solidFill>
                  <a:srgbClr val="FF0000"/>
                </a:solidFill>
                <a:latin typeface="Times New Roman" panose="02020603050405020304" pitchFamily="18" charset="0"/>
              </a:rPr>
              <a:t>处理冲突的方法</a:t>
            </a:r>
          </a:p>
        </p:txBody>
      </p:sp>
      <p:sp>
        <p:nvSpPr>
          <p:cNvPr id="85003" name="Text Box 11"/>
          <p:cNvSpPr txBox="1">
            <a:spLocks noChangeArrowheads="1"/>
          </p:cNvSpPr>
          <p:nvPr/>
        </p:nvSpPr>
        <p:spPr bwMode="auto">
          <a:xfrm>
            <a:off x="1185863" y="1530350"/>
            <a:ext cx="288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F0000"/>
                </a:solidFill>
              </a:rPr>
              <a:t>Ⅰ</a:t>
            </a:r>
            <a:r>
              <a:rPr lang="en-US" altLang="zh-CN">
                <a:solidFill>
                  <a:srgbClr val="FF0000"/>
                </a:solidFill>
                <a:latin typeface="Times New Roman" panose="02020603050405020304" pitchFamily="18" charset="0"/>
                <a:ea typeface="宋体" panose="02010600030101010101" pitchFamily="2" charset="-122"/>
              </a:rPr>
              <a:t>. </a:t>
            </a:r>
            <a:r>
              <a:rPr lang="zh-CN" altLang="en-US">
                <a:solidFill>
                  <a:srgbClr val="FF0000"/>
                </a:solidFill>
                <a:latin typeface="Times New Roman" panose="02020603050405020304" pitchFamily="18" charset="0"/>
              </a:rPr>
              <a:t>开放定址法</a:t>
            </a:r>
          </a:p>
        </p:txBody>
      </p:sp>
      <p:sp>
        <p:nvSpPr>
          <p:cNvPr id="85006" name="Text Box 14"/>
          <p:cNvSpPr txBox="1">
            <a:spLocks noChangeArrowheads="1"/>
          </p:cNvSpPr>
          <p:nvPr/>
        </p:nvSpPr>
        <p:spPr bwMode="auto">
          <a:xfrm>
            <a:off x="611188" y="2276475"/>
            <a:ext cx="8532812"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zh-CN" altLang="en-US"/>
              <a:t>为产生冲突的地址 </a:t>
            </a:r>
            <a:r>
              <a:rPr lang="en-US" altLang="zh-CN">
                <a:solidFill>
                  <a:srgbClr val="FF0000"/>
                </a:solidFill>
              </a:rPr>
              <a:t>H(key)</a:t>
            </a:r>
            <a:r>
              <a:rPr lang="zh-CN" altLang="en-US"/>
              <a:t>求得一个地址序列：</a:t>
            </a:r>
          </a:p>
          <a:p>
            <a:pPr lvl="2"/>
            <a:r>
              <a:rPr lang="zh-CN" altLang="en-US"/>
              <a:t>   </a:t>
            </a:r>
            <a:r>
              <a:rPr lang="en-US" altLang="zh-CN"/>
              <a:t>H</a:t>
            </a:r>
            <a:r>
              <a:rPr lang="en-US" altLang="zh-CN" baseline="-25000"/>
              <a:t>0</a:t>
            </a:r>
            <a:r>
              <a:rPr lang="en-US" altLang="zh-CN"/>
              <a:t>, H</a:t>
            </a:r>
            <a:r>
              <a:rPr lang="en-US" altLang="zh-CN" baseline="-25000"/>
              <a:t>1</a:t>
            </a:r>
            <a:r>
              <a:rPr lang="en-US" altLang="zh-CN"/>
              <a:t>, H</a:t>
            </a:r>
            <a:r>
              <a:rPr lang="en-US" altLang="zh-CN" baseline="-25000"/>
              <a:t>2</a:t>
            </a:r>
            <a:r>
              <a:rPr lang="en-US" altLang="zh-CN"/>
              <a:t>, </a:t>
            </a:r>
            <a:r>
              <a:rPr lang="en-US" altLang="zh-CN">
                <a:latin typeface="Times New Roman" panose="02020603050405020304" pitchFamily="18" charset="0"/>
              </a:rPr>
              <a:t>…</a:t>
            </a:r>
            <a:r>
              <a:rPr lang="en-US" altLang="zh-CN"/>
              <a:t>, H</a:t>
            </a:r>
            <a:r>
              <a:rPr lang="en-US" altLang="zh-CN" baseline="-25000"/>
              <a:t>s</a:t>
            </a:r>
            <a:r>
              <a:rPr lang="en-US" altLang="zh-CN"/>
              <a:t>     </a:t>
            </a:r>
            <a:r>
              <a:rPr lang="en-US" altLang="zh-CN" i="1"/>
              <a:t>1≤ s≤m-1</a:t>
            </a:r>
            <a:endParaRPr lang="en-US" altLang="zh-CN"/>
          </a:p>
          <a:p>
            <a:pPr lvl="2"/>
            <a:endParaRPr lang="en-US" altLang="zh-CN"/>
          </a:p>
          <a:p>
            <a:pPr lvl="2"/>
            <a:r>
              <a:rPr lang="zh-CN" altLang="en-US"/>
              <a:t>其中：</a:t>
            </a:r>
            <a:r>
              <a:rPr lang="en-US" altLang="zh-CN"/>
              <a:t>H0 = H(key)</a:t>
            </a:r>
          </a:p>
          <a:p>
            <a:pPr lvl="2"/>
            <a:r>
              <a:rPr lang="en-US" altLang="zh-CN"/>
              <a:t>      H</a:t>
            </a:r>
            <a:r>
              <a:rPr lang="en-US" altLang="zh-CN" baseline="-25000"/>
              <a:t>i</a:t>
            </a:r>
            <a:r>
              <a:rPr lang="en-US" altLang="zh-CN"/>
              <a:t> = ( H(key) + </a:t>
            </a:r>
            <a:r>
              <a:rPr lang="en-US" altLang="zh-CN" i="1">
                <a:solidFill>
                  <a:srgbClr val="FF0000"/>
                </a:solidFill>
              </a:rPr>
              <a:t>d</a:t>
            </a:r>
            <a:r>
              <a:rPr lang="en-US" altLang="zh-CN" i="1" baseline="-25000">
                <a:solidFill>
                  <a:srgbClr val="FF0000"/>
                </a:solidFill>
              </a:rPr>
              <a:t>i</a:t>
            </a:r>
            <a:r>
              <a:rPr lang="en-US" altLang="zh-CN" i="1"/>
              <a:t> </a:t>
            </a:r>
            <a:r>
              <a:rPr lang="en-US" altLang="zh-CN"/>
              <a:t>) MOD </a:t>
            </a:r>
            <a:r>
              <a:rPr lang="en-US" altLang="zh-CN">
                <a:solidFill>
                  <a:srgbClr val="FF0000"/>
                </a:solidFill>
              </a:rPr>
              <a:t>m</a:t>
            </a:r>
            <a:r>
              <a:rPr lang="en-US" altLang="zh-CN"/>
              <a:t> </a:t>
            </a:r>
          </a:p>
          <a:p>
            <a:pPr lvl="2"/>
            <a:r>
              <a:rPr lang="en-US" altLang="zh-CN"/>
              <a:t>        </a:t>
            </a:r>
            <a:r>
              <a:rPr lang="en-US" altLang="zh-CN" i="1"/>
              <a:t>i=1, 2, </a:t>
            </a:r>
            <a:r>
              <a:rPr lang="en-US" altLang="zh-CN" i="1">
                <a:latin typeface="Times New Roman" panose="02020603050405020304" pitchFamily="18" charset="0"/>
              </a:rPr>
              <a:t>…</a:t>
            </a:r>
            <a:r>
              <a:rPr lang="en-US" altLang="zh-CN" i="1"/>
              <a:t>, s</a:t>
            </a:r>
            <a:endParaRPr lang="en-US" altLang="zh-CN"/>
          </a:p>
          <a:p>
            <a:endParaRPr lang="en-US" altLang="zh-CN"/>
          </a:p>
        </p:txBody>
      </p:sp>
    </p:spTree>
    <p:extLst>
      <p:ext uri="{BB962C8B-B14F-4D97-AF65-F5344CB8AC3E}">
        <p14:creationId xmlns:p14="http://schemas.microsoft.com/office/powerpoint/2010/main" val="415202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003"/>
                                        </p:tgtEl>
                                        <p:attrNameLst>
                                          <p:attrName>style.visibility</p:attrName>
                                        </p:attrNameLst>
                                      </p:cBhvr>
                                      <p:to>
                                        <p:strVal val="visible"/>
                                      </p:to>
                                    </p:set>
                                    <p:animEffect transition="in" filter="randombar(vertical)">
                                      <p:cBhvr>
                                        <p:cTn id="7" dur="500"/>
                                        <p:tgtEl>
                                          <p:spTgt spid="85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006"/>
                                        </p:tgtEl>
                                        <p:attrNameLst>
                                          <p:attrName>style.visibility</p:attrName>
                                        </p:attrNameLst>
                                      </p:cBhvr>
                                      <p:to>
                                        <p:strVal val="visible"/>
                                      </p:to>
                                    </p:set>
                                    <p:animEffect transition="in" filter="wipe(left)">
                                      <p:cBhvr>
                                        <p:cTn id="12" dur="500"/>
                                        <p:tgtEl>
                                          <p:spTgt spid="85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utoUpdateAnimBg="0"/>
      <p:bldP spid="8500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86022"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6023" name="Line 7"/>
          <p:cNvSpPr>
            <a:spLocks noChangeShapeType="1"/>
          </p:cNvSpPr>
          <p:nvPr/>
        </p:nvSpPr>
        <p:spPr bwMode="auto">
          <a:xfrm>
            <a:off x="911721" y="1411958"/>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6024" name="Text Box 8"/>
          <p:cNvSpPr txBox="1">
            <a:spLocks noChangeArrowheads="1"/>
          </p:cNvSpPr>
          <p:nvPr/>
        </p:nvSpPr>
        <p:spPr bwMode="auto">
          <a:xfrm>
            <a:off x="827584" y="908720"/>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6025" name="Text Box 9"/>
          <p:cNvSpPr txBox="1">
            <a:spLocks noChangeArrowheads="1"/>
          </p:cNvSpPr>
          <p:nvPr/>
        </p:nvSpPr>
        <p:spPr bwMode="auto">
          <a:xfrm>
            <a:off x="5148759" y="908720"/>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rPr>
              <a:t>②</a:t>
            </a:r>
            <a:r>
              <a:rPr lang="zh-CN" altLang="en-US" sz="2400">
                <a:solidFill>
                  <a:srgbClr val="FF0000"/>
                </a:solidFill>
                <a:latin typeface="Times New Roman" panose="02020603050405020304" pitchFamily="18" charset="0"/>
              </a:rPr>
              <a:t>处理冲突的方法</a:t>
            </a:r>
          </a:p>
        </p:txBody>
      </p:sp>
      <p:sp>
        <p:nvSpPr>
          <p:cNvPr id="86026" name="Rectangle 10"/>
          <p:cNvSpPr>
            <a:spLocks noChangeArrowheads="1"/>
          </p:cNvSpPr>
          <p:nvPr/>
        </p:nvSpPr>
        <p:spPr bwMode="auto">
          <a:xfrm>
            <a:off x="755650" y="1412875"/>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just"/>
            <a:r>
              <a:rPr lang="zh-CN" altLang="en-US" sz="2800">
                <a:solidFill>
                  <a:srgbClr val="000066"/>
                </a:solidFill>
                <a:latin typeface="楷体_GB2312" pitchFamily="49" charset="-122"/>
                <a:ea typeface="楷体_GB2312" pitchFamily="49" charset="-122"/>
              </a:rPr>
              <a:t>对增量 </a:t>
            </a:r>
            <a:r>
              <a:rPr lang="en-US" altLang="zh-CN" sz="2800" i="1">
                <a:solidFill>
                  <a:srgbClr val="000066"/>
                </a:solidFill>
                <a:latin typeface="楷体_GB2312" pitchFamily="49" charset="-122"/>
                <a:ea typeface="楷体_GB2312" pitchFamily="49" charset="-122"/>
              </a:rPr>
              <a:t>d</a:t>
            </a:r>
            <a:r>
              <a:rPr lang="en-US" altLang="zh-CN" sz="2800" i="1" baseline="-25000">
                <a:solidFill>
                  <a:srgbClr val="000066"/>
                </a:solidFill>
                <a:latin typeface="楷体_GB2312" pitchFamily="49" charset="-122"/>
                <a:ea typeface="楷体_GB2312" pitchFamily="49" charset="-122"/>
              </a:rPr>
              <a:t>i</a:t>
            </a:r>
            <a:r>
              <a:rPr lang="en-US" altLang="zh-CN" sz="2800" baseline="-25000">
                <a:solidFill>
                  <a:srgbClr val="000066"/>
                </a:solidFill>
                <a:latin typeface="楷体_GB2312" pitchFamily="49" charset="-122"/>
                <a:ea typeface="楷体_GB2312" pitchFamily="49" charset="-122"/>
              </a:rPr>
              <a:t>  </a:t>
            </a:r>
            <a:r>
              <a:rPr lang="zh-CN" altLang="en-US" sz="2800">
                <a:solidFill>
                  <a:srgbClr val="000066"/>
                </a:solidFill>
                <a:latin typeface="楷体_GB2312" pitchFamily="49" charset="-122"/>
                <a:ea typeface="楷体_GB2312" pitchFamily="49" charset="-122"/>
              </a:rPr>
              <a:t>有三种取法：</a:t>
            </a:r>
          </a:p>
        </p:txBody>
      </p:sp>
      <p:sp>
        <p:nvSpPr>
          <p:cNvPr id="86027" name="Rectangle 11"/>
          <p:cNvSpPr>
            <a:spLocks noChangeArrowheads="1"/>
          </p:cNvSpPr>
          <p:nvPr/>
        </p:nvSpPr>
        <p:spPr bwMode="auto">
          <a:xfrm>
            <a:off x="827088" y="2133600"/>
            <a:ext cx="7923212"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90600" indent="-5334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30000"/>
              </a:lnSpc>
              <a:buFontTx/>
              <a:buAutoNum type="arabicParenR"/>
            </a:pPr>
            <a:r>
              <a:rPr lang="zh-CN" altLang="en-US" sz="2800">
                <a:solidFill>
                  <a:srgbClr val="FF0000"/>
                </a:solidFill>
                <a:latin typeface="楷体_GB2312" pitchFamily="49" charset="-122"/>
                <a:ea typeface="楷体_GB2312" pitchFamily="49" charset="-122"/>
              </a:rPr>
              <a:t>线性探测再散列</a:t>
            </a:r>
          </a:p>
          <a:p>
            <a:pPr algn="just">
              <a:lnSpc>
                <a:spcPct val="130000"/>
              </a:lnSpc>
              <a:buFontTx/>
              <a:buNone/>
            </a:pPr>
            <a:r>
              <a:rPr lang="zh-CN" altLang="en-US" sz="2800">
                <a:solidFill>
                  <a:srgbClr val="000066"/>
                </a:solidFill>
                <a:latin typeface="楷体_GB2312" pitchFamily="49" charset="-122"/>
                <a:ea typeface="楷体_GB2312" pitchFamily="49" charset="-122"/>
              </a:rPr>
              <a:t>	   </a:t>
            </a:r>
            <a:r>
              <a:rPr lang="en-US" altLang="zh-CN" sz="2800" i="1">
                <a:solidFill>
                  <a:srgbClr val="FF0000"/>
                </a:solidFill>
                <a:latin typeface="楷体_GB2312" pitchFamily="49" charset="-122"/>
                <a:ea typeface="楷体_GB2312" pitchFamily="49" charset="-122"/>
              </a:rPr>
              <a:t>d</a:t>
            </a:r>
            <a:r>
              <a:rPr lang="en-US" altLang="zh-CN" sz="2800" i="1" baseline="-25000">
                <a:solidFill>
                  <a:srgbClr val="FF0000"/>
                </a:solidFill>
                <a:latin typeface="楷体_GB2312" pitchFamily="49" charset="-122"/>
                <a:ea typeface="楷体_GB2312" pitchFamily="49" charset="-122"/>
              </a:rPr>
              <a:t>i</a:t>
            </a:r>
            <a:r>
              <a:rPr lang="en-US" altLang="zh-CN" sz="2800" i="1">
                <a:solidFill>
                  <a:srgbClr val="FF0000"/>
                </a:solidFill>
                <a:latin typeface="楷体_GB2312" pitchFamily="49" charset="-122"/>
                <a:ea typeface="楷体_GB2312" pitchFamily="49" charset="-122"/>
              </a:rPr>
              <a:t> = c</a:t>
            </a:r>
            <a:r>
              <a:rPr lang="en-US" altLang="zh-CN" sz="2800" i="1">
                <a:solidFill>
                  <a:srgbClr val="FF0000"/>
                </a:solidFill>
                <a:latin typeface="楷体_GB2312" pitchFamily="49" charset="-122"/>
                <a:ea typeface="楷体_GB2312" pitchFamily="49" charset="-122"/>
                <a:sym typeface="Symbol" panose="05050102010706020507" pitchFamily="18" charset="2"/>
              </a:rPr>
              <a:t></a:t>
            </a:r>
            <a:r>
              <a:rPr lang="en-US" altLang="zh-CN" sz="2800" i="1">
                <a:solidFill>
                  <a:srgbClr val="FF0000"/>
                </a:solidFill>
                <a:latin typeface="楷体_GB2312" pitchFamily="49" charset="-122"/>
                <a:ea typeface="楷体_GB2312" pitchFamily="49" charset="-122"/>
              </a:rPr>
              <a:t>i</a:t>
            </a:r>
            <a:r>
              <a:rPr lang="en-US" altLang="zh-CN" sz="2800">
                <a:solidFill>
                  <a:srgbClr val="000066"/>
                </a:solidFill>
                <a:latin typeface="楷体_GB2312" pitchFamily="49" charset="-122"/>
                <a:ea typeface="楷体_GB2312" pitchFamily="49" charset="-122"/>
              </a:rPr>
              <a:t>   </a:t>
            </a:r>
            <a:r>
              <a:rPr lang="zh-CN" altLang="en-US" sz="2800">
                <a:solidFill>
                  <a:srgbClr val="000066"/>
                </a:solidFill>
                <a:latin typeface="楷体_GB2312" pitchFamily="49" charset="-122"/>
                <a:ea typeface="楷体_GB2312" pitchFamily="49" charset="-122"/>
              </a:rPr>
              <a:t>最简单的情况  </a:t>
            </a:r>
            <a:r>
              <a:rPr lang="en-US" altLang="zh-CN" sz="2800" i="1">
                <a:solidFill>
                  <a:srgbClr val="000066"/>
                </a:solidFill>
                <a:latin typeface="楷体_GB2312" pitchFamily="49" charset="-122"/>
                <a:ea typeface="楷体_GB2312" pitchFamily="49" charset="-122"/>
              </a:rPr>
              <a:t>c=1</a:t>
            </a:r>
          </a:p>
          <a:p>
            <a:pPr algn="just">
              <a:lnSpc>
                <a:spcPct val="130000"/>
              </a:lnSpc>
              <a:buFontTx/>
              <a:buNone/>
            </a:pPr>
            <a:r>
              <a:rPr lang="en-US" altLang="zh-CN" sz="2800">
                <a:solidFill>
                  <a:srgbClr val="FF0000"/>
                </a:solidFill>
                <a:latin typeface="楷体_GB2312" pitchFamily="49" charset="-122"/>
                <a:ea typeface="楷体_GB2312" pitchFamily="49" charset="-122"/>
              </a:rPr>
              <a:t>2) </a:t>
            </a:r>
            <a:r>
              <a:rPr lang="zh-CN" altLang="en-US" sz="2800">
                <a:solidFill>
                  <a:srgbClr val="FF0000"/>
                </a:solidFill>
                <a:latin typeface="楷体_GB2312" pitchFamily="49" charset="-122"/>
                <a:ea typeface="楷体_GB2312" pitchFamily="49" charset="-122"/>
              </a:rPr>
              <a:t>二次探测再散列</a:t>
            </a:r>
          </a:p>
          <a:p>
            <a:pPr algn="just">
              <a:lnSpc>
                <a:spcPct val="130000"/>
              </a:lnSpc>
              <a:buFontTx/>
              <a:buNone/>
            </a:pPr>
            <a:r>
              <a:rPr lang="zh-CN" altLang="en-US" sz="2800" i="1">
                <a:solidFill>
                  <a:srgbClr val="000066"/>
                </a:solidFill>
                <a:latin typeface="楷体_GB2312" pitchFamily="49" charset="-122"/>
                <a:ea typeface="楷体_GB2312" pitchFamily="49" charset="-122"/>
              </a:rPr>
              <a:t>		  </a:t>
            </a:r>
            <a:r>
              <a:rPr lang="en-US" altLang="zh-CN" sz="2800" i="1">
                <a:solidFill>
                  <a:srgbClr val="000066"/>
                </a:solidFill>
                <a:latin typeface="楷体_GB2312" pitchFamily="49" charset="-122"/>
                <a:ea typeface="楷体_GB2312" pitchFamily="49" charset="-122"/>
              </a:rPr>
              <a:t>d</a:t>
            </a:r>
            <a:r>
              <a:rPr lang="en-US" altLang="zh-CN" sz="2800" i="1" baseline="-25000">
                <a:solidFill>
                  <a:srgbClr val="000066"/>
                </a:solidFill>
                <a:latin typeface="楷体_GB2312" pitchFamily="49" charset="-122"/>
                <a:ea typeface="楷体_GB2312" pitchFamily="49" charset="-122"/>
              </a:rPr>
              <a:t>i</a:t>
            </a:r>
            <a:r>
              <a:rPr lang="en-US" altLang="zh-CN" sz="2800" i="1">
                <a:solidFill>
                  <a:srgbClr val="000066"/>
                </a:solidFill>
                <a:latin typeface="楷体_GB2312" pitchFamily="49" charset="-122"/>
                <a:ea typeface="楷体_GB2312" pitchFamily="49" charset="-122"/>
              </a:rPr>
              <a:t> = 1</a:t>
            </a:r>
            <a:r>
              <a:rPr lang="en-US" altLang="zh-CN" sz="2800" i="1" baseline="30000">
                <a:solidFill>
                  <a:srgbClr val="000066"/>
                </a:solidFill>
                <a:latin typeface="楷体_GB2312" pitchFamily="49" charset="-122"/>
                <a:ea typeface="楷体_GB2312" pitchFamily="49" charset="-122"/>
              </a:rPr>
              <a:t>2</a:t>
            </a:r>
            <a:r>
              <a:rPr lang="en-US" altLang="zh-CN" sz="2800" i="1">
                <a:solidFill>
                  <a:srgbClr val="000066"/>
                </a:solidFill>
                <a:latin typeface="楷体_GB2312" pitchFamily="49" charset="-122"/>
                <a:ea typeface="楷体_GB2312" pitchFamily="49" charset="-122"/>
              </a:rPr>
              <a:t>, -1</a:t>
            </a:r>
            <a:r>
              <a:rPr lang="en-US" altLang="zh-CN" sz="2800" i="1" baseline="30000">
                <a:solidFill>
                  <a:srgbClr val="000066"/>
                </a:solidFill>
                <a:latin typeface="楷体_GB2312" pitchFamily="49" charset="-122"/>
                <a:ea typeface="楷体_GB2312" pitchFamily="49" charset="-122"/>
              </a:rPr>
              <a:t>2</a:t>
            </a:r>
            <a:r>
              <a:rPr lang="en-US" altLang="zh-CN" sz="2800" i="1">
                <a:solidFill>
                  <a:srgbClr val="000066"/>
                </a:solidFill>
                <a:latin typeface="楷体_GB2312" pitchFamily="49" charset="-122"/>
                <a:ea typeface="楷体_GB2312" pitchFamily="49" charset="-122"/>
              </a:rPr>
              <a:t>, 2</a:t>
            </a:r>
            <a:r>
              <a:rPr lang="en-US" altLang="zh-CN" sz="2800" i="1" baseline="30000">
                <a:solidFill>
                  <a:srgbClr val="000066"/>
                </a:solidFill>
                <a:latin typeface="楷体_GB2312" pitchFamily="49" charset="-122"/>
                <a:ea typeface="楷体_GB2312" pitchFamily="49" charset="-122"/>
              </a:rPr>
              <a:t>2</a:t>
            </a:r>
            <a:r>
              <a:rPr lang="en-US" altLang="zh-CN" sz="2800" i="1">
                <a:solidFill>
                  <a:srgbClr val="000066"/>
                </a:solidFill>
                <a:latin typeface="楷体_GB2312" pitchFamily="49" charset="-122"/>
                <a:ea typeface="楷体_GB2312" pitchFamily="49" charset="-122"/>
              </a:rPr>
              <a:t>, -2</a:t>
            </a:r>
            <a:r>
              <a:rPr lang="en-US" altLang="zh-CN" sz="2800" i="1" baseline="30000">
                <a:solidFill>
                  <a:srgbClr val="000066"/>
                </a:solidFill>
                <a:latin typeface="楷体_GB2312" pitchFamily="49" charset="-122"/>
                <a:ea typeface="楷体_GB2312" pitchFamily="49" charset="-122"/>
              </a:rPr>
              <a:t>2</a:t>
            </a:r>
            <a:r>
              <a:rPr lang="en-US" altLang="zh-CN" sz="2800" i="1">
                <a:solidFill>
                  <a:srgbClr val="000066"/>
                </a:solidFill>
                <a:latin typeface="楷体_GB2312" pitchFamily="49" charset="-122"/>
                <a:ea typeface="楷体_GB2312" pitchFamily="49" charset="-122"/>
              </a:rPr>
              <a:t>, </a:t>
            </a:r>
            <a:r>
              <a:rPr lang="en-US" altLang="zh-CN" sz="2800" i="1">
                <a:solidFill>
                  <a:srgbClr val="000066"/>
                </a:solidFill>
                <a:ea typeface="楷体_GB2312" pitchFamily="49" charset="-122"/>
              </a:rPr>
              <a:t>…</a:t>
            </a:r>
            <a:r>
              <a:rPr lang="en-US" altLang="zh-CN" sz="2800" i="1">
                <a:solidFill>
                  <a:srgbClr val="000066"/>
                </a:solidFill>
                <a:latin typeface="楷体_GB2312" pitchFamily="49" charset="-122"/>
                <a:ea typeface="楷体_GB2312" pitchFamily="49" charset="-122"/>
              </a:rPr>
              <a:t>,</a:t>
            </a:r>
            <a:endParaRPr lang="en-US" altLang="zh-CN" sz="2800">
              <a:solidFill>
                <a:srgbClr val="000066"/>
              </a:solidFill>
              <a:latin typeface="楷体_GB2312" pitchFamily="49" charset="-122"/>
              <a:ea typeface="楷体_GB2312" pitchFamily="49" charset="-122"/>
            </a:endParaRPr>
          </a:p>
          <a:p>
            <a:pPr algn="just">
              <a:lnSpc>
                <a:spcPct val="130000"/>
              </a:lnSpc>
              <a:buFontTx/>
              <a:buNone/>
            </a:pPr>
            <a:r>
              <a:rPr lang="en-US" altLang="zh-CN" sz="2800">
                <a:solidFill>
                  <a:srgbClr val="FF0000"/>
                </a:solidFill>
                <a:latin typeface="楷体_GB2312" pitchFamily="49" charset="-122"/>
                <a:ea typeface="楷体_GB2312" pitchFamily="49" charset="-122"/>
              </a:rPr>
              <a:t>3) </a:t>
            </a:r>
            <a:r>
              <a:rPr lang="zh-CN" altLang="en-US" sz="2800">
                <a:solidFill>
                  <a:srgbClr val="FF0000"/>
                </a:solidFill>
                <a:latin typeface="楷体_GB2312" pitchFamily="49" charset="-122"/>
                <a:ea typeface="楷体_GB2312" pitchFamily="49" charset="-122"/>
              </a:rPr>
              <a:t>随机探测再散列</a:t>
            </a:r>
          </a:p>
          <a:p>
            <a:pPr algn="just">
              <a:lnSpc>
                <a:spcPct val="130000"/>
              </a:lnSpc>
              <a:buFontTx/>
              <a:buNone/>
            </a:pPr>
            <a:r>
              <a:rPr lang="zh-CN" altLang="en-US" sz="2800">
                <a:solidFill>
                  <a:srgbClr val="000066"/>
                </a:solidFill>
                <a:latin typeface="楷体_GB2312" pitchFamily="49" charset="-122"/>
                <a:ea typeface="楷体_GB2312" pitchFamily="49" charset="-122"/>
              </a:rPr>
              <a:t>	  </a:t>
            </a:r>
            <a:r>
              <a:rPr lang="en-US" altLang="zh-CN" sz="2800" i="1">
                <a:solidFill>
                  <a:srgbClr val="000066"/>
                </a:solidFill>
                <a:latin typeface="楷体_GB2312" pitchFamily="49" charset="-122"/>
                <a:ea typeface="楷体_GB2312" pitchFamily="49" charset="-122"/>
              </a:rPr>
              <a:t>d</a:t>
            </a:r>
            <a:r>
              <a:rPr lang="en-US" altLang="zh-CN" sz="2800" i="1" baseline="-25000">
                <a:solidFill>
                  <a:srgbClr val="000066"/>
                </a:solidFill>
                <a:latin typeface="楷体_GB2312" pitchFamily="49" charset="-122"/>
                <a:ea typeface="楷体_GB2312" pitchFamily="49" charset="-122"/>
              </a:rPr>
              <a:t>i</a:t>
            </a:r>
            <a:r>
              <a:rPr lang="en-US" altLang="zh-CN" sz="2800" i="1">
                <a:solidFill>
                  <a:srgbClr val="000066"/>
                </a:solidFill>
                <a:latin typeface="楷体_GB2312" pitchFamily="49" charset="-122"/>
                <a:ea typeface="楷体_GB2312" pitchFamily="49" charset="-122"/>
              </a:rPr>
              <a:t>=</a:t>
            </a:r>
            <a:r>
              <a:rPr lang="zh-CN" altLang="en-US" sz="2800">
                <a:solidFill>
                  <a:srgbClr val="000066"/>
                </a:solidFill>
                <a:latin typeface="楷体_GB2312" pitchFamily="49" charset="-122"/>
                <a:ea typeface="楷体_GB2312" pitchFamily="49" charset="-122"/>
              </a:rPr>
              <a:t>伪随机数列</a:t>
            </a:r>
          </a:p>
        </p:txBody>
      </p:sp>
    </p:spTree>
    <p:extLst>
      <p:ext uri="{BB962C8B-B14F-4D97-AF65-F5344CB8AC3E}">
        <p14:creationId xmlns:p14="http://schemas.microsoft.com/office/powerpoint/2010/main" val="101167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animEffect transition="in" filter="strips(downRight)">
                                      <p:cBhvr>
                                        <p:cTn id="7" dur="500"/>
                                        <p:tgtEl>
                                          <p:spTgt spid="86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7">
                                            <p:txEl>
                                              <p:pRg st="0" end="0"/>
                                            </p:txEl>
                                          </p:spTgt>
                                        </p:tgtEl>
                                        <p:attrNameLst>
                                          <p:attrName>style.visibility</p:attrName>
                                        </p:attrNameLst>
                                      </p:cBhvr>
                                      <p:to>
                                        <p:strVal val="visible"/>
                                      </p:to>
                                    </p:set>
                                    <p:animEffect transition="in" filter="wipe(left)">
                                      <p:cBhvr>
                                        <p:cTn id="12" dur="500"/>
                                        <p:tgtEl>
                                          <p:spTgt spid="86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7">
                                            <p:txEl>
                                              <p:pRg st="1" end="1"/>
                                            </p:txEl>
                                          </p:spTgt>
                                        </p:tgtEl>
                                        <p:attrNameLst>
                                          <p:attrName>style.visibility</p:attrName>
                                        </p:attrNameLst>
                                      </p:cBhvr>
                                      <p:to>
                                        <p:strVal val="visible"/>
                                      </p:to>
                                    </p:set>
                                    <p:animEffect transition="in" filter="wipe(left)">
                                      <p:cBhvr>
                                        <p:cTn id="17" dur="500"/>
                                        <p:tgtEl>
                                          <p:spTgt spid="860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7">
                                            <p:txEl>
                                              <p:pRg st="2" end="2"/>
                                            </p:txEl>
                                          </p:spTgt>
                                        </p:tgtEl>
                                        <p:attrNameLst>
                                          <p:attrName>style.visibility</p:attrName>
                                        </p:attrNameLst>
                                      </p:cBhvr>
                                      <p:to>
                                        <p:strVal val="visible"/>
                                      </p:to>
                                    </p:set>
                                    <p:animEffect transition="in" filter="wipe(left)">
                                      <p:cBhvr>
                                        <p:cTn id="22" dur="500"/>
                                        <p:tgtEl>
                                          <p:spTgt spid="8602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7">
                                            <p:txEl>
                                              <p:pRg st="3" end="3"/>
                                            </p:txEl>
                                          </p:spTgt>
                                        </p:tgtEl>
                                        <p:attrNameLst>
                                          <p:attrName>style.visibility</p:attrName>
                                        </p:attrNameLst>
                                      </p:cBhvr>
                                      <p:to>
                                        <p:strVal val="visible"/>
                                      </p:to>
                                    </p:set>
                                    <p:animEffect transition="in" filter="wipe(left)">
                                      <p:cBhvr>
                                        <p:cTn id="27" dur="500"/>
                                        <p:tgtEl>
                                          <p:spTgt spid="8602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27">
                                            <p:txEl>
                                              <p:pRg st="4" end="4"/>
                                            </p:txEl>
                                          </p:spTgt>
                                        </p:tgtEl>
                                        <p:attrNameLst>
                                          <p:attrName>style.visibility</p:attrName>
                                        </p:attrNameLst>
                                      </p:cBhvr>
                                      <p:to>
                                        <p:strVal val="visible"/>
                                      </p:to>
                                    </p:set>
                                    <p:animEffect transition="in" filter="wipe(left)">
                                      <p:cBhvr>
                                        <p:cTn id="32" dur="500"/>
                                        <p:tgtEl>
                                          <p:spTgt spid="8602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27">
                                            <p:txEl>
                                              <p:pRg st="5" end="5"/>
                                            </p:txEl>
                                          </p:spTgt>
                                        </p:tgtEl>
                                        <p:attrNameLst>
                                          <p:attrName>style.visibility</p:attrName>
                                        </p:attrNameLst>
                                      </p:cBhvr>
                                      <p:to>
                                        <p:strVal val="visible"/>
                                      </p:to>
                                    </p:set>
                                    <p:animEffect transition="in" filter="wipe(left)">
                                      <p:cBhvr>
                                        <p:cTn id="37" dur="500"/>
                                        <p:tgtEl>
                                          <p:spTgt spid="86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autoUpdateAnimBg="0"/>
      <p:bldP spid="8602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486841" y="3120306"/>
            <a:ext cx="8686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a:latin typeface="Times New Roman" panose="02020603050405020304" pitchFamily="18" charset="0"/>
              </a:rPr>
              <a:t>     </a:t>
            </a:r>
            <a:r>
              <a:rPr lang="zh-CN" altLang="en-US">
                <a:latin typeface="Times New Roman" panose="02020603050405020304" pitchFamily="18" charset="0"/>
              </a:rPr>
              <a:t>由于查找表中的数据元素之间不存在明显的组织规律，因此不便于查找。</a:t>
            </a:r>
          </a:p>
          <a:p>
            <a:pPr>
              <a:lnSpc>
                <a:spcPct val="135000"/>
              </a:lnSpc>
            </a:pPr>
            <a:r>
              <a:rPr lang="zh-CN" altLang="en-US">
                <a:latin typeface="Times New Roman" panose="02020603050405020304" pitchFamily="18" charset="0"/>
              </a:rPr>
              <a:t>     为了提高查找的效率， 需要在查找表中的元素之间人为地附加某种确定的关系，换句话说</a:t>
            </a:r>
            <a:r>
              <a:rPr lang="en-US" altLang="zh-CN">
                <a:latin typeface="Times New Roman" panose="02020603050405020304" pitchFamily="18" charset="0"/>
              </a:rPr>
              <a:t>,</a:t>
            </a:r>
            <a:r>
              <a:rPr lang="zh-CN" altLang="en-US">
                <a:latin typeface="Times New Roman" panose="02020603050405020304" pitchFamily="18" charset="0"/>
              </a:rPr>
              <a:t>用</a:t>
            </a:r>
            <a:r>
              <a:rPr lang="zh-CN" altLang="en-US">
                <a:solidFill>
                  <a:srgbClr val="FF0000"/>
                </a:solidFill>
                <a:latin typeface="Times New Roman" panose="02020603050405020304" pitchFamily="18" charset="0"/>
              </a:rPr>
              <a:t>另外一种结构</a:t>
            </a:r>
            <a:r>
              <a:rPr lang="zh-CN" altLang="en-US">
                <a:latin typeface="Times New Roman" panose="02020603050405020304" pitchFamily="18" charset="0"/>
              </a:rPr>
              <a:t>来表示查找表。</a:t>
            </a:r>
          </a:p>
        </p:txBody>
      </p:sp>
      <p:sp>
        <p:nvSpPr>
          <p:cNvPr id="8197" name="Text Box 5"/>
          <p:cNvSpPr txBox="1">
            <a:spLocks noChangeArrowheads="1"/>
          </p:cNvSpPr>
          <p:nvPr/>
        </p:nvSpPr>
        <p:spPr bwMode="auto">
          <a:xfrm>
            <a:off x="821804" y="1751881"/>
            <a:ext cx="309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如何进行查找？</a:t>
            </a:r>
          </a:p>
        </p:txBody>
      </p:sp>
      <p:sp>
        <p:nvSpPr>
          <p:cNvPr id="8198" name="Text Box 6"/>
          <p:cNvSpPr txBox="1">
            <a:spLocks noChangeArrowheads="1"/>
          </p:cNvSpPr>
          <p:nvPr/>
        </p:nvSpPr>
        <p:spPr bwMode="auto">
          <a:xfrm>
            <a:off x="821804" y="2401168"/>
            <a:ext cx="6480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latin typeface="Times New Roman" panose="02020603050405020304" pitchFamily="18" charset="0"/>
              </a:rPr>
              <a:t>查找的方法取决于查找表的结构。</a:t>
            </a:r>
          </a:p>
        </p:txBody>
      </p:sp>
      <p:sp>
        <p:nvSpPr>
          <p:cNvPr id="8200" name="Text Box 8"/>
          <p:cNvSpPr txBox="1">
            <a:spLocks noChangeArrowheads="1"/>
          </p:cNvSpPr>
          <p:nvPr/>
        </p:nvSpPr>
        <p:spPr bwMode="auto">
          <a:xfrm>
            <a:off x="748779" y="1032743"/>
            <a:ext cx="380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6.1   </a:t>
            </a:r>
            <a:r>
              <a:rPr lang="zh-CN" altLang="en-US" sz="2800" dirty="0">
                <a:latin typeface="Arial" panose="020B0604020202020204" pitchFamily="34" charset="0"/>
              </a:rPr>
              <a:t>查找的基本概念</a:t>
            </a:r>
          </a:p>
        </p:txBody>
      </p:sp>
      <p:sp>
        <p:nvSpPr>
          <p:cNvPr id="8201" name="Text Box 9"/>
          <p:cNvSpPr txBox="1">
            <a:spLocks noChangeArrowheads="1"/>
          </p:cNvSpPr>
          <p:nvPr/>
        </p:nvSpPr>
        <p:spPr bwMode="auto">
          <a:xfrm>
            <a:off x="713854" y="332656"/>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8202" name="Line 10"/>
          <p:cNvSpPr>
            <a:spLocks noChangeShapeType="1"/>
          </p:cNvSpPr>
          <p:nvPr/>
        </p:nvSpPr>
        <p:spPr bwMode="auto">
          <a:xfrm>
            <a:off x="759891"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Line 11"/>
          <p:cNvSpPr>
            <a:spLocks noChangeShapeType="1"/>
          </p:cNvSpPr>
          <p:nvPr/>
        </p:nvSpPr>
        <p:spPr bwMode="auto">
          <a:xfrm>
            <a:off x="761479" y="1535981"/>
            <a:ext cx="3444875"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473426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left)">
                                      <p:cBhvr>
                                        <p:cTn id="7" dur="500"/>
                                        <p:tgtEl>
                                          <p:spTgt spid="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wipe(left)">
                                      <p:cBhvr>
                                        <p:cTn id="12" dur="500"/>
                                        <p:tgtEl>
                                          <p:spTgt spid="8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autoUpdateAnimBg="0"/>
      <p:bldP spid="819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5"/>
          <p:cNvSpPr txBox="1">
            <a:spLocks noChangeArrowheads="1"/>
          </p:cNvSpPr>
          <p:nvPr/>
        </p:nvSpPr>
        <p:spPr bwMode="auto">
          <a:xfrm>
            <a:off x="792163" y="65088"/>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87046"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7047"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7048" name="Text Box 8"/>
          <p:cNvSpPr txBox="1">
            <a:spLocks noChangeArrowheads="1"/>
          </p:cNvSpPr>
          <p:nvPr/>
        </p:nvSpPr>
        <p:spPr bwMode="auto">
          <a:xfrm>
            <a:off x="827088" y="76517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7049" name="Text Box 9"/>
          <p:cNvSpPr txBox="1">
            <a:spLocks noChangeArrowheads="1"/>
          </p:cNvSpPr>
          <p:nvPr/>
        </p:nvSpPr>
        <p:spPr bwMode="auto">
          <a:xfrm>
            <a:off x="5148263" y="765175"/>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rPr>
              <a:t>②</a:t>
            </a:r>
            <a:r>
              <a:rPr lang="zh-CN" altLang="en-US" sz="2400">
                <a:solidFill>
                  <a:srgbClr val="FF0000"/>
                </a:solidFill>
                <a:latin typeface="Times New Roman" panose="02020603050405020304" pitchFamily="18" charset="0"/>
              </a:rPr>
              <a:t>处理冲突的方法</a:t>
            </a:r>
          </a:p>
        </p:txBody>
      </p:sp>
      <p:sp>
        <p:nvSpPr>
          <p:cNvPr id="87050" name="Text Box 10"/>
          <p:cNvSpPr txBox="1">
            <a:spLocks noChangeArrowheads="1"/>
          </p:cNvSpPr>
          <p:nvPr/>
        </p:nvSpPr>
        <p:spPr bwMode="auto">
          <a:xfrm>
            <a:off x="754063" y="1290638"/>
            <a:ext cx="8066087"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例如</a:t>
            </a:r>
            <a:r>
              <a:rPr lang="en-US" altLang="zh-CN" sz="2400">
                <a:latin typeface="Times New Roman" panose="02020603050405020304" pitchFamily="18" charset="0"/>
              </a:rPr>
              <a:t>:</a:t>
            </a:r>
            <a:r>
              <a:rPr lang="zh-CN" altLang="en-US" sz="2400">
                <a:latin typeface="Times New Roman" panose="02020603050405020304" pitchFamily="18" charset="0"/>
              </a:rPr>
              <a:t>关键字集合</a:t>
            </a:r>
            <a:r>
              <a:rPr lang="en-US" altLang="zh-CN" sz="2400">
                <a:latin typeface="Times New Roman" panose="02020603050405020304" pitchFamily="18" charset="0"/>
              </a:rPr>
              <a:t>{ 19, 01, 23, 14, 55, 68, 11, 82, 36 }</a:t>
            </a:r>
          </a:p>
        </p:txBody>
      </p:sp>
      <p:sp>
        <p:nvSpPr>
          <p:cNvPr id="87051" name="Text Box 11"/>
          <p:cNvSpPr txBox="1">
            <a:spLocks noChangeArrowheads="1"/>
          </p:cNvSpPr>
          <p:nvPr/>
        </p:nvSpPr>
        <p:spPr bwMode="auto">
          <a:xfrm>
            <a:off x="974725" y="2025650"/>
            <a:ext cx="6442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rPr>
              <a:t>设定哈希函数 </a:t>
            </a:r>
            <a:r>
              <a:rPr lang="en-US" altLang="zh-CN" sz="2400">
                <a:solidFill>
                  <a:srgbClr val="FF0000"/>
                </a:solidFill>
                <a:latin typeface="Times New Roman" panose="02020603050405020304" pitchFamily="18" charset="0"/>
              </a:rPr>
              <a:t>H(key) = key MOD 11</a:t>
            </a:r>
            <a:r>
              <a:rPr lang="en-US" altLang="zh-CN" sz="2400">
                <a:latin typeface="Times New Roman" panose="02020603050405020304" pitchFamily="18" charset="0"/>
              </a:rPr>
              <a:t> ( </a:t>
            </a:r>
            <a:r>
              <a:rPr lang="zh-CN" altLang="en-US" sz="2400">
                <a:latin typeface="Times New Roman" panose="02020603050405020304" pitchFamily="18" charset="0"/>
              </a:rPr>
              <a:t>表长</a:t>
            </a:r>
            <a:r>
              <a:rPr lang="en-US" altLang="zh-CN" sz="2400">
                <a:latin typeface="Times New Roman" panose="02020603050405020304" pitchFamily="18" charset="0"/>
              </a:rPr>
              <a:t>=11 )</a:t>
            </a:r>
          </a:p>
        </p:txBody>
      </p:sp>
      <p:sp>
        <p:nvSpPr>
          <p:cNvPr id="87052" name="Rectangle 12"/>
          <p:cNvSpPr>
            <a:spLocks noChangeArrowheads="1"/>
          </p:cNvSpPr>
          <p:nvPr/>
        </p:nvSpPr>
        <p:spPr bwMode="auto">
          <a:xfrm>
            <a:off x="957263" y="2643188"/>
            <a:ext cx="5414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若采用</a:t>
            </a:r>
            <a:r>
              <a:rPr lang="zh-CN" altLang="en-US" sz="2400">
                <a:solidFill>
                  <a:srgbClr val="FF0000"/>
                </a:solidFill>
                <a:latin typeface="Times New Roman" panose="02020603050405020304" pitchFamily="18" charset="0"/>
              </a:rPr>
              <a:t>线性探测再散列</a:t>
            </a:r>
            <a:r>
              <a:rPr lang="zh-CN" altLang="en-US" sz="2400">
                <a:latin typeface="Times New Roman" panose="02020603050405020304" pitchFamily="18" charset="0"/>
              </a:rPr>
              <a:t>处理冲突</a:t>
            </a:r>
          </a:p>
        </p:txBody>
      </p:sp>
      <p:sp>
        <p:nvSpPr>
          <p:cNvPr id="87053" name="Text Box 13"/>
          <p:cNvSpPr txBox="1">
            <a:spLocks noChangeArrowheads="1"/>
          </p:cNvSpPr>
          <p:nvPr/>
        </p:nvSpPr>
        <p:spPr bwMode="auto">
          <a:xfrm>
            <a:off x="1476375" y="5899150"/>
            <a:ext cx="6192838" cy="553998"/>
          </a:xfrm>
          <a:prstGeom prst="rect">
            <a:avLst/>
          </a:prstGeom>
          <a:noFill/>
          <a:ln>
            <a:noFill/>
          </a:ln>
          <a:effectLst/>
          <a:extLst>
            <a:ext uri="{909E8E84-426E-40DD-AFC4-6F175D3DCCD1}">
              <a14:hiddenFill xmlns:a14="http://schemas.microsoft.com/office/drawing/2010/main">
                <a:solidFill>
                  <a:srgbClr val="FFFFF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rgbClr val="FF0000"/>
                </a:solidFill>
                <a:latin typeface="Times New Roman" panose="02020603050405020304" pitchFamily="18" charset="0"/>
              </a:rPr>
              <a:t>ASL</a:t>
            </a:r>
            <a:r>
              <a:rPr lang="en-US" altLang="zh-CN" sz="2400" baseline="-25000">
                <a:solidFill>
                  <a:srgbClr val="FF0000"/>
                </a:solidFill>
                <a:latin typeface="Times New Roman" panose="02020603050405020304" pitchFamily="18" charset="0"/>
              </a:rPr>
              <a:t>succ</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4*1+2*2+3+5+6</a:t>
            </a:r>
            <a:r>
              <a:rPr lang="zh-CN" altLang="en-US" sz="2400">
                <a:latin typeface="Times New Roman" panose="02020603050405020304" pitchFamily="18" charset="0"/>
              </a:rPr>
              <a:t>）</a:t>
            </a:r>
            <a:r>
              <a:rPr lang="en-US" altLang="zh-CN" sz="2400">
                <a:latin typeface="Times New Roman" panose="02020603050405020304" pitchFamily="18" charset="0"/>
              </a:rPr>
              <a:t>/9</a:t>
            </a:r>
            <a:r>
              <a:rPr lang="zh-CN" altLang="en-US" sz="2400">
                <a:latin typeface="Times New Roman" panose="02020603050405020304" pitchFamily="18" charset="0"/>
              </a:rPr>
              <a:t>＝</a:t>
            </a:r>
            <a:r>
              <a:rPr lang="en-US" altLang="zh-CN" sz="2400">
                <a:solidFill>
                  <a:srgbClr val="FF0000"/>
                </a:solidFill>
                <a:latin typeface="Times New Roman" panose="02020603050405020304" pitchFamily="18" charset="0"/>
              </a:rPr>
              <a:t>22/9</a:t>
            </a:r>
          </a:p>
        </p:txBody>
      </p:sp>
      <p:graphicFrame>
        <p:nvGraphicFramePr>
          <p:cNvPr id="87256" name="Group 216"/>
          <p:cNvGraphicFramePr>
            <a:graphicFrameLocks noGrp="1"/>
          </p:cNvGraphicFramePr>
          <p:nvPr>
            <p:extLst>
              <p:ext uri="{D42A27DB-BD31-4B8C-83A1-F6EECF244321}">
                <p14:modId xmlns:p14="http://schemas.microsoft.com/office/powerpoint/2010/main" val="817307408"/>
              </p:ext>
            </p:extLst>
          </p:nvPr>
        </p:nvGraphicFramePr>
        <p:xfrm>
          <a:off x="684213" y="4321175"/>
          <a:ext cx="7991475" cy="1040448"/>
        </p:xfrm>
        <a:graphic>
          <a:graphicData uri="http://schemas.openxmlformats.org/drawingml/2006/table">
            <a:tbl>
              <a:tblPr/>
              <a:tblGrid>
                <a:gridCol w="727075"/>
                <a:gridCol w="725487"/>
                <a:gridCol w="727075"/>
                <a:gridCol w="725488"/>
                <a:gridCol w="727075"/>
                <a:gridCol w="727075"/>
                <a:gridCol w="727075"/>
                <a:gridCol w="725487"/>
                <a:gridCol w="727075"/>
                <a:gridCol w="733425"/>
                <a:gridCol w="719138"/>
              </a:tblGrid>
              <a:tr h="5222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a:t>
                      </a:r>
                    </a:p>
                  </a:txBody>
                  <a:tcPr anchor="b" horzOverflow="overflow">
                    <a:lnL cap="flat">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anchor="b" horzOverflow="overflow">
                    <a:lnL>
                      <a:noFill/>
                    </a:lnL>
                    <a:lnR cap="flat">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
        <p:nvSpPr>
          <p:cNvPr id="87104" name="Text Box 64"/>
          <p:cNvSpPr txBox="1">
            <a:spLocks noChangeArrowheads="1"/>
          </p:cNvSpPr>
          <p:nvPr/>
        </p:nvSpPr>
        <p:spPr bwMode="auto">
          <a:xfrm>
            <a:off x="664527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19</a:t>
            </a:r>
            <a:endParaRPr lang="en-US" altLang="zh-CN" sz="2000" b="0">
              <a:latin typeface="Arial" panose="020B0604020202020204" pitchFamily="34" charset="0"/>
              <a:ea typeface="宋体" panose="02010600030101010101" pitchFamily="2" charset="-122"/>
            </a:endParaRPr>
          </a:p>
        </p:txBody>
      </p:sp>
      <p:sp>
        <p:nvSpPr>
          <p:cNvPr id="87105" name="Text Box 65"/>
          <p:cNvSpPr txBox="1">
            <a:spLocks noChangeArrowheads="1"/>
          </p:cNvSpPr>
          <p:nvPr/>
        </p:nvSpPr>
        <p:spPr bwMode="auto">
          <a:xfrm>
            <a:off x="153987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01</a:t>
            </a:r>
            <a:endParaRPr lang="en-US" altLang="zh-CN" sz="2000" b="0">
              <a:latin typeface="Arial" panose="020B0604020202020204" pitchFamily="34" charset="0"/>
              <a:ea typeface="宋体" panose="02010600030101010101" pitchFamily="2" charset="-122"/>
            </a:endParaRPr>
          </a:p>
        </p:txBody>
      </p:sp>
      <p:sp>
        <p:nvSpPr>
          <p:cNvPr id="87106" name="Text Box 66"/>
          <p:cNvSpPr txBox="1">
            <a:spLocks noChangeArrowheads="1"/>
          </p:cNvSpPr>
          <p:nvPr/>
        </p:nvSpPr>
        <p:spPr bwMode="auto">
          <a:xfrm>
            <a:off x="2195513"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9900"/>
                </a:solidFill>
                <a:latin typeface="Arial" panose="020B0604020202020204" pitchFamily="34" charset="0"/>
                <a:ea typeface="宋体" panose="02010600030101010101" pitchFamily="2" charset="-122"/>
              </a:rPr>
              <a:t>23</a:t>
            </a:r>
            <a:endParaRPr lang="en-US" altLang="zh-CN" sz="2000" b="0">
              <a:solidFill>
                <a:srgbClr val="FF9900"/>
              </a:solidFill>
              <a:latin typeface="Arial" panose="020B0604020202020204" pitchFamily="34" charset="0"/>
              <a:ea typeface="宋体" panose="02010600030101010101" pitchFamily="2" charset="-122"/>
            </a:endParaRPr>
          </a:p>
        </p:txBody>
      </p:sp>
      <p:sp>
        <p:nvSpPr>
          <p:cNvPr id="87107" name="Text Box 67"/>
          <p:cNvSpPr txBox="1">
            <a:spLocks noChangeArrowheads="1"/>
          </p:cNvSpPr>
          <p:nvPr/>
        </p:nvSpPr>
        <p:spPr bwMode="auto">
          <a:xfrm>
            <a:off x="300672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14</a:t>
            </a:r>
            <a:endParaRPr lang="en-US" altLang="zh-CN" sz="2000" b="0">
              <a:latin typeface="Arial" panose="020B0604020202020204" pitchFamily="34" charset="0"/>
              <a:ea typeface="宋体" panose="02010600030101010101" pitchFamily="2" charset="-122"/>
            </a:endParaRPr>
          </a:p>
        </p:txBody>
      </p:sp>
      <p:sp>
        <p:nvSpPr>
          <p:cNvPr id="87108" name="Text Box 68"/>
          <p:cNvSpPr txBox="1">
            <a:spLocks noChangeArrowheads="1"/>
          </p:cNvSpPr>
          <p:nvPr/>
        </p:nvSpPr>
        <p:spPr bwMode="auto">
          <a:xfrm>
            <a:off x="827088"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55</a:t>
            </a:r>
            <a:endParaRPr lang="en-US" altLang="zh-CN" sz="2000" b="0">
              <a:latin typeface="Arial" panose="020B0604020202020204" pitchFamily="34" charset="0"/>
              <a:ea typeface="宋体" panose="02010600030101010101" pitchFamily="2" charset="-122"/>
            </a:endParaRPr>
          </a:p>
        </p:txBody>
      </p:sp>
      <p:sp>
        <p:nvSpPr>
          <p:cNvPr id="87109" name="Text Box 69"/>
          <p:cNvSpPr txBox="1">
            <a:spLocks noChangeArrowheads="1"/>
          </p:cNvSpPr>
          <p:nvPr/>
        </p:nvSpPr>
        <p:spPr bwMode="auto">
          <a:xfrm>
            <a:off x="374967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8000"/>
                </a:solidFill>
                <a:latin typeface="Arial" panose="020B0604020202020204" pitchFamily="34" charset="0"/>
                <a:ea typeface="宋体" panose="02010600030101010101" pitchFamily="2" charset="-122"/>
              </a:rPr>
              <a:t>68</a:t>
            </a:r>
            <a:endParaRPr lang="en-US" altLang="zh-CN" sz="2000" b="0">
              <a:solidFill>
                <a:srgbClr val="008000"/>
              </a:solidFill>
              <a:latin typeface="Arial" panose="020B0604020202020204" pitchFamily="34" charset="0"/>
              <a:ea typeface="宋体" panose="02010600030101010101" pitchFamily="2" charset="-122"/>
            </a:endParaRPr>
          </a:p>
        </p:txBody>
      </p:sp>
      <p:sp>
        <p:nvSpPr>
          <p:cNvPr id="87110" name="Text Box 70"/>
          <p:cNvSpPr txBox="1">
            <a:spLocks noChangeArrowheads="1"/>
          </p:cNvSpPr>
          <p:nvPr/>
        </p:nvSpPr>
        <p:spPr bwMode="auto">
          <a:xfrm>
            <a:off x="4454525" y="4946650"/>
            <a:ext cx="450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FF00"/>
                </a:solidFill>
                <a:latin typeface="Arial" panose="020B0604020202020204" pitchFamily="34" charset="0"/>
                <a:ea typeface="宋体" panose="02010600030101010101" pitchFamily="2" charset="-122"/>
              </a:rPr>
              <a:t>11</a:t>
            </a:r>
            <a:endParaRPr lang="en-US" altLang="zh-CN" sz="2000" b="0">
              <a:solidFill>
                <a:srgbClr val="FFFF00"/>
              </a:solidFill>
              <a:latin typeface="Arial" panose="020B0604020202020204" pitchFamily="34" charset="0"/>
              <a:ea typeface="宋体" panose="02010600030101010101" pitchFamily="2" charset="-122"/>
            </a:endParaRPr>
          </a:p>
        </p:txBody>
      </p:sp>
      <p:sp>
        <p:nvSpPr>
          <p:cNvPr id="87111" name="Text Box 71"/>
          <p:cNvSpPr txBox="1">
            <a:spLocks noChangeArrowheads="1"/>
          </p:cNvSpPr>
          <p:nvPr/>
        </p:nvSpPr>
        <p:spPr bwMode="auto">
          <a:xfrm>
            <a:off x="514032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9900"/>
                </a:solidFill>
                <a:latin typeface="Arial" panose="020B0604020202020204" pitchFamily="34" charset="0"/>
                <a:ea typeface="宋体" panose="02010600030101010101" pitchFamily="2" charset="-122"/>
              </a:rPr>
              <a:t>82</a:t>
            </a:r>
            <a:endParaRPr lang="en-US" altLang="zh-CN" sz="2000" b="0">
              <a:solidFill>
                <a:srgbClr val="FF9900"/>
              </a:solidFill>
              <a:latin typeface="Arial" panose="020B0604020202020204" pitchFamily="34" charset="0"/>
              <a:ea typeface="宋体" panose="02010600030101010101" pitchFamily="2" charset="-122"/>
            </a:endParaRPr>
          </a:p>
        </p:txBody>
      </p:sp>
      <p:sp>
        <p:nvSpPr>
          <p:cNvPr id="87112" name="Text Box 72"/>
          <p:cNvSpPr txBox="1">
            <a:spLocks noChangeArrowheads="1"/>
          </p:cNvSpPr>
          <p:nvPr/>
        </p:nvSpPr>
        <p:spPr bwMode="auto">
          <a:xfrm>
            <a:off x="5902325" y="494665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99FF"/>
                </a:solidFill>
                <a:latin typeface="Arial" panose="020B0604020202020204" pitchFamily="34" charset="0"/>
                <a:ea typeface="宋体" panose="02010600030101010101" pitchFamily="2" charset="-122"/>
              </a:rPr>
              <a:t>36</a:t>
            </a:r>
            <a:endParaRPr lang="en-US" altLang="zh-CN" sz="2000" b="0">
              <a:solidFill>
                <a:srgbClr val="0099FF"/>
              </a:solidFill>
              <a:latin typeface="Arial" panose="020B0604020202020204" pitchFamily="34" charset="0"/>
              <a:ea typeface="宋体" panose="02010600030101010101" pitchFamily="2" charset="-122"/>
            </a:endParaRPr>
          </a:p>
        </p:txBody>
      </p:sp>
      <p:sp>
        <p:nvSpPr>
          <p:cNvPr id="87113" name="Rectangle 73"/>
          <p:cNvSpPr>
            <a:spLocks noChangeArrowheads="1"/>
          </p:cNvSpPr>
          <p:nvPr/>
        </p:nvSpPr>
        <p:spPr bwMode="auto">
          <a:xfrm>
            <a:off x="911864"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7114" name="Rectangle 74"/>
          <p:cNvSpPr>
            <a:spLocks noChangeArrowheads="1"/>
          </p:cNvSpPr>
          <p:nvPr/>
        </p:nvSpPr>
        <p:spPr bwMode="auto">
          <a:xfrm>
            <a:off x="163258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7115" name="Rectangle 75"/>
          <p:cNvSpPr>
            <a:spLocks noChangeArrowheads="1"/>
          </p:cNvSpPr>
          <p:nvPr/>
        </p:nvSpPr>
        <p:spPr bwMode="auto">
          <a:xfrm>
            <a:off x="2281877"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FF9900"/>
                </a:solidFill>
                <a:latin typeface="Arial" panose="020B0604020202020204" pitchFamily="34" charset="0"/>
              </a:rPr>
              <a:t>2</a:t>
            </a:r>
          </a:p>
        </p:txBody>
      </p:sp>
      <p:sp>
        <p:nvSpPr>
          <p:cNvPr id="87116" name="Rectangle 76"/>
          <p:cNvSpPr>
            <a:spLocks noChangeArrowheads="1"/>
          </p:cNvSpPr>
          <p:nvPr/>
        </p:nvSpPr>
        <p:spPr bwMode="auto">
          <a:xfrm>
            <a:off x="3104202"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7117" name="Rectangle 77"/>
          <p:cNvSpPr>
            <a:spLocks noChangeArrowheads="1"/>
          </p:cNvSpPr>
          <p:nvPr/>
        </p:nvSpPr>
        <p:spPr bwMode="auto">
          <a:xfrm>
            <a:off x="382333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8000"/>
                </a:solidFill>
                <a:latin typeface="Arial" panose="020B0604020202020204" pitchFamily="34" charset="0"/>
              </a:rPr>
              <a:t>3</a:t>
            </a:r>
          </a:p>
        </p:txBody>
      </p:sp>
      <p:sp>
        <p:nvSpPr>
          <p:cNvPr id="87118" name="Rectangle 78"/>
          <p:cNvSpPr>
            <a:spLocks noChangeArrowheads="1"/>
          </p:cNvSpPr>
          <p:nvPr/>
        </p:nvSpPr>
        <p:spPr bwMode="auto">
          <a:xfrm>
            <a:off x="4583752"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FFFF00"/>
                </a:solidFill>
                <a:latin typeface="Arial" panose="020B0604020202020204" pitchFamily="34" charset="0"/>
              </a:rPr>
              <a:t>6</a:t>
            </a:r>
          </a:p>
        </p:txBody>
      </p:sp>
      <p:sp>
        <p:nvSpPr>
          <p:cNvPr id="87119" name="Rectangle 79"/>
          <p:cNvSpPr>
            <a:spLocks noChangeArrowheads="1"/>
          </p:cNvSpPr>
          <p:nvPr/>
        </p:nvSpPr>
        <p:spPr bwMode="auto">
          <a:xfrm>
            <a:off x="5304477"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FF9900"/>
                </a:solidFill>
                <a:latin typeface="Arial" panose="020B0604020202020204" pitchFamily="34" charset="0"/>
              </a:rPr>
              <a:t>2</a:t>
            </a:r>
          </a:p>
        </p:txBody>
      </p:sp>
      <p:sp>
        <p:nvSpPr>
          <p:cNvPr id="87120" name="Rectangle 80"/>
          <p:cNvSpPr>
            <a:spLocks noChangeArrowheads="1"/>
          </p:cNvSpPr>
          <p:nvPr/>
        </p:nvSpPr>
        <p:spPr bwMode="auto">
          <a:xfrm>
            <a:off x="6023614"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99FF"/>
                </a:solidFill>
                <a:latin typeface="Arial" panose="020B0604020202020204" pitchFamily="34" charset="0"/>
              </a:rPr>
              <a:t>5</a:t>
            </a:r>
          </a:p>
        </p:txBody>
      </p:sp>
      <p:sp>
        <p:nvSpPr>
          <p:cNvPr id="87121" name="Rectangle 81"/>
          <p:cNvSpPr>
            <a:spLocks noChangeArrowheads="1"/>
          </p:cNvSpPr>
          <p:nvPr/>
        </p:nvSpPr>
        <p:spPr bwMode="auto">
          <a:xfrm>
            <a:off x="674433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graphicFrame>
        <p:nvGraphicFramePr>
          <p:cNvPr id="87211" name="Group 171"/>
          <p:cNvGraphicFramePr>
            <a:graphicFrameLocks noGrp="1"/>
          </p:cNvGraphicFramePr>
          <p:nvPr>
            <p:extLst>
              <p:ext uri="{D42A27DB-BD31-4B8C-83A1-F6EECF244321}">
                <p14:modId xmlns:p14="http://schemas.microsoft.com/office/powerpoint/2010/main" val="1013126932"/>
              </p:ext>
            </p:extLst>
          </p:nvPr>
        </p:nvGraphicFramePr>
        <p:xfrm>
          <a:off x="684213" y="3381375"/>
          <a:ext cx="7912100" cy="914400"/>
        </p:xfrm>
        <a:graphic>
          <a:graphicData uri="http://schemas.openxmlformats.org/drawingml/2006/table">
            <a:tbl>
              <a:tblPr/>
              <a:tblGrid>
                <a:gridCol w="1511300"/>
                <a:gridCol w="711200"/>
                <a:gridCol w="711200"/>
                <a:gridCol w="711200"/>
                <a:gridCol w="711200"/>
                <a:gridCol w="711200"/>
                <a:gridCol w="711200"/>
                <a:gridCol w="711200"/>
                <a:gridCol w="711200"/>
                <a:gridCol w="711200"/>
              </a:tblGrid>
              <a:tr h="3063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key</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19</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23</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14</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55</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68</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82</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36</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r>
              <a:tr h="3238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K% 11</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8</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3</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2</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5</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3</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Tree>
    <p:extLst>
      <p:ext uri="{BB962C8B-B14F-4D97-AF65-F5344CB8AC3E}">
        <p14:creationId xmlns:p14="http://schemas.microsoft.com/office/powerpoint/2010/main" val="408975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50"/>
                                        </p:tgtEl>
                                        <p:attrNameLst>
                                          <p:attrName>style.visibility</p:attrName>
                                        </p:attrNameLst>
                                      </p:cBhvr>
                                      <p:to>
                                        <p:strVal val="visible"/>
                                      </p:to>
                                    </p:set>
                                    <p:animEffect transition="in" filter="wipe(left)">
                                      <p:cBhvr>
                                        <p:cTn id="7" dur="500"/>
                                        <p:tgtEl>
                                          <p:spTgt spid="87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wipe(left)">
                                      <p:cBhvr>
                                        <p:cTn id="12" dur="500"/>
                                        <p:tgtEl>
                                          <p:spTgt spid="87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7052"/>
                                        </p:tgtEl>
                                        <p:attrNameLst>
                                          <p:attrName>style.visibility</p:attrName>
                                        </p:attrNameLst>
                                      </p:cBhvr>
                                      <p:to>
                                        <p:strVal val="visible"/>
                                      </p:to>
                                    </p:set>
                                    <p:animEffect transition="in" filter="wipe(up)">
                                      <p:cBhvr>
                                        <p:cTn id="17" dur="500"/>
                                        <p:tgtEl>
                                          <p:spTgt spid="87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7211"/>
                                        </p:tgtEl>
                                        <p:attrNameLst>
                                          <p:attrName>style.visibility</p:attrName>
                                        </p:attrNameLst>
                                      </p:cBhvr>
                                      <p:to>
                                        <p:strVal val="visible"/>
                                      </p:to>
                                    </p:set>
                                    <p:animEffect transition="in" filter="checkerboard(across)">
                                      <p:cBhvr>
                                        <p:cTn id="22" dur="500"/>
                                        <p:tgtEl>
                                          <p:spTgt spid="872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256"/>
                                        </p:tgtEl>
                                        <p:attrNameLst>
                                          <p:attrName>style.visibility</p:attrName>
                                        </p:attrNameLst>
                                      </p:cBhvr>
                                      <p:to>
                                        <p:strVal val="visible"/>
                                      </p:to>
                                    </p:set>
                                    <p:animEffect transition="in" filter="wipe(left)">
                                      <p:cBhvr>
                                        <p:cTn id="27" dur="500"/>
                                        <p:tgtEl>
                                          <p:spTgt spid="872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7104"/>
                                        </p:tgtEl>
                                        <p:attrNameLst>
                                          <p:attrName>style.visibility</p:attrName>
                                        </p:attrNameLst>
                                      </p:cBhvr>
                                      <p:to>
                                        <p:strVal val="visible"/>
                                      </p:to>
                                    </p:set>
                                    <p:animEffect transition="in" filter="wipe(up)">
                                      <p:cBhvr>
                                        <p:cTn id="32" dur="500"/>
                                        <p:tgtEl>
                                          <p:spTgt spid="8710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7121"/>
                                        </p:tgtEl>
                                        <p:attrNameLst>
                                          <p:attrName>style.visibility</p:attrName>
                                        </p:attrNameLst>
                                      </p:cBhvr>
                                      <p:to>
                                        <p:strVal val="visible"/>
                                      </p:to>
                                    </p:set>
                                    <p:animEffect transition="in" filter="wipe(left)">
                                      <p:cBhvr>
                                        <p:cTn id="36" dur="500"/>
                                        <p:tgtEl>
                                          <p:spTgt spid="871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7105"/>
                                        </p:tgtEl>
                                        <p:attrNameLst>
                                          <p:attrName>style.visibility</p:attrName>
                                        </p:attrNameLst>
                                      </p:cBhvr>
                                      <p:to>
                                        <p:strVal val="visible"/>
                                      </p:to>
                                    </p:set>
                                    <p:animEffect transition="in" filter="wipe(up)">
                                      <p:cBhvr>
                                        <p:cTn id="41" dur="500"/>
                                        <p:tgtEl>
                                          <p:spTgt spid="87105"/>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7114"/>
                                        </p:tgtEl>
                                        <p:attrNameLst>
                                          <p:attrName>style.visibility</p:attrName>
                                        </p:attrNameLst>
                                      </p:cBhvr>
                                      <p:to>
                                        <p:strVal val="visible"/>
                                      </p:to>
                                    </p:set>
                                    <p:animEffect transition="in" filter="wipe(left)">
                                      <p:cBhvr>
                                        <p:cTn id="45" dur="500"/>
                                        <p:tgtEl>
                                          <p:spTgt spid="871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87106"/>
                                        </p:tgtEl>
                                        <p:attrNameLst>
                                          <p:attrName>style.visibility</p:attrName>
                                        </p:attrNameLst>
                                      </p:cBhvr>
                                      <p:to>
                                        <p:strVal val="visible"/>
                                      </p:to>
                                    </p:set>
                                    <p:animEffect transition="in" filter="wipe(up)">
                                      <p:cBhvr>
                                        <p:cTn id="50" dur="500"/>
                                        <p:tgtEl>
                                          <p:spTgt spid="87106"/>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87115"/>
                                        </p:tgtEl>
                                        <p:attrNameLst>
                                          <p:attrName>style.visibility</p:attrName>
                                        </p:attrNameLst>
                                      </p:cBhvr>
                                      <p:to>
                                        <p:strVal val="visible"/>
                                      </p:to>
                                    </p:set>
                                    <p:animEffect transition="in" filter="wipe(left)">
                                      <p:cBhvr>
                                        <p:cTn id="54" dur="500"/>
                                        <p:tgtEl>
                                          <p:spTgt spid="871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87107"/>
                                        </p:tgtEl>
                                        <p:attrNameLst>
                                          <p:attrName>style.visibility</p:attrName>
                                        </p:attrNameLst>
                                      </p:cBhvr>
                                      <p:to>
                                        <p:strVal val="visible"/>
                                      </p:to>
                                    </p:set>
                                    <p:animEffect transition="in" filter="wipe(up)">
                                      <p:cBhvr>
                                        <p:cTn id="59" dur="500"/>
                                        <p:tgtEl>
                                          <p:spTgt spid="87107"/>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87116"/>
                                        </p:tgtEl>
                                        <p:attrNameLst>
                                          <p:attrName>style.visibility</p:attrName>
                                        </p:attrNameLst>
                                      </p:cBhvr>
                                      <p:to>
                                        <p:strVal val="visible"/>
                                      </p:to>
                                    </p:set>
                                    <p:animEffect transition="in" filter="wipe(left)">
                                      <p:cBhvr>
                                        <p:cTn id="63" dur="500"/>
                                        <p:tgtEl>
                                          <p:spTgt spid="8711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7108"/>
                                        </p:tgtEl>
                                        <p:attrNameLst>
                                          <p:attrName>style.visibility</p:attrName>
                                        </p:attrNameLst>
                                      </p:cBhvr>
                                      <p:to>
                                        <p:strVal val="visible"/>
                                      </p:to>
                                    </p:set>
                                    <p:animEffect transition="in" filter="wipe(up)">
                                      <p:cBhvr>
                                        <p:cTn id="68" dur="500"/>
                                        <p:tgtEl>
                                          <p:spTgt spid="87108"/>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87113"/>
                                        </p:tgtEl>
                                        <p:attrNameLst>
                                          <p:attrName>style.visibility</p:attrName>
                                        </p:attrNameLst>
                                      </p:cBhvr>
                                      <p:to>
                                        <p:strVal val="visible"/>
                                      </p:to>
                                    </p:set>
                                    <p:animEffect transition="in" filter="wipe(left)">
                                      <p:cBhvr>
                                        <p:cTn id="72" dur="500"/>
                                        <p:tgtEl>
                                          <p:spTgt spid="8711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87109"/>
                                        </p:tgtEl>
                                        <p:attrNameLst>
                                          <p:attrName>style.visibility</p:attrName>
                                        </p:attrNameLst>
                                      </p:cBhvr>
                                      <p:to>
                                        <p:strVal val="visible"/>
                                      </p:to>
                                    </p:set>
                                    <p:animEffect transition="in" filter="wipe(up)">
                                      <p:cBhvr>
                                        <p:cTn id="77" dur="500"/>
                                        <p:tgtEl>
                                          <p:spTgt spid="87109"/>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87117"/>
                                        </p:tgtEl>
                                        <p:attrNameLst>
                                          <p:attrName>style.visibility</p:attrName>
                                        </p:attrNameLst>
                                      </p:cBhvr>
                                      <p:to>
                                        <p:strVal val="visible"/>
                                      </p:to>
                                    </p:set>
                                    <p:animEffect transition="in" filter="wipe(left)">
                                      <p:cBhvr>
                                        <p:cTn id="81" dur="500"/>
                                        <p:tgtEl>
                                          <p:spTgt spid="8711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87110"/>
                                        </p:tgtEl>
                                        <p:attrNameLst>
                                          <p:attrName>style.visibility</p:attrName>
                                        </p:attrNameLst>
                                      </p:cBhvr>
                                      <p:to>
                                        <p:strVal val="visible"/>
                                      </p:to>
                                    </p:set>
                                    <p:animEffect transition="in" filter="wipe(up)">
                                      <p:cBhvr>
                                        <p:cTn id="86" dur="500"/>
                                        <p:tgtEl>
                                          <p:spTgt spid="87110"/>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87118"/>
                                        </p:tgtEl>
                                        <p:attrNameLst>
                                          <p:attrName>style.visibility</p:attrName>
                                        </p:attrNameLst>
                                      </p:cBhvr>
                                      <p:to>
                                        <p:strVal val="visible"/>
                                      </p:to>
                                    </p:set>
                                    <p:animEffect transition="in" filter="wipe(left)">
                                      <p:cBhvr>
                                        <p:cTn id="90" dur="500"/>
                                        <p:tgtEl>
                                          <p:spTgt spid="8711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87111"/>
                                        </p:tgtEl>
                                        <p:attrNameLst>
                                          <p:attrName>style.visibility</p:attrName>
                                        </p:attrNameLst>
                                      </p:cBhvr>
                                      <p:to>
                                        <p:strVal val="visible"/>
                                      </p:to>
                                    </p:set>
                                    <p:animEffect transition="in" filter="wipe(up)">
                                      <p:cBhvr>
                                        <p:cTn id="95" dur="500"/>
                                        <p:tgtEl>
                                          <p:spTgt spid="87111"/>
                                        </p:tgtEl>
                                      </p:cBhvr>
                                    </p:animEffect>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87119"/>
                                        </p:tgtEl>
                                        <p:attrNameLst>
                                          <p:attrName>style.visibility</p:attrName>
                                        </p:attrNameLst>
                                      </p:cBhvr>
                                      <p:to>
                                        <p:strVal val="visible"/>
                                      </p:to>
                                    </p:set>
                                    <p:animEffect transition="in" filter="wipe(left)">
                                      <p:cBhvr>
                                        <p:cTn id="99" dur="500"/>
                                        <p:tgtEl>
                                          <p:spTgt spid="871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87112"/>
                                        </p:tgtEl>
                                        <p:attrNameLst>
                                          <p:attrName>style.visibility</p:attrName>
                                        </p:attrNameLst>
                                      </p:cBhvr>
                                      <p:to>
                                        <p:strVal val="visible"/>
                                      </p:to>
                                    </p:set>
                                    <p:animEffect transition="in" filter="wipe(up)">
                                      <p:cBhvr>
                                        <p:cTn id="104" dur="500"/>
                                        <p:tgtEl>
                                          <p:spTgt spid="87112"/>
                                        </p:tgtEl>
                                      </p:cBhvr>
                                    </p:animEffect>
                                  </p:childTnLst>
                                </p:cTn>
                              </p:par>
                            </p:childTnLst>
                          </p:cTn>
                        </p:par>
                        <p:par>
                          <p:cTn id="105" fill="hold" nodeType="afterGroup">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87120"/>
                                        </p:tgtEl>
                                        <p:attrNameLst>
                                          <p:attrName>style.visibility</p:attrName>
                                        </p:attrNameLst>
                                      </p:cBhvr>
                                      <p:to>
                                        <p:strVal val="visible"/>
                                      </p:to>
                                    </p:set>
                                    <p:animEffect transition="in" filter="wipe(left)">
                                      <p:cBhvr>
                                        <p:cTn id="108" dur="500"/>
                                        <p:tgtEl>
                                          <p:spTgt spid="8712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7053"/>
                                        </p:tgtEl>
                                        <p:attrNameLst>
                                          <p:attrName>style.visibility</p:attrName>
                                        </p:attrNameLst>
                                      </p:cBhvr>
                                      <p:to>
                                        <p:strVal val="visible"/>
                                      </p:to>
                                    </p:set>
                                    <p:animEffect transition="in" filter="wipe(left)">
                                      <p:cBhvr>
                                        <p:cTn id="113" dur="500"/>
                                        <p:tgtEl>
                                          <p:spTgt spid="87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0" grpId="0" autoUpdateAnimBg="0"/>
      <p:bldP spid="87051" grpId="0" autoUpdateAnimBg="0"/>
      <p:bldP spid="87052" grpId="0" autoUpdateAnimBg="0"/>
      <p:bldP spid="87053" grpId="0"/>
      <p:bldP spid="87104" grpId="0" autoUpdateAnimBg="0"/>
      <p:bldP spid="87105" grpId="0" autoUpdateAnimBg="0"/>
      <p:bldP spid="87106" grpId="0" autoUpdateAnimBg="0"/>
      <p:bldP spid="87107" grpId="0" autoUpdateAnimBg="0"/>
      <p:bldP spid="87108" grpId="0" autoUpdateAnimBg="0"/>
      <p:bldP spid="87109" grpId="0" autoUpdateAnimBg="0"/>
      <p:bldP spid="87110" grpId="0" autoUpdateAnimBg="0"/>
      <p:bldP spid="87111" grpId="0" autoUpdateAnimBg="0"/>
      <p:bldP spid="87112" grpId="0" autoUpdateAnimBg="0"/>
      <p:bldP spid="87113" grpId="0"/>
      <p:bldP spid="87114" grpId="0"/>
      <p:bldP spid="87115" grpId="0"/>
      <p:bldP spid="87116" grpId="0"/>
      <p:bldP spid="87117" grpId="0"/>
      <p:bldP spid="87118" grpId="0"/>
      <p:bldP spid="87119" grpId="0"/>
      <p:bldP spid="87120" grpId="0"/>
      <p:bldP spid="871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Text Box 5"/>
          <p:cNvSpPr txBox="1">
            <a:spLocks noChangeArrowheads="1"/>
          </p:cNvSpPr>
          <p:nvPr/>
        </p:nvSpPr>
        <p:spPr bwMode="auto">
          <a:xfrm>
            <a:off x="792163" y="65088"/>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88070"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8071"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8072" name="Text Box 8"/>
          <p:cNvSpPr txBox="1">
            <a:spLocks noChangeArrowheads="1"/>
          </p:cNvSpPr>
          <p:nvPr/>
        </p:nvSpPr>
        <p:spPr bwMode="auto">
          <a:xfrm>
            <a:off x="827088" y="765175"/>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88073" name="Text Box 9"/>
          <p:cNvSpPr txBox="1">
            <a:spLocks noChangeArrowheads="1"/>
          </p:cNvSpPr>
          <p:nvPr/>
        </p:nvSpPr>
        <p:spPr bwMode="auto">
          <a:xfrm>
            <a:off x="5148263" y="765175"/>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rgbClr val="FF0000"/>
                </a:solidFill>
              </a:rPr>
              <a:t>②</a:t>
            </a:r>
            <a:r>
              <a:rPr lang="zh-CN" altLang="en-US" sz="2400">
                <a:solidFill>
                  <a:srgbClr val="FF0000"/>
                </a:solidFill>
                <a:latin typeface="Times New Roman" panose="02020603050405020304" pitchFamily="18" charset="0"/>
              </a:rPr>
              <a:t>处理冲突的方法</a:t>
            </a:r>
          </a:p>
        </p:txBody>
      </p:sp>
      <p:sp>
        <p:nvSpPr>
          <p:cNvPr id="88074" name="Line 10"/>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88075" name="Text Box 11"/>
          <p:cNvSpPr txBox="1">
            <a:spLocks noChangeArrowheads="1"/>
          </p:cNvSpPr>
          <p:nvPr/>
        </p:nvSpPr>
        <p:spPr bwMode="auto">
          <a:xfrm>
            <a:off x="754063" y="1290638"/>
            <a:ext cx="8066087"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例如</a:t>
            </a:r>
            <a:r>
              <a:rPr lang="en-US" altLang="zh-CN" sz="2400">
                <a:latin typeface="Times New Roman" panose="02020603050405020304" pitchFamily="18" charset="0"/>
              </a:rPr>
              <a:t>:</a:t>
            </a:r>
            <a:r>
              <a:rPr lang="zh-CN" altLang="en-US" sz="2400">
                <a:latin typeface="Times New Roman" panose="02020603050405020304" pitchFamily="18" charset="0"/>
              </a:rPr>
              <a:t>关键字集合</a:t>
            </a:r>
            <a:r>
              <a:rPr lang="en-US" altLang="zh-CN" sz="2400">
                <a:latin typeface="Times New Roman" panose="02020603050405020304" pitchFamily="18" charset="0"/>
              </a:rPr>
              <a:t>{ 19, 01, 23, 14, 55, 68, 11, 82, 36 }</a:t>
            </a:r>
          </a:p>
        </p:txBody>
      </p:sp>
      <p:sp>
        <p:nvSpPr>
          <p:cNvPr id="88076" name="Text Box 12"/>
          <p:cNvSpPr txBox="1">
            <a:spLocks noChangeArrowheads="1"/>
          </p:cNvSpPr>
          <p:nvPr/>
        </p:nvSpPr>
        <p:spPr bwMode="auto">
          <a:xfrm>
            <a:off x="974725" y="2025650"/>
            <a:ext cx="6442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anose="02020603050405020304" pitchFamily="18" charset="0"/>
              </a:rPr>
              <a:t>设定哈希函数 </a:t>
            </a:r>
            <a:r>
              <a:rPr lang="en-US" altLang="zh-CN" sz="2400">
                <a:solidFill>
                  <a:srgbClr val="FF0000"/>
                </a:solidFill>
                <a:latin typeface="Times New Roman" panose="02020603050405020304" pitchFamily="18" charset="0"/>
              </a:rPr>
              <a:t>H(key) = key MOD 11</a:t>
            </a:r>
            <a:r>
              <a:rPr lang="en-US" altLang="zh-CN" sz="2400">
                <a:latin typeface="Times New Roman" panose="02020603050405020304" pitchFamily="18" charset="0"/>
              </a:rPr>
              <a:t> ( </a:t>
            </a:r>
            <a:r>
              <a:rPr lang="zh-CN" altLang="en-US" sz="2400">
                <a:latin typeface="Times New Roman" panose="02020603050405020304" pitchFamily="18" charset="0"/>
              </a:rPr>
              <a:t>表长</a:t>
            </a:r>
            <a:r>
              <a:rPr lang="en-US" altLang="zh-CN" sz="2400">
                <a:latin typeface="Times New Roman" panose="02020603050405020304" pitchFamily="18" charset="0"/>
              </a:rPr>
              <a:t>=11 )</a:t>
            </a:r>
          </a:p>
        </p:txBody>
      </p:sp>
      <p:sp>
        <p:nvSpPr>
          <p:cNvPr id="88077" name="Rectangle 13"/>
          <p:cNvSpPr>
            <a:spLocks noChangeArrowheads="1"/>
          </p:cNvSpPr>
          <p:nvPr/>
        </p:nvSpPr>
        <p:spPr bwMode="auto">
          <a:xfrm>
            <a:off x="957263" y="2643188"/>
            <a:ext cx="5414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若采用</a:t>
            </a:r>
            <a:r>
              <a:rPr lang="zh-CN" altLang="en-US" sz="2400">
                <a:solidFill>
                  <a:srgbClr val="FF0000"/>
                </a:solidFill>
                <a:latin typeface="Times New Roman" panose="02020603050405020304" pitchFamily="18" charset="0"/>
              </a:rPr>
              <a:t>二次探测再散列</a:t>
            </a:r>
            <a:r>
              <a:rPr lang="zh-CN" altLang="en-US" sz="2400">
                <a:latin typeface="Times New Roman" panose="02020603050405020304" pitchFamily="18" charset="0"/>
              </a:rPr>
              <a:t>处理冲突</a:t>
            </a:r>
          </a:p>
        </p:txBody>
      </p:sp>
      <p:sp>
        <p:nvSpPr>
          <p:cNvPr id="88078" name="Text Box 14"/>
          <p:cNvSpPr txBox="1">
            <a:spLocks noChangeArrowheads="1"/>
          </p:cNvSpPr>
          <p:nvPr/>
        </p:nvSpPr>
        <p:spPr bwMode="auto">
          <a:xfrm>
            <a:off x="1476375" y="5899150"/>
            <a:ext cx="6192838" cy="553998"/>
          </a:xfrm>
          <a:prstGeom prst="rect">
            <a:avLst/>
          </a:prstGeom>
          <a:noFill/>
          <a:ln>
            <a:noFill/>
          </a:ln>
          <a:effectLst/>
          <a:extLst>
            <a:ext uri="{909E8E84-426E-40DD-AFC4-6F175D3DCCD1}">
              <a14:hiddenFill xmlns:a14="http://schemas.microsoft.com/office/drawing/2010/main">
                <a:solidFill>
                  <a:srgbClr val="FFFFF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rgbClr val="FF0000"/>
                </a:solidFill>
                <a:latin typeface="Times New Roman" panose="02020603050405020304" pitchFamily="18" charset="0"/>
              </a:rPr>
              <a:t>ASL</a:t>
            </a:r>
            <a:r>
              <a:rPr lang="en-US" altLang="zh-CN" sz="2400" baseline="-25000">
                <a:solidFill>
                  <a:srgbClr val="FF0000"/>
                </a:solidFill>
                <a:latin typeface="Times New Roman" panose="02020603050405020304" pitchFamily="18" charset="0"/>
              </a:rPr>
              <a:t>succ</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5*1+2*2+3+4</a:t>
            </a:r>
            <a:r>
              <a:rPr lang="zh-CN" altLang="en-US" sz="2400">
                <a:latin typeface="Times New Roman" panose="02020603050405020304" pitchFamily="18" charset="0"/>
              </a:rPr>
              <a:t>）</a:t>
            </a:r>
            <a:r>
              <a:rPr lang="en-US" altLang="zh-CN" sz="2400">
                <a:latin typeface="Times New Roman" panose="02020603050405020304" pitchFamily="18" charset="0"/>
              </a:rPr>
              <a:t>/9</a:t>
            </a:r>
            <a:r>
              <a:rPr lang="zh-CN" altLang="en-US" sz="2400">
                <a:latin typeface="Times New Roman" panose="02020603050405020304" pitchFamily="18" charset="0"/>
              </a:rPr>
              <a:t>＝</a:t>
            </a:r>
            <a:r>
              <a:rPr lang="en-US" altLang="zh-CN" sz="2400">
                <a:solidFill>
                  <a:srgbClr val="FF0000"/>
                </a:solidFill>
                <a:latin typeface="Times New Roman" panose="02020603050405020304" pitchFamily="18" charset="0"/>
              </a:rPr>
              <a:t>16/9</a:t>
            </a:r>
          </a:p>
        </p:txBody>
      </p:sp>
      <p:graphicFrame>
        <p:nvGraphicFramePr>
          <p:cNvPr id="88079" name="Group 15"/>
          <p:cNvGraphicFramePr>
            <a:graphicFrameLocks noGrp="1"/>
          </p:cNvGraphicFramePr>
          <p:nvPr>
            <p:extLst>
              <p:ext uri="{D42A27DB-BD31-4B8C-83A1-F6EECF244321}">
                <p14:modId xmlns:p14="http://schemas.microsoft.com/office/powerpoint/2010/main" val="2710740994"/>
              </p:ext>
            </p:extLst>
          </p:nvPr>
        </p:nvGraphicFramePr>
        <p:xfrm>
          <a:off x="684213" y="4321175"/>
          <a:ext cx="7991475" cy="1040448"/>
        </p:xfrm>
        <a:graphic>
          <a:graphicData uri="http://schemas.openxmlformats.org/drawingml/2006/table">
            <a:tbl>
              <a:tblPr/>
              <a:tblGrid>
                <a:gridCol w="727075"/>
                <a:gridCol w="725487"/>
                <a:gridCol w="727075"/>
                <a:gridCol w="725488"/>
                <a:gridCol w="727075"/>
                <a:gridCol w="727075"/>
                <a:gridCol w="727075"/>
                <a:gridCol w="725487"/>
                <a:gridCol w="727075"/>
                <a:gridCol w="733425"/>
                <a:gridCol w="719138"/>
              </a:tblGrid>
              <a:tr h="5222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a:t>
                      </a:r>
                    </a:p>
                  </a:txBody>
                  <a:tcPr anchor="b" horzOverflow="overflow">
                    <a:lnL cap="flat">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4</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7</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a:t>
                      </a:r>
                    </a:p>
                  </a:txBody>
                  <a:tcPr anchor="b" horzOverflow="overflow">
                    <a:lnL>
                      <a:noFill/>
                    </a:lnL>
                    <a:lnR>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10</a:t>
                      </a:r>
                    </a:p>
                  </a:txBody>
                  <a:tcPr anchor="b" horzOverflow="overflow">
                    <a:lnL>
                      <a:noFill/>
                    </a:lnL>
                    <a:lnR cap="flat">
                      <a:noFill/>
                    </a:lnR>
                    <a:lnT cap="flat">
                      <a:noFill/>
                    </a:lnT>
                    <a:lnB w="38100" cap="flat" cmpd="sng" algn="ctr">
                      <a:solidFill>
                        <a:srgbClr val="000066"/>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
        <p:nvSpPr>
          <p:cNvPr id="88129" name="Text Box 65"/>
          <p:cNvSpPr txBox="1">
            <a:spLocks noChangeArrowheads="1"/>
          </p:cNvSpPr>
          <p:nvPr/>
        </p:nvSpPr>
        <p:spPr bwMode="auto">
          <a:xfrm>
            <a:off x="6588125"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19</a:t>
            </a:r>
            <a:endParaRPr lang="en-US" altLang="zh-CN" sz="2000" b="0">
              <a:latin typeface="Arial" panose="020B0604020202020204" pitchFamily="34" charset="0"/>
              <a:ea typeface="宋体" panose="02010600030101010101" pitchFamily="2" charset="-122"/>
            </a:endParaRPr>
          </a:p>
        </p:txBody>
      </p:sp>
      <p:sp>
        <p:nvSpPr>
          <p:cNvPr id="88130" name="Text Box 66"/>
          <p:cNvSpPr txBox="1">
            <a:spLocks noChangeArrowheads="1"/>
          </p:cNvSpPr>
          <p:nvPr/>
        </p:nvSpPr>
        <p:spPr bwMode="auto">
          <a:xfrm>
            <a:off x="1539875"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01</a:t>
            </a:r>
            <a:endParaRPr lang="en-US" altLang="zh-CN" sz="2000" b="0">
              <a:latin typeface="Arial" panose="020B0604020202020204" pitchFamily="34" charset="0"/>
              <a:ea typeface="宋体" panose="02010600030101010101" pitchFamily="2" charset="-122"/>
            </a:endParaRPr>
          </a:p>
        </p:txBody>
      </p:sp>
      <p:sp>
        <p:nvSpPr>
          <p:cNvPr id="88131" name="Text Box 67"/>
          <p:cNvSpPr txBox="1">
            <a:spLocks noChangeArrowheads="1"/>
          </p:cNvSpPr>
          <p:nvPr/>
        </p:nvSpPr>
        <p:spPr bwMode="auto">
          <a:xfrm>
            <a:off x="2268538"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9900"/>
                </a:solidFill>
                <a:latin typeface="Arial" panose="020B0604020202020204" pitchFamily="34" charset="0"/>
                <a:ea typeface="宋体" panose="02010600030101010101" pitchFamily="2" charset="-122"/>
              </a:rPr>
              <a:t>23</a:t>
            </a:r>
            <a:endParaRPr lang="en-US" altLang="zh-CN" sz="2000" b="0">
              <a:solidFill>
                <a:srgbClr val="FF9900"/>
              </a:solidFill>
              <a:latin typeface="Arial" panose="020B0604020202020204" pitchFamily="34" charset="0"/>
              <a:ea typeface="宋体" panose="02010600030101010101" pitchFamily="2" charset="-122"/>
            </a:endParaRPr>
          </a:p>
        </p:txBody>
      </p:sp>
      <p:sp>
        <p:nvSpPr>
          <p:cNvPr id="88132" name="Text Box 68"/>
          <p:cNvSpPr txBox="1">
            <a:spLocks noChangeArrowheads="1"/>
          </p:cNvSpPr>
          <p:nvPr/>
        </p:nvSpPr>
        <p:spPr bwMode="auto">
          <a:xfrm>
            <a:off x="3006725"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14</a:t>
            </a:r>
            <a:endParaRPr lang="en-US" altLang="zh-CN" sz="2000" b="0">
              <a:latin typeface="Arial" panose="020B0604020202020204" pitchFamily="34" charset="0"/>
              <a:ea typeface="宋体" panose="02010600030101010101" pitchFamily="2" charset="-122"/>
            </a:endParaRPr>
          </a:p>
        </p:txBody>
      </p:sp>
      <p:sp>
        <p:nvSpPr>
          <p:cNvPr id="88133" name="Text Box 69"/>
          <p:cNvSpPr txBox="1">
            <a:spLocks noChangeArrowheads="1"/>
          </p:cNvSpPr>
          <p:nvPr/>
        </p:nvSpPr>
        <p:spPr bwMode="auto">
          <a:xfrm>
            <a:off x="808038"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Arial" panose="020B0604020202020204" pitchFamily="34" charset="0"/>
                <a:ea typeface="宋体" panose="02010600030101010101" pitchFamily="2" charset="-122"/>
              </a:rPr>
              <a:t>55</a:t>
            </a:r>
            <a:endParaRPr lang="en-US" altLang="zh-CN" sz="2000" b="0">
              <a:latin typeface="Arial" panose="020B0604020202020204" pitchFamily="34" charset="0"/>
              <a:ea typeface="宋体" panose="02010600030101010101" pitchFamily="2" charset="-122"/>
            </a:endParaRPr>
          </a:p>
        </p:txBody>
      </p:sp>
      <p:sp>
        <p:nvSpPr>
          <p:cNvPr id="88134" name="Text Box 70"/>
          <p:cNvSpPr txBox="1">
            <a:spLocks noChangeArrowheads="1"/>
          </p:cNvSpPr>
          <p:nvPr/>
        </p:nvSpPr>
        <p:spPr bwMode="auto">
          <a:xfrm>
            <a:off x="5159375"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8000"/>
                </a:solidFill>
                <a:latin typeface="Arial" panose="020B0604020202020204" pitchFamily="34" charset="0"/>
                <a:ea typeface="宋体" panose="02010600030101010101" pitchFamily="2" charset="-122"/>
              </a:rPr>
              <a:t>68</a:t>
            </a:r>
            <a:endParaRPr lang="en-US" altLang="zh-CN" sz="2000" b="0">
              <a:solidFill>
                <a:srgbClr val="008000"/>
              </a:solidFill>
              <a:latin typeface="Arial" panose="020B0604020202020204" pitchFamily="34" charset="0"/>
              <a:ea typeface="宋体" panose="02010600030101010101" pitchFamily="2" charset="-122"/>
            </a:endParaRPr>
          </a:p>
        </p:txBody>
      </p:sp>
      <p:sp>
        <p:nvSpPr>
          <p:cNvPr id="88135" name="Text Box 71"/>
          <p:cNvSpPr txBox="1">
            <a:spLocks noChangeArrowheads="1"/>
          </p:cNvSpPr>
          <p:nvPr/>
        </p:nvSpPr>
        <p:spPr bwMode="auto">
          <a:xfrm>
            <a:off x="8027988" y="4914900"/>
            <a:ext cx="574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FF00"/>
                </a:solidFill>
                <a:latin typeface="Arial" panose="020B0604020202020204" pitchFamily="34" charset="0"/>
                <a:ea typeface="宋体" panose="02010600030101010101" pitchFamily="2" charset="-122"/>
              </a:rPr>
              <a:t>11</a:t>
            </a:r>
            <a:endParaRPr lang="en-US" altLang="zh-CN" sz="2000" b="0">
              <a:solidFill>
                <a:srgbClr val="FFFF00"/>
              </a:solidFill>
              <a:latin typeface="Arial" panose="020B0604020202020204" pitchFamily="34" charset="0"/>
              <a:ea typeface="宋体" panose="02010600030101010101" pitchFamily="2" charset="-122"/>
            </a:endParaRPr>
          </a:p>
        </p:txBody>
      </p:sp>
      <p:sp>
        <p:nvSpPr>
          <p:cNvPr id="88136" name="Text Box 72"/>
          <p:cNvSpPr txBox="1">
            <a:spLocks noChangeArrowheads="1"/>
          </p:cNvSpPr>
          <p:nvPr/>
        </p:nvSpPr>
        <p:spPr bwMode="auto">
          <a:xfrm>
            <a:off x="4427538"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hlink"/>
                </a:solidFill>
                <a:latin typeface="Arial" panose="020B0604020202020204" pitchFamily="34" charset="0"/>
                <a:ea typeface="宋体" panose="02010600030101010101" pitchFamily="2" charset="-122"/>
              </a:rPr>
              <a:t>82</a:t>
            </a:r>
            <a:endParaRPr lang="en-US" altLang="zh-CN" sz="2000" b="0">
              <a:solidFill>
                <a:schemeClr val="hlink"/>
              </a:solidFill>
              <a:latin typeface="Arial" panose="020B0604020202020204" pitchFamily="34" charset="0"/>
              <a:ea typeface="宋体" panose="02010600030101010101" pitchFamily="2" charset="-122"/>
            </a:endParaRPr>
          </a:p>
        </p:txBody>
      </p:sp>
      <p:sp>
        <p:nvSpPr>
          <p:cNvPr id="88137" name="Text Box 73"/>
          <p:cNvSpPr txBox="1">
            <a:spLocks noChangeArrowheads="1"/>
          </p:cNvSpPr>
          <p:nvPr/>
        </p:nvSpPr>
        <p:spPr bwMode="auto">
          <a:xfrm>
            <a:off x="3708400" y="4914900"/>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FF9900"/>
                </a:solidFill>
                <a:latin typeface="Arial" panose="020B0604020202020204" pitchFamily="34" charset="0"/>
                <a:ea typeface="宋体" panose="02010600030101010101" pitchFamily="2" charset="-122"/>
              </a:rPr>
              <a:t>36</a:t>
            </a:r>
            <a:endParaRPr lang="en-US" altLang="zh-CN" sz="2000" b="0">
              <a:solidFill>
                <a:srgbClr val="FF9900"/>
              </a:solidFill>
              <a:latin typeface="Arial" panose="020B0604020202020204" pitchFamily="34" charset="0"/>
              <a:ea typeface="宋体" panose="02010600030101010101" pitchFamily="2" charset="-122"/>
            </a:endParaRPr>
          </a:p>
        </p:txBody>
      </p:sp>
      <p:sp>
        <p:nvSpPr>
          <p:cNvPr id="88138" name="Rectangle 74"/>
          <p:cNvSpPr>
            <a:spLocks noChangeArrowheads="1"/>
          </p:cNvSpPr>
          <p:nvPr/>
        </p:nvSpPr>
        <p:spPr bwMode="auto">
          <a:xfrm>
            <a:off x="911864"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8139" name="Rectangle 75"/>
          <p:cNvSpPr>
            <a:spLocks noChangeArrowheads="1"/>
          </p:cNvSpPr>
          <p:nvPr/>
        </p:nvSpPr>
        <p:spPr bwMode="auto">
          <a:xfrm>
            <a:off x="163258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8140" name="Rectangle 76"/>
          <p:cNvSpPr>
            <a:spLocks noChangeArrowheads="1"/>
          </p:cNvSpPr>
          <p:nvPr/>
        </p:nvSpPr>
        <p:spPr bwMode="auto">
          <a:xfrm>
            <a:off x="2351727"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FF9900"/>
                </a:solidFill>
                <a:latin typeface="Arial" panose="020B0604020202020204" pitchFamily="34" charset="0"/>
              </a:rPr>
              <a:t>2</a:t>
            </a:r>
          </a:p>
        </p:txBody>
      </p:sp>
      <p:sp>
        <p:nvSpPr>
          <p:cNvPr id="88141" name="Rectangle 77"/>
          <p:cNvSpPr>
            <a:spLocks noChangeArrowheads="1"/>
          </p:cNvSpPr>
          <p:nvPr/>
        </p:nvSpPr>
        <p:spPr bwMode="auto">
          <a:xfrm>
            <a:off x="3104202"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sp>
        <p:nvSpPr>
          <p:cNvPr id="88142" name="Rectangle 78"/>
          <p:cNvSpPr>
            <a:spLocks noChangeArrowheads="1"/>
          </p:cNvSpPr>
          <p:nvPr/>
        </p:nvSpPr>
        <p:spPr bwMode="auto">
          <a:xfrm>
            <a:off x="523303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008000"/>
                </a:solidFill>
                <a:latin typeface="Arial" panose="020B0604020202020204" pitchFamily="34" charset="0"/>
              </a:rPr>
              <a:t>4</a:t>
            </a:r>
          </a:p>
        </p:txBody>
      </p:sp>
      <p:sp>
        <p:nvSpPr>
          <p:cNvPr id="88143" name="Rectangle 79"/>
          <p:cNvSpPr>
            <a:spLocks noChangeArrowheads="1"/>
          </p:cNvSpPr>
          <p:nvPr/>
        </p:nvSpPr>
        <p:spPr bwMode="auto">
          <a:xfrm>
            <a:off x="8143875" y="5419725"/>
            <a:ext cx="388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000">
                <a:solidFill>
                  <a:srgbClr val="FFFF00"/>
                </a:solidFill>
                <a:latin typeface="Arial" panose="020B0604020202020204" pitchFamily="34" charset="0"/>
              </a:rPr>
              <a:t>3</a:t>
            </a:r>
          </a:p>
        </p:txBody>
      </p:sp>
      <p:sp>
        <p:nvSpPr>
          <p:cNvPr id="88144" name="Rectangle 80"/>
          <p:cNvSpPr>
            <a:spLocks noChangeArrowheads="1"/>
          </p:cNvSpPr>
          <p:nvPr/>
        </p:nvSpPr>
        <p:spPr bwMode="auto">
          <a:xfrm>
            <a:off x="4518664"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chemeClr val="hlink"/>
                </a:solidFill>
                <a:latin typeface="Arial" panose="020B0604020202020204" pitchFamily="34" charset="0"/>
              </a:rPr>
              <a:t>1</a:t>
            </a:r>
          </a:p>
        </p:txBody>
      </p:sp>
      <p:sp>
        <p:nvSpPr>
          <p:cNvPr id="88145" name="Rectangle 81"/>
          <p:cNvSpPr>
            <a:spLocks noChangeArrowheads="1"/>
          </p:cNvSpPr>
          <p:nvPr/>
        </p:nvSpPr>
        <p:spPr bwMode="auto">
          <a:xfrm>
            <a:off x="382968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solidFill>
                  <a:srgbClr val="FF9900"/>
                </a:solidFill>
                <a:latin typeface="Arial" panose="020B0604020202020204" pitchFamily="34" charset="0"/>
              </a:rPr>
              <a:t>2</a:t>
            </a:r>
          </a:p>
        </p:txBody>
      </p:sp>
      <p:sp>
        <p:nvSpPr>
          <p:cNvPr id="88146" name="Rectangle 82"/>
          <p:cNvSpPr>
            <a:spLocks noChangeArrowheads="1"/>
          </p:cNvSpPr>
          <p:nvPr/>
        </p:nvSpPr>
        <p:spPr bwMode="auto">
          <a:xfrm>
            <a:off x="6744339" y="541972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zh-CN" sz="2000">
                <a:latin typeface="Arial" panose="020B0604020202020204" pitchFamily="34" charset="0"/>
              </a:rPr>
              <a:t>1</a:t>
            </a:r>
          </a:p>
        </p:txBody>
      </p:sp>
      <p:graphicFrame>
        <p:nvGraphicFramePr>
          <p:cNvPr id="88147" name="Group 83"/>
          <p:cNvGraphicFramePr>
            <a:graphicFrameLocks noGrp="1"/>
          </p:cNvGraphicFramePr>
          <p:nvPr>
            <p:extLst>
              <p:ext uri="{D42A27DB-BD31-4B8C-83A1-F6EECF244321}">
                <p14:modId xmlns:p14="http://schemas.microsoft.com/office/powerpoint/2010/main" val="2156673096"/>
              </p:ext>
            </p:extLst>
          </p:nvPr>
        </p:nvGraphicFramePr>
        <p:xfrm>
          <a:off x="684213" y="3381375"/>
          <a:ext cx="7912100" cy="914400"/>
        </p:xfrm>
        <a:graphic>
          <a:graphicData uri="http://schemas.openxmlformats.org/drawingml/2006/table">
            <a:tbl>
              <a:tblPr/>
              <a:tblGrid>
                <a:gridCol w="1511300"/>
                <a:gridCol w="711200"/>
                <a:gridCol w="711200"/>
                <a:gridCol w="711200"/>
                <a:gridCol w="711200"/>
                <a:gridCol w="711200"/>
                <a:gridCol w="711200"/>
                <a:gridCol w="711200"/>
                <a:gridCol w="711200"/>
                <a:gridCol w="711200"/>
              </a:tblGrid>
              <a:tr h="3063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key</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19</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01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23</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14</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55</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68</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82</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36</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381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solidFill>
                      <a:srgbClr val="D8E7F8"/>
                    </a:solidFill>
                  </a:tcPr>
                </a:tc>
              </a:tr>
              <a:tr h="3238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K% 11</a:t>
                      </a:r>
                    </a:p>
                  </a:txBody>
                  <a:tcPr anchor="ctr" horzOverflow="overflow">
                    <a:lnL w="381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8</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3</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2</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5</a:t>
                      </a:r>
                    </a:p>
                  </a:txBody>
                  <a:tcPr anchor="ctr" horzOverflow="overflow">
                    <a:lnL w="28575"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3</a:t>
                      </a:r>
                    </a:p>
                  </a:txBody>
                  <a:tcPr anchor="ctr" horzOverflow="overflow">
                    <a:lnL w="28575" cap="flat" cmpd="sng" algn="ctr">
                      <a:solidFill>
                        <a:srgbClr val="000066"/>
                      </a:solidFill>
                      <a:prstDash val="solid"/>
                      <a:round/>
                      <a:headEnd type="none" w="med" len="med"/>
                      <a:tailEnd type="none" w="med" len="med"/>
                    </a:lnL>
                    <a:lnR w="381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38100" cap="flat" cmpd="sng" algn="ctr">
                      <a:solidFill>
                        <a:srgbClr val="000066"/>
                      </a:solidFill>
                      <a:prstDash val="solid"/>
                      <a:round/>
                      <a:headEnd type="none" w="med" len="med"/>
                      <a:tailEnd type="none" w="med" len="med"/>
                    </a:lnB>
                    <a:lnTlToBr>
                      <a:noFill/>
                    </a:lnTlToBr>
                    <a:lnBlToTr>
                      <a:noFill/>
                    </a:lnBlToTr>
                    <a:solidFill>
                      <a:srgbClr val="D8E7F8"/>
                    </a:solidFill>
                  </a:tcPr>
                </a:tc>
              </a:tr>
            </a:tbl>
          </a:graphicData>
        </a:graphic>
      </p:graphicFrame>
    </p:spTree>
    <p:extLst>
      <p:ext uri="{BB962C8B-B14F-4D97-AF65-F5344CB8AC3E}">
        <p14:creationId xmlns:p14="http://schemas.microsoft.com/office/powerpoint/2010/main" val="558872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077"/>
                                        </p:tgtEl>
                                        <p:attrNameLst>
                                          <p:attrName>style.visibility</p:attrName>
                                        </p:attrNameLst>
                                      </p:cBhvr>
                                      <p:to>
                                        <p:strVal val="visible"/>
                                      </p:to>
                                    </p:set>
                                    <p:animEffect transition="in" filter="wipe(up)">
                                      <p:cBhvr>
                                        <p:cTn id="7" dur="500"/>
                                        <p:tgtEl>
                                          <p:spTgt spid="88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8147"/>
                                        </p:tgtEl>
                                        <p:attrNameLst>
                                          <p:attrName>style.visibility</p:attrName>
                                        </p:attrNameLst>
                                      </p:cBhvr>
                                      <p:to>
                                        <p:strVal val="visible"/>
                                      </p:to>
                                    </p:set>
                                    <p:animEffect transition="in" filter="checkerboard(across)">
                                      <p:cBhvr>
                                        <p:cTn id="12" dur="500"/>
                                        <p:tgtEl>
                                          <p:spTgt spid="88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79"/>
                                        </p:tgtEl>
                                        <p:attrNameLst>
                                          <p:attrName>style.visibility</p:attrName>
                                        </p:attrNameLst>
                                      </p:cBhvr>
                                      <p:to>
                                        <p:strVal val="visible"/>
                                      </p:to>
                                    </p:set>
                                    <p:animEffect transition="in" filter="wipe(left)">
                                      <p:cBhvr>
                                        <p:cTn id="17" dur="500"/>
                                        <p:tgtEl>
                                          <p:spTgt spid="88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8129"/>
                                        </p:tgtEl>
                                        <p:attrNameLst>
                                          <p:attrName>style.visibility</p:attrName>
                                        </p:attrNameLst>
                                      </p:cBhvr>
                                      <p:to>
                                        <p:strVal val="visible"/>
                                      </p:to>
                                    </p:set>
                                    <p:animEffect transition="in" filter="wipe(up)">
                                      <p:cBhvr>
                                        <p:cTn id="22" dur="500"/>
                                        <p:tgtEl>
                                          <p:spTgt spid="8812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8146"/>
                                        </p:tgtEl>
                                        <p:attrNameLst>
                                          <p:attrName>style.visibility</p:attrName>
                                        </p:attrNameLst>
                                      </p:cBhvr>
                                      <p:to>
                                        <p:strVal val="visible"/>
                                      </p:to>
                                    </p:set>
                                    <p:animEffect transition="in" filter="wipe(left)">
                                      <p:cBhvr>
                                        <p:cTn id="26" dur="500"/>
                                        <p:tgtEl>
                                          <p:spTgt spid="881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8130"/>
                                        </p:tgtEl>
                                        <p:attrNameLst>
                                          <p:attrName>style.visibility</p:attrName>
                                        </p:attrNameLst>
                                      </p:cBhvr>
                                      <p:to>
                                        <p:strVal val="visible"/>
                                      </p:to>
                                    </p:set>
                                    <p:animEffect transition="in" filter="wipe(up)">
                                      <p:cBhvr>
                                        <p:cTn id="31" dur="500"/>
                                        <p:tgtEl>
                                          <p:spTgt spid="88130"/>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8139"/>
                                        </p:tgtEl>
                                        <p:attrNameLst>
                                          <p:attrName>style.visibility</p:attrName>
                                        </p:attrNameLst>
                                      </p:cBhvr>
                                      <p:to>
                                        <p:strVal val="visible"/>
                                      </p:to>
                                    </p:set>
                                    <p:animEffect transition="in" filter="wipe(left)">
                                      <p:cBhvr>
                                        <p:cTn id="35" dur="500"/>
                                        <p:tgtEl>
                                          <p:spTgt spid="881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8131"/>
                                        </p:tgtEl>
                                        <p:attrNameLst>
                                          <p:attrName>style.visibility</p:attrName>
                                        </p:attrNameLst>
                                      </p:cBhvr>
                                      <p:to>
                                        <p:strVal val="visible"/>
                                      </p:to>
                                    </p:set>
                                    <p:animEffect transition="in" filter="wipe(up)">
                                      <p:cBhvr>
                                        <p:cTn id="40" dur="500"/>
                                        <p:tgtEl>
                                          <p:spTgt spid="88131"/>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88140"/>
                                        </p:tgtEl>
                                        <p:attrNameLst>
                                          <p:attrName>style.visibility</p:attrName>
                                        </p:attrNameLst>
                                      </p:cBhvr>
                                      <p:to>
                                        <p:strVal val="visible"/>
                                      </p:to>
                                    </p:set>
                                    <p:animEffect transition="in" filter="wipe(left)">
                                      <p:cBhvr>
                                        <p:cTn id="44" dur="500"/>
                                        <p:tgtEl>
                                          <p:spTgt spid="881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88132"/>
                                        </p:tgtEl>
                                        <p:attrNameLst>
                                          <p:attrName>style.visibility</p:attrName>
                                        </p:attrNameLst>
                                      </p:cBhvr>
                                      <p:to>
                                        <p:strVal val="visible"/>
                                      </p:to>
                                    </p:set>
                                    <p:animEffect transition="in" filter="wipe(up)">
                                      <p:cBhvr>
                                        <p:cTn id="49" dur="500"/>
                                        <p:tgtEl>
                                          <p:spTgt spid="88132"/>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88141"/>
                                        </p:tgtEl>
                                        <p:attrNameLst>
                                          <p:attrName>style.visibility</p:attrName>
                                        </p:attrNameLst>
                                      </p:cBhvr>
                                      <p:to>
                                        <p:strVal val="visible"/>
                                      </p:to>
                                    </p:set>
                                    <p:animEffect transition="in" filter="wipe(left)">
                                      <p:cBhvr>
                                        <p:cTn id="53" dur="500"/>
                                        <p:tgtEl>
                                          <p:spTgt spid="881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88133"/>
                                        </p:tgtEl>
                                        <p:attrNameLst>
                                          <p:attrName>style.visibility</p:attrName>
                                        </p:attrNameLst>
                                      </p:cBhvr>
                                      <p:to>
                                        <p:strVal val="visible"/>
                                      </p:to>
                                    </p:set>
                                    <p:animEffect transition="in" filter="wipe(up)">
                                      <p:cBhvr>
                                        <p:cTn id="58" dur="500"/>
                                        <p:tgtEl>
                                          <p:spTgt spid="88133"/>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88138"/>
                                        </p:tgtEl>
                                        <p:attrNameLst>
                                          <p:attrName>style.visibility</p:attrName>
                                        </p:attrNameLst>
                                      </p:cBhvr>
                                      <p:to>
                                        <p:strVal val="visible"/>
                                      </p:to>
                                    </p:set>
                                    <p:animEffect transition="in" filter="wipe(left)">
                                      <p:cBhvr>
                                        <p:cTn id="62" dur="500"/>
                                        <p:tgtEl>
                                          <p:spTgt spid="881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88134"/>
                                        </p:tgtEl>
                                        <p:attrNameLst>
                                          <p:attrName>style.visibility</p:attrName>
                                        </p:attrNameLst>
                                      </p:cBhvr>
                                      <p:to>
                                        <p:strVal val="visible"/>
                                      </p:to>
                                    </p:set>
                                    <p:animEffect transition="in" filter="wipe(up)">
                                      <p:cBhvr>
                                        <p:cTn id="67" dur="500"/>
                                        <p:tgtEl>
                                          <p:spTgt spid="88134"/>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88142"/>
                                        </p:tgtEl>
                                        <p:attrNameLst>
                                          <p:attrName>style.visibility</p:attrName>
                                        </p:attrNameLst>
                                      </p:cBhvr>
                                      <p:to>
                                        <p:strVal val="visible"/>
                                      </p:to>
                                    </p:set>
                                    <p:animEffect transition="in" filter="wipe(left)">
                                      <p:cBhvr>
                                        <p:cTn id="71" dur="500"/>
                                        <p:tgtEl>
                                          <p:spTgt spid="8814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88135"/>
                                        </p:tgtEl>
                                        <p:attrNameLst>
                                          <p:attrName>style.visibility</p:attrName>
                                        </p:attrNameLst>
                                      </p:cBhvr>
                                      <p:to>
                                        <p:strVal val="visible"/>
                                      </p:to>
                                    </p:set>
                                    <p:animEffect transition="in" filter="wipe(up)">
                                      <p:cBhvr>
                                        <p:cTn id="76" dur="500"/>
                                        <p:tgtEl>
                                          <p:spTgt spid="88135"/>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88143"/>
                                        </p:tgtEl>
                                        <p:attrNameLst>
                                          <p:attrName>style.visibility</p:attrName>
                                        </p:attrNameLst>
                                      </p:cBhvr>
                                      <p:to>
                                        <p:strVal val="visible"/>
                                      </p:to>
                                    </p:set>
                                    <p:animEffect transition="in" filter="wipe(left)">
                                      <p:cBhvr>
                                        <p:cTn id="80" dur="500"/>
                                        <p:tgtEl>
                                          <p:spTgt spid="881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88136"/>
                                        </p:tgtEl>
                                        <p:attrNameLst>
                                          <p:attrName>style.visibility</p:attrName>
                                        </p:attrNameLst>
                                      </p:cBhvr>
                                      <p:to>
                                        <p:strVal val="visible"/>
                                      </p:to>
                                    </p:set>
                                    <p:animEffect transition="in" filter="wipe(up)">
                                      <p:cBhvr>
                                        <p:cTn id="85" dur="500"/>
                                        <p:tgtEl>
                                          <p:spTgt spid="88136"/>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88144"/>
                                        </p:tgtEl>
                                        <p:attrNameLst>
                                          <p:attrName>style.visibility</p:attrName>
                                        </p:attrNameLst>
                                      </p:cBhvr>
                                      <p:to>
                                        <p:strVal val="visible"/>
                                      </p:to>
                                    </p:set>
                                    <p:animEffect transition="in" filter="wipe(left)">
                                      <p:cBhvr>
                                        <p:cTn id="89" dur="500"/>
                                        <p:tgtEl>
                                          <p:spTgt spid="8814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88137"/>
                                        </p:tgtEl>
                                        <p:attrNameLst>
                                          <p:attrName>style.visibility</p:attrName>
                                        </p:attrNameLst>
                                      </p:cBhvr>
                                      <p:to>
                                        <p:strVal val="visible"/>
                                      </p:to>
                                    </p:set>
                                    <p:animEffect transition="in" filter="wipe(up)">
                                      <p:cBhvr>
                                        <p:cTn id="94" dur="500"/>
                                        <p:tgtEl>
                                          <p:spTgt spid="88137"/>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88145"/>
                                        </p:tgtEl>
                                        <p:attrNameLst>
                                          <p:attrName>style.visibility</p:attrName>
                                        </p:attrNameLst>
                                      </p:cBhvr>
                                      <p:to>
                                        <p:strVal val="visible"/>
                                      </p:to>
                                    </p:set>
                                    <p:animEffect transition="in" filter="wipe(left)">
                                      <p:cBhvr>
                                        <p:cTn id="98" dur="500"/>
                                        <p:tgtEl>
                                          <p:spTgt spid="8814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88078"/>
                                        </p:tgtEl>
                                        <p:attrNameLst>
                                          <p:attrName>style.visibility</p:attrName>
                                        </p:attrNameLst>
                                      </p:cBhvr>
                                      <p:to>
                                        <p:strVal val="visible"/>
                                      </p:to>
                                    </p:set>
                                    <p:animEffect transition="in" filter="wipe(left)">
                                      <p:cBhvr>
                                        <p:cTn id="103" dur="500"/>
                                        <p:tgtEl>
                                          <p:spTgt spid="88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7" grpId="0" autoUpdateAnimBg="0"/>
      <p:bldP spid="88078" grpId="0"/>
      <p:bldP spid="88129" grpId="0" autoUpdateAnimBg="0"/>
      <p:bldP spid="88130" grpId="0" autoUpdateAnimBg="0"/>
      <p:bldP spid="88131" grpId="0" autoUpdateAnimBg="0"/>
      <p:bldP spid="88132" grpId="0" autoUpdateAnimBg="0"/>
      <p:bldP spid="88133" grpId="0" autoUpdateAnimBg="0"/>
      <p:bldP spid="88134" grpId="0" autoUpdateAnimBg="0"/>
      <p:bldP spid="88135" grpId="0" autoUpdateAnimBg="0"/>
      <p:bldP spid="88136" grpId="0" autoUpdateAnimBg="0"/>
      <p:bldP spid="88137" grpId="0" autoUpdateAnimBg="0"/>
      <p:bldP spid="88138" grpId="0"/>
      <p:bldP spid="88139" grpId="0"/>
      <p:bldP spid="88140" grpId="0"/>
      <p:bldP spid="88141" grpId="0"/>
      <p:bldP spid="88142" grpId="0"/>
      <p:bldP spid="88143" grpId="0"/>
      <p:bldP spid="88144" grpId="0"/>
      <p:bldP spid="88145" grpId="0"/>
      <p:bldP spid="8814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400" name="Group 312"/>
          <p:cNvGrpSpPr>
            <a:grpSpLocks/>
          </p:cNvGrpSpPr>
          <p:nvPr/>
        </p:nvGrpSpPr>
        <p:grpSpPr bwMode="auto">
          <a:xfrm>
            <a:off x="468313" y="2578100"/>
            <a:ext cx="1079500" cy="4235450"/>
            <a:chOff x="295" y="1415"/>
            <a:chExt cx="589" cy="2668"/>
          </a:xfrm>
        </p:grpSpPr>
        <p:sp>
          <p:nvSpPr>
            <p:cNvPr id="89401" name="Rectangle 313"/>
            <p:cNvSpPr>
              <a:spLocks noChangeArrowheads="1"/>
            </p:cNvSpPr>
            <p:nvPr/>
          </p:nvSpPr>
          <p:spPr bwMode="auto">
            <a:xfrm>
              <a:off x="295" y="2935"/>
              <a:ext cx="22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4</a:t>
              </a:r>
            </a:p>
          </p:txBody>
        </p:sp>
        <p:sp>
          <p:nvSpPr>
            <p:cNvPr id="89402" name="Rectangle 314"/>
            <p:cNvSpPr>
              <a:spLocks noChangeArrowheads="1"/>
            </p:cNvSpPr>
            <p:nvPr/>
          </p:nvSpPr>
          <p:spPr bwMode="auto">
            <a:xfrm>
              <a:off x="295" y="2558"/>
              <a:ext cx="228" cy="3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3</a:t>
              </a:r>
            </a:p>
          </p:txBody>
        </p:sp>
        <p:sp>
          <p:nvSpPr>
            <p:cNvPr id="89403" name="Rectangle 315"/>
            <p:cNvSpPr>
              <a:spLocks noChangeArrowheads="1"/>
            </p:cNvSpPr>
            <p:nvPr/>
          </p:nvSpPr>
          <p:spPr bwMode="auto">
            <a:xfrm>
              <a:off x="295" y="2180"/>
              <a:ext cx="22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2</a:t>
              </a:r>
            </a:p>
          </p:txBody>
        </p:sp>
        <p:sp>
          <p:nvSpPr>
            <p:cNvPr id="89404" name="Rectangle 316"/>
            <p:cNvSpPr>
              <a:spLocks noChangeArrowheads="1"/>
            </p:cNvSpPr>
            <p:nvPr/>
          </p:nvSpPr>
          <p:spPr bwMode="auto">
            <a:xfrm>
              <a:off x="295" y="1801"/>
              <a:ext cx="228" cy="3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1</a:t>
              </a:r>
            </a:p>
          </p:txBody>
        </p:sp>
        <p:sp>
          <p:nvSpPr>
            <p:cNvPr id="89405" name="Rectangle 317"/>
            <p:cNvSpPr>
              <a:spLocks noChangeArrowheads="1"/>
            </p:cNvSpPr>
            <p:nvPr/>
          </p:nvSpPr>
          <p:spPr bwMode="auto">
            <a:xfrm>
              <a:off x="295" y="1423"/>
              <a:ext cx="22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0</a:t>
              </a:r>
            </a:p>
          </p:txBody>
        </p:sp>
        <p:sp>
          <p:nvSpPr>
            <p:cNvPr id="89406" name="Line 318"/>
            <p:cNvSpPr>
              <a:spLocks noChangeShapeType="1"/>
            </p:cNvSpPr>
            <p:nvPr/>
          </p:nvSpPr>
          <p:spPr bwMode="auto">
            <a:xfrm>
              <a:off x="295" y="1423"/>
              <a:ext cx="0" cy="3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07" name="Line 319"/>
            <p:cNvSpPr>
              <a:spLocks noChangeShapeType="1"/>
            </p:cNvSpPr>
            <p:nvPr/>
          </p:nvSpPr>
          <p:spPr bwMode="auto">
            <a:xfrm>
              <a:off x="295" y="1801"/>
              <a:ext cx="0" cy="37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08" name="Line 320"/>
            <p:cNvSpPr>
              <a:spLocks noChangeShapeType="1"/>
            </p:cNvSpPr>
            <p:nvPr/>
          </p:nvSpPr>
          <p:spPr bwMode="auto">
            <a:xfrm>
              <a:off x="295" y="2180"/>
              <a:ext cx="0" cy="3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09" name="Line 321"/>
            <p:cNvSpPr>
              <a:spLocks noChangeShapeType="1"/>
            </p:cNvSpPr>
            <p:nvPr/>
          </p:nvSpPr>
          <p:spPr bwMode="auto">
            <a:xfrm>
              <a:off x="295" y="2558"/>
              <a:ext cx="0" cy="37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10" name="Line 322"/>
            <p:cNvSpPr>
              <a:spLocks noChangeShapeType="1"/>
            </p:cNvSpPr>
            <p:nvPr/>
          </p:nvSpPr>
          <p:spPr bwMode="auto">
            <a:xfrm>
              <a:off x="295" y="2935"/>
              <a:ext cx="0" cy="3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11" name="Line 323"/>
            <p:cNvSpPr>
              <a:spLocks noChangeShapeType="1"/>
            </p:cNvSpPr>
            <p:nvPr/>
          </p:nvSpPr>
          <p:spPr bwMode="auto">
            <a:xfrm>
              <a:off x="295" y="3313"/>
              <a:ext cx="2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12" name="Rectangle 324"/>
            <p:cNvSpPr>
              <a:spLocks noChangeArrowheads="1"/>
            </p:cNvSpPr>
            <p:nvPr/>
          </p:nvSpPr>
          <p:spPr bwMode="auto">
            <a:xfrm>
              <a:off x="295" y="3325"/>
              <a:ext cx="22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5</a:t>
              </a:r>
            </a:p>
          </p:txBody>
        </p:sp>
        <p:sp>
          <p:nvSpPr>
            <p:cNvPr id="89413" name="Rectangle 325"/>
            <p:cNvSpPr>
              <a:spLocks noChangeArrowheads="1"/>
            </p:cNvSpPr>
            <p:nvPr/>
          </p:nvSpPr>
          <p:spPr bwMode="auto">
            <a:xfrm>
              <a:off x="295" y="3705"/>
              <a:ext cx="22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r">
                <a:buFontTx/>
                <a:buNone/>
              </a:pPr>
              <a:r>
                <a:rPr lang="en-US" altLang="zh-CN" sz="1800">
                  <a:solidFill>
                    <a:schemeClr val="hlink"/>
                  </a:solidFill>
                  <a:latin typeface="Arial" panose="020B0604020202020204" pitchFamily="34" charset="0"/>
                </a:rPr>
                <a:t>6</a:t>
              </a:r>
            </a:p>
          </p:txBody>
        </p:sp>
        <p:sp>
          <p:nvSpPr>
            <p:cNvPr id="89414" name="Line 326"/>
            <p:cNvSpPr>
              <a:spLocks noChangeShapeType="1"/>
            </p:cNvSpPr>
            <p:nvPr/>
          </p:nvSpPr>
          <p:spPr bwMode="auto">
            <a:xfrm>
              <a:off x="295" y="3705"/>
              <a:ext cx="0" cy="3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nvGrpSpPr>
            <p:cNvPr id="89415" name="Group 327"/>
            <p:cNvGrpSpPr>
              <a:grpSpLocks/>
            </p:cNvGrpSpPr>
            <p:nvPr/>
          </p:nvGrpSpPr>
          <p:grpSpPr bwMode="auto">
            <a:xfrm>
              <a:off x="505" y="1415"/>
              <a:ext cx="379" cy="2668"/>
              <a:chOff x="505" y="1415"/>
              <a:chExt cx="743" cy="2668"/>
            </a:xfrm>
          </p:grpSpPr>
          <p:sp>
            <p:nvSpPr>
              <p:cNvPr id="89416" name="Rectangle 328"/>
              <p:cNvSpPr>
                <a:spLocks noChangeArrowheads="1"/>
              </p:cNvSpPr>
              <p:nvPr/>
            </p:nvSpPr>
            <p:spPr bwMode="auto">
              <a:xfrm>
                <a:off x="847" y="2935"/>
                <a:ext cx="40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17" name="Rectangle 329"/>
              <p:cNvSpPr>
                <a:spLocks noChangeArrowheads="1"/>
              </p:cNvSpPr>
              <p:nvPr/>
            </p:nvSpPr>
            <p:spPr bwMode="auto">
              <a:xfrm>
                <a:off x="506" y="2935"/>
                <a:ext cx="34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18" name="Rectangle 330"/>
              <p:cNvSpPr>
                <a:spLocks noChangeArrowheads="1"/>
              </p:cNvSpPr>
              <p:nvPr/>
            </p:nvSpPr>
            <p:spPr bwMode="auto">
              <a:xfrm>
                <a:off x="847" y="2558"/>
                <a:ext cx="401" cy="377"/>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19" name="Rectangle 331"/>
              <p:cNvSpPr>
                <a:spLocks noChangeArrowheads="1"/>
              </p:cNvSpPr>
              <p:nvPr/>
            </p:nvSpPr>
            <p:spPr bwMode="auto">
              <a:xfrm>
                <a:off x="506" y="2558"/>
                <a:ext cx="341" cy="377"/>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20" name="Rectangle 332"/>
              <p:cNvSpPr>
                <a:spLocks noChangeArrowheads="1"/>
              </p:cNvSpPr>
              <p:nvPr/>
            </p:nvSpPr>
            <p:spPr bwMode="auto">
              <a:xfrm>
                <a:off x="847" y="2180"/>
                <a:ext cx="40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21" name="Rectangle 333"/>
              <p:cNvSpPr>
                <a:spLocks noChangeArrowheads="1"/>
              </p:cNvSpPr>
              <p:nvPr/>
            </p:nvSpPr>
            <p:spPr bwMode="auto">
              <a:xfrm>
                <a:off x="506" y="2180"/>
                <a:ext cx="34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22" name="Rectangle 334"/>
              <p:cNvSpPr>
                <a:spLocks noChangeArrowheads="1"/>
              </p:cNvSpPr>
              <p:nvPr/>
            </p:nvSpPr>
            <p:spPr bwMode="auto">
              <a:xfrm>
                <a:off x="847" y="1801"/>
                <a:ext cx="401" cy="379"/>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23" name="Rectangle 335"/>
              <p:cNvSpPr>
                <a:spLocks noChangeArrowheads="1"/>
              </p:cNvSpPr>
              <p:nvPr/>
            </p:nvSpPr>
            <p:spPr bwMode="auto">
              <a:xfrm>
                <a:off x="506" y="1801"/>
                <a:ext cx="341" cy="379"/>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24" name="Rectangle 336"/>
              <p:cNvSpPr>
                <a:spLocks noChangeArrowheads="1"/>
              </p:cNvSpPr>
              <p:nvPr/>
            </p:nvSpPr>
            <p:spPr bwMode="auto">
              <a:xfrm>
                <a:off x="847" y="1423"/>
                <a:ext cx="40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25" name="Rectangle 337"/>
              <p:cNvSpPr>
                <a:spLocks noChangeArrowheads="1"/>
              </p:cNvSpPr>
              <p:nvPr/>
            </p:nvSpPr>
            <p:spPr bwMode="auto">
              <a:xfrm>
                <a:off x="506" y="1423"/>
                <a:ext cx="34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26" name="Line 338"/>
              <p:cNvSpPr>
                <a:spLocks noChangeShapeType="1"/>
              </p:cNvSpPr>
              <p:nvPr/>
            </p:nvSpPr>
            <p:spPr bwMode="auto">
              <a:xfrm>
                <a:off x="506" y="1423"/>
                <a:ext cx="74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27" name="Line 339"/>
              <p:cNvSpPr>
                <a:spLocks noChangeShapeType="1"/>
              </p:cNvSpPr>
              <p:nvPr/>
            </p:nvSpPr>
            <p:spPr bwMode="auto">
              <a:xfrm>
                <a:off x="506" y="1801"/>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28" name="Line 340"/>
              <p:cNvSpPr>
                <a:spLocks noChangeShapeType="1"/>
              </p:cNvSpPr>
              <p:nvPr/>
            </p:nvSpPr>
            <p:spPr bwMode="auto">
              <a:xfrm>
                <a:off x="506" y="2180"/>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29" name="Line 341"/>
              <p:cNvSpPr>
                <a:spLocks noChangeShapeType="1"/>
              </p:cNvSpPr>
              <p:nvPr/>
            </p:nvSpPr>
            <p:spPr bwMode="auto">
              <a:xfrm>
                <a:off x="506" y="2558"/>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0" name="Line 342"/>
              <p:cNvSpPr>
                <a:spLocks noChangeShapeType="1"/>
              </p:cNvSpPr>
              <p:nvPr/>
            </p:nvSpPr>
            <p:spPr bwMode="auto">
              <a:xfrm>
                <a:off x="506" y="2935"/>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1" name="Line 343"/>
              <p:cNvSpPr>
                <a:spLocks noChangeShapeType="1"/>
              </p:cNvSpPr>
              <p:nvPr/>
            </p:nvSpPr>
            <p:spPr bwMode="auto">
              <a:xfrm>
                <a:off x="506" y="3313"/>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2" name="Rectangle 344"/>
              <p:cNvSpPr>
                <a:spLocks noChangeArrowheads="1"/>
              </p:cNvSpPr>
              <p:nvPr/>
            </p:nvSpPr>
            <p:spPr bwMode="auto">
              <a:xfrm>
                <a:off x="847" y="3325"/>
                <a:ext cx="40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33" name="Rectangle 345"/>
              <p:cNvSpPr>
                <a:spLocks noChangeArrowheads="1"/>
              </p:cNvSpPr>
              <p:nvPr/>
            </p:nvSpPr>
            <p:spPr bwMode="auto">
              <a:xfrm>
                <a:off x="506" y="3325"/>
                <a:ext cx="34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34" name="Line 346"/>
              <p:cNvSpPr>
                <a:spLocks noChangeShapeType="1"/>
              </p:cNvSpPr>
              <p:nvPr/>
            </p:nvSpPr>
            <p:spPr bwMode="auto">
              <a:xfrm>
                <a:off x="505" y="3703"/>
                <a:ext cx="742"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5" name="Rectangle 347"/>
              <p:cNvSpPr>
                <a:spLocks noChangeArrowheads="1"/>
              </p:cNvSpPr>
              <p:nvPr/>
            </p:nvSpPr>
            <p:spPr bwMode="auto">
              <a:xfrm>
                <a:off x="847" y="3705"/>
                <a:ext cx="40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0000FF"/>
                  </a:solidFill>
                </a:endParaRPr>
              </a:p>
            </p:txBody>
          </p:sp>
          <p:sp>
            <p:nvSpPr>
              <p:cNvPr id="89436" name="Rectangle 348"/>
              <p:cNvSpPr>
                <a:spLocks noChangeArrowheads="1"/>
              </p:cNvSpPr>
              <p:nvPr/>
            </p:nvSpPr>
            <p:spPr bwMode="auto">
              <a:xfrm>
                <a:off x="506" y="3705"/>
                <a:ext cx="341" cy="378"/>
              </a:xfrm>
              <a:prstGeom prst="rect">
                <a:avLst/>
              </a:prstGeom>
              <a:solidFill>
                <a:srgbClr val="BDDE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endParaRPr lang="zh-CN" altLang="zh-CN" sz="2000" b="0">
                  <a:solidFill>
                    <a:srgbClr val="FF0000"/>
                  </a:solidFill>
                </a:endParaRPr>
              </a:p>
            </p:txBody>
          </p:sp>
          <p:sp>
            <p:nvSpPr>
              <p:cNvPr id="89437" name="Line 349"/>
              <p:cNvSpPr>
                <a:spLocks noChangeShapeType="1"/>
              </p:cNvSpPr>
              <p:nvPr/>
            </p:nvSpPr>
            <p:spPr bwMode="auto">
              <a:xfrm>
                <a:off x="506" y="3705"/>
                <a:ext cx="74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8" name="Line 350"/>
              <p:cNvSpPr>
                <a:spLocks noChangeShapeType="1"/>
              </p:cNvSpPr>
              <p:nvPr/>
            </p:nvSpPr>
            <p:spPr bwMode="auto">
              <a:xfrm>
                <a:off x="506" y="4083"/>
                <a:ext cx="74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39" name="Line 351"/>
              <p:cNvSpPr>
                <a:spLocks noChangeShapeType="1"/>
              </p:cNvSpPr>
              <p:nvPr/>
            </p:nvSpPr>
            <p:spPr bwMode="auto">
              <a:xfrm>
                <a:off x="1248" y="1415"/>
                <a:ext cx="0" cy="266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440" name="Line 352"/>
              <p:cNvSpPr>
                <a:spLocks noChangeShapeType="1"/>
              </p:cNvSpPr>
              <p:nvPr/>
            </p:nvSpPr>
            <p:spPr bwMode="auto">
              <a:xfrm>
                <a:off x="506" y="1415"/>
                <a:ext cx="0" cy="266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sp>
        <p:nvSpPr>
          <p:cNvPr id="89093" name="Text Box 5"/>
          <p:cNvSpPr txBox="1">
            <a:spLocks noChangeArrowheads="1"/>
          </p:cNvSpPr>
          <p:nvPr/>
        </p:nvSpPr>
        <p:spPr bwMode="auto">
          <a:xfrm>
            <a:off x="792163" y="65088"/>
            <a:ext cx="2332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dirty="0">
                <a:latin typeface="Arial" panose="020B0604020202020204" pitchFamily="34" charset="0"/>
              </a:rPr>
              <a:t>第 </a:t>
            </a:r>
            <a:r>
              <a:rPr kumimoji="0" lang="en-US" altLang="zh-CN" sz="2000" dirty="0" smtClean="0">
                <a:latin typeface="Arial" panose="020B0604020202020204" pitchFamily="34" charset="0"/>
              </a:rPr>
              <a:t>6 </a:t>
            </a:r>
            <a:r>
              <a:rPr kumimoji="0" lang="zh-CN" altLang="en-US" sz="2000" dirty="0">
                <a:latin typeface="Arial" panose="020B0604020202020204" pitchFamily="34" charset="0"/>
              </a:rPr>
              <a:t>章  查找</a:t>
            </a:r>
          </a:p>
        </p:txBody>
      </p:sp>
      <p:sp>
        <p:nvSpPr>
          <p:cNvPr id="89094" name="Line 6"/>
          <p:cNvSpPr>
            <a:spLocks noChangeShapeType="1"/>
          </p:cNvSpPr>
          <p:nvPr/>
        </p:nvSpPr>
        <p:spPr bwMode="auto">
          <a:xfrm>
            <a:off x="838200" y="533400"/>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095" name="Line 7"/>
          <p:cNvSpPr>
            <a:spLocks noChangeShapeType="1"/>
          </p:cNvSpPr>
          <p:nvPr/>
        </p:nvSpPr>
        <p:spPr bwMode="auto">
          <a:xfrm>
            <a:off x="911225" y="1268413"/>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89096" name="Text Box 8"/>
          <p:cNvSpPr txBox="1">
            <a:spLocks noChangeArrowheads="1"/>
          </p:cNvSpPr>
          <p:nvPr/>
        </p:nvSpPr>
        <p:spPr bwMode="auto">
          <a:xfrm>
            <a:off x="827584" y="836712"/>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dirty="0" smtClean="0">
                <a:latin typeface="Arial" panose="020B0604020202020204" pitchFamily="34" charset="0"/>
              </a:rPr>
              <a:t>6.4 </a:t>
            </a:r>
            <a:r>
              <a:rPr lang="zh-CN" altLang="en-US" sz="2000" dirty="0"/>
              <a:t>计算式查找法</a:t>
            </a:r>
            <a:r>
              <a:rPr lang="en-US" altLang="zh-CN" sz="2000" dirty="0">
                <a:latin typeface="Times New Roman" panose="02020603050405020304" pitchFamily="18" charset="0"/>
              </a:rPr>
              <a:t>—</a:t>
            </a:r>
            <a:r>
              <a:rPr lang="zh-CN" altLang="en-US" sz="2000" dirty="0"/>
              <a:t>哈希表</a:t>
            </a:r>
          </a:p>
        </p:txBody>
      </p:sp>
      <p:sp>
        <p:nvSpPr>
          <p:cNvPr id="89097" name="Text Box 9"/>
          <p:cNvSpPr txBox="1">
            <a:spLocks noChangeArrowheads="1"/>
          </p:cNvSpPr>
          <p:nvPr/>
        </p:nvSpPr>
        <p:spPr bwMode="auto">
          <a:xfrm>
            <a:off x="5148263" y="765175"/>
            <a:ext cx="3240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rgbClr val="FF0000"/>
                </a:solidFill>
              </a:rPr>
              <a:t>②</a:t>
            </a:r>
            <a:r>
              <a:rPr lang="zh-CN" altLang="en-US" sz="2000">
                <a:solidFill>
                  <a:srgbClr val="FF0000"/>
                </a:solidFill>
                <a:latin typeface="Times New Roman" panose="02020603050405020304" pitchFamily="18" charset="0"/>
              </a:rPr>
              <a:t>处理冲突的方法</a:t>
            </a:r>
          </a:p>
        </p:txBody>
      </p:sp>
      <p:sp>
        <p:nvSpPr>
          <p:cNvPr id="89098" name="Text Box 10"/>
          <p:cNvSpPr txBox="1">
            <a:spLocks noChangeArrowheads="1"/>
          </p:cNvSpPr>
          <p:nvPr/>
        </p:nvSpPr>
        <p:spPr bwMode="auto">
          <a:xfrm>
            <a:off x="2627784" y="1340768"/>
            <a:ext cx="8496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90500">
              <a:defRPr kumimoji="1" sz="2400">
                <a:solidFill>
                  <a:schemeClr val="tx1"/>
                </a:solidFill>
                <a:latin typeface="Times New Roman" panose="02020603050405020304" pitchFamily="18" charset="0"/>
                <a:ea typeface="宋体" panose="02010600030101010101" pitchFamily="2" charset="-122"/>
              </a:defRPr>
            </a:lvl2pPr>
            <a:lvl3pPr marL="3810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20000"/>
              </a:lnSpc>
            </a:pPr>
            <a:r>
              <a:rPr lang="zh-CN" altLang="en-US" sz="2000" dirty="0">
                <a:solidFill>
                  <a:srgbClr val="FF0000"/>
                </a:solidFill>
                <a:latin typeface="楷体_GB2312" pitchFamily="49" charset="-122"/>
                <a:ea typeface="楷体_GB2312" pitchFamily="49" charset="-122"/>
              </a:rPr>
              <a:t>将所有哈希地址相同的记录都链接在同一链表中。</a:t>
            </a:r>
            <a:r>
              <a:rPr lang="zh-CN" altLang="en-US" sz="2000" dirty="0">
                <a:solidFill>
                  <a:srgbClr val="3333FF"/>
                </a:solidFill>
                <a:latin typeface="楷体_GB2312" pitchFamily="49" charset="-122"/>
                <a:ea typeface="楷体_GB2312" pitchFamily="49" charset="-122"/>
              </a:rPr>
              <a:t>       </a:t>
            </a:r>
          </a:p>
        </p:txBody>
      </p:sp>
      <p:sp>
        <p:nvSpPr>
          <p:cNvPr id="89101" name="Text Box 13"/>
          <p:cNvSpPr txBox="1">
            <a:spLocks noChangeArrowheads="1"/>
          </p:cNvSpPr>
          <p:nvPr/>
        </p:nvSpPr>
        <p:spPr bwMode="auto">
          <a:xfrm>
            <a:off x="827088" y="1484313"/>
            <a:ext cx="11320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FF0000"/>
                </a:solidFill>
              </a:rPr>
              <a:t>Ⅱ.</a:t>
            </a:r>
            <a:r>
              <a:rPr lang="zh-CN" altLang="en-US" sz="1400">
                <a:solidFill>
                  <a:srgbClr val="FF0000"/>
                </a:solidFill>
              </a:rPr>
              <a:t>链地址法</a:t>
            </a:r>
          </a:p>
        </p:txBody>
      </p:sp>
      <p:grpSp>
        <p:nvGrpSpPr>
          <p:cNvPr id="89141" name="Group 53"/>
          <p:cNvGrpSpPr>
            <a:grpSpLocks/>
          </p:cNvGrpSpPr>
          <p:nvPr/>
        </p:nvGrpSpPr>
        <p:grpSpPr bwMode="auto">
          <a:xfrm>
            <a:off x="3851920" y="1844824"/>
            <a:ext cx="5112568" cy="1224136"/>
            <a:chOff x="503" y="2069"/>
            <a:chExt cx="5257" cy="1300"/>
          </a:xfrm>
        </p:grpSpPr>
        <p:sp useBgFill="1">
          <p:nvSpPr>
            <p:cNvPr id="89102" name="Text Box 14"/>
            <p:cNvSpPr txBox="1">
              <a:spLocks noChangeArrowheads="1"/>
            </p:cNvSpPr>
            <p:nvPr/>
          </p:nvSpPr>
          <p:spPr bwMode="auto">
            <a:xfrm>
              <a:off x="544" y="2069"/>
              <a:ext cx="5216" cy="247"/>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dirty="0">
                  <a:latin typeface="Times New Roman" panose="02020603050405020304" pitchFamily="18" charset="0"/>
                </a:rPr>
                <a:t>例如</a:t>
              </a:r>
              <a:r>
                <a:rPr lang="en-US" altLang="zh-CN" dirty="0">
                  <a:latin typeface="Times New Roman" panose="02020603050405020304" pitchFamily="18" charset="0"/>
                </a:rPr>
                <a:t>:</a:t>
              </a:r>
              <a:r>
                <a:rPr lang="zh-CN" altLang="en-US" dirty="0">
                  <a:latin typeface="Times New Roman" panose="02020603050405020304" pitchFamily="18" charset="0"/>
                </a:rPr>
                <a:t>关键字集合</a:t>
              </a:r>
              <a:r>
                <a:rPr lang="en-US" altLang="zh-CN" dirty="0">
                  <a:latin typeface="Times New Roman" panose="02020603050405020304" pitchFamily="18" charset="0"/>
                </a:rPr>
                <a:t>{ 19, 01, 23, 14, 55, 68, 11, 82, 36 }</a:t>
              </a:r>
            </a:p>
          </p:txBody>
        </p:sp>
        <p:sp useBgFill="1">
          <p:nvSpPr>
            <p:cNvPr id="89103" name="Text Box 15"/>
            <p:cNvSpPr txBox="1">
              <a:spLocks noChangeArrowheads="1"/>
            </p:cNvSpPr>
            <p:nvPr/>
          </p:nvSpPr>
          <p:spPr bwMode="auto">
            <a:xfrm>
              <a:off x="591" y="2432"/>
              <a:ext cx="5056" cy="20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设定哈希函数 </a:t>
              </a:r>
              <a:r>
                <a:rPr lang="en-US" altLang="zh-CN">
                  <a:solidFill>
                    <a:srgbClr val="FF0000"/>
                  </a:solidFill>
                  <a:latin typeface="Times New Roman" panose="02020603050405020304" pitchFamily="18" charset="0"/>
                </a:rPr>
                <a:t>H(key) = key MOD 7</a:t>
              </a:r>
              <a:endParaRPr lang="en-US" altLang="zh-CN">
                <a:latin typeface="Times New Roman" panose="02020603050405020304" pitchFamily="18" charset="0"/>
              </a:endParaRPr>
            </a:p>
          </p:txBody>
        </p:sp>
        <p:sp>
          <p:nvSpPr>
            <p:cNvPr id="89105" name="Rectangle 17"/>
            <p:cNvSpPr>
              <a:spLocks noChangeArrowheads="1"/>
            </p:cNvSpPr>
            <p:nvPr/>
          </p:nvSpPr>
          <p:spPr bwMode="auto">
            <a:xfrm>
              <a:off x="148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5</a:t>
              </a:r>
            </a:p>
          </p:txBody>
        </p:sp>
        <p:sp>
          <p:nvSpPr>
            <p:cNvPr id="89106" name="Rectangle 18"/>
            <p:cNvSpPr>
              <a:spLocks noChangeArrowheads="1"/>
            </p:cNvSpPr>
            <p:nvPr/>
          </p:nvSpPr>
          <p:spPr bwMode="auto">
            <a:xfrm>
              <a:off x="148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19</a:t>
              </a:r>
            </a:p>
          </p:txBody>
        </p:sp>
        <p:sp>
          <p:nvSpPr>
            <p:cNvPr id="89107" name="Rectangle 19"/>
            <p:cNvSpPr>
              <a:spLocks noChangeArrowheads="1"/>
            </p:cNvSpPr>
            <p:nvPr/>
          </p:nvSpPr>
          <p:spPr bwMode="auto">
            <a:xfrm>
              <a:off x="5159"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1</a:t>
              </a:r>
            </a:p>
          </p:txBody>
        </p:sp>
        <p:sp>
          <p:nvSpPr>
            <p:cNvPr id="89108" name="Rectangle 20"/>
            <p:cNvSpPr>
              <a:spLocks noChangeArrowheads="1"/>
            </p:cNvSpPr>
            <p:nvPr/>
          </p:nvSpPr>
          <p:spPr bwMode="auto">
            <a:xfrm>
              <a:off x="4700" y="3082"/>
              <a:ext cx="459"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5</a:t>
              </a:r>
            </a:p>
          </p:txBody>
        </p:sp>
        <p:sp>
          <p:nvSpPr>
            <p:cNvPr id="89109" name="Rectangle 21"/>
            <p:cNvSpPr>
              <a:spLocks noChangeArrowheads="1"/>
            </p:cNvSpPr>
            <p:nvPr/>
          </p:nvSpPr>
          <p:spPr bwMode="auto">
            <a:xfrm>
              <a:off x="424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4</a:t>
              </a:r>
            </a:p>
          </p:txBody>
        </p:sp>
        <p:sp>
          <p:nvSpPr>
            <p:cNvPr id="89110" name="Rectangle 22"/>
            <p:cNvSpPr>
              <a:spLocks noChangeArrowheads="1"/>
            </p:cNvSpPr>
            <p:nvPr/>
          </p:nvSpPr>
          <p:spPr bwMode="auto">
            <a:xfrm>
              <a:off x="378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5</a:t>
              </a:r>
            </a:p>
          </p:txBody>
        </p:sp>
        <p:sp>
          <p:nvSpPr>
            <p:cNvPr id="89111" name="Rectangle 23"/>
            <p:cNvSpPr>
              <a:spLocks noChangeArrowheads="1"/>
            </p:cNvSpPr>
            <p:nvPr/>
          </p:nvSpPr>
          <p:spPr bwMode="auto">
            <a:xfrm>
              <a:off x="332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6</a:t>
              </a:r>
            </a:p>
          </p:txBody>
        </p:sp>
        <p:sp>
          <p:nvSpPr>
            <p:cNvPr id="89112" name="Rectangle 24"/>
            <p:cNvSpPr>
              <a:spLocks noChangeArrowheads="1"/>
            </p:cNvSpPr>
            <p:nvPr/>
          </p:nvSpPr>
          <p:spPr bwMode="auto">
            <a:xfrm>
              <a:off x="286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0</a:t>
              </a:r>
            </a:p>
          </p:txBody>
        </p:sp>
        <p:sp>
          <p:nvSpPr>
            <p:cNvPr id="89113" name="Rectangle 25"/>
            <p:cNvSpPr>
              <a:spLocks noChangeArrowheads="1"/>
            </p:cNvSpPr>
            <p:nvPr/>
          </p:nvSpPr>
          <p:spPr bwMode="auto">
            <a:xfrm>
              <a:off x="240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2</a:t>
              </a:r>
            </a:p>
          </p:txBody>
        </p:sp>
        <p:sp>
          <p:nvSpPr>
            <p:cNvPr id="89114" name="Rectangle 26"/>
            <p:cNvSpPr>
              <a:spLocks noChangeArrowheads="1"/>
            </p:cNvSpPr>
            <p:nvPr/>
          </p:nvSpPr>
          <p:spPr bwMode="auto">
            <a:xfrm>
              <a:off x="1940" y="3082"/>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FF0000"/>
                  </a:solidFill>
                  <a:latin typeface="Arial" panose="020B0604020202020204" pitchFamily="34" charset="0"/>
                </a:rPr>
                <a:t>1</a:t>
              </a:r>
            </a:p>
          </p:txBody>
        </p:sp>
        <p:sp>
          <p:nvSpPr>
            <p:cNvPr id="89115" name="Rectangle 27"/>
            <p:cNvSpPr>
              <a:spLocks noChangeArrowheads="1"/>
            </p:cNvSpPr>
            <p:nvPr/>
          </p:nvSpPr>
          <p:spPr bwMode="auto">
            <a:xfrm>
              <a:off x="503" y="3082"/>
              <a:ext cx="977"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K% 7</a:t>
              </a:r>
            </a:p>
          </p:txBody>
        </p:sp>
        <p:sp>
          <p:nvSpPr>
            <p:cNvPr id="89116" name="Rectangle 28"/>
            <p:cNvSpPr>
              <a:spLocks noChangeArrowheads="1"/>
            </p:cNvSpPr>
            <p:nvPr/>
          </p:nvSpPr>
          <p:spPr bwMode="auto">
            <a:xfrm>
              <a:off x="5159"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36</a:t>
              </a:r>
            </a:p>
          </p:txBody>
        </p:sp>
        <p:sp>
          <p:nvSpPr>
            <p:cNvPr id="89117" name="Rectangle 29"/>
            <p:cNvSpPr>
              <a:spLocks noChangeArrowheads="1"/>
            </p:cNvSpPr>
            <p:nvPr/>
          </p:nvSpPr>
          <p:spPr bwMode="auto">
            <a:xfrm>
              <a:off x="4700" y="2795"/>
              <a:ext cx="459"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82</a:t>
              </a:r>
            </a:p>
          </p:txBody>
        </p:sp>
        <p:sp>
          <p:nvSpPr>
            <p:cNvPr id="89118" name="Rectangle 30"/>
            <p:cNvSpPr>
              <a:spLocks noChangeArrowheads="1"/>
            </p:cNvSpPr>
            <p:nvPr/>
          </p:nvSpPr>
          <p:spPr bwMode="auto">
            <a:xfrm>
              <a:off x="424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11</a:t>
              </a:r>
            </a:p>
          </p:txBody>
        </p:sp>
        <p:sp>
          <p:nvSpPr>
            <p:cNvPr id="89119" name="Rectangle 31"/>
            <p:cNvSpPr>
              <a:spLocks noChangeArrowheads="1"/>
            </p:cNvSpPr>
            <p:nvPr/>
          </p:nvSpPr>
          <p:spPr bwMode="auto">
            <a:xfrm>
              <a:off x="378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68</a:t>
              </a:r>
            </a:p>
          </p:txBody>
        </p:sp>
        <p:sp>
          <p:nvSpPr>
            <p:cNvPr id="89120" name="Rectangle 32"/>
            <p:cNvSpPr>
              <a:spLocks noChangeArrowheads="1"/>
            </p:cNvSpPr>
            <p:nvPr/>
          </p:nvSpPr>
          <p:spPr bwMode="auto">
            <a:xfrm>
              <a:off x="332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55</a:t>
              </a:r>
            </a:p>
          </p:txBody>
        </p:sp>
        <p:sp>
          <p:nvSpPr>
            <p:cNvPr id="89121" name="Rectangle 33"/>
            <p:cNvSpPr>
              <a:spLocks noChangeArrowheads="1"/>
            </p:cNvSpPr>
            <p:nvPr/>
          </p:nvSpPr>
          <p:spPr bwMode="auto">
            <a:xfrm>
              <a:off x="286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14</a:t>
              </a:r>
            </a:p>
          </p:txBody>
        </p:sp>
        <p:sp>
          <p:nvSpPr>
            <p:cNvPr id="89122" name="Rectangle 34"/>
            <p:cNvSpPr>
              <a:spLocks noChangeArrowheads="1"/>
            </p:cNvSpPr>
            <p:nvPr/>
          </p:nvSpPr>
          <p:spPr bwMode="auto">
            <a:xfrm>
              <a:off x="240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23</a:t>
              </a:r>
            </a:p>
          </p:txBody>
        </p:sp>
        <p:sp>
          <p:nvSpPr>
            <p:cNvPr id="89123" name="Rectangle 35"/>
            <p:cNvSpPr>
              <a:spLocks noChangeArrowheads="1"/>
            </p:cNvSpPr>
            <p:nvPr/>
          </p:nvSpPr>
          <p:spPr bwMode="auto">
            <a:xfrm>
              <a:off x="1940" y="2795"/>
              <a:ext cx="460"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01</a:t>
              </a:r>
            </a:p>
          </p:txBody>
        </p:sp>
        <p:sp>
          <p:nvSpPr>
            <p:cNvPr id="89124" name="Rectangle 36"/>
            <p:cNvSpPr>
              <a:spLocks noChangeArrowheads="1"/>
            </p:cNvSpPr>
            <p:nvPr/>
          </p:nvSpPr>
          <p:spPr bwMode="auto">
            <a:xfrm>
              <a:off x="503" y="2795"/>
              <a:ext cx="977" cy="287"/>
            </a:xfrm>
            <a:prstGeom prst="rect">
              <a:avLst/>
            </a:prstGeom>
            <a:solidFill>
              <a:srgbClr val="D8E7F8"/>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1600">
                  <a:solidFill>
                    <a:srgbClr val="000066"/>
                  </a:solidFill>
                  <a:latin typeface="Arial" panose="020B0604020202020204" pitchFamily="34" charset="0"/>
                </a:rPr>
                <a:t>key</a:t>
              </a:r>
            </a:p>
          </p:txBody>
        </p:sp>
        <p:sp>
          <p:nvSpPr>
            <p:cNvPr id="89125" name="Line 37"/>
            <p:cNvSpPr>
              <a:spLocks noChangeShapeType="1"/>
            </p:cNvSpPr>
            <p:nvPr/>
          </p:nvSpPr>
          <p:spPr bwMode="auto">
            <a:xfrm>
              <a:off x="503" y="3082"/>
              <a:ext cx="5116" cy="0"/>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26" name="Line 38"/>
            <p:cNvSpPr>
              <a:spLocks noChangeShapeType="1"/>
            </p:cNvSpPr>
            <p:nvPr/>
          </p:nvSpPr>
          <p:spPr bwMode="auto">
            <a:xfrm>
              <a:off x="148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27" name="Line 39"/>
            <p:cNvSpPr>
              <a:spLocks noChangeShapeType="1"/>
            </p:cNvSpPr>
            <p:nvPr/>
          </p:nvSpPr>
          <p:spPr bwMode="auto">
            <a:xfrm>
              <a:off x="240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28" name="Line 40"/>
            <p:cNvSpPr>
              <a:spLocks noChangeShapeType="1"/>
            </p:cNvSpPr>
            <p:nvPr/>
          </p:nvSpPr>
          <p:spPr bwMode="auto">
            <a:xfrm>
              <a:off x="286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29" name="Line 41"/>
            <p:cNvSpPr>
              <a:spLocks noChangeShapeType="1"/>
            </p:cNvSpPr>
            <p:nvPr/>
          </p:nvSpPr>
          <p:spPr bwMode="auto">
            <a:xfrm>
              <a:off x="332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0" name="Line 42"/>
            <p:cNvSpPr>
              <a:spLocks noChangeShapeType="1"/>
            </p:cNvSpPr>
            <p:nvPr/>
          </p:nvSpPr>
          <p:spPr bwMode="auto">
            <a:xfrm>
              <a:off x="378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1" name="Line 43"/>
            <p:cNvSpPr>
              <a:spLocks noChangeShapeType="1"/>
            </p:cNvSpPr>
            <p:nvPr/>
          </p:nvSpPr>
          <p:spPr bwMode="auto">
            <a:xfrm>
              <a:off x="424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2" name="Line 44"/>
            <p:cNvSpPr>
              <a:spLocks noChangeShapeType="1"/>
            </p:cNvSpPr>
            <p:nvPr/>
          </p:nvSpPr>
          <p:spPr bwMode="auto">
            <a:xfrm>
              <a:off x="470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3" name="Line 45"/>
            <p:cNvSpPr>
              <a:spLocks noChangeShapeType="1"/>
            </p:cNvSpPr>
            <p:nvPr/>
          </p:nvSpPr>
          <p:spPr bwMode="auto">
            <a:xfrm>
              <a:off x="5159"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4" name="Line 46"/>
            <p:cNvSpPr>
              <a:spLocks noChangeShapeType="1"/>
            </p:cNvSpPr>
            <p:nvPr/>
          </p:nvSpPr>
          <p:spPr bwMode="auto">
            <a:xfrm>
              <a:off x="1940" y="2795"/>
              <a:ext cx="0" cy="574"/>
            </a:xfrm>
            <a:prstGeom prst="line">
              <a:avLst/>
            </a:prstGeom>
            <a:no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5" name="Line 47"/>
            <p:cNvSpPr>
              <a:spLocks noChangeShapeType="1"/>
            </p:cNvSpPr>
            <p:nvPr/>
          </p:nvSpPr>
          <p:spPr bwMode="auto">
            <a:xfrm>
              <a:off x="503" y="2795"/>
              <a:ext cx="0" cy="574"/>
            </a:xfrm>
            <a:prstGeom prst="line">
              <a:avLst/>
            </a:prstGeom>
            <a:noFill/>
            <a:ln w="38100" cap="sq">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6" name="Line 48"/>
            <p:cNvSpPr>
              <a:spLocks noChangeShapeType="1"/>
            </p:cNvSpPr>
            <p:nvPr/>
          </p:nvSpPr>
          <p:spPr bwMode="auto">
            <a:xfrm>
              <a:off x="503" y="2795"/>
              <a:ext cx="5116" cy="0"/>
            </a:xfrm>
            <a:prstGeom prst="line">
              <a:avLst/>
            </a:prstGeom>
            <a:noFill/>
            <a:ln w="38100" cap="sq">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7" name="Line 49"/>
            <p:cNvSpPr>
              <a:spLocks noChangeShapeType="1"/>
            </p:cNvSpPr>
            <p:nvPr/>
          </p:nvSpPr>
          <p:spPr bwMode="auto">
            <a:xfrm>
              <a:off x="5619" y="2795"/>
              <a:ext cx="0" cy="574"/>
            </a:xfrm>
            <a:prstGeom prst="line">
              <a:avLst/>
            </a:prstGeom>
            <a:noFill/>
            <a:ln w="38100" cap="sq">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sp>
          <p:nvSpPr>
            <p:cNvPr id="89138" name="Line 50"/>
            <p:cNvSpPr>
              <a:spLocks noChangeShapeType="1"/>
            </p:cNvSpPr>
            <p:nvPr/>
          </p:nvSpPr>
          <p:spPr bwMode="auto">
            <a:xfrm>
              <a:off x="503" y="3369"/>
              <a:ext cx="5116" cy="0"/>
            </a:xfrm>
            <a:prstGeom prst="line">
              <a:avLst/>
            </a:prstGeom>
            <a:noFill/>
            <a:ln w="38100" cap="sq">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200"/>
            </a:p>
          </p:txBody>
        </p:sp>
      </p:grpSp>
      <p:graphicFrame>
        <p:nvGraphicFramePr>
          <p:cNvPr id="89459" name="Group 371"/>
          <p:cNvGraphicFramePr>
            <a:graphicFrameLocks noGrp="1"/>
          </p:cNvGraphicFramePr>
          <p:nvPr>
            <p:extLst>
              <p:ext uri="{D42A27DB-BD31-4B8C-83A1-F6EECF244321}">
                <p14:modId xmlns:p14="http://schemas.microsoft.com/office/powerpoint/2010/main" val="1204082366"/>
              </p:ext>
            </p:extLst>
          </p:nvPr>
        </p:nvGraphicFramePr>
        <p:xfrm>
          <a:off x="1839913" y="2636838"/>
          <a:ext cx="935037" cy="517525"/>
        </p:xfrm>
        <a:graphic>
          <a:graphicData uri="http://schemas.openxmlformats.org/drawingml/2006/table">
            <a:tbl>
              <a:tblPr/>
              <a:tblGrid>
                <a:gridCol w="574675"/>
                <a:gridCol w="360362"/>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14</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20" name="Line 232"/>
          <p:cNvSpPr>
            <a:spLocks noChangeShapeType="1"/>
          </p:cNvSpPr>
          <p:nvPr/>
        </p:nvSpPr>
        <p:spPr bwMode="auto">
          <a:xfrm>
            <a:off x="1190625" y="2924175"/>
            <a:ext cx="630238"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89329" name="Line 241"/>
          <p:cNvSpPr>
            <a:spLocks noChangeShapeType="1"/>
          </p:cNvSpPr>
          <p:nvPr/>
        </p:nvSpPr>
        <p:spPr bwMode="auto">
          <a:xfrm>
            <a:off x="1190625" y="3527425"/>
            <a:ext cx="630238"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graphicFrame>
        <p:nvGraphicFramePr>
          <p:cNvPr id="89460" name="Group 372"/>
          <p:cNvGraphicFramePr>
            <a:graphicFrameLocks noGrp="1"/>
          </p:cNvGraphicFramePr>
          <p:nvPr>
            <p:extLst>
              <p:ext uri="{D42A27DB-BD31-4B8C-83A1-F6EECF244321}">
                <p14:modId xmlns:p14="http://schemas.microsoft.com/office/powerpoint/2010/main" val="2091908606"/>
              </p:ext>
            </p:extLst>
          </p:nvPr>
        </p:nvGraphicFramePr>
        <p:xfrm>
          <a:off x="1839913" y="3240088"/>
          <a:ext cx="935037" cy="517525"/>
        </p:xfrm>
        <a:graphic>
          <a:graphicData uri="http://schemas.openxmlformats.org/drawingml/2006/table">
            <a:tbl>
              <a:tblPr/>
              <a:tblGrid>
                <a:gridCol w="574675"/>
                <a:gridCol w="360362"/>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01</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38" name="Line 250"/>
          <p:cNvSpPr>
            <a:spLocks noChangeShapeType="1"/>
          </p:cNvSpPr>
          <p:nvPr/>
        </p:nvSpPr>
        <p:spPr bwMode="auto">
          <a:xfrm>
            <a:off x="2627313" y="3500438"/>
            <a:ext cx="630237" cy="1587"/>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89347" name="Line 259"/>
          <p:cNvSpPr>
            <a:spLocks noChangeShapeType="1"/>
          </p:cNvSpPr>
          <p:nvPr/>
        </p:nvSpPr>
        <p:spPr bwMode="auto">
          <a:xfrm>
            <a:off x="1187450" y="4143375"/>
            <a:ext cx="630238"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graphicFrame>
        <p:nvGraphicFramePr>
          <p:cNvPr id="89461" name="Group 373"/>
          <p:cNvGraphicFramePr>
            <a:graphicFrameLocks noGrp="1"/>
          </p:cNvGraphicFramePr>
          <p:nvPr>
            <p:extLst>
              <p:ext uri="{D42A27DB-BD31-4B8C-83A1-F6EECF244321}">
                <p14:modId xmlns:p14="http://schemas.microsoft.com/office/powerpoint/2010/main" val="4020004649"/>
              </p:ext>
            </p:extLst>
          </p:nvPr>
        </p:nvGraphicFramePr>
        <p:xfrm>
          <a:off x="1835150" y="3870325"/>
          <a:ext cx="938213" cy="517525"/>
        </p:xfrm>
        <a:graphic>
          <a:graphicData uri="http://schemas.openxmlformats.org/drawingml/2006/table">
            <a:tbl>
              <a:tblPr/>
              <a:tblGrid>
                <a:gridCol w="577850"/>
                <a:gridCol w="360363"/>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23</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56" name="Line 268"/>
          <p:cNvSpPr>
            <a:spLocks noChangeShapeType="1"/>
          </p:cNvSpPr>
          <p:nvPr/>
        </p:nvSpPr>
        <p:spPr bwMode="auto">
          <a:xfrm>
            <a:off x="1189038" y="5356225"/>
            <a:ext cx="630237"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89357" name="Rectangle 269"/>
          <p:cNvSpPr>
            <a:spLocks noChangeArrowheads="1"/>
          </p:cNvSpPr>
          <p:nvPr/>
        </p:nvSpPr>
        <p:spPr bwMode="auto">
          <a:xfrm>
            <a:off x="925513" y="4406900"/>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59" name="Rectangle 271"/>
          <p:cNvSpPr>
            <a:spLocks noChangeArrowheads="1"/>
          </p:cNvSpPr>
          <p:nvPr/>
        </p:nvSpPr>
        <p:spPr bwMode="auto">
          <a:xfrm>
            <a:off x="2220913" y="3856038"/>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graphicFrame>
        <p:nvGraphicFramePr>
          <p:cNvPr id="89465" name="Group 377"/>
          <p:cNvGraphicFramePr>
            <a:graphicFrameLocks noGrp="1"/>
          </p:cNvGraphicFramePr>
          <p:nvPr>
            <p:extLst>
              <p:ext uri="{D42A27DB-BD31-4B8C-83A1-F6EECF244321}">
                <p14:modId xmlns:p14="http://schemas.microsoft.com/office/powerpoint/2010/main" val="1753896269"/>
              </p:ext>
            </p:extLst>
          </p:nvPr>
        </p:nvGraphicFramePr>
        <p:xfrm>
          <a:off x="3324225" y="3198813"/>
          <a:ext cx="935038" cy="517525"/>
        </p:xfrm>
        <a:graphic>
          <a:graphicData uri="http://schemas.openxmlformats.org/drawingml/2006/table">
            <a:tbl>
              <a:tblPr/>
              <a:tblGrid>
                <a:gridCol w="574675"/>
                <a:gridCol w="360363"/>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36</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graphicFrame>
        <p:nvGraphicFramePr>
          <p:cNvPr id="89462" name="Group 374"/>
          <p:cNvGraphicFramePr>
            <a:graphicFrameLocks noGrp="1"/>
          </p:cNvGraphicFramePr>
          <p:nvPr>
            <p:extLst>
              <p:ext uri="{D42A27DB-BD31-4B8C-83A1-F6EECF244321}">
                <p14:modId xmlns:p14="http://schemas.microsoft.com/office/powerpoint/2010/main" val="773542822"/>
              </p:ext>
            </p:extLst>
          </p:nvPr>
        </p:nvGraphicFramePr>
        <p:xfrm>
          <a:off x="1838325" y="5068888"/>
          <a:ext cx="935038" cy="517525"/>
        </p:xfrm>
        <a:graphic>
          <a:graphicData uri="http://schemas.openxmlformats.org/drawingml/2006/table">
            <a:tbl>
              <a:tblPr/>
              <a:tblGrid>
                <a:gridCol w="574675"/>
                <a:gridCol w="360363"/>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11</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69" name="Line 281"/>
          <p:cNvSpPr>
            <a:spLocks noChangeShapeType="1"/>
          </p:cNvSpPr>
          <p:nvPr/>
        </p:nvSpPr>
        <p:spPr bwMode="auto">
          <a:xfrm>
            <a:off x="1187450" y="5959475"/>
            <a:ext cx="630238"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graphicFrame>
        <p:nvGraphicFramePr>
          <p:cNvPr id="89463" name="Group 375"/>
          <p:cNvGraphicFramePr>
            <a:graphicFrameLocks noGrp="1"/>
          </p:cNvGraphicFramePr>
          <p:nvPr>
            <p:extLst>
              <p:ext uri="{D42A27DB-BD31-4B8C-83A1-F6EECF244321}">
                <p14:modId xmlns:p14="http://schemas.microsoft.com/office/powerpoint/2010/main" val="3353704830"/>
              </p:ext>
            </p:extLst>
          </p:nvPr>
        </p:nvGraphicFramePr>
        <p:xfrm>
          <a:off x="1836738" y="5672138"/>
          <a:ext cx="935037" cy="517525"/>
        </p:xfrm>
        <a:graphic>
          <a:graphicData uri="http://schemas.openxmlformats.org/drawingml/2006/table">
            <a:tbl>
              <a:tblPr/>
              <a:tblGrid>
                <a:gridCol w="574675"/>
                <a:gridCol w="360362"/>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19</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89" name="Rectangle 301"/>
          <p:cNvSpPr>
            <a:spLocks noChangeArrowheads="1"/>
          </p:cNvSpPr>
          <p:nvPr/>
        </p:nvSpPr>
        <p:spPr bwMode="auto">
          <a:xfrm>
            <a:off x="2220913" y="2565400"/>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98" name="Line 310"/>
          <p:cNvSpPr>
            <a:spLocks noChangeShapeType="1"/>
          </p:cNvSpPr>
          <p:nvPr/>
        </p:nvSpPr>
        <p:spPr bwMode="auto">
          <a:xfrm>
            <a:off x="1187450" y="6605588"/>
            <a:ext cx="630238" cy="1587"/>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graphicFrame>
        <p:nvGraphicFramePr>
          <p:cNvPr id="89464" name="Group 376"/>
          <p:cNvGraphicFramePr>
            <a:graphicFrameLocks noGrp="1"/>
          </p:cNvGraphicFramePr>
          <p:nvPr>
            <p:extLst>
              <p:ext uri="{D42A27DB-BD31-4B8C-83A1-F6EECF244321}">
                <p14:modId xmlns:p14="http://schemas.microsoft.com/office/powerpoint/2010/main" val="3936165531"/>
              </p:ext>
            </p:extLst>
          </p:nvPr>
        </p:nvGraphicFramePr>
        <p:xfrm>
          <a:off x="1836738" y="6318250"/>
          <a:ext cx="935037" cy="517525"/>
        </p:xfrm>
        <a:graphic>
          <a:graphicData uri="http://schemas.openxmlformats.org/drawingml/2006/table">
            <a:tbl>
              <a:tblPr/>
              <a:tblGrid>
                <a:gridCol w="574675"/>
                <a:gridCol w="360362"/>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55</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graphicFrame>
        <p:nvGraphicFramePr>
          <p:cNvPr id="89466" name="Group 378"/>
          <p:cNvGraphicFramePr>
            <a:graphicFrameLocks noGrp="1"/>
          </p:cNvGraphicFramePr>
          <p:nvPr>
            <p:extLst>
              <p:ext uri="{D42A27DB-BD31-4B8C-83A1-F6EECF244321}">
                <p14:modId xmlns:p14="http://schemas.microsoft.com/office/powerpoint/2010/main" val="3468840268"/>
              </p:ext>
            </p:extLst>
          </p:nvPr>
        </p:nvGraphicFramePr>
        <p:xfrm>
          <a:off x="3203575" y="5684838"/>
          <a:ext cx="935038" cy="517525"/>
        </p:xfrm>
        <a:graphic>
          <a:graphicData uri="http://schemas.openxmlformats.org/drawingml/2006/table">
            <a:tbl>
              <a:tblPr/>
              <a:tblGrid>
                <a:gridCol w="574675"/>
                <a:gridCol w="360363"/>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68</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graphicFrame>
        <p:nvGraphicFramePr>
          <p:cNvPr id="89467" name="Group 379"/>
          <p:cNvGraphicFramePr>
            <a:graphicFrameLocks noGrp="1"/>
          </p:cNvGraphicFramePr>
          <p:nvPr>
            <p:extLst>
              <p:ext uri="{D42A27DB-BD31-4B8C-83A1-F6EECF244321}">
                <p14:modId xmlns:p14="http://schemas.microsoft.com/office/powerpoint/2010/main" val="1553728558"/>
              </p:ext>
            </p:extLst>
          </p:nvPr>
        </p:nvGraphicFramePr>
        <p:xfrm>
          <a:off x="4572000" y="5661025"/>
          <a:ext cx="935038" cy="517525"/>
        </p:xfrm>
        <a:graphic>
          <a:graphicData uri="http://schemas.openxmlformats.org/drawingml/2006/table">
            <a:tbl>
              <a:tblPr/>
              <a:tblGrid>
                <a:gridCol w="574675"/>
                <a:gridCol w="360363"/>
              </a:tblGrid>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82</a:t>
                      </a:r>
                    </a:p>
                  </a:txBody>
                  <a:tcPr horzOverflow="overflow">
                    <a:lnL w="38100" cap="flat" cmpd="sng" algn="ctr">
                      <a:solidFill>
                        <a:schemeClr val="hlink"/>
                      </a:solidFill>
                      <a:prstDash val="solid"/>
                      <a:miter lim="800000"/>
                      <a:headEnd type="none" w="med" len="med"/>
                      <a:tailEnd type="none" w="med" len="med"/>
                    </a:lnL>
                    <a:lnR w="28575" cap="flat" cmpd="sng" algn="ctr">
                      <a:solidFill>
                        <a:srgbClr val="006699"/>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anchor="b" horzOverflow="overflow">
                    <a:lnL w="28575" cap="flat" cmpd="sng" algn="ctr">
                      <a:solidFill>
                        <a:srgbClr val="006699"/>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solidFill>
                      <a:srgbClr val="BDDEFF"/>
                    </a:solidFill>
                  </a:tcPr>
                </a:tc>
              </a:tr>
            </a:tbl>
          </a:graphicData>
        </a:graphic>
      </p:graphicFrame>
      <p:sp>
        <p:nvSpPr>
          <p:cNvPr id="89388" name="Rectangle 300"/>
          <p:cNvSpPr>
            <a:spLocks noChangeArrowheads="1"/>
          </p:cNvSpPr>
          <p:nvPr/>
        </p:nvSpPr>
        <p:spPr bwMode="auto">
          <a:xfrm>
            <a:off x="4957763" y="5657850"/>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60" name="Rectangle 272"/>
          <p:cNvSpPr>
            <a:spLocks noChangeArrowheads="1"/>
          </p:cNvSpPr>
          <p:nvPr/>
        </p:nvSpPr>
        <p:spPr bwMode="auto">
          <a:xfrm>
            <a:off x="3706813" y="3141663"/>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58" name="Rectangle 270"/>
          <p:cNvSpPr>
            <a:spLocks noChangeArrowheads="1"/>
          </p:cNvSpPr>
          <p:nvPr/>
        </p:nvSpPr>
        <p:spPr bwMode="auto">
          <a:xfrm>
            <a:off x="2220913" y="5054600"/>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99" name="Rectangle 311"/>
          <p:cNvSpPr>
            <a:spLocks noChangeArrowheads="1"/>
          </p:cNvSpPr>
          <p:nvPr/>
        </p:nvSpPr>
        <p:spPr bwMode="auto">
          <a:xfrm>
            <a:off x="2220913" y="6303963"/>
            <a:ext cx="76676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sz="2000">
                <a:solidFill>
                  <a:schemeClr val="hlink"/>
                </a:solidFill>
              </a:rPr>
              <a:t>∧</a:t>
            </a:r>
          </a:p>
        </p:txBody>
      </p:sp>
      <p:sp>
        <p:nvSpPr>
          <p:cNvPr id="89378" name="Line 290"/>
          <p:cNvSpPr>
            <a:spLocks noChangeShapeType="1"/>
          </p:cNvSpPr>
          <p:nvPr/>
        </p:nvSpPr>
        <p:spPr bwMode="auto">
          <a:xfrm>
            <a:off x="2555875" y="5959475"/>
            <a:ext cx="630238"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89387" name="Line 299"/>
          <p:cNvSpPr>
            <a:spLocks noChangeShapeType="1"/>
          </p:cNvSpPr>
          <p:nvPr/>
        </p:nvSpPr>
        <p:spPr bwMode="auto">
          <a:xfrm>
            <a:off x="3922713" y="5959475"/>
            <a:ext cx="630237" cy="1588"/>
          </a:xfrm>
          <a:prstGeom prst="line">
            <a:avLst/>
          </a:prstGeom>
          <a:noFill/>
          <a:ln w="317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89468" name="Text Box 380"/>
          <p:cNvSpPr txBox="1">
            <a:spLocks noChangeArrowheads="1"/>
          </p:cNvSpPr>
          <p:nvPr/>
        </p:nvSpPr>
        <p:spPr bwMode="auto">
          <a:xfrm>
            <a:off x="3779912" y="6237312"/>
            <a:ext cx="60229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a:solidFill>
                  <a:schemeClr val="folHlink"/>
                </a:solidFill>
              </a:rPr>
              <a:t>ASLsucc</a:t>
            </a:r>
            <a:r>
              <a:rPr lang="en-US" altLang="zh-CN" sz="1400">
                <a:solidFill>
                  <a:schemeClr val="hlink"/>
                </a:solidFill>
              </a:rPr>
              <a:t>=(6×1+2×2+3)/9=</a:t>
            </a:r>
            <a:r>
              <a:rPr lang="en-US" altLang="zh-CN" sz="1400">
                <a:solidFill>
                  <a:schemeClr val="folHlink"/>
                </a:solidFill>
              </a:rPr>
              <a:t>13/9</a:t>
            </a:r>
          </a:p>
        </p:txBody>
      </p:sp>
    </p:spTree>
    <p:extLst>
      <p:ext uri="{BB962C8B-B14F-4D97-AF65-F5344CB8AC3E}">
        <p14:creationId xmlns:p14="http://schemas.microsoft.com/office/powerpoint/2010/main" val="3819325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01"/>
                                        </p:tgtEl>
                                        <p:attrNameLst>
                                          <p:attrName>style.visibility</p:attrName>
                                        </p:attrNameLst>
                                      </p:cBhvr>
                                      <p:to>
                                        <p:strVal val="visible"/>
                                      </p:to>
                                    </p:set>
                                    <p:animEffect transition="in" filter="wipe(left)">
                                      <p:cBhvr>
                                        <p:cTn id="7" dur="500"/>
                                        <p:tgtEl>
                                          <p:spTgt spid="89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9098"/>
                                        </p:tgtEl>
                                        <p:attrNameLst>
                                          <p:attrName>style.visibility</p:attrName>
                                        </p:attrNameLst>
                                      </p:cBhvr>
                                      <p:to>
                                        <p:strVal val="visible"/>
                                      </p:to>
                                    </p:set>
                                    <p:animEffect transition="in" filter="strips(upRight)">
                                      <p:cBhvr>
                                        <p:cTn id="12" dur="500"/>
                                        <p:tgtEl>
                                          <p:spTgt spid="89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9141"/>
                                        </p:tgtEl>
                                        <p:attrNameLst>
                                          <p:attrName>style.visibility</p:attrName>
                                        </p:attrNameLst>
                                      </p:cBhvr>
                                      <p:to>
                                        <p:strVal val="visible"/>
                                      </p:to>
                                    </p:set>
                                    <p:animEffect transition="in" filter="wipe(up)">
                                      <p:cBhvr>
                                        <p:cTn id="17" dur="500"/>
                                        <p:tgtEl>
                                          <p:spTgt spid="89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9400"/>
                                        </p:tgtEl>
                                        <p:attrNameLst>
                                          <p:attrName>style.visibility</p:attrName>
                                        </p:attrNameLst>
                                      </p:cBhvr>
                                      <p:to>
                                        <p:strVal val="visible"/>
                                      </p:to>
                                    </p:set>
                                    <p:animEffect transition="in" filter="wipe(up)">
                                      <p:cBhvr>
                                        <p:cTn id="22" dur="500"/>
                                        <p:tgtEl>
                                          <p:spTgt spid="894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369"/>
                                        </p:tgtEl>
                                        <p:attrNameLst>
                                          <p:attrName>style.visibility</p:attrName>
                                        </p:attrNameLst>
                                      </p:cBhvr>
                                      <p:to>
                                        <p:strVal val="visible"/>
                                      </p:to>
                                    </p:set>
                                    <p:animEffect transition="in" filter="wipe(left)">
                                      <p:cBhvr>
                                        <p:cTn id="27" dur="500"/>
                                        <p:tgtEl>
                                          <p:spTgt spid="89369"/>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89463"/>
                                        </p:tgtEl>
                                        <p:attrNameLst>
                                          <p:attrName>style.visibility</p:attrName>
                                        </p:attrNameLst>
                                      </p:cBhvr>
                                      <p:to>
                                        <p:strVal val="visible"/>
                                      </p:to>
                                    </p:set>
                                    <p:animEffect transition="in" filter="wipe(left)">
                                      <p:cBhvr>
                                        <p:cTn id="31" dur="500"/>
                                        <p:tgtEl>
                                          <p:spTgt spid="894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9329"/>
                                        </p:tgtEl>
                                        <p:attrNameLst>
                                          <p:attrName>style.visibility</p:attrName>
                                        </p:attrNameLst>
                                      </p:cBhvr>
                                      <p:to>
                                        <p:strVal val="visible"/>
                                      </p:to>
                                    </p:set>
                                    <p:animEffect transition="in" filter="wipe(left)">
                                      <p:cBhvr>
                                        <p:cTn id="36" dur="500"/>
                                        <p:tgtEl>
                                          <p:spTgt spid="89329"/>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89460"/>
                                        </p:tgtEl>
                                        <p:attrNameLst>
                                          <p:attrName>style.visibility</p:attrName>
                                        </p:attrNameLst>
                                      </p:cBhvr>
                                      <p:to>
                                        <p:strVal val="visible"/>
                                      </p:to>
                                    </p:set>
                                    <p:animEffect transition="in" filter="wipe(left)">
                                      <p:cBhvr>
                                        <p:cTn id="40" dur="500"/>
                                        <p:tgtEl>
                                          <p:spTgt spid="8946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9347"/>
                                        </p:tgtEl>
                                        <p:attrNameLst>
                                          <p:attrName>style.visibility</p:attrName>
                                        </p:attrNameLst>
                                      </p:cBhvr>
                                      <p:to>
                                        <p:strVal val="visible"/>
                                      </p:to>
                                    </p:set>
                                    <p:animEffect transition="in" filter="wipe(left)">
                                      <p:cBhvr>
                                        <p:cTn id="45" dur="500"/>
                                        <p:tgtEl>
                                          <p:spTgt spid="89347"/>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89461"/>
                                        </p:tgtEl>
                                        <p:attrNameLst>
                                          <p:attrName>style.visibility</p:attrName>
                                        </p:attrNameLst>
                                      </p:cBhvr>
                                      <p:to>
                                        <p:strVal val="visible"/>
                                      </p:to>
                                    </p:set>
                                    <p:animEffect transition="in" filter="wipe(left)">
                                      <p:cBhvr>
                                        <p:cTn id="49" dur="500"/>
                                        <p:tgtEl>
                                          <p:spTgt spid="894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9320"/>
                                        </p:tgtEl>
                                        <p:attrNameLst>
                                          <p:attrName>style.visibility</p:attrName>
                                        </p:attrNameLst>
                                      </p:cBhvr>
                                      <p:to>
                                        <p:strVal val="visible"/>
                                      </p:to>
                                    </p:set>
                                    <p:animEffect transition="in" filter="wipe(left)">
                                      <p:cBhvr>
                                        <p:cTn id="54" dur="500"/>
                                        <p:tgtEl>
                                          <p:spTgt spid="89320"/>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89459"/>
                                        </p:tgtEl>
                                        <p:attrNameLst>
                                          <p:attrName>style.visibility</p:attrName>
                                        </p:attrNameLst>
                                      </p:cBhvr>
                                      <p:to>
                                        <p:strVal val="visible"/>
                                      </p:to>
                                    </p:set>
                                    <p:animEffect transition="in" filter="wipe(left)">
                                      <p:cBhvr>
                                        <p:cTn id="58" dur="500"/>
                                        <p:tgtEl>
                                          <p:spTgt spid="894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9398"/>
                                        </p:tgtEl>
                                        <p:attrNameLst>
                                          <p:attrName>style.visibility</p:attrName>
                                        </p:attrNameLst>
                                      </p:cBhvr>
                                      <p:to>
                                        <p:strVal val="visible"/>
                                      </p:to>
                                    </p:set>
                                    <p:animEffect transition="in" filter="wipe(left)">
                                      <p:cBhvr>
                                        <p:cTn id="63" dur="500"/>
                                        <p:tgtEl>
                                          <p:spTgt spid="89398"/>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89464"/>
                                        </p:tgtEl>
                                        <p:attrNameLst>
                                          <p:attrName>style.visibility</p:attrName>
                                        </p:attrNameLst>
                                      </p:cBhvr>
                                      <p:to>
                                        <p:strVal val="visible"/>
                                      </p:to>
                                    </p:set>
                                    <p:animEffect transition="in" filter="wipe(left)">
                                      <p:cBhvr>
                                        <p:cTn id="67" dur="500"/>
                                        <p:tgtEl>
                                          <p:spTgt spid="8946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9378"/>
                                        </p:tgtEl>
                                        <p:attrNameLst>
                                          <p:attrName>style.visibility</p:attrName>
                                        </p:attrNameLst>
                                      </p:cBhvr>
                                      <p:to>
                                        <p:strVal val="visible"/>
                                      </p:to>
                                    </p:set>
                                    <p:animEffect transition="in" filter="wipe(left)">
                                      <p:cBhvr>
                                        <p:cTn id="72" dur="500"/>
                                        <p:tgtEl>
                                          <p:spTgt spid="89378"/>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89466"/>
                                        </p:tgtEl>
                                        <p:attrNameLst>
                                          <p:attrName>style.visibility</p:attrName>
                                        </p:attrNameLst>
                                      </p:cBhvr>
                                      <p:to>
                                        <p:strVal val="visible"/>
                                      </p:to>
                                    </p:set>
                                    <p:animEffect transition="in" filter="wipe(left)">
                                      <p:cBhvr>
                                        <p:cTn id="76" dur="500"/>
                                        <p:tgtEl>
                                          <p:spTgt spid="8946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9356"/>
                                        </p:tgtEl>
                                        <p:attrNameLst>
                                          <p:attrName>style.visibility</p:attrName>
                                        </p:attrNameLst>
                                      </p:cBhvr>
                                      <p:to>
                                        <p:strVal val="visible"/>
                                      </p:to>
                                    </p:set>
                                    <p:animEffect transition="in" filter="wipe(left)">
                                      <p:cBhvr>
                                        <p:cTn id="81" dur="500"/>
                                        <p:tgtEl>
                                          <p:spTgt spid="89356"/>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89462"/>
                                        </p:tgtEl>
                                        <p:attrNameLst>
                                          <p:attrName>style.visibility</p:attrName>
                                        </p:attrNameLst>
                                      </p:cBhvr>
                                      <p:to>
                                        <p:strVal val="visible"/>
                                      </p:to>
                                    </p:set>
                                    <p:animEffect transition="in" filter="wipe(left)">
                                      <p:cBhvr>
                                        <p:cTn id="85" dur="500"/>
                                        <p:tgtEl>
                                          <p:spTgt spid="8946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9387"/>
                                        </p:tgtEl>
                                        <p:attrNameLst>
                                          <p:attrName>style.visibility</p:attrName>
                                        </p:attrNameLst>
                                      </p:cBhvr>
                                      <p:to>
                                        <p:strVal val="visible"/>
                                      </p:to>
                                    </p:set>
                                    <p:animEffect transition="in" filter="wipe(left)">
                                      <p:cBhvr>
                                        <p:cTn id="90" dur="500"/>
                                        <p:tgtEl>
                                          <p:spTgt spid="89387"/>
                                        </p:tgtEl>
                                      </p:cBhvr>
                                    </p:animEffect>
                                  </p:childTnLst>
                                </p:cTn>
                              </p:par>
                            </p:childTnLst>
                          </p:cTn>
                        </p:par>
                        <p:par>
                          <p:cTn id="91" fill="hold" nodeType="afterGroup">
                            <p:stCondLst>
                              <p:cond delay="500"/>
                            </p:stCondLst>
                            <p:childTnLst>
                              <p:par>
                                <p:cTn id="92" presetID="22" presetClass="entr" presetSubtype="8" fill="hold" nodeType="afterEffect">
                                  <p:stCondLst>
                                    <p:cond delay="0"/>
                                  </p:stCondLst>
                                  <p:childTnLst>
                                    <p:set>
                                      <p:cBhvr>
                                        <p:cTn id="93" dur="1" fill="hold">
                                          <p:stCondLst>
                                            <p:cond delay="0"/>
                                          </p:stCondLst>
                                        </p:cTn>
                                        <p:tgtEl>
                                          <p:spTgt spid="89467"/>
                                        </p:tgtEl>
                                        <p:attrNameLst>
                                          <p:attrName>style.visibility</p:attrName>
                                        </p:attrNameLst>
                                      </p:cBhvr>
                                      <p:to>
                                        <p:strVal val="visible"/>
                                      </p:to>
                                    </p:set>
                                    <p:animEffect transition="in" filter="wipe(left)">
                                      <p:cBhvr>
                                        <p:cTn id="94" dur="500"/>
                                        <p:tgtEl>
                                          <p:spTgt spid="8946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89338"/>
                                        </p:tgtEl>
                                        <p:attrNameLst>
                                          <p:attrName>style.visibility</p:attrName>
                                        </p:attrNameLst>
                                      </p:cBhvr>
                                      <p:to>
                                        <p:strVal val="visible"/>
                                      </p:to>
                                    </p:set>
                                    <p:animEffect transition="in" filter="wipe(left)">
                                      <p:cBhvr>
                                        <p:cTn id="99" dur="500"/>
                                        <p:tgtEl>
                                          <p:spTgt spid="89338"/>
                                        </p:tgtEl>
                                      </p:cBhvr>
                                    </p:animEffec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89465"/>
                                        </p:tgtEl>
                                        <p:attrNameLst>
                                          <p:attrName>style.visibility</p:attrName>
                                        </p:attrNameLst>
                                      </p:cBhvr>
                                      <p:to>
                                        <p:strVal val="visible"/>
                                      </p:to>
                                    </p:set>
                                    <p:animEffect transition="in" filter="wipe(left)">
                                      <p:cBhvr>
                                        <p:cTn id="103" dur="500"/>
                                        <p:tgtEl>
                                          <p:spTgt spid="8946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89389"/>
                                        </p:tgtEl>
                                        <p:attrNameLst>
                                          <p:attrName>style.visibility</p:attrName>
                                        </p:attrNameLst>
                                      </p:cBhvr>
                                      <p:to>
                                        <p:strVal val="visible"/>
                                      </p:to>
                                    </p:set>
                                    <p:animEffect transition="in" filter="wipe(up)">
                                      <p:cBhvr>
                                        <p:cTn id="108" dur="500"/>
                                        <p:tgtEl>
                                          <p:spTgt spid="89389"/>
                                        </p:tgtEl>
                                      </p:cBhvr>
                                    </p:animEffect>
                                  </p:childTnLst>
                                </p:cTn>
                              </p:par>
                            </p:childTnLst>
                          </p:cTn>
                        </p:par>
                        <p:par>
                          <p:cTn id="109" fill="hold" nodeType="afterGroup">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89360"/>
                                        </p:tgtEl>
                                        <p:attrNameLst>
                                          <p:attrName>style.visibility</p:attrName>
                                        </p:attrNameLst>
                                      </p:cBhvr>
                                      <p:to>
                                        <p:strVal val="visible"/>
                                      </p:to>
                                    </p:set>
                                    <p:animEffect transition="in" filter="wipe(up)">
                                      <p:cBhvr>
                                        <p:cTn id="112" dur="500"/>
                                        <p:tgtEl>
                                          <p:spTgt spid="89360"/>
                                        </p:tgtEl>
                                      </p:cBhvr>
                                    </p:animEffect>
                                  </p:childTnLst>
                                </p:cTn>
                              </p:par>
                            </p:childTnLst>
                          </p:cTn>
                        </p:par>
                        <p:par>
                          <p:cTn id="113" fill="hold" nodeType="afterGroup">
                            <p:stCondLst>
                              <p:cond delay="1000"/>
                            </p:stCondLst>
                            <p:childTnLst>
                              <p:par>
                                <p:cTn id="114" presetID="22" presetClass="entr" presetSubtype="1" fill="hold" grpId="0" nodeType="afterEffect">
                                  <p:stCondLst>
                                    <p:cond delay="0"/>
                                  </p:stCondLst>
                                  <p:childTnLst>
                                    <p:set>
                                      <p:cBhvr>
                                        <p:cTn id="115" dur="1" fill="hold">
                                          <p:stCondLst>
                                            <p:cond delay="0"/>
                                          </p:stCondLst>
                                        </p:cTn>
                                        <p:tgtEl>
                                          <p:spTgt spid="89359"/>
                                        </p:tgtEl>
                                        <p:attrNameLst>
                                          <p:attrName>style.visibility</p:attrName>
                                        </p:attrNameLst>
                                      </p:cBhvr>
                                      <p:to>
                                        <p:strVal val="visible"/>
                                      </p:to>
                                    </p:set>
                                    <p:animEffect transition="in" filter="wipe(up)">
                                      <p:cBhvr>
                                        <p:cTn id="116" dur="500"/>
                                        <p:tgtEl>
                                          <p:spTgt spid="89359"/>
                                        </p:tgtEl>
                                      </p:cBhvr>
                                    </p:animEffect>
                                  </p:childTnLst>
                                </p:cTn>
                              </p:par>
                            </p:childTnLst>
                          </p:cTn>
                        </p:par>
                        <p:par>
                          <p:cTn id="117" fill="hold" nodeType="afterGroup">
                            <p:stCondLst>
                              <p:cond delay="1500"/>
                            </p:stCondLst>
                            <p:childTnLst>
                              <p:par>
                                <p:cTn id="118" presetID="22" presetClass="entr" presetSubtype="1" fill="hold" grpId="0" nodeType="afterEffect">
                                  <p:stCondLst>
                                    <p:cond delay="0"/>
                                  </p:stCondLst>
                                  <p:childTnLst>
                                    <p:set>
                                      <p:cBhvr>
                                        <p:cTn id="119" dur="1" fill="hold">
                                          <p:stCondLst>
                                            <p:cond delay="0"/>
                                          </p:stCondLst>
                                        </p:cTn>
                                        <p:tgtEl>
                                          <p:spTgt spid="89357"/>
                                        </p:tgtEl>
                                        <p:attrNameLst>
                                          <p:attrName>style.visibility</p:attrName>
                                        </p:attrNameLst>
                                      </p:cBhvr>
                                      <p:to>
                                        <p:strVal val="visible"/>
                                      </p:to>
                                    </p:set>
                                    <p:animEffect transition="in" filter="wipe(up)">
                                      <p:cBhvr>
                                        <p:cTn id="120" dur="500"/>
                                        <p:tgtEl>
                                          <p:spTgt spid="89357"/>
                                        </p:tgtEl>
                                      </p:cBhvr>
                                    </p:animEffect>
                                  </p:childTnLst>
                                </p:cTn>
                              </p:par>
                            </p:childTnLst>
                          </p:cTn>
                        </p:par>
                        <p:par>
                          <p:cTn id="121" fill="hold" nodeType="afterGroup">
                            <p:stCondLst>
                              <p:cond delay="2000"/>
                            </p:stCondLst>
                            <p:childTnLst>
                              <p:par>
                                <p:cTn id="122" presetID="22" presetClass="entr" presetSubtype="1" fill="hold" grpId="0" nodeType="afterEffect">
                                  <p:stCondLst>
                                    <p:cond delay="0"/>
                                  </p:stCondLst>
                                  <p:childTnLst>
                                    <p:set>
                                      <p:cBhvr>
                                        <p:cTn id="123" dur="1" fill="hold">
                                          <p:stCondLst>
                                            <p:cond delay="0"/>
                                          </p:stCondLst>
                                        </p:cTn>
                                        <p:tgtEl>
                                          <p:spTgt spid="89358"/>
                                        </p:tgtEl>
                                        <p:attrNameLst>
                                          <p:attrName>style.visibility</p:attrName>
                                        </p:attrNameLst>
                                      </p:cBhvr>
                                      <p:to>
                                        <p:strVal val="visible"/>
                                      </p:to>
                                    </p:set>
                                    <p:animEffect transition="in" filter="wipe(up)">
                                      <p:cBhvr>
                                        <p:cTn id="124" dur="500"/>
                                        <p:tgtEl>
                                          <p:spTgt spid="89358"/>
                                        </p:tgtEl>
                                      </p:cBhvr>
                                    </p:animEffect>
                                  </p:childTnLst>
                                </p:cTn>
                              </p:par>
                            </p:childTnLst>
                          </p:cTn>
                        </p:par>
                        <p:par>
                          <p:cTn id="125" fill="hold" nodeType="afterGroup">
                            <p:stCondLst>
                              <p:cond delay="2500"/>
                            </p:stCondLst>
                            <p:childTnLst>
                              <p:par>
                                <p:cTn id="126" presetID="22" presetClass="entr" presetSubtype="1" fill="hold" grpId="0" nodeType="afterEffect">
                                  <p:stCondLst>
                                    <p:cond delay="0"/>
                                  </p:stCondLst>
                                  <p:childTnLst>
                                    <p:set>
                                      <p:cBhvr>
                                        <p:cTn id="127" dur="1" fill="hold">
                                          <p:stCondLst>
                                            <p:cond delay="0"/>
                                          </p:stCondLst>
                                        </p:cTn>
                                        <p:tgtEl>
                                          <p:spTgt spid="89388"/>
                                        </p:tgtEl>
                                        <p:attrNameLst>
                                          <p:attrName>style.visibility</p:attrName>
                                        </p:attrNameLst>
                                      </p:cBhvr>
                                      <p:to>
                                        <p:strVal val="visible"/>
                                      </p:to>
                                    </p:set>
                                    <p:animEffect transition="in" filter="wipe(up)">
                                      <p:cBhvr>
                                        <p:cTn id="128" dur="500"/>
                                        <p:tgtEl>
                                          <p:spTgt spid="89388"/>
                                        </p:tgtEl>
                                      </p:cBhvr>
                                    </p:animEffect>
                                  </p:childTnLst>
                                </p:cTn>
                              </p:par>
                            </p:childTnLst>
                          </p:cTn>
                        </p:par>
                        <p:par>
                          <p:cTn id="129" fill="hold" nodeType="afterGroup">
                            <p:stCondLst>
                              <p:cond delay="3000"/>
                            </p:stCondLst>
                            <p:childTnLst>
                              <p:par>
                                <p:cTn id="130" presetID="22" presetClass="entr" presetSubtype="1" fill="hold" grpId="0" nodeType="afterEffect">
                                  <p:stCondLst>
                                    <p:cond delay="0"/>
                                  </p:stCondLst>
                                  <p:childTnLst>
                                    <p:set>
                                      <p:cBhvr>
                                        <p:cTn id="131" dur="1" fill="hold">
                                          <p:stCondLst>
                                            <p:cond delay="0"/>
                                          </p:stCondLst>
                                        </p:cTn>
                                        <p:tgtEl>
                                          <p:spTgt spid="89399"/>
                                        </p:tgtEl>
                                        <p:attrNameLst>
                                          <p:attrName>style.visibility</p:attrName>
                                        </p:attrNameLst>
                                      </p:cBhvr>
                                      <p:to>
                                        <p:strVal val="visible"/>
                                      </p:to>
                                    </p:set>
                                    <p:animEffect transition="in" filter="wipe(up)">
                                      <p:cBhvr>
                                        <p:cTn id="132" dur="500"/>
                                        <p:tgtEl>
                                          <p:spTgt spid="8939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89468"/>
                                        </p:tgtEl>
                                        <p:attrNameLst>
                                          <p:attrName>style.visibility</p:attrName>
                                        </p:attrNameLst>
                                      </p:cBhvr>
                                      <p:to>
                                        <p:strVal val="visible"/>
                                      </p:to>
                                    </p:set>
                                    <p:animEffect transition="in" filter="wipe(left)">
                                      <p:cBhvr>
                                        <p:cTn id="137" dur="500"/>
                                        <p:tgtEl>
                                          <p:spTgt spid="8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8" grpId="0" autoUpdateAnimBg="0"/>
      <p:bldP spid="89101" grpId="0"/>
      <p:bldP spid="89320" grpId="0" animBg="1"/>
      <p:bldP spid="89329" grpId="0" animBg="1"/>
      <p:bldP spid="89338" grpId="0" animBg="1"/>
      <p:bldP spid="89347" grpId="0" animBg="1"/>
      <p:bldP spid="89356" grpId="0" animBg="1"/>
      <p:bldP spid="89357" grpId="0"/>
      <p:bldP spid="89359" grpId="0"/>
      <p:bldP spid="89369" grpId="0" animBg="1"/>
      <p:bldP spid="89389" grpId="0"/>
      <p:bldP spid="89398" grpId="0" animBg="1"/>
      <p:bldP spid="89388" grpId="0"/>
      <p:bldP spid="89360" grpId="0"/>
      <p:bldP spid="89358" grpId="0"/>
      <p:bldP spid="89399" grpId="0"/>
      <p:bldP spid="89378" grpId="0" animBg="1"/>
      <p:bldP spid="89387" grpId="0" animBg="1"/>
      <p:bldP spid="894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5"/>
          <p:cNvSpPr txBox="1">
            <a:spLocks noChangeArrowheads="1"/>
          </p:cNvSpPr>
          <p:nvPr/>
        </p:nvSpPr>
        <p:spPr bwMode="auto">
          <a:xfrm>
            <a:off x="827584" y="116632"/>
            <a:ext cx="2332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latin typeface="Arial" panose="020B0604020202020204" pitchFamily="34" charset="0"/>
              </a:rPr>
              <a:t>第 </a:t>
            </a:r>
            <a:r>
              <a:rPr kumimoji="0" lang="en-US" altLang="zh-CN" sz="2400" dirty="0" smtClean="0">
                <a:latin typeface="Arial" panose="020B0604020202020204" pitchFamily="34" charset="0"/>
              </a:rPr>
              <a:t>6 </a:t>
            </a:r>
            <a:r>
              <a:rPr kumimoji="0" lang="zh-CN" altLang="en-US" sz="2400" dirty="0">
                <a:latin typeface="Arial" panose="020B0604020202020204" pitchFamily="34" charset="0"/>
              </a:rPr>
              <a:t>章  查找</a:t>
            </a:r>
          </a:p>
        </p:txBody>
      </p:sp>
      <p:sp>
        <p:nvSpPr>
          <p:cNvPr id="90118" name="Line 6"/>
          <p:cNvSpPr>
            <a:spLocks noChangeShapeType="1"/>
          </p:cNvSpPr>
          <p:nvPr/>
        </p:nvSpPr>
        <p:spPr bwMode="auto">
          <a:xfrm>
            <a:off x="873621" y="584944"/>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0119" name="Line 7"/>
          <p:cNvSpPr>
            <a:spLocks noChangeShapeType="1"/>
          </p:cNvSpPr>
          <p:nvPr/>
        </p:nvSpPr>
        <p:spPr bwMode="auto">
          <a:xfrm>
            <a:off x="946646" y="1319957"/>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0120" name="Text Box 8"/>
          <p:cNvSpPr txBox="1">
            <a:spLocks noChangeArrowheads="1"/>
          </p:cNvSpPr>
          <p:nvPr/>
        </p:nvSpPr>
        <p:spPr bwMode="auto">
          <a:xfrm>
            <a:off x="862509" y="816719"/>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90121" name="Text Box 9"/>
          <p:cNvSpPr txBox="1">
            <a:spLocks noChangeArrowheads="1"/>
          </p:cNvSpPr>
          <p:nvPr/>
        </p:nvSpPr>
        <p:spPr bwMode="auto">
          <a:xfrm>
            <a:off x="5183684" y="816719"/>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folHlink"/>
                </a:solidFill>
              </a:rPr>
              <a:t>哈希表查找的分析</a:t>
            </a:r>
            <a:endParaRPr lang="zh-CN" altLang="en-US" sz="2400">
              <a:solidFill>
                <a:schemeClr val="folHlink"/>
              </a:solidFill>
              <a:latin typeface="Times New Roman" panose="02020603050405020304" pitchFamily="18" charset="0"/>
            </a:endParaRPr>
          </a:p>
        </p:txBody>
      </p:sp>
      <p:sp>
        <p:nvSpPr>
          <p:cNvPr id="90122" name="Rectangle 10"/>
          <p:cNvSpPr>
            <a:spLocks noChangeArrowheads="1"/>
          </p:cNvSpPr>
          <p:nvPr/>
        </p:nvSpPr>
        <p:spPr bwMode="auto">
          <a:xfrm>
            <a:off x="1222871" y="3551982"/>
            <a:ext cx="705643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5000"/>
              </a:lnSpc>
              <a:buFontTx/>
              <a:buNone/>
            </a:pPr>
            <a:r>
              <a:rPr lang="en-US" altLang="zh-CN" sz="2400">
                <a:solidFill>
                  <a:schemeClr val="hlink"/>
                </a:solidFill>
                <a:latin typeface="楷体_GB2312" pitchFamily="49" charset="-122"/>
                <a:ea typeface="楷体_GB2312" pitchFamily="49" charset="-122"/>
              </a:rPr>
              <a:t>1) </a:t>
            </a:r>
            <a:r>
              <a:rPr lang="zh-CN" altLang="en-US" sz="2400">
                <a:solidFill>
                  <a:schemeClr val="hlink"/>
                </a:solidFill>
                <a:latin typeface="楷体_GB2312" pitchFamily="49" charset="-122"/>
                <a:ea typeface="楷体_GB2312" pitchFamily="49" charset="-122"/>
              </a:rPr>
              <a:t>选用的</a:t>
            </a:r>
            <a:r>
              <a:rPr lang="zh-CN" altLang="en-US" sz="2400">
                <a:solidFill>
                  <a:schemeClr val="folHlink"/>
                </a:solidFill>
                <a:latin typeface="楷体_GB2312" pitchFamily="49" charset="-122"/>
                <a:ea typeface="楷体_GB2312" pitchFamily="49" charset="-122"/>
              </a:rPr>
              <a:t>哈希函数</a:t>
            </a:r>
            <a:r>
              <a:rPr lang="zh-CN" altLang="en-US" sz="2400">
                <a:solidFill>
                  <a:schemeClr val="hlink"/>
                </a:solidFill>
                <a:latin typeface="楷体_GB2312" pitchFamily="49" charset="-122"/>
                <a:ea typeface="楷体_GB2312" pitchFamily="49" charset="-122"/>
              </a:rPr>
              <a:t>；</a:t>
            </a:r>
          </a:p>
          <a:p>
            <a:pPr>
              <a:lnSpc>
                <a:spcPct val="125000"/>
              </a:lnSpc>
              <a:buFontTx/>
              <a:buNone/>
            </a:pPr>
            <a:r>
              <a:rPr lang="en-US" altLang="zh-CN" sz="2400">
                <a:solidFill>
                  <a:schemeClr val="hlink"/>
                </a:solidFill>
                <a:latin typeface="楷体_GB2312" pitchFamily="49" charset="-122"/>
                <a:ea typeface="楷体_GB2312" pitchFamily="49" charset="-122"/>
              </a:rPr>
              <a:t>2) </a:t>
            </a:r>
            <a:r>
              <a:rPr lang="zh-CN" altLang="en-US" sz="2400">
                <a:solidFill>
                  <a:schemeClr val="hlink"/>
                </a:solidFill>
                <a:latin typeface="楷体_GB2312" pitchFamily="49" charset="-122"/>
                <a:ea typeface="楷体_GB2312" pitchFamily="49" charset="-122"/>
              </a:rPr>
              <a:t>选用的</a:t>
            </a:r>
            <a:r>
              <a:rPr lang="zh-CN" altLang="en-US" sz="2400">
                <a:solidFill>
                  <a:schemeClr val="folHlink"/>
                </a:solidFill>
                <a:latin typeface="楷体_GB2312" pitchFamily="49" charset="-122"/>
                <a:ea typeface="楷体_GB2312" pitchFamily="49" charset="-122"/>
              </a:rPr>
              <a:t>处理冲突的方法</a:t>
            </a:r>
            <a:r>
              <a:rPr lang="zh-CN" altLang="en-US" sz="2400">
                <a:solidFill>
                  <a:schemeClr val="hlink"/>
                </a:solidFill>
                <a:latin typeface="楷体_GB2312" pitchFamily="49" charset="-122"/>
                <a:ea typeface="楷体_GB2312" pitchFamily="49" charset="-122"/>
              </a:rPr>
              <a:t>；</a:t>
            </a:r>
          </a:p>
          <a:p>
            <a:pPr>
              <a:lnSpc>
                <a:spcPct val="125000"/>
              </a:lnSpc>
              <a:buFontTx/>
              <a:buNone/>
            </a:pPr>
            <a:r>
              <a:rPr lang="en-US" altLang="zh-CN" sz="2400">
                <a:solidFill>
                  <a:schemeClr val="hlink"/>
                </a:solidFill>
                <a:latin typeface="楷体_GB2312" pitchFamily="49" charset="-122"/>
                <a:ea typeface="楷体_GB2312" pitchFamily="49" charset="-122"/>
              </a:rPr>
              <a:t>3) </a:t>
            </a:r>
            <a:r>
              <a:rPr lang="zh-CN" altLang="en-US" sz="2400">
                <a:solidFill>
                  <a:schemeClr val="hlink"/>
                </a:solidFill>
                <a:latin typeface="楷体_GB2312" pitchFamily="49" charset="-122"/>
                <a:ea typeface="楷体_GB2312" pitchFamily="49" charset="-122"/>
              </a:rPr>
              <a:t>哈希表饱和的程度，装载因子  </a:t>
            </a:r>
          </a:p>
          <a:p>
            <a:pPr>
              <a:lnSpc>
                <a:spcPct val="125000"/>
              </a:lnSpc>
              <a:buFontTx/>
              <a:buNone/>
            </a:pPr>
            <a:r>
              <a:rPr lang="zh-CN" altLang="en-US" sz="2400">
                <a:solidFill>
                  <a:schemeClr val="hlink"/>
                </a:solidFill>
                <a:latin typeface="楷体_GB2312" pitchFamily="49" charset="-122"/>
                <a:ea typeface="楷体_GB2312" pitchFamily="49" charset="-122"/>
              </a:rPr>
              <a:t>       </a:t>
            </a:r>
            <a:r>
              <a:rPr lang="en-US" altLang="zh-CN" sz="2400" i="1">
                <a:solidFill>
                  <a:schemeClr val="folHlink"/>
                </a:solidFill>
                <a:latin typeface="楷体_GB2312" pitchFamily="49" charset="-122"/>
                <a:ea typeface="楷体_GB2312" pitchFamily="49" charset="-122"/>
              </a:rPr>
              <a:t>α=n/m</a:t>
            </a:r>
            <a:r>
              <a:rPr lang="en-US" altLang="zh-CN" sz="2400">
                <a:solidFill>
                  <a:schemeClr val="folHlink"/>
                </a:solidFill>
                <a:latin typeface="楷体_GB2312" pitchFamily="49" charset="-122"/>
                <a:ea typeface="楷体_GB2312" pitchFamily="49" charset="-122"/>
              </a:rPr>
              <a:t> </a:t>
            </a:r>
            <a:r>
              <a:rPr lang="zh-CN" altLang="en-US" sz="2400">
                <a:solidFill>
                  <a:schemeClr val="hlink"/>
                </a:solidFill>
                <a:latin typeface="楷体_GB2312" pitchFamily="49" charset="-122"/>
                <a:ea typeface="楷体_GB2312" pitchFamily="49" charset="-122"/>
              </a:rPr>
              <a:t>值的大小</a:t>
            </a:r>
          </a:p>
          <a:p>
            <a:pPr>
              <a:lnSpc>
                <a:spcPct val="125000"/>
              </a:lnSpc>
              <a:buFontTx/>
              <a:buNone/>
            </a:pPr>
            <a:r>
              <a:rPr lang="zh-CN" altLang="en-US" sz="2400">
                <a:solidFill>
                  <a:schemeClr val="hlink"/>
                </a:solidFill>
                <a:latin typeface="楷体_GB2312" pitchFamily="49" charset="-122"/>
                <a:ea typeface="楷体_GB2312" pitchFamily="49" charset="-122"/>
              </a:rPr>
              <a:t>   （</a:t>
            </a:r>
            <a:r>
              <a:rPr lang="en-US" altLang="zh-CN" sz="2400">
                <a:solidFill>
                  <a:schemeClr val="hlink"/>
                </a:solidFill>
                <a:latin typeface="楷体_GB2312" pitchFamily="49" charset="-122"/>
                <a:ea typeface="楷体_GB2312" pitchFamily="49" charset="-122"/>
              </a:rPr>
              <a:t>n</a:t>
            </a:r>
            <a:r>
              <a:rPr lang="en-US" altLang="zh-CN" sz="2400">
                <a:solidFill>
                  <a:schemeClr val="hlink"/>
                </a:solidFill>
                <a:ea typeface="楷体_GB2312" pitchFamily="49" charset="-122"/>
              </a:rPr>
              <a:t>—</a:t>
            </a:r>
            <a:r>
              <a:rPr lang="zh-CN" altLang="en-US" sz="2400">
                <a:solidFill>
                  <a:schemeClr val="hlink"/>
                </a:solidFill>
                <a:latin typeface="楷体_GB2312" pitchFamily="49" charset="-122"/>
                <a:ea typeface="楷体_GB2312" pitchFamily="49" charset="-122"/>
              </a:rPr>
              <a:t>记录数，</a:t>
            </a:r>
            <a:r>
              <a:rPr lang="en-US" altLang="zh-CN" sz="2400">
                <a:solidFill>
                  <a:schemeClr val="hlink"/>
                </a:solidFill>
                <a:latin typeface="楷体_GB2312" pitchFamily="49" charset="-122"/>
                <a:ea typeface="楷体_GB2312" pitchFamily="49" charset="-122"/>
              </a:rPr>
              <a:t>m</a:t>
            </a:r>
            <a:r>
              <a:rPr lang="en-US" altLang="zh-CN" sz="2400">
                <a:solidFill>
                  <a:schemeClr val="hlink"/>
                </a:solidFill>
                <a:ea typeface="楷体_GB2312" pitchFamily="49" charset="-122"/>
              </a:rPr>
              <a:t>—</a:t>
            </a:r>
            <a:r>
              <a:rPr lang="zh-CN" altLang="en-US" sz="2400">
                <a:solidFill>
                  <a:schemeClr val="hlink"/>
                </a:solidFill>
                <a:latin typeface="楷体_GB2312" pitchFamily="49" charset="-122"/>
                <a:ea typeface="楷体_GB2312" pitchFamily="49" charset="-122"/>
              </a:rPr>
              <a:t>表的长度）</a:t>
            </a:r>
          </a:p>
        </p:txBody>
      </p:sp>
      <p:sp>
        <p:nvSpPr>
          <p:cNvPr id="90123" name="Text Box 11"/>
          <p:cNvSpPr txBox="1">
            <a:spLocks noChangeArrowheads="1"/>
          </p:cNvSpPr>
          <p:nvPr/>
        </p:nvSpPr>
        <p:spPr bwMode="auto">
          <a:xfrm>
            <a:off x="1078409" y="2904282"/>
            <a:ext cx="568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hlink"/>
                </a:solidFill>
                <a:latin typeface="Times New Roman" panose="02020603050405020304" pitchFamily="18" charset="0"/>
              </a:rPr>
              <a:t>决定哈希表查找的</a:t>
            </a:r>
            <a:r>
              <a:rPr lang="en-US" altLang="zh-CN" sz="2400">
                <a:solidFill>
                  <a:schemeClr val="hlink"/>
                </a:solidFill>
                <a:latin typeface="Times New Roman" panose="02020603050405020304" pitchFamily="18" charset="0"/>
              </a:rPr>
              <a:t>ASL</a:t>
            </a:r>
            <a:r>
              <a:rPr lang="zh-CN" altLang="en-US" sz="2400">
                <a:solidFill>
                  <a:schemeClr val="hlink"/>
                </a:solidFill>
                <a:latin typeface="Times New Roman" panose="02020603050405020304" pitchFamily="18" charset="0"/>
              </a:rPr>
              <a:t>的因素：</a:t>
            </a:r>
          </a:p>
        </p:txBody>
      </p:sp>
      <p:sp>
        <p:nvSpPr>
          <p:cNvPr id="90125" name="Text Box 13"/>
          <p:cNvSpPr txBox="1">
            <a:spLocks noChangeArrowheads="1"/>
          </p:cNvSpPr>
          <p:nvPr/>
        </p:nvSpPr>
        <p:spPr bwMode="auto">
          <a:xfrm>
            <a:off x="1006971" y="1608882"/>
            <a:ext cx="7848600"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chemeClr val="hlink"/>
                </a:solidFill>
                <a:latin typeface="Times New Roman" panose="02020603050405020304" pitchFamily="18" charset="0"/>
              </a:rPr>
              <a:t>    </a:t>
            </a:r>
            <a:r>
              <a:rPr lang="zh-CN" altLang="en-US" sz="2400">
                <a:solidFill>
                  <a:schemeClr val="hlink"/>
                </a:solidFill>
                <a:latin typeface="Times New Roman" panose="02020603050405020304" pitchFamily="18" charset="0"/>
              </a:rPr>
              <a:t>从查找过程得知，哈希表查找的</a:t>
            </a:r>
            <a:r>
              <a:rPr lang="zh-CN" altLang="en-US" sz="2400">
                <a:solidFill>
                  <a:schemeClr val="folHlink"/>
                </a:solidFill>
                <a:latin typeface="Times New Roman" panose="02020603050405020304" pitchFamily="18" charset="0"/>
              </a:rPr>
              <a:t>平均比较次数</a:t>
            </a:r>
            <a:r>
              <a:rPr lang="zh-CN" altLang="en-US" sz="2400">
                <a:solidFill>
                  <a:schemeClr val="hlink"/>
                </a:solidFill>
                <a:latin typeface="Times New Roman" panose="02020603050405020304" pitchFamily="18" charset="0"/>
              </a:rPr>
              <a:t>实际上</a:t>
            </a:r>
            <a:r>
              <a:rPr lang="zh-CN" altLang="en-US" sz="2400">
                <a:solidFill>
                  <a:schemeClr val="folHlink"/>
                </a:solidFill>
                <a:latin typeface="Times New Roman" panose="02020603050405020304" pitchFamily="18" charset="0"/>
              </a:rPr>
              <a:t>并不等于零</a:t>
            </a:r>
            <a:r>
              <a:rPr lang="zh-CN" altLang="en-US" sz="2400">
                <a:solidFill>
                  <a:schemeClr val="hlink"/>
                </a:solidFill>
                <a:latin typeface="Times New Roman" panose="02020603050405020304" pitchFamily="18" charset="0"/>
              </a:rPr>
              <a:t>。</a:t>
            </a:r>
          </a:p>
        </p:txBody>
      </p:sp>
    </p:spTree>
    <p:extLst>
      <p:ext uri="{BB962C8B-B14F-4D97-AF65-F5344CB8AC3E}">
        <p14:creationId xmlns:p14="http://schemas.microsoft.com/office/powerpoint/2010/main" val="183834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5"/>
                                        </p:tgtEl>
                                        <p:attrNameLst>
                                          <p:attrName>style.visibility</p:attrName>
                                        </p:attrNameLst>
                                      </p:cBhvr>
                                      <p:to>
                                        <p:strVal val="visible"/>
                                      </p:to>
                                    </p:set>
                                    <p:animEffect transition="in" filter="wipe(left)">
                                      <p:cBhvr>
                                        <p:cTn id="7" dur="500"/>
                                        <p:tgtEl>
                                          <p:spTgt spid="90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23"/>
                                        </p:tgtEl>
                                        <p:attrNameLst>
                                          <p:attrName>style.visibility</p:attrName>
                                        </p:attrNameLst>
                                      </p:cBhvr>
                                      <p:to>
                                        <p:strVal val="visible"/>
                                      </p:to>
                                    </p:set>
                                    <p:animEffect transition="in" filter="wipe(left)">
                                      <p:cBhvr>
                                        <p:cTn id="12" dur="500"/>
                                        <p:tgtEl>
                                          <p:spTgt spid="90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22">
                                            <p:txEl>
                                              <p:pRg st="0" end="0"/>
                                            </p:txEl>
                                          </p:spTgt>
                                        </p:tgtEl>
                                        <p:attrNameLst>
                                          <p:attrName>style.visibility</p:attrName>
                                        </p:attrNameLst>
                                      </p:cBhvr>
                                      <p:to>
                                        <p:strVal val="visible"/>
                                      </p:to>
                                    </p:set>
                                    <p:animEffect transition="in" filter="wipe(left)">
                                      <p:cBhvr>
                                        <p:cTn id="17" dur="500"/>
                                        <p:tgtEl>
                                          <p:spTgt spid="901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22">
                                            <p:txEl>
                                              <p:pRg st="1" end="1"/>
                                            </p:txEl>
                                          </p:spTgt>
                                        </p:tgtEl>
                                        <p:attrNameLst>
                                          <p:attrName>style.visibility</p:attrName>
                                        </p:attrNameLst>
                                      </p:cBhvr>
                                      <p:to>
                                        <p:strVal val="visible"/>
                                      </p:to>
                                    </p:set>
                                    <p:animEffect transition="in" filter="wipe(left)">
                                      <p:cBhvr>
                                        <p:cTn id="22" dur="500"/>
                                        <p:tgtEl>
                                          <p:spTgt spid="9012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2">
                                            <p:txEl>
                                              <p:pRg st="2" end="2"/>
                                            </p:txEl>
                                          </p:spTgt>
                                        </p:tgtEl>
                                        <p:attrNameLst>
                                          <p:attrName>style.visibility</p:attrName>
                                        </p:attrNameLst>
                                      </p:cBhvr>
                                      <p:to>
                                        <p:strVal val="visible"/>
                                      </p:to>
                                    </p:set>
                                    <p:animEffect transition="in" filter="wipe(left)">
                                      <p:cBhvr>
                                        <p:cTn id="27" dur="500"/>
                                        <p:tgtEl>
                                          <p:spTgt spid="9012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22">
                                            <p:txEl>
                                              <p:pRg st="3" end="3"/>
                                            </p:txEl>
                                          </p:spTgt>
                                        </p:tgtEl>
                                        <p:attrNameLst>
                                          <p:attrName>style.visibility</p:attrName>
                                        </p:attrNameLst>
                                      </p:cBhvr>
                                      <p:to>
                                        <p:strVal val="visible"/>
                                      </p:to>
                                    </p:set>
                                    <p:animEffect transition="in" filter="wipe(left)">
                                      <p:cBhvr>
                                        <p:cTn id="32" dur="500"/>
                                        <p:tgtEl>
                                          <p:spTgt spid="9012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2">
                                            <p:txEl>
                                              <p:pRg st="4" end="4"/>
                                            </p:txEl>
                                          </p:spTgt>
                                        </p:tgtEl>
                                        <p:attrNameLst>
                                          <p:attrName>style.visibility</p:attrName>
                                        </p:attrNameLst>
                                      </p:cBhvr>
                                      <p:to>
                                        <p:strVal val="visible"/>
                                      </p:to>
                                    </p:set>
                                    <p:animEffect transition="in" filter="wipe(left)">
                                      <p:cBhvr>
                                        <p:cTn id="37" dur="500"/>
                                        <p:tgtEl>
                                          <p:spTgt spid="90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build="p" autoUpdateAnimBg="0"/>
      <p:bldP spid="90123" grpId="0" autoUpdateAnimBg="0"/>
      <p:bldP spid="9012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769863" y="1561827"/>
            <a:ext cx="3405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hlink"/>
                </a:solidFill>
                <a:latin typeface="Times New Roman" panose="02020603050405020304" pitchFamily="18" charset="0"/>
              </a:rPr>
              <a:t>由分析知：</a:t>
            </a:r>
          </a:p>
        </p:txBody>
      </p:sp>
      <p:sp>
        <p:nvSpPr>
          <p:cNvPr id="91141" name="Text Box 5"/>
          <p:cNvSpPr txBox="1">
            <a:spLocks noChangeArrowheads="1"/>
          </p:cNvSpPr>
          <p:nvPr/>
        </p:nvSpPr>
        <p:spPr bwMode="auto">
          <a:xfrm>
            <a:off x="503163" y="2112690"/>
            <a:ext cx="892968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chemeClr val="hlink"/>
                </a:solidFill>
                <a:latin typeface="Times New Roman" panose="02020603050405020304" pitchFamily="18" charset="0"/>
              </a:rPr>
              <a:t> </a:t>
            </a:r>
            <a:r>
              <a:rPr lang="zh-CN" altLang="en-US" sz="2400">
                <a:solidFill>
                  <a:schemeClr val="hlink"/>
                </a:solidFill>
                <a:latin typeface="Times New Roman" panose="02020603050405020304" pitchFamily="18" charset="0"/>
              </a:rPr>
              <a:t>哈希表的平均查找长度是</a:t>
            </a:r>
            <a:r>
              <a:rPr lang="zh-CN" altLang="en-US" sz="2400">
                <a:solidFill>
                  <a:schemeClr val="folHlink"/>
                </a:solidFill>
                <a:latin typeface="Times New Roman" panose="02020603050405020304" pitchFamily="18" charset="0"/>
              </a:rPr>
              <a:t> </a:t>
            </a:r>
            <a:r>
              <a:rPr lang="zh-CN" altLang="en-US" sz="2400">
                <a:solidFill>
                  <a:schemeClr val="folHlink"/>
                </a:solidFill>
                <a:latin typeface="Times New Roman" panose="02020603050405020304" pitchFamily="18" charset="0"/>
                <a:sym typeface="Symbol" panose="05050102010706020507" pitchFamily="18" charset="2"/>
              </a:rPr>
              <a:t></a:t>
            </a:r>
            <a:r>
              <a:rPr lang="zh-CN" altLang="en-US" sz="2400">
                <a:solidFill>
                  <a:schemeClr val="hlink"/>
                </a:solidFill>
                <a:latin typeface="Times New Roman" panose="02020603050405020304" pitchFamily="18" charset="0"/>
              </a:rPr>
              <a:t> 的函数，而</a:t>
            </a:r>
            <a:r>
              <a:rPr lang="zh-CN" altLang="en-US" sz="2400">
                <a:solidFill>
                  <a:schemeClr val="folHlink"/>
                </a:solidFill>
                <a:latin typeface="Times New Roman" panose="02020603050405020304" pitchFamily="18" charset="0"/>
              </a:rPr>
              <a:t>不</a:t>
            </a:r>
            <a:r>
              <a:rPr lang="zh-CN" altLang="en-US" sz="2400">
                <a:solidFill>
                  <a:schemeClr val="hlink"/>
                </a:solidFill>
                <a:latin typeface="Times New Roman" panose="02020603050405020304" pitchFamily="18" charset="0"/>
              </a:rPr>
              <a:t>是 </a:t>
            </a:r>
            <a:r>
              <a:rPr lang="en-US" altLang="zh-CN" sz="2400" i="1">
                <a:solidFill>
                  <a:schemeClr val="folHlink"/>
                </a:solidFill>
                <a:latin typeface="Times New Roman" panose="02020603050405020304" pitchFamily="18" charset="0"/>
              </a:rPr>
              <a:t>n</a:t>
            </a:r>
            <a:r>
              <a:rPr lang="en-US" altLang="zh-CN" sz="2400">
                <a:solidFill>
                  <a:schemeClr val="folHlink"/>
                </a:solidFill>
                <a:latin typeface="Times New Roman" panose="02020603050405020304" pitchFamily="18" charset="0"/>
              </a:rPr>
              <a:t> </a:t>
            </a:r>
            <a:r>
              <a:rPr lang="zh-CN" altLang="en-US" sz="2400">
                <a:solidFill>
                  <a:schemeClr val="hlink"/>
                </a:solidFill>
                <a:latin typeface="Times New Roman" panose="02020603050405020304" pitchFamily="18" charset="0"/>
              </a:rPr>
              <a:t>的函数。</a:t>
            </a:r>
          </a:p>
        </p:txBody>
      </p:sp>
      <p:sp>
        <p:nvSpPr>
          <p:cNvPr id="91142" name="Text Box 6"/>
          <p:cNvSpPr txBox="1">
            <a:spLocks noChangeArrowheads="1"/>
          </p:cNvSpPr>
          <p:nvPr/>
        </p:nvSpPr>
        <p:spPr bwMode="auto">
          <a:xfrm>
            <a:off x="431726" y="2976290"/>
            <a:ext cx="8929687"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a:solidFill>
                  <a:schemeClr val="hlink"/>
                </a:solidFill>
                <a:latin typeface="Times New Roman" panose="02020603050405020304" pitchFamily="18" charset="0"/>
              </a:rPr>
              <a:t> </a:t>
            </a:r>
            <a:r>
              <a:rPr lang="zh-CN" altLang="en-US" sz="2400">
                <a:solidFill>
                  <a:schemeClr val="hlink"/>
                </a:solidFill>
                <a:latin typeface="Times New Roman" panose="02020603050405020304" pitchFamily="18" charset="0"/>
              </a:rPr>
              <a:t>这说明，用哈希表构造查找表时，可以选择一个</a:t>
            </a:r>
            <a:r>
              <a:rPr lang="zh-CN" altLang="en-US" sz="2400">
                <a:solidFill>
                  <a:schemeClr val="folHlink"/>
                </a:solidFill>
                <a:latin typeface="Times New Roman" panose="02020603050405020304" pitchFamily="18" charset="0"/>
              </a:rPr>
              <a:t>适当</a:t>
            </a:r>
          </a:p>
          <a:p>
            <a:pPr>
              <a:lnSpc>
                <a:spcPct val="125000"/>
              </a:lnSpc>
            </a:pPr>
            <a:r>
              <a:rPr lang="zh-CN" altLang="en-US" sz="2400">
                <a:solidFill>
                  <a:schemeClr val="folHlink"/>
                </a:solidFill>
                <a:latin typeface="Times New Roman" panose="02020603050405020304" pitchFamily="18" charset="0"/>
              </a:rPr>
              <a:t>的装填因子 </a:t>
            </a:r>
            <a:r>
              <a:rPr lang="zh-CN" altLang="en-US" sz="2400">
                <a:solidFill>
                  <a:schemeClr val="folHlink"/>
                </a:solidFill>
                <a:latin typeface="Times New Roman" panose="02020603050405020304" pitchFamily="18" charset="0"/>
                <a:sym typeface="Symbol" panose="05050102010706020507" pitchFamily="18" charset="2"/>
              </a:rPr>
              <a:t></a:t>
            </a:r>
            <a:r>
              <a:rPr lang="zh-CN" altLang="en-US" sz="2400">
                <a:solidFill>
                  <a:schemeClr val="hlink"/>
                </a:solidFill>
                <a:latin typeface="Times New Roman" panose="02020603050405020304" pitchFamily="18" charset="0"/>
              </a:rPr>
              <a:t> ，使得</a:t>
            </a:r>
            <a:r>
              <a:rPr lang="zh-CN" altLang="en-US" sz="2400">
                <a:solidFill>
                  <a:schemeClr val="folHlink"/>
                </a:solidFill>
                <a:latin typeface="Times New Roman" panose="02020603050405020304" pitchFamily="18" charset="0"/>
              </a:rPr>
              <a:t>平均查找长度限定在某个范围内</a:t>
            </a:r>
            <a:r>
              <a:rPr lang="zh-CN" altLang="en-US" sz="2400">
                <a:solidFill>
                  <a:schemeClr val="hlink"/>
                </a:solidFill>
                <a:latin typeface="Times New Roman" panose="02020603050405020304" pitchFamily="18" charset="0"/>
              </a:rPr>
              <a:t>。</a:t>
            </a:r>
          </a:p>
        </p:txBody>
      </p:sp>
      <p:sp>
        <p:nvSpPr>
          <p:cNvPr id="91143" name="Text Box 7"/>
          <p:cNvSpPr txBox="1">
            <a:spLocks noChangeArrowheads="1"/>
          </p:cNvSpPr>
          <p:nvPr/>
        </p:nvSpPr>
        <p:spPr bwMode="auto">
          <a:xfrm>
            <a:off x="2590726" y="4560615"/>
            <a:ext cx="5761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chemeClr val="folHlink"/>
                </a:solidFill>
                <a:latin typeface="Times New Roman" panose="02020603050405020304" pitchFamily="18" charset="0"/>
              </a:rPr>
              <a:t>—— </a:t>
            </a:r>
            <a:r>
              <a:rPr lang="zh-CN" altLang="en-US" sz="2400">
                <a:solidFill>
                  <a:schemeClr val="folHlink"/>
                </a:solidFill>
                <a:latin typeface="Times New Roman" panose="02020603050405020304" pitchFamily="18" charset="0"/>
              </a:rPr>
              <a:t>这是哈希表所特有的特点。</a:t>
            </a:r>
          </a:p>
        </p:txBody>
      </p:sp>
      <p:sp>
        <p:nvSpPr>
          <p:cNvPr id="91146" name="Text Box 10"/>
          <p:cNvSpPr txBox="1">
            <a:spLocks noChangeArrowheads="1"/>
          </p:cNvSpPr>
          <p:nvPr/>
        </p:nvSpPr>
        <p:spPr bwMode="auto">
          <a:xfrm>
            <a:off x="755576" y="188640"/>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91147" name="Line 11"/>
          <p:cNvSpPr>
            <a:spLocks noChangeShapeType="1"/>
          </p:cNvSpPr>
          <p:nvPr/>
        </p:nvSpPr>
        <p:spPr bwMode="auto">
          <a:xfrm>
            <a:off x="801613" y="656952"/>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1148" name="Line 12"/>
          <p:cNvSpPr>
            <a:spLocks noChangeShapeType="1"/>
          </p:cNvSpPr>
          <p:nvPr/>
        </p:nvSpPr>
        <p:spPr bwMode="auto">
          <a:xfrm>
            <a:off x="874638" y="1391965"/>
            <a:ext cx="4237038"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1149" name="Text Box 13"/>
          <p:cNvSpPr txBox="1">
            <a:spLocks noChangeArrowheads="1"/>
          </p:cNvSpPr>
          <p:nvPr/>
        </p:nvSpPr>
        <p:spPr bwMode="auto">
          <a:xfrm>
            <a:off x="790501" y="888727"/>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400" dirty="0" smtClean="0">
                <a:latin typeface="Arial" panose="020B0604020202020204" pitchFamily="34" charset="0"/>
              </a:rPr>
              <a:t>6.4 </a:t>
            </a:r>
            <a:r>
              <a:rPr lang="zh-CN" altLang="en-US" sz="2400" dirty="0"/>
              <a:t>计算式查找法</a:t>
            </a:r>
            <a:r>
              <a:rPr lang="en-US" altLang="zh-CN" sz="2400" dirty="0">
                <a:latin typeface="Times New Roman" panose="02020603050405020304" pitchFamily="18" charset="0"/>
              </a:rPr>
              <a:t>—</a:t>
            </a:r>
            <a:r>
              <a:rPr lang="zh-CN" altLang="en-US" sz="2400" dirty="0"/>
              <a:t>哈希表</a:t>
            </a:r>
          </a:p>
        </p:txBody>
      </p:sp>
      <p:sp>
        <p:nvSpPr>
          <p:cNvPr id="91150" name="Text Box 14"/>
          <p:cNvSpPr txBox="1">
            <a:spLocks noChangeArrowheads="1"/>
          </p:cNvSpPr>
          <p:nvPr/>
        </p:nvSpPr>
        <p:spPr bwMode="auto">
          <a:xfrm>
            <a:off x="5111676" y="888727"/>
            <a:ext cx="3240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folHlink"/>
                </a:solidFill>
              </a:rPr>
              <a:t>哈希表查找的分析</a:t>
            </a:r>
            <a:endParaRPr lang="zh-CN" altLang="en-US" sz="2400">
              <a:solidFill>
                <a:schemeClr val="folHlink"/>
              </a:solidFill>
              <a:latin typeface="Times New Roman" panose="02020603050405020304" pitchFamily="18" charset="0"/>
            </a:endParaRPr>
          </a:p>
        </p:txBody>
      </p:sp>
    </p:spTree>
    <p:extLst>
      <p:ext uri="{BB962C8B-B14F-4D97-AF65-F5344CB8AC3E}">
        <p14:creationId xmlns:p14="http://schemas.microsoft.com/office/powerpoint/2010/main" val="303607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left)">
                                      <p:cBhvr>
                                        <p:cTn id="12" dur="500"/>
                                        <p:tgtEl>
                                          <p:spTgt spid="91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wipe(left)">
                                      <p:cBhvr>
                                        <p:cTn id="17" dur="500"/>
                                        <p:tgtEl>
                                          <p:spTgt spid="911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3"/>
                                        </p:tgtEl>
                                        <p:attrNameLst>
                                          <p:attrName>style.visibility</p:attrName>
                                        </p:attrNameLst>
                                      </p:cBhvr>
                                      <p:to>
                                        <p:strVal val="visible"/>
                                      </p:to>
                                    </p:set>
                                    <p:animEffect transition="in" filter="wipe(left)">
                                      <p:cBhvr>
                                        <p:cTn id="22"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P spid="91141" grpId="0" autoUpdateAnimBg="0"/>
      <p:bldP spid="91142" grpId="0" autoUpdateAnimBg="0"/>
      <p:bldP spid="91143"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FC1F111E-7236-4B5A-AC2C-EF81A880D9F5}"/>
              </a:ext>
            </a:extLst>
          </p:cNvPr>
          <p:cNvSpPr/>
          <p:nvPr/>
        </p:nvSpPr>
        <p:spPr>
          <a:xfrm>
            <a:off x="611560" y="1089858"/>
            <a:ext cx="8208912" cy="4341445"/>
          </a:xfrm>
          <a:prstGeom prst="rect">
            <a:avLst/>
          </a:prstGeom>
        </p:spPr>
        <p:txBody>
          <a:bodyPr wrap="square">
            <a:spAutoFit/>
          </a:bodyPr>
          <a:lstStyle/>
          <a:p>
            <a:pPr lvl="0" algn="just">
              <a:lnSpc>
                <a:spcPct val="150000"/>
              </a:lnSpc>
              <a:spcAft>
                <a:spcPts val="0"/>
              </a:spcAft>
            </a:pPr>
            <a:r>
              <a:rPr lang="zh-CN" altLang="en-US" sz="2000"/>
              <a:t>练习题</a:t>
            </a:r>
            <a:endParaRPr lang="en-US" altLang="zh-CN" sz="2000"/>
          </a:p>
          <a:p>
            <a:pPr fontAlgn="b"/>
            <a:r>
              <a:rPr lang="en-US" altLang="zh-CN" sz="2000"/>
              <a:t>5.</a:t>
            </a:r>
            <a:r>
              <a:rPr lang="zh-CN" altLang="zh-CN" sz="2000"/>
              <a:t>对包含</a:t>
            </a:r>
            <a:r>
              <a:rPr lang="en-US" altLang="zh-CN" sz="2000"/>
              <a:t> N </a:t>
            </a:r>
            <a:r>
              <a:rPr lang="zh-CN" altLang="zh-CN" sz="2000"/>
              <a:t>个元素的散列表进行检索，平均检索长度是（</a:t>
            </a:r>
            <a:r>
              <a:rPr lang="en-US" altLang="zh-CN" sz="2000"/>
              <a:t>   </a:t>
            </a:r>
            <a:r>
              <a:rPr lang="zh-CN" altLang="zh-CN" sz="2000"/>
              <a:t>）。</a:t>
            </a:r>
            <a:r>
              <a:rPr lang="en-US" altLang="zh-CN" sz="2000"/>
              <a:t>    2010</a:t>
            </a:r>
            <a:endParaRPr lang="zh-CN" altLang="zh-CN" sz="2000"/>
          </a:p>
          <a:p>
            <a:pPr fontAlgn="b"/>
            <a:r>
              <a:rPr lang="en-US" altLang="zh-CN" sz="2000"/>
              <a:t>A</a:t>
            </a:r>
            <a:r>
              <a:rPr lang="zh-CN" altLang="zh-CN" sz="2000"/>
              <a:t>、</a:t>
            </a:r>
            <a:r>
              <a:rPr lang="en-US" altLang="zh-CN" sz="2000"/>
              <a:t>O(log2N)  B</a:t>
            </a:r>
            <a:r>
              <a:rPr lang="zh-CN" altLang="zh-CN" sz="2000"/>
              <a:t>、</a:t>
            </a:r>
            <a:r>
              <a:rPr lang="en-US" altLang="zh-CN" sz="2000"/>
              <a:t>O(N)   C</a:t>
            </a:r>
            <a:r>
              <a:rPr lang="zh-CN" altLang="zh-CN" sz="2000"/>
              <a:t>、不直接依赖于</a:t>
            </a:r>
            <a:r>
              <a:rPr lang="en-US" altLang="zh-CN" sz="2000"/>
              <a:t> N   D</a:t>
            </a:r>
            <a:r>
              <a:rPr lang="zh-CN" altLang="zh-CN" sz="2000"/>
              <a:t>、上述三者都不是</a:t>
            </a:r>
          </a:p>
          <a:p>
            <a:pPr lvl="0" algn="just">
              <a:lnSpc>
                <a:spcPct val="150000"/>
              </a:lnSpc>
              <a:spcAft>
                <a:spcPts val="0"/>
              </a:spcAft>
            </a:pPr>
            <a:endParaRPr lang="zh-CN" altLang="en-US" sz="2000"/>
          </a:p>
          <a:p>
            <a:pPr lvl="0" algn="just">
              <a:lnSpc>
                <a:spcPct val="150000"/>
              </a:lnSpc>
              <a:spcAft>
                <a:spcPts val="0"/>
              </a:spcAft>
            </a:pPr>
            <a:r>
              <a:rPr lang="en-US" altLang="zh-CN" sz="2000"/>
              <a:t>9.</a:t>
            </a:r>
            <a:r>
              <a:rPr lang="zh-CN" altLang="en-US" sz="2000"/>
              <a:t>下列说法中错误的（       ）。                                      </a:t>
            </a:r>
            <a:r>
              <a:rPr lang="en-US" altLang="zh-CN" sz="2000"/>
              <a:t>2011</a:t>
            </a:r>
          </a:p>
          <a:p>
            <a:pPr lvl="0" algn="just">
              <a:lnSpc>
                <a:spcPct val="150000"/>
              </a:lnSpc>
              <a:spcAft>
                <a:spcPts val="0"/>
              </a:spcAft>
            </a:pPr>
            <a:r>
              <a:rPr lang="en-US" altLang="zh-CN" sz="2000"/>
              <a:t>A</a:t>
            </a:r>
            <a:r>
              <a:rPr lang="zh-CN" altLang="en-US" sz="2000"/>
              <a:t>、</a:t>
            </a:r>
            <a:r>
              <a:rPr lang="en-US" altLang="zh-CN" sz="2000"/>
              <a:t>n </a:t>
            </a:r>
            <a:r>
              <a:rPr lang="zh-CN" altLang="en-US" sz="2000"/>
              <a:t>个结点的树的各结点度数之和为 </a:t>
            </a:r>
            <a:r>
              <a:rPr lang="en-US" altLang="zh-CN" sz="2000"/>
              <a:t>n-1 </a:t>
            </a:r>
          </a:p>
          <a:p>
            <a:pPr lvl="0" algn="just">
              <a:lnSpc>
                <a:spcPct val="150000"/>
              </a:lnSpc>
              <a:spcAft>
                <a:spcPts val="0"/>
              </a:spcAft>
            </a:pPr>
            <a:r>
              <a:rPr lang="en-US" altLang="zh-CN" sz="2000"/>
              <a:t>B</a:t>
            </a:r>
            <a:r>
              <a:rPr lang="zh-CN" altLang="en-US" sz="2000"/>
              <a:t>、</a:t>
            </a:r>
            <a:r>
              <a:rPr lang="en-US" altLang="zh-CN" sz="2000"/>
              <a:t>n </a:t>
            </a:r>
            <a:r>
              <a:rPr lang="zh-CN" altLang="en-US" sz="2000"/>
              <a:t>个结点的无向图最多有 </a:t>
            </a:r>
            <a:r>
              <a:rPr lang="en-US" altLang="zh-CN" sz="2000"/>
              <a:t>n(n-1)</a:t>
            </a:r>
            <a:r>
              <a:rPr lang="zh-CN" altLang="en-US" sz="2000"/>
              <a:t>条边</a:t>
            </a:r>
            <a:endParaRPr lang="en-US" altLang="zh-CN" sz="2000"/>
          </a:p>
          <a:p>
            <a:pPr lvl="0" algn="just">
              <a:lnSpc>
                <a:spcPct val="150000"/>
              </a:lnSpc>
              <a:spcAft>
                <a:spcPts val="0"/>
              </a:spcAft>
            </a:pPr>
            <a:r>
              <a:rPr lang="en-US" altLang="zh-CN" sz="2000"/>
              <a:t>C</a:t>
            </a:r>
            <a:r>
              <a:rPr lang="zh-CN" altLang="en-US" sz="2000"/>
              <a:t>、用邻接矩阵存储图时所需存储空间大小与图的结点数有关，与边数无关</a:t>
            </a:r>
          </a:p>
          <a:p>
            <a:pPr lvl="0" algn="just">
              <a:lnSpc>
                <a:spcPct val="150000"/>
              </a:lnSpc>
              <a:spcAft>
                <a:spcPts val="0"/>
              </a:spcAft>
            </a:pPr>
            <a:r>
              <a:rPr lang="en-US" altLang="zh-CN" sz="2000"/>
              <a:t>D</a:t>
            </a:r>
            <a:r>
              <a:rPr lang="zh-CN" altLang="en-US" sz="2000"/>
              <a:t>、散列表中碰撞的可能性大小与负载因子有关</a:t>
            </a:r>
          </a:p>
        </p:txBody>
      </p:sp>
    </p:spTree>
    <p:extLst>
      <p:ext uri="{BB962C8B-B14F-4D97-AF65-F5344CB8AC3E}">
        <p14:creationId xmlns:p14="http://schemas.microsoft.com/office/powerpoint/2010/main" val="22027513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FC1F111E-7236-4B5A-AC2C-EF81A880D9F5}"/>
              </a:ext>
            </a:extLst>
          </p:cNvPr>
          <p:cNvSpPr/>
          <p:nvPr/>
        </p:nvSpPr>
        <p:spPr>
          <a:xfrm>
            <a:off x="467544" y="1103010"/>
            <a:ext cx="8208912" cy="5113644"/>
          </a:xfrm>
          <a:prstGeom prst="rect">
            <a:avLst/>
          </a:prstGeom>
        </p:spPr>
        <p:txBody>
          <a:bodyPr wrap="square">
            <a:spAutoFit/>
          </a:bodyPr>
          <a:lstStyle/>
          <a:p>
            <a:pPr lvl="0" algn="just">
              <a:lnSpc>
                <a:spcPct val="150000"/>
              </a:lnSpc>
              <a:spcAft>
                <a:spcPts val="0"/>
              </a:spcAft>
            </a:pPr>
            <a:r>
              <a:rPr lang="en-US" altLang="zh-CN" sz="2000"/>
              <a:t>1</a:t>
            </a:r>
            <a:r>
              <a:rPr lang="zh-CN" altLang="en-US" sz="2000"/>
              <a:t>、（</a:t>
            </a:r>
            <a:r>
              <a:rPr lang="en-US" altLang="zh-CN" sz="2000"/>
              <a:t>10 </a:t>
            </a:r>
            <a:r>
              <a:rPr lang="zh-CN" altLang="en-US" sz="2000"/>
              <a:t>分）已知待散列存储的关键字序列为（</a:t>
            </a:r>
            <a:r>
              <a:rPr lang="en-US" altLang="zh-CN" sz="2000"/>
              <a:t>4</a:t>
            </a:r>
            <a:r>
              <a:rPr lang="zh-CN" altLang="en-US" sz="2000"/>
              <a:t>，</a:t>
            </a:r>
            <a:r>
              <a:rPr lang="en-US" altLang="zh-CN" sz="2000"/>
              <a:t>15</a:t>
            </a:r>
            <a:r>
              <a:rPr lang="zh-CN" altLang="en-US" sz="2000"/>
              <a:t>，</a:t>
            </a:r>
            <a:r>
              <a:rPr lang="en-US" altLang="zh-CN" sz="2000"/>
              <a:t>38</a:t>
            </a:r>
            <a:r>
              <a:rPr lang="zh-CN" altLang="en-US" sz="2000"/>
              <a:t>，</a:t>
            </a:r>
            <a:r>
              <a:rPr lang="en-US" altLang="zh-CN" sz="2000"/>
              <a:t>49</a:t>
            </a:r>
            <a:r>
              <a:rPr lang="zh-CN" altLang="en-US" sz="2000"/>
              <a:t>，</a:t>
            </a:r>
            <a:r>
              <a:rPr lang="en-US" altLang="zh-CN" sz="2000"/>
              <a:t>33</a:t>
            </a:r>
            <a:r>
              <a:rPr lang="zh-CN" altLang="en-US" sz="2000"/>
              <a:t>，</a:t>
            </a:r>
            <a:r>
              <a:rPr lang="en-US" altLang="zh-CN" sz="2000"/>
              <a:t>60</a:t>
            </a:r>
            <a:r>
              <a:rPr lang="zh-CN" altLang="en-US" sz="2000"/>
              <a:t>，</a:t>
            </a:r>
            <a:r>
              <a:rPr lang="en-US" altLang="zh-CN" sz="2000"/>
              <a:t>27</a:t>
            </a:r>
            <a:r>
              <a:rPr lang="zh-CN" altLang="en-US" sz="2000"/>
              <a:t>，</a:t>
            </a:r>
            <a:r>
              <a:rPr lang="en-US" altLang="zh-CN" sz="2000"/>
              <a:t>71</a:t>
            </a:r>
            <a:r>
              <a:rPr lang="zh-CN" altLang="en-US" sz="2000"/>
              <a:t>），哈希函数为 </a:t>
            </a:r>
            <a:r>
              <a:rPr lang="en-US" altLang="zh-CN" sz="2000"/>
              <a:t>H(key)=key MOD 11</a:t>
            </a:r>
            <a:r>
              <a:rPr lang="zh-CN" altLang="en-US" sz="2000"/>
              <a:t>，哈希表 </a:t>
            </a:r>
            <a:r>
              <a:rPr lang="en-US" altLang="zh-CN" sz="2000"/>
              <a:t>HT </a:t>
            </a:r>
            <a:r>
              <a:rPr lang="zh-CN" altLang="en-US" sz="2000"/>
              <a:t>的长度为 </a:t>
            </a:r>
            <a:r>
              <a:rPr lang="en-US" altLang="zh-CN" sz="2000"/>
              <a:t>11</a:t>
            </a:r>
            <a:r>
              <a:rPr lang="zh-CN" altLang="en-US" sz="2000"/>
              <a:t>，采用二次探测在散列法（</a:t>
            </a:r>
            <a:r>
              <a:rPr lang="en-US" altLang="zh-CN" sz="2000"/>
              <a:t>di = 1</a:t>
            </a:r>
            <a:r>
              <a:rPr lang="en-US" altLang="zh-CN" sz="2000" baseline="30000"/>
              <a:t>2</a:t>
            </a:r>
            <a:r>
              <a:rPr lang="en-US" altLang="zh-CN" sz="2000"/>
              <a:t>,-1</a:t>
            </a:r>
            <a:r>
              <a:rPr lang="en-US" altLang="zh-CN" sz="2000" baseline="30000"/>
              <a:t>2</a:t>
            </a:r>
            <a:r>
              <a:rPr lang="en-US" altLang="zh-CN" sz="2000"/>
              <a:t>,2</a:t>
            </a:r>
            <a:r>
              <a:rPr lang="en-US" altLang="zh-CN" sz="2000" baseline="30000"/>
              <a:t>2</a:t>
            </a:r>
            <a:r>
              <a:rPr lang="en-US" altLang="zh-CN" sz="2000"/>
              <a:t>,-2</a:t>
            </a:r>
            <a:r>
              <a:rPr lang="en-US" altLang="zh-CN" sz="2000" baseline="30000"/>
              <a:t>2</a:t>
            </a:r>
            <a:r>
              <a:rPr lang="en-US" altLang="zh-CN" sz="2000"/>
              <a:t>,3</a:t>
            </a:r>
            <a:r>
              <a:rPr lang="en-US" altLang="zh-CN" sz="2000" baseline="30000"/>
              <a:t>2</a:t>
            </a:r>
            <a:r>
              <a:rPr lang="en-US" altLang="zh-CN" sz="2000"/>
              <a:t>, …</a:t>
            </a:r>
            <a:r>
              <a:rPr lang="zh-CN" altLang="en-US" sz="2000"/>
              <a:t>）解决冲突，试构造此哈希表，并求出在等概率情况下查找成功的平均查找长度。        </a:t>
            </a:r>
            <a:r>
              <a:rPr lang="en-US" altLang="zh-CN" sz="2000"/>
              <a:t>2011</a:t>
            </a:r>
          </a:p>
          <a:p>
            <a:pPr lvl="0" algn="just">
              <a:lnSpc>
                <a:spcPct val="150000"/>
              </a:lnSpc>
              <a:spcAft>
                <a:spcPts val="0"/>
              </a:spcAft>
            </a:pPr>
            <a:endParaRPr lang="en-US" altLang="zh-CN" sz="2000"/>
          </a:p>
          <a:p>
            <a:pPr lvl="0" algn="just">
              <a:lnSpc>
                <a:spcPct val="150000"/>
              </a:lnSpc>
              <a:spcAft>
                <a:spcPts val="0"/>
              </a:spcAft>
            </a:pPr>
            <a:r>
              <a:rPr lang="en-US" altLang="zh-CN" sz="2000"/>
              <a:t>3</a:t>
            </a:r>
            <a:r>
              <a:rPr lang="zh-CN" altLang="en-US" sz="2000"/>
              <a:t>、（</a:t>
            </a:r>
            <a:r>
              <a:rPr lang="en-US" altLang="zh-CN" sz="2000"/>
              <a:t>15 </a:t>
            </a:r>
            <a:r>
              <a:rPr lang="zh-CN" altLang="en-US" sz="2000"/>
              <a:t>分）设一组关键字序列                       </a:t>
            </a:r>
            <a:r>
              <a:rPr lang="en-US" altLang="zh-CN" sz="2000"/>
              <a:t>2013</a:t>
            </a:r>
          </a:p>
          <a:p>
            <a:pPr lvl="0" algn="just">
              <a:lnSpc>
                <a:spcPct val="150000"/>
              </a:lnSpc>
              <a:spcAft>
                <a:spcPts val="0"/>
              </a:spcAft>
            </a:pPr>
            <a:r>
              <a:rPr lang="en-US" altLang="zh-CN" sz="2000"/>
              <a:t>KEY=[39,36,28,38,44,15,42,12,06,25]</a:t>
            </a:r>
            <a:r>
              <a:rPr lang="zh-CN" altLang="en-US" sz="2000"/>
              <a:t>，</a:t>
            </a:r>
          </a:p>
          <a:p>
            <a:pPr lvl="0" algn="just">
              <a:lnSpc>
                <a:spcPct val="150000"/>
              </a:lnSpc>
              <a:spcAft>
                <a:spcPts val="0"/>
              </a:spcAft>
            </a:pPr>
            <a:r>
              <a:rPr lang="zh-CN" altLang="en-US" sz="2000"/>
              <a:t>选择哈希函数为 </a:t>
            </a:r>
            <a:r>
              <a:rPr lang="en-US" altLang="zh-CN" sz="2000"/>
              <a:t>H(KEY)=KEY%13</a:t>
            </a:r>
            <a:r>
              <a:rPr lang="zh-CN" altLang="en-US" sz="2000"/>
              <a:t>，表长为 </a:t>
            </a:r>
            <a:r>
              <a:rPr lang="en-US" altLang="zh-CN" sz="2000"/>
              <a:t>13</a:t>
            </a:r>
            <a:r>
              <a:rPr lang="zh-CN" altLang="en-US" sz="2000"/>
              <a:t>，下标范围 </a:t>
            </a:r>
            <a:r>
              <a:rPr lang="en-US" altLang="zh-CN" sz="2000"/>
              <a:t>0 </a:t>
            </a:r>
            <a:r>
              <a:rPr lang="zh-CN" altLang="en-US" sz="2000"/>
              <a:t>到 </a:t>
            </a:r>
            <a:r>
              <a:rPr lang="en-US" altLang="zh-CN" sz="2000"/>
              <a:t>12</a:t>
            </a:r>
            <a:r>
              <a:rPr lang="zh-CN" altLang="en-US" sz="2000"/>
              <a:t>，请画出分别用线性探测再散列和链地址法处理冲突时所构造的哈希表。</a:t>
            </a:r>
          </a:p>
          <a:p>
            <a:pPr lvl="0" algn="just">
              <a:lnSpc>
                <a:spcPct val="150000"/>
              </a:lnSpc>
              <a:spcAft>
                <a:spcPts val="0"/>
              </a:spcAft>
            </a:pPr>
            <a:endParaRPr lang="en-US" altLang="zh-CN" sz="2000"/>
          </a:p>
        </p:txBody>
      </p:sp>
    </p:spTree>
    <p:extLst>
      <p:ext uri="{BB962C8B-B14F-4D97-AF65-F5344CB8AC3E}">
        <p14:creationId xmlns:p14="http://schemas.microsoft.com/office/powerpoint/2010/main" val="20122058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FC1F111E-7236-4B5A-AC2C-EF81A880D9F5}"/>
              </a:ext>
            </a:extLst>
          </p:cNvPr>
          <p:cNvSpPr/>
          <p:nvPr/>
        </p:nvSpPr>
        <p:spPr>
          <a:xfrm>
            <a:off x="467544" y="1268760"/>
            <a:ext cx="8208912" cy="2343655"/>
          </a:xfrm>
          <a:prstGeom prst="rect">
            <a:avLst/>
          </a:prstGeom>
        </p:spPr>
        <p:txBody>
          <a:bodyPr wrap="square">
            <a:spAutoFit/>
          </a:bodyPr>
          <a:lstStyle/>
          <a:p>
            <a:pPr lvl="0" algn="just">
              <a:lnSpc>
                <a:spcPct val="150000"/>
              </a:lnSpc>
              <a:spcAft>
                <a:spcPts val="0"/>
              </a:spcAft>
            </a:pPr>
            <a:r>
              <a:rPr lang="en-US" altLang="zh-CN" sz="2000"/>
              <a:t>4</a:t>
            </a:r>
            <a:r>
              <a:rPr lang="zh-CN" altLang="en-US" sz="2000"/>
              <a:t>、（</a:t>
            </a:r>
            <a:r>
              <a:rPr lang="en-US" altLang="zh-CN" sz="2000"/>
              <a:t>10 </a:t>
            </a:r>
            <a:r>
              <a:rPr lang="zh-CN" altLang="en-US" sz="2000"/>
              <a:t>分）已知带散列存储的关键字序列为（</a:t>
            </a:r>
            <a:r>
              <a:rPr lang="en-US" altLang="zh-CN" sz="2000"/>
              <a:t>4</a:t>
            </a:r>
            <a:r>
              <a:rPr lang="zh-CN" altLang="en-US" sz="2000"/>
              <a:t>，</a:t>
            </a:r>
            <a:r>
              <a:rPr lang="en-US" altLang="zh-CN" sz="2000"/>
              <a:t>16</a:t>
            </a:r>
            <a:r>
              <a:rPr lang="zh-CN" altLang="en-US" sz="2000"/>
              <a:t>，</a:t>
            </a:r>
            <a:r>
              <a:rPr lang="en-US" altLang="zh-CN" sz="2000"/>
              <a:t>38</a:t>
            </a:r>
            <a:r>
              <a:rPr lang="zh-CN" altLang="en-US" sz="2000"/>
              <a:t>，</a:t>
            </a:r>
            <a:r>
              <a:rPr lang="en-US" altLang="zh-CN" sz="2000"/>
              <a:t>51</a:t>
            </a:r>
            <a:r>
              <a:rPr lang="zh-CN" altLang="en-US" sz="2000"/>
              <a:t>，</a:t>
            </a:r>
            <a:r>
              <a:rPr lang="en-US" altLang="zh-CN" sz="2000"/>
              <a:t>64</a:t>
            </a:r>
            <a:r>
              <a:rPr lang="zh-CN" altLang="en-US" sz="2000"/>
              <a:t>，</a:t>
            </a:r>
            <a:r>
              <a:rPr lang="en-US" altLang="zh-CN" sz="2000"/>
              <a:t>77</a:t>
            </a:r>
            <a:r>
              <a:rPr lang="zh-CN" altLang="en-US" sz="2000"/>
              <a:t>），哈希函数为 </a:t>
            </a:r>
            <a:r>
              <a:rPr lang="en-US" altLang="zh-CN" sz="2000"/>
              <a:t>H</a:t>
            </a:r>
            <a:r>
              <a:rPr lang="zh-CN" altLang="en-US" sz="2000"/>
              <a:t>（</a:t>
            </a:r>
            <a:r>
              <a:rPr lang="en-US" altLang="zh-CN" sz="2000"/>
              <a:t>key</a:t>
            </a:r>
            <a:r>
              <a:rPr lang="zh-CN" altLang="en-US" sz="2000"/>
              <a:t>）</a:t>
            </a:r>
            <a:r>
              <a:rPr lang="en-US" altLang="zh-CN" sz="2000"/>
              <a:t>=k MOD 13</a:t>
            </a:r>
            <a:r>
              <a:rPr lang="zh-CN" altLang="en-US" sz="2000"/>
              <a:t>，采用二次探测在散列法（</a:t>
            </a:r>
            <a:r>
              <a:rPr lang="en-US" altLang="zh-CN" sz="2000"/>
              <a:t>di = 1,-1,2</a:t>
            </a:r>
            <a:r>
              <a:rPr lang="en-US" altLang="zh-CN" sz="2000" baseline="30000"/>
              <a:t>2</a:t>
            </a:r>
            <a:r>
              <a:rPr lang="en-US" altLang="zh-CN" sz="2000"/>
              <a:t>,-2</a:t>
            </a:r>
            <a:r>
              <a:rPr lang="en-US" altLang="zh-CN" sz="2000" baseline="30000"/>
              <a:t>2</a:t>
            </a:r>
            <a:r>
              <a:rPr lang="en-US" altLang="zh-CN" sz="2000"/>
              <a:t>, …</a:t>
            </a:r>
            <a:r>
              <a:rPr lang="zh-CN" altLang="en-US" sz="2000"/>
              <a:t>）解决冲突，试构造此哈希表，并求出在等概率情况下查找成功的平均查找长度。                      </a:t>
            </a:r>
            <a:r>
              <a:rPr lang="en-US" altLang="zh-CN" sz="2000"/>
              <a:t>2014</a:t>
            </a:r>
          </a:p>
          <a:p>
            <a:pPr lvl="0" algn="just">
              <a:lnSpc>
                <a:spcPct val="150000"/>
              </a:lnSpc>
              <a:spcAft>
                <a:spcPts val="0"/>
              </a:spcAft>
            </a:pPr>
            <a:endParaRPr lang="en-US" altLang="zh-CN" sz="2000"/>
          </a:p>
        </p:txBody>
      </p:sp>
    </p:spTree>
    <p:extLst>
      <p:ext uri="{BB962C8B-B14F-4D97-AF65-F5344CB8AC3E}">
        <p14:creationId xmlns:p14="http://schemas.microsoft.com/office/powerpoint/2010/main" val="1983923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1908175" y="1844675"/>
            <a:ext cx="5616575" cy="2800350"/>
          </a:xfrm>
          <a:prstGeom prst="rect">
            <a:avLst/>
          </a:prstGeom>
          <a:noFill/>
          <a:ln w="9525">
            <a:noFill/>
            <a:miter lim="800000"/>
            <a:headEnd/>
            <a:tailEnd/>
          </a:ln>
        </p:spPr>
        <p:txBody>
          <a:bodyPr>
            <a:spAutoFit/>
          </a:bodyPr>
          <a:lstStyle/>
          <a:p>
            <a:pPr algn="ctr"/>
            <a:r>
              <a:rPr lang="en-US" altLang="zh-CN" sz="8800" b="1" dirty="0">
                <a:latin typeface="仿宋" pitchFamily="49" charset="-122"/>
                <a:ea typeface="仿宋" pitchFamily="49" charset="-122"/>
              </a:rPr>
              <a:t>The end!</a:t>
            </a:r>
          </a:p>
          <a:p>
            <a:pPr algn="ctr"/>
            <a:r>
              <a:rPr lang="en-US" altLang="zh-CN" sz="8800" b="1" dirty="0">
                <a:latin typeface="仿宋" pitchFamily="49" charset="-122"/>
                <a:ea typeface="仿宋" pitchFamily="49" charset="-122"/>
              </a:rPr>
              <a:t>thanks!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790501" y="1032743"/>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dirty="0" smtClean="0">
                <a:latin typeface="Arial" panose="020B0604020202020204" pitchFamily="34" charset="0"/>
              </a:rPr>
              <a:t>6.2  </a:t>
            </a:r>
            <a:r>
              <a:rPr lang="zh-CN" altLang="en-US" sz="2800" dirty="0"/>
              <a:t>基于线性表的查找 </a:t>
            </a:r>
          </a:p>
        </p:txBody>
      </p:sp>
      <p:sp>
        <p:nvSpPr>
          <p:cNvPr id="9222" name="Text Box 6"/>
          <p:cNvSpPr txBox="1">
            <a:spLocks noChangeArrowheads="1"/>
          </p:cNvSpPr>
          <p:nvPr/>
        </p:nvSpPr>
        <p:spPr bwMode="auto">
          <a:xfrm>
            <a:off x="755576" y="332656"/>
            <a:ext cx="2332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dirty="0">
                <a:latin typeface="Arial" panose="020B0604020202020204" pitchFamily="34" charset="0"/>
              </a:rPr>
              <a:t>第 </a:t>
            </a:r>
            <a:r>
              <a:rPr kumimoji="0" lang="en-US" altLang="zh-CN" sz="2800" dirty="0" smtClean="0">
                <a:latin typeface="Arial" panose="020B0604020202020204" pitchFamily="34" charset="0"/>
              </a:rPr>
              <a:t>6 </a:t>
            </a:r>
            <a:r>
              <a:rPr kumimoji="0" lang="zh-CN" altLang="en-US" sz="2800" dirty="0">
                <a:latin typeface="Arial" panose="020B0604020202020204" pitchFamily="34" charset="0"/>
              </a:rPr>
              <a:t>章  查找</a:t>
            </a:r>
          </a:p>
        </p:txBody>
      </p:sp>
      <p:sp>
        <p:nvSpPr>
          <p:cNvPr id="9223" name="Line 7"/>
          <p:cNvSpPr>
            <a:spLocks noChangeShapeType="1"/>
          </p:cNvSpPr>
          <p:nvPr/>
        </p:nvSpPr>
        <p:spPr bwMode="auto">
          <a:xfrm>
            <a:off x="801613" y="800968"/>
            <a:ext cx="2133600" cy="0"/>
          </a:xfrm>
          <a:prstGeom prst="line">
            <a:avLst/>
          </a:prstGeom>
          <a:noFill/>
          <a:ln w="762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4" name="Line 8"/>
          <p:cNvSpPr>
            <a:spLocks noChangeShapeType="1"/>
          </p:cNvSpPr>
          <p:nvPr/>
        </p:nvSpPr>
        <p:spPr bwMode="auto">
          <a:xfrm>
            <a:off x="803201" y="1535981"/>
            <a:ext cx="3732212" cy="0"/>
          </a:xfrm>
          <a:prstGeom prst="line">
            <a:avLst/>
          </a:prstGeom>
          <a:noFill/>
          <a:ln w="539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5" name="Text Box 9">
            <a:hlinkClick r:id="" action="ppaction://hlinkshowjump?jump=nextslide" highlightClick="1"/>
          </p:cNvPr>
          <p:cNvSpPr txBox="1">
            <a:spLocks noChangeArrowheads="1"/>
          </p:cNvSpPr>
          <p:nvPr/>
        </p:nvSpPr>
        <p:spPr bwMode="auto">
          <a:xfrm>
            <a:off x="2576438" y="2112243"/>
            <a:ext cx="2606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a:t>①</a:t>
            </a:r>
            <a:r>
              <a:rPr lang="zh-CN" altLang="en-US">
                <a:latin typeface="Times New Roman" panose="02020603050405020304" pitchFamily="18" charset="0"/>
              </a:rPr>
              <a:t>顺序查找</a:t>
            </a:r>
          </a:p>
        </p:txBody>
      </p:sp>
      <p:sp>
        <p:nvSpPr>
          <p:cNvPr id="9226" name="Text Box 10">
            <a:hlinkClick r:id="rId2" action="ppaction://hlinksldjump" highlightClick="1"/>
          </p:cNvPr>
          <p:cNvSpPr txBox="1">
            <a:spLocks noChangeArrowheads="1"/>
          </p:cNvSpPr>
          <p:nvPr/>
        </p:nvSpPr>
        <p:spPr bwMode="auto">
          <a:xfrm>
            <a:off x="2576438" y="2932981"/>
            <a:ext cx="246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a:t>②</a:t>
            </a:r>
            <a:r>
              <a:rPr lang="zh-CN" altLang="en-US">
                <a:latin typeface="Times New Roman" panose="02020603050405020304" pitchFamily="18" charset="0"/>
              </a:rPr>
              <a:t>折半查找</a:t>
            </a:r>
          </a:p>
        </p:txBody>
      </p:sp>
      <p:sp>
        <p:nvSpPr>
          <p:cNvPr id="9227" name="Text Box 11">
            <a:hlinkClick r:id="" action="ppaction://noaction" highlightClick="1"/>
          </p:cNvPr>
          <p:cNvSpPr txBox="1">
            <a:spLocks noChangeArrowheads="1"/>
          </p:cNvSpPr>
          <p:nvPr/>
        </p:nvSpPr>
        <p:spPr bwMode="auto">
          <a:xfrm>
            <a:off x="2576438" y="3739431"/>
            <a:ext cx="246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a:t>③</a:t>
            </a:r>
            <a:r>
              <a:rPr lang="zh-CN" altLang="en-US">
                <a:latin typeface="Times New Roman" panose="02020603050405020304" pitchFamily="18" charset="0"/>
              </a:rPr>
              <a:t>分块查找</a:t>
            </a:r>
          </a:p>
        </p:txBody>
      </p:sp>
    </p:spTree>
    <p:extLst>
      <p:ext uri="{BB962C8B-B14F-4D97-AF65-F5344CB8AC3E}">
        <p14:creationId xmlns:p14="http://schemas.microsoft.com/office/powerpoint/2010/main" val="2006955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wipe(up)">
                                      <p:cBhvr>
                                        <p:cTn id="7" dur="500"/>
                                        <p:tgtEl>
                                          <p:spTgt spid="922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226"/>
                                        </p:tgtEl>
                                        <p:attrNameLst>
                                          <p:attrName>style.visibility</p:attrName>
                                        </p:attrNameLst>
                                      </p:cBhvr>
                                      <p:to>
                                        <p:strVal val="visible"/>
                                      </p:to>
                                    </p:set>
                                    <p:animEffect transition="in" filter="wipe(up)">
                                      <p:cBhvr>
                                        <p:cTn id="11" dur="500"/>
                                        <p:tgtEl>
                                          <p:spTgt spid="922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27"/>
                                        </p:tgtEl>
                                        <p:attrNameLst>
                                          <p:attrName>style.visibility</p:attrName>
                                        </p:attrNameLst>
                                      </p:cBhvr>
                                      <p:to>
                                        <p:strVal val="visible"/>
                                      </p:to>
                                    </p:set>
                                    <p:animEffect transition="in" filter="wipe(up)">
                                      <p:cBhvr>
                                        <p:cTn id="15"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utoUpdateAnimBg="0"/>
      <p:bldP spid="9226" grpId="0" autoUpdateAnimBg="0"/>
      <p:bldP spid="922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6420</TotalTime>
  <Words>6748</Words>
  <Application>Microsoft Office PowerPoint</Application>
  <PresentationFormat>全屏显示(4:3)</PresentationFormat>
  <Paragraphs>1208</Paragraphs>
  <Slides>88</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88</vt:i4>
      </vt:variant>
    </vt:vector>
  </HeadingPairs>
  <TitlesOfParts>
    <vt:vector size="100" baseType="lpstr">
      <vt:lpstr>仿宋</vt:lpstr>
      <vt:lpstr>楷体_GB2312</vt:lpstr>
      <vt:lpstr>隶书</vt:lpstr>
      <vt:lpstr>宋体</vt:lpstr>
      <vt:lpstr>Arial</vt:lpstr>
      <vt:lpstr>Calibri</vt:lpstr>
      <vt:lpstr>Cambria Math</vt:lpstr>
      <vt:lpstr>Symbol</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adam</cp:lastModifiedBy>
  <cp:revision>355</cp:revision>
  <dcterms:created xsi:type="dcterms:W3CDTF">2014-01-11T11:23:53Z</dcterms:created>
  <dcterms:modified xsi:type="dcterms:W3CDTF">2018-09-04T03:22:23Z</dcterms:modified>
</cp:coreProperties>
</file>