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36"/>
  </p:notesMasterIdLst>
  <p:sldIdLst>
    <p:sldId id="256" r:id="rId2"/>
    <p:sldId id="257" r:id="rId3"/>
    <p:sldId id="269" r:id="rId4"/>
    <p:sldId id="261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72" r:id="rId14"/>
    <p:sldId id="273" r:id="rId15"/>
    <p:sldId id="270" r:id="rId16"/>
    <p:sldId id="271" r:id="rId17"/>
    <p:sldId id="274" r:id="rId18"/>
    <p:sldId id="275" r:id="rId19"/>
    <p:sldId id="280" r:id="rId20"/>
    <p:sldId id="278" r:id="rId21"/>
    <p:sldId id="283" r:id="rId22"/>
    <p:sldId id="297" r:id="rId23"/>
    <p:sldId id="299" r:id="rId24"/>
    <p:sldId id="300" r:id="rId25"/>
    <p:sldId id="301" r:id="rId26"/>
    <p:sldId id="302" r:id="rId27"/>
    <p:sldId id="276" r:id="rId28"/>
    <p:sldId id="305" r:id="rId29"/>
    <p:sldId id="306" r:id="rId30"/>
    <p:sldId id="277" r:id="rId31"/>
    <p:sldId id="281" r:id="rId32"/>
    <p:sldId id="279" r:id="rId33"/>
    <p:sldId id="282" r:id="rId34"/>
    <p:sldId id="284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EFFC8D-91FB-4EA6-8496-C72C289C5756}" v="14" dt="2021-08-29T09:09:38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0612B-7DCF-47F7-B94B-B472A28B3E26}" type="datetimeFigureOut">
              <a:rPr lang="zh-CN" altLang="en-US" smtClean="0"/>
              <a:t>2021-08-31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A5FA3-810A-4555-9304-59E066D66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40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22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001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23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409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24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43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25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560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26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54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4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6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7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7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2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9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1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4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7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98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18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18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8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 spc="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None/>
        <a:defRPr sz="2000" kern="1200" spc="16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16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1800" kern="1200" spc="16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600" kern="1200" spc="16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1600" kern="1200" spc="16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988E89C-8327-4611-ACA6-2722652DF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5000" dirty="0" err="1"/>
              <a:t>unknownOS</a:t>
            </a:r>
            <a:r>
              <a:rPr lang="zh-CN" altLang="en-US" sz="5000" dirty="0"/>
              <a:t>：</a:t>
            </a:r>
            <a:br>
              <a:rPr lang="en-US" altLang="zh-CN" sz="5000" dirty="0"/>
            </a:br>
            <a:r>
              <a:rPr lang="zh-CN" altLang="en-US" sz="5000" dirty="0"/>
              <a:t>一个操作系统的实现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EEC7BE-BEDE-4831-BB0F-027EBBA4F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1400" dirty="0"/>
              <a:t>黄茂森</a:t>
            </a:r>
            <a:endParaRPr lang="en-US" altLang="zh-CN" sz="1400" dirty="0"/>
          </a:p>
          <a:p>
            <a:pPr>
              <a:lnSpc>
                <a:spcPct val="90000"/>
              </a:lnSpc>
            </a:pPr>
            <a:r>
              <a:rPr lang="zh-CN" altLang="en-US" sz="1400" dirty="0"/>
              <a:t>申  博</a:t>
            </a:r>
            <a:endParaRPr lang="en-US" altLang="zh-CN" sz="1400" dirty="0"/>
          </a:p>
          <a:p>
            <a:pPr>
              <a:lnSpc>
                <a:spcPct val="90000"/>
              </a:lnSpc>
            </a:pPr>
            <a:r>
              <a:rPr lang="zh-CN" altLang="en-US" sz="1400" dirty="0"/>
              <a:t>余世璇</a:t>
            </a:r>
            <a:endParaRPr lang="en-US" altLang="zh-CN" sz="1400" dirty="0"/>
          </a:p>
          <a:p>
            <a:pPr>
              <a:lnSpc>
                <a:spcPct val="90000"/>
              </a:lnSpc>
            </a:pPr>
            <a:r>
              <a:rPr lang="zh-CN" altLang="en-US" sz="1400" dirty="0"/>
              <a:t>徐道晟</a:t>
            </a:r>
            <a:endParaRPr lang="en-US" altLang="zh-CN" sz="1400" dirty="0"/>
          </a:p>
          <a:p>
            <a:pPr>
              <a:lnSpc>
                <a:spcPct val="90000"/>
              </a:lnSpc>
            </a:pPr>
            <a:r>
              <a:rPr lang="en-US" altLang="zh-CN" sz="1400" dirty="0"/>
              <a:t>1952060 </a:t>
            </a:r>
            <a:r>
              <a:rPr lang="zh-CN" altLang="en-US" sz="1400" dirty="0"/>
              <a:t>张佰一</a:t>
            </a:r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A2074285-7031-4B89-9661-A539EA6A23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5" t="39279" r="25430" b="20421"/>
          <a:stretch/>
        </p:blipFill>
        <p:spPr>
          <a:xfrm>
            <a:off x="5229352" y="2580635"/>
            <a:ext cx="6959600" cy="427736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F30350-89E1-48BF-9F61-291AB9776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7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F7FBB-70A7-4B54-98EC-B3C0530C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软盘内容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920C33-F409-4E82-B0F6-D9D896947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3" t="554" r="34093" b="57772"/>
          <a:stretch/>
        </p:blipFill>
        <p:spPr>
          <a:xfrm>
            <a:off x="6451600" y="987901"/>
            <a:ext cx="4858623" cy="2313581"/>
          </a:xfrm>
        </p:spPr>
      </p:pic>
      <p:pic>
        <p:nvPicPr>
          <p:cNvPr id="4" name="图片 3" descr="文本&#10;&#10;低可信度描述已自动生成">
            <a:extLst>
              <a:ext uri="{FF2B5EF4-FFF2-40B4-BE49-F238E27FC236}">
                <a16:creationId xmlns:a16="http://schemas.microsoft.com/office/drawing/2014/main" id="{A01ADB64-0CC5-402E-9385-A14AF6CAC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047" y="4800970"/>
            <a:ext cx="9098469" cy="1609093"/>
          </a:xfrm>
          <a:prstGeom prst="rect">
            <a:avLst/>
          </a:prstGeom>
        </p:spPr>
      </p:pic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0EF9CB0A-EBB9-48F8-8443-735E6443F846}"/>
              </a:ext>
            </a:extLst>
          </p:cNvPr>
          <p:cNvSpPr/>
          <p:nvPr/>
        </p:nvSpPr>
        <p:spPr>
          <a:xfrm>
            <a:off x="4505739" y="2144691"/>
            <a:ext cx="1489587" cy="362646"/>
          </a:xfrm>
          <a:prstGeom prst="wedgeRectCallout">
            <a:avLst>
              <a:gd name="adj1" fmla="val 172718"/>
              <a:gd name="adj2" fmla="val -10519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软盘内容</a:t>
            </a:r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7545C5F9-2381-4BBE-A737-0493CE5E8FCD}"/>
              </a:ext>
            </a:extLst>
          </p:cNvPr>
          <p:cNvSpPr/>
          <p:nvPr/>
        </p:nvSpPr>
        <p:spPr>
          <a:xfrm>
            <a:off x="517870" y="2507337"/>
            <a:ext cx="2221983" cy="2103345"/>
          </a:xfrm>
          <a:prstGeom prst="wedgeRectCallout">
            <a:avLst>
              <a:gd name="adj1" fmla="val 144866"/>
              <a:gd name="adj2" fmla="val 7852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</a:t>
            </a:r>
            <a:r>
              <a:rPr lang="en-US" altLang="zh-CN" dirty="0" err="1"/>
              <a:t>Makefile</a:t>
            </a:r>
            <a:r>
              <a:rPr lang="zh-CN" altLang="en-US" dirty="0"/>
              <a:t>的</a:t>
            </a:r>
            <a:r>
              <a:rPr lang="en-US" altLang="zh-CN" dirty="0"/>
              <a:t>make </a:t>
            </a:r>
            <a:r>
              <a:rPr lang="en-US" altLang="zh-CN" dirty="0" err="1"/>
              <a:t>buildimg</a:t>
            </a:r>
            <a:r>
              <a:rPr lang="zh-CN" altLang="en-US" dirty="0"/>
              <a:t>，可以将引导扇区、</a:t>
            </a:r>
            <a:r>
              <a:rPr lang="en-US" altLang="zh-CN" dirty="0" err="1"/>
              <a:t>loader.bin</a:t>
            </a:r>
            <a:r>
              <a:rPr lang="zh-CN" altLang="en-US" dirty="0"/>
              <a:t>和</a:t>
            </a:r>
            <a:r>
              <a:rPr lang="en-US" altLang="zh-CN" dirty="0" err="1"/>
              <a:t>kernel.bin</a:t>
            </a:r>
            <a:r>
              <a:rPr lang="zh-CN" altLang="en-US" dirty="0"/>
              <a:t>直接写入虚拟软盘</a:t>
            </a:r>
          </a:p>
        </p:txBody>
      </p:sp>
    </p:spTree>
    <p:extLst>
      <p:ext uri="{BB962C8B-B14F-4D97-AF65-F5344CB8AC3E}">
        <p14:creationId xmlns:p14="http://schemas.microsoft.com/office/powerpoint/2010/main" val="229771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EDC21-3D08-490A-844B-25347DAF1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3D9E400-B5B2-42B0-8689-212A7ADED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编译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D184CA-C911-4374-8795-E1B4B217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展示</a:t>
            </a:r>
            <a:r>
              <a:rPr lang="en-US" altLang="zh-CN">
                <a:solidFill>
                  <a:srgbClr val="000000"/>
                </a:solidFill>
              </a:rPr>
              <a:t>Makefile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1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1C27B-8FC8-41E6-8631-7733B99D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endParaRPr lang="zh-CN" altLang="en-US" dirty="0"/>
          </a:p>
        </p:txBody>
      </p:sp>
      <p:pic>
        <p:nvPicPr>
          <p:cNvPr id="5" name="内容占位符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DAD4E954-F5F8-4AFB-9B8D-6E7DB12D3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922" y="978408"/>
            <a:ext cx="6260062" cy="5318282"/>
          </a:xfrm>
        </p:spPr>
      </p:pic>
    </p:spTree>
    <p:extLst>
      <p:ext uri="{BB962C8B-B14F-4D97-AF65-F5344CB8AC3E}">
        <p14:creationId xmlns:p14="http://schemas.microsoft.com/office/powerpoint/2010/main" val="2924244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EDC21-3D08-490A-844B-25347DAF1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6C48122-4D1F-4AB5-A9E4-581D6D09E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汇编语言与</a:t>
            </a:r>
            <a:r>
              <a:rPr lang="en-US" altLang="zh-CN">
                <a:solidFill>
                  <a:srgbClr val="000000"/>
                </a:solidFill>
              </a:rPr>
              <a:t>C</a:t>
            </a:r>
            <a:r>
              <a:rPr lang="zh-CN" altLang="en-US">
                <a:solidFill>
                  <a:srgbClr val="000000"/>
                </a:solidFill>
              </a:rPr>
              <a:t>语言的相互转换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A8CBDF-85FF-4CCC-A2F8-7D6DBC5C5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展示内核的实现关键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6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B30F7-62D3-4216-9C06-E52270C7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</a:t>
            </a:r>
            <a:r>
              <a:rPr lang="zh-CN" altLang="en-US" dirty="0"/>
              <a:t>和</a:t>
            </a:r>
            <a:r>
              <a:rPr lang="en-US" altLang="zh-CN" dirty="0"/>
              <a:t>extern</a:t>
            </a:r>
            <a:r>
              <a:rPr lang="zh-CN" altLang="en-US" dirty="0"/>
              <a:t>关键字</a:t>
            </a:r>
          </a:p>
        </p:txBody>
      </p:sp>
      <p:pic>
        <p:nvPicPr>
          <p:cNvPr id="5" name="内容占位符 4" descr="图形用户界面, 文本, 应用程序&#10;&#10;描述已自动生成">
            <a:extLst>
              <a:ext uri="{FF2B5EF4-FFF2-40B4-BE49-F238E27FC236}">
                <a16:creationId xmlns:a16="http://schemas.microsoft.com/office/drawing/2014/main" id="{371B7436-FC59-406E-89EF-4F5615618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01" y="2582695"/>
            <a:ext cx="5490855" cy="2314425"/>
          </a:xfrm>
        </p:spPr>
      </p:pic>
      <p:pic>
        <p:nvPicPr>
          <p:cNvPr id="7" name="图片 6" descr="图形用户界面, 文本, 应用程序&#10;&#10;描述已自动生成">
            <a:extLst>
              <a:ext uri="{FF2B5EF4-FFF2-40B4-BE49-F238E27FC236}">
                <a16:creationId xmlns:a16="http://schemas.microsoft.com/office/drawing/2014/main" id="{DC7362B0-7007-4434-89DF-84B3E0D95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01" y="708702"/>
            <a:ext cx="5488940" cy="1770338"/>
          </a:xfrm>
          <a:prstGeom prst="rect">
            <a:avLst/>
          </a:prstGeom>
        </p:spPr>
      </p:pic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914274E4-864D-4BC3-B574-B5CF45BD0036}"/>
              </a:ext>
            </a:extLst>
          </p:cNvPr>
          <p:cNvSpPr/>
          <p:nvPr/>
        </p:nvSpPr>
        <p:spPr>
          <a:xfrm>
            <a:off x="3139440" y="3291839"/>
            <a:ext cx="1948754" cy="1250663"/>
          </a:xfrm>
          <a:prstGeom prst="wedgeRectCallout">
            <a:avLst>
              <a:gd name="adj1" fmla="val 124853"/>
              <a:gd name="adj2" fmla="val -16568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global</a:t>
            </a:r>
            <a:r>
              <a:rPr lang="zh-CN" altLang="en-US" dirty="0"/>
              <a:t>关键字：便于</a:t>
            </a:r>
            <a:r>
              <a:rPr lang="en-US" altLang="zh-CN" dirty="0"/>
              <a:t>C</a:t>
            </a:r>
            <a:r>
              <a:rPr lang="zh-CN" altLang="en-US" dirty="0"/>
              <a:t>程序使用汇编语言的代码</a:t>
            </a:r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1755AD4D-3334-4A15-9B89-F4BB85DBC40F}"/>
              </a:ext>
            </a:extLst>
          </p:cNvPr>
          <p:cNvSpPr/>
          <p:nvPr/>
        </p:nvSpPr>
        <p:spPr>
          <a:xfrm>
            <a:off x="1551530" y="4742097"/>
            <a:ext cx="2150315" cy="1850432"/>
          </a:xfrm>
          <a:prstGeom prst="wedgeRectCallout">
            <a:avLst>
              <a:gd name="adj1" fmla="val 188296"/>
              <a:gd name="adj2" fmla="val -8478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extern</a:t>
            </a:r>
            <a:r>
              <a:rPr lang="zh-CN" altLang="en-US" dirty="0"/>
              <a:t>关键字：对于</a:t>
            </a:r>
            <a:r>
              <a:rPr lang="en-US" altLang="zh-CN" dirty="0"/>
              <a:t>.</a:t>
            </a:r>
            <a:r>
              <a:rPr lang="en-US" altLang="zh-CN" dirty="0" err="1"/>
              <a:t>asm</a:t>
            </a:r>
            <a:r>
              <a:rPr lang="zh-CN" altLang="en-US" dirty="0"/>
              <a:t>文件来说，</a:t>
            </a:r>
            <a:r>
              <a:rPr lang="en-US" altLang="zh-CN" dirty="0"/>
              <a:t>extern</a:t>
            </a:r>
            <a:r>
              <a:rPr lang="zh-CN" altLang="en-US" dirty="0"/>
              <a:t>后的函数时本文件外定义的函数，需要声明。</a:t>
            </a:r>
          </a:p>
        </p:txBody>
      </p:sp>
    </p:spTree>
    <p:extLst>
      <p:ext uri="{BB962C8B-B14F-4D97-AF65-F5344CB8AC3E}">
        <p14:creationId xmlns:p14="http://schemas.microsoft.com/office/powerpoint/2010/main" val="3809914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EDC21-3D08-490A-844B-25347DAF1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6493E7B-B064-480F-B2BF-1DC4EB8A1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输入输出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85689E-9DC8-4515-AC8D-525B56625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分别展示输入输出的实现方法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9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64645-682F-4D0E-804F-9A330658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输出：</a:t>
            </a:r>
            <a:br>
              <a:rPr lang="en-US" altLang="zh-CN" dirty="0"/>
            </a:br>
            <a:r>
              <a:rPr lang="en-US" altLang="zh-CN" dirty="0" err="1"/>
              <a:t>printf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956A43EE-3509-4098-A8C1-895E62B2C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738" y="1252302"/>
            <a:ext cx="5021262" cy="4305772"/>
          </a:xfrm>
        </p:spPr>
      </p:pic>
    </p:spTree>
    <p:extLst>
      <p:ext uri="{BB962C8B-B14F-4D97-AF65-F5344CB8AC3E}">
        <p14:creationId xmlns:p14="http://schemas.microsoft.com/office/powerpoint/2010/main" val="2988142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00AA9-45AF-4B2F-B5DA-298B56A0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输入：利用文件系统与</a:t>
            </a:r>
            <a:r>
              <a:rPr lang="en-US" altLang="zh-CN" dirty="0"/>
              <a:t>TTY</a:t>
            </a:r>
            <a:r>
              <a:rPr lang="zh-CN" altLang="en-US" dirty="0"/>
              <a:t>相结合</a:t>
            </a:r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5C581A4C-FF05-4395-987D-BDEDCD07A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892" y="127000"/>
            <a:ext cx="6278385" cy="6604000"/>
          </a:xfrm>
        </p:spPr>
      </p:pic>
    </p:spTree>
    <p:extLst>
      <p:ext uri="{BB962C8B-B14F-4D97-AF65-F5344CB8AC3E}">
        <p14:creationId xmlns:p14="http://schemas.microsoft.com/office/powerpoint/2010/main" val="1704118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B6395-522D-4E7B-8C66-A03B077A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/>
              <a:t>Part 2 – </a:t>
            </a:r>
            <a:r>
              <a:rPr lang="zh-CN" altLang="en-US" sz="5400" dirty="0"/>
              <a:t>系统级应用的演示、实现和说明</a:t>
            </a:r>
            <a:endParaRPr lang="en-US" altLang="zh-CN" sz="5400" dirty="0"/>
          </a:p>
        </p:txBody>
      </p:sp>
    </p:spTree>
    <p:extLst>
      <p:ext uri="{BB962C8B-B14F-4D97-AF65-F5344CB8AC3E}">
        <p14:creationId xmlns:p14="http://schemas.microsoft.com/office/powerpoint/2010/main" val="3083803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BA890-55CD-450A-A5ED-F7FB812D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系统级应用：</a:t>
            </a:r>
            <a:br>
              <a:rPr lang="en-US" altLang="zh-CN" dirty="0"/>
            </a:br>
            <a:r>
              <a:rPr lang="zh-CN" altLang="en-US" dirty="0"/>
              <a:t>进程管理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5340E5-2FD9-4AD2-9362-B9C6867A6953}"/>
              </a:ext>
            </a:extLst>
          </p:cNvPr>
          <p:cNvSpPr txBox="1"/>
          <p:nvPr/>
        </p:nvSpPr>
        <p:spPr>
          <a:xfrm>
            <a:off x="5395650" y="1169093"/>
            <a:ext cx="5021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</a:t>
            </a:r>
            <a:r>
              <a:rPr lang="en-US" altLang="zh-CN" dirty="0"/>
              <a:t>process</a:t>
            </a:r>
            <a:r>
              <a:rPr lang="zh-CN" altLang="en-US" dirty="0"/>
              <a:t>进入进程管理，展示欢迎页，提示用户各项指令名和功能。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输入</a:t>
            </a:r>
            <a:r>
              <a:rPr lang="en-US" altLang="zh-CN" dirty="0"/>
              <a:t>show</a:t>
            </a:r>
            <a:r>
              <a:rPr lang="zh-CN" altLang="en-US" dirty="0"/>
              <a:t>，展示本系统当前所有进程的</a:t>
            </a:r>
            <a:r>
              <a:rPr lang="en-US" altLang="zh-CN" dirty="0"/>
              <a:t>id</a:t>
            </a:r>
            <a:r>
              <a:rPr lang="zh-CN" altLang="en-US" dirty="0"/>
              <a:t>，进程名，优先级和是否在运行。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925BC6-2DD8-4707-B03F-9FC53E36A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62" y="3019425"/>
            <a:ext cx="69056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4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A220FA9-B9C5-46F6-A95B-83B85F82C123}"/>
              </a:ext>
            </a:extLst>
          </p:cNvPr>
          <p:cNvSpPr txBox="1"/>
          <p:nvPr/>
        </p:nvSpPr>
        <p:spPr>
          <a:xfrm>
            <a:off x="463277" y="2353828"/>
            <a:ext cx="77185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Part 1 – </a:t>
            </a:r>
            <a:r>
              <a:rPr lang="zh-CN" altLang="en-US" sz="3200" dirty="0"/>
              <a:t>项目简要介绍和环境、内核简介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Part 2 – </a:t>
            </a:r>
            <a:r>
              <a:rPr lang="zh-CN" altLang="en-US" sz="3200" dirty="0"/>
              <a:t>系统级应用的演示、实现和说明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Part 3 – </a:t>
            </a:r>
            <a:r>
              <a:rPr lang="zh-CN" altLang="en-US" sz="3200" dirty="0"/>
              <a:t>用户及应用的演示、实现和说明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6B9E02A-E7FC-4008-9978-87DCF6B6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78" y="841930"/>
            <a:ext cx="5021182" cy="1287121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559427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065B930-D3BB-49C2-A54A-5AE642688FEC}"/>
              </a:ext>
            </a:extLst>
          </p:cNvPr>
          <p:cNvSpPr txBox="1"/>
          <p:nvPr/>
        </p:nvSpPr>
        <p:spPr>
          <a:xfrm>
            <a:off x="452761" y="838031"/>
            <a:ext cx="486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各项功能：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893B5B-D861-4F42-954D-66846B91B9FD}"/>
              </a:ext>
            </a:extLst>
          </p:cNvPr>
          <p:cNvSpPr txBox="1"/>
          <p:nvPr/>
        </p:nvSpPr>
        <p:spPr>
          <a:xfrm>
            <a:off x="452760" y="1274411"/>
            <a:ext cx="486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pause id</a:t>
            </a:r>
            <a:r>
              <a:rPr lang="zh-CN" altLang="en-US" dirty="0"/>
              <a:t>：暂停目标进程。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6C934C-4D92-4F80-93F2-88AFD0B474BD}"/>
              </a:ext>
            </a:extLst>
          </p:cNvPr>
          <p:cNvSpPr txBox="1"/>
          <p:nvPr/>
        </p:nvSpPr>
        <p:spPr>
          <a:xfrm>
            <a:off x="452760" y="4088153"/>
            <a:ext cx="589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 id</a:t>
            </a:r>
            <a:r>
              <a:rPr lang="zh-CN" altLang="en-US" dirty="0"/>
              <a:t>：启动目标进程。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1D83222-1A33-4CA1-9425-BDB7F99B4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490" y="3776579"/>
            <a:ext cx="6877050" cy="26860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897E240-9D39-4B24-B03D-838A85201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965" y="928771"/>
            <a:ext cx="68865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1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065B930-D3BB-49C2-A54A-5AE642688FEC}"/>
              </a:ext>
            </a:extLst>
          </p:cNvPr>
          <p:cNvSpPr txBox="1"/>
          <p:nvPr/>
        </p:nvSpPr>
        <p:spPr>
          <a:xfrm>
            <a:off x="452761" y="838031"/>
            <a:ext cx="486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各项功能：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7C762E3-74F5-4108-B70B-3C77BEF78BFB}"/>
              </a:ext>
            </a:extLst>
          </p:cNvPr>
          <p:cNvSpPr txBox="1"/>
          <p:nvPr/>
        </p:nvSpPr>
        <p:spPr>
          <a:xfrm>
            <a:off x="452759" y="1536145"/>
            <a:ext cx="303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kill id</a:t>
            </a:r>
            <a:r>
              <a:rPr lang="zh-CN" altLang="en-US" dirty="0"/>
              <a:t>：结束目标进程。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471D84D-0E67-4070-87A0-478D077D60D2}"/>
              </a:ext>
            </a:extLst>
          </p:cNvPr>
          <p:cNvSpPr txBox="1"/>
          <p:nvPr/>
        </p:nvSpPr>
        <p:spPr>
          <a:xfrm>
            <a:off x="452758" y="4490859"/>
            <a:ext cx="5566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exit</a:t>
            </a:r>
            <a:r>
              <a:rPr lang="zh-CN" altLang="en-US" dirty="0"/>
              <a:t>：退出进程管理系统。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clear</a:t>
            </a:r>
            <a:r>
              <a:rPr lang="zh-CN" altLang="en-US" dirty="0"/>
              <a:t>：清空屏幕当前内容。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2A4BBB-7CDB-4D07-92BC-D845193F5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908" y="1354345"/>
            <a:ext cx="68389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5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EB31193-FAB5-4715-9E16-D8D137C401E3}"/>
              </a:ext>
            </a:extLst>
          </p:cNvPr>
          <p:cNvGrpSpPr/>
          <p:nvPr/>
        </p:nvGrpSpPr>
        <p:grpSpPr>
          <a:xfrm>
            <a:off x="1324312" y="2428489"/>
            <a:ext cx="4986157" cy="2983387"/>
            <a:chOff x="629444" y="1181145"/>
            <a:chExt cx="6772419" cy="4052169"/>
          </a:xfrm>
        </p:grpSpPr>
        <p:sp>
          <p:nvSpPr>
            <p:cNvPr id="12" name="RelativeShape1"/>
            <p:cNvSpPr/>
            <p:nvPr/>
          </p:nvSpPr>
          <p:spPr>
            <a:xfrm>
              <a:off x="3341240" y="2690197"/>
              <a:ext cx="1141570" cy="1141570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RelativeShape2"/>
            <p:cNvSpPr/>
            <p:nvPr/>
          </p:nvSpPr>
          <p:spPr>
            <a:xfrm>
              <a:off x="6260293" y="2566288"/>
              <a:ext cx="1141570" cy="1141570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RelativeShape3"/>
            <p:cNvSpPr/>
            <p:nvPr/>
          </p:nvSpPr>
          <p:spPr>
            <a:xfrm>
              <a:off x="947859" y="1306219"/>
              <a:ext cx="1141570" cy="1141570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RelativeShape4"/>
            <p:cNvSpPr/>
            <p:nvPr/>
          </p:nvSpPr>
          <p:spPr>
            <a:xfrm>
              <a:off x="629444" y="4011223"/>
              <a:ext cx="1141570" cy="1141570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RelativeShape5"/>
            <p:cNvSpPr/>
            <p:nvPr/>
          </p:nvSpPr>
          <p:spPr>
            <a:xfrm>
              <a:off x="3612040" y="1181145"/>
              <a:ext cx="1141570" cy="1141570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Oval 142"/>
            <p:cNvSpPr>
              <a:spLocks/>
            </p:cNvSpPr>
            <p:nvPr/>
          </p:nvSpPr>
          <p:spPr bwMode="auto">
            <a:xfrm>
              <a:off x="5242044" y="3294957"/>
              <a:ext cx="295782" cy="29578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1187033" y="3129080"/>
              <a:ext cx="673504" cy="1468917"/>
            </a:xfrm>
            <a:custGeom>
              <a:avLst/>
              <a:gdLst>
                <a:gd name="T0" fmla="*/ 8 w 337"/>
                <a:gd name="T1" fmla="*/ 735 h 735"/>
                <a:gd name="T2" fmla="*/ 0 w 337"/>
                <a:gd name="T3" fmla="*/ 727 h 735"/>
                <a:gd name="T4" fmla="*/ 329 w 337"/>
                <a:gd name="T5" fmla="*/ 0 h 735"/>
                <a:gd name="T6" fmla="*/ 337 w 337"/>
                <a:gd name="T7" fmla="*/ 8 h 735"/>
                <a:gd name="T8" fmla="*/ 8 w 337"/>
                <a:gd name="T9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735">
                  <a:moveTo>
                    <a:pt x="8" y="735"/>
                  </a:moveTo>
                  <a:lnTo>
                    <a:pt x="0" y="727"/>
                  </a:lnTo>
                  <a:lnTo>
                    <a:pt x="329" y="0"/>
                  </a:lnTo>
                  <a:lnTo>
                    <a:pt x="337" y="8"/>
                  </a:lnTo>
                  <a:lnTo>
                    <a:pt x="8" y="73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844549" y="2055871"/>
              <a:ext cx="1083201" cy="1073209"/>
            </a:xfrm>
            <a:custGeom>
              <a:avLst/>
              <a:gdLst>
                <a:gd name="T0" fmla="*/ 8 w 542"/>
                <a:gd name="T1" fmla="*/ 537 h 537"/>
                <a:gd name="T2" fmla="*/ 0 w 542"/>
                <a:gd name="T3" fmla="*/ 529 h 537"/>
                <a:gd name="T4" fmla="*/ 534 w 542"/>
                <a:gd name="T5" fmla="*/ 0 h 537"/>
                <a:gd name="T6" fmla="*/ 542 w 542"/>
                <a:gd name="T7" fmla="*/ 8 h 537"/>
                <a:gd name="T8" fmla="*/ 8 w 542"/>
                <a:gd name="T9" fmla="*/ 537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2" h="537">
                  <a:moveTo>
                    <a:pt x="8" y="537"/>
                  </a:moveTo>
                  <a:lnTo>
                    <a:pt x="0" y="529"/>
                  </a:lnTo>
                  <a:lnTo>
                    <a:pt x="534" y="0"/>
                  </a:lnTo>
                  <a:lnTo>
                    <a:pt x="542" y="8"/>
                  </a:lnTo>
                  <a:lnTo>
                    <a:pt x="8" y="53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1892514" y="1726114"/>
              <a:ext cx="2298305" cy="1418953"/>
            </a:xfrm>
            <a:custGeom>
              <a:avLst/>
              <a:gdLst>
                <a:gd name="T0" fmla="*/ 0 w 1150"/>
                <a:gd name="T1" fmla="*/ 710 h 710"/>
                <a:gd name="T2" fmla="*/ 0 w 1150"/>
                <a:gd name="T3" fmla="*/ 702 h 710"/>
                <a:gd name="T4" fmla="*/ 1150 w 1150"/>
                <a:gd name="T5" fmla="*/ 0 h 710"/>
                <a:gd name="T6" fmla="*/ 1150 w 1150"/>
                <a:gd name="T7" fmla="*/ 0 h 710"/>
                <a:gd name="T8" fmla="*/ 0 w 1150"/>
                <a:gd name="T9" fmla="*/ 71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0" h="710">
                  <a:moveTo>
                    <a:pt x="0" y="710"/>
                  </a:moveTo>
                  <a:lnTo>
                    <a:pt x="0" y="702"/>
                  </a:lnTo>
                  <a:lnTo>
                    <a:pt x="1150" y="0"/>
                  </a:lnTo>
                  <a:lnTo>
                    <a:pt x="1150" y="0"/>
                  </a:lnTo>
                  <a:lnTo>
                    <a:pt x="0" y="71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1892514" y="3211019"/>
              <a:ext cx="443673" cy="909330"/>
            </a:xfrm>
            <a:custGeom>
              <a:avLst/>
              <a:gdLst>
                <a:gd name="T0" fmla="*/ 214 w 222"/>
                <a:gd name="T1" fmla="*/ 455 h 455"/>
                <a:gd name="T2" fmla="*/ 0 w 222"/>
                <a:gd name="T3" fmla="*/ 0 h 455"/>
                <a:gd name="T4" fmla="*/ 0 w 222"/>
                <a:gd name="T5" fmla="*/ 0 h 455"/>
                <a:gd name="T6" fmla="*/ 222 w 222"/>
                <a:gd name="T7" fmla="*/ 455 h 455"/>
                <a:gd name="T8" fmla="*/ 214 w 222"/>
                <a:gd name="T9" fmla="*/ 45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455">
                  <a:moveTo>
                    <a:pt x="214" y="45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22" y="455"/>
                  </a:lnTo>
                  <a:lnTo>
                    <a:pt x="214" y="45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1844549" y="3129080"/>
              <a:ext cx="2494161" cy="1750709"/>
            </a:xfrm>
            <a:custGeom>
              <a:avLst/>
              <a:gdLst>
                <a:gd name="T0" fmla="*/ 1240 w 1248"/>
                <a:gd name="T1" fmla="*/ 876 h 876"/>
                <a:gd name="T2" fmla="*/ 0 w 1248"/>
                <a:gd name="T3" fmla="*/ 8 h 876"/>
                <a:gd name="T4" fmla="*/ 8 w 1248"/>
                <a:gd name="T5" fmla="*/ 0 h 876"/>
                <a:gd name="T6" fmla="*/ 1248 w 1248"/>
                <a:gd name="T7" fmla="*/ 867 h 876"/>
                <a:gd name="T8" fmla="*/ 1240 w 1248"/>
                <a:gd name="T9" fmla="*/ 876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8" h="876">
                  <a:moveTo>
                    <a:pt x="1240" y="876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248" y="867"/>
                  </a:lnTo>
                  <a:lnTo>
                    <a:pt x="1240" y="87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1810574" y="1939956"/>
              <a:ext cx="1067213" cy="131903"/>
            </a:xfrm>
            <a:custGeom>
              <a:avLst/>
              <a:gdLst>
                <a:gd name="T0" fmla="*/ 534 w 534"/>
                <a:gd name="T1" fmla="*/ 66 h 66"/>
                <a:gd name="T2" fmla="*/ 0 w 534"/>
                <a:gd name="T3" fmla="*/ 8 h 66"/>
                <a:gd name="T4" fmla="*/ 0 w 534"/>
                <a:gd name="T5" fmla="*/ 0 h 66"/>
                <a:gd name="T6" fmla="*/ 534 w 534"/>
                <a:gd name="T7" fmla="*/ 58 h 66"/>
                <a:gd name="T8" fmla="*/ 534 w 53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4" h="66">
                  <a:moveTo>
                    <a:pt x="534" y="66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534" y="58"/>
                  </a:lnTo>
                  <a:lnTo>
                    <a:pt x="534" y="6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1696658" y="2021896"/>
              <a:ext cx="2200378" cy="1255074"/>
            </a:xfrm>
            <a:custGeom>
              <a:avLst/>
              <a:gdLst>
                <a:gd name="T0" fmla="*/ 1092 w 1101"/>
                <a:gd name="T1" fmla="*/ 628 h 628"/>
                <a:gd name="T2" fmla="*/ 0 w 1101"/>
                <a:gd name="T3" fmla="*/ 9 h 628"/>
                <a:gd name="T4" fmla="*/ 8 w 1101"/>
                <a:gd name="T5" fmla="*/ 0 h 628"/>
                <a:gd name="T6" fmla="*/ 1101 w 1101"/>
                <a:gd name="T7" fmla="*/ 620 h 628"/>
                <a:gd name="T8" fmla="*/ 1092 w 1101"/>
                <a:gd name="T9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628">
                  <a:moveTo>
                    <a:pt x="1092" y="628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1101" y="620"/>
                  </a:lnTo>
                  <a:lnTo>
                    <a:pt x="1092" y="62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1514792" y="1726114"/>
              <a:ext cx="2676028" cy="163879"/>
            </a:xfrm>
            <a:custGeom>
              <a:avLst/>
              <a:gdLst>
                <a:gd name="T0" fmla="*/ 0 w 1339"/>
                <a:gd name="T1" fmla="*/ 82 h 82"/>
                <a:gd name="T2" fmla="*/ 0 w 1339"/>
                <a:gd name="T3" fmla="*/ 74 h 82"/>
                <a:gd name="T4" fmla="*/ 1339 w 1339"/>
                <a:gd name="T5" fmla="*/ 0 h 82"/>
                <a:gd name="T6" fmla="*/ 1339 w 1339"/>
                <a:gd name="T7" fmla="*/ 8 h 82"/>
                <a:gd name="T8" fmla="*/ 0 w 1339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9" h="82">
                  <a:moveTo>
                    <a:pt x="0" y="82"/>
                  </a:moveTo>
                  <a:lnTo>
                    <a:pt x="0" y="74"/>
                  </a:lnTo>
                  <a:lnTo>
                    <a:pt x="1339" y="0"/>
                  </a:lnTo>
                  <a:lnTo>
                    <a:pt x="1339" y="8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1482815" y="1889994"/>
              <a:ext cx="2855895" cy="2989795"/>
            </a:xfrm>
            <a:custGeom>
              <a:avLst/>
              <a:gdLst>
                <a:gd name="T0" fmla="*/ 1421 w 1429"/>
                <a:gd name="T1" fmla="*/ 1496 h 1496"/>
                <a:gd name="T2" fmla="*/ 0 w 1429"/>
                <a:gd name="T3" fmla="*/ 9 h 1496"/>
                <a:gd name="T4" fmla="*/ 8 w 1429"/>
                <a:gd name="T5" fmla="*/ 0 h 1496"/>
                <a:gd name="T6" fmla="*/ 1429 w 1429"/>
                <a:gd name="T7" fmla="*/ 1487 h 1496"/>
                <a:gd name="T8" fmla="*/ 1421 w 1429"/>
                <a:gd name="T9" fmla="*/ 1496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9" h="1496">
                  <a:moveTo>
                    <a:pt x="1421" y="1496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1429" y="1487"/>
                  </a:lnTo>
                  <a:lnTo>
                    <a:pt x="1421" y="149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1155057" y="1874005"/>
              <a:ext cx="377722" cy="2708003"/>
            </a:xfrm>
            <a:custGeom>
              <a:avLst/>
              <a:gdLst>
                <a:gd name="T0" fmla="*/ 8 w 189"/>
                <a:gd name="T1" fmla="*/ 1355 h 1355"/>
                <a:gd name="T2" fmla="*/ 0 w 189"/>
                <a:gd name="T3" fmla="*/ 1355 h 1355"/>
                <a:gd name="T4" fmla="*/ 180 w 189"/>
                <a:gd name="T5" fmla="*/ 0 h 1355"/>
                <a:gd name="T6" fmla="*/ 189 w 189"/>
                <a:gd name="T7" fmla="*/ 8 h 1355"/>
                <a:gd name="T8" fmla="*/ 8 w 189"/>
                <a:gd name="T9" fmla="*/ 1355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355">
                  <a:moveTo>
                    <a:pt x="8" y="1355"/>
                  </a:moveTo>
                  <a:lnTo>
                    <a:pt x="0" y="1355"/>
                  </a:lnTo>
                  <a:lnTo>
                    <a:pt x="180" y="0"/>
                  </a:lnTo>
                  <a:lnTo>
                    <a:pt x="189" y="8"/>
                  </a:lnTo>
                  <a:lnTo>
                    <a:pt x="8" y="135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33" name="Oval 21"/>
            <p:cNvSpPr>
              <a:spLocks/>
            </p:cNvSpPr>
            <p:nvPr/>
          </p:nvSpPr>
          <p:spPr bwMode="auto">
            <a:xfrm>
              <a:off x="5613910" y="4342535"/>
              <a:ext cx="524789" cy="52815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600" dirty="0">
                <a:solidFill>
                  <a:schemeClr val="bg1"/>
                </a:solidFill>
                <a:latin typeface="Chalkboard SE Light" panose="03050602040202020205" pitchFamily="66" charset="0"/>
                <a:ea typeface="微软雅黑" panose="020B0503020204020204" pitchFamily="34" charset="-122"/>
              </a:endParaRPr>
            </a:p>
          </p:txBody>
        </p:sp>
        <p:sp>
          <p:nvSpPr>
            <p:cNvPr id="35" name="Oval 22"/>
            <p:cNvSpPr>
              <a:spLocks/>
            </p:cNvSpPr>
            <p:nvPr/>
          </p:nvSpPr>
          <p:spPr bwMode="auto">
            <a:xfrm>
              <a:off x="1712646" y="2997177"/>
              <a:ext cx="279794" cy="27979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36" name="Freeform 24"/>
            <p:cNvSpPr>
              <a:spLocks/>
            </p:cNvSpPr>
            <p:nvPr/>
          </p:nvSpPr>
          <p:spPr bwMode="auto">
            <a:xfrm>
              <a:off x="1548767" y="2005908"/>
              <a:ext cx="311770" cy="1107183"/>
            </a:xfrm>
            <a:custGeom>
              <a:avLst/>
              <a:gdLst>
                <a:gd name="T0" fmla="*/ 148 w 156"/>
                <a:gd name="T1" fmla="*/ 554 h 554"/>
                <a:gd name="T2" fmla="*/ 0 w 156"/>
                <a:gd name="T3" fmla="*/ 0 h 554"/>
                <a:gd name="T4" fmla="*/ 8 w 156"/>
                <a:gd name="T5" fmla="*/ 0 h 554"/>
                <a:gd name="T6" fmla="*/ 156 w 156"/>
                <a:gd name="T7" fmla="*/ 554 h 554"/>
                <a:gd name="T8" fmla="*/ 148 w 156"/>
                <a:gd name="T9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554">
                  <a:moveTo>
                    <a:pt x="148" y="554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56" y="554"/>
                  </a:lnTo>
                  <a:lnTo>
                    <a:pt x="148" y="55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37" name="Freeform 25"/>
            <p:cNvSpPr>
              <a:spLocks/>
            </p:cNvSpPr>
            <p:nvPr/>
          </p:nvSpPr>
          <p:spPr bwMode="auto">
            <a:xfrm>
              <a:off x="2320199" y="3442848"/>
              <a:ext cx="1247081" cy="677501"/>
            </a:xfrm>
            <a:custGeom>
              <a:avLst/>
              <a:gdLst>
                <a:gd name="T0" fmla="*/ 8 w 624"/>
                <a:gd name="T1" fmla="*/ 339 h 339"/>
                <a:gd name="T2" fmla="*/ 0 w 624"/>
                <a:gd name="T3" fmla="*/ 339 h 339"/>
                <a:gd name="T4" fmla="*/ 624 w 624"/>
                <a:gd name="T5" fmla="*/ 0 h 339"/>
                <a:gd name="T6" fmla="*/ 624 w 624"/>
                <a:gd name="T7" fmla="*/ 0 h 339"/>
                <a:gd name="T8" fmla="*/ 8 w 624"/>
                <a:gd name="T9" fmla="*/ 339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339">
                  <a:moveTo>
                    <a:pt x="8" y="339"/>
                  </a:moveTo>
                  <a:lnTo>
                    <a:pt x="0" y="339"/>
                  </a:lnTo>
                  <a:lnTo>
                    <a:pt x="624" y="0"/>
                  </a:lnTo>
                  <a:lnTo>
                    <a:pt x="624" y="0"/>
                  </a:lnTo>
                  <a:lnTo>
                    <a:pt x="8" y="33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38" name="Freeform 26"/>
            <p:cNvSpPr>
              <a:spLocks/>
            </p:cNvSpPr>
            <p:nvPr/>
          </p:nvSpPr>
          <p:spPr bwMode="auto">
            <a:xfrm>
              <a:off x="2304210" y="2071859"/>
              <a:ext cx="623540" cy="2014514"/>
            </a:xfrm>
            <a:custGeom>
              <a:avLst/>
              <a:gdLst>
                <a:gd name="T0" fmla="*/ 8 w 312"/>
                <a:gd name="T1" fmla="*/ 1008 h 1008"/>
                <a:gd name="T2" fmla="*/ 0 w 312"/>
                <a:gd name="T3" fmla="*/ 1000 h 1008"/>
                <a:gd name="T4" fmla="*/ 304 w 312"/>
                <a:gd name="T5" fmla="*/ 0 h 1008"/>
                <a:gd name="T6" fmla="*/ 312 w 312"/>
                <a:gd name="T7" fmla="*/ 0 h 1008"/>
                <a:gd name="T8" fmla="*/ 8 w 312"/>
                <a:gd name="T9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1008">
                  <a:moveTo>
                    <a:pt x="8" y="1008"/>
                  </a:moveTo>
                  <a:lnTo>
                    <a:pt x="0" y="100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8" y="100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39" name="Freeform 28"/>
            <p:cNvSpPr>
              <a:spLocks/>
            </p:cNvSpPr>
            <p:nvPr/>
          </p:nvSpPr>
          <p:spPr bwMode="auto">
            <a:xfrm>
              <a:off x="2320199" y="4120348"/>
              <a:ext cx="2018512" cy="759440"/>
            </a:xfrm>
            <a:custGeom>
              <a:avLst/>
              <a:gdLst>
                <a:gd name="T0" fmla="*/ 1010 w 1010"/>
                <a:gd name="T1" fmla="*/ 380 h 380"/>
                <a:gd name="T2" fmla="*/ 0 w 1010"/>
                <a:gd name="T3" fmla="*/ 8 h 380"/>
                <a:gd name="T4" fmla="*/ 0 w 1010"/>
                <a:gd name="T5" fmla="*/ 0 h 380"/>
                <a:gd name="T6" fmla="*/ 1010 w 1010"/>
                <a:gd name="T7" fmla="*/ 371 h 380"/>
                <a:gd name="T8" fmla="*/ 1010 w 1010"/>
                <a:gd name="T9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0" h="380">
                  <a:moveTo>
                    <a:pt x="1010" y="380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1010" y="371"/>
                  </a:lnTo>
                  <a:lnTo>
                    <a:pt x="1010" y="38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0" name="Freeform 29"/>
            <p:cNvSpPr>
              <a:spLocks/>
            </p:cNvSpPr>
            <p:nvPr/>
          </p:nvSpPr>
          <p:spPr bwMode="auto">
            <a:xfrm>
              <a:off x="1236997" y="4631971"/>
              <a:ext cx="3101713" cy="247817"/>
            </a:xfrm>
            <a:custGeom>
              <a:avLst/>
              <a:gdLst>
                <a:gd name="T0" fmla="*/ 1552 w 1552"/>
                <a:gd name="T1" fmla="*/ 124 h 124"/>
                <a:gd name="T2" fmla="*/ 0 w 1552"/>
                <a:gd name="T3" fmla="*/ 8 h 124"/>
                <a:gd name="T4" fmla="*/ 0 w 1552"/>
                <a:gd name="T5" fmla="*/ 0 h 124"/>
                <a:gd name="T6" fmla="*/ 1552 w 1552"/>
                <a:gd name="T7" fmla="*/ 115 h 124"/>
                <a:gd name="T8" fmla="*/ 1552 w 1552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2" h="124">
                  <a:moveTo>
                    <a:pt x="1552" y="124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1552" y="115"/>
                  </a:lnTo>
                  <a:lnTo>
                    <a:pt x="1552" y="12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1" name="Freeform 30"/>
            <p:cNvSpPr>
              <a:spLocks/>
            </p:cNvSpPr>
            <p:nvPr/>
          </p:nvSpPr>
          <p:spPr bwMode="auto">
            <a:xfrm>
              <a:off x="4338710" y="4631971"/>
              <a:ext cx="1460924" cy="247817"/>
            </a:xfrm>
            <a:custGeom>
              <a:avLst/>
              <a:gdLst>
                <a:gd name="T0" fmla="*/ 0 w 731"/>
                <a:gd name="T1" fmla="*/ 124 h 124"/>
                <a:gd name="T2" fmla="*/ 0 w 731"/>
                <a:gd name="T3" fmla="*/ 115 h 124"/>
                <a:gd name="T4" fmla="*/ 731 w 731"/>
                <a:gd name="T5" fmla="*/ 0 h 124"/>
                <a:gd name="T6" fmla="*/ 731 w 731"/>
                <a:gd name="T7" fmla="*/ 8 h 124"/>
                <a:gd name="T8" fmla="*/ 0 w 731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1" h="124">
                  <a:moveTo>
                    <a:pt x="0" y="124"/>
                  </a:moveTo>
                  <a:lnTo>
                    <a:pt x="0" y="115"/>
                  </a:lnTo>
                  <a:lnTo>
                    <a:pt x="731" y="0"/>
                  </a:lnTo>
                  <a:lnTo>
                    <a:pt x="731" y="8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2" name="Freeform 31"/>
            <p:cNvSpPr>
              <a:spLocks/>
            </p:cNvSpPr>
            <p:nvPr/>
          </p:nvSpPr>
          <p:spPr bwMode="auto">
            <a:xfrm>
              <a:off x="5389935" y="3442848"/>
              <a:ext cx="409699" cy="1189124"/>
            </a:xfrm>
            <a:custGeom>
              <a:avLst/>
              <a:gdLst>
                <a:gd name="T0" fmla="*/ 205 w 205"/>
                <a:gd name="T1" fmla="*/ 595 h 595"/>
                <a:gd name="T2" fmla="*/ 0 w 205"/>
                <a:gd name="T3" fmla="*/ 0 h 595"/>
                <a:gd name="T4" fmla="*/ 0 w 205"/>
                <a:gd name="T5" fmla="*/ 0 h 595"/>
                <a:gd name="T6" fmla="*/ 205 w 205"/>
                <a:gd name="T7" fmla="*/ 595 h 595"/>
                <a:gd name="T8" fmla="*/ 205 w 205"/>
                <a:gd name="T9" fmla="*/ 595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595">
                  <a:moveTo>
                    <a:pt x="205" y="59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05" y="595"/>
                  </a:lnTo>
                  <a:lnTo>
                    <a:pt x="205" y="59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3" name="Freeform 32"/>
            <p:cNvSpPr>
              <a:spLocks/>
            </p:cNvSpPr>
            <p:nvPr/>
          </p:nvSpPr>
          <p:spPr bwMode="auto">
            <a:xfrm>
              <a:off x="4322722" y="3442848"/>
              <a:ext cx="1067213" cy="1436941"/>
            </a:xfrm>
            <a:custGeom>
              <a:avLst/>
              <a:gdLst>
                <a:gd name="T0" fmla="*/ 8 w 534"/>
                <a:gd name="T1" fmla="*/ 719 h 719"/>
                <a:gd name="T2" fmla="*/ 0 w 534"/>
                <a:gd name="T3" fmla="*/ 710 h 719"/>
                <a:gd name="T4" fmla="*/ 534 w 534"/>
                <a:gd name="T5" fmla="*/ 0 h 719"/>
                <a:gd name="T6" fmla="*/ 534 w 534"/>
                <a:gd name="T7" fmla="*/ 0 h 719"/>
                <a:gd name="T8" fmla="*/ 8 w 534"/>
                <a:gd name="T9" fmla="*/ 719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4" h="719">
                  <a:moveTo>
                    <a:pt x="8" y="719"/>
                  </a:moveTo>
                  <a:lnTo>
                    <a:pt x="0" y="71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8" y="71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4" name="Freeform 33"/>
            <p:cNvSpPr>
              <a:spLocks/>
            </p:cNvSpPr>
            <p:nvPr/>
          </p:nvSpPr>
          <p:spPr bwMode="auto">
            <a:xfrm>
              <a:off x="3929012" y="3276971"/>
              <a:ext cx="409699" cy="1602818"/>
            </a:xfrm>
            <a:custGeom>
              <a:avLst/>
              <a:gdLst>
                <a:gd name="T0" fmla="*/ 197 w 205"/>
                <a:gd name="T1" fmla="*/ 802 h 802"/>
                <a:gd name="T2" fmla="*/ 0 w 205"/>
                <a:gd name="T3" fmla="*/ 0 h 802"/>
                <a:gd name="T4" fmla="*/ 0 w 205"/>
                <a:gd name="T5" fmla="*/ 0 h 802"/>
                <a:gd name="T6" fmla="*/ 205 w 205"/>
                <a:gd name="T7" fmla="*/ 793 h 802"/>
                <a:gd name="T8" fmla="*/ 197 w 205"/>
                <a:gd name="T9" fmla="*/ 80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802">
                  <a:moveTo>
                    <a:pt x="197" y="80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05" y="793"/>
                  </a:lnTo>
                  <a:lnTo>
                    <a:pt x="197" y="80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5" name="Freeform 34"/>
            <p:cNvSpPr>
              <a:spLocks/>
            </p:cNvSpPr>
            <p:nvPr/>
          </p:nvSpPr>
          <p:spPr bwMode="auto">
            <a:xfrm>
              <a:off x="3929012" y="3276971"/>
              <a:ext cx="1460924" cy="165878"/>
            </a:xfrm>
            <a:custGeom>
              <a:avLst/>
              <a:gdLst>
                <a:gd name="T0" fmla="*/ 731 w 731"/>
                <a:gd name="T1" fmla="*/ 83 h 83"/>
                <a:gd name="T2" fmla="*/ 0 w 731"/>
                <a:gd name="T3" fmla="*/ 9 h 83"/>
                <a:gd name="T4" fmla="*/ 0 w 731"/>
                <a:gd name="T5" fmla="*/ 0 h 83"/>
                <a:gd name="T6" fmla="*/ 731 w 731"/>
                <a:gd name="T7" fmla="*/ 83 h 83"/>
                <a:gd name="T8" fmla="*/ 731 w 731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1" h="83">
                  <a:moveTo>
                    <a:pt x="731" y="8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31" y="83"/>
                  </a:lnTo>
                  <a:lnTo>
                    <a:pt x="731" y="8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6" name="Freeform 35"/>
            <p:cNvSpPr>
              <a:spLocks/>
            </p:cNvSpPr>
            <p:nvPr/>
          </p:nvSpPr>
          <p:spPr bwMode="auto">
            <a:xfrm>
              <a:off x="5389935" y="3129080"/>
              <a:ext cx="1460924" cy="313769"/>
            </a:xfrm>
            <a:custGeom>
              <a:avLst/>
              <a:gdLst>
                <a:gd name="T0" fmla="*/ 0 w 731"/>
                <a:gd name="T1" fmla="*/ 157 h 157"/>
                <a:gd name="T2" fmla="*/ 0 w 731"/>
                <a:gd name="T3" fmla="*/ 157 h 157"/>
                <a:gd name="T4" fmla="*/ 731 w 731"/>
                <a:gd name="T5" fmla="*/ 0 h 157"/>
                <a:gd name="T6" fmla="*/ 731 w 731"/>
                <a:gd name="T7" fmla="*/ 8 h 157"/>
                <a:gd name="T8" fmla="*/ 0 w 731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1" h="157">
                  <a:moveTo>
                    <a:pt x="0" y="157"/>
                  </a:moveTo>
                  <a:lnTo>
                    <a:pt x="0" y="157"/>
                  </a:lnTo>
                  <a:lnTo>
                    <a:pt x="731" y="0"/>
                  </a:lnTo>
                  <a:lnTo>
                    <a:pt x="731" y="8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7" name="Freeform 36"/>
            <p:cNvSpPr>
              <a:spLocks/>
            </p:cNvSpPr>
            <p:nvPr/>
          </p:nvSpPr>
          <p:spPr bwMode="auto">
            <a:xfrm>
              <a:off x="5817620" y="3129080"/>
              <a:ext cx="1033239" cy="1502891"/>
            </a:xfrm>
            <a:custGeom>
              <a:avLst/>
              <a:gdLst>
                <a:gd name="T0" fmla="*/ 0 w 517"/>
                <a:gd name="T1" fmla="*/ 752 h 752"/>
                <a:gd name="T2" fmla="*/ 0 w 517"/>
                <a:gd name="T3" fmla="*/ 752 h 752"/>
                <a:gd name="T4" fmla="*/ 517 w 517"/>
                <a:gd name="T5" fmla="*/ 0 h 752"/>
                <a:gd name="T6" fmla="*/ 517 w 517"/>
                <a:gd name="T7" fmla="*/ 8 h 752"/>
                <a:gd name="T8" fmla="*/ 0 w 517"/>
                <a:gd name="T9" fmla="*/ 752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7" h="752">
                  <a:moveTo>
                    <a:pt x="0" y="752"/>
                  </a:moveTo>
                  <a:lnTo>
                    <a:pt x="0" y="752"/>
                  </a:lnTo>
                  <a:lnTo>
                    <a:pt x="517" y="0"/>
                  </a:lnTo>
                  <a:lnTo>
                    <a:pt x="517" y="8"/>
                  </a:lnTo>
                  <a:lnTo>
                    <a:pt x="0" y="7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8" name="Freeform 37"/>
            <p:cNvSpPr>
              <a:spLocks/>
            </p:cNvSpPr>
            <p:nvPr/>
          </p:nvSpPr>
          <p:spPr bwMode="auto">
            <a:xfrm>
              <a:off x="4322722" y="3129080"/>
              <a:ext cx="2512148" cy="1750709"/>
            </a:xfrm>
            <a:custGeom>
              <a:avLst/>
              <a:gdLst>
                <a:gd name="T0" fmla="*/ 8 w 1257"/>
                <a:gd name="T1" fmla="*/ 876 h 876"/>
                <a:gd name="T2" fmla="*/ 0 w 1257"/>
                <a:gd name="T3" fmla="*/ 867 h 876"/>
                <a:gd name="T4" fmla="*/ 1257 w 1257"/>
                <a:gd name="T5" fmla="*/ 0 h 876"/>
                <a:gd name="T6" fmla="*/ 1257 w 1257"/>
                <a:gd name="T7" fmla="*/ 8 h 876"/>
                <a:gd name="T8" fmla="*/ 8 w 1257"/>
                <a:gd name="T9" fmla="*/ 876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7" h="876">
                  <a:moveTo>
                    <a:pt x="8" y="876"/>
                  </a:moveTo>
                  <a:lnTo>
                    <a:pt x="0" y="867"/>
                  </a:lnTo>
                  <a:lnTo>
                    <a:pt x="1257" y="0"/>
                  </a:lnTo>
                  <a:lnTo>
                    <a:pt x="1257" y="8"/>
                  </a:lnTo>
                  <a:lnTo>
                    <a:pt x="8" y="87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9" name="Freeform 38"/>
            <p:cNvSpPr>
              <a:spLocks/>
            </p:cNvSpPr>
            <p:nvPr/>
          </p:nvSpPr>
          <p:spPr bwMode="auto">
            <a:xfrm>
              <a:off x="2943739" y="1726114"/>
              <a:ext cx="1247081" cy="345746"/>
            </a:xfrm>
            <a:custGeom>
              <a:avLst/>
              <a:gdLst>
                <a:gd name="T0" fmla="*/ 0 w 624"/>
                <a:gd name="T1" fmla="*/ 173 h 173"/>
                <a:gd name="T2" fmla="*/ 0 w 624"/>
                <a:gd name="T3" fmla="*/ 165 h 173"/>
                <a:gd name="T4" fmla="*/ 624 w 624"/>
                <a:gd name="T5" fmla="*/ 0 h 173"/>
                <a:gd name="T6" fmla="*/ 624 w 624"/>
                <a:gd name="T7" fmla="*/ 8 h 173"/>
                <a:gd name="T8" fmla="*/ 0 w 624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173">
                  <a:moveTo>
                    <a:pt x="0" y="173"/>
                  </a:moveTo>
                  <a:lnTo>
                    <a:pt x="0" y="165"/>
                  </a:lnTo>
                  <a:lnTo>
                    <a:pt x="624" y="0"/>
                  </a:lnTo>
                  <a:lnTo>
                    <a:pt x="624" y="8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0" name="Freeform 39"/>
            <p:cNvSpPr>
              <a:spLocks/>
            </p:cNvSpPr>
            <p:nvPr/>
          </p:nvSpPr>
          <p:spPr bwMode="auto">
            <a:xfrm>
              <a:off x="2927751" y="2055871"/>
              <a:ext cx="985274" cy="1205112"/>
            </a:xfrm>
            <a:custGeom>
              <a:avLst/>
              <a:gdLst>
                <a:gd name="T0" fmla="*/ 493 w 493"/>
                <a:gd name="T1" fmla="*/ 603 h 603"/>
                <a:gd name="T2" fmla="*/ 0 w 493"/>
                <a:gd name="T3" fmla="*/ 8 h 603"/>
                <a:gd name="T4" fmla="*/ 8 w 493"/>
                <a:gd name="T5" fmla="*/ 0 h 603"/>
                <a:gd name="T6" fmla="*/ 493 w 493"/>
                <a:gd name="T7" fmla="*/ 603 h 603"/>
                <a:gd name="T8" fmla="*/ 493 w 493"/>
                <a:gd name="T9" fmla="*/ 60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3" h="603">
                  <a:moveTo>
                    <a:pt x="493" y="603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493" y="603"/>
                  </a:lnTo>
                  <a:lnTo>
                    <a:pt x="493" y="60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1" name="Freeform 40"/>
            <p:cNvSpPr>
              <a:spLocks/>
            </p:cNvSpPr>
            <p:nvPr/>
          </p:nvSpPr>
          <p:spPr bwMode="auto">
            <a:xfrm>
              <a:off x="3897035" y="1726114"/>
              <a:ext cx="293784" cy="1534868"/>
            </a:xfrm>
            <a:custGeom>
              <a:avLst/>
              <a:gdLst>
                <a:gd name="T0" fmla="*/ 8 w 147"/>
                <a:gd name="T1" fmla="*/ 768 h 768"/>
                <a:gd name="T2" fmla="*/ 0 w 147"/>
                <a:gd name="T3" fmla="*/ 768 h 768"/>
                <a:gd name="T4" fmla="*/ 139 w 147"/>
                <a:gd name="T5" fmla="*/ 0 h 768"/>
                <a:gd name="T6" fmla="*/ 147 w 147"/>
                <a:gd name="T7" fmla="*/ 0 h 768"/>
                <a:gd name="T8" fmla="*/ 8 w 147"/>
                <a:gd name="T9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768">
                  <a:moveTo>
                    <a:pt x="8" y="768"/>
                  </a:moveTo>
                  <a:lnTo>
                    <a:pt x="0" y="768"/>
                  </a:lnTo>
                  <a:lnTo>
                    <a:pt x="139" y="0"/>
                  </a:lnTo>
                  <a:lnTo>
                    <a:pt x="147" y="0"/>
                  </a:lnTo>
                  <a:lnTo>
                    <a:pt x="8" y="76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2" name="Freeform 41"/>
            <p:cNvSpPr>
              <a:spLocks/>
            </p:cNvSpPr>
            <p:nvPr/>
          </p:nvSpPr>
          <p:spPr bwMode="auto">
            <a:xfrm>
              <a:off x="4190819" y="1726114"/>
              <a:ext cx="1494898" cy="147891"/>
            </a:xfrm>
            <a:custGeom>
              <a:avLst/>
              <a:gdLst>
                <a:gd name="T0" fmla="*/ 748 w 748"/>
                <a:gd name="T1" fmla="*/ 74 h 74"/>
                <a:gd name="T2" fmla="*/ 0 w 748"/>
                <a:gd name="T3" fmla="*/ 8 h 74"/>
                <a:gd name="T4" fmla="*/ 0 w 748"/>
                <a:gd name="T5" fmla="*/ 0 h 74"/>
                <a:gd name="T6" fmla="*/ 748 w 748"/>
                <a:gd name="T7" fmla="*/ 66 h 74"/>
                <a:gd name="T8" fmla="*/ 748 w 748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74">
                  <a:moveTo>
                    <a:pt x="748" y="74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748" y="66"/>
                  </a:lnTo>
                  <a:lnTo>
                    <a:pt x="748" y="7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3" name="Freeform 42"/>
            <p:cNvSpPr>
              <a:spLocks/>
            </p:cNvSpPr>
            <p:nvPr/>
          </p:nvSpPr>
          <p:spPr bwMode="auto">
            <a:xfrm>
              <a:off x="5389935" y="1874005"/>
              <a:ext cx="295782" cy="1534868"/>
            </a:xfrm>
            <a:custGeom>
              <a:avLst/>
              <a:gdLst>
                <a:gd name="T0" fmla="*/ 0 w 148"/>
                <a:gd name="T1" fmla="*/ 768 h 768"/>
                <a:gd name="T2" fmla="*/ 0 w 148"/>
                <a:gd name="T3" fmla="*/ 768 h 768"/>
                <a:gd name="T4" fmla="*/ 148 w 148"/>
                <a:gd name="T5" fmla="*/ 0 h 768"/>
                <a:gd name="T6" fmla="*/ 148 w 148"/>
                <a:gd name="T7" fmla="*/ 0 h 768"/>
                <a:gd name="T8" fmla="*/ 0 w 148"/>
                <a:gd name="T9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768">
                  <a:moveTo>
                    <a:pt x="0" y="768"/>
                  </a:moveTo>
                  <a:lnTo>
                    <a:pt x="0" y="768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0" y="76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4" name="Freeform 43"/>
            <p:cNvSpPr>
              <a:spLocks/>
            </p:cNvSpPr>
            <p:nvPr/>
          </p:nvSpPr>
          <p:spPr bwMode="auto">
            <a:xfrm>
              <a:off x="5685717" y="1874005"/>
              <a:ext cx="1149153" cy="1239086"/>
            </a:xfrm>
            <a:custGeom>
              <a:avLst/>
              <a:gdLst>
                <a:gd name="T0" fmla="*/ 567 w 575"/>
                <a:gd name="T1" fmla="*/ 620 h 620"/>
                <a:gd name="T2" fmla="*/ 0 w 575"/>
                <a:gd name="T3" fmla="*/ 8 h 620"/>
                <a:gd name="T4" fmla="*/ 0 w 575"/>
                <a:gd name="T5" fmla="*/ 0 h 620"/>
                <a:gd name="T6" fmla="*/ 575 w 575"/>
                <a:gd name="T7" fmla="*/ 620 h 620"/>
                <a:gd name="T8" fmla="*/ 567 w 575"/>
                <a:gd name="T9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" h="620">
                  <a:moveTo>
                    <a:pt x="567" y="620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575" y="620"/>
                  </a:lnTo>
                  <a:lnTo>
                    <a:pt x="567" y="62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5" name="Freeform 44"/>
            <p:cNvSpPr>
              <a:spLocks/>
            </p:cNvSpPr>
            <p:nvPr/>
          </p:nvSpPr>
          <p:spPr bwMode="auto">
            <a:xfrm>
              <a:off x="3960988" y="1874005"/>
              <a:ext cx="1724729" cy="1337014"/>
            </a:xfrm>
            <a:custGeom>
              <a:avLst/>
              <a:gdLst>
                <a:gd name="T0" fmla="*/ 9 w 863"/>
                <a:gd name="T1" fmla="*/ 669 h 669"/>
                <a:gd name="T2" fmla="*/ 0 w 863"/>
                <a:gd name="T3" fmla="*/ 669 h 669"/>
                <a:gd name="T4" fmla="*/ 863 w 863"/>
                <a:gd name="T5" fmla="*/ 0 h 669"/>
                <a:gd name="T6" fmla="*/ 863 w 863"/>
                <a:gd name="T7" fmla="*/ 8 h 669"/>
                <a:gd name="T8" fmla="*/ 9 w 863"/>
                <a:gd name="T9" fmla="*/ 669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3" h="669">
                  <a:moveTo>
                    <a:pt x="9" y="669"/>
                  </a:moveTo>
                  <a:lnTo>
                    <a:pt x="0" y="669"/>
                  </a:lnTo>
                  <a:lnTo>
                    <a:pt x="863" y="0"/>
                  </a:lnTo>
                  <a:lnTo>
                    <a:pt x="863" y="8"/>
                  </a:lnTo>
                  <a:lnTo>
                    <a:pt x="9" y="66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6" name="Freeform 45"/>
            <p:cNvSpPr>
              <a:spLocks/>
            </p:cNvSpPr>
            <p:nvPr/>
          </p:nvSpPr>
          <p:spPr bwMode="auto">
            <a:xfrm>
              <a:off x="4174831" y="1726114"/>
              <a:ext cx="1215104" cy="1716734"/>
            </a:xfrm>
            <a:custGeom>
              <a:avLst/>
              <a:gdLst>
                <a:gd name="T0" fmla="*/ 608 w 608"/>
                <a:gd name="T1" fmla="*/ 859 h 859"/>
                <a:gd name="T2" fmla="*/ 0 w 608"/>
                <a:gd name="T3" fmla="*/ 0 h 859"/>
                <a:gd name="T4" fmla="*/ 8 w 608"/>
                <a:gd name="T5" fmla="*/ 0 h 859"/>
                <a:gd name="T6" fmla="*/ 608 w 608"/>
                <a:gd name="T7" fmla="*/ 859 h 859"/>
                <a:gd name="T8" fmla="*/ 608 w 608"/>
                <a:gd name="T9" fmla="*/ 859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8" h="859">
                  <a:moveTo>
                    <a:pt x="608" y="859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608" y="859"/>
                  </a:lnTo>
                  <a:lnTo>
                    <a:pt x="608" y="85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7" name="Freeform 46"/>
            <p:cNvSpPr>
              <a:spLocks/>
            </p:cNvSpPr>
            <p:nvPr/>
          </p:nvSpPr>
          <p:spPr bwMode="auto">
            <a:xfrm>
              <a:off x="5685717" y="1874005"/>
              <a:ext cx="147891" cy="2708003"/>
            </a:xfrm>
            <a:custGeom>
              <a:avLst/>
              <a:gdLst>
                <a:gd name="T0" fmla="*/ 66 w 74"/>
                <a:gd name="T1" fmla="*/ 1355 h 1355"/>
                <a:gd name="T2" fmla="*/ 0 w 74"/>
                <a:gd name="T3" fmla="*/ 8 h 1355"/>
                <a:gd name="T4" fmla="*/ 0 w 74"/>
                <a:gd name="T5" fmla="*/ 0 h 1355"/>
                <a:gd name="T6" fmla="*/ 74 w 74"/>
                <a:gd name="T7" fmla="*/ 1355 h 1355"/>
                <a:gd name="T8" fmla="*/ 66 w 74"/>
                <a:gd name="T9" fmla="*/ 1355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5">
                  <a:moveTo>
                    <a:pt x="66" y="1355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74" y="1355"/>
                  </a:lnTo>
                  <a:lnTo>
                    <a:pt x="66" y="135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8" name="Freeform 47"/>
            <p:cNvSpPr>
              <a:spLocks/>
            </p:cNvSpPr>
            <p:nvPr/>
          </p:nvSpPr>
          <p:spPr bwMode="auto">
            <a:xfrm>
              <a:off x="4322722" y="1874005"/>
              <a:ext cx="1362995" cy="3005783"/>
            </a:xfrm>
            <a:custGeom>
              <a:avLst/>
              <a:gdLst>
                <a:gd name="T0" fmla="*/ 8 w 682"/>
                <a:gd name="T1" fmla="*/ 1504 h 1504"/>
                <a:gd name="T2" fmla="*/ 0 w 682"/>
                <a:gd name="T3" fmla="*/ 1495 h 1504"/>
                <a:gd name="T4" fmla="*/ 682 w 682"/>
                <a:gd name="T5" fmla="*/ 0 h 1504"/>
                <a:gd name="T6" fmla="*/ 682 w 682"/>
                <a:gd name="T7" fmla="*/ 8 h 1504"/>
                <a:gd name="T8" fmla="*/ 8 w 682"/>
                <a:gd name="T9" fmla="*/ 1504 h 1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2" h="1504">
                  <a:moveTo>
                    <a:pt x="8" y="1504"/>
                  </a:moveTo>
                  <a:lnTo>
                    <a:pt x="0" y="1495"/>
                  </a:lnTo>
                  <a:lnTo>
                    <a:pt x="682" y="0"/>
                  </a:lnTo>
                  <a:lnTo>
                    <a:pt x="682" y="8"/>
                  </a:lnTo>
                  <a:lnTo>
                    <a:pt x="8" y="150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9" name="Freeform 48"/>
            <p:cNvSpPr>
              <a:spLocks/>
            </p:cNvSpPr>
            <p:nvPr/>
          </p:nvSpPr>
          <p:spPr bwMode="auto">
            <a:xfrm>
              <a:off x="4190819" y="1726114"/>
              <a:ext cx="2660039" cy="1418953"/>
            </a:xfrm>
            <a:custGeom>
              <a:avLst/>
              <a:gdLst>
                <a:gd name="T0" fmla="*/ 1331 w 1331"/>
                <a:gd name="T1" fmla="*/ 710 h 710"/>
                <a:gd name="T2" fmla="*/ 0 w 1331"/>
                <a:gd name="T3" fmla="*/ 0 h 710"/>
                <a:gd name="T4" fmla="*/ 0 w 1331"/>
                <a:gd name="T5" fmla="*/ 0 h 710"/>
                <a:gd name="T6" fmla="*/ 1331 w 1331"/>
                <a:gd name="T7" fmla="*/ 702 h 710"/>
                <a:gd name="T8" fmla="*/ 1331 w 1331"/>
                <a:gd name="T9" fmla="*/ 71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1" h="710">
                  <a:moveTo>
                    <a:pt x="1331" y="71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31" y="702"/>
                  </a:lnTo>
                  <a:lnTo>
                    <a:pt x="1331" y="71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60" name="Freeform 49"/>
            <p:cNvSpPr>
              <a:spLocks/>
            </p:cNvSpPr>
            <p:nvPr/>
          </p:nvSpPr>
          <p:spPr bwMode="auto">
            <a:xfrm>
              <a:off x="3879049" y="3129080"/>
              <a:ext cx="2971810" cy="147891"/>
            </a:xfrm>
            <a:custGeom>
              <a:avLst/>
              <a:gdLst>
                <a:gd name="T0" fmla="*/ 0 w 1487"/>
                <a:gd name="T1" fmla="*/ 74 h 74"/>
                <a:gd name="T2" fmla="*/ 0 w 1487"/>
                <a:gd name="T3" fmla="*/ 66 h 74"/>
                <a:gd name="T4" fmla="*/ 1487 w 1487"/>
                <a:gd name="T5" fmla="*/ 0 h 74"/>
                <a:gd name="T6" fmla="*/ 1487 w 1487"/>
                <a:gd name="T7" fmla="*/ 8 h 74"/>
                <a:gd name="T8" fmla="*/ 0 w 1487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7" h="74">
                  <a:moveTo>
                    <a:pt x="0" y="74"/>
                  </a:moveTo>
                  <a:lnTo>
                    <a:pt x="0" y="66"/>
                  </a:lnTo>
                  <a:lnTo>
                    <a:pt x="1487" y="0"/>
                  </a:lnTo>
                  <a:lnTo>
                    <a:pt x="1487" y="8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61" name="Freeform 50"/>
            <p:cNvSpPr>
              <a:spLocks/>
            </p:cNvSpPr>
            <p:nvPr/>
          </p:nvSpPr>
          <p:spPr bwMode="auto">
            <a:xfrm>
              <a:off x="2320199" y="4120348"/>
              <a:ext cx="3479435" cy="527611"/>
            </a:xfrm>
            <a:custGeom>
              <a:avLst/>
              <a:gdLst>
                <a:gd name="T0" fmla="*/ 1741 w 1741"/>
                <a:gd name="T1" fmla="*/ 264 h 264"/>
                <a:gd name="T2" fmla="*/ 0 w 1741"/>
                <a:gd name="T3" fmla="*/ 8 h 264"/>
                <a:gd name="T4" fmla="*/ 0 w 1741"/>
                <a:gd name="T5" fmla="*/ 0 h 264"/>
                <a:gd name="T6" fmla="*/ 1741 w 1741"/>
                <a:gd name="T7" fmla="*/ 256 h 264"/>
                <a:gd name="T8" fmla="*/ 1741 w 1741"/>
                <a:gd name="T9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1" h="264">
                  <a:moveTo>
                    <a:pt x="1741" y="264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1741" y="256"/>
                  </a:lnTo>
                  <a:lnTo>
                    <a:pt x="1741" y="26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62" name="Oval 141"/>
            <p:cNvSpPr>
              <a:spLocks/>
            </p:cNvSpPr>
            <p:nvPr/>
          </p:nvSpPr>
          <p:spPr bwMode="auto">
            <a:xfrm>
              <a:off x="3983655" y="4562052"/>
              <a:ext cx="692948" cy="67126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halkboard SE Light" panose="03050602040202020205" pitchFamily="66" charset="0"/>
                  <a:ea typeface="微软雅黑" panose="020B0503020204020204" pitchFamily="34" charset="-122"/>
                </a:rPr>
                <a:t>ls</a:t>
              </a:r>
              <a:endParaRPr dirty="0">
                <a:solidFill>
                  <a:schemeClr val="bg1"/>
                </a:solidFill>
                <a:latin typeface="Chalkboard SE Light" panose="03050602040202020205" pitchFamily="66" charset="0"/>
                <a:ea typeface="微软雅黑" panose="020B0503020204020204" pitchFamily="34" charset="-122"/>
              </a:endParaRPr>
            </a:p>
          </p:txBody>
        </p:sp>
        <p:sp>
          <p:nvSpPr>
            <p:cNvPr id="63" name="Oval 143"/>
            <p:cNvSpPr>
              <a:spLocks/>
            </p:cNvSpPr>
            <p:nvPr/>
          </p:nvSpPr>
          <p:spPr bwMode="auto">
            <a:xfrm>
              <a:off x="5470934" y="1659223"/>
              <a:ext cx="429564" cy="42956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64" name="Oval 23"/>
            <p:cNvSpPr>
              <a:spLocks/>
            </p:cNvSpPr>
            <p:nvPr/>
          </p:nvSpPr>
          <p:spPr bwMode="auto">
            <a:xfrm>
              <a:off x="2829822" y="1955944"/>
              <a:ext cx="229831" cy="23182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65" name="Oval 20"/>
            <p:cNvSpPr>
              <a:spLocks/>
            </p:cNvSpPr>
            <p:nvPr/>
          </p:nvSpPr>
          <p:spPr bwMode="auto">
            <a:xfrm>
              <a:off x="2172308" y="3970458"/>
              <a:ext cx="311770" cy="31376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82" name="ValueShape1"/>
            <p:cNvSpPr>
              <a:spLocks/>
            </p:cNvSpPr>
            <p:nvPr/>
          </p:nvSpPr>
          <p:spPr bwMode="auto">
            <a:xfrm>
              <a:off x="3455397" y="2804354"/>
              <a:ext cx="913256" cy="91325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none" lIns="0" tIns="0" rIns="0" bIns="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halkboard SE Light" panose="03050602040202020205" pitchFamily="66" charset="0"/>
                  <a:ea typeface="微软雅黑" panose="020B0503020204020204" pitchFamily="34" charset="-122"/>
                </a:rPr>
                <a:t>create</a:t>
              </a:r>
            </a:p>
          </p:txBody>
        </p:sp>
        <p:sp>
          <p:nvSpPr>
            <p:cNvPr id="83" name="ValueShape2"/>
            <p:cNvSpPr>
              <a:spLocks/>
            </p:cNvSpPr>
            <p:nvPr/>
          </p:nvSpPr>
          <p:spPr bwMode="auto">
            <a:xfrm>
              <a:off x="6414405" y="2720400"/>
              <a:ext cx="833346" cy="83334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none" lIns="0" tIns="0" rIns="0" bIns="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1600" dirty="0" err="1">
                  <a:solidFill>
                    <a:schemeClr val="bg1"/>
                  </a:solidFill>
                  <a:latin typeface="Chalkboard SE Light" panose="03050602040202020205" pitchFamily="66" charset="0"/>
                  <a:ea typeface="微软雅黑" panose="020B0503020204020204" pitchFamily="34" charset="-122"/>
                </a:rPr>
                <a:t>mkfd</a:t>
              </a:r>
              <a:endParaRPr lang="en-US" altLang="zh-CN" sz="1600" dirty="0">
                <a:solidFill>
                  <a:schemeClr val="bg1"/>
                </a:solidFill>
                <a:latin typeface="Chalkboard SE Light" panose="03050602040202020205" pitchFamily="66" charset="0"/>
                <a:ea typeface="微软雅黑" panose="020B0503020204020204" pitchFamily="34" charset="-122"/>
              </a:endParaRPr>
            </a:p>
          </p:txBody>
        </p:sp>
        <p:sp>
          <p:nvSpPr>
            <p:cNvPr id="84" name="ValueShape3"/>
            <p:cNvSpPr>
              <a:spLocks/>
            </p:cNvSpPr>
            <p:nvPr/>
          </p:nvSpPr>
          <p:spPr bwMode="auto">
            <a:xfrm>
              <a:off x="1096263" y="1454623"/>
              <a:ext cx="844761" cy="844762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none" lIns="0" tIns="0" rIns="0" bIns="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800" dirty="0" err="1">
                  <a:solidFill>
                    <a:schemeClr val="bg1"/>
                  </a:solidFill>
                  <a:latin typeface="Chalkboard SE Light" panose="03050602040202020205" pitchFamily="66" charset="0"/>
                  <a:ea typeface="微软雅黑" panose="020B0503020204020204" pitchFamily="34" charset="-122"/>
                </a:rPr>
                <a:t>sv</a:t>
              </a:r>
              <a:endParaRPr lang="en-US" altLang="zh-CN" dirty="0">
                <a:solidFill>
                  <a:schemeClr val="bg1"/>
                </a:solidFill>
                <a:latin typeface="Chalkboard SE Light" panose="03050602040202020205" pitchFamily="66" charset="0"/>
                <a:ea typeface="微软雅黑" panose="020B0503020204020204" pitchFamily="34" charset="-122"/>
              </a:endParaRPr>
            </a:p>
          </p:txBody>
        </p:sp>
        <p:sp>
          <p:nvSpPr>
            <p:cNvPr id="85" name="ValueShape4"/>
            <p:cNvSpPr>
              <a:spLocks/>
            </p:cNvSpPr>
            <p:nvPr/>
          </p:nvSpPr>
          <p:spPr bwMode="auto">
            <a:xfrm>
              <a:off x="799419" y="4083517"/>
              <a:ext cx="913256" cy="913256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none" lIns="0" tIns="0" rIns="0" bIns="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halkboard SE Light" panose="03050602040202020205" pitchFamily="66" charset="0"/>
                  <a:ea typeface="微软雅黑" panose="020B0503020204020204" pitchFamily="34" charset="-122"/>
                </a:rPr>
                <a:t>cd</a:t>
              </a:r>
            </a:p>
          </p:txBody>
        </p:sp>
        <p:sp>
          <p:nvSpPr>
            <p:cNvPr id="86" name="ValueShape5"/>
            <p:cNvSpPr>
              <a:spLocks/>
            </p:cNvSpPr>
            <p:nvPr/>
          </p:nvSpPr>
          <p:spPr bwMode="auto">
            <a:xfrm>
              <a:off x="3851770" y="1420875"/>
              <a:ext cx="662111" cy="662111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none" lIns="0" tIns="0" rIns="0" bIns="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halkboard SE Light" panose="03050602040202020205" pitchFamily="66" charset="0"/>
                  <a:ea typeface="微软雅黑" panose="020B0503020204020204" pitchFamily="34" charset="-122"/>
                </a:rPr>
                <a:t>cd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EE11B417-38AE-40BC-A825-8573543280C9}"/>
              </a:ext>
            </a:extLst>
          </p:cNvPr>
          <p:cNvSpPr/>
          <p:nvPr/>
        </p:nvSpPr>
        <p:spPr>
          <a:xfrm>
            <a:off x="7348652" y="1878946"/>
            <a:ext cx="3438559" cy="3737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create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创建文件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halkboard SE Light" panose="03050602040202020205" pitchFamily="66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mkfd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创建文件夹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halkboard SE Light" panose="03050602040202020205" pitchFamily="66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find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全局查找文件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halkboard SE Light" panose="03050602040202020205" pitchFamily="66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ls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列出文件列表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halkboard SE Light" panose="03050602040202020205" pitchFamily="66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cd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进入多级目录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打开文件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halkboard SE Light" panose="03050602040202020205" pitchFamily="66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cd ..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：返回上一级目录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halkboard SE Light" panose="03050602040202020205" pitchFamily="66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delete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删除文件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halkboard SE Light" panose="03050602040202020205" pitchFamily="66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sv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保存文件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halkboard SE Light" panose="03050602040202020205" pitchFamily="66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B98DA9-D5D9-174C-A306-D2C33C9170DE}"/>
              </a:ext>
            </a:extLst>
          </p:cNvPr>
          <p:cNvSpPr txBox="1"/>
          <p:nvPr/>
        </p:nvSpPr>
        <p:spPr>
          <a:xfrm>
            <a:off x="4878938" y="392705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Chalkboard SE Light" panose="03050602040202020205" pitchFamily="66" charset="0"/>
              </a:rPr>
              <a:t>cd</a:t>
            </a:r>
            <a:endParaRPr kumimoji="1" lang="zh-CN" altLang="en-US" dirty="0">
              <a:solidFill>
                <a:schemeClr val="bg1"/>
              </a:solidFill>
              <a:latin typeface="Chalkboard SE Light" panose="03050602040202020205" pitchFamily="66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165AFC-23EC-7F4E-8373-FDE8488AE7B6}"/>
              </a:ext>
            </a:extLst>
          </p:cNvPr>
          <p:cNvSpPr txBox="1"/>
          <p:nvPr/>
        </p:nvSpPr>
        <p:spPr>
          <a:xfrm>
            <a:off x="4952103" y="436258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Chalkboard SE Light" panose="03050602040202020205" pitchFamily="66" charset="0"/>
              </a:rPr>
              <a:t>cd</a:t>
            </a:r>
            <a:endParaRPr kumimoji="1" lang="zh-CN" altLang="en-US" dirty="0">
              <a:solidFill>
                <a:schemeClr val="bg1"/>
              </a:solidFill>
              <a:latin typeface="Chalkboard SE Light" panose="03050602040202020205" pitchFamily="66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3248DB8D-4E26-0F4B-B937-B35E777A369E}"/>
              </a:ext>
            </a:extLst>
          </p:cNvPr>
          <p:cNvSpPr/>
          <p:nvPr/>
        </p:nvSpPr>
        <p:spPr>
          <a:xfrm>
            <a:off x="3245791" y="1573851"/>
            <a:ext cx="1453503" cy="306375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sz="2000" b="1" dirty="0">
                <a:ea typeface="微软雅黑" panose="020B0503020204020204" pitchFamily="34" charset="-122"/>
              </a:rPr>
              <a:t>文件管理功能</a:t>
            </a:r>
          </a:p>
        </p:txBody>
      </p:sp>
    </p:spTree>
    <p:extLst>
      <p:ext uri="{BB962C8B-B14F-4D97-AF65-F5344CB8AC3E}">
        <p14:creationId xmlns:p14="http://schemas.microsoft.com/office/powerpoint/2010/main" val="1230702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105">
            <a:extLst>
              <a:ext uri="{FF2B5EF4-FFF2-40B4-BE49-F238E27FC236}">
                <a16:creationId xmlns:a16="http://schemas.microsoft.com/office/drawing/2014/main" id="{08FB9A17-B961-AA44-9B10-9790EF0BA6AC}"/>
              </a:ext>
            </a:extLst>
          </p:cNvPr>
          <p:cNvSpPr/>
          <p:nvPr/>
        </p:nvSpPr>
        <p:spPr>
          <a:xfrm>
            <a:off x="1497057" y="1624690"/>
            <a:ext cx="1453503" cy="306375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sz="2000" b="1" dirty="0">
                <a:ea typeface="微软雅黑" panose="020B0503020204020204" pitchFamily="34" charset="-122"/>
              </a:rPr>
              <a:t>创建新文件</a:t>
            </a:r>
            <a:r>
              <a:rPr lang="en-US" altLang="zh-CN" sz="2000" b="1" dirty="0"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ea typeface="微软雅黑" panose="020B0503020204020204" pitchFamily="34" charset="-122"/>
              </a:rPr>
              <a:t>文件夹</a:t>
            </a:r>
          </a:p>
        </p:txBody>
      </p:sp>
      <p:sp>
        <p:nvSpPr>
          <p:cNvPr id="41" name="Rectangle 67">
            <a:extLst>
              <a:ext uri="{FF2B5EF4-FFF2-40B4-BE49-F238E27FC236}">
                <a16:creationId xmlns:a16="http://schemas.microsoft.com/office/drawing/2014/main" id="{C45C3E22-5D3C-7A43-B11F-CCAC3D1EF628}"/>
              </a:ext>
            </a:extLst>
          </p:cNvPr>
          <p:cNvSpPr/>
          <p:nvPr/>
        </p:nvSpPr>
        <p:spPr>
          <a:xfrm>
            <a:off x="6633052" y="4704305"/>
            <a:ext cx="3505516" cy="36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文件系统保证了同一级的文件不重名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E6862C-929E-496E-A869-B13C92C67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586" y="1095784"/>
            <a:ext cx="3905250" cy="27908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E1383B4-78CD-469F-8211-15720D770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544" y="3952541"/>
            <a:ext cx="4103689" cy="256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25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105">
            <a:extLst>
              <a:ext uri="{FF2B5EF4-FFF2-40B4-BE49-F238E27FC236}">
                <a16:creationId xmlns:a16="http://schemas.microsoft.com/office/drawing/2014/main" id="{08FB9A17-B961-AA44-9B10-9790EF0BA6AC}"/>
              </a:ext>
            </a:extLst>
          </p:cNvPr>
          <p:cNvSpPr/>
          <p:nvPr/>
        </p:nvSpPr>
        <p:spPr>
          <a:xfrm>
            <a:off x="1497057" y="1624690"/>
            <a:ext cx="1453503" cy="306375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sz="2000" b="1" dirty="0">
                <a:ea typeface="微软雅黑" panose="020B0503020204020204" pitchFamily="34" charset="-122"/>
              </a:rPr>
              <a:t>全局查找文件</a:t>
            </a:r>
          </a:p>
        </p:txBody>
      </p:sp>
      <p:sp>
        <p:nvSpPr>
          <p:cNvPr id="41" name="Rectangle 67">
            <a:extLst>
              <a:ext uri="{FF2B5EF4-FFF2-40B4-BE49-F238E27FC236}">
                <a16:creationId xmlns:a16="http://schemas.microsoft.com/office/drawing/2014/main" id="{C45C3E22-5D3C-7A43-B11F-CCAC3D1EF628}"/>
              </a:ext>
            </a:extLst>
          </p:cNvPr>
          <p:cNvSpPr/>
          <p:nvPr/>
        </p:nvSpPr>
        <p:spPr>
          <a:xfrm>
            <a:off x="6633052" y="4704305"/>
            <a:ext cx="3505516" cy="658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若文件系统包含多个同名文件，将一并找出。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AC8FBB-841E-4CFD-8174-5E196E2A9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147" y="1617714"/>
            <a:ext cx="3743325" cy="22383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D30D0B-776A-46F6-82E8-B3D0AF524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929" y="3972994"/>
            <a:ext cx="42767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4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105">
            <a:extLst>
              <a:ext uri="{FF2B5EF4-FFF2-40B4-BE49-F238E27FC236}">
                <a16:creationId xmlns:a16="http://schemas.microsoft.com/office/drawing/2014/main" id="{08FB9A17-B961-AA44-9B10-9790EF0BA6AC}"/>
              </a:ext>
            </a:extLst>
          </p:cNvPr>
          <p:cNvSpPr/>
          <p:nvPr/>
        </p:nvSpPr>
        <p:spPr>
          <a:xfrm>
            <a:off x="1497057" y="1624690"/>
            <a:ext cx="1453503" cy="306375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sz="2000" b="1" dirty="0">
                <a:ea typeface="微软雅黑" panose="020B0503020204020204" pitchFamily="34" charset="-122"/>
              </a:rPr>
              <a:t>文本编辑</a:t>
            </a:r>
          </a:p>
        </p:txBody>
      </p:sp>
      <p:sp>
        <p:nvSpPr>
          <p:cNvPr id="41" name="Rectangle 67">
            <a:extLst>
              <a:ext uri="{FF2B5EF4-FFF2-40B4-BE49-F238E27FC236}">
                <a16:creationId xmlns:a16="http://schemas.microsoft.com/office/drawing/2014/main" id="{C45C3E22-5D3C-7A43-B11F-CCAC3D1EF628}"/>
              </a:ext>
            </a:extLst>
          </p:cNvPr>
          <p:cNvSpPr/>
          <p:nvPr/>
        </p:nvSpPr>
        <p:spPr>
          <a:xfrm>
            <a:off x="6633052" y="4704305"/>
            <a:ext cx="3505516" cy="36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对文件进行修改，查看，保存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5E3860-967D-41B3-B0EC-5A437D34E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754" y="998681"/>
            <a:ext cx="4729800" cy="28593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72DD1A-1042-4095-A396-BB7DD7765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21" y="3985339"/>
            <a:ext cx="5020277" cy="243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12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105">
            <a:extLst>
              <a:ext uri="{FF2B5EF4-FFF2-40B4-BE49-F238E27FC236}">
                <a16:creationId xmlns:a16="http://schemas.microsoft.com/office/drawing/2014/main" id="{08FB9A17-B961-AA44-9B10-9790EF0BA6AC}"/>
              </a:ext>
            </a:extLst>
          </p:cNvPr>
          <p:cNvSpPr/>
          <p:nvPr/>
        </p:nvSpPr>
        <p:spPr>
          <a:xfrm>
            <a:off x="1497057" y="1624690"/>
            <a:ext cx="1453503" cy="306375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sz="2000" b="1" dirty="0">
                <a:ea typeface="微软雅黑" panose="020B0503020204020204" pitchFamily="34" charset="-122"/>
              </a:rPr>
              <a:t>删除文件与保存修改</a:t>
            </a:r>
          </a:p>
        </p:txBody>
      </p:sp>
      <p:sp>
        <p:nvSpPr>
          <p:cNvPr id="41" name="Rectangle 67">
            <a:extLst>
              <a:ext uri="{FF2B5EF4-FFF2-40B4-BE49-F238E27FC236}">
                <a16:creationId xmlns:a16="http://schemas.microsoft.com/office/drawing/2014/main" id="{C45C3E22-5D3C-7A43-B11F-CCAC3D1EF628}"/>
              </a:ext>
            </a:extLst>
          </p:cNvPr>
          <p:cNvSpPr/>
          <p:nvPr/>
        </p:nvSpPr>
        <p:spPr>
          <a:xfrm>
            <a:off x="5840824" y="6199416"/>
            <a:ext cx="3505516" cy="36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将文件保存进磁盘</a:t>
            </a:r>
          </a:p>
        </p:txBody>
      </p:sp>
      <p:sp>
        <p:nvSpPr>
          <p:cNvPr id="42" name="Rectangle 67">
            <a:extLst>
              <a:ext uri="{FF2B5EF4-FFF2-40B4-BE49-F238E27FC236}">
                <a16:creationId xmlns:a16="http://schemas.microsoft.com/office/drawing/2014/main" id="{55DD3D7F-92B4-4455-8152-9E9FEEB2F4F5}"/>
              </a:ext>
            </a:extLst>
          </p:cNvPr>
          <p:cNvSpPr/>
          <p:nvPr/>
        </p:nvSpPr>
        <p:spPr>
          <a:xfrm>
            <a:off x="3568973" y="668931"/>
            <a:ext cx="3505516" cy="36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递归地将文件及其子文件删除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563CBE-D31F-4F67-ABB9-3038AA1B3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25" y="1552320"/>
            <a:ext cx="3390900" cy="2486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C1DA06F-DD7A-4FA6-83DA-B06C9CEBA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792" y="3957031"/>
            <a:ext cx="3668713" cy="267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39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B6395-522D-4E7B-8C66-A03B077A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/>
              <a:t>Part 3 – </a:t>
            </a:r>
            <a:r>
              <a:rPr lang="zh-CN" altLang="en-US" sz="5400" dirty="0"/>
              <a:t>用户级应用的演示、实现和说明</a:t>
            </a:r>
          </a:p>
        </p:txBody>
      </p:sp>
    </p:spTree>
    <p:extLst>
      <p:ext uri="{BB962C8B-B14F-4D97-AF65-F5344CB8AC3E}">
        <p14:creationId xmlns:p14="http://schemas.microsoft.com/office/powerpoint/2010/main" val="2129066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BA890-55CD-450A-A5ED-F7FB812D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用户级应用：</a:t>
            </a:r>
            <a:br>
              <a:rPr lang="en-US" altLang="zh-CN" dirty="0"/>
            </a:br>
            <a:r>
              <a:rPr lang="zh-CN" altLang="en-US" dirty="0"/>
              <a:t>计算器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5340E5-2FD9-4AD2-9362-B9C6867A6953}"/>
              </a:ext>
            </a:extLst>
          </p:cNvPr>
          <p:cNvSpPr txBox="1"/>
          <p:nvPr/>
        </p:nvSpPr>
        <p:spPr>
          <a:xfrm>
            <a:off x="6652950" y="1759643"/>
            <a:ext cx="420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计算表达式的结果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03ED84-4C19-480C-B716-DD807543A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052" y="3748134"/>
            <a:ext cx="53340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065B930-D3BB-49C2-A54A-5AE642688FEC}"/>
              </a:ext>
            </a:extLst>
          </p:cNvPr>
          <p:cNvSpPr txBox="1"/>
          <p:nvPr/>
        </p:nvSpPr>
        <p:spPr>
          <a:xfrm>
            <a:off x="452761" y="838031"/>
            <a:ext cx="486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错误检测：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893B5B-D861-4F42-954D-66846B91B9FD}"/>
              </a:ext>
            </a:extLst>
          </p:cNvPr>
          <p:cNvSpPr txBox="1"/>
          <p:nvPr/>
        </p:nvSpPr>
        <p:spPr>
          <a:xfrm>
            <a:off x="452760" y="1274411"/>
            <a:ext cx="486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检查表达式合法性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6C934C-4D92-4F80-93F2-88AFD0B474BD}"/>
              </a:ext>
            </a:extLst>
          </p:cNvPr>
          <p:cNvSpPr txBox="1"/>
          <p:nvPr/>
        </p:nvSpPr>
        <p:spPr>
          <a:xfrm>
            <a:off x="452760" y="2701245"/>
            <a:ext cx="589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检查括号匹配性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7C762E3-74F5-4108-B70B-3C77BEF78BFB}"/>
              </a:ext>
            </a:extLst>
          </p:cNvPr>
          <p:cNvSpPr txBox="1"/>
          <p:nvPr/>
        </p:nvSpPr>
        <p:spPr>
          <a:xfrm>
            <a:off x="452760" y="4230077"/>
            <a:ext cx="422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当输入多重括号时，能输出正确结果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471D84D-0E67-4070-87A0-478D077D60D2}"/>
              </a:ext>
            </a:extLst>
          </p:cNvPr>
          <p:cNvSpPr txBox="1"/>
          <p:nvPr/>
        </p:nvSpPr>
        <p:spPr>
          <a:xfrm>
            <a:off x="452759" y="5487232"/>
            <a:ext cx="556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当只输入指令，未输入参数时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28D563-9940-4E07-B9AA-FBAE0519B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05" y="1821645"/>
            <a:ext cx="6421224" cy="7598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3B01F41-BCC0-443A-ADDC-0C9CC2D54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59" y="3195300"/>
            <a:ext cx="6496270" cy="100625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D9E9ED4-A5AE-47B7-970C-D09EC0FD7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05" y="4618478"/>
            <a:ext cx="6421224" cy="86875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8B144BB-8717-4272-8B09-D88C15D25B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805" y="5885084"/>
            <a:ext cx="6421224" cy="7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2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B6395-522D-4E7B-8C66-A03B077A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/>
              <a:t>Part 1 – </a:t>
            </a:r>
            <a:r>
              <a:rPr lang="zh-CN" altLang="en-US" sz="5400" dirty="0"/>
              <a:t>项目简要介绍和环境、内核简介</a:t>
            </a:r>
            <a:br>
              <a:rPr lang="en-US" altLang="zh-CN" sz="5400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189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BA890-55CD-450A-A5ED-F7FB812D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用户级应用：</a:t>
            </a:r>
            <a:br>
              <a:rPr lang="en-US" altLang="zh-CN" dirty="0"/>
            </a:br>
            <a:r>
              <a:rPr lang="zh-CN" altLang="en-US" dirty="0"/>
              <a:t>日历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B6FD92-9D0B-405E-85BE-2A022D78F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944" y="3668698"/>
            <a:ext cx="7097338" cy="23170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35340E5-2FD9-4AD2-9362-B9C6867A6953}"/>
              </a:ext>
            </a:extLst>
          </p:cNvPr>
          <p:cNvSpPr txBox="1"/>
          <p:nvPr/>
        </p:nvSpPr>
        <p:spPr>
          <a:xfrm>
            <a:off x="6652950" y="1759643"/>
            <a:ext cx="4208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输入指令 </a:t>
            </a:r>
            <a:r>
              <a:rPr lang="en-US" altLang="zh-CN" dirty="0" err="1"/>
              <a:t>cal</a:t>
            </a:r>
            <a:r>
              <a:rPr lang="en-US" altLang="zh-CN" dirty="0"/>
              <a:t> </a:t>
            </a:r>
            <a:r>
              <a:rPr lang="zh-CN" altLang="en-US" dirty="0"/>
              <a:t>加上年份</a:t>
            </a:r>
            <a:r>
              <a:rPr lang="en-US" altLang="zh-CN" dirty="0"/>
              <a:t>/</a:t>
            </a:r>
            <a:r>
              <a:rPr lang="zh-CN" altLang="en-US" dirty="0"/>
              <a:t>月份，即可输出该月的日历</a:t>
            </a:r>
          </a:p>
        </p:txBody>
      </p:sp>
    </p:spTree>
    <p:extLst>
      <p:ext uri="{BB962C8B-B14F-4D97-AF65-F5344CB8AC3E}">
        <p14:creationId xmlns:p14="http://schemas.microsoft.com/office/powerpoint/2010/main" val="379520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065B930-D3BB-49C2-A54A-5AE642688FEC}"/>
              </a:ext>
            </a:extLst>
          </p:cNvPr>
          <p:cNvSpPr txBox="1"/>
          <p:nvPr/>
        </p:nvSpPr>
        <p:spPr>
          <a:xfrm>
            <a:off x="452761" y="838031"/>
            <a:ext cx="486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错误检测：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893B5B-D861-4F42-954D-66846B91B9FD}"/>
              </a:ext>
            </a:extLst>
          </p:cNvPr>
          <p:cNvSpPr txBox="1"/>
          <p:nvPr/>
        </p:nvSpPr>
        <p:spPr>
          <a:xfrm>
            <a:off x="452760" y="1274411"/>
            <a:ext cx="486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当输入的年份有误时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ACCA01-EDBB-4047-AFB4-4BBAD7A45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60" y="1733704"/>
            <a:ext cx="7270812" cy="76804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E6C934C-4D92-4F80-93F2-88AFD0B474BD}"/>
              </a:ext>
            </a:extLst>
          </p:cNvPr>
          <p:cNvSpPr txBox="1"/>
          <p:nvPr/>
        </p:nvSpPr>
        <p:spPr>
          <a:xfrm>
            <a:off x="452760" y="2701245"/>
            <a:ext cx="589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当输入的月份有误时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80BDF34-A975-4DF3-836C-17554B074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60" y="3122035"/>
            <a:ext cx="7235301" cy="105658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7C762E3-74F5-4108-B70B-3C77BEF78BFB}"/>
              </a:ext>
            </a:extLst>
          </p:cNvPr>
          <p:cNvSpPr txBox="1"/>
          <p:nvPr/>
        </p:nvSpPr>
        <p:spPr>
          <a:xfrm>
            <a:off x="452760" y="4230077"/>
            <a:ext cx="303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当输入一团乱码时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F8B2434-E918-4F1F-8443-9E8EC96D8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59" y="4599409"/>
            <a:ext cx="7235302" cy="76804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471D84D-0E67-4070-87A0-478D077D60D2}"/>
              </a:ext>
            </a:extLst>
          </p:cNvPr>
          <p:cNvSpPr txBox="1"/>
          <p:nvPr/>
        </p:nvSpPr>
        <p:spPr>
          <a:xfrm>
            <a:off x="452759" y="5487232"/>
            <a:ext cx="556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当只输入指令，未输入参数时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EFB863E7-9F5E-4FF4-8A49-23F6B1497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759" y="5856564"/>
            <a:ext cx="7235302" cy="89781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5F3014F-1D69-49D5-A7B5-61C3802F2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1969" y="3299449"/>
            <a:ext cx="2088061" cy="2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5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A617F-7B10-4BC3-9FED-F7B1D313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用户级应用：</a:t>
            </a:r>
            <a:r>
              <a:rPr lang="en-US" altLang="zh-CN" dirty="0"/>
              <a:t>2048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952D33-8713-45F9-8F41-9C7D6A6D3AE5}"/>
              </a:ext>
            </a:extLst>
          </p:cNvPr>
          <p:cNvSpPr txBox="1"/>
          <p:nvPr/>
        </p:nvSpPr>
        <p:spPr>
          <a:xfrm>
            <a:off x="6445188" y="923278"/>
            <a:ext cx="3675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输入指令</a:t>
            </a:r>
            <a:r>
              <a:rPr lang="en-US" altLang="zh-CN" dirty="0"/>
              <a:t> play -2048</a:t>
            </a:r>
            <a:r>
              <a:rPr lang="zh-CN" altLang="en-US" dirty="0"/>
              <a:t>后，即可初始化游戏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EDE5B5-2DC2-4640-A0FC-C76AB3353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867" y="1826727"/>
            <a:ext cx="6572435" cy="358010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F77AF00-C6D3-4BF0-BDEB-12F9576D0560}"/>
              </a:ext>
            </a:extLst>
          </p:cNvPr>
          <p:cNvSpPr txBox="1"/>
          <p:nvPr/>
        </p:nvSpPr>
        <p:spPr>
          <a:xfrm>
            <a:off x="5992427" y="5663953"/>
            <a:ext cx="553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</a:t>
            </a:r>
            <a:r>
              <a:rPr lang="en-US" altLang="zh-CN" dirty="0" err="1"/>
              <a:t>wasd</a:t>
            </a:r>
            <a:r>
              <a:rPr lang="zh-CN" altLang="en-US" dirty="0"/>
              <a:t>即可控制方向进行合并，按</a:t>
            </a:r>
            <a:r>
              <a:rPr lang="en-US" altLang="zh-CN" dirty="0"/>
              <a:t>q</a:t>
            </a:r>
            <a:r>
              <a:rPr lang="zh-CN" altLang="en-US" dirty="0"/>
              <a:t>可以退出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AFC8C2-A5CF-4E2D-8B1C-E520F98FCDE3}"/>
              </a:ext>
            </a:extLst>
          </p:cNvPr>
          <p:cNvSpPr txBox="1"/>
          <p:nvPr/>
        </p:nvSpPr>
        <p:spPr>
          <a:xfrm>
            <a:off x="5619565" y="6105738"/>
            <a:ext cx="657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错误处理：输入除</a:t>
            </a:r>
            <a:r>
              <a:rPr lang="en-US" altLang="zh-CN" dirty="0" err="1"/>
              <a:t>wasdq</a:t>
            </a:r>
            <a:r>
              <a:rPr lang="zh-CN" altLang="en-US" dirty="0"/>
              <a:t>之外的字符，不会对游戏产生影响</a:t>
            </a:r>
          </a:p>
        </p:txBody>
      </p:sp>
    </p:spTree>
    <p:extLst>
      <p:ext uri="{BB962C8B-B14F-4D97-AF65-F5344CB8AC3E}">
        <p14:creationId xmlns:p14="http://schemas.microsoft.com/office/powerpoint/2010/main" val="331020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A617F-7B10-4BC3-9FED-F7B1D313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用户级应用：</a:t>
            </a:r>
            <a:r>
              <a:rPr lang="en-US" altLang="zh-CN" dirty="0"/>
              <a:t>KFC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952D33-8713-45F9-8F41-9C7D6A6D3AE5}"/>
              </a:ext>
            </a:extLst>
          </p:cNvPr>
          <p:cNvSpPr txBox="1"/>
          <p:nvPr/>
        </p:nvSpPr>
        <p:spPr>
          <a:xfrm>
            <a:off x="5271375" y="1224680"/>
            <a:ext cx="471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输入指令</a:t>
            </a:r>
            <a:r>
              <a:rPr lang="en-US" altLang="zh-CN" dirty="0"/>
              <a:t> play -KFC</a:t>
            </a:r>
            <a:r>
              <a:rPr lang="zh-CN" altLang="en-US" dirty="0"/>
              <a:t>后，即可进入本应用。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77AF00-C6D3-4BF0-BDEB-12F9576D0560}"/>
              </a:ext>
            </a:extLst>
          </p:cNvPr>
          <p:cNvSpPr txBox="1"/>
          <p:nvPr/>
        </p:nvSpPr>
        <p:spPr>
          <a:xfrm>
            <a:off x="517870" y="3429000"/>
            <a:ext cx="4444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输入点餐的指令，若正确会显示详细订单和总价格，若错误会进行提示。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点餐内容包含套餐时，会优先按照套餐的较低价格来计算总价。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80A4F7-C7E6-4C58-BB6B-1ACC129B4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375" y="1624739"/>
            <a:ext cx="6308007" cy="401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A617F-7B10-4BC3-9FED-F7B1D313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用户级应用：推箱子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952D33-8713-45F9-8F41-9C7D6A6D3AE5}"/>
              </a:ext>
            </a:extLst>
          </p:cNvPr>
          <p:cNvSpPr txBox="1"/>
          <p:nvPr/>
        </p:nvSpPr>
        <p:spPr>
          <a:xfrm>
            <a:off x="6445188" y="923278"/>
            <a:ext cx="3675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输入指令</a:t>
            </a:r>
            <a:r>
              <a:rPr lang="en-US" altLang="zh-CN" dirty="0"/>
              <a:t> play -box</a:t>
            </a:r>
            <a:r>
              <a:rPr lang="zh-CN" altLang="en-US" dirty="0"/>
              <a:t>后，即可初始化游戏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77AF00-C6D3-4BF0-BDEB-12F9576D0560}"/>
              </a:ext>
            </a:extLst>
          </p:cNvPr>
          <p:cNvSpPr txBox="1"/>
          <p:nvPr/>
        </p:nvSpPr>
        <p:spPr>
          <a:xfrm>
            <a:off x="5992427" y="5663953"/>
            <a:ext cx="553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</a:t>
            </a:r>
            <a:r>
              <a:rPr lang="en-US" altLang="zh-CN" dirty="0" err="1"/>
              <a:t>wasd</a:t>
            </a:r>
            <a:r>
              <a:rPr lang="zh-CN" altLang="en-US" dirty="0"/>
              <a:t>即可控制方向进行移动，按</a:t>
            </a:r>
            <a:r>
              <a:rPr lang="en-US" altLang="zh-CN" dirty="0"/>
              <a:t>q</a:t>
            </a:r>
            <a:r>
              <a:rPr lang="zh-CN" altLang="en-US" dirty="0"/>
              <a:t>可以退出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AFC8C2-A5CF-4E2D-8B1C-E520F98FCDE3}"/>
              </a:ext>
            </a:extLst>
          </p:cNvPr>
          <p:cNvSpPr txBox="1"/>
          <p:nvPr/>
        </p:nvSpPr>
        <p:spPr>
          <a:xfrm>
            <a:off x="5619565" y="6105738"/>
            <a:ext cx="657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错误处理：输入除</a:t>
            </a:r>
            <a:r>
              <a:rPr lang="en-US" altLang="zh-CN" dirty="0" err="1"/>
              <a:t>wasdq</a:t>
            </a:r>
            <a:r>
              <a:rPr lang="zh-CN" altLang="en-US" dirty="0"/>
              <a:t>之外的字符，不会对游戏产生影响</a:t>
            </a:r>
          </a:p>
        </p:txBody>
      </p:sp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18E8DDF5-6567-4E95-B7AA-EED489127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789" y="1642062"/>
            <a:ext cx="6790019" cy="378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6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1EDC21-3D08-490A-844B-25347DAF1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D77526E-BA8F-4232-BA49-D8DD2959A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项目框架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2204A12-77D5-4DE5-BB0B-FA2EA62E7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展示项目简介和开发环境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7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4F633-05EB-44C1-8EE2-F52F12A6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2FE0C0-4190-4463-957F-61D5ED75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371344"/>
            <a:ext cx="5021182" cy="4870457"/>
          </a:xfrm>
        </p:spPr>
        <p:txBody>
          <a:bodyPr/>
          <a:lstStyle/>
          <a:p>
            <a:r>
              <a:rPr lang="zh-CN" altLang="en-US" sz="2800" dirty="0"/>
              <a:t>本项目基于</a:t>
            </a:r>
            <a:r>
              <a:rPr lang="en-US" altLang="zh-CN" sz="2800" dirty="0"/>
              <a:t>《Oranges</a:t>
            </a:r>
            <a:r>
              <a:rPr lang="zh-CN" altLang="en-US" sz="2800" dirty="0"/>
              <a:t>：一个操作系统的实现</a:t>
            </a:r>
            <a:r>
              <a:rPr lang="en-US" altLang="zh-CN" sz="2800" dirty="0"/>
              <a:t>》</a:t>
            </a:r>
            <a:r>
              <a:rPr lang="zh-CN" altLang="en-US" sz="2800" dirty="0"/>
              <a:t>。以</a:t>
            </a:r>
            <a:r>
              <a:rPr lang="en-US" altLang="zh-CN" sz="2800" dirty="0" err="1"/>
              <a:t>Bochs</a:t>
            </a:r>
            <a:r>
              <a:rPr lang="zh-CN" altLang="en-US" sz="2800" dirty="0"/>
              <a:t>虚拟机为环境，以</a:t>
            </a:r>
            <a:r>
              <a:rPr lang="en-US" altLang="zh-CN" sz="2800" dirty="0"/>
              <a:t>NASM</a:t>
            </a:r>
            <a:r>
              <a:rPr lang="zh-CN" altLang="en-US" sz="2800" dirty="0"/>
              <a:t>（</a:t>
            </a:r>
            <a:r>
              <a:rPr lang="en-US" altLang="zh-CN" sz="2800" dirty="0"/>
              <a:t>Netwide Assembler</a:t>
            </a:r>
            <a:r>
              <a:rPr lang="zh-CN" altLang="en-US" sz="2800" dirty="0"/>
              <a:t>）为编译器，采用保护模式进行调试、</a:t>
            </a:r>
            <a:r>
              <a:rPr lang="en-US" altLang="zh-CN" sz="2800" dirty="0"/>
              <a:t>Make</a:t>
            </a:r>
            <a:r>
              <a:rPr lang="zh-CN" altLang="en-US" sz="2800" dirty="0"/>
              <a:t>方法完成统一编译。</a:t>
            </a:r>
          </a:p>
        </p:txBody>
      </p:sp>
      <p:pic>
        <p:nvPicPr>
          <p:cNvPr id="5" name="图片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24274694-AF7A-4078-BCE7-EDEF2895F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052" y="1178560"/>
            <a:ext cx="6498485" cy="470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2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9B4CAD24-5376-4F79-B16F-66A1DD108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633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D71E64B-9F70-4956-A351-D707CAB0A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166139-160F-4CFA-918F-BE10A3133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496850" cy="334975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>
                <a:solidFill>
                  <a:srgbClr val="FFFFFF"/>
                </a:solidFill>
              </a:rPr>
              <a:t>开发环境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Ubuntu20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Bochs2.6.11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NASM-2.15</a:t>
            </a:r>
            <a:br>
              <a:rPr lang="en-US" altLang="zh-CN" sz="3200" dirty="0">
                <a:solidFill>
                  <a:srgbClr val="FFFFFF"/>
                </a:solidFill>
              </a:rPr>
            </a:br>
            <a:endParaRPr lang="en-US" altLang="zh-CN" sz="32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8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EDC21-3D08-490A-844B-25347DAF1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D77526E-BA8F-4232-BA49-D8DD2959A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项目结构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19B113-9BA8-44BA-A1E4-CAF16E3F7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展示主要文件、软盘内容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6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F7FBB-70A7-4B54-98EC-B3C0530C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项目结构</a:t>
            </a:r>
          </a:p>
        </p:txBody>
      </p:sp>
      <p:pic>
        <p:nvPicPr>
          <p:cNvPr id="5" name="内容占位符 4" descr="图形用户界面, 文本, 应用程序&#10;&#10;描述已自动生成">
            <a:extLst>
              <a:ext uri="{FF2B5EF4-FFF2-40B4-BE49-F238E27FC236}">
                <a16:creationId xmlns:a16="http://schemas.microsoft.com/office/drawing/2014/main" id="{7E920C33-F409-4E82-B0F6-D9D896947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91"/>
          <a:stretch/>
        </p:blipFill>
        <p:spPr>
          <a:xfrm>
            <a:off x="6096000" y="328019"/>
            <a:ext cx="5021183" cy="5551573"/>
          </a:xfrm>
        </p:spPr>
      </p:pic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625E3973-B43C-4661-A01D-189863379D6C}"/>
              </a:ext>
            </a:extLst>
          </p:cNvPr>
          <p:cNvSpPr/>
          <p:nvPr/>
        </p:nvSpPr>
        <p:spPr>
          <a:xfrm>
            <a:off x="3282662" y="2531972"/>
            <a:ext cx="1318834" cy="395584"/>
          </a:xfrm>
          <a:prstGeom prst="wedgeRectCallout">
            <a:avLst>
              <a:gd name="adj1" fmla="val 220674"/>
              <a:gd name="adj2" fmla="val -50391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硬盘</a:t>
            </a:r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F332A8CB-E972-4DE9-93DF-E5A57A99D7F2}"/>
              </a:ext>
            </a:extLst>
          </p:cNvPr>
          <p:cNvSpPr/>
          <p:nvPr/>
        </p:nvSpPr>
        <p:spPr>
          <a:xfrm>
            <a:off x="1406880" y="2684952"/>
            <a:ext cx="1318834" cy="395584"/>
          </a:xfrm>
          <a:prstGeom prst="wedgeRectCallout">
            <a:avLst>
              <a:gd name="adj1" fmla="val 371643"/>
              <a:gd name="adj2" fmla="val -3920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软盘</a:t>
            </a:r>
          </a:p>
        </p:txBody>
      </p: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8B8C4FA4-8ED4-479D-8AFC-AEADF1AEA466}"/>
              </a:ext>
            </a:extLst>
          </p:cNvPr>
          <p:cNvSpPr/>
          <p:nvPr/>
        </p:nvSpPr>
        <p:spPr>
          <a:xfrm>
            <a:off x="1933561" y="3429000"/>
            <a:ext cx="2070626" cy="793224"/>
          </a:xfrm>
          <a:prstGeom prst="wedgeRectCallout">
            <a:avLst>
              <a:gd name="adj1" fmla="val 173633"/>
              <a:gd name="adj2" fmla="val -1698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Bochs</a:t>
            </a:r>
            <a:r>
              <a:rPr lang="zh-CN" altLang="en-US" dirty="0"/>
              <a:t>设置和基本输入输出配置（</a:t>
            </a:r>
            <a:r>
              <a:rPr lang="en-US" altLang="zh-CN" dirty="0"/>
              <a:t>BIOS</a:t>
            </a:r>
            <a:r>
              <a:rPr lang="zh-CN" altLang="en-US" dirty="0"/>
              <a:t>）</a:t>
            </a:r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5AE72389-83AB-40CA-883B-216580744CE7}"/>
              </a:ext>
            </a:extLst>
          </p:cNvPr>
          <p:cNvSpPr/>
          <p:nvPr/>
        </p:nvSpPr>
        <p:spPr>
          <a:xfrm>
            <a:off x="2461669" y="4837751"/>
            <a:ext cx="1623634" cy="626525"/>
          </a:xfrm>
          <a:prstGeom prst="wedgeRectCallout">
            <a:avLst>
              <a:gd name="adj1" fmla="val 214479"/>
              <a:gd name="adj2" fmla="val -3350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启动程序</a:t>
            </a:r>
          </a:p>
        </p:txBody>
      </p:sp>
    </p:spTree>
    <p:extLst>
      <p:ext uri="{BB962C8B-B14F-4D97-AF65-F5344CB8AC3E}">
        <p14:creationId xmlns:p14="http://schemas.microsoft.com/office/powerpoint/2010/main" val="582766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F7FBB-70A7-4B54-98EC-B3C0530C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项目结构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920C33-F409-4E82-B0F6-D9D896947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8" r="7748"/>
          <a:stretch/>
        </p:blipFill>
        <p:spPr>
          <a:xfrm>
            <a:off x="6096000" y="328019"/>
            <a:ext cx="5021183" cy="5551573"/>
          </a:xfrm>
        </p:spPr>
      </p:pic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5AE72389-83AB-40CA-883B-216580744CE7}"/>
              </a:ext>
            </a:extLst>
          </p:cNvPr>
          <p:cNvSpPr/>
          <p:nvPr/>
        </p:nvSpPr>
        <p:spPr>
          <a:xfrm>
            <a:off x="2778758" y="2367395"/>
            <a:ext cx="2161950" cy="1651539"/>
          </a:xfrm>
          <a:prstGeom prst="wedgeRectCallout">
            <a:avLst>
              <a:gd name="adj1" fmla="val 113526"/>
              <a:gd name="adj2" fmla="val -15458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系统内核程序</a:t>
            </a:r>
          </a:p>
        </p:txBody>
      </p:sp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A998A3C1-CA62-4500-9E12-8900428933BB}"/>
              </a:ext>
            </a:extLst>
          </p:cNvPr>
          <p:cNvSpPr/>
          <p:nvPr/>
        </p:nvSpPr>
        <p:spPr>
          <a:xfrm>
            <a:off x="1316336" y="4479469"/>
            <a:ext cx="2161950" cy="908861"/>
          </a:xfrm>
          <a:prstGeom prst="wedgeRectCallout">
            <a:avLst>
              <a:gd name="adj1" fmla="val 184132"/>
              <a:gd name="adj2" fmla="val 809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编译后的二进制内核文件</a:t>
            </a:r>
          </a:p>
        </p:txBody>
      </p:sp>
    </p:spTree>
    <p:extLst>
      <p:ext uri="{BB962C8B-B14F-4D97-AF65-F5344CB8AC3E}">
        <p14:creationId xmlns:p14="http://schemas.microsoft.com/office/powerpoint/2010/main" val="217292421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Microsoft YaHei"/>
        <a:ea typeface=""/>
        <a:cs typeface=""/>
      </a:majorFont>
      <a:minorFont>
        <a:latin typeface="Microsoft YaHe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717</Words>
  <Application>Microsoft Office PowerPoint</Application>
  <PresentationFormat>宽屏</PresentationFormat>
  <Paragraphs>115</Paragraphs>
  <Slides>34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Chalkboard SE Light</vt:lpstr>
      <vt:lpstr>等线</vt:lpstr>
      <vt:lpstr>Microsoft YaHei</vt:lpstr>
      <vt:lpstr>Arial</vt:lpstr>
      <vt:lpstr>Calibri</vt:lpstr>
      <vt:lpstr>Wingdings</vt:lpstr>
      <vt:lpstr>GestaltVTI</vt:lpstr>
      <vt:lpstr>unknownOS： 一个操作系统的实现</vt:lpstr>
      <vt:lpstr>目录</vt:lpstr>
      <vt:lpstr>Part 1 – 项目简要介绍和环境、内核简介 </vt:lpstr>
      <vt:lpstr>项目框架</vt:lpstr>
      <vt:lpstr>项目简介</vt:lpstr>
      <vt:lpstr>开发环境 Ubuntu20 Bochs2.6.11 NASM-2.15 </vt:lpstr>
      <vt:lpstr>项目结构</vt:lpstr>
      <vt:lpstr>项目结构</vt:lpstr>
      <vt:lpstr>项目结构</vt:lpstr>
      <vt:lpstr>软盘内容</vt:lpstr>
      <vt:lpstr>编译</vt:lpstr>
      <vt:lpstr>Makefile</vt:lpstr>
      <vt:lpstr>汇编语言与C语言的相互转换</vt:lpstr>
      <vt:lpstr>global和extern关键字</vt:lpstr>
      <vt:lpstr>输入输出</vt:lpstr>
      <vt:lpstr>输出： printf()函数</vt:lpstr>
      <vt:lpstr>输入：利用文件系统与TTY相结合</vt:lpstr>
      <vt:lpstr>Part 2 – 系统级应用的演示、实现和说明</vt:lpstr>
      <vt:lpstr>系统级应用： 进程管理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Part 3 – 用户级应用的演示、实现和说明</vt:lpstr>
      <vt:lpstr>用户级应用： 计算器</vt:lpstr>
      <vt:lpstr>PowerPoint 演示文稿</vt:lpstr>
      <vt:lpstr>用户级应用： 日历</vt:lpstr>
      <vt:lpstr>PowerPoint 演示文稿</vt:lpstr>
      <vt:lpstr>用户级应用：2048</vt:lpstr>
      <vt:lpstr>用户级应用：KFC</vt:lpstr>
      <vt:lpstr>用户级应用：推箱子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unknownOS： 一个操作系统的实现</dc:title>
  <dc:creator>Baiyi</dc:creator>
  <cp:lastModifiedBy>王 安</cp:lastModifiedBy>
  <cp:revision>18</cp:revision>
  <dcterms:created xsi:type="dcterms:W3CDTF">2021-08-28T13:58:26Z</dcterms:created>
  <dcterms:modified xsi:type="dcterms:W3CDTF">2021-08-31T04:48:39Z</dcterms:modified>
</cp:coreProperties>
</file>