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0" r:id="rId3"/>
    <p:sldId id="262" r:id="rId4"/>
    <p:sldId id="261" r:id="rId5"/>
    <p:sldId id="263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远建" initials="杨远建" lastIdx="1" clrIdx="0">
    <p:extLst>
      <p:ext uri="{19B8F6BF-5375-455C-9EA6-DF929625EA0E}">
        <p15:presenceInfo xmlns:p15="http://schemas.microsoft.com/office/powerpoint/2012/main" userId="杨远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E7E9-F7FE-4A92-8EE6-E0D24A5C5CE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A9141-1E6F-4F87-ACFC-6A8F15AEC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0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8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4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267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7" b="40673"/>
          <a:stretch/>
        </p:blipFill>
        <p:spPr>
          <a:xfrm rot="10800000">
            <a:off x="-116957" y="-15593"/>
            <a:ext cx="3686123" cy="1771519"/>
          </a:xfrm>
          <a:prstGeom prst="rect">
            <a:avLst/>
          </a:prstGeom>
        </p:spPr>
      </p:pic>
      <p:sp>
        <p:nvSpPr>
          <p:cNvPr id="11" name="等腰三角形 10"/>
          <p:cNvSpPr/>
          <p:nvPr userDrawn="1"/>
        </p:nvSpPr>
        <p:spPr>
          <a:xfrm rot="10800000">
            <a:off x="224414" y="0"/>
            <a:ext cx="1092388" cy="941766"/>
          </a:xfrm>
          <a:prstGeom prst="triangle">
            <a:avLst/>
          </a:prstGeom>
          <a:solidFill>
            <a:srgbClr val="29B4B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814258" y="325005"/>
            <a:ext cx="546194" cy="470883"/>
          </a:xfrm>
          <a:prstGeom prst="triangle">
            <a:avLst/>
          </a:prstGeom>
          <a:solidFill>
            <a:srgbClr val="73DB2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5323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AD1B5"/>
            </a:gs>
            <a:gs pos="100000">
              <a:srgbClr val="0070C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7"/>
          <a:stretch/>
        </p:blipFill>
        <p:spPr>
          <a:xfrm>
            <a:off x="3911224" y="-569665"/>
            <a:ext cx="7988088" cy="5751556"/>
          </a:xfrm>
          <a:prstGeom prst="rect">
            <a:avLst/>
          </a:prstGeom>
        </p:spPr>
      </p:pic>
      <p:sp>
        <p:nvSpPr>
          <p:cNvPr id="224" name="矩形 259"/>
          <p:cNvSpPr>
            <a:spLocks noChangeArrowheads="1"/>
          </p:cNvSpPr>
          <p:nvPr/>
        </p:nvSpPr>
        <p:spPr bwMode="auto">
          <a:xfrm>
            <a:off x="1043705" y="1587565"/>
            <a:ext cx="8329459" cy="87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zh-CN" altLang="en-US" sz="568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568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sz="568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事件循环</a:t>
            </a:r>
            <a:endParaRPr lang="en-US" altLang="zh-CN" sz="568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矩形 259"/>
          <p:cNvSpPr>
            <a:spLocks noChangeArrowheads="1"/>
          </p:cNvSpPr>
          <p:nvPr/>
        </p:nvSpPr>
        <p:spPr bwMode="auto">
          <a:xfrm>
            <a:off x="1453351" y="2684592"/>
            <a:ext cx="3004067" cy="116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866943" fontAlgn="base">
              <a:spcAft>
                <a:spcPct val="0"/>
              </a:spcAft>
              <a:buNone/>
            </a:pPr>
            <a:endParaRPr lang="en-US" altLang="zh-CN" sz="7585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762984" y="5340679"/>
            <a:ext cx="2662696" cy="47131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0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</a:t>
            </a:r>
            <a:r>
              <a:rPr lang="en-US" altLang="zh-CN" sz="170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clubs</a:t>
            </a:r>
            <a:endParaRPr lang="zh-CN" altLang="en-US" sz="170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8798075" y="6152779"/>
            <a:ext cx="2662696" cy="471311"/>
          </a:xfrm>
          <a:prstGeom prst="roundRect">
            <a:avLst>
              <a:gd name="adj" fmla="val 0"/>
            </a:avLst>
          </a:prstGeom>
          <a:solidFill>
            <a:srgbClr val="29B4BD">
              <a:alpha val="7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2019</a:t>
            </a:r>
            <a:r>
              <a:rPr lang="zh-CN" altLang="en-US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年</a:t>
            </a:r>
            <a:r>
              <a:rPr lang="en-US" altLang="zh-CN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月</a:t>
            </a:r>
            <a:r>
              <a:rPr lang="en-US" altLang="zh-CN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29</a:t>
            </a:r>
            <a:r>
              <a:rPr lang="zh-CN" altLang="en-US" sz="170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日</a:t>
            </a:r>
          </a:p>
        </p:txBody>
      </p:sp>
      <p:sp>
        <p:nvSpPr>
          <p:cNvPr id="17" name="矩形 16"/>
          <p:cNvSpPr/>
          <p:nvPr/>
        </p:nvSpPr>
        <p:spPr>
          <a:xfrm>
            <a:off x="4184321" y="2538148"/>
            <a:ext cx="136043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17" dirty="0">
                <a:solidFill>
                  <a:prstClr val="white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EVENT LOOP</a:t>
            </a:r>
            <a:endParaRPr lang="zh-CN" altLang="en-US" sz="1517" dirty="0">
              <a:solidFill>
                <a:prstClr val="white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8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646485" y="227675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823" y="1424838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线程？事件循环 ？任务队列？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0823" y="2314224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的同步和异步？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0823" y="3498574"/>
            <a:ext cx="634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在学习事件循环机制之前，我默认你已经懂得了如下概念，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如果仍然有疑问，可以回去看看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(Execution context)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(call stack)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队列数据结构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(queue)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4.Promise(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我会在下一篇文章专门总结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的详细使用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8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9181" y="1631819"/>
            <a:ext cx="492443" cy="4261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先来个例子？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2" y="291262"/>
            <a:ext cx="8481392" cy="61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3794" y="848139"/>
            <a:ext cx="99765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setTimeout(function(){         // 异步操作优先级低,经过0ms后推入任务队列(宏任务源)</a:t>
            </a:r>
          </a:p>
          <a:p>
            <a:r>
              <a:rPr lang="zh-CN" altLang="en-US" dirty="0"/>
              <a:t>    console.log(2);</a:t>
            </a:r>
          </a:p>
          <a:p>
            <a:r>
              <a:rPr lang="zh-CN" altLang="en-US" dirty="0"/>
              <a:t>},0);  </a:t>
            </a:r>
          </a:p>
          <a:p>
            <a:endParaRPr lang="zh-CN" altLang="en-US" dirty="0"/>
          </a:p>
          <a:p>
            <a:r>
              <a:rPr lang="zh-CN" altLang="en-US" dirty="0"/>
              <a:t>new Promise(function(resolve){</a:t>
            </a:r>
          </a:p>
          <a:p>
            <a:r>
              <a:rPr lang="zh-CN" altLang="en-US" dirty="0"/>
              <a:t>    console.log(3);            </a:t>
            </a:r>
            <a:r>
              <a:rPr lang="en-US" altLang="zh-CN" dirty="0"/>
              <a:t>		    </a:t>
            </a:r>
            <a:r>
              <a:rPr lang="zh-CN" altLang="en-US" dirty="0"/>
              <a:t>// 推入主线程(1)</a:t>
            </a:r>
          </a:p>
          <a:p>
            <a:r>
              <a:rPr lang="zh-CN" altLang="en-US" dirty="0"/>
              <a:t>    resolve();</a:t>
            </a:r>
          </a:p>
          <a:p>
            <a:r>
              <a:rPr lang="zh-CN" altLang="en-US" dirty="0"/>
              <a:t>    console.log(4);			   // 推入主线程(2)</a:t>
            </a:r>
          </a:p>
          <a:p>
            <a:r>
              <a:rPr lang="zh-CN" altLang="en-US" dirty="0"/>
              <a:t>}).then(function(){			   // promise.then()是异步操作，所以推入任务队列</a:t>
            </a:r>
          </a:p>
          <a:p>
            <a:r>
              <a:rPr lang="zh-CN" altLang="en-US" dirty="0"/>
              <a:t>    console.log(5);	</a:t>
            </a:r>
          </a:p>
          <a:p>
            <a:r>
              <a:rPr lang="zh-CN" altLang="en-US" dirty="0"/>
              <a:t>});</a:t>
            </a:r>
          </a:p>
          <a:p>
            <a:endParaRPr lang="zh-CN" altLang="en-US" dirty="0"/>
          </a:p>
          <a:p>
            <a:r>
              <a:rPr lang="zh-CN" altLang="en-US" dirty="0"/>
              <a:t>console.log(6);	                                     // 推入主线程(3)</a:t>
            </a:r>
          </a:p>
          <a:p>
            <a:endParaRPr lang="zh-CN" altLang="en-US" dirty="0"/>
          </a:p>
          <a:p>
            <a:r>
              <a:rPr lang="zh-CN" altLang="en-US" dirty="0"/>
              <a:t>setTimeout(function(){</a:t>
            </a:r>
          </a:p>
          <a:p>
            <a:r>
              <a:rPr lang="zh-CN" altLang="en-US" dirty="0"/>
              <a:t>    console.log(7);	                                      // 异步操作优先级低,经过0ms后推入任务队列</a:t>
            </a:r>
          </a:p>
          <a:p>
            <a:r>
              <a:rPr lang="zh-CN" altLang="en-US" dirty="0"/>
              <a:t>},0);</a:t>
            </a:r>
          </a:p>
          <a:p>
            <a:endParaRPr lang="zh-CN" altLang="en-US" dirty="0"/>
          </a:p>
          <a:p>
            <a:r>
              <a:rPr lang="zh-CN" altLang="en-US" dirty="0"/>
              <a:t>console.log(8);		                    // 推入主线程(4)</a:t>
            </a:r>
          </a:p>
        </p:txBody>
      </p:sp>
    </p:spTree>
    <p:extLst>
      <p:ext uri="{BB962C8B-B14F-4D97-AF65-F5344CB8AC3E}">
        <p14:creationId xmlns:p14="http://schemas.microsoft.com/office/powerpoint/2010/main" val="39018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2139" y="89945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setTimeout: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1.setTimeout作为一个任务分发器，这个函数会立即执行，而它所要分发的任务，也就是它的第一个参数，才是延迟执行,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2.setTimeout需要等待当前队列中所有的消息都处理完毕之后才能执行，即使已经超出了由第二参数所指定的时间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7321" y="2757821"/>
            <a:ext cx="151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72139" y="2951690"/>
            <a:ext cx="5406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1.new Promise(function () {}).then()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执行到这时，它的构造函数中的方法会直接执行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2139" y="4172926"/>
            <a:ext cx="7129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任务队列又分为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（宏任务）与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（微任务），在最新标准中，它们被分别称为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macro-task(tasks)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大概包括：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I/O, UI rendering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micro-task(jobs)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大概包括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Promise,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Object.observe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已废弃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MutationObserver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(html5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64487" y="2342322"/>
            <a:ext cx="2902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/>
              <a:t>那么问题来了</a:t>
            </a:r>
            <a:r>
              <a:rPr lang="en-US" altLang="zh-CN" sz="2000" i="1" dirty="0"/>
              <a:t>,</a:t>
            </a:r>
            <a:r>
              <a:rPr lang="zh-CN" altLang="en-US" sz="2000" i="1" dirty="0"/>
              <a:t>除了注册顺序以外，还有什么因素影响着每个异步任务在异步队列中的顺序呢？</a:t>
            </a:r>
          </a:p>
        </p:txBody>
      </p:sp>
    </p:spTree>
    <p:extLst>
      <p:ext uri="{BB962C8B-B14F-4D97-AF65-F5344CB8AC3E}">
        <p14:creationId xmlns:p14="http://schemas.microsoft.com/office/powerpoint/2010/main" val="206868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191" y="1086678"/>
            <a:ext cx="100318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是单线程的，但是却能执行异步任务，这主要是因为 </a:t>
            </a:r>
            <a:r>
              <a:rPr lang="en-US" altLang="zh-CN" dirty="0"/>
              <a:t>JS </a:t>
            </a:r>
            <a:r>
              <a:rPr lang="zh-CN" altLang="en-US" dirty="0"/>
              <a:t>中存在事件循环（</a:t>
            </a:r>
            <a:r>
              <a:rPr lang="en-US" altLang="zh-CN" dirty="0"/>
              <a:t>Event Loop</a:t>
            </a:r>
            <a:r>
              <a:rPr lang="zh-CN" altLang="en-US" dirty="0"/>
              <a:t>）和任务队列（</a:t>
            </a:r>
            <a:r>
              <a:rPr lang="en-US" altLang="zh-CN" dirty="0"/>
              <a:t>Task Queue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r>
              <a:rPr lang="zh-CN" altLang="en-US" dirty="0"/>
              <a:t>：</a:t>
            </a:r>
            <a:r>
              <a:rPr lang="en-US" altLang="zh-CN" dirty="0"/>
              <a:t>JS </a:t>
            </a:r>
            <a:r>
              <a:rPr lang="zh-CN" altLang="en-US" dirty="0"/>
              <a:t>会创建一个类似于 </a:t>
            </a:r>
            <a:r>
              <a:rPr lang="en-US" altLang="zh-CN" dirty="0"/>
              <a:t>while (true) </a:t>
            </a:r>
            <a:r>
              <a:rPr lang="zh-CN" altLang="en-US" dirty="0"/>
              <a:t>的循环，每执行一次循环体的过程称之为</a:t>
            </a:r>
            <a:r>
              <a:rPr lang="en-US" altLang="zh-CN" dirty="0"/>
              <a:t>Tick</a:t>
            </a:r>
            <a:r>
              <a:rPr lang="zh-CN" altLang="en-US" dirty="0"/>
              <a:t>。每次</a:t>
            </a:r>
            <a:r>
              <a:rPr lang="en-US" altLang="zh-CN" dirty="0"/>
              <a:t>Tick</a:t>
            </a:r>
            <a:r>
              <a:rPr lang="zh-CN" altLang="en-US" dirty="0"/>
              <a:t>的过程就是查看是否有待处理事件，如果有则取出相关事件及回调函数放入执行栈中由主线程执行。待处理的事件会存储在一个任务队列中，也就是每次</a:t>
            </a:r>
            <a:r>
              <a:rPr lang="en-US" altLang="zh-CN" dirty="0"/>
              <a:t>Tick</a:t>
            </a:r>
            <a:r>
              <a:rPr lang="zh-CN" altLang="en-US" dirty="0"/>
              <a:t>会查看任务队列中是否有需要执行的任务。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  <a:r>
              <a:rPr lang="zh-CN" altLang="en-US" dirty="0"/>
              <a:t>：异步操作会将相关回调添加到任务队列中。而不同的异步操作添加到任务队列的时机也不同，如</a:t>
            </a:r>
            <a:r>
              <a:rPr lang="en-US" altLang="zh-CN" dirty="0" err="1"/>
              <a:t>onclick</a:t>
            </a:r>
            <a:r>
              <a:rPr lang="en-US" altLang="zh-CN" dirty="0"/>
              <a:t>, </a:t>
            </a:r>
            <a:r>
              <a:rPr lang="en-US" altLang="zh-CN" dirty="0" err="1"/>
              <a:t>setTimeout,ajax</a:t>
            </a:r>
            <a:r>
              <a:rPr lang="zh-CN" altLang="en-US" dirty="0"/>
              <a:t>处理的方式都不同，这些异步操作是由浏览器内核的</a:t>
            </a:r>
            <a:r>
              <a:rPr lang="en-US" altLang="zh-CN" dirty="0" err="1"/>
              <a:t>webcore</a:t>
            </a:r>
            <a:r>
              <a:rPr lang="zh-CN" altLang="en-US" dirty="0"/>
              <a:t>来执行的，</a:t>
            </a:r>
            <a:r>
              <a:rPr lang="en-US" altLang="zh-CN" dirty="0" err="1"/>
              <a:t>webcore</a:t>
            </a:r>
            <a:r>
              <a:rPr lang="zh-CN" altLang="en-US" dirty="0"/>
              <a:t>包含下图中的</a:t>
            </a:r>
            <a:r>
              <a:rPr lang="en-US" altLang="zh-CN" dirty="0"/>
              <a:t>3</a:t>
            </a:r>
            <a:r>
              <a:rPr lang="zh-CN" altLang="en-US" dirty="0"/>
              <a:t>种 </a:t>
            </a:r>
            <a:r>
              <a:rPr lang="en-US" altLang="zh-CN" dirty="0" err="1"/>
              <a:t>webAPI</a:t>
            </a:r>
            <a:r>
              <a:rPr lang="zh-CN" altLang="en-US" dirty="0"/>
              <a:t>，分别是</a:t>
            </a:r>
            <a:r>
              <a:rPr lang="en-US" altLang="zh-CN" dirty="0"/>
              <a:t>DOM Binding</a:t>
            </a:r>
            <a:r>
              <a:rPr lang="zh-CN" altLang="en-US" dirty="0"/>
              <a:t>、</a:t>
            </a:r>
            <a:r>
              <a:rPr lang="en-US" altLang="zh-CN" dirty="0"/>
              <a:t>network</a:t>
            </a:r>
            <a:r>
              <a:rPr lang="zh-CN" altLang="en-US" dirty="0"/>
              <a:t>、</a:t>
            </a:r>
            <a:r>
              <a:rPr lang="en-US" altLang="zh-CN" dirty="0"/>
              <a:t>timer</a:t>
            </a:r>
            <a:r>
              <a:rPr lang="zh-CN" altLang="en-US" dirty="0"/>
              <a:t>模块。</a:t>
            </a:r>
          </a:p>
          <a:p>
            <a:endParaRPr lang="zh-CN" altLang="en-US" dirty="0"/>
          </a:p>
          <a:p>
            <a:r>
              <a:rPr lang="en-US" altLang="zh-CN" dirty="0"/>
              <a:t>DOM Binding </a:t>
            </a:r>
            <a:r>
              <a:rPr lang="zh-CN" altLang="en-US" dirty="0"/>
              <a:t>模块处理一些</a:t>
            </a:r>
            <a:r>
              <a:rPr lang="en-US" altLang="zh-CN" dirty="0"/>
              <a:t>DOM</a:t>
            </a:r>
            <a:r>
              <a:rPr lang="zh-CN" altLang="en-US" dirty="0"/>
              <a:t>绑定事件，如</a:t>
            </a:r>
            <a:r>
              <a:rPr lang="en-US" altLang="zh-CN" dirty="0" err="1"/>
              <a:t>onclick</a:t>
            </a:r>
            <a:r>
              <a:rPr lang="zh-CN" altLang="en-US" dirty="0"/>
              <a:t>事件触发时，回调函数会立即被</a:t>
            </a:r>
            <a:r>
              <a:rPr lang="en-US" altLang="zh-CN" dirty="0" err="1"/>
              <a:t>webcore</a:t>
            </a:r>
            <a:r>
              <a:rPr lang="zh-CN" altLang="en-US" dirty="0"/>
              <a:t>添加到任务队列中。</a:t>
            </a:r>
          </a:p>
          <a:p>
            <a:r>
              <a:rPr lang="en-US" altLang="zh-CN" dirty="0"/>
              <a:t>network </a:t>
            </a:r>
            <a:r>
              <a:rPr lang="zh-CN" altLang="en-US" dirty="0"/>
              <a:t>模块处理</a:t>
            </a:r>
            <a:r>
              <a:rPr lang="en-US" altLang="zh-CN" dirty="0"/>
              <a:t>Ajax</a:t>
            </a:r>
            <a:r>
              <a:rPr lang="zh-CN" altLang="en-US" dirty="0"/>
              <a:t>请求，在网络请求返回时，才会将对应的回调函数添加到任务队列中。</a:t>
            </a:r>
          </a:p>
          <a:p>
            <a:r>
              <a:rPr lang="en-US" altLang="zh-CN" dirty="0"/>
              <a:t>timer </a:t>
            </a:r>
            <a:r>
              <a:rPr lang="zh-CN" altLang="en-US" dirty="0"/>
              <a:t>模块会对</a:t>
            </a:r>
            <a:r>
              <a:rPr lang="en-US" altLang="zh-CN" dirty="0" err="1"/>
              <a:t>setTimeout</a:t>
            </a:r>
            <a:r>
              <a:rPr lang="zh-CN" altLang="en-US" dirty="0"/>
              <a:t>等计时器进行延时处理，当时间到达的时候，才会将回调函数添加到任务队列中。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9374" y="450574"/>
            <a:ext cx="673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事件循环？  任务队列？</a:t>
            </a:r>
          </a:p>
        </p:txBody>
      </p:sp>
    </p:spTree>
    <p:extLst>
      <p:ext uri="{BB962C8B-B14F-4D97-AF65-F5344CB8AC3E}">
        <p14:creationId xmlns:p14="http://schemas.microsoft.com/office/powerpoint/2010/main" val="3820774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1564" y="1217257"/>
            <a:ext cx="8309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规范《ECMAScript® 2015 Language Specification》: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'一个浏览器环境，只能有一个事件循环，而一个事件循环可以多个任务队列，每个任务都有一个任务源（Task source)'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'相同任务源的任务，只能放到一个任务队列中。'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'不同任务源的任务，可以放到不同任务队列中。'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注:setTimeout与setInterval是同源的(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返回值timeoutID是一个正整数，表示定时器的编号,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setTimeout()和setInterval()共用一个编号池，技术上，clearTimeout()和 clearInterval() 可以互换。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但是，为了避免混淆，不要混用取消定时函数。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一个事件循环可以有多个任务队列，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队列之间可有不同的优先级，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同一队列中的任务按先进先出的顺序执行，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但是不保证多个任务队列中的任务优先级，具体实现可能会交叉执行。</a:t>
            </a:r>
          </a:p>
        </p:txBody>
      </p:sp>
    </p:spTree>
    <p:extLst>
      <p:ext uri="{BB962C8B-B14F-4D97-AF65-F5344CB8AC3E}">
        <p14:creationId xmlns:p14="http://schemas.microsoft.com/office/powerpoint/2010/main" val="2738495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9" y="0"/>
            <a:ext cx="4405641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29" y="0"/>
            <a:ext cx="4843167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035496" y="1179444"/>
            <a:ext cx="615553" cy="4916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那这次的打印结果呢？</a:t>
            </a:r>
          </a:p>
        </p:txBody>
      </p:sp>
    </p:spTree>
    <p:extLst>
      <p:ext uri="{BB962C8B-B14F-4D97-AF65-F5344CB8AC3E}">
        <p14:creationId xmlns:p14="http://schemas.microsoft.com/office/powerpoint/2010/main" val="1699258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897" y="843603"/>
            <a:ext cx="84416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所以js执行任务的流程是这样的：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1.第一个事件循环，先执行script中的所有同步代码（即 macrotask 中的第一项任务）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2.再取出 microtask 中的全部任务执行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3.下一个事件循环，再回到 macrotask 取其中的下一项任务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4.再取出 microtask 中的全部任务执行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5.反复执行事件循环…</a:t>
            </a:r>
          </a:p>
        </p:txBody>
      </p:sp>
      <p:sp>
        <p:nvSpPr>
          <p:cNvPr id="3" name="矩形 2"/>
          <p:cNvSpPr/>
          <p:nvPr/>
        </p:nvSpPr>
        <p:spPr>
          <a:xfrm>
            <a:off x="2411897" y="442067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js代码在浏览器环境和node环境执行的区别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浏览器标准环境中（比如说谷歌webkit内核），是一个宏任务紧接着所有微任务执行。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在node环境中，则又不一样了，是一个类型宏任务队列执行完，再去执行微任务。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7960" y="1431235"/>
            <a:ext cx="615553" cy="3193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1555411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D1B5"/>
      </a:accent1>
      <a:accent2>
        <a:srgbClr val="FED403"/>
      </a:accent2>
      <a:accent3>
        <a:srgbClr val="73D329"/>
      </a:accent3>
      <a:accent4>
        <a:srgbClr val="F66E4F"/>
      </a:accent4>
      <a:accent5>
        <a:srgbClr val="3AD1B5"/>
      </a:accent5>
      <a:accent6>
        <a:srgbClr val="FED403"/>
      </a:accent6>
      <a:hlink>
        <a:srgbClr val="73D329"/>
      </a:hlink>
      <a:folHlink>
        <a:srgbClr val="F66E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968</Words>
  <Application>Microsoft Office PowerPoint</Application>
  <PresentationFormat>宽屏</PresentationFormat>
  <Paragraphs>86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JhengHei Light</vt:lpstr>
      <vt:lpstr>等线</vt:lpstr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杨远建</dc:creator>
  <cp:lastModifiedBy>杨远建</cp:lastModifiedBy>
  <cp:revision>39</cp:revision>
  <dcterms:created xsi:type="dcterms:W3CDTF">2019-05-29T02:27:11Z</dcterms:created>
  <dcterms:modified xsi:type="dcterms:W3CDTF">2019-05-29T08:31:45Z</dcterms:modified>
</cp:coreProperties>
</file>