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6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261" r:id="rId47"/>
    <p:sldId id="305" r:id="rId48"/>
    <p:sldId id="306" r:id="rId49"/>
    <p:sldId id="307" r:id="rId50"/>
    <p:sldId id="312" r:id="rId51"/>
    <p:sldId id="313" r:id="rId52"/>
    <p:sldId id="275" r:id="rId53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Destaqu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Sem Estilo, Tabela com Grelh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71" d="100"/>
          <a:sy n="71" d="100"/>
        </p:scale>
        <p:origin x="135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4" Type="http://schemas.openxmlformats.org/officeDocument/2006/relationships/image" Target="../media/image4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4" Type="http://schemas.openxmlformats.org/officeDocument/2006/relationships/image" Target="../media/image4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0BC09-68BB-4D4A-B366-7FFA29FE8DED}" type="datetimeFigureOut">
              <a:rPr lang="pt-PT" smtClean="0"/>
              <a:pPr/>
              <a:t>10/05/2019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35F917-8F99-4ECD-8EE4-77D88E7C1FDB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5F917-8F99-4ECD-8EE4-77D88E7C1FDB}" type="slidenum">
              <a:rPr lang="pt-PT" smtClean="0"/>
              <a:pPr/>
              <a:t>2</a:t>
            </a:fld>
            <a:endParaRPr lang="pt-P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5F917-8F99-4ECD-8EE4-77D88E7C1FDB}" type="slidenum">
              <a:rPr lang="pt-PT" smtClean="0"/>
              <a:pPr/>
              <a:t>26</a:t>
            </a:fld>
            <a:endParaRPr lang="pt-PT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5F917-8F99-4ECD-8EE4-77D88E7C1FDB}" type="slidenum">
              <a:rPr lang="pt-PT" smtClean="0"/>
              <a:pPr/>
              <a:t>27</a:t>
            </a:fld>
            <a:endParaRPr lang="pt-PT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5F917-8F99-4ECD-8EE4-77D88E7C1FDB}" type="slidenum">
              <a:rPr lang="pt-PT" smtClean="0"/>
              <a:pPr/>
              <a:t>28</a:t>
            </a:fld>
            <a:endParaRPr lang="pt-PT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5F917-8F99-4ECD-8EE4-77D88E7C1FDB}" type="slidenum">
              <a:rPr lang="pt-PT" smtClean="0"/>
              <a:pPr/>
              <a:t>29</a:t>
            </a:fld>
            <a:endParaRPr lang="pt-PT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5F917-8F99-4ECD-8EE4-77D88E7C1FDB}" type="slidenum">
              <a:rPr lang="pt-PT" smtClean="0"/>
              <a:pPr/>
              <a:t>30</a:t>
            </a:fld>
            <a:endParaRPr lang="pt-PT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5F917-8F99-4ECD-8EE4-77D88E7C1FDB}" type="slidenum">
              <a:rPr lang="pt-PT" smtClean="0"/>
              <a:pPr/>
              <a:t>31</a:t>
            </a:fld>
            <a:endParaRPr lang="pt-PT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5F917-8F99-4ECD-8EE4-77D88E7C1FDB}" type="slidenum">
              <a:rPr lang="pt-PT" smtClean="0"/>
              <a:pPr/>
              <a:t>33</a:t>
            </a:fld>
            <a:endParaRPr lang="pt-PT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5F917-8F99-4ECD-8EE4-77D88E7C1FDB}" type="slidenum">
              <a:rPr lang="pt-PT" smtClean="0"/>
              <a:pPr/>
              <a:t>34</a:t>
            </a:fld>
            <a:endParaRPr lang="pt-PT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5F917-8F99-4ECD-8EE4-77D88E7C1FDB}" type="slidenum">
              <a:rPr lang="pt-PT" smtClean="0"/>
              <a:pPr/>
              <a:t>35</a:t>
            </a:fld>
            <a:endParaRPr lang="pt-PT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5F917-8F99-4ECD-8EE4-77D88E7C1FDB}" type="slidenum">
              <a:rPr lang="pt-PT" smtClean="0"/>
              <a:pPr/>
              <a:t>36</a:t>
            </a:fld>
            <a:endParaRPr lang="pt-P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5F917-8F99-4ECD-8EE4-77D88E7C1FDB}" type="slidenum">
              <a:rPr lang="pt-PT" smtClean="0"/>
              <a:pPr/>
              <a:t>18</a:t>
            </a:fld>
            <a:endParaRPr lang="pt-PT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5F917-8F99-4ECD-8EE4-77D88E7C1FDB}" type="slidenum">
              <a:rPr lang="pt-PT" smtClean="0"/>
              <a:pPr/>
              <a:t>37</a:t>
            </a:fld>
            <a:endParaRPr lang="pt-PT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5F917-8F99-4ECD-8EE4-77D88E7C1FDB}" type="slidenum">
              <a:rPr lang="pt-PT" smtClean="0"/>
              <a:pPr/>
              <a:t>38</a:t>
            </a:fld>
            <a:endParaRPr lang="pt-PT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5F917-8F99-4ECD-8EE4-77D88E7C1FDB}" type="slidenum">
              <a:rPr lang="pt-PT" smtClean="0"/>
              <a:pPr/>
              <a:t>39</a:t>
            </a:fld>
            <a:endParaRPr lang="pt-PT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5F917-8F99-4ECD-8EE4-77D88E7C1FDB}" type="slidenum">
              <a:rPr lang="pt-PT" smtClean="0"/>
              <a:pPr/>
              <a:t>40</a:t>
            </a:fld>
            <a:endParaRPr lang="pt-PT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5F917-8F99-4ECD-8EE4-77D88E7C1FDB}" type="slidenum">
              <a:rPr lang="pt-PT" smtClean="0"/>
              <a:pPr/>
              <a:t>41</a:t>
            </a:fld>
            <a:endParaRPr lang="pt-PT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5F917-8F99-4ECD-8EE4-77D88E7C1FDB}" type="slidenum">
              <a:rPr lang="pt-PT" smtClean="0"/>
              <a:pPr/>
              <a:t>43</a:t>
            </a:fld>
            <a:endParaRPr lang="pt-PT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5F917-8F99-4ECD-8EE4-77D88E7C1FDB}" type="slidenum">
              <a:rPr lang="pt-PT" smtClean="0"/>
              <a:pPr/>
              <a:t>44</a:t>
            </a:fld>
            <a:endParaRPr lang="pt-PT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5F917-8F99-4ECD-8EE4-77D88E7C1FDB}" type="slidenum">
              <a:rPr lang="pt-PT" smtClean="0"/>
              <a:pPr/>
              <a:t>45</a:t>
            </a:fld>
            <a:endParaRPr lang="pt-PT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5F917-8F99-4ECD-8EE4-77D88E7C1FDB}" type="slidenum">
              <a:rPr lang="pt-PT" smtClean="0"/>
              <a:pPr/>
              <a:t>46</a:t>
            </a:fld>
            <a:endParaRPr lang="pt-PT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5F917-8F99-4ECD-8EE4-77D88E7C1FDB}" type="slidenum">
              <a:rPr lang="pt-PT" smtClean="0"/>
              <a:pPr/>
              <a:t>47</a:t>
            </a:fld>
            <a:endParaRPr lang="pt-P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5F917-8F99-4ECD-8EE4-77D88E7C1FDB}" type="slidenum">
              <a:rPr lang="pt-PT" smtClean="0"/>
              <a:pPr/>
              <a:t>19</a:t>
            </a:fld>
            <a:endParaRPr lang="pt-PT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5F917-8F99-4ECD-8EE4-77D88E7C1FDB}" type="slidenum">
              <a:rPr lang="pt-PT" smtClean="0"/>
              <a:pPr/>
              <a:t>48</a:t>
            </a:fld>
            <a:endParaRPr lang="pt-PT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5F917-8F99-4ECD-8EE4-77D88E7C1FDB}" type="slidenum">
              <a:rPr lang="pt-PT" smtClean="0"/>
              <a:pPr/>
              <a:t>49</a:t>
            </a:fld>
            <a:endParaRPr lang="pt-PT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5F917-8F99-4ECD-8EE4-77D88E7C1FDB}" type="slidenum">
              <a:rPr lang="pt-PT" smtClean="0"/>
              <a:pPr/>
              <a:t>50</a:t>
            </a:fld>
            <a:endParaRPr lang="pt-PT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5F917-8F99-4ECD-8EE4-77D88E7C1FDB}" type="slidenum">
              <a:rPr lang="pt-PT" smtClean="0"/>
              <a:pPr/>
              <a:t>51</a:t>
            </a:fld>
            <a:endParaRPr lang="pt-P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5F917-8F99-4ECD-8EE4-77D88E7C1FDB}" type="slidenum">
              <a:rPr lang="pt-PT" smtClean="0"/>
              <a:pPr/>
              <a:t>20</a:t>
            </a:fld>
            <a:endParaRPr lang="pt-P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5F917-8F99-4ECD-8EE4-77D88E7C1FDB}" type="slidenum">
              <a:rPr lang="pt-PT" smtClean="0"/>
              <a:pPr/>
              <a:t>21</a:t>
            </a:fld>
            <a:endParaRPr lang="pt-P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5F917-8F99-4ECD-8EE4-77D88E7C1FDB}" type="slidenum">
              <a:rPr lang="pt-PT" smtClean="0"/>
              <a:pPr/>
              <a:t>22</a:t>
            </a:fld>
            <a:endParaRPr lang="pt-P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5F917-8F99-4ECD-8EE4-77D88E7C1FDB}" type="slidenum">
              <a:rPr lang="pt-PT" smtClean="0"/>
              <a:pPr/>
              <a:t>23</a:t>
            </a:fld>
            <a:endParaRPr lang="pt-P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5F917-8F99-4ECD-8EE4-77D88E7C1FDB}" type="slidenum">
              <a:rPr lang="pt-PT" smtClean="0"/>
              <a:pPr/>
              <a:t>24</a:t>
            </a:fld>
            <a:endParaRPr lang="pt-P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5F917-8F99-4ECD-8EE4-77D88E7C1FDB}" type="slidenum">
              <a:rPr lang="pt-PT" smtClean="0"/>
              <a:pPr/>
              <a:t>25</a:t>
            </a:fld>
            <a:endParaRPr lang="pt-P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6A51-E25E-400E-8F84-D921BCDC7835}" type="datetimeFigureOut">
              <a:rPr lang="pt-PT" smtClean="0"/>
              <a:pPr/>
              <a:t>10/05/2019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B58AD-1414-4F6B-9D7C-2F916B5C22FB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6A51-E25E-400E-8F84-D921BCDC7835}" type="datetimeFigureOut">
              <a:rPr lang="pt-PT" smtClean="0"/>
              <a:pPr/>
              <a:t>10/05/2019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B58AD-1414-4F6B-9D7C-2F916B5C22FB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6A51-E25E-400E-8F84-D921BCDC7835}" type="datetimeFigureOut">
              <a:rPr lang="pt-PT" smtClean="0"/>
              <a:pPr/>
              <a:t>10/05/2019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B58AD-1414-4F6B-9D7C-2F916B5C22FB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6A51-E25E-400E-8F84-D921BCDC7835}" type="datetimeFigureOut">
              <a:rPr lang="pt-PT" smtClean="0"/>
              <a:pPr/>
              <a:t>10/05/2019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B58AD-1414-4F6B-9D7C-2F916B5C22FB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6A51-E25E-400E-8F84-D921BCDC7835}" type="datetimeFigureOut">
              <a:rPr lang="pt-PT" smtClean="0"/>
              <a:pPr/>
              <a:t>10/05/2019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B58AD-1414-4F6B-9D7C-2F916B5C22FB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6A51-E25E-400E-8F84-D921BCDC7835}" type="datetimeFigureOut">
              <a:rPr lang="pt-PT" smtClean="0"/>
              <a:pPr/>
              <a:t>10/05/2019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B58AD-1414-4F6B-9D7C-2F916B5C22FB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6A51-E25E-400E-8F84-D921BCDC7835}" type="datetimeFigureOut">
              <a:rPr lang="pt-PT" smtClean="0"/>
              <a:pPr/>
              <a:t>10/05/2019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B58AD-1414-4F6B-9D7C-2F916B5C22FB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6A51-E25E-400E-8F84-D921BCDC7835}" type="datetimeFigureOut">
              <a:rPr lang="pt-PT" smtClean="0"/>
              <a:pPr/>
              <a:t>10/05/2019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B58AD-1414-4F6B-9D7C-2F916B5C22FB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6A51-E25E-400E-8F84-D921BCDC7835}" type="datetimeFigureOut">
              <a:rPr lang="pt-PT" smtClean="0"/>
              <a:pPr/>
              <a:t>10/05/2019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B58AD-1414-4F6B-9D7C-2F916B5C22FB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6A51-E25E-400E-8F84-D921BCDC7835}" type="datetimeFigureOut">
              <a:rPr lang="pt-PT" smtClean="0"/>
              <a:pPr/>
              <a:t>10/05/2019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B58AD-1414-4F6B-9D7C-2F916B5C22FB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6A51-E25E-400E-8F84-D921BCDC7835}" type="datetimeFigureOut">
              <a:rPr lang="pt-PT" smtClean="0"/>
              <a:pPr/>
              <a:t>10/05/2019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B58AD-1414-4F6B-9D7C-2F916B5C22FB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36A51-E25E-400E-8F84-D921BCDC7835}" type="datetimeFigureOut">
              <a:rPr lang="pt-PT" smtClean="0"/>
              <a:pPr/>
              <a:t>10/05/2019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B58AD-1414-4F6B-9D7C-2F916B5C22FB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image" Target="../media/image15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23.wmf"/><Relationship Id="rId5" Type="http://schemas.openxmlformats.org/officeDocument/2006/relationships/image" Target="../media/image20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22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21.w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1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20.wmf"/><Relationship Id="rId5" Type="http://schemas.openxmlformats.org/officeDocument/2006/relationships/image" Target="../media/image24.w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26.wmf"/><Relationship Id="rId14" Type="http://schemas.openxmlformats.org/officeDocument/2006/relationships/oleObject" Target="../embeddings/oleObject17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8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19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31.wmf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28.wmf"/><Relationship Id="rId12" Type="http://schemas.openxmlformats.org/officeDocument/2006/relationships/oleObject" Target="../embeddings/oleObject2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30.wmf"/><Relationship Id="rId5" Type="http://schemas.openxmlformats.org/officeDocument/2006/relationships/image" Target="../media/image27.wmf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9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34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25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13" Type="http://schemas.openxmlformats.org/officeDocument/2006/relationships/image" Target="../media/image39.wmf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36.wmf"/><Relationship Id="rId12" Type="http://schemas.openxmlformats.org/officeDocument/2006/relationships/oleObject" Target="../embeddings/oleObject3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38.wmf"/><Relationship Id="rId5" Type="http://schemas.openxmlformats.org/officeDocument/2006/relationships/image" Target="../media/image35.wmf"/><Relationship Id="rId10" Type="http://schemas.openxmlformats.org/officeDocument/2006/relationships/oleObject" Target="../embeddings/oleObject30.bin"/><Relationship Id="rId4" Type="http://schemas.openxmlformats.org/officeDocument/2006/relationships/oleObject" Target="../embeddings/oleObject27.bin"/><Relationship Id="rId9" Type="http://schemas.openxmlformats.org/officeDocument/2006/relationships/image" Target="../media/image37.w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41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43.wmf"/><Relationship Id="rId5" Type="http://schemas.openxmlformats.org/officeDocument/2006/relationships/image" Target="../media/image40.wmf"/><Relationship Id="rId10" Type="http://schemas.openxmlformats.org/officeDocument/2006/relationships/oleObject" Target="../embeddings/oleObject35.bin"/><Relationship Id="rId4" Type="http://schemas.openxmlformats.org/officeDocument/2006/relationships/oleObject" Target="../embeddings/oleObject32.bin"/><Relationship Id="rId9" Type="http://schemas.openxmlformats.org/officeDocument/2006/relationships/image" Target="../media/image42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4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49.wmf"/><Relationship Id="rId5" Type="http://schemas.openxmlformats.org/officeDocument/2006/relationships/image" Target="../media/image46.wmf"/><Relationship Id="rId10" Type="http://schemas.openxmlformats.org/officeDocument/2006/relationships/oleObject" Target="../embeddings/oleObject39.bin"/><Relationship Id="rId4" Type="http://schemas.openxmlformats.org/officeDocument/2006/relationships/oleObject" Target="../embeddings/oleObject36.bin"/><Relationship Id="rId9" Type="http://schemas.openxmlformats.org/officeDocument/2006/relationships/image" Target="../media/image48.wmf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hp\Desktop\2018\1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3286124"/>
            <a:ext cx="4214842" cy="1714512"/>
          </a:xfrm>
          <a:prstGeom prst="rect">
            <a:avLst/>
          </a:prstGeom>
          <a:noFill/>
          <a:effectLst>
            <a:reflection blurRad="6350" stA="50000" endA="300" endPos="55500" dist="50800" dir="5400000" sy="-100000" algn="bl" rotWithShape="0"/>
          </a:effectLst>
        </p:spPr>
      </p:pic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2071678"/>
            <a:ext cx="8858280" cy="1214446"/>
          </a:xfrm>
          <a:prstGeom prst="rect">
            <a:avLst/>
          </a:prstGeom>
          <a:solidFill>
            <a:srgbClr val="DBE5F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1027" name="Oval 3"/>
          <p:cNvSpPr>
            <a:spLocks noChangeArrowheads="1"/>
          </p:cNvSpPr>
          <p:nvPr/>
        </p:nvSpPr>
        <p:spPr bwMode="auto">
          <a:xfrm>
            <a:off x="8419306" y="1643050"/>
            <a:ext cx="1449387" cy="2066925"/>
          </a:xfrm>
          <a:prstGeom prst="ellipse">
            <a:avLst/>
          </a:prstGeom>
          <a:solidFill>
            <a:srgbClr val="DBE5F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6" name="CaixaDeTexto 5"/>
          <p:cNvSpPr txBox="1"/>
          <p:nvPr/>
        </p:nvSpPr>
        <p:spPr>
          <a:xfrm>
            <a:off x="928662" y="2500306"/>
            <a:ext cx="9072626" cy="400110"/>
          </a:xfrm>
          <a:prstGeom prst="rect">
            <a:avLst/>
          </a:prstGeom>
          <a:noFill/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B w="152400" h="50800" prst="softRound"/>
          </a:sp3d>
        </p:spPr>
        <p:txBody>
          <a:bodyPr wrap="square" rtlCol="0">
            <a:spAutoFit/>
          </a:bodyPr>
          <a:lstStyle/>
          <a:p>
            <a:r>
              <a:rPr lang="pt-PT" sz="2000" b="1" dirty="0" smtClean="0">
                <a:latin typeface="Maiandra GD" pitchFamily="34" charset="0"/>
              </a:rPr>
              <a:t>CIRCUITOS LÓGICOS COMBINACIONAIS MULTITERMINAIS</a:t>
            </a:r>
            <a:endParaRPr lang="pt-PT" sz="2000" b="1" dirty="0">
              <a:latin typeface="Maiandra GD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214678" y="6143644"/>
            <a:ext cx="528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>
                <a:latin typeface="Tw Cen MT" pitchFamily="34" charset="0"/>
              </a:rPr>
              <a:t>Docente: </a:t>
            </a:r>
            <a:r>
              <a:rPr lang="pt-PT" dirty="0" err="1" smtClean="0">
                <a:latin typeface="Tw Cen MT" pitchFamily="34" charset="0"/>
              </a:rPr>
              <a:t>Engº</a:t>
            </a:r>
            <a:r>
              <a:rPr lang="pt-PT" dirty="0" smtClean="0">
                <a:latin typeface="Tw Cen MT" pitchFamily="34" charset="0"/>
              </a:rPr>
              <a:t> Ernesto M.B. António</a:t>
            </a:r>
            <a:endParaRPr lang="pt-PT" dirty="0">
              <a:latin typeface="Tw Cen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214290"/>
            <a:ext cx="8858280" cy="785818"/>
          </a:xfrm>
          <a:prstGeom prst="rect">
            <a:avLst/>
          </a:prstGeom>
          <a:solidFill>
            <a:srgbClr val="DBE5F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1027" name="Oval 3"/>
          <p:cNvSpPr>
            <a:spLocks noChangeArrowheads="1"/>
          </p:cNvSpPr>
          <p:nvPr/>
        </p:nvSpPr>
        <p:spPr bwMode="auto">
          <a:xfrm>
            <a:off x="8694777" y="-209561"/>
            <a:ext cx="735007" cy="1638297"/>
          </a:xfrm>
          <a:prstGeom prst="ellipse">
            <a:avLst/>
          </a:prstGeom>
          <a:solidFill>
            <a:srgbClr val="DBE5F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6" name="Rectângulo arredondado 5"/>
          <p:cNvSpPr/>
          <p:nvPr/>
        </p:nvSpPr>
        <p:spPr>
          <a:xfrm>
            <a:off x="642910" y="1357298"/>
            <a:ext cx="7929618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smtClean="0">
                <a:solidFill>
                  <a:schemeClr val="bg1"/>
                </a:solidFill>
                <a:latin typeface="Maiandra GD" pitchFamily="34" charset="0"/>
              </a:rPr>
              <a:t>Associação de </a:t>
            </a:r>
            <a:r>
              <a:rPr lang="pt-PT" b="1" dirty="0" err="1" smtClean="0">
                <a:solidFill>
                  <a:schemeClr val="bg1"/>
                </a:solidFill>
                <a:latin typeface="Maiandra GD" pitchFamily="34" charset="0"/>
              </a:rPr>
              <a:t>somadores</a:t>
            </a:r>
            <a:r>
              <a:rPr lang="pt-PT" b="1" dirty="0" err="1">
                <a:solidFill>
                  <a:schemeClr val="bg1"/>
                </a:solidFill>
                <a:latin typeface="Maiandra GD" pitchFamily="34" charset="0"/>
              </a:rPr>
              <a:t>-</a:t>
            </a:r>
            <a:r>
              <a:rPr lang="pt-PT" b="1" dirty="0" err="1" smtClean="0">
                <a:solidFill>
                  <a:schemeClr val="bg1"/>
                </a:solidFill>
                <a:latin typeface="Maiandra GD" pitchFamily="34" charset="0"/>
              </a:rPr>
              <a:t>paralelos</a:t>
            </a:r>
            <a:r>
              <a:rPr lang="pt-PT" b="1" dirty="0" smtClean="0">
                <a:solidFill>
                  <a:schemeClr val="bg1"/>
                </a:solidFill>
                <a:latin typeface="Maiandra GD" pitchFamily="34" charset="0"/>
              </a:rPr>
              <a:t> a fim de se adicionar números com 8 bits.</a:t>
            </a:r>
          </a:p>
        </p:txBody>
      </p:sp>
      <p:pic>
        <p:nvPicPr>
          <p:cNvPr id="8194" name="Picture 2" descr="C:\Users\hp\Desktop\2018\cascata-paralelo1 0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000240"/>
            <a:ext cx="8001056" cy="20717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8" name="CaixaDeTexto 7"/>
          <p:cNvSpPr txBox="1"/>
          <p:nvPr/>
        </p:nvSpPr>
        <p:spPr>
          <a:xfrm>
            <a:off x="642910" y="4357694"/>
            <a:ext cx="8001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 smtClean="0">
                <a:latin typeface="Maiandra GD" pitchFamily="34" charset="0"/>
              </a:rPr>
              <a:t>Estes podem ser acoplados de modo a adicionarem números com 8, 12 ou mais bits</a:t>
            </a:r>
            <a:endParaRPr lang="pt-PT" dirty="0">
              <a:latin typeface="Maiandra G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214290"/>
            <a:ext cx="8858280" cy="785818"/>
          </a:xfrm>
          <a:prstGeom prst="rect">
            <a:avLst/>
          </a:prstGeom>
          <a:solidFill>
            <a:srgbClr val="DBE5F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1027" name="Oval 3"/>
          <p:cNvSpPr>
            <a:spLocks noChangeArrowheads="1"/>
          </p:cNvSpPr>
          <p:nvPr/>
        </p:nvSpPr>
        <p:spPr bwMode="auto">
          <a:xfrm>
            <a:off x="8694777" y="-209561"/>
            <a:ext cx="735007" cy="1638297"/>
          </a:xfrm>
          <a:prstGeom prst="ellipse">
            <a:avLst/>
          </a:prstGeom>
          <a:solidFill>
            <a:srgbClr val="DBE5F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6" name="CaixaDeTexto 5"/>
          <p:cNvSpPr txBox="1"/>
          <p:nvPr/>
        </p:nvSpPr>
        <p:spPr>
          <a:xfrm>
            <a:off x="2143108" y="457122"/>
            <a:ext cx="4786346" cy="400110"/>
          </a:xfrm>
          <a:prstGeom prst="rect">
            <a:avLst/>
          </a:prstGeom>
          <a:noFill/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B w="152400" h="50800" prst="softRound"/>
          </a:sp3d>
        </p:spPr>
        <p:txBody>
          <a:bodyPr wrap="square" rtlCol="0">
            <a:spAutoFit/>
          </a:bodyPr>
          <a:lstStyle/>
          <a:p>
            <a:r>
              <a:rPr lang="pt-PT" sz="2000" b="1" dirty="0" smtClean="0">
                <a:latin typeface="Maiandra GD" pitchFamily="34" charset="0"/>
              </a:rPr>
              <a:t>I.1.4. O SOMADOR – SUBTRACTOR</a:t>
            </a:r>
            <a:endParaRPr lang="pt-PT" sz="2000" b="1" dirty="0">
              <a:latin typeface="Maiandra GD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85786" y="1148065"/>
            <a:ext cx="785818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dirty="0" err="1" smtClean="0">
                <a:solidFill>
                  <a:schemeClr val="accent1"/>
                </a:solidFill>
                <a:latin typeface="Maiandra GD" pitchFamily="34" charset="0"/>
              </a:rPr>
              <a:t>Somador-subtractor</a:t>
            </a:r>
            <a:r>
              <a:rPr lang="pt-PT" sz="1600" dirty="0" smtClean="0">
                <a:solidFill>
                  <a:schemeClr val="accent1"/>
                </a:solidFill>
                <a:latin typeface="Maiandra GD" pitchFamily="34" charset="0"/>
              </a:rPr>
              <a:t> </a:t>
            </a:r>
            <a:r>
              <a:rPr lang="pt-PT" sz="1600" dirty="0" smtClean="0">
                <a:latin typeface="Maiandra GD" pitchFamily="34" charset="0"/>
              </a:rPr>
              <a:t>– é um circuito capaz de realizar a soma e a subtracção de  números binários, usando a forma de 2º complemento. É composto por um </a:t>
            </a:r>
            <a:r>
              <a:rPr lang="pt-PT" sz="1600" dirty="0" err="1" smtClean="0">
                <a:latin typeface="Maiandra GD" pitchFamily="34" charset="0"/>
              </a:rPr>
              <a:t>somador</a:t>
            </a:r>
            <a:r>
              <a:rPr lang="pt-PT" sz="1600" dirty="0" smtClean="0">
                <a:latin typeface="Maiandra GD" pitchFamily="34" charset="0"/>
              </a:rPr>
              <a:t> paralelo de 4 bits e uma lógica para seleccionar os valores adequados à realização da operação.</a:t>
            </a:r>
          </a:p>
          <a:p>
            <a:pPr algn="just"/>
            <a:r>
              <a:rPr lang="pt-PT" sz="1600" dirty="0" smtClean="0">
                <a:latin typeface="Maiandra GD" pitchFamily="34" charset="0"/>
              </a:rPr>
              <a:t> </a:t>
            </a:r>
          </a:p>
          <a:p>
            <a:pPr algn="just"/>
            <a:endParaRPr lang="pt-PT" dirty="0" smtClean="0">
              <a:latin typeface="Maiandra GD" pitchFamily="34" charset="0"/>
            </a:endParaRPr>
          </a:p>
          <a:p>
            <a:pPr algn="just"/>
            <a:endParaRPr lang="pt-PT" dirty="0">
              <a:latin typeface="Maiandra GD" pitchFamily="34" charset="0"/>
            </a:endParaRPr>
          </a:p>
          <a:p>
            <a:pPr algn="just"/>
            <a:endParaRPr lang="pt-PT" dirty="0" smtClean="0">
              <a:latin typeface="Maiandra GD" pitchFamily="34" charset="0"/>
            </a:endParaRPr>
          </a:p>
          <a:p>
            <a:pPr algn="just"/>
            <a:endParaRPr lang="pt-PT" dirty="0">
              <a:latin typeface="Maiandra GD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928662" y="2285993"/>
            <a:ext cx="7429552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sz="1400" dirty="0" smtClean="0">
                <a:latin typeface="Maiandra GD" pitchFamily="34" charset="0"/>
              </a:rPr>
              <a:t>Símbolo e Esquema do </a:t>
            </a:r>
            <a:r>
              <a:rPr lang="pt-PT" sz="1400" dirty="0" err="1" smtClean="0">
                <a:latin typeface="Maiandra GD" pitchFamily="34" charset="0"/>
              </a:rPr>
              <a:t>somador-subtractor</a:t>
            </a:r>
            <a:r>
              <a:rPr lang="pt-PT" sz="1400" dirty="0" smtClean="0">
                <a:latin typeface="Maiandra GD" pitchFamily="34" charset="0"/>
              </a:rPr>
              <a:t> </a:t>
            </a:r>
            <a:endParaRPr lang="pt-PT" sz="1400" dirty="0">
              <a:latin typeface="Maiandra GD" pitchFamily="34" charset="0"/>
            </a:endParaRPr>
          </a:p>
        </p:txBody>
      </p:sp>
      <p:pic>
        <p:nvPicPr>
          <p:cNvPr id="9218" name="Picture 2" descr="C:\Users\hp\Desktop\2018\esquema-subtrator 0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4942" y="2643182"/>
            <a:ext cx="3143272" cy="35004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9219" name="Picture 3" descr="C:\Users\hp\Desktop\2018\simbolo-subtrator 00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2643182"/>
            <a:ext cx="4286280" cy="35004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214290"/>
            <a:ext cx="8858280" cy="785818"/>
          </a:xfrm>
          <a:prstGeom prst="rect">
            <a:avLst/>
          </a:prstGeom>
          <a:solidFill>
            <a:srgbClr val="DBE5F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1027" name="Oval 3"/>
          <p:cNvSpPr>
            <a:spLocks noChangeArrowheads="1"/>
          </p:cNvSpPr>
          <p:nvPr/>
        </p:nvSpPr>
        <p:spPr bwMode="auto">
          <a:xfrm>
            <a:off x="8694777" y="-209561"/>
            <a:ext cx="735007" cy="1638297"/>
          </a:xfrm>
          <a:prstGeom prst="ellipse">
            <a:avLst/>
          </a:prstGeom>
          <a:solidFill>
            <a:srgbClr val="DBE5F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9" name="CaixaDeTexto 8"/>
          <p:cNvSpPr txBox="1"/>
          <p:nvPr/>
        </p:nvSpPr>
        <p:spPr>
          <a:xfrm>
            <a:off x="785786" y="1071546"/>
            <a:ext cx="7429552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sz="1400" dirty="0" smtClean="0">
                <a:latin typeface="Maiandra GD" pitchFamily="34" charset="0"/>
              </a:rPr>
              <a:t>Etapas para a realização da operação no </a:t>
            </a:r>
            <a:r>
              <a:rPr lang="pt-PT" sz="1400" dirty="0" err="1" smtClean="0">
                <a:latin typeface="Maiandra GD" pitchFamily="34" charset="0"/>
              </a:rPr>
              <a:t>somador-subtractor</a:t>
            </a:r>
            <a:endParaRPr lang="pt-PT" sz="1400" dirty="0">
              <a:latin typeface="Maiandra GD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785786" y="1571612"/>
            <a:ext cx="7429552" cy="43088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b="1" dirty="0" smtClean="0">
                <a:latin typeface="Maiandra GD" pitchFamily="34" charset="0"/>
              </a:rPr>
              <a:t>1. </a:t>
            </a:r>
            <a:r>
              <a:rPr lang="pt-PT" sz="1600" b="1" dirty="0" smtClean="0">
                <a:latin typeface="Maiandra GD" pitchFamily="34" charset="0"/>
              </a:rPr>
              <a:t>Para a operação de soma (A+B) entre dois números binários de quatro bits cada:</a:t>
            </a:r>
          </a:p>
          <a:p>
            <a:pPr marL="342900" indent="-342900">
              <a:buAutoNum type="alphaLcParenR"/>
            </a:pPr>
            <a:r>
              <a:rPr lang="pt-PT" sz="1600" dirty="0" smtClean="0">
                <a:latin typeface="Maiandra GD" pitchFamily="34" charset="0"/>
              </a:rPr>
              <a:t>Iniciam-se os 8 </a:t>
            </a:r>
            <a:r>
              <a:rPr lang="pt-PT" sz="1600" dirty="0" err="1" smtClean="0">
                <a:latin typeface="Maiandra GD" pitchFamily="34" charset="0"/>
              </a:rPr>
              <a:t>flip-flops</a:t>
            </a:r>
            <a:r>
              <a:rPr lang="pt-PT" sz="1600" dirty="0" smtClean="0">
                <a:latin typeface="Maiandra GD" pitchFamily="34" charset="0"/>
              </a:rPr>
              <a:t> a 0, através das entradas assíncronas;</a:t>
            </a:r>
          </a:p>
          <a:p>
            <a:pPr marL="342900" indent="-342900">
              <a:buAutoNum type="alphaLcParenR"/>
            </a:pPr>
            <a:r>
              <a:rPr lang="pt-PT" sz="1600" dirty="0" smtClean="0">
                <a:latin typeface="Maiandra GD" pitchFamily="34" charset="0"/>
              </a:rPr>
              <a:t>Transferem-se os dados de uma das parcelas para o registo B, perfazendo B={ B</a:t>
            </a:r>
            <a:r>
              <a:rPr lang="pt-PT" sz="1600" baseline="-25000" dirty="0" smtClean="0"/>
              <a:t>0</a:t>
            </a:r>
            <a:r>
              <a:rPr lang="pt-PT" sz="1600" dirty="0" smtClean="0">
                <a:latin typeface="Maiandra GD" pitchFamily="34" charset="0"/>
              </a:rPr>
              <a:t>, B</a:t>
            </a:r>
            <a:r>
              <a:rPr lang="pt-PT" sz="1600" baseline="-25000" dirty="0" smtClean="0">
                <a:latin typeface="Maiandra GD" pitchFamily="34" charset="0"/>
              </a:rPr>
              <a:t>1 </a:t>
            </a:r>
            <a:r>
              <a:rPr lang="pt-PT" sz="1600" dirty="0" smtClean="0">
                <a:latin typeface="Maiandra GD" pitchFamily="34" charset="0"/>
              </a:rPr>
              <a:t>, B</a:t>
            </a:r>
            <a:r>
              <a:rPr lang="pt-PT" sz="1600" baseline="-25000" dirty="0" smtClean="0">
                <a:latin typeface="Maiandra GD" pitchFamily="34" charset="0"/>
              </a:rPr>
              <a:t>2</a:t>
            </a:r>
            <a:r>
              <a:rPr lang="pt-PT" sz="1600" dirty="0" smtClean="0">
                <a:latin typeface="Maiandra GD" pitchFamily="34" charset="0"/>
              </a:rPr>
              <a:t>, B</a:t>
            </a:r>
            <a:r>
              <a:rPr lang="pt-PT" sz="1600" baseline="-25000" dirty="0" smtClean="0">
                <a:latin typeface="Maiandra GD" pitchFamily="34" charset="0"/>
              </a:rPr>
              <a:t>3 </a:t>
            </a:r>
            <a:r>
              <a:rPr lang="pt-PT" sz="1600" dirty="0" smtClean="0">
                <a:latin typeface="Maiandra GD" pitchFamily="34" charset="0"/>
              </a:rPr>
              <a:t>};</a:t>
            </a:r>
          </a:p>
          <a:p>
            <a:pPr marL="342900" indent="-342900">
              <a:buAutoNum type="alphaLcParenR"/>
            </a:pPr>
            <a:r>
              <a:rPr lang="pt-PT" sz="1600" dirty="0" smtClean="0">
                <a:latin typeface="Maiandra GD" pitchFamily="34" charset="0"/>
              </a:rPr>
              <a:t>Transferem-se os bits existentes nas saídas não complementadas dos </a:t>
            </a:r>
            <a:r>
              <a:rPr lang="pt-PT" sz="1600" dirty="0" err="1" smtClean="0">
                <a:latin typeface="Maiandra GD" pitchFamily="34" charset="0"/>
              </a:rPr>
              <a:t>biestáveis</a:t>
            </a:r>
            <a:r>
              <a:rPr lang="pt-PT" sz="1600" dirty="0" smtClean="0">
                <a:latin typeface="Maiandra GD" pitchFamily="34" charset="0"/>
              </a:rPr>
              <a:t>, para as entradas superiores do </a:t>
            </a:r>
            <a:r>
              <a:rPr lang="pt-PT" sz="1600" dirty="0" err="1" smtClean="0">
                <a:latin typeface="Maiandra GD" pitchFamily="34" charset="0"/>
              </a:rPr>
              <a:t>somador-paralelo</a:t>
            </a:r>
            <a:r>
              <a:rPr lang="pt-PT" sz="1600" dirty="0" smtClean="0">
                <a:latin typeface="Maiandra GD" pitchFamily="34" charset="0"/>
              </a:rPr>
              <a:t> de 4 bits, fazendo ADD=1 e SUB=0. Isto processa-se através das portas AND 1, 2, 3, e 4;</a:t>
            </a:r>
          </a:p>
          <a:p>
            <a:pPr marL="342900" indent="-342900">
              <a:buAutoNum type="alphaLcParenR"/>
            </a:pPr>
            <a:r>
              <a:rPr lang="pt-PT" sz="1600" dirty="0" smtClean="0">
                <a:latin typeface="Maiandra GD" pitchFamily="34" charset="0"/>
              </a:rPr>
              <a:t>Executa-se a adição dos conteúdos dos registos de cima e de baixo </a:t>
            </a:r>
            <a:r>
              <a:rPr lang="pt-PT" sz="1600" dirty="0">
                <a:latin typeface="Maiandra GD" pitchFamily="34" charset="0"/>
              </a:rPr>
              <a:t>B</a:t>
            </a:r>
            <a:r>
              <a:rPr lang="pt-PT" sz="1600" baseline="-25000" dirty="0" smtClean="0"/>
              <a:t>0</a:t>
            </a:r>
            <a:r>
              <a:rPr lang="pt-PT" sz="1600" dirty="0" smtClean="0">
                <a:latin typeface="Maiandra GD" pitchFamily="34" charset="0"/>
              </a:rPr>
              <a:t>+0, B</a:t>
            </a:r>
            <a:r>
              <a:rPr lang="pt-PT" sz="1600" baseline="-25000" dirty="0" smtClean="0">
                <a:latin typeface="Maiandra GD" pitchFamily="34" charset="0"/>
              </a:rPr>
              <a:t>1</a:t>
            </a:r>
            <a:r>
              <a:rPr lang="pt-PT" sz="1600" dirty="0" smtClean="0">
                <a:latin typeface="Maiandra GD" pitchFamily="34" charset="0"/>
              </a:rPr>
              <a:t>+0, B</a:t>
            </a:r>
            <a:r>
              <a:rPr lang="pt-PT" sz="1600" baseline="-25000" dirty="0" smtClean="0">
                <a:latin typeface="Maiandra GD" pitchFamily="34" charset="0"/>
              </a:rPr>
              <a:t>2</a:t>
            </a:r>
            <a:r>
              <a:rPr lang="pt-PT" sz="1600" dirty="0" smtClean="0">
                <a:latin typeface="Maiandra GD" pitchFamily="34" charset="0"/>
              </a:rPr>
              <a:t>+0 e B</a:t>
            </a:r>
            <a:r>
              <a:rPr lang="pt-PT" sz="1600" baseline="-25000" dirty="0" smtClean="0">
                <a:latin typeface="Maiandra GD" pitchFamily="34" charset="0"/>
              </a:rPr>
              <a:t>3</a:t>
            </a:r>
            <a:r>
              <a:rPr lang="pt-PT" sz="1600" dirty="0" smtClean="0">
                <a:latin typeface="Maiandra GD" pitchFamily="34" charset="0"/>
              </a:rPr>
              <a:t>+0;</a:t>
            </a:r>
          </a:p>
          <a:p>
            <a:pPr marL="342900" indent="-342900">
              <a:buAutoNum type="alphaLcParenR"/>
            </a:pPr>
            <a:r>
              <a:rPr lang="pt-PT" sz="1600" dirty="0" smtClean="0">
                <a:latin typeface="Maiandra GD" pitchFamily="34" charset="0"/>
              </a:rPr>
              <a:t>Transfere-se o resultado desta soma para o registo A, através das saídas  S</a:t>
            </a:r>
            <a:r>
              <a:rPr lang="pt-PT" sz="1600" baseline="-25000" dirty="0" smtClean="0"/>
              <a:t>0</a:t>
            </a:r>
            <a:r>
              <a:rPr lang="pt-PT" sz="1600" dirty="0" smtClean="0">
                <a:latin typeface="Maiandra GD" pitchFamily="34" charset="0"/>
              </a:rPr>
              <a:t>, S</a:t>
            </a:r>
            <a:r>
              <a:rPr lang="pt-PT" sz="1600" baseline="-25000" dirty="0" smtClean="0">
                <a:latin typeface="Maiandra GD" pitchFamily="34" charset="0"/>
              </a:rPr>
              <a:t>1 </a:t>
            </a:r>
            <a:r>
              <a:rPr lang="pt-PT" sz="1600" dirty="0" smtClean="0">
                <a:latin typeface="Maiandra GD" pitchFamily="34" charset="0"/>
              </a:rPr>
              <a:t>, S</a:t>
            </a:r>
            <a:r>
              <a:rPr lang="pt-PT" sz="1600" baseline="-25000" dirty="0" smtClean="0">
                <a:latin typeface="Maiandra GD" pitchFamily="34" charset="0"/>
              </a:rPr>
              <a:t>2</a:t>
            </a:r>
            <a:r>
              <a:rPr lang="pt-PT" sz="1600" dirty="0">
                <a:latin typeface="Maiandra GD" pitchFamily="34" charset="0"/>
              </a:rPr>
              <a:t> </a:t>
            </a:r>
            <a:r>
              <a:rPr lang="pt-PT" sz="1600" dirty="0" smtClean="0">
                <a:latin typeface="Maiandra GD" pitchFamily="34" charset="0"/>
              </a:rPr>
              <a:t>e S</a:t>
            </a:r>
            <a:r>
              <a:rPr lang="pt-PT" sz="1600" baseline="-25000" dirty="0" smtClean="0">
                <a:latin typeface="Maiandra GD" pitchFamily="34" charset="0"/>
              </a:rPr>
              <a:t>3 </a:t>
            </a:r>
            <a:r>
              <a:rPr lang="pt-PT" sz="1600" dirty="0" smtClean="0">
                <a:latin typeface="Maiandra GD" pitchFamily="34" charset="0"/>
              </a:rPr>
              <a:t>. Assim perfaz A={ B</a:t>
            </a:r>
            <a:r>
              <a:rPr lang="pt-PT" sz="1600" baseline="-25000" dirty="0" smtClean="0"/>
              <a:t>0</a:t>
            </a:r>
            <a:r>
              <a:rPr lang="pt-PT" sz="1600" dirty="0" smtClean="0">
                <a:latin typeface="Maiandra GD" pitchFamily="34" charset="0"/>
              </a:rPr>
              <a:t>, B</a:t>
            </a:r>
            <a:r>
              <a:rPr lang="pt-PT" sz="1600" baseline="-25000" dirty="0" smtClean="0">
                <a:latin typeface="Maiandra GD" pitchFamily="34" charset="0"/>
              </a:rPr>
              <a:t>1 </a:t>
            </a:r>
            <a:r>
              <a:rPr lang="pt-PT" sz="1600" dirty="0" smtClean="0">
                <a:latin typeface="Maiandra GD" pitchFamily="34" charset="0"/>
              </a:rPr>
              <a:t>, B</a:t>
            </a:r>
            <a:r>
              <a:rPr lang="pt-PT" sz="1600" baseline="-25000" dirty="0" smtClean="0">
                <a:latin typeface="Maiandra GD" pitchFamily="34" charset="0"/>
              </a:rPr>
              <a:t>2</a:t>
            </a:r>
            <a:r>
              <a:rPr lang="pt-PT" sz="1600" dirty="0" smtClean="0">
                <a:latin typeface="Maiandra GD" pitchFamily="34" charset="0"/>
              </a:rPr>
              <a:t>, B</a:t>
            </a:r>
            <a:r>
              <a:rPr lang="pt-PT" sz="1600" baseline="-25000" dirty="0" smtClean="0">
                <a:latin typeface="Maiandra GD" pitchFamily="34" charset="0"/>
              </a:rPr>
              <a:t>3 </a:t>
            </a:r>
            <a:r>
              <a:rPr lang="pt-PT" sz="1600" dirty="0" smtClean="0">
                <a:latin typeface="Maiandra GD" pitchFamily="34" charset="0"/>
              </a:rPr>
              <a:t>};</a:t>
            </a:r>
          </a:p>
          <a:p>
            <a:pPr marL="342900" indent="-342900">
              <a:buAutoNum type="alphaLcParenR"/>
            </a:pPr>
            <a:r>
              <a:rPr lang="pt-PT" sz="1600" dirty="0" smtClean="0">
                <a:latin typeface="Maiandra GD" pitchFamily="34" charset="0"/>
              </a:rPr>
              <a:t>Transferem-se novamente para o registo B, os bits da segunda parcela e faz-se ADD=1 e SUB=0, de modo a que sejam os valores </a:t>
            </a:r>
            <a:r>
              <a:rPr lang="pt-PT" sz="1600" dirty="0" err="1" smtClean="0">
                <a:latin typeface="Maiandra GD" pitchFamily="34" charset="0"/>
              </a:rPr>
              <a:t>não-complementados</a:t>
            </a:r>
            <a:r>
              <a:rPr lang="pt-PT" sz="1600" dirty="0" smtClean="0">
                <a:latin typeface="Maiandra GD" pitchFamily="34" charset="0"/>
              </a:rPr>
              <a:t> a serem  seleccionados para os </a:t>
            </a:r>
            <a:r>
              <a:rPr lang="pt-PT" sz="1600" dirty="0" err="1" smtClean="0">
                <a:latin typeface="Maiandra GD" pitchFamily="34" charset="0"/>
              </a:rPr>
              <a:t>somadores</a:t>
            </a:r>
            <a:r>
              <a:rPr lang="pt-PT" sz="1600" dirty="0" smtClean="0">
                <a:latin typeface="Maiandra GD" pitchFamily="34" charset="0"/>
              </a:rPr>
              <a:t>, através das portas AND 1, 2, 3 e 4;</a:t>
            </a:r>
          </a:p>
          <a:p>
            <a:pPr marL="342900" indent="-342900">
              <a:buAutoNum type="alphaLcParenR"/>
            </a:pPr>
            <a:r>
              <a:rPr lang="pt-PT" sz="1600" dirty="0" smtClean="0">
                <a:latin typeface="Maiandra GD" pitchFamily="34" charset="0"/>
              </a:rPr>
              <a:t>Transferem-se os bits existentes nos </a:t>
            </a:r>
            <a:r>
              <a:rPr lang="pt-PT" sz="1600" dirty="0" err="1" smtClean="0">
                <a:latin typeface="Maiandra GD" pitchFamily="34" charset="0"/>
              </a:rPr>
              <a:t>biestáveis</a:t>
            </a:r>
            <a:r>
              <a:rPr lang="pt-PT" sz="1600" dirty="0" smtClean="0">
                <a:latin typeface="Maiandra GD" pitchFamily="34" charset="0"/>
              </a:rPr>
              <a:t> A e B para os </a:t>
            </a:r>
            <a:r>
              <a:rPr lang="pt-PT" sz="1600" dirty="0" err="1" smtClean="0">
                <a:latin typeface="Maiandra GD" pitchFamily="34" charset="0"/>
              </a:rPr>
              <a:t>somadores</a:t>
            </a:r>
            <a:r>
              <a:rPr lang="pt-PT" sz="1600" dirty="0" smtClean="0">
                <a:latin typeface="Maiandra GD" pitchFamily="34" charset="0"/>
              </a:rPr>
              <a:t> e executam-se as   adições dos seus conteúdos: A</a:t>
            </a:r>
            <a:r>
              <a:rPr lang="pt-PT" sz="1600" baseline="-25000" dirty="0" smtClean="0"/>
              <a:t>0</a:t>
            </a:r>
            <a:r>
              <a:rPr lang="pt-PT" sz="1600" dirty="0" smtClean="0">
                <a:latin typeface="Maiandra GD" pitchFamily="34" charset="0"/>
              </a:rPr>
              <a:t>+B</a:t>
            </a:r>
            <a:r>
              <a:rPr lang="pt-PT" sz="1600" baseline="-25000" dirty="0" smtClean="0"/>
              <a:t>0</a:t>
            </a:r>
            <a:r>
              <a:rPr lang="pt-PT" sz="1600" dirty="0" smtClean="0">
                <a:latin typeface="Maiandra GD" pitchFamily="34" charset="0"/>
              </a:rPr>
              <a:t>, A</a:t>
            </a:r>
            <a:r>
              <a:rPr lang="pt-PT" sz="1600" baseline="-25000" dirty="0" smtClean="0">
                <a:latin typeface="Maiandra GD" pitchFamily="34" charset="0"/>
              </a:rPr>
              <a:t>1</a:t>
            </a:r>
            <a:r>
              <a:rPr lang="pt-PT" sz="1600" dirty="0" smtClean="0">
                <a:latin typeface="Maiandra GD" pitchFamily="34" charset="0"/>
              </a:rPr>
              <a:t>+B</a:t>
            </a:r>
            <a:r>
              <a:rPr lang="pt-PT" sz="1600" baseline="-25000" dirty="0" smtClean="0">
                <a:latin typeface="Maiandra GD" pitchFamily="34" charset="0"/>
              </a:rPr>
              <a:t>1</a:t>
            </a:r>
            <a:r>
              <a:rPr lang="pt-PT" sz="1600" dirty="0" smtClean="0">
                <a:latin typeface="Maiandra GD" pitchFamily="34" charset="0"/>
              </a:rPr>
              <a:t>, A</a:t>
            </a:r>
            <a:r>
              <a:rPr lang="pt-PT" sz="1600" baseline="-25000" dirty="0" smtClean="0">
                <a:latin typeface="Maiandra GD" pitchFamily="34" charset="0"/>
              </a:rPr>
              <a:t>2</a:t>
            </a:r>
            <a:r>
              <a:rPr lang="pt-PT" sz="1600" dirty="0" smtClean="0">
                <a:latin typeface="Maiandra GD" pitchFamily="34" charset="0"/>
              </a:rPr>
              <a:t>+B</a:t>
            </a:r>
            <a:r>
              <a:rPr lang="pt-PT" sz="1600" baseline="-25000" dirty="0" smtClean="0">
                <a:latin typeface="Maiandra GD" pitchFamily="34" charset="0"/>
              </a:rPr>
              <a:t>2</a:t>
            </a:r>
            <a:r>
              <a:rPr lang="pt-PT" sz="1600" dirty="0" smtClean="0">
                <a:latin typeface="Maiandra GD" pitchFamily="34" charset="0"/>
              </a:rPr>
              <a:t>, A</a:t>
            </a:r>
            <a:r>
              <a:rPr lang="pt-PT" sz="1600" baseline="-25000" dirty="0" smtClean="0">
                <a:latin typeface="Maiandra GD" pitchFamily="34" charset="0"/>
              </a:rPr>
              <a:t>3</a:t>
            </a:r>
            <a:r>
              <a:rPr lang="pt-PT" sz="1600" dirty="0" smtClean="0">
                <a:latin typeface="Maiandra GD" pitchFamily="34" charset="0"/>
              </a:rPr>
              <a:t>+B</a:t>
            </a:r>
            <a:r>
              <a:rPr lang="pt-PT" sz="1600" baseline="-25000" dirty="0" smtClean="0">
                <a:latin typeface="Maiandra GD" pitchFamily="34" charset="0"/>
              </a:rPr>
              <a:t>3</a:t>
            </a:r>
            <a:r>
              <a:rPr lang="pt-PT" sz="1600" dirty="0" smtClean="0">
                <a:latin typeface="Maiandra GD" pitchFamily="34" charset="0"/>
              </a:rPr>
              <a:t>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214290"/>
            <a:ext cx="8858280" cy="785818"/>
          </a:xfrm>
          <a:prstGeom prst="rect">
            <a:avLst/>
          </a:prstGeom>
          <a:solidFill>
            <a:srgbClr val="DBE5F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1027" name="Oval 3"/>
          <p:cNvSpPr>
            <a:spLocks noChangeArrowheads="1"/>
          </p:cNvSpPr>
          <p:nvPr/>
        </p:nvSpPr>
        <p:spPr bwMode="auto">
          <a:xfrm>
            <a:off x="8694777" y="-209561"/>
            <a:ext cx="735007" cy="1638297"/>
          </a:xfrm>
          <a:prstGeom prst="ellipse">
            <a:avLst/>
          </a:prstGeom>
          <a:solidFill>
            <a:srgbClr val="DBE5F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10" name="CaixaDeTexto 9"/>
          <p:cNvSpPr txBox="1"/>
          <p:nvPr/>
        </p:nvSpPr>
        <p:spPr>
          <a:xfrm>
            <a:off x="785786" y="1341200"/>
            <a:ext cx="7429552" cy="50167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 startAt="8"/>
            </a:pPr>
            <a:r>
              <a:rPr lang="pt-PT" sz="1600" dirty="0" smtClean="0">
                <a:latin typeface="Maiandra GD" pitchFamily="34" charset="0"/>
              </a:rPr>
              <a:t>Transfere-se o resultado desta soma que é o valor pretendido, para o registo A, através das saídas S</a:t>
            </a:r>
            <a:r>
              <a:rPr lang="pt-PT" sz="1600" baseline="-25000" dirty="0" smtClean="0"/>
              <a:t>0</a:t>
            </a:r>
            <a:r>
              <a:rPr lang="pt-PT" sz="1600" dirty="0" smtClean="0">
                <a:latin typeface="Maiandra GD" pitchFamily="34" charset="0"/>
              </a:rPr>
              <a:t>, S</a:t>
            </a:r>
            <a:r>
              <a:rPr lang="pt-PT" sz="1600" baseline="-25000" dirty="0" smtClean="0">
                <a:latin typeface="Maiandra GD" pitchFamily="34" charset="0"/>
              </a:rPr>
              <a:t>1 </a:t>
            </a:r>
            <a:r>
              <a:rPr lang="pt-PT" sz="1600" dirty="0" smtClean="0">
                <a:latin typeface="Maiandra GD" pitchFamily="34" charset="0"/>
              </a:rPr>
              <a:t>, S</a:t>
            </a:r>
            <a:r>
              <a:rPr lang="pt-PT" sz="1600" baseline="-25000" dirty="0" smtClean="0">
                <a:latin typeface="Maiandra GD" pitchFamily="34" charset="0"/>
              </a:rPr>
              <a:t>2</a:t>
            </a:r>
            <a:r>
              <a:rPr lang="pt-PT" sz="1600" dirty="0" smtClean="0">
                <a:latin typeface="Maiandra GD" pitchFamily="34" charset="0"/>
              </a:rPr>
              <a:t> e S</a:t>
            </a:r>
            <a:r>
              <a:rPr lang="pt-PT" sz="1600" baseline="-25000" dirty="0" smtClean="0">
                <a:latin typeface="Maiandra GD" pitchFamily="34" charset="0"/>
              </a:rPr>
              <a:t>3 </a:t>
            </a:r>
            <a:r>
              <a:rPr lang="pt-PT" sz="1600" dirty="0" smtClean="0">
                <a:latin typeface="Maiandra GD" pitchFamily="34" charset="0"/>
              </a:rPr>
              <a:t>.</a:t>
            </a:r>
          </a:p>
          <a:p>
            <a:pPr marL="342900" indent="-342900">
              <a:buFont typeface="+mj-lt"/>
              <a:buAutoNum type="alphaLcParenR" startAt="8"/>
            </a:pPr>
            <a:endParaRPr lang="pt-PT" sz="1600" dirty="0">
              <a:latin typeface="Maiandra GD" pitchFamily="34" charset="0"/>
            </a:endParaRPr>
          </a:p>
          <a:p>
            <a:pPr marL="342900" indent="-342900"/>
            <a:r>
              <a:rPr lang="pt-PT" sz="1600" b="1" dirty="0" smtClean="0">
                <a:latin typeface="Maiandra GD" pitchFamily="34" charset="0"/>
              </a:rPr>
              <a:t>2. Para realizar a soma (A+ (-B)):</a:t>
            </a:r>
          </a:p>
          <a:p>
            <a:pPr marL="342900" indent="-342900">
              <a:buAutoNum type="alphaLcParenR"/>
            </a:pPr>
            <a:r>
              <a:rPr lang="pt-PT" sz="1600" dirty="0" smtClean="0">
                <a:latin typeface="Maiandra GD" pitchFamily="34" charset="0"/>
              </a:rPr>
              <a:t>Iniciam-se os 8 </a:t>
            </a:r>
            <a:r>
              <a:rPr lang="pt-PT" sz="1600" dirty="0" err="1" smtClean="0">
                <a:latin typeface="Maiandra GD" pitchFamily="34" charset="0"/>
              </a:rPr>
              <a:t>flip-flops</a:t>
            </a:r>
            <a:r>
              <a:rPr lang="pt-PT" sz="1600" dirty="0" smtClean="0">
                <a:latin typeface="Maiandra GD" pitchFamily="34" charset="0"/>
              </a:rPr>
              <a:t> a 0, através das entradas assíncronas;</a:t>
            </a:r>
          </a:p>
          <a:p>
            <a:pPr marL="342900" indent="-342900">
              <a:buFontTx/>
              <a:buAutoNum type="alphaLcParenR"/>
            </a:pPr>
            <a:r>
              <a:rPr lang="pt-PT" sz="1600" dirty="0" smtClean="0">
                <a:latin typeface="Maiandra GD" pitchFamily="34" charset="0"/>
              </a:rPr>
              <a:t>Transferem-se os dados de uma das parcelas para o registo B, perfazendo B={ B</a:t>
            </a:r>
            <a:r>
              <a:rPr lang="pt-PT" sz="1600" baseline="-25000" dirty="0" smtClean="0"/>
              <a:t>0</a:t>
            </a:r>
            <a:r>
              <a:rPr lang="pt-PT" sz="1600" dirty="0" smtClean="0">
                <a:latin typeface="Maiandra GD" pitchFamily="34" charset="0"/>
              </a:rPr>
              <a:t>, B</a:t>
            </a:r>
            <a:r>
              <a:rPr lang="pt-PT" sz="1600" baseline="-25000" dirty="0" smtClean="0">
                <a:latin typeface="Maiandra GD" pitchFamily="34" charset="0"/>
              </a:rPr>
              <a:t>1 </a:t>
            </a:r>
            <a:r>
              <a:rPr lang="pt-PT" sz="1600" dirty="0" smtClean="0">
                <a:latin typeface="Maiandra GD" pitchFamily="34" charset="0"/>
              </a:rPr>
              <a:t>, B</a:t>
            </a:r>
            <a:r>
              <a:rPr lang="pt-PT" sz="1600" baseline="-25000" dirty="0" smtClean="0">
                <a:latin typeface="Maiandra GD" pitchFamily="34" charset="0"/>
              </a:rPr>
              <a:t>2</a:t>
            </a:r>
            <a:r>
              <a:rPr lang="pt-PT" sz="1600" dirty="0" smtClean="0">
                <a:latin typeface="Maiandra GD" pitchFamily="34" charset="0"/>
              </a:rPr>
              <a:t>, B</a:t>
            </a:r>
            <a:r>
              <a:rPr lang="pt-PT" sz="1600" baseline="-25000" dirty="0" smtClean="0">
                <a:latin typeface="Maiandra GD" pitchFamily="34" charset="0"/>
              </a:rPr>
              <a:t>3 </a:t>
            </a:r>
            <a:r>
              <a:rPr lang="pt-PT" sz="1600" dirty="0" smtClean="0">
                <a:latin typeface="Maiandra GD" pitchFamily="34" charset="0"/>
              </a:rPr>
              <a:t>};</a:t>
            </a:r>
          </a:p>
          <a:p>
            <a:pPr marL="342900" indent="-342900">
              <a:buFontTx/>
              <a:buAutoNum type="alphaLcParenR"/>
            </a:pPr>
            <a:r>
              <a:rPr lang="pt-PT" sz="1600" dirty="0" smtClean="0">
                <a:latin typeface="Maiandra GD" pitchFamily="34" charset="0"/>
              </a:rPr>
              <a:t>Transferem-se os bits existentes nas saídas não complementadas dos </a:t>
            </a:r>
            <a:r>
              <a:rPr lang="pt-PT" sz="1600" dirty="0" err="1" smtClean="0">
                <a:latin typeface="Maiandra GD" pitchFamily="34" charset="0"/>
              </a:rPr>
              <a:t>biestáveis</a:t>
            </a:r>
            <a:r>
              <a:rPr lang="pt-PT" sz="1600" dirty="0" smtClean="0">
                <a:latin typeface="Maiandra GD" pitchFamily="34" charset="0"/>
              </a:rPr>
              <a:t>, para as entradas superiores do </a:t>
            </a:r>
            <a:r>
              <a:rPr lang="pt-PT" sz="1600" dirty="0" err="1" smtClean="0">
                <a:latin typeface="Maiandra GD" pitchFamily="34" charset="0"/>
              </a:rPr>
              <a:t>somador-paralelo</a:t>
            </a:r>
            <a:r>
              <a:rPr lang="pt-PT" sz="1600" dirty="0" smtClean="0">
                <a:latin typeface="Maiandra GD" pitchFamily="34" charset="0"/>
              </a:rPr>
              <a:t> de 4 bits, fazendo ADD=1 e SUB=0. Isto processa-se através das portas AND 1, 2, 3, e 4;</a:t>
            </a:r>
          </a:p>
          <a:p>
            <a:pPr marL="342900" indent="-342900">
              <a:buFontTx/>
              <a:buAutoNum type="alphaLcParenR"/>
            </a:pPr>
            <a:r>
              <a:rPr lang="pt-PT" sz="1600" dirty="0" smtClean="0">
                <a:latin typeface="Maiandra GD" pitchFamily="34" charset="0"/>
              </a:rPr>
              <a:t>Executa-se a adição dos conteúdos dos registos de cima e de baixo A</a:t>
            </a:r>
            <a:r>
              <a:rPr lang="pt-PT" sz="1600" baseline="-25000" dirty="0" smtClean="0"/>
              <a:t>0</a:t>
            </a:r>
            <a:r>
              <a:rPr lang="pt-PT" sz="1600" dirty="0" smtClean="0">
                <a:latin typeface="Maiandra GD" pitchFamily="34" charset="0"/>
              </a:rPr>
              <a:t>+0, A</a:t>
            </a:r>
            <a:r>
              <a:rPr lang="pt-PT" sz="1600" baseline="-25000" dirty="0" smtClean="0">
                <a:latin typeface="Maiandra GD" pitchFamily="34" charset="0"/>
              </a:rPr>
              <a:t>1</a:t>
            </a:r>
            <a:r>
              <a:rPr lang="pt-PT" sz="1600" dirty="0" smtClean="0">
                <a:latin typeface="Maiandra GD" pitchFamily="34" charset="0"/>
              </a:rPr>
              <a:t>+0, A</a:t>
            </a:r>
            <a:r>
              <a:rPr lang="pt-PT" sz="1600" baseline="-25000" dirty="0" smtClean="0">
                <a:latin typeface="Maiandra GD" pitchFamily="34" charset="0"/>
              </a:rPr>
              <a:t>2</a:t>
            </a:r>
            <a:r>
              <a:rPr lang="pt-PT" sz="1600" dirty="0" smtClean="0">
                <a:latin typeface="Maiandra GD" pitchFamily="34" charset="0"/>
              </a:rPr>
              <a:t>+0 e A</a:t>
            </a:r>
            <a:r>
              <a:rPr lang="pt-PT" sz="1600" baseline="-25000" dirty="0" smtClean="0">
                <a:latin typeface="Maiandra GD" pitchFamily="34" charset="0"/>
              </a:rPr>
              <a:t>3</a:t>
            </a:r>
            <a:r>
              <a:rPr lang="pt-PT" sz="1600" dirty="0" smtClean="0">
                <a:latin typeface="Maiandra GD" pitchFamily="34" charset="0"/>
              </a:rPr>
              <a:t>+0;</a:t>
            </a:r>
          </a:p>
          <a:p>
            <a:pPr marL="342900" indent="-342900">
              <a:buFontTx/>
              <a:buAutoNum type="alphaLcParenR"/>
            </a:pPr>
            <a:r>
              <a:rPr lang="pt-PT" sz="1600" dirty="0" smtClean="0">
                <a:latin typeface="Maiandra GD" pitchFamily="34" charset="0"/>
              </a:rPr>
              <a:t>Transfere-se o resultado desta soma para o registo A, através das saídas  S</a:t>
            </a:r>
            <a:r>
              <a:rPr lang="pt-PT" sz="1600" baseline="-25000" dirty="0" smtClean="0"/>
              <a:t>0</a:t>
            </a:r>
            <a:r>
              <a:rPr lang="pt-PT" sz="1600" dirty="0" smtClean="0">
                <a:latin typeface="Maiandra GD" pitchFamily="34" charset="0"/>
              </a:rPr>
              <a:t>, S</a:t>
            </a:r>
            <a:r>
              <a:rPr lang="pt-PT" sz="1600" baseline="-25000" dirty="0" smtClean="0">
                <a:latin typeface="Maiandra GD" pitchFamily="34" charset="0"/>
              </a:rPr>
              <a:t>1 </a:t>
            </a:r>
            <a:r>
              <a:rPr lang="pt-PT" sz="1600" dirty="0" smtClean="0">
                <a:latin typeface="Maiandra GD" pitchFamily="34" charset="0"/>
              </a:rPr>
              <a:t>, S</a:t>
            </a:r>
            <a:r>
              <a:rPr lang="pt-PT" sz="1600" baseline="-25000" dirty="0" smtClean="0">
                <a:latin typeface="Maiandra GD" pitchFamily="34" charset="0"/>
              </a:rPr>
              <a:t>2</a:t>
            </a:r>
            <a:r>
              <a:rPr lang="pt-PT" sz="1600" dirty="0" smtClean="0">
                <a:latin typeface="Maiandra GD" pitchFamily="34" charset="0"/>
              </a:rPr>
              <a:t> e S</a:t>
            </a:r>
            <a:r>
              <a:rPr lang="pt-PT" sz="1600" baseline="-25000" dirty="0" smtClean="0">
                <a:latin typeface="Maiandra GD" pitchFamily="34" charset="0"/>
              </a:rPr>
              <a:t>3 </a:t>
            </a:r>
            <a:r>
              <a:rPr lang="pt-PT" sz="1600" dirty="0" smtClean="0">
                <a:latin typeface="Maiandra GD" pitchFamily="34" charset="0"/>
              </a:rPr>
              <a:t>. Assim perfaz A={ A</a:t>
            </a:r>
            <a:r>
              <a:rPr lang="pt-PT" sz="1600" baseline="-25000" dirty="0" smtClean="0"/>
              <a:t>0</a:t>
            </a:r>
            <a:r>
              <a:rPr lang="pt-PT" sz="1600" dirty="0" smtClean="0">
                <a:latin typeface="Maiandra GD" pitchFamily="34" charset="0"/>
              </a:rPr>
              <a:t>, A</a:t>
            </a:r>
            <a:r>
              <a:rPr lang="pt-PT" sz="1600" baseline="-25000" dirty="0" smtClean="0">
                <a:latin typeface="Maiandra GD" pitchFamily="34" charset="0"/>
              </a:rPr>
              <a:t>1 </a:t>
            </a:r>
            <a:r>
              <a:rPr lang="pt-PT" sz="1600" dirty="0" smtClean="0">
                <a:latin typeface="Maiandra GD" pitchFamily="34" charset="0"/>
              </a:rPr>
              <a:t>, A</a:t>
            </a:r>
            <a:r>
              <a:rPr lang="pt-PT" sz="1600" baseline="-25000" dirty="0" smtClean="0">
                <a:latin typeface="Maiandra GD" pitchFamily="34" charset="0"/>
              </a:rPr>
              <a:t>2</a:t>
            </a:r>
            <a:r>
              <a:rPr lang="pt-PT" sz="1600" dirty="0" smtClean="0">
                <a:latin typeface="Maiandra GD" pitchFamily="34" charset="0"/>
              </a:rPr>
              <a:t>, A</a:t>
            </a:r>
            <a:r>
              <a:rPr lang="pt-PT" sz="1600" baseline="-25000" dirty="0" smtClean="0">
                <a:latin typeface="Maiandra GD" pitchFamily="34" charset="0"/>
              </a:rPr>
              <a:t>3 </a:t>
            </a:r>
            <a:r>
              <a:rPr lang="pt-PT" sz="1600" dirty="0" smtClean="0">
                <a:latin typeface="Maiandra GD" pitchFamily="34" charset="0"/>
              </a:rPr>
              <a:t>};</a:t>
            </a:r>
          </a:p>
          <a:p>
            <a:pPr marL="342900" indent="-342900">
              <a:buFontTx/>
              <a:buAutoNum type="alphaLcParenR"/>
            </a:pPr>
            <a:r>
              <a:rPr lang="pt-PT" sz="1600" dirty="0" smtClean="0">
                <a:latin typeface="Maiandra GD" pitchFamily="34" charset="0"/>
              </a:rPr>
              <a:t>Transferem-se novamente para o registo B, os bits da segunda parcela e faz-se ADD=0 e SUB=1, de modo a que sejam os valores complementados a serem   seleccionados para os </a:t>
            </a:r>
            <a:r>
              <a:rPr lang="pt-PT" sz="1600" dirty="0" err="1" smtClean="0">
                <a:latin typeface="Maiandra GD" pitchFamily="34" charset="0"/>
              </a:rPr>
              <a:t>somadores</a:t>
            </a:r>
            <a:r>
              <a:rPr lang="pt-PT" sz="1600" dirty="0" smtClean="0">
                <a:latin typeface="Maiandra GD" pitchFamily="34" charset="0"/>
              </a:rPr>
              <a:t>, através das portas AND 5, </a:t>
            </a:r>
            <a:r>
              <a:rPr lang="pt-PT" sz="1600" dirty="0">
                <a:latin typeface="Maiandra GD" pitchFamily="34" charset="0"/>
              </a:rPr>
              <a:t>6</a:t>
            </a:r>
            <a:r>
              <a:rPr lang="pt-PT" sz="1600" dirty="0" smtClean="0">
                <a:latin typeface="Maiandra GD" pitchFamily="34" charset="0"/>
              </a:rPr>
              <a:t>, </a:t>
            </a:r>
            <a:r>
              <a:rPr lang="pt-PT" sz="1600" dirty="0">
                <a:latin typeface="Maiandra GD" pitchFamily="34" charset="0"/>
              </a:rPr>
              <a:t>7</a:t>
            </a:r>
            <a:r>
              <a:rPr lang="pt-PT" sz="1600" dirty="0" smtClean="0">
                <a:latin typeface="Maiandra GD" pitchFamily="34" charset="0"/>
              </a:rPr>
              <a:t> e 8;</a:t>
            </a:r>
          </a:p>
          <a:p>
            <a:pPr marL="342900" indent="-342900">
              <a:buFontTx/>
              <a:buAutoNum type="alphaLcParenR"/>
            </a:pPr>
            <a:r>
              <a:rPr lang="pt-PT" sz="1600" dirty="0" smtClean="0">
                <a:latin typeface="Maiandra GD" pitchFamily="34" charset="0"/>
              </a:rPr>
              <a:t>Transferem-se os bits existentes nos </a:t>
            </a:r>
            <a:r>
              <a:rPr lang="pt-PT" sz="1600" dirty="0" err="1" smtClean="0">
                <a:latin typeface="Maiandra GD" pitchFamily="34" charset="0"/>
              </a:rPr>
              <a:t>biestáveis</a:t>
            </a:r>
            <a:r>
              <a:rPr lang="pt-PT" sz="1600" dirty="0" smtClean="0">
                <a:latin typeface="Maiandra GD" pitchFamily="34" charset="0"/>
              </a:rPr>
              <a:t> A e B para os </a:t>
            </a:r>
            <a:r>
              <a:rPr lang="pt-PT" sz="1600" dirty="0" err="1" smtClean="0">
                <a:latin typeface="Maiandra GD" pitchFamily="34" charset="0"/>
              </a:rPr>
              <a:t>somadores</a:t>
            </a:r>
            <a:r>
              <a:rPr lang="pt-PT" sz="1600" dirty="0" smtClean="0">
                <a:latin typeface="Maiandra GD" pitchFamily="34" charset="0"/>
              </a:rPr>
              <a:t> e executam-se as   adições dos seus conteúdos: A</a:t>
            </a:r>
            <a:r>
              <a:rPr lang="pt-PT" sz="1600" baseline="-25000" dirty="0" smtClean="0"/>
              <a:t>0</a:t>
            </a:r>
            <a:r>
              <a:rPr lang="pt-PT" sz="1600" dirty="0" smtClean="0">
                <a:latin typeface="Maiandra GD" pitchFamily="34" charset="0"/>
              </a:rPr>
              <a:t>+</a:t>
            </a:r>
            <a:r>
              <a:rPr lang="pt-PT" sz="1600" dirty="0">
                <a:latin typeface="Maiandra GD" pitchFamily="34" charset="0"/>
              </a:rPr>
              <a:t> </a:t>
            </a:r>
            <a:r>
              <a:rPr lang="pt-PT" sz="1600" dirty="0" smtClean="0">
                <a:latin typeface="Maiandra GD" pitchFamily="34" charset="0"/>
              </a:rPr>
              <a:t>  </a:t>
            </a:r>
            <a:r>
              <a:rPr lang="pt-PT" sz="1600" baseline="-25000" dirty="0" smtClean="0"/>
              <a:t>0 </a:t>
            </a:r>
            <a:r>
              <a:rPr lang="pt-PT" sz="1600" dirty="0" smtClean="0">
                <a:latin typeface="Maiandra GD" pitchFamily="34" charset="0"/>
              </a:rPr>
              <a:t>+1, A</a:t>
            </a:r>
            <a:r>
              <a:rPr lang="pt-PT" sz="1600" baseline="-25000" dirty="0" smtClean="0"/>
              <a:t> 1 </a:t>
            </a:r>
            <a:r>
              <a:rPr lang="pt-PT" sz="1600" dirty="0" smtClean="0">
                <a:latin typeface="Maiandra GD" pitchFamily="34" charset="0"/>
              </a:rPr>
              <a:t>+   </a:t>
            </a:r>
            <a:r>
              <a:rPr lang="pt-PT" sz="1600" baseline="-25000" dirty="0" smtClean="0"/>
              <a:t>1 </a:t>
            </a:r>
            <a:r>
              <a:rPr lang="pt-PT" sz="1600" dirty="0" smtClean="0">
                <a:latin typeface="Maiandra GD" pitchFamily="34" charset="0"/>
              </a:rPr>
              <a:t>+1, A</a:t>
            </a:r>
            <a:r>
              <a:rPr lang="pt-PT" sz="1600" baseline="-25000" dirty="0">
                <a:latin typeface="Maiandra GD" pitchFamily="34" charset="0"/>
              </a:rPr>
              <a:t>2</a:t>
            </a:r>
            <a:r>
              <a:rPr lang="pt-PT" sz="1600" dirty="0" smtClean="0">
                <a:latin typeface="Maiandra GD" pitchFamily="34" charset="0"/>
              </a:rPr>
              <a:t>+   </a:t>
            </a:r>
            <a:r>
              <a:rPr lang="pt-PT" sz="1600" baseline="-25000" dirty="0">
                <a:latin typeface="Maiandra GD" pitchFamily="34" charset="0"/>
              </a:rPr>
              <a:t>2</a:t>
            </a:r>
            <a:r>
              <a:rPr lang="pt-PT" sz="1600" baseline="-25000" dirty="0" smtClean="0"/>
              <a:t> </a:t>
            </a:r>
            <a:r>
              <a:rPr lang="pt-PT" sz="1600" dirty="0" smtClean="0">
                <a:latin typeface="Maiandra GD" pitchFamily="34" charset="0"/>
              </a:rPr>
              <a:t>+1 e A3+   </a:t>
            </a:r>
            <a:r>
              <a:rPr lang="pt-PT" sz="1600" baseline="-25000" dirty="0" smtClean="0">
                <a:latin typeface="Maiandra GD" pitchFamily="34" charset="0"/>
              </a:rPr>
              <a:t>3</a:t>
            </a:r>
            <a:r>
              <a:rPr lang="pt-PT" sz="1600" dirty="0" smtClean="0">
                <a:latin typeface="Maiandra GD" pitchFamily="34" charset="0"/>
              </a:rPr>
              <a:t> +1.</a:t>
            </a:r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5572132" y="5797568"/>
          <a:ext cx="152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Microsoft Equation 3.0" r:id="rId3" imgW="152280" imgH="203040" progId="Equation.3">
                  <p:embed/>
                </p:oleObj>
              </mc:Choice>
              <mc:Fallback>
                <p:oleObj name="Microsoft Equation 3.0" r:id="rId3" imgW="15228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32" y="5797568"/>
                        <a:ext cx="1524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6572264" y="5797568"/>
          <a:ext cx="152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Microsoft Equation 3.0" r:id="rId5" imgW="152280" imgH="203040" progId="Equation.3">
                  <p:embed/>
                </p:oleObj>
              </mc:Choice>
              <mc:Fallback>
                <p:oleObj name="Microsoft Equation 3.0" r:id="rId5" imgW="152280" imgH="203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64" y="5797568"/>
                        <a:ext cx="1524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7572396" y="5797568"/>
          <a:ext cx="152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Microsoft Equation 3.0" r:id="rId6" imgW="152280" imgH="203040" progId="Equation.3">
                  <p:embed/>
                </p:oleObj>
              </mc:Choice>
              <mc:Fallback>
                <p:oleObj name="Microsoft Equation 3.0" r:id="rId6" imgW="152280" imgH="203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396" y="5797568"/>
                        <a:ext cx="1524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5"/>
          <p:cNvGraphicFramePr>
            <a:graphicFrameLocks noChangeAspect="1"/>
          </p:cNvGraphicFramePr>
          <p:nvPr/>
        </p:nvGraphicFramePr>
        <p:xfrm>
          <a:off x="1776394" y="6000768"/>
          <a:ext cx="152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Microsoft Equation 3.0" r:id="rId7" imgW="152280" imgH="203040" progId="Equation.3">
                  <p:embed/>
                </p:oleObj>
              </mc:Choice>
              <mc:Fallback>
                <p:oleObj name="Microsoft Equation 3.0" r:id="rId7" imgW="152280" imgH="2030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6394" y="6000768"/>
                        <a:ext cx="1524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214290"/>
            <a:ext cx="8858280" cy="785818"/>
          </a:xfrm>
          <a:prstGeom prst="rect">
            <a:avLst/>
          </a:prstGeom>
          <a:solidFill>
            <a:srgbClr val="DBE5F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1027" name="Oval 3"/>
          <p:cNvSpPr>
            <a:spLocks noChangeArrowheads="1"/>
          </p:cNvSpPr>
          <p:nvPr/>
        </p:nvSpPr>
        <p:spPr bwMode="auto">
          <a:xfrm>
            <a:off x="8694777" y="-209561"/>
            <a:ext cx="735007" cy="1638297"/>
          </a:xfrm>
          <a:prstGeom prst="ellipse">
            <a:avLst/>
          </a:prstGeom>
          <a:solidFill>
            <a:srgbClr val="DBE5F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10" name="CaixaDeTexto 9"/>
          <p:cNvSpPr txBox="1"/>
          <p:nvPr/>
        </p:nvSpPr>
        <p:spPr>
          <a:xfrm>
            <a:off x="785786" y="1327366"/>
            <a:ext cx="7429552" cy="1815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 startAt="8"/>
            </a:pPr>
            <a:endParaRPr lang="pt-PT" sz="1600" dirty="0" smtClean="0">
              <a:latin typeface="Maiandra GD" pitchFamily="34" charset="0"/>
            </a:endParaRPr>
          </a:p>
          <a:p>
            <a:pPr marL="342900" indent="-342900">
              <a:buFont typeface="+mj-lt"/>
              <a:buAutoNum type="alphaLcParenR" startAt="8"/>
            </a:pPr>
            <a:r>
              <a:rPr lang="pt-PT" sz="1600" dirty="0" smtClean="0">
                <a:latin typeface="Maiandra GD" pitchFamily="34" charset="0"/>
              </a:rPr>
              <a:t>Transfere-se o resultado desta soma que é o valor pretendido, para o registo A, através das saídas S</a:t>
            </a:r>
            <a:r>
              <a:rPr lang="pt-PT" sz="1600" baseline="-25000" dirty="0" smtClean="0"/>
              <a:t>0</a:t>
            </a:r>
            <a:r>
              <a:rPr lang="pt-PT" sz="1600" dirty="0" smtClean="0">
                <a:latin typeface="Maiandra GD" pitchFamily="34" charset="0"/>
              </a:rPr>
              <a:t>, S</a:t>
            </a:r>
            <a:r>
              <a:rPr lang="pt-PT" sz="1600" baseline="-25000" dirty="0" smtClean="0">
                <a:latin typeface="Maiandra GD" pitchFamily="34" charset="0"/>
              </a:rPr>
              <a:t>1 </a:t>
            </a:r>
            <a:r>
              <a:rPr lang="pt-PT" sz="1600" dirty="0" smtClean="0">
                <a:latin typeface="Maiandra GD" pitchFamily="34" charset="0"/>
              </a:rPr>
              <a:t>, S</a:t>
            </a:r>
            <a:r>
              <a:rPr lang="pt-PT" sz="1600" baseline="-25000" dirty="0" smtClean="0">
                <a:latin typeface="Maiandra GD" pitchFamily="34" charset="0"/>
              </a:rPr>
              <a:t>2</a:t>
            </a:r>
            <a:r>
              <a:rPr lang="pt-PT" sz="1600" dirty="0" smtClean="0">
                <a:latin typeface="Maiandra GD" pitchFamily="34" charset="0"/>
              </a:rPr>
              <a:t> e S</a:t>
            </a:r>
            <a:r>
              <a:rPr lang="pt-PT" sz="1600" baseline="-25000" dirty="0" smtClean="0">
                <a:latin typeface="Maiandra GD" pitchFamily="34" charset="0"/>
              </a:rPr>
              <a:t>3 </a:t>
            </a:r>
            <a:endParaRPr lang="pt-PT" sz="1600" dirty="0" smtClean="0">
              <a:latin typeface="Maiandra GD" pitchFamily="34" charset="0"/>
            </a:endParaRPr>
          </a:p>
          <a:p>
            <a:pPr marL="342900" indent="-342900">
              <a:buFont typeface="+mj-lt"/>
              <a:buAutoNum type="alphaLcParenR" startAt="8"/>
            </a:pPr>
            <a:endParaRPr lang="pt-PT" sz="1600" dirty="0">
              <a:latin typeface="Maiandra GD" pitchFamily="34" charset="0"/>
            </a:endParaRPr>
          </a:p>
          <a:p>
            <a:pPr marL="342900" indent="-342900"/>
            <a:r>
              <a:rPr lang="pt-PT" sz="1600" b="1" dirty="0" smtClean="0">
                <a:latin typeface="Maiandra GD" pitchFamily="34" charset="0"/>
              </a:rPr>
              <a:t>3. A+(+B) ou –A + (-B) são realizadas com as mesmas etapas mas, fazendo-se inicialmente ADD=0 e SUB=1 ou ADD=1 e SUB=0, em momentos apropriados ou em mais que uma vez.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214290"/>
            <a:ext cx="8858280" cy="785818"/>
          </a:xfrm>
          <a:prstGeom prst="rect">
            <a:avLst/>
          </a:prstGeom>
          <a:solidFill>
            <a:srgbClr val="DBE5F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1027" name="Oval 3"/>
          <p:cNvSpPr>
            <a:spLocks noChangeArrowheads="1"/>
          </p:cNvSpPr>
          <p:nvPr/>
        </p:nvSpPr>
        <p:spPr bwMode="auto">
          <a:xfrm>
            <a:off x="8694777" y="-209561"/>
            <a:ext cx="735007" cy="1638297"/>
          </a:xfrm>
          <a:prstGeom prst="ellipse">
            <a:avLst/>
          </a:prstGeom>
          <a:solidFill>
            <a:srgbClr val="DBE5F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6" name="CaixaDeTexto 5"/>
          <p:cNvSpPr txBox="1"/>
          <p:nvPr/>
        </p:nvSpPr>
        <p:spPr>
          <a:xfrm>
            <a:off x="2143108" y="457122"/>
            <a:ext cx="4786346" cy="400110"/>
          </a:xfrm>
          <a:prstGeom prst="rect">
            <a:avLst/>
          </a:prstGeom>
          <a:noFill/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B w="152400" h="50800" prst="softRound"/>
          </a:sp3d>
        </p:spPr>
        <p:txBody>
          <a:bodyPr wrap="square" rtlCol="0">
            <a:spAutoFit/>
          </a:bodyPr>
          <a:lstStyle/>
          <a:p>
            <a:r>
              <a:rPr lang="pt-PT" sz="2000" b="1" dirty="0" smtClean="0">
                <a:latin typeface="Maiandra GD" pitchFamily="34" charset="0"/>
              </a:rPr>
              <a:t>I.1.5. O SOMADOR DE DCB</a:t>
            </a:r>
            <a:endParaRPr lang="pt-PT" sz="2000" b="1" dirty="0">
              <a:latin typeface="Maiandra GD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85786" y="1148065"/>
            <a:ext cx="785818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dirty="0" err="1" smtClean="0">
                <a:solidFill>
                  <a:schemeClr val="accent1"/>
                </a:solidFill>
                <a:latin typeface="Maiandra GD" pitchFamily="34" charset="0"/>
              </a:rPr>
              <a:t>Somador</a:t>
            </a:r>
            <a:r>
              <a:rPr lang="pt-PT" sz="1600" dirty="0" smtClean="0">
                <a:solidFill>
                  <a:schemeClr val="accent1"/>
                </a:solidFill>
                <a:latin typeface="Maiandra GD" pitchFamily="34" charset="0"/>
              </a:rPr>
              <a:t> de DCB </a:t>
            </a:r>
            <a:r>
              <a:rPr lang="pt-PT" sz="1600" dirty="0" smtClean="0">
                <a:latin typeface="Maiandra GD" pitchFamily="34" charset="0"/>
              </a:rPr>
              <a:t>– é um circuito capaz de realizar a soma de números na representação de Decimal Codificado em Binário. É composto por um </a:t>
            </a:r>
            <a:r>
              <a:rPr lang="pt-PT" sz="1600" dirty="0" err="1" smtClean="0">
                <a:latin typeface="Maiandra GD" pitchFamily="34" charset="0"/>
              </a:rPr>
              <a:t>somador-paralelo</a:t>
            </a:r>
            <a:r>
              <a:rPr lang="pt-PT" sz="1600" dirty="0" smtClean="0">
                <a:latin typeface="Maiandra GD" pitchFamily="34" charset="0"/>
              </a:rPr>
              <a:t> de 4 bits e uma lógica para detectar a ocorrência de somas iniciais maiores que nove ou em casos que haja transporte no bit mais significativo após uma soma inicial.</a:t>
            </a:r>
          </a:p>
          <a:p>
            <a:pPr algn="just"/>
            <a:endParaRPr lang="pt-PT" dirty="0" smtClean="0">
              <a:latin typeface="Maiandra GD" pitchFamily="34" charset="0"/>
            </a:endParaRPr>
          </a:p>
          <a:p>
            <a:pPr algn="just"/>
            <a:endParaRPr lang="pt-PT" dirty="0">
              <a:latin typeface="Maiandra GD" pitchFamily="34" charset="0"/>
            </a:endParaRPr>
          </a:p>
          <a:p>
            <a:pPr algn="just"/>
            <a:endParaRPr lang="pt-PT" dirty="0" smtClean="0">
              <a:latin typeface="Maiandra GD" pitchFamily="34" charset="0"/>
            </a:endParaRPr>
          </a:p>
          <a:p>
            <a:pPr algn="just"/>
            <a:endParaRPr lang="pt-PT" dirty="0">
              <a:latin typeface="Maiandra GD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857224" y="2500306"/>
            <a:ext cx="7429552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sz="1400" dirty="0" smtClean="0">
                <a:latin typeface="Maiandra GD" pitchFamily="34" charset="0"/>
              </a:rPr>
              <a:t>Símbolo e Esquema do </a:t>
            </a:r>
            <a:r>
              <a:rPr lang="pt-PT" sz="1400" dirty="0" err="1" smtClean="0">
                <a:latin typeface="Maiandra GD" pitchFamily="34" charset="0"/>
              </a:rPr>
              <a:t>somador</a:t>
            </a:r>
            <a:r>
              <a:rPr lang="pt-PT" sz="1400" dirty="0" smtClean="0">
                <a:latin typeface="Maiandra GD" pitchFamily="34" charset="0"/>
              </a:rPr>
              <a:t> de DCB </a:t>
            </a:r>
            <a:endParaRPr lang="pt-PT" sz="1400" dirty="0">
              <a:latin typeface="Maiandra GD" pitchFamily="34" charset="0"/>
            </a:endParaRPr>
          </a:p>
        </p:txBody>
      </p:sp>
      <p:pic>
        <p:nvPicPr>
          <p:cNvPr id="12290" name="Picture 2" descr="C:\Users\hp\Desktop\2018\Esquema-dcb 0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2857496"/>
            <a:ext cx="3697292" cy="29289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2291" name="Picture 3" descr="C:\Users\hp\Desktop\2018\simbolo-dcb 00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2857496"/>
            <a:ext cx="3571900" cy="29289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214290"/>
            <a:ext cx="8858280" cy="785818"/>
          </a:xfrm>
          <a:prstGeom prst="rect">
            <a:avLst/>
          </a:prstGeom>
          <a:solidFill>
            <a:srgbClr val="DBE5F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1027" name="Oval 3"/>
          <p:cNvSpPr>
            <a:spLocks noChangeArrowheads="1"/>
          </p:cNvSpPr>
          <p:nvPr/>
        </p:nvSpPr>
        <p:spPr bwMode="auto">
          <a:xfrm>
            <a:off x="8694777" y="-209561"/>
            <a:ext cx="735007" cy="1638297"/>
          </a:xfrm>
          <a:prstGeom prst="ellipse">
            <a:avLst/>
          </a:prstGeom>
          <a:solidFill>
            <a:srgbClr val="DBE5F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6" name="CaixaDeTexto 5"/>
          <p:cNvSpPr txBox="1"/>
          <p:nvPr/>
        </p:nvSpPr>
        <p:spPr>
          <a:xfrm>
            <a:off x="2143108" y="457122"/>
            <a:ext cx="4786346" cy="400110"/>
          </a:xfrm>
          <a:prstGeom prst="rect">
            <a:avLst/>
          </a:prstGeom>
          <a:noFill/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B w="152400" h="50800" prst="softRound"/>
          </a:sp3d>
        </p:spPr>
        <p:txBody>
          <a:bodyPr wrap="square" rtlCol="0">
            <a:spAutoFit/>
          </a:bodyPr>
          <a:lstStyle/>
          <a:p>
            <a:r>
              <a:rPr lang="pt-PT" sz="2000" b="1" dirty="0" smtClean="0">
                <a:latin typeface="Maiandra GD" pitchFamily="34" charset="0"/>
              </a:rPr>
              <a:t>I.2. OS CIRCUITOS CODIFICADORES</a:t>
            </a:r>
            <a:endParaRPr lang="pt-PT" sz="2000" b="1" dirty="0">
              <a:latin typeface="Maiandra GD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85786" y="1148065"/>
            <a:ext cx="785818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dirty="0" smtClean="0">
                <a:solidFill>
                  <a:schemeClr val="accent1"/>
                </a:solidFill>
                <a:latin typeface="Maiandra GD" pitchFamily="34" charset="0"/>
              </a:rPr>
              <a:t>Circuitos codificadores </a:t>
            </a:r>
            <a:r>
              <a:rPr lang="pt-PT" sz="1600" dirty="0" smtClean="0">
                <a:latin typeface="Maiandra GD" pitchFamily="34" charset="0"/>
              </a:rPr>
              <a:t>– são partes dos sistemas digitais que surgem da necessidade de transformar a informação do tipo </a:t>
            </a:r>
            <a:r>
              <a:rPr lang="pt-PT" sz="1600" dirty="0" err="1" smtClean="0">
                <a:latin typeface="Maiandra GD" pitchFamily="34" charset="0"/>
              </a:rPr>
              <a:t>alfa-numérico</a:t>
            </a:r>
            <a:r>
              <a:rPr lang="pt-PT" sz="1600" dirty="0" smtClean="0">
                <a:latin typeface="Maiandra GD" pitchFamily="34" charset="0"/>
              </a:rPr>
              <a:t>, fornecida pelos dispositivos periféricos do sistema digital , em binário.</a:t>
            </a:r>
          </a:p>
          <a:p>
            <a:pPr algn="just"/>
            <a:r>
              <a:rPr lang="pt-PT" sz="1600" dirty="0" smtClean="0">
                <a:latin typeface="Maiandra GD" pitchFamily="34" charset="0"/>
              </a:rPr>
              <a:t>Eis abaixo o esquema simbólico de um codificador:</a:t>
            </a:r>
          </a:p>
          <a:p>
            <a:pPr algn="just"/>
            <a:endParaRPr lang="pt-PT" dirty="0" smtClean="0">
              <a:latin typeface="Maiandra GD" pitchFamily="34" charset="0"/>
            </a:endParaRPr>
          </a:p>
          <a:p>
            <a:pPr algn="just"/>
            <a:endParaRPr lang="pt-PT" dirty="0">
              <a:latin typeface="Maiandra GD" pitchFamily="34" charset="0"/>
            </a:endParaRPr>
          </a:p>
          <a:p>
            <a:pPr algn="just"/>
            <a:endParaRPr lang="pt-PT" dirty="0" smtClean="0">
              <a:latin typeface="Maiandra GD" pitchFamily="34" charset="0"/>
            </a:endParaRPr>
          </a:p>
          <a:p>
            <a:pPr algn="just"/>
            <a:endParaRPr lang="pt-PT" dirty="0">
              <a:latin typeface="Maiandra GD" pitchFamily="34" charset="0"/>
            </a:endParaRPr>
          </a:p>
        </p:txBody>
      </p:sp>
      <p:pic>
        <p:nvPicPr>
          <p:cNvPr id="30722" name="Picture 2" descr="C:\Users\hp\Desktop\2018\codifi 0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571744"/>
            <a:ext cx="5143535" cy="21907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0" name="CaixaDeTexto 9"/>
          <p:cNvSpPr txBox="1"/>
          <p:nvPr/>
        </p:nvSpPr>
        <p:spPr>
          <a:xfrm>
            <a:off x="928662" y="2192529"/>
            <a:ext cx="5143536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sz="1400" dirty="0" smtClean="0">
                <a:latin typeface="Maiandra GD" pitchFamily="34" charset="0"/>
              </a:rPr>
              <a:t>Símbolo </a:t>
            </a:r>
            <a:endParaRPr lang="pt-PT" sz="1400" dirty="0">
              <a:latin typeface="Maiandra GD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928662" y="4857760"/>
            <a:ext cx="5143536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sz="1400" dirty="0" smtClean="0">
                <a:latin typeface="Maiandra GD" pitchFamily="34" charset="0"/>
              </a:rPr>
              <a:t>Esquema  </a:t>
            </a:r>
            <a:endParaRPr lang="pt-PT" sz="1400" dirty="0">
              <a:latin typeface="Maiandra GD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928662" y="5220314"/>
            <a:ext cx="7358114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dirty="0" smtClean="0">
                <a:latin typeface="Maiandra GD" pitchFamily="34" charset="0"/>
              </a:rPr>
              <a:t>O esquema lógico de cada codificador, é diferente dependendo de vários factores, entre os quais o tipo de transformações que se pretende implementar.</a:t>
            </a:r>
            <a:endParaRPr lang="pt-PT" dirty="0">
              <a:latin typeface="Maiandra G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214290"/>
            <a:ext cx="8858280" cy="785818"/>
          </a:xfrm>
          <a:prstGeom prst="rect">
            <a:avLst/>
          </a:prstGeom>
          <a:solidFill>
            <a:srgbClr val="DBE5F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1027" name="Oval 3"/>
          <p:cNvSpPr>
            <a:spLocks noChangeArrowheads="1"/>
          </p:cNvSpPr>
          <p:nvPr/>
        </p:nvSpPr>
        <p:spPr bwMode="auto">
          <a:xfrm>
            <a:off x="8694777" y="-209561"/>
            <a:ext cx="735007" cy="1638297"/>
          </a:xfrm>
          <a:prstGeom prst="ellipse">
            <a:avLst/>
          </a:prstGeom>
          <a:solidFill>
            <a:srgbClr val="DBE5F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8" name="CaixaDeTexto 7"/>
          <p:cNvSpPr txBox="1"/>
          <p:nvPr/>
        </p:nvSpPr>
        <p:spPr>
          <a:xfrm>
            <a:off x="1000100" y="1576976"/>
            <a:ext cx="7286676" cy="9233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pt-PT" b="1" dirty="0" smtClean="0">
              <a:solidFill>
                <a:schemeClr val="accent1"/>
              </a:solidFill>
              <a:latin typeface="Maiandra GD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pt-PT" dirty="0" smtClean="0">
                <a:latin typeface="Maiandra GD" pitchFamily="34" charset="0"/>
              </a:rPr>
              <a:t>Circuitos codificadores comuns (</a:t>
            </a:r>
            <a:r>
              <a:rPr lang="pt-PT" dirty="0" err="1" smtClean="0">
                <a:latin typeface="Maiandra GD" pitchFamily="34" charset="0"/>
              </a:rPr>
              <a:t>sem-prioridade</a:t>
            </a:r>
            <a:r>
              <a:rPr lang="pt-PT" dirty="0" smtClean="0">
                <a:latin typeface="Maiandra GD" pitchFamily="34" charset="0"/>
              </a:rPr>
              <a:t>)</a:t>
            </a:r>
          </a:p>
          <a:p>
            <a:pPr>
              <a:buFont typeface="Wingdings" pitchFamily="2" charset="2"/>
              <a:buChar char="q"/>
            </a:pPr>
            <a:r>
              <a:rPr lang="pt-PT" dirty="0" smtClean="0">
                <a:latin typeface="Maiandra GD" pitchFamily="34" charset="0"/>
              </a:rPr>
              <a:t>Circuitos codificadores de prioridade</a:t>
            </a:r>
          </a:p>
        </p:txBody>
      </p:sp>
      <p:sp>
        <p:nvSpPr>
          <p:cNvPr id="9" name="Rectângulo arredondado 8"/>
          <p:cNvSpPr/>
          <p:nvPr/>
        </p:nvSpPr>
        <p:spPr>
          <a:xfrm>
            <a:off x="1000100" y="1148348"/>
            <a:ext cx="2428892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smtClean="0">
                <a:solidFill>
                  <a:schemeClr val="bg1"/>
                </a:solidFill>
                <a:latin typeface="Maiandra GD" pitchFamily="34" charset="0"/>
              </a:rPr>
              <a:t>Classificação: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214290"/>
            <a:ext cx="8858280" cy="785818"/>
          </a:xfrm>
          <a:prstGeom prst="rect">
            <a:avLst/>
          </a:prstGeom>
          <a:solidFill>
            <a:srgbClr val="DBE5F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1027" name="Oval 3"/>
          <p:cNvSpPr>
            <a:spLocks noChangeArrowheads="1"/>
          </p:cNvSpPr>
          <p:nvPr/>
        </p:nvSpPr>
        <p:spPr bwMode="auto">
          <a:xfrm>
            <a:off x="8694777" y="-209561"/>
            <a:ext cx="735007" cy="1638297"/>
          </a:xfrm>
          <a:prstGeom prst="ellipse">
            <a:avLst/>
          </a:prstGeom>
          <a:solidFill>
            <a:srgbClr val="DBE5F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6" name="CaixaDeTexto 5"/>
          <p:cNvSpPr txBox="1"/>
          <p:nvPr/>
        </p:nvSpPr>
        <p:spPr>
          <a:xfrm>
            <a:off x="928662" y="457122"/>
            <a:ext cx="8286808" cy="400110"/>
          </a:xfrm>
          <a:prstGeom prst="rect">
            <a:avLst/>
          </a:prstGeom>
          <a:noFill/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B w="152400" h="50800" prst="softRound"/>
          </a:sp3d>
        </p:spPr>
        <p:txBody>
          <a:bodyPr wrap="square" rtlCol="0">
            <a:spAutoFit/>
          </a:bodyPr>
          <a:lstStyle/>
          <a:p>
            <a:r>
              <a:rPr lang="pt-PT" sz="2000" b="1" dirty="0" smtClean="0">
                <a:latin typeface="Maiandra GD" pitchFamily="34" charset="0"/>
              </a:rPr>
              <a:t>I.2.1. OS CIRCUITOS CODIFICADORES COMUNS (</a:t>
            </a:r>
            <a:r>
              <a:rPr lang="pt-PT" sz="2000" b="1" dirty="0" err="1" smtClean="0">
                <a:latin typeface="Maiandra GD" pitchFamily="34" charset="0"/>
              </a:rPr>
              <a:t>Sem-prioridade</a:t>
            </a:r>
            <a:r>
              <a:rPr lang="pt-PT" sz="2000" b="1" dirty="0" smtClean="0">
                <a:latin typeface="Maiandra GD" pitchFamily="34" charset="0"/>
              </a:rPr>
              <a:t>)</a:t>
            </a:r>
            <a:endParaRPr lang="pt-PT" sz="2000" b="1" dirty="0">
              <a:latin typeface="Maiandra GD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85786" y="1148065"/>
            <a:ext cx="7858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PT" dirty="0" smtClean="0">
              <a:latin typeface="Maiandra GD" pitchFamily="34" charset="0"/>
            </a:endParaRPr>
          </a:p>
          <a:p>
            <a:pPr algn="just"/>
            <a:endParaRPr lang="pt-PT" dirty="0">
              <a:latin typeface="Maiandra GD" pitchFamily="34" charset="0"/>
            </a:endParaRPr>
          </a:p>
          <a:p>
            <a:pPr algn="just"/>
            <a:endParaRPr lang="pt-PT" dirty="0" smtClean="0">
              <a:latin typeface="Maiandra GD" pitchFamily="34" charset="0"/>
            </a:endParaRPr>
          </a:p>
          <a:p>
            <a:pPr algn="just"/>
            <a:endParaRPr lang="pt-PT" dirty="0">
              <a:latin typeface="Maiandra GD" pitchFamily="34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1214414" y="1071546"/>
            <a:ext cx="514353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dirty="0" smtClean="0">
                <a:latin typeface="Maiandra GD" pitchFamily="34" charset="0"/>
              </a:rPr>
              <a:t>Etapas para a sua implementação </a:t>
            </a:r>
            <a:endParaRPr lang="pt-PT" dirty="0">
              <a:latin typeface="Maiandra GD" pitchFamily="34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1214414" y="1477866"/>
            <a:ext cx="7072362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t-PT" sz="1600" dirty="0" smtClean="0">
                <a:latin typeface="Maiandra GD" pitchFamily="34" charset="0"/>
              </a:rPr>
              <a:t>Especificação e  quantificação das variáveis de entrada</a:t>
            </a:r>
          </a:p>
          <a:p>
            <a:pPr marL="342900" indent="-342900">
              <a:buAutoNum type="arabicPeriod"/>
            </a:pPr>
            <a:r>
              <a:rPr lang="pt-PT" sz="1600" dirty="0" smtClean="0">
                <a:latin typeface="Maiandra GD" pitchFamily="34" charset="0"/>
              </a:rPr>
              <a:t>Especificação e  quantificação das variáveis de saída</a:t>
            </a:r>
          </a:p>
          <a:p>
            <a:pPr marL="342900" indent="-342900">
              <a:buAutoNum type="arabicPeriod"/>
            </a:pPr>
            <a:r>
              <a:rPr lang="pt-PT" sz="1600" dirty="0" smtClean="0">
                <a:latin typeface="Maiandra GD" pitchFamily="34" charset="0"/>
              </a:rPr>
              <a:t>Codificação das variáveis</a:t>
            </a:r>
          </a:p>
          <a:p>
            <a:pPr marL="342900" indent="-342900">
              <a:buAutoNum type="arabicPeriod"/>
            </a:pPr>
            <a:r>
              <a:rPr lang="pt-PT" sz="1600" dirty="0" smtClean="0">
                <a:latin typeface="Maiandra GD" pitchFamily="34" charset="0"/>
              </a:rPr>
              <a:t>Construção da </a:t>
            </a:r>
            <a:r>
              <a:rPr lang="pt-PT" sz="1600" dirty="0" err="1" smtClean="0">
                <a:latin typeface="Maiandra GD" pitchFamily="34" charset="0"/>
              </a:rPr>
              <a:t>tabela-de-verdade</a:t>
            </a:r>
            <a:endParaRPr lang="pt-PT" sz="1600" dirty="0" smtClean="0">
              <a:latin typeface="Maiandra GD" pitchFamily="34" charset="0"/>
            </a:endParaRPr>
          </a:p>
          <a:p>
            <a:pPr marL="342900" indent="-342900">
              <a:buAutoNum type="arabicPeriod"/>
            </a:pPr>
            <a:r>
              <a:rPr lang="pt-PT" sz="1600" dirty="0" smtClean="0">
                <a:latin typeface="Maiandra GD" pitchFamily="34" charset="0"/>
              </a:rPr>
              <a:t>Explicitação das expressões booleanas</a:t>
            </a:r>
          </a:p>
          <a:p>
            <a:pPr marL="342900" indent="-342900">
              <a:buAutoNum type="arabicPeriod"/>
            </a:pPr>
            <a:r>
              <a:rPr lang="pt-PT" sz="1600" dirty="0" smtClean="0">
                <a:latin typeface="Maiandra GD" pitchFamily="34" charset="0"/>
              </a:rPr>
              <a:t>Criação do circuito de implementação</a:t>
            </a:r>
            <a:endParaRPr lang="pt-PT" sz="1600" dirty="0">
              <a:latin typeface="Maiandra GD" pitchFamily="34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1214414" y="3143248"/>
            <a:ext cx="6572296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/>
            <a:r>
              <a:rPr lang="pt-PT" dirty="0" smtClean="0">
                <a:latin typeface="Maiandra GD" pitchFamily="34" charset="0"/>
              </a:rPr>
              <a:t>1. Especificação e quantificação das variáveis de entrada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1214414" y="3564791"/>
            <a:ext cx="7072362" cy="28007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just"/>
            <a:r>
              <a:rPr lang="pt-PT" sz="1600" dirty="0" smtClean="0">
                <a:latin typeface="Maiandra GD" pitchFamily="34" charset="0"/>
              </a:rPr>
              <a:t>O número de variáveis de entrada (p), coincide com o número de </a:t>
            </a:r>
          </a:p>
          <a:p>
            <a:pPr marL="342900" indent="-342900" algn="just"/>
            <a:r>
              <a:rPr lang="pt-PT" sz="1600" dirty="0" smtClean="0">
                <a:latin typeface="Maiandra GD" pitchFamily="34" charset="0"/>
              </a:rPr>
              <a:t>símbolos que se pretende codificar .</a:t>
            </a:r>
          </a:p>
          <a:p>
            <a:pPr marL="342900" indent="-342900" algn="just"/>
            <a:endParaRPr lang="pt-PT" sz="1600" dirty="0">
              <a:latin typeface="Maiandra GD" pitchFamily="34" charset="0"/>
            </a:endParaRPr>
          </a:p>
          <a:p>
            <a:pPr marL="342900" indent="-342900" algn="just"/>
            <a:r>
              <a:rPr lang="pt-PT" sz="1600" dirty="0" smtClean="0">
                <a:latin typeface="Maiandra GD" pitchFamily="34" charset="0"/>
              </a:rPr>
              <a:t>Exemplo 1: Circuito codificador capaz de codificar a palavra IGOR.</a:t>
            </a:r>
          </a:p>
          <a:p>
            <a:pPr marL="342900" indent="-342900" algn="just"/>
            <a:r>
              <a:rPr lang="pt-PT" sz="1600" dirty="0" smtClean="0">
                <a:latin typeface="Maiandra GD" pitchFamily="34" charset="0"/>
              </a:rPr>
              <a:t>Temos 4 símbolos diferentes (I,G,O e R), logo p=4.</a:t>
            </a:r>
          </a:p>
          <a:p>
            <a:pPr marL="342900" indent="-342900" algn="just"/>
            <a:endParaRPr lang="pt-PT" sz="1600" dirty="0" smtClean="0">
              <a:latin typeface="Maiandra GD" pitchFamily="34" charset="0"/>
            </a:endParaRPr>
          </a:p>
          <a:p>
            <a:pPr marL="342900" indent="-342900" algn="just"/>
            <a:r>
              <a:rPr lang="pt-PT" sz="1600" dirty="0" smtClean="0">
                <a:latin typeface="Maiandra GD" pitchFamily="34" charset="0"/>
              </a:rPr>
              <a:t>Exemplo 2: Circuito codificador capaz de codificar a palavra  DIAMANTE. </a:t>
            </a:r>
          </a:p>
          <a:p>
            <a:pPr marL="342900" indent="-342900" algn="just"/>
            <a:r>
              <a:rPr lang="pt-PT" sz="1600" dirty="0" smtClean="0">
                <a:latin typeface="Maiandra GD" pitchFamily="34" charset="0"/>
              </a:rPr>
              <a:t>Temos 8 símbolos (D,I,A,M,</a:t>
            </a:r>
            <a:r>
              <a:rPr lang="pt-PT" sz="1600" dirty="0" smtClean="0">
                <a:solidFill>
                  <a:srgbClr val="FF0000"/>
                </a:solidFill>
                <a:latin typeface="Maiandra GD" pitchFamily="34" charset="0"/>
              </a:rPr>
              <a:t>A</a:t>
            </a:r>
            <a:r>
              <a:rPr lang="pt-PT" sz="1600" dirty="0" smtClean="0">
                <a:latin typeface="Maiandra GD" pitchFamily="34" charset="0"/>
              </a:rPr>
              <a:t>,N,T e E), dos quais o símbolo A foi repetido. </a:t>
            </a:r>
          </a:p>
          <a:p>
            <a:pPr marL="342900" indent="-342900" algn="just"/>
            <a:r>
              <a:rPr lang="pt-PT" sz="1600" dirty="0" smtClean="0">
                <a:latin typeface="Maiandra GD" pitchFamily="34" charset="0"/>
              </a:rPr>
              <a:t>Porém só precisamos de uma variável para cada tipo de </a:t>
            </a:r>
          </a:p>
          <a:p>
            <a:pPr marL="342900" indent="-342900" algn="just"/>
            <a:r>
              <a:rPr lang="pt-PT" sz="1600" dirty="0" smtClean="0">
                <a:latin typeface="Maiandra GD" pitchFamily="34" charset="0"/>
              </a:rPr>
              <a:t>símbolo. Logo consideraremos como variáveis de entrada os 7 símbolos </a:t>
            </a:r>
          </a:p>
          <a:p>
            <a:pPr marL="342900" indent="-342900" algn="just"/>
            <a:r>
              <a:rPr lang="pt-PT" sz="1600" dirty="0" smtClean="0">
                <a:latin typeface="Maiandra GD" pitchFamily="34" charset="0"/>
              </a:rPr>
              <a:t>diferentes (D,I,A,M,N,T e E), isto é  p=7.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214290"/>
            <a:ext cx="8858280" cy="785818"/>
          </a:xfrm>
          <a:prstGeom prst="rect">
            <a:avLst/>
          </a:prstGeom>
          <a:solidFill>
            <a:srgbClr val="DBE5F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1027" name="Oval 3"/>
          <p:cNvSpPr>
            <a:spLocks noChangeArrowheads="1"/>
          </p:cNvSpPr>
          <p:nvPr/>
        </p:nvSpPr>
        <p:spPr bwMode="auto">
          <a:xfrm>
            <a:off x="8694777" y="-209561"/>
            <a:ext cx="735007" cy="1638297"/>
          </a:xfrm>
          <a:prstGeom prst="ellipse">
            <a:avLst/>
          </a:prstGeom>
          <a:solidFill>
            <a:srgbClr val="DBE5F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7" name="CaixaDeTexto 6"/>
          <p:cNvSpPr txBox="1"/>
          <p:nvPr/>
        </p:nvSpPr>
        <p:spPr>
          <a:xfrm>
            <a:off x="785786" y="1148065"/>
            <a:ext cx="7858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PT" dirty="0" smtClean="0">
              <a:latin typeface="Maiandra GD" pitchFamily="34" charset="0"/>
            </a:endParaRPr>
          </a:p>
          <a:p>
            <a:pPr algn="just"/>
            <a:endParaRPr lang="pt-PT" dirty="0">
              <a:latin typeface="Maiandra GD" pitchFamily="34" charset="0"/>
            </a:endParaRPr>
          </a:p>
          <a:p>
            <a:pPr algn="just"/>
            <a:endParaRPr lang="pt-PT" dirty="0" smtClean="0">
              <a:latin typeface="Maiandra GD" pitchFamily="34" charset="0"/>
            </a:endParaRPr>
          </a:p>
          <a:p>
            <a:pPr algn="just"/>
            <a:endParaRPr lang="pt-PT" dirty="0">
              <a:latin typeface="Maiandra GD" pitchFamily="34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1214414" y="1071546"/>
            <a:ext cx="6572296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/>
            <a:r>
              <a:rPr lang="pt-PT" dirty="0" smtClean="0">
                <a:latin typeface="Maiandra GD" pitchFamily="34" charset="0"/>
              </a:rPr>
              <a:t>2. Especificação e  quantificação das variáveis de saída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1214414" y="1525020"/>
            <a:ext cx="7072362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/>
            <a:r>
              <a:rPr lang="pt-PT" sz="1600" dirty="0" smtClean="0">
                <a:latin typeface="Maiandra GD" pitchFamily="34" charset="0"/>
              </a:rPr>
              <a:t>Determina-se o número de variáveis de saídas (m)  em função do número de </a:t>
            </a:r>
          </a:p>
          <a:p>
            <a:pPr marL="342900" indent="-342900"/>
            <a:r>
              <a:rPr lang="pt-PT" sz="1600" dirty="0" smtClean="0">
                <a:latin typeface="Maiandra GD" pitchFamily="34" charset="0"/>
              </a:rPr>
              <a:t>variáveis de  entrada (p), pela fórmula: p &lt;= 2</a:t>
            </a:r>
            <a:r>
              <a:rPr lang="pt-PT" sz="1600" baseline="30000" dirty="0" smtClean="0">
                <a:latin typeface="Maiandra GD" pitchFamily="34" charset="0"/>
              </a:rPr>
              <a:t>m </a:t>
            </a:r>
            <a:r>
              <a:rPr lang="pt-PT" sz="1600" dirty="0" smtClean="0">
                <a:latin typeface="Maiandra GD" pitchFamily="34" charset="0"/>
              </a:rPr>
              <a:t>.</a:t>
            </a:r>
          </a:p>
          <a:p>
            <a:pPr marL="342900" indent="-342900"/>
            <a:r>
              <a:rPr lang="pt-PT" sz="1600" dirty="0" smtClean="0">
                <a:latin typeface="Maiandra GD" pitchFamily="34" charset="0"/>
              </a:rPr>
              <a:t>Assim para o exemplo 1 (IGOR): 4 &lt;= 2</a:t>
            </a:r>
            <a:r>
              <a:rPr lang="pt-PT" sz="1600" baseline="30000" dirty="0" smtClean="0">
                <a:latin typeface="Maiandra GD" pitchFamily="34" charset="0"/>
              </a:rPr>
              <a:t>2 </a:t>
            </a:r>
            <a:r>
              <a:rPr lang="pt-PT" sz="1600" dirty="0" smtClean="0">
                <a:latin typeface="Maiandra GD" pitchFamily="34" charset="0"/>
              </a:rPr>
              <a:t> , logo: m=2.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214414" y="2689774"/>
            <a:ext cx="6572296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/>
            <a:r>
              <a:rPr lang="pt-PT" dirty="0" smtClean="0">
                <a:latin typeface="Maiandra GD" pitchFamily="34" charset="0"/>
              </a:rPr>
              <a:t>3. Codificação das variáveis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214414" y="3143248"/>
            <a:ext cx="7072362" cy="35394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/>
            <a:r>
              <a:rPr lang="pt-PT" sz="1600" dirty="0" smtClean="0">
                <a:latin typeface="Maiandra GD" pitchFamily="34" charset="0"/>
              </a:rPr>
              <a:t>As variáveis de entrada podem ser activas em </a:t>
            </a:r>
            <a:r>
              <a:rPr lang="pt-PT" sz="1600" dirty="0" err="1" smtClean="0">
                <a:latin typeface="Maiandra GD" pitchFamily="34" charset="0"/>
              </a:rPr>
              <a:t>High</a:t>
            </a:r>
            <a:r>
              <a:rPr lang="pt-PT" sz="1600" dirty="0" smtClean="0">
                <a:latin typeface="Maiandra GD" pitchFamily="34" charset="0"/>
              </a:rPr>
              <a:t> (1) ou </a:t>
            </a:r>
            <a:r>
              <a:rPr lang="pt-PT" sz="1600" dirty="0" err="1" smtClean="0">
                <a:latin typeface="Maiandra GD" pitchFamily="34" charset="0"/>
              </a:rPr>
              <a:t>Low</a:t>
            </a:r>
            <a:r>
              <a:rPr lang="pt-PT" sz="1600" dirty="0" smtClean="0">
                <a:latin typeface="Maiandra GD" pitchFamily="34" charset="0"/>
              </a:rPr>
              <a:t> (0),</a:t>
            </a:r>
          </a:p>
          <a:p>
            <a:pPr marL="342900" indent="-342900"/>
            <a:r>
              <a:rPr lang="pt-PT" sz="1600" dirty="0" smtClean="0">
                <a:latin typeface="Maiandra GD" pitchFamily="34" charset="0"/>
              </a:rPr>
              <a:t>dependendo do tipo de circuito associado às teclas - </a:t>
            </a:r>
            <a:r>
              <a:rPr lang="pt-PT" sz="1600" dirty="0" err="1" smtClean="0">
                <a:latin typeface="Maiandra GD" pitchFamily="34" charset="0"/>
              </a:rPr>
              <a:t>Fig.</a:t>
            </a:r>
            <a:r>
              <a:rPr lang="pt-PT" sz="1600" dirty="0" smtClean="0">
                <a:latin typeface="Maiandra GD" pitchFamily="34" charset="0"/>
              </a:rPr>
              <a:t> abaixo.</a:t>
            </a:r>
          </a:p>
          <a:p>
            <a:pPr marL="342900" indent="-342900"/>
            <a:endParaRPr lang="pt-PT" sz="1600" dirty="0" smtClean="0">
              <a:latin typeface="Maiandra GD" pitchFamily="34" charset="0"/>
            </a:endParaRPr>
          </a:p>
          <a:p>
            <a:pPr marL="342900" indent="-342900"/>
            <a:endParaRPr lang="pt-PT" sz="1600" dirty="0" smtClean="0">
              <a:latin typeface="Maiandra GD" pitchFamily="34" charset="0"/>
            </a:endParaRPr>
          </a:p>
          <a:p>
            <a:pPr marL="342900" indent="-342900"/>
            <a:endParaRPr lang="pt-PT" sz="1600" dirty="0" smtClean="0">
              <a:latin typeface="Maiandra GD" pitchFamily="34" charset="0"/>
            </a:endParaRPr>
          </a:p>
          <a:p>
            <a:pPr marL="342900" indent="-342900"/>
            <a:endParaRPr lang="pt-PT" sz="1600" dirty="0" smtClean="0">
              <a:latin typeface="Maiandra GD" pitchFamily="34" charset="0"/>
            </a:endParaRPr>
          </a:p>
          <a:p>
            <a:pPr marL="342900" indent="-342900"/>
            <a:endParaRPr lang="pt-PT" sz="1600" dirty="0" smtClean="0">
              <a:latin typeface="Maiandra GD" pitchFamily="34" charset="0"/>
            </a:endParaRPr>
          </a:p>
          <a:p>
            <a:pPr marL="342900" indent="-342900"/>
            <a:endParaRPr lang="pt-PT" sz="1600" dirty="0" smtClean="0">
              <a:latin typeface="Maiandra GD" pitchFamily="34" charset="0"/>
            </a:endParaRPr>
          </a:p>
          <a:p>
            <a:pPr marL="342900" indent="-342900"/>
            <a:endParaRPr lang="pt-PT" sz="1600" dirty="0" smtClean="0">
              <a:latin typeface="Maiandra GD" pitchFamily="34" charset="0"/>
            </a:endParaRPr>
          </a:p>
          <a:p>
            <a:pPr marL="342900" indent="-342900"/>
            <a:endParaRPr lang="pt-PT" sz="1600" dirty="0" smtClean="0">
              <a:latin typeface="Maiandra GD" pitchFamily="34" charset="0"/>
            </a:endParaRPr>
          </a:p>
          <a:p>
            <a:pPr marL="342900" indent="-342900"/>
            <a:r>
              <a:rPr lang="pt-PT" sz="1600" dirty="0" smtClean="0">
                <a:latin typeface="Maiandra GD" pitchFamily="34" charset="0"/>
              </a:rPr>
              <a:t>As variáveis de saída, podemos escolhê-las também activas em </a:t>
            </a:r>
            <a:r>
              <a:rPr lang="pt-PT" sz="1600" dirty="0" err="1" smtClean="0">
                <a:latin typeface="Maiandra GD" pitchFamily="34" charset="0"/>
              </a:rPr>
              <a:t>High</a:t>
            </a:r>
            <a:r>
              <a:rPr lang="pt-PT" sz="1600" dirty="0" smtClean="0">
                <a:latin typeface="Maiandra GD" pitchFamily="34" charset="0"/>
              </a:rPr>
              <a:t> (1) ou </a:t>
            </a:r>
          </a:p>
          <a:p>
            <a:pPr marL="342900" indent="-342900"/>
            <a:r>
              <a:rPr lang="pt-PT" sz="1600" dirty="0" err="1" smtClean="0">
                <a:latin typeface="Maiandra GD" pitchFamily="34" charset="0"/>
              </a:rPr>
              <a:t>Low</a:t>
            </a:r>
            <a:r>
              <a:rPr lang="pt-PT" sz="1600" dirty="0" smtClean="0">
                <a:latin typeface="Maiandra GD" pitchFamily="34" charset="0"/>
              </a:rPr>
              <a:t> (0). </a:t>
            </a:r>
          </a:p>
          <a:p>
            <a:pPr marL="342900" indent="-342900"/>
            <a:r>
              <a:rPr lang="pt-PT" sz="1600" dirty="0" smtClean="0">
                <a:latin typeface="Maiandra GD" pitchFamily="34" charset="0"/>
              </a:rPr>
              <a:t>Assim para o nosso exemplo (IGOR), podemos escolher os códigos: I=00; </a:t>
            </a:r>
          </a:p>
          <a:p>
            <a:pPr marL="342900" indent="-342900"/>
            <a:r>
              <a:rPr lang="pt-PT" sz="1600" dirty="0" smtClean="0">
                <a:latin typeface="Maiandra GD" pitchFamily="34" charset="0"/>
              </a:rPr>
              <a:t>G=01; O=10 e R=11. </a:t>
            </a:r>
          </a:p>
        </p:txBody>
      </p:sp>
      <p:pic>
        <p:nvPicPr>
          <p:cNvPr id="10" name="Picture 2" descr="C:\Users\hp\Desktop\2018\interruptores 00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3786190"/>
            <a:ext cx="3643338" cy="169399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214290"/>
            <a:ext cx="8858280" cy="785818"/>
          </a:xfrm>
          <a:prstGeom prst="rect">
            <a:avLst/>
          </a:prstGeom>
          <a:solidFill>
            <a:srgbClr val="DBE5F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1027" name="Oval 3"/>
          <p:cNvSpPr>
            <a:spLocks noChangeArrowheads="1"/>
          </p:cNvSpPr>
          <p:nvPr/>
        </p:nvSpPr>
        <p:spPr bwMode="auto">
          <a:xfrm>
            <a:off x="8694777" y="-209561"/>
            <a:ext cx="735007" cy="1638297"/>
          </a:xfrm>
          <a:prstGeom prst="ellipse">
            <a:avLst/>
          </a:prstGeom>
          <a:solidFill>
            <a:srgbClr val="DBE5F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6" name="CaixaDeTexto 5"/>
          <p:cNvSpPr txBox="1"/>
          <p:nvPr/>
        </p:nvSpPr>
        <p:spPr>
          <a:xfrm>
            <a:off x="3143240" y="457122"/>
            <a:ext cx="2143140" cy="400110"/>
          </a:xfrm>
          <a:prstGeom prst="rect">
            <a:avLst/>
          </a:prstGeom>
          <a:noFill/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B w="152400" h="50800" prst="softRound"/>
          </a:sp3d>
        </p:spPr>
        <p:txBody>
          <a:bodyPr wrap="square" rtlCol="0">
            <a:spAutoFit/>
          </a:bodyPr>
          <a:lstStyle/>
          <a:p>
            <a:r>
              <a:rPr lang="pt-PT" sz="2000" b="1" dirty="0" smtClean="0">
                <a:latin typeface="Maiandra GD" pitchFamily="34" charset="0"/>
              </a:rPr>
              <a:t>INTRODUÇÃO</a:t>
            </a:r>
            <a:endParaRPr lang="pt-PT" sz="2000" b="1" dirty="0">
              <a:latin typeface="Maiandra GD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000100" y="1357298"/>
            <a:ext cx="78581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 smtClean="0">
                <a:solidFill>
                  <a:schemeClr val="accent1"/>
                </a:solidFill>
                <a:latin typeface="Maiandra GD" pitchFamily="34" charset="0"/>
              </a:rPr>
              <a:t>Circuitos Lógicos </a:t>
            </a:r>
            <a:r>
              <a:rPr lang="pt-PT" dirty="0" err="1" smtClean="0">
                <a:solidFill>
                  <a:schemeClr val="accent1"/>
                </a:solidFill>
                <a:latin typeface="Maiandra GD" pitchFamily="34" charset="0"/>
              </a:rPr>
              <a:t>Combinacionais</a:t>
            </a:r>
            <a:r>
              <a:rPr lang="pt-PT" dirty="0" smtClean="0">
                <a:solidFill>
                  <a:schemeClr val="accent1"/>
                </a:solidFill>
                <a:latin typeface="Maiandra GD" pitchFamily="34" charset="0"/>
              </a:rPr>
              <a:t>  </a:t>
            </a:r>
            <a:r>
              <a:rPr lang="pt-PT" dirty="0" err="1" smtClean="0">
                <a:solidFill>
                  <a:schemeClr val="accent1"/>
                </a:solidFill>
                <a:latin typeface="Maiandra GD" pitchFamily="34" charset="0"/>
              </a:rPr>
              <a:t>Multiterminais</a:t>
            </a:r>
            <a:r>
              <a:rPr lang="pt-PT" dirty="0" smtClean="0">
                <a:solidFill>
                  <a:schemeClr val="accent1"/>
                </a:solidFill>
                <a:latin typeface="Maiandra GD" pitchFamily="34" charset="0"/>
              </a:rPr>
              <a:t> </a:t>
            </a:r>
            <a:r>
              <a:rPr lang="pt-PT" dirty="0" smtClean="0">
                <a:latin typeface="Maiandra GD" pitchFamily="34" charset="0"/>
              </a:rPr>
              <a:t>– são circuitos lógicos </a:t>
            </a:r>
            <a:r>
              <a:rPr lang="pt-PT" dirty="0" err="1" smtClean="0">
                <a:latin typeface="Maiandra GD" pitchFamily="34" charset="0"/>
              </a:rPr>
              <a:t>combinacionais</a:t>
            </a:r>
            <a:r>
              <a:rPr lang="pt-PT" dirty="0" smtClean="0">
                <a:latin typeface="Maiandra GD" pitchFamily="34" charset="0"/>
              </a:rPr>
              <a:t>, dotados de várias saídas que, apresentam em cada momento, valores relacionados entre si para formarem uma entidade. São mais complexos, relativamente aos </a:t>
            </a:r>
            <a:r>
              <a:rPr lang="pt-PT" dirty="0" err="1" smtClean="0">
                <a:latin typeface="Maiandra GD" pitchFamily="34" charset="0"/>
              </a:rPr>
              <a:t>uniterminais</a:t>
            </a:r>
            <a:r>
              <a:rPr lang="pt-PT" dirty="0" smtClean="0">
                <a:latin typeface="Maiandra GD" pitchFamily="34" charset="0"/>
              </a:rPr>
              <a:t>, apresentando um modo de </a:t>
            </a:r>
            <a:r>
              <a:rPr lang="pt-PT" dirty="0" err="1" smtClean="0">
                <a:latin typeface="Maiandra GD" pitchFamily="34" charset="0"/>
              </a:rPr>
              <a:t>funcionameto</a:t>
            </a:r>
            <a:r>
              <a:rPr lang="pt-PT" dirty="0" smtClean="0">
                <a:latin typeface="Maiandra GD" pitchFamily="34" charset="0"/>
              </a:rPr>
              <a:t> mais estruturado.</a:t>
            </a:r>
          </a:p>
          <a:p>
            <a:pPr algn="just"/>
            <a:endParaRPr lang="pt-PT" dirty="0">
              <a:latin typeface="Maiandra GD" pitchFamily="34" charset="0"/>
            </a:endParaRPr>
          </a:p>
          <a:p>
            <a:pPr algn="just"/>
            <a:endParaRPr lang="pt-PT" dirty="0" smtClean="0">
              <a:latin typeface="Maiandra GD" pitchFamily="34" charset="0"/>
            </a:endParaRPr>
          </a:p>
          <a:p>
            <a:pPr algn="just"/>
            <a:endParaRPr lang="pt-PT" dirty="0" smtClean="0">
              <a:latin typeface="Maiandra GD" pitchFamily="34" charset="0"/>
            </a:endParaRPr>
          </a:p>
          <a:p>
            <a:pPr algn="just"/>
            <a:endParaRPr lang="pt-PT" dirty="0">
              <a:latin typeface="Maiandra GD" pitchFamily="34" charset="0"/>
            </a:endParaRPr>
          </a:p>
          <a:p>
            <a:pPr algn="just"/>
            <a:endParaRPr lang="pt-PT" dirty="0" smtClean="0">
              <a:latin typeface="Maiandra GD" pitchFamily="34" charset="0"/>
            </a:endParaRPr>
          </a:p>
          <a:p>
            <a:pPr algn="just"/>
            <a:endParaRPr lang="pt-PT" dirty="0">
              <a:latin typeface="Maiandra GD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214414" y="3714752"/>
            <a:ext cx="7286676" cy="175432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pt-PT" b="1" dirty="0" smtClean="0">
              <a:solidFill>
                <a:schemeClr val="accent1"/>
              </a:solidFill>
              <a:latin typeface="Maiandra GD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pt-PT" dirty="0" smtClean="0">
                <a:latin typeface="Maiandra GD" pitchFamily="34" charset="0"/>
              </a:rPr>
              <a:t>Circuitos </a:t>
            </a:r>
            <a:r>
              <a:rPr lang="pt-PT" dirty="0" err="1" smtClean="0">
                <a:latin typeface="Maiandra GD" pitchFamily="34" charset="0"/>
              </a:rPr>
              <a:t>somadores</a:t>
            </a:r>
            <a:endParaRPr lang="pt-PT" dirty="0" smtClean="0">
              <a:latin typeface="Maiandra GD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pt-PT" dirty="0" smtClean="0">
                <a:latin typeface="Maiandra GD" pitchFamily="34" charset="0"/>
              </a:rPr>
              <a:t>Circuitos codificadores</a:t>
            </a:r>
          </a:p>
          <a:p>
            <a:pPr>
              <a:buFont typeface="Wingdings" pitchFamily="2" charset="2"/>
              <a:buChar char="q"/>
            </a:pPr>
            <a:r>
              <a:rPr lang="pt-PT" dirty="0" smtClean="0">
                <a:latin typeface="Maiandra GD" pitchFamily="34" charset="0"/>
              </a:rPr>
              <a:t>Circuitos conversores de códigos</a:t>
            </a:r>
          </a:p>
          <a:p>
            <a:pPr>
              <a:buFont typeface="Wingdings" pitchFamily="2" charset="2"/>
              <a:buChar char="q"/>
            </a:pPr>
            <a:r>
              <a:rPr lang="pt-PT" dirty="0" smtClean="0">
                <a:latin typeface="Maiandra GD" pitchFamily="34" charset="0"/>
              </a:rPr>
              <a:t>Circuitos descodificadores</a:t>
            </a:r>
          </a:p>
          <a:p>
            <a:endParaRPr lang="pt-PT" dirty="0"/>
          </a:p>
        </p:txBody>
      </p:sp>
      <p:sp>
        <p:nvSpPr>
          <p:cNvPr id="11" name="Rectângulo arredondado 10"/>
          <p:cNvSpPr/>
          <p:nvPr/>
        </p:nvSpPr>
        <p:spPr>
          <a:xfrm>
            <a:off x="1214414" y="3286124"/>
            <a:ext cx="2428892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smtClean="0">
                <a:solidFill>
                  <a:schemeClr val="bg1"/>
                </a:solidFill>
                <a:latin typeface="Maiandra GD" pitchFamily="34" charset="0"/>
              </a:rPr>
              <a:t>Classificação: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214290"/>
            <a:ext cx="8858280" cy="785818"/>
          </a:xfrm>
          <a:prstGeom prst="rect">
            <a:avLst/>
          </a:prstGeom>
          <a:solidFill>
            <a:srgbClr val="DBE5F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1027" name="Oval 3"/>
          <p:cNvSpPr>
            <a:spLocks noChangeArrowheads="1"/>
          </p:cNvSpPr>
          <p:nvPr/>
        </p:nvSpPr>
        <p:spPr bwMode="auto">
          <a:xfrm>
            <a:off x="8694777" y="-209561"/>
            <a:ext cx="735007" cy="1638297"/>
          </a:xfrm>
          <a:prstGeom prst="ellipse">
            <a:avLst/>
          </a:prstGeom>
          <a:solidFill>
            <a:srgbClr val="DBE5F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7" name="CaixaDeTexto 6"/>
          <p:cNvSpPr txBox="1"/>
          <p:nvPr/>
        </p:nvSpPr>
        <p:spPr>
          <a:xfrm>
            <a:off x="785786" y="1148065"/>
            <a:ext cx="7858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PT" dirty="0" smtClean="0">
              <a:latin typeface="Maiandra GD" pitchFamily="34" charset="0"/>
            </a:endParaRPr>
          </a:p>
          <a:p>
            <a:pPr algn="just"/>
            <a:endParaRPr lang="pt-PT" dirty="0">
              <a:latin typeface="Maiandra GD" pitchFamily="34" charset="0"/>
            </a:endParaRPr>
          </a:p>
          <a:p>
            <a:pPr algn="just"/>
            <a:endParaRPr lang="pt-PT" dirty="0" smtClean="0">
              <a:latin typeface="Maiandra GD" pitchFamily="34" charset="0"/>
            </a:endParaRPr>
          </a:p>
          <a:p>
            <a:pPr algn="just"/>
            <a:endParaRPr lang="pt-PT" dirty="0">
              <a:latin typeface="Maiandra GD" pitchFamily="34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1214414" y="1071546"/>
            <a:ext cx="6572296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/>
            <a:r>
              <a:rPr lang="pt-PT" dirty="0" smtClean="0">
                <a:latin typeface="Maiandra GD" pitchFamily="34" charset="0"/>
              </a:rPr>
              <a:t>4. Construção da </a:t>
            </a:r>
            <a:r>
              <a:rPr lang="pt-PT" dirty="0" err="1" smtClean="0">
                <a:latin typeface="Maiandra GD" pitchFamily="34" charset="0"/>
              </a:rPr>
              <a:t>tabela-de-verdade</a:t>
            </a:r>
            <a:endParaRPr lang="pt-PT" dirty="0" smtClean="0">
              <a:latin typeface="Maiandra GD" pitchFamily="34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1214414" y="1525020"/>
            <a:ext cx="7072362" cy="45243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/>
            <a:r>
              <a:rPr lang="pt-PT" sz="1600" i="1" u="sng" dirty="0" err="1" smtClean="0">
                <a:latin typeface="Maiandra GD" pitchFamily="34" charset="0"/>
              </a:rPr>
              <a:t>Tabela-de-verdade</a:t>
            </a:r>
            <a:r>
              <a:rPr lang="pt-PT" sz="1600" i="1" u="sng" dirty="0" smtClean="0">
                <a:latin typeface="Maiandra GD" pitchFamily="34" charset="0"/>
              </a:rPr>
              <a:t> 1: Entradas activas em </a:t>
            </a:r>
            <a:r>
              <a:rPr lang="pt-PT" sz="1600" i="1" u="sng" dirty="0" err="1" smtClean="0">
                <a:latin typeface="Maiandra GD" pitchFamily="34" charset="0"/>
              </a:rPr>
              <a:t>High</a:t>
            </a:r>
            <a:r>
              <a:rPr lang="pt-PT" sz="1600" i="1" u="sng" dirty="0" smtClean="0">
                <a:latin typeface="Maiandra GD" pitchFamily="34" charset="0"/>
              </a:rPr>
              <a:t> (1).</a:t>
            </a:r>
          </a:p>
          <a:p>
            <a:pPr marL="342900" indent="-342900"/>
            <a:endParaRPr lang="pt-PT" sz="1600" dirty="0" smtClean="0">
              <a:latin typeface="Maiandra GD" pitchFamily="34" charset="0"/>
            </a:endParaRPr>
          </a:p>
          <a:p>
            <a:pPr marL="342900" indent="-342900"/>
            <a:endParaRPr lang="pt-PT" sz="1600" dirty="0" smtClean="0">
              <a:latin typeface="Maiandra GD" pitchFamily="34" charset="0"/>
            </a:endParaRPr>
          </a:p>
          <a:p>
            <a:pPr marL="342900" indent="-342900"/>
            <a:endParaRPr lang="pt-PT" sz="1600" dirty="0" smtClean="0">
              <a:latin typeface="Maiandra GD" pitchFamily="34" charset="0"/>
            </a:endParaRPr>
          </a:p>
          <a:p>
            <a:pPr marL="342900" indent="-342900"/>
            <a:endParaRPr lang="pt-PT" sz="1600" dirty="0" smtClean="0">
              <a:latin typeface="Maiandra GD" pitchFamily="34" charset="0"/>
            </a:endParaRPr>
          </a:p>
          <a:p>
            <a:pPr marL="342900" indent="-342900"/>
            <a:endParaRPr lang="pt-PT" sz="1600" dirty="0" smtClean="0">
              <a:latin typeface="Maiandra GD" pitchFamily="34" charset="0"/>
            </a:endParaRPr>
          </a:p>
          <a:p>
            <a:pPr marL="342900" indent="-342900"/>
            <a:endParaRPr lang="pt-PT" sz="1600" dirty="0" smtClean="0">
              <a:latin typeface="Maiandra GD" pitchFamily="34" charset="0"/>
            </a:endParaRPr>
          </a:p>
          <a:p>
            <a:pPr marL="342900" indent="-342900"/>
            <a:endParaRPr lang="pt-PT" sz="1600" dirty="0" smtClean="0">
              <a:latin typeface="Maiandra GD" pitchFamily="34" charset="0"/>
            </a:endParaRPr>
          </a:p>
          <a:p>
            <a:pPr marL="342900" indent="-342900"/>
            <a:endParaRPr lang="pt-PT" sz="1600" dirty="0" smtClean="0">
              <a:latin typeface="Maiandra GD" pitchFamily="34" charset="0"/>
            </a:endParaRPr>
          </a:p>
          <a:p>
            <a:pPr marL="342900" indent="-342900"/>
            <a:endParaRPr lang="pt-PT" sz="1600" dirty="0" smtClean="0">
              <a:latin typeface="Maiandra GD" pitchFamily="34" charset="0"/>
            </a:endParaRPr>
          </a:p>
          <a:p>
            <a:pPr marL="342900" indent="-342900"/>
            <a:r>
              <a:rPr lang="pt-PT" sz="1600" dirty="0" smtClean="0">
                <a:latin typeface="Maiandra GD" pitchFamily="34" charset="0"/>
              </a:rPr>
              <a:t>Em cada instante (linha da </a:t>
            </a:r>
            <a:r>
              <a:rPr lang="pt-PT" sz="1600" dirty="0" err="1" smtClean="0">
                <a:latin typeface="Maiandra GD" pitchFamily="34" charset="0"/>
              </a:rPr>
              <a:t>tabela-de-verdade</a:t>
            </a:r>
            <a:r>
              <a:rPr lang="pt-PT" sz="1600" dirty="0" smtClean="0">
                <a:latin typeface="Maiandra GD" pitchFamily="34" charset="0"/>
              </a:rPr>
              <a:t>), se pretende uma só tecla </a:t>
            </a:r>
          </a:p>
          <a:p>
            <a:pPr marL="342900" indent="-342900"/>
            <a:r>
              <a:rPr lang="pt-PT" sz="1600" dirty="0" smtClean="0">
                <a:latin typeface="Maiandra GD" pitchFamily="34" charset="0"/>
              </a:rPr>
              <a:t>premida, por isso tem-se uma só tecla activa em </a:t>
            </a:r>
            <a:r>
              <a:rPr lang="pt-PT" sz="1600" dirty="0" err="1" smtClean="0">
                <a:latin typeface="Maiandra GD" pitchFamily="34" charset="0"/>
              </a:rPr>
              <a:t>High</a:t>
            </a:r>
            <a:r>
              <a:rPr lang="pt-PT" sz="1600" dirty="0" smtClean="0">
                <a:latin typeface="Maiandra GD" pitchFamily="34" charset="0"/>
              </a:rPr>
              <a:t> (1), estando as outras </a:t>
            </a:r>
          </a:p>
          <a:p>
            <a:pPr marL="342900" indent="-342900"/>
            <a:r>
              <a:rPr lang="pt-PT" sz="1600" dirty="0" smtClean="0">
                <a:latin typeface="Maiandra GD" pitchFamily="34" charset="0"/>
              </a:rPr>
              <a:t>em </a:t>
            </a:r>
            <a:r>
              <a:rPr lang="pt-PT" sz="1600" dirty="0" err="1" smtClean="0">
                <a:latin typeface="Maiandra GD" pitchFamily="34" charset="0"/>
              </a:rPr>
              <a:t>Low</a:t>
            </a:r>
            <a:r>
              <a:rPr lang="pt-PT" sz="1600" dirty="0" smtClean="0">
                <a:latin typeface="Maiandra GD" pitchFamily="34" charset="0"/>
              </a:rPr>
              <a:t> (0).</a:t>
            </a:r>
          </a:p>
          <a:p>
            <a:pPr marL="342900" indent="-342900"/>
            <a:r>
              <a:rPr lang="pt-PT" sz="1600" dirty="0" smtClean="0">
                <a:latin typeface="Maiandra GD" pitchFamily="34" charset="0"/>
              </a:rPr>
              <a:t>Por seu turno, às variáveis de saída associa-se, a cada activação de uma</a:t>
            </a:r>
          </a:p>
          <a:p>
            <a:pPr marL="342900" indent="-342900"/>
            <a:r>
              <a:rPr lang="pt-PT" sz="1600" dirty="0" smtClean="0">
                <a:latin typeface="Maiandra GD" pitchFamily="34" charset="0"/>
              </a:rPr>
              <a:t>variável de entrada, uma combinação de bits do código escolhido. </a:t>
            </a:r>
            <a:r>
              <a:rPr lang="pt-PT" sz="1600" dirty="0" err="1" smtClean="0">
                <a:latin typeface="Maiandra GD" pitchFamily="34" charset="0"/>
              </a:rPr>
              <a:t>Escolheu-</a:t>
            </a:r>
            <a:endParaRPr lang="pt-PT" sz="1600" dirty="0" smtClean="0">
              <a:latin typeface="Maiandra GD" pitchFamily="34" charset="0"/>
            </a:endParaRPr>
          </a:p>
          <a:p>
            <a:pPr marL="342900" indent="-342900"/>
            <a:r>
              <a:rPr lang="pt-PT" sz="1600" dirty="0" smtClean="0">
                <a:latin typeface="Maiandra GD" pitchFamily="34" charset="0"/>
              </a:rPr>
              <a:t>se  </a:t>
            </a:r>
            <a:r>
              <a:rPr lang="pt-PT" sz="1600" dirty="0" smtClean="0">
                <a:solidFill>
                  <a:srgbClr val="FFC000"/>
                </a:solidFill>
              </a:rPr>
              <a:t>Z</a:t>
            </a:r>
            <a:r>
              <a:rPr lang="pt-PT" sz="1600" baseline="-25000" dirty="0" smtClean="0">
                <a:solidFill>
                  <a:srgbClr val="FFC000"/>
                </a:solidFill>
                <a:latin typeface="Maiandra GD" pitchFamily="34" charset="0"/>
              </a:rPr>
              <a:t>0</a:t>
            </a:r>
            <a:r>
              <a:rPr lang="pt-PT" sz="1600" dirty="0" smtClean="0">
                <a:solidFill>
                  <a:srgbClr val="FFC000"/>
                </a:solidFill>
              </a:rPr>
              <a:t> =0 </a:t>
            </a:r>
            <a:r>
              <a:rPr lang="pt-PT" sz="1600" dirty="0" smtClean="0">
                <a:latin typeface="Maiandra GD" pitchFamily="34" charset="0"/>
              </a:rPr>
              <a:t>e </a:t>
            </a:r>
            <a:r>
              <a:rPr lang="pt-PT" sz="1600" dirty="0" smtClean="0">
                <a:solidFill>
                  <a:srgbClr val="FFC000"/>
                </a:solidFill>
              </a:rPr>
              <a:t>Z</a:t>
            </a:r>
            <a:r>
              <a:rPr lang="pt-PT" sz="1600" baseline="-25000" dirty="0" smtClean="0">
                <a:solidFill>
                  <a:srgbClr val="FFC000"/>
                </a:solidFill>
                <a:latin typeface="Maiandra GD" pitchFamily="34" charset="0"/>
              </a:rPr>
              <a:t>1</a:t>
            </a:r>
            <a:r>
              <a:rPr lang="pt-PT" sz="1600" dirty="0" smtClean="0">
                <a:solidFill>
                  <a:srgbClr val="FFC000"/>
                </a:solidFill>
                <a:latin typeface="Maiandra GD" pitchFamily="34" charset="0"/>
              </a:rPr>
              <a:t> =0  </a:t>
            </a:r>
            <a:r>
              <a:rPr lang="pt-PT" sz="1600" dirty="0" smtClean="0">
                <a:latin typeface="Maiandra GD" pitchFamily="34" charset="0"/>
              </a:rPr>
              <a:t>para </a:t>
            </a:r>
            <a:r>
              <a:rPr lang="pt-PT" sz="1600" dirty="0" smtClean="0">
                <a:solidFill>
                  <a:srgbClr val="0070C0"/>
                </a:solidFill>
                <a:latin typeface="Maiandra GD" pitchFamily="34" charset="0"/>
              </a:rPr>
              <a:t>I</a:t>
            </a:r>
            <a:r>
              <a:rPr lang="pt-PT" sz="1600" dirty="0" smtClean="0">
                <a:latin typeface="Maiandra GD" pitchFamily="34" charset="0"/>
              </a:rPr>
              <a:t>, </a:t>
            </a:r>
            <a:r>
              <a:rPr lang="pt-PT" sz="1600" dirty="0" smtClean="0">
                <a:solidFill>
                  <a:srgbClr val="FFC000"/>
                </a:solidFill>
              </a:rPr>
              <a:t>Z</a:t>
            </a:r>
            <a:r>
              <a:rPr lang="pt-PT" sz="1600" baseline="-25000" dirty="0" smtClean="0">
                <a:solidFill>
                  <a:srgbClr val="FFC000"/>
                </a:solidFill>
                <a:latin typeface="Maiandra GD" pitchFamily="34" charset="0"/>
              </a:rPr>
              <a:t>0</a:t>
            </a:r>
            <a:r>
              <a:rPr lang="pt-PT" sz="1600" dirty="0" smtClean="0">
                <a:solidFill>
                  <a:srgbClr val="FFC000"/>
                </a:solidFill>
              </a:rPr>
              <a:t> =0 </a:t>
            </a:r>
            <a:r>
              <a:rPr lang="pt-PT" sz="1600" dirty="0" smtClean="0">
                <a:latin typeface="Maiandra GD" pitchFamily="34" charset="0"/>
              </a:rPr>
              <a:t>e </a:t>
            </a:r>
            <a:r>
              <a:rPr lang="pt-PT" sz="1600" dirty="0" smtClean="0">
                <a:solidFill>
                  <a:srgbClr val="FFC000"/>
                </a:solidFill>
              </a:rPr>
              <a:t>Z</a:t>
            </a:r>
            <a:r>
              <a:rPr lang="pt-PT" sz="1600" baseline="-25000" dirty="0" smtClean="0">
                <a:solidFill>
                  <a:srgbClr val="FFC000"/>
                </a:solidFill>
                <a:latin typeface="Maiandra GD" pitchFamily="34" charset="0"/>
              </a:rPr>
              <a:t>1</a:t>
            </a:r>
            <a:r>
              <a:rPr lang="pt-PT" sz="1600" dirty="0" smtClean="0">
                <a:solidFill>
                  <a:srgbClr val="FFC000"/>
                </a:solidFill>
              </a:rPr>
              <a:t> =1 </a:t>
            </a:r>
            <a:r>
              <a:rPr lang="pt-PT" sz="1600" dirty="0" smtClean="0">
                <a:latin typeface="Maiandra GD" pitchFamily="34" charset="0"/>
              </a:rPr>
              <a:t>para  </a:t>
            </a:r>
            <a:r>
              <a:rPr lang="pt-PT" sz="1600" dirty="0" smtClean="0">
                <a:solidFill>
                  <a:srgbClr val="0070C0"/>
                </a:solidFill>
                <a:latin typeface="Maiandra GD" pitchFamily="34" charset="0"/>
              </a:rPr>
              <a:t>G</a:t>
            </a:r>
            <a:r>
              <a:rPr lang="pt-PT" sz="1600" dirty="0" smtClean="0">
                <a:solidFill>
                  <a:schemeClr val="tx1"/>
                </a:solidFill>
                <a:latin typeface="Maiandra GD" pitchFamily="34" charset="0"/>
              </a:rPr>
              <a:t>,</a:t>
            </a:r>
            <a:r>
              <a:rPr lang="pt-PT" sz="1600" dirty="0" smtClean="0">
                <a:latin typeface="Maiandra GD" pitchFamily="34" charset="0"/>
              </a:rPr>
              <a:t> </a:t>
            </a:r>
            <a:r>
              <a:rPr lang="pt-PT" sz="1600" dirty="0" smtClean="0">
                <a:solidFill>
                  <a:srgbClr val="FFC000"/>
                </a:solidFill>
              </a:rPr>
              <a:t>Z</a:t>
            </a:r>
            <a:r>
              <a:rPr lang="pt-PT" sz="1600" baseline="-25000" dirty="0" smtClean="0">
                <a:solidFill>
                  <a:srgbClr val="FFC000"/>
                </a:solidFill>
                <a:latin typeface="Maiandra GD" pitchFamily="34" charset="0"/>
              </a:rPr>
              <a:t>0</a:t>
            </a:r>
            <a:r>
              <a:rPr lang="pt-PT" sz="1600" dirty="0" smtClean="0">
                <a:solidFill>
                  <a:srgbClr val="FFC000"/>
                </a:solidFill>
              </a:rPr>
              <a:t> =1 </a:t>
            </a:r>
            <a:r>
              <a:rPr lang="pt-PT" sz="1600" dirty="0" smtClean="0">
                <a:latin typeface="Maiandra GD" pitchFamily="34" charset="0"/>
              </a:rPr>
              <a:t>e </a:t>
            </a:r>
            <a:r>
              <a:rPr lang="pt-PT" sz="1600" dirty="0" smtClean="0">
                <a:solidFill>
                  <a:srgbClr val="FFC000"/>
                </a:solidFill>
              </a:rPr>
              <a:t>Z</a:t>
            </a:r>
            <a:r>
              <a:rPr lang="pt-PT" sz="1600" baseline="-25000" dirty="0" smtClean="0">
                <a:solidFill>
                  <a:srgbClr val="FFC000"/>
                </a:solidFill>
                <a:latin typeface="Maiandra GD" pitchFamily="34" charset="0"/>
              </a:rPr>
              <a:t>1</a:t>
            </a:r>
            <a:r>
              <a:rPr lang="pt-PT" sz="1600" dirty="0" smtClean="0">
                <a:solidFill>
                  <a:srgbClr val="FFC000"/>
                </a:solidFill>
              </a:rPr>
              <a:t> =0 </a:t>
            </a:r>
            <a:r>
              <a:rPr lang="pt-PT" sz="1600" dirty="0" smtClean="0">
                <a:latin typeface="Maiandra GD" pitchFamily="34" charset="0"/>
              </a:rPr>
              <a:t>para </a:t>
            </a:r>
            <a:r>
              <a:rPr lang="pt-PT" sz="1600" dirty="0" smtClean="0">
                <a:solidFill>
                  <a:srgbClr val="0070C0"/>
                </a:solidFill>
                <a:latin typeface="Maiandra GD" pitchFamily="34" charset="0"/>
              </a:rPr>
              <a:t>O</a:t>
            </a:r>
            <a:r>
              <a:rPr lang="pt-PT" sz="1600" dirty="0" smtClean="0">
                <a:latin typeface="Maiandra GD" pitchFamily="34" charset="0"/>
              </a:rPr>
              <a:t> e </a:t>
            </a:r>
            <a:r>
              <a:rPr lang="pt-PT" sz="1600" dirty="0" smtClean="0">
                <a:solidFill>
                  <a:srgbClr val="FFC000"/>
                </a:solidFill>
              </a:rPr>
              <a:t>Z</a:t>
            </a:r>
            <a:r>
              <a:rPr lang="pt-PT" sz="1600" baseline="-25000" dirty="0" smtClean="0">
                <a:solidFill>
                  <a:srgbClr val="FFC000"/>
                </a:solidFill>
                <a:latin typeface="Maiandra GD" pitchFamily="34" charset="0"/>
              </a:rPr>
              <a:t>0</a:t>
            </a:r>
            <a:r>
              <a:rPr lang="pt-PT" sz="1600" dirty="0" smtClean="0">
                <a:latin typeface="Maiandra GD" pitchFamily="34" charset="0"/>
              </a:rPr>
              <a:t> </a:t>
            </a:r>
          </a:p>
          <a:p>
            <a:pPr marL="342900" indent="-342900"/>
            <a:r>
              <a:rPr lang="pt-PT" sz="1600" dirty="0" smtClean="0">
                <a:solidFill>
                  <a:srgbClr val="FFC000"/>
                </a:solidFill>
              </a:rPr>
              <a:t>=1 </a:t>
            </a:r>
            <a:r>
              <a:rPr lang="pt-PT" sz="1600" dirty="0" smtClean="0">
                <a:latin typeface="Maiandra GD" pitchFamily="34" charset="0"/>
              </a:rPr>
              <a:t>e </a:t>
            </a:r>
            <a:r>
              <a:rPr lang="pt-PT" sz="1600" dirty="0" smtClean="0">
                <a:solidFill>
                  <a:srgbClr val="FFC000"/>
                </a:solidFill>
              </a:rPr>
              <a:t>Z</a:t>
            </a:r>
            <a:r>
              <a:rPr lang="pt-PT" sz="1600" baseline="-25000" dirty="0" smtClean="0">
                <a:solidFill>
                  <a:srgbClr val="FFC000"/>
                </a:solidFill>
                <a:latin typeface="Maiandra GD" pitchFamily="34" charset="0"/>
              </a:rPr>
              <a:t>1</a:t>
            </a:r>
            <a:r>
              <a:rPr lang="pt-PT" sz="1600" dirty="0" smtClean="0">
                <a:solidFill>
                  <a:srgbClr val="FFC000"/>
                </a:solidFill>
              </a:rPr>
              <a:t> =1 </a:t>
            </a:r>
            <a:r>
              <a:rPr lang="pt-PT" sz="1600" dirty="0" smtClean="0">
                <a:latin typeface="Maiandra GD" pitchFamily="34" charset="0"/>
              </a:rPr>
              <a:t>para </a:t>
            </a:r>
            <a:r>
              <a:rPr lang="pt-PT" sz="1600" dirty="0" smtClean="0">
                <a:solidFill>
                  <a:srgbClr val="0070C0"/>
                </a:solidFill>
                <a:latin typeface="Maiandra GD" pitchFamily="34" charset="0"/>
              </a:rPr>
              <a:t>R .</a:t>
            </a:r>
            <a:endParaRPr lang="pt-PT" sz="1600" dirty="0" smtClean="0">
              <a:solidFill>
                <a:srgbClr val="0070C0"/>
              </a:solidFill>
            </a:endParaRPr>
          </a:p>
          <a:p>
            <a:pPr marL="342900" indent="-342900"/>
            <a:endParaRPr lang="pt-PT" sz="1600" dirty="0" smtClean="0">
              <a:latin typeface="Maiandra GD" pitchFamily="34" charset="0"/>
            </a:endParaRPr>
          </a:p>
        </p:txBody>
      </p: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1357290" y="1928802"/>
          <a:ext cx="642942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1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15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1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15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15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3846">
                <a:tc gridSpan="4"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Entradas</a:t>
                      </a:r>
                      <a:endParaRPr lang="pt-PT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Saídas</a:t>
                      </a:r>
                      <a:endParaRPr lang="pt-PT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846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I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G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O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R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Z</a:t>
                      </a:r>
                      <a:r>
                        <a:rPr lang="pt-PT" sz="1600" baseline="-25000" dirty="0" smtClean="0">
                          <a:latin typeface="Maiandra GD" pitchFamily="34" charset="0"/>
                        </a:rPr>
                        <a:t>0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Z</a:t>
                      </a:r>
                      <a:r>
                        <a:rPr lang="pt-PT" sz="1600" baseline="-25000" dirty="0" smtClean="0">
                          <a:latin typeface="Maiandra GD" pitchFamily="34" charset="0"/>
                        </a:rPr>
                        <a:t>1</a:t>
                      </a:r>
                      <a:endParaRPr lang="pt-P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846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</a:t>
                      </a:r>
                      <a:endParaRPr lang="pt-P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846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pt-P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846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</a:t>
                      </a:r>
                      <a:endParaRPr lang="pt-P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846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pt-P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214290"/>
            <a:ext cx="8858280" cy="785818"/>
          </a:xfrm>
          <a:prstGeom prst="rect">
            <a:avLst/>
          </a:prstGeom>
          <a:solidFill>
            <a:srgbClr val="DBE5F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1027" name="Oval 3"/>
          <p:cNvSpPr>
            <a:spLocks noChangeArrowheads="1"/>
          </p:cNvSpPr>
          <p:nvPr/>
        </p:nvSpPr>
        <p:spPr bwMode="auto">
          <a:xfrm>
            <a:off x="8694777" y="-209561"/>
            <a:ext cx="735007" cy="1638297"/>
          </a:xfrm>
          <a:prstGeom prst="ellipse">
            <a:avLst/>
          </a:prstGeom>
          <a:solidFill>
            <a:srgbClr val="DBE5F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7" name="CaixaDeTexto 6"/>
          <p:cNvSpPr txBox="1"/>
          <p:nvPr/>
        </p:nvSpPr>
        <p:spPr>
          <a:xfrm>
            <a:off x="785786" y="1148065"/>
            <a:ext cx="7858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PT" dirty="0" smtClean="0">
              <a:latin typeface="Maiandra GD" pitchFamily="34" charset="0"/>
            </a:endParaRPr>
          </a:p>
          <a:p>
            <a:pPr algn="just"/>
            <a:endParaRPr lang="pt-PT" dirty="0">
              <a:latin typeface="Maiandra GD" pitchFamily="34" charset="0"/>
            </a:endParaRPr>
          </a:p>
          <a:p>
            <a:pPr algn="just"/>
            <a:endParaRPr lang="pt-PT" dirty="0" smtClean="0">
              <a:latin typeface="Maiandra GD" pitchFamily="34" charset="0"/>
            </a:endParaRPr>
          </a:p>
          <a:p>
            <a:pPr algn="just"/>
            <a:endParaRPr lang="pt-PT" dirty="0">
              <a:latin typeface="Maiandra GD" pitchFamily="34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1214414" y="1142984"/>
            <a:ext cx="7072362" cy="40318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/>
            <a:r>
              <a:rPr lang="pt-PT" sz="1600" i="1" u="sng" dirty="0" err="1" smtClean="0">
                <a:latin typeface="Maiandra GD" pitchFamily="34" charset="0"/>
              </a:rPr>
              <a:t>Tabela-de-verdade</a:t>
            </a:r>
            <a:r>
              <a:rPr lang="pt-PT" sz="1600" i="1" u="sng" dirty="0" smtClean="0">
                <a:latin typeface="Maiandra GD" pitchFamily="34" charset="0"/>
              </a:rPr>
              <a:t> 2: Entradas activas em </a:t>
            </a:r>
            <a:r>
              <a:rPr lang="pt-PT" sz="1600" i="1" u="sng" dirty="0" err="1" smtClean="0">
                <a:latin typeface="Maiandra GD" pitchFamily="34" charset="0"/>
              </a:rPr>
              <a:t>Low</a:t>
            </a:r>
            <a:r>
              <a:rPr lang="pt-PT" sz="1600" i="1" u="sng" dirty="0" smtClean="0">
                <a:latin typeface="Maiandra GD" pitchFamily="34" charset="0"/>
              </a:rPr>
              <a:t> (0).</a:t>
            </a:r>
          </a:p>
          <a:p>
            <a:pPr marL="342900" indent="-342900"/>
            <a:endParaRPr lang="pt-PT" sz="1600" dirty="0" smtClean="0">
              <a:latin typeface="Maiandra GD" pitchFamily="34" charset="0"/>
            </a:endParaRPr>
          </a:p>
          <a:p>
            <a:pPr marL="342900" indent="-342900"/>
            <a:endParaRPr lang="pt-PT" sz="1600" dirty="0" smtClean="0">
              <a:latin typeface="Maiandra GD" pitchFamily="34" charset="0"/>
            </a:endParaRPr>
          </a:p>
          <a:p>
            <a:pPr marL="342900" indent="-342900"/>
            <a:endParaRPr lang="pt-PT" sz="1600" dirty="0" smtClean="0">
              <a:latin typeface="Maiandra GD" pitchFamily="34" charset="0"/>
            </a:endParaRPr>
          </a:p>
          <a:p>
            <a:pPr marL="342900" indent="-342900"/>
            <a:endParaRPr lang="pt-PT" sz="1600" dirty="0" smtClean="0">
              <a:latin typeface="Maiandra GD" pitchFamily="34" charset="0"/>
            </a:endParaRPr>
          </a:p>
          <a:p>
            <a:pPr marL="342900" indent="-342900"/>
            <a:endParaRPr lang="pt-PT" sz="1600" dirty="0" smtClean="0">
              <a:latin typeface="Maiandra GD" pitchFamily="34" charset="0"/>
            </a:endParaRPr>
          </a:p>
          <a:p>
            <a:pPr marL="342900" indent="-342900"/>
            <a:endParaRPr lang="pt-PT" sz="1600" dirty="0" smtClean="0">
              <a:latin typeface="Maiandra GD" pitchFamily="34" charset="0"/>
            </a:endParaRPr>
          </a:p>
          <a:p>
            <a:pPr marL="342900" indent="-342900"/>
            <a:endParaRPr lang="pt-PT" sz="1600" dirty="0" smtClean="0">
              <a:latin typeface="Maiandra GD" pitchFamily="34" charset="0"/>
            </a:endParaRPr>
          </a:p>
          <a:p>
            <a:pPr marL="342900" indent="-342900"/>
            <a:endParaRPr lang="pt-PT" sz="1600" dirty="0" smtClean="0">
              <a:latin typeface="Maiandra GD" pitchFamily="34" charset="0"/>
            </a:endParaRPr>
          </a:p>
          <a:p>
            <a:pPr marL="342900" indent="-342900"/>
            <a:endParaRPr lang="pt-PT" sz="1600" dirty="0" smtClean="0">
              <a:latin typeface="Maiandra GD" pitchFamily="34" charset="0"/>
            </a:endParaRPr>
          </a:p>
          <a:p>
            <a:pPr marL="342900" indent="-342900"/>
            <a:r>
              <a:rPr lang="pt-PT" sz="1600" dirty="0" smtClean="0">
                <a:latin typeface="Maiandra GD" pitchFamily="34" charset="0"/>
              </a:rPr>
              <a:t>Em cada instante (linha da </a:t>
            </a:r>
            <a:r>
              <a:rPr lang="pt-PT" sz="1600" dirty="0" err="1" smtClean="0">
                <a:latin typeface="Maiandra GD" pitchFamily="34" charset="0"/>
              </a:rPr>
              <a:t>tabela-de-verdade</a:t>
            </a:r>
            <a:r>
              <a:rPr lang="pt-PT" sz="1600" dirty="0" smtClean="0">
                <a:latin typeface="Maiandra GD" pitchFamily="34" charset="0"/>
              </a:rPr>
              <a:t>), se pretende uma só tecla </a:t>
            </a:r>
          </a:p>
          <a:p>
            <a:pPr marL="342900" indent="-342900"/>
            <a:r>
              <a:rPr lang="pt-PT" sz="1600" dirty="0" smtClean="0">
                <a:latin typeface="Maiandra GD" pitchFamily="34" charset="0"/>
              </a:rPr>
              <a:t>premida, por isso tem-se uma só tecla activa em </a:t>
            </a:r>
            <a:r>
              <a:rPr lang="pt-PT" sz="1600" dirty="0" err="1" smtClean="0">
                <a:latin typeface="Maiandra GD" pitchFamily="34" charset="0"/>
              </a:rPr>
              <a:t>Low</a:t>
            </a:r>
            <a:r>
              <a:rPr lang="pt-PT" sz="1600" dirty="0" smtClean="0">
                <a:latin typeface="Maiandra GD" pitchFamily="34" charset="0"/>
              </a:rPr>
              <a:t> (0), estando as outras </a:t>
            </a:r>
          </a:p>
          <a:p>
            <a:pPr marL="342900" indent="-342900"/>
            <a:r>
              <a:rPr lang="pt-PT" sz="1600" dirty="0" smtClean="0">
                <a:latin typeface="Maiandra GD" pitchFamily="34" charset="0"/>
              </a:rPr>
              <a:t>em </a:t>
            </a:r>
            <a:r>
              <a:rPr lang="pt-PT" sz="1600" dirty="0" err="1" smtClean="0">
                <a:latin typeface="Maiandra GD" pitchFamily="34" charset="0"/>
              </a:rPr>
              <a:t>Low</a:t>
            </a:r>
            <a:r>
              <a:rPr lang="pt-PT" sz="1600" dirty="0" smtClean="0">
                <a:latin typeface="Maiandra GD" pitchFamily="34" charset="0"/>
              </a:rPr>
              <a:t> (1).</a:t>
            </a:r>
          </a:p>
          <a:p>
            <a:pPr marL="342900" indent="-342900"/>
            <a:r>
              <a:rPr lang="pt-PT" sz="1600" dirty="0" smtClean="0">
                <a:latin typeface="Maiandra GD" pitchFamily="34" charset="0"/>
              </a:rPr>
              <a:t>A codificação das variáveis de saída pode ser igual:  </a:t>
            </a:r>
            <a:r>
              <a:rPr lang="pt-PT" sz="1600" dirty="0" smtClean="0">
                <a:solidFill>
                  <a:srgbClr val="FFC000"/>
                </a:solidFill>
              </a:rPr>
              <a:t>Z</a:t>
            </a:r>
            <a:r>
              <a:rPr lang="pt-PT" sz="1600" baseline="-25000" dirty="0" smtClean="0">
                <a:solidFill>
                  <a:srgbClr val="FFC000"/>
                </a:solidFill>
                <a:latin typeface="Maiandra GD" pitchFamily="34" charset="0"/>
              </a:rPr>
              <a:t>0</a:t>
            </a:r>
            <a:r>
              <a:rPr lang="pt-PT" sz="1600" dirty="0" smtClean="0">
                <a:solidFill>
                  <a:srgbClr val="FFC000"/>
                </a:solidFill>
              </a:rPr>
              <a:t> =0 </a:t>
            </a:r>
            <a:r>
              <a:rPr lang="pt-PT" sz="1600" dirty="0" smtClean="0">
                <a:latin typeface="Maiandra GD" pitchFamily="34" charset="0"/>
              </a:rPr>
              <a:t>e </a:t>
            </a:r>
            <a:r>
              <a:rPr lang="pt-PT" sz="1600" dirty="0" smtClean="0">
                <a:solidFill>
                  <a:srgbClr val="FFC000"/>
                </a:solidFill>
              </a:rPr>
              <a:t>Z</a:t>
            </a:r>
            <a:r>
              <a:rPr lang="pt-PT" sz="1600" baseline="-25000" dirty="0" smtClean="0">
                <a:solidFill>
                  <a:srgbClr val="FFC000"/>
                </a:solidFill>
                <a:latin typeface="Maiandra GD" pitchFamily="34" charset="0"/>
              </a:rPr>
              <a:t>1</a:t>
            </a:r>
            <a:r>
              <a:rPr lang="pt-PT" sz="1600" dirty="0" smtClean="0">
                <a:solidFill>
                  <a:srgbClr val="FFC000"/>
                </a:solidFill>
                <a:latin typeface="Maiandra GD" pitchFamily="34" charset="0"/>
              </a:rPr>
              <a:t> =0  </a:t>
            </a:r>
            <a:r>
              <a:rPr lang="pt-PT" sz="1600" dirty="0" smtClean="0">
                <a:latin typeface="Maiandra GD" pitchFamily="34" charset="0"/>
              </a:rPr>
              <a:t>para </a:t>
            </a:r>
            <a:r>
              <a:rPr lang="pt-PT" sz="1600" dirty="0" smtClean="0">
                <a:solidFill>
                  <a:srgbClr val="0070C0"/>
                </a:solidFill>
                <a:latin typeface="Maiandra GD" pitchFamily="34" charset="0"/>
              </a:rPr>
              <a:t>I</a:t>
            </a:r>
            <a:r>
              <a:rPr lang="pt-PT" sz="1600" dirty="0" smtClean="0">
                <a:latin typeface="Maiandra GD" pitchFamily="34" charset="0"/>
              </a:rPr>
              <a:t>, </a:t>
            </a:r>
            <a:r>
              <a:rPr lang="pt-PT" sz="1600" dirty="0" smtClean="0">
                <a:solidFill>
                  <a:srgbClr val="FFC000"/>
                </a:solidFill>
              </a:rPr>
              <a:t>Z</a:t>
            </a:r>
            <a:r>
              <a:rPr lang="pt-PT" sz="1600" baseline="-25000" dirty="0" smtClean="0">
                <a:solidFill>
                  <a:srgbClr val="FFC000"/>
                </a:solidFill>
                <a:latin typeface="Maiandra GD" pitchFamily="34" charset="0"/>
              </a:rPr>
              <a:t>0</a:t>
            </a:r>
            <a:r>
              <a:rPr lang="pt-PT" sz="1600" dirty="0" smtClean="0">
                <a:solidFill>
                  <a:srgbClr val="FFC000"/>
                </a:solidFill>
              </a:rPr>
              <a:t> </a:t>
            </a:r>
          </a:p>
          <a:p>
            <a:pPr marL="342900" indent="-342900"/>
            <a:r>
              <a:rPr lang="pt-PT" sz="1600" dirty="0" smtClean="0">
                <a:solidFill>
                  <a:srgbClr val="FFC000"/>
                </a:solidFill>
              </a:rPr>
              <a:t>=0 </a:t>
            </a:r>
            <a:r>
              <a:rPr lang="pt-PT" sz="1600" dirty="0" smtClean="0">
                <a:latin typeface="Maiandra GD" pitchFamily="34" charset="0"/>
              </a:rPr>
              <a:t>e </a:t>
            </a:r>
            <a:r>
              <a:rPr lang="pt-PT" sz="1600" dirty="0" smtClean="0">
                <a:solidFill>
                  <a:srgbClr val="FFC000"/>
                </a:solidFill>
              </a:rPr>
              <a:t>Z</a:t>
            </a:r>
            <a:r>
              <a:rPr lang="pt-PT" sz="1600" baseline="-25000" dirty="0" smtClean="0">
                <a:solidFill>
                  <a:srgbClr val="FFC000"/>
                </a:solidFill>
                <a:latin typeface="Maiandra GD" pitchFamily="34" charset="0"/>
              </a:rPr>
              <a:t>1</a:t>
            </a:r>
            <a:r>
              <a:rPr lang="pt-PT" sz="1600" dirty="0" smtClean="0">
                <a:solidFill>
                  <a:srgbClr val="FFC000"/>
                </a:solidFill>
              </a:rPr>
              <a:t> =1 </a:t>
            </a:r>
            <a:r>
              <a:rPr lang="pt-PT" sz="1600" dirty="0" smtClean="0">
                <a:latin typeface="Maiandra GD" pitchFamily="34" charset="0"/>
              </a:rPr>
              <a:t>para  </a:t>
            </a:r>
            <a:r>
              <a:rPr lang="pt-PT" sz="1600" dirty="0" smtClean="0">
                <a:solidFill>
                  <a:srgbClr val="0070C0"/>
                </a:solidFill>
                <a:latin typeface="Maiandra GD" pitchFamily="34" charset="0"/>
              </a:rPr>
              <a:t>G</a:t>
            </a:r>
            <a:r>
              <a:rPr lang="pt-PT" sz="1600" dirty="0" smtClean="0">
                <a:solidFill>
                  <a:schemeClr val="tx1"/>
                </a:solidFill>
                <a:latin typeface="Maiandra GD" pitchFamily="34" charset="0"/>
              </a:rPr>
              <a:t>,</a:t>
            </a:r>
            <a:r>
              <a:rPr lang="pt-PT" sz="1600" dirty="0" smtClean="0">
                <a:latin typeface="Maiandra GD" pitchFamily="34" charset="0"/>
              </a:rPr>
              <a:t> </a:t>
            </a:r>
            <a:r>
              <a:rPr lang="pt-PT" sz="1600" dirty="0" smtClean="0">
                <a:solidFill>
                  <a:srgbClr val="FFC000"/>
                </a:solidFill>
              </a:rPr>
              <a:t>Z</a:t>
            </a:r>
            <a:r>
              <a:rPr lang="pt-PT" sz="1600" baseline="-25000" dirty="0" smtClean="0">
                <a:solidFill>
                  <a:srgbClr val="FFC000"/>
                </a:solidFill>
                <a:latin typeface="Maiandra GD" pitchFamily="34" charset="0"/>
              </a:rPr>
              <a:t>0</a:t>
            </a:r>
            <a:r>
              <a:rPr lang="pt-PT" sz="1600" dirty="0" smtClean="0">
                <a:solidFill>
                  <a:srgbClr val="FFC000"/>
                </a:solidFill>
              </a:rPr>
              <a:t> =1 </a:t>
            </a:r>
            <a:r>
              <a:rPr lang="pt-PT" sz="1600" dirty="0" smtClean="0">
                <a:latin typeface="Maiandra GD" pitchFamily="34" charset="0"/>
              </a:rPr>
              <a:t>e </a:t>
            </a:r>
            <a:r>
              <a:rPr lang="pt-PT" sz="1600" dirty="0" smtClean="0">
                <a:solidFill>
                  <a:srgbClr val="FFC000"/>
                </a:solidFill>
              </a:rPr>
              <a:t>Z</a:t>
            </a:r>
            <a:r>
              <a:rPr lang="pt-PT" sz="1600" baseline="-25000" dirty="0" smtClean="0">
                <a:solidFill>
                  <a:srgbClr val="FFC000"/>
                </a:solidFill>
                <a:latin typeface="Maiandra GD" pitchFamily="34" charset="0"/>
              </a:rPr>
              <a:t>1</a:t>
            </a:r>
            <a:r>
              <a:rPr lang="pt-PT" sz="1600" dirty="0" smtClean="0">
                <a:solidFill>
                  <a:srgbClr val="FFC000"/>
                </a:solidFill>
              </a:rPr>
              <a:t> =0 </a:t>
            </a:r>
            <a:r>
              <a:rPr lang="pt-PT" sz="1600" dirty="0" smtClean="0">
                <a:latin typeface="Maiandra GD" pitchFamily="34" charset="0"/>
              </a:rPr>
              <a:t>para </a:t>
            </a:r>
            <a:r>
              <a:rPr lang="pt-PT" sz="1600" dirty="0" smtClean="0">
                <a:solidFill>
                  <a:srgbClr val="0070C0"/>
                </a:solidFill>
                <a:latin typeface="Maiandra GD" pitchFamily="34" charset="0"/>
              </a:rPr>
              <a:t>O</a:t>
            </a:r>
            <a:r>
              <a:rPr lang="pt-PT" sz="1600" dirty="0" smtClean="0">
                <a:latin typeface="Maiandra GD" pitchFamily="34" charset="0"/>
              </a:rPr>
              <a:t> e </a:t>
            </a:r>
            <a:r>
              <a:rPr lang="pt-PT" sz="1600" dirty="0" smtClean="0">
                <a:solidFill>
                  <a:srgbClr val="FFC000"/>
                </a:solidFill>
              </a:rPr>
              <a:t>Z</a:t>
            </a:r>
            <a:r>
              <a:rPr lang="pt-PT" sz="1600" baseline="-25000" dirty="0" smtClean="0">
                <a:solidFill>
                  <a:srgbClr val="FFC000"/>
                </a:solidFill>
                <a:latin typeface="Maiandra GD" pitchFamily="34" charset="0"/>
              </a:rPr>
              <a:t>0</a:t>
            </a:r>
            <a:r>
              <a:rPr lang="pt-PT" sz="1600" dirty="0" smtClean="0">
                <a:latin typeface="Maiandra GD" pitchFamily="34" charset="0"/>
              </a:rPr>
              <a:t> </a:t>
            </a:r>
            <a:r>
              <a:rPr lang="pt-PT" sz="1600" dirty="0" smtClean="0">
                <a:solidFill>
                  <a:srgbClr val="FFC000"/>
                </a:solidFill>
              </a:rPr>
              <a:t>=1 </a:t>
            </a:r>
            <a:r>
              <a:rPr lang="pt-PT" sz="1600" dirty="0" smtClean="0">
                <a:latin typeface="Maiandra GD" pitchFamily="34" charset="0"/>
              </a:rPr>
              <a:t>e </a:t>
            </a:r>
            <a:r>
              <a:rPr lang="pt-PT" sz="1600" dirty="0" smtClean="0">
                <a:solidFill>
                  <a:srgbClr val="FFC000"/>
                </a:solidFill>
              </a:rPr>
              <a:t>Z</a:t>
            </a:r>
            <a:r>
              <a:rPr lang="pt-PT" sz="1600" baseline="-25000" dirty="0" smtClean="0">
                <a:solidFill>
                  <a:srgbClr val="FFC000"/>
                </a:solidFill>
                <a:latin typeface="Maiandra GD" pitchFamily="34" charset="0"/>
              </a:rPr>
              <a:t>1</a:t>
            </a:r>
            <a:r>
              <a:rPr lang="pt-PT" sz="1600" dirty="0" smtClean="0">
                <a:solidFill>
                  <a:srgbClr val="FFC000"/>
                </a:solidFill>
              </a:rPr>
              <a:t> =1 </a:t>
            </a:r>
            <a:r>
              <a:rPr lang="pt-PT" sz="1600" dirty="0" smtClean="0">
                <a:latin typeface="Maiandra GD" pitchFamily="34" charset="0"/>
              </a:rPr>
              <a:t>para </a:t>
            </a:r>
            <a:r>
              <a:rPr lang="pt-PT" sz="1600" dirty="0" smtClean="0">
                <a:solidFill>
                  <a:srgbClr val="0070C0"/>
                </a:solidFill>
                <a:latin typeface="Maiandra GD" pitchFamily="34" charset="0"/>
              </a:rPr>
              <a:t>R .</a:t>
            </a:r>
            <a:endParaRPr lang="pt-PT" sz="1600" dirty="0" smtClean="0">
              <a:solidFill>
                <a:srgbClr val="0070C0"/>
              </a:solidFill>
            </a:endParaRPr>
          </a:p>
          <a:p>
            <a:pPr marL="342900" indent="-342900"/>
            <a:endParaRPr lang="pt-PT" sz="1600" dirty="0" smtClean="0">
              <a:latin typeface="Maiandra GD" pitchFamily="34" charset="0"/>
            </a:endParaRPr>
          </a:p>
        </p:txBody>
      </p: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1357290" y="1560196"/>
          <a:ext cx="642942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1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15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1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15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15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3846">
                <a:tc gridSpan="4"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Entradas</a:t>
                      </a:r>
                      <a:endParaRPr lang="pt-PT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Saídas</a:t>
                      </a:r>
                      <a:endParaRPr lang="pt-PT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846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I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G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O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R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Z</a:t>
                      </a:r>
                      <a:r>
                        <a:rPr lang="pt-PT" sz="1600" baseline="-25000" dirty="0" smtClean="0">
                          <a:latin typeface="Maiandra GD" pitchFamily="34" charset="0"/>
                        </a:rPr>
                        <a:t>0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Z</a:t>
                      </a:r>
                      <a:r>
                        <a:rPr lang="pt-PT" sz="1600" baseline="-25000" dirty="0" smtClean="0">
                          <a:latin typeface="Maiandra GD" pitchFamily="34" charset="0"/>
                        </a:rPr>
                        <a:t>1</a:t>
                      </a:r>
                      <a:endParaRPr lang="pt-P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846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</a:t>
                      </a:r>
                      <a:endParaRPr lang="pt-P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846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pt-P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846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</a:t>
                      </a:r>
                      <a:endParaRPr lang="pt-P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846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pt-P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214290"/>
            <a:ext cx="8858280" cy="785818"/>
          </a:xfrm>
          <a:prstGeom prst="rect">
            <a:avLst/>
          </a:prstGeom>
          <a:solidFill>
            <a:srgbClr val="DBE5F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1027" name="Oval 3"/>
          <p:cNvSpPr>
            <a:spLocks noChangeArrowheads="1"/>
          </p:cNvSpPr>
          <p:nvPr/>
        </p:nvSpPr>
        <p:spPr bwMode="auto">
          <a:xfrm>
            <a:off x="8694777" y="-209561"/>
            <a:ext cx="735007" cy="1638297"/>
          </a:xfrm>
          <a:prstGeom prst="ellipse">
            <a:avLst/>
          </a:prstGeom>
          <a:solidFill>
            <a:srgbClr val="DBE5F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7" name="CaixaDeTexto 6"/>
          <p:cNvSpPr txBox="1"/>
          <p:nvPr/>
        </p:nvSpPr>
        <p:spPr>
          <a:xfrm>
            <a:off x="785786" y="1148065"/>
            <a:ext cx="7858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PT" dirty="0" smtClean="0">
              <a:latin typeface="Maiandra GD" pitchFamily="34" charset="0"/>
            </a:endParaRPr>
          </a:p>
          <a:p>
            <a:pPr algn="just"/>
            <a:endParaRPr lang="pt-PT" dirty="0">
              <a:latin typeface="Maiandra GD" pitchFamily="34" charset="0"/>
            </a:endParaRPr>
          </a:p>
          <a:p>
            <a:pPr algn="just"/>
            <a:endParaRPr lang="pt-PT" dirty="0" smtClean="0">
              <a:latin typeface="Maiandra GD" pitchFamily="34" charset="0"/>
            </a:endParaRPr>
          </a:p>
          <a:p>
            <a:pPr algn="just"/>
            <a:endParaRPr lang="pt-PT" dirty="0">
              <a:latin typeface="Maiandra GD" pitchFamily="34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1214414" y="1071546"/>
            <a:ext cx="6572296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/>
            <a:r>
              <a:rPr lang="pt-PT" dirty="0" smtClean="0">
                <a:latin typeface="Maiandra GD" pitchFamily="34" charset="0"/>
              </a:rPr>
              <a:t>5. Explicitação das expressões booleanas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1214414" y="1525020"/>
            <a:ext cx="7072362" cy="47705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pt-PT" sz="1600" dirty="0" smtClean="0">
                <a:latin typeface="Maiandra GD" pitchFamily="34" charset="0"/>
              </a:rPr>
              <a:t>Quando as variáveis de entrada e de saída são activas em </a:t>
            </a:r>
            <a:r>
              <a:rPr lang="pt-PT" sz="1600" dirty="0" err="1" smtClean="0">
                <a:latin typeface="Maiandra GD" pitchFamily="34" charset="0"/>
              </a:rPr>
              <a:t>High</a:t>
            </a:r>
            <a:r>
              <a:rPr lang="pt-PT" sz="1600" dirty="0" smtClean="0">
                <a:latin typeface="Maiandra GD" pitchFamily="34" charset="0"/>
              </a:rPr>
              <a:t> (</a:t>
            </a:r>
            <a:r>
              <a:rPr lang="pt-PT" sz="1600" dirty="0" err="1" smtClean="0">
                <a:latin typeface="Maiandra GD" pitchFamily="34" charset="0"/>
              </a:rPr>
              <a:t>High-High</a:t>
            </a:r>
            <a:r>
              <a:rPr lang="pt-PT" sz="1600" dirty="0" smtClean="0">
                <a:latin typeface="Maiandra GD" pitchFamily="34" charset="0"/>
              </a:rPr>
              <a:t>) as expressões finais das variáveis de saída são disjunções das variáveis de entrada activadas e </a:t>
            </a:r>
            <a:r>
              <a:rPr lang="pt-PT" sz="1600" dirty="0" err="1" smtClean="0">
                <a:latin typeface="Maiandra GD" pitchFamily="34" charset="0"/>
              </a:rPr>
              <a:t>não-complementadas</a:t>
            </a:r>
            <a:r>
              <a:rPr lang="pt-PT" sz="1600" dirty="0" smtClean="0">
                <a:latin typeface="Maiandra GD" pitchFamily="34" charset="0"/>
              </a:rPr>
              <a:t>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pt-PT" sz="1600" dirty="0" smtClean="0">
                <a:latin typeface="Maiandra GD" pitchFamily="34" charset="0"/>
              </a:rPr>
              <a:t>Quando as entradas são activas em </a:t>
            </a:r>
            <a:r>
              <a:rPr lang="pt-PT" sz="1600" dirty="0" err="1" smtClean="0">
                <a:latin typeface="Maiandra GD" pitchFamily="34" charset="0"/>
              </a:rPr>
              <a:t>High</a:t>
            </a:r>
            <a:r>
              <a:rPr lang="pt-PT" sz="1600" dirty="0" smtClean="0">
                <a:latin typeface="Maiandra GD" pitchFamily="34" charset="0"/>
              </a:rPr>
              <a:t> e as saídas activas em </a:t>
            </a:r>
            <a:r>
              <a:rPr lang="pt-PT" sz="1600" dirty="0" err="1" smtClean="0">
                <a:latin typeface="Maiandra GD" pitchFamily="34" charset="0"/>
              </a:rPr>
              <a:t>Low</a:t>
            </a:r>
            <a:r>
              <a:rPr lang="pt-PT" sz="1600" dirty="0" smtClean="0">
                <a:latin typeface="Maiandra GD" pitchFamily="34" charset="0"/>
              </a:rPr>
              <a:t> (</a:t>
            </a:r>
            <a:r>
              <a:rPr lang="pt-PT" sz="1600" dirty="0" err="1" smtClean="0">
                <a:latin typeface="Maiandra GD" pitchFamily="34" charset="0"/>
              </a:rPr>
              <a:t>High-Low</a:t>
            </a:r>
            <a:r>
              <a:rPr lang="pt-PT" sz="1600" dirty="0" smtClean="0">
                <a:latin typeface="Maiandra GD" pitchFamily="34" charset="0"/>
              </a:rPr>
              <a:t>) essas expressões são conjunções de variáveis activadas e complementadas.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pt-PT" sz="1600" dirty="0" smtClean="0">
                <a:latin typeface="Maiandra GD" pitchFamily="34" charset="0"/>
              </a:rPr>
              <a:t>Quando as entradas são activas em </a:t>
            </a:r>
            <a:r>
              <a:rPr lang="pt-PT" sz="1600" dirty="0" err="1" smtClean="0">
                <a:latin typeface="Maiandra GD" pitchFamily="34" charset="0"/>
              </a:rPr>
              <a:t>Low</a:t>
            </a:r>
            <a:r>
              <a:rPr lang="pt-PT" sz="1600" dirty="0" smtClean="0">
                <a:latin typeface="Maiandra GD" pitchFamily="34" charset="0"/>
              </a:rPr>
              <a:t> e as saídas em </a:t>
            </a:r>
            <a:r>
              <a:rPr lang="pt-PT" sz="1600" dirty="0" err="1" smtClean="0">
                <a:latin typeface="Maiandra GD" pitchFamily="34" charset="0"/>
              </a:rPr>
              <a:t>Low</a:t>
            </a:r>
            <a:r>
              <a:rPr lang="pt-PT" sz="1600" dirty="0" smtClean="0">
                <a:latin typeface="Maiandra GD" pitchFamily="34" charset="0"/>
              </a:rPr>
              <a:t> (</a:t>
            </a:r>
            <a:r>
              <a:rPr lang="pt-PT" sz="1600" dirty="0" err="1" smtClean="0">
                <a:latin typeface="Maiandra GD" pitchFamily="34" charset="0"/>
              </a:rPr>
              <a:t>Low-Low</a:t>
            </a:r>
            <a:r>
              <a:rPr lang="pt-PT" sz="1600" dirty="0" smtClean="0">
                <a:latin typeface="Maiandra GD" pitchFamily="34" charset="0"/>
              </a:rPr>
              <a:t>) as expressões são conjunções das variáveis activadas e </a:t>
            </a:r>
            <a:r>
              <a:rPr lang="pt-PT" sz="1600" dirty="0" err="1" smtClean="0">
                <a:latin typeface="Maiandra GD" pitchFamily="34" charset="0"/>
              </a:rPr>
              <a:t>não-complementadas</a:t>
            </a:r>
            <a:r>
              <a:rPr lang="pt-PT" sz="1600" dirty="0" smtClean="0">
                <a:latin typeface="Maiandra GD" pitchFamily="34" charset="0"/>
              </a:rPr>
              <a:t>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pt-PT" sz="1600" dirty="0" smtClean="0">
                <a:latin typeface="Maiandra GD" pitchFamily="34" charset="0"/>
              </a:rPr>
              <a:t>Quando as entradas são activas em </a:t>
            </a:r>
            <a:r>
              <a:rPr lang="pt-PT" sz="1600" dirty="0" err="1" smtClean="0">
                <a:latin typeface="Maiandra GD" pitchFamily="34" charset="0"/>
              </a:rPr>
              <a:t>Low</a:t>
            </a:r>
            <a:r>
              <a:rPr lang="pt-PT" sz="1600" dirty="0" smtClean="0">
                <a:latin typeface="Maiandra GD" pitchFamily="34" charset="0"/>
              </a:rPr>
              <a:t> e as saídas activas em </a:t>
            </a:r>
            <a:r>
              <a:rPr lang="pt-PT" sz="1600" dirty="0" err="1" smtClean="0">
                <a:latin typeface="Maiandra GD" pitchFamily="34" charset="0"/>
              </a:rPr>
              <a:t>High</a:t>
            </a:r>
            <a:r>
              <a:rPr lang="pt-PT" sz="1600" dirty="0" smtClean="0">
                <a:latin typeface="Maiandra GD" pitchFamily="34" charset="0"/>
              </a:rPr>
              <a:t> (</a:t>
            </a:r>
            <a:r>
              <a:rPr lang="pt-PT" sz="1600" dirty="0" err="1" smtClean="0">
                <a:latin typeface="Maiandra GD" pitchFamily="34" charset="0"/>
              </a:rPr>
              <a:t>Low-High</a:t>
            </a:r>
            <a:r>
              <a:rPr lang="pt-PT" sz="1600" dirty="0" smtClean="0">
                <a:latin typeface="Maiandra GD" pitchFamily="34" charset="0"/>
              </a:rPr>
              <a:t>) as expressões finais são disjunções de variáveis complementadas.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pt-PT" sz="1600" dirty="0" smtClean="0">
              <a:latin typeface="Maiandra GD" pitchFamily="34" charset="0"/>
            </a:endParaRPr>
          </a:p>
          <a:p>
            <a:pPr marL="342900" indent="-342900" algn="just"/>
            <a:r>
              <a:rPr lang="pt-PT" sz="1600" dirty="0" smtClean="0">
                <a:latin typeface="Maiandra GD" pitchFamily="34" charset="0"/>
              </a:rPr>
              <a:t>Voltando ao nosso exemplo (IGOR), teremos as seguintes expressões para os </a:t>
            </a:r>
          </a:p>
          <a:p>
            <a:pPr marL="342900" indent="-342900" algn="just"/>
            <a:r>
              <a:rPr lang="pt-PT" sz="1600" dirty="0" smtClean="0">
                <a:latin typeface="Maiandra GD" pitchFamily="34" charset="0"/>
              </a:rPr>
              <a:t>seguintes casos:</a:t>
            </a:r>
          </a:p>
          <a:p>
            <a:pPr marL="342900" indent="-342900" algn="just">
              <a:buAutoNum type="alphaLcParenR"/>
            </a:pPr>
            <a:r>
              <a:rPr lang="pt-PT" sz="1600" dirty="0" err="1" smtClean="0">
                <a:latin typeface="Maiandra GD" pitchFamily="34" charset="0"/>
              </a:rPr>
              <a:t>High-High</a:t>
            </a:r>
            <a:r>
              <a:rPr lang="pt-PT" sz="1600" dirty="0" smtClean="0">
                <a:latin typeface="Maiandra GD" pitchFamily="34" charset="0"/>
              </a:rPr>
              <a:t>: </a:t>
            </a:r>
            <a:r>
              <a:rPr lang="pt-PT" sz="1600" dirty="0" smtClean="0">
                <a:solidFill>
                  <a:schemeClr val="tx1"/>
                </a:solidFill>
              </a:rPr>
              <a:t>Z</a:t>
            </a:r>
            <a:r>
              <a:rPr lang="pt-PT" sz="1600" baseline="-25000" dirty="0" smtClean="0">
                <a:solidFill>
                  <a:schemeClr val="tx1"/>
                </a:solidFill>
                <a:latin typeface="Maiandra GD" pitchFamily="34" charset="0"/>
              </a:rPr>
              <a:t>0</a:t>
            </a:r>
            <a:r>
              <a:rPr lang="pt-PT" sz="1600" dirty="0" smtClean="0">
                <a:latin typeface="Maiandra GD" pitchFamily="34" charset="0"/>
              </a:rPr>
              <a:t>=</a:t>
            </a:r>
            <a:r>
              <a:rPr lang="pt-PT" sz="1600" baseline="-25000" dirty="0" smtClean="0">
                <a:solidFill>
                  <a:srgbClr val="FFC000"/>
                </a:solidFill>
                <a:latin typeface="Maiandra GD" pitchFamily="34" charset="0"/>
              </a:rPr>
              <a:t> </a:t>
            </a:r>
            <a:r>
              <a:rPr lang="pt-PT" sz="1600" dirty="0" smtClean="0">
                <a:latin typeface="Maiandra GD" pitchFamily="34" charset="0"/>
              </a:rPr>
              <a:t>O+R  e    </a:t>
            </a:r>
            <a:r>
              <a:rPr lang="pt-PT" sz="1600" dirty="0" smtClean="0">
                <a:solidFill>
                  <a:schemeClr val="tx1"/>
                </a:solidFill>
              </a:rPr>
              <a:t>Z</a:t>
            </a:r>
            <a:r>
              <a:rPr lang="pt-PT" sz="1600" baseline="-25000" dirty="0" smtClean="0">
                <a:solidFill>
                  <a:schemeClr val="tx1"/>
                </a:solidFill>
                <a:latin typeface="Maiandra GD" pitchFamily="34" charset="0"/>
              </a:rPr>
              <a:t>1</a:t>
            </a:r>
            <a:r>
              <a:rPr lang="pt-PT" sz="1600" dirty="0" smtClean="0">
                <a:latin typeface="Maiandra GD" pitchFamily="34" charset="0"/>
              </a:rPr>
              <a:t>=</a:t>
            </a:r>
            <a:r>
              <a:rPr lang="pt-PT" sz="1600" baseline="-25000" dirty="0" smtClean="0">
                <a:solidFill>
                  <a:srgbClr val="FFC000"/>
                </a:solidFill>
                <a:latin typeface="Maiandra GD" pitchFamily="34" charset="0"/>
              </a:rPr>
              <a:t> </a:t>
            </a:r>
            <a:r>
              <a:rPr lang="pt-PT" sz="1600" dirty="0" smtClean="0">
                <a:latin typeface="Maiandra GD" pitchFamily="34" charset="0"/>
              </a:rPr>
              <a:t>G+R </a:t>
            </a:r>
          </a:p>
          <a:p>
            <a:pPr marL="342900" indent="-342900" algn="just">
              <a:buAutoNum type="alphaLcParenR"/>
            </a:pPr>
            <a:r>
              <a:rPr lang="pt-PT" sz="1600" dirty="0" err="1" smtClean="0">
                <a:latin typeface="Maiandra GD" pitchFamily="34" charset="0"/>
              </a:rPr>
              <a:t>Low-Low</a:t>
            </a:r>
            <a:r>
              <a:rPr lang="pt-PT" sz="1600" dirty="0" smtClean="0">
                <a:latin typeface="Maiandra GD" pitchFamily="34" charset="0"/>
              </a:rPr>
              <a:t>:   </a:t>
            </a:r>
            <a:r>
              <a:rPr lang="pt-PT" sz="1600" dirty="0" smtClean="0">
                <a:solidFill>
                  <a:schemeClr val="tx1"/>
                </a:solidFill>
              </a:rPr>
              <a:t>Z</a:t>
            </a:r>
            <a:r>
              <a:rPr lang="pt-PT" sz="1600" baseline="-25000" dirty="0" smtClean="0">
                <a:solidFill>
                  <a:schemeClr val="tx1"/>
                </a:solidFill>
                <a:latin typeface="Maiandra GD" pitchFamily="34" charset="0"/>
              </a:rPr>
              <a:t>0</a:t>
            </a:r>
            <a:r>
              <a:rPr lang="pt-PT" sz="1600" dirty="0" smtClean="0">
                <a:latin typeface="Maiandra GD" pitchFamily="34" charset="0"/>
              </a:rPr>
              <a:t>=</a:t>
            </a:r>
            <a:r>
              <a:rPr lang="pt-PT" sz="1600" baseline="-25000" dirty="0" smtClean="0">
                <a:solidFill>
                  <a:srgbClr val="FFC000"/>
                </a:solidFill>
                <a:latin typeface="Maiandra GD" pitchFamily="34" charset="0"/>
              </a:rPr>
              <a:t> </a:t>
            </a:r>
            <a:r>
              <a:rPr lang="pt-PT" sz="1600" dirty="0" smtClean="0">
                <a:latin typeface="Maiandra GD" pitchFamily="34" charset="0"/>
              </a:rPr>
              <a:t>I.G     e   </a:t>
            </a:r>
            <a:r>
              <a:rPr lang="pt-PT" sz="1600" dirty="0" smtClean="0">
                <a:solidFill>
                  <a:schemeClr val="tx1"/>
                </a:solidFill>
              </a:rPr>
              <a:t>Z</a:t>
            </a:r>
            <a:r>
              <a:rPr lang="pt-PT" sz="1600" baseline="-25000" dirty="0" smtClean="0">
                <a:solidFill>
                  <a:schemeClr val="tx1"/>
                </a:solidFill>
                <a:latin typeface="Maiandra GD" pitchFamily="34" charset="0"/>
              </a:rPr>
              <a:t>1</a:t>
            </a:r>
            <a:r>
              <a:rPr lang="pt-PT" sz="1600" dirty="0" smtClean="0">
                <a:latin typeface="Maiandra GD" pitchFamily="34" charset="0"/>
              </a:rPr>
              <a:t>=</a:t>
            </a:r>
            <a:r>
              <a:rPr lang="pt-PT" sz="1600" baseline="-25000" dirty="0" smtClean="0">
                <a:solidFill>
                  <a:srgbClr val="FFC000"/>
                </a:solidFill>
                <a:latin typeface="Maiandra GD" pitchFamily="34" charset="0"/>
              </a:rPr>
              <a:t> </a:t>
            </a:r>
            <a:r>
              <a:rPr lang="pt-PT" sz="1600" dirty="0" smtClean="0">
                <a:latin typeface="Maiandra GD" pitchFamily="34" charset="0"/>
              </a:rPr>
              <a:t>I.O</a:t>
            </a:r>
          </a:p>
          <a:p>
            <a:pPr marL="342900" indent="-342900" algn="just">
              <a:buAutoNum type="alphaLcParenR"/>
            </a:pPr>
            <a:r>
              <a:rPr lang="pt-PT" sz="1600" dirty="0" err="1" smtClean="0">
                <a:latin typeface="Maiandra GD" pitchFamily="34" charset="0"/>
              </a:rPr>
              <a:t>High-Low</a:t>
            </a:r>
            <a:r>
              <a:rPr lang="pt-PT" sz="1600" dirty="0" smtClean="0">
                <a:latin typeface="Maiandra GD" pitchFamily="34" charset="0"/>
              </a:rPr>
              <a:t>:  </a:t>
            </a:r>
            <a:r>
              <a:rPr lang="pt-PT" sz="1600" dirty="0" smtClean="0">
                <a:solidFill>
                  <a:schemeClr val="tx1"/>
                </a:solidFill>
              </a:rPr>
              <a:t>Z</a:t>
            </a:r>
            <a:r>
              <a:rPr lang="pt-PT" sz="1600" baseline="-25000" dirty="0" smtClean="0">
                <a:solidFill>
                  <a:schemeClr val="tx1"/>
                </a:solidFill>
                <a:latin typeface="Maiandra GD" pitchFamily="34" charset="0"/>
              </a:rPr>
              <a:t>0</a:t>
            </a:r>
            <a:r>
              <a:rPr lang="pt-PT" sz="1600" dirty="0" smtClean="0">
                <a:latin typeface="Maiandra GD" pitchFamily="34" charset="0"/>
              </a:rPr>
              <a:t>=</a:t>
            </a:r>
            <a:r>
              <a:rPr lang="pt-PT" sz="1600" baseline="-25000" dirty="0" smtClean="0">
                <a:solidFill>
                  <a:srgbClr val="FFC000"/>
                </a:solidFill>
                <a:latin typeface="Maiandra GD" pitchFamily="34" charset="0"/>
              </a:rPr>
              <a:t>              </a:t>
            </a:r>
            <a:r>
              <a:rPr lang="pt-PT" sz="1600" dirty="0" smtClean="0">
                <a:solidFill>
                  <a:srgbClr val="FFC000"/>
                </a:solidFill>
                <a:latin typeface="Maiandra GD" pitchFamily="34" charset="0"/>
              </a:rPr>
              <a:t> </a:t>
            </a:r>
            <a:r>
              <a:rPr lang="pt-PT" sz="1600" dirty="0" smtClean="0">
                <a:latin typeface="Maiandra GD" pitchFamily="34" charset="0"/>
              </a:rPr>
              <a:t>e   </a:t>
            </a:r>
            <a:r>
              <a:rPr lang="pt-PT" sz="1600" dirty="0" smtClean="0">
                <a:solidFill>
                  <a:schemeClr val="tx1"/>
                </a:solidFill>
              </a:rPr>
              <a:t>Z</a:t>
            </a:r>
            <a:r>
              <a:rPr lang="pt-PT" sz="1600" baseline="-25000" dirty="0" smtClean="0">
                <a:solidFill>
                  <a:schemeClr val="tx1"/>
                </a:solidFill>
                <a:latin typeface="Maiandra GD" pitchFamily="34" charset="0"/>
              </a:rPr>
              <a:t>1</a:t>
            </a:r>
            <a:r>
              <a:rPr lang="pt-PT" sz="1600" dirty="0" smtClean="0">
                <a:latin typeface="Maiandra GD" pitchFamily="34" charset="0"/>
              </a:rPr>
              <a:t>=</a:t>
            </a:r>
            <a:r>
              <a:rPr lang="pt-PT" sz="1600" baseline="-25000" dirty="0" smtClean="0">
                <a:solidFill>
                  <a:srgbClr val="FFC000"/>
                </a:solidFill>
                <a:latin typeface="Maiandra GD" pitchFamily="34" charset="0"/>
              </a:rPr>
              <a:t> </a:t>
            </a:r>
          </a:p>
          <a:p>
            <a:pPr marL="342900" indent="-342900" algn="just">
              <a:buAutoNum type="alphaLcParenR"/>
            </a:pPr>
            <a:r>
              <a:rPr lang="pt-PT" sz="1600" dirty="0" err="1" smtClean="0">
                <a:latin typeface="Maiandra GD" pitchFamily="34" charset="0"/>
              </a:rPr>
              <a:t>Low-High</a:t>
            </a:r>
            <a:r>
              <a:rPr lang="pt-PT" sz="1600" dirty="0" smtClean="0">
                <a:latin typeface="Maiandra GD" pitchFamily="34" charset="0"/>
              </a:rPr>
              <a:t>:  </a:t>
            </a:r>
            <a:r>
              <a:rPr lang="pt-PT" sz="1600" dirty="0" smtClean="0">
                <a:solidFill>
                  <a:schemeClr val="tx1"/>
                </a:solidFill>
              </a:rPr>
              <a:t>Z</a:t>
            </a:r>
            <a:r>
              <a:rPr lang="pt-PT" sz="1600" baseline="-25000" dirty="0" smtClean="0">
                <a:solidFill>
                  <a:schemeClr val="tx1"/>
                </a:solidFill>
                <a:latin typeface="Maiandra GD" pitchFamily="34" charset="0"/>
              </a:rPr>
              <a:t>0</a:t>
            </a:r>
            <a:r>
              <a:rPr lang="pt-PT" sz="1600" dirty="0" smtClean="0">
                <a:latin typeface="Maiandra GD" pitchFamily="34" charset="0"/>
              </a:rPr>
              <a:t>=</a:t>
            </a:r>
            <a:r>
              <a:rPr lang="pt-PT" sz="1600" baseline="-25000" dirty="0" smtClean="0">
                <a:solidFill>
                  <a:srgbClr val="FFC000"/>
                </a:solidFill>
                <a:latin typeface="Maiandra GD" pitchFamily="34" charset="0"/>
              </a:rPr>
              <a:t>              </a:t>
            </a:r>
            <a:r>
              <a:rPr lang="pt-PT" sz="1600" dirty="0" smtClean="0">
                <a:solidFill>
                  <a:srgbClr val="FFC000"/>
                </a:solidFill>
                <a:latin typeface="Maiandra GD" pitchFamily="34" charset="0"/>
              </a:rPr>
              <a:t> </a:t>
            </a:r>
            <a:r>
              <a:rPr lang="pt-PT" sz="1600" dirty="0" smtClean="0">
                <a:latin typeface="Maiandra GD" pitchFamily="34" charset="0"/>
              </a:rPr>
              <a:t>e   </a:t>
            </a:r>
            <a:r>
              <a:rPr lang="pt-PT" sz="1600" dirty="0" smtClean="0">
                <a:solidFill>
                  <a:schemeClr val="tx1"/>
                </a:solidFill>
              </a:rPr>
              <a:t>Z</a:t>
            </a:r>
            <a:r>
              <a:rPr lang="pt-PT" sz="1600" baseline="-25000" dirty="0" smtClean="0">
                <a:solidFill>
                  <a:schemeClr val="tx1"/>
                </a:solidFill>
                <a:latin typeface="Maiandra GD" pitchFamily="34" charset="0"/>
              </a:rPr>
              <a:t>1</a:t>
            </a:r>
            <a:r>
              <a:rPr lang="pt-PT" sz="1600" dirty="0" smtClean="0">
                <a:latin typeface="Maiandra GD" pitchFamily="34" charset="0"/>
              </a:rPr>
              <a:t>=</a:t>
            </a:r>
            <a:r>
              <a:rPr lang="pt-PT" sz="1600" baseline="-25000" dirty="0" smtClean="0">
                <a:solidFill>
                  <a:srgbClr val="FFC000"/>
                </a:solidFill>
                <a:latin typeface="Maiandra GD" pitchFamily="34" charset="0"/>
              </a:rPr>
              <a:t> </a:t>
            </a:r>
            <a:endParaRPr lang="pt-PT" sz="1600" dirty="0" smtClean="0">
              <a:latin typeface="Maiandra GD" pitchFamily="34" charset="0"/>
            </a:endParaRPr>
          </a:p>
        </p:txBody>
      </p:sp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3103554" y="5708650"/>
          <a:ext cx="2540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8" name="Microsoft Equation 3.0" r:id="rId4" imgW="253800" imgH="215640" progId="Equation.3">
                  <p:embed/>
                </p:oleObj>
              </mc:Choice>
              <mc:Fallback>
                <p:oleObj name="Microsoft Equation 3.0" r:id="rId4" imgW="25380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3554" y="5708650"/>
                        <a:ext cx="2540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4246562" y="5715016"/>
          <a:ext cx="2540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9" name="Microsoft Equation 3.0" r:id="rId6" imgW="253800" imgH="215640" progId="Equation.3">
                  <p:embed/>
                </p:oleObj>
              </mc:Choice>
              <mc:Fallback>
                <p:oleObj name="Microsoft Equation 3.0" r:id="rId6" imgW="25380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6562" y="5715016"/>
                        <a:ext cx="2540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6"/>
          <p:cNvGraphicFramePr>
            <a:graphicFrameLocks noChangeAspect="1"/>
          </p:cNvGraphicFramePr>
          <p:nvPr/>
        </p:nvGraphicFramePr>
        <p:xfrm>
          <a:off x="3033713" y="5929313"/>
          <a:ext cx="393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0" name="Microsoft Equation 3.0" r:id="rId8" imgW="393480" imgH="215640" progId="Equation.3">
                  <p:embed/>
                </p:oleObj>
              </mc:Choice>
              <mc:Fallback>
                <p:oleObj name="Microsoft Equation 3.0" r:id="rId8" imgW="393480" imgH="2156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3713" y="5929313"/>
                        <a:ext cx="3937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7" name="Object 7"/>
          <p:cNvGraphicFramePr>
            <a:graphicFrameLocks noChangeAspect="1"/>
          </p:cNvGraphicFramePr>
          <p:nvPr/>
        </p:nvGraphicFramePr>
        <p:xfrm>
          <a:off x="4287838" y="5929330"/>
          <a:ext cx="3556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1" name="Microsoft Equation 3.0" r:id="rId10" imgW="355320" imgH="203040" progId="Equation.3">
                  <p:embed/>
                </p:oleObj>
              </mc:Choice>
              <mc:Fallback>
                <p:oleObj name="Microsoft Equation 3.0" r:id="rId10" imgW="355320" imgH="2030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7838" y="5929330"/>
                        <a:ext cx="3556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214290"/>
            <a:ext cx="8858280" cy="785818"/>
          </a:xfrm>
          <a:prstGeom prst="rect">
            <a:avLst/>
          </a:prstGeom>
          <a:solidFill>
            <a:srgbClr val="DBE5F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1027" name="Oval 3"/>
          <p:cNvSpPr>
            <a:spLocks noChangeArrowheads="1"/>
          </p:cNvSpPr>
          <p:nvPr/>
        </p:nvSpPr>
        <p:spPr bwMode="auto">
          <a:xfrm>
            <a:off x="8694777" y="-209561"/>
            <a:ext cx="735007" cy="1638297"/>
          </a:xfrm>
          <a:prstGeom prst="ellipse">
            <a:avLst/>
          </a:prstGeom>
          <a:solidFill>
            <a:srgbClr val="DBE5F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7" name="CaixaDeTexto 6"/>
          <p:cNvSpPr txBox="1"/>
          <p:nvPr/>
        </p:nvSpPr>
        <p:spPr>
          <a:xfrm>
            <a:off x="785786" y="1148065"/>
            <a:ext cx="7858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PT" dirty="0" smtClean="0">
              <a:latin typeface="Maiandra GD" pitchFamily="34" charset="0"/>
            </a:endParaRPr>
          </a:p>
          <a:p>
            <a:pPr algn="just"/>
            <a:endParaRPr lang="pt-PT" dirty="0">
              <a:latin typeface="Maiandra GD" pitchFamily="34" charset="0"/>
            </a:endParaRPr>
          </a:p>
          <a:p>
            <a:pPr algn="just"/>
            <a:endParaRPr lang="pt-PT" dirty="0" smtClean="0">
              <a:latin typeface="Maiandra GD" pitchFamily="34" charset="0"/>
            </a:endParaRPr>
          </a:p>
          <a:p>
            <a:pPr algn="just"/>
            <a:endParaRPr lang="pt-PT" dirty="0">
              <a:latin typeface="Maiandra GD" pitchFamily="34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1214414" y="1071546"/>
            <a:ext cx="6572296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/>
            <a:r>
              <a:rPr lang="pt-PT" dirty="0" smtClean="0">
                <a:latin typeface="Maiandra GD" pitchFamily="34" charset="0"/>
              </a:rPr>
              <a:t>6. Criação do circuito de implementação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1214414" y="1525020"/>
            <a:ext cx="7072362" cy="47705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just"/>
            <a:r>
              <a:rPr lang="pt-PT" sz="1600" dirty="0" smtClean="0">
                <a:latin typeface="Maiandra GD" pitchFamily="34" charset="0"/>
              </a:rPr>
              <a:t>Para a criação do circuito de implementação, vale converter as expressões </a:t>
            </a:r>
          </a:p>
          <a:p>
            <a:pPr marL="342900" indent="-342900" algn="just"/>
            <a:r>
              <a:rPr lang="pt-PT" sz="1600" dirty="0" err="1" smtClean="0">
                <a:latin typeface="Maiandra GD" pitchFamily="34" charset="0"/>
              </a:rPr>
              <a:t>boolenas</a:t>
            </a:r>
            <a:r>
              <a:rPr lang="pt-PT" sz="1600" dirty="0" smtClean="0">
                <a:latin typeface="Maiandra GD" pitchFamily="34" charset="0"/>
              </a:rPr>
              <a:t> para a forma de esquema  lógico.</a:t>
            </a:r>
          </a:p>
          <a:p>
            <a:pPr marL="342900" indent="-342900" algn="just"/>
            <a:endParaRPr lang="pt-PT" sz="1600" dirty="0" smtClean="0">
              <a:latin typeface="Maiandra GD" pitchFamily="34" charset="0"/>
            </a:endParaRPr>
          </a:p>
          <a:p>
            <a:pPr marL="342900" indent="-342900" algn="just"/>
            <a:r>
              <a:rPr lang="pt-PT" sz="1600" dirty="0" smtClean="0">
                <a:latin typeface="Maiandra GD" pitchFamily="34" charset="0"/>
              </a:rPr>
              <a:t>Façamos então os esquemas do nosso codificador exemplo, nas variantes </a:t>
            </a:r>
          </a:p>
          <a:p>
            <a:pPr marL="342900" indent="-342900" algn="just"/>
            <a:r>
              <a:rPr lang="pt-PT" sz="1600" dirty="0" err="1" smtClean="0">
                <a:latin typeface="Maiandra GD" pitchFamily="34" charset="0"/>
              </a:rPr>
              <a:t>High-High</a:t>
            </a:r>
            <a:r>
              <a:rPr lang="pt-PT" sz="1600" dirty="0" smtClean="0">
                <a:latin typeface="Maiandra GD" pitchFamily="34" charset="0"/>
              </a:rPr>
              <a:t>, </a:t>
            </a:r>
            <a:r>
              <a:rPr lang="pt-PT" sz="1600" dirty="0" err="1" smtClean="0">
                <a:latin typeface="Maiandra GD" pitchFamily="34" charset="0"/>
              </a:rPr>
              <a:t>Low-Low</a:t>
            </a:r>
            <a:r>
              <a:rPr lang="pt-PT" sz="1600" dirty="0" smtClean="0">
                <a:latin typeface="Maiandra GD" pitchFamily="34" charset="0"/>
              </a:rPr>
              <a:t> e </a:t>
            </a:r>
            <a:r>
              <a:rPr lang="pt-PT" sz="1600" dirty="0" err="1" smtClean="0">
                <a:latin typeface="Maiandra GD" pitchFamily="34" charset="0"/>
              </a:rPr>
              <a:t>High-Low</a:t>
            </a:r>
            <a:r>
              <a:rPr lang="pt-PT" sz="1600" dirty="0" smtClean="0">
                <a:latin typeface="Maiandra GD" pitchFamily="34" charset="0"/>
              </a:rPr>
              <a:t> :</a:t>
            </a:r>
          </a:p>
          <a:p>
            <a:pPr marL="342900" indent="-342900" algn="just"/>
            <a:endParaRPr lang="pt-PT" sz="1600" dirty="0" smtClean="0">
              <a:latin typeface="Maiandra GD" pitchFamily="34" charset="0"/>
            </a:endParaRPr>
          </a:p>
          <a:p>
            <a:pPr marL="342900" indent="-342900" algn="just"/>
            <a:r>
              <a:rPr lang="pt-PT" sz="1600" i="1" u="sng" dirty="0" smtClean="0">
                <a:latin typeface="Maiandra GD" pitchFamily="34" charset="0"/>
              </a:rPr>
              <a:t>Esquema do codificador , </a:t>
            </a:r>
            <a:r>
              <a:rPr lang="pt-PT" sz="1600" i="1" u="sng" dirty="0" err="1" smtClean="0">
                <a:latin typeface="Maiandra GD" pitchFamily="34" charset="0"/>
              </a:rPr>
              <a:t>High-High</a:t>
            </a:r>
            <a:r>
              <a:rPr lang="pt-PT" sz="1600" i="1" u="sng" dirty="0" smtClean="0">
                <a:latin typeface="Maiandra GD" pitchFamily="34" charset="0"/>
              </a:rPr>
              <a:t>:</a:t>
            </a:r>
          </a:p>
          <a:p>
            <a:pPr marL="342900" indent="-342900" algn="just"/>
            <a:endParaRPr lang="pt-PT" sz="1600" i="1" u="sng" dirty="0" smtClean="0">
              <a:latin typeface="Maiandra GD" pitchFamily="34" charset="0"/>
            </a:endParaRPr>
          </a:p>
          <a:p>
            <a:pPr marL="342900" indent="-342900" algn="just"/>
            <a:endParaRPr lang="pt-PT" sz="1600" i="1" u="sng" dirty="0" smtClean="0">
              <a:latin typeface="Maiandra GD" pitchFamily="34" charset="0"/>
            </a:endParaRPr>
          </a:p>
          <a:p>
            <a:pPr marL="342900" indent="-342900" algn="just"/>
            <a:endParaRPr lang="pt-PT" sz="1600" i="1" u="sng" dirty="0" smtClean="0">
              <a:latin typeface="Maiandra GD" pitchFamily="34" charset="0"/>
            </a:endParaRPr>
          </a:p>
          <a:p>
            <a:pPr marL="342900" indent="-342900" algn="just"/>
            <a:endParaRPr lang="pt-PT" sz="1600" i="1" u="sng" dirty="0" smtClean="0">
              <a:latin typeface="Maiandra GD" pitchFamily="34" charset="0"/>
            </a:endParaRPr>
          </a:p>
          <a:p>
            <a:pPr marL="342900" indent="-342900" algn="just"/>
            <a:endParaRPr lang="pt-PT" sz="1600" i="1" u="sng" dirty="0" smtClean="0">
              <a:latin typeface="Maiandra GD" pitchFamily="34" charset="0"/>
            </a:endParaRPr>
          </a:p>
          <a:p>
            <a:pPr marL="342900" indent="-342900" algn="just"/>
            <a:endParaRPr lang="pt-PT" sz="1600" i="1" u="sng" dirty="0" smtClean="0">
              <a:latin typeface="Maiandra GD" pitchFamily="34" charset="0"/>
            </a:endParaRPr>
          </a:p>
          <a:p>
            <a:pPr marL="342900" indent="-342900" algn="just"/>
            <a:endParaRPr lang="pt-PT" sz="1600" i="1" u="sng" dirty="0" smtClean="0">
              <a:latin typeface="Maiandra GD" pitchFamily="34" charset="0"/>
            </a:endParaRPr>
          </a:p>
          <a:p>
            <a:pPr marL="342900" indent="-342900" algn="just"/>
            <a:endParaRPr lang="pt-PT" sz="1600" i="1" u="sng" dirty="0" smtClean="0">
              <a:latin typeface="Maiandra GD" pitchFamily="34" charset="0"/>
            </a:endParaRPr>
          </a:p>
          <a:p>
            <a:pPr marL="342900" indent="-342900" algn="just"/>
            <a:endParaRPr lang="pt-PT" sz="1600" i="1" u="sng" dirty="0" smtClean="0">
              <a:latin typeface="Maiandra GD" pitchFamily="34" charset="0"/>
            </a:endParaRPr>
          </a:p>
          <a:p>
            <a:pPr marL="342900" indent="-342900" algn="just"/>
            <a:endParaRPr lang="pt-PT" sz="1600" i="1" u="sng" dirty="0" smtClean="0">
              <a:latin typeface="Maiandra GD" pitchFamily="34" charset="0"/>
            </a:endParaRPr>
          </a:p>
          <a:p>
            <a:pPr marL="342900" indent="-342900" algn="just"/>
            <a:endParaRPr lang="pt-PT" sz="1600" i="1" u="sng" dirty="0" smtClean="0">
              <a:latin typeface="Maiandra GD" pitchFamily="34" charset="0"/>
            </a:endParaRPr>
          </a:p>
          <a:p>
            <a:pPr marL="342900" indent="-342900" algn="just"/>
            <a:endParaRPr lang="pt-PT" sz="1600" i="1" u="sng" dirty="0" smtClean="0">
              <a:latin typeface="Maiandra GD" pitchFamily="34" charset="0"/>
            </a:endParaRPr>
          </a:p>
        </p:txBody>
      </p:sp>
      <p:cxnSp>
        <p:nvCxnSpPr>
          <p:cNvPr id="12" name="Conexão recta 11"/>
          <p:cNvCxnSpPr/>
          <p:nvPr/>
        </p:nvCxnSpPr>
        <p:spPr>
          <a:xfrm rot="5400000">
            <a:off x="1893075" y="3536157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xão recta 13"/>
          <p:cNvCxnSpPr/>
          <p:nvPr/>
        </p:nvCxnSpPr>
        <p:spPr>
          <a:xfrm rot="10800000">
            <a:off x="1928794" y="3714752"/>
            <a:ext cx="142876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xão recta 17"/>
          <p:cNvCxnSpPr/>
          <p:nvPr/>
        </p:nvCxnSpPr>
        <p:spPr>
          <a:xfrm>
            <a:off x="2000232" y="3429000"/>
            <a:ext cx="257176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xão recta 21"/>
          <p:cNvCxnSpPr/>
          <p:nvPr/>
        </p:nvCxnSpPr>
        <p:spPr>
          <a:xfrm rot="5400000">
            <a:off x="4464843" y="3536157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xão recta 23"/>
          <p:cNvCxnSpPr/>
          <p:nvPr/>
        </p:nvCxnSpPr>
        <p:spPr>
          <a:xfrm rot="5400000">
            <a:off x="1857356" y="3714752"/>
            <a:ext cx="142876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xão recta 25"/>
          <p:cNvCxnSpPr/>
          <p:nvPr/>
        </p:nvCxnSpPr>
        <p:spPr>
          <a:xfrm rot="5400000">
            <a:off x="1893869" y="3963991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ângulo 26"/>
          <p:cNvSpPr/>
          <p:nvPr/>
        </p:nvSpPr>
        <p:spPr>
          <a:xfrm>
            <a:off x="1928794" y="4071942"/>
            <a:ext cx="142876" cy="35719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9" name="Conexão recta 28"/>
          <p:cNvCxnSpPr>
            <a:stCxn id="27" idx="2"/>
          </p:cNvCxnSpPr>
          <p:nvPr/>
        </p:nvCxnSpPr>
        <p:spPr>
          <a:xfrm rot="5400000">
            <a:off x="1928794" y="4500570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xão recta 30"/>
          <p:cNvCxnSpPr/>
          <p:nvPr/>
        </p:nvCxnSpPr>
        <p:spPr>
          <a:xfrm>
            <a:off x="2000232" y="4572008"/>
            <a:ext cx="257176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xão recta 32"/>
          <p:cNvCxnSpPr/>
          <p:nvPr/>
        </p:nvCxnSpPr>
        <p:spPr>
          <a:xfrm>
            <a:off x="2000232" y="4000504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xão recta 33"/>
          <p:cNvCxnSpPr/>
          <p:nvPr/>
        </p:nvCxnSpPr>
        <p:spPr>
          <a:xfrm rot="5400000">
            <a:off x="2464579" y="3535363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xão recta 34"/>
          <p:cNvCxnSpPr/>
          <p:nvPr/>
        </p:nvCxnSpPr>
        <p:spPr>
          <a:xfrm rot="10800000">
            <a:off x="2500298" y="3713958"/>
            <a:ext cx="142876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xão recta 35"/>
          <p:cNvCxnSpPr/>
          <p:nvPr/>
        </p:nvCxnSpPr>
        <p:spPr>
          <a:xfrm rot="5400000">
            <a:off x="2428860" y="3713958"/>
            <a:ext cx="142876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xão recta 36"/>
          <p:cNvCxnSpPr/>
          <p:nvPr/>
        </p:nvCxnSpPr>
        <p:spPr>
          <a:xfrm rot="5400000">
            <a:off x="2465373" y="3963197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ângulo 37"/>
          <p:cNvSpPr/>
          <p:nvPr/>
        </p:nvSpPr>
        <p:spPr>
          <a:xfrm>
            <a:off x="2500298" y="4071148"/>
            <a:ext cx="142876" cy="35719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39" name="Conexão recta 38"/>
          <p:cNvCxnSpPr>
            <a:stCxn id="38" idx="2"/>
          </p:cNvCxnSpPr>
          <p:nvPr/>
        </p:nvCxnSpPr>
        <p:spPr>
          <a:xfrm rot="5400000">
            <a:off x="2500298" y="4499776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xão recta 39"/>
          <p:cNvCxnSpPr/>
          <p:nvPr/>
        </p:nvCxnSpPr>
        <p:spPr>
          <a:xfrm>
            <a:off x="2571736" y="3999710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xão recta 40"/>
          <p:cNvCxnSpPr/>
          <p:nvPr/>
        </p:nvCxnSpPr>
        <p:spPr>
          <a:xfrm rot="5400000">
            <a:off x="3036083" y="3535363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xão recta 41"/>
          <p:cNvCxnSpPr/>
          <p:nvPr/>
        </p:nvCxnSpPr>
        <p:spPr>
          <a:xfrm rot="10800000">
            <a:off x="3071802" y="3713958"/>
            <a:ext cx="142876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xão recta 42"/>
          <p:cNvCxnSpPr/>
          <p:nvPr/>
        </p:nvCxnSpPr>
        <p:spPr>
          <a:xfrm rot="5400000">
            <a:off x="3000364" y="3713958"/>
            <a:ext cx="142876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xão recta 43"/>
          <p:cNvCxnSpPr/>
          <p:nvPr/>
        </p:nvCxnSpPr>
        <p:spPr>
          <a:xfrm rot="5400000">
            <a:off x="3036877" y="3963197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ângulo 44"/>
          <p:cNvSpPr/>
          <p:nvPr/>
        </p:nvSpPr>
        <p:spPr>
          <a:xfrm>
            <a:off x="3071802" y="4071148"/>
            <a:ext cx="142876" cy="35719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46" name="Conexão recta 45"/>
          <p:cNvCxnSpPr>
            <a:stCxn id="45" idx="2"/>
          </p:cNvCxnSpPr>
          <p:nvPr/>
        </p:nvCxnSpPr>
        <p:spPr>
          <a:xfrm rot="5400000">
            <a:off x="3071802" y="4499776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xão recta 46"/>
          <p:cNvCxnSpPr/>
          <p:nvPr/>
        </p:nvCxnSpPr>
        <p:spPr>
          <a:xfrm>
            <a:off x="3143240" y="3999710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xão recta 47"/>
          <p:cNvCxnSpPr/>
          <p:nvPr/>
        </p:nvCxnSpPr>
        <p:spPr>
          <a:xfrm rot="5400000">
            <a:off x="3607587" y="3535363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xão recta 48"/>
          <p:cNvCxnSpPr/>
          <p:nvPr/>
        </p:nvCxnSpPr>
        <p:spPr>
          <a:xfrm rot="10800000">
            <a:off x="3643306" y="3713958"/>
            <a:ext cx="142876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xão recta 49"/>
          <p:cNvCxnSpPr/>
          <p:nvPr/>
        </p:nvCxnSpPr>
        <p:spPr>
          <a:xfrm rot="5400000">
            <a:off x="3571868" y="3713958"/>
            <a:ext cx="142876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xão recta 50"/>
          <p:cNvCxnSpPr/>
          <p:nvPr/>
        </p:nvCxnSpPr>
        <p:spPr>
          <a:xfrm rot="5400000">
            <a:off x="3608381" y="3963197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ângulo 51"/>
          <p:cNvSpPr/>
          <p:nvPr/>
        </p:nvSpPr>
        <p:spPr>
          <a:xfrm>
            <a:off x="3643306" y="4071148"/>
            <a:ext cx="142876" cy="35719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53" name="Conexão recta 52"/>
          <p:cNvCxnSpPr>
            <a:stCxn id="52" idx="2"/>
          </p:cNvCxnSpPr>
          <p:nvPr/>
        </p:nvCxnSpPr>
        <p:spPr>
          <a:xfrm rot="5400000">
            <a:off x="3643306" y="4499776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xão recta 53"/>
          <p:cNvCxnSpPr/>
          <p:nvPr/>
        </p:nvCxnSpPr>
        <p:spPr>
          <a:xfrm>
            <a:off x="3714744" y="3999710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xão recta 55"/>
          <p:cNvCxnSpPr/>
          <p:nvPr/>
        </p:nvCxnSpPr>
        <p:spPr>
          <a:xfrm>
            <a:off x="4429124" y="3643314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xão recta 58"/>
          <p:cNvCxnSpPr/>
          <p:nvPr/>
        </p:nvCxnSpPr>
        <p:spPr>
          <a:xfrm rot="5400000">
            <a:off x="4500562" y="3857628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xão recta 60"/>
          <p:cNvCxnSpPr/>
          <p:nvPr/>
        </p:nvCxnSpPr>
        <p:spPr>
          <a:xfrm>
            <a:off x="4500562" y="3786190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xão recta 62"/>
          <p:cNvCxnSpPr/>
          <p:nvPr/>
        </p:nvCxnSpPr>
        <p:spPr>
          <a:xfrm>
            <a:off x="4500562" y="3929066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orma livre 88"/>
          <p:cNvSpPr/>
          <p:nvPr/>
        </p:nvSpPr>
        <p:spPr>
          <a:xfrm>
            <a:off x="4537166" y="3965303"/>
            <a:ext cx="72571" cy="0"/>
          </a:xfrm>
          <a:custGeom>
            <a:avLst/>
            <a:gdLst>
              <a:gd name="connsiteX0" fmla="*/ 0 w 72571"/>
              <a:gd name="connsiteY0" fmla="*/ 0 h 0"/>
              <a:gd name="connsiteX1" fmla="*/ 72571 w 725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571">
                <a:moveTo>
                  <a:pt x="0" y="0"/>
                </a:moveTo>
                <a:lnTo>
                  <a:pt x="72571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0" name="Forma livre 89"/>
          <p:cNvSpPr/>
          <p:nvPr/>
        </p:nvSpPr>
        <p:spPr>
          <a:xfrm>
            <a:off x="4566194" y="3994331"/>
            <a:ext cx="26126" cy="2903"/>
          </a:xfrm>
          <a:custGeom>
            <a:avLst/>
            <a:gdLst>
              <a:gd name="connsiteX0" fmla="*/ 0 w 26126"/>
              <a:gd name="connsiteY0" fmla="*/ 0 h 2903"/>
              <a:gd name="connsiteX1" fmla="*/ 26126 w 26126"/>
              <a:gd name="connsiteY1" fmla="*/ 2903 h 2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126" h="2903">
                <a:moveTo>
                  <a:pt x="0" y="0"/>
                </a:moveTo>
                <a:lnTo>
                  <a:pt x="26126" y="2903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7" name="CaixaDeTexto 96"/>
          <p:cNvSpPr txBox="1"/>
          <p:nvPr/>
        </p:nvSpPr>
        <p:spPr>
          <a:xfrm>
            <a:off x="1714480" y="3559734"/>
            <a:ext cx="21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I</a:t>
            </a:r>
            <a:endParaRPr lang="pt-PT" dirty="0"/>
          </a:p>
        </p:txBody>
      </p:sp>
      <p:sp>
        <p:nvSpPr>
          <p:cNvPr id="98" name="CaixaDeTexto 97"/>
          <p:cNvSpPr txBox="1"/>
          <p:nvPr/>
        </p:nvSpPr>
        <p:spPr>
          <a:xfrm>
            <a:off x="2214546" y="3559734"/>
            <a:ext cx="21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G</a:t>
            </a:r>
            <a:endParaRPr lang="pt-PT" dirty="0"/>
          </a:p>
        </p:txBody>
      </p:sp>
      <p:sp>
        <p:nvSpPr>
          <p:cNvPr id="99" name="CaixaDeTexto 98"/>
          <p:cNvSpPr txBox="1"/>
          <p:nvPr/>
        </p:nvSpPr>
        <p:spPr>
          <a:xfrm>
            <a:off x="2786050" y="3571876"/>
            <a:ext cx="21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O</a:t>
            </a:r>
            <a:endParaRPr lang="pt-PT" dirty="0"/>
          </a:p>
        </p:txBody>
      </p:sp>
      <p:sp>
        <p:nvSpPr>
          <p:cNvPr id="100" name="CaixaDeTexto 99"/>
          <p:cNvSpPr txBox="1"/>
          <p:nvPr/>
        </p:nvSpPr>
        <p:spPr>
          <a:xfrm>
            <a:off x="3357554" y="3571876"/>
            <a:ext cx="21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R</a:t>
            </a:r>
            <a:endParaRPr lang="pt-PT" dirty="0"/>
          </a:p>
        </p:txBody>
      </p:sp>
      <p:sp>
        <p:nvSpPr>
          <p:cNvPr id="101" name="CaixaDeTexto 100"/>
          <p:cNvSpPr txBox="1"/>
          <p:nvPr/>
        </p:nvSpPr>
        <p:spPr>
          <a:xfrm>
            <a:off x="1714480" y="4071942"/>
            <a:ext cx="21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R</a:t>
            </a:r>
            <a:endParaRPr lang="pt-PT" dirty="0"/>
          </a:p>
        </p:txBody>
      </p:sp>
      <p:sp>
        <p:nvSpPr>
          <p:cNvPr id="102" name="CaixaDeTexto 101"/>
          <p:cNvSpPr txBox="1"/>
          <p:nvPr/>
        </p:nvSpPr>
        <p:spPr>
          <a:xfrm>
            <a:off x="2285984" y="4071942"/>
            <a:ext cx="21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R</a:t>
            </a:r>
            <a:endParaRPr lang="pt-PT" dirty="0"/>
          </a:p>
        </p:txBody>
      </p:sp>
      <p:sp>
        <p:nvSpPr>
          <p:cNvPr id="103" name="CaixaDeTexto 102"/>
          <p:cNvSpPr txBox="1"/>
          <p:nvPr/>
        </p:nvSpPr>
        <p:spPr>
          <a:xfrm>
            <a:off x="2857488" y="4071942"/>
            <a:ext cx="21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R</a:t>
            </a:r>
            <a:endParaRPr lang="pt-PT" dirty="0"/>
          </a:p>
        </p:txBody>
      </p:sp>
      <p:sp>
        <p:nvSpPr>
          <p:cNvPr id="104" name="CaixaDeTexto 103"/>
          <p:cNvSpPr txBox="1"/>
          <p:nvPr/>
        </p:nvSpPr>
        <p:spPr>
          <a:xfrm>
            <a:off x="3428992" y="4071942"/>
            <a:ext cx="21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R</a:t>
            </a:r>
            <a:endParaRPr lang="pt-PT" dirty="0"/>
          </a:p>
        </p:txBody>
      </p:sp>
      <p:sp>
        <p:nvSpPr>
          <p:cNvPr id="107" name="Lua 106"/>
          <p:cNvSpPr/>
          <p:nvPr/>
        </p:nvSpPr>
        <p:spPr>
          <a:xfrm flipH="1">
            <a:off x="4929190" y="4786322"/>
            <a:ext cx="428628" cy="428628"/>
          </a:xfrm>
          <a:prstGeom prst="moon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09" name="Conexão recta 108"/>
          <p:cNvCxnSpPr/>
          <p:nvPr/>
        </p:nvCxnSpPr>
        <p:spPr>
          <a:xfrm rot="5400000">
            <a:off x="3000364" y="4429132"/>
            <a:ext cx="85725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xão recta 110"/>
          <p:cNvCxnSpPr/>
          <p:nvPr/>
        </p:nvCxnSpPr>
        <p:spPr>
          <a:xfrm>
            <a:off x="3428992" y="4857760"/>
            <a:ext cx="164307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xão recta 112"/>
          <p:cNvCxnSpPr/>
          <p:nvPr/>
        </p:nvCxnSpPr>
        <p:spPr>
          <a:xfrm rot="5400000">
            <a:off x="3428992" y="4572008"/>
            <a:ext cx="114300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xão recta 114"/>
          <p:cNvCxnSpPr/>
          <p:nvPr/>
        </p:nvCxnSpPr>
        <p:spPr>
          <a:xfrm>
            <a:off x="4000496" y="5143512"/>
            <a:ext cx="107157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xão recta 116"/>
          <p:cNvCxnSpPr>
            <a:stCxn id="107" idx="1"/>
          </p:cNvCxnSpPr>
          <p:nvPr/>
        </p:nvCxnSpPr>
        <p:spPr>
          <a:xfrm>
            <a:off x="5357818" y="5000636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Lua 117"/>
          <p:cNvSpPr/>
          <p:nvPr/>
        </p:nvSpPr>
        <p:spPr>
          <a:xfrm flipH="1">
            <a:off x="4929190" y="5357826"/>
            <a:ext cx="428628" cy="428628"/>
          </a:xfrm>
          <a:prstGeom prst="moon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19" name="Conexão recta 118"/>
          <p:cNvCxnSpPr>
            <a:stCxn id="118" idx="1"/>
          </p:cNvCxnSpPr>
          <p:nvPr/>
        </p:nvCxnSpPr>
        <p:spPr>
          <a:xfrm>
            <a:off x="5357818" y="5572140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xão recta 124"/>
          <p:cNvCxnSpPr/>
          <p:nvPr/>
        </p:nvCxnSpPr>
        <p:spPr>
          <a:xfrm rot="5400000">
            <a:off x="2000232" y="4857760"/>
            <a:ext cx="17145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xão recta 126"/>
          <p:cNvCxnSpPr/>
          <p:nvPr/>
        </p:nvCxnSpPr>
        <p:spPr>
          <a:xfrm>
            <a:off x="2857488" y="5715016"/>
            <a:ext cx="221457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xão recta 128"/>
          <p:cNvCxnSpPr/>
          <p:nvPr/>
        </p:nvCxnSpPr>
        <p:spPr>
          <a:xfrm rot="5400000">
            <a:off x="3857620" y="5286388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xão recta 130"/>
          <p:cNvCxnSpPr/>
          <p:nvPr/>
        </p:nvCxnSpPr>
        <p:spPr>
          <a:xfrm>
            <a:off x="4000496" y="5429264"/>
            <a:ext cx="107157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CaixaDeTexto 131"/>
          <p:cNvSpPr txBox="1"/>
          <p:nvPr/>
        </p:nvSpPr>
        <p:spPr>
          <a:xfrm>
            <a:off x="5643570" y="478632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Z</a:t>
            </a:r>
            <a:r>
              <a:rPr lang="pt-PT" baseline="-25000" dirty="0" smtClean="0">
                <a:latin typeface="Maiandra GD" pitchFamily="34" charset="0"/>
              </a:rPr>
              <a:t>0</a:t>
            </a:r>
            <a:endParaRPr lang="pt-PT" dirty="0"/>
          </a:p>
        </p:txBody>
      </p:sp>
      <p:sp>
        <p:nvSpPr>
          <p:cNvPr id="134" name="CaixaDeTexto 133"/>
          <p:cNvSpPr txBox="1"/>
          <p:nvPr/>
        </p:nvSpPr>
        <p:spPr>
          <a:xfrm>
            <a:off x="5643570" y="5345684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Z</a:t>
            </a:r>
            <a:r>
              <a:rPr lang="pt-PT" baseline="-25000" dirty="0" smtClean="0">
                <a:latin typeface="Maiandra GD" pitchFamily="34" charset="0"/>
              </a:rPr>
              <a:t>1</a:t>
            </a:r>
            <a:endParaRPr lang="pt-PT" dirty="0"/>
          </a:p>
        </p:txBody>
      </p:sp>
      <p:cxnSp>
        <p:nvCxnSpPr>
          <p:cNvPr id="141" name="Conexão recta 140"/>
          <p:cNvCxnSpPr/>
          <p:nvPr/>
        </p:nvCxnSpPr>
        <p:spPr>
          <a:xfrm rot="5400000">
            <a:off x="4533852" y="4609362"/>
            <a:ext cx="75502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xão recta 141"/>
          <p:cNvCxnSpPr/>
          <p:nvPr/>
        </p:nvCxnSpPr>
        <p:spPr>
          <a:xfrm>
            <a:off x="4500562" y="4646716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Forma livre 142"/>
          <p:cNvSpPr/>
          <p:nvPr/>
        </p:nvSpPr>
        <p:spPr>
          <a:xfrm>
            <a:off x="4537166" y="4682953"/>
            <a:ext cx="72571" cy="0"/>
          </a:xfrm>
          <a:custGeom>
            <a:avLst/>
            <a:gdLst>
              <a:gd name="connsiteX0" fmla="*/ 0 w 72571"/>
              <a:gd name="connsiteY0" fmla="*/ 0 h 0"/>
              <a:gd name="connsiteX1" fmla="*/ 72571 w 725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571">
                <a:moveTo>
                  <a:pt x="0" y="0"/>
                </a:moveTo>
                <a:lnTo>
                  <a:pt x="72571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4" name="Forma livre 143"/>
          <p:cNvSpPr/>
          <p:nvPr/>
        </p:nvSpPr>
        <p:spPr>
          <a:xfrm>
            <a:off x="4566194" y="4711981"/>
            <a:ext cx="26126" cy="2903"/>
          </a:xfrm>
          <a:custGeom>
            <a:avLst/>
            <a:gdLst>
              <a:gd name="connsiteX0" fmla="*/ 0 w 26126"/>
              <a:gd name="connsiteY0" fmla="*/ 0 h 2903"/>
              <a:gd name="connsiteX1" fmla="*/ 26126 w 26126"/>
              <a:gd name="connsiteY1" fmla="*/ 2903 h 2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126" h="2903">
                <a:moveTo>
                  <a:pt x="0" y="0"/>
                </a:moveTo>
                <a:lnTo>
                  <a:pt x="26126" y="2903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6" name="Rectângulo 145"/>
          <p:cNvSpPr/>
          <p:nvPr/>
        </p:nvSpPr>
        <p:spPr>
          <a:xfrm>
            <a:off x="5350034" y="3559734"/>
            <a:ext cx="257955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pt-PT" dirty="0" smtClean="0"/>
              <a:t>Z</a:t>
            </a:r>
            <a:r>
              <a:rPr lang="pt-PT" baseline="-25000" dirty="0" smtClean="0">
                <a:latin typeface="Maiandra GD" pitchFamily="34" charset="0"/>
              </a:rPr>
              <a:t>0</a:t>
            </a:r>
            <a:r>
              <a:rPr lang="pt-PT" dirty="0" smtClean="0">
                <a:latin typeface="Maiandra GD" pitchFamily="34" charset="0"/>
              </a:rPr>
              <a:t>=</a:t>
            </a:r>
            <a:r>
              <a:rPr lang="pt-PT" baseline="-25000" dirty="0" smtClean="0">
                <a:solidFill>
                  <a:srgbClr val="FFC000"/>
                </a:solidFill>
                <a:latin typeface="Maiandra GD" pitchFamily="34" charset="0"/>
              </a:rPr>
              <a:t> </a:t>
            </a:r>
            <a:r>
              <a:rPr lang="pt-PT" dirty="0" smtClean="0">
                <a:latin typeface="Maiandra GD" pitchFamily="34" charset="0"/>
              </a:rPr>
              <a:t>O+R  e    </a:t>
            </a:r>
            <a:r>
              <a:rPr lang="pt-PT" dirty="0" smtClean="0"/>
              <a:t>Z</a:t>
            </a:r>
            <a:r>
              <a:rPr lang="pt-PT" baseline="-25000" dirty="0" smtClean="0">
                <a:latin typeface="Maiandra GD" pitchFamily="34" charset="0"/>
              </a:rPr>
              <a:t>1</a:t>
            </a:r>
            <a:r>
              <a:rPr lang="pt-PT" dirty="0" smtClean="0">
                <a:latin typeface="Maiandra GD" pitchFamily="34" charset="0"/>
              </a:rPr>
              <a:t>=</a:t>
            </a:r>
            <a:r>
              <a:rPr lang="pt-PT" baseline="-25000" dirty="0" smtClean="0">
                <a:solidFill>
                  <a:srgbClr val="FFC000"/>
                </a:solidFill>
                <a:latin typeface="Maiandra GD" pitchFamily="34" charset="0"/>
              </a:rPr>
              <a:t> </a:t>
            </a:r>
            <a:r>
              <a:rPr lang="pt-PT" dirty="0" smtClean="0">
                <a:latin typeface="Maiandra GD" pitchFamily="34" charset="0"/>
              </a:rPr>
              <a:t>G+R </a:t>
            </a:r>
            <a:endParaRPr lang="pt-PT" dirty="0"/>
          </a:p>
        </p:txBody>
      </p:sp>
      <p:sp>
        <p:nvSpPr>
          <p:cNvPr id="147" name="CaixaDeTexto 146"/>
          <p:cNvSpPr txBox="1"/>
          <p:nvPr/>
        </p:nvSpPr>
        <p:spPr>
          <a:xfrm>
            <a:off x="4286248" y="3357562"/>
            <a:ext cx="14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+</a:t>
            </a:r>
            <a:endParaRPr lang="pt-PT" dirty="0"/>
          </a:p>
        </p:txBody>
      </p:sp>
      <p:sp>
        <p:nvSpPr>
          <p:cNvPr id="148" name="CaixaDeTexto 147"/>
          <p:cNvSpPr txBox="1"/>
          <p:nvPr/>
        </p:nvSpPr>
        <p:spPr>
          <a:xfrm>
            <a:off x="4286248" y="3643314"/>
            <a:ext cx="14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-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214290"/>
            <a:ext cx="9144000" cy="785818"/>
          </a:xfrm>
          <a:prstGeom prst="rect">
            <a:avLst/>
          </a:prstGeom>
          <a:solidFill>
            <a:srgbClr val="DBE5F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1027" name="Oval 3"/>
          <p:cNvSpPr>
            <a:spLocks noChangeArrowheads="1"/>
          </p:cNvSpPr>
          <p:nvPr/>
        </p:nvSpPr>
        <p:spPr bwMode="auto">
          <a:xfrm>
            <a:off x="8837653" y="-209561"/>
            <a:ext cx="735007" cy="1638297"/>
          </a:xfrm>
          <a:prstGeom prst="ellipse">
            <a:avLst/>
          </a:prstGeom>
          <a:solidFill>
            <a:srgbClr val="DBE5F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7" name="CaixaDeTexto 6"/>
          <p:cNvSpPr txBox="1"/>
          <p:nvPr/>
        </p:nvSpPr>
        <p:spPr>
          <a:xfrm>
            <a:off x="785786" y="1148065"/>
            <a:ext cx="7858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PT" dirty="0" smtClean="0">
              <a:latin typeface="Maiandra GD" pitchFamily="34" charset="0"/>
            </a:endParaRPr>
          </a:p>
          <a:p>
            <a:pPr algn="just"/>
            <a:endParaRPr lang="pt-PT" dirty="0">
              <a:latin typeface="Maiandra GD" pitchFamily="34" charset="0"/>
            </a:endParaRPr>
          </a:p>
          <a:p>
            <a:pPr algn="just"/>
            <a:endParaRPr lang="pt-PT" dirty="0" smtClean="0">
              <a:latin typeface="Maiandra GD" pitchFamily="34" charset="0"/>
            </a:endParaRPr>
          </a:p>
          <a:p>
            <a:pPr algn="just"/>
            <a:endParaRPr lang="pt-PT" dirty="0">
              <a:latin typeface="Maiandra GD" pitchFamily="34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285720" y="1071547"/>
            <a:ext cx="8501122" cy="5509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just"/>
            <a:r>
              <a:rPr lang="pt-PT" sz="1600" i="1" u="sng" dirty="0" smtClean="0">
                <a:latin typeface="Maiandra GD" pitchFamily="34" charset="0"/>
              </a:rPr>
              <a:t>Esquema do codificador , </a:t>
            </a:r>
            <a:r>
              <a:rPr lang="pt-PT" sz="1600" i="1" u="sng" dirty="0" err="1" smtClean="0">
                <a:latin typeface="Maiandra GD" pitchFamily="34" charset="0"/>
              </a:rPr>
              <a:t>Low-Low</a:t>
            </a:r>
            <a:r>
              <a:rPr lang="pt-PT" sz="1600" i="1" u="sng" dirty="0" smtClean="0">
                <a:latin typeface="Maiandra GD" pitchFamily="34" charset="0"/>
              </a:rPr>
              <a:t>:</a:t>
            </a:r>
          </a:p>
          <a:p>
            <a:pPr marL="342900" indent="-342900" algn="just"/>
            <a:endParaRPr lang="pt-PT" sz="1600" i="1" u="sng" dirty="0" smtClean="0">
              <a:latin typeface="Maiandra GD" pitchFamily="34" charset="0"/>
            </a:endParaRPr>
          </a:p>
          <a:p>
            <a:pPr marL="342900" indent="-342900" algn="just"/>
            <a:endParaRPr lang="pt-PT" sz="1600" i="1" u="sng" dirty="0" smtClean="0">
              <a:latin typeface="Maiandra GD" pitchFamily="34" charset="0"/>
            </a:endParaRPr>
          </a:p>
          <a:p>
            <a:pPr marL="342900" indent="-342900" algn="just"/>
            <a:endParaRPr lang="pt-PT" sz="1600" i="1" u="sng" dirty="0" smtClean="0">
              <a:latin typeface="Maiandra GD" pitchFamily="34" charset="0"/>
            </a:endParaRPr>
          </a:p>
          <a:p>
            <a:pPr marL="342900" indent="-342900" algn="just"/>
            <a:endParaRPr lang="pt-PT" sz="1600" i="1" u="sng" dirty="0" smtClean="0">
              <a:latin typeface="Maiandra GD" pitchFamily="34" charset="0"/>
            </a:endParaRPr>
          </a:p>
          <a:p>
            <a:pPr marL="342900" indent="-342900" algn="just"/>
            <a:endParaRPr lang="pt-PT" sz="1600" i="1" u="sng" dirty="0" smtClean="0">
              <a:latin typeface="Maiandra GD" pitchFamily="34" charset="0"/>
            </a:endParaRPr>
          </a:p>
          <a:p>
            <a:pPr marL="342900" indent="-342900" algn="just"/>
            <a:endParaRPr lang="pt-PT" sz="1600" i="1" u="sng" dirty="0" smtClean="0">
              <a:latin typeface="Maiandra GD" pitchFamily="34" charset="0"/>
            </a:endParaRPr>
          </a:p>
          <a:p>
            <a:pPr marL="342900" indent="-342900" algn="just"/>
            <a:endParaRPr lang="pt-PT" sz="1600" i="1" u="sng" dirty="0" smtClean="0">
              <a:latin typeface="Maiandra GD" pitchFamily="34" charset="0"/>
            </a:endParaRPr>
          </a:p>
          <a:p>
            <a:pPr marL="342900" indent="-342900" algn="just"/>
            <a:endParaRPr lang="pt-PT" sz="1600" i="1" u="sng" dirty="0" smtClean="0">
              <a:latin typeface="Maiandra GD" pitchFamily="34" charset="0"/>
            </a:endParaRPr>
          </a:p>
          <a:p>
            <a:pPr marL="342900" indent="-342900" algn="just"/>
            <a:endParaRPr lang="pt-PT" sz="1600" i="1" u="sng" dirty="0" smtClean="0">
              <a:latin typeface="Maiandra GD" pitchFamily="34" charset="0"/>
            </a:endParaRPr>
          </a:p>
          <a:p>
            <a:pPr marL="342900" indent="-342900" algn="just"/>
            <a:endParaRPr lang="pt-PT" sz="1600" i="1" u="sng" dirty="0" smtClean="0">
              <a:latin typeface="Maiandra GD" pitchFamily="34" charset="0"/>
            </a:endParaRPr>
          </a:p>
          <a:p>
            <a:pPr marL="342900" indent="-342900" algn="just"/>
            <a:r>
              <a:rPr lang="pt-PT" sz="1600" i="1" u="sng" dirty="0" smtClean="0">
                <a:latin typeface="Maiandra GD" pitchFamily="34" charset="0"/>
              </a:rPr>
              <a:t>Esquema do codificador , </a:t>
            </a:r>
            <a:r>
              <a:rPr lang="pt-PT" sz="1600" i="1" u="sng" dirty="0" err="1" smtClean="0">
                <a:latin typeface="Maiandra GD" pitchFamily="34" charset="0"/>
              </a:rPr>
              <a:t>High-Low</a:t>
            </a:r>
            <a:r>
              <a:rPr lang="pt-PT" sz="1600" i="1" u="sng" dirty="0" smtClean="0">
                <a:latin typeface="Maiandra GD" pitchFamily="34" charset="0"/>
              </a:rPr>
              <a:t>:</a:t>
            </a:r>
          </a:p>
          <a:p>
            <a:pPr marL="342900" indent="-342900" algn="just"/>
            <a:endParaRPr lang="pt-PT" sz="1600" i="1" u="sng" dirty="0" smtClean="0">
              <a:latin typeface="Maiandra GD" pitchFamily="34" charset="0"/>
            </a:endParaRPr>
          </a:p>
          <a:p>
            <a:pPr marL="342900" indent="-342900" algn="just"/>
            <a:endParaRPr lang="pt-PT" sz="1600" i="1" u="sng" dirty="0" smtClean="0">
              <a:latin typeface="Maiandra GD" pitchFamily="34" charset="0"/>
            </a:endParaRPr>
          </a:p>
          <a:p>
            <a:pPr marL="342900" indent="-342900" algn="just"/>
            <a:endParaRPr lang="pt-PT" sz="1600" i="1" u="sng" dirty="0" smtClean="0">
              <a:latin typeface="Maiandra GD" pitchFamily="34" charset="0"/>
            </a:endParaRPr>
          </a:p>
          <a:p>
            <a:pPr marL="342900" indent="-342900" algn="just"/>
            <a:endParaRPr lang="pt-PT" sz="1600" i="1" u="sng" dirty="0" smtClean="0">
              <a:latin typeface="Maiandra GD" pitchFamily="34" charset="0"/>
            </a:endParaRPr>
          </a:p>
          <a:p>
            <a:pPr marL="342900" indent="-342900" algn="just"/>
            <a:endParaRPr lang="pt-PT" sz="1600" i="1" u="sng" dirty="0" smtClean="0">
              <a:latin typeface="Maiandra GD" pitchFamily="34" charset="0"/>
            </a:endParaRPr>
          </a:p>
          <a:p>
            <a:pPr marL="342900" indent="-342900" algn="just"/>
            <a:endParaRPr lang="pt-PT" sz="1600" i="1" u="sng" dirty="0" smtClean="0">
              <a:latin typeface="Maiandra GD" pitchFamily="34" charset="0"/>
            </a:endParaRPr>
          </a:p>
          <a:p>
            <a:pPr marL="342900" indent="-342900" algn="just"/>
            <a:endParaRPr lang="pt-PT" sz="1600" i="1" u="sng" dirty="0" smtClean="0">
              <a:latin typeface="Maiandra GD" pitchFamily="34" charset="0"/>
            </a:endParaRPr>
          </a:p>
          <a:p>
            <a:pPr marL="342900" indent="-342900" algn="just"/>
            <a:endParaRPr lang="pt-PT" sz="1600" i="1" u="sng" dirty="0" smtClean="0">
              <a:latin typeface="Maiandra GD" pitchFamily="34" charset="0"/>
            </a:endParaRPr>
          </a:p>
          <a:p>
            <a:pPr marL="342900" indent="-342900" algn="just"/>
            <a:endParaRPr lang="pt-PT" sz="1600" i="1" u="sng" dirty="0" smtClean="0">
              <a:latin typeface="Maiandra GD" pitchFamily="34" charset="0"/>
            </a:endParaRPr>
          </a:p>
          <a:p>
            <a:pPr marL="342900" indent="-342900" algn="just"/>
            <a:endParaRPr lang="pt-PT" sz="1600" i="1" u="sng" dirty="0" smtClean="0">
              <a:latin typeface="Maiandra GD" pitchFamily="34" charset="0"/>
            </a:endParaRPr>
          </a:p>
        </p:txBody>
      </p:sp>
      <p:cxnSp>
        <p:nvCxnSpPr>
          <p:cNvPr id="70" name="Conexão recta 69"/>
          <p:cNvCxnSpPr>
            <a:endCxn id="75" idx="0"/>
          </p:cNvCxnSpPr>
          <p:nvPr/>
        </p:nvCxnSpPr>
        <p:spPr>
          <a:xfrm rot="5400000">
            <a:off x="2000629" y="1643447"/>
            <a:ext cx="14287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xão recta 70"/>
          <p:cNvCxnSpPr/>
          <p:nvPr/>
        </p:nvCxnSpPr>
        <p:spPr>
          <a:xfrm rot="10800000">
            <a:off x="2000232" y="2428073"/>
            <a:ext cx="142876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xão recta 71"/>
          <p:cNvCxnSpPr/>
          <p:nvPr/>
        </p:nvCxnSpPr>
        <p:spPr>
          <a:xfrm>
            <a:off x="2071670" y="1571612"/>
            <a:ext cx="257176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xão recta 72"/>
          <p:cNvCxnSpPr/>
          <p:nvPr/>
        </p:nvCxnSpPr>
        <p:spPr>
          <a:xfrm rot="5400000">
            <a:off x="4536281" y="1678769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xão recta 73"/>
          <p:cNvCxnSpPr/>
          <p:nvPr/>
        </p:nvCxnSpPr>
        <p:spPr>
          <a:xfrm rot="5400000">
            <a:off x="1929588" y="2214554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ângulo 74"/>
          <p:cNvSpPr/>
          <p:nvPr/>
        </p:nvSpPr>
        <p:spPr>
          <a:xfrm>
            <a:off x="2000232" y="1715282"/>
            <a:ext cx="142876" cy="35719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77" name="Conexão recta 76"/>
          <p:cNvCxnSpPr/>
          <p:nvPr/>
        </p:nvCxnSpPr>
        <p:spPr>
          <a:xfrm>
            <a:off x="2071670" y="2143116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xão recta 111"/>
          <p:cNvCxnSpPr/>
          <p:nvPr/>
        </p:nvCxnSpPr>
        <p:spPr>
          <a:xfrm>
            <a:off x="4500562" y="1785926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xão recta 113"/>
          <p:cNvCxnSpPr/>
          <p:nvPr/>
        </p:nvCxnSpPr>
        <p:spPr>
          <a:xfrm rot="5400000">
            <a:off x="4572000" y="2000240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xão recta 115"/>
          <p:cNvCxnSpPr/>
          <p:nvPr/>
        </p:nvCxnSpPr>
        <p:spPr>
          <a:xfrm>
            <a:off x="4572000" y="1928802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xão recta 119"/>
          <p:cNvCxnSpPr/>
          <p:nvPr/>
        </p:nvCxnSpPr>
        <p:spPr>
          <a:xfrm>
            <a:off x="4572000" y="2071678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Forma livre 120"/>
          <p:cNvSpPr/>
          <p:nvPr/>
        </p:nvSpPr>
        <p:spPr>
          <a:xfrm>
            <a:off x="4608604" y="2107915"/>
            <a:ext cx="72571" cy="0"/>
          </a:xfrm>
          <a:custGeom>
            <a:avLst/>
            <a:gdLst>
              <a:gd name="connsiteX0" fmla="*/ 0 w 72571"/>
              <a:gd name="connsiteY0" fmla="*/ 0 h 0"/>
              <a:gd name="connsiteX1" fmla="*/ 72571 w 725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571">
                <a:moveTo>
                  <a:pt x="0" y="0"/>
                </a:moveTo>
                <a:lnTo>
                  <a:pt x="72571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2" name="Forma livre 121"/>
          <p:cNvSpPr/>
          <p:nvPr/>
        </p:nvSpPr>
        <p:spPr>
          <a:xfrm>
            <a:off x="4637632" y="2136943"/>
            <a:ext cx="26126" cy="2903"/>
          </a:xfrm>
          <a:custGeom>
            <a:avLst/>
            <a:gdLst>
              <a:gd name="connsiteX0" fmla="*/ 0 w 26126"/>
              <a:gd name="connsiteY0" fmla="*/ 0 h 2903"/>
              <a:gd name="connsiteX1" fmla="*/ 26126 w 26126"/>
              <a:gd name="connsiteY1" fmla="*/ 2903 h 2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126" h="2903">
                <a:moveTo>
                  <a:pt x="0" y="0"/>
                </a:moveTo>
                <a:lnTo>
                  <a:pt x="26126" y="2903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3" name="CaixaDeTexto 122"/>
          <p:cNvSpPr txBox="1"/>
          <p:nvPr/>
        </p:nvSpPr>
        <p:spPr>
          <a:xfrm>
            <a:off x="1785918" y="1702346"/>
            <a:ext cx="21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R</a:t>
            </a:r>
            <a:endParaRPr lang="pt-PT" dirty="0"/>
          </a:p>
        </p:txBody>
      </p:sp>
      <p:cxnSp>
        <p:nvCxnSpPr>
          <p:cNvPr id="126" name="Conexão recta 125"/>
          <p:cNvCxnSpPr/>
          <p:nvPr/>
        </p:nvCxnSpPr>
        <p:spPr>
          <a:xfrm rot="5400000">
            <a:off x="4605290" y="2751974"/>
            <a:ext cx="75502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xão recta 127"/>
          <p:cNvCxnSpPr/>
          <p:nvPr/>
        </p:nvCxnSpPr>
        <p:spPr>
          <a:xfrm>
            <a:off x="4572000" y="2789328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orma livre 129"/>
          <p:cNvSpPr/>
          <p:nvPr/>
        </p:nvSpPr>
        <p:spPr>
          <a:xfrm>
            <a:off x="4608604" y="2825565"/>
            <a:ext cx="72571" cy="0"/>
          </a:xfrm>
          <a:custGeom>
            <a:avLst/>
            <a:gdLst>
              <a:gd name="connsiteX0" fmla="*/ 0 w 72571"/>
              <a:gd name="connsiteY0" fmla="*/ 0 h 0"/>
              <a:gd name="connsiteX1" fmla="*/ 72571 w 725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571">
                <a:moveTo>
                  <a:pt x="0" y="0"/>
                </a:moveTo>
                <a:lnTo>
                  <a:pt x="72571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3" name="Forma livre 132"/>
          <p:cNvSpPr/>
          <p:nvPr/>
        </p:nvSpPr>
        <p:spPr>
          <a:xfrm>
            <a:off x="4637632" y="2854593"/>
            <a:ext cx="26126" cy="2903"/>
          </a:xfrm>
          <a:custGeom>
            <a:avLst/>
            <a:gdLst>
              <a:gd name="connsiteX0" fmla="*/ 0 w 26126"/>
              <a:gd name="connsiteY0" fmla="*/ 0 h 2903"/>
              <a:gd name="connsiteX1" fmla="*/ 26126 w 26126"/>
              <a:gd name="connsiteY1" fmla="*/ 2903 h 2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126" h="2903">
                <a:moveTo>
                  <a:pt x="0" y="0"/>
                </a:moveTo>
                <a:lnTo>
                  <a:pt x="26126" y="2903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35" name="Conexão recta 134"/>
          <p:cNvCxnSpPr/>
          <p:nvPr/>
        </p:nvCxnSpPr>
        <p:spPr>
          <a:xfrm>
            <a:off x="2071670" y="2715414"/>
            <a:ext cx="257176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xão recta 137"/>
          <p:cNvCxnSpPr/>
          <p:nvPr/>
        </p:nvCxnSpPr>
        <p:spPr>
          <a:xfrm rot="5400000">
            <a:off x="1964513" y="2608257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xão recta 139"/>
          <p:cNvCxnSpPr/>
          <p:nvPr/>
        </p:nvCxnSpPr>
        <p:spPr>
          <a:xfrm rot="5400000">
            <a:off x="1928000" y="2428868"/>
            <a:ext cx="142876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xão recta 144"/>
          <p:cNvCxnSpPr>
            <a:endCxn id="148" idx="0"/>
          </p:cNvCxnSpPr>
          <p:nvPr/>
        </p:nvCxnSpPr>
        <p:spPr>
          <a:xfrm rot="5400000">
            <a:off x="2572133" y="1643447"/>
            <a:ext cx="14287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xão recta 145"/>
          <p:cNvCxnSpPr/>
          <p:nvPr/>
        </p:nvCxnSpPr>
        <p:spPr>
          <a:xfrm rot="10800000">
            <a:off x="2571736" y="2428073"/>
            <a:ext cx="142876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exão recta 146"/>
          <p:cNvCxnSpPr/>
          <p:nvPr/>
        </p:nvCxnSpPr>
        <p:spPr>
          <a:xfrm rot="5400000">
            <a:off x="2501092" y="2214554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ângulo 147"/>
          <p:cNvSpPr/>
          <p:nvPr/>
        </p:nvSpPr>
        <p:spPr>
          <a:xfrm>
            <a:off x="2571736" y="1715282"/>
            <a:ext cx="142876" cy="35719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49" name="Conexão recta 148"/>
          <p:cNvCxnSpPr/>
          <p:nvPr/>
        </p:nvCxnSpPr>
        <p:spPr>
          <a:xfrm>
            <a:off x="2643174" y="2143116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CaixaDeTexto 149"/>
          <p:cNvSpPr txBox="1"/>
          <p:nvPr/>
        </p:nvSpPr>
        <p:spPr>
          <a:xfrm>
            <a:off x="2357422" y="1702346"/>
            <a:ext cx="21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R</a:t>
            </a:r>
            <a:endParaRPr lang="pt-PT" dirty="0"/>
          </a:p>
        </p:txBody>
      </p:sp>
      <p:cxnSp>
        <p:nvCxnSpPr>
          <p:cNvPr id="151" name="Conexão recta 150"/>
          <p:cNvCxnSpPr/>
          <p:nvPr/>
        </p:nvCxnSpPr>
        <p:spPr>
          <a:xfrm rot="5400000">
            <a:off x="2536017" y="2608257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xão recta 151"/>
          <p:cNvCxnSpPr/>
          <p:nvPr/>
        </p:nvCxnSpPr>
        <p:spPr>
          <a:xfrm rot="5400000">
            <a:off x="2499504" y="2428868"/>
            <a:ext cx="142876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exão recta 152"/>
          <p:cNvCxnSpPr>
            <a:endCxn id="156" idx="0"/>
          </p:cNvCxnSpPr>
          <p:nvPr/>
        </p:nvCxnSpPr>
        <p:spPr>
          <a:xfrm rot="5400000">
            <a:off x="3143637" y="1643447"/>
            <a:ext cx="14287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exão recta 153"/>
          <p:cNvCxnSpPr/>
          <p:nvPr/>
        </p:nvCxnSpPr>
        <p:spPr>
          <a:xfrm rot="10800000">
            <a:off x="3143240" y="2428073"/>
            <a:ext cx="142876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exão recta 154"/>
          <p:cNvCxnSpPr/>
          <p:nvPr/>
        </p:nvCxnSpPr>
        <p:spPr>
          <a:xfrm rot="5400000">
            <a:off x="3072596" y="2214554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ângulo 155"/>
          <p:cNvSpPr/>
          <p:nvPr/>
        </p:nvSpPr>
        <p:spPr>
          <a:xfrm>
            <a:off x="3143240" y="1715282"/>
            <a:ext cx="142876" cy="35719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57" name="Conexão recta 156"/>
          <p:cNvCxnSpPr/>
          <p:nvPr/>
        </p:nvCxnSpPr>
        <p:spPr>
          <a:xfrm>
            <a:off x="3214678" y="2143116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CaixaDeTexto 157"/>
          <p:cNvSpPr txBox="1"/>
          <p:nvPr/>
        </p:nvSpPr>
        <p:spPr>
          <a:xfrm>
            <a:off x="2928926" y="1702346"/>
            <a:ext cx="21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R</a:t>
            </a:r>
            <a:endParaRPr lang="pt-PT" dirty="0"/>
          </a:p>
        </p:txBody>
      </p:sp>
      <p:cxnSp>
        <p:nvCxnSpPr>
          <p:cNvPr id="159" name="Conexão recta 158"/>
          <p:cNvCxnSpPr/>
          <p:nvPr/>
        </p:nvCxnSpPr>
        <p:spPr>
          <a:xfrm rot="5400000">
            <a:off x="3107521" y="2608257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exão recta 159"/>
          <p:cNvCxnSpPr/>
          <p:nvPr/>
        </p:nvCxnSpPr>
        <p:spPr>
          <a:xfrm rot="5400000">
            <a:off x="3071008" y="2428868"/>
            <a:ext cx="142876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exão recta 160"/>
          <p:cNvCxnSpPr>
            <a:endCxn id="164" idx="0"/>
          </p:cNvCxnSpPr>
          <p:nvPr/>
        </p:nvCxnSpPr>
        <p:spPr>
          <a:xfrm rot="5400000">
            <a:off x="3786579" y="1643447"/>
            <a:ext cx="14287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xão recta 161"/>
          <p:cNvCxnSpPr/>
          <p:nvPr/>
        </p:nvCxnSpPr>
        <p:spPr>
          <a:xfrm rot="10800000">
            <a:off x="3786182" y="2428073"/>
            <a:ext cx="142876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exão recta 162"/>
          <p:cNvCxnSpPr/>
          <p:nvPr/>
        </p:nvCxnSpPr>
        <p:spPr>
          <a:xfrm rot="5400000">
            <a:off x="3715538" y="2214554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ângulo 163"/>
          <p:cNvSpPr/>
          <p:nvPr/>
        </p:nvSpPr>
        <p:spPr>
          <a:xfrm>
            <a:off x="3786182" y="1715282"/>
            <a:ext cx="142876" cy="35719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65" name="Conexão recta 164"/>
          <p:cNvCxnSpPr/>
          <p:nvPr/>
        </p:nvCxnSpPr>
        <p:spPr>
          <a:xfrm>
            <a:off x="3857620" y="2143116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CaixaDeTexto 165"/>
          <p:cNvSpPr txBox="1"/>
          <p:nvPr/>
        </p:nvSpPr>
        <p:spPr>
          <a:xfrm>
            <a:off x="3571868" y="1702346"/>
            <a:ext cx="21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R</a:t>
            </a:r>
            <a:endParaRPr lang="pt-PT" dirty="0"/>
          </a:p>
        </p:txBody>
      </p:sp>
      <p:cxnSp>
        <p:nvCxnSpPr>
          <p:cNvPr id="167" name="Conexão recta 166"/>
          <p:cNvCxnSpPr/>
          <p:nvPr/>
        </p:nvCxnSpPr>
        <p:spPr>
          <a:xfrm rot="5400000">
            <a:off x="3750463" y="2608257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exão recta 167"/>
          <p:cNvCxnSpPr/>
          <p:nvPr/>
        </p:nvCxnSpPr>
        <p:spPr>
          <a:xfrm rot="5400000">
            <a:off x="3713950" y="2428868"/>
            <a:ext cx="142876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CaixaDeTexto 168"/>
          <p:cNvSpPr txBox="1"/>
          <p:nvPr/>
        </p:nvSpPr>
        <p:spPr>
          <a:xfrm>
            <a:off x="1714480" y="2215348"/>
            <a:ext cx="21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I</a:t>
            </a:r>
            <a:endParaRPr lang="pt-PT" dirty="0"/>
          </a:p>
        </p:txBody>
      </p:sp>
      <p:sp>
        <p:nvSpPr>
          <p:cNvPr id="170" name="CaixaDeTexto 169"/>
          <p:cNvSpPr txBox="1"/>
          <p:nvPr/>
        </p:nvSpPr>
        <p:spPr>
          <a:xfrm>
            <a:off x="2285984" y="2215348"/>
            <a:ext cx="21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G</a:t>
            </a:r>
            <a:endParaRPr lang="pt-PT" dirty="0"/>
          </a:p>
        </p:txBody>
      </p:sp>
      <p:sp>
        <p:nvSpPr>
          <p:cNvPr id="171" name="CaixaDeTexto 170"/>
          <p:cNvSpPr txBox="1"/>
          <p:nvPr/>
        </p:nvSpPr>
        <p:spPr>
          <a:xfrm>
            <a:off x="2857488" y="2215348"/>
            <a:ext cx="21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O</a:t>
            </a:r>
            <a:endParaRPr lang="pt-PT" dirty="0"/>
          </a:p>
        </p:txBody>
      </p:sp>
      <p:sp>
        <p:nvSpPr>
          <p:cNvPr id="172" name="CaixaDeTexto 171"/>
          <p:cNvSpPr txBox="1"/>
          <p:nvPr/>
        </p:nvSpPr>
        <p:spPr>
          <a:xfrm>
            <a:off x="3500430" y="2215348"/>
            <a:ext cx="21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R</a:t>
            </a:r>
            <a:endParaRPr lang="pt-PT" dirty="0"/>
          </a:p>
        </p:txBody>
      </p:sp>
      <p:sp>
        <p:nvSpPr>
          <p:cNvPr id="174" name="Fluxograma: atraso 173"/>
          <p:cNvSpPr/>
          <p:nvPr/>
        </p:nvSpPr>
        <p:spPr>
          <a:xfrm>
            <a:off x="5000628" y="3429794"/>
            <a:ext cx="357190" cy="285752"/>
          </a:xfrm>
          <a:prstGeom prst="flowChartDelay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76" name="Conexão recta 175"/>
          <p:cNvCxnSpPr/>
          <p:nvPr/>
        </p:nvCxnSpPr>
        <p:spPr>
          <a:xfrm flipV="1">
            <a:off x="5357818" y="3143248"/>
            <a:ext cx="285752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exão recta 184"/>
          <p:cNvCxnSpPr/>
          <p:nvPr/>
        </p:nvCxnSpPr>
        <p:spPr>
          <a:xfrm rot="5400000">
            <a:off x="1893869" y="2607463"/>
            <a:ext cx="92790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exão recta 186"/>
          <p:cNvCxnSpPr/>
          <p:nvPr/>
        </p:nvCxnSpPr>
        <p:spPr>
          <a:xfrm>
            <a:off x="2357422" y="3070222"/>
            <a:ext cx="264320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exão recta 188"/>
          <p:cNvCxnSpPr/>
          <p:nvPr/>
        </p:nvCxnSpPr>
        <p:spPr>
          <a:xfrm rot="5400000">
            <a:off x="2393141" y="2678901"/>
            <a:ext cx="107157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exão recta 191"/>
          <p:cNvCxnSpPr/>
          <p:nvPr/>
        </p:nvCxnSpPr>
        <p:spPr>
          <a:xfrm>
            <a:off x="2928926" y="3214686"/>
            <a:ext cx="207170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exão recta 195"/>
          <p:cNvCxnSpPr/>
          <p:nvPr/>
        </p:nvCxnSpPr>
        <p:spPr>
          <a:xfrm rot="5400000">
            <a:off x="2143902" y="3286124"/>
            <a:ext cx="42783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exão recta 197"/>
          <p:cNvCxnSpPr/>
          <p:nvPr/>
        </p:nvCxnSpPr>
        <p:spPr>
          <a:xfrm>
            <a:off x="2357422" y="3500438"/>
            <a:ext cx="264320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exão recta 201"/>
          <p:cNvCxnSpPr/>
          <p:nvPr/>
        </p:nvCxnSpPr>
        <p:spPr>
          <a:xfrm rot="5400000">
            <a:off x="2751125" y="2893215"/>
            <a:ext cx="149940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exão recta 207"/>
          <p:cNvCxnSpPr/>
          <p:nvPr/>
        </p:nvCxnSpPr>
        <p:spPr>
          <a:xfrm>
            <a:off x="3500430" y="3643314"/>
            <a:ext cx="150019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exão recta 209"/>
          <p:cNvCxnSpPr>
            <a:endCxn id="215" idx="0"/>
          </p:cNvCxnSpPr>
          <p:nvPr/>
        </p:nvCxnSpPr>
        <p:spPr>
          <a:xfrm rot="5400000">
            <a:off x="786183" y="4214421"/>
            <a:ext cx="14287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exão recta 210"/>
          <p:cNvCxnSpPr/>
          <p:nvPr/>
        </p:nvCxnSpPr>
        <p:spPr>
          <a:xfrm rot="10800000">
            <a:off x="785786" y="4999047"/>
            <a:ext cx="142876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exão recta 211"/>
          <p:cNvCxnSpPr/>
          <p:nvPr/>
        </p:nvCxnSpPr>
        <p:spPr>
          <a:xfrm>
            <a:off x="857224" y="4142586"/>
            <a:ext cx="257176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exão recta 212"/>
          <p:cNvCxnSpPr/>
          <p:nvPr/>
        </p:nvCxnSpPr>
        <p:spPr>
          <a:xfrm rot="5400000">
            <a:off x="3321835" y="4249743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exão recta 213"/>
          <p:cNvCxnSpPr/>
          <p:nvPr/>
        </p:nvCxnSpPr>
        <p:spPr>
          <a:xfrm rot="5400000">
            <a:off x="715142" y="4785528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Rectângulo 214"/>
          <p:cNvSpPr/>
          <p:nvPr/>
        </p:nvSpPr>
        <p:spPr>
          <a:xfrm>
            <a:off x="785786" y="4286256"/>
            <a:ext cx="142876" cy="35719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16" name="Conexão recta 215"/>
          <p:cNvCxnSpPr/>
          <p:nvPr/>
        </p:nvCxnSpPr>
        <p:spPr>
          <a:xfrm>
            <a:off x="857224" y="4714090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Conexão recta 216"/>
          <p:cNvCxnSpPr/>
          <p:nvPr/>
        </p:nvCxnSpPr>
        <p:spPr>
          <a:xfrm>
            <a:off x="3286116" y="4356900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Conexão recta 217"/>
          <p:cNvCxnSpPr/>
          <p:nvPr/>
        </p:nvCxnSpPr>
        <p:spPr>
          <a:xfrm rot="5400000">
            <a:off x="3357554" y="4571214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exão recta 218"/>
          <p:cNvCxnSpPr/>
          <p:nvPr/>
        </p:nvCxnSpPr>
        <p:spPr>
          <a:xfrm>
            <a:off x="3357554" y="4499776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Conexão recta 219"/>
          <p:cNvCxnSpPr/>
          <p:nvPr/>
        </p:nvCxnSpPr>
        <p:spPr>
          <a:xfrm>
            <a:off x="3357554" y="4642652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Forma livre 220"/>
          <p:cNvSpPr/>
          <p:nvPr/>
        </p:nvSpPr>
        <p:spPr>
          <a:xfrm>
            <a:off x="3394158" y="4678889"/>
            <a:ext cx="72571" cy="0"/>
          </a:xfrm>
          <a:custGeom>
            <a:avLst/>
            <a:gdLst>
              <a:gd name="connsiteX0" fmla="*/ 0 w 72571"/>
              <a:gd name="connsiteY0" fmla="*/ 0 h 0"/>
              <a:gd name="connsiteX1" fmla="*/ 72571 w 725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571">
                <a:moveTo>
                  <a:pt x="0" y="0"/>
                </a:moveTo>
                <a:lnTo>
                  <a:pt x="72571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2" name="Forma livre 221"/>
          <p:cNvSpPr/>
          <p:nvPr/>
        </p:nvSpPr>
        <p:spPr>
          <a:xfrm>
            <a:off x="3423186" y="4707917"/>
            <a:ext cx="26126" cy="2903"/>
          </a:xfrm>
          <a:custGeom>
            <a:avLst/>
            <a:gdLst>
              <a:gd name="connsiteX0" fmla="*/ 0 w 26126"/>
              <a:gd name="connsiteY0" fmla="*/ 0 h 2903"/>
              <a:gd name="connsiteX1" fmla="*/ 26126 w 26126"/>
              <a:gd name="connsiteY1" fmla="*/ 2903 h 2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126" h="2903">
                <a:moveTo>
                  <a:pt x="0" y="0"/>
                </a:moveTo>
                <a:lnTo>
                  <a:pt x="26126" y="2903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3" name="CaixaDeTexto 222"/>
          <p:cNvSpPr txBox="1"/>
          <p:nvPr/>
        </p:nvSpPr>
        <p:spPr>
          <a:xfrm>
            <a:off x="571472" y="4273320"/>
            <a:ext cx="21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R</a:t>
            </a:r>
            <a:endParaRPr lang="pt-PT" dirty="0"/>
          </a:p>
        </p:txBody>
      </p:sp>
      <p:cxnSp>
        <p:nvCxnSpPr>
          <p:cNvPr id="224" name="Conexão recta 223"/>
          <p:cNvCxnSpPr/>
          <p:nvPr/>
        </p:nvCxnSpPr>
        <p:spPr>
          <a:xfrm rot="5400000">
            <a:off x="3390844" y="5322948"/>
            <a:ext cx="75502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Conexão recta 224"/>
          <p:cNvCxnSpPr/>
          <p:nvPr/>
        </p:nvCxnSpPr>
        <p:spPr>
          <a:xfrm>
            <a:off x="3357554" y="5360302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Forma livre 225"/>
          <p:cNvSpPr/>
          <p:nvPr/>
        </p:nvSpPr>
        <p:spPr>
          <a:xfrm>
            <a:off x="3394158" y="5396539"/>
            <a:ext cx="72571" cy="0"/>
          </a:xfrm>
          <a:custGeom>
            <a:avLst/>
            <a:gdLst>
              <a:gd name="connsiteX0" fmla="*/ 0 w 72571"/>
              <a:gd name="connsiteY0" fmla="*/ 0 h 0"/>
              <a:gd name="connsiteX1" fmla="*/ 72571 w 725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571">
                <a:moveTo>
                  <a:pt x="0" y="0"/>
                </a:moveTo>
                <a:lnTo>
                  <a:pt x="72571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7" name="Forma livre 226"/>
          <p:cNvSpPr/>
          <p:nvPr/>
        </p:nvSpPr>
        <p:spPr>
          <a:xfrm>
            <a:off x="3423186" y="5425567"/>
            <a:ext cx="26126" cy="2903"/>
          </a:xfrm>
          <a:custGeom>
            <a:avLst/>
            <a:gdLst>
              <a:gd name="connsiteX0" fmla="*/ 0 w 26126"/>
              <a:gd name="connsiteY0" fmla="*/ 0 h 2903"/>
              <a:gd name="connsiteX1" fmla="*/ 26126 w 26126"/>
              <a:gd name="connsiteY1" fmla="*/ 2903 h 2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126" h="2903">
                <a:moveTo>
                  <a:pt x="0" y="0"/>
                </a:moveTo>
                <a:lnTo>
                  <a:pt x="26126" y="2903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28" name="Conexão recta 227"/>
          <p:cNvCxnSpPr/>
          <p:nvPr/>
        </p:nvCxnSpPr>
        <p:spPr>
          <a:xfrm>
            <a:off x="857224" y="5286388"/>
            <a:ext cx="257176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onexão recta 228"/>
          <p:cNvCxnSpPr/>
          <p:nvPr/>
        </p:nvCxnSpPr>
        <p:spPr>
          <a:xfrm rot="5400000">
            <a:off x="750067" y="5179231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Conexão recta 229"/>
          <p:cNvCxnSpPr/>
          <p:nvPr/>
        </p:nvCxnSpPr>
        <p:spPr>
          <a:xfrm rot="5400000">
            <a:off x="713554" y="4999842"/>
            <a:ext cx="142876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onexão recta 230"/>
          <p:cNvCxnSpPr>
            <a:endCxn id="234" idx="0"/>
          </p:cNvCxnSpPr>
          <p:nvPr/>
        </p:nvCxnSpPr>
        <p:spPr>
          <a:xfrm rot="5400000">
            <a:off x="1357687" y="4214421"/>
            <a:ext cx="14287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onexão recta 231"/>
          <p:cNvCxnSpPr/>
          <p:nvPr/>
        </p:nvCxnSpPr>
        <p:spPr>
          <a:xfrm rot="10800000">
            <a:off x="1357290" y="4999047"/>
            <a:ext cx="142876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exão recta 232"/>
          <p:cNvCxnSpPr/>
          <p:nvPr/>
        </p:nvCxnSpPr>
        <p:spPr>
          <a:xfrm rot="5400000">
            <a:off x="1286646" y="4785528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Rectângulo 233"/>
          <p:cNvSpPr/>
          <p:nvPr/>
        </p:nvSpPr>
        <p:spPr>
          <a:xfrm>
            <a:off x="1357290" y="4286256"/>
            <a:ext cx="142876" cy="35719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35" name="Conexão recta 234"/>
          <p:cNvCxnSpPr/>
          <p:nvPr/>
        </p:nvCxnSpPr>
        <p:spPr>
          <a:xfrm>
            <a:off x="1428728" y="4714090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CaixaDeTexto 235"/>
          <p:cNvSpPr txBox="1"/>
          <p:nvPr/>
        </p:nvSpPr>
        <p:spPr>
          <a:xfrm>
            <a:off x="1142976" y="4273320"/>
            <a:ext cx="21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R</a:t>
            </a:r>
            <a:endParaRPr lang="pt-PT" dirty="0"/>
          </a:p>
        </p:txBody>
      </p:sp>
      <p:cxnSp>
        <p:nvCxnSpPr>
          <p:cNvPr id="237" name="Conexão recta 236"/>
          <p:cNvCxnSpPr/>
          <p:nvPr/>
        </p:nvCxnSpPr>
        <p:spPr>
          <a:xfrm rot="5400000">
            <a:off x="1321571" y="5179231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exão recta 237"/>
          <p:cNvCxnSpPr/>
          <p:nvPr/>
        </p:nvCxnSpPr>
        <p:spPr>
          <a:xfrm rot="5400000">
            <a:off x="1285058" y="4999842"/>
            <a:ext cx="142876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Conexão recta 238"/>
          <p:cNvCxnSpPr>
            <a:endCxn id="242" idx="0"/>
          </p:cNvCxnSpPr>
          <p:nvPr/>
        </p:nvCxnSpPr>
        <p:spPr>
          <a:xfrm rot="5400000">
            <a:off x="1929191" y="4214421"/>
            <a:ext cx="14287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Conexão recta 239"/>
          <p:cNvCxnSpPr/>
          <p:nvPr/>
        </p:nvCxnSpPr>
        <p:spPr>
          <a:xfrm rot="10800000">
            <a:off x="1928794" y="4999047"/>
            <a:ext cx="142876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onexão recta 240"/>
          <p:cNvCxnSpPr/>
          <p:nvPr/>
        </p:nvCxnSpPr>
        <p:spPr>
          <a:xfrm rot="5400000">
            <a:off x="1858150" y="4785528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ângulo 241"/>
          <p:cNvSpPr/>
          <p:nvPr/>
        </p:nvSpPr>
        <p:spPr>
          <a:xfrm>
            <a:off x="1928794" y="4286256"/>
            <a:ext cx="142876" cy="35719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43" name="Conexão recta 242"/>
          <p:cNvCxnSpPr/>
          <p:nvPr/>
        </p:nvCxnSpPr>
        <p:spPr>
          <a:xfrm>
            <a:off x="2000232" y="4714090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CaixaDeTexto 243"/>
          <p:cNvSpPr txBox="1"/>
          <p:nvPr/>
        </p:nvSpPr>
        <p:spPr>
          <a:xfrm>
            <a:off x="1714480" y="4273320"/>
            <a:ext cx="21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R</a:t>
            </a:r>
            <a:endParaRPr lang="pt-PT" dirty="0"/>
          </a:p>
        </p:txBody>
      </p:sp>
      <p:cxnSp>
        <p:nvCxnSpPr>
          <p:cNvPr id="245" name="Conexão recta 244"/>
          <p:cNvCxnSpPr/>
          <p:nvPr/>
        </p:nvCxnSpPr>
        <p:spPr>
          <a:xfrm rot="5400000">
            <a:off x="1893075" y="5179231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exão recta 245"/>
          <p:cNvCxnSpPr/>
          <p:nvPr/>
        </p:nvCxnSpPr>
        <p:spPr>
          <a:xfrm rot="5400000">
            <a:off x="1856562" y="4999842"/>
            <a:ext cx="142876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exão recta 246"/>
          <p:cNvCxnSpPr>
            <a:endCxn id="250" idx="0"/>
          </p:cNvCxnSpPr>
          <p:nvPr/>
        </p:nvCxnSpPr>
        <p:spPr>
          <a:xfrm rot="5400000">
            <a:off x="2572133" y="4214421"/>
            <a:ext cx="14287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Conexão recta 247"/>
          <p:cNvCxnSpPr/>
          <p:nvPr/>
        </p:nvCxnSpPr>
        <p:spPr>
          <a:xfrm rot="10800000">
            <a:off x="2571736" y="4999047"/>
            <a:ext cx="142876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Conexão recta 248"/>
          <p:cNvCxnSpPr/>
          <p:nvPr/>
        </p:nvCxnSpPr>
        <p:spPr>
          <a:xfrm rot="5400000">
            <a:off x="2501092" y="4785528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Rectângulo 249"/>
          <p:cNvSpPr/>
          <p:nvPr/>
        </p:nvSpPr>
        <p:spPr>
          <a:xfrm>
            <a:off x="2571736" y="4286256"/>
            <a:ext cx="142876" cy="35719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51" name="Conexão recta 250"/>
          <p:cNvCxnSpPr/>
          <p:nvPr/>
        </p:nvCxnSpPr>
        <p:spPr>
          <a:xfrm>
            <a:off x="2643174" y="4714090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CaixaDeTexto 251"/>
          <p:cNvSpPr txBox="1"/>
          <p:nvPr/>
        </p:nvSpPr>
        <p:spPr>
          <a:xfrm>
            <a:off x="2357422" y="4273320"/>
            <a:ext cx="21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R</a:t>
            </a:r>
            <a:endParaRPr lang="pt-PT" dirty="0"/>
          </a:p>
        </p:txBody>
      </p:sp>
      <p:cxnSp>
        <p:nvCxnSpPr>
          <p:cNvPr id="253" name="Conexão recta 252"/>
          <p:cNvCxnSpPr/>
          <p:nvPr/>
        </p:nvCxnSpPr>
        <p:spPr>
          <a:xfrm rot="5400000">
            <a:off x="2536017" y="5179231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Conexão recta 253"/>
          <p:cNvCxnSpPr/>
          <p:nvPr/>
        </p:nvCxnSpPr>
        <p:spPr>
          <a:xfrm rot="5400000">
            <a:off x="2499504" y="4999842"/>
            <a:ext cx="142876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CaixaDeTexto 254"/>
          <p:cNvSpPr txBox="1"/>
          <p:nvPr/>
        </p:nvSpPr>
        <p:spPr>
          <a:xfrm>
            <a:off x="500034" y="4786322"/>
            <a:ext cx="21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I</a:t>
            </a:r>
            <a:endParaRPr lang="pt-PT" dirty="0"/>
          </a:p>
        </p:txBody>
      </p:sp>
      <p:sp>
        <p:nvSpPr>
          <p:cNvPr id="256" name="CaixaDeTexto 255"/>
          <p:cNvSpPr txBox="1"/>
          <p:nvPr/>
        </p:nvSpPr>
        <p:spPr>
          <a:xfrm>
            <a:off x="1071538" y="4786322"/>
            <a:ext cx="21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G</a:t>
            </a:r>
            <a:endParaRPr lang="pt-PT" dirty="0"/>
          </a:p>
        </p:txBody>
      </p:sp>
      <p:sp>
        <p:nvSpPr>
          <p:cNvPr id="257" name="CaixaDeTexto 256"/>
          <p:cNvSpPr txBox="1"/>
          <p:nvPr/>
        </p:nvSpPr>
        <p:spPr>
          <a:xfrm>
            <a:off x="1643042" y="4786322"/>
            <a:ext cx="21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O</a:t>
            </a:r>
            <a:endParaRPr lang="pt-PT" dirty="0"/>
          </a:p>
        </p:txBody>
      </p:sp>
      <p:sp>
        <p:nvSpPr>
          <p:cNvPr id="258" name="CaixaDeTexto 257"/>
          <p:cNvSpPr txBox="1"/>
          <p:nvPr/>
        </p:nvSpPr>
        <p:spPr>
          <a:xfrm>
            <a:off x="2285984" y="4786322"/>
            <a:ext cx="21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R</a:t>
            </a:r>
            <a:endParaRPr lang="pt-PT" dirty="0"/>
          </a:p>
        </p:txBody>
      </p:sp>
      <p:sp>
        <p:nvSpPr>
          <p:cNvPr id="259" name="Fluxograma: atraso 258"/>
          <p:cNvSpPr/>
          <p:nvPr/>
        </p:nvSpPr>
        <p:spPr>
          <a:xfrm>
            <a:off x="3571868" y="5572140"/>
            <a:ext cx="357190" cy="357190"/>
          </a:xfrm>
          <a:prstGeom prst="flowChartDelay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63" name="Conexão recta 262"/>
          <p:cNvCxnSpPr/>
          <p:nvPr/>
        </p:nvCxnSpPr>
        <p:spPr>
          <a:xfrm rot="5400000">
            <a:off x="679423" y="5178437"/>
            <a:ext cx="92790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onexão recta 264"/>
          <p:cNvCxnSpPr/>
          <p:nvPr/>
        </p:nvCxnSpPr>
        <p:spPr>
          <a:xfrm rot="5400000">
            <a:off x="1143373" y="5285991"/>
            <a:ext cx="1143008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Conexão recta 268"/>
          <p:cNvCxnSpPr/>
          <p:nvPr/>
        </p:nvCxnSpPr>
        <p:spPr>
          <a:xfrm rot="5400000">
            <a:off x="1572001" y="5428867"/>
            <a:ext cx="142876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Conexão recta 342"/>
          <p:cNvCxnSpPr>
            <a:stCxn id="354" idx="6"/>
          </p:cNvCxnSpPr>
          <p:nvPr/>
        </p:nvCxnSpPr>
        <p:spPr>
          <a:xfrm>
            <a:off x="1500167" y="5643578"/>
            <a:ext cx="2071701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Triângulo isósceles 346"/>
          <p:cNvSpPr/>
          <p:nvPr/>
        </p:nvSpPr>
        <p:spPr>
          <a:xfrm rot="5400000">
            <a:off x="1214414" y="5572140"/>
            <a:ext cx="285754" cy="142877"/>
          </a:xfrm>
          <a:prstGeom prst="triangl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54" name="Oval 353"/>
          <p:cNvSpPr/>
          <p:nvPr/>
        </p:nvSpPr>
        <p:spPr>
          <a:xfrm>
            <a:off x="1428729" y="5572140"/>
            <a:ext cx="71438" cy="142876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356" name="Conexão recta 355"/>
          <p:cNvCxnSpPr>
            <a:endCxn id="347" idx="3"/>
          </p:cNvCxnSpPr>
          <p:nvPr/>
        </p:nvCxnSpPr>
        <p:spPr>
          <a:xfrm>
            <a:off x="1142976" y="5643578"/>
            <a:ext cx="14287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Triângulo isósceles 358"/>
          <p:cNvSpPr/>
          <p:nvPr/>
        </p:nvSpPr>
        <p:spPr>
          <a:xfrm rot="5400000">
            <a:off x="1785917" y="5786452"/>
            <a:ext cx="285754" cy="142877"/>
          </a:xfrm>
          <a:prstGeom prst="triangl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60" name="Oval 359"/>
          <p:cNvSpPr/>
          <p:nvPr/>
        </p:nvSpPr>
        <p:spPr>
          <a:xfrm>
            <a:off x="2000232" y="5786452"/>
            <a:ext cx="71438" cy="142876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361" name="Conexão recta 360"/>
          <p:cNvCxnSpPr>
            <a:stCxn id="360" idx="6"/>
          </p:cNvCxnSpPr>
          <p:nvPr/>
        </p:nvCxnSpPr>
        <p:spPr>
          <a:xfrm>
            <a:off x="2071670" y="5857890"/>
            <a:ext cx="1500198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Conexão recta 365"/>
          <p:cNvCxnSpPr>
            <a:endCxn id="359" idx="3"/>
          </p:cNvCxnSpPr>
          <p:nvPr/>
        </p:nvCxnSpPr>
        <p:spPr>
          <a:xfrm flipV="1">
            <a:off x="1714480" y="5857891"/>
            <a:ext cx="14287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Triângulo isósceles 372"/>
          <p:cNvSpPr/>
          <p:nvPr/>
        </p:nvSpPr>
        <p:spPr>
          <a:xfrm rot="5400000">
            <a:off x="2500297" y="6072207"/>
            <a:ext cx="285754" cy="142877"/>
          </a:xfrm>
          <a:prstGeom prst="triangl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74" name="Oval 373"/>
          <p:cNvSpPr/>
          <p:nvPr/>
        </p:nvSpPr>
        <p:spPr>
          <a:xfrm>
            <a:off x="2714612" y="6072207"/>
            <a:ext cx="71438" cy="142876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75" name="Fluxograma: atraso 374"/>
          <p:cNvSpPr/>
          <p:nvPr/>
        </p:nvSpPr>
        <p:spPr>
          <a:xfrm>
            <a:off x="3571868" y="6072206"/>
            <a:ext cx="357190" cy="357190"/>
          </a:xfrm>
          <a:prstGeom prst="flowChartDelay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aphicFrame>
        <p:nvGraphicFramePr>
          <p:cNvPr id="32770" name="Object 2"/>
          <p:cNvGraphicFramePr>
            <a:graphicFrameLocks noChangeAspect="1"/>
          </p:cNvGraphicFramePr>
          <p:nvPr/>
        </p:nvGraphicFramePr>
        <p:xfrm>
          <a:off x="1492250" y="5364163"/>
          <a:ext cx="1270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6" name="Microsoft Equation 3.0" r:id="rId4" imgW="126720" imgH="203040" progId="Equation.3">
                  <p:embed/>
                </p:oleObj>
              </mc:Choice>
              <mc:Fallback>
                <p:oleObj name="Microsoft Equation 3.0" r:id="rId4" imgW="12672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2250" y="5364163"/>
                        <a:ext cx="1270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1" name="Object 3"/>
          <p:cNvGraphicFramePr>
            <a:graphicFrameLocks noChangeAspect="1"/>
          </p:cNvGraphicFramePr>
          <p:nvPr/>
        </p:nvGraphicFramePr>
        <p:xfrm>
          <a:off x="2068513" y="5648325"/>
          <a:ext cx="1651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7" name="Microsoft Equation 3.0" r:id="rId6" imgW="164880" imgH="215640" progId="Equation.3">
                  <p:embed/>
                </p:oleObj>
              </mc:Choice>
              <mc:Fallback>
                <p:oleObj name="Microsoft Equation 3.0" r:id="rId6" imgW="16488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8513" y="5648325"/>
                        <a:ext cx="1651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80" name="Conexão recta 379"/>
          <p:cNvCxnSpPr/>
          <p:nvPr/>
        </p:nvCxnSpPr>
        <p:spPr>
          <a:xfrm>
            <a:off x="3929058" y="5715016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Conexão recta 381"/>
          <p:cNvCxnSpPr/>
          <p:nvPr/>
        </p:nvCxnSpPr>
        <p:spPr>
          <a:xfrm>
            <a:off x="2786050" y="6143644"/>
            <a:ext cx="78581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Conexão recta 386"/>
          <p:cNvCxnSpPr/>
          <p:nvPr/>
        </p:nvCxnSpPr>
        <p:spPr>
          <a:xfrm>
            <a:off x="2285984" y="6143644"/>
            <a:ext cx="28575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Conexão recta 393"/>
          <p:cNvCxnSpPr/>
          <p:nvPr/>
        </p:nvCxnSpPr>
        <p:spPr>
          <a:xfrm rot="5400000">
            <a:off x="1893075" y="6107925"/>
            <a:ext cx="50006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Conexão recta 395"/>
          <p:cNvCxnSpPr/>
          <p:nvPr/>
        </p:nvCxnSpPr>
        <p:spPr>
          <a:xfrm>
            <a:off x="2143108" y="6357958"/>
            <a:ext cx="14287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Conexão recta 397"/>
          <p:cNvCxnSpPr/>
          <p:nvPr/>
        </p:nvCxnSpPr>
        <p:spPr>
          <a:xfrm>
            <a:off x="3929058" y="6284932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2792413" y="5929330"/>
          <a:ext cx="152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8" name="Microsoft Equation 3.0" r:id="rId8" imgW="152280" imgH="215640" progId="Equation.3">
                  <p:embed/>
                </p:oleObj>
              </mc:Choice>
              <mc:Fallback>
                <p:oleObj name="Microsoft Equation 3.0" r:id="rId8" imgW="15228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2413" y="5929330"/>
                        <a:ext cx="152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0" name="CaixaDeTexto 399"/>
          <p:cNvSpPr txBox="1"/>
          <p:nvPr/>
        </p:nvSpPr>
        <p:spPr>
          <a:xfrm>
            <a:off x="5715008" y="2928934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Z</a:t>
            </a:r>
            <a:r>
              <a:rPr lang="pt-PT" baseline="-25000" dirty="0" smtClean="0">
                <a:latin typeface="Maiandra GD" pitchFamily="34" charset="0"/>
              </a:rPr>
              <a:t>0</a:t>
            </a:r>
            <a:endParaRPr lang="pt-PT" dirty="0"/>
          </a:p>
        </p:txBody>
      </p:sp>
      <p:sp>
        <p:nvSpPr>
          <p:cNvPr id="401" name="CaixaDeTexto 400"/>
          <p:cNvSpPr txBox="1"/>
          <p:nvPr/>
        </p:nvSpPr>
        <p:spPr>
          <a:xfrm>
            <a:off x="5715008" y="334542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Z</a:t>
            </a:r>
            <a:r>
              <a:rPr lang="pt-PT" baseline="-25000" dirty="0" smtClean="0">
                <a:latin typeface="Maiandra GD" pitchFamily="34" charset="0"/>
              </a:rPr>
              <a:t>1</a:t>
            </a:r>
            <a:endParaRPr lang="pt-PT" dirty="0"/>
          </a:p>
        </p:txBody>
      </p:sp>
      <p:sp>
        <p:nvSpPr>
          <p:cNvPr id="402" name="CaixaDeTexto 401"/>
          <p:cNvSpPr txBox="1"/>
          <p:nvPr/>
        </p:nvSpPr>
        <p:spPr>
          <a:xfrm>
            <a:off x="4143372" y="550070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Z</a:t>
            </a:r>
            <a:r>
              <a:rPr lang="pt-PT" baseline="-25000" dirty="0" smtClean="0">
                <a:latin typeface="Maiandra GD" pitchFamily="34" charset="0"/>
              </a:rPr>
              <a:t>0</a:t>
            </a:r>
            <a:endParaRPr lang="pt-PT" dirty="0"/>
          </a:p>
        </p:txBody>
      </p:sp>
      <p:sp>
        <p:nvSpPr>
          <p:cNvPr id="403" name="CaixaDeTexto 402"/>
          <p:cNvSpPr txBox="1"/>
          <p:nvPr/>
        </p:nvSpPr>
        <p:spPr>
          <a:xfrm>
            <a:off x="4214810" y="6000768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Z</a:t>
            </a:r>
            <a:r>
              <a:rPr lang="pt-PT" baseline="-25000" dirty="0" smtClean="0">
                <a:latin typeface="Maiandra GD" pitchFamily="34" charset="0"/>
              </a:rPr>
              <a:t>1</a:t>
            </a:r>
            <a:endParaRPr lang="pt-PT" dirty="0"/>
          </a:p>
        </p:txBody>
      </p:sp>
      <p:sp>
        <p:nvSpPr>
          <p:cNvPr id="407" name="Fluxograma: atraso 406"/>
          <p:cNvSpPr/>
          <p:nvPr/>
        </p:nvSpPr>
        <p:spPr>
          <a:xfrm>
            <a:off x="5000628" y="3000372"/>
            <a:ext cx="357190" cy="285752"/>
          </a:xfrm>
          <a:prstGeom prst="flowChartDelay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409" name="Conexão recta 408"/>
          <p:cNvCxnSpPr/>
          <p:nvPr/>
        </p:nvCxnSpPr>
        <p:spPr>
          <a:xfrm flipV="1">
            <a:off x="5357818" y="3571082"/>
            <a:ext cx="285752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Conexão recta 410"/>
          <p:cNvCxnSpPr/>
          <p:nvPr/>
        </p:nvCxnSpPr>
        <p:spPr>
          <a:xfrm rot="5400000">
            <a:off x="5036347" y="4321181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Conexão recta 411"/>
          <p:cNvCxnSpPr/>
          <p:nvPr/>
        </p:nvCxnSpPr>
        <p:spPr>
          <a:xfrm rot="10800000">
            <a:off x="5072066" y="4499776"/>
            <a:ext cx="142876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onexão recta 412"/>
          <p:cNvCxnSpPr/>
          <p:nvPr/>
        </p:nvCxnSpPr>
        <p:spPr>
          <a:xfrm>
            <a:off x="5143504" y="4214024"/>
            <a:ext cx="257176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Conexão recta 413"/>
          <p:cNvCxnSpPr/>
          <p:nvPr/>
        </p:nvCxnSpPr>
        <p:spPr>
          <a:xfrm rot="5400000">
            <a:off x="7608115" y="4321181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Conexão recta 414"/>
          <p:cNvCxnSpPr/>
          <p:nvPr/>
        </p:nvCxnSpPr>
        <p:spPr>
          <a:xfrm rot="5400000">
            <a:off x="5000628" y="4499776"/>
            <a:ext cx="142876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Conexão recta 415"/>
          <p:cNvCxnSpPr/>
          <p:nvPr/>
        </p:nvCxnSpPr>
        <p:spPr>
          <a:xfrm rot="5400000">
            <a:off x="5037141" y="4749015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7" name="Rectângulo 416"/>
          <p:cNvSpPr/>
          <p:nvPr/>
        </p:nvSpPr>
        <p:spPr>
          <a:xfrm>
            <a:off x="5072066" y="4856966"/>
            <a:ext cx="142876" cy="35719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418" name="Conexão recta 417"/>
          <p:cNvCxnSpPr>
            <a:stCxn id="417" idx="2"/>
          </p:cNvCxnSpPr>
          <p:nvPr/>
        </p:nvCxnSpPr>
        <p:spPr>
          <a:xfrm rot="5400000">
            <a:off x="5072066" y="5285594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Conexão recta 418"/>
          <p:cNvCxnSpPr/>
          <p:nvPr/>
        </p:nvCxnSpPr>
        <p:spPr>
          <a:xfrm>
            <a:off x="5143504" y="5357032"/>
            <a:ext cx="257176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Conexão recta 419"/>
          <p:cNvCxnSpPr/>
          <p:nvPr/>
        </p:nvCxnSpPr>
        <p:spPr>
          <a:xfrm>
            <a:off x="5143504" y="4785528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Conexão recta 420"/>
          <p:cNvCxnSpPr/>
          <p:nvPr/>
        </p:nvCxnSpPr>
        <p:spPr>
          <a:xfrm rot="5400000">
            <a:off x="5607851" y="4320387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Conexão recta 421"/>
          <p:cNvCxnSpPr/>
          <p:nvPr/>
        </p:nvCxnSpPr>
        <p:spPr>
          <a:xfrm rot="10800000">
            <a:off x="5643570" y="4498982"/>
            <a:ext cx="142876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Conexão recta 422"/>
          <p:cNvCxnSpPr/>
          <p:nvPr/>
        </p:nvCxnSpPr>
        <p:spPr>
          <a:xfrm rot="5400000">
            <a:off x="5572132" y="4498982"/>
            <a:ext cx="142876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Conexão recta 423"/>
          <p:cNvCxnSpPr/>
          <p:nvPr/>
        </p:nvCxnSpPr>
        <p:spPr>
          <a:xfrm rot="5400000">
            <a:off x="5608645" y="4748221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Rectângulo 424"/>
          <p:cNvSpPr/>
          <p:nvPr/>
        </p:nvSpPr>
        <p:spPr>
          <a:xfrm>
            <a:off x="5643570" y="4856172"/>
            <a:ext cx="142876" cy="35719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426" name="Conexão recta 425"/>
          <p:cNvCxnSpPr>
            <a:stCxn id="425" idx="2"/>
          </p:cNvCxnSpPr>
          <p:nvPr/>
        </p:nvCxnSpPr>
        <p:spPr>
          <a:xfrm rot="5400000">
            <a:off x="5643570" y="5284800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Conexão recta 426"/>
          <p:cNvCxnSpPr/>
          <p:nvPr/>
        </p:nvCxnSpPr>
        <p:spPr>
          <a:xfrm>
            <a:off x="5715008" y="4784734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Conexão recta 427"/>
          <p:cNvCxnSpPr/>
          <p:nvPr/>
        </p:nvCxnSpPr>
        <p:spPr>
          <a:xfrm rot="5400000">
            <a:off x="6179355" y="4320387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Conexão recta 428"/>
          <p:cNvCxnSpPr/>
          <p:nvPr/>
        </p:nvCxnSpPr>
        <p:spPr>
          <a:xfrm rot="10800000">
            <a:off x="6215074" y="4498982"/>
            <a:ext cx="142876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Conexão recta 429"/>
          <p:cNvCxnSpPr/>
          <p:nvPr/>
        </p:nvCxnSpPr>
        <p:spPr>
          <a:xfrm rot="5400000">
            <a:off x="6143636" y="4498982"/>
            <a:ext cx="142876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Conexão recta 430"/>
          <p:cNvCxnSpPr/>
          <p:nvPr/>
        </p:nvCxnSpPr>
        <p:spPr>
          <a:xfrm rot="5400000">
            <a:off x="6180149" y="4748221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2" name="Rectângulo 431"/>
          <p:cNvSpPr/>
          <p:nvPr/>
        </p:nvSpPr>
        <p:spPr>
          <a:xfrm>
            <a:off x="6215074" y="4856172"/>
            <a:ext cx="142876" cy="35719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433" name="Conexão recta 432"/>
          <p:cNvCxnSpPr>
            <a:stCxn id="432" idx="2"/>
          </p:cNvCxnSpPr>
          <p:nvPr/>
        </p:nvCxnSpPr>
        <p:spPr>
          <a:xfrm rot="5400000">
            <a:off x="6215074" y="5284800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Conexão recta 433"/>
          <p:cNvCxnSpPr/>
          <p:nvPr/>
        </p:nvCxnSpPr>
        <p:spPr>
          <a:xfrm>
            <a:off x="6286512" y="4784734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Conexão recta 434"/>
          <p:cNvCxnSpPr/>
          <p:nvPr/>
        </p:nvCxnSpPr>
        <p:spPr>
          <a:xfrm rot="5400000">
            <a:off x="6750859" y="4320387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Conexão recta 435"/>
          <p:cNvCxnSpPr/>
          <p:nvPr/>
        </p:nvCxnSpPr>
        <p:spPr>
          <a:xfrm rot="10800000">
            <a:off x="6786578" y="4498982"/>
            <a:ext cx="142876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Conexão recta 436"/>
          <p:cNvCxnSpPr/>
          <p:nvPr/>
        </p:nvCxnSpPr>
        <p:spPr>
          <a:xfrm rot="5400000">
            <a:off x="6715140" y="4498982"/>
            <a:ext cx="142876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Conexão recta 437"/>
          <p:cNvCxnSpPr/>
          <p:nvPr/>
        </p:nvCxnSpPr>
        <p:spPr>
          <a:xfrm rot="5400000">
            <a:off x="6751653" y="4748221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9" name="Rectângulo 438"/>
          <p:cNvSpPr/>
          <p:nvPr/>
        </p:nvSpPr>
        <p:spPr>
          <a:xfrm>
            <a:off x="6786578" y="4856172"/>
            <a:ext cx="142876" cy="35719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440" name="Conexão recta 439"/>
          <p:cNvCxnSpPr>
            <a:stCxn id="439" idx="2"/>
          </p:cNvCxnSpPr>
          <p:nvPr/>
        </p:nvCxnSpPr>
        <p:spPr>
          <a:xfrm rot="5400000">
            <a:off x="6786578" y="5284800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Conexão recta 440"/>
          <p:cNvCxnSpPr/>
          <p:nvPr/>
        </p:nvCxnSpPr>
        <p:spPr>
          <a:xfrm>
            <a:off x="6858016" y="4784734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Conexão recta 441"/>
          <p:cNvCxnSpPr/>
          <p:nvPr/>
        </p:nvCxnSpPr>
        <p:spPr>
          <a:xfrm>
            <a:off x="7572396" y="4428338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Conexão recta 442"/>
          <p:cNvCxnSpPr/>
          <p:nvPr/>
        </p:nvCxnSpPr>
        <p:spPr>
          <a:xfrm rot="5400000">
            <a:off x="7643834" y="4642652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Conexão recta 443"/>
          <p:cNvCxnSpPr/>
          <p:nvPr/>
        </p:nvCxnSpPr>
        <p:spPr>
          <a:xfrm>
            <a:off x="7643834" y="4571214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Conexão recta 444"/>
          <p:cNvCxnSpPr/>
          <p:nvPr/>
        </p:nvCxnSpPr>
        <p:spPr>
          <a:xfrm>
            <a:off x="7643834" y="4714090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Forma livre 445"/>
          <p:cNvSpPr/>
          <p:nvPr/>
        </p:nvSpPr>
        <p:spPr>
          <a:xfrm>
            <a:off x="7680438" y="4750327"/>
            <a:ext cx="72571" cy="0"/>
          </a:xfrm>
          <a:custGeom>
            <a:avLst/>
            <a:gdLst>
              <a:gd name="connsiteX0" fmla="*/ 0 w 72571"/>
              <a:gd name="connsiteY0" fmla="*/ 0 h 0"/>
              <a:gd name="connsiteX1" fmla="*/ 72571 w 725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571">
                <a:moveTo>
                  <a:pt x="0" y="0"/>
                </a:moveTo>
                <a:lnTo>
                  <a:pt x="72571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47" name="Forma livre 446"/>
          <p:cNvSpPr/>
          <p:nvPr/>
        </p:nvSpPr>
        <p:spPr>
          <a:xfrm>
            <a:off x="7709466" y="4779355"/>
            <a:ext cx="26126" cy="2903"/>
          </a:xfrm>
          <a:custGeom>
            <a:avLst/>
            <a:gdLst>
              <a:gd name="connsiteX0" fmla="*/ 0 w 26126"/>
              <a:gd name="connsiteY0" fmla="*/ 0 h 2903"/>
              <a:gd name="connsiteX1" fmla="*/ 26126 w 26126"/>
              <a:gd name="connsiteY1" fmla="*/ 2903 h 2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126" h="2903">
                <a:moveTo>
                  <a:pt x="0" y="0"/>
                </a:moveTo>
                <a:lnTo>
                  <a:pt x="26126" y="2903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48" name="CaixaDeTexto 447"/>
          <p:cNvSpPr txBox="1"/>
          <p:nvPr/>
        </p:nvSpPr>
        <p:spPr>
          <a:xfrm>
            <a:off x="4857752" y="4345552"/>
            <a:ext cx="21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I</a:t>
            </a:r>
            <a:endParaRPr lang="pt-PT" dirty="0"/>
          </a:p>
        </p:txBody>
      </p:sp>
      <p:sp>
        <p:nvSpPr>
          <p:cNvPr id="449" name="CaixaDeTexto 448"/>
          <p:cNvSpPr txBox="1"/>
          <p:nvPr/>
        </p:nvSpPr>
        <p:spPr>
          <a:xfrm>
            <a:off x="5357818" y="4344758"/>
            <a:ext cx="21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G</a:t>
            </a:r>
            <a:endParaRPr lang="pt-PT" dirty="0"/>
          </a:p>
        </p:txBody>
      </p:sp>
      <p:sp>
        <p:nvSpPr>
          <p:cNvPr id="450" name="CaixaDeTexto 449"/>
          <p:cNvSpPr txBox="1"/>
          <p:nvPr/>
        </p:nvSpPr>
        <p:spPr>
          <a:xfrm>
            <a:off x="5929322" y="4356900"/>
            <a:ext cx="21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O</a:t>
            </a:r>
            <a:endParaRPr lang="pt-PT" dirty="0"/>
          </a:p>
        </p:txBody>
      </p:sp>
      <p:sp>
        <p:nvSpPr>
          <p:cNvPr id="451" name="CaixaDeTexto 450"/>
          <p:cNvSpPr txBox="1"/>
          <p:nvPr/>
        </p:nvSpPr>
        <p:spPr>
          <a:xfrm>
            <a:off x="6500826" y="4356900"/>
            <a:ext cx="21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R</a:t>
            </a:r>
            <a:endParaRPr lang="pt-PT" dirty="0"/>
          </a:p>
        </p:txBody>
      </p:sp>
      <p:sp>
        <p:nvSpPr>
          <p:cNvPr id="452" name="CaixaDeTexto 451"/>
          <p:cNvSpPr txBox="1"/>
          <p:nvPr/>
        </p:nvSpPr>
        <p:spPr>
          <a:xfrm>
            <a:off x="4857752" y="4786322"/>
            <a:ext cx="21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R</a:t>
            </a:r>
            <a:endParaRPr lang="pt-PT" dirty="0"/>
          </a:p>
        </p:txBody>
      </p:sp>
      <p:sp>
        <p:nvSpPr>
          <p:cNvPr id="453" name="CaixaDeTexto 452"/>
          <p:cNvSpPr txBox="1"/>
          <p:nvPr/>
        </p:nvSpPr>
        <p:spPr>
          <a:xfrm>
            <a:off x="5429256" y="4856966"/>
            <a:ext cx="21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R</a:t>
            </a:r>
            <a:endParaRPr lang="pt-PT" dirty="0"/>
          </a:p>
        </p:txBody>
      </p:sp>
      <p:sp>
        <p:nvSpPr>
          <p:cNvPr id="454" name="CaixaDeTexto 453"/>
          <p:cNvSpPr txBox="1"/>
          <p:nvPr/>
        </p:nvSpPr>
        <p:spPr>
          <a:xfrm>
            <a:off x="6000760" y="4856966"/>
            <a:ext cx="21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R</a:t>
            </a:r>
            <a:endParaRPr lang="pt-PT" dirty="0"/>
          </a:p>
        </p:txBody>
      </p:sp>
      <p:sp>
        <p:nvSpPr>
          <p:cNvPr id="455" name="CaixaDeTexto 454"/>
          <p:cNvSpPr txBox="1"/>
          <p:nvPr/>
        </p:nvSpPr>
        <p:spPr>
          <a:xfrm>
            <a:off x="6572264" y="4856966"/>
            <a:ext cx="21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R</a:t>
            </a:r>
            <a:endParaRPr lang="pt-PT" dirty="0"/>
          </a:p>
        </p:txBody>
      </p:sp>
      <p:cxnSp>
        <p:nvCxnSpPr>
          <p:cNvPr id="457" name="Conexão recta 456"/>
          <p:cNvCxnSpPr/>
          <p:nvPr/>
        </p:nvCxnSpPr>
        <p:spPr>
          <a:xfrm rot="5400000">
            <a:off x="5894397" y="5464189"/>
            <a:ext cx="135732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Conexão recta 457"/>
          <p:cNvCxnSpPr/>
          <p:nvPr/>
        </p:nvCxnSpPr>
        <p:spPr>
          <a:xfrm rot="5400000">
            <a:off x="5001422" y="5214156"/>
            <a:ext cx="85725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Conexão recta 459"/>
          <p:cNvCxnSpPr/>
          <p:nvPr/>
        </p:nvCxnSpPr>
        <p:spPr>
          <a:xfrm rot="5400000">
            <a:off x="7677124" y="5394386"/>
            <a:ext cx="75502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Conexão recta 460"/>
          <p:cNvCxnSpPr/>
          <p:nvPr/>
        </p:nvCxnSpPr>
        <p:spPr>
          <a:xfrm>
            <a:off x="7643834" y="5431740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Forma livre 461"/>
          <p:cNvSpPr/>
          <p:nvPr/>
        </p:nvSpPr>
        <p:spPr>
          <a:xfrm>
            <a:off x="7680438" y="5467977"/>
            <a:ext cx="72571" cy="0"/>
          </a:xfrm>
          <a:custGeom>
            <a:avLst/>
            <a:gdLst>
              <a:gd name="connsiteX0" fmla="*/ 0 w 72571"/>
              <a:gd name="connsiteY0" fmla="*/ 0 h 0"/>
              <a:gd name="connsiteX1" fmla="*/ 72571 w 725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571">
                <a:moveTo>
                  <a:pt x="0" y="0"/>
                </a:moveTo>
                <a:lnTo>
                  <a:pt x="72571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63" name="Forma livre 462"/>
          <p:cNvSpPr/>
          <p:nvPr/>
        </p:nvSpPr>
        <p:spPr>
          <a:xfrm>
            <a:off x="7709466" y="5497005"/>
            <a:ext cx="26126" cy="2903"/>
          </a:xfrm>
          <a:custGeom>
            <a:avLst/>
            <a:gdLst>
              <a:gd name="connsiteX0" fmla="*/ 0 w 26126"/>
              <a:gd name="connsiteY0" fmla="*/ 0 h 2903"/>
              <a:gd name="connsiteX1" fmla="*/ 26126 w 26126"/>
              <a:gd name="connsiteY1" fmla="*/ 2903 h 2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126" h="2903">
                <a:moveTo>
                  <a:pt x="0" y="0"/>
                </a:moveTo>
                <a:lnTo>
                  <a:pt x="26126" y="2903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64" name="Fluxograma: atraso 463"/>
          <p:cNvSpPr/>
          <p:nvPr/>
        </p:nvSpPr>
        <p:spPr>
          <a:xfrm>
            <a:off x="7858148" y="5572140"/>
            <a:ext cx="357190" cy="357190"/>
          </a:xfrm>
          <a:prstGeom prst="flowChartDelay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65" name="Fluxograma: atraso 464"/>
          <p:cNvSpPr/>
          <p:nvPr/>
        </p:nvSpPr>
        <p:spPr>
          <a:xfrm>
            <a:off x="7858148" y="6072206"/>
            <a:ext cx="357190" cy="357190"/>
          </a:xfrm>
          <a:prstGeom prst="flowChartDelay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466" name="Conexão recta 465"/>
          <p:cNvCxnSpPr/>
          <p:nvPr/>
        </p:nvCxnSpPr>
        <p:spPr>
          <a:xfrm>
            <a:off x="8215338" y="5715016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Conexão recta 466"/>
          <p:cNvCxnSpPr/>
          <p:nvPr/>
        </p:nvCxnSpPr>
        <p:spPr>
          <a:xfrm>
            <a:off x="8215338" y="6284932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8" name="CaixaDeTexto 467"/>
          <p:cNvSpPr txBox="1"/>
          <p:nvPr/>
        </p:nvSpPr>
        <p:spPr>
          <a:xfrm>
            <a:off x="8429652" y="6060064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Z</a:t>
            </a:r>
            <a:r>
              <a:rPr lang="pt-PT" baseline="-25000" dirty="0" smtClean="0">
                <a:latin typeface="Maiandra GD" pitchFamily="34" charset="0"/>
              </a:rPr>
              <a:t>1</a:t>
            </a:r>
            <a:endParaRPr lang="pt-PT" dirty="0"/>
          </a:p>
        </p:txBody>
      </p:sp>
      <p:cxnSp>
        <p:nvCxnSpPr>
          <p:cNvPr id="469" name="Conexão recta 468"/>
          <p:cNvCxnSpPr/>
          <p:nvPr/>
        </p:nvCxnSpPr>
        <p:spPr>
          <a:xfrm>
            <a:off x="5429256" y="5643578"/>
            <a:ext cx="242889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Conexão recta 469"/>
          <p:cNvCxnSpPr/>
          <p:nvPr/>
        </p:nvCxnSpPr>
        <p:spPr>
          <a:xfrm>
            <a:off x="6000760" y="5857892"/>
            <a:ext cx="1857388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Conexão recta 470"/>
          <p:cNvCxnSpPr/>
          <p:nvPr/>
        </p:nvCxnSpPr>
        <p:spPr>
          <a:xfrm>
            <a:off x="6572264" y="6143644"/>
            <a:ext cx="128588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Conexão recta 471"/>
          <p:cNvCxnSpPr/>
          <p:nvPr/>
        </p:nvCxnSpPr>
        <p:spPr>
          <a:xfrm>
            <a:off x="6000760" y="6357958"/>
            <a:ext cx="185738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Conexão recta 475"/>
          <p:cNvCxnSpPr/>
          <p:nvPr/>
        </p:nvCxnSpPr>
        <p:spPr>
          <a:xfrm rot="5400000">
            <a:off x="5215736" y="5572140"/>
            <a:ext cx="1570842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4" name="CaixaDeTexto 483"/>
          <p:cNvSpPr txBox="1"/>
          <p:nvPr/>
        </p:nvSpPr>
        <p:spPr>
          <a:xfrm>
            <a:off x="8429652" y="548856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Z</a:t>
            </a:r>
            <a:r>
              <a:rPr lang="pt-PT" baseline="-25000" dirty="0" smtClean="0">
                <a:latin typeface="Maiandra GD" pitchFamily="34" charset="0"/>
              </a:rPr>
              <a:t>0</a:t>
            </a:r>
            <a:endParaRPr lang="pt-PT" dirty="0"/>
          </a:p>
        </p:txBody>
      </p:sp>
      <p:sp>
        <p:nvSpPr>
          <p:cNvPr id="485" name="CaixaDeTexto 484"/>
          <p:cNvSpPr txBox="1"/>
          <p:nvPr/>
        </p:nvSpPr>
        <p:spPr>
          <a:xfrm>
            <a:off x="4214810" y="4917056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i="1" dirty="0" smtClean="0"/>
              <a:t>Ou</a:t>
            </a:r>
            <a:endParaRPr lang="pt-PT" i="1" dirty="0"/>
          </a:p>
        </p:txBody>
      </p:sp>
      <p:sp>
        <p:nvSpPr>
          <p:cNvPr id="486" name="CaixaDeTexto 485"/>
          <p:cNvSpPr txBox="1"/>
          <p:nvPr/>
        </p:nvSpPr>
        <p:spPr>
          <a:xfrm>
            <a:off x="5643570" y="1928802"/>
            <a:ext cx="2307042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PT" dirty="0" smtClean="0"/>
              <a:t>Z</a:t>
            </a:r>
            <a:r>
              <a:rPr lang="pt-PT" baseline="-25000" dirty="0" smtClean="0">
                <a:latin typeface="Maiandra GD" pitchFamily="34" charset="0"/>
              </a:rPr>
              <a:t>0</a:t>
            </a:r>
            <a:r>
              <a:rPr lang="pt-PT" dirty="0" smtClean="0">
                <a:latin typeface="Maiandra GD" pitchFamily="34" charset="0"/>
              </a:rPr>
              <a:t>=</a:t>
            </a:r>
            <a:r>
              <a:rPr lang="pt-PT" baseline="-25000" dirty="0" smtClean="0">
                <a:solidFill>
                  <a:srgbClr val="FFC000"/>
                </a:solidFill>
                <a:latin typeface="Maiandra GD" pitchFamily="34" charset="0"/>
              </a:rPr>
              <a:t> </a:t>
            </a:r>
            <a:r>
              <a:rPr lang="pt-PT" dirty="0" smtClean="0">
                <a:latin typeface="Maiandra GD" pitchFamily="34" charset="0"/>
              </a:rPr>
              <a:t>I.G     e   </a:t>
            </a:r>
            <a:r>
              <a:rPr lang="pt-PT" dirty="0" smtClean="0"/>
              <a:t>Z</a:t>
            </a:r>
            <a:r>
              <a:rPr lang="pt-PT" baseline="-25000" dirty="0" smtClean="0">
                <a:latin typeface="Maiandra GD" pitchFamily="34" charset="0"/>
              </a:rPr>
              <a:t>1</a:t>
            </a:r>
            <a:r>
              <a:rPr lang="pt-PT" dirty="0" smtClean="0">
                <a:latin typeface="Maiandra GD" pitchFamily="34" charset="0"/>
              </a:rPr>
              <a:t>=</a:t>
            </a:r>
            <a:r>
              <a:rPr lang="pt-PT" baseline="-25000" dirty="0" smtClean="0">
                <a:solidFill>
                  <a:srgbClr val="FFC000"/>
                </a:solidFill>
                <a:latin typeface="Maiandra GD" pitchFamily="34" charset="0"/>
              </a:rPr>
              <a:t> </a:t>
            </a:r>
            <a:r>
              <a:rPr lang="pt-PT" dirty="0" smtClean="0">
                <a:latin typeface="Maiandra GD" pitchFamily="34" charset="0"/>
              </a:rPr>
              <a:t>I.O</a:t>
            </a:r>
            <a:endParaRPr lang="pt-PT" dirty="0"/>
          </a:p>
        </p:txBody>
      </p:sp>
      <p:graphicFrame>
        <p:nvGraphicFramePr>
          <p:cNvPr id="32773" name="Object 5"/>
          <p:cNvGraphicFramePr>
            <a:graphicFrameLocks noChangeAspect="1"/>
          </p:cNvGraphicFramePr>
          <p:nvPr/>
        </p:nvGraphicFramePr>
        <p:xfrm>
          <a:off x="4143372" y="4213232"/>
          <a:ext cx="2540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9" name="Microsoft Equation 3.0" r:id="rId10" imgW="253800" imgH="215640" progId="Equation.3">
                  <p:embed/>
                </p:oleObj>
              </mc:Choice>
              <mc:Fallback>
                <p:oleObj name="Microsoft Equation 3.0" r:id="rId10" imgW="253800" imgH="215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72" y="4213232"/>
                        <a:ext cx="2540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7" name="CaixaDeTexto 486"/>
          <p:cNvSpPr txBox="1"/>
          <p:nvPr/>
        </p:nvSpPr>
        <p:spPr>
          <a:xfrm>
            <a:off x="3714744" y="4143380"/>
            <a:ext cx="857256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dirty="0" smtClean="0"/>
              <a:t>Z</a:t>
            </a:r>
            <a:r>
              <a:rPr lang="pt-PT" baseline="-25000" dirty="0" smtClean="0">
                <a:latin typeface="Maiandra GD" pitchFamily="34" charset="0"/>
              </a:rPr>
              <a:t>0</a:t>
            </a:r>
            <a:r>
              <a:rPr lang="pt-PT" dirty="0" smtClean="0"/>
              <a:t>=</a:t>
            </a:r>
          </a:p>
          <a:p>
            <a:r>
              <a:rPr lang="pt-PT" dirty="0" smtClean="0"/>
              <a:t>Z</a:t>
            </a:r>
            <a:r>
              <a:rPr lang="pt-PT" baseline="-25000" dirty="0" smtClean="0">
                <a:latin typeface="Maiandra GD" pitchFamily="34" charset="0"/>
              </a:rPr>
              <a:t>1</a:t>
            </a:r>
            <a:r>
              <a:rPr lang="pt-PT" dirty="0" smtClean="0"/>
              <a:t>=</a:t>
            </a:r>
          </a:p>
        </p:txBody>
      </p:sp>
      <p:graphicFrame>
        <p:nvGraphicFramePr>
          <p:cNvPr id="32774" name="Object 6"/>
          <p:cNvGraphicFramePr>
            <a:graphicFrameLocks noChangeAspect="1"/>
          </p:cNvGraphicFramePr>
          <p:nvPr/>
        </p:nvGraphicFramePr>
        <p:xfrm>
          <a:off x="4143372" y="4498984"/>
          <a:ext cx="2540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0" name="Microsoft Equation 3.0" r:id="rId12" imgW="253800" imgH="215640" progId="Equation.3">
                  <p:embed/>
                </p:oleObj>
              </mc:Choice>
              <mc:Fallback>
                <p:oleObj name="Microsoft Equation 3.0" r:id="rId12" imgW="253800" imgH="2156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72" y="4498984"/>
                        <a:ext cx="2540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5" name="Object 7"/>
          <p:cNvGraphicFramePr>
            <a:graphicFrameLocks noChangeAspect="1"/>
          </p:cNvGraphicFramePr>
          <p:nvPr/>
        </p:nvGraphicFramePr>
        <p:xfrm>
          <a:off x="4143372" y="4214818"/>
          <a:ext cx="2540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1" name="Microsoft Equation 3.0" r:id="rId14" imgW="253800" imgH="215640" progId="Equation.3">
                  <p:embed/>
                </p:oleObj>
              </mc:Choice>
              <mc:Fallback>
                <p:oleObj name="Microsoft Equation 3.0" r:id="rId14" imgW="253800" imgH="2156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72" y="4214818"/>
                        <a:ext cx="2540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8" name="CaixaDeTexto 487"/>
          <p:cNvSpPr txBox="1"/>
          <p:nvPr/>
        </p:nvSpPr>
        <p:spPr>
          <a:xfrm>
            <a:off x="4357686" y="1500174"/>
            <a:ext cx="14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+</a:t>
            </a:r>
            <a:endParaRPr lang="pt-PT" dirty="0"/>
          </a:p>
        </p:txBody>
      </p:sp>
      <p:sp>
        <p:nvSpPr>
          <p:cNvPr id="489" name="CaixaDeTexto 488"/>
          <p:cNvSpPr txBox="1"/>
          <p:nvPr/>
        </p:nvSpPr>
        <p:spPr>
          <a:xfrm>
            <a:off x="4357686" y="1773784"/>
            <a:ext cx="14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-</a:t>
            </a:r>
            <a:endParaRPr lang="pt-PT" dirty="0"/>
          </a:p>
        </p:txBody>
      </p:sp>
      <p:sp>
        <p:nvSpPr>
          <p:cNvPr id="490" name="CaixaDeTexto 489"/>
          <p:cNvSpPr txBox="1"/>
          <p:nvPr/>
        </p:nvSpPr>
        <p:spPr>
          <a:xfrm>
            <a:off x="3143240" y="4071942"/>
            <a:ext cx="14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+</a:t>
            </a:r>
            <a:endParaRPr lang="pt-PT" dirty="0"/>
          </a:p>
        </p:txBody>
      </p:sp>
      <p:sp>
        <p:nvSpPr>
          <p:cNvPr id="491" name="CaixaDeTexto 490"/>
          <p:cNvSpPr txBox="1"/>
          <p:nvPr/>
        </p:nvSpPr>
        <p:spPr>
          <a:xfrm>
            <a:off x="3143240" y="4345552"/>
            <a:ext cx="14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-</a:t>
            </a:r>
            <a:endParaRPr lang="pt-PT" dirty="0"/>
          </a:p>
        </p:txBody>
      </p:sp>
      <p:sp>
        <p:nvSpPr>
          <p:cNvPr id="492" name="CaixaDeTexto 491"/>
          <p:cNvSpPr txBox="1"/>
          <p:nvPr/>
        </p:nvSpPr>
        <p:spPr>
          <a:xfrm>
            <a:off x="7429520" y="4143380"/>
            <a:ext cx="14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+</a:t>
            </a:r>
            <a:endParaRPr lang="pt-PT" dirty="0"/>
          </a:p>
        </p:txBody>
      </p:sp>
      <p:sp>
        <p:nvSpPr>
          <p:cNvPr id="493" name="CaixaDeTexto 492"/>
          <p:cNvSpPr txBox="1"/>
          <p:nvPr/>
        </p:nvSpPr>
        <p:spPr>
          <a:xfrm>
            <a:off x="7429520" y="4416990"/>
            <a:ext cx="14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-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214290"/>
            <a:ext cx="8858280" cy="785818"/>
          </a:xfrm>
          <a:prstGeom prst="rect">
            <a:avLst/>
          </a:prstGeom>
          <a:solidFill>
            <a:srgbClr val="DBE5F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1027" name="Oval 3"/>
          <p:cNvSpPr>
            <a:spLocks noChangeArrowheads="1"/>
          </p:cNvSpPr>
          <p:nvPr/>
        </p:nvSpPr>
        <p:spPr bwMode="auto">
          <a:xfrm>
            <a:off x="8694777" y="-209561"/>
            <a:ext cx="735007" cy="1638297"/>
          </a:xfrm>
          <a:prstGeom prst="ellipse">
            <a:avLst/>
          </a:prstGeom>
          <a:solidFill>
            <a:srgbClr val="DBE5F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6" name="CaixaDeTexto 5"/>
          <p:cNvSpPr txBox="1"/>
          <p:nvPr/>
        </p:nvSpPr>
        <p:spPr>
          <a:xfrm>
            <a:off x="1142976" y="457122"/>
            <a:ext cx="7286676" cy="400110"/>
          </a:xfrm>
          <a:prstGeom prst="rect">
            <a:avLst/>
          </a:prstGeom>
          <a:noFill/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B w="152400" h="50800" prst="softRound"/>
          </a:sp3d>
        </p:spPr>
        <p:txBody>
          <a:bodyPr wrap="square" rtlCol="0">
            <a:spAutoFit/>
          </a:bodyPr>
          <a:lstStyle/>
          <a:p>
            <a:r>
              <a:rPr lang="pt-PT" sz="2000" b="1" dirty="0" smtClean="0">
                <a:latin typeface="Maiandra GD" pitchFamily="34" charset="0"/>
              </a:rPr>
              <a:t>I.2.1. OS CIRCUITOS CODIFICADORES DE PRIORIDADE</a:t>
            </a:r>
            <a:endParaRPr lang="pt-PT" sz="2000" b="1" dirty="0">
              <a:latin typeface="Maiandra GD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85786" y="1148065"/>
            <a:ext cx="7858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PT" dirty="0" smtClean="0">
              <a:latin typeface="Maiandra GD" pitchFamily="34" charset="0"/>
            </a:endParaRPr>
          </a:p>
          <a:p>
            <a:pPr algn="just"/>
            <a:endParaRPr lang="pt-PT" dirty="0">
              <a:latin typeface="Maiandra GD" pitchFamily="34" charset="0"/>
            </a:endParaRPr>
          </a:p>
          <a:p>
            <a:pPr algn="just"/>
            <a:endParaRPr lang="pt-PT" dirty="0" smtClean="0">
              <a:latin typeface="Maiandra GD" pitchFamily="34" charset="0"/>
            </a:endParaRPr>
          </a:p>
          <a:p>
            <a:pPr algn="just"/>
            <a:endParaRPr lang="pt-PT" dirty="0">
              <a:latin typeface="Maiandra GD" pitchFamily="34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1214414" y="1071546"/>
            <a:ext cx="514353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dirty="0" smtClean="0">
                <a:latin typeface="Maiandra GD" pitchFamily="34" charset="0"/>
              </a:rPr>
              <a:t>Etapas para a sua implementação </a:t>
            </a:r>
            <a:endParaRPr lang="pt-PT" dirty="0">
              <a:latin typeface="Maiandra GD" pitchFamily="34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1214414" y="1477866"/>
            <a:ext cx="7072362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just"/>
            <a:r>
              <a:rPr lang="pt-PT" sz="1600" dirty="0" smtClean="0">
                <a:latin typeface="Maiandra GD" pitchFamily="34" charset="0"/>
              </a:rPr>
              <a:t>Os codificadores de prioridade são implementados diferentemente dos </a:t>
            </a:r>
          </a:p>
          <a:p>
            <a:pPr marL="342900" indent="-342900" algn="just"/>
            <a:r>
              <a:rPr lang="pt-PT" sz="1600" dirty="0" smtClean="0">
                <a:latin typeface="Maiandra GD" pitchFamily="34" charset="0"/>
              </a:rPr>
              <a:t>anteriores.</a:t>
            </a:r>
          </a:p>
          <a:p>
            <a:pPr marL="342900" indent="-342900" algn="just"/>
            <a:r>
              <a:rPr lang="pt-PT" sz="1600" dirty="0" smtClean="0">
                <a:latin typeface="Maiandra GD" pitchFamily="34" charset="0"/>
              </a:rPr>
              <a:t>Estes codificadores surgem para minimizar a ocorrência de erros de </a:t>
            </a:r>
          </a:p>
          <a:p>
            <a:pPr marL="342900" indent="-342900" algn="just"/>
            <a:r>
              <a:rPr lang="pt-PT" sz="1600" dirty="0" smtClean="0">
                <a:latin typeface="Maiandra GD" pitchFamily="34" charset="0"/>
              </a:rPr>
              <a:t>codificação, resultantes na sequência dos accionamentos duplos, que </a:t>
            </a:r>
          </a:p>
          <a:p>
            <a:pPr marL="342900" indent="-342900" algn="just"/>
            <a:r>
              <a:rPr lang="pt-PT" sz="1600" dirty="0" smtClean="0">
                <a:latin typeface="Maiandra GD" pitchFamily="34" charset="0"/>
              </a:rPr>
              <a:t>motivam que mais do que uma tecla, seja premida em simultâneo.</a:t>
            </a:r>
          </a:p>
          <a:p>
            <a:pPr marL="342900" indent="-342900" algn="just"/>
            <a:r>
              <a:rPr lang="pt-PT" sz="1600" dirty="0" smtClean="0">
                <a:latin typeface="Maiandra GD" pitchFamily="34" charset="0"/>
              </a:rPr>
              <a:t>Para tal, estabelecem-se níveis de prioridades para alguns dos símbolos e caso </a:t>
            </a:r>
          </a:p>
          <a:p>
            <a:pPr marL="342900" indent="-342900" algn="just"/>
            <a:r>
              <a:rPr lang="pt-PT" sz="1600" dirty="0" smtClean="0">
                <a:latin typeface="Maiandra GD" pitchFamily="34" charset="0"/>
              </a:rPr>
              <a:t>ocorram simultaneamente dois ou mais símbolos, dá-se prevalência de </a:t>
            </a:r>
          </a:p>
          <a:p>
            <a:pPr marL="342900" indent="-342900" algn="just"/>
            <a:r>
              <a:rPr lang="pt-PT" sz="1600" dirty="0" smtClean="0">
                <a:latin typeface="Maiandra GD" pitchFamily="34" charset="0"/>
              </a:rPr>
              <a:t>apresentação de código à saída, ao símbolo com maior prioridade.</a:t>
            </a:r>
          </a:p>
          <a:p>
            <a:pPr marL="342900" indent="-342900"/>
            <a:r>
              <a:rPr lang="pt-PT" sz="1600" dirty="0" smtClean="0">
                <a:latin typeface="Maiandra GD" pitchFamily="34" charset="0"/>
              </a:rPr>
              <a:t> </a:t>
            </a:r>
            <a:endParaRPr lang="pt-PT" sz="1600" dirty="0">
              <a:latin typeface="Maiandra GD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214414" y="3992904"/>
            <a:ext cx="6572296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/>
            <a:r>
              <a:rPr lang="pt-PT" dirty="0" smtClean="0">
                <a:latin typeface="Maiandra GD" pitchFamily="34" charset="0"/>
              </a:rPr>
              <a:t>1. Especificação e quantificação das variáveis de entrada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1214414" y="4414447"/>
            <a:ext cx="7072362" cy="1077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just"/>
            <a:r>
              <a:rPr lang="pt-PT" sz="1600" dirty="0" smtClean="0">
                <a:latin typeface="Maiandra GD" pitchFamily="34" charset="0"/>
              </a:rPr>
              <a:t>O número de variáveis de entrada (p) estabelece-se, basicamente, como no</a:t>
            </a:r>
          </a:p>
          <a:p>
            <a:pPr marL="342900" indent="-342900" algn="just"/>
            <a:r>
              <a:rPr lang="pt-PT" sz="1600" dirty="0" smtClean="0">
                <a:latin typeface="Maiandra GD" pitchFamily="34" charset="0"/>
              </a:rPr>
              <a:t>caso do codificador </a:t>
            </a:r>
            <a:r>
              <a:rPr lang="pt-PT" sz="1600" dirty="0" err="1" smtClean="0">
                <a:latin typeface="Maiandra GD" pitchFamily="34" charset="0"/>
              </a:rPr>
              <a:t>sem-prioridade</a:t>
            </a:r>
            <a:r>
              <a:rPr lang="pt-PT" sz="1600" dirty="0" smtClean="0">
                <a:latin typeface="Maiandra GD" pitchFamily="34" charset="0"/>
              </a:rPr>
              <a:t>.</a:t>
            </a:r>
            <a:endParaRPr lang="pt-PT" sz="1600" dirty="0">
              <a:latin typeface="Maiandra GD" pitchFamily="34" charset="0"/>
            </a:endParaRPr>
          </a:p>
          <a:p>
            <a:pPr marL="342900" indent="-342900" algn="just"/>
            <a:r>
              <a:rPr lang="pt-PT" sz="1600" dirty="0" smtClean="0">
                <a:latin typeface="Maiandra GD" pitchFamily="34" charset="0"/>
              </a:rPr>
              <a:t>Exemplo: Circuito codificador capaz de codificar a palavra IGOR.</a:t>
            </a:r>
          </a:p>
          <a:p>
            <a:pPr marL="342900" indent="-342900" algn="just"/>
            <a:r>
              <a:rPr lang="pt-PT" sz="1600" dirty="0" smtClean="0">
                <a:latin typeface="Maiandra GD" pitchFamily="34" charset="0"/>
              </a:rPr>
              <a:t>Temos 4 símbolos diferentes (I,G,O e R), logo p=4.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214290"/>
            <a:ext cx="8858280" cy="785818"/>
          </a:xfrm>
          <a:prstGeom prst="rect">
            <a:avLst/>
          </a:prstGeom>
          <a:solidFill>
            <a:srgbClr val="DBE5F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1027" name="Oval 3"/>
          <p:cNvSpPr>
            <a:spLocks noChangeArrowheads="1"/>
          </p:cNvSpPr>
          <p:nvPr/>
        </p:nvSpPr>
        <p:spPr bwMode="auto">
          <a:xfrm>
            <a:off x="8694777" y="-209561"/>
            <a:ext cx="735007" cy="1638297"/>
          </a:xfrm>
          <a:prstGeom prst="ellipse">
            <a:avLst/>
          </a:prstGeom>
          <a:solidFill>
            <a:srgbClr val="DBE5F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6" name="CaixaDeTexto 5"/>
          <p:cNvSpPr txBox="1"/>
          <p:nvPr/>
        </p:nvSpPr>
        <p:spPr>
          <a:xfrm>
            <a:off x="1142976" y="457122"/>
            <a:ext cx="7286676" cy="400110"/>
          </a:xfrm>
          <a:prstGeom prst="rect">
            <a:avLst/>
          </a:prstGeom>
          <a:noFill/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B w="152400" h="50800" prst="softRound"/>
          </a:sp3d>
        </p:spPr>
        <p:txBody>
          <a:bodyPr wrap="square" rtlCol="0">
            <a:spAutoFit/>
          </a:bodyPr>
          <a:lstStyle/>
          <a:p>
            <a:r>
              <a:rPr lang="pt-PT" sz="2000" b="1" dirty="0" smtClean="0">
                <a:latin typeface="Maiandra GD" pitchFamily="34" charset="0"/>
              </a:rPr>
              <a:t>I.2.1. OS CIRCUITOS CODIFICADORES DE PRIORIDADE</a:t>
            </a:r>
            <a:endParaRPr lang="pt-PT" sz="2000" b="1" dirty="0">
              <a:latin typeface="Maiandra GD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85786" y="1148065"/>
            <a:ext cx="7858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PT" dirty="0" smtClean="0">
              <a:latin typeface="Maiandra GD" pitchFamily="34" charset="0"/>
            </a:endParaRPr>
          </a:p>
          <a:p>
            <a:pPr algn="just"/>
            <a:endParaRPr lang="pt-PT" dirty="0">
              <a:latin typeface="Maiandra GD" pitchFamily="34" charset="0"/>
            </a:endParaRPr>
          </a:p>
          <a:p>
            <a:pPr algn="just"/>
            <a:endParaRPr lang="pt-PT" dirty="0" smtClean="0">
              <a:latin typeface="Maiandra GD" pitchFamily="34" charset="0"/>
            </a:endParaRPr>
          </a:p>
          <a:p>
            <a:pPr algn="just"/>
            <a:endParaRPr lang="pt-PT" dirty="0">
              <a:latin typeface="Maiandra GD" pitchFamily="34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1214414" y="1071546"/>
            <a:ext cx="514353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dirty="0" smtClean="0">
                <a:latin typeface="Maiandra GD" pitchFamily="34" charset="0"/>
              </a:rPr>
              <a:t>Etapas para a sua implementação </a:t>
            </a:r>
            <a:endParaRPr lang="pt-PT" dirty="0">
              <a:latin typeface="Maiandra GD" pitchFamily="34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1214414" y="1477866"/>
            <a:ext cx="7072362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just"/>
            <a:r>
              <a:rPr lang="pt-PT" sz="1600" dirty="0" smtClean="0">
                <a:latin typeface="Maiandra GD" pitchFamily="34" charset="0"/>
              </a:rPr>
              <a:t>Os codificadores de prioridade são implementados diferentemente dos </a:t>
            </a:r>
          </a:p>
          <a:p>
            <a:pPr marL="342900" indent="-342900" algn="just"/>
            <a:r>
              <a:rPr lang="pt-PT" sz="1600" dirty="0" smtClean="0">
                <a:latin typeface="Maiandra GD" pitchFamily="34" charset="0"/>
              </a:rPr>
              <a:t>anteriores.</a:t>
            </a:r>
          </a:p>
          <a:p>
            <a:pPr marL="342900" indent="-342900" algn="just"/>
            <a:r>
              <a:rPr lang="pt-PT" sz="1600" dirty="0" smtClean="0">
                <a:latin typeface="Maiandra GD" pitchFamily="34" charset="0"/>
              </a:rPr>
              <a:t>Estes codificadores surgem para minimizar a ocorrência de erros de </a:t>
            </a:r>
          </a:p>
          <a:p>
            <a:pPr marL="342900" indent="-342900" algn="just"/>
            <a:r>
              <a:rPr lang="pt-PT" sz="1600" dirty="0" smtClean="0">
                <a:latin typeface="Maiandra GD" pitchFamily="34" charset="0"/>
              </a:rPr>
              <a:t>codificação, resultantes na sequência dos accionamentos duplos, que </a:t>
            </a:r>
          </a:p>
          <a:p>
            <a:pPr marL="342900" indent="-342900" algn="just"/>
            <a:r>
              <a:rPr lang="pt-PT" sz="1600" dirty="0" smtClean="0">
                <a:latin typeface="Maiandra GD" pitchFamily="34" charset="0"/>
              </a:rPr>
              <a:t>motivam que mais do que uma tecla, seja premida em simultâneo.</a:t>
            </a:r>
          </a:p>
          <a:p>
            <a:pPr marL="342900" indent="-342900" algn="just"/>
            <a:r>
              <a:rPr lang="pt-PT" sz="1600" dirty="0" smtClean="0">
                <a:latin typeface="Maiandra GD" pitchFamily="34" charset="0"/>
              </a:rPr>
              <a:t>Para tal, estabelecem-se níveis de prioridades para alguns dos símbolos e caso </a:t>
            </a:r>
          </a:p>
          <a:p>
            <a:pPr marL="342900" indent="-342900" algn="just"/>
            <a:r>
              <a:rPr lang="pt-PT" sz="1600" dirty="0" smtClean="0">
                <a:latin typeface="Maiandra GD" pitchFamily="34" charset="0"/>
              </a:rPr>
              <a:t>ocorram simultaneamente dois ou mais símbolos, dá-se prevalência de </a:t>
            </a:r>
          </a:p>
          <a:p>
            <a:pPr marL="342900" indent="-342900" algn="just"/>
            <a:r>
              <a:rPr lang="pt-PT" sz="1600" dirty="0" smtClean="0">
                <a:latin typeface="Maiandra GD" pitchFamily="34" charset="0"/>
              </a:rPr>
              <a:t>apresentação de código à saída, ao símbolo com maior prioridade.</a:t>
            </a:r>
          </a:p>
          <a:p>
            <a:pPr marL="342900" indent="-342900"/>
            <a:r>
              <a:rPr lang="pt-PT" sz="1600" dirty="0" smtClean="0">
                <a:latin typeface="Maiandra GD" pitchFamily="34" charset="0"/>
              </a:rPr>
              <a:t> </a:t>
            </a:r>
            <a:endParaRPr lang="pt-PT" sz="1600" dirty="0">
              <a:latin typeface="Maiandra GD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214414" y="3992904"/>
            <a:ext cx="6572296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/>
            <a:r>
              <a:rPr lang="pt-PT" dirty="0" smtClean="0">
                <a:latin typeface="Maiandra GD" pitchFamily="34" charset="0"/>
              </a:rPr>
              <a:t>1. Especificação e quantificação das variáveis de entrada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1214414" y="4414447"/>
            <a:ext cx="7072362" cy="1815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just"/>
            <a:r>
              <a:rPr lang="pt-PT" sz="1600" dirty="0" smtClean="0">
                <a:latin typeface="Maiandra GD" pitchFamily="34" charset="0"/>
              </a:rPr>
              <a:t>O número de variáveis de entrada (p) estabelece-se, basicamente, como no</a:t>
            </a:r>
          </a:p>
          <a:p>
            <a:pPr marL="342900" indent="-342900" algn="just"/>
            <a:r>
              <a:rPr lang="pt-PT" sz="1600" dirty="0" smtClean="0">
                <a:latin typeface="Maiandra GD" pitchFamily="34" charset="0"/>
              </a:rPr>
              <a:t>caso do codificador </a:t>
            </a:r>
            <a:r>
              <a:rPr lang="pt-PT" sz="1600" dirty="0" err="1" smtClean="0">
                <a:latin typeface="Maiandra GD" pitchFamily="34" charset="0"/>
              </a:rPr>
              <a:t>sem-prioridade</a:t>
            </a:r>
            <a:r>
              <a:rPr lang="pt-PT" sz="1600" dirty="0" smtClean="0">
                <a:latin typeface="Maiandra GD" pitchFamily="34" charset="0"/>
              </a:rPr>
              <a:t>; considerando as entradas e saídas activas</a:t>
            </a:r>
          </a:p>
          <a:p>
            <a:pPr marL="342900" indent="-342900" algn="just"/>
            <a:r>
              <a:rPr lang="pt-PT" sz="1600" dirty="0" smtClean="0">
                <a:latin typeface="Maiandra GD" pitchFamily="34" charset="0"/>
              </a:rPr>
              <a:t>em </a:t>
            </a:r>
            <a:r>
              <a:rPr lang="pt-PT" sz="1600" dirty="0" err="1" smtClean="0">
                <a:latin typeface="Maiandra GD" pitchFamily="34" charset="0"/>
              </a:rPr>
              <a:t>High</a:t>
            </a:r>
            <a:r>
              <a:rPr lang="pt-PT" sz="1600" dirty="0" smtClean="0">
                <a:latin typeface="Maiandra GD" pitchFamily="34" charset="0"/>
              </a:rPr>
              <a:t>.</a:t>
            </a:r>
            <a:endParaRPr lang="pt-PT" sz="1600" dirty="0">
              <a:latin typeface="Maiandra GD" pitchFamily="34" charset="0"/>
            </a:endParaRPr>
          </a:p>
          <a:p>
            <a:pPr marL="342900" indent="-342900" algn="just"/>
            <a:r>
              <a:rPr lang="pt-PT" sz="1600" dirty="0" smtClean="0">
                <a:latin typeface="Maiandra GD" pitchFamily="34" charset="0"/>
              </a:rPr>
              <a:t>Exemplo: Circuito codificador capaz de codificar a palavra IGOR, em que as </a:t>
            </a:r>
          </a:p>
          <a:p>
            <a:pPr marL="342900" indent="-342900" algn="just"/>
            <a:r>
              <a:rPr lang="pt-PT" sz="1600" dirty="0" smtClean="0">
                <a:latin typeface="Maiandra GD" pitchFamily="34" charset="0"/>
              </a:rPr>
              <a:t>letras mais a esquerda têm maior prioridade relativamente às situadas à sua </a:t>
            </a:r>
          </a:p>
          <a:p>
            <a:pPr marL="342900" indent="-342900" algn="just"/>
            <a:r>
              <a:rPr lang="pt-PT" sz="1600" dirty="0" smtClean="0">
                <a:latin typeface="Maiandra GD" pitchFamily="34" charset="0"/>
              </a:rPr>
              <a:t>direita.</a:t>
            </a:r>
          </a:p>
          <a:p>
            <a:pPr marL="342900" indent="-342900" algn="just"/>
            <a:r>
              <a:rPr lang="pt-PT" sz="1600" dirty="0" smtClean="0">
                <a:latin typeface="Maiandra GD" pitchFamily="34" charset="0"/>
              </a:rPr>
              <a:t>Temos 4 símbolos diferentes (I,G,O e R), logo p=4.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214290"/>
            <a:ext cx="8858280" cy="785818"/>
          </a:xfrm>
          <a:prstGeom prst="rect">
            <a:avLst/>
          </a:prstGeom>
          <a:solidFill>
            <a:srgbClr val="DBE5F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1027" name="Oval 3"/>
          <p:cNvSpPr>
            <a:spLocks noChangeArrowheads="1"/>
          </p:cNvSpPr>
          <p:nvPr/>
        </p:nvSpPr>
        <p:spPr bwMode="auto">
          <a:xfrm>
            <a:off x="8694777" y="-209561"/>
            <a:ext cx="735007" cy="1638297"/>
          </a:xfrm>
          <a:prstGeom prst="ellipse">
            <a:avLst/>
          </a:prstGeom>
          <a:solidFill>
            <a:srgbClr val="DBE5F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7" name="CaixaDeTexto 6"/>
          <p:cNvSpPr txBox="1"/>
          <p:nvPr/>
        </p:nvSpPr>
        <p:spPr>
          <a:xfrm>
            <a:off x="785786" y="1148065"/>
            <a:ext cx="7858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PT" dirty="0" smtClean="0">
              <a:latin typeface="Maiandra GD" pitchFamily="34" charset="0"/>
            </a:endParaRPr>
          </a:p>
          <a:p>
            <a:pPr algn="just"/>
            <a:endParaRPr lang="pt-PT" dirty="0">
              <a:latin typeface="Maiandra GD" pitchFamily="34" charset="0"/>
            </a:endParaRPr>
          </a:p>
          <a:p>
            <a:pPr algn="just"/>
            <a:endParaRPr lang="pt-PT" dirty="0" smtClean="0">
              <a:latin typeface="Maiandra GD" pitchFamily="34" charset="0"/>
            </a:endParaRPr>
          </a:p>
          <a:p>
            <a:pPr algn="just"/>
            <a:endParaRPr lang="pt-PT" dirty="0">
              <a:latin typeface="Maiandra GD" pitchFamily="34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1214414" y="1071546"/>
            <a:ext cx="6572296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/>
            <a:r>
              <a:rPr lang="pt-PT" dirty="0" smtClean="0">
                <a:latin typeface="Maiandra GD" pitchFamily="34" charset="0"/>
              </a:rPr>
              <a:t>2. Especificação e  quantificação das variáveis de saída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1214414" y="1525020"/>
            <a:ext cx="7072362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/>
            <a:r>
              <a:rPr lang="pt-PT" sz="1600" dirty="0" smtClean="0">
                <a:latin typeface="Maiandra GD" pitchFamily="34" charset="0"/>
              </a:rPr>
              <a:t>                                             p &lt;= 2</a:t>
            </a:r>
            <a:r>
              <a:rPr lang="pt-PT" sz="1600" baseline="30000" dirty="0" smtClean="0">
                <a:latin typeface="Maiandra GD" pitchFamily="34" charset="0"/>
              </a:rPr>
              <a:t>m </a:t>
            </a:r>
            <a:r>
              <a:rPr lang="pt-PT" sz="1600" dirty="0" smtClean="0">
                <a:latin typeface="Maiandra GD" pitchFamily="34" charset="0"/>
              </a:rPr>
              <a:t>.</a:t>
            </a:r>
          </a:p>
          <a:p>
            <a:pPr marL="342900" indent="-342900"/>
            <a:r>
              <a:rPr lang="pt-PT" sz="1600" dirty="0" smtClean="0">
                <a:latin typeface="Maiandra GD" pitchFamily="34" charset="0"/>
              </a:rPr>
              <a:t>                                             4 &lt;= 2</a:t>
            </a:r>
            <a:r>
              <a:rPr lang="pt-PT" sz="1600" baseline="30000" dirty="0" smtClean="0">
                <a:latin typeface="Maiandra GD" pitchFamily="34" charset="0"/>
              </a:rPr>
              <a:t>2 </a:t>
            </a:r>
            <a:r>
              <a:rPr lang="pt-PT" sz="1600" dirty="0" smtClean="0">
                <a:latin typeface="Maiandra GD" pitchFamily="34" charset="0"/>
              </a:rPr>
              <a:t> , logo: m=2.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214414" y="2357430"/>
            <a:ext cx="6572296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/>
            <a:r>
              <a:rPr lang="pt-PT" dirty="0" smtClean="0">
                <a:latin typeface="Maiandra GD" pitchFamily="34" charset="0"/>
              </a:rPr>
              <a:t>3. Codificação das variáveis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214414" y="2810904"/>
            <a:ext cx="7072362" cy="37856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/>
            <a:r>
              <a:rPr lang="pt-PT" sz="1600" dirty="0" smtClean="0">
                <a:latin typeface="Maiandra GD" pitchFamily="34" charset="0"/>
              </a:rPr>
              <a:t>Tal como no caso do codificador </a:t>
            </a:r>
            <a:r>
              <a:rPr lang="pt-PT" sz="1600" dirty="0" err="1" smtClean="0">
                <a:latin typeface="Maiandra GD" pitchFamily="34" charset="0"/>
              </a:rPr>
              <a:t>sem-prioridade</a:t>
            </a:r>
            <a:r>
              <a:rPr lang="pt-PT" sz="1600" dirty="0" smtClean="0">
                <a:latin typeface="Maiandra GD" pitchFamily="34" charset="0"/>
              </a:rPr>
              <a:t>, as variáveis de entrada podem ser activas em </a:t>
            </a:r>
            <a:r>
              <a:rPr lang="pt-PT" sz="1600" dirty="0" err="1" smtClean="0">
                <a:latin typeface="Maiandra GD" pitchFamily="34" charset="0"/>
              </a:rPr>
              <a:t>High</a:t>
            </a:r>
            <a:r>
              <a:rPr lang="pt-PT" sz="1600" dirty="0" smtClean="0">
                <a:latin typeface="Maiandra GD" pitchFamily="34" charset="0"/>
              </a:rPr>
              <a:t> (1) ou </a:t>
            </a:r>
            <a:r>
              <a:rPr lang="pt-PT" sz="1600" dirty="0" err="1" smtClean="0">
                <a:latin typeface="Maiandra GD" pitchFamily="34" charset="0"/>
              </a:rPr>
              <a:t>Low</a:t>
            </a:r>
            <a:r>
              <a:rPr lang="pt-PT" sz="1600" dirty="0" smtClean="0">
                <a:latin typeface="Maiandra GD" pitchFamily="34" charset="0"/>
              </a:rPr>
              <a:t> (0),</a:t>
            </a:r>
          </a:p>
          <a:p>
            <a:pPr marL="342900" indent="-342900"/>
            <a:r>
              <a:rPr lang="pt-PT" sz="1600" dirty="0" smtClean="0">
                <a:latin typeface="Maiandra GD" pitchFamily="34" charset="0"/>
              </a:rPr>
              <a:t>dependendo do tipo de circuito associado às teclas - </a:t>
            </a:r>
            <a:r>
              <a:rPr lang="pt-PT" sz="1600" dirty="0" err="1" smtClean="0">
                <a:latin typeface="Maiandra GD" pitchFamily="34" charset="0"/>
              </a:rPr>
              <a:t>Fig.</a:t>
            </a:r>
            <a:r>
              <a:rPr lang="pt-PT" sz="1600" dirty="0" smtClean="0">
                <a:latin typeface="Maiandra GD" pitchFamily="34" charset="0"/>
              </a:rPr>
              <a:t> abaixo.</a:t>
            </a:r>
          </a:p>
          <a:p>
            <a:pPr marL="342900" indent="-342900"/>
            <a:endParaRPr lang="pt-PT" sz="1600" dirty="0" smtClean="0">
              <a:latin typeface="Maiandra GD" pitchFamily="34" charset="0"/>
            </a:endParaRPr>
          </a:p>
          <a:p>
            <a:pPr marL="342900" indent="-342900"/>
            <a:endParaRPr lang="pt-PT" sz="1600" dirty="0" smtClean="0">
              <a:latin typeface="Maiandra GD" pitchFamily="34" charset="0"/>
            </a:endParaRPr>
          </a:p>
          <a:p>
            <a:pPr marL="342900" indent="-342900"/>
            <a:endParaRPr lang="pt-PT" sz="1600" dirty="0" smtClean="0">
              <a:latin typeface="Maiandra GD" pitchFamily="34" charset="0"/>
            </a:endParaRPr>
          </a:p>
          <a:p>
            <a:pPr marL="342900" indent="-342900"/>
            <a:endParaRPr lang="pt-PT" sz="1600" dirty="0" smtClean="0">
              <a:latin typeface="Maiandra GD" pitchFamily="34" charset="0"/>
            </a:endParaRPr>
          </a:p>
          <a:p>
            <a:pPr marL="342900" indent="-342900"/>
            <a:endParaRPr lang="pt-PT" sz="1600" dirty="0" smtClean="0">
              <a:latin typeface="Maiandra GD" pitchFamily="34" charset="0"/>
            </a:endParaRPr>
          </a:p>
          <a:p>
            <a:pPr marL="342900" indent="-342900"/>
            <a:endParaRPr lang="pt-PT" sz="1600" dirty="0" smtClean="0">
              <a:latin typeface="Maiandra GD" pitchFamily="34" charset="0"/>
            </a:endParaRPr>
          </a:p>
          <a:p>
            <a:pPr marL="342900" indent="-342900"/>
            <a:endParaRPr lang="pt-PT" sz="1600" dirty="0" smtClean="0">
              <a:latin typeface="Maiandra GD" pitchFamily="34" charset="0"/>
            </a:endParaRPr>
          </a:p>
          <a:p>
            <a:pPr marL="342900" indent="-342900"/>
            <a:endParaRPr lang="pt-PT" sz="1600" dirty="0" smtClean="0">
              <a:latin typeface="Maiandra GD" pitchFamily="34" charset="0"/>
            </a:endParaRPr>
          </a:p>
          <a:p>
            <a:pPr marL="342900" indent="-342900"/>
            <a:r>
              <a:rPr lang="pt-PT" sz="1600" dirty="0" smtClean="0">
                <a:latin typeface="Maiandra GD" pitchFamily="34" charset="0"/>
              </a:rPr>
              <a:t>As variáveis de saída, podemos escolhê-las também activas em </a:t>
            </a:r>
            <a:r>
              <a:rPr lang="pt-PT" sz="1600" dirty="0" err="1" smtClean="0">
                <a:latin typeface="Maiandra GD" pitchFamily="34" charset="0"/>
              </a:rPr>
              <a:t>High</a:t>
            </a:r>
            <a:r>
              <a:rPr lang="pt-PT" sz="1600" dirty="0" smtClean="0">
                <a:latin typeface="Maiandra GD" pitchFamily="34" charset="0"/>
              </a:rPr>
              <a:t> (1) ou </a:t>
            </a:r>
          </a:p>
          <a:p>
            <a:pPr marL="342900" indent="-342900"/>
            <a:r>
              <a:rPr lang="pt-PT" sz="1600" dirty="0" err="1" smtClean="0">
                <a:latin typeface="Maiandra GD" pitchFamily="34" charset="0"/>
              </a:rPr>
              <a:t>Low</a:t>
            </a:r>
            <a:r>
              <a:rPr lang="pt-PT" sz="1600" dirty="0" smtClean="0">
                <a:latin typeface="Maiandra GD" pitchFamily="34" charset="0"/>
              </a:rPr>
              <a:t> (0). </a:t>
            </a:r>
          </a:p>
          <a:p>
            <a:pPr marL="342900" indent="-342900"/>
            <a:r>
              <a:rPr lang="pt-PT" sz="1600" dirty="0" smtClean="0">
                <a:latin typeface="Maiandra GD" pitchFamily="34" charset="0"/>
              </a:rPr>
              <a:t>Assim para o nosso exemplo (IGOR), podemos escolher os códigos: I=00; </a:t>
            </a:r>
          </a:p>
          <a:p>
            <a:pPr marL="342900" indent="-342900"/>
            <a:r>
              <a:rPr lang="pt-PT" sz="1600" dirty="0" smtClean="0">
                <a:latin typeface="Maiandra GD" pitchFamily="34" charset="0"/>
              </a:rPr>
              <a:t>G=01; O=10 e R=11. </a:t>
            </a:r>
          </a:p>
        </p:txBody>
      </p:sp>
      <p:pic>
        <p:nvPicPr>
          <p:cNvPr id="10" name="Picture 2" descr="C:\Users\hp\Desktop\2018\interruptores 00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3786190"/>
            <a:ext cx="3643338" cy="169399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214290"/>
            <a:ext cx="8858280" cy="785818"/>
          </a:xfrm>
          <a:prstGeom prst="rect">
            <a:avLst/>
          </a:prstGeom>
          <a:solidFill>
            <a:srgbClr val="DBE5F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1027" name="Oval 3"/>
          <p:cNvSpPr>
            <a:spLocks noChangeArrowheads="1"/>
          </p:cNvSpPr>
          <p:nvPr/>
        </p:nvSpPr>
        <p:spPr bwMode="auto">
          <a:xfrm>
            <a:off x="8694777" y="-209561"/>
            <a:ext cx="735007" cy="1638297"/>
          </a:xfrm>
          <a:prstGeom prst="ellipse">
            <a:avLst/>
          </a:prstGeom>
          <a:solidFill>
            <a:srgbClr val="DBE5F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7" name="CaixaDeTexto 6"/>
          <p:cNvSpPr txBox="1"/>
          <p:nvPr/>
        </p:nvSpPr>
        <p:spPr>
          <a:xfrm>
            <a:off x="785786" y="1148065"/>
            <a:ext cx="7858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PT" dirty="0" smtClean="0">
              <a:latin typeface="Maiandra GD" pitchFamily="34" charset="0"/>
            </a:endParaRPr>
          </a:p>
          <a:p>
            <a:pPr algn="just"/>
            <a:endParaRPr lang="pt-PT" dirty="0">
              <a:latin typeface="Maiandra GD" pitchFamily="34" charset="0"/>
            </a:endParaRPr>
          </a:p>
          <a:p>
            <a:pPr algn="just"/>
            <a:endParaRPr lang="pt-PT" dirty="0" smtClean="0">
              <a:latin typeface="Maiandra GD" pitchFamily="34" charset="0"/>
            </a:endParaRPr>
          </a:p>
          <a:p>
            <a:pPr algn="just"/>
            <a:endParaRPr lang="pt-PT" dirty="0">
              <a:latin typeface="Maiandra GD" pitchFamily="34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1214414" y="1059404"/>
            <a:ext cx="6572296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/>
            <a:r>
              <a:rPr lang="pt-PT" dirty="0" smtClean="0">
                <a:latin typeface="Maiandra GD" pitchFamily="34" charset="0"/>
              </a:rPr>
              <a:t>4. Construção da </a:t>
            </a:r>
            <a:r>
              <a:rPr lang="pt-PT" dirty="0" err="1" smtClean="0">
                <a:latin typeface="Maiandra GD" pitchFamily="34" charset="0"/>
              </a:rPr>
              <a:t>tabela-de-verdade</a:t>
            </a:r>
            <a:endParaRPr lang="pt-PT" dirty="0" smtClean="0">
              <a:latin typeface="Maiandra GD" pitchFamily="34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1214414" y="1428736"/>
            <a:ext cx="7072362" cy="50783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/>
            <a:r>
              <a:rPr lang="pt-PT" sz="1400" i="1" u="sng" dirty="0" err="1" smtClean="0">
                <a:latin typeface="Maiandra GD" pitchFamily="34" charset="0"/>
              </a:rPr>
              <a:t>Tabela-de-verdade</a:t>
            </a:r>
            <a:r>
              <a:rPr lang="pt-PT" sz="1400" i="1" u="sng" dirty="0" smtClean="0">
                <a:latin typeface="Maiandra GD" pitchFamily="34" charset="0"/>
              </a:rPr>
              <a:t> :</a:t>
            </a:r>
          </a:p>
          <a:p>
            <a:pPr marL="342900" indent="-342900"/>
            <a:endParaRPr lang="pt-PT" sz="1400" i="1" u="sng" dirty="0" smtClean="0">
              <a:latin typeface="Maiandra GD" pitchFamily="34" charset="0"/>
            </a:endParaRPr>
          </a:p>
          <a:p>
            <a:pPr marL="342900" indent="-342900"/>
            <a:endParaRPr lang="pt-PT" sz="1400" i="1" u="sng" dirty="0" smtClean="0">
              <a:latin typeface="Maiandra GD" pitchFamily="34" charset="0"/>
            </a:endParaRPr>
          </a:p>
          <a:p>
            <a:pPr marL="342900" indent="-342900"/>
            <a:endParaRPr lang="pt-PT" sz="1400" dirty="0" smtClean="0">
              <a:latin typeface="Maiandra GD" pitchFamily="34" charset="0"/>
            </a:endParaRPr>
          </a:p>
          <a:p>
            <a:pPr marL="342900" indent="-342900"/>
            <a:endParaRPr lang="pt-PT" sz="1400" dirty="0" smtClean="0">
              <a:latin typeface="Maiandra GD" pitchFamily="34" charset="0"/>
            </a:endParaRPr>
          </a:p>
          <a:p>
            <a:pPr marL="342900" indent="-342900"/>
            <a:endParaRPr lang="pt-PT" sz="1400" dirty="0" smtClean="0">
              <a:latin typeface="Maiandra GD" pitchFamily="34" charset="0"/>
            </a:endParaRPr>
          </a:p>
          <a:p>
            <a:pPr marL="342900" indent="-342900"/>
            <a:endParaRPr lang="pt-PT" sz="1400" dirty="0" smtClean="0">
              <a:latin typeface="Maiandra GD" pitchFamily="34" charset="0"/>
            </a:endParaRPr>
          </a:p>
          <a:p>
            <a:pPr marL="342900" indent="-342900"/>
            <a:endParaRPr lang="pt-PT" sz="1400" dirty="0" smtClean="0">
              <a:latin typeface="Maiandra GD" pitchFamily="34" charset="0"/>
            </a:endParaRPr>
          </a:p>
          <a:p>
            <a:pPr marL="342900" indent="-342900"/>
            <a:endParaRPr lang="pt-PT" sz="1400" dirty="0" smtClean="0">
              <a:latin typeface="Maiandra GD" pitchFamily="34" charset="0"/>
            </a:endParaRPr>
          </a:p>
          <a:p>
            <a:pPr marL="342900" indent="-342900"/>
            <a:endParaRPr lang="pt-PT" sz="1400" dirty="0" smtClean="0">
              <a:latin typeface="Maiandra GD" pitchFamily="34" charset="0"/>
            </a:endParaRPr>
          </a:p>
          <a:p>
            <a:pPr marL="342900" indent="-342900" algn="just"/>
            <a:endParaRPr lang="pt-PT" sz="1400" dirty="0" smtClean="0">
              <a:latin typeface="Maiandra GD" pitchFamily="34" charset="0"/>
            </a:endParaRPr>
          </a:p>
          <a:p>
            <a:pPr marL="342900" indent="-342900" algn="just"/>
            <a:endParaRPr lang="pt-PT" sz="1400" dirty="0" smtClean="0">
              <a:latin typeface="Maiandra GD" pitchFamily="34" charset="0"/>
            </a:endParaRPr>
          </a:p>
          <a:p>
            <a:pPr marL="342900" indent="-342900" algn="just"/>
            <a:endParaRPr lang="pt-PT" sz="1400" dirty="0" smtClean="0">
              <a:latin typeface="Maiandra GD" pitchFamily="34" charset="0"/>
            </a:endParaRPr>
          </a:p>
          <a:p>
            <a:pPr marL="342900" indent="-342900" algn="just"/>
            <a:endParaRPr lang="pt-PT" sz="1400" dirty="0" smtClean="0">
              <a:latin typeface="Maiandra GD" pitchFamily="34" charset="0"/>
            </a:endParaRPr>
          </a:p>
          <a:p>
            <a:pPr marL="400050" indent="-400050" algn="just">
              <a:buAutoNum type="romanLcPeriod"/>
            </a:pPr>
            <a:r>
              <a:rPr lang="pt-PT" sz="1400" dirty="0" smtClean="0">
                <a:latin typeface="Maiandra GD" pitchFamily="34" charset="0"/>
              </a:rPr>
              <a:t>Quando I está activo (2ª linha), o código (00) a si associado aparece À saída, indiferentemente do estado das outras variáveis (indiferentemente significa X).</a:t>
            </a:r>
          </a:p>
          <a:p>
            <a:pPr marL="400050" indent="-400050" algn="just">
              <a:buAutoNum type="romanLcPeriod"/>
            </a:pPr>
            <a:r>
              <a:rPr lang="pt-PT" sz="1400" dirty="0" smtClean="0">
                <a:latin typeface="Maiandra GD" pitchFamily="34" charset="0"/>
              </a:rPr>
              <a:t>Quando G está activo, o código (01) a si associado aparece à saída, apenas se I estiver desactivado (0), não sendo relevante o estado das outras variáveis de menor prioridade.</a:t>
            </a:r>
          </a:p>
          <a:p>
            <a:pPr marL="400050" indent="-400050" algn="just">
              <a:buAutoNum type="romanLcPeriod"/>
            </a:pPr>
            <a:r>
              <a:rPr lang="pt-PT" sz="1400" dirty="0" smtClean="0">
                <a:latin typeface="Maiandra GD" pitchFamily="34" charset="0"/>
              </a:rPr>
              <a:t>Quando O está activo, o código (10) a si associado aparece à saída, se I e G estiverem desactivados (0), não sendo relevante o estado das outras variáveis de menor prioridade.</a:t>
            </a:r>
          </a:p>
          <a:p>
            <a:pPr marL="342900" indent="-342900"/>
            <a:r>
              <a:rPr lang="pt-PT" sz="1600" dirty="0" smtClean="0">
                <a:latin typeface="Maiandra GD" pitchFamily="34" charset="0"/>
              </a:rPr>
              <a:t> </a:t>
            </a:r>
          </a:p>
        </p:txBody>
      </p: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1357290" y="1928802"/>
          <a:ext cx="6429423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4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8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84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84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84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84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84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3846">
                <a:tc gridSpan="4"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Entradas</a:t>
                      </a:r>
                      <a:endParaRPr lang="pt-PT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Saídas</a:t>
                      </a:r>
                      <a:endParaRPr lang="pt-PT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P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846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I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G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O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R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Z</a:t>
                      </a:r>
                      <a:r>
                        <a:rPr lang="pt-PT" sz="1600" baseline="-25000" dirty="0" smtClean="0">
                          <a:latin typeface="Maiandra GD" pitchFamily="34" charset="0"/>
                        </a:rPr>
                        <a:t>0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Z</a:t>
                      </a:r>
                      <a:r>
                        <a:rPr lang="pt-PT" sz="1600" baseline="-25000" dirty="0" smtClean="0">
                          <a:latin typeface="Maiandra GD" pitchFamily="34" charset="0"/>
                        </a:rPr>
                        <a:t>1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V</a:t>
                      </a:r>
                      <a:endParaRPr lang="pt-P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846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X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X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X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pt-P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846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X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X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pt-P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846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X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pt-P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846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pt-P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3846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X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X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</a:t>
                      </a:r>
                      <a:endParaRPr lang="pt-P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214290"/>
            <a:ext cx="8858280" cy="785818"/>
          </a:xfrm>
          <a:prstGeom prst="rect">
            <a:avLst/>
          </a:prstGeom>
          <a:solidFill>
            <a:srgbClr val="DBE5F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1027" name="Oval 3"/>
          <p:cNvSpPr>
            <a:spLocks noChangeArrowheads="1"/>
          </p:cNvSpPr>
          <p:nvPr/>
        </p:nvSpPr>
        <p:spPr bwMode="auto">
          <a:xfrm>
            <a:off x="8694777" y="-209561"/>
            <a:ext cx="735007" cy="1638297"/>
          </a:xfrm>
          <a:prstGeom prst="ellipse">
            <a:avLst/>
          </a:prstGeom>
          <a:solidFill>
            <a:srgbClr val="DBE5F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7" name="CaixaDeTexto 6"/>
          <p:cNvSpPr txBox="1"/>
          <p:nvPr/>
        </p:nvSpPr>
        <p:spPr>
          <a:xfrm>
            <a:off x="785786" y="1148065"/>
            <a:ext cx="7858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PT" dirty="0" smtClean="0">
              <a:latin typeface="Maiandra GD" pitchFamily="34" charset="0"/>
            </a:endParaRPr>
          </a:p>
          <a:p>
            <a:pPr algn="just"/>
            <a:endParaRPr lang="pt-PT" dirty="0">
              <a:latin typeface="Maiandra GD" pitchFamily="34" charset="0"/>
            </a:endParaRPr>
          </a:p>
          <a:p>
            <a:pPr algn="just"/>
            <a:endParaRPr lang="pt-PT" dirty="0" smtClean="0">
              <a:latin typeface="Maiandra GD" pitchFamily="34" charset="0"/>
            </a:endParaRPr>
          </a:p>
          <a:p>
            <a:pPr algn="just"/>
            <a:endParaRPr lang="pt-PT" dirty="0">
              <a:latin typeface="Maiandra GD" pitchFamily="34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1214414" y="1285860"/>
            <a:ext cx="7072362" cy="1384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00050" indent="-400050" algn="just">
              <a:buFont typeface="+mj-lt"/>
              <a:buAutoNum type="romanLcPeriod" startAt="4"/>
            </a:pPr>
            <a:r>
              <a:rPr lang="pt-PT" sz="1400" dirty="0" smtClean="0">
                <a:latin typeface="Maiandra GD" pitchFamily="34" charset="0"/>
              </a:rPr>
              <a:t>R activo, não havendo outras variáveis de menor prioridade, o código a si associado (11) aparece à saída, quando todas as outras variáveis estiverem desactivadas (0).</a:t>
            </a:r>
          </a:p>
          <a:p>
            <a:pPr marL="400050" indent="-400050" algn="just">
              <a:buFont typeface="+mj-lt"/>
              <a:buAutoNum type="romanLcPeriod" startAt="4"/>
            </a:pPr>
            <a:r>
              <a:rPr lang="pt-PT" sz="1400" dirty="0" smtClean="0">
                <a:latin typeface="Maiandra GD" pitchFamily="34" charset="0"/>
              </a:rPr>
              <a:t>No caso de nenhuma das variáveis estar activada, o código a associar pode ser qualquer (isto é X). Neste caso, o código deve ser anotado como </a:t>
            </a:r>
            <a:r>
              <a:rPr lang="pt-PT" sz="1400" dirty="0" err="1" smtClean="0">
                <a:latin typeface="Maiandra GD" pitchFamily="34" charset="0"/>
              </a:rPr>
              <a:t>não-válido</a:t>
            </a:r>
            <a:r>
              <a:rPr lang="pt-PT" sz="1400" dirty="0" smtClean="0">
                <a:latin typeface="Maiandra GD" pitchFamily="34" charset="0"/>
              </a:rPr>
              <a:t>, atribuindo-se 0 à variável V. 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214414" y="2857496"/>
            <a:ext cx="6572296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/>
            <a:r>
              <a:rPr lang="pt-PT" dirty="0" smtClean="0">
                <a:latin typeface="Maiandra GD" pitchFamily="34" charset="0"/>
              </a:rPr>
              <a:t>5. Explicitação das expressões booleanas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214414" y="3310970"/>
            <a:ext cx="7072362" cy="32932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just"/>
            <a:r>
              <a:rPr lang="pt-PT" sz="1600" dirty="0" smtClean="0">
                <a:latin typeface="Maiandra GD" pitchFamily="34" charset="0"/>
              </a:rPr>
              <a:t>Pela forma como a </a:t>
            </a:r>
            <a:r>
              <a:rPr lang="pt-PT" sz="1600" dirty="0" err="1" smtClean="0">
                <a:latin typeface="Maiandra GD" pitchFamily="34" charset="0"/>
              </a:rPr>
              <a:t>tabela-de-verdade</a:t>
            </a:r>
            <a:r>
              <a:rPr lang="pt-PT" sz="1600" dirty="0" smtClean="0">
                <a:latin typeface="Maiandra GD" pitchFamily="34" charset="0"/>
              </a:rPr>
              <a:t> construída se apresenta, as saídas  </a:t>
            </a:r>
          </a:p>
          <a:p>
            <a:pPr marL="342900" indent="-342900" algn="just"/>
            <a:r>
              <a:rPr lang="pt-PT" sz="1600" dirty="0" smtClean="0">
                <a:latin typeface="Maiandra GD" pitchFamily="34" charset="0"/>
              </a:rPr>
              <a:t>devem ser explicitadas pelo mapa de </a:t>
            </a:r>
            <a:r>
              <a:rPr lang="pt-PT" sz="1600" dirty="0" err="1" smtClean="0">
                <a:latin typeface="Maiandra GD" pitchFamily="34" charset="0"/>
              </a:rPr>
              <a:t>Karnaugh</a:t>
            </a:r>
            <a:r>
              <a:rPr lang="pt-PT" sz="1600" dirty="0" smtClean="0">
                <a:latin typeface="Maiandra GD" pitchFamily="34" charset="0"/>
              </a:rPr>
              <a:t>. Repare-se que muitos dos </a:t>
            </a:r>
          </a:p>
          <a:p>
            <a:pPr marL="342900" indent="-342900" algn="just"/>
            <a:r>
              <a:rPr lang="pt-PT" sz="1600" dirty="0" smtClean="0">
                <a:latin typeface="Maiandra GD" pitchFamily="34" charset="0"/>
              </a:rPr>
              <a:t>termos estão apresentados implicitamente. Apenas os termos de ordem 0 e 1 </a:t>
            </a:r>
          </a:p>
          <a:p>
            <a:pPr marL="342900" indent="-342900" algn="just"/>
            <a:r>
              <a:rPr lang="pt-PT" sz="1600" dirty="0" smtClean="0">
                <a:latin typeface="Maiandra GD" pitchFamily="34" charset="0"/>
              </a:rPr>
              <a:t>estão explícitos.</a:t>
            </a:r>
          </a:p>
          <a:p>
            <a:pPr marL="342900" indent="-342900" algn="just"/>
            <a:endParaRPr lang="pt-PT" sz="1600" dirty="0" smtClean="0">
              <a:latin typeface="Maiandra GD" pitchFamily="34" charset="0"/>
            </a:endParaRPr>
          </a:p>
          <a:p>
            <a:pPr marL="342900" indent="-342900" algn="just"/>
            <a:endParaRPr lang="pt-PT" sz="1600" dirty="0" smtClean="0">
              <a:latin typeface="Maiandra GD" pitchFamily="34" charset="0"/>
            </a:endParaRPr>
          </a:p>
          <a:p>
            <a:pPr marL="342900" indent="-342900" algn="just"/>
            <a:endParaRPr lang="pt-PT" sz="1600" dirty="0" smtClean="0">
              <a:latin typeface="Maiandra GD" pitchFamily="34" charset="0"/>
            </a:endParaRPr>
          </a:p>
          <a:p>
            <a:pPr marL="342900" indent="-342900" algn="just"/>
            <a:endParaRPr lang="pt-PT" sz="1600" dirty="0" smtClean="0">
              <a:latin typeface="Maiandra GD" pitchFamily="34" charset="0"/>
            </a:endParaRPr>
          </a:p>
          <a:p>
            <a:pPr marL="342900" indent="-342900" algn="just"/>
            <a:endParaRPr lang="pt-PT" sz="1600" dirty="0" smtClean="0">
              <a:latin typeface="Maiandra GD" pitchFamily="34" charset="0"/>
            </a:endParaRPr>
          </a:p>
          <a:p>
            <a:pPr marL="342900" indent="-342900" algn="just"/>
            <a:endParaRPr lang="pt-PT" sz="1600" dirty="0" smtClean="0">
              <a:latin typeface="Maiandra GD" pitchFamily="34" charset="0"/>
            </a:endParaRPr>
          </a:p>
          <a:p>
            <a:pPr marL="342900" indent="-342900" algn="just"/>
            <a:endParaRPr lang="pt-PT" sz="1600" dirty="0" smtClean="0">
              <a:latin typeface="Maiandra GD" pitchFamily="34" charset="0"/>
            </a:endParaRPr>
          </a:p>
          <a:p>
            <a:pPr marL="342900" indent="-342900" algn="just"/>
            <a:endParaRPr lang="pt-PT" sz="1600" dirty="0" smtClean="0">
              <a:latin typeface="Maiandra GD" pitchFamily="34" charset="0"/>
            </a:endParaRPr>
          </a:p>
          <a:p>
            <a:pPr marL="342900" indent="-342900" algn="just"/>
            <a:endParaRPr lang="pt-PT" sz="1600" dirty="0" smtClean="0">
              <a:latin typeface="Maiandra GD" pitchFamily="34" charset="0"/>
            </a:endParaRPr>
          </a:p>
        </p:txBody>
      </p:sp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1857356" y="4929198"/>
          <a:ext cx="228601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5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X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0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0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0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1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0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0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0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1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0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0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0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1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0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0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0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3" name="Conexão recta 12"/>
          <p:cNvCxnSpPr/>
          <p:nvPr/>
        </p:nvCxnSpPr>
        <p:spPr>
          <a:xfrm rot="10800000">
            <a:off x="1500166" y="4714884"/>
            <a:ext cx="357190" cy="214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1928794" y="4643446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00</a:t>
            </a:r>
            <a:endParaRPr lang="pt-PT" dirty="0"/>
          </a:p>
        </p:txBody>
      </p:sp>
      <p:sp>
        <p:nvSpPr>
          <p:cNvPr id="16" name="CaixaDeTexto 15"/>
          <p:cNvSpPr txBox="1"/>
          <p:nvPr/>
        </p:nvSpPr>
        <p:spPr>
          <a:xfrm rot="1325200">
            <a:off x="1571604" y="45699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I G</a:t>
            </a:r>
            <a:endParaRPr lang="pt-PT" dirty="0"/>
          </a:p>
        </p:txBody>
      </p:sp>
      <p:sp>
        <p:nvSpPr>
          <p:cNvPr id="17" name="CaixaDeTexto 16"/>
          <p:cNvSpPr txBox="1"/>
          <p:nvPr/>
        </p:nvSpPr>
        <p:spPr>
          <a:xfrm rot="1325200">
            <a:off x="1400120" y="4784270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OR</a:t>
            </a:r>
            <a:endParaRPr lang="pt-PT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2500298" y="4643446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01</a:t>
            </a:r>
            <a:endParaRPr lang="pt-PT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3071802" y="4643446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11</a:t>
            </a:r>
            <a:endParaRPr lang="pt-PT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3643306" y="4643446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10</a:t>
            </a:r>
            <a:endParaRPr lang="pt-PT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1500166" y="4988494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00</a:t>
            </a:r>
            <a:endParaRPr lang="pt-PT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1500166" y="5345684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01</a:t>
            </a:r>
            <a:endParaRPr lang="pt-PT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1500166" y="5702874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11</a:t>
            </a:r>
            <a:endParaRPr lang="pt-PT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1500166" y="6060064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10</a:t>
            </a:r>
            <a:endParaRPr lang="pt-PT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2285984" y="4345552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Z</a:t>
            </a:r>
            <a:r>
              <a:rPr lang="pt-PT" baseline="-25000" dirty="0" smtClean="0">
                <a:latin typeface="Maiandra GD" pitchFamily="34" charset="0"/>
              </a:rPr>
              <a:t> 0</a:t>
            </a:r>
            <a:r>
              <a:rPr lang="pt-PT" dirty="0" smtClean="0"/>
              <a:t> (I,G,O,R)</a:t>
            </a:r>
            <a:endParaRPr lang="pt-PT" dirty="0"/>
          </a:p>
        </p:txBody>
      </p:sp>
      <p:sp>
        <p:nvSpPr>
          <p:cNvPr id="28" name="Oval 27"/>
          <p:cNvSpPr/>
          <p:nvPr/>
        </p:nvSpPr>
        <p:spPr>
          <a:xfrm>
            <a:off x="2000232" y="4929198"/>
            <a:ext cx="285752" cy="1571636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9" name="CaixaDeTexto 28"/>
          <p:cNvSpPr txBox="1"/>
          <p:nvPr/>
        </p:nvSpPr>
        <p:spPr>
          <a:xfrm>
            <a:off x="4643438" y="5286388"/>
            <a:ext cx="114300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dirty="0" smtClean="0"/>
              <a:t>Z</a:t>
            </a:r>
            <a:r>
              <a:rPr lang="pt-PT" baseline="-25000" dirty="0" smtClean="0">
                <a:latin typeface="Maiandra GD" pitchFamily="34" charset="0"/>
              </a:rPr>
              <a:t> 0</a:t>
            </a:r>
            <a:r>
              <a:rPr lang="pt-PT" dirty="0" smtClean="0"/>
              <a:t> = </a:t>
            </a:r>
            <a:endParaRPr lang="pt-PT" dirty="0"/>
          </a:p>
        </p:txBody>
      </p:sp>
      <p:graphicFrame>
        <p:nvGraphicFramePr>
          <p:cNvPr id="34818" name="Object 2"/>
          <p:cNvGraphicFramePr>
            <a:graphicFrameLocks noChangeAspect="1"/>
          </p:cNvGraphicFramePr>
          <p:nvPr/>
        </p:nvGraphicFramePr>
        <p:xfrm>
          <a:off x="5214942" y="5357826"/>
          <a:ext cx="2540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9" name="Microsoft Equation 3.0" r:id="rId4" imgW="253800" imgH="215640" progId="Equation.3">
                  <p:embed/>
                </p:oleObj>
              </mc:Choice>
              <mc:Fallback>
                <p:oleObj name="Microsoft Equation 3.0" r:id="rId4" imgW="25380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4942" y="5357826"/>
                        <a:ext cx="2540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71414"/>
            <a:ext cx="8858280" cy="785818"/>
          </a:xfrm>
          <a:prstGeom prst="rect">
            <a:avLst/>
          </a:prstGeom>
          <a:solidFill>
            <a:srgbClr val="DBE5F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1027" name="Oval 3"/>
          <p:cNvSpPr>
            <a:spLocks noChangeArrowheads="1"/>
          </p:cNvSpPr>
          <p:nvPr/>
        </p:nvSpPr>
        <p:spPr bwMode="auto">
          <a:xfrm>
            <a:off x="8694777" y="-209561"/>
            <a:ext cx="735007" cy="1638297"/>
          </a:xfrm>
          <a:prstGeom prst="ellipse">
            <a:avLst/>
          </a:prstGeom>
          <a:solidFill>
            <a:srgbClr val="DBE5F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7" name="CaixaDeTexto 6"/>
          <p:cNvSpPr txBox="1"/>
          <p:nvPr/>
        </p:nvSpPr>
        <p:spPr>
          <a:xfrm>
            <a:off x="928662" y="530252"/>
            <a:ext cx="785818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PT" sz="1400" dirty="0" smtClean="0">
              <a:latin typeface="Maiandra GD" pitchFamily="34" charset="0"/>
            </a:endParaRPr>
          </a:p>
          <a:p>
            <a:pPr algn="just"/>
            <a:endParaRPr lang="pt-PT" sz="1400" dirty="0" smtClean="0">
              <a:latin typeface="Maiandra GD" pitchFamily="34" charset="0"/>
            </a:endParaRPr>
          </a:p>
          <a:p>
            <a:pPr algn="just"/>
            <a:r>
              <a:rPr lang="pt-PT" sz="1400" dirty="0" smtClean="0">
                <a:latin typeface="Maiandra GD" pitchFamily="34" charset="0"/>
              </a:rPr>
              <a:t>Estes 4 tipos de circuitos podem construir um sistema digital interessante, cujo diagrama em blocos apresentamos a seguir:</a:t>
            </a:r>
          </a:p>
          <a:p>
            <a:pPr algn="just"/>
            <a:endParaRPr lang="pt-PT" dirty="0">
              <a:latin typeface="Maiandra GD" pitchFamily="34" charset="0"/>
            </a:endParaRPr>
          </a:p>
          <a:p>
            <a:pPr algn="just"/>
            <a:endParaRPr lang="pt-PT" dirty="0" smtClean="0">
              <a:latin typeface="Maiandra GD" pitchFamily="34" charset="0"/>
            </a:endParaRPr>
          </a:p>
          <a:p>
            <a:pPr algn="just"/>
            <a:endParaRPr lang="pt-PT" dirty="0">
              <a:latin typeface="Maiandra GD" pitchFamily="34" charset="0"/>
            </a:endParaRPr>
          </a:p>
          <a:p>
            <a:pPr algn="just"/>
            <a:endParaRPr lang="pt-PT" dirty="0" smtClean="0">
              <a:latin typeface="Maiandra GD" pitchFamily="34" charset="0"/>
            </a:endParaRPr>
          </a:p>
          <a:p>
            <a:pPr algn="just"/>
            <a:endParaRPr lang="pt-PT" dirty="0">
              <a:latin typeface="Maiandra GD" pitchFamily="34" charset="0"/>
            </a:endParaRPr>
          </a:p>
          <a:p>
            <a:pPr algn="just"/>
            <a:endParaRPr lang="pt-PT" dirty="0" smtClean="0">
              <a:latin typeface="Maiandra GD" pitchFamily="34" charset="0"/>
            </a:endParaRPr>
          </a:p>
          <a:p>
            <a:pPr algn="just"/>
            <a:endParaRPr lang="pt-PT" dirty="0">
              <a:latin typeface="Maiandra GD" pitchFamily="34" charset="0"/>
            </a:endParaRPr>
          </a:p>
          <a:p>
            <a:pPr algn="just">
              <a:buFontTx/>
              <a:buChar char="-"/>
            </a:pPr>
            <a:endParaRPr lang="pt-PT" dirty="0" smtClean="0">
              <a:latin typeface="Maiandra GD" pitchFamily="34" charset="0"/>
            </a:endParaRPr>
          </a:p>
          <a:p>
            <a:pPr algn="just">
              <a:buFontTx/>
              <a:buChar char="-"/>
            </a:pPr>
            <a:endParaRPr lang="pt-PT" dirty="0" smtClean="0">
              <a:latin typeface="Maiandra GD" pitchFamily="34" charset="0"/>
            </a:endParaRPr>
          </a:p>
          <a:p>
            <a:pPr algn="just"/>
            <a:endParaRPr lang="pt-PT" dirty="0" smtClean="0">
              <a:latin typeface="Maiandra GD" pitchFamily="34" charset="0"/>
            </a:endParaRPr>
          </a:p>
          <a:p>
            <a:pPr algn="just"/>
            <a:endParaRPr lang="pt-PT" dirty="0">
              <a:latin typeface="Maiandra GD" pitchFamily="34" charset="0"/>
            </a:endParaRPr>
          </a:p>
        </p:txBody>
      </p:sp>
      <p:pic>
        <p:nvPicPr>
          <p:cNvPr id="8" name="Picture 2" descr="C:\Users\hp\Desktop\2018\diagrama 0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500174"/>
            <a:ext cx="5214974" cy="1714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sp>
        <p:nvSpPr>
          <p:cNvPr id="9" name="Rectângulo arredondado 8"/>
          <p:cNvSpPr/>
          <p:nvPr/>
        </p:nvSpPr>
        <p:spPr>
          <a:xfrm>
            <a:off x="1071538" y="3286124"/>
            <a:ext cx="7358114" cy="50006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sz="1200" dirty="0" smtClean="0">
                <a:latin typeface="Maiandra GD" pitchFamily="34" charset="0"/>
              </a:rPr>
              <a:t>-</a:t>
            </a:r>
            <a:r>
              <a:rPr lang="pt-PT" sz="1200" dirty="0" smtClean="0">
                <a:solidFill>
                  <a:schemeClr val="tx2"/>
                </a:solidFill>
                <a:latin typeface="Maiandra GD" pitchFamily="34" charset="0"/>
              </a:rPr>
              <a:t>O teclado </a:t>
            </a:r>
            <a:r>
              <a:rPr lang="pt-PT" sz="1200" dirty="0" smtClean="0">
                <a:latin typeface="Maiandra GD" pitchFamily="34" charset="0"/>
              </a:rPr>
              <a:t>– é um dispositivo periférico, que nos permite introduzir os dados </a:t>
            </a:r>
            <a:r>
              <a:rPr lang="pt-PT" sz="1200" dirty="0" err="1" smtClean="0">
                <a:latin typeface="Maiandra GD" pitchFamily="34" charset="0"/>
              </a:rPr>
              <a:t>alfa-numéricos</a:t>
            </a:r>
            <a:r>
              <a:rPr lang="pt-PT" sz="1200" dirty="0" smtClean="0">
                <a:latin typeface="Maiandra GD" pitchFamily="34" charset="0"/>
              </a:rPr>
              <a:t> a serem processados pelo sistema lógico.</a:t>
            </a:r>
          </a:p>
        </p:txBody>
      </p:sp>
      <p:sp>
        <p:nvSpPr>
          <p:cNvPr id="10" name="Rectângulo arredondado 9"/>
          <p:cNvSpPr/>
          <p:nvPr/>
        </p:nvSpPr>
        <p:spPr>
          <a:xfrm>
            <a:off x="1071538" y="3786190"/>
            <a:ext cx="7358114" cy="42862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buFontTx/>
              <a:buChar char="-"/>
            </a:pPr>
            <a:r>
              <a:rPr lang="pt-PT" sz="1200" dirty="0" smtClean="0">
                <a:latin typeface="Maiandra GD" pitchFamily="34" charset="0"/>
              </a:rPr>
              <a:t>O </a:t>
            </a:r>
            <a:r>
              <a:rPr lang="pt-PT" sz="1200" dirty="0" smtClean="0">
                <a:solidFill>
                  <a:schemeClr val="tx2"/>
                </a:solidFill>
                <a:latin typeface="Maiandra GD" pitchFamily="34" charset="0"/>
              </a:rPr>
              <a:t>codificador</a:t>
            </a:r>
            <a:r>
              <a:rPr lang="pt-PT" sz="1200" dirty="0" smtClean="0">
                <a:latin typeface="Maiandra GD" pitchFamily="34" charset="0"/>
              </a:rPr>
              <a:t> – converte  a representação </a:t>
            </a:r>
            <a:r>
              <a:rPr lang="pt-PT" sz="1200" dirty="0" err="1" smtClean="0">
                <a:latin typeface="Maiandra GD" pitchFamily="34" charset="0"/>
              </a:rPr>
              <a:t>alfa-numérica</a:t>
            </a:r>
            <a:r>
              <a:rPr lang="pt-PT" sz="1200" dirty="0" smtClean="0">
                <a:latin typeface="Maiandra GD" pitchFamily="34" charset="0"/>
              </a:rPr>
              <a:t> introduzida através do teclado para o código binário.</a:t>
            </a:r>
          </a:p>
        </p:txBody>
      </p:sp>
      <p:sp>
        <p:nvSpPr>
          <p:cNvPr id="11" name="Rectângulo arredondado 10"/>
          <p:cNvSpPr/>
          <p:nvPr/>
        </p:nvSpPr>
        <p:spPr>
          <a:xfrm>
            <a:off x="1071538" y="4214818"/>
            <a:ext cx="7358114" cy="50006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buFontTx/>
              <a:buChar char="-"/>
            </a:pPr>
            <a:r>
              <a:rPr lang="pt-PT" sz="1200" dirty="0">
                <a:solidFill>
                  <a:schemeClr val="tx2"/>
                </a:solidFill>
                <a:latin typeface="Maiandra GD" pitchFamily="34" charset="0"/>
              </a:rPr>
              <a:t>O </a:t>
            </a:r>
            <a:r>
              <a:rPr lang="pt-PT" sz="1200" dirty="0" smtClean="0">
                <a:solidFill>
                  <a:schemeClr val="tx2"/>
                </a:solidFill>
                <a:latin typeface="Maiandra GD" pitchFamily="34" charset="0"/>
              </a:rPr>
              <a:t>circuito de lógica e aritmética </a:t>
            </a:r>
            <a:r>
              <a:rPr lang="pt-PT" sz="1200" dirty="0" smtClean="0">
                <a:latin typeface="Maiandra GD" pitchFamily="34" charset="0"/>
              </a:rPr>
              <a:t>(que pode comportar os </a:t>
            </a:r>
            <a:r>
              <a:rPr lang="pt-PT" sz="1200" dirty="0" smtClean="0">
                <a:solidFill>
                  <a:schemeClr val="bg1"/>
                </a:solidFill>
                <a:latin typeface="Maiandra GD" pitchFamily="34" charset="0"/>
              </a:rPr>
              <a:t>circuitos </a:t>
            </a:r>
            <a:r>
              <a:rPr lang="pt-PT" sz="1200" dirty="0" err="1" smtClean="0">
                <a:solidFill>
                  <a:schemeClr val="bg1"/>
                </a:solidFill>
                <a:latin typeface="Maiandra GD" pitchFamily="34" charset="0"/>
              </a:rPr>
              <a:t>somadores</a:t>
            </a:r>
            <a:r>
              <a:rPr lang="pt-PT" sz="1200" dirty="0" smtClean="0">
                <a:solidFill>
                  <a:schemeClr val="bg1"/>
                </a:solidFill>
                <a:latin typeface="Maiandra GD" pitchFamily="34" charset="0"/>
              </a:rPr>
              <a:t>) </a:t>
            </a:r>
            <a:r>
              <a:rPr lang="pt-PT" sz="1200" dirty="0" smtClean="0">
                <a:latin typeface="Maiandra GD" pitchFamily="34" charset="0"/>
              </a:rPr>
              <a:t>– processa esses dados.</a:t>
            </a:r>
          </a:p>
        </p:txBody>
      </p:sp>
      <p:sp>
        <p:nvSpPr>
          <p:cNvPr id="12" name="Rectângulo arredondado 11"/>
          <p:cNvSpPr/>
          <p:nvPr/>
        </p:nvSpPr>
        <p:spPr>
          <a:xfrm>
            <a:off x="1071538" y="4714884"/>
            <a:ext cx="7358114" cy="5715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buFontTx/>
              <a:buChar char="-"/>
            </a:pPr>
            <a:r>
              <a:rPr lang="pt-PT" sz="1200" dirty="0" smtClean="0">
                <a:latin typeface="Maiandra GD" pitchFamily="34" charset="0"/>
              </a:rPr>
              <a:t>O circuito descodificador – transforma o código binário em caracteres </a:t>
            </a:r>
            <a:r>
              <a:rPr lang="pt-PT" sz="1200" dirty="0" err="1" smtClean="0">
                <a:latin typeface="Maiandra GD" pitchFamily="34" charset="0"/>
              </a:rPr>
              <a:t>alfa-numéricos</a:t>
            </a:r>
            <a:r>
              <a:rPr lang="pt-PT" sz="1200" dirty="0" smtClean="0">
                <a:latin typeface="Maiandra GD" pitchFamily="34" charset="0"/>
              </a:rPr>
              <a:t> ou grupo de padrões reconhecíveis pelo operador humano.</a:t>
            </a:r>
          </a:p>
        </p:txBody>
      </p:sp>
      <p:sp>
        <p:nvSpPr>
          <p:cNvPr id="13" name="Rectângulo arredondado 12"/>
          <p:cNvSpPr/>
          <p:nvPr/>
        </p:nvSpPr>
        <p:spPr>
          <a:xfrm>
            <a:off x="1071538" y="5286388"/>
            <a:ext cx="7358114" cy="4286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buFontTx/>
              <a:buChar char="-"/>
            </a:pPr>
            <a:r>
              <a:rPr lang="pt-PT" sz="1200" dirty="0" smtClean="0">
                <a:latin typeface="Maiandra GD" pitchFamily="34" charset="0"/>
              </a:rPr>
              <a:t>O dispositivo de visualização – permite que o operador humano </a:t>
            </a:r>
            <a:r>
              <a:rPr lang="pt-PT" sz="1200" dirty="0" err="1" smtClean="0">
                <a:latin typeface="Maiandra GD" pitchFamily="34" charset="0"/>
              </a:rPr>
              <a:t>vizualize</a:t>
            </a:r>
            <a:r>
              <a:rPr lang="pt-PT" sz="1200" dirty="0" smtClean="0">
                <a:latin typeface="Maiandra GD" pitchFamily="34" charset="0"/>
              </a:rPr>
              <a:t> o resultado do processamento elaborado.</a:t>
            </a:r>
          </a:p>
        </p:txBody>
      </p:sp>
      <p:sp>
        <p:nvSpPr>
          <p:cNvPr id="14" name="Rectângulo arredondado 13"/>
          <p:cNvSpPr/>
          <p:nvPr/>
        </p:nvSpPr>
        <p:spPr>
          <a:xfrm>
            <a:off x="1071538" y="5715016"/>
            <a:ext cx="7358114" cy="3571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buFontTx/>
              <a:buChar char="-"/>
            </a:pPr>
            <a:r>
              <a:rPr lang="pt-PT" sz="1200" dirty="0" smtClean="0">
                <a:latin typeface="Maiandra GD" pitchFamily="34" charset="0"/>
              </a:rPr>
              <a:t>Conversor de códigos – transforma sequências de códigos, num outro código em representação binária, quando necessário.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214290"/>
            <a:ext cx="8858280" cy="785818"/>
          </a:xfrm>
          <a:prstGeom prst="rect">
            <a:avLst/>
          </a:prstGeom>
          <a:solidFill>
            <a:srgbClr val="DBE5F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1027" name="Oval 3"/>
          <p:cNvSpPr>
            <a:spLocks noChangeArrowheads="1"/>
          </p:cNvSpPr>
          <p:nvPr/>
        </p:nvSpPr>
        <p:spPr bwMode="auto">
          <a:xfrm>
            <a:off x="8694777" y="-209561"/>
            <a:ext cx="735007" cy="1638297"/>
          </a:xfrm>
          <a:prstGeom prst="ellipse">
            <a:avLst/>
          </a:prstGeom>
          <a:solidFill>
            <a:srgbClr val="DBE5F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7" name="CaixaDeTexto 6"/>
          <p:cNvSpPr txBox="1"/>
          <p:nvPr/>
        </p:nvSpPr>
        <p:spPr>
          <a:xfrm>
            <a:off x="785786" y="1148065"/>
            <a:ext cx="7858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PT" dirty="0" smtClean="0">
              <a:latin typeface="Maiandra GD" pitchFamily="34" charset="0"/>
            </a:endParaRPr>
          </a:p>
          <a:p>
            <a:pPr algn="just"/>
            <a:endParaRPr lang="pt-PT" dirty="0">
              <a:latin typeface="Maiandra GD" pitchFamily="34" charset="0"/>
            </a:endParaRPr>
          </a:p>
          <a:p>
            <a:pPr algn="just"/>
            <a:endParaRPr lang="pt-PT" dirty="0" smtClean="0">
              <a:latin typeface="Maiandra GD" pitchFamily="34" charset="0"/>
            </a:endParaRPr>
          </a:p>
          <a:p>
            <a:pPr algn="just"/>
            <a:endParaRPr lang="pt-PT" dirty="0">
              <a:latin typeface="Maiandra GD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214414" y="1064485"/>
            <a:ext cx="7072362" cy="52629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just"/>
            <a:endParaRPr lang="pt-PT" sz="1600" dirty="0" smtClean="0">
              <a:latin typeface="Maiandra GD" pitchFamily="34" charset="0"/>
            </a:endParaRPr>
          </a:p>
          <a:p>
            <a:pPr marL="342900" indent="-342900" algn="just"/>
            <a:endParaRPr lang="pt-PT" sz="1600" dirty="0" smtClean="0">
              <a:latin typeface="Maiandra GD" pitchFamily="34" charset="0"/>
            </a:endParaRPr>
          </a:p>
          <a:p>
            <a:pPr marL="342900" indent="-342900" algn="just"/>
            <a:endParaRPr lang="pt-PT" sz="1600" dirty="0" smtClean="0">
              <a:latin typeface="Maiandra GD" pitchFamily="34" charset="0"/>
            </a:endParaRPr>
          </a:p>
          <a:p>
            <a:pPr marL="342900" indent="-342900" algn="just"/>
            <a:endParaRPr lang="pt-PT" sz="1600" dirty="0" smtClean="0">
              <a:latin typeface="Maiandra GD" pitchFamily="34" charset="0"/>
            </a:endParaRPr>
          </a:p>
          <a:p>
            <a:pPr marL="342900" indent="-342900" algn="just"/>
            <a:endParaRPr lang="pt-PT" sz="1600" dirty="0" smtClean="0">
              <a:latin typeface="Maiandra GD" pitchFamily="34" charset="0"/>
            </a:endParaRPr>
          </a:p>
          <a:p>
            <a:pPr marL="342900" indent="-342900" algn="just"/>
            <a:endParaRPr lang="pt-PT" sz="1600" dirty="0" smtClean="0">
              <a:latin typeface="Maiandra GD" pitchFamily="34" charset="0"/>
            </a:endParaRPr>
          </a:p>
          <a:p>
            <a:pPr marL="342900" indent="-342900" algn="just"/>
            <a:endParaRPr lang="pt-PT" sz="1600" dirty="0" smtClean="0">
              <a:latin typeface="Maiandra GD" pitchFamily="34" charset="0"/>
            </a:endParaRPr>
          </a:p>
          <a:p>
            <a:pPr marL="342900" indent="-342900" algn="just"/>
            <a:endParaRPr lang="pt-PT" sz="1600" dirty="0" smtClean="0">
              <a:latin typeface="Maiandra GD" pitchFamily="34" charset="0"/>
            </a:endParaRPr>
          </a:p>
          <a:p>
            <a:pPr marL="342900" indent="-342900" algn="just"/>
            <a:endParaRPr lang="pt-PT" sz="1600" dirty="0" smtClean="0">
              <a:latin typeface="Maiandra GD" pitchFamily="34" charset="0"/>
            </a:endParaRPr>
          </a:p>
          <a:p>
            <a:pPr marL="342900" indent="-342900" algn="just"/>
            <a:endParaRPr lang="pt-PT" sz="1600" dirty="0" smtClean="0">
              <a:latin typeface="Maiandra GD" pitchFamily="34" charset="0"/>
            </a:endParaRPr>
          </a:p>
          <a:p>
            <a:pPr marL="342900" indent="-342900" algn="just"/>
            <a:endParaRPr lang="pt-PT" sz="1600" dirty="0" smtClean="0">
              <a:latin typeface="Maiandra GD" pitchFamily="34" charset="0"/>
            </a:endParaRPr>
          </a:p>
          <a:p>
            <a:pPr marL="342900" indent="-342900" algn="just"/>
            <a:endParaRPr lang="pt-PT" sz="1600" dirty="0" smtClean="0">
              <a:latin typeface="Maiandra GD" pitchFamily="34" charset="0"/>
            </a:endParaRPr>
          </a:p>
          <a:p>
            <a:pPr marL="342900" indent="-342900" algn="just"/>
            <a:endParaRPr lang="pt-PT" sz="1600" dirty="0" smtClean="0">
              <a:latin typeface="Maiandra GD" pitchFamily="34" charset="0"/>
            </a:endParaRPr>
          </a:p>
          <a:p>
            <a:pPr marL="342900" indent="-342900" algn="just"/>
            <a:endParaRPr lang="pt-PT" sz="1600" dirty="0" smtClean="0">
              <a:latin typeface="Maiandra GD" pitchFamily="34" charset="0"/>
            </a:endParaRPr>
          </a:p>
          <a:p>
            <a:pPr marL="342900" indent="-342900" algn="just"/>
            <a:endParaRPr lang="pt-PT" sz="1600" dirty="0" smtClean="0">
              <a:latin typeface="Maiandra GD" pitchFamily="34" charset="0"/>
            </a:endParaRPr>
          </a:p>
          <a:p>
            <a:pPr marL="342900" indent="-342900" algn="just"/>
            <a:endParaRPr lang="pt-PT" sz="1600" dirty="0" smtClean="0">
              <a:latin typeface="Maiandra GD" pitchFamily="34" charset="0"/>
            </a:endParaRPr>
          </a:p>
          <a:p>
            <a:pPr marL="342900" indent="-342900" algn="just"/>
            <a:endParaRPr lang="pt-PT" sz="1600" dirty="0" smtClean="0">
              <a:latin typeface="Maiandra GD" pitchFamily="34" charset="0"/>
            </a:endParaRPr>
          </a:p>
          <a:p>
            <a:pPr marL="342900" indent="-342900" algn="just"/>
            <a:endParaRPr lang="pt-PT" sz="1600" dirty="0" smtClean="0">
              <a:latin typeface="Maiandra GD" pitchFamily="34" charset="0"/>
            </a:endParaRPr>
          </a:p>
          <a:p>
            <a:pPr marL="342900" indent="-342900" algn="just"/>
            <a:endParaRPr lang="pt-PT" sz="1600" dirty="0" smtClean="0">
              <a:latin typeface="Maiandra GD" pitchFamily="34" charset="0"/>
            </a:endParaRPr>
          </a:p>
          <a:p>
            <a:pPr marL="342900" indent="-342900" algn="just"/>
            <a:endParaRPr lang="pt-PT" sz="1600" dirty="0" smtClean="0">
              <a:latin typeface="Maiandra GD" pitchFamily="34" charset="0"/>
            </a:endParaRPr>
          </a:p>
          <a:p>
            <a:pPr marL="342900" indent="-342900" algn="just"/>
            <a:endParaRPr lang="pt-PT" sz="1600" dirty="0" smtClean="0">
              <a:latin typeface="Maiandra GD" pitchFamily="34" charset="0"/>
            </a:endParaRPr>
          </a:p>
        </p:txBody>
      </p:sp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2214546" y="1869506"/>
          <a:ext cx="228601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5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X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1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0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0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1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1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0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0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0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1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0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0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0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1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0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0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3" name="Conexão recta 12"/>
          <p:cNvCxnSpPr/>
          <p:nvPr/>
        </p:nvCxnSpPr>
        <p:spPr>
          <a:xfrm rot="10800000">
            <a:off x="1857356" y="1655192"/>
            <a:ext cx="357190" cy="214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2285984" y="1583754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00</a:t>
            </a:r>
            <a:endParaRPr lang="pt-PT" dirty="0"/>
          </a:p>
        </p:txBody>
      </p:sp>
      <p:sp>
        <p:nvSpPr>
          <p:cNvPr id="16" name="CaixaDeTexto 15"/>
          <p:cNvSpPr txBox="1"/>
          <p:nvPr/>
        </p:nvSpPr>
        <p:spPr>
          <a:xfrm rot="1325200">
            <a:off x="1928794" y="151026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I G</a:t>
            </a:r>
            <a:endParaRPr lang="pt-PT" dirty="0"/>
          </a:p>
        </p:txBody>
      </p:sp>
      <p:sp>
        <p:nvSpPr>
          <p:cNvPr id="17" name="CaixaDeTexto 16"/>
          <p:cNvSpPr txBox="1"/>
          <p:nvPr/>
        </p:nvSpPr>
        <p:spPr>
          <a:xfrm rot="1325200">
            <a:off x="1757310" y="172457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OR</a:t>
            </a:r>
            <a:endParaRPr lang="pt-PT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2857488" y="1583754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01</a:t>
            </a:r>
            <a:endParaRPr lang="pt-PT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3428992" y="1583754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11</a:t>
            </a:r>
            <a:endParaRPr lang="pt-PT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4000496" y="1583754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10</a:t>
            </a:r>
            <a:endParaRPr lang="pt-PT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1857356" y="192880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00</a:t>
            </a:r>
            <a:endParaRPr lang="pt-PT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1857356" y="228599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01</a:t>
            </a:r>
            <a:endParaRPr lang="pt-PT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1857356" y="264318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11</a:t>
            </a:r>
            <a:endParaRPr lang="pt-PT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1857356" y="300037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10</a:t>
            </a:r>
            <a:endParaRPr lang="pt-PT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2357422" y="1285860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Z</a:t>
            </a:r>
            <a:r>
              <a:rPr lang="pt-PT" baseline="-25000" dirty="0" smtClean="0">
                <a:latin typeface="Maiandra GD" pitchFamily="34" charset="0"/>
              </a:rPr>
              <a:t> 1</a:t>
            </a:r>
            <a:r>
              <a:rPr lang="pt-PT" dirty="0" smtClean="0"/>
              <a:t> (I,G,O,R)</a:t>
            </a:r>
            <a:endParaRPr lang="pt-PT" dirty="0"/>
          </a:p>
        </p:txBody>
      </p:sp>
      <p:sp>
        <p:nvSpPr>
          <p:cNvPr id="28" name="Oval 27"/>
          <p:cNvSpPr/>
          <p:nvPr/>
        </p:nvSpPr>
        <p:spPr>
          <a:xfrm>
            <a:off x="2285984" y="1869506"/>
            <a:ext cx="928694" cy="785818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9" name="CaixaDeTexto 28"/>
          <p:cNvSpPr txBox="1"/>
          <p:nvPr/>
        </p:nvSpPr>
        <p:spPr>
          <a:xfrm>
            <a:off x="4786314" y="2298134"/>
            <a:ext cx="114300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dirty="0" smtClean="0"/>
              <a:t>Z</a:t>
            </a:r>
            <a:r>
              <a:rPr lang="pt-PT" baseline="-25000" dirty="0" smtClean="0">
                <a:latin typeface="Maiandra GD" pitchFamily="34" charset="0"/>
              </a:rPr>
              <a:t> 1</a:t>
            </a:r>
            <a:r>
              <a:rPr lang="pt-PT" dirty="0" smtClean="0"/>
              <a:t> = </a:t>
            </a:r>
            <a:endParaRPr lang="pt-PT" dirty="0"/>
          </a:p>
        </p:txBody>
      </p:sp>
      <p:sp>
        <p:nvSpPr>
          <p:cNvPr id="30" name="Oval 29"/>
          <p:cNvSpPr/>
          <p:nvPr/>
        </p:nvSpPr>
        <p:spPr>
          <a:xfrm>
            <a:off x="2857488" y="1940944"/>
            <a:ext cx="428628" cy="1428760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" name="Oval 30"/>
          <p:cNvSpPr/>
          <p:nvPr/>
        </p:nvSpPr>
        <p:spPr>
          <a:xfrm>
            <a:off x="1357290" y="3155390"/>
            <a:ext cx="285752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1</a:t>
            </a:r>
            <a:endParaRPr lang="pt-PT" dirty="0"/>
          </a:p>
        </p:txBody>
      </p:sp>
      <p:cxnSp>
        <p:nvCxnSpPr>
          <p:cNvPr id="33" name="Conexão recta unidireccional 32"/>
          <p:cNvCxnSpPr>
            <a:stCxn id="31" idx="6"/>
            <a:endCxn id="30" idx="3"/>
          </p:cNvCxnSpPr>
          <p:nvPr/>
        </p:nvCxnSpPr>
        <p:spPr>
          <a:xfrm flipV="1">
            <a:off x="1643042" y="3160467"/>
            <a:ext cx="1277217" cy="1377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428728" y="2155258"/>
            <a:ext cx="285752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2</a:t>
            </a:r>
            <a:endParaRPr lang="pt-PT" dirty="0"/>
          </a:p>
        </p:txBody>
      </p:sp>
      <p:cxnSp>
        <p:nvCxnSpPr>
          <p:cNvPr id="37" name="Conexão recta unidireccional 36"/>
          <p:cNvCxnSpPr>
            <a:stCxn id="35" idx="6"/>
            <a:endCxn id="28" idx="2"/>
          </p:cNvCxnSpPr>
          <p:nvPr/>
        </p:nvCxnSpPr>
        <p:spPr>
          <a:xfrm flipV="1">
            <a:off x="1714480" y="2262415"/>
            <a:ext cx="571504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ela 37"/>
          <p:cNvGraphicFramePr>
            <a:graphicFrameLocks noGrp="1"/>
          </p:cNvGraphicFramePr>
          <p:nvPr/>
        </p:nvGraphicFramePr>
        <p:xfrm>
          <a:off x="2366946" y="4512712"/>
          <a:ext cx="228601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5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0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1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1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1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1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1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1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1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1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1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1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1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1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1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1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1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39" name="Conexão recta 38"/>
          <p:cNvCxnSpPr/>
          <p:nvPr/>
        </p:nvCxnSpPr>
        <p:spPr>
          <a:xfrm rot="10800000">
            <a:off x="2009756" y="4298398"/>
            <a:ext cx="357190" cy="214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/>
          <p:cNvSpPr txBox="1"/>
          <p:nvPr/>
        </p:nvSpPr>
        <p:spPr>
          <a:xfrm>
            <a:off x="2438384" y="4226960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00</a:t>
            </a:r>
            <a:endParaRPr lang="pt-PT" dirty="0"/>
          </a:p>
        </p:txBody>
      </p:sp>
      <p:sp>
        <p:nvSpPr>
          <p:cNvPr id="41" name="CaixaDeTexto 40"/>
          <p:cNvSpPr txBox="1"/>
          <p:nvPr/>
        </p:nvSpPr>
        <p:spPr>
          <a:xfrm rot="1325200">
            <a:off x="2081194" y="414543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I G</a:t>
            </a:r>
            <a:endParaRPr lang="pt-PT" dirty="0"/>
          </a:p>
        </p:txBody>
      </p:sp>
      <p:sp>
        <p:nvSpPr>
          <p:cNvPr id="42" name="CaixaDeTexto 41"/>
          <p:cNvSpPr txBox="1"/>
          <p:nvPr/>
        </p:nvSpPr>
        <p:spPr>
          <a:xfrm rot="1325200">
            <a:off x="1985827" y="437170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OR</a:t>
            </a:r>
            <a:endParaRPr lang="pt-PT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3009888" y="4226960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01</a:t>
            </a:r>
            <a:endParaRPr lang="pt-PT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3581392" y="4226960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11</a:t>
            </a:r>
            <a:endParaRPr lang="pt-PT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4152896" y="4226960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10</a:t>
            </a:r>
            <a:endParaRPr lang="pt-PT" dirty="0"/>
          </a:p>
        </p:txBody>
      </p:sp>
      <p:sp>
        <p:nvSpPr>
          <p:cNvPr id="46" name="CaixaDeTexto 45"/>
          <p:cNvSpPr txBox="1"/>
          <p:nvPr/>
        </p:nvSpPr>
        <p:spPr>
          <a:xfrm>
            <a:off x="2009756" y="458415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00</a:t>
            </a:r>
            <a:endParaRPr lang="pt-PT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2009756" y="486990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01</a:t>
            </a:r>
            <a:endParaRPr lang="pt-PT" dirty="0"/>
          </a:p>
        </p:txBody>
      </p:sp>
      <p:sp>
        <p:nvSpPr>
          <p:cNvPr id="48" name="CaixaDeTexto 47"/>
          <p:cNvSpPr txBox="1"/>
          <p:nvPr/>
        </p:nvSpPr>
        <p:spPr>
          <a:xfrm>
            <a:off x="2009756" y="5286388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11</a:t>
            </a:r>
            <a:endParaRPr lang="pt-PT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2009756" y="5643578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10</a:t>
            </a:r>
            <a:endParaRPr lang="pt-PT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2581260" y="3869770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V (I,G,O,R)</a:t>
            </a:r>
            <a:endParaRPr lang="pt-PT" dirty="0"/>
          </a:p>
        </p:txBody>
      </p:sp>
      <p:sp>
        <p:nvSpPr>
          <p:cNvPr id="51" name="Oval 50"/>
          <p:cNvSpPr/>
          <p:nvPr/>
        </p:nvSpPr>
        <p:spPr>
          <a:xfrm>
            <a:off x="2928926" y="4441274"/>
            <a:ext cx="1143008" cy="1571636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3" name="Oval 52"/>
          <p:cNvSpPr/>
          <p:nvPr/>
        </p:nvSpPr>
        <p:spPr>
          <a:xfrm>
            <a:off x="3571868" y="4441274"/>
            <a:ext cx="1000132" cy="1643074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4" name="Oval 53"/>
          <p:cNvSpPr/>
          <p:nvPr/>
        </p:nvSpPr>
        <p:spPr>
          <a:xfrm>
            <a:off x="4000496" y="4012646"/>
            <a:ext cx="285752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1</a:t>
            </a:r>
            <a:endParaRPr lang="pt-PT" dirty="0"/>
          </a:p>
        </p:txBody>
      </p:sp>
      <p:sp>
        <p:nvSpPr>
          <p:cNvPr id="56" name="Oval 55"/>
          <p:cNvSpPr/>
          <p:nvPr/>
        </p:nvSpPr>
        <p:spPr>
          <a:xfrm>
            <a:off x="1581128" y="4798464"/>
            <a:ext cx="285752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3</a:t>
            </a:r>
            <a:endParaRPr lang="pt-PT" dirty="0"/>
          </a:p>
        </p:txBody>
      </p:sp>
      <p:graphicFrame>
        <p:nvGraphicFramePr>
          <p:cNvPr id="35844" name="Object 4"/>
          <p:cNvGraphicFramePr>
            <a:graphicFrameLocks noChangeAspect="1"/>
          </p:cNvGraphicFramePr>
          <p:nvPr/>
        </p:nvGraphicFramePr>
        <p:xfrm>
          <a:off x="5286380" y="2369572"/>
          <a:ext cx="6096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5" name="Microsoft Equation 3.0" r:id="rId4" imgW="609480" imgH="215640" progId="Equation.3">
                  <p:embed/>
                </p:oleObj>
              </mc:Choice>
              <mc:Fallback>
                <p:oleObj name="Microsoft Equation 3.0" r:id="rId4" imgW="60948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0" y="2369572"/>
                        <a:ext cx="6096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Rectângulo arredondado 58"/>
          <p:cNvSpPr/>
          <p:nvPr/>
        </p:nvSpPr>
        <p:spPr>
          <a:xfrm>
            <a:off x="2285984" y="5298530"/>
            <a:ext cx="2500330" cy="642942"/>
          </a:xfrm>
          <a:prstGeom prst="round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0" name="Rectângulo arredondado 59"/>
          <p:cNvSpPr/>
          <p:nvPr/>
        </p:nvSpPr>
        <p:spPr>
          <a:xfrm>
            <a:off x="2357422" y="4941340"/>
            <a:ext cx="2500330" cy="642942"/>
          </a:xfrm>
          <a:prstGeom prst="round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62" name="Conexão recta unidireccional 61"/>
          <p:cNvCxnSpPr>
            <a:stCxn id="54" idx="2"/>
          </p:cNvCxnSpPr>
          <p:nvPr/>
        </p:nvCxnSpPr>
        <p:spPr>
          <a:xfrm rot="10800000" flipV="1">
            <a:off x="3500430" y="4155522"/>
            <a:ext cx="500066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4643438" y="4012646"/>
            <a:ext cx="285752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2</a:t>
            </a:r>
            <a:endParaRPr lang="pt-PT" dirty="0"/>
          </a:p>
        </p:txBody>
      </p:sp>
      <p:sp>
        <p:nvSpPr>
          <p:cNvPr id="66" name="Oval 65"/>
          <p:cNvSpPr/>
          <p:nvPr/>
        </p:nvSpPr>
        <p:spPr>
          <a:xfrm>
            <a:off x="1571604" y="5298530"/>
            <a:ext cx="285752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4</a:t>
            </a:r>
            <a:endParaRPr lang="pt-PT" dirty="0"/>
          </a:p>
        </p:txBody>
      </p:sp>
      <p:cxnSp>
        <p:nvCxnSpPr>
          <p:cNvPr id="68" name="Conexão recta unidireccional 67"/>
          <p:cNvCxnSpPr>
            <a:stCxn id="65" idx="3"/>
          </p:cNvCxnSpPr>
          <p:nvPr/>
        </p:nvCxnSpPr>
        <p:spPr>
          <a:xfrm rot="5400000">
            <a:off x="4357687" y="4185113"/>
            <a:ext cx="256161" cy="399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xão recta unidireccional 69"/>
          <p:cNvCxnSpPr>
            <a:stCxn id="56" idx="6"/>
          </p:cNvCxnSpPr>
          <p:nvPr/>
        </p:nvCxnSpPr>
        <p:spPr>
          <a:xfrm>
            <a:off x="1866880" y="4941340"/>
            <a:ext cx="49054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xão recta unidireccional 71"/>
          <p:cNvCxnSpPr>
            <a:stCxn id="66" idx="5"/>
            <a:endCxn id="59" idx="1"/>
          </p:cNvCxnSpPr>
          <p:nvPr/>
        </p:nvCxnSpPr>
        <p:spPr>
          <a:xfrm rot="16200000" flipH="1">
            <a:off x="2011963" y="5345980"/>
            <a:ext cx="77566" cy="470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ixaDeTexto 72"/>
          <p:cNvSpPr txBox="1"/>
          <p:nvPr/>
        </p:nvSpPr>
        <p:spPr>
          <a:xfrm>
            <a:off x="5286380" y="4869902"/>
            <a:ext cx="235745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dirty="0" smtClean="0"/>
              <a:t>V= G+I+O+R = I+G+O+R 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214290"/>
            <a:ext cx="8858280" cy="785818"/>
          </a:xfrm>
          <a:prstGeom prst="rect">
            <a:avLst/>
          </a:prstGeom>
          <a:solidFill>
            <a:srgbClr val="DBE5F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1027" name="Oval 3"/>
          <p:cNvSpPr>
            <a:spLocks noChangeArrowheads="1"/>
          </p:cNvSpPr>
          <p:nvPr/>
        </p:nvSpPr>
        <p:spPr bwMode="auto">
          <a:xfrm>
            <a:off x="8694777" y="-209561"/>
            <a:ext cx="735007" cy="1638297"/>
          </a:xfrm>
          <a:prstGeom prst="ellipse">
            <a:avLst/>
          </a:prstGeom>
          <a:solidFill>
            <a:srgbClr val="DBE5F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7" name="CaixaDeTexto 6"/>
          <p:cNvSpPr txBox="1"/>
          <p:nvPr/>
        </p:nvSpPr>
        <p:spPr>
          <a:xfrm>
            <a:off x="785786" y="1148065"/>
            <a:ext cx="7858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PT" dirty="0" smtClean="0">
              <a:latin typeface="Maiandra GD" pitchFamily="34" charset="0"/>
            </a:endParaRPr>
          </a:p>
          <a:p>
            <a:pPr algn="just"/>
            <a:endParaRPr lang="pt-PT" dirty="0">
              <a:latin typeface="Maiandra GD" pitchFamily="34" charset="0"/>
            </a:endParaRPr>
          </a:p>
          <a:p>
            <a:pPr algn="just"/>
            <a:endParaRPr lang="pt-PT" dirty="0" smtClean="0">
              <a:latin typeface="Maiandra GD" pitchFamily="34" charset="0"/>
            </a:endParaRPr>
          </a:p>
          <a:p>
            <a:pPr algn="just"/>
            <a:endParaRPr lang="pt-PT" dirty="0">
              <a:latin typeface="Maiandra GD" pitchFamily="34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1214414" y="1071546"/>
            <a:ext cx="6572296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/>
            <a:r>
              <a:rPr lang="pt-PT" dirty="0" smtClean="0">
                <a:latin typeface="Maiandra GD" pitchFamily="34" charset="0"/>
              </a:rPr>
              <a:t>6. Criação do circuito de implementação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1214414" y="1525020"/>
            <a:ext cx="7072362" cy="45243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just"/>
            <a:endParaRPr lang="pt-PT" sz="1600" i="1" u="sng" dirty="0" smtClean="0">
              <a:latin typeface="Maiandra GD" pitchFamily="34" charset="0"/>
            </a:endParaRPr>
          </a:p>
          <a:p>
            <a:pPr marL="342900" indent="-342900" algn="just"/>
            <a:endParaRPr lang="pt-PT" sz="1600" i="1" u="sng" dirty="0" smtClean="0">
              <a:latin typeface="Maiandra GD" pitchFamily="34" charset="0"/>
            </a:endParaRPr>
          </a:p>
          <a:p>
            <a:pPr marL="342900" indent="-342900" algn="just"/>
            <a:endParaRPr lang="pt-PT" sz="1600" i="1" u="sng" dirty="0" smtClean="0">
              <a:latin typeface="Maiandra GD" pitchFamily="34" charset="0"/>
            </a:endParaRPr>
          </a:p>
          <a:p>
            <a:pPr marL="342900" indent="-342900" algn="just"/>
            <a:endParaRPr lang="pt-PT" sz="1600" i="1" u="sng" dirty="0" smtClean="0">
              <a:latin typeface="Maiandra GD" pitchFamily="34" charset="0"/>
            </a:endParaRPr>
          </a:p>
          <a:p>
            <a:pPr marL="342900" indent="-342900" algn="just"/>
            <a:endParaRPr lang="pt-PT" sz="1600" i="1" u="sng" dirty="0" smtClean="0">
              <a:latin typeface="Maiandra GD" pitchFamily="34" charset="0"/>
            </a:endParaRPr>
          </a:p>
          <a:p>
            <a:pPr marL="342900" indent="-342900" algn="just"/>
            <a:endParaRPr lang="pt-PT" sz="1600" i="1" u="sng" dirty="0" smtClean="0">
              <a:latin typeface="Maiandra GD" pitchFamily="34" charset="0"/>
            </a:endParaRPr>
          </a:p>
          <a:p>
            <a:pPr marL="342900" indent="-342900" algn="just"/>
            <a:endParaRPr lang="pt-PT" sz="1600" i="1" u="sng" dirty="0" smtClean="0">
              <a:latin typeface="Maiandra GD" pitchFamily="34" charset="0"/>
            </a:endParaRPr>
          </a:p>
          <a:p>
            <a:pPr marL="342900" indent="-342900" algn="just"/>
            <a:endParaRPr lang="pt-PT" sz="1600" i="1" u="sng" dirty="0" smtClean="0">
              <a:latin typeface="Maiandra GD" pitchFamily="34" charset="0"/>
            </a:endParaRPr>
          </a:p>
          <a:p>
            <a:pPr marL="342900" indent="-342900" algn="just"/>
            <a:endParaRPr lang="pt-PT" sz="1600" i="1" u="sng" dirty="0" smtClean="0">
              <a:latin typeface="Maiandra GD" pitchFamily="34" charset="0"/>
            </a:endParaRPr>
          </a:p>
          <a:p>
            <a:pPr marL="342900" indent="-342900" algn="just"/>
            <a:endParaRPr lang="pt-PT" sz="1600" i="1" u="sng" dirty="0" smtClean="0">
              <a:latin typeface="Maiandra GD" pitchFamily="34" charset="0"/>
            </a:endParaRPr>
          </a:p>
          <a:p>
            <a:pPr marL="342900" indent="-342900" algn="just"/>
            <a:endParaRPr lang="pt-PT" sz="1600" i="1" u="sng" dirty="0" smtClean="0">
              <a:latin typeface="Maiandra GD" pitchFamily="34" charset="0"/>
            </a:endParaRPr>
          </a:p>
          <a:p>
            <a:pPr marL="342900" indent="-342900" algn="just"/>
            <a:endParaRPr lang="pt-PT" sz="1600" i="1" u="sng" dirty="0" smtClean="0">
              <a:latin typeface="Maiandra GD" pitchFamily="34" charset="0"/>
            </a:endParaRPr>
          </a:p>
          <a:p>
            <a:pPr marL="342900" indent="-342900" algn="just"/>
            <a:endParaRPr lang="pt-PT" sz="1600" i="1" u="sng" dirty="0" smtClean="0">
              <a:latin typeface="Maiandra GD" pitchFamily="34" charset="0"/>
            </a:endParaRPr>
          </a:p>
          <a:p>
            <a:pPr marL="342900" indent="-342900" algn="just"/>
            <a:endParaRPr lang="pt-PT" sz="1600" i="1" u="sng" dirty="0" smtClean="0">
              <a:latin typeface="Maiandra GD" pitchFamily="34" charset="0"/>
            </a:endParaRPr>
          </a:p>
          <a:p>
            <a:pPr marL="342900" indent="-342900" algn="just"/>
            <a:endParaRPr lang="pt-PT" sz="1600" i="1" u="sng" dirty="0" smtClean="0">
              <a:latin typeface="Maiandra GD" pitchFamily="34" charset="0"/>
            </a:endParaRPr>
          </a:p>
          <a:p>
            <a:pPr marL="342900" indent="-342900" algn="just"/>
            <a:endParaRPr lang="pt-PT" sz="1600" i="1" u="sng" dirty="0" smtClean="0">
              <a:latin typeface="Maiandra GD" pitchFamily="34" charset="0"/>
            </a:endParaRPr>
          </a:p>
          <a:p>
            <a:pPr marL="342900" indent="-342900" algn="just"/>
            <a:endParaRPr lang="pt-PT" sz="1600" i="1" u="sng" dirty="0" smtClean="0">
              <a:latin typeface="Maiandra GD" pitchFamily="34" charset="0"/>
            </a:endParaRPr>
          </a:p>
          <a:p>
            <a:pPr marL="342900" indent="-342900" algn="just"/>
            <a:endParaRPr lang="pt-PT" sz="1600" i="1" u="sng" dirty="0" smtClean="0">
              <a:latin typeface="Maiandra GD" pitchFamily="34" charset="0"/>
            </a:endParaRPr>
          </a:p>
        </p:txBody>
      </p:sp>
      <p:cxnSp>
        <p:nvCxnSpPr>
          <p:cNvPr id="12" name="Conexão recta 11"/>
          <p:cNvCxnSpPr/>
          <p:nvPr/>
        </p:nvCxnSpPr>
        <p:spPr>
          <a:xfrm rot="5400000">
            <a:off x="1893075" y="2107397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xão recta 13"/>
          <p:cNvCxnSpPr/>
          <p:nvPr/>
        </p:nvCxnSpPr>
        <p:spPr>
          <a:xfrm rot="10800000">
            <a:off x="1928794" y="2285992"/>
            <a:ext cx="142876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xão recta 17"/>
          <p:cNvCxnSpPr/>
          <p:nvPr/>
        </p:nvCxnSpPr>
        <p:spPr>
          <a:xfrm>
            <a:off x="2000232" y="2000240"/>
            <a:ext cx="257176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xão recta 21"/>
          <p:cNvCxnSpPr/>
          <p:nvPr/>
        </p:nvCxnSpPr>
        <p:spPr>
          <a:xfrm rot="5400000">
            <a:off x="4464843" y="2107397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xão recta 23"/>
          <p:cNvCxnSpPr/>
          <p:nvPr/>
        </p:nvCxnSpPr>
        <p:spPr>
          <a:xfrm rot="5400000">
            <a:off x="1857356" y="2285992"/>
            <a:ext cx="142876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xão recta 25"/>
          <p:cNvCxnSpPr/>
          <p:nvPr/>
        </p:nvCxnSpPr>
        <p:spPr>
          <a:xfrm rot="5400000">
            <a:off x="1893869" y="2535231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ângulo 26"/>
          <p:cNvSpPr/>
          <p:nvPr/>
        </p:nvSpPr>
        <p:spPr>
          <a:xfrm>
            <a:off x="1928794" y="2643182"/>
            <a:ext cx="142876" cy="35719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9" name="Conexão recta 28"/>
          <p:cNvCxnSpPr>
            <a:stCxn id="27" idx="2"/>
          </p:cNvCxnSpPr>
          <p:nvPr/>
        </p:nvCxnSpPr>
        <p:spPr>
          <a:xfrm rot="5400000">
            <a:off x="1928794" y="3071810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xão recta 30"/>
          <p:cNvCxnSpPr/>
          <p:nvPr/>
        </p:nvCxnSpPr>
        <p:spPr>
          <a:xfrm>
            <a:off x="2000232" y="3143248"/>
            <a:ext cx="257176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xão recta 32"/>
          <p:cNvCxnSpPr/>
          <p:nvPr/>
        </p:nvCxnSpPr>
        <p:spPr>
          <a:xfrm>
            <a:off x="2000232" y="2571744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xão recta 33"/>
          <p:cNvCxnSpPr/>
          <p:nvPr/>
        </p:nvCxnSpPr>
        <p:spPr>
          <a:xfrm rot="5400000">
            <a:off x="2464579" y="2106603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xão recta 34"/>
          <p:cNvCxnSpPr/>
          <p:nvPr/>
        </p:nvCxnSpPr>
        <p:spPr>
          <a:xfrm rot="10800000">
            <a:off x="2500298" y="2285198"/>
            <a:ext cx="142876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xão recta 35"/>
          <p:cNvCxnSpPr/>
          <p:nvPr/>
        </p:nvCxnSpPr>
        <p:spPr>
          <a:xfrm rot="5400000">
            <a:off x="2428860" y="2285198"/>
            <a:ext cx="142876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xão recta 36"/>
          <p:cNvCxnSpPr/>
          <p:nvPr/>
        </p:nvCxnSpPr>
        <p:spPr>
          <a:xfrm rot="5400000">
            <a:off x="2465373" y="2534437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ângulo 37"/>
          <p:cNvSpPr/>
          <p:nvPr/>
        </p:nvSpPr>
        <p:spPr>
          <a:xfrm>
            <a:off x="2500298" y="2642388"/>
            <a:ext cx="142876" cy="35719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39" name="Conexão recta 38"/>
          <p:cNvCxnSpPr>
            <a:stCxn id="38" idx="2"/>
          </p:cNvCxnSpPr>
          <p:nvPr/>
        </p:nvCxnSpPr>
        <p:spPr>
          <a:xfrm rot="5400000">
            <a:off x="2500298" y="3071016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xão recta 39"/>
          <p:cNvCxnSpPr/>
          <p:nvPr/>
        </p:nvCxnSpPr>
        <p:spPr>
          <a:xfrm>
            <a:off x="2571736" y="2570950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xão recta 40"/>
          <p:cNvCxnSpPr/>
          <p:nvPr/>
        </p:nvCxnSpPr>
        <p:spPr>
          <a:xfrm rot="5400000">
            <a:off x="3036083" y="2106603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xão recta 41"/>
          <p:cNvCxnSpPr/>
          <p:nvPr/>
        </p:nvCxnSpPr>
        <p:spPr>
          <a:xfrm rot="10800000">
            <a:off x="3071802" y="2285198"/>
            <a:ext cx="142876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xão recta 42"/>
          <p:cNvCxnSpPr/>
          <p:nvPr/>
        </p:nvCxnSpPr>
        <p:spPr>
          <a:xfrm rot="5400000">
            <a:off x="3000364" y="2285198"/>
            <a:ext cx="142876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xão recta 43"/>
          <p:cNvCxnSpPr/>
          <p:nvPr/>
        </p:nvCxnSpPr>
        <p:spPr>
          <a:xfrm rot="5400000">
            <a:off x="3036877" y="2534437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ângulo 44"/>
          <p:cNvSpPr/>
          <p:nvPr/>
        </p:nvSpPr>
        <p:spPr>
          <a:xfrm>
            <a:off x="3071802" y="2642388"/>
            <a:ext cx="142876" cy="35719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46" name="Conexão recta 45"/>
          <p:cNvCxnSpPr>
            <a:stCxn id="45" idx="2"/>
          </p:cNvCxnSpPr>
          <p:nvPr/>
        </p:nvCxnSpPr>
        <p:spPr>
          <a:xfrm rot="5400000">
            <a:off x="3071802" y="3071016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xão recta 46"/>
          <p:cNvCxnSpPr/>
          <p:nvPr/>
        </p:nvCxnSpPr>
        <p:spPr>
          <a:xfrm>
            <a:off x="3143240" y="2570950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xão recta 47"/>
          <p:cNvCxnSpPr/>
          <p:nvPr/>
        </p:nvCxnSpPr>
        <p:spPr>
          <a:xfrm rot="5400000">
            <a:off x="3607587" y="2106603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xão recta 48"/>
          <p:cNvCxnSpPr/>
          <p:nvPr/>
        </p:nvCxnSpPr>
        <p:spPr>
          <a:xfrm rot="10800000">
            <a:off x="3643306" y="2285198"/>
            <a:ext cx="142876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xão recta 49"/>
          <p:cNvCxnSpPr/>
          <p:nvPr/>
        </p:nvCxnSpPr>
        <p:spPr>
          <a:xfrm rot="5400000">
            <a:off x="3571868" y="2285198"/>
            <a:ext cx="142876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xão recta 50"/>
          <p:cNvCxnSpPr/>
          <p:nvPr/>
        </p:nvCxnSpPr>
        <p:spPr>
          <a:xfrm rot="5400000">
            <a:off x="3608381" y="2534437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ângulo 51"/>
          <p:cNvSpPr/>
          <p:nvPr/>
        </p:nvSpPr>
        <p:spPr>
          <a:xfrm>
            <a:off x="3643306" y="2642388"/>
            <a:ext cx="142876" cy="35719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53" name="Conexão recta 52"/>
          <p:cNvCxnSpPr>
            <a:stCxn id="52" idx="2"/>
          </p:cNvCxnSpPr>
          <p:nvPr/>
        </p:nvCxnSpPr>
        <p:spPr>
          <a:xfrm rot="5400000">
            <a:off x="3643306" y="3071016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xão recta 53"/>
          <p:cNvCxnSpPr/>
          <p:nvPr/>
        </p:nvCxnSpPr>
        <p:spPr>
          <a:xfrm>
            <a:off x="3714744" y="2570950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xão recta 55"/>
          <p:cNvCxnSpPr/>
          <p:nvPr/>
        </p:nvCxnSpPr>
        <p:spPr>
          <a:xfrm>
            <a:off x="4429124" y="2214554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xão recta 58"/>
          <p:cNvCxnSpPr/>
          <p:nvPr/>
        </p:nvCxnSpPr>
        <p:spPr>
          <a:xfrm rot="5400000">
            <a:off x="4500562" y="2428868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xão recta 60"/>
          <p:cNvCxnSpPr/>
          <p:nvPr/>
        </p:nvCxnSpPr>
        <p:spPr>
          <a:xfrm>
            <a:off x="4500562" y="2357430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xão recta 62"/>
          <p:cNvCxnSpPr/>
          <p:nvPr/>
        </p:nvCxnSpPr>
        <p:spPr>
          <a:xfrm>
            <a:off x="4500562" y="2500306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orma livre 88"/>
          <p:cNvSpPr/>
          <p:nvPr/>
        </p:nvSpPr>
        <p:spPr>
          <a:xfrm>
            <a:off x="4537166" y="2536543"/>
            <a:ext cx="72571" cy="0"/>
          </a:xfrm>
          <a:custGeom>
            <a:avLst/>
            <a:gdLst>
              <a:gd name="connsiteX0" fmla="*/ 0 w 72571"/>
              <a:gd name="connsiteY0" fmla="*/ 0 h 0"/>
              <a:gd name="connsiteX1" fmla="*/ 72571 w 725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571">
                <a:moveTo>
                  <a:pt x="0" y="0"/>
                </a:moveTo>
                <a:lnTo>
                  <a:pt x="72571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0" name="Forma livre 89"/>
          <p:cNvSpPr/>
          <p:nvPr/>
        </p:nvSpPr>
        <p:spPr>
          <a:xfrm>
            <a:off x="4566194" y="2565571"/>
            <a:ext cx="26126" cy="2903"/>
          </a:xfrm>
          <a:custGeom>
            <a:avLst/>
            <a:gdLst>
              <a:gd name="connsiteX0" fmla="*/ 0 w 26126"/>
              <a:gd name="connsiteY0" fmla="*/ 0 h 2903"/>
              <a:gd name="connsiteX1" fmla="*/ 26126 w 26126"/>
              <a:gd name="connsiteY1" fmla="*/ 2903 h 2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126" h="2903">
                <a:moveTo>
                  <a:pt x="0" y="0"/>
                </a:moveTo>
                <a:lnTo>
                  <a:pt x="26126" y="2903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7" name="CaixaDeTexto 96"/>
          <p:cNvSpPr txBox="1"/>
          <p:nvPr/>
        </p:nvSpPr>
        <p:spPr>
          <a:xfrm>
            <a:off x="1714480" y="2130974"/>
            <a:ext cx="21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I</a:t>
            </a:r>
            <a:endParaRPr lang="pt-PT" dirty="0"/>
          </a:p>
        </p:txBody>
      </p:sp>
      <p:sp>
        <p:nvSpPr>
          <p:cNvPr id="98" name="CaixaDeTexto 97"/>
          <p:cNvSpPr txBox="1"/>
          <p:nvPr/>
        </p:nvSpPr>
        <p:spPr>
          <a:xfrm>
            <a:off x="2214546" y="2130974"/>
            <a:ext cx="21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G</a:t>
            </a:r>
            <a:endParaRPr lang="pt-PT" dirty="0"/>
          </a:p>
        </p:txBody>
      </p:sp>
      <p:sp>
        <p:nvSpPr>
          <p:cNvPr id="99" name="CaixaDeTexto 98"/>
          <p:cNvSpPr txBox="1"/>
          <p:nvPr/>
        </p:nvSpPr>
        <p:spPr>
          <a:xfrm>
            <a:off x="2786050" y="2143116"/>
            <a:ext cx="21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O</a:t>
            </a:r>
            <a:endParaRPr lang="pt-PT" dirty="0"/>
          </a:p>
        </p:txBody>
      </p:sp>
      <p:sp>
        <p:nvSpPr>
          <p:cNvPr id="100" name="CaixaDeTexto 99"/>
          <p:cNvSpPr txBox="1"/>
          <p:nvPr/>
        </p:nvSpPr>
        <p:spPr>
          <a:xfrm>
            <a:off x="3357554" y="2143116"/>
            <a:ext cx="21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R</a:t>
            </a:r>
            <a:endParaRPr lang="pt-PT" dirty="0"/>
          </a:p>
        </p:txBody>
      </p:sp>
      <p:sp>
        <p:nvSpPr>
          <p:cNvPr id="101" name="CaixaDeTexto 100"/>
          <p:cNvSpPr txBox="1"/>
          <p:nvPr/>
        </p:nvSpPr>
        <p:spPr>
          <a:xfrm>
            <a:off x="1714480" y="2643182"/>
            <a:ext cx="21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R</a:t>
            </a:r>
            <a:endParaRPr lang="pt-PT" dirty="0"/>
          </a:p>
        </p:txBody>
      </p:sp>
      <p:sp>
        <p:nvSpPr>
          <p:cNvPr id="102" name="CaixaDeTexto 101"/>
          <p:cNvSpPr txBox="1"/>
          <p:nvPr/>
        </p:nvSpPr>
        <p:spPr>
          <a:xfrm>
            <a:off x="2285984" y="2643182"/>
            <a:ext cx="21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R</a:t>
            </a:r>
            <a:endParaRPr lang="pt-PT" dirty="0"/>
          </a:p>
        </p:txBody>
      </p:sp>
      <p:sp>
        <p:nvSpPr>
          <p:cNvPr id="103" name="CaixaDeTexto 102"/>
          <p:cNvSpPr txBox="1"/>
          <p:nvPr/>
        </p:nvSpPr>
        <p:spPr>
          <a:xfrm>
            <a:off x="2857488" y="2643182"/>
            <a:ext cx="21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R</a:t>
            </a:r>
            <a:endParaRPr lang="pt-PT" dirty="0"/>
          </a:p>
        </p:txBody>
      </p:sp>
      <p:sp>
        <p:nvSpPr>
          <p:cNvPr id="104" name="CaixaDeTexto 103"/>
          <p:cNvSpPr txBox="1"/>
          <p:nvPr/>
        </p:nvSpPr>
        <p:spPr>
          <a:xfrm>
            <a:off x="3428992" y="2643182"/>
            <a:ext cx="21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R</a:t>
            </a:r>
            <a:endParaRPr lang="pt-PT" dirty="0"/>
          </a:p>
        </p:txBody>
      </p:sp>
      <p:cxnSp>
        <p:nvCxnSpPr>
          <p:cNvPr id="109" name="Conexão recta 108"/>
          <p:cNvCxnSpPr/>
          <p:nvPr/>
        </p:nvCxnSpPr>
        <p:spPr>
          <a:xfrm rot="5400000">
            <a:off x="1929588" y="4071942"/>
            <a:ext cx="2999602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xão recta 110"/>
          <p:cNvCxnSpPr>
            <a:stCxn id="74" idx="6"/>
          </p:cNvCxnSpPr>
          <p:nvPr/>
        </p:nvCxnSpPr>
        <p:spPr>
          <a:xfrm flipV="1">
            <a:off x="2643174" y="3429000"/>
            <a:ext cx="235745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xão recta 114"/>
          <p:cNvCxnSpPr>
            <a:stCxn id="91" idx="6"/>
          </p:cNvCxnSpPr>
          <p:nvPr/>
        </p:nvCxnSpPr>
        <p:spPr>
          <a:xfrm>
            <a:off x="3214678" y="3714750"/>
            <a:ext cx="1785950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xão recta 116"/>
          <p:cNvCxnSpPr/>
          <p:nvPr/>
        </p:nvCxnSpPr>
        <p:spPr>
          <a:xfrm>
            <a:off x="5500694" y="3571876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Lua 117"/>
          <p:cNvSpPr/>
          <p:nvPr/>
        </p:nvSpPr>
        <p:spPr>
          <a:xfrm flipH="1">
            <a:off x="4929190" y="3929066"/>
            <a:ext cx="428628" cy="428628"/>
          </a:xfrm>
          <a:prstGeom prst="moon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19" name="Conexão recta 118"/>
          <p:cNvCxnSpPr>
            <a:stCxn id="118" idx="1"/>
          </p:cNvCxnSpPr>
          <p:nvPr/>
        </p:nvCxnSpPr>
        <p:spPr>
          <a:xfrm>
            <a:off x="5357818" y="4143380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xão recta 124"/>
          <p:cNvCxnSpPr/>
          <p:nvPr/>
        </p:nvCxnSpPr>
        <p:spPr>
          <a:xfrm rot="5400000">
            <a:off x="679423" y="4178305"/>
            <a:ext cx="321471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xão recta 126"/>
          <p:cNvCxnSpPr/>
          <p:nvPr/>
        </p:nvCxnSpPr>
        <p:spPr>
          <a:xfrm>
            <a:off x="4857752" y="4286256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xão recta 130"/>
          <p:cNvCxnSpPr>
            <a:stCxn id="110" idx="3"/>
          </p:cNvCxnSpPr>
          <p:nvPr/>
        </p:nvCxnSpPr>
        <p:spPr>
          <a:xfrm>
            <a:off x="4643438" y="4000504"/>
            <a:ext cx="4286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CaixaDeTexto 131"/>
          <p:cNvSpPr txBox="1"/>
          <p:nvPr/>
        </p:nvSpPr>
        <p:spPr>
          <a:xfrm>
            <a:off x="5786446" y="335756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Z</a:t>
            </a:r>
            <a:r>
              <a:rPr lang="pt-PT" baseline="-25000" dirty="0" smtClean="0">
                <a:latin typeface="Maiandra GD" pitchFamily="34" charset="0"/>
              </a:rPr>
              <a:t>0</a:t>
            </a:r>
            <a:endParaRPr lang="pt-PT" dirty="0"/>
          </a:p>
        </p:txBody>
      </p:sp>
      <p:sp>
        <p:nvSpPr>
          <p:cNvPr id="134" name="CaixaDeTexto 133"/>
          <p:cNvSpPr txBox="1"/>
          <p:nvPr/>
        </p:nvSpPr>
        <p:spPr>
          <a:xfrm>
            <a:off x="5786446" y="3916924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Z</a:t>
            </a:r>
            <a:r>
              <a:rPr lang="pt-PT" baseline="-25000" dirty="0" smtClean="0">
                <a:latin typeface="Maiandra GD" pitchFamily="34" charset="0"/>
              </a:rPr>
              <a:t>1</a:t>
            </a:r>
            <a:endParaRPr lang="pt-PT" dirty="0"/>
          </a:p>
        </p:txBody>
      </p:sp>
      <p:cxnSp>
        <p:nvCxnSpPr>
          <p:cNvPr id="141" name="Conexão recta 140"/>
          <p:cNvCxnSpPr/>
          <p:nvPr/>
        </p:nvCxnSpPr>
        <p:spPr>
          <a:xfrm rot="5400000">
            <a:off x="4533852" y="3180602"/>
            <a:ext cx="75502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xão recta 141"/>
          <p:cNvCxnSpPr/>
          <p:nvPr/>
        </p:nvCxnSpPr>
        <p:spPr>
          <a:xfrm>
            <a:off x="4500562" y="3217956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Forma livre 142"/>
          <p:cNvSpPr/>
          <p:nvPr/>
        </p:nvSpPr>
        <p:spPr>
          <a:xfrm>
            <a:off x="4537166" y="3254193"/>
            <a:ext cx="72571" cy="0"/>
          </a:xfrm>
          <a:custGeom>
            <a:avLst/>
            <a:gdLst>
              <a:gd name="connsiteX0" fmla="*/ 0 w 72571"/>
              <a:gd name="connsiteY0" fmla="*/ 0 h 0"/>
              <a:gd name="connsiteX1" fmla="*/ 72571 w 725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571">
                <a:moveTo>
                  <a:pt x="0" y="0"/>
                </a:moveTo>
                <a:lnTo>
                  <a:pt x="72571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4" name="Forma livre 143"/>
          <p:cNvSpPr/>
          <p:nvPr/>
        </p:nvSpPr>
        <p:spPr>
          <a:xfrm>
            <a:off x="4566194" y="3283221"/>
            <a:ext cx="26126" cy="2903"/>
          </a:xfrm>
          <a:custGeom>
            <a:avLst/>
            <a:gdLst>
              <a:gd name="connsiteX0" fmla="*/ 0 w 26126"/>
              <a:gd name="connsiteY0" fmla="*/ 0 h 2903"/>
              <a:gd name="connsiteX1" fmla="*/ 26126 w 26126"/>
              <a:gd name="connsiteY1" fmla="*/ 2903 h 2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126" h="2903">
                <a:moveTo>
                  <a:pt x="0" y="0"/>
                </a:moveTo>
                <a:lnTo>
                  <a:pt x="26126" y="2903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7" name="CaixaDeTexto 146"/>
          <p:cNvSpPr txBox="1"/>
          <p:nvPr/>
        </p:nvSpPr>
        <p:spPr>
          <a:xfrm>
            <a:off x="4286248" y="1928802"/>
            <a:ext cx="14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+</a:t>
            </a:r>
            <a:endParaRPr lang="pt-PT" dirty="0"/>
          </a:p>
        </p:txBody>
      </p:sp>
      <p:sp>
        <p:nvSpPr>
          <p:cNvPr id="148" name="CaixaDeTexto 147"/>
          <p:cNvSpPr txBox="1"/>
          <p:nvPr/>
        </p:nvSpPr>
        <p:spPr>
          <a:xfrm>
            <a:off x="4286248" y="2214554"/>
            <a:ext cx="14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-</a:t>
            </a:r>
            <a:endParaRPr lang="pt-PT" dirty="0"/>
          </a:p>
        </p:txBody>
      </p:sp>
      <p:sp>
        <p:nvSpPr>
          <p:cNvPr id="73" name="Triângulo isósceles 72"/>
          <p:cNvSpPr/>
          <p:nvPr/>
        </p:nvSpPr>
        <p:spPr>
          <a:xfrm rot="5400000">
            <a:off x="2357421" y="3357563"/>
            <a:ext cx="285754" cy="142877"/>
          </a:xfrm>
          <a:prstGeom prst="triangl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4" name="Oval 73"/>
          <p:cNvSpPr/>
          <p:nvPr/>
        </p:nvSpPr>
        <p:spPr>
          <a:xfrm>
            <a:off x="2571736" y="3357563"/>
            <a:ext cx="71438" cy="142876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75" name="Conexão recta 74"/>
          <p:cNvCxnSpPr/>
          <p:nvPr/>
        </p:nvCxnSpPr>
        <p:spPr>
          <a:xfrm>
            <a:off x="2285984" y="3429000"/>
            <a:ext cx="14287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luxograma: atraso 81"/>
          <p:cNvSpPr/>
          <p:nvPr/>
        </p:nvSpPr>
        <p:spPr>
          <a:xfrm>
            <a:off x="5000628" y="3357562"/>
            <a:ext cx="500066" cy="428628"/>
          </a:xfrm>
          <a:prstGeom prst="flowChartDelay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86" name="Conexão recta 85"/>
          <p:cNvCxnSpPr/>
          <p:nvPr/>
        </p:nvCxnSpPr>
        <p:spPr>
          <a:xfrm rot="5400000">
            <a:off x="1286646" y="4143380"/>
            <a:ext cx="3142478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riângulo isósceles 87"/>
          <p:cNvSpPr/>
          <p:nvPr/>
        </p:nvSpPr>
        <p:spPr>
          <a:xfrm rot="5400000">
            <a:off x="2928925" y="3643312"/>
            <a:ext cx="285754" cy="142877"/>
          </a:xfrm>
          <a:prstGeom prst="triangl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1" name="Oval 90"/>
          <p:cNvSpPr/>
          <p:nvPr/>
        </p:nvSpPr>
        <p:spPr>
          <a:xfrm>
            <a:off x="3143240" y="3643312"/>
            <a:ext cx="71438" cy="142876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92" name="Conexão recta 91"/>
          <p:cNvCxnSpPr/>
          <p:nvPr/>
        </p:nvCxnSpPr>
        <p:spPr>
          <a:xfrm>
            <a:off x="2857488" y="3714749"/>
            <a:ext cx="14287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aixaDeTexto 94"/>
          <p:cNvSpPr txBox="1"/>
          <p:nvPr/>
        </p:nvSpPr>
        <p:spPr>
          <a:xfrm>
            <a:off x="5786446" y="1928802"/>
            <a:ext cx="114300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dirty="0" smtClean="0"/>
              <a:t>Z</a:t>
            </a:r>
            <a:r>
              <a:rPr lang="pt-PT" baseline="-25000" dirty="0" smtClean="0">
                <a:latin typeface="Maiandra GD" pitchFamily="34" charset="0"/>
              </a:rPr>
              <a:t> 0</a:t>
            </a:r>
            <a:r>
              <a:rPr lang="pt-PT" dirty="0" smtClean="0"/>
              <a:t> = </a:t>
            </a:r>
            <a:endParaRPr lang="pt-PT" dirty="0"/>
          </a:p>
        </p:txBody>
      </p:sp>
      <p:sp>
        <p:nvSpPr>
          <p:cNvPr id="96" name="CaixaDeTexto 95"/>
          <p:cNvSpPr txBox="1"/>
          <p:nvPr/>
        </p:nvSpPr>
        <p:spPr>
          <a:xfrm>
            <a:off x="5786446" y="2416726"/>
            <a:ext cx="114300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dirty="0" smtClean="0"/>
              <a:t>Z</a:t>
            </a:r>
            <a:r>
              <a:rPr lang="pt-PT" baseline="-25000" dirty="0" smtClean="0">
                <a:latin typeface="Maiandra GD" pitchFamily="34" charset="0"/>
              </a:rPr>
              <a:t> 1</a:t>
            </a:r>
            <a:r>
              <a:rPr lang="pt-PT" dirty="0" smtClean="0"/>
              <a:t> = </a:t>
            </a:r>
            <a:endParaRPr lang="pt-PT" dirty="0"/>
          </a:p>
        </p:txBody>
      </p:sp>
      <p:graphicFrame>
        <p:nvGraphicFramePr>
          <p:cNvPr id="105" name="Object 4"/>
          <p:cNvGraphicFramePr>
            <a:graphicFrameLocks noChangeAspect="1"/>
          </p:cNvGraphicFramePr>
          <p:nvPr/>
        </p:nvGraphicFramePr>
        <p:xfrm>
          <a:off x="6286512" y="2488164"/>
          <a:ext cx="6096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1" name="Microsoft Equation 3.0" r:id="rId4" imgW="609480" imgH="215640" progId="Equation.3">
                  <p:embed/>
                </p:oleObj>
              </mc:Choice>
              <mc:Fallback>
                <p:oleObj name="Microsoft Equation 3.0" r:id="rId4" imgW="60948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12" y="2488164"/>
                        <a:ext cx="6096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" name="CaixaDeTexto 105"/>
          <p:cNvSpPr txBox="1"/>
          <p:nvPr/>
        </p:nvSpPr>
        <p:spPr>
          <a:xfrm>
            <a:off x="5786446" y="2857496"/>
            <a:ext cx="235745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dirty="0" smtClean="0"/>
              <a:t>V= G+I+O+R = I+G+O+R </a:t>
            </a:r>
            <a:endParaRPr lang="pt-PT" dirty="0"/>
          </a:p>
        </p:txBody>
      </p:sp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2571736" y="3149600"/>
          <a:ext cx="1270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2" name="Microsoft Equation 3.0" r:id="rId6" imgW="126720" imgH="203040" progId="Equation.3">
                  <p:embed/>
                </p:oleObj>
              </mc:Choice>
              <mc:Fallback>
                <p:oleObj name="Microsoft Equation 3.0" r:id="rId6" imgW="126720" imgH="203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36" y="3149600"/>
                        <a:ext cx="1270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3195638" y="3498852"/>
          <a:ext cx="1651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3" name="Microsoft Equation 3.0" r:id="rId8" imgW="164880" imgH="215640" progId="Equation.3">
                  <p:embed/>
                </p:oleObj>
              </mc:Choice>
              <mc:Fallback>
                <p:oleObj name="Microsoft Equation 3.0" r:id="rId8" imgW="16488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5638" y="3498852"/>
                        <a:ext cx="1651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5"/>
          <p:cNvGraphicFramePr>
            <a:graphicFrameLocks noChangeAspect="1"/>
          </p:cNvGraphicFramePr>
          <p:nvPr/>
        </p:nvGraphicFramePr>
        <p:xfrm>
          <a:off x="6286512" y="2000240"/>
          <a:ext cx="2540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4" name="Microsoft Equation 3.0" r:id="rId10" imgW="253800" imgH="215640" progId="Equation.3">
                  <p:embed/>
                </p:oleObj>
              </mc:Choice>
              <mc:Fallback>
                <p:oleObj name="Microsoft Equation 3.0" r:id="rId10" imgW="253800" imgH="215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12" y="2000240"/>
                        <a:ext cx="2540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" name="Fluxograma: atraso 107"/>
          <p:cNvSpPr/>
          <p:nvPr/>
        </p:nvSpPr>
        <p:spPr>
          <a:xfrm>
            <a:off x="4143372" y="4572008"/>
            <a:ext cx="500066" cy="428628"/>
          </a:xfrm>
          <a:prstGeom prst="flowChartDelay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0" name="Fluxograma: atraso 109"/>
          <p:cNvSpPr/>
          <p:nvPr/>
        </p:nvSpPr>
        <p:spPr>
          <a:xfrm>
            <a:off x="4143372" y="3786190"/>
            <a:ext cx="500066" cy="428628"/>
          </a:xfrm>
          <a:prstGeom prst="flowChartDelay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16" name="Conexão recta 115"/>
          <p:cNvCxnSpPr/>
          <p:nvPr/>
        </p:nvCxnSpPr>
        <p:spPr>
          <a:xfrm>
            <a:off x="2857488" y="4141792"/>
            <a:ext cx="128588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xão recta 121"/>
          <p:cNvCxnSpPr/>
          <p:nvPr/>
        </p:nvCxnSpPr>
        <p:spPr>
          <a:xfrm rot="5400000">
            <a:off x="2108183" y="4035429"/>
            <a:ext cx="121444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xão recta 123"/>
          <p:cNvCxnSpPr/>
          <p:nvPr/>
        </p:nvCxnSpPr>
        <p:spPr>
          <a:xfrm>
            <a:off x="2714612" y="3857628"/>
            <a:ext cx="14287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xão recta 129"/>
          <p:cNvCxnSpPr/>
          <p:nvPr/>
        </p:nvCxnSpPr>
        <p:spPr>
          <a:xfrm rot="5400000">
            <a:off x="4606925" y="4535495"/>
            <a:ext cx="50006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xão recta 134"/>
          <p:cNvCxnSpPr/>
          <p:nvPr/>
        </p:nvCxnSpPr>
        <p:spPr>
          <a:xfrm>
            <a:off x="4643438" y="4786322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xão recta 137"/>
          <p:cNvCxnSpPr/>
          <p:nvPr/>
        </p:nvCxnSpPr>
        <p:spPr>
          <a:xfrm>
            <a:off x="2714612" y="4641858"/>
            <a:ext cx="14287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riângulo isósceles 139"/>
          <p:cNvSpPr/>
          <p:nvPr/>
        </p:nvSpPr>
        <p:spPr>
          <a:xfrm rot="5400000">
            <a:off x="3500429" y="4857761"/>
            <a:ext cx="285754" cy="142877"/>
          </a:xfrm>
          <a:prstGeom prst="triangl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5" name="Oval 144"/>
          <p:cNvSpPr/>
          <p:nvPr/>
        </p:nvSpPr>
        <p:spPr>
          <a:xfrm>
            <a:off x="3714744" y="4857761"/>
            <a:ext cx="71438" cy="142876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49" name="Conexão recta 148"/>
          <p:cNvCxnSpPr/>
          <p:nvPr/>
        </p:nvCxnSpPr>
        <p:spPr>
          <a:xfrm>
            <a:off x="3428992" y="4929198"/>
            <a:ext cx="14287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xão recta 150"/>
          <p:cNvCxnSpPr>
            <a:stCxn id="145" idx="6"/>
          </p:cNvCxnSpPr>
          <p:nvPr/>
        </p:nvCxnSpPr>
        <p:spPr>
          <a:xfrm flipV="1">
            <a:off x="3786182" y="4929198"/>
            <a:ext cx="35719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870" name="Object 6"/>
          <p:cNvGraphicFramePr>
            <a:graphicFrameLocks noChangeAspect="1"/>
          </p:cNvGraphicFramePr>
          <p:nvPr/>
        </p:nvGraphicFramePr>
        <p:xfrm>
          <a:off x="3721100" y="4643438"/>
          <a:ext cx="152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5" name="Microsoft Equation 3.0" r:id="rId12" imgW="152280" imgH="215640" progId="Equation.3">
                  <p:embed/>
                </p:oleObj>
              </mc:Choice>
              <mc:Fallback>
                <p:oleObj name="Microsoft Equation 3.0" r:id="rId12" imgW="152280" imgH="2156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1100" y="4643438"/>
                        <a:ext cx="152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" name="Lua 157"/>
          <p:cNvSpPr/>
          <p:nvPr/>
        </p:nvSpPr>
        <p:spPr>
          <a:xfrm flipH="1">
            <a:off x="5000628" y="5429264"/>
            <a:ext cx="428628" cy="428628"/>
          </a:xfrm>
          <a:prstGeom prst="moon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59" name="Conexão recta 158"/>
          <p:cNvCxnSpPr/>
          <p:nvPr/>
        </p:nvCxnSpPr>
        <p:spPr>
          <a:xfrm>
            <a:off x="5429256" y="5643578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exão recta 159"/>
          <p:cNvCxnSpPr/>
          <p:nvPr/>
        </p:nvCxnSpPr>
        <p:spPr>
          <a:xfrm rot="5400000">
            <a:off x="2536414" y="4035826"/>
            <a:ext cx="2928958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exão recta 167"/>
          <p:cNvCxnSpPr/>
          <p:nvPr/>
        </p:nvCxnSpPr>
        <p:spPr>
          <a:xfrm>
            <a:off x="4000496" y="5500702"/>
            <a:ext cx="114300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exão recta 170"/>
          <p:cNvCxnSpPr/>
          <p:nvPr/>
        </p:nvCxnSpPr>
        <p:spPr>
          <a:xfrm>
            <a:off x="3428992" y="5572140"/>
            <a:ext cx="17859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exão recta 171"/>
          <p:cNvCxnSpPr/>
          <p:nvPr/>
        </p:nvCxnSpPr>
        <p:spPr>
          <a:xfrm>
            <a:off x="2857488" y="5715016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exão recta 172"/>
          <p:cNvCxnSpPr/>
          <p:nvPr/>
        </p:nvCxnSpPr>
        <p:spPr>
          <a:xfrm>
            <a:off x="2285984" y="5786454"/>
            <a:ext cx="285752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CaixaDeTexto 184"/>
          <p:cNvSpPr txBox="1"/>
          <p:nvPr/>
        </p:nvSpPr>
        <p:spPr>
          <a:xfrm>
            <a:off x="5786446" y="5429264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V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214290"/>
            <a:ext cx="8858280" cy="785818"/>
          </a:xfrm>
          <a:prstGeom prst="rect">
            <a:avLst/>
          </a:prstGeom>
          <a:solidFill>
            <a:srgbClr val="DBE5F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1027" name="Oval 3"/>
          <p:cNvSpPr>
            <a:spLocks noChangeArrowheads="1"/>
          </p:cNvSpPr>
          <p:nvPr/>
        </p:nvSpPr>
        <p:spPr bwMode="auto">
          <a:xfrm>
            <a:off x="8694777" y="-209561"/>
            <a:ext cx="735007" cy="1638297"/>
          </a:xfrm>
          <a:prstGeom prst="ellipse">
            <a:avLst/>
          </a:prstGeom>
          <a:solidFill>
            <a:srgbClr val="DBE5F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6" name="CaixaDeTexto 5"/>
          <p:cNvSpPr txBox="1"/>
          <p:nvPr/>
        </p:nvSpPr>
        <p:spPr>
          <a:xfrm>
            <a:off x="2143108" y="457122"/>
            <a:ext cx="5500726" cy="400110"/>
          </a:xfrm>
          <a:prstGeom prst="rect">
            <a:avLst/>
          </a:prstGeom>
          <a:noFill/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B w="152400" h="50800" prst="softRound"/>
          </a:sp3d>
        </p:spPr>
        <p:txBody>
          <a:bodyPr wrap="square" rtlCol="0">
            <a:spAutoFit/>
          </a:bodyPr>
          <a:lstStyle/>
          <a:p>
            <a:r>
              <a:rPr lang="pt-PT" sz="2000" b="1" dirty="0" smtClean="0">
                <a:latin typeface="Maiandra GD" pitchFamily="34" charset="0"/>
              </a:rPr>
              <a:t>I.3. O CIRCUITO CONVERSOR DE CÓDIGO</a:t>
            </a:r>
            <a:endParaRPr lang="pt-PT" sz="2000" b="1" dirty="0">
              <a:latin typeface="Maiandra GD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85786" y="1148065"/>
            <a:ext cx="785818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dirty="0" smtClean="0">
                <a:solidFill>
                  <a:schemeClr val="accent1"/>
                </a:solidFill>
                <a:latin typeface="Maiandra GD" pitchFamily="34" charset="0"/>
              </a:rPr>
              <a:t>Conversores de Códigos </a:t>
            </a:r>
            <a:r>
              <a:rPr lang="pt-PT" sz="1600" dirty="0" smtClean="0">
                <a:latin typeface="Maiandra GD" pitchFamily="34" charset="0"/>
              </a:rPr>
              <a:t>– são partes dos sistemas digitais que transformam a informação existente num código para outro código em representação binária.</a:t>
            </a:r>
          </a:p>
          <a:p>
            <a:pPr algn="just"/>
            <a:endParaRPr lang="pt-PT" sz="1600" dirty="0" smtClean="0">
              <a:latin typeface="Maiandra GD" pitchFamily="34" charset="0"/>
            </a:endParaRPr>
          </a:p>
          <a:p>
            <a:pPr algn="just"/>
            <a:r>
              <a:rPr lang="pt-PT" sz="1600" dirty="0" smtClean="0">
                <a:latin typeface="Maiandra GD" pitchFamily="34" charset="0"/>
              </a:rPr>
              <a:t>Exemplo de códigos que podem transformar-se entre si: </a:t>
            </a:r>
            <a:r>
              <a:rPr lang="pt-PT" sz="1600" dirty="0" err="1" smtClean="0">
                <a:latin typeface="Maiandra GD" pitchFamily="34" charset="0"/>
              </a:rPr>
              <a:t>Gray</a:t>
            </a:r>
            <a:r>
              <a:rPr lang="pt-PT" sz="1600" dirty="0" smtClean="0">
                <a:latin typeface="Maiandra GD" pitchFamily="34" charset="0"/>
              </a:rPr>
              <a:t>, </a:t>
            </a:r>
            <a:r>
              <a:rPr lang="pt-PT" sz="1600" dirty="0" err="1" smtClean="0">
                <a:latin typeface="Maiandra GD" pitchFamily="34" charset="0"/>
              </a:rPr>
              <a:t>binário-ordinário</a:t>
            </a:r>
            <a:r>
              <a:rPr lang="pt-PT" sz="1600" dirty="0" smtClean="0">
                <a:latin typeface="Maiandra GD" pitchFamily="34" charset="0"/>
              </a:rPr>
              <a:t>, DCB-8421, DCB-EXC 3, ASCII de sete bits, etc.</a:t>
            </a:r>
          </a:p>
          <a:p>
            <a:pPr algn="just"/>
            <a:endParaRPr lang="pt-PT" dirty="0" smtClean="0">
              <a:latin typeface="Maiandra GD" pitchFamily="34" charset="0"/>
            </a:endParaRPr>
          </a:p>
          <a:p>
            <a:pPr algn="just"/>
            <a:endParaRPr lang="pt-PT" dirty="0">
              <a:latin typeface="Maiandra GD" pitchFamily="34" charset="0"/>
            </a:endParaRPr>
          </a:p>
          <a:p>
            <a:pPr algn="just"/>
            <a:endParaRPr lang="pt-PT" dirty="0" smtClean="0">
              <a:latin typeface="Maiandra GD" pitchFamily="34" charset="0"/>
            </a:endParaRPr>
          </a:p>
          <a:p>
            <a:pPr algn="just"/>
            <a:endParaRPr lang="pt-PT" dirty="0">
              <a:latin typeface="Maiandra GD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28662" y="2573547"/>
            <a:ext cx="5143536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sz="1400" dirty="0" smtClean="0">
                <a:latin typeface="Maiandra GD" pitchFamily="34" charset="0"/>
              </a:rPr>
              <a:t>Símbolo </a:t>
            </a:r>
            <a:endParaRPr lang="pt-PT" sz="1400" dirty="0">
              <a:latin typeface="Maiandra GD" pitchFamily="34" charset="0"/>
            </a:endParaRPr>
          </a:p>
        </p:txBody>
      </p:sp>
      <p:pic>
        <p:nvPicPr>
          <p:cNvPr id="62466" name="Picture 2" descr="C:\Users\hp\Desktop\2018\simbolo_coversor 0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928934"/>
            <a:ext cx="5143536" cy="20891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0" name="CaixaDeTexto 9"/>
          <p:cNvSpPr txBox="1"/>
          <p:nvPr/>
        </p:nvSpPr>
        <p:spPr>
          <a:xfrm>
            <a:off x="928662" y="5214950"/>
            <a:ext cx="5143536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sz="1400" dirty="0" smtClean="0">
                <a:latin typeface="Maiandra GD" pitchFamily="34" charset="0"/>
              </a:rPr>
              <a:t>Esquema  </a:t>
            </a:r>
            <a:endParaRPr lang="pt-PT" sz="1400" dirty="0">
              <a:latin typeface="Maiandra GD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928662" y="5577504"/>
            <a:ext cx="7358114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dirty="0" smtClean="0">
                <a:latin typeface="Maiandra GD" pitchFamily="34" charset="0"/>
              </a:rPr>
              <a:t>O esquema lógico de cada conversor de códigos, é diferente dependendo de vários factores, entre os quais o tipo de transformações que se pretende implementar.</a:t>
            </a:r>
            <a:endParaRPr lang="pt-PT" dirty="0">
              <a:latin typeface="Maiandra G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214290"/>
            <a:ext cx="8858280" cy="785818"/>
          </a:xfrm>
          <a:prstGeom prst="rect">
            <a:avLst/>
          </a:prstGeom>
          <a:solidFill>
            <a:srgbClr val="DBE5F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1027" name="Oval 3"/>
          <p:cNvSpPr>
            <a:spLocks noChangeArrowheads="1"/>
          </p:cNvSpPr>
          <p:nvPr/>
        </p:nvSpPr>
        <p:spPr bwMode="auto">
          <a:xfrm>
            <a:off x="8694777" y="-209561"/>
            <a:ext cx="735007" cy="1638297"/>
          </a:xfrm>
          <a:prstGeom prst="ellipse">
            <a:avLst/>
          </a:prstGeom>
          <a:solidFill>
            <a:srgbClr val="DBE5F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7" name="CaixaDeTexto 6"/>
          <p:cNvSpPr txBox="1"/>
          <p:nvPr/>
        </p:nvSpPr>
        <p:spPr>
          <a:xfrm>
            <a:off x="785786" y="1148065"/>
            <a:ext cx="7858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PT" dirty="0" smtClean="0">
              <a:latin typeface="Maiandra GD" pitchFamily="34" charset="0"/>
            </a:endParaRPr>
          </a:p>
          <a:p>
            <a:pPr algn="just"/>
            <a:endParaRPr lang="pt-PT" dirty="0">
              <a:latin typeface="Maiandra GD" pitchFamily="34" charset="0"/>
            </a:endParaRPr>
          </a:p>
          <a:p>
            <a:pPr algn="just"/>
            <a:endParaRPr lang="pt-PT" dirty="0" smtClean="0">
              <a:latin typeface="Maiandra GD" pitchFamily="34" charset="0"/>
            </a:endParaRPr>
          </a:p>
          <a:p>
            <a:pPr algn="just"/>
            <a:endParaRPr lang="pt-PT" dirty="0">
              <a:latin typeface="Maiandra GD" pitchFamily="34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1214414" y="1071546"/>
            <a:ext cx="514353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dirty="0" smtClean="0">
                <a:latin typeface="Maiandra GD" pitchFamily="34" charset="0"/>
              </a:rPr>
              <a:t>Etapas para a sua implementação </a:t>
            </a:r>
            <a:endParaRPr lang="pt-PT" dirty="0">
              <a:latin typeface="Maiandra GD" pitchFamily="34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1214414" y="1477866"/>
            <a:ext cx="7072362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t-PT" sz="1600" dirty="0" smtClean="0">
                <a:latin typeface="Maiandra GD" pitchFamily="34" charset="0"/>
              </a:rPr>
              <a:t>Especificação e  quantificação das variáveis de entrada</a:t>
            </a:r>
          </a:p>
          <a:p>
            <a:pPr marL="342900" indent="-342900">
              <a:buAutoNum type="arabicPeriod"/>
            </a:pPr>
            <a:r>
              <a:rPr lang="pt-PT" sz="1600" dirty="0" smtClean="0">
                <a:latin typeface="Maiandra GD" pitchFamily="34" charset="0"/>
              </a:rPr>
              <a:t>Especificação e  quantificação das variáveis de saída</a:t>
            </a:r>
          </a:p>
          <a:p>
            <a:pPr marL="342900" indent="-342900">
              <a:buAutoNum type="arabicPeriod"/>
            </a:pPr>
            <a:r>
              <a:rPr lang="pt-PT" sz="1600" dirty="0" smtClean="0">
                <a:latin typeface="Maiandra GD" pitchFamily="34" charset="0"/>
              </a:rPr>
              <a:t>Codificação das variáveis</a:t>
            </a:r>
          </a:p>
          <a:p>
            <a:pPr marL="342900" indent="-342900">
              <a:buAutoNum type="arabicPeriod"/>
            </a:pPr>
            <a:r>
              <a:rPr lang="pt-PT" sz="1600" dirty="0" smtClean="0">
                <a:latin typeface="Maiandra GD" pitchFamily="34" charset="0"/>
              </a:rPr>
              <a:t>Construção da </a:t>
            </a:r>
            <a:r>
              <a:rPr lang="pt-PT" sz="1600" dirty="0" err="1" smtClean="0">
                <a:latin typeface="Maiandra GD" pitchFamily="34" charset="0"/>
              </a:rPr>
              <a:t>tabela-de-verdade</a:t>
            </a:r>
            <a:endParaRPr lang="pt-PT" sz="1600" dirty="0" smtClean="0">
              <a:latin typeface="Maiandra GD" pitchFamily="34" charset="0"/>
            </a:endParaRPr>
          </a:p>
          <a:p>
            <a:pPr marL="342900" indent="-342900">
              <a:buAutoNum type="arabicPeriod"/>
            </a:pPr>
            <a:r>
              <a:rPr lang="pt-PT" sz="1600" dirty="0" smtClean="0">
                <a:latin typeface="Maiandra GD" pitchFamily="34" charset="0"/>
              </a:rPr>
              <a:t>Explicitação das expressões booleanas</a:t>
            </a:r>
          </a:p>
          <a:p>
            <a:pPr marL="342900" indent="-342900">
              <a:buAutoNum type="arabicPeriod"/>
            </a:pPr>
            <a:r>
              <a:rPr lang="pt-PT" sz="1600" dirty="0" smtClean="0">
                <a:latin typeface="Maiandra GD" pitchFamily="34" charset="0"/>
              </a:rPr>
              <a:t>Criação do circuito de implementação</a:t>
            </a:r>
            <a:endParaRPr lang="pt-PT" sz="1600" dirty="0">
              <a:latin typeface="Maiandra GD" pitchFamily="34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1214414" y="3684282"/>
            <a:ext cx="6572296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/>
            <a:r>
              <a:rPr lang="pt-PT" dirty="0" smtClean="0">
                <a:latin typeface="Maiandra GD" pitchFamily="34" charset="0"/>
              </a:rPr>
              <a:t>1. Especificação e quantificação das variáveis de entrada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1214414" y="4105825"/>
            <a:ext cx="7072362" cy="1323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just"/>
            <a:r>
              <a:rPr lang="pt-PT" sz="1600" b="1" i="1" dirty="0" smtClean="0">
                <a:latin typeface="Maiandra GD" pitchFamily="34" charset="0"/>
              </a:rPr>
              <a:t>O número de variáveis de entrada (p), coincide com o número de bits do</a:t>
            </a:r>
          </a:p>
          <a:p>
            <a:pPr marL="342900" indent="-342900" algn="just"/>
            <a:r>
              <a:rPr lang="pt-PT" sz="1600" b="1" i="1" dirty="0" smtClean="0">
                <a:latin typeface="Maiandra GD" pitchFamily="34" charset="0"/>
              </a:rPr>
              <a:t>código de origem.</a:t>
            </a:r>
            <a:endParaRPr lang="pt-PT" sz="1600" b="1" i="1" dirty="0">
              <a:latin typeface="Maiandra GD" pitchFamily="34" charset="0"/>
            </a:endParaRPr>
          </a:p>
          <a:p>
            <a:pPr marL="342900" indent="-342900" algn="just"/>
            <a:r>
              <a:rPr lang="pt-PT" sz="1600" dirty="0" smtClean="0">
                <a:latin typeface="Maiandra GD" pitchFamily="34" charset="0"/>
              </a:rPr>
              <a:t>Exemplo: Implementemos um circuito conversor do </a:t>
            </a:r>
            <a:r>
              <a:rPr lang="pt-PT" sz="1600" b="1" dirty="0" err="1" smtClean="0">
                <a:latin typeface="Maiandra GD" pitchFamily="34" charset="0"/>
              </a:rPr>
              <a:t>Gray</a:t>
            </a:r>
            <a:r>
              <a:rPr lang="pt-PT" sz="1600" b="1" dirty="0" smtClean="0">
                <a:latin typeface="Maiandra GD" pitchFamily="34" charset="0"/>
              </a:rPr>
              <a:t> para o DCB-8-4-2-</a:t>
            </a:r>
          </a:p>
          <a:p>
            <a:pPr marL="342900" indent="-342900" algn="just"/>
            <a:r>
              <a:rPr lang="pt-PT" sz="1600" b="1" dirty="0" smtClean="0">
                <a:latin typeface="Maiandra GD" pitchFamily="34" charset="0"/>
              </a:rPr>
              <a:t>1.</a:t>
            </a:r>
          </a:p>
          <a:p>
            <a:pPr marL="342900" indent="-342900" algn="just"/>
            <a:r>
              <a:rPr lang="pt-PT" sz="1600" dirty="0" smtClean="0">
                <a:latin typeface="Maiandra GD" pitchFamily="34" charset="0"/>
              </a:rPr>
              <a:t>O código de origem (</a:t>
            </a:r>
            <a:r>
              <a:rPr lang="pt-PT" sz="1600" dirty="0" err="1" smtClean="0">
                <a:latin typeface="Maiandra GD" pitchFamily="34" charset="0"/>
              </a:rPr>
              <a:t>Gray</a:t>
            </a:r>
            <a:r>
              <a:rPr lang="pt-PT" sz="1600" dirty="0" smtClean="0">
                <a:latin typeface="Maiandra GD" pitchFamily="34" charset="0"/>
              </a:rPr>
              <a:t>) tem 4 bits. Logo: </a:t>
            </a:r>
            <a:r>
              <a:rPr lang="pt-PT" sz="1600" b="1" i="1" dirty="0" smtClean="0">
                <a:latin typeface="Maiandra GD" pitchFamily="34" charset="0"/>
              </a:rPr>
              <a:t>p=4</a:t>
            </a:r>
            <a:r>
              <a:rPr lang="pt-PT" sz="1600" dirty="0" smtClean="0">
                <a:latin typeface="Maiandra GD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214290"/>
            <a:ext cx="8858280" cy="785818"/>
          </a:xfrm>
          <a:prstGeom prst="rect">
            <a:avLst/>
          </a:prstGeom>
          <a:solidFill>
            <a:srgbClr val="DBE5F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1027" name="Oval 3"/>
          <p:cNvSpPr>
            <a:spLocks noChangeArrowheads="1"/>
          </p:cNvSpPr>
          <p:nvPr/>
        </p:nvSpPr>
        <p:spPr bwMode="auto">
          <a:xfrm>
            <a:off x="8694777" y="-209561"/>
            <a:ext cx="735007" cy="1638297"/>
          </a:xfrm>
          <a:prstGeom prst="ellipse">
            <a:avLst/>
          </a:prstGeom>
          <a:solidFill>
            <a:srgbClr val="DBE5F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7" name="CaixaDeTexto 6"/>
          <p:cNvSpPr txBox="1"/>
          <p:nvPr/>
        </p:nvSpPr>
        <p:spPr>
          <a:xfrm>
            <a:off x="785786" y="1148065"/>
            <a:ext cx="7858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PT" dirty="0" smtClean="0">
              <a:latin typeface="Maiandra GD" pitchFamily="34" charset="0"/>
            </a:endParaRPr>
          </a:p>
          <a:p>
            <a:pPr algn="just"/>
            <a:endParaRPr lang="pt-PT" dirty="0">
              <a:latin typeface="Maiandra GD" pitchFamily="34" charset="0"/>
            </a:endParaRPr>
          </a:p>
          <a:p>
            <a:pPr algn="just"/>
            <a:endParaRPr lang="pt-PT" dirty="0" smtClean="0">
              <a:latin typeface="Maiandra GD" pitchFamily="34" charset="0"/>
            </a:endParaRPr>
          </a:p>
          <a:p>
            <a:pPr algn="just"/>
            <a:endParaRPr lang="pt-PT" dirty="0">
              <a:latin typeface="Maiandra GD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214414" y="1285860"/>
            <a:ext cx="6572296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/>
            <a:r>
              <a:rPr lang="pt-PT" dirty="0" smtClean="0">
                <a:latin typeface="Maiandra GD" pitchFamily="34" charset="0"/>
              </a:rPr>
              <a:t>2. Especificação e quantificação das variáveis de saída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1214414" y="1707403"/>
            <a:ext cx="7072362" cy="20621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just"/>
            <a:r>
              <a:rPr lang="pt-PT" sz="1600" b="1" i="1" dirty="0" smtClean="0">
                <a:latin typeface="Maiandra GD" pitchFamily="34" charset="0"/>
              </a:rPr>
              <a:t>O número de variáveis de saída (m), coincide com o número de bits do</a:t>
            </a:r>
          </a:p>
          <a:p>
            <a:pPr marL="342900" indent="-342900" algn="just"/>
            <a:r>
              <a:rPr lang="pt-PT" sz="1600" b="1" i="1" dirty="0" smtClean="0">
                <a:latin typeface="Maiandra GD" pitchFamily="34" charset="0"/>
              </a:rPr>
              <a:t>código de destino.</a:t>
            </a:r>
            <a:endParaRPr lang="pt-PT" sz="1600" dirty="0" smtClean="0">
              <a:latin typeface="Maiandra GD" pitchFamily="34" charset="0"/>
            </a:endParaRPr>
          </a:p>
          <a:p>
            <a:pPr marL="342900" indent="-342900" algn="just"/>
            <a:r>
              <a:rPr lang="pt-PT" sz="1600" dirty="0" smtClean="0">
                <a:latin typeface="Maiandra GD" pitchFamily="34" charset="0"/>
              </a:rPr>
              <a:t>O código de destino (DCB-8-4-2-1) tem sempre 10 combinações com 4 bits, </a:t>
            </a:r>
          </a:p>
          <a:p>
            <a:pPr marL="342900" indent="-342900" algn="just"/>
            <a:r>
              <a:rPr lang="pt-PT" sz="1600" dirty="0" smtClean="0">
                <a:latin typeface="Maiandra GD" pitchFamily="34" charset="0"/>
              </a:rPr>
              <a:t>então o código de entrada convém que se considere também, com 4 bits de </a:t>
            </a:r>
          </a:p>
          <a:p>
            <a:pPr marL="342900" indent="-342900" algn="just"/>
            <a:r>
              <a:rPr lang="pt-PT" sz="1600" dirty="0" smtClean="0">
                <a:latin typeface="Maiandra GD" pitchFamily="34" charset="0"/>
              </a:rPr>
              <a:t>modo a se considerarem todas as combinações do código de saída (destino).</a:t>
            </a:r>
          </a:p>
          <a:p>
            <a:pPr marL="342900" indent="-342900" algn="ctr"/>
            <a:r>
              <a:rPr lang="pt-PT" sz="1600" b="1" i="1" dirty="0" smtClean="0">
                <a:latin typeface="Maiandra GD" pitchFamily="34" charset="0"/>
              </a:rPr>
              <a:t>m=4.</a:t>
            </a:r>
          </a:p>
          <a:p>
            <a:pPr marL="342900" indent="-342900" algn="just"/>
            <a:r>
              <a:rPr lang="pt-PT" sz="1600" dirty="0" err="1" smtClean="0">
                <a:latin typeface="Maiandra GD" pitchFamily="34" charset="0"/>
              </a:rPr>
              <a:t>Obs</a:t>
            </a:r>
            <a:r>
              <a:rPr lang="pt-PT" sz="1600" dirty="0" smtClean="0">
                <a:latin typeface="Maiandra GD" pitchFamily="34" charset="0"/>
              </a:rPr>
              <a:t>: Casos haverá, em que o número de bits de entrada ou saída depende </a:t>
            </a:r>
          </a:p>
          <a:p>
            <a:pPr marL="342900" indent="-342900" algn="just"/>
            <a:r>
              <a:rPr lang="pt-PT" sz="1600" dirty="0" smtClean="0">
                <a:latin typeface="Maiandra GD" pitchFamily="34" charset="0"/>
              </a:rPr>
              <a:t>do número de bits usados pelo outro lado (porto) do sistema.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1214414" y="3976220"/>
            <a:ext cx="6572296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/>
            <a:r>
              <a:rPr lang="pt-PT" dirty="0" smtClean="0">
                <a:latin typeface="Maiandra GD" pitchFamily="34" charset="0"/>
              </a:rPr>
              <a:t>3. Codificação das variáveis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1214414" y="4429694"/>
            <a:ext cx="7072362" cy="1815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just"/>
            <a:r>
              <a:rPr lang="pt-PT" sz="1600" dirty="0" smtClean="0">
                <a:latin typeface="Maiandra GD" pitchFamily="34" charset="0"/>
              </a:rPr>
              <a:t>As variáveis de entrada podem ser activas em </a:t>
            </a:r>
            <a:r>
              <a:rPr lang="pt-PT" sz="1600" dirty="0" err="1" smtClean="0">
                <a:latin typeface="Maiandra GD" pitchFamily="34" charset="0"/>
              </a:rPr>
              <a:t>High</a:t>
            </a:r>
            <a:r>
              <a:rPr lang="pt-PT" sz="1600" dirty="0" smtClean="0">
                <a:latin typeface="Maiandra GD" pitchFamily="34" charset="0"/>
              </a:rPr>
              <a:t> (1) ou </a:t>
            </a:r>
            <a:r>
              <a:rPr lang="pt-PT" sz="1600" dirty="0" err="1" smtClean="0">
                <a:latin typeface="Maiandra GD" pitchFamily="34" charset="0"/>
              </a:rPr>
              <a:t>Low</a:t>
            </a:r>
            <a:r>
              <a:rPr lang="pt-PT" sz="1600" dirty="0" smtClean="0">
                <a:latin typeface="Maiandra GD" pitchFamily="34" charset="0"/>
              </a:rPr>
              <a:t> (0). Esta  </a:t>
            </a:r>
          </a:p>
          <a:p>
            <a:pPr marL="342900" indent="-342900" algn="just"/>
            <a:r>
              <a:rPr lang="pt-PT" sz="1600" dirty="0" smtClean="0">
                <a:latin typeface="Maiandra GD" pitchFamily="34" charset="0"/>
              </a:rPr>
              <a:t>consideração é irrelevante, porque a estas variáveis associamos uma </a:t>
            </a:r>
          </a:p>
          <a:p>
            <a:pPr marL="342900" indent="-342900" algn="just"/>
            <a:r>
              <a:rPr lang="pt-PT" sz="1600" dirty="0" smtClean="0">
                <a:latin typeface="Maiandra GD" pitchFamily="34" charset="0"/>
              </a:rPr>
              <a:t>combinação de bits correspondente a um código.</a:t>
            </a:r>
          </a:p>
          <a:p>
            <a:pPr marL="342900" indent="-342900" algn="just"/>
            <a:r>
              <a:rPr lang="pt-PT" sz="1600" dirty="0" smtClean="0">
                <a:latin typeface="Maiandra GD" pitchFamily="34" charset="0"/>
              </a:rPr>
              <a:t>As variáveis de saída, podemos escolhê-las também activas em </a:t>
            </a:r>
            <a:r>
              <a:rPr lang="pt-PT" sz="1600" dirty="0" err="1" smtClean="0">
                <a:latin typeface="Maiandra GD" pitchFamily="34" charset="0"/>
              </a:rPr>
              <a:t>High</a:t>
            </a:r>
            <a:r>
              <a:rPr lang="pt-PT" sz="1600" dirty="0" smtClean="0">
                <a:latin typeface="Maiandra GD" pitchFamily="34" charset="0"/>
              </a:rPr>
              <a:t> (1) ou </a:t>
            </a:r>
          </a:p>
          <a:p>
            <a:pPr marL="342900" indent="-342900" algn="just"/>
            <a:r>
              <a:rPr lang="pt-PT" sz="1600" dirty="0" err="1" smtClean="0">
                <a:latin typeface="Maiandra GD" pitchFamily="34" charset="0"/>
              </a:rPr>
              <a:t>Low</a:t>
            </a:r>
            <a:r>
              <a:rPr lang="pt-PT" sz="1600" dirty="0" smtClean="0">
                <a:latin typeface="Maiandra GD" pitchFamily="34" charset="0"/>
              </a:rPr>
              <a:t> (0). </a:t>
            </a:r>
          </a:p>
          <a:p>
            <a:pPr marL="342900" indent="-342900" algn="just"/>
            <a:r>
              <a:rPr lang="pt-PT" sz="1600" dirty="0" smtClean="0">
                <a:latin typeface="Maiandra GD" pitchFamily="34" charset="0"/>
              </a:rPr>
              <a:t>Assim para o nosso caso, teremos por exemplo: 1100 (</a:t>
            </a:r>
            <a:r>
              <a:rPr lang="pt-PT" sz="1600" dirty="0" err="1" smtClean="0">
                <a:latin typeface="Maiandra GD" pitchFamily="34" charset="0"/>
              </a:rPr>
              <a:t>Gray</a:t>
            </a:r>
            <a:r>
              <a:rPr lang="pt-PT" sz="1600" dirty="0" smtClean="0">
                <a:latin typeface="Maiandra GD" pitchFamily="34" charset="0"/>
              </a:rPr>
              <a:t>) - &gt; 1000 (DCB), </a:t>
            </a:r>
          </a:p>
          <a:p>
            <a:pPr marL="342900" indent="-342900" algn="just"/>
            <a:r>
              <a:rPr lang="pt-PT" sz="1600" dirty="0" smtClean="0">
                <a:latin typeface="Maiandra GD" pitchFamily="34" charset="0"/>
              </a:rPr>
              <a:t>só para avançar uma das conversões.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214290"/>
            <a:ext cx="8858280" cy="785818"/>
          </a:xfrm>
          <a:prstGeom prst="rect">
            <a:avLst/>
          </a:prstGeom>
          <a:solidFill>
            <a:srgbClr val="DBE5F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1027" name="Oval 3"/>
          <p:cNvSpPr>
            <a:spLocks noChangeArrowheads="1"/>
          </p:cNvSpPr>
          <p:nvPr/>
        </p:nvSpPr>
        <p:spPr bwMode="auto">
          <a:xfrm>
            <a:off x="8694777" y="-209561"/>
            <a:ext cx="735007" cy="1638297"/>
          </a:xfrm>
          <a:prstGeom prst="ellipse">
            <a:avLst/>
          </a:prstGeom>
          <a:solidFill>
            <a:srgbClr val="DBE5F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7" name="CaixaDeTexto 6"/>
          <p:cNvSpPr txBox="1"/>
          <p:nvPr/>
        </p:nvSpPr>
        <p:spPr>
          <a:xfrm>
            <a:off x="785786" y="1148065"/>
            <a:ext cx="7858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PT" dirty="0" smtClean="0">
              <a:latin typeface="Maiandra GD" pitchFamily="34" charset="0"/>
            </a:endParaRPr>
          </a:p>
          <a:p>
            <a:pPr algn="just"/>
            <a:endParaRPr lang="pt-PT" dirty="0">
              <a:latin typeface="Maiandra GD" pitchFamily="34" charset="0"/>
            </a:endParaRPr>
          </a:p>
          <a:p>
            <a:pPr algn="just"/>
            <a:endParaRPr lang="pt-PT" dirty="0" smtClean="0">
              <a:latin typeface="Maiandra GD" pitchFamily="34" charset="0"/>
            </a:endParaRPr>
          </a:p>
          <a:p>
            <a:pPr algn="just"/>
            <a:endParaRPr lang="pt-PT" dirty="0">
              <a:latin typeface="Maiandra GD" pitchFamily="34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1214414" y="1059404"/>
            <a:ext cx="6572296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/>
            <a:r>
              <a:rPr lang="pt-PT" dirty="0" smtClean="0">
                <a:latin typeface="Maiandra GD" pitchFamily="34" charset="0"/>
              </a:rPr>
              <a:t>4. Construção da </a:t>
            </a:r>
            <a:r>
              <a:rPr lang="pt-PT" dirty="0" err="1" smtClean="0">
                <a:latin typeface="Maiandra GD" pitchFamily="34" charset="0"/>
              </a:rPr>
              <a:t>tabela-de-verdade</a:t>
            </a:r>
            <a:endParaRPr lang="pt-PT" dirty="0" smtClean="0">
              <a:latin typeface="Maiandra GD" pitchFamily="34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1238164" y="1440612"/>
            <a:ext cx="6548546" cy="52629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/>
            <a:r>
              <a:rPr lang="pt-PT" sz="1400" i="1" u="sng" dirty="0" err="1" smtClean="0">
                <a:latin typeface="Maiandra GD" pitchFamily="34" charset="0"/>
              </a:rPr>
              <a:t>Tabela-de-verdade</a:t>
            </a:r>
            <a:r>
              <a:rPr lang="pt-PT" sz="1400" i="1" u="sng" dirty="0" smtClean="0">
                <a:latin typeface="Maiandra GD" pitchFamily="34" charset="0"/>
              </a:rPr>
              <a:t>  para o Conversor de Código Gray-DCB-8-4-2-1:</a:t>
            </a:r>
          </a:p>
          <a:p>
            <a:pPr marL="342900" indent="-342900"/>
            <a:endParaRPr lang="pt-PT" sz="1400" i="1" u="sng" dirty="0" smtClean="0">
              <a:latin typeface="Maiandra GD" pitchFamily="34" charset="0"/>
            </a:endParaRPr>
          </a:p>
          <a:p>
            <a:pPr marL="342900" indent="-342900"/>
            <a:endParaRPr lang="pt-PT" sz="1400" i="1" u="sng" dirty="0" smtClean="0">
              <a:latin typeface="Maiandra GD" pitchFamily="34" charset="0"/>
            </a:endParaRPr>
          </a:p>
          <a:p>
            <a:pPr marL="342900" indent="-342900"/>
            <a:endParaRPr lang="pt-PT" sz="1400" dirty="0" smtClean="0">
              <a:latin typeface="Maiandra GD" pitchFamily="34" charset="0"/>
            </a:endParaRPr>
          </a:p>
          <a:p>
            <a:pPr marL="342900" indent="-342900"/>
            <a:endParaRPr lang="pt-PT" sz="1400" dirty="0" smtClean="0">
              <a:latin typeface="Maiandra GD" pitchFamily="34" charset="0"/>
            </a:endParaRPr>
          </a:p>
          <a:p>
            <a:pPr marL="342900" indent="-342900"/>
            <a:endParaRPr lang="pt-PT" sz="1400" dirty="0" smtClean="0">
              <a:latin typeface="Maiandra GD" pitchFamily="34" charset="0"/>
            </a:endParaRPr>
          </a:p>
          <a:p>
            <a:pPr marL="342900" indent="-342900"/>
            <a:endParaRPr lang="pt-PT" sz="1400" dirty="0" smtClean="0">
              <a:latin typeface="Maiandra GD" pitchFamily="34" charset="0"/>
            </a:endParaRPr>
          </a:p>
          <a:p>
            <a:pPr marL="342900" indent="-342900"/>
            <a:endParaRPr lang="pt-PT" sz="1400" dirty="0" smtClean="0">
              <a:latin typeface="Maiandra GD" pitchFamily="34" charset="0"/>
            </a:endParaRPr>
          </a:p>
          <a:p>
            <a:pPr marL="342900" indent="-342900"/>
            <a:endParaRPr lang="pt-PT" sz="1400" dirty="0" smtClean="0">
              <a:latin typeface="Maiandra GD" pitchFamily="34" charset="0"/>
            </a:endParaRPr>
          </a:p>
          <a:p>
            <a:pPr marL="342900" indent="-342900"/>
            <a:endParaRPr lang="pt-PT" sz="1400" dirty="0" smtClean="0">
              <a:latin typeface="Maiandra GD" pitchFamily="34" charset="0"/>
            </a:endParaRPr>
          </a:p>
          <a:p>
            <a:pPr marL="342900" indent="-342900" algn="just"/>
            <a:endParaRPr lang="pt-PT" sz="1400" dirty="0" smtClean="0">
              <a:latin typeface="Maiandra GD" pitchFamily="34" charset="0"/>
            </a:endParaRPr>
          </a:p>
          <a:p>
            <a:pPr marL="342900" indent="-342900" algn="just"/>
            <a:endParaRPr lang="pt-PT" sz="1400" dirty="0" smtClean="0">
              <a:latin typeface="Maiandra GD" pitchFamily="34" charset="0"/>
            </a:endParaRPr>
          </a:p>
          <a:p>
            <a:pPr marL="342900" indent="-342900" algn="just"/>
            <a:endParaRPr lang="pt-PT" sz="1400" dirty="0" smtClean="0">
              <a:latin typeface="Maiandra GD" pitchFamily="34" charset="0"/>
            </a:endParaRPr>
          </a:p>
          <a:p>
            <a:pPr marL="342900" indent="-342900" algn="just"/>
            <a:endParaRPr lang="pt-PT" sz="1400" dirty="0" smtClean="0">
              <a:latin typeface="Maiandra GD" pitchFamily="34" charset="0"/>
            </a:endParaRPr>
          </a:p>
          <a:p>
            <a:pPr marL="342900" indent="-342900" algn="just"/>
            <a:endParaRPr lang="pt-PT" sz="1400" dirty="0" smtClean="0">
              <a:latin typeface="Maiandra GD" pitchFamily="34" charset="0"/>
            </a:endParaRPr>
          </a:p>
          <a:p>
            <a:pPr marL="342900" indent="-342900" algn="just"/>
            <a:endParaRPr lang="pt-PT" sz="1400" dirty="0" smtClean="0">
              <a:latin typeface="Maiandra GD" pitchFamily="34" charset="0"/>
            </a:endParaRPr>
          </a:p>
          <a:p>
            <a:pPr marL="342900" indent="-342900" algn="just"/>
            <a:endParaRPr lang="pt-PT" sz="1400" dirty="0" smtClean="0">
              <a:latin typeface="Maiandra GD" pitchFamily="34" charset="0"/>
            </a:endParaRPr>
          </a:p>
          <a:p>
            <a:pPr marL="342900" indent="-342900" algn="just"/>
            <a:endParaRPr lang="pt-PT" sz="1400" dirty="0" smtClean="0">
              <a:latin typeface="Maiandra GD" pitchFamily="34" charset="0"/>
            </a:endParaRPr>
          </a:p>
          <a:p>
            <a:pPr marL="342900" indent="-342900" algn="just"/>
            <a:endParaRPr lang="pt-PT" sz="1400" dirty="0" smtClean="0">
              <a:latin typeface="Maiandra GD" pitchFamily="34" charset="0"/>
            </a:endParaRPr>
          </a:p>
          <a:p>
            <a:pPr marL="342900" indent="-342900" algn="just"/>
            <a:endParaRPr lang="pt-PT" sz="1400" dirty="0" smtClean="0">
              <a:latin typeface="Maiandra GD" pitchFamily="34" charset="0"/>
            </a:endParaRPr>
          </a:p>
          <a:p>
            <a:pPr marL="342900" indent="-342900" algn="just"/>
            <a:endParaRPr lang="pt-PT" sz="1400" dirty="0" smtClean="0">
              <a:latin typeface="Maiandra GD" pitchFamily="34" charset="0"/>
            </a:endParaRPr>
          </a:p>
          <a:p>
            <a:pPr marL="342900" indent="-342900" algn="just"/>
            <a:endParaRPr lang="pt-PT" sz="1400" dirty="0" smtClean="0">
              <a:latin typeface="Maiandra GD" pitchFamily="34" charset="0"/>
            </a:endParaRPr>
          </a:p>
          <a:p>
            <a:pPr marL="342900" indent="-342900" algn="just"/>
            <a:endParaRPr lang="pt-PT" sz="1400" dirty="0" smtClean="0">
              <a:latin typeface="Maiandra GD" pitchFamily="34" charset="0"/>
            </a:endParaRPr>
          </a:p>
          <a:p>
            <a:pPr marL="342900" indent="-342900" algn="just"/>
            <a:endParaRPr lang="pt-PT" sz="1400" dirty="0" smtClean="0">
              <a:latin typeface="Maiandra GD" pitchFamily="34" charset="0"/>
            </a:endParaRPr>
          </a:p>
        </p:txBody>
      </p: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1357290" y="1785926"/>
          <a:ext cx="6215104" cy="469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6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6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68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68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68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68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23020">
                <a:tc gridSpan="4"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Entradas: </a:t>
                      </a:r>
                      <a:r>
                        <a:rPr lang="pt-PT" sz="1600" dirty="0" err="1" smtClean="0"/>
                        <a:t>Gray</a:t>
                      </a:r>
                      <a:endParaRPr lang="pt-PT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Saídas: DCB</a:t>
                      </a:r>
                      <a:endParaRPr lang="pt-PT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PT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P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02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A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B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C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D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Z</a:t>
                      </a:r>
                      <a:r>
                        <a:rPr lang="pt-PT" sz="1600" baseline="-25000" dirty="0" smtClean="0">
                          <a:latin typeface="Maiandra GD" pitchFamily="34" charset="0"/>
                        </a:rPr>
                        <a:t>0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Z</a:t>
                      </a:r>
                      <a:r>
                        <a:rPr lang="pt-PT" sz="1600" baseline="-25000" dirty="0" smtClean="0">
                          <a:latin typeface="Maiandra GD" pitchFamily="34" charset="0"/>
                        </a:rPr>
                        <a:t>1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Z</a:t>
                      </a:r>
                      <a:r>
                        <a:rPr lang="pt-PT" sz="1600" baseline="-25000" dirty="0" smtClean="0">
                          <a:latin typeface="Maiandra GD" pitchFamily="34" charset="0"/>
                        </a:rPr>
                        <a:t>2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Z</a:t>
                      </a:r>
                      <a:r>
                        <a:rPr lang="pt-PT" sz="1600" baseline="-25000" dirty="0" smtClean="0">
                          <a:latin typeface="Maiandra GD" pitchFamily="34" charset="0"/>
                        </a:rPr>
                        <a:t>3</a:t>
                      </a:r>
                      <a:endParaRPr lang="pt-P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02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</a:t>
                      </a:r>
                      <a:endParaRPr lang="pt-P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02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pt-P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02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</a:t>
                      </a:r>
                      <a:endParaRPr lang="pt-P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302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pt-P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302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</a:t>
                      </a:r>
                      <a:endParaRPr lang="pt-P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302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pt-P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302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</a:t>
                      </a:r>
                      <a:endParaRPr lang="pt-P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302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pt-P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302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</a:t>
                      </a:r>
                      <a:endParaRPr lang="pt-P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302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pt-P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302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X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X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X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X</a:t>
                      </a:r>
                      <a:endParaRPr lang="pt-P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302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X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X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X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X</a:t>
                      </a:r>
                      <a:endParaRPr lang="pt-P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214290"/>
            <a:ext cx="8858280" cy="785818"/>
          </a:xfrm>
          <a:prstGeom prst="rect">
            <a:avLst/>
          </a:prstGeom>
          <a:solidFill>
            <a:srgbClr val="DBE5F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1027" name="Oval 3"/>
          <p:cNvSpPr>
            <a:spLocks noChangeArrowheads="1"/>
          </p:cNvSpPr>
          <p:nvPr/>
        </p:nvSpPr>
        <p:spPr bwMode="auto">
          <a:xfrm>
            <a:off x="8694777" y="-209561"/>
            <a:ext cx="735007" cy="1638297"/>
          </a:xfrm>
          <a:prstGeom prst="ellipse">
            <a:avLst/>
          </a:prstGeom>
          <a:solidFill>
            <a:srgbClr val="DBE5F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7" name="CaixaDeTexto 6"/>
          <p:cNvSpPr txBox="1"/>
          <p:nvPr/>
        </p:nvSpPr>
        <p:spPr>
          <a:xfrm>
            <a:off x="785786" y="1148065"/>
            <a:ext cx="7858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PT" dirty="0" smtClean="0">
              <a:latin typeface="Maiandra GD" pitchFamily="34" charset="0"/>
            </a:endParaRPr>
          </a:p>
          <a:p>
            <a:pPr algn="just"/>
            <a:endParaRPr lang="pt-PT" dirty="0">
              <a:latin typeface="Maiandra GD" pitchFamily="34" charset="0"/>
            </a:endParaRPr>
          </a:p>
          <a:p>
            <a:pPr algn="just"/>
            <a:endParaRPr lang="pt-PT" dirty="0" smtClean="0">
              <a:latin typeface="Maiandra GD" pitchFamily="34" charset="0"/>
            </a:endParaRPr>
          </a:p>
          <a:p>
            <a:pPr algn="just"/>
            <a:endParaRPr lang="pt-PT" dirty="0">
              <a:latin typeface="Maiandra GD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214414" y="1142984"/>
            <a:ext cx="6572296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/>
            <a:r>
              <a:rPr lang="pt-PT" dirty="0" smtClean="0">
                <a:latin typeface="Maiandra GD" pitchFamily="34" charset="0"/>
              </a:rPr>
              <a:t>5. Explicitação das expressões booleanas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214414" y="1596458"/>
            <a:ext cx="7072362" cy="50167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§"/>
            </a:pPr>
            <a:r>
              <a:rPr lang="pt-PT" sz="1600" dirty="0" smtClean="0">
                <a:latin typeface="Maiandra GD" pitchFamily="34" charset="0"/>
              </a:rPr>
              <a:t>Se se pretender implementar com </a:t>
            </a:r>
            <a:r>
              <a:rPr lang="pt-PT" sz="1600" b="1" dirty="0" smtClean="0">
                <a:latin typeface="Maiandra GD" pitchFamily="34" charset="0"/>
              </a:rPr>
              <a:t>portas lógicas</a:t>
            </a:r>
            <a:r>
              <a:rPr lang="pt-PT" sz="1600" dirty="0" smtClean="0">
                <a:latin typeface="Maiandra GD" pitchFamily="34" charset="0"/>
              </a:rPr>
              <a:t>, deve transcrever-se as funções de saída para o diagrama de </a:t>
            </a:r>
            <a:r>
              <a:rPr lang="pt-PT" sz="1600" dirty="0" err="1" smtClean="0">
                <a:latin typeface="Maiandra GD" pitchFamily="34" charset="0"/>
              </a:rPr>
              <a:t>Veitch-Karnaugh</a:t>
            </a:r>
            <a:r>
              <a:rPr lang="pt-PT" sz="1600" dirty="0" smtClean="0">
                <a:latin typeface="Maiandra GD" pitchFamily="34" charset="0"/>
              </a:rPr>
              <a:t> e proceder a simplificação, para obter as expressões sob a forma </a:t>
            </a:r>
            <a:r>
              <a:rPr lang="pt-PT" sz="1600" b="1" dirty="0" smtClean="0">
                <a:latin typeface="Maiandra GD" pitchFamily="34" charset="0"/>
              </a:rPr>
              <a:t>elementar conjuntiva </a:t>
            </a:r>
            <a:r>
              <a:rPr lang="pt-PT" sz="1600" dirty="0" smtClean="0">
                <a:latin typeface="Maiandra GD" pitchFamily="34" charset="0"/>
              </a:rPr>
              <a:t>ou </a:t>
            </a:r>
            <a:r>
              <a:rPr lang="pt-PT" sz="1600" b="1" dirty="0" smtClean="0">
                <a:latin typeface="Maiandra GD" pitchFamily="34" charset="0"/>
              </a:rPr>
              <a:t>disjuntiva</a:t>
            </a:r>
            <a:r>
              <a:rPr lang="pt-PT" sz="1600" dirty="0" smtClean="0">
                <a:latin typeface="Maiandra GD" pitchFamily="34" charset="0"/>
              </a:rPr>
              <a:t>. Depois transcreve-se as funções para as </a:t>
            </a:r>
            <a:r>
              <a:rPr lang="pt-PT" sz="1600" b="1" dirty="0" smtClean="0">
                <a:latin typeface="Maiandra GD" pitchFamily="34" charset="0"/>
              </a:rPr>
              <a:t>formas </a:t>
            </a:r>
            <a:r>
              <a:rPr lang="pt-PT" sz="1600" b="1" dirty="0" err="1" smtClean="0">
                <a:latin typeface="Maiandra GD" pitchFamily="34" charset="0"/>
              </a:rPr>
              <a:t>não-elementares</a:t>
            </a:r>
            <a:r>
              <a:rPr lang="pt-PT" sz="1600" dirty="0" smtClean="0">
                <a:latin typeface="Maiandra GD" pitchFamily="34" charset="0"/>
              </a:rPr>
              <a:t> em conformidade com o tipo de portas lógicas que se pretenda usar, na lógica positiva ou negativa.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pt-PT" sz="1600" dirty="0" smtClean="0">
                <a:latin typeface="Maiandra GD" pitchFamily="34" charset="0"/>
              </a:rPr>
              <a:t>Se se pretender implementar com </a:t>
            </a:r>
            <a:r>
              <a:rPr lang="pt-PT" sz="1600" b="1" dirty="0" smtClean="0">
                <a:latin typeface="Maiandra GD" pitchFamily="34" charset="0"/>
              </a:rPr>
              <a:t>MUX</a:t>
            </a:r>
            <a:r>
              <a:rPr lang="pt-PT" sz="1600" dirty="0" smtClean="0">
                <a:latin typeface="Maiandra GD" pitchFamily="34" charset="0"/>
              </a:rPr>
              <a:t> ou </a:t>
            </a:r>
            <a:r>
              <a:rPr lang="pt-PT" sz="1600" b="1" dirty="0" smtClean="0">
                <a:latin typeface="Maiandra GD" pitchFamily="34" charset="0"/>
              </a:rPr>
              <a:t>DMUX</a:t>
            </a:r>
            <a:r>
              <a:rPr lang="pt-PT" sz="1600" dirty="0" smtClean="0">
                <a:latin typeface="Maiandra GD" pitchFamily="34" charset="0"/>
              </a:rPr>
              <a:t>, transcreve-se as expressões de saída para as </a:t>
            </a:r>
            <a:r>
              <a:rPr lang="pt-PT" sz="1600" b="1" dirty="0" smtClean="0">
                <a:latin typeface="Maiandra GD" pitchFamily="34" charset="0"/>
              </a:rPr>
              <a:t>formas canónicas disjuntivas</a:t>
            </a:r>
            <a:r>
              <a:rPr lang="pt-PT" sz="1600" dirty="0" smtClean="0">
                <a:latin typeface="Maiandra GD" pitchFamily="34" charset="0"/>
              </a:rPr>
              <a:t>.</a:t>
            </a:r>
          </a:p>
          <a:p>
            <a:pPr marL="342900" indent="-342900" algn="just"/>
            <a:endParaRPr lang="pt-PT" sz="1600" dirty="0" smtClean="0">
              <a:latin typeface="Maiandra GD" pitchFamily="34" charset="0"/>
            </a:endParaRPr>
          </a:p>
          <a:p>
            <a:pPr marL="342900" indent="-342900" algn="just"/>
            <a:r>
              <a:rPr lang="pt-PT" sz="1600" dirty="0" smtClean="0">
                <a:latin typeface="Maiandra GD" pitchFamily="34" charset="0"/>
              </a:rPr>
              <a:t>Implementemos nos dois métodos: primeiro com portas lógicas NAND e </a:t>
            </a:r>
          </a:p>
          <a:p>
            <a:pPr marL="342900" indent="-342900" algn="just"/>
            <a:r>
              <a:rPr lang="pt-PT" sz="1600" dirty="0" smtClean="0">
                <a:latin typeface="Maiandra GD" pitchFamily="34" charset="0"/>
              </a:rPr>
              <a:t>depois com DMUX e portas NAND e por fim com MUX, na lógica positiva.</a:t>
            </a:r>
          </a:p>
          <a:p>
            <a:pPr marL="342900" indent="-342900" algn="just"/>
            <a:endParaRPr lang="pt-PT" sz="1600" dirty="0" smtClean="0">
              <a:latin typeface="Maiandra GD" pitchFamily="34" charset="0"/>
            </a:endParaRPr>
          </a:p>
          <a:p>
            <a:pPr marL="342900" indent="-342900" algn="just"/>
            <a:endParaRPr lang="pt-PT" sz="1600" dirty="0" smtClean="0">
              <a:latin typeface="Maiandra GD" pitchFamily="34" charset="0"/>
            </a:endParaRPr>
          </a:p>
          <a:p>
            <a:pPr marL="342900" indent="-342900" algn="just"/>
            <a:r>
              <a:rPr lang="pt-PT" sz="1600" dirty="0" smtClean="0">
                <a:latin typeface="Maiandra GD" pitchFamily="34" charset="0"/>
              </a:rPr>
              <a:t> </a:t>
            </a:r>
          </a:p>
          <a:p>
            <a:pPr marL="342900" indent="-342900" algn="just"/>
            <a:endParaRPr lang="pt-PT" sz="1600" dirty="0" smtClean="0">
              <a:latin typeface="Maiandra GD" pitchFamily="34" charset="0"/>
            </a:endParaRPr>
          </a:p>
          <a:p>
            <a:pPr marL="342900" indent="-342900" algn="just"/>
            <a:endParaRPr lang="pt-PT" sz="1600" dirty="0" smtClean="0">
              <a:latin typeface="Maiandra GD" pitchFamily="34" charset="0"/>
            </a:endParaRPr>
          </a:p>
          <a:p>
            <a:pPr marL="342900" indent="-342900" algn="just"/>
            <a:endParaRPr lang="pt-PT" sz="1600" dirty="0" smtClean="0">
              <a:latin typeface="Maiandra GD" pitchFamily="34" charset="0"/>
            </a:endParaRPr>
          </a:p>
          <a:p>
            <a:pPr marL="342900" indent="-342900" algn="just"/>
            <a:endParaRPr lang="pt-PT" sz="1600" dirty="0" smtClean="0">
              <a:latin typeface="Maiandra GD" pitchFamily="34" charset="0"/>
            </a:endParaRPr>
          </a:p>
          <a:p>
            <a:pPr marL="342900" indent="-342900" algn="just"/>
            <a:endParaRPr lang="pt-PT" sz="1600" dirty="0" smtClean="0">
              <a:latin typeface="Maiandra GD" pitchFamily="34" charset="0"/>
            </a:endParaRPr>
          </a:p>
          <a:p>
            <a:pPr marL="342900" indent="-342900" algn="just"/>
            <a:endParaRPr lang="pt-PT" sz="1600" dirty="0" smtClean="0">
              <a:latin typeface="Maiandra GD" pitchFamily="34" charset="0"/>
            </a:endParaRPr>
          </a:p>
        </p:txBody>
      </p:sp>
      <p:graphicFrame>
        <p:nvGraphicFramePr>
          <p:cNvPr id="30" name="Tabela 29"/>
          <p:cNvGraphicFramePr>
            <a:graphicFrameLocks noGrp="1"/>
          </p:cNvGraphicFramePr>
          <p:nvPr/>
        </p:nvGraphicFramePr>
        <p:xfrm>
          <a:off x="1857356" y="4929198"/>
          <a:ext cx="228601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5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0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0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1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X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0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0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1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X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0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0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X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X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0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0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X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X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31" name="Conexão recta 30"/>
          <p:cNvCxnSpPr/>
          <p:nvPr/>
        </p:nvCxnSpPr>
        <p:spPr>
          <a:xfrm rot="10800000">
            <a:off x="1500166" y="4714884"/>
            <a:ext cx="357190" cy="214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/>
          <p:cNvSpPr txBox="1"/>
          <p:nvPr/>
        </p:nvSpPr>
        <p:spPr>
          <a:xfrm>
            <a:off x="1928794" y="4643446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00</a:t>
            </a:r>
            <a:endParaRPr lang="pt-PT" dirty="0"/>
          </a:p>
        </p:txBody>
      </p:sp>
      <p:sp>
        <p:nvSpPr>
          <p:cNvPr id="33" name="CaixaDeTexto 32"/>
          <p:cNvSpPr txBox="1"/>
          <p:nvPr/>
        </p:nvSpPr>
        <p:spPr>
          <a:xfrm rot="1325200">
            <a:off x="1570802" y="456995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AB</a:t>
            </a:r>
            <a:endParaRPr lang="pt-PT" dirty="0"/>
          </a:p>
        </p:txBody>
      </p:sp>
      <p:sp>
        <p:nvSpPr>
          <p:cNvPr id="34" name="CaixaDeTexto 33"/>
          <p:cNvSpPr txBox="1"/>
          <p:nvPr/>
        </p:nvSpPr>
        <p:spPr>
          <a:xfrm rot="1325200">
            <a:off x="1405731" y="4784270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CD</a:t>
            </a:r>
            <a:endParaRPr lang="pt-PT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2500298" y="4643446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01</a:t>
            </a:r>
            <a:endParaRPr lang="pt-PT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3071802" y="4643446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11</a:t>
            </a:r>
            <a:endParaRPr lang="pt-PT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3643306" y="4643446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10</a:t>
            </a:r>
            <a:endParaRPr lang="pt-PT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1500166" y="4988494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00</a:t>
            </a:r>
            <a:endParaRPr lang="pt-PT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1500166" y="5345684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01</a:t>
            </a:r>
            <a:endParaRPr lang="pt-PT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1500166" y="5702874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11</a:t>
            </a:r>
            <a:endParaRPr lang="pt-PT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1500166" y="6060064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10</a:t>
            </a:r>
            <a:endParaRPr lang="pt-PT" dirty="0"/>
          </a:p>
        </p:txBody>
      </p:sp>
      <p:sp>
        <p:nvSpPr>
          <p:cNvPr id="42" name="Oval 41"/>
          <p:cNvSpPr/>
          <p:nvPr/>
        </p:nvSpPr>
        <p:spPr>
          <a:xfrm>
            <a:off x="2857488" y="4857760"/>
            <a:ext cx="1357322" cy="1571636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3" name="CaixaDeTexto 42"/>
          <p:cNvSpPr txBox="1"/>
          <p:nvPr/>
        </p:nvSpPr>
        <p:spPr>
          <a:xfrm>
            <a:off x="4643438" y="5286388"/>
            <a:ext cx="114300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dirty="0" smtClean="0"/>
              <a:t>Z</a:t>
            </a:r>
            <a:r>
              <a:rPr lang="pt-PT" baseline="-25000" dirty="0" smtClean="0">
                <a:latin typeface="Maiandra GD" pitchFamily="34" charset="0"/>
              </a:rPr>
              <a:t> 0</a:t>
            </a:r>
            <a:r>
              <a:rPr lang="pt-PT" dirty="0" smtClean="0"/>
              <a:t> = A 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214290"/>
            <a:ext cx="8858280" cy="785818"/>
          </a:xfrm>
          <a:prstGeom prst="rect">
            <a:avLst/>
          </a:prstGeom>
          <a:solidFill>
            <a:srgbClr val="DBE5F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1027" name="Oval 3"/>
          <p:cNvSpPr>
            <a:spLocks noChangeArrowheads="1"/>
          </p:cNvSpPr>
          <p:nvPr/>
        </p:nvSpPr>
        <p:spPr bwMode="auto">
          <a:xfrm>
            <a:off x="8694777" y="-209561"/>
            <a:ext cx="735007" cy="1638297"/>
          </a:xfrm>
          <a:prstGeom prst="ellipse">
            <a:avLst/>
          </a:prstGeom>
          <a:solidFill>
            <a:srgbClr val="DBE5F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7" name="CaixaDeTexto 6"/>
          <p:cNvSpPr txBox="1"/>
          <p:nvPr/>
        </p:nvSpPr>
        <p:spPr>
          <a:xfrm>
            <a:off x="785786" y="1148065"/>
            <a:ext cx="7858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PT" dirty="0" smtClean="0">
              <a:latin typeface="Maiandra GD" pitchFamily="34" charset="0"/>
            </a:endParaRPr>
          </a:p>
          <a:p>
            <a:pPr algn="just"/>
            <a:endParaRPr lang="pt-PT" dirty="0">
              <a:latin typeface="Maiandra GD" pitchFamily="34" charset="0"/>
            </a:endParaRPr>
          </a:p>
          <a:p>
            <a:pPr algn="just"/>
            <a:endParaRPr lang="pt-PT" dirty="0" smtClean="0">
              <a:latin typeface="Maiandra GD" pitchFamily="34" charset="0"/>
            </a:endParaRPr>
          </a:p>
          <a:p>
            <a:pPr algn="just"/>
            <a:endParaRPr lang="pt-PT" dirty="0">
              <a:latin typeface="Maiandra GD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214414" y="1071546"/>
            <a:ext cx="7072362" cy="5509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just"/>
            <a:endParaRPr lang="pt-PT" sz="1600" dirty="0" smtClean="0">
              <a:latin typeface="Maiandra GD" pitchFamily="34" charset="0"/>
            </a:endParaRPr>
          </a:p>
          <a:p>
            <a:pPr marL="342900" indent="-342900" algn="just"/>
            <a:endParaRPr lang="pt-PT" sz="1600" dirty="0" smtClean="0">
              <a:latin typeface="Maiandra GD" pitchFamily="34" charset="0"/>
            </a:endParaRPr>
          </a:p>
          <a:p>
            <a:pPr marL="342900" indent="-342900" algn="just"/>
            <a:endParaRPr lang="pt-PT" sz="1600" dirty="0" smtClean="0">
              <a:latin typeface="Maiandra GD" pitchFamily="34" charset="0"/>
            </a:endParaRPr>
          </a:p>
          <a:p>
            <a:pPr marL="342900" indent="-342900" algn="just"/>
            <a:endParaRPr lang="pt-PT" sz="1600" dirty="0" smtClean="0">
              <a:latin typeface="Maiandra GD" pitchFamily="34" charset="0"/>
            </a:endParaRPr>
          </a:p>
          <a:p>
            <a:pPr marL="342900" indent="-342900" algn="just"/>
            <a:endParaRPr lang="pt-PT" sz="1600" dirty="0" smtClean="0">
              <a:latin typeface="Maiandra GD" pitchFamily="34" charset="0"/>
            </a:endParaRPr>
          </a:p>
          <a:p>
            <a:pPr marL="342900" indent="-342900" algn="just"/>
            <a:endParaRPr lang="pt-PT" sz="1600" dirty="0" smtClean="0">
              <a:latin typeface="Maiandra GD" pitchFamily="34" charset="0"/>
            </a:endParaRPr>
          </a:p>
          <a:p>
            <a:pPr marL="342900" indent="-342900" algn="just"/>
            <a:endParaRPr lang="pt-PT" sz="1600" dirty="0" smtClean="0">
              <a:latin typeface="Maiandra GD" pitchFamily="34" charset="0"/>
            </a:endParaRPr>
          </a:p>
          <a:p>
            <a:pPr marL="342900" indent="-342900" algn="just"/>
            <a:endParaRPr lang="pt-PT" sz="1600" dirty="0" smtClean="0">
              <a:latin typeface="Maiandra GD" pitchFamily="34" charset="0"/>
            </a:endParaRPr>
          </a:p>
          <a:p>
            <a:pPr marL="342900" indent="-342900" algn="just"/>
            <a:endParaRPr lang="pt-PT" sz="1600" dirty="0" smtClean="0">
              <a:latin typeface="Maiandra GD" pitchFamily="34" charset="0"/>
            </a:endParaRPr>
          </a:p>
          <a:p>
            <a:pPr marL="342900" indent="-342900" algn="just"/>
            <a:endParaRPr lang="pt-PT" sz="1600" dirty="0" smtClean="0">
              <a:latin typeface="Maiandra GD" pitchFamily="34" charset="0"/>
            </a:endParaRPr>
          </a:p>
          <a:p>
            <a:pPr marL="342900" indent="-342900" algn="just"/>
            <a:endParaRPr lang="pt-PT" sz="1600" dirty="0" smtClean="0">
              <a:latin typeface="Maiandra GD" pitchFamily="34" charset="0"/>
            </a:endParaRPr>
          </a:p>
          <a:p>
            <a:pPr marL="342900" indent="-342900" algn="just"/>
            <a:endParaRPr lang="pt-PT" sz="1600" dirty="0" smtClean="0">
              <a:latin typeface="Maiandra GD" pitchFamily="34" charset="0"/>
            </a:endParaRPr>
          </a:p>
          <a:p>
            <a:pPr marL="342900" indent="-342900" algn="just"/>
            <a:endParaRPr lang="pt-PT" sz="1600" dirty="0" smtClean="0">
              <a:latin typeface="Maiandra GD" pitchFamily="34" charset="0"/>
            </a:endParaRPr>
          </a:p>
          <a:p>
            <a:pPr marL="342900" indent="-342900" algn="just"/>
            <a:endParaRPr lang="pt-PT" sz="1600" dirty="0" smtClean="0">
              <a:latin typeface="Maiandra GD" pitchFamily="34" charset="0"/>
            </a:endParaRPr>
          </a:p>
          <a:p>
            <a:pPr marL="342900" indent="-342900" algn="just"/>
            <a:endParaRPr lang="pt-PT" sz="1600" dirty="0" smtClean="0">
              <a:latin typeface="Maiandra GD" pitchFamily="34" charset="0"/>
            </a:endParaRPr>
          </a:p>
          <a:p>
            <a:pPr marL="342900" indent="-342900" algn="just"/>
            <a:endParaRPr lang="pt-PT" sz="1600" dirty="0" smtClean="0">
              <a:latin typeface="Maiandra GD" pitchFamily="34" charset="0"/>
            </a:endParaRPr>
          </a:p>
          <a:p>
            <a:pPr marL="342900" indent="-342900" algn="just"/>
            <a:endParaRPr lang="pt-PT" sz="1600" dirty="0" smtClean="0">
              <a:latin typeface="Maiandra GD" pitchFamily="34" charset="0"/>
            </a:endParaRPr>
          </a:p>
          <a:p>
            <a:pPr marL="342900" indent="-342900" algn="just"/>
            <a:endParaRPr lang="pt-PT" sz="1600" dirty="0" smtClean="0">
              <a:latin typeface="Maiandra GD" pitchFamily="34" charset="0"/>
            </a:endParaRPr>
          </a:p>
          <a:p>
            <a:pPr marL="342900" indent="-342900" algn="just"/>
            <a:endParaRPr lang="pt-PT" sz="1600" dirty="0" smtClean="0">
              <a:latin typeface="Maiandra GD" pitchFamily="34" charset="0"/>
            </a:endParaRPr>
          </a:p>
          <a:p>
            <a:pPr marL="342900" indent="-342900" algn="just"/>
            <a:endParaRPr lang="pt-PT" sz="1600" dirty="0" smtClean="0">
              <a:latin typeface="Maiandra GD" pitchFamily="34" charset="0"/>
            </a:endParaRPr>
          </a:p>
          <a:p>
            <a:pPr marL="342900" indent="-342900" algn="just"/>
            <a:endParaRPr lang="pt-PT" sz="1600" dirty="0" smtClean="0">
              <a:latin typeface="Maiandra GD" pitchFamily="34" charset="0"/>
            </a:endParaRPr>
          </a:p>
          <a:p>
            <a:pPr marL="342900" indent="-342900" algn="just"/>
            <a:endParaRPr lang="pt-PT" sz="1600" dirty="0" smtClean="0">
              <a:latin typeface="Maiandra GD" pitchFamily="34" charset="0"/>
            </a:endParaRPr>
          </a:p>
        </p:txBody>
      </p:sp>
      <p:graphicFrame>
        <p:nvGraphicFramePr>
          <p:cNvPr id="30" name="Tabela 29"/>
          <p:cNvGraphicFramePr>
            <a:graphicFrameLocks noGrp="1"/>
          </p:cNvGraphicFramePr>
          <p:nvPr/>
        </p:nvGraphicFramePr>
        <p:xfrm>
          <a:off x="1857356" y="1785926"/>
          <a:ext cx="228601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5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0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1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0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X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0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1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0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X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0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1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X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X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0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1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X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X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31" name="Conexão recta 30"/>
          <p:cNvCxnSpPr/>
          <p:nvPr/>
        </p:nvCxnSpPr>
        <p:spPr>
          <a:xfrm rot="10800000">
            <a:off x="1500166" y="1571612"/>
            <a:ext cx="357190" cy="214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/>
          <p:cNvSpPr txBox="1"/>
          <p:nvPr/>
        </p:nvSpPr>
        <p:spPr>
          <a:xfrm>
            <a:off x="1928794" y="1500174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00</a:t>
            </a:r>
            <a:endParaRPr lang="pt-PT" dirty="0"/>
          </a:p>
        </p:txBody>
      </p:sp>
      <p:sp>
        <p:nvSpPr>
          <p:cNvPr id="33" name="CaixaDeTexto 32"/>
          <p:cNvSpPr txBox="1"/>
          <p:nvPr/>
        </p:nvSpPr>
        <p:spPr>
          <a:xfrm rot="1325200">
            <a:off x="1570802" y="142698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AB</a:t>
            </a:r>
            <a:endParaRPr lang="pt-PT" dirty="0"/>
          </a:p>
        </p:txBody>
      </p:sp>
      <p:sp>
        <p:nvSpPr>
          <p:cNvPr id="34" name="CaixaDeTexto 33"/>
          <p:cNvSpPr txBox="1"/>
          <p:nvPr/>
        </p:nvSpPr>
        <p:spPr>
          <a:xfrm rot="1325200">
            <a:off x="1405731" y="1640998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CD</a:t>
            </a:r>
            <a:endParaRPr lang="pt-PT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2500298" y="1500174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01</a:t>
            </a:r>
            <a:endParaRPr lang="pt-PT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3071802" y="1500174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11</a:t>
            </a:r>
            <a:endParaRPr lang="pt-PT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3643306" y="1500174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10</a:t>
            </a:r>
            <a:endParaRPr lang="pt-PT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1500166" y="184522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00</a:t>
            </a:r>
            <a:endParaRPr lang="pt-PT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1500166" y="220241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01</a:t>
            </a:r>
            <a:endParaRPr lang="pt-PT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1500166" y="255960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11</a:t>
            </a:r>
            <a:endParaRPr lang="pt-PT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1500166" y="291679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10</a:t>
            </a:r>
            <a:endParaRPr lang="pt-PT" dirty="0"/>
          </a:p>
        </p:txBody>
      </p:sp>
      <p:sp>
        <p:nvSpPr>
          <p:cNvPr id="42" name="Oval 41"/>
          <p:cNvSpPr/>
          <p:nvPr/>
        </p:nvSpPr>
        <p:spPr>
          <a:xfrm>
            <a:off x="2500298" y="1785926"/>
            <a:ext cx="428628" cy="1571636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3" name="CaixaDeTexto 42"/>
          <p:cNvSpPr txBox="1"/>
          <p:nvPr/>
        </p:nvSpPr>
        <p:spPr>
          <a:xfrm>
            <a:off x="4643438" y="2143116"/>
            <a:ext cx="114300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dirty="0" smtClean="0"/>
              <a:t>Z</a:t>
            </a:r>
            <a:r>
              <a:rPr lang="pt-PT" baseline="-25000" dirty="0" smtClean="0">
                <a:latin typeface="Maiandra GD" pitchFamily="34" charset="0"/>
              </a:rPr>
              <a:t> 1</a:t>
            </a:r>
            <a:r>
              <a:rPr lang="pt-PT" dirty="0" smtClean="0"/>
              <a:t> =  </a:t>
            </a:r>
            <a:endParaRPr lang="pt-PT" dirty="0"/>
          </a:p>
        </p:txBody>
      </p:sp>
      <p:graphicFrame>
        <p:nvGraphicFramePr>
          <p:cNvPr id="64514" name="Object 2"/>
          <p:cNvGraphicFramePr>
            <a:graphicFrameLocks noChangeAspect="1"/>
          </p:cNvGraphicFramePr>
          <p:nvPr/>
        </p:nvGraphicFramePr>
        <p:xfrm>
          <a:off x="5143504" y="2214554"/>
          <a:ext cx="279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6" name="Microsoft Equation 3.0" r:id="rId4" imgW="279360" imgH="215640" progId="Equation.3">
                  <p:embed/>
                </p:oleObj>
              </mc:Choice>
              <mc:Fallback>
                <p:oleObj name="Microsoft Equation 3.0" r:id="rId4" imgW="27936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4" y="2214554"/>
                        <a:ext cx="279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Tabela 21"/>
          <p:cNvGraphicFramePr>
            <a:graphicFrameLocks noGrp="1"/>
          </p:cNvGraphicFramePr>
          <p:nvPr/>
        </p:nvGraphicFramePr>
        <p:xfrm>
          <a:off x="2009756" y="4274110"/>
          <a:ext cx="228601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5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0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1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0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X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0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1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0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X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1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0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X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X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1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0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X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X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3" name="Conexão recta 22"/>
          <p:cNvCxnSpPr/>
          <p:nvPr/>
        </p:nvCxnSpPr>
        <p:spPr>
          <a:xfrm rot="10800000">
            <a:off x="1652566" y="4059796"/>
            <a:ext cx="357190" cy="214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2081194" y="3988358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00</a:t>
            </a:r>
            <a:endParaRPr lang="pt-PT" dirty="0"/>
          </a:p>
        </p:txBody>
      </p:sp>
      <p:sp>
        <p:nvSpPr>
          <p:cNvPr id="25" name="CaixaDeTexto 24"/>
          <p:cNvSpPr txBox="1"/>
          <p:nvPr/>
        </p:nvSpPr>
        <p:spPr>
          <a:xfrm rot="1325200">
            <a:off x="1558131" y="4129182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CD</a:t>
            </a:r>
            <a:endParaRPr lang="pt-PT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2652698" y="3988358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01</a:t>
            </a:r>
            <a:endParaRPr lang="pt-PT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3224202" y="3988358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11</a:t>
            </a:r>
            <a:endParaRPr lang="pt-PT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3795706" y="3988358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10</a:t>
            </a:r>
            <a:endParaRPr lang="pt-PT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1652566" y="4333406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00</a:t>
            </a:r>
            <a:endParaRPr lang="pt-PT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1652566" y="4690596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01</a:t>
            </a:r>
            <a:endParaRPr lang="pt-PT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1652566" y="5047786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11</a:t>
            </a:r>
            <a:endParaRPr lang="pt-PT" dirty="0"/>
          </a:p>
        </p:txBody>
      </p:sp>
      <p:sp>
        <p:nvSpPr>
          <p:cNvPr id="46" name="CaixaDeTexto 45"/>
          <p:cNvSpPr txBox="1"/>
          <p:nvPr/>
        </p:nvSpPr>
        <p:spPr>
          <a:xfrm>
            <a:off x="1652566" y="5404976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10</a:t>
            </a:r>
            <a:endParaRPr lang="pt-PT" dirty="0"/>
          </a:p>
        </p:txBody>
      </p:sp>
      <p:sp>
        <p:nvSpPr>
          <p:cNvPr id="47" name="Oval 46"/>
          <p:cNvSpPr/>
          <p:nvPr/>
        </p:nvSpPr>
        <p:spPr>
          <a:xfrm>
            <a:off x="2652698" y="4274110"/>
            <a:ext cx="428628" cy="714380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8" name="CaixaDeTexto 47"/>
          <p:cNvSpPr txBox="1"/>
          <p:nvPr/>
        </p:nvSpPr>
        <p:spPr>
          <a:xfrm>
            <a:off x="4795838" y="4631300"/>
            <a:ext cx="141923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dirty="0" smtClean="0"/>
              <a:t>Z</a:t>
            </a:r>
            <a:r>
              <a:rPr lang="pt-PT" baseline="-25000" dirty="0" smtClean="0">
                <a:latin typeface="Maiandra GD" pitchFamily="34" charset="0"/>
              </a:rPr>
              <a:t> 2</a:t>
            </a:r>
            <a:r>
              <a:rPr lang="pt-PT" dirty="0" smtClean="0"/>
              <a:t> =  </a:t>
            </a:r>
            <a:endParaRPr lang="pt-PT" dirty="0"/>
          </a:p>
        </p:txBody>
      </p:sp>
      <p:graphicFrame>
        <p:nvGraphicFramePr>
          <p:cNvPr id="49" name="Object 2"/>
          <p:cNvGraphicFramePr>
            <a:graphicFrameLocks noChangeAspect="1"/>
          </p:cNvGraphicFramePr>
          <p:nvPr/>
        </p:nvGraphicFramePr>
        <p:xfrm>
          <a:off x="5356236" y="4702733"/>
          <a:ext cx="787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7" name="Microsoft Equation 3.0" r:id="rId6" imgW="787320" imgH="215640" progId="Equation.3">
                  <p:embed/>
                </p:oleObj>
              </mc:Choice>
              <mc:Fallback>
                <p:oleObj name="Microsoft Equation 3.0" r:id="rId6" imgW="78732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6236" y="4702733"/>
                        <a:ext cx="787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CaixaDeTexto 49"/>
          <p:cNvSpPr txBox="1"/>
          <p:nvPr/>
        </p:nvSpPr>
        <p:spPr>
          <a:xfrm rot="1325200">
            <a:off x="1723202" y="391867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AB</a:t>
            </a:r>
            <a:endParaRPr lang="pt-PT" dirty="0"/>
          </a:p>
        </p:txBody>
      </p:sp>
      <p:sp>
        <p:nvSpPr>
          <p:cNvPr id="53" name="Forma livre 52"/>
          <p:cNvSpPr/>
          <p:nvPr/>
        </p:nvSpPr>
        <p:spPr>
          <a:xfrm>
            <a:off x="1710047" y="5024294"/>
            <a:ext cx="760427" cy="762160"/>
          </a:xfrm>
          <a:custGeom>
            <a:avLst/>
            <a:gdLst>
              <a:gd name="connsiteX0" fmla="*/ 285008 w 760427"/>
              <a:gd name="connsiteY0" fmla="*/ 0 h 762160"/>
              <a:gd name="connsiteX1" fmla="*/ 451262 w 760427"/>
              <a:gd name="connsiteY1" fmla="*/ 11875 h 762160"/>
              <a:gd name="connsiteX2" fmla="*/ 522514 w 760427"/>
              <a:gd name="connsiteY2" fmla="*/ 35626 h 762160"/>
              <a:gd name="connsiteX3" fmla="*/ 593766 w 760427"/>
              <a:gd name="connsiteY3" fmla="*/ 47501 h 762160"/>
              <a:gd name="connsiteX4" fmla="*/ 665018 w 760427"/>
              <a:gd name="connsiteY4" fmla="*/ 71252 h 762160"/>
              <a:gd name="connsiteX5" fmla="*/ 700644 w 760427"/>
              <a:gd name="connsiteY5" fmla="*/ 83127 h 762160"/>
              <a:gd name="connsiteX6" fmla="*/ 724395 w 760427"/>
              <a:gd name="connsiteY6" fmla="*/ 154379 h 762160"/>
              <a:gd name="connsiteX7" fmla="*/ 748145 w 760427"/>
              <a:gd name="connsiteY7" fmla="*/ 439387 h 762160"/>
              <a:gd name="connsiteX8" fmla="*/ 760021 w 760427"/>
              <a:gd name="connsiteY8" fmla="*/ 475013 h 762160"/>
              <a:gd name="connsiteX9" fmla="*/ 748145 w 760427"/>
              <a:gd name="connsiteY9" fmla="*/ 617517 h 762160"/>
              <a:gd name="connsiteX10" fmla="*/ 641267 w 760427"/>
              <a:gd name="connsiteY10" fmla="*/ 676894 h 762160"/>
              <a:gd name="connsiteX11" fmla="*/ 605641 w 760427"/>
              <a:gd name="connsiteY11" fmla="*/ 688769 h 762160"/>
              <a:gd name="connsiteX12" fmla="*/ 570015 w 760427"/>
              <a:gd name="connsiteY12" fmla="*/ 700644 h 762160"/>
              <a:gd name="connsiteX13" fmla="*/ 522514 w 760427"/>
              <a:gd name="connsiteY13" fmla="*/ 724395 h 762160"/>
              <a:gd name="connsiteX14" fmla="*/ 475013 w 760427"/>
              <a:gd name="connsiteY14" fmla="*/ 736270 h 762160"/>
              <a:gd name="connsiteX15" fmla="*/ 439387 w 760427"/>
              <a:gd name="connsiteY15" fmla="*/ 748145 h 762160"/>
              <a:gd name="connsiteX16" fmla="*/ 237506 w 760427"/>
              <a:gd name="connsiteY16" fmla="*/ 760021 h 762160"/>
              <a:gd name="connsiteX17" fmla="*/ 0 w 760427"/>
              <a:gd name="connsiteY17" fmla="*/ 760021 h 762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60427" h="762160">
                <a:moveTo>
                  <a:pt x="285008" y="0"/>
                </a:moveTo>
                <a:cubicBezTo>
                  <a:pt x="340426" y="3958"/>
                  <a:pt x="396318" y="3633"/>
                  <a:pt x="451262" y="11875"/>
                </a:cubicBezTo>
                <a:cubicBezTo>
                  <a:pt x="476020" y="15589"/>
                  <a:pt x="497819" y="31510"/>
                  <a:pt x="522514" y="35626"/>
                </a:cubicBezTo>
                <a:lnTo>
                  <a:pt x="593766" y="47501"/>
                </a:lnTo>
                <a:lnTo>
                  <a:pt x="665018" y="71252"/>
                </a:lnTo>
                <a:lnTo>
                  <a:pt x="700644" y="83127"/>
                </a:lnTo>
                <a:cubicBezTo>
                  <a:pt x="708561" y="106878"/>
                  <a:pt x="723006" y="129382"/>
                  <a:pt x="724395" y="154379"/>
                </a:cubicBezTo>
                <a:cubicBezTo>
                  <a:pt x="729831" y="252229"/>
                  <a:pt x="727162" y="344964"/>
                  <a:pt x="748145" y="439387"/>
                </a:cubicBezTo>
                <a:cubicBezTo>
                  <a:pt x="750861" y="451607"/>
                  <a:pt x="756062" y="463138"/>
                  <a:pt x="760021" y="475013"/>
                </a:cubicBezTo>
                <a:cubicBezTo>
                  <a:pt x="756062" y="522514"/>
                  <a:pt x="760427" y="571460"/>
                  <a:pt x="748145" y="617517"/>
                </a:cubicBezTo>
                <a:cubicBezTo>
                  <a:pt x="737739" y="656538"/>
                  <a:pt x="664465" y="669161"/>
                  <a:pt x="641267" y="676894"/>
                </a:cubicBezTo>
                <a:lnTo>
                  <a:pt x="605641" y="688769"/>
                </a:lnTo>
                <a:cubicBezTo>
                  <a:pt x="593766" y="692727"/>
                  <a:pt x="581211" y="695046"/>
                  <a:pt x="570015" y="700644"/>
                </a:cubicBezTo>
                <a:cubicBezTo>
                  <a:pt x="554181" y="708561"/>
                  <a:pt x="539089" y="718179"/>
                  <a:pt x="522514" y="724395"/>
                </a:cubicBezTo>
                <a:cubicBezTo>
                  <a:pt x="507232" y="730126"/>
                  <a:pt x="490706" y="731786"/>
                  <a:pt x="475013" y="736270"/>
                </a:cubicBezTo>
                <a:cubicBezTo>
                  <a:pt x="462977" y="739709"/>
                  <a:pt x="451843" y="746899"/>
                  <a:pt x="439387" y="748145"/>
                </a:cubicBezTo>
                <a:cubicBezTo>
                  <a:pt x="372312" y="754853"/>
                  <a:pt x="304891" y="758200"/>
                  <a:pt x="237506" y="760021"/>
                </a:cubicBezTo>
                <a:cubicBezTo>
                  <a:pt x="158366" y="762160"/>
                  <a:pt x="79169" y="760021"/>
                  <a:pt x="0" y="760021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4" name="Forma livre 53"/>
          <p:cNvSpPr/>
          <p:nvPr/>
        </p:nvSpPr>
        <p:spPr>
          <a:xfrm>
            <a:off x="3835730" y="4959070"/>
            <a:ext cx="653143" cy="808214"/>
          </a:xfrm>
          <a:custGeom>
            <a:avLst/>
            <a:gdLst>
              <a:gd name="connsiteX0" fmla="*/ 570015 w 653143"/>
              <a:gd name="connsiteY0" fmla="*/ 41473 h 808214"/>
              <a:gd name="connsiteX1" fmla="*/ 237506 w 653143"/>
              <a:gd name="connsiteY1" fmla="*/ 41473 h 808214"/>
              <a:gd name="connsiteX2" fmla="*/ 166254 w 653143"/>
              <a:gd name="connsiteY2" fmla="*/ 65224 h 808214"/>
              <a:gd name="connsiteX3" fmla="*/ 130628 w 653143"/>
              <a:gd name="connsiteY3" fmla="*/ 88975 h 808214"/>
              <a:gd name="connsiteX4" fmla="*/ 95002 w 653143"/>
              <a:gd name="connsiteY4" fmla="*/ 100850 h 808214"/>
              <a:gd name="connsiteX5" fmla="*/ 71252 w 653143"/>
              <a:gd name="connsiteY5" fmla="*/ 136476 h 808214"/>
              <a:gd name="connsiteX6" fmla="*/ 35626 w 653143"/>
              <a:gd name="connsiteY6" fmla="*/ 160227 h 808214"/>
              <a:gd name="connsiteX7" fmla="*/ 23751 w 653143"/>
              <a:gd name="connsiteY7" fmla="*/ 243354 h 808214"/>
              <a:gd name="connsiteX8" fmla="*/ 0 w 653143"/>
              <a:gd name="connsiteY8" fmla="*/ 314606 h 808214"/>
              <a:gd name="connsiteX9" fmla="*/ 11875 w 653143"/>
              <a:gd name="connsiteY9" fmla="*/ 504611 h 808214"/>
              <a:gd name="connsiteX10" fmla="*/ 23751 w 653143"/>
              <a:gd name="connsiteY10" fmla="*/ 540237 h 808214"/>
              <a:gd name="connsiteX11" fmla="*/ 47501 w 653143"/>
              <a:gd name="connsiteY11" fmla="*/ 647115 h 808214"/>
              <a:gd name="connsiteX12" fmla="*/ 71252 w 653143"/>
              <a:gd name="connsiteY12" fmla="*/ 682741 h 808214"/>
              <a:gd name="connsiteX13" fmla="*/ 106878 w 653143"/>
              <a:gd name="connsiteY13" fmla="*/ 694616 h 808214"/>
              <a:gd name="connsiteX14" fmla="*/ 213756 w 653143"/>
              <a:gd name="connsiteY14" fmla="*/ 742118 h 808214"/>
              <a:gd name="connsiteX15" fmla="*/ 249382 w 653143"/>
              <a:gd name="connsiteY15" fmla="*/ 753993 h 808214"/>
              <a:gd name="connsiteX16" fmla="*/ 285008 w 653143"/>
              <a:gd name="connsiteY16" fmla="*/ 765868 h 808214"/>
              <a:gd name="connsiteX17" fmla="*/ 522514 w 653143"/>
              <a:gd name="connsiteY17" fmla="*/ 789619 h 808214"/>
              <a:gd name="connsiteX18" fmla="*/ 653143 w 653143"/>
              <a:gd name="connsiteY18" fmla="*/ 801494 h 80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53143" h="808214">
                <a:moveTo>
                  <a:pt x="570015" y="41473"/>
                </a:moveTo>
                <a:cubicBezTo>
                  <a:pt x="445593" y="0"/>
                  <a:pt x="506055" y="15484"/>
                  <a:pt x="237506" y="41473"/>
                </a:cubicBezTo>
                <a:cubicBezTo>
                  <a:pt x="212587" y="43885"/>
                  <a:pt x="166254" y="65224"/>
                  <a:pt x="166254" y="65224"/>
                </a:cubicBezTo>
                <a:cubicBezTo>
                  <a:pt x="154379" y="73141"/>
                  <a:pt x="143394" y="82592"/>
                  <a:pt x="130628" y="88975"/>
                </a:cubicBezTo>
                <a:cubicBezTo>
                  <a:pt x="119432" y="94573"/>
                  <a:pt x="104777" y="93030"/>
                  <a:pt x="95002" y="100850"/>
                </a:cubicBezTo>
                <a:cubicBezTo>
                  <a:pt x="83857" y="109766"/>
                  <a:pt x="81344" y="126384"/>
                  <a:pt x="71252" y="136476"/>
                </a:cubicBezTo>
                <a:cubicBezTo>
                  <a:pt x="61160" y="146568"/>
                  <a:pt x="47501" y="152310"/>
                  <a:pt x="35626" y="160227"/>
                </a:cubicBezTo>
                <a:cubicBezTo>
                  <a:pt x="31668" y="187936"/>
                  <a:pt x="30045" y="216080"/>
                  <a:pt x="23751" y="243354"/>
                </a:cubicBezTo>
                <a:cubicBezTo>
                  <a:pt x="18122" y="267748"/>
                  <a:pt x="0" y="314606"/>
                  <a:pt x="0" y="314606"/>
                </a:cubicBezTo>
                <a:cubicBezTo>
                  <a:pt x="3958" y="377941"/>
                  <a:pt x="5232" y="441501"/>
                  <a:pt x="11875" y="504611"/>
                </a:cubicBezTo>
                <a:cubicBezTo>
                  <a:pt x="13185" y="517060"/>
                  <a:pt x="21035" y="528017"/>
                  <a:pt x="23751" y="540237"/>
                </a:cubicBezTo>
                <a:cubicBezTo>
                  <a:pt x="31048" y="573074"/>
                  <a:pt x="31462" y="615036"/>
                  <a:pt x="47501" y="647115"/>
                </a:cubicBezTo>
                <a:cubicBezTo>
                  <a:pt x="53884" y="659881"/>
                  <a:pt x="60107" y="673825"/>
                  <a:pt x="71252" y="682741"/>
                </a:cubicBezTo>
                <a:cubicBezTo>
                  <a:pt x="81027" y="690561"/>
                  <a:pt x="95003" y="690658"/>
                  <a:pt x="106878" y="694616"/>
                </a:cubicBezTo>
                <a:cubicBezTo>
                  <a:pt x="163334" y="732254"/>
                  <a:pt x="128965" y="713854"/>
                  <a:pt x="213756" y="742118"/>
                </a:cubicBezTo>
                <a:lnTo>
                  <a:pt x="249382" y="753993"/>
                </a:lnTo>
                <a:cubicBezTo>
                  <a:pt x="261257" y="757951"/>
                  <a:pt x="272661" y="763810"/>
                  <a:pt x="285008" y="765868"/>
                </a:cubicBezTo>
                <a:cubicBezTo>
                  <a:pt x="411063" y="786878"/>
                  <a:pt x="332243" y="776029"/>
                  <a:pt x="522514" y="789619"/>
                </a:cubicBezTo>
                <a:cubicBezTo>
                  <a:pt x="596897" y="808214"/>
                  <a:pt x="553694" y="801494"/>
                  <a:pt x="653143" y="801494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56" name="Conexão recta unidireccional 55"/>
          <p:cNvCxnSpPr/>
          <p:nvPr/>
        </p:nvCxnSpPr>
        <p:spPr>
          <a:xfrm rot="10800000">
            <a:off x="2214546" y="5786454"/>
            <a:ext cx="928694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xão recta unidireccional 59"/>
          <p:cNvCxnSpPr>
            <a:endCxn id="54" idx="15"/>
          </p:cNvCxnSpPr>
          <p:nvPr/>
        </p:nvCxnSpPr>
        <p:spPr>
          <a:xfrm flipV="1">
            <a:off x="3214678" y="5713063"/>
            <a:ext cx="870434" cy="4305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3000364" y="6143644"/>
            <a:ext cx="428628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2</a:t>
            </a:r>
            <a:endParaRPr lang="pt-PT" dirty="0"/>
          </a:p>
        </p:txBody>
      </p:sp>
      <p:cxnSp>
        <p:nvCxnSpPr>
          <p:cNvPr id="64" name="Conexão recta unidireccional 63"/>
          <p:cNvCxnSpPr>
            <a:endCxn id="26" idx="2"/>
          </p:cNvCxnSpPr>
          <p:nvPr/>
        </p:nvCxnSpPr>
        <p:spPr>
          <a:xfrm rot="5400000">
            <a:off x="2933690" y="4076702"/>
            <a:ext cx="357186" cy="204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3143240" y="3714752"/>
            <a:ext cx="428628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1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214290"/>
            <a:ext cx="8858280" cy="785818"/>
          </a:xfrm>
          <a:prstGeom prst="rect">
            <a:avLst/>
          </a:prstGeom>
          <a:solidFill>
            <a:srgbClr val="DBE5F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1027" name="Oval 3"/>
          <p:cNvSpPr>
            <a:spLocks noChangeArrowheads="1"/>
          </p:cNvSpPr>
          <p:nvPr/>
        </p:nvSpPr>
        <p:spPr bwMode="auto">
          <a:xfrm>
            <a:off x="8694777" y="-209561"/>
            <a:ext cx="735007" cy="1638297"/>
          </a:xfrm>
          <a:prstGeom prst="ellipse">
            <a:avLst/>
          </a:prstGeom>
          <a:solidFill>
            <a:srgbClr val="DBE5F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7" name="CaixaDeTexto 6"/>
          <p:cNvSpPr txBox="1"/>
          <p:nvPr/>
        </p:nvSpPr>
        <p:spPr>
          <a:xfrm>
            <a:off x="785786" y="1148065"/>
            <a:ext cx="7858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PT" dirty="0" smtClean="0">
              <a:latin typeface="Maiandra GD" pitchFamily="34" charset="0"/>
            </a:endParaRPr>
          </a:p>
          <a:p>
            <a:pPr algn="just"/>
            <a:endParaRPr lang="pt-PT" dirty="0">
              <a:latin typeface="Maiandra GD" pitchFamily="34" charset="0"/>
            </a:endParaRPr>
          </a:p>
          <a:p>
            <a:pPr algn="just"/>
            <a:endParaRPr lang="pt-PT" dirty="0" smtClean="0">
              <a:latin typeface="Maiandra GD" pitchFamily="34" charset="0"/>
            </a:endParaRPr>
          </a:p>
          <a:p>
            <a:pPr algn="just"/>
            <a:endParaRPr lang="pt-PT" dirty="0">
              <a:latin typeface="Maiandra GD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214414" y="1087355"/>
            <a:ext cx="7072362" cy="5509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just"/>
            <a:endParaRPr lang="pt-PT" sz="1600" dirty="0" smtClean="0">
              <a:latin typeface="Maiandra GD" pitchFamily="34" charset="0"/>
            </a:endParaRPr>
          </a:p>
          <a:p>
            <a:pPr marL="342900" indent="-342900" algn="just"/>
            <a:endParaRPr lang="pt-PT" sz="1600" dirty="0" smtClean="0">
              <a:latin typeface="Maiandra GD" pitchFamily="34" charset="0"/>
            </a:endParaRPr>
          </a:p>
          <a:p>
            <a:pPr marL="342900" indent="-342900" algn="just"/>
            <a:endParaRPr lang="pt-PT" sz="1600" dirty="0" smtClean="0">
              <a:latin typeface="Maiandra GD" pitchFamily="34" charset="0"/>
            </a:endParaRPr>
          </a:p>
          <a:p>
            <a:pPr marL="342900" indent="-342900" algn="just"/>
            <a:endParaRPr lang="pt-PT" sz="1600" dirty="0" smtClean="0">
              <a:latin typeface="Maiandra GD" pitchFamily="34" charset="0"/>
            </a:endParaRPr>
          </a:p>
          <a:p>
            <a:pPr marL="342900" indent="-342900" algn="just"/>
            <a:endParaRPr lang="pt-PT" sz="1600" dirty="0" smtClean="0">
              <a:latin typeface="Maiandra GD" pitchFamily="34" charset="0"/>
            </a:endParaRPr>
          </a:p>
          <a:p>
            <a:pPr marL="342900" indent="-342900" algn="just"/>
            <a:endParaRPr lang="pt-PT" sz="1600" dirty="0" smtClean="0">
              <a:latin typeface="Maiandra GD" pitchFamily="34" charset="0"/>
            </a:endParaRPr>
          </a:p>
          <a:p>
            <a:pPr marL="342900" indent="-342900" algn="just"/>
            <a:endParaRPr lang="pt-PT" sz="1600" dirty="0" smtClean="0">
              <a:latin typeface="Maiandra GD" pitchFamily="34" charset="0"/>
            </a:endParaRPr>
          </a:p>
          <a:p>
            <a:pPr marL="342900" indent="-342900" algn="just"/>
            <a:endParaRPr lang="pt-PT" sz="1600" dirty="0" smtClean="0">
              <a:latin typeface="Maiandra GD" pitchFamily="34" charset="0"/>
            </a:endParaRPr>
          </a:p>
          <a:p>
            <a:pPr marL="342900" indent="-342900" algn="just"/>
            <a:endParaRPr lang="pt-PT" sz="1600" dirty="0" smtClean="0">
              <a:latin typeface="Maiandra GD" pitchFamily="34" charset="0"/>
            </a:endParaRPr>
          </a:p>
          <a:p>
            <a:pPr marL="342900" indent="-342900" algn="just"/>
            <a:endParaRPr lang="pt-PT" sz="1600" dirty="0" smtClean="0">
              <a:latin typeface="Maiandra GD" pitchFamily="34" charset="0"/>
            </a:endParaRPr>
          </a:p>
          <a:p>
            <a:pPr marL="342900" indent="-342900" algn="just"/>
            <a:endParaRPr lang="pt-PT" sz="1600" dirty="0" smtClean="0">
              <a:latin typeface="Maiandra GD" pitchFamily="34" charset="0"/>
            </a:endParaRPr>
          </a:p>
          <a:p>
            <a:pPr marL="342900" indent="-342900" algn="just"/>
            <a:endParaRPr lang="pt-PT" sz="1600" dirty="0" smtClean="0">
              <a:latin typeface="Maiandra GD" pitchFamily="34" charset="0"/>
            </a:endParaRPr>
          </a:p>
          <a:p>
            <a:pPr marL="342900" indent="-342900" algn="just"/>
            <a:r>
              <a:rPr lang="pt-PT" sz="1600" b="1" u="sng" dirty="0" smtClean="0">
                <a:latin typeface="Maiandra GD" pitchFamily="34" charset="0"/>
              </a:rPr>
              <a:t>1- Implementação com portas NAND:</a:t>
            </a:r>
          </a:p>
          <a:p>
            <a:pPr marL="342900" indent="-342900" algn="just"/>
            <a:endParaRPr lang="pt-PT" sz="1600" dirty="0" smtClean="0">
              <a:latin typeface="Maiandra GD" pitchFamily="34" charset="0"/>
            </a:endParaRPr>
          </a:p>
          <a:p>
            <a:pPr marL="342900" indent="-342900" algn="just"/>
            <a:endParaRPr lang="pt-PT" sz="1600" dirty="0" smtClean="0">
              <a:latin typeface="Maiandra GD" pitchFamily="34" charset="0"/>
            </a:endParaRPr>
          </a:p>
          <a:p>
            <a:pPr marL="342900" indent="-342900" algn="just"/>
            <a:endParaRPr lang="pt-PT" sz="1600" dirty="0" smtClean="0">
              <a:latin typeface="Maiandra GD" pitchFamily="34" charset="0"/>
            </a:endParaRPr>
          </a:p>
          <a:p>
            <a:pPr marL="342900" indent="-342900" algn="just"/>
            <a:endParaRPr lang="pt-PT" sz="1600" dirty="0" smtClean="0">
              <a:latin typeface="Maiandra GD" pitchFamily="34" charset="0"/>
            </a:endParaRPr>
          </a:p>
          <a:p>
            <a:pPr marL="342900" indent="-342900" algn="just"/>
            <a:endParaRPr lang="pt-PT" sz="1600" dirty="0" smtClean="0">
              <a:latin typeface="Maiandra GD" pitchFamily="34" charset="0"/>
            </a:endParaRPr>
          </a:p>
          <a:p>
            <a:pPr marL="342900" indent="-342900" algn="just"/>
            <a:endParaRPr lang="pt-PT" sz="1600" dirty="0" smtClean="0">
              <a:latin typeface="Maiandra GD" pitchFamily="34" charset="0"/>
            </a:endParaRPr>
          </a:p>
          <a:p>
            <a:pPr marL="342900" indent="-342900" algn="just"/>
            <a:endParaRPr lang="pt-PT" sz="1600" dirty="0" smtClean="0">
              <a:latin typeface="Maiandra GD" pitchFamily="34" charset="0"/>
            </a:endParaRPr>
          </a:p>
          <a:p>
            <a:pPr marL="342900" indent="-342900" algn="just"/>
            <a:endParaRPr lang="pt-PT" sz="1600" dirty="0" smtClean="0">
              <a:latin typeface="Maiandra GD" pitchFamily="34" charset="0"/>
            </a:endParaRPr>
          </a:p>
          <a:p>
            <a:pPr marL="342900" indent="-342900" algn="just"/>
            <a:endParaRPr lang="pt-PT" sz="1600" dirty="0" smtClean="0">
              <a:latin typeface="Maiandra GD" pitchFamily="34" charset="0"/>
            </a:endParaRPr>
          </a:p>
        </p:txBody>
      </p:sp>
      <p:graphicFrame>
        <p:nvGraphicFramePr>
          <p:cNvPr id="30" name="Tabela 29"/>
          <p:cNvGraphicFramePr>
            <a:graphicFrameLocks noGrp="1"/>
          </p:cNvGraphicFramePr>
          <p:nvPr/>
        </p:nvGraphicFramePr>
        <p:xfrm>
          <a:off x="1857356" y="1785926"/>
          <a:ext cx="228601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5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0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1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0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X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1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0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1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X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0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1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X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X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1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0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X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X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31" name="Conexão recta 30"/>
          <p:cNvCxnSpPr/>
          <p:nvPr/>
        </p:nvCxnSpPr>
        <p:spPr>
          <a:xfrm rot="10800000">
            <a:off x="1500166" y="1571612"/>
            <a:ext cx="357190" cy="214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/>
          <p:cNvSpPr txBox="1"/>
          <p:nvPr/>
        </p:nvSpPr>
        <p:spPr>
          <a:xfrm>
            <a:off x="1928794" y="1500174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00</a:t>
            </a:r>
            <a:endParaRPr lang="pt-PT" dirty="0"/>
          </a:p>
        </p:txBody>
      </p:sp>
      <p:sp>
        <p:nvSpPr>
          <p:cNvPr id="33" name="CaixaDeTexto 32"/>
          <p:cNvSpPr txBox="1"/>
          <p:nvPr/>
        </p:nvSpPr>
        <p:spPr>
          <a:xfrm rot="1325200">
            <a:off x="1570802" y="142698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AB</a:t>
            </a:r>
            <a:endParaRPr lang="pt-PT" dirty="0"/>
          </a:p>
        </p:txBody>
      </p:sp>
      <p:sp>
        <p:nvSpPr>
          <p:cNvPr id="34" name="CaixaDeTexto 33"/>
          <p:cNvSpPr txBox="1"/>
          <p:nvPr/>
        </p:nvSpPr>
        <p:spPr>
          <a:xfrm rot="1325200">
            <a:off x="1405731" y="1640998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CD</a:t>
            </a:r>
            <a:endParaRPr lang="pt-PT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2500298" y="1500174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01</a:t>
            </a:r>
            <a:endParaRPr lang="pt-PT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3071802" y="1500174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11</a:t>
            </a:r>
            <a:endParaRPr lang="pt-PT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3643306" y="1500174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10</a:t>
            </a:r>
            <a:endParaRPr lang="pt-PT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1500166" y="184522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00</a:t>
            </a:r>
            <a:endParaRPr lang="pt-PT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1500166" y="220241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01</a:t>
            </a:r>
            <a:endParaRPr lang="pt-PT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1500166" y="255960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11</a:t>
            </a:r>
            <a:endParaRPr lang="pt-PT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1500166" y="291679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10</a:t>
            </a:r>
            <a:endParaRPr lang="pt-PT" dirty="0"/>
          </a:p>
        </p:txBody>
      </p:sp>
      <p:sp>
        <p:nvSpPr>
          <p:cNvPr id="42" name="Oval 41"/>
          <p:cNvSpPr/>
          <p:nvPr/>
        </p:nvSpPr>
        <p:spPr>
          <a:xfrm>
            <a:off x="2500298" y="1785926"/>
            <a:ext cx="428628" cy="357190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3" name="CaixaDeTexto 42"/>
          <p:cNvSpPr txBox="1"/>
          <p:nvPr/>
        </p:nvSpPr>
        <p:spPr>
          <a:xfrm>
            <a:off x="4643438" y="2143116"/>
            <a:ext cx="335758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dirty="0" smtClean="0"/>
              <a:t>Z</a:t>
            </a:r>
            <a:r>
              <a:rPr lang="pt-PT" baseline="-25000" dirty="0" smtClean="0">
                <a:latin typeface="Maiandra GD" pitchFamily="34" charset="0"/>
              </a:rPr>
              <a:t> 3</a:t>
            </a:r>
            <a:r>
              <a:rPr lang="pt-PT" dirty="0" smtClean="0"/>
              <a:t> =  </a:t>
            </a:r>
            <a:endParaRPr lang="pt-PT" dirty="0"/>
          </a:p>
        </p:txBody>
      </p:sp>
      <p:graphicFrame>
        <p:nvGraphicFramePr>
          <p:cNvPr id="64514" name="Object 2"/>
          <p:cNvGraphicFramePr>
            <a:graphicFrameLocks noChangeAspect="1"/>
          </p:cNvGraphicFramePr>
          <p:nvPr/>
        </p:nvGraphicFramePr>
        <p:xfrm>
          <a:off x="5143504" y="2214563"/>
          <a:ext cx="24892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9" name="Microsoft Equation 3.0" r:id="rId4" imgW="2489040" imgH="215640" progId="Equation.3">
                  <p:embed/>
                </p:oleObj>
              </mc:Choice>
              <mc:Fallback>
                <p:oleObj name="Microsoft Equation 3.0" r:id="rId4" imgW="248904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4" y="2214563"/>
                        <a:ext cx="24892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Rectângulo arredondado 51"/>
          <p:cNvSpPr/>
          <p:nvPr/>
        </p:nvSpPr>
        <p:spPr>
          <a:xfrm>
            <a:off x="3000364" y="2214554"/>
            <a:ext cx="1071570" cy="714380"/>
          </a:xfrm>
          <a:prstGeom prst="round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5" name="Rectângulo arredondado 54"/>
          <p:cNvSpPr/>
          <p:nvPr/>
        </p:nvSpPr>
        <p:spPr>
          <a:xfrm>
            <a:off x="2571736" y="2500306"/>
            <a:ext cx="928694" cy="438152"/>
          </a:xfrm>
          <a:prstGeom prst="round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7" name="Forma livre 56"/>
          <p:cNvSpPr/>
          <p:nvPr/>
        </p:nvSpPr>
        <p:spPr>
          <a:xfrm>
            <a:off x="3643306" y="2786058"/>
            <a:ext cx="653143" cy="500066"/>
          </a:xfrm>
          <a:custGeom>
            <a:avLst/>
            <a:gdLst>
              <a:gd name="connsiteX0" fmla="*/ 570015 w 653143"/>
              <a:gd name="connsiteY0" fmla="*/ 41473 h 808214"/>
              <a:gd name="connsiteX1" fmla="*/ 237506 w 653143"/>
              <a:gd name="connsiteY1" fmla="*/ 41473 h 808214"/>
              <a:gd name="connsiteX2" fmla="*/ 166254 w 653143"/>
              <a:gd name="connsiteY2" fmla="*/ 65224 h 808214"/>
              <a:gd name="connsiteX3" fmla="*/ 130628 w 653143"/>
              <a:gd name="connsiteY3" fmla="*/ 88975 h 808214"/>
              <a:gd name="connsiteX4" fmla="*/ 95002 w 653143"/>
              <a:gd name="connsiteY4" fmla="*/ 100850 h 808214"/>
              <a:gd name="connsiteX5" fmla="*/ 71252 w 653143"/>
              <a:gd name="connsiteY5" fmla="*/ 136476 h 808214"/>
              <a:gd name="connsiteX6" fmla="*/ 35626 w 653143"/>
              <a:gd name="connsiteY6" fmla="*/ 160227 h 808214"/>
              <a:gd name="connsiteX7" fmla="*/ 23751 w 653143"/>
              <a:gd name="connsiteY7" fmla="*/ 243354 h 808214"/>
              <a:gd name="connsiteX8" fmla="*/ 0 w 653143"/>
              <a:gd name="connsiteY8" fmla="*/ 314606 h 808214"/>
              <a:gd name="connsiteX9" fmla="*/ 11875 w 653143"/>
              <a:gd name="connsiteY9" fmla="*/ 504611 h 808214"/>
              <a:gd name="connsiteX10" fmla="*/ 23751 w 653143"/>
              <a:gd name="connsiteY10" fmla="*/ 540237 h 808214"/>
              <a:gd name="connsiteX11" fmla="*/ 47501 w 653143"/>
              <a:gd name="connsiteY11" fmla="*/ 647115 h 808214"/>
              <a:gd name="connsiteX12" fmla="*/ 71252 w 653143"/>
              <a:gd name="connsiteY12" fmla="*/ 682741 h 808214"/>
              <a:gd name="connsiteX13" fmla="*/ 106878 w 653143"/>
              <a:gd name="connsiteY13" fmla="*/ 694616 h 808214"/>
              <a:gd name="connsiteX14" fmla="*/ 213756 w 653143"/>
              <a:gd name="connsiteY14" fmla="*/ 742118 h 808214"/>
              <a:gd name="connsiteX15" fmla="*/ 249382 w 653143"/>
              <a:gd name="connsiteY15" fmla="*/ 753993 h 808214"/>
              <a:gd name="connsiteX16" fmla="*/ 285008 w 653143"/>
              <a:gd name="connsiteY16" fmla="*/ 765868 h 808214"/>
              <a:gd name="connsiteX17" fmla="*/ 522514 w 653143"/>
              <a:gd name="connsiteY17" fmla="*/ 789619 h 808214"/>
              <a:gd name="connsiteX18" fmla="*/ 653143 w 653143"/>
              <a:gd name="connsiteY18" fmla="*/ 801494 h 80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53143" h="808214">
                <a:moveTo>
                  <a:pt x="570015" y="41473"/>
                </a:moveTo>
                <a:cubicBezTo>
                  <a:pt x="445593" y="0"/>
                  <a:pt x="506055" y="15484"/>
                  <a:pt x="237506" y="41473"/>
                </a:cubicBezTo>
                <a:cubicBezTo>
                  <a:pt x="212587" y="43885"/>
                  <a:pt x="166254" y="65224"/>
                  <a:pt x="166254" y="65224"/>
                </a:cubicBezTo>
                <a:cubicBezTo>
                  <a:pt x="154379" y="73141"/>
                  <a:pt x="143394" y="82592"/>
                  <a:pt x="130628" y="88975"/>
                </a:cubicBezTo>
                <a:cubicBezTo>
                  <a:pt x="119432" y="94573"/>
                  <a:pt x="104777" y="93030"/>
                  <a:pt x="95002" y="100850"/>
                </a:cubicBezTo>
                <a:cubicBezTo>
                  <a:pt x="83857" y="109766"/>
                  <a:pt x="81344" y="126384"/>
                  <a:pt x="71252" y="136476"/>
                </a:cubicBezTo>
                <a:cubicBezTo>
                  <a:pt x="61160" y="146568"/>
                  <a:pt x="47501" y="152310"/>
                  <a:pt x="35626" y="160227"/>
                </a:cubicBezTo>
                <a:cubicBezTo>
                  <a:pt x="31668" y="187936"/>
                  <a:pt x="30045" y="216080"/>
                  <a:pt x="23751" y="243354"/>
                </a:cubicBezTo>
                <a:cubicBezTo>
                  <a:pt x="18122" y="267748"/>
                  <a:pt x="0" y="314606"/>
                  <a:pt x="0" y="314606"/>
                </a:cubicBezTo>
                <a:cubicBezTo>
                  <a:pt x="3958" y="377941"/>
                  <a:pt x="5232" y="441501"/>
                  <a:pt x="11875" y="504611"/>
                </a:cubicBezTo>
                <a:cubicBezTo>
                  <a:pt x="13185" y="517060"/>
                  <a:pt x="21035" y="528017"/>
                  <a:pt x="23751" y="540237"/>
                </a:cubicBezTo>
                <a:cubicBezTo>
                  <a:pt x="31048" y="573074"/>
                  <a:pt x="31462" y="615036"/>
                  <a:pt x="47501" y="647115"/>
                </a:cubicBezTo>
                <a:cubicBezTo>
                  <a:pt x="53884" y="659881"/>
                  <a:pt x="60107" y="673825"/>
                  <a:pt x="71252" y="682741"/>
                </a:cubicBezTo>
                <a:cubicBezTo>
                  <a:pt x="81027" y="690561"/>
                  <a:pt x="95003" y="690658"/>
                  <a:pt x="106878" y="694616"/>
                </a:cubicBezTo>
                <a:cubicBezTo>
                  <a:pt x="163334" y="732254"/>
                  <a:pt x="128965" y="713854"/>
                  <a:pt x="213756" y="742118"/>
                </a:cubicBezTo>
                <a:lnTo>
                  <a:pt x="249382" y="753993"/>
                </a:lnTo>
                <a:cubicBezTo>
                  <a:pt x="261257" y="757951"/>
                  <a:pt x="272661" y="763810"/>
                  <a:pt x="285008" y="765868"/>
                </a:cubicBezTo>
                <a:cubicBezTo>
                  <a:pt x="411063" y="786878"/>
                  <a:pt x="332243" y="776029"/>
                  <a:pt x="522514" y="789619"/>
                </a:cubicBezTo>
                <a:cubicBezTo>
                  <a:pt x="596897" y="808214"/>
                  <a:pt x="553694" y="801494"/>
                  <a:pt x="653143" y="801494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8" name="Forma livre 57"/>
          <p:cNvSpPr/>
          <p:nvPr/>
        </p:nvSpPr>
        <p:spPr>
          <a:xfrm>
            <a:off x="1500166" y="2857496"/>
            <a:ext cx="760427" cy="428628"/>
          </a:xfrm>
          <a:custGeom>
            <a:avLst/>
            <a:gdLst>
              <a:gd name="connsiteX0" fmla="*/ 285008 w 760427"/>
              <a:gd name="connsiteY0" fmla="*/ 0 h 762160"/>
              <a:gd name="connsiteX1" fmla="*/ 451262 w 760427"/>
              <a:gd name="connsiteY1" fmla="*/ 11875 h 762160"/>
              <a:gd name="connsiteX2" fmla="*/ 522514 w 760427"/>
              <a:gd name="connsiteY2" fmla="*/ 35626 h 762160"/>
              <a:gd name="connsiteX3" fmla="*/ 593766 w 760427"/>
              <a:gd name="connsiteY3" fmla="*/ 47501 h 762160"/>
              <a:gd name="connsiteX4" fmla="*/ 665018 w 760427"/>
              <a:gd name="connsiteY4" fmla="*/ 71252 h 762160"/>
              <a:gd name="connsiteX5" fmla="*/ 700644 w 760427"/>
              <a:gd name="connsiteY5" fmla="*/ 83127 h 762160"/>
              <a:gd name="connsiteX6" fmla="*/ 724395 w 760427"/>
              <a:gd name="connsiteY6" fmla="*/ 154379 h 762160"/>
              <a:gd name="connsiteX7" fmla="*/ 748145 w 760427"/>
              <a:gd name="connsiteY7" fmla="*/ 439387 h 762160"/>
              <a:gd name="connsiteX8" fmla="*/ 760021 w 760427"/>
              <a:gd name="connsiteY8" fmla="*/ 475013 h 762160"/>
              <a:gd name="connsiteX9" fmla="*/ 748145 w 760427"/>
              <a:gd name="connsiteY9" fmla="*/ 617517 h 762160"/>
              <a:gd name="connsiteX10" fmla="*/ 641267 w 760427"/>
              <a:gd name="connsiteY10" fmla="*/ 676894 h 762160"/>
              <a:gd name="connsiteX11" fmla="*/ 605641 w 760427"/>
              <a:gd name="connsiteY11" fmla="*/ 688769 h 762160"/>
              <a:gd name="connsiteX12" fmla="*/ 570015 w 760427"/>
              <a:gd name="connsiteY12" fmla="*/ 700644 h 762160"/>
              <a:gd name="connsiteX13" fmla="*/ 522514 w 760427"/>
              <a:gd name="connsiteY13" fmla="*/ 724395 h 762160"/>
              <a:gd name="connsiteX14" fmla="*/ 475013 w 760427"/>
              <a:gd name="connsiteY14" fmla="*/ 736270 h 762160"/>
              <a:gd name="connsiteX15" fmla="*/ 439387 w 760427"/>
              <a:gd name="connsiteY15" fmla="*/ 748145 h 762160"/>
              <a:gd name="connsiteX16" fmla="*/ 237506 w 760427"/>
              <a:gd name="connsiteY16" fmla="*/ 760021 h 762160"/>
              <a:gd name="connsiteX17" fmla="*/ 0 w 760427"/>
              <a:gd name="connsiteY17" fmla="*/ 760021 h 762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60427" h="762160">
                <a:moveTo>
                  <a:pt x="285008" y="0"/>
                </a:moveTo>
                <a:cubicBezTo>
                  <a:pt x="340426" y="3958"/>
                  <a:pt x="396318" y="3633"/>
                  <a:pt x="451262" y="11875"/>
                </a:cubicBezTo>
                <a:cubicBezTo>
                  <a:pt x="476020" y="15589"/>
                  <a:pt x="497819" y="31510"/>
                  <a:pt x="522514" y="35626"/>
                </a:cubicBezTo>
                <a:lnTo>
                  <a:pt x="593766" y="47501"/>
                </a:lnTo>
                <a:lnTo>
                  <a:pt x="665018" y="71252"/>
                </a:lnTo>
                <a:lnTo>
                  <a:pt x="700644" y="83127"/>
                </a:lnTo>
                <a:cubicBezTo>
                  <a:pt x="708561" y="106878"/>
                  <a:pt x="723006" y="129382"/>
                  <a:pt x="724395" y="154379"/>
                </a:cubicBezTo>
                <a:cubicBezTo>
                  <a:pt x="729831" y="252229"/>
                  <a:pt x="727162" y="344964"/>
                  <a:pt x="748145" y="439387"/>
                </a:cubicBezTo>
                <a:cubicBezTo>
                  <a:pt x="750861" y="451607"/>
                  <a:pt x="756062" y="463138"/>
                  <a:pt x="760021" y="475013"/>
                </a:cubicBezTo>
                <a:cubicBezTo>
                  <a:pt x="756062" y="522514"/>
                  <a:pt x="760427" y="571460"/>
                  <a:pt x="748145" y="617517"/>
                </a:cubicBezTo>
                <a:cubicBezTo>
                  <a:pt x="737739" y="656538"/>
                  <a:pt x="664465" y="669161"/>
                  <a:pt x="641267" y="676894"/>
                </a:cubicBezTo>
                <a:lnTo>
                  <a:pt x="605641" y="688769"/>
                </a:lnTo>
                <a:cubicBezTo>
                  <a:pt x="593766" y="692727"/>
                  <a:pt x="581211" y="695046"/>
                  <a:pt x="570015" y="700644"/>
                </a:cubicBezTo>
                <a:cubicBezTo>
                  <a:pt x="554181" y="708561"/>
                  <a:pt x="539089" y="718179"/>
                  <a:pt x="522514" y="724395"/>
                </a:cubicBezTo>
                <a:cubicBezTo>
                  <a:pt x="507232" y="730126"/>
                  <a:pt x="490706" y="731786"/>
                  <a:pt x="475013" y="736270"/>
                </a:cubicBezTo>
                <a:cubicBezTo>
                  <a:pt x="462977" y="739709"/>
                  <a:pt x="451843" y="746899"/>
                  <a:pt x="439387" y="748145"/>
                </a:cubicBezTo>
                <a:cubicBezTo>
                  <a:pt x="372312" y="754853"/>
                  <a:pt x="304891" y="758200"/>
                  <a:pt x="237506" y="760021"/>
                </a:cubicBezTo>
                <a:cubicBezTo>
                  <a:pt x="158366" y="762160"/>
                  <a:pt x="79169" y="760021"/>
                  <a:pt x="0" y="760021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9" name="Forma livre 58"/>
          <p:cNvSpPr/>
          <p:nvPr/>
        </p:nvSpPr>
        <p:spPr>
          <a:xfrm>
            <a:off x="3714744" y="2143116"/>
            <a:ext cx="653143" cy="428628"/>
          </a:xfrm>
          <a:custGeom>
            <a:avLst/>
            <a:gdLst>
              <a:gd name="connsiteX0" fmla="*/ 570015 w 653143"/>
              <a:gd name="connsiteY0" fmla="*/ 41473 h 808214"/>
              <a:gd name="connsiteX1" fmla="*/ 237506 w 653143"/>
              <a:gd name="connsiteY1" fmla="*/ 41473 h 808214"/>
              <a:gd name="connsiteX2" fmla="*/ 166254 w 653143"/>
              <a:gd name="connsiteY2" fmla="*/ 65224 h 808214"/>
              <a:gd name="connsiteX3" fmla="*/ 130628 w 653143"/>
              <a:gd name="connsiteY3" fmla="*/ 88975 h 808214"/>
              <a:gd name="connsiteX4" fmla="*/ 95002 w 653143"/>
              <a:gd name="connsiteY4" fmla="*/ 100850 h 808214"/>
              <a:gd name="connsiteX5" fmla="*/ 71252 w 653143"/>
              <a:gd name="connsiteY5" fmla="*/ 136476 h 808214"/>
              <a:gd name="connsiteX6" fmla="*/ 35626 w 653143"/>
              <a:gd name="connsiteY6" fmla="*/ 160227 h 808214"/>
              <a:gd name="connsiteX7" fmla="*/ 23751 w 653143"/>
              <a:gd name="connsiteY7" fmla="*/ 243354 h 808214"/>
              <a:gd name="connsiteX8" fmla="*/ 0 w 653143"/>
              <a:gd name="connsiteY8" fmla="*/ 314606 h 808214"/>
              <a:gd name="connsiteX9" fmla="*/ 11875 w 653143"/>
              <a:gd name="connsiteY9" fmla="*/ 504611 h 808214"/>
              <a:gd name="connsiteX10" fmla="*/ 23751 w 653143"/>
              <a:gd name="connsiteY10" fmla="*/ 540237 h 808214"/>
              <a:gd name="connsiteX11" fmla="*/ 47501 w 653143"/>
              <a:gd name="connsiteY11" fmla="*/ 647115 h 808214"/>
              <a:gd name="connsiteX12" fmla="*/ 71252 w 653143"/>
              <a:gd name="connsiteY12" fmla="*/ 682741 h 808214"/>
              <a:gd name="connsiteX13" fmla="*/ 106878 w 653143"/>
              <a:gd name="connsiteY13" fmla="*/ 694616 h 808214"/>
              <a:gd name="connsiteX14" fmla="*/ 213756 w 653143"/>
              <a:gd name="connsiteY14" fmla="*/ 742118 h 808214"/>
              <a:gd name="connsiteX15" fmla="*/ 249382 w 653143"/>
              <a:gd name="connsiteY15" fmla="*/ 753993 h 808214"/>
              <a:gd name="connsiteX16" fmla="*/ 285008 w 653143"/>
              <a:gd name="connsiteY16" fmla="*/ 765868 h 808214"/>
              <a:gd name="connsiteX17" fmla="*/ 522514 w 653143"/>
              <a:gd name="connsiteY17" fmla="*/ 789619 h 808214"/>
              <a:gd name="connsiteX18" fmla="*/ 653143 w 653143"/>
              <a:gd name="connsiteY18" fmla="*/ 801494 h 80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53143" h="808214">
                <a:moveTo>
                  <a:pt x="570015" y="41473"/>
                </a:moveTo>
                <a:cubicBezTo>
                  <a:pt x="445593" y="0"/>
                  <a:pt x="506055" y="15484"/>
                  <a:pt x="237506" y="41473"/>
                </a:cubicBezTo>
                <a:cubicBezTo>
                  <a:pt x="212587" y="43885"/>
                  <a:pt x="166254" y="65224"/>
                  <a:pt x="166254" y="65224"/>
                </a:cubicBezTo>
                <a:cubicBezTo>
                  <a:pt x="154379" y="73141"/>
                  <a:pt x="143394" y="82592"/>
                  <a:pt x="130628" y="88975"/>
                </a:cubicBezTo>
                <a:cubicBezTo>
                  <a:pt x="119432" y="94573"/>
                  <a:pt x="104777" y="93030"/>
                  <a:pt x="95002" y="100850"/>
                </a:cubicBezTo>
                <a:cubicBezTo>
                  <a:pt x="83857" y="109766"/>
                  <a:pt x="81344" y="126384"/>
                  <a:pt x="71252" y="136476"/>
                </a:cubicBezTo>
                <a:cubicBezTo>
                  <a:pt x="61160" y="146568"/>
                  <a:pt x="47501" y="152310"/>
                  <a:pt x="35626" y="160227"/>
                </a:cubicBezTo>
                <a:cubicBezTo>
                  <a:pt x="31668" y="187936"/>
                  <a:pt x="30045" y="216080"/>
                  <a:pt x="23751" y="243354"/>
                </a:cubicBezTo>
                <a:cubicBezTo>
                  <a:pt x="18122" y="267748"/>
                  <a:pt x="0" y="314606"/>
                  <a:pt x="0" y="314606"/>
                </a:cubicBezTo>
                <a:cubicBezTo>
                  <a:pt x="3958" y="377941"/>
                  <a:pt x="5232" y="441501"/>
                  <a:pt x="11875" y="504611"/>
                </a:cubicBezTo>
                <a:cubicBezTo>
                  <a:pt x="13185" y="517060"/>
                  <a:pt x="21035" y="528017"/>
                  <a:pt x="23751" y="540237"/>
                </a:cubicBezTo>
                <a:cubicBezTo>
                  <a:pt x="31048" y="573074"/>
                  <a:pt x="31462" y="615036"/>
                  <a:pt x="47501" y="647115"/>
                </a:cubicBezTo>
                <a:cubicBezTo>
                  <a:pt x="53884" y="659881"/>
                  <a:pt x="60107" y="673825"/>
                  <a:pt x="71252" y="682741"/>
                </a:cubicBezTo>
                <a:cubicBezTo>
                  <a:pt x="81027" y="690561"/>
                  <a:pt x="95003" y="690658"/>
                  <a:pt x="106878" y="694616"/>
                </a:cubicBezTo>
                <a:cubicBezTo>
                  <a:pt x="163334" y="732254"/>
                  <a:pt x="128965" y="713854"/>
                  <a:pt x="213756" y="742118"/>
                </a:cubicBezTo>
                <a:lnTo>
                  <a:pt x="249382" y="753993"/>
                </a:lnTo>
                <a:cubicBezTo>
                  <a:pt x="261257" y="757951"/>
                  <a:pt x="272661" y="763810"/>
                  <a:pt x="285008" y="765868"/>
                </a:cubicBezTo>
                <a:cubicBezTo>
                  <a:pt x="411063" y="786878"/>
                  <a:pt x="332243" y="776029"/>
                  <a:pt x="522514" y="789619"/>
                </a:cubicBezTo>
                <a:cubicBezTo>
                  <a:pt x="596897" y="808214"/>
                  <a:pt x="553694" y="801494"/>
                  <a:pt x="653143" y="801494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1" name="Forma livre 60"/>
          <p:cNvSpPr/>
          <p:nvPr/>
        </p:nvSpPr>
        <p:spPr>
          <a:xfrm>
            <a:off x="1500166" y="2143116"/>
            <a:ext cx="760427" cy="357190"/>
          </a:xfrm>
          <a:custGeom>
            <a:avLst/>
            <a:gdLst>
              <a:gd name="connsiteX0" fmla="*/ 285008 w 760427"/>
              <a:gd name="connsiteY0" fmla="*/ 0 h 762160"/>
              <a:gd name="connsiteX1" fmla="*/ 451262 w 760427"/>
              <a:gd name="connsiteY1" fmla="*/ 11875 h 762160"/>
              <a:gd name="connsiteX2" fmla="*/ 522514 w 760427"/>
              <a:gd name="connsiteY2" fmla="*/ 35626 h 762160"/>
              <a:gd name="connsiteX3" fmla="*/ 593766 w 760427"/>
              <a:gd name="connsiteY3" fmla="*/ 47501 h 762160"/>
              <a:gd name="connsiteX4" fmla="*/ 665018 w 760427"/>
              <a:gd name="connsiteY4" fmla="*/ 71252 h 762160"/>
              <a:gd name="connsiteX5" fmla="*/ 700644 w 760427"/>
              <a:gd name="connsiteY5" fmla="*/ 83127 h 762160"/>
              <a:gd name="connsiteX6" fmla="*/ 724395 w 760427"/>
              <a:gd name="connsiteY6" fmla="*/ 154379 h 762160"/>
              <a:gd name="connsiteX7" fmla="*/ 748145 w 760427"/>
              <a:gd name="connsiteY7" fmla="*/ 439387 h 762160"/>
              <a:gd name="connsiteX8" fmla="*/ 760021 w 760427"/>
              <a:gd name="connsiteY8" fmla="*/ 475013 h 762160"/>
              <a:gd name="connsiteX9" fmla="*/ 748145 w 760427"/>
              <a:gd name="connsiteY9" fmla="*/ 617517 h 762160"/>
              <a:gd name="connsiteX10" fmla="*/ 641267 w 760427"/>
              <a:gd name="connsiteY10" fmla="*/ 676894 h 762160"/>
              <a:gd name="connsiteX11" fmla="*/ 605641 w 760427"/>
              <a:gd name="connsiteY11" fmla="*/ 688769 h 762160"/>
              <a:gd name="connsiteX12" fmla="*/ 570015 w 760427"/>
              <a:gd name="connsiteY12" fmla="*/ 700644 h 762160"/>
              <a:gd name="connsiteX13" fmla="*/ 522514 w 760427"/>
              <a:gd name="connsiteY13" fmla="*/ 724395 h 762160"/>
              <a:gd name="connsiteX14" fmla="*/ 475013 w 760427"/>
              <a:gd name="connsiteY14" fmla="*/ 736270 h 762160"/>
              <a:gd name="connsiteX15" fmla="*/ 439387 w 760427"/>
              <a:gd name="connsiteY15" fmla="*/ 748145 h 762160"/>
              <a:gd name="connsiteX16" fmla="*/ 237506 w 760427"/>
              <a:gd name="connsiteY16" fmla="*/ 760021 h 762160"/>
              <a:gd name="connsiteX17" fmla="*/ 0 w 760427"/>
              <a:gd name="connsiteY17" fmla="*/ 760021 h 762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60427" h="762160">
                <a:moveTo>
                  <a:pt x="285008" y="0"/>
                </a:moveTo>
                <a:cubicBezTo>
                  <a:pt x="340426" y="3958"/>
                  <a:pt x="396318" y="3633"/>
                  <a:pt x="451262" y="11875"/>
                </a:cubicBezTo>
                <a:cubicBezTo>
                  <a:pt x="476020" y="15589"/>
                  <a:pt x="497819" y="31510"/>
                  <a:pt x="522514" y="35626"/>
                </a:cubicBezTo>
                <a:lnTo>
                  <a:pt x="593766" y="47501"/>
                </a:lnTo>
                <a:lnTo>
                  <a:pt x="665018" y="71252"/>
                </a:lnTo>
                <a:lnTo>
                  <a:pt x="700644" y="83127"/>
                </a:lnTo>
                <a:cubicBezTo>
                  <a:pt x="708561" y="106878"/>
                  <a:pt x="723006" y="129382"/>
                  <a:pt x="724395" y="154379"/>
                </a:cubicBezTo>
                <a:cubicBezTo>
                  <a:pt x="729831" y="252229"/>
                  <a:pt x="727162" y="344964"/>
                  <a:pt x="748145" y="439387"/>
                </a:cubicBezTo>
                <a:cubicBezTo>
                  <a:pt x="750861" y="451607"/>
                  <a:pt x="756062" y="463138"/>
                  <a:pt x="760021" y="475013"/>
                </a:cubicBezTo>
                <a:cubicBezTo>
                  <a:pt x="756062" y="522514"/>
                  <a:pt x="760427" y="571460"/>
                  <a:pt x="748145" y="617517"/>
                </a:cubicBezTo>
                <a:cubicBezTo>
                  <a:pt x="737739" y="656538"/>
                  <a:pt x="664465" y="669161"/>
                  <a:pt x="641267" y="676894"/>
                </a:cubicBezTo>
                <a:lnTo>
                  <a:pt x="605641" y="688769"/>
                </a:lnTo>
                <a:cubicBezTo>
                  <a:pt x="593766" y="692727"/>
                  <a:pt x="581211" y="695046"/>
                  <a:pt x="570015" y="700644"/>
                </a:cubicBezTo>
                <a:cubicBezTo>
                  <a:pt x="554181" y="708561"/>
                  <a:pt x="539089" y="718179"/>
                  <a:pt x="522514" y="724395"/>
                </a:cubicBezTo>
                <a:cubicBezTo>
                  <a:pt x="507232" y="730126"/>
                  <a:pt x="490706" y="731786"/>
                  <a:pt x="475013" y="736270"/>
                </a:cubicBezTo>
                <a:cubicBezTo>
                  <a:pt x="462977" y="739709"/>
                  <a:pt x="451843" y="746899"/>
                  <a:pt x="439387" y="748145"/>
                </a:cubicBezTo>
                <a:cubicBezTo>
                  <a:pt x="372312" y="754853"/>
                  <a:pt x="304891" y="758200"/>
                  <a:pt x="237506" y="760021"/>
                </a:cubicBezTo>
                <a:cubicBezTo>
                  <a:pt x="158366" y="762160"/>
                  <a:pt x="79169" y="760021"/>
                  <a:pt x="0" y="760021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62" name="Conexão recta unidireccional 61"/>
          <p:cNvCxnSpPr>
            <a:stCxn id="35" idx="0"/>
          </p:cNvCxnSpPr>
          <p:nvPr/>
        </p:nvCxnSpPr>
        <p:spPr>
          <a:xfrm rot="16200000" flipH="1">
            <a:off x="3178959" y="1178703"/>
            <a:ext cx="642942" cy="12858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xão recta unidireccional 66"/>
          <p:cNvCxnSpPr>
            <a:endCxn id="61" idx="1"/>
          </p:cNvCxnSpPr>
          <p:nvPr/>
        </p:nvCxnSpPr>
        <p:spPr>
          <a:xfrm rot="10800000" flipV="1">
            <a:off x="1951428" y="1500173"/>
            <a:ext cx="763184" cy="6485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2571736" y="1214422"/>
            <a:ext cx="428628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1</a:t>
            </a:r>
            <a:endParaRPr lang="pt-PT" dirty="0"/>
          </a:p>
        </p:txBody>
      </p:sp>
      <p:cxnSp>
        <p:nvCxnSpPr>
          <p:cNvPr id="72" name="Conexão recta unidireccional 71"/>
          <p:cNvCxnSpPr/>
          <p:nvPr/>
        </p:nvCxnSpPr>
        <p:spPr>
          <a:xfrm rot="10800000">
            <a:off x="1928796" y="3286124"/>
            <a:ext cx="1000131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xão recta unidireccional 72"/>
          <p:cNvCxnSpPr>
            <a:endCxn id="57" idx="15"/>
          </p:cNvCxnSpPr>
          <p:nvPr/>
        </p:nvCxnSpPr>
        <p:spPr>
          <a:xfrm flipV="1">
            <a:off x="3071802" y="3252576"/>
            <a:ext cx="820886" cy="533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2786050" y="3786190"/>
            <a:ext cx="428628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2</a:t>
            </a:r>
            <a:endParaRPr lang="pt-PT" dirty="0"/>
          </a:p>
        </p:txBody>
      </p:sp>
      <p:cxnSp>
        <p:nvCxnSpPr>
          <p:cNvPr id="84" name="Conexão recta unidireccional 83"/>
          <p:cNvCxnSpPr/>
          <p:nvPr/>
        </p:nvCxnSpPr>
        <p:spPr>
          <a:xfrm rot="10800000">
            <a:off x="4071934" y="2714620"/>
            <a:ext cx="642942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4714876" y="2714620"/>
            <a:ext cx="428628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3</a:t>
            </a:r>
            <a:endParaRPr lang="pt-PT" dirty="0"/>
          </a:p>
        </p:txBody>
      </p:sp>
      <p:cxnSp>
        <p:nvCxnSpPr>
          <p:cNvPr id="88" name="Conexão recta unidireccional 87"/>
          <p:cNvCxnSpPr/>
          <p:nvPr/>
        </p:nvCxnSpPr>
        <p:spPr>
          <a:xfrm rot="16200000" flipV="1">
            <a:off x="2643174" y="3143248"/>
            <a:ext cx="50006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2714612" y="3357562"/>
            <a:ext cx="428628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4</a:t>
            </a:r>
            <a:endParaRPr lang="pt-PT" dirty="0"/>
          </a:p>
        </p:txBody>
      </p:sp>
      <p:cxnSp>
        <p:nvCxnSpPr>
          <p:cNvPr id="92" name="Conexão recta unidireccional 91"/>
          <p:cNvCxnSpPr>
            <a:endCxn id="42" idx="7"/>
          </p:cNvCxnSpPr>
          <p:nvPr/>
        </p:nvCxnSpPr>
        <p:spPr>
          <a:xfrm rot="10800000" flipV="1">
            <a:off x="2866156" y="1357297"/>
            <a:ext cx="491399" cy="4809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3286116" y="1214422"/>
            <a:ext cx="428628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5</a:t>
            </a:r>
            <a:endParaRPr lang="pt-PT" dirty="0"/>
          </a:p>
        </p:txBody>
      </p:sp>
      <p:sp>
        <p:nvSpPr>
          <p:cNvPr id="96" name="CaixaDeTexto 95"/>
          <p:cNvSpPr txBox="1"/>
          <p:nvPr/>
        </p:nvSpPr>
        <p:spPr>
          <a:xfrm>
            <a:off x="1285852" y="4485039"/>
            <a:ext cx="114300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dirty="0" smtClean="0"/>
              <a:t>Z</a:t>
            </a:r>
            <a:r>
              <a:rPr lang="pt-PT" baseline="-25000" dirty="0" smtClean="0">
                <a:latin typeface="Maiandra GD" pitchFamily="34" charset="0"/>
              </a:rPr>
              <a:t> 0</a:t>
            </a:r>
            <a:r>
              <a:rPr lang="pt-PT" dirty="0" smtClean="0"/>
              <a:t> = A </a:t>
            </a:r>
            <a:endParaRPr lang="pt-PT" dirty="0"/>
          </a:p>
        </p:txBody>
      </p:sp>
      <p:sp>
        <p:nvSpPr>
          <p:cNvPr id="99" name="CaixaDeTexto 98"/>
          <p:cNvSpPr txBox="1"/>
          <p:nvPr/>
        </p:nvSpPr>
        <p:spPr>
          <a:xfrm>
            <a:off x="1285852" y="4985105"/>
            <a:ext cx="114300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dirty="0" smtClean="0"/>
              <a:t>Z</a:t>
            </a:r>
            <a:r>
              <a:rPr lang="pt-PT" baseline="-25000" dirty="0" smtClean="0">
                <a:latin typeface="Maiandra GD" pitchFamily="34" charset="0"/>
              </a:rPr>
              <a:t> 1</a:t>
            </a:r>
            <a:r>
              <a:rPr lang="pt-PT" dirty="0" smtClean="0"/>
              <a:t> =  </a:t>
            </a:r>
            <a:endParaRPr lang="pt-PT" dirty="0"/>
          </a:p>
        </p:txBody>
      </p:sp>
      <p:sp>
        <p:nvSpPr>
          <p:cNvPr id="65543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graphicFrame>
        <p:nvGraphicFramePr>
          <p:cNvPr id="65542" name="Object 6"/>
          <p:cNvGraphicFramePr>
            <a:graphicFrameLocks noChangeAspect="1"/>
          </p:cNvGraphicFramePr>
          <p:nvPr/>
        </p:nvGraphicFramePr>
        <p:xfrm>
          <a:off x="1785918" y="5056543"/>
          <a:ext cx="571504" cy="267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0" name="Microsoft Equation 3.0" r:id="rId6" imgW="380880" imgH="291960" progId="Equation.3">
                  <p:embed/>
                </p:oleObj>
              </mc:Choice>
              <mc:Fallback>
                <p:oleObj name="Microsoft Equation 3.0" r:id="rId6" imgW="380880" imgH="29196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18" y="5056543"/>
                        <a:ext cx="571504" cy="2678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5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65546" name="Rectangle 10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01" name="CaixaDeTexto 100"/>
          <p:cNvSpPr txBox="1"/>
          <p:nvPr/>
        </p:nvSpPr>
        <p:spPr>
          <a:xfrm>
            <a:off x="1285852" y="5413733"/>
            <a:ext cx="314327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dirty="0" smtClean="0"/>
              <a:t>Z</a:t>
            </a:r>
            <a:r>
              <a:rPr lang="pt-PT" baseline="-25000" dirty="0" smtClean="0">
                <a:latin typeface="Maiandra GD" pitchFamily="34" charset="0"/>
              </a:rPr>
              <a:t> 2</a:t>
            </a:r>
            <a:r>
              <a:rPr lang="pt-PT" dirty="0" smtClean="0"/>
              <a:t> =  </a:t>
            </a:r>
            <a:endParaRPr lang="pt-PT" dirty="0"/>
          </a:p>
        </p:txBody>
      </p:sp>
      <p:graphicFrame>
        <p:nvGraphicFramePr>
          <p:cNvPr id="65544" name="Object 8"/>
          <p:cNvGraphicFramePr>
            <a:graphicFrameLocks noChangeAspect="1"/>
          </p:cNvGraphicFramePr>
          <p:nvPr/>
        </p:nvGraphicFramePr>
        <p:xfrm>
          <a:off x="2198688" y="5454650"/>
          <a:ext cx="1555750" cy="25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1" name="Microsoft Equation 3.0" r:id="rId8" imgW="1562040" imgH="266400" progId="Equation.3">
                  <p:embed/>
                </p:oleObj>
              </mc:Choice>
              <mc:Fallback>
                <p:oleObj name="Microsoft Equation 3.0" r:id="rId8" imgW="1562040" imgH="2664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8688" y="5454650"/>
                        <a:ext cx="1555750" cy="258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CaixaDeTexto 101"/>
          <p:cNvSpPr txBox="1"/>
          <p:nvPr/>
        </p:nvSpPr>
        <p:spPr>
          <a:xfrm>
            <a:off x="1285852" y="5854503"/>
            <a:ext cx="678661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dirty="0" smtClean="0"/>
              <a:t>Z</a:t>
            </a:r>
            <a:r>
              <a:rPr lang="pt-PT" baseline="-25000" dirty="0" smtClean="0">
                <a:latin typeface="Maiandra GD" pitchFamily="34" charset="0"/>
              </a:rPr>
              <a:t> 3=</a:t>
            </a:r>
          </a:p>
          <a:p>
            <a:endParaRPr lang="pt-PT" dirty="0" smtClean="0"/>
          </a:p>
        </p:txBody>
      </p:sp>
      <p:graphicFrame>
        <p:nvGraphicFramePr>
          <p:cNvPr id="65547" name="Object 11"/>
          <p:cNvGraphicFramePr>
            <a:graphicFrameLocks noChangeAspect="1"/>
          </p:cNvGraphicFramePr>
          <p:nvPr/>
        </p:nvGraphicFramePr>
        <p:xfrm>
          <a:off x="1785918" y="5854503"/>
          <a:ext cx="3273425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2" name="Microsoft Equation 3.0" r:id="rId10" imgW="2489040" imgH="266400" progId="Equation.3">
                  <p:embed/>
                </p:oleObj>
              </mc:Choice>
              <mc:Fallback>
                <p:oleObj name="Microsoft Equation 3.0" r:id="rId10" imgW="2489040" imgH="2664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18" y="5854503"/>
                        <a:ext cx="3273425" cy="344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8" name="Object 12"/>
          <p:cNvGraphicFramePr>
            <a:graphicFrameLocks noChangeAspect="1"/>
          </p:cNvGraphicFramePr>
          <p:nvPr/>
        </p:nvGraphicFramePr>
        <p:xfrm>
          <a:off x="1643042" y="6211693"/>
          <a:ext cx="21717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3" name="Microsoft Equation 3.0" r:id="rId12" imgW="2171520" imgH="266400" progId="Equation.3">
                  <p:embed/>
                </p:oleObj>
              </mc:Choice>
              <mc:Fallback>
                <p:oleObj name="Microsoft Equation 3.0" r:id="rId12" imgW="2171520" imgH="2664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42" y="6211693"/>
                        <a:ext cx="21717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214290"/>
            <a:ext cx="8858280" cy="785818"/>
          </a:xfrm>
          <a:prstGeom prst="rect">
            <a:avLst/>
          </a:prstGeom>
          <a:solidFill>
            <a:srgbClr val="DBE5F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dirty="0"/>
          </a:p>
        </p:txBody>
      </p:sp>
      <p:sp>
        <p:nvSpPr>
          <p:cNvPr id="1027" name="Oval 3"/>
          <p:cNvSpPr>
            <a:spLocks noChangeArrowheads="1"/>
          </p:cNvSpPr>
          <p:nvPr/>
        </p:nvSpPr>
        <p:spPr bwMode="auto">
          <a:xfrm>
            <a:off x="8694777" y="-209561"/>
            <a:ext cx="735007" cy="1638297"/>
          </a:xfrm>
          <a:prstGeom prst="ellipse">
            <a:avLst/>
          </a:prstGeom>
          <a:solidFill>
            <a:srgbClr val="DBE5F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7" name="CaixaDeTexto 6"/>
          <p:cNvSpPr txBox="1"/>
          <p:nvPr/>
        </p:nvSpPr>
        <p:spPr>
          <a:xfrm>
            <a:off x="785786" y="1148065"/>
            <a:ext cx="7858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PT" dirty="0" smtClean="0">
              <a:latin typeface="Maiandra GD" pitchFamily="34" charset="0"/>
            </a:endParaRPr>
          </a:p>
          <a:p>
            <a:pPr algn="just"/>
            <a:endParaRPr lang="pt-PT" dirty="0">
              <a:latin typeface="Maiandra GD" pitchFamily="34" charset="0"/>
            </a:endParaRPr>
          </a:p>
          <a:p>
            <a:pPr algn="just"/>
            <a:endParaRPr lang="pt-PT" dirty="0" smtClean="0">
              <a:latin typeface="Maiandra GD" pitchFamily="34" charset="0"/>
            </a:endParaRPr>
          </a:p>
          <a:p>
            <a:pPr algn="just"/>
            <a:endParaRPr lang="pt-PT" dirty="0">
              <a:latin typeface="Maiandra GD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928662" y="1059404"/>
            <a:ext cx="6572296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/>
            <a:r>
              <a:rPr lang="pt-PT" dirty="0" smtClean="0">
                <a:latin typeface="Maiandra GD" pitchFamily="34" charset="0"/>
              </a:rPr>
              <a:t>6. Circuito de implementação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214414" y="1571612"/>
            <a:ext cx="7072362" cy="50167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just"/>
            <a:endParaRPr lang="pt-PT" sz="1600" dirty="0" smtClean="0">
              <a:latin typeface="Maiandra GD" pitchFamily="34" charset="0"/>
            </a:endParaRPr>
          </a:p>
          <a:p>
            <a:pPr marL="342900" indent="-342900" algn="just"/>
            <a:endParaRPr lang="pt-PT" sz="1600" dirty="0" smtClean="0">
              <a:latin typeface="Maiandra GD" pitchFamily="34" charset="0"/>
            </a:endParaRPr>
          </a:p>
          <a:p>
            <a:pPr marL="342900" indent="-342900" algn="just"/>
            <a:endParaRPr lang="pt-PT" sz="1600" dirty="0" smtClean="0">
              <a:latin typeface="Maiandra GD" pitchFamily="34" charset="0"/>
            </a:endParaRPr>
          </a:p>
          <a:p>
            <a:pPr marL="342900" indent="-342900" algn="just"/>
            <a:endParaRPr lang="pt-PT" sz="1600" dirty="0" smtClean="0">
              <a:latin typeface="Maiandra GD" pitchFamily="34" charset="0"/>
            </a:endParaRPr>
          </a:p>
          <a:p>
            <a:pPr marL="342900" indent="-342900" algn="just"/>
            <a:endParaRPr lang="pt-PT" sz="1600" dirty="0" smtClean="0">
              <a:latin typeface="Maiandra GD" pitchFamily="34" charset="0"/>
            </a:endParaRPr>
          </a:p>
          <a:p>
            <a:pPr marL="342900" indent="-342900" algn="just"/>
            <a:endParaRPr lang="pt-PT" sz="1600" dirty="0" smtClean="0">
              <a:latin typeface="Maiandra GD" pitchFamily="34" charset="0"/>
            </a:endParaRPr>
          </a:p>
          <a:p>
            <a:pPr marL="342900" indent="-342900" algn="just"/>
            <a:endParaRPr lang="pt-PT" sz="1600" dirty="0" smtClean="0">
              <a:latin typeface="Maiandra GD" pitchFamily="34" charset="0"/>
            </a:endParaRPr>
          </a:p>
          <a:p>
            <a:pPr marL="342900" indent="-342900" algn="just"/>
            <a:endParaRPr lang="pt-PT" sz="1600" dirty="0" smtClean="0">
              <a:latin typeface="Maiandra GD" pitchFamily="34" charset="0"/>
            </a:endParaRPr>
          </a:p>
          <a:p>
            <a:pPr marL="342900" indent="-342900" algn="just"/>
            <a:endParaRPr lang="pt-PT" sz="1600" dirty="0" smtClean="0">
              <a:latin typeface="Maiandra GD" pitchFamily="34" charset="0"/>
            </a:endParaRPr>
          </a:p>
          <a:p>
            <a:pPr marL="342900" indent="-342900" algn="just"/>
            <a:endParaRPr lang="pt-PT" sz="1600" dirty="0" smtClean="0">
              <a:latin typeface="Maiandra GD" pitchFamily="34" charset="0"/>
            </a:endParaRPr>
          </a:p>
          <a:p>
            <a:pPr marL="342900" indent="-342900" algn="just"/>
            <a:endParaRPr lang="pt-PT" sz="1600" dirty="0" smtClean="0">
              <a:latin typeface="Maiandra GD" pitchFamily="34" charset="0"/>
            </a:endParaRPr>
          </a:p>
          <a:p>
            <a:pPr marL="342900" indent="-342900" algn="just"/>
            <a:endParaRPr lang="pt-PT" sz="1600" dirty="0" smtClean="0">
              <a:latin typeface="Maiandra GD" pitchFamily="34" charset="0"/>
            </a:endParaRPr>
          </a:p>
          <a:p>
            <a:pPr marL="342900" indent="-342900" algn="just"/>
            <a:endParaRPr lang="pt-PT" sz="1600" dirty="0" smtClean="0">
              <a:latin typeface="Maiandra GD" pitchFamily="34" charset="0"/>
            </a:endParaRPr>
          </a:p>
          <a:p>
            <a:pPr marL="342900" indent="-342900" algn="just"/>
            <a:endParaRPr lang="pt-PT" sz="1600" dirty="0" smtClean="0">
              <a:latin typeface="Maiandra GD" pitchFamily="34" charset="0"/>
            </a:endParaRPr>
          </a:p>
          <a:p>
            <a:pPr marL="342900" indent="-342900" algn="just"/>
            <a:endParaRPr lang="pt-PT" sz="1600" dirty="0" smtClean="0">
              <a:latin typeface="Maiandra GD" pitchFamily="34" charset="0"/>
            </a:endParaRPr>
          </a:p>
          <a:p>
            <a:pPr marL="342900" indent="-342900" algn="just"/>
            <a:endParaRPr lang="pt-PT" sz="1600" dirty="0" smtClean="0">
              <a:latin typeface="Maiandra GD" pitchFamily="34" charset="0"/>
            </a:endParaRPr>
          </a:p>
          <a:p>
            <a:pPr marL="342900" indent="-342900" algn="just"/>
            <a:endParaRPr lang="pt-PT" sz="1600" dirty="0" smtClean="0">
              <a:latin typeface="Maiandra GD" pitchFamily="34" charset="0"/>
            </a:endParaRPr>
          </a:p>
          <a:p>
            <a:pPr marL="342900" indent="-342900" algn="just"/>
            <a:endParaRPr lang="pt-PT" sz="1600" dirty="0" smtClean="0">
              <a:latin typeface="Maiandra GD" pitchFamily="34" charset="0"/>
            </a:endParaRPr>
          </a:p>
          <a:p>
            <a:pPr marL="342900" indent="-342900" algn="just"/>
            <a:endParaRPr lang="pt-PT" sz="1600" dirty="0" smtClean="0">
              <a:latin typeface="Maiandra GD" pitchFamily="34" charset="0"/>
            </a:endParaRPr>
          </a:p>
          <a:p>
            <a:pPr marL="342900" indent="-342900" algn="just"/>
            <a:endParaRPr lang="pt-PT" sz="1600" dirty="0" smtClean="0">
              <a:latin typeface="Maiandra GD" pitchFamily="34" charset="0"/>
            </a:endParaRPr>
          </a:p>
        </p:txBody>
      </p:sp>
      <p:sp>
        <p:nvSpPr>
          <p:cNvPr id="21" name="Fluxograma: atraso 20"/>
          <p:cNvSpPr/>
          <p:nvPr/>
        </p:nvSpPr>
        <p:spPr>
          <a:xfrm rot="5400000">
            <a:off x="1696621" y="2232413"/>
            <a:ext cx="285752" cy="392909"/>
          </a:xfrm>
          <a:prstGeom prst="flowChartDelay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Oval 21"/>
          <p:cNvSpPr/>
          <p:nvPr/>
        </p:nvSpPr>
        <p:spPr>
          <a:xfrm>
            <a:off x="1821637" y="2571744"/>
            <a:ext cx="71438" cy="714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4" name="Conexão recta 23"/>
          <p:cNvCxnSpPr/>
          <p:nvPr/>
        </p:nvCxnSpPr>
        <p:spPr>
          <a:xfrm rot="16200000" flipH="1">
            <a:off x="554407" y="3411933"/>
            <a:ext cx="3285354" cy="34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uxograma: atraso 26"/>
          <p:cNvSpPr/>
          <p:nvPr/>
        </p:nvSpPr>
        <p:spPr>
          <a:xfrm rot="5400000">
            <a:off x="2411000" y="2303851"/>
            <a:ext cx="285752" cy="392909"/>
          </a:xfrm>
          <a:prstGeom prst="flowChartDelay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8" name="Oval 27"/>
          <p:cNvSpPr/>
          <p:nvPr/>
        </p:nvSpPr>
        <p:spPr>
          <a:xfrm>
            <a:off x="2536016" y="2643182"/>
            <a:ext cx="71438" cy="714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9" name="Fluxograma: atraso 28"/>
          <p:cNvSpPr/>
          <p:nvPr/>
        </p:nvSpPr>
        <p:spPr>
          <a:xfrm rot="5400000">
            <a:off x="3196818" y="2303852"/>
            <a:ext cx="285752" cy="392909"/>
          </a:xfrm>
          <a:prstGeom prst="flowChartDelay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4" name="Oval 43"/>
          <p:cNvSpPr/>
          <p:nvPr/>
        </p:nvSpPr>
        <p:spPr>
          <a:xfrm>
            <a:off x="3321834" y="2643183"/>
            <a:ext cx="71438" cy="714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5" name="Fluxograma: atraso 44"/>
          <p:cNvSpPr/>
          <p:nvPr/>
        </p:nvSpPr>
        <p:spPr>
          <a:xfrm rot="5400000">
            <a:off x="3911198" y="2303852"/>
            <a:ext cx="285752" cy="392909"/>
          </a:xfrm>
          <a:prstGeom prst="flowChartDelay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6" name="Oval 45"/>
          <p:cNvSpPr/>
          <p:nvPr/>
        </p:nvSpPr>
        <p:spPr>
          <a:xfrm>
            <a:off x="4036214" y="2643183"/>
            <a:ext cx="71438" cy="714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47" name="Conexão recta 46"/>
          <p:cNvCxnSpPr/>
          <p:nvPr/>
        </p:nvCxnSpPr>
        <p:spPr>
          <a:xfrm rot="16200000" flipH="1">
            <a:off x="785785" y="3929065"/>
            <a:ext cx="4143406" cy="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xão recta 47"/>
          <p:cNvCxnSpPr/>
          <p:nvPr/>
        </p:nvCxnSpPr>
        <p:spPr>
          <a:xfrm rot="16200000" flipH="1">
            <a:off x="1785917" y="3714751"/>
            <a:ext cx="3714778" cy="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xão recta 48"/>
          <p:cNvCxnSpPr/>
          <p:nvPr/>
        </p:nvCxnSpPr>
        <p:spPr>
          <a:xfrm rot="5400000">
            <a:off x="2429654" y="3785396"/>
            <a:ext cx="38576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xão recta 49"/>
          <p:cNvCxnSpPr>
            <a:endCxn id="139" idx="0"/>
          </p:cNvCxnSpPr>
          <p:nvPr/>
        </p:nvCxnSpPr>
        <p:spPr>
          <a:xfrm rot="5400000">
            <a:off x="1750199" y="2107397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xão recta 55"/>
          <p:cNvCxnSpPr/>
          <p:nvPr/>
        </p:nvCxnSpPr>
        <p:spPr>
          <a:xfrm>
            <a:off x="1857356" y="2000240"/>
            <a:ext cx="35719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xão recta 58"/>
          <p:cNvCxnSpPr/>
          <p:nvPr/>
        </p:nvCxnSpPr>
        <p:spPr>
          <a:xfrm rot="5400000">
            <a:off x="215076" y="4285462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xão recta 60"/>
          <p:cNvCxnSpPr>
            <a:endCxn id="150" idx="0"/>
          </p:cNvCxnSpPr>
          <p:nvPr/>
        </p:nvCxnSpPr>
        <p:spPr>
          <a:xfrm rot="5400000">
            <a:off x="2464579" y="2178835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xão recta 61"/>
          <p:cNvCxnSpPr/>
          <p:nvPr/>
        </p:nvCxnSpPr>
        <p:spPr>
          <a:xfrm>
            <a:off x="2571736" y="2071678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xão recta 63"/>
          <p:cNvCxnSpPr>
            <a:endCxn id="152" idx="0"/>
          </p:cNvCxnSpPr>
          <p:nvPr/>
        </p:nvCxnSpPr>
        <p:spPr>
          <a:xfrm rot="5400000">
            <a:off x="3250397" y="2178835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xão recta 64"/>
          <p:cNvCxnSpPr/>
          <p:nvPr/>
        </p:nvCxnSpPr>
        <p:spPr>
          <a:xfrm>
            <a:off x="3357554" y="2071678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xão recta 65"/>
          <p:cNvCxnSpPr>
            <a:endCxn id="156" idx="0"/>
          </p:cNvCxnSpPr>
          <p:nvPr/>
        </p:nvCxnSpPr>
        <p:spPr>
          <a:xfrm rot="5400000">
            <a:off x="3964777" y="2178835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xão recta 66"/>
          <p:cNvCxnSpPr/>
          <p:nvPr/>
        </p:nvCxnSpPr>
        <p:spPr>
          <a:xfrm>
            <a:off x="4071934" y="2071678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aixaDeTexto 67"/>
          <p:cNvSpPr txBox="1"/>
          <p:nvPr/>
        </p:nvSpPr>
        <p:spPr>
          <a:xfrm>
            <a:off x="2000232" y="1500174"/>
            <a:ext cx="21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A</a:t>
            </a:r>
            <a:endParaRPr lang="pt-PT" dirty="0"/>
          </a:p>
        </p:txBody>
      </p:sp>
      <p:sp>
        <p:nvSpPr>
          <p:cNvPr id="69" name="CaixaDeTexto 68"/>
          <p:cNvSpPr txBox="1"/>
          <p:nvPr/>
        </p:nvSpPr>
        <p:spPr>
          <a:xfrm>
            <a:off x="2714612" y="1500174"/>
            <a:ext cx="21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B</a:t>
            </a:r>
            <a:endParaRPr lang="pt-PT" dirty="0"/>
          </a:p>
        </p:txBody>
      </p:sp>
      <p:sp>
        <p:nvSpPr>
          <p:cNvPr id="70" name="CaixaDeTexto 69"/>
          <p:cNvSpPr txBox="1"/>
          <p:nvPr/>
        </p:nvSpPr>
        <p:spPr>
          <a:xfrm>
            <a:off x="3500430" y="1500174"/>
            <a:ext cx="21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C</a:t>
            </a:r>
            <a:endParaRPr lang="pt-PT" dirty="0"/>
          </a:p>
        </p:txBody>
      </p:sp>
      <p:sp>
        <p:nvSpPr>
          <p:cNvPr id="71" name="CaixaDeTexto 70"/>
          <p:cNvSpPr txBox="1"/>
          <p:nvPr/>
        </p:nvSpPr>
        <p:spPr>
          <a:xfrm>
            <a:off x="4214810" y="1500174"/>
            <a:ext cx="21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D</a:t>
            </a:r>
            <a:endParaRPr lang="pt-PT" dirty="0"/>
          </a:p>
        </p:txBody>
      </p:sp>
      <p:cxnSp>
        <p:nvCxnSpPr>
          <p:cNvPr id="72" name="Conexão recta 71"/>
          <p:cNvCxnSpPr/>
          <p:nvPr/>
        </p:nvCxnSpPr>
        <p:spPr>
          <a:xfrm>
            <a:off x="2143108" y="2784470"/>
            <a:ext cx="41434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2143108" y="278605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79" name="Conexão recta 78"/>
          <p:cNvCxnSpPr/>
          <p:nvPr/>
        </p:nvCxnSpPr>
        <p:spPr>
          <a:xfrm>
            <a:off x="1857356" y="2928934"/>
            <a:ext cx="335758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xão recta 79"/>
          <p:cNvCxnSpPr/>
          <p:nvPr/>
        </p:nvCxnSpPr>
        <p:spPr>
          <a:xfrm>
            <a:off x="2857488" y="3071810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xão recta 105"/>
          <p:cNvCxnSpPr/>
          <p:nvPr/>
        </p:nvCxnSpPr>
        <p:spPr>
          <a:xfrm>
            <a:off x="1857356" y="3357561"/>
            <a:ext cx="335758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Fluxograma: atraso 107"/>
          <p:cNvSpPr/>
          <p:nvPr/>
        </p:nvSpPr>
        <p:spPr>
          <a:xfrm>
            <a:off x="5214943" y="3286124"/>
            <a:ext cx="214313" cy="357189"/>
          </a:xfrm>
          <a:prstGeom prst="flowChartDelay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9" name="Oval 108"/>
          <p:cNvSpPr/>
          <p:nvPr/>
        </p:nvSpPr>
        <p:spPr>
          <a:xfrm>
            <a:off x="5429256" y="3428999"/>
            <a:ext cx="71438" cy="714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11" name="Conexão recta 110"/>
          <p:cNvCxnSpPr/>
          <p:nvPr/>
        </p:nvCxnSpPr>
        <p:spPr>
          <a:xfrm>
            <a:off x="2857488" y="3428999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xão recta 115"/>
          <p:cNvCxnSpPr/>
          <p:nvPr/>
        </p:nvCxnSpPr>
        <p:spPr>
          <a:xfrm flipV="1">
            <a:off x="3357554" y="3500437"/>
            <a:ext cx="1857388" cy="11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xão recta 116"/>
          <p:cNvCxnSpPr/>
          <p:nvPr/>
        </p:nvCxnSpPr>
        <p:spPr>
          <a:xfrm rot="5400000">
            <a:off x="1679555" y="4392619"/>
            <a:ext cx="335758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Fluxograma: atraso 124"/>
          <p:cNvSpPr/>
          <p:nvPr/>
        </p:nvSpPr>
        <p:spPr>
          <a:xfrm>
            <a:off x="5214942" y="3714752"/>
            <a:ext cx="214313" cy="357189"/>
          </a:xfrm>
          <a:prstGeom prst="flowChartDelay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6" name="Fluxograma: atraso 125"/>
          <p:cNvSpPr/>
          <p:nvPr/>
        </p:nvSpPr>
        <p:spPr>
          <a:xfrm>
            <a:off x="5214942" y="4143380"/>
            <a:ext cx="214313" cy="357189"/>
          </a:xfrm>
          <a:prstGeom prst="flowChartDelay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7" name="Fluxograma: atraso 126"/>
          <p:cNvSpPr/>
          <p:nvPr/>
        </p:nvSpPr>
        <p:spPr>
          <a:xfrm>
            <a:off x="5214942" y="4572008"/>
            <a:ext cx="214313" cy="357189"/>
          </a:xfrm>
          <a:prstGeom prst="flowChartDelay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8" name="Fluxograma: atraso 127"/>
          <p:cNvSpPr/>
          <p:nvPr/>
        </p:nvSpPr>
        <p:spPr>
          <a:xfrm>
            <a:off x="5214942" y="2857497"/>
            <a:ext cx="214313" cy="357189"/>
          </a:xfrm>
          <a:prstGeom prst="flowChartDelay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9" name="Oval 128"/>
          <p:cNvSpPr/>
          <p:nvPr/>
        </p:nvSpPr>
        <p:spPr>
          <a:xfrm>
            <a:off x="5429255" y="3000372"/>
            <a:ext cx="71438" cy="714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0" name="Fluxograma: atraso 129"/>
          <p:cNvSpPr/>
          <p:nvPr/>
        </p:nvSpPr>
        <p:spPr>
          <a:xfrm>
            <a:off x="5786447" y="2857496"/>
            <a:ext cx="214313" cy="357189"/>
          </a:xfrm>
          <a:prstGeom prst="flowChartDelay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1" name="Oval 130"/>
          <p:cNvSpPr/>
          <p:nvPr/>
        </p:nvSpPr>
        <p:spPr>
          <a:xfrm>
            <a:off x="6000760" y="3000371"/>
            <a:ext cx="71438" cy="714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2" name="Rectângulo 131"/>
          <p:cNvSpPr/>
          <p:nvPr/>
        </p:nvSpPr>
        <p:spPr>
          <a:xfrm>
            <a:off x="5715008" y="2928934"/>
            <a:ext cx="71438" cy="214314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33" name="Conexão recta 132"/>
          <p:cNvCxnSpPr/>
          <p:nvPr/>
        </p:nvCxnSpPr>
        <p:spPr>
          <a:xfrm>
            <a:off x="6072198" y="3036091"/>
            <a:ext cx="21431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xão recta 136"/>
          <p:cNvCxnSpPr>
            <a:stCxn id="129" idx="6"/>
            <a:endCxn id="132" idx="1"/>
          </p:cNvCxnSpPr>
          <p:nvPr/>
        </p:nvCxnSpPr>
        <p:spPr>
          <a:xfrm>
            <a:off x="5500693" y="3036091"/>
            <a:ext cx="21431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Fluxograma: atraso 139"/>
          <p:cNvSpPr/>
          <p:nvPr/>
        </p:nvSpPr>
        <p:spPr>
          <a:xfrm>
            <a:off x="5214942" y="5000637"/>
            <a:ext cx="214313" cy="357189"/>
          </a:xfrm>
          <a:prstGeom prst="flowChartDelay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1" name="Fluxograma: atraso 140"/>
          <p:cNvSpPr/>
          <p:nvPr/>
        </p:nvSpPr>
        <p:spPr>
          <a:xfrm>
            <a:off x="5214942" y="5429264"/>
            <a:ext cx="214313" cy="357189"/>
          </a:xfrm>
          <a:prstGeom prst="flowChartDelay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2" name="Fluxograma: atraso 141"/>
          <p:cNvSpPr/>
          <p:nvPr/>
        </p:nvSpPr>
        <p:spPr>
          <a:xfrm>
            <a:off x="5214942" y="5857893"/>
            <a:ext cx="214313" cy="357189"/>
          </a:xfrm>
          <a:prstGeom prst="flowChartDelay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3" name="Oval 142"/>
          <p:cNvSpPr/>
          <p:nvPr/>
        </p:nvSpPr>
        <p:spPr>
          <a:xfrm>
            <a:off x="5429256" y="3857628"/>
            <a:ext cx="71438" cy="714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4" name="Oval 143"/>
          <p:cNvSpPr/>
          <p:nvPr/>
        </p:nvSpPr>
        <p:spPr>
          <a:xfrm>
            <a:off x="5429256" y="4286256"/>
            <a:ext cx="71438" cy="714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5" name="Oval 144"/>
          <p:cNvSpPr/>
          <p:nvPr/>
        </p:nvSpPr>
        <p:spPr>
          <a:xfrm>
            <a:off x="5429256" y="4714884"/>
            <a:ext cx="71438" cy="714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6" name="Oval 145"/>
          <p:cNvSpPr/>
          <p:nvPr/>
        </p:nvSpPr>
        <p:spPr>
          <a:xfrm>
            <a:off x="5429256" y="5143512"/>
            <a:ext cx="71438" cy="714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7" name="Oval 146"/>
          <p:cNvSpPr/>
          <p:nvPr/>
        </p:nvSpPr>
        <p:spPr>
          <a:xfrm>
            <a:off x="5429256" y="5572140"/>
            <a:ext cx="71438" cy="714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8" name="Oval 147"/>
          <p:cNvSpPr/>
          <p:nvPr/>
        </p:nvSpPr>
        <p:spPr>
          <a:xfrm>
            <a:off x="5429256" y="6000768"/>
            <a:ext cx="71438" cy="714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53" name="Conexão recta 152"/>
          <p:cNvCxnSpPr/>
          <p:nvPr/>
        </p:nvCxnSpPr>
        <p:spPr>
          <a:xfrm rot="5400000">
            <a:off x="1608117" y="3679033"/>
            <a:ext cx="1928032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exão recta 153"/>
          <p:cNvCxnSpPr/>
          <p:nvPr/>
        </p:nvCxnSpPr>
        <p:spPr>
          <a:xfrm>
            <a:off x="2571736" y="3786190"/>
            <a:ext cx="264320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exão recta 157"/>
          <p:cNvCxnSpPr/>
          <p:nvPr/>
        </p:nvCxnSpPr>
        <p:spPr>
          <a:xfrm>
            <a:off x="3643306" y="3929066"/>
            <a:ext cx="1581160" cy="11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Fluxograma: atraso 160"/>
          <p:cNvSpPr/>
          <p:nvPr/>
        </p:nvSpPr>
        <p:spPr>
          <a:xfrm>
            <a:off x="5786446" y="3500438"/>
            <a:ext cx="214313" cy="357189"/>
          </a:xfrm>
          <a:prstGeom prst="flowChartDelay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2" name="Oval 161"/>
          <p:cNvSpPr/>
          <p:nvPr/>
        </p:nvSpPr>
        <p:spPr>
          <a:xfrm>
            <a:off x="6000760" y="3643314"/>
            <a:ext cx="71438" cy="714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67" name="Conexão recta 166"/>
          <p:cNvCxnSpPr/>
          <p:nvPr/>
        </p:nvCxnSpPr>
        <p:spPr>
          <a:xfrm>
            <a:off x="5572132" y="3786190"/>
            <a:ext cx="21431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exão recta 167"/>
          <p:cNvCxnSpPr/>
          <p:nvPr/>
        </p:nvCxnSpPr>
        <p:spPr>
          <a:xfrm>
            <a:off x="5572132" y="3571876"/>
            <a:ext cx="21431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exão recta 168"/>
          <p:cNvCxnSpPr/>
          <p:nvPr/>
        </p:nvCxnSpPr>
        <p:spPr>
          <a:xfrm rot="5400000">
            <a:off x="5500694" y="3500438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exão recta 171"/>
          <p:cNvCxnSpPr/>
          <p:nvPr/>
        </p:nvCxnSpPr>
        <p:spPr>
          <a:xfrm rot="5400000">
            <a:off x="5501488" y="3856834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exão recta 178"/>
          <p:cNvCxnSpPr/>
          <p:nvPr/>
        </p:nvCxnSpPr>
        <p:spPr>
          <a:xfrm>
            <a:off x="5429256" y="3429000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exão recta 179"/>
          <p:cNvCxnSpPr/>
          <p:nvPr/>
        </p:nvCxnSpPr>
        <p:spPr>
          <a:xfrm>
            <a:off x="5500694" y="3929066"/>
            <a:ext cx="7143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exão recta 186"/>
          <p:cNvCxnSpPr/>
          <p:nvPr/>
        </p:nvCxnSpPr>
        <p:spPr>
          <a:xfrm>
            <a:off x="2571736" y="4213230"/>
            <a:ext cx="264320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exão recta 187"/>
          <p:cNvCxnSpPr/>
          <p:nvPr/>
        </p:nvCxnSpPr>
        <p:spPr>
          <a:xfrm>
            <a:off x="3357554" y="4357694"/>
            <a:ext cx="185738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exão recta 189"/>
          <p:cNvCxnSpPr/>
          <p:nvPr/>
        </p:nvCxnSpPr>
        <p:spPr>
          <a:xfrm>
            <a:off x="4357686" y="4429132"/>
            <a:ext cx="85725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exão recta 197"/>
          <p:cNvCxnSpPr/>
          <p:nvPr/>
        </p:nvCxnSpPr>
        <p:spPr>
          <a:xfrm>
            <a:off x="2571736" y="4641858"/>
            <a:ext cx="264320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exão recta 198"/>
          <p:cNvCxnSpPr/>
          <p:nvPr/>
        </p:nvCxnSpPr>
        <p:spPr>
          <a:xfrm>
            <a:off x="3643306" y="4714884"/>
            <a:ext cx="15716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exão recta 200"/>
          <p:cNvCxnSpPr/>
          <p:nvPr/>
        </p:nvCxnSpPr>
        <p:spPr>
          <a:xfrm>
            <a:off x="4071934" y="4857760"/>
            <a:ext cx="114300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exão recta 201"/>
          <p:cNvCxnSpPr/>
          <p:nvPr/>
        </p:nvCxnSpPr>
        <p:spPr>
          <a:xfrm rot="5400000">
            <a:off x="2358216" y="4428338"/>
            <a:ext cx="342902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exão recta 204"/>
          <p:cNvCxnSpPr/>
          <p:nvPr/>
        </p:nvCxnSpPr>
        <p:spPr>
          <a:xfrm>
            <a:off x="2214546" y="5072074"/>
            <a:ext cx="30003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exão recta 210"/>
          <p:cNvCxnSpPr/>
          <p:nvPr/>
        </p:nvCxnSpPr>
        <p:spPr>
          <a:xfrm>
            <a:off x="2857488" y="5286388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exão recta 212"/>
          <p:cNvCxnSpPr/>
          <p:nvPr/>
        </p:nvCxnSpPr>
        <p:spPr>
          <a:xfrm>
            <a:off x="2857488" y="5500702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exão recta 214"/>
          <p:cNvCxnSpPr/>
          <p:nvPr/>
        </p:nvCxnSpPr>
        <p:spPr>
          <a:xfrm>
            <a:off x="3643306" y="5572140"/>
            <a:ext cx="15716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Conexão recta 216"/>
          <p:cNvCxnSpPr/>
          <p:nvPr/>
        </p:nvCxnSpPr>
        <p:spPr>
          <a:xfrm>
            <a:off x="4357686" y="5715016"/>
            <a:ext cx="857256" cy="11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exão recta 218"/>
          <p:cNvCxnSpPr/>
          <p:nvPr/>
        </p:nvCxnSpPr>
        <p:spPr>
          <a:xfrm>
            <a:off x="1857356" y="5929330"/>
            <a:ext cx="335758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exão recta 220"/>
          <p:cNvCxnSpPr/>
          <p:nvPr/>
        </p:nvCxnSpPr>
        <p:spPr>
          <a:xfrm>
            <a:off x="2857488" y="6000768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exão recta 222"/>
          <p:cNvCxnSpPr/>
          <p:nvPr/>
        </p:nvCxnSpPr>
        <p:spPr>
          <a:xfrm>
            <a:off x="3357554" y="6072206"/>
            <a:ext cx="185738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Conexão recta 224"/>
          <p:cNvCxnSpPr/>
          <p:nvPr/>
        </p:nvCxnSpPr>
        <p:spPr>
          <a:xfrm>
            <a:off x="4071934" y="6143644"/>
            <a:ext cx="114300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Oval 234"/>
          <p:cNvSpPr/>
          <p:nvPr/>
        </p:nvSpPr>
        <p:spPr>
          <a:xfrm>
            <a:off x="6286512" y="5357826"/>
            <a:ext cx="71438" cy="714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9" name="Fluxograma: atraso 238"/>
          <p:cNvSpPr/>
          <p:nvPr/>
        </p:nvSpPr>
        <p:spPr>
          <a:xfrm>
            <a:off x="5214942" y="4143381"/>
            <a:ext cx="214313" cy="357189"/>
          </a:xfrm>
          <a:prstGeom prst="flowChartDelay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0" name="Oval 239"/>
          <p:cNvSpPr/>
          <p:nvPr/>
        </p:nvSpPr>
        <p:spPr>
          <a:xfrm>
            <a:off x="5429255" y="4286256"/>
            <a:ext cx="71438" cy="714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41" name="Conexão recta 240"/>
          <p:cNvCxnSpPr>
            <a:stCxn id="240" idx="6"/>
          </p:cNvCxnSpPr>
          <p:nvPr/>
        </p:nvCxnSpPr>
        <p:spPr>
          <a:xfrm>
            <a:off x="5500693" y="4321975"/>
            <a:ext cx="21431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Fluxograma: atraso 241"/>
          <p:cNvSpPr/>
          <p:nvPr/>
        </p:nvSpPr>
        <p:spPr>
          <a:xfrm>
            <a:off x="5214942" y="4572008"/>
            <a:ext cx="214313" cy="357189"/>
          </a:xfrm>
          <a:prstGeom prst="flowChartDelay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3" name="Oval 242"/>
          <p:cNvSpPr/>
          <p:nvPr/>
        </p:nvSpPr>
        <p:spPr>
          <a:xfrm>
            <a:off x="5429255" y="4714883"/>
            <a:ext cx="71438" cy="714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44" name="Conexão recta 243"/>
          <p:cNvCxnSpPr>
            <a:stCxn id="243" idx="6"/>
          </p:cNvCxnSpPr>
          <p:nvPr/>
        </p:nvCxnSpPr>
        <p:spPr>
          <a:xfrm>
            <a:off x="5500693" y="4750602"/>
            <a:ext cx="21431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Fluxograma: atraso 244"/>
          <p:cNvSpPr/>
          <p:nvPr/>
        </p:nvSpPr>
        <p:spPr>
          <a:xfrm>
            <a:off x="5214942" y="4572009"/>
            <a:ext cx="214313" cy="357189"/>
          </a:xfrm>
          <a:prstGeom prst="flowChartDelay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6" name="Oval 245"/>
          <p:cNvSpPr/>
          <p:nvPr/>
        </p:nvSpPr>
        <p:spPr>
          <a:xfrm>
            <a:off x="5429255" y="4714884"/>
            <a:ext cx="71438" cy="714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47" name="Conexão recta 246"/>
          <p:cNvCxnSpPr>
            <a:stCxn id="246" idx="6"/>
          </p:cNvCxnSpPr>
          <p:nvPr/>
        </p:nvCxnSpPr>
        <p:spPr>
          <a:xfrm>
            <a:off x="5500693" y="4750603"/>
            <a:ext cx="21431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Fluxograma: atraso 247"/>
          <p:cNvSpPr/>
          <p:nvPr/>
        </p:nvSpPr>
        <p:spPr>
          <a:xfrm>
            <a:off x="5214942" y="5000636"/>
            <a:ext cx="214313" cy="357189"/>
          </a:xfrm>
          <a:prstGeom prst="flowChartDelay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9" name="Oval 248"/>
          <p:cNvSpPr/>
          <p:nvPr/>
        </p:nvSpPr>
        <p:spPr>
          <a:xfrm>
            <a:off x="5429255" y="5143511"/>
            <a:ext cx="71438" cy="714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50" name="Conexão recta 249"/>
          <p:cNvCxnSpPr>
            <a:stCxn id="249" idx="6"/>
          </p:cNvCxnSpPr>
          <p:nvPr/>
        </p:nvCxnSpPr>
        <p:spPr>
          <a:xfrm>
            <a:off x="5500693" y="5179230"/>
            <a:ext cx="21431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Fluxograma: atraso 250"/>
          <p:cNvSpPr/>
          <p:nvPr/>
        </p:nvSpPr>
        <p:spPr>
          <a:xfrm>
            <a:off x="5214942" y="5429265"/>
            <a:ext cx="214313" cy="357189"/>
          </a:xfrm>
          <a:prstGeom prst="flowChartDelay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2" name="Oval 251"/>
          <p:cNvSpPr/>
          <p:nvPr/>
        </p:nvSpPr>
        <p:spPr>
          <a:xfrm>
            <a:off x="5429255" y="5572140"/>
            <a:ext cx="71438" cy="714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53" name="Conexão recta 252"/>
          <p:cNvCxnSpPr>
            <a:stCxn id="252" idx="6"/>
          </p:cNvCxnSpPr>
          <p:nvPr/>
        </p:nvCxnSpPr>
        <p:spPr>
          <a:xfrm>
            <a:off x="5500693" y="5607859"/>
            <a:ext cx="21431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Fluxograma: atraso 253"/>
          <p:cNvSpPr/>
          <p:nvPr/>
        </p:nvSpPr>
        <p:spPr>
          <a:xfrm>
            <a:off x="5214942" y="5857893"/>
            <a:ext cx="214313" cy="357189"/>
          </a:xfrm>
          <a:prstGeom prst="flowChartDelay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5" name="Oval 254"/>
          <p:cNvSpPr/>
          <p:nvPr/>
        </p:nvSpPr>
        <p:spPr>
          <a:xfrm>
            <a:off x="5429255" y="6000768"/>
            <a:ext cx="71438" cy="714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56" name="Conexão recta 255"/>
          <p:cNvCxnSpPr>
            <a:stCxn id="255" idx="6"/>
          </p:cNvCxnSpPr>
          <p:nvPr/>
        </p:nvCxnSpPr>
        <p:spPr>
          <a:xfrm>
            <a:off x="5500693" y="6036487"/>
            <a:ext cx="21431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Fluxograma: atraso 256"/>
          <p:cNvSpPr/>
          <p:nvPr/>
        </p:nvSpPr>
        <p:spPr>
          <a:xfrm>
            <a:off x="6072198" y="5214951"/>
            <a:ext cx="214314" cy="428627"/>
          </a:xfrm>
          <a:prstGeom prst="flowChartDelay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8" name="Oval 257"/>
          <p:cNvSpPr/>
          <p:nvPr/>
        </p:nvSpPr>
        <p:spPr>
          <a:xfrm>
            <a:off x="6286511" y="5357826"/>
            <a:ext cx="71438" cy="714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59" name="Conexão recta 258"/>
          <p:cNvCxnSpPr>
            <a:stCxn id="258" idx="6"/>
          </p:cNvCxnSpPr>
          <p:nvPr/>
        </p:nvCxnSpPr>
        <p:spPr>
          <a:xfrm>
            <a:off x="6357949" y="5393545"/>
            <a:ext cx="21431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Fluxograma: atraso 259"/>
          <p:cNvSpPr/>
          <p:nvPr/>
        </p:nvSpPr>
        <p:spPr>
          <a:xfrm>
            <a:off x="5214942" y="3286124"/>
            <a:ext cx="214313" cy="357189"/>
          </a:xfrm>
          <a:prstGeom prst="flowChartDelay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1" name="Oval 260"/>
          <p:cNvSpPr/>
          <p:nvPr/>
        </p:nvSpPr>
        <p:spPr>
          <a:xfrm>
            <a:off x="5429255" y="3428999"/>
            <a:ext cx="71438" cy="714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3" name="Fluxograma: atraso 262"/>
          <p:cNvSpPr/>
          <p:nvPr/>
        </p:nvSpPr>
        <p:spPr>
          <a:xfrm>
            <a:off x="5214942" y="3714752"/>
            <a:ext cx="214313" cy="357189"/>
          </a:xfrm>
          <a:prstGeom prst="flowChartDelay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4" name="Oval 263"/>
          <p:cNvSpPr/>
          <p:nvPr/>
        </p:nvSpPr>
        <p:spPr>
          <a:xfrm>
            <a:off x="5429255" y="3857627"/>
            <a:ext cx="71438" cy="714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76" name="Fluxograma: atraso 275"/>
          <p:cNvSpPr/>
          <p:nvPr/>
        </p:nvSpPr>
        <p:spPr>
          <a:xfrm>
            <a:off x="5786446" y="3500438"/>
            <a:ext cx="214313" cy="357189"/>
          </a:xfrm>
          <a:prstGeom prst="flowChartDelay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77" name="Oval 276"/>
          <p:cNvSpPr/>
          <p:nvPr/>
        </p:nvSpPr>
        <p:spPr>
          <a:xfrm>
            <a:off x="6000759" y="3643313"/>
            <a:ext cx="71438" cy="714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78" name="Conexão recta 277"/>
          <p:cNvCxnSpPr>
            <a:stCxn id="277" idx="6"/>
          </p:cNvCxnSpPr>
          <p:nvPr/>
        </p:nvCxnSpPr>
        <p:spPr>
          <a:xfrm>
            <a:off x="6072197" y="3679032"/>
            <a:ext cx="21431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Conexão recta 278"/>
          <p:cNvCxnSpPr/>
          <p:nvPr/>
        </p:nvCxnSpPr>
        <p:spPr>
          <a:xfrm>
            <a:off x="5929321" y="5284800"/>
            <a:ext cx="142877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Conexão recta 280"/>
          <p:cNvCxnSpPr/>
          <p:nvPr/>
        </p:nvCxnSpPr>
        <p:spPr>
          <a:xfrm>
            <a:off x="5857884" y="5357826"/>
            <a:ext cx="21431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Conexão recta 281"/>
          <p:cNvCxnSpPr/>
          <p:nvPr/>
        </p:nvCxnSpPr>
        <p:spPr>
          <a:xfrm>
            <a:off x="5929322" y="5437200"/>
            <a:ext cx="142877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onexão recta 282"/>
          <p:cNvCxnSpPr/>
          <p:nvPr/>
        </p:nvCxnSpPr>
        <p:spPr>
          <a:xfrm>
            <a:off x="5929322" y="5499114"/>
            <a:ext cx="142877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Conexão recta 283"/>
          <p:cNvCxnSpPr/>
          <p:nvPr/>
        </p:nvCxnSpPr>
        <p:spPr>
          <a:xfrm>
            <a:off x="5929322" y="5570552"/>
            <a:ext cx="142877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Conexão recta 285"/>
          <p:cNvCxnSpPr/>
          <p:nvPr/>
        </p:nvCxnSpPr>
        <p:spPr>
          <a:xfrm rot="5400000" flipH="1" flipV="1">
            <a:off x="5467208" y="4806744"/>
            <a:ext cx="941759" cy="19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Conexão recta 296"/>
          <p:cNvCxnSpPr/>
          <p:nvPr/>
        </p:nvCxnSpPr>
        <p:spPr>
          <a:xfrm rot="5400000" flipH="1" flipV="1">
            <a:off x="5536413" y="5036355"/>
            <a:ext cx="6429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Conexão recta 299"/>
          <p:cNvCxnSpPr/>
          <p:nvPr/>
        </p:nvCxnSpPr>
        <p:spPr>
          <a:xfrm rot="10800000">
            <a:off x="5786446" y="5429264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Conexão recta 302"/>
          <p:cNvCxnSpPr/>
          <p:nvPr/>
        </p:nvCxnSpPr>
        <p:spPr>
          <a:xfrm rot="5400000" flipH="1" flipV="1">
            <a:off x="5679289" y="5322107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Conexão recta 304"/>
          <p:cNvCxnSpPr>
            <a:endCxn id="315" idx="1"/>
          </p:cNvCxnSpPr>
          <p:nvPr/>
        </p:nvCxnSpPr>
        <p:spPr>
          <a:xfrm rot="16200000" flipH="1">
            <a:off x="5698927" y="5804123"/>
            <a:ext cx="471816" cy="9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Conexão recta 306"/>
          <p:cNvCxnSpPr/>
          <p:nvPr/>
        </p:nvCxnSpPr>
        <p:spPr>
          <a:xfrm rot="10800000">
            <a:off x="5786446" y="5500702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Conexão recta 308"/>
          <p:cNvCxnSpPr/>
          <p:nvPr/>
        </p:nvCxnSpPr>
        <p:spPr>
          <a:xfrm rot="5400000">
            <a:off x="5715008" y="5572140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Forma livre 309"/>
          <p:cNvSpPr/>
          <p:nvPr/>
        </p:nvSpPr>
        <p:spPr>
          <a:xfrm>
            <a:off x="5704885" y="4748687"/>
            <a:ext cx="161841" cy="17522"/>
          </a:xfrm>
          <a:custGeom>
            <a:avLst/>
            <a:gdLst>
              <a:gd name="connsiteX0" fmla="*/ 0 w 161841"/>
              <a:gd name="connsiteY0" fmla="*/ 9430 h 17522"/>
              <a:gd name="connsiteX1" fmla="*/ 24276 w 161841"/>
              <a:gd name="connsiteY1" fmla="*/ 17522 h 17522"/>
              <a:gd name="connsiteX2" fmla="*/ 129473 w 161841"/>
              <a:gd name="connsiteY2" fmla="*/ 1338 h 17522"/>
              <a:gd name="connsiteX3" fmla="*/ 161841 w 161841"/>
              <a:gd name="connsiteY3" fmla="*/ 1338 h 17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841" h="17522">
                <a:moveTo>
                  <a:pt x="0" y="9430"/>
                </a:moveTo>
                <a:cubicBezTo>
                  <a:pt x="8092" y="12127"/>
                  <a:pt x="15746" y="17522"/>
                  <a:pt x="24276" y="17522"/>
                </a:cubicBezTo>
                <a:cubicBezTo>
                  <a:pt x="156721" y="17522"/>
                  <a:pt x="51295" y="11110"/>
                  <a:pt x="129473" y="1338"/>
                </a:cubicBezTo>
                <a:cubicBezTo>
                  <a:pt x="140179" y="0"/>
                  <a:pt x="151052" y="1338"/>
                  <a:pt x="161841" y="1338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2" name="Forma livre 311"/>
          <p:cNvSpPr/>
          <p:nvPr/>
        </p:nvSpPr>
        <p:spPr>
          <a:xfrm>
            <a:off x="5785805" y="5178903"/>
            <a:ext cx="0" cy="56644"/>
          </a:xfrm>
          <a:custGeom>
            <a:avLst/>
            <a:gdLst>
              <a:gd name="connsiteX0" fmla="*/ 0 w 0"/>
              <a:gd name="connsiteY0" fmla="*/ 56644 h 56644"/>
              <a:gd name="connsiteX1" fmla="*/ 0 w 0"/>
              <a:gd name="connsiteY1" fmla="*/ 0 h 5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6644">
                <a:moveTo>
                  <a:pt x="0" y="56644"/>
                </a:moveTo>
                <a:lnTo>
                  <a:pt x="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3" name="Forma livre 312"/>
          <p:cNvSpPr/>
          <p:nvPr/>
        </p:nvSpPr>
        <p:spPr>
          <a:xfrm>
            <a:off x="5712977" y="5186995"/>
            <a:ext cx="80920" cy="0"/>
          </a:xfrm>
          <a:custGeom>
            <a:avLst/>
            <a:gdLst>
              <a:gd name="connsiteX0" fmla="*/ 0 w 80920"/>
              <a:gd name="connsiteY0" fmla="*/ 0 h 0"/>
              <a:gd name="connsiteX1" fmla="*/ 80920 w 8092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0920">
                <a:moveTo>
                  <a:pt x="0" y="0"/>
                </a:moveTo>
                <a:lnTo>
                  <a:pt x="8092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4" name="Forma livre 313"/>
          <p:cNvSpPr/>
          <p:nvPr/>
        </p:nvSpPr>
        <p:spPr>
          <a:xfrm>
            <a:off x="5729161" y="5615873"/>
            <a:ext cx="80920" cy="0"/>
          </a:xfrm>
          <a:custGeom>
            <a:avLst/>
            <a:gdLst>
              <a:gd name="connsiteX0" fmla="*/ 0 w 80920"/>
              <a:gd name="connsiteY0" fmla="*/ 0 h 0"/>
              <a:gd name="connsiteX1" fmla="*/ 80920 w 8092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0920">
                <a:moveTo>
                  <a:pt x="0" y="0"/>
                </a:moveTo>
                <a:lnTo>
                  <a:pt x="8092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5" name="Forma livre 314"/>
          <p:cNvSpPr/>
          <p:nvPr/>
        </p:nvSpPr>
        <p:spPr>
          <a:xfrm>
            <a:off x="5712977" y="6044750"/>
            <a:ext cx="226577" cy="0"/>
          </a:xfrm>
          <a:custGeom>
            <a:avLst/>
            <a:gdLst>
              <a:gd name="connsiteX0" fmla="*/ 0 w 226577"/>
              <a:gd name="connsiteY0" fmla="*/ 0 h 0"/>
              <a:gd name="connsiteX1" fmla="*/ 226577 w 226577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6577">
                <a:moveTo>
                  <a:pt x="0" y="0"/>
                </a:moveTo>
                <a:lnTo>
                  <a:pt x="226577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9" name="Rectângulo 318"/>
          <p:cNvSpPr/>
          <p:nvPr/>
        </p:nvSpPr>
        <p:spPr>
          <a:xfrm>
            <a:off x="6286512" y="2857496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 smtClean="0"/>
              <a:t>Z</a:t>
            </a:r>
            <a:r>
              <a:rPr lang="pt-PT" baseline="-25000" dirty="0" smtClean="0">
                <a:latin typeface="Maiandra GD" pitchFamily="34" charset="0"/>
              </a:rPr>
              <a:t> 1</a:t>
            </a:r>
            <a:r>
              <a:rPr lang="pt-PT" dirty="0" smtClean="0"/>
              <a:t> </a:t>
            </a:r>
            <a:endParaRPr lang="pt-PT" dirty="0"/>
          </a:p>
        </p:txBody>
      </p:sp>
      <p:sp>
        <p:nvSpPr>
          <p:cNvPr id="320" name="Rectângulo 319"/>
          <p:cNvSpPr/>
          <p:nvPr/>
        </p:nvSpPr>
        <p:spPr>
          <a:xfrm>
            <a:off x="6286512" y="3429000"/>
            <a:ext cx="478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 smtClean="0"/>
              <a:t>Z</a:t>
            </a:r>
            <a:r>
              <a:rPr lang="pt-PT" baseline="-25000" dirty="0" smtClean="0">
                <a:latin typeface="Maiandra GD" pitchFamily="34" charset="0"/>
              </a:rPr>
              <a:t> 2</a:t>
            </a:r>
            <a:r>
              <a:rPr lang="pt-PT" dirty="0" smtClean="0"/>
              <a:t> </a:t>
            </a:r>
            <a:endParaRPr lang="pt-PT" dirty="0"/>
          </a:p>
        </p:txBody>
      </p:sp>
      <p:sp>
        <p:nvSpPr>
          <p:cNvPr id="321" name="Forma livre 320"/>
          <p:cNvSpPr/>
          <p:nvPr/>
        </p:nvSpPr>
        <p:spPr>
          <a:xfrm>
            <a:off x="5711252" y="4260193"/>
            <a:ext cx="259731" cy="116935"/>
          </a:xfrm>
          <a:custGeom>
            <a:avLst/>
            <a:gdLst>
              <a:gd name="connsiteX0" fmla="*/ 0 w 259731"/>
              <a:gd name="connsiteY0" fmla="*/ 56974 h 116935"/>
              <a:gd name="connsiteX1" fmla="*/ 89941 w 259731"/>
              <a:gd name="connsiteY1" fmla="*/ 71964 h 116935"/>
              <a:gd name="connsiteX2" fmla="*/ 239843 w 259731"/>
              <a:gd name="connsiteY2" fmla="*/ 116935 h 116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731" h="116935">
                <a:moveTo>
                  <a:pt x="0" y="56974"/>
                </a:moveTo>
                <a:cubicBezTo>
                  <a:pt x="29980" y="61971"/>
                  <a:pt x="59547" y="71964"/>
                  <a:pt x="89941" y="71964"/>
                </a:cubicBezTo>
                <a:cubicBezTo>
                  <a:pt x="259731" y="71964"/>
                  <a:pt x="239843" y="0"/>
                  <a:pt x="239843" y="11693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22" name="Rectângulo 321"/>
          <p:cNvSpPr/>
          <p:nvPr/>
        </p:nvSpPr>
        <p:spPr>
          <a:xfrm>
            <a:off x="6286512" y="2571744"/>
            <a:ext cx="381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 smtClean="0"/>
              <a:t>Z</a:t>
            </a:r>
            <a:r>
              <a:rPr lang="pt-PT" baseline="-25000" dirty="0" smtClean="0">
                <a:latin typeface="Maiandra GD" pitchFamily="34" charset="0"/>
              </a:rPr>
              <a:t>0</a:t>
            </a:r>
            <a:endParaRPr lang="pt-PT" dirty="0"/>
          </a:p>
        </p:txBody>
      </p:sp>
      <p:sp>
        <p:nvSpPr>
          <p:cNvPr id="323" name="Rectângulo 322"/>
          <p:cNvSpPr/>
          <p:nvPr/>
        </p:nvSpPr>
        <p:spPr>
          <a:xfrm>
            <a:off x="6500826" y="5214950"/>
            <a:ext cx="478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 smtClean="0"/>
              <a:t>Z</a:t>
            </a:r>
            <a:r>
              <a:rPr lang="pt-PT" baseline="-25000" dirty="0" smtClean="0">
                <a:latin typeface="Maiandra GD" pitchFamily="34" charset="0"/>
              </a:rPr>
              <a:t> 3</a:t>
            </a:r>
            <a:r>
              <a:rPr lang="pt-PT" dirty="0" smtClean="0"/>
              <a:t> </a:t>
            </a:r>
            <a:endParaRPr lang="pt-PT" dirty="0"/>
          </a:p>
        </p:txBody>
      </p:sp>
      <p:sp>
        <p:nvSpPr>
          <p:cNvPr id="139" name="Rectângulo 138"/>
          <p:cNvSpPr/>
          <p:nvPr/>
        </p:nvSpPr>
        <p:spPr>
          <a:xfrm>
            <a:off x="1785918" y="2214554"/>
            <a:ext cx="142876" cy="71438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0" name="Rectângulo 149"/>
          <p:cNvSpPr/>
          <p:nvPr/>
        </p:nvSpPr>
        <p:spPr>
          <a:xfrm>
            <a:off x="2500298" y="2285992"/>
            <a:ext cx="142876" cy="71438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2" name="Rectângulo 151"/>
          <p:cNvSpPr/>
          <p:nvPr/>
        </p:nvSpPr>
        <p:spPr>
          <a:xfrm>
            <a:off x="3286116" y="2285992"/>
            <a:ext cx="142876" cy="71438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6" name="Rectângulo 155"/>
          <p:cNvSpPr/>
          <p:nvPr/>
        </p:nvSpPr>
        <p:spPr>
          <a:xfrm>
            <a:off x="4000496" y="2285992"/>
            <a:ext cx="142876" cy="71438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214290"/>
            <a:ext cx="8858280" cy="785818"/>
          </a:xfrm>
          <a:prstGeom prst="rect">
            <a:avLst/>
          </a:prstGeom>
          <a:solidFill>
            <a:srgbClr val="DBE5F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1027" name="Oval 3"/>
          <p:cNvSpPr>
            <a:spLocks noChangeArrowheads="1"/>
          </p:cNvSpPr>
          <p:nvPr/>
        </p:nvSpPr>
        <p:spPr bwMode="auto">
          <a:xfrm>
            <a:off x="8694777" y="-209561"/>
            <a:ext cx="735007" cy="1638297"/>
          </a:xfrm>
          <a:prstGeom prst="ellipse">
            <a:avLst/>
          </a:prstGeom>
          <a:solidFill>
            <a:srgbClr val="DBE5F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6" name="CaixaDeTexto 5"/>
          <p:cNvSpPr txBox="1"/>
          <p:nvPr/>
        </p:nvSpPr>
        <p:spPr>
          <a:xfrm>
            <a:off x="2143108" y="457122"/>
            <a:ext cx="4786346" cy="400110"/>
          </a:xfrm>
          <a:prstGeom prst="rect">
            <a:avLst/>
          </a:prstGeom>
          <a:noFill/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B w="152400" h="50800" prst="softRound"/>
          </a:sp3d>
        </p:spPr>
        <p:txBody>
          <a:bodyPr wrap="square" rtlCol="0">
            <a:spAutoFit/>
          </a:bodyPr>
          <a:lstStyle/>
          <a:p>
            <a:r>
              <a:rPr lang="pt-PT" sz="2000" b="1" dirty="0" smtClean="0">
                <a:latin typeface="Maiandra GD" pitchFamily="34" charset="0"/>
              </a:rPr>
              <a:t>I.1. OS CIRCUITOS SOMADORES</a:t>
            </a:r>
            <a:endParaRPr lang="pt-PT" sz="2000" b="1" dirty="0">
              <a:latin typeface="Maiandra GD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85786" y="1148065"/>
            <a:ext cx="785818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dirty="0" smtClean="0">
                <a:solidFill>
                  <a:schemeClr val="accent1"/>
                </a:solidFill>
                <a:latin typeface="Maiandra GD" pitchFamily="34" charset="0"/>
              </a:rPr>
              <a:t>Circuitos </a:t>
            </a:r>
            <a:r>
              <a:rPr lang="pt-PT" sz="1600" dirty="0" err="1" smtClean="0">
                <a:solidFill>
                  <a:schemeClr val="accent1"/>
                </a:solidFill>
                <a:latin typeface="Maiandra GD" pitchFamily="34" charset="0"/>
              </a:rPr>
              <a:t>somadores</a:t>
            </a:r>
            <a:r>
              <a:rPr lang="pt-PT" sz="1600" dirty="0" smtClean="0">
                <a:solidFill>
                  <a:schemeClr val="accent1"/>
                </a:solidFill>
                <a:latin typeface="Maiandra GD" pitchFamily="34" charset="0"/>
              </a:rPr>
              <a:t> </a:t>
            </a:r>
            <a:r>
              <a:rPr lang="pt-PT" sz="1600" dirty="0" smtClean="0">
                <a:latin typeface="Maiandra GD" pitchFamily="34" charset="0"/>
              </a:rPr>
              <a:t>– são circuitos lógicos capazes de realizar a operação de adição em binário de um ou mais bits de acordo com as seguintes regras:</a:t>
            </a:r>
          </a:p>
          <a:p>
            <a:pPr algn="just">
              <a:buFont typeface="Arial" pitchFamily="34" charset="0"/>
              <a:buChar char="•"/>
            </a:pPr>
            <a:r>
              <a:rPr lang="pt-PT" sz="1600" dirty="0">
                <a:latin typeface="Maiandra GD" pitchFamily="34" charset="0"/>
              </a:rPr>
              <a:t> </a:t>
            </a:r>
            <a:r>
              <a:rPr lang="pt-PT" sz="1600" dirty="0" smtClean="0">
                <a:latin typeface="Maiandra GD" pitchFamily="34" charset="0"/>
              </a:rPr>
              <a:t>0+0=0, com transporte 0;</a:t>
            </a:r>
          </a:p>
          <a:p>
            <a:pPr algn="just">
              <a:buFont typeface="Arial" pitchFamily="34" charset="0"/>
              <a:buChar char="•"/>
            </a:pPr>
            <a:r>
              <a:rPr lang="pt-PT" sz="1600" dirty="0" smtClean="0">
                <a:latin typeface="Maiandra GD" pitchFamily="34" charset="0"/>
              </a:rPr>
              <a:t> 0+1=1, com transporte 0;</a:t>
            </a:r>
          </a:p>
          <a:p>
            <a:pPr algn="just">
              <a:buFont typeface="Arial" pitchFamily="34" charset="0"/>
              <a:buChar char="•"/>
            </a:pPr>
            <a:r>
              <a:rPr lang="pt-PT" sz="1600" dirty="0" smtClean="0">
                <a:latin typeface="Maiandra GD" pitchFamily="34" charset="0"/>
              </a:rPr>
              <a:t> 1+0=1, com transporte 0;</a:t>
            </a:r>
          </a:p>
          <a:p>
            <a:pPr algn="just">
              <a:buFont typeface="Arial" pitchFamily="34" charset="0"/>
              <a:buChar char="•"/>
            </a:pPr>
            <a:r>
              <a:rPr lang="pt-PT" sz="1600" dirty="0" smtClean="0">
                <a:latin typeface="Maiandra GD" pitchFamily="34" charset="0"/>
              </a:rPr>
              <a:t> 1+1=0, com transporte 1;</a:t>
            </a:r>
          </a:p>
          <a:p>
            <a:pPr algn="just">
              <a:buFont typeface="Arial" pitchFamily="34" charset="0"/>
              <a:buChar char="•"/>
            </a:pPr>
            <a:r>
              <a:rPr lang="pt-PT" sz="1600" dirty="0" smtClean="0">
                <a:latin typeface="Maiandra GD" pitchFamily="34" charset="0"/>
              </a:rPr>
              <a:t> 1+1+1=1, com transporte 1;</a:t>
            </a:r>
          </a:p>
          <a:p>
            <a:pPr algn="just"/>
            <a:endParaRPr lang="pt-PT" dirty="0" smtClean="0">
              <a:latin typeface="Maiandra GD" pitchFamily="34" charset="0"/>
            </a:endParaRPr>
          </a:p>
          <a:p>
            <a:pPr algn="just"/>
            <a:endParaRPr lang="pt-PT" dirty="0">
              <a:latin typeface="Maiandra GD" pitchFamily="34" charset="0"/>
            </a:endParaRPr>
          </a:p>
          <a:p>
            <a:pPr algn="just"/>
            <a:endParaRPr lang="pt-PT" dirty="0" smtClean="0">
              <a:latin typeface="Maiandra GD" pitchFamily="34" charset="0"/>
            </a:endParaRPr>
          </a:p>
          <a:p>
            <a:pPr algn="just"/>
            <a:endParaRPr lang="pt-PT" dirty="0">
              <a:latin typeface="Maiandra GD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000100" y="3612253"/>
            <a:ext cx="7286676" cy="203132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pt-PT" b="1" dirty="0" smtClean="0">
              <a:solidFill>
                <a:schemeClr val="accent1"/>
              </a:solidFill>
              <a:latin typeface="Maiandra GD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pt-PT" dirty="0" err="1" smtClean="0">
                <a:latin typeface="Maiandra GD" pitchFamily="34" charset="0"/>
              </a:rPr>
              <a:t>Semi-somador</a:t>
            </a:r>
            <a:endParaRPr lang="pt-PT" dirty="0" smtClean="0">
              <a:latin typeface="Maiandra GD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pt-PT" dirty="0" err="1" smtClean="0">
                <a:latin typeface="Maiandra GD" pitchFamily="34" charset="0"/>
              </a:rPr>
              <a:t>Somador</a:t>
            </a:r>
            <a:r>
              <a:rPr lang="pt-PT" dirty="0" smtClean="0">
                <a:latin typeface="Maiandra GD" pitchFamily="34" charset="0"/>
              </a:rPr>
              <a:t> completo</a:t>
            </a:r>
          </a:p>
          <a:p>
            <a:pPr>
              <a:buFont typeface="Wingdings" pitchFamily="2" charset="2"/>
              <a:buChar char="q"/>
            </a:pPr>
            <a:r>
              <a:rPr lang="pt-PT" dirty="0" err="1" smtClean="0">
                <a:latin typeface="Maiandra GD" pitchFamily="34" charset="0"/>
              </a:rPr>
              <a:t>Somador</a:t>
            </a:r>
            <a:r>
              <a:rPr lang="pt-PT" dirty="0" err="1">
                <a:latin typeface="Maiandra GD" pitchFamily="34" charset="0"/>
              </a:rPr>
              <a:t>-</a:t>
            </a:r>
            <a:r>
              <a:rPr lang="pt-PT" dirty="0" err="1" smtClean="0">
                <a:latin typeface="Maiandra GD" pitchFamily="34" charset="0"/>
              </a:rPr>
              <a:t>paralelo</a:t>
            </a:r>
            <a:endParaRPr lang="pt-PT" dirty="0" smtClean="0">
              <a:latin typeface="Maiandra GD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pt-PT" dirty="0" err="1" smtClean="0">
                <a:latin typeface="Maiandra GD" pitchFamily="34" charset="0"/>
              </a:rPr>
              <a:t>Somador-subtrator</a:t>
            </a:r>
            <a:endParaRPr lang="pt-PT" dirty="0" smtClean="0">
              <a:latin typeface="Maiandra GD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pt-PT" dirty="0" err="1" smtClean="0">
                <a:latin typeface="Maiandra GD" pitchFamily="34" charset="0"/>
              </a:rPr>
              <a:t>Somador</a:t>
            </a:r>
            <a:r>
              <a:rPr lang="pt-PT" dirty="0" smtClean="0">
                <a:latin typeface="Maiandra GD" pitchFamily="34" charset="0"/>
              </a:rPr>
              <a:t> de DCB-8421</a:t>
            </a:r>
          </a:p>
          <a:p>
            <a:endParaRPr lang="pt-PT" dirty="0"/>
          </a:p>
        </p:txBody>
      </p:sp>
      <p:sp>
        <p:nvSpPr>
          <p:cNvPr id="9" name="Rectângulo arredondado 8"/>
          <p:cNvSpPr/>
          <p:nvPr/>
        </p:nvSpPr>
        <p:spPr>
          <a:xfrm>
            <a:off x="1000100" y="3183625"/>
            <a:ext cx="2428892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smtClean="0">
                <a:solidFill>
                  <a:schemeClr val="bg1"/>
                </a:solidFill>
                <a:latin typeface="Maiandra GD" pitchFamily="34" charset="0"/>
              </a:rPr>
              <a:t>Classificação: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214290"/>
            <a:ext cx="8858280" cy="785818"/>
          </a:xfrm>
          <a:prstGeom prst="rect">
            <a:avLst/>
          </a:prstGeom>
          <a:solidFill>
            <a:srgbClr val="DBE5F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1027" name="Oval 3"/>
          <p:cNvSpPr>
            <a:spLocks noChangeArrowheads="1"/>
          </p:cNvSpPr>
          <p:nvPr/>
        </p:nvSpPr>
        <p:spPr bwMode="auto">
          <a:xfrm>
            <a:off x="8694777" y="-209561"/>
            <a:ext cx="735007" cy="1638297"/>
          </a:xfrm>
          <a:prstGeom prst="ellipse">
            <a:avLst/>
          </a:prstGeom>
          <a:solidFill>
            <a:srgbClr val="DBE5F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7" name="CaixaDeTexto 6"/>
          <p:cNvSpPr txBox="1"/>
          <p:nvPr/>
        </p:nvSpPr>
        <p:spPr>
          <a:xfrm>
            <a:off x="785786" y="1148065"/>
            <a:ext cx="7858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PT" dirty="0" smtClean="0">
              <a:latin typeface="Maiandra GD" pitchFamily="34" charset="0"/>
            </a:endParaRPr>
          </a:p>
          <a:p>
            <a:pPr algn="just"/>
            <a:endParaRPr lang="pt-PT" dirty="0">
              <a:latin typeface="Maiandra GD" pitchFamily="34" charset="0"/>
            </a:endParaRPr>
          </a:p>
          <a:p>
            <a:pPr algn="just"/>
            <a:endParaRPr lang="pt-PT" dirty="0" smtClean="0">
              <a:latin typeface="Maiandra GD" pitchFamily="34" charset="0"/>
            </a:endParaRPr>
          </a:p>
          <a:p>
            <a:pPr algn="just"/>
            <a:endParaRPr lang="pt-PT" dirty="0">
              <a:latin typeface="Maiandra GD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28662" y="1428737"/>
            <a:ext cx="7072362" cy="45858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just"/>
            <a:r>
              <a:rPr lang="pt-PT" dirty="0" smtClean="0">
                <a:latin typeface="Maiandra GD" pitchFamily="34" charset="0"/>
              </a:rPr>
              <a:t>2- Implementação com DMUX e portas NAND:</a:t>
            </a:r>
          </a:p>
          <a:p>
            <a:pPr marL="342900" indent="-342900" algn="just">
              <a:buAutoNum type="alphaLcParenR"/>
            </a:pPr>
            <a:r>
              <a:rPr lang="pt-PT" dirty="0" smtClean="0">
                <a:latin typeface="Maiandra GD" pitchFamily="34" charset="0"/>
              </a:rPr>
              <a:t>Transformemos as expressões para a forma canónica disjuntiva, a partir do mapa de </a:t>
            </a:r>
            <a:r>
              <a:rPr lang="pt-PT" dirty="0" err="1" smtClean="0">
                <a:latin typeface="Maiandra GD" pitchFamily="34" charset="0"/>
              </a:rPr>
              <a:t>Karnaugh</a:t>
            </a:r>
            <a:r>
              <a:rPr lang="pt-PT" dirty="0" smtClean="0">
                <a:latin typeface="Maiandra GD" pitchFamily="34" charset="0"/>
              </a:rPr>
              <a:t> ou da </a:t>
            </a:r>
            <a:r>
              <a:rPr lang="pt-PT" dirty="0" err="1" smtClean="0">
                <a:latin typeface="Maiandra GD" pitchFamily="34" charset="0"/>
              </a:rPr>
              <a:t>tabela-de-verdade</a:t>
            </a:r>
            <a:r>
              <a:rPr lang="pt-PT" dirty="0" smtClean="0">
                <a:latin typeface="Maiandra GD" pitchFamily="34" charset="0"/>
              </a:rPr>
              <a:t>.</a:t>
            </a:r>
          </a:p>
          <a:p>
            <a:pPr marL="800100" lvl="1" indent="-342900" algn="just"/>
            <a:r>
              <a:rPr lang="pt-PT" dirty="0" smtClean="0"/>
              <a:t>Z</a:t>
            </a:r>
            <a:r>
              <a:rPr lang="pt-PT" baseline="-25000" dirty="0" smtClean="0">
                <a:latin typeface="Maiandra GD" pitchFamily="34" charset="0"/>
              </a:rPr>
              <a:t> 0</a:t>
            </a:r>
            <a:r>
              <a:rPr lang="pt-PT" dirty="0" smtClean="0"/>
              <a:t> = P</a:t>
            </a:r>
            <a:r>
              <a:rPr lang="pt-PT" baseline="-25000" dirty="0" smtClean="0">
                <a:latin typeface="Maiandra GD" pitchFamily="34" charset="0"/>
              </a:rPr>
              <a:t>12</a:t>
            </a:r>
            <a:r>
              <a:rPr lang="pt-PT" dirty="0" smtClean="0">
                <a:latin typeface="Maiandra GD" pitchFamily="34" charset="0"/>
              </a:rPr>
              <a:t> </a:t>
            </a:r>
            <a:r>
              <a:rPr lang="pt-PT" dirty="0" smtClean="0"/>
              <a:t>+ P</a:t>
            </a:r>
            <a:r>
              <a:rPr lang="pt-PT" baseline="-25000" dirty="0" smtClean="0">
                <a:latin typeface="Maiandra GD" pitchFamily="34" charset="0"/>
              </a:rPr>
              <a:t>13</a:t>
            </a:r>
          </a:p>
          <a:p>
            <a:pPr marL="800100" lvl="1" indent="-342900" algn="just"/>
            <a:r>
              <a:rPr lang="pt-PT" dirty="0" smtClean="0"/>
              <a:t>Z</a:t>
            </a:r>
            <a:r>
              <a:rPr lang="pt-PT" baseline="-25000" dirty="0" smtClean="0">
                <a:latin typeface="Maiandra GD" pitchFamily="34" charset="0"/>
              </a:rPr>
              <a:t> 1</a:t>
            </a:r>
            <a:r>
              <a:rPr lang="pt-PT" dirty="0" smtClean="0"/>
              <a:t>= P</a:t>
            </a:r>
            <a:r>
              <a:rPr lang="pt-PT" baseline="-25000" dirty="0" smtClean="0">
                <a:latin typeface="Maiandra GD" pitchFamily="34" charset="0"/>
              </a:rPr>
              <a:t>4</a:t>
            </a:r>
            <a:r>
              <a:rPr lang="pt-PT" dirty="0" smtClean="0">
                <a:latin typeface="Maiandra GD" pitchFamily="34" charset="0"/>
              </a:rPr>
              <a:t> </a:t>
            </a:r>
            <a:r>
              <a:rPr lang="pt-PT" dirty="0" smtClean="0"/>
              <a:t>+ P</a:t>
            </a:r>
            <a:r>
              <a:rPr lang="pt-PT" baseline="-25000" dirty="0" smtClean="0">
                <a:latin typeface="Maiandra GD" pitchFamily="34" charset="0"/>
              </a:rPr>
              <a:t>5 </a:t>
            </a:r>
            <a:r>
              <a:rPr lang="pt-PT" dirty="0" smtClean="0"/>
              <a:t>+ P</a:t>
            </a:r>
            <a:r>
              <a:rPr lang="pt-PT" baseline="-25000" dirty="0" smtClean="0">
                <a:latin typeface="Maiandra GD" pitchFamily="34" charset="0"/>
              </a:rPr>
              <a:t>6</a:t>
            </a:r>
            <a:r>
              <a:rPr lang="pt-PT" dirty="0" smtClean="0"/>
              <a:t> + P</a:t>
            </a:r>
            <a:r>
              <a:rPr lang="pt-PT" baseline="-25000" dirty="0" smtClean="0">
                <a:latin typeface="Maiandra GD" pitchFamily="34" charset="0"/>
              </a:rPr>
              <a:t>7</a:t>
            </a:r>
          </a:p>
          <a:p>
            <a:pPr marL="800100" lvl="1" indent="-342900" algn="just"/>
            <a:r>
              <a:rPr lang="pt-PT" dirty="0" smtClean="0"/>
              <a:t>Z</a:t>
            </a:r>
            <a:r>
              <a:rPr lang="pt-PT" baseline="-25000" dirty="0" smtClean="0">
                <a:latin typeface="Maiandra GD" pitchFamily="34" charset="0"/>
              </a:rPr>
              <a:t> 2</a:t>
            </a:r>
            <a:r>
              <a:rPr lang="pt-PT" dirty="0" smtClean="0"/>
              <a:t>= P</a:t>
            </a:r>
            <a:r>
              <a:rPr lang="pt-PT" baseline="-25000" dirty="0" smtClean="0">
                <a:latin typeface="Maiandra GD" pitchFamily="34" charset="0"/>
              </a:rPr>
              <a:t>2</a:t>
            </a:r>
            <a:r>
              <a:rPr lang="pt-PT" dirty="0" smtClean="0">
                <a:latin typeface="Maiandra GD" pitchFamily="34" charset="0"/>
              </a:rPr>
              <a:t> </a:t>
            </a:r>
            <a:r>
              <a:rPr lang="pt-PT" dirty="0" smtClean="0"/>
              <a:t>+ P</a:t>
            </a:r>
            <a:r>
              <a:rPr lang="pt-PT" baseline="-25000" dirty="0" smtClean="0">
                <a:latin typeface="Maiandra GD" pitchFamily="34" charset="0"/>
              </a:rPr>
              <a:t>3 </a:t>
            </a:r>
            <a:r>
              <a:rPr lang="pt-PT" dirty="0" smtClean="0"/>
              <a:t>+ P</a:t>
            </a:r>
            <a:r>
              <a:rPr lang="pt-PT" baseline="-25000" dirty="0" smtClean="0">
                <a:latin typeface="Maiandra GD" pitchFamily="34" charset="0"/>
              </a:rPr>
              <a:t>4</a:t>
            </a:r>
            <a:r>
              <a:rPr lang="pt-PT" dirty="0" smtClean="0"/>
              <a:t> + P</a:t>
            </a:r>
            <a:r>
              <a:rPr lang="pt-PT" baseline="-25000" dirty="0" smtClean="0">
                <a:latin typeface="Maiandra GD" pitchFamily="34" charset="0"/>
              </a:rPr>
              <a:t>5</a:t>
            </a:r>
          </a:p>
          <a:p>
            <a:pPr marL="800100" lvl="1" indent="-342900" algn="just"/>
            <a:r>
              <a:rPr lang="pt-PT" dirty="0" smtClean="0"/>
              <a:t>Z</a:t>
            </a:r>
            <a:r>
              <a:rPr lang="pt-PT" baseline="-25000" dirty="0" smtClean="0">
                <a:latin typeface="Maiandra GD" pitchFamily="34" charset="0"/>
              </a:rPr>
              <a:t> 3</a:t>
            </a:r>
            <a:r>
              <a:rPr lang="pt-PT" dirty="0" smtClean="0"/>
              <a:t>= P</a:t>
            </a:r>
            <a:r>
              <a:rPr lang="pt-PT" baseline="-25000" dirty="0" smtClean="0">
                <a:latin typeface="Maiandra GD" pitchFamily="34" charset="0"/>
              </a:rPr>
              <a:t>1</a:t>
            </a:r>
            <a:r>
              <a:rPr lang="pt-PT" dirty="0" smtClean="0">
                <a:latin typeface="Maiandra GD" pitchFamily="34" charset="0"/>
              </a:rPr>
              <a:t> </a:t>
            </a:r>
            <a:r>
              <a:rPr lang="pt-PT" dirty="0" smtClean="0"/>
              <a:t>+ P</a:t>
            </a:r>
            <a:r>
              <a:rPr lang="pt-PT" baseline="-25000" dirty="0" smtClean="0">
                <a:latin typeface="Maiandra GD" pitchFamily="34" charset="0"/>
              </a:rPr>
              <a:t>2 </a:t>
            </a:r>
            <a:r>
              <a:rPr lang="pt-PT" dirty="0" smtClean="0"/>
              <a:t>+ P</a:t>
            </a:r>
            <a:r>
              <a:rPr lang="pt-PT" baseline="-25000" dirty="0" smtClean="0">
                <a:latin typeface="Maiandra GD" pitchFamily="34" charset="0"/>
              </a:rPr>
              <a:t>4</a:t>
            </a:r>
            <a:r>
              <a:rPr lang="pt-PT" dirty="0" smtClean="0"/>
              <a:t> + P</a:t>
            </a:r>
            <a:r>
              <a:rPr lang="pt-PT" baseline="-25000" dirty="0" smtClean="0">
                <a:latin typeface="Maiandra GD" pitchFamily="34" charset="0"/>
              </a:rPr>
              <a:t>7</a:t>
            </a:r>
            <a:r>
              <a:rPr lang="pt-PT" dirty="0" smtClean="0"/>
              <a:t> + P</a:t>
            </a:r>
            <a:r>
              <a:rPr lang="pt-PT" baseline="-25000" dirty="0" smtClean="0">
                <a:latin typeface="Maiandra GD" pitchFamily="34" charset="0"/>
              </a:rPr>
              <a:t>13</a:t>
            </a:r>
          </a:p>
          <a:p>
            <a:pPr marL="800100" lvl="1" indent="-342900" algn="just"/>
            <a:endParaRPr lang="pt-PT" dirty="0" smtClean="0">
              <a:latin typeface="Maiandra GD" pitchFamily="34" charset="0"/>
            </a:endParaRPr>
          </a:p>
          <a:p>
            <a:pPr marL="342900" indent="-342900" algn="just">
              <a:buAutoNum type="alphaLcParenR"/>
            </a:pPr>
            <a:r>
              <a:rPr lang="pt-PT" dirty="0" smtClean="0">
                <a:latin typeface="Maiandra GD" pitchFamily="34" charset="0"/>
              </a:rPr>
              <a:t>Transformemos pela operação primitiva NAND:</a:t>
            </a:r>
          </a:p>
          <a:p>
            <a:pPr marL="800100" lvl="1" indent="-342900" algn="just"/>
            <a:endParaRPr lang="pt-PT" dirty="0" smtClean="0">
              <a:latin typeface="Maiandra GD" pitchFamily="34" charset="0"/>
            </a:endParaRPr>
          </a:p>
          <a:p>
            <a:pPr marL="342900" indent="-342900" algn="just">
              <a:buAutoNum type="alphaLcParenR"/>
            </a:pPr>
            <a:endParaRPr lang="pt-PT" sz="1600" dirty="0" smtClean="0">
              <a:latin typeface="Maiandra GD" pitchFamily="34" charset="0"/>
            </a:endParaRPr>
          </a:p>
          <a:p>
            <a:pPr marL="342900" indent="-342900" algn="just">
              <a:buAutoNum type="alphaLcParenR"/>
            </a:pPr>
            <a:endParaRPr lang="pt-PT" sz="1600" dirty="0" smtClean="0">
              <a:latin typeface="Maiandra GD" pitchFamily="34" charset="0"/>
            </a:endParaRPr>
          </a:p>
          <a:p>
            <a:pPr marL="342900" indent="-342900" algn="just">
              <a:buAutoNum type="alphaLcParenR"/>
            </a:pPr>
            <a:endParaRPr lang="pt-PT" sz="1600" dirty="0" smtClean="0">
              <a:latin typeface="Maiandra GD" pitchFamily="34" charset="0"/>
            </a:endParaRPr>
          </a:p>
          <a:p>
            <a:pPr marL="342900" indent="-342900" algn="just">
              <a:buAutoNum type="alphaLcParenR"/>
            </a:pPr>
            <a:endParaRPr lang="pt-PT" sz="1600" dirty="0" smtClean="0">
              <a:latin typeface="Maiandra GD" pitchFamily="34" charset="0"/>
            </a:endParaRPr>
          </a:p>
          <a:p>
            <a:pPr marL="342900" indent="-342900" algn="just">
              <a:buAutoNum type="alphaLcParenR"/>
            </a:pPr>
            <a:endParaRPr lang="pt-PT" sz="1600" dirty="0" smtClean="0">
              <a:latin typeface="Maiandra GD" pitchFamily="34" charset="0"/>
            </a:endParaRPr>
          </a:p>
          <a:p>
            <a:pPr marL="342900" indent="-342900" algn="just">
              <a:buAutoNum type="alphaLcParenR"/>
            </a:pPr>
            <a:endParaRPr lang="pt-PT" sz="1600" dirty="0" smtClean="0">
              <a:latin typeface="Maiandra GD" pitchFamily="34" charset="0"/>
            </a:endParaRPr>
          </a:p>
          <a:p>
            <a:pPr marL="342900" indent="-342900" algn="just">
              <a:buAutoNum type="alphaLcParenR"/>
            </a:pPr>
            <a:endParaRPr lang="pt-PT" sz="1600" dirty="0" smtClean="0">
              <a:latin typeface="Maiandra GD" pitchFamily="34" charset="0"/>
            </a:endParaRPr>
          </a:p>
        </p:txBody>
      </p:sp>
      <p:sp>
        <p:nvSpPr>
          <p:cNvPr id="149" name="CaixaDeTexto 148"/>
          <p:cNvSpPr txBox="1"/>
          <p:nvPr/>
        </p:nvSpPr>
        <p:spPr>
          <a:xfrm>
            <a:off x="1428728" y="4071942"/>
            <a:ext cx="150019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dirty="0" smtClean="0"/>
              <a:t>Z</a:t>
            </a:r>
            <a:r>
              <a:rPr lang="pt-PT" baseline="-25000" dirty="0" smtClean="0">
                <a:latin typeface="Maiandra GD" pitchFamily="34" charset="0"/>
              </a:rPr>
              <a:t> 0</a:t>
            </a:r>
            <a:r>
              <a:rPr lang="pt-PT" dirty="0" smtClean="0"/>
              <a:t> =  </a:t>
            </a:r>
            <a:endParaRPr lang="pt-PT" dirty="0"/>
          </a:p>
        </p:txBody>
      </p:sp>
      <p:graphicFrame>
        <p:nvGraphicFramePr>
          <p:cNvPr id="78850" name="Object 2"/>
          <p:cNvGraphicFramePr>
            <a:graphicFrameLocks noChangeAspect="1"/>
          </p:cNvGraphicFramePr>
          <p:nvPr/>
        </p:nvGraphicFramePr>
        <p:xfrm>
          <a:off x="1928794" y="4100513"/>
          <a:ext cx="822316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6" name="Microsoft Equation 3.0" r:id="rId4" imgW="596880" imgH="241200" progId="Equation.3">
                  <p:embed/>
                </p:oleObj>
              </mc:Choice>
              <mc:Fallback>
                <p:oleObj name="Microsoft Equation 3.0" r:id="rId4" imgW="596880" imgH="241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794" y="4100513"/>
                        <a:ext cx="822316" cy="31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" name="CaixaDeTexto 149"/>
          <p:cNvSpPr txBox="1"/>
          <p:nvPr/>
        </p:nvSpPr>
        <p:spPr>
          <a:xfrm>
            <a:off x="1428728" y="4559866"/>
            <a:ext cx="228601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dirty="0" smtClean="0"/>
              <a:t>Z</a:t>
            </a:r>
            <a:r>
              <a:rPr lang="pt-PT" baseline="-25000" dirty="0" smtClean="0">
                <a:latin typeface="Maiandra GD" pitchFamily="34" charset="0"/>
              </a:rPr>
              <a:t> 1</a:t>
            </a:r>
            <a:r>
              <a:rPr lang="pt-PT" dirty="0" smtClean="0"/>
              <a:t> =  </a:t>
            </a:r>
            <a:endParaRPr lang="pt-PT" dirty="0"/>
          </a:p>
        </p:txBody>
      </p:sp>
      <p:graphicFrame>
        <p:nvGraphicFramePr>
          <p:cNvPr id="78852" name="Object 4"/>
          <p:cNvGraphicFramePr>
            <a:graphicFrameLocks noChangeAspect="1"/>
          </p:cNvGraphicFramePr>
          <p:nvPr/>
        </p:nvGraphicFramePr>
        <p:xfrm>
          <a:off x="1857356" y="4572008"/>
          <a:ext cx="1755775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7" name="Microsoft Equation 3.0" r:id="rId6" imgW="1334880" imgH="284760" progId="Equation.3">
                  <p:embed/>
                </p:oleObj>
              </mc:Choice>
              <mc:Fallback>
                <p:oleObj name="Microsoft Equation 3.0" r:id="rId6" imgW="1334880" imgH="28476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56" y="4572008"/>
                        <a:ext cx="1755775" cy="366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" name="CaixaDeTexto 150"/>
          <p:cNvSpPr txBox="1"/>
          <p:nvPr/>
        </p:nvSpPr>
        <p:spPr>
          <a:xfrm>
            <a:off x="1428728" y="5000636"/>
            <a:ext cx="228601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dirty="0" smtClean="0"/>
              <a:t>Z</a:t>
            </a:r>
            <a:r>
              <a:rPr lang="pt-PT" baseline="-25000" dirty="0" smtClean="0">
                <a:latin typeface="Maiandra GD" pitchFamily="34" charset="0"/>
              </a:rPr>
              <a:t> 2</a:t>
            </a:r>
            <a:r>
              <a:rPr lang="pt-PT" dirty="0" smtClean="0"/>
              <a:t> =  </a:t>
            </a:r>
            <a:endParaRPr lang="pt-PT" dirty="0"/>
          </a:p>
        </p:txBody>
      </p:sp>
      <p:graphicFrame>
        <p:nvGraphicFramePr>
          <p:cNvPr id="78853" name="Object 5"/>
          <p:cNvGraphicFramePr>
            <a:graphicFrameLocks noChangeAspect="1"/>
          </p:cNvGraphicFramePr>
          <p:nvPr/>
        </p:nvGraphicFramePr>
        <p:xfrm>
          <a:off x="1890706" y="5000636"/>
          <a:ext cx="175260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8" name="Microsoft Equation 3.0" r:id="rId8" imgW="1332000" imgH="284760" progId="Equation.3">
                  <p:embed/>
                </p:oleObj>
              </mc:Choice>
              <mc:Fallback>
                <p:oleObj name="Microsoft Equation 3.0" r:id="rId8" imgW="1332000" imgH="28476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0706" y="5000636"/>
                        <a:ext cx="1752600" cy="366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" name="CaixaDeTexto 151"/>
          <p:cNvSpPr txBox="1"/>
          <p:nvPr/>
        </p:nvSpPr>
        <p:spPr>
          <a:xfrm>
            <a:off x="1428728" y="5559998"/>
            <a:ext cx="228601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dirty="0" smtClean="0"/>
              <a:t>Z</a:t>
            </a:r>
            <a:r>
              <a:rPr lang="pt-PT" baseline="-25000" dirty="0" smtClean="0">
                <a:latin typeface="Maiandra GD" pitchFamily="34" charset="0"/>
              </a:rPr>
              <a:t> 3</a:t>
            </a:r>
            <a:r>
              <a:rPr lang="pt-PT" dirty="0" smtClean="0"/>
              <a:t> =  </a:t>
            </a:r>
            <a:endParaRPr lang="pt-PT" dirty="0"/>
          </a:p>
        </p:txBody>
      </p:sp>
      <p:graphicFrame>
        <p:nvGraphicFramePr>
          <p:cNvPr id="78855" name="Object 7"/>
          <p:cNvGraphicFramePr>
            <a:graphicFrameLocks noChangeAspect="1"/>
          </p:cNvGraphicFramePr>
          <p:nvPr/>
        </p:nvGraphicFramePr>
        <p:xfrm>
          <a:off x="1928794" y="5572140"/>
          <a:ext cx="1420812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9" name="Microsoft Equation 3.0" r:id="rId10" imgW="1079280" imgH="241200" progId="Equation.3">
                  <p:embed/>
                </p:oleObj>
              </mc:Choice>
              <mc:Fallback>
                <p:oleObj name="Microsoft Equation 3.0" r:id="rId10" imgW="1079280" imgH="2412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794" y="5572140"/>
                        <a:ext cx="1420812" cy="31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214290"/>
            <a:ext cx="8858280" cy="785818"/>
          </a:xfrm>
          <a:prstGeom prst="rect">
            <a:avLst/>
          </a:prstGeom>
          <a:solidFill>
            <a:srgbClr val="DBE5F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1027" name="Oval 3"/>
          <p:cNvSpPr>
            <a:spLocks noChangeArrowheads="1"/>
          </p:cNvSpPr>
          <p:nvPr/>
        </p:nvSpPr>
        <p:spPr bwMode="auto">
          <a:xfrm>
            <a:off x="8694777" y="-209561"/>
            <a:ext cx="735007" cy="1638297"/>
          </a:xfrm>
          <a:prstGeom prst="ellipse">
            <a:avLst/>
          </a:prstGeom>
          <a:solidFill>
            <a:srgbClr val="DBE5F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7" name="CaixaDeTexto 6"/>
          <p:cNvSpPr txBox="1"/>
          <p:nvPr/>
        </p:nvSpPr>
        <p:spPr>
          <a:xfrm>
            <a:off x="785786" y="1148065"/>
            <a:ext cx="7858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PT" dirty="0" smtClean="0">
              <a:latin typeface="Maiandra GD" pitchFamily="34" charset="0"/>
            </a:endParaRPr>
          </a:p>
          <a:p>
            <a:pPr algn="just"/>
            <a:endParaRPr lang="pt-PT" dirty="0">
              <a:latin typeface="Maiandra GD" pitchFamily="34" charset="0"/>
            </a:endParaRPr>
          </a:p>
          <a:p>
            <a:pPr algn="just"/>
            <a:endParaRPr lang="pt-PT" dirty="0" smtClean="0">
              <a:latin typeface="Maiandra GD" pitchFamily="34" charset="0"/>
            </a:endParaRPr>
          </a:p>
          <a:p>
            <a:pPr algn="just"/>
            <a:endParaRPr lang="pt-PT" dirty="0">
              <a:latin typeface="Maiandra GD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928662" y="1059404"/>
            <a:ext cx="6572296" cy="64633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/>
            <a:r>
              <a:rPr lang="pt-PT" dirty="0" smtClean="0">
                <a:latin typeface="Maiandra GD" pitchFamily="34" charset="0"/>
              </a:rPr>
              <a:t>Circuito do Conversor de Código Gray-DCB-8421, com DMUX </a:t>
            </a:r>
          </a:p>
          <a:p>
            <a:pPr marL="342900" indent="-342900"/>
            <a:r>
              <a:rPr lang="pt-PT" dirty="0" smtClean="0">
                <a:latin typeface="Maiandra GD" pitchFamily="34" charset="0"/>
              </a:rPr>
              <a:t>e portas NAND, na variante convencional e na lógica positiva</a:t>
            </a:r>
          </a:p>
        </p:txBody>
      </p:sp>
      <p:pic>
        <p:nvPicPr>
          <p:cNvPr id="79874" name="Picture 2" descr="C:\Users\hp\Desktop\2018\esquema_dmux 00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1754184"/>
            <a:ext cx="7215238" cy="37465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214290"/>
            <a:ext cx="8858280" cy="785818"/>
          </a:xfrm>
          <a:prstGeom prst="rect">
            <a:avLst/>
          </a:prstGeom>
          <a:solidFill>
            <a:srgbClr val="DBE5F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1027" name="Oval 3"/>
          <p:cNvSpPr>
            <a:spLocks noChangeArrowheads="1"/>
          </p:cNvSpPr>
          <p:nvPr/>
        </p:nvSpPr>
        <p:spPr bwMode="auto">
          <a:xfrm>
            <a:off x="8694777" y="-209561"/>
            <a:ext cx="735007" cy="1638297"/>
          </a:xfrm>
          <a:prstGeom prst="ellipse">
            <a:avLst/>
          </a:prstGeom>
          <a:solidFill>
            <a:srgbClr val="DBE5F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6" name="CaixaDeTexto 5"/>
          <p:cNvSpPr txBox="1"/>
          <p:nvPr/>
        </p:nvSpPr>
        <p:spPr>
          <a:xfrm>
            <a:off x="2143108" y="457122"/>
            <a:ext cx="5500726" cy="400110"/>
          </a:xfrm>
          <a:prstGeom prst="rect">
            <a:avLst/>
          </a:prstGeom>
          <a:noFill/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B w="152400" h="50800" prst="softRound"/>
          </a:sp3d>
        </p:spPr>
        <p:txBody>
          <a:bodyPr wrap="square" rtlCol="0">
            <a:spAutoFit/>
          </a:bodyPr>
          <a:lstStyle/>
          <a:p>
            <a:r>
              <a:rPr lang="pt-PT" sz="2000" b="1" dirty="0" smtClean="0">
                <a:latin typeface="Maiandra GD" pitchFamily="34" charset="0"/>
              </a:rPr>
              <a:t>I.4. O CIRCUITO DESCODIFICADOR</a:t>
            </a:r>
            <a:endParaRPr lang="pt-PT" sz="2000" b="1" dirty="0">
              <a:latin typeface="Maiandra GD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85786" y="1148065"/>
            <a:ext cx="78581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dirty="0" smtClean="0">
                <a:solidFill>
                  <a:schemeClr val="accent1"/>
                </a:solidFill>
                <a:latin typeface="Maiandra GD" pitchFamily="34" charset="0"/>
              </a:rPr>
              <a:t>Circuitos Descodificadores </a:t>
            </a:r>
            <a:r>
              <a:rPr lang="pt-PT" sz="1600" dirty="0" smtClean="0">
                <a:latin typeface="Maiandra GD" pitchFamily="34" charset="0"/>
              </a:rPr>
              <a:t>– são partes dos sistemas digitais que transformam a informação representada num código em representação binária, em informação do tipo </a:t>
            </a:r>
            <a:r>
              <a:rPr lang="pt-PT" sz="1600" dirty="0" err="1" smtClean="0">
                <a:latin typeface="Maiandra GD" pitchFamily="34" charset="0"/>
              </a:rPr>
              <a:t>alfa-numérica</a:t>
            </a:r>
            <a:r>
              <a:rPr lang="pt-PT" sz="1600" dirty="0" smtClean="0">
                <a:latin typeface="Maiandra GD" pitchFamily="34" charset="0"/>
              </a:rPr>
              <a:t> perceptível pelo utilizador humano.</a:t>
            </a:r>
          </a:p>
          <a:p>
            <a:pPr algn="just"/>
            <a:endParaRPr lang="pt-PT" sz="1600" dirty="0" smtClean="0">
              <a:latin typeface="Maiandra GD" pitchFamily="34" charset="0"/>
            </a:endParaRPr>
          </a:p>
          <a:p>
            <a:pPr algn="just"/>
            <a:r>
              <a:rPr lang="pt-PT" sz="1600" dirty="0" smtClean="0">
                <a:latin typeface="Maiandra GD" pitchFamily="34" charset="0"/>
              </a:rPr>
              <a:t>Exemplo de algumas transformações: </a:t>
            </a:r>
            <a:r>
              <a:rPr lang="pt-PT" sz="1600" dirty="0" err="1" smtClean="0">
                <a:latin typeface="Maiandra GD" pitchFamily="34" charset="0"/>
              </a:rPr>
              <a:t>binário-decimal</a:t>
            </a:r>
            <a:r>
              <a:rPr lang="pt-PT" sz="1600" dirty="0" smtClean="0">
                <a:latin typeface="Maiandra GD" pitchFamily="34" charset="0"/>
              </a:rPr>
              <a:t>, </a:t>
            </a:r>
            <a:r>
              <a:rPr lang="pt-PT" sz="1600" dirty="0" err="1" smtClean="0">
                <a:latin typeface="Maiandra GD" pitchFamily="34" charset="0"/>
              </a:rPr>
              <a:t>DCB-decimal</a:t>
            </a:r>
            <a:r>
              <a:rPr lang="pt-PT" sz="1600" dirty="0" smtClean="0">
                <a:latin typeface="Maiandra GD" pitchFamily="34" charset="0"/>
              </a:rPr>
              <a:t>, DCB-7-segmentos, </a:t>
            </a:r>
            <a:r>
              <a:rPr lang="pt-PT" sz="1600" dirty="0" err="1" smtClean="0">
                <a:latin typeface="Maiandra GD" pitchFamily="34" charset="0"/>
              </a:rPr>
              <a:t>binário-ASCII</a:t>
            </a:r>
            <a:r>
              <a:rPr lang="pt-PT" sz="1600" dirty="0" smtClean="0">
                <a:latin typeface="Maiandra GD" pitchFamily="34" charset="0"/>
              </a:rPr>
              <a:t>.</a:t>
            </a:r>
          </a:p>
          <a:p>
            <a:pPr algn="just"/>
            <a:endParaRPr lang="pt-PT" dirty="0" smtClean="0">
              <a:latin typeface="Maiandra GD" pitchFamily="34" charset="0"/>
            </a:endParaRPr>
          </a:p>
          <a:p>
            <a:pPr algn="just"/>
            <a:endParaRPr lang="pt-PT" dirty="0">
              <a:latin typeface="Maiandra GD" pitchFamily="34" charset="0"/>
            </a:endParaRPr>
          </a:p>
          <a:p>
            <a:pPr algn="just"/>
            <a:endParaRPr lang="pt-PT" dirty="0" smtClean="0">
              <a:latin typeface="Maiandra GD" pitchFamily="34" charset="0"/>
            </a:endParaRPr>
          </a:p>
          <a:p>
            <a:pPr algn="just"/>
            <a:endParaRPr lang="pt-PT" dirty="0">
              <a:latin typeface="Maiandra GD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28662" y="2764033"/>
            <a:ext cx="5143536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sz="1400" dirty="0" smtClean="0">
                <a:latin typeface="Maiandra GD" pitchFamily="34" charset="0"/>
              </a:rPr>
              <a:t>Símbolo </a:t>
            </a:r>
            <a:endParaRPr lang="pt-PT" sz="1400" dirty="0">
              <a:latin typeface="Maiandra GD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928662" y="5214950"/>
            <a:ext cx="5143536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sz="1400" dirty="0" smtClean="0">
                <a:latin typeface="Maiandra GD" pitchFamily="34" charset="0"/>
              </a:rPr>
              <a:t>Esquema  </a:t>
            </a:r>
            <a:endParaRPr lang="pt-PT" sz="1400" dirty="0">
              <a:latin typeface="Maiandra GD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928662" y="5577504"/>
            <a:ext cx="7358114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dirty="0" smtClean="0">
                <a:latin typeface="Maiandra GD" pitchFamily="34" charset="0"/>
              </a:rPr>
              <a:t>O esquema lógico de cada descodificador, é diferente dependendo de vários factores, entre os quais o tipo de transformações que se pretende implementar.</a:t>
            </a:r>
            <a:endParaRPr lang="pt-PT" dirty="0">
              <a:latin typeface="Maiandra GD" pitchFamily="34" charset="0"/>
            </a:endParaRPr>
          </a:p>
        </p:txBody>
      </p:sp>
      <p:pic>
        <p:nvPicPr>
          <p:cNvPr id="82946" name="Picture 2" descr="C:\Users\hp\Desktop\2018\simbolo_descodificador 0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3143248"/>
            <a:ext cx="5786478" cy="19161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214290"/>
            <a:ext cx="8858280" cy="785818"/>
          </a:xfrm>
          <a:prstGeom prst="rect">
            <a:avLst/>
          </a:prstGeom>
          <a:solidFill>
            <a:srgbClr val="DBE5F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1027" name="Oval 3"/>
          <p:cNvSpPr>
            <a:spLocks noChangeArrowheads="1"/>
          </p:cNvSpPr>
          <p:nvPr/>
        </p:nvSpPr>
        <p:spPr bwMode="auto">
          <a:xfrm>
            <a:off x="8694777" y="-209561"/>
            <a:ext cx="735007" cy="1638297"/>
          </a:xfrm>
          <a:prstGeom prst="ellipse">
            <a:avLst/>
          </a:prstGeom>
          <a:solidFill>
            <a:srgbClr val="DBE5F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7" name="CaixaDeTexto 6"/>
          <p:cNvSpPr txBox="1"/>
          <p:nvPr/>
        </p:nvSpPr>
        <p:spPr>
          <a:xfrm>
            <a:off x="785786" y="1148065"/>
            <a:ext cx="7858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PT" dirty="0" smtClean="0">
              <a:latin typeface="Maiandra GD" pitchFamily="34" charset="0"/>
            </a:endParaRPr>
          </a:p>
          <a:p>
            <a:pPr algn="just"/>
            <a:endParaRPr lang="pt-PT" dirty="0">
              <a:latin typeface="Maiandra GD" pitchFamily="34" charset="0"/>
            </a:endParaRPr>
          </a:p>
          <a:p>
            <a:pPr algn="just"/>
            <a:endParaRPr lang="pt-PT" dirty="0" smtClean="0">
              <a:latin typeface="Maiandra GD" pitchFamily="34" charset="0"/>
            </a:endParaRPr>
          </a:p>
          <a:p>
            <a:pPr algn="just"/>
            <a:endParaRPr lang="pt-PT" dirty="0">
              <a:latin typeface="Maiandra GD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214414" y="1828023"/>
            <a:ext cx="6572296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/>
            <a:r>
              <a:rPr lang="pt-PT" dirty="0" smtClean="0">
                <a:latin typeface="Maiandra GD" pitchFamily="34" charset="0"/>
              </a:rPr>
              <a:t>1. Especificação e quantificação das variáveis de saída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1214414" y="2249566"/>
            <a:ext cx="7072362" cy="11079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just"/>
            <a:r>
              <a:rPr lang="pt-PT" sz="1600" b="1" i="1" dirty="0" smtClean="0">
                <a:latin typeface="Maiandra GD" pitchFamily="34" charset="0"/>
              </a:rPr>
              <a:t>O número de variáveis de saída (m), coincide com o número de símbolos a </a:t>
            </a:r>
          </a:p>
          <a:p>
            <a:pPr marL="342900" indent="-342900" algn="just"/>
            <a:r>
              <a:rPr lang="pt-PT" sz="1600" b="1" i="1" dirty="0" smtClean="0">
                <a:latin typeface="Maiandra GD" pitchFamily="34" charset="0"/>
              </a:rPr>
              <a:t>descodificar.</a:t>
            </a:r>
          </a:p>
          <a:p>
            <a:pPr marL="342900" indent="-342900" algn="just"/>
            <a:r>
              <a:rPr lang="pt-PT" sz="1600" dirty="0" smtClean="0">
                <a:latin typeface="Maiandra GD" pitchFamily="34" charset="0"/>
              </a:rPr>
              <a:t>Pelo facto de se pretender representar a informação do sistema quaternário,  </a:t>
            </a:r>
          </a:p>
          <a:p>
            <a:pPr marL="342900" indent="-342900" algn="just"/>
            <a:r>
              <a:rPr lang="pt-PT" sz="1600" b="1" i="1" dirty="0" smtClean="0">
                <a:latin typeface="Maiandra GD" pitchFamily="34" charset="0"/>
              </a:rPr>
              <a:t>m=4:  </a:t>
            </a:r>
            <a:r>
              <a:rPr lang="pt-PT" sz="1600" b="1" i="1" dirty="0" smtClean="0"/>
              <a:t>S</a:t>
            </a:r>
            <a:r>
              <a:rPr lang="pt-PT" sz="1600" b="1" i="1" baseline="-25000" dirty="0" smtClean="0">
                <a:latin typeface="Maiandra GD" pitchFamily="34" charset="0"/>
              </a:rPr>
              <a:t>0</a:t>
            </a:r>
            <a:r>
              <a:rPr lang="pt-PT" sz="1600" b="1" i="1" dirty="0" smtClean="0"/>
              <a:t> , S</a:t>
            </a:r>
            <a:r>
              <a:rPr lang="pt-PT" sz="1600" b="1" i="1" baseline="-25000" dirty="0" smtClean="0">
                <a:latin typeface="Maiandra GD" pitchFamily="34" charset="0"/>
              </a:rPr>
              <a:t>1</a:t>
            </a:r>
            <a:r>
              <a:rPr lang="pt-PT" sz="1600" b="1" i="1" dirty="0" smtClean="0"/>
              <a:t> , S</a:t>
            </a:r>
            <a:r>
              <a:rPr lang="pt-PT" sz="1600" b="1" i="1" baseline="-25000" dirty="0" smtClean="0">
                <a:latin typeface="Maiandra GD" pitchFamily="34" charset="0"/>
              </a:rPr>
              <a:t>2 </a:t>
            </a:r>
            <a:r>
              <a:rPr lang="pt-PT" sz="1600" b="1" i="1" dirty="0" smtClean="0"/>
              <a:t> e S</a:t>
            </a:r>
            <a:r>
              <a:rPr lang="pt-PT" sz="1600" b="1" i="1" baseline="-25000" dirty="0" smtClean="0">
                <a:latin typeface="Maiandra GD" pitchFamily="34" charset="0"/>
              </a:rPr>
              <a:t>3</a:t>
            </a:r>
            <a:r>
              <a:rPr lang="pt-PT" sz="1600" b="1" i="1" dirty="0" smtClean="0"/>
              <a:t> .</a:t>
            </a:r>
            <a:endParaRPr lang="pt-PT" sz="1600" b="1" i="1" dirty="0" smtClean="0">
              <a:latin typeface="Maiandra GD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071538" y="1214422"/>
            <a:ext cx="5486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dirty="0" smtClean="0"/>
              <a:t>DESCODIFICADOR BINÁRIO-QUATERNÁRIO</a:t>
            </a:r>
            <a:endParaRPr lang="pt-PT" sz="2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1214414" y="3676658"/>
            <a:ext cx="6572296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/>
            <a:r>
              <a:rPr lang="pt-PT" dirty="0" smtClean="0">
                <a:latin typeface="Maiandra GD" pitchFamily="34" charset="0"/>
              </a:rPr>
              <a:t>2. Especificação e quantificação das variáveis de entrada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1214414" y="4098201"/>
            <a:ext cx="7072362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just"/>
            <a:r>
              <a:rPr lang="pt-PT" sz="1600" b="1" i="1" dirty="0" smtClean="0">
                <a:latin typeface="Maiandra GD" pitchFamily="34" charset="0"/>
              </a:rPr>
              <a:t>O número de variáveis de entrada (p), determina-se em função do número </a:t>
            </a:r>
          </a:p>
          <a:p>
            <a:pPr marL="342900" indent="-342900" algn="just"/>
            <a:r>
              <a:rPr lang="pt-PT" sz="1600" b="1" i="1" dirty="0" smtClean="0">
                <a:latin typeface="Maiandra GD" pitchFamily="34" charset="0"/>
              </a:rPr>
              <a:t>das variáveis de saída, de acordo com a expressão:  </a:t>
            </a:r>
            <a:r>
              <a:rPr lang="pt-PT" sz="1600" dirty="0" smtClean="0">
                <a:latin typeface="Maiandra GD" pitchFamily="34" charset="0"/>
              </a:rPr>
              <a:t>2</a:t>
            </a:r>
            <a:r>
              <a:rPr lang="pt-PT" sz="1600" baseline="30000" dirty="0" smtClean="0">
                <a:latin typeface="Maiandra GD" pitchFamily="34" charset="0"/>
              </a:rPr>
              <a:t>p </a:t>
            </a:r>
            <a:r>
              <a:rPr lang="pt-PT" sz="1600" dirty="0" smtClean="0">
                <a:latin typeface="Maiandra GD" pitchFamily="34" charset="0"/>
              </a:rPr>
              <a:t>&gt;=</a:t>
            </a:r>
            <a:r>
              <a:rPr lang="pt-PT" sz="1600" baseline="30000" dirty="0" smtClean="0">
                <a:latin typeface="Maiandra GD" pitchFamily="34" charset="0"/>
              </a:rPr>
              <a:t> </a:t>
            </a:r>
            <a:r>
              <a:rPr lang="pt-PT" sz="1600" dirty="0" smtClean="0">
                <a:latin typeface="Maiandra GD" pitchFamily="34" charset="0"/>
              </a:rPr>
              <a:t>m. </a:t>
            </a:r>
            <a:endParaRPr lang="pt-PT" sz="1600" b="1" i="1" dirty="0" smtClean="0">
              <a:latin typeface="Maiandra GD" pitchFamily="34" charset="0"/>
            </a:endParaRPr>
          </a:p>
          <a:p>
            <a:pPr marL="342900" indent="-342900" algn="just"/>
            <a:r>
              <a:rPr lang="pt-PT" sz="1600" dirty="0" smtClean="0">
                <a:latin typeface="Maiandra GD" pitchFamily="34" charset="0"/>
              </a:rPr>
              <a:t>Resulta p=2: </a:t>
            </a:r>
            <a:r>
              <a:rPr lang="pt-PT" sz="1600" b="1" i="1" dirty="0" smtClean="0">
                <a:latin typeface="Maiandra GD" pitchFamily="34" charset="0"/>
              </a:rPr>
              <a:t>E</a:t>
            </a:r>
            <a:r>
              <a:rPr lang="pt-PT" sz="1600" b="1" i="1" baseline="-25000" dirty="0" smtClean="0">
                <a:latin typeface="Maiandra GD" pitchFamily="34" charset="0"/>
              </a:rPr>
              <a:t>0</a:t>
            </a:r>
            <a:r>
              <a:rPr lang="pt-PT" sz="1600" b="1" i="1" dirty="0" smtClean="0"/>
              <a:t> , E</a:t>
            </a:r>
            <a:r>
              <a:rPr lang="pt-PT" sz="1600" b="1" i="1" baseline="-25000" dirty="0" smtClean="0">
                <a:latin typeface="Maiandra GD" pitchFamily="34" charset="0"/>
              </a:rPr>
              <a:t>1</a:t>
            </a:r>
            <a:r>
              <a:rPr lang="pt-PT" sz="1600" b="1" i="1" dirty="0" smtClean="0"/>
              <a:t> .</a:t>
            </a:r>
            <a:endParaRPr lang="pt-PT" sz="1600" b="1" i="1" dirty="0" smtClean="0">
              <a:latin typeface="Maiandra G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214290"/>
            <a:ext cx="8858280" cy="785818"/>
          </a:xfrm>
          <a:prstGeom prst="rect">
            <a:avLst/>
          </a:prstGeom>
          <a:solidFill>
            <a:srgbClr val="DBE5F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1027" name="Oval 3"/>
          <p:cNvSpPr>
            <a:spLocks noChangeArrowheads="1"/>
          </p:cNvSpPr>
          <p:nvPr/>
        </p:nvSpPr>
        <p:spPr bwMode="auto">
          <a:xfrm>
            <a:off x="8694777" y="-209561"/>
            <a:ext cx="735007" cy="1638297"/>
          </a:xfrm>
          <a:prstGeom prst="ellipse">
            <a:avLst/>
          </a:prstGeom>
          <a:solidFill>
            <a:srgbClr val="DBE5F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7" name="CaixaDeTexto 6"/>
          <p:cNvSpPr txBox="1"/>
          <p:nvPr/>
        </p:nvSpPr>
        <p:spPr>
          <a:xfrm>
            <a:off x="785786" y="1148065"/>
            <a:ext cx="7858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PT" dirty="0" smtClean="0">
              <a:latin typeface="Maiandra GD" pitchFamily="34" charset="0"/>
            </a:endParaRPr>
          </a:p>
          <a:p>
            <a:pPr algn="just"/>
            <a:endParaRPr lang="pt-PT" dirty="0">
              <a:latin typeface="Maiandra GD" pitchFamily="34" charset="0"/>
            </a:endParaRPr>
          </a:p>
          <a:p>
            <a:pPr algn="just"/>
            <a:endParaRPr lang="pt-PT" dirty="0" smtClean="0">
              <a:latin typeface="Maiandra GD" pitchFamily="34" charset="0"/>
            </a:endParaRPr>
          </a:p>
          <a:p>
            <a:pPr algn="just"/>
            <a:endParaRPr lang="pt-PT" dirty="0">
              <a:latin typeface="Maiandra GD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214414" y="1000108"/>
            <a:ext cx="6572296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/>
            <a:r>
              <a:rPr lang="pt-PT" dirty="0" smtClean="0">
                <a:latin typeface="Maiandra GD" pitchFamily="34" charset="0"/>
              </a:rPr>
              <a:t>3. Codificação das variáveis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1214414" y="1421651"/>
            <a:ext cx="7072362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just"/>
            <a:r>
              <a:rPr lang="pt-PT" sz="1600" dirty="0" smtClean="0">
                <a:latin typeface="Maiandra GD" pitchFamily="34" charset="0"/>
              </a:rPr>
              <a:t>As variáveis de saída podem ser activas em </a:t>
            </a:r>
            <a:r>
              <a:rPr lang="pt-PT" sz="1600" dirty="0" err="1" smtClean="0">
                <a:latin typeface="Maiandra GD" pitchFamily="34" charset="0"/>
              </a:rPr>
              <a:t>High</a:t>
            </a:r>
            <a:r>
              <a:rPr lang="pt-PT" sz="1600" dirty="0" smtClean="0">
                <a:latin typeface="Maiandra GD" pitchFamily="34" charset="0"/>
              </a:rPr>
              <a:t> (1) ou </a:t>
            </a:r>
            <a:r>
              <a:rPr lang="pt-PT" sz="1600" dirty="0" err="1" smtClean="0">
                <a:latin typeface="Maiandra GD" pitchFamily="34" charset="0"/>
              </a:rPr>
              <a:t>Low</a:t>
            </a:r>
            <a:r>
              <a:rPr lang="pt-PT" sz="1600" dirty="0" smtClean="0">
                <a:latin typeface="Maiandra GD" pitchFamily="34" charset="0"/>
              </a:rPr>
              <a:t> (0), dependendo  </a:t>
            </a:r>
          </a:p>
          <a:p>
            <a:pPr marL="342900" indent="-342900" algn="just"/>
            <a:r>
              <a:rPr lang="pt-PT" sz="1600" dirty="0" smtClean="0">
                <a:latin typeface="Maiandra GD" pitchFamily="34" charset="0"/>
              </a:rPr>
              <a:t>do tipo do circuito associado aos dispositivos de visualização.</a:t>
            </a:r>
          </a:p>
          <a:p>
            <a:pPr marL="342900" indent="-342900" algn="just"/>
            <a:endParaRPr lang="pt-PT" sz="1600" dirty="0" smtClean="0">
              <a:latin typeface="Maiandra GD" pitchFamily="34" charset="0"/>
            </a:endParaRPr>
          </a:p>
          <a:p>
            <a:pPr marL="342900" indent="-342900" algn="just"/>
            <a:r>
              <a:rPr lang="pt-PT" sz="1600" dirty="0" smtClean="0">
                <a:latin typeface="Maiandra GD" pitchFamily="34" charset="0"/>
              </a:rPr>
              <a:t>As variáveis de entrada, podemos escolhê-las também activas em </a:t>
            </a:r>
            <a:r>
              <a:rPr lang="pt-PT" sz="1600" dirty="0" err="1" smtClean="0">
                <a:latin typeface="Maiandra GD" pitchFamily="34" charset="0"/>
              </a:rPr>
              <a:t>High</a:t>
            </a:r>
            <a:r>
              <a:rPr lang="pt-PT" sz="1600" dirty="0" smtClean="0">
                <a:latin typeface="Maiandra GD" pitchFamily="34" charset="0"/>
              </a:rPr>
              <a:t> (1) ou </a:t>
            </a:r>
          </a:p>
          <a:p>
            <a:pPr marL="342900" indent="-342900" algn="just"/>
            <a:r>
              <a:rPr lang="pt-PT" sz="1600" dirty="0" smtClean="0">
                <a:latin typeface="Maiandra GD" pitchFamily="34" charset="0"/>
              </a:rPr>
              <a:t>em </a:t>
            </a:r>
            <a:r>
              <a:rPr lang="pt-PT" sz="1600" dirty="0" err="1" smtClean="0">
                <a:latin typeface="Maiandra GD" pitchFamily="34" charset="0"/>
              </a:rPr>
              <a:t>Low</a:t>
            </a:r>
            <a:r>
              <a:rPr lang="pt-PT" sz="1600" dirty="0" smtClean="0">
                <a:latin typeface="Maiandra GD" pitchFamily="34" charset="0"/>
              </a:rPr>
              <a:t> (0). Nesta fase, esta consideração é irrelevante porque, a cada </a:t>
            </a:r>
          </a:p>
          <a:p>
            <a:pPr marL="342900" indent="-342900" algn="just"/>
            <a:r>
              <a:rPr lang="pt-PT" sz="1600" dirty="0" smtClean="0">
                <a:latin typeface="Maiandra GD" pitchFamily="34" charset="0"/>
              </a:rPr>
              <a:t>variável é associada uma combinação de bits.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1214414" y="3143248"/>
            <a:ext cx="6572296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/>
            <a:r>
              <a:rPr lang="pt-PT" dirty="0" smtClean="0">
                <a:latin typeface="Maiandra GD" pitchFamily="34" charset="0"/>
              </a:rPr>
              <a:t>4. Construção da </a:t>
            </a:r>
            <a:r>
              <a:rPr lang="pt-PT" dirty="0" err="1" smtClean="0">
                <a:latin typeface="Maiandra GD" pitchFamily="34" charset="0"/>
              </a:rPr>
              <a:t>tabela-de-verdade</a:t>
            </a:r>
            <a:endParaRPr lang="pt-PT" dirty="0" smtClean="0">
              <a:latin typeface="Maiandra GD" pitchFamily="34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1214414" y="3500438"/>
            <a:ext cx="7072362" cy="28007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just"/>
            <a:endParaRPr lang="pt-PT" sz="1600" dirty="0" smtClean="0">
              <a:latin typeface="Maiandra GD" pitchFamily="34" charset="0"/>
            </a:endParaRPr>
          </a:p>
          <a:p>
            <a:pPr marL="342900" indent="-342900" algn="just"/>
            <a:endParaRPr lang="pt-PT" sz="1600" dirty="0" smtClean="0">
              <a:latin typeface="Maiandra GD" pitchFamily="34" charset="0"/>
            </a:endParaRPr>
          </a:p>
          <a:p>
            <a:pPr marL="342900" indent="-342900" algn="just"/>
            <a:endParaRPr lang="pt-PT" sz="1600" dirty="0" smtClean="0">
              <a:latin typeface="Maiandra GD" pitchFamily="34" charset="0"/>
            </a:endParaRPr>
          </a:p>
          <a:p>
            <a:pPr marL="342900" indent="-342900" algn="just"/>
            <a:endParaRPr lang="pt-PT" sz="1600" dirty="0" smtClean="0">
              <a:latin typeface="Maiandra GD" pitchFamily="34" charset="0"/>
            </a:endParaRPr>
          </a:p>
          <a:p>
            <a:pPr marL="342900" indent="-342900" algn="just"/>
            <a:endParaRPr lang="pt-PT" sz="1600" dirty="0" smtClean="0">
              <a:latin typeface="Maiandra GD" pitchFamily="34" charset="0"/>
            </a:endParaRPr>
          </a:p>
          <a:p>
            <a:pPr marL="342900" indent="-342900" algn="just"/>
            <a:endParaRPr lang="pt-PT" sz="1600" dirty="0" smtClean="0">
              <a:latin typeface="Maiandra GD" pitchFamily="34" charset="0"/>
            </a:endParaRPr>
          </a:p>
          <a:p>
            <a:pPr marL="342900" indent="-342900" algn="just"/>
            <a:endParaRPr lang="pt-PT" sz="1600" dirty="0" smtClean="0">
              <a:latin typeface="Maiandra GD" pitchFamily="34" charset="0"/>
            </a:endParaRPr>
          </a:p>
          <a:p>
            <a:pPr marL="342900" indent="-342900" algn="just"/>
            <a:endParaRPr lang="pt-PT" sz="1600" dirty="0" smtClean="0">
              <a:latin typeface="Maiandra GD" pitchFamily="34" charset="0"/>
            </a:endParaRPr>
          </a:p>
          <a:p>
            <a:pPr marL="342900" indent="-342900" algn="just"/>
            <a:endParaRPr lang="pt-PT" sz="1600" dirty="0" smtClean="0">
              <a:latin typeface="Maiandra GD" pitchFamily="34" charset="0"/>
            </a:endParaRPr>
          </a:p>
          <a:p>
            <a:pPr marL="342900" indent="-342900" algn="just"/>
            <a:endParaRPr lang="pt-PT" sz="1600" dirty="0" smtClean="0">
              <a:latin typeface="Maiandra GD" pitchFamily="34" charset="0"/>
            </a:endParaRPr>
          </a:p>
          <a:p>
            <a:pPr marL="342900" indent="-342900" algn="just"/>
            <a:endParaRPr lang="pt-PT" sz="1600" dirty="0" smtClean="0">
              <a:latin typeface="Maiandra GD" pitchFamily="34" charset="0"/>
            </a:endParaRPr>
          </a:p>
        </p:txBody>
      </p:sp>
      <p:graphicFrame>
        <p:nvGraphicFramePr>
          <p:cNvPr id="17" name="Tabela 16"/>
          <p:cNvGraphicFramePr>
            <a:graphicFrameLocks noGrp="1"/>
          </p:cNvGraphicFramePr>
          <p:nvPr/>
        </p:nvGraphicFramePr>
        <p:xfrm>
          <a:off x="1285852" y="3714752"/>
          <a:ext cx="690565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6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6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8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3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43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Entradas</a:t>
                      </a:r>
                      <a:endParaRPr lang="pt-P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Saídas</a:t>
                      </a:r>
                      <a:endParaRPr lang="pt-P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PT" dirty="0" err="1" smtClean="0">
                          <a:latin typeface="Maiandra GD" pitchFamily="34" charset="0"/>
                        </a:rPr>
                        <a:t>Display</a:t>
                      </a:r>
                      <a:endParaRPr lang="pt-PT" dirty="0" smtClean="0">
                        <a:latin typeface="Maiandra GD" pitchFamily="34" charset="0"/>
                      </a:endParaRPr>
                    </a:p>
                    <a:p>
                      <a:pPr algn="ctr"/>
                      <a:r>
                        <a:rPr lang="pt-PT" dirty="0" smtClean="0">
                          <a:latin typeface="Maiandra GD" pitchFamily="34" charset="0"/>
                        </a:rPr>
                        <a:t>(ou Mostrador)</a:t>
                      </a:r>
                      <a:endParaRPr lang="pt-PT" dirty="0">
                        <a:latin typeface="Maiandra GD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800" b="1" i="1" dirty="0" smtClean="0">
                          <a:latin typeface="Maiandra GD" pitchFamily="34" charset="0"/>
                        </a:rPr>
                        <a:t>E</a:t>
                      </a:r>
                      <a:r>
                        <a:rPr lang="pt-PT" sz="1800" b="1" i="1" baseline="-25000" dirty="0" smtClean="0">
                          <a:latin typeface="Maiandra GD" pitchFamily="34" charset="0"/>
                        </a:rPr>
                        <a:t>0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b="1" i="1" dirty="0" smtClean="0"/>
                        <a:t>E</a:t>
                      </a:r>
                      <a:r>
                        <a:rPr lang="pt-PT" sz="1800" b="1" i="1" baseline="-25000" dirty="0" smtClean="0">
                          <a:latin typeface="Maiandra GD" pitchFamily="34" charset="0"/>
                        </a:rPr>
                        <a:t>1</a:t>
                      </a:r>
                      <a:r>
                        <a:rPr lang="pt-PT" sz="1800" b="1" i="1" dirty="0" smtClean="0"/>
                        <a:t> 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b="1" i="1" dirty="0" smtClean="0"/>
                        <a:t>S</a:t>
                      </a:r>
                      <a:r>
                        <a:rPr lang="pt-PT" sz="1800" b="1" i="1" baseline="-25000" dirty="0" smtClean="0">
                          <a:latin typeface="Maiandra GD" pitchFamily="34" charset="0"/>
                        </a:rPr>
                        <a:t>0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b="1" i="1" dirty="0" smtClean="0"/>
                        <a:t>S</a:t>
                      </a:r>
                      <a:r>
                        <a:rPr lang="pt-PT" sz="1800" b="1" i="1" baseline="-25000" dirty="0" smtClean="0">
                          <a:latin typeface="Maiandra GD" pitchFamily="34" charset="0"/>
                        </a:rPr>
                        <a:t>1</a:t>
                      </a:r>
                      <a:r>
                        <a:rPr lang="pt-PT" sz="1800" b="1" i="1" dirty="0" smtClean="0"/>
                        <a:t> 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b="1" i="1" dirty="0" smtClean="0"/>
                        <a:t> S</a:t>
                      </a:r>
                      <a:r>
                        <a:rPr lang="pt-PT" sz="1800" b="1" i="1" baseline="-25000" dirty="0" smtClean="0">
                          <a:latin typeface="Maiandra GD" pitchFamily="34" charset="0"/>
                        </a:rPr>
                        <a:t>2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b="1" i="1" dirty="0" smtClean="0"/>
                        <a:t>S</a:t>
                      </a:r>
                      <a:r>
                        <a:rPr lang="pt-PT" sz="1800" b="1" i="1" baseline="-25000" dirty="0" smtClean="0">
                          <a:latin typeface="Maiandra GD" pitchFamily="34" charset="0"/>
                        </a:rPr>
                        <a:t>3</a:t>
                      </a:r>
                      <a:r>
                        <a:rPr lang="pt-PT" sz="1800" b="1" i="1" dirty="0" smtClean="0"/>
                        <a:t> </a:t>
                      </a:r>
                      <a:endParaRPr lang="pt-PT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0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0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P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0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0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0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P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0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1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0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P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0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0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P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1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0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0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0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P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0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pt-P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1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1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0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0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0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P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pt-P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214290"/>
            <a:ext cx="8858280" cy="785818"/>
          </a:xfrm>
          <a:prstGeom prst="rect">
            <a:avLst/>
          </a:prstGeom>
          <a:solidFill>
            <a:srgbClr val="DBE5F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1027" name="Oval 3"/>
          <p:cNvSpPr>
            <a:spLocks noChangeArrowheads="1"/>
          </p:cNvSpPr>
          <p:nvPr/>
        </p:nvSpPr>
        <p:spPr bwMode="auto">
          <a:xfrm>
            <a:off x="8694777" y="-209561"/>
            <a:ext cx="735007" cy="1638297"/>
          </a:xfrm>
          <a:prstGeom prst="ellipse">
            <a:avLst/>
          </a:prstGeom>
          <a:solidFill>
            <a:srgbClr val="DBE5F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7" name="CaixaDeTexto 6"/>
          <p:cNvSpPr txBox="1"/>
          <p:nvPr/>
        </p:nvSpPr>
        <p:spPr>
          <a:xfrm>
            <a:off x="785786" y="1148065"/>
            <a:ext cx="7858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PT" dirty="0" smtClean="0">
              <a:latin typeface="Maiandra GD" pitchFamily="34" charset="0"/>
            </a:endParaRPr>
          </a:p>
          <a:p>
            <a:pPr algn="just"/>
            <a:endParaRPr lang="pt-PT" dirty="0">
              <a:latin typeface="Maiandra GD" pitchFamily="34" charset="0"/>
            </a:endParaRPr>
          </a:p>
          <a:p>
            <a:pPr algn="just"/>
            <a:endParaRPr lang="pt-PT" dirty="0" smtClean="0">
              <a:latin typeface="Maiandra GD" pitchFamily="34" charset="0"/>
            </a:endParaRPr>
          </a:p>
          <a:p>
            <a:pPr algn="just"/>
            <a:endParaRPr lang="pt-PT" dirty="0">
              <a:latin typeface="Maiandra GD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214414" y="1595920"/>
            <a:ext cx="6572296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/>
            <a:r>
              <a:rPr lang="pt-PT" dirty="0" smtClean="0">
                <a:latin typeface="Maiandra GD" pitchFamily="34" charset="0"/>
              </a:rPr>
              <a:t>5. Explicitação das expressões booleanas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1214414" y="2017463"/>
            <a:ext cx="7072362" cy="2554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just"/>
            <a:r>
              <a:rPr lang="pt-PT" sz="1600" dirty="0" smtClean="0">
                <a:latin typeface="Maiandra GD" pitchFamily="34" charset="0"/>
              </a:rPr>
              <a:t>A partir da </a:t>
            </a:r>
            <a:r>
              <a:rPr lang="pt-PT" sz="1600" dirty="0" err="1" smtClean="0">
                <a:latin typeface="Maiandra GD" pitchFamily="34" charset="0"/>
              </a:rPr>
              <a:t>tabela-de-verdade</a:t>
            </a:r>
            <a:r>
              <a:rPr lang="pt-PT" sz="1600" dirty="0" smtClean="0">
                <a:latin typeface="Maiandra GD" pitchFamily="34" charset="0"/>
              </a:rPr>
              <a:t> obtêm-se as expressões das variáveis de saída </a:t>
            </a:r>
          </a:p>
          <a:p>
            <a:pPr marL="342900" indent="-342900" algn="just"/>
            <a:r>
              <a:rPr lang="pt-PT" sz="1600" dirty="0" smtClean="0">
                <a:latin typeface="Maiandra GD" pitchFamily="34" charset="0"/>
              </a:rPr>
              <a:t>que se seguem:</a:t>
            </a:r>
          </a:p>
          <a:p>
            <a:pPr marL="342900" indent="-342900" algn="just"/>
            <a:endParaRPr lang="pt-PT" sz="1600" dirty="0" smtClean="0">
              <a:latin typeface="Maiandra GD" pitchFamily="34" charset="0"/>
            </a:endParaRPr>
          </a:p>
          <a:p>
            <a:pPr marL="342900" indent="-342900" algn="just"/>
            <a:endParaRPr lang="pt-PT" sz="1600" dirty="0" smtClean="0">
              <a:latin typeface="Maiandra GD" pitchFamily="34" charset="0"/>
            </a:endParaRPr>
          </a:p>
          <a:p>
            <a:pPr marL="342900" indent="-342900" algn="just"/>
            <a:endParaRPr lang="pt-PT" sz="1600" dirty="0" smtClean="0">
              <a:latin typeface="Maiandra GD" pitchFamily="34" charset="0"/>
            </a:endParaRPr>
          </a:p>
          <a:p>
            <a:pPr marL="342900" indent="-342900" algn="just"/>
            <a:endParaRPr lang="pt-PT" sz="1600" dirty="0" smtClean="0">
              <a:latin typeface="Maiandra GD" pitchFamily="34" charset="0"/>
            </a:endParaRPr>
          </a:p>
          <a:p>
            <a:pPr marL="342900" indent="-342900" algn="just"/>
            <a:endParaRPr lang="pt-PT" sz="1600" dirty="0" smtClean="0">
              <a:latin typeface="Maiandra GD" pitchFamily="34" charset="0"/>
            </a:endParaRPr>
          </a:p>
          <a:p>
            <a:pPr marL="342900" indent="-342900" algn="just"/>
            <a:endParaRPr lang="pt-PT" sz="1600" dirty="0" smtClean="0">
              <a:latin typeface="Maiandra GD" pitchFamily="34" charset="0"/>
            </a:endParaRPr>
          </a:p>
          <a:p>
            <a:pPr marL="342900" indent="-342900" algn="just"/>
            <a:endParaRPr lang="pt-PT" sz="1600" dirty="0" smtClean="0">
              <a:latin typeface="Maiandra GD" pitchFamily="34" charset="0"/>
            </a:endParaRPr>
          </a:p>
          <a:p>
            <a:pPr marL="342900" indent="-342900" algn="just"/>
            <a:endParaRPr lang="pt-PT" sz="1600" dirty="0" smtClean="0">
              <a:latin typeface="Maiandra GD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357290" y="2596052"/>
            <a:ext cx="150019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dirty="0" smtClean="0"/>
              <a:t>S</a:t>
            </a:r>
            <a:r>
              <a:rPr lang="pt-PT" baseline="-25000" dirty="0" smtClean="0">
                <a:latin typeface="Maiandra GD" pitchFamily="34" charset="0"/>
              </a:rPr>
              <a:t> 0</a:t>
            </a:r>
            <a:r>
              <a:rPr lang="pt-PT" dirty="0" smtClean="0"/>
              <a:t> =  </a:t>
            </a:r>
            <a:endParaRPr lang="pt-PT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1357290" y="3083976"/>
            <a:ext cx="150019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dirty="0" smtClean="0"/>
              <a:t>S</a:t>
            </a:r>
            <a:r>
              <a:rPr lang="pt-PT" baseline="-25000" dirty="0" smtClean="0">
                <a:latin typeface="Maiandra GD" pitchFamily="34" charset="0"/>
              </a:rPr>
              <a:t> 1</a:t>
            </a:r>
            <a:r>
              <a:rPr lang="pt-PT" dirty="0" smtClean="0"/>
              <a:t> =  </a:t>
            </a:r>
            <a:endParaRPr lang="pt-PT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1357290" y="3584042"/>
            <a:ext cx="150019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dirty="0" smtClean="0"/>
              <a:t>S</a:t>
            </a:r>
            <a:r>
              <a:rPr lang="pt-PT" baseline="-25000" dirty="0" smtClean="0">
                <a:latin typeface="Maiandra GD" pitchFamily="34" charset="0"/>
              </a:rPr>
              <a:t> 2</a:t>
            </a:r>
            <a:r>
              <a:rPr lang="pt-PT" dirty="0" smtClean="0"/>
              <a:t> =  </a:t>
            </a:r>
            <a:endParaRPr lang="pt-PT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1357290" y="4084108"/>
            <a:ext cx="150019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dirty="0" smtClean="0"/>
              <a:t>S</a:t>
            </a:r>
            <a:r>
              <a:rPr lang="pt-PT" baseline="-25000" dirty="0" smtClean="0">
                <a:latin typeface="Maiandra GD" pitchFamily="34" charset="0"/>
              </a:rPr>
              <a:t> 3</a:t>
            </a:r>
            <a:r>
              <a:rPr lang="pt-PT" dirty="0" smtClean="0"/>
              <a:t> =  </a:t>
            </a:r>
            <a:endParaRPr lang="pt-PT" dirty="0"/>
          </a:p>
        </p:txBody>
      </p:sp>
      <p:graphicFrame>
        <p:nvGraphicFramePr>
          <p:cNvPr id="82946" name="Object 2"/>
          <p:cNvGraphicFramePr>
            <a:graphicFrameLocks noChangeAspect="1"/>
          </p:cNvGraphicFramePr>
          <p:nvPr/>
        </p:nvGraphicFramePr>
        <p:xfrm>
          <a:off x="1928794" y="2667490"/>
          <a:ext cx="4191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1" name="Microsoft Equation 3.0" r:id="rId4" imgW="419040" imgH="215640" progId="Equation.3">
                  <p:embed/>
                </p:oleObj>
              </mc:Choice>
              <mc:Fallback>
                <p:oleObj name="Microsoft Equation 3.0" r:id="rId4" imgW="41904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794" y="2667490"/>
                        <a:ext cx="4191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7" name="Object 3"/>
          <p:cNvGraphicFramePr>
            <a:graphicFrameLocks noChangeAspect="1"/>
          </p:cNvGraphicFramePr>
          <p:nvPr/>
        </p:nvGraphicFramePr>
        <p:xfrm>
          <a:off x="1928794" y="3165970"/>
          <a:ext cx="4191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2" name="Microsoft Equation 3.0" r:id="rId6" imgW="419040" imgH="215640" progId="Equation.3">
                  <p:embed/>
                </p:oleObj>
              </mc:Choice>
              <mc:Fallback>
                <p:oleObj name="Microsoft Equation 3.0" r:id="rId6" imgW="41904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794" y="3165970"/>
                        <a:ext cx="4191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9" name="Object 5"/>
          <p:cNvGraphicFramePr>
            <a:graphicFrameLocks noChangeAspect="1"/>
          </p:cNvGraphicFramePr>
          <p:nvPr/>
        </p:nvGraphicFramePr>
        <p:xfrm>
          <a:off x="1928794" y="3666036"/>
          <a:ext cx="4191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3" name="Microsoft Equation 3.0" r:id="rId8" imgW="419040" imgH="215640" progId="Equation.3">
                  <p:embed/>
                </p:oleObj>
              </mc:Choice>
              <mc:Fallback>
                <p:oleObj name="Microsoft Equation 3.0" r:id="rId8" imgW="419040" imgH="215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794" y="3666036"/>
                        <a:ext cx="4191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0" name="Object 6"/>
          <p:cNvGraphicFramePr>
            <a:graphicFrameLocks noChangeAspect="1"/>
          </p:cNvGraphicFramePr>
          <p:nvPr/>
        </p:nvGraphicFramePr>
        <p:xfrm>
          <a:off x="1938322" y="4167688"/>
          <a:ext cx="4191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4" name="Microsoft Equation 3.0" r:id="rId10" imgW="419040" imgH="177480" progId="Equation.3">
                  <p:embed/>
                </p:oleObj>
              </mc:Choice>
              <mc:Fallback>
                <p:oleObj name="Microsoft Equation 3.0" r:id="rId10" imgW="419040" imgH="1774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8322" y="4167688"/>
                        <a:ext cx="4191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aixaDeTexto 158"/>
          <p:cNvSpPr txBox="1"/>
          <p:nvPr/>
        </p:nvSpPr>
        <p:spPr>
          <a:xfrm>
            <a:off x="1214414" y="1643050"/>
            <a:ext cx="7143800" cy="45243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214290"/>
            <a:ext cx="8858280" cy="785818"/>
          </a:xfrm>
          <a:prstGeom prst="rect">
            <a:avLst/>
          </a:prstGeom>
          <a:solidFill>
            <a:srgbClr val="DBE5F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dirty="0"/>
          </a:p>
        </p:txBody>
      </p:sp>
      <p:sp>
        <p:nvSpPr>
          <p:cNvPr id="16" name="Oval 3"/>
          <p:cNvSpPr>
            <a:spLocks noChangeArrowheads="1"/>
          </p:cNvSpPr>
          <p:nvPr/>
        </p:nvSpPr>
        <p:spPr bwMode="auto">
          <a:xfrm>
            <a:off x="8694777" y="-209561"/>
            <a:ext cx="735007" cy="1638297"/>
          </a:xfrm>
          <a:prstGeom prst="ellipse">
            <a:avLst/>
          </a:prstGeom>
          <a:solidFill>
            <a:srgbClr val="DBE5F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cxnSp>
        <p:nvCxnSpPr>
          <p:cNvPr id="5" name="Conexão recta 4"/>
          <p:cNvCxnSpPr/>
          <p:nvPr/>
        </p:nvCxnSpPr>
        <p:spPr>
          <a:xfrm rot="5400000">
            <a:off x="638156" y="3351205"/>
            <a:ext cx="2582880" cy="1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xão recta 5"/>
          <p:cNvCxnSpPr/>
          <p:nvPr/>
        </p:nvCxnSpPr>
        <p:spPr>
          <a:xfrm rot="5400000">
            <a:off x="1139016" y="3350410"/>
            <a:ext cx="2582880" cy="3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xão recta 6"/>
          <p:cNvCxnSpPr/>
          <p:nvPr/>
        </p:nvCxnSpPr>
        <p:spPr>
          <a:xfrm rot="5400000">
            <a:off x="1537490" y="2382037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xão recta 7"/>
          <p:cNvCxnSpPr/>
          <p:nvPr/>
        </p:nvCxnSpPr>
        <p:spPr>
          <a:xfrm>
            <a:off x="1644647" y="2274880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xão recta 8"/>
          <p:cNvCxnSpPr>
            <a:stCxn id="29" idx="3"/>
          </p:cNvCxnSpPr>
          <p:nvPr/>
        </p:nvCxnSpPr>
        <p:spPr>
          <a:xfrm flipV="1">
            <a:off x="1683629" y="2859083"/>
            <a:ext cx="2031115" cy="64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xão recta 9"/>
          <p:cNvCxnSpPr>
            <a:stCxn id="28" idx="0"/>
          </p:cNvCxnSpPr>
          <p:nvPr/>
        </p:nvCxnSpPr>
        <p:spPr>
          <a:xfrm flipV="1">
            <a:off x="2183204" y="3082921"/>
            <a:ext cx="1531540" cy="1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uxograma: atraso 10"/>
          <p:cNvSpPr/>
          <p:nvPr/>
        </p:nvSpPr>
        <p:spPr>
          <a:xfrm>
            <a:off x="3714744" y="2786058"/>
            <a:ext cx="214313" cy="357189"/>
          </a:xfrm>
          <a:prstGeom prst="flowChartDelay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2" name="Conexão recta 11"/>
          <p:cNvCxnSpPr>
            <a:stCxn id="11" idx="3"/>
          </p:cNvCxnSpPr>
          <p:nvPr/>
        </p:nvCxnSpPr>
        <p:spPr>
          <a:xfrm>
            <a:off x="3929057" y="2964653"/>
            <a:ext cx="236451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ângulo 13"/>
          <p:cNvSpPr/>
          <p:nvPr/>
        </p:nvSpPr>
        <p:spPr>
          <a:xfrm>
            <a:off x="1814772" y="1773784"/>
            <a:ext cx="48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 smtClean="0"/>
              <a:t>E</a:t>
            </a:r>
            <a:r>
              <a:rPr lang="pt-PT" baseline="-25000" dirty="0" smtClean="0">
                <a:latin typeface="Maiandra GD" pitchFamily="34" charset="0"/>
              </a:rPr>
              <a:t> 0</a:t>
            </a:r>
            <a:r>
              <a:rPr lang="pt-PT" dirty="0" smtClean="0"/>
              <a:t> </a:t>
            </a:r>
            <a:endParaRPr lang="pt-PT" dirty="0"/>
          </a:p>
        </p:txBody>
      </p:sp>
      <p:sp>
        <p:nvSpPr>
          <p:cNvPr id="17" name="Triângulo isósceles 16"/>
          <p:cNvSpPr/>
          <p:nvPr/>
        </p:nvSpPr>
        <p:spPr>
          <a:xfrm rot="10800000">
            <a:off x="1501769" y="2500306"/>
            <a:ext cx="357190" cy="214314"/>
          </a:xfrm>
          <a:prstGeom prst="triangle">
            <a:avLst/>
          </a:prstGeom>
          <a:noFill/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Oval 17"/>
          <p:cNvSpPr/>
          <p:nvPr/>
        </p:nvSpPr>
        <p:spPr>
          <a:xfrm>
            <a:off x="1644646" y="2714620"/>
            <a:ext cx="71438" cy="714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9" name="Conexão recta 18"/>
          <p:cNvCxnSpPr>
            <a:stCxn id="17" idx="0"/>
          </p:cNvCxnSpPr>
          <p:nvPr/>
        </p:nvCxnSpPr>
        <p:spPr>
          <a:xfrm rot="16200000" flipH="1">
            <a:off x="733009" y="3661975"/>
            <a:ext cx="1928826" cy="34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xão recta 19"/>
          <p:cNvCxnSpPr/>
          <p:nvPr/>
        </p:nvCxnSpPr>
        <p:spPr>
          <a:xfrm rot="5400000">
            <a:off x="2037557" y="2382061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xão recta 20"/>
          <p:cNvCxnSpPr/>
          <p:nvPr/>
        </p:nvCxnSpPr>
        <p:spPr>
          <a:xfrm>
            <a:off x="2144714" y="2274904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riângulo isósceles 21"/>
          <p:cNvSpPr/>
          <p:nvPr/>
        </p:nvSpPr>
        <p:spPr>
          <a:xfrm rot="10800000">
            <a:off x="2001836" y="2500330"/>
            <a:ext cx="357190" cy="214314"/>
          </a:xfrm>
          <a:prstGeom prst="triangle">
            <a:avLst/>
          </a:prstGeom>
          <a:noFill/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" name="Oval 22"/>
          <p:cNvSpPr/>
          <p:nvPr/>
        </p:nvSpPr>
        <p:spPr>
          <a:xfrm>
            <a:off x="2144713" y="2714644"/>
            <a:ext cx="71438" cy="714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4" name="Conexão recta 23"/>
          <p:cNvCxnSpPr>
            <a:stCxn id="22" idx="0"/>
          </p:cNvCxnSpPr>
          <p:nvPr/>
        </p:nvCxnSpPr>
        <p:spPr>
          <a:xfrm rot="16200000" flipH="1">
            <a:off x="1233087" y="3661987"/>
            <a:ext cx="1928802" cy="34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1214414" y="1214422"/>
            <a:ext cx="6572296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/>
            <a:r>
              <a:rPr lang="pt-PT" dirty="0" smtClean="0">
                <a:latin typeface="Maiandra GD" pitchFamily="34" charset="0"/>
              </a:rPr>
              <a:t>6. Circuito de Implementação</a:t>
            </a:r>
          </a:p>
        </p:txBody>
      </p:sp>
      <p:sp>
        <p:nvSpPr>
          <p:cNvPr id="26" name="Rectângulo 25"/>
          <p:cNvSpPr/>
          <p:nvPr/>
        </p:nvSpPr>
        <p:spPr>
          <a:xfrm>
            <a:off x="2259038" y="1761642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 smtClean="0"/>
              <a:t>E</a:t>
            </a:r>
            <a:r>
              <a:rPr lang="pt-PT" baseline="-25000" dirty="0" smtClean="0">
                <a:latin typeface="Maiandra GD" pitchFamily="34" charset="0"/>
              </a:rPr>
              <a:t> 1</a:t>
            </a:r>
            <a:r>
              <a:rPr lang="pt-PT" dirty="0" smtClean="0"/>
              <a:t> </a:t>
            </a:r>
            <a:endParaRPr lang="pt-PT" dirty="0"/>
          </a:p>
        </p:txBody>
      </p:sp>
      <p:sp>
        <p:nvSpPr>
          <p:cNvPr id="27" name="Forma livre 26"/>
          <p:cNvSpPr/>
          <p:nvPr/>
        </p:nvSpPr>
        <p:spPr>
          <a:xfrm>
            <a:off x="1674708" y="2852185"/>
            <a:ext cx="17372" cy="13382"/>
          </a:xfrm>
          <a:custGeom>
            <a:avLst/>
            <a:gdLst>
              <a:gd name="connsiteX0" fmla="*/ 0 w 17372"/>
              <a:gd name="connsiteY0" fmla="*/ 13382 h 13382"/>
              <a:gd name="connsiteX1" fmla="*/ 4461 w 17372"/>
              <a:gd name="connsiteY1" fmla="*/ 0 h 13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372" h="13382">
                <a:moveTo>
                  <a:pt x="0" y="13382"/>
                </a:moveTo>
                <a:cubicBezTo>
                  <a:pt x="17372" y="7591"/>
                  <a:pt x="16707" y="12246"/>
                  <a:pt x="4461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8" name="Forma livre 27"/>
          <p:cNvSpPr/>
          <p:nvPr/>
        </p:nvSpPr>
        <p:spPr>
          <a:xfrm>
            <a:off x="2167514" y="3042498"/>
            <a:ext cx="31710" cy="43863"/>
          </a:xfrm>
          <a:custGeom>
            <a:avLst/>
            <a:gdLst>
              <a:gd name="connsiteX0" fmla="*/ 15690 w 31710"/>
              <a:gd name="connsiteY0" fmla="*/ 41633 h 43863"/>
              <a:gd name="connsiteX1" fmla="*/ 2308 w 31710"/>
              <a:gd name="connsiteY1" fmla="*/ 14870 h 43863"/>
              <a:gd name="connsiteX2" fmla="*/ 15690 w 31710"/>
              <a:gd name="connsiteY2" fmla="*/ 5949 h 43863"/>
              <a:gd name="connsiteX3" fmla="*/ 29071 w 31710"/>
              <a:gd name="connsiteY3" fmla="*/ 32712 h 43863"/>
              <a:gd name="connsiteX4" fmla="*/ 15690 w 31710"/>
              <a:gd name="connsiteY4" fmla="*/ 37172 h 43863"/>
              <a:gd name="connsiteX5" fmla="*/ 11229 w 31710"/>
              <a:gd name="connsiteY5" fmla="*/ 23791 h 43863"/>
              <a:gd name="connsiteX6" fmla="*/ 29071 w 31710"/>
              <a:gd name="connsiteY6" fmla="*/ 32712 h 43863"/>
              <a:gd name="connsiteX7" fmla="*/ 11229 w 31710"/>
              <a:gd name="connsiteY7" fmla="*/ 28251 h 43863"/>
              <a:gd name="connsiteX8" fmla="*/ 15690 w 31710"/>
              <a:gd name="connsiteY8" fmla="*/ 41633 h 43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10" h="43863">
                <a:moveTo>
                  <a:pt x="15690" y="41633"/>
                </a:moveTo>
                <a:cubicBezTo>
                  <a:pt x="14203" y="39403"/>
                  <a:pt x="0" y="20640"/>
                  <a:pt x="2308" y="14870"/>
                </a:cubicBezTo>
                <a:cubicBezTo>
                  <a:pt x="4299" y="9892"/>
                  <a:pt x="11229" y="8923"/>
                  <a:pt x="15690" y="5949"/>
                </a:cubicBezTo>
                <a:cubicBezTo>
                  <a:pt x="17193" y="8204"/>
                  <a:pt x="31710" y="27434"/>
                  <a:pt x="29071" y="32712"/>
                </a:cubicBezTo>
                <a:cubicBezTo>
                  <a:pt x="26968" y="36917"/>
                  <a:pt x="20150" y="35685"/>
                  <a:pt x="15690" y="37172"/>
                </a:cubicBezTo>
                <a:cubicBezTo>
                  <a:pt x="14203" y="32712"/>
                  <a:pt x="9126" y="27996"/>
                  <a:pt x="11229" y="23791"/>
                </a:cubicBezTo>
                <a:cubicBezTo>
                  <a:pt x="23124" y="0"/>
                  <a:pt x="29071" y="32712"/>
                  <a:pt x="29071" y="32712"/>
                </a:cubicBezTo>
                <a:cubicBezTo>
                  <a:pt x="23970" y="36112"/>
                  <a:pt x="17176" y="29738"/>
                  <a:pt x="11229" y="28251"/>
                </a:cubicBezTo>
                <a:cubicBezTo>
                  <a:pt x="5359" y="10639"/>
                  <a:pt x="17177" y="43863"/>
                  <a:pt x="15690" y="41633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9" name="Forma livre 28"/>
          <p:cNvSpPr/>
          <p:nvPr/>
        </p:nvSpPr>
        <p:spPr>
          <a:xfrm>
            <a:off x="1658991" y="2840443"/>
            <a:ext cx="38020" cy="46291"/>
          </a:xfrm>
          <a:custGeom>
            <a:avLst/>
            <a:gdLst>
              <a:gd name="connsiteX0" fmla="*/ 24638 w 38020"/>
              <a:gd name="connsiteY0" fmla="*/ 20663 h 46291"/>
              <a:gd name="connsiteX1" fmla="*/ 20178 w 38020"/>
              <a:gd name="connsiteY1" fmla="*/ 2821 h 46291"/>
              <a:gd name="connsiteX2" fmla="*/ 6796 w 38020"/>
              <a:gd name="connsiteY2" fmla="*/ 7282 h 46291"/>
              <a:gd name="connsiteX3" fmla="*/ 24638 w 38020"/>
              <a:gd name="connsiteY3" fmla="*/ 25124 h 46291"/>
              <a:gd name="connsiteX4" fmla="*/ 38020 w 38020"/>
              <a:gd name="connsiteY4" fmla="*/ 20663 h 46291"/>
              <a:gd name="connsiteX5" fmla="*/ 11257 w 38020"/>
              <a:gd name="connsiteY5" fmla="*/ 20663 h 46291"/>
              <a:gd name="connsiteX6" fmla="*/ 15717 w 38020"/>
              <a:gd name="connsiteY6" fmla="*/ 42966 h 46291"/>
              <a:gd name="connsiteX7" fmla="*/ 20178 w 38020"/>
              <a:gd name="connsiteY7" fmla="*/ 29584 h 46291"/>
              <a:gd name="connsiteX8" fmla="*/ 24638 w 38020"/>
              <a:gd name="connsiteY8" fmla="*/ 20663 h 46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020" h="46291">
                <a:moveTo>
                  <a:pt x="24638" y="20663"/>
                </a:moveTo>
                <a:cubicBezTo>
                  <a:pt x="23151" y="14716"/>
                  <a:pt x="25082" y="6499"/>
                  <a:pt x="20178" y="2821"/>
                </a:cubicBezTo>
                <a:cubicBezTo>
                  <a:pt x="16416" y="0"/>
                  <a:pt x="8899" y="3076"/>
                  <a:pt x="6796" y="7282"/>
                </a:cubicBezTo>
                <a:cubicBezTo>
                  <a:pt x="0" y="20875"/>
                  <a:pt x="19541" y="23425"/>
                  <a:pt x="24638" y="25124"/>
                </a:cubicBezTo>
                <a:cubicBezTo>
                  <a:pt x="29099" y="23637"/>
                  <a:pt x="38020" y="25365"/>
                  <a:pt x="38020" y="20663"/>
                </a:cubicBezTo>
                <a:cubicBezTo>
                  <a:pt x="38020" y="8769"/>
                  <a:pt x="11257" y="20663"/>
                  <a:pt x="11257" y="20663"/>
                </a:cubicBezTo>
                <a:cubicBezTo>
                  <a:pt x="12744" y="28097"/>
                  <a:pt x="10356" y="37605"/>
                  <a:pt x="15717" y="42966"/>
                </a:cubicBezTo>
                <a:cubicBezTo>
                  <a:pt x="19042" y="46291"/>
                  <a:pt x="24880" y="29584"/>
                  <a:pt x="20178" y="29584"/>
                </a:cubicBezTo>
                <a:lnTo>
                  <a:pt x="24638" y="20663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30" name="Conexão recta 29"/>
          <p:cNvCxnSpPr>
            <a:stCxn id="66" idx="4"/>
          </p:cNvCxnSpPr>
          <p:nvPr/>
        </p:nvCxnSpPr>
        <p:spPr>
          <a:xfrm>
            <a:off x="1691640" y="3284220"/>
            <a:ext cx="2023104" cy="3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xão recta 30"/>
          <p:cNvCxnSpPr>
            <a:stCxn id="65" idx="8"/>
          </p:cNvCxnSpPr>
          <p:nvPr/>
        </p:nvCxnSpPr>
        <p:spPr>
          <a:xfrm flipV="1">
            <a:off x="2423160" y="3511550"/>
            <a:ext cx="1291584" cy="8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uxograma: atraso 31"/>
          <p:cNvSpPr/>
          <p:nvPr/>
        </p:nvSpPr>
        <p:spPr>
          <a:xfrm>
            <a:off x="3714744" y="3214687"/>
            <a:ext cx="214313" cy="357189"/>
          </a:xfrm>
          <a:prstGeom prst="flowChartDelay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33" name="Conexão recta 32"/>
          <p:cNvCxnSpPr>
            <a:stCxn id="32" idx="3"/>
          </p:cNvCxnSpPr>
          <p:nvPr/>
        </p:nvCxnSpPr>
        <p:spPr>
          <a:xfrm>
            <a:off x="3929057" y="3393282"/>
            <a:ext cx="236451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xão recta 36"/>
          <p:cNvCxnSpPr/>
          <p:nvPr/>
        </p:nvCxnSpPr>
        <p:spPr>
          <a:xfrm>
            <a:off x="1928794" y="3786190"/>
            <a:ext cx="17859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xão recta 37"/>
          <p:cNvCxnSpPr/>
          <p:nvPr/>
        </p:nvCxnSpPr>
        <p:spPr>
          <a:xfrm>
            <a:off x="2214546" y="4000504"/>
            <a:ext cx="1500198" cy="11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uxograma: atraso 38"/>
          <p:cNvSpPr/>
          <p:nvPr/>
        </p:nvSpPr>
        <p:spPr>
          <a:xfrm>
            <a:off x="3714744" y="3714753"/>
            <a:ext cx="214313" cy="357189"/>
          </a:xfrm>
          <a:prstGeom prst="flowChartDelay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40" name="Conexão recta 39"/>
          <p:cNvCxnSpPr>
            <a:stCxn id="39" idx="3"/>
          </p:cNvCxnSpPr>
          <p:nvPr/>
        </p:nvCxnSpPr>
        <p:spPr>
          <a:xfrm>
            <a:off x="3929057" y="3893348"/>
            <a:ext cx="236451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ângulo 43"/>
          <p:cNvSpPr/>
          <p:nvPr/>
        </p:nvSpPr>
        <p:spPr>
          <a:xfrm>
            <a:off x="4143372" y="2773916"/>
            <a:ext cx="478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 smtClean="0"/>
              <a:t>S</a:t>
            </a:r>
            <a:r>
              <a:rPr lang="pt-PT" baseline="-25000" dirty="0" smtClean="0">
                <a:latin typeface="Maiandra GD" pitchFamily="34" charset="0"/>
              </a:rPr>
              <a:t> 0</a:t>
            </a:r>
            <a:r>
              <a:rPr lang="pt-PT" dirty="0" smtClean="0"/>
              <a:t> </a:t>
            </a:r>
            <a:endParaRPr lang="pt-PT" dirty="0"/>
          </a:p>
        </p:txBody>
      </p:sp>
      <p:sp>
        <p:nvSpPr>
          <p:cNvPr id="45" name="Rectângulo 44"/>
          <p:cNvSpPr/>
          <p:nvPr/>
        </p:nvSpPr>
        <p:spPr>
          <a:xfrm>
            <a:off x="4143372" y="3202544"/>
            <a:ext cx="449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 smtClean="0"/>
              <a:t>S</a:t>
            </a:r>
            <a:r>
              <a:rPr lang="pt-PT" baseline="-25000" dirty="0" smtClean="0">
                <a:latin typeface="Maiandra GD" pitchFamily="34" charset="0"/>
              </a:rPr>
              <a:t> 1</a:t>
            </a:r>
            <a:r>
              <a:rPr lang="pt-PT" dirty="0" smtClean="0"/>
              <a:t> </a:t>
            </a:r>
            <a:endParaRPr lang="pt-PT" dirty="0"/>
          </a:p>
        </p:txBody>
      </p:sp>
      <p:sp>
        <p:nvSpPr>
          <p:cNvPr id="46" name="Rectângulo 45"/>
          <p:cNvSpPr/>
          <p:nvPr/>
        </p:nvSpPr>
        <p:spPr>
          <a:xfrm>
            <a:off x="4143372" y="3702610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 smtClean="0"/>
              <a:t>S</a:t>
            </a:r>
            <a:r>
              <a:rPr lang="pt-PT" baseline="-25000" dirty="0" smtClean="0">
                <a:latin typeface="Maiandra GD" pitchFamily="34" charset="0"/>
              </a:rPr>
              <a:t> 2</a:t>
            </a:r>
            <a:r>
              <a:rPr lang="pt-PT" dirty="0" smtClean="0"/>
              <a:t> </a:t>
            </a:r>
            <a:endParaRPr lang="pt-PT" dirty="0"/>
          </a:p>
        </p:txBody>
      </p:sp>
      <p:cxnSp>
        <p:nvCxnSpPr>
          <p:cNvPr id="47" name="Conexão recta 46"/>
          <p:cNvCxnSpPr>
            <a:stCxn id="68" idx="3"/>
          </p:cNvCxnSpPr>
          <p:nvPr/>
        </p:nvCxnSpPr>
        <p:spPr>
          <a:xfrm flipV="1">
            <a:off x="1924050" y="4287844"/>
            <a:ext cx="1812744" cy="6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xão recta 47"/>
          <p:cNvCxnSpPr>
            <a:stCxn id="69" idx="0"/>
          </p:cNvCxnSpPr>
          <p:nvPr/>
        </p:nvCxnSpPr>
        <p:spPr>
          <a:xfrm>
            <a:off x="2426970" y="4499610"/>
            <a:ext cx="1309824" cy="12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uxograma: atraso 48"/>
          <p:cNvSpPr/>
          <p:nvPr/>
        </p:nvSpPr>
        <p:spPr>
          <a:xfrm>
            <a:off x="3736794" y="4214819"/>
            <a:ext cx="214313" cy="357189"/>
          </a:xfrm>
          <a:prstGeom prst="flowChartDelay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50" name="Conexão recta 49"/>
          <p:cNvCxnSpPr>
            <a:stCxn id="49" idx="3"/>
          </p:cNvCxnSpPr>
          <p:nvPr/>
        </p:nvCxnSpPr>
        <p:spPr>
          <a:xfrm>
            <a:off x="3951107" y="4393414"/>
            <a:ext cx="236451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ângulo 50"/>
          <p:cNvSpPr/>
          <p:nvPr/>
        </p:nvSpPr>
        <p:spPr>
          <a:xfrm>
            <a:off x="4165422" y="4202676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 smtClean="0"/>
              <a:t>S</a:t>
            </a:r>
            <a:r>
              <a:rPr lang="pt-PT" baseline="-25000" dirty="0" smtClean="0">
                <a:latin typeface="Maiandra GD" pitchFamily="34" charset="0"/>
              </a:rPr>
              <a:t> 3</a:t>
            </a:r>
            <a:r>
              <a:rPr lang="pt-PT" dirty="0" smtClean="0"/>
              <a:t> </a:t>
            </a:r>
            <a:endParaRPr lang="pt-PT" dirty="0"/>
          </a:p>
        </p:txBody>
      </p:sp>
      <p:sp>
        <p:nvSpPr>
          <p:cNvPr id="63" name="Forma livre 62"/>
          <p:cNvSpPr/>
          <p:nvPr/>
        </p:nvSpPr>
        <p:spPr>
          <a:xfrm>
            <a:off x="1928794" y="3774135"/>
            <a:ext cx="19513" cy="26822"/>
          </a:xfrm>
          <a:custGeom>
            <a:avLst/>
            <a:gdLst>
              <a:gd name="connsiteX0" fmla="*/ 15079 w 19513"/>
              <a:gd name="connsiteY0" fmla="*/ 7791 h 26822"/>
              <a:gd name="connsiteX1" fmla="*/ 3048 w 19513"/>
              <a:gd name="connsiteY1" fmla="*/ 3781 h 26822"/>
              <a:gd name="connsiteX2" fmla="*/ 7058 w 19513"/>
              <a:gd name="connsiteY2" fmla="*/ 23833 h 26822"/>
              <a:gd name="connsiteX3" fmla="*/ 19090 w 19513"/>
              <a:gd name="connsiteY3" fmla="*/ 19823 h 26822"/>
              <a:gd name="connsiteX4" fmla="*/ 15079 w 19513"/>
              <a:gd name="connsiteY4" fmla="*/ 7791 h 26822"/>
              <a:gd name="connsiteX5" fmla="*/ 3048 w 19513"/>
              <a:gd name="connsiteY5" fmla="*/ 11802 h 26822"/>
              <a:gd name="connsiteX6" fmla="*/ 15079 w 19513"/>
              <a:gd name="connsiteY6" fmla="*/ 15812 h 26822"/>
              <a:gd name="connsiteX7" fmla="*/ 15079 w 19513"/>
              <a:gd name="connsiteY7" fmla="*/ 7791 h 26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513" h="26822">
                <a:moveTo>
                  <a:pt x="15079" y="7791"/>
                </a:moveTo>
                <a:cubicBezTo>
                  <a:pt x="13074" y="5786"/>
                  <a:pt x="4938" y="0"/>
                  <a:pt x="3048" y="3781"/>
                </a:cubicBezTo>
                <a:cubicBezTo>
                  <a:pt x="0" y="9878"/>
                  <a:pt x="2238" y="19013"/>
                  <a:pt x="7058" y="23833"/>
                </a:cubicBezTo>
                <a:cubicBezTo>
                  <a:pt x="10047" y="26822"/>
                  <a:pt x="15079" y="21160"/>
                  <a:pt x="19090" y="19823"/>
                </a:cubicBezTo>
                <a:cubicBezTo>
                  <a:pt x="17753" y="15812"/>
                  <a:pt x="18860" y="9682"/>
                  <a:pt x="15079" y="7791"/>
                </a:cubicBezTo>
                <a:cubicBezTo>
                  <a:pt x="11298" y="5900"/>
                  <a:pt x="3048" y="7575"/>
                  <a:pt x="3048" y="11802"/>
                </a:cubicBezTo>
                <a:cubicBezTo>
                  <a:pt x="3048" y="16029"/>
                  <a:pt x="11069" y="14475"/>
                  <a:pt x="15079" y="15812"/>
                </a:cubicBezTo>
                <a:cubicBezTo>
                  <a:pt x="19513" y="2513"/>
                  <a:pt x="17084" y="9796"/>
                  <a:pt x="15079" y="7791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5" name="Forma livre 64"/>
          <p:cNvSpPr/>
          <p:nvPr/>
        </p:nvSpPr>
        <p:spPr>
          <a:xfrm>
            <a:off x="2416656" y="3496088"/>
            <a:ext cx="31160" cy="26762"/>
          </a:xfrm>
          <a:custGeom>
            <a:avLst/>
            <a:gdLst>
              <a:gd name="connsiteX0" fmla="*/ 14124 w 31160"/>
              <a:gd name="connsiteY0" fmla="*/ 9112 h 26762"/>
              <a:gd name="connsiteX1" fmla="*/ 29364 w 31160"/>
              <a:gd name="connsiteY1" fmla="*/ 5302 h 26762"/>
              <a:gd name="connsiteX2" fmla="*/ 17934 w 31160"/>
              <a:gd name="connsiteY2" fmla="*/ 1492 h 26762"/>
              <a:gd name="connsiteX3" fmla="*/ 10314 w 31160"/>
              <a:gd name="connsiteY3" fmla="*/ 12922 h 26762"/>
              <a:gd name="connsiteX4" fmla="*/ 21744 w 31160"/>
              <a:gd name="connsiteY4" fmla="*/ 20542 h 26762"/>
              <a:gd name="connsiteX5" fmla="*/ 29364 w 31160"/>
              <a:gd name="connsiteY5" fmla="*/ 9112 h 26762"/>
              <a:gd name="connsiteX6" fmla="*/ 17934 w 31160"/>
              <a:gd name="connsiteY6" fmla="*/ 5302 h 26762"/>
              <a:gd name="connsiteX7" fmla="*/ 2694 w 31160"/>
              <a:gd name="connsiteY7" fmla="*/ 9112 h 26762"/>
              <a:gd name="connsiteX8" fmla="*/ 6504 w 31160"/>
              <a:gd name="connsiteY8" fmla="*/ 24352 h 26762"/>
              <a:gd name="connsiteX9" fmla="*/ 14124 w 31160"/>
              <a:gd name="connsiteY9" fmla="*/ 9112 h 2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160" h="26762">
                <a:moveTo>
                  <a:pt x="14124" y="9112"/>
                </a:moveTo>
                <a:cubicBezTo>
                  <a:pt x="17934" y="5937"/>
                  <a:pt x="27022" y="9986"/>
                  <a:pt x="29364" y="5302"/>
                </a:cubicBezTo>
                <a:cubicBezTo>
                  <a:pt x="31160" y="1710"/>
                  <a:pt x="21663" y="0"/>
                  <a:pt x="17934" y="1492"/>
                </a:cubicBezTo>
                <a:cubicBezTo>
                  <a:pt x="13682" y="3193"/>
                  <a:pt x="12854" y="9112"/>
                  <a:pt x="10314" y="12922"/>
                </a:cubicBezTo>
                <a:cubicBezTo>
                  <a:pt x="14124" y="15462"/>
                  <a:pt x="17254" y="21440"/>
                  <a:pt x="21744" y="20542"/>
                </a:cubicBezTo>
                <a:cubicBezTo>
                  <a:pt x="26234" y="19644"/>
                  <a:pt x="30475" y="13554"/>
                  <a:pt x="29364" y="9112"/>
                </a:cubicBezTo>
                <a:cubicBezTo>
                  <a:pt x="28390" y="5216"/>
                  <a:pt x="21744" y="6572"/>
                  <a:pt x="17934" y="5302"/>
                </a:cubicBezTo>
                <a:cubicBezTo>
                  <a:pt x="12854" y="6572"/>
                  <a:pt x="5388" y="4622"/>
                  <a:pt x="2694" y="9112"/>
                </a:cubicBezTo>
                <a:cubicBezTo>
                  <a:pt x="0" y="13602"/>
                  <a:pt x="2315" y="21210"/>
                  <a:pt x="6504" y="24352"/>
                </a:cubicBezTo>
                <a:cubicBezTo>
                  <a:pt x="9717" y="26762"/>
                  <a:pt x="10314" y="12287"/>
                  <a:pt x="14124" y="9112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6" name="Forma livre 65"/>
          <p:cNvSpPr/>
          <p:nvPr/>
        </p:nvSpPr>
        <p:spPr>
          <a:xfrm>
            <a:off x="1682176" y="3275525"/>
            <a:ext cx="34034" cy="27745"/>
          </a:xfrm>
          <a:custGeom>
            <a:avLst/>
            <a:gdLst>
              <a:gd name="connsiteX0" fmla="*/ 9464 w 34034"/>
              <a:gd name="connsiteY0" fmla="*/ 16315 h 27745"/>
              <a:gd name="connsiteX1" fmla="*/ 17084 w 34034"/>
              <a:gd name="connsiteY1" fmla="*/ 4885 h 27745"/>
              <a:gd name="connsiteX2" fmla="*/ 24704 w 34034"/>
              <a:gd name="connsiteY2" fmla="*/ 16315 h 27745"/>
              <a:gd name="connsiteX3" fmla="*/ 13274 w 34034"/>
              <a:gd name="connsiteY3" fmla="*/ 20125 h 27745"/>
              <a:gd name="connsiteX4" fmla="*/ 9464 w 34034"/>
              <a:gd name="connsiteY4" fmla="*/ 8695 h 27745"/>
              <a:gd name="connsiteX5" fmla="*/ 24704 w 34034"/>
              <a:gd name="connsiteY5" fmla="*/ 23935 h 27745"/>
              <a:gd name="connsiteX6" fmla="*/ 13274 w 34034"/>
              <a:gd name="connsiteY6" fmla="*/ 27745 h 27745"/>
              <a:gd name="connsiteX7" fmla="*/ 9464 w 34034"/>
              <a:gd name="connsiteY7" fmla="*/ 4885 h 27745"/>
              <a:gd name="connsiteX8" fmla="*/ 20894 w 34034"/>
              <a:gd name="connsiteY8" fmla="*/ 1075 h 27745"/>
              <a:gd name="connsiteX9" fmla="*/ 9464 w 34034"/>
              <a:gd name="connsiteY9" fmla="*/ 16315 h 27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034" h="27745">
                <a:moveTo>
                  <a:pt x="9464" y="16315"/>
                </a:moveTo>
                <a:cubicBezTo>
                  <a:pt x="8829" y="16950"/>
                  <a:pt x="12505" y="4885"/>
                  <a:pt x="17084" y="4885"/>
                </a:cubicBezTo>
                <a:cubicBezTo>
                  <a:pt x="21663" y="4885"/>
                  <a:pt x="25815" y="11873"/>
                  <a:pt x="24704" y="16315"/>
                </a:cubicBezTo>
                <a:cubicBezTo>
                  <a:pt x="23730" y="20211"/>
                  <a:pt x="17084" y="18855"/>
                  <a:pt x="13274" y="20125"/>
                </a:cubicBezTo>
                <a:cubicBezTo>
                  <a:pt x="12004" y="16315"/>
                  <a:pt x="5872" y="10491"/>
                  <a:pt x="9464" y="8695"/>
                </a:cubicBezTo>
                <a:cubicBezTo>
                  <a:pt x="26854" y="0"/>
                  <a:pt x="34034" y="14605"/>
                  <a:pt x="24704" y="23935"/>
                </a:cubicBezTo>
                <a:cubicBezTo>
                  <a:pt x="21864" y="26775"/>
                  <a:pt x="17084" y="26475"/>
                  <a:pt x="13274" y="27745"/>
                </a:cubicBezTo>
                <a:cubicBezTo>
                  <a:pt x="8222" y="20167"/>
                  <a:pt x="0" y="14349"/>
                  <a:pt x="9464" y="4885"/>
                </a:cubicBezTo>
                <a:cubicBezTo>
                  <a:pt x="12304" y="2045"/>
                  <a:pt x="17084" y="2345"/>
                  <a:pt x="20894" y="1075"/>
                </a:cubicBezTo>
                <a:cubicBezTo>
                  <a:pt x="29923" y="14618"/>
                  <a:pt x="10099" y="15680"/>
                  <a:pt x="9464" y="16315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7" name="Forma livre 66"/>
          <p:cNvSpPr/>
          <p:nvPr/>
        </p:nvSpPr>
        <p:spPr>
          <a:xfrm>
            <a:off x="2174764" y="3982420"/>
            <a:ext cx="39782" cy="36014"/>
          </a:xfrm>
          <a:custGeom>
            <a:avLst/>
            <a:gdLst>
              <a:gd name="connsiteX0" fmla="*/ 19050 w 39782"/>
              <a:gd name="connsiteY0" fmla="*/ 21890 h 36014"/>
              <a:gd name="connsiteX1" fmla="*/ 7620 w 39782"/>
              <a:gd name="connsiteY1" fmla="*/ 14270 h 36014"/>
              <a:gd name="connsiteX2" fmla="*/ 3810 w 39782"/>
              <a:gd name="connsiteY2" fmla="*/ 2840 h 36014"/>
              <a:gd name="connsiteX3" fmla="*/ 30480 w 39782"/>
              <a:gd name="connsiteY3" fmla="*/ 6650 h 36014"/>
              <a:gd name="connsiteX4" fmla="*/ 30480 w 39782"/>
              <a:gd name="connsiteY4" fmla="*/ 33320 h 36014"/>
              <a:gd name="connsiteX5" fmla="*/ 15240 w 39782"/>
              <a:gd name="connsiteY5" fmla="*/ 29510 h 36014"/>
              <a:gd name="connsiteX6" fmla="*/ 19050 w 39782"/>
              <a:gd name="connsiteY6" fmla="*/ 21890 h 36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782" h="36014">
                <a:moveTo>
                  <a:pt x="19050" y="21890"/>
                </a:moveTo>
                <a:cubicBezTo>
                  <a:pt x="17780" y="19350"/>
                  <a:pt x="10481" y="17846"/>
                  <a:pt x="7620" y="14270"/>
                </a:cubicBezTo>
                <a:cubicBezTo>
                  <a:pt x="5111" y="11134"/>
                  <a:pt x="0" y="4110"/>
                  <a:pt x="3810" y="2840"/>
                </a:cubicBezTo>
                <a:cubicBezTo>
                  <a:pt x="12329" y="0"/>
                  <a:pt x="21590" y="5380"/>
                  <a:pt x="30480" y="6650"/>
                </a:cubicBezTo>
                <a:cubicBezTo>
                  <a:pt x="32481" y="12652"/>
                  <a:pt x="39782" y="27739"/>
                  <a:pt x="30480" y="33320"/>
                </a:cubicBezTo>
                <a:cubicBezTo>
                  <a:pt x="25990" y="36014"/>
                  <a:pt x="20320" y="30780"/>
                  <a:pt x="15240" y="29510"/>
                </a:cubicBezTo>
                <a:cubicBezTo>
                  <a:pt x="10225" y="14466"/>
                  <a:pt x="20320" y="24430"/>
                  <a:pt x="19050" y="2189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8" name="Forma livre 67"/>
          <p:cNvSpPr/>
          <p:nvPr/>
        </p:nvSpPr>
        <p:spPr>
          <a:xfrm>
            <a:off x="1922145" y="4280030"/>
            <a:ext cx="20487" cy="20555"/>
          </a:xfrm>
          <a:custGeom>
            <a:avLst/>
            <a:gdLst>
              <a:gd name="connsiteX0" fmla="*/ 1905 w 20487"/>
              <a:gd name="connsiteY0" fmla="*/ 10030 h 20555"/>
              <a:gd name="connsiteX1" fmla="*/ 13335 w 20487"/>
              <a:gd name="connsiteY1" fmla="*/ 6220 h 20555"/>
              <a:gd name="connsiteX2" fmla="*/ 17145 w 20487"/>
              <a:gd name="connsiteY2" fmla="*/ 17650 h 20555"/>
              <a:gd name="connsiteX3" fmla="*/ 1905 w 20487"/>
              <a:gd name="connsiteY3" fmla="*/ 13840 h 20555"/>
              <a:gd name="connsiteX4" fmla="*/ 1905 w 20487"/>
              <a:gd name="connsiteY4" fmla="*/ 10030 h 20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487" h="20555">
                <a:moveTo>
                  <a:pt x="1905" y="10030"/>
                </a:moveTo>
                <a:cubicBezTo>
                  <a:pt x="3810" y="8760"/>
                  <a:pt x="9743" y="4424"/>
                  <a:pt x="13335" y="6220"/>
                </a:cubicBezTo>
                <a:cubicBezTo>
                  <a:pt x="16927" y="8016"/>
                  <a:pt x="20487" y="15422"/>
                  <a:pt x="17145" y="17650"/>
                </a:cubicBezTo>
                <a:cubicBezTo>
                  <a:pt x="12788" y="20555"/>
                  <a:pt x="6985" y="15110"/>
                  <a:pt x="1905" y="13840"/>
                </a:cubicBezTo>
                <a:cubicBezTo>
                  <a:pt x="6518" y="0"/>
                  <a:pt x="0" y="11300"/>
                  <a:pt x="1905" y="1003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9" name="Forma livre 68"/>
          <p:cNvSpPr/>
          <p:nvPr/>
        </p:nvSpPr>
        <p:spPr>
          <a:xfrm>
            <a:off x="2425065" y="4491092"/>
            <a:ext cx="22066" cy="16224"/>
          </a:xfrm>
          <a:custGeom>
            <a:avLst/>
            <a:gdLst>
              <a:gd name="connsiteX0" fmla="*/ 1905 w 22066"/>
              <a:gd name="connsiteY0" fmla="*/ 8518 h 16224"/>
              <a:gd name="connsiteX1" fmla="*/ 13335 w 22066"/>
              <a:gd name="connsiteY1" fmla="*/ 898 h 16224"/>
              <a:gd name="connsiteX2" fmla="*/ 20955 w 22066"/>
              <a:gd name="connsiteY2" fmla="*/ 12328 h 16224"/>
              <a:gd name="connsiteX3" fmla="*/ 9525 w 22066"/>
              <a:gd name="connsiteY3" fmla="*/ 16138 h 16224"/>
              <a:gd name="connsiteX4" fmla="*/ 1905 w 22066"/>
              <a:gd name="connsiteY4" fmla="*/ 4708 h 16224"/>
              <a:gd name="connsiteX5" fmla="*/ 1905 w 22066"/>
              <a:gd name="connsiteY5" fmla="*/ 8518 h 16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066" h="16224">
                <a:moveTo>
                  <a:pt x="1905" y="8518"/>
                </a:moveTo>
                <a:cubicBezTo>
                  <a:pt x="3810" y="7883"/>
                  <a:pt x="8845" y="0"/>
                  <a:pt x="13335" y="898"/>
                </a:cubicBezTo>
                <a:cubicBezTo>
                  <a:pt x="17825" y="1796"/>
                  <a:pt x="22066" y="7886"/>
                  <a:pt x="20955" y="12328"/>
                </a:cubicBezTo>
                <a:cubicBezTo>
                  <a:pt x="19981" y="16224"/>
                  <a:pt x="13335" y="14868"/>
                  <a:pt x="9525" y="16138"/>
                </a:cubicBezTo>
                <a:cubicBezTo>
                  <a:pt x="6985" y="12328"/>
                  <a:pt x="794" y="9150"/>
                  <a:pt x="1905" y="4708"/>
                </a:cubicBezTo>
                <a:cubicBezTo>
                  <a:pt x="3058" y="95"/>
                  <a:pt x="0" y="9153"/>
                  <a:pt x="1905" y="8518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7" name="Rectângulo 76"/>
          <p:cNvSpPr/>
          <p:nvPr/>
        </p:nvSpPr>
        <p:spPr>
          <a:xfrm>
            <a:off x="5357818" y="3500438"/>
            <a:ext cx="1500198" cy="71438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8" name="Rectângulo 77"/>
          <p:cNvSpPr/>
          <p:nvPr/>
        </p:nvSpPr>
        <p:spPr>
          <a:xfrm>
            <a:off x="5072066" y="2357430"/>
            <a:ext cx="2000264" cy="785818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81" name="Conexão recta 80"/>
          <p:cNvCxnSpPr/>
          <p:nvPr/>
        </p:nvCxnSpPr>
        <p:spPr>
          <a:xfrm rot="5400000">
            <a:off x="5502290" y="4427536"/>
            <a:ext cx="428628" cy="3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xão recta 81"/>
          <p:cNvCxnSpPr/>
          <p:nvPr/>
        </p:nvCxnSpPr>
        <p:spPr>
          <a:xfrm rot="5400000">
            <a:off x="6216670" y="4427536"/>
            <a:ext cx="428628" cy="3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xão recta 84"/>
          <p:cNvCxnSpPr/>
          <p:nvPr/>
        </p:nvCxnSpPr>
        <p:spPr>
          <a:xfrm rot="5400000">
            <a:off x="5466571" y="3391685"/>
            <a:ext cx="214314" cy="3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xão recta 85"/>
          <p:cNvCxnSpPr/>
          <p:nvPr/>
        </p:nvCxnSpPr>
        <p:spPr>
          <a:xfrm rot="5400000">
            <a:off x="5820569" y="3391685"/>
            <a:ext cx="214314" cy="3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xão recta 86"/>
          <p:cNvCxnSpPr/>
          <p:nvPr/>
        </p:nvCxnSpPr>
        <p:spPr>
          <a:xfrm rot="5400000">
            <a:off x="6107917" y="3393281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xão recta 87"/>
          <p:cNvCxnSpPr/>
          <p:nvPr/>
        </p:nvCxnSpPr>
        <p:spPr>
          <a:xfrm rot="5400000">
            <a:off x="6465107" y="3393281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aixaDeTexto 88"/>
          <p:cNvSpPr txBox="1"/>
          <p:nvPr/>
        </p:nvSpPr>
        <p:spPr>
          <a:xfrm>
            <a:off x="5143504" y="2363924"/>
            <a:ext cx="285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b="1" dirty="0" smtClean="0">
                <a:solidFill>
                  <a:srgbClr val="FF0000"/>
                </a:solidFill>
              </a:rPr>
              <a:t>0</a:t>
            </a:r>
            <a:endParaRPr lang="pt-PT" sz="4000" b="1" dirty="0">
              <a:solidFill>
                <a:srgbClr val="FF0000"/>
              </a:solidFill>
            </a:endParaRPr>
          </a:p>
        </p:txBody>
      </p:sp>
      <p:cxnSp>
        <p:nvCxnSpPr>
          <p:cNvPr id="90" name="Conexão recta 89"/>
          <p:cNvCxnSpPr/>
          <p:nvPr/>
        </p:nvCxnSpPr>
        <p:spPr>
          <a:xfrm>
            <a:off x="5357818" y="3286124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ângulo 91"/>
          <p:cNvSpPr/>
          <p:nvPr/>
        </p:nvSpPr>
        <p:spPr>
          <a:xfrm>
            <a:off x="5500694" y="3500438"/>
            <a:ext cx="478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 smtClean="0"/>
              <a:t>S</a:t>
            </a:r>
            <a:r>
              <a:rPr lang="pt-PT" baseline="-25000" dirty="0" smtClean="0">
                <a:latin typeface="Maiandra GD" pitchFamily="34" charset="0"/>
              </a:rPr>
              <a:t> 0</a:t>
            </a:r>
            <a:r>
              <a:rPr lang="pt-PT" dirty="0" smtClean="0"/>
              <a:t> </a:t>
            </a:r>
            <a:endParaRPr lang="pt-PT" dirty="0"/>
          </a:p>
        </p:txBody>
      </p:sp>
      <p:sp>
        <p:nvSpPr>
          <p:cNvPr id="93" name="Rectângulo 92"/>
          <p:cNvSpPr/>
          <p:nvPr/>
        </p:nvSpPr>
        <p:spPr>
          <a:xfrm>
            <a:off x="5786446" y="3500438"/>
            <a:ext cx="449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 smtClean="0"/>
              <a:t>S</a:t>
            </a:r>
            <a:r>
              <a:rPr lang="pt-PT" baseline="-25000" dirty="0" smtClean="0">
                <a:latin typeface="Maiandra GD" pitchFamily="34" charset="0"/>
              </a:rPr>
              <a:t> 1</a:t>
            </a:r>
            <a:r>
              <a:rPr lang="pt-PT" dirty="0" smtClean="0"/>
              <a:t> </a:t>
            </a:r>
            <a:endParaRPr lang="pt-PT" dirty="0"/>
          </a:p>
        </p:txBody>
      </p:sp>
      <p:sp>
        <p:nvSpPr>
          <p:cNvPr id="94" name="Rectângulo 93"/>
          <p:cNvSpPr/>
          <p:nvPr/>
        </p:nvSpPr>
        <p:spPr>
          <a:xfrm>
            <a:off x="6143636" y="3488296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 smtClean="0"/>
              <a:t>S</a:t>
            </a:r>
            <a:r>
              <a:rPr lang="pt-PT" baseline="-25000" dirty="0" smtClean="0">
                <a:latin typeface="Maiandra GD" pitchFamily="34" charset="0"/>
              </a:rPr>
              <a:t> 2</a:t>
            </a:r>
            <a:r>
              <a:rPr lang="pt-PT" dirty="0" smtClean="0"/>
              <a:t> </a:t>
            </a:r>
            <a:endParaRPr lang="pt-PT" dirty="0"/>
          </a:p>
        </p:txBody>
      </p:sp>
      <p:sp>
        <p:nvSpPr>
          <p:cNvPr id="95" name="Rectângulo 94"/>
          <p:cNvSpPr/>
          <p:nvPr/>
        </p:nvSpPr>
        <p:spPr>
          <a:xfrm>
            <a:off x="6497926" y="3429000"/>
            <a:ext cx="431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 smtClean="0"/>
              <a:t>S</a:t>
            </a:r>
            <a:r>
              <a:rPr lang="pt-PT" baseline="-25000" dirty="0" smtClean="0">
                <a:latin typeface="Maiandra GD" pitchFamily="34" charset="0"/>
              </a:rPr>
              <a:t>3</a:t>
            </a:r>
            <a:r>
              <a:rPr lang="pt-PT" dirty="0" smtClean="0"/>
              <a:t> </a:t>
            </a:r>
            <a:endParaRPr lang="pt-PT" dirty="0"/>
          </a:p>
        </p:txBody>
      </p:sp>
      <p:cxnSp>
        <p:nvCxnSpPr>
          <p:cNvPr id="103" name="Conexão recta 102"/>
          <p:cNvCxnSpPr/>
          <p:nvPr/>
        </p:nvCxnSpPr>
        <p:spPr>
          <a:xfrm rot="5400000">
            <a:off x="5143504" y="3071810"/>
            <a:ext cx="4286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aixaDeTexto 108"/>
          <p:cNvSpPr txBox="1"/>
          <p:nvPr/>
        </p:nvSpPr>
        <p:spPr>
          <a:xfrm>
            <a:off x="5572132" y="2357430"/>
            <a:ext cx="285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b="1" dirty="0" smtClean="0"/>
              <a:t>1</a:t>
            </a:r>
            <a:endParaRPr lang="pt-PT" sz="4000" b="1" dirty="0"/>
          </a:p>
        </p:txBody>
      </p:sp>
      <p:sp>
        <p:nvSpPr>
          <p:cNvPr id="110" name="CaixaDeTexto 109"/>
          <p:cNvSpPr txBox="1"/>
          <p:nvPr/>
        </p:nvSpPr>
        <p:spPr>
          <a:xfrm>
            <a:off x="6143636" y="2363924"/>
            <a:ext cx="285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b="1" dirty="0" smtClean="0"/>
              <a:t>2</a:t>
            </a:r>
            <a:endParaRPr lang="pt-PT" sz="4000" b="1" dirty="0"/>
          </a:p>
        </p:txBody>
      </p:sp>
      <p:sp>
        <p:nvSpPr>
          <p:cNvPr id="111" name="CaixaDeTexto 110"/>
          <p:cNvSpPr txBox="1"/>
          <p:nvPr/>
        </p:nvSpPr>
        <p:spPr>
          <a:xfrm>
            <a:off x="6500826" y="2357430"/>
            <a:ext cx="285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b="1" dirty="0" smtClean="0"/>
              <a:t>3</a:t>
            </a:r>
            <a:endParaRPr lang="pt-PT" sz="4000" b="1" dirty="0"/>
          </a:p>
        </p:txBody>
      </p:sp>
      <p:cxnSp>
        <p:nvCxnSpPr>
          <p:cNvPr id="115" name="Conexão recta 114"/>
          <p:cNvCxnSpPr/>
          <p:nvPr/>
        </p:nvCxnSpPr>
        <p:spPr>
          <a:xfrm>
            <a:off x="5786446" y="3286124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xão recta 116"/>
          <p:cNvCxnSpPr/>
          <p:nvPr/>
        </p:nvCxnSpPr>
        <p:spPr>
          <a:xfrm rot="5400000">
            <a:off x="5573728" y="3070214"/>
            <a:ext cx="428628" cy="3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xão recta 120"/>
          <p:cNvCxnSpPr/>
          <p:nvPr/>
        </p:nvCxnSpPr>
        <p:spPr>
          <a:xfrm>
            <a:off x="6215074" y="3284536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xão recta 121"/>
          <p:cNvCxnSpPr/>
          <p:nvPr/>
        </p:nvCxnSpPr>
        <p:spPr>
          <a:xfrm>
            <a:off x="6572264" y="3286124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xão recta 124"/>
          <p:cNvCxnSpPr/>
          <p:nvPr/>
        </p:nvCxnSpPr>
        <p:spPr>
          <a:xfrm rot="5400000">
            <a:off x="6142040" y="3070214"/>
            <a:ext cx="428628" cy="3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xão recta 125"/>
          <p:cNvCxnSpPr/>
          <p:nvPr/>
        </p:nvCxnSpPr>
        <p:spPr>
          <a:xfrm rot="5400000">
            <a:off x="6502422" y="3070214"/>
            <a:ext cx="428628" cy="3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xão recta 126"/>
          <p:cNvCxnSpPr/>
          <p:nvPr/>
        </p:nvCxnSpPr>
        <p:spPr>
          <a:xfrm rot="5400000">
            <a:off x="6286512" y="2500306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xão recta 127"/>
          <p:cNvCxnSpPr/>
          <p:nvPr/>
        </p:nvCxnSpPr>
        <p:spPr>
          <a:xfrm>
            <a:off x="5357818" y="2428868"/>
            <a:ext cx="135732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xão recta 134"/>
          <p:cNvCxnSpPr/>
          <p:nvPr/>
        </p:nvCxnSpPr>
        <p:spPr>
          <a:xfrm rot="5400000">
            <a:off x="6642908" y="2499512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xão recta 135"/>
          <p:cNvCxnSpPr/>
          <p:nvPr/>
        </p:nvCxnSpPr>
        <p:spPr>
          <a:xfrm rot="5400000">
            <a:off x="5715802" y="2499512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xão recta 136"/>
          <p:cNvCxnSpPr/>
          <p:nvPr/>
        </p:nvCxnSpPr>
        <p:spPr>
          <a:xfrm rot="5400000">
            <a:off x="5285586" y="2499512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xão recta 137"/>
          <p:cNvCxnSpPr/>
          <p:nvPr/>
        </p:nvCxnSpPr>
        <p:spPr>
          <a:xfrm rot="5400000">
            <a:off x="5999966" y="2356636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ângulo 138"/>
          <p:cNvSpPr/>
          <p:nvPr/>
        </p:nvSpPr>
        <p:spPr>
          <a:xfrm>
            <a:off x="5516332" y="4643446"/>
            <a:ext cx="48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 smtClean="0"/>
              <a:t>E</a:t>
            </a:r>
            <a:r>
              <a:rPr lang="pt-PT" baseline="-25000" dirty="0" smtClean="0">
                <a:latin typeface="Maiandra GD" pitchFamily="34" charset="0"/>
              </a:rPr>
              <a:t> 0</a:t>
            </a:r>
            <a:r>
              <a:rPr lang="pt-PT" dirty="0" smtClean="0"/>
              <a:t> </a:t>
            </a:r>
            <a:endParaRPr lang="pt-PT" dirty="0"/>
          </a:p>
        </p:txBody>
      </p:sp>
      <p:sp>
        <p:nvSpPr>
          <p:cNvPr id="140" name="Rectângulo 139"/>
          <p:cNvSpPr/>
          <p:nvPr/>
        </p:nvSpPr>
        <p:spPr>
          <a:xfrm>
            <a:off x="6215074" y="4643446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 smtClean="0"/>
              <a:t>E</a:t>
            </a:r>
            <a:r>
              <a:rPr lang="pt-PT" baseline="-25000" dirty="0" smtClean="0">
                <a:latin typeface="Maiandra GD" pitchFamily="34" charset="0"/>
              </a:rPr>
              <a:t> 1</a:t>
            </a:r>
            <a:r>
              <a:rPr lang="pt-PT" dirty="0" smtClean="0"/>
              <a:t> </a:t>
            </a:r>
            <a:endParaRPr lang="pt-PT" dirty="0"/>
          </a:p>
        </p:txBody>
      </p:sp>
      <p:sp>
        <p:nvSpPr>
          <p:cNvPr id="141" name="Forma livre 140"/>
          <p:cNvSpPr/>
          <p:nvPr/>
        </p:nvSpPr>
        <p:spPr>
          <a:xfrm>
            <a:off x="6056779" y="2421266"/>
            <a:ext cx="24389" cy="17855"/>
          </a:xfrm>
          <a:custGeom>
            <a:avLst/>
            <a:gdLst>
              <a:gd name="connsiteX0" fmla="*/ 11511 w 24389"/>
              <a:gd name="connsiteY0" fmla="*/ 16232 h 17855"/>
              <a:gd name="connsiteX1" fmla="*/ 3395 w 24389"/>
              <a:gd name="connsiteY1" fmla="*/ 10822 h 17855"/>
              <a:gd name="connsiteX2" fmla="*/ 14216 w 24389"/>
              <a:gd name="connsiteY2" fmla="*/ 0 h 17855"/>
              <a:gd name="connsiteX3" fmla="*/ 16922 w 24389"/>
              <a:gd name="connsiteY3" fmla="*/ 16232 h 17855"/>
              <a:gd name="connsiteX4" fmla="*/ 11511 w 24389"/>
              <a:gd name="connsiteY4" fmla="*/ 16232 h 1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9" h="17855">
                <a:moveTo>
                  <a:pt x="11511" y="16232"/>
                </a:moveTo>
                <a:cubicBezTo>
                  <a:pt x="9256" y="15330"/>
                  <a:pt x="4603" y="13841"/>
                  <a:pt x="3395" y="10822"/>
                </a:cubicBezTo>
                <a:cubicBezTo>
                  <a:pt x="0" y="2335"/>
                  <a:pt x="10397" y="1273"/>
                  <a:pt x="14216" y="0"/>
                </a:cubicBezTo>
                <a:cubicBezTo>
                  <a:pt x="16952" y="4103"/>
                  <a:pt x="24389" y="10632"/>
                  <a:pt x="16922" y="16232"/>
                </a:cubicBezTo>
                <a:cubicBezTo>
                  <a:pt x="14758" y="17855"/>
                  <a:pt x="13766" y="17134"/>
                  <a:pt x="11511" y="16232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2" name="Forma livre 141"/>
          <p:cNvSpPr/>
          <p:nvPr/>
        </p:nvSpPr>
        <p:spPr>
          <a:xfrm>
            <a:off x="6063874" y="2276503"/>
            <a:ext cx="15237" cy="12471"/>
          </a:xfrm>
          <a:custGeom>
            <a:avLst/>
            <a:gdLst>
              <a:gd name="connsiteX0" fmla="*/ 12532 w 15237"/>
              <a:gd name="connsiteY0" fmla="*/ 12202 h 12471"/>
              <a:gd name="connsiteX1" fmla="*/ 1711 w 15237"/>
              <a:gd name="connsiteY1" fmla="*/ 9497 h 12471"/>
              <a:gd name="connsiteX2" fmla="*/ 4416 w 15237"/>
              <a:gd name="connsiteY2" fmla="*/ 1381 h 12471"/>
              <a:gd name="connsiteX3" fmla="*/ 15237 w 15237"/>
              <a:gd name="connsiteY3" fmla="*/ 4086 h 12471"/>
              <a:gd name="connsiteX4" fmla="*/ 12532 w 15237"/>
              <a:gd name="connsiteY4" fmla="*/ 12202 h 12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37" h="12471">
                <a:moveTo>
                  <a:pt x="12532" y="12202"/>
                </a:moveTo>
                <a:cubicBezTo>
                  <a:pt x="8925" y="11300"/>
                  <a:pt x="3942" y="12471"/>
                  <a:pt x="1711" y="9497"/>
                </a:cubicBezTo>
                <a:cubicBezTo>
                  <a:pt x="0" y="7216"/>
                  <a:pt x="1768" y="2440"/>
                  <a:pt x="4416" y="1381"/>
                </a:cubicBezTo>
                <a:cubicBezTo>
                  <a:pt x="7868" y="0"/>
                  <a:pt x="11630" y="3184"/>
                  <a:pt x="15237" y="4086"/>
                </a:cubicBezTo>
                <a:lnTo>
                  <a:pt x="12532" y="12202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3" name="Forma livre 142"/>
          <p:cNvSpPr/>
          <p:nvPr/>
        </p:nvSpPr>
        <p:spPr>
          <a:xfrm>
            <a:off x="5701920" y="4625137"/>
            <a:ext cx="38354" cy="34412"/>
          </a:xfrm>
          <a:custGeom>
            <a:avLst/>
            <a:gdLst>
              <a:gd name="connsiteX0" fmla="*/ 0 w 38354"/>
              <a:gd name="connsiteY0" fmla="*/ 24684 h 34412"/>
              <a:gd name="connsiteX1" fmla="*/ 29183 w 38354"/>
              <a:gd name="connsiteY1" fmla="*/ 5229 h 34412"/>
              <a:gd name="connsiteX2" fmla="*/ 19455 w 38354"/>
              <a:gd name="connsiteY2" fmla="*/ 34412 h 34412"/>
              <a:gd name="connsiteX3" fmla="*/ 0 w 38354"/>
              <a:gd name="connsiteY3" fmla="*/ 24684 h 34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54" h="34412">
                <a:moveTo>
                  <a:pt x="0" y="24684"/>
                </a:moveTo>
                <a:cubicBezTo>
                  <a:pt x="9728" y="18199"/>
                  <a:pt x="18726" y="0"/>
                  <a:pt x="29183" y="5229"/>
                </a:cubicBezTo>
                <a:cubicBezTo>
                  <a:pt x="38354" y="9815"/>
                  <a:pt x="26706" y="27161"/>
                  <a:pt x="19455" y="34412"/>
                </a:cubicBezTo>
                <a:lnTo>
                  <a:pt x="0" y="24684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5" name="Forma livre 144"/>
          <p:cNvSpPr/>
          <p:nvPr/>
        </p:nvSpPr>
        <p:spPr>
          <a:xfrm>
            <a:off x="6415094" y="4656307"/>
            <a:ext cx="50169" cy="46739"/>
          </a:xfrm>
          <a:custGeom>
            <a:avLst/>
            <a:gdLst>
              <a:gd name="connsiteX0" fmla="*/ 16400 w 50169"/>
              <a:gd name="connsiteY0" fmla="*/ 3242 h 46739"/>
              <a:gd name="connsiteX1" fmla="*/ 45583 w 50169"/>
              <a:gd name="connsiteY1" fmla="*/ 12970 h 46739"/>
              <a:gd name="connsiteX2" fmla="*/ 35856 w 50169"/>
              <a:gd name="connsiteY2" fmla="*/ 42153 h 46739"/>
              <a:gd name="connsiteX3" fmla="*/ 6673 w 50169"/>
              <a:gd name="connsiteY3" fmla="*/ 32425 h 46739"/>
              <a:gd name="connsiteX4" fmla="*/ 16400 w 50169"/>
              <a:gd name="connsiteY4" fmla="*/ 3242 h 46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169" h="46739">
                <a:moveTo>
                  <a:pt x="16400" y="3242"/>
                </a:moveTo>
                <a:cubicBezTo>
                  <a:pt x="22885" y="0"/>
                  <a:pt x="40997" y="3799"/>
                  <a:pt x="45583" y="12970"/>
                </a:cubicBezTo>
                <a:cubicBezTo>
                  <a:pt x="50169" y="22141"/>
                  <a:pt x="45027" y="37567"/>
                  <a:pt x="35856" y="42153"/>
                </a:cubicBezTo>
                <a:cubicBezTo>
                  <a:pt x="26685" y="46739"/>
                  <a:pt x="11949" y="41218"/>
                  <a:pt x="6673" y="32425"/>
                </a:cubicBezTo>
                <a:cubicBezTo>
                  <a:pt x="0" y="21303"/>
                  <a:pt x="9915" y="6485"/>
                  <a:pt x="16400" y="3242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7" name="CaixaDeTexto 156"/>
          <p:cNvSpPr txBox="1"/>
          <p:nvPr/>
        </p:nvSpPr>
        <p:spPr>
          <a:xfrm>
            <a:off x="5619759" y="2845354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900" b="1" dirty="0" smtClean="0">
                <a:latin typeface="Maiandra GD" pitchFamily="34" charset="0"/>
              </a:rPr>
              <a:t>Mostrador </a:t>
            </a:r>
          </a:p>
          <a:p>
            <a:pPr algn="ctr"/>
            <a:r>
              <a:rPr lang="pt-PT" sz="900" b="1" dirty="0" smtClean="0">
                <a:latin typeface="Maiandra GD" pitchFamily="34" charset="0"/>
              </a:rPr>
              <a:t>com filamentos</a:t>
            </a:r>
            <a:endParaRPr lang="pt-PT" sz="900" b="1" dirty="0">
              <a:latin typeface="Maiandra GD" pitchFamily="34" charset="0"/>
            </a:endParaRPr>
          </a:p>
        </p:txBody>
      </p:sp>
      <p:sp>
        <p:nvSpPr>
          <p:cNvPr id="158" name="CaixaDeTexto 157"/>
          <p:cNvSpPr txBox="1"/>
          <p:nvPr/>
        </p:nvSpPr>
        <p:spPr>
          <a:xfrm>
            <a:off x="5423914" y="3857628"/>
            <a:ext cx="1505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 smtClean="0">
                <a:latin typeface="Maiandra GD" pitchFamily="34" charset="0"/>
              </a:rPr>
              <a:t>Descodificador</a:t>
            </a:r>
            <a:endParaRPr lang="pt-PT" sz="1600" dirty="0">
              <a:latin typeface="Maiandra GD" pitchFamily="34" charset="0"/>
            </a:endParaRPr>
          </a:p>
        </p:txBody>
      </p:sp>
      <p:sp>
        <p:nvSpPr>
          <p:cNvPr id="160" name="CaixaDeTexto 159"/>
          <p:cNvSpPr txBox="1"/>
          <p:nvPr/>
        </p:nvSpPr>
        <p:spPr>
          <a:xfrm>
            <a:off x="2071670" y="5143512"/>
            <a:ext cx="314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>
                <a:latin typeface="Maiandra GD" pitchFamily="34" charset="0"/>
              </a:rPr>
              <a:t>Esquema Lógico</a:t>
            </a:r>
            <a:endParaRPr lang="pt-PT" dirty="0">
              <a:latin typeface="Maiandra GD" pitchFamily="34" charset="0"/>
            </a:endParaRPr>
          </a:p>
        </p:txBody>
      </p:sp>
      <p:sp>
        <p:nvSpPr>
          <p:cNvPr id="161" name="CaixaDeTexto 160"/>
          <p:cNvSpPr txBox="1"/>
          <p:nvPr/>
        </p:nvSpPr>
        <p:spPr>
          <a:xfrm>
            <a:off x="5072066" y="5143512"/>
            <a:ext cx="314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>
                <a:latin typeface="Maiandra GD" pitchFamily="34" charset="0"/>
              </a:rPr>
              <a:t>Representação simbólica</a:t>
            </a:r>
            <a:endParaRPr lang="pt-PT" dirty="0">
              <a:latin typeface="Maiandra G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214290"/>
            <a:ext cx="8858280" cy="785818"/>
          </a:xfrm>
          <a:prstGeom prst="rect">
            <a:avLst/>
          </a:prstGeom>
          <a:solidFill>
            <a:srgbClr val="DBE5F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1027" name="Oval 3"/>
          <p:cNvSpPr>
            <a:spLocks noChangeArrowheads="1"/>
          </p:cNvSpPr>
          <p:nvPr/>
        </p:nvSpPr>
        <p:spPr bwMode="auto">
          <a:xfrm>
            <a:off x="8694777" y="-209561"/>
            <a:ext cx="735007" cy="1638297"/>
          </a:xfrm>
          <a:prstGeom prst="ellipse">
            <a:avLst/>
          </a:prstGeom>
          <a:solidFill>
            <a:srgbClr val="DBE5F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7" name="CaixaDeTexto 6"/>
          <p:cNvSpPr txBox="1"/>
          <p:nvPr/>
        </p:nvSpPr>
        <p:spPr>
          <a:xfrm>
            <a:off x="785786" y="1148065"/>
            <a:ext cx="7858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PT" dirty="0" smtClean="0">
              <a:latin typeface="Maiandra GD" pitchFamily="34" charset="0"/>
            </a:endParaRPr>
          </a:p>
          <a:p>
            <a:pPr algn="just"/>
            <a:endParaRPr lang="pt-PT" dirty="0">
              <a:latin typeface="Maiandra GD" pitchFamily="34" charset="0"/>
            </a:endParaRPr>
          </a:p>
          <a:p>
            <a:pPr algn="just"/>
            <a:endParaRPr lang="pt-PT" dirty="0" smtClean="0">
              <a:latin typeface="Maiandra GD" pitchFamily="34" charset="0"/>
            </a:endParaRPr>
          </a:p>
          <a:p>
            <a:pPr algn="just"/>
            <a:endParaRPr lang="pt-PT" dirty="0">
              <a:latin typeface="Maiandra GD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071538" y="1214422"/>
            <a:ext cx="4925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dirty="0" smtClean="0"/>
              <a:t>DESCODIFICADOR DCB-7-SEGMENTOS</a:t>
            </a:r>
            <a:endParaRPr lang="pt-PT" sz="24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1071538" y="2333685"/>
            <a:ext cx="7143800" cy="3970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pt-PT" dirty="0" smtClean="0">
                <a:latin typeface="Maiandra GD" pitchFamily="34" charset="0"/>
              </a:rPr>
              <a:t>Formado por 7 </a:t>
            </a:r>
            <a:r>
              <a:rPr lang="pt-PT" dirty="0" err="1" smtClean="0">
                <a:latin typeface="Maiandra GD" pitchFamily="34" charset="0"/>
              </a:rPr>
              <a:t>LEDs</a:t>
            </a:r>
            <a:endParaRPr lang="pt-PT" dirty="0" smtClean="0">
              <a:latin typeface="Maiandra GD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pt-PT" dirty="0" smtClean="0">
                <a:latin typeface="Maiandra GD" pitchFamily="34" charset="0"/>
              </a:rPr>
              <a:t>Dois tipos: Ânodo Comum e Cátodo Comum.</a:t>
            </a:r>
          </a:p>
          <a:p>
            <a:pPr>
              <a:buFont typeface="Wingdings" pitchFamily="2" charset="2"/>
              <a:buChar char="Ø"/>
            </a:pPr>
            <a:endParaRPr lang="pt-PT" dirty="0" smtClean="0"/>
          </a:p>
          <a:p>
            <a:pPr>
              <a:buFont typeface="Wingdings" pitchFamily="2" charset="2"/>
              <a:buChar char="Ø"/>
            </a:pPr>
            <a:endParaRPr lang="pt-PT" dirty="0" smtClean="0"/>
          </a:p>
          <a:p>
            <a:pPr>
              <a:buFont typeface="Wingdings" pitchFamily="2" charset="2"/>
              <a:buChar char="Ø"/>
            </a:pPr>
            <a:endParaRPr lang="pt-PT" dirty="0" smtClean="0"/>
          </a:p>
          <a:p>
            <a:pPr>
              <a:buFont typeface="Wingdings" pitchFamily="2" charset="2"/>
              <a:buChar char="Ø"/>
            </a:pPr>
            <a:endParaRPr lang="pt-PT" dirty="0" smtClean="0"/>
          </a:p>
          <a:p>
            <a:pPr>
              <a:buFont typeface="Wingdings" pitchFamily="2" charset="2"/>
              <a:buChar char="Ø"/>
            </a:pPr>
            <a:endParaRPr lang="pt-PT" dirty="0" smtClean="0"/>
          </a:p>
          <a:p>
            <a:pPr>
              <a:buFont typeface="Wingdings" pitchFamily="2" charset="2"/>
              <a:buChar char="Ø"/>
            </a:pPr>
            <a:endParaRPr lang="pt-PT" dirty="0" smtClean="0"/>
          </a:p>
          <a:p>
            <a:pPr>
              <a:buFont typeface="Wingdings" pitchFamily="2" charset="2"/>
              <a:buChar char="Ø"/>
            </a:pPr>
            <a:endParaRPr lang="pt-PT" dirty="0" smtClean="0"/>
          </a:p>
          <a:p>
            <a:pPr>
              <a:buFont typeface="Wingdings" pitchFamily="2" charset="2"/>
              <a:buChar char="Ø"/>
            </a:pPr>
            <a:endParaRPr lang="pt-PT" dirty="0" smtClean="0"/>
          </a:p>
          <a:p>
            <a:pPr>
              <a:buFont typeface="Wingdings" pitchFamily="2" charset="2"/>
              <a:buChar char="Ø"/>
            </a:pPr>
            <a:endParaRPr lang="pt-PT" dirty="0" smtClean="0"/>
          </a:p>
          <a:p>
            <a:pPr>
              <a:buFont typeface="Wingdings" pitchFamily="2" charset="2"/>
              <a:buChar char="Ø"/>
            </a:pPr>
            <a:endParaRPr lang="pt-PT" dirty="0" smtClean="0"/>
          </a:p>
          <a:p>
            <a:pPr>
              <a:buFont typeface="Wingdings" pitchFamily="2" charset="2"/>
              <a:buChar char="Ø"/>
            </a:pPr>
            <a:endParaRPr lang="pt-PT" dirty="0" smtClean="0"/>
          </a:p>
          <a:p>
            <a:endParaRPr lang="pt-PT" dirty="0" smtClean="0"/>
          </a:p>
        </p:txBody>
      </p:sp>
      <p:sp>
        <p:nvSpPr>
          <p:cNvPr id="15" name="CaixaDeTexto 14"/>
          <p:cNvSpPr txBox="1"/>
          <p:nvPr/>
        </p:nvSpPr>
        <p:spPr>
          <a:xfrm>
            <a:off x="1071538" y="1833643"/>
            <a:ext cx="6572296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/>
            <a:r>
              <a:rPr lang="pt-PT" dirty="0" smtClean="0">
                <a:latin typeface="Maiandra GD" pitchFamily="34" charset="0"/>
              </a:rPr>
              <a:t>Mostrador de 7-segmentos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4143372" y="3357562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Ânodo</a:t>
            </a:r>
            <a:endParaRPr lang="pt-PT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4214810" y="5643578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Cátodo</a:t>
            </a:r>
            <a:endParaRPr lang="pt-PT" dirty="0"/>
          </a:p>
        </p:txBody>
      </p:sp>
      <p:pic>
        <p:nvPicPr>
          <p:cNvPr id="83972" name="Picture 4" descr="C:\Users\hp\Desktop\2018\Mostrador-7-seg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3662209"/>
            <a:ext cx="6357982" cy="20528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214290"/>
            <a:ext cx="8858280" cy="785818"/>
          </a:xfrm>
          <a:prstGeom prst="rect">
            <a:avLst/>
          </a:prstGeom>
          <a:solidFill>
            <a:srgbClr val="DBE5F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1027" name="Oval 3"/>
          <p:cNvSpPr>
            <a:spLocks noChangeArrowheads="1"/>
          </p:cNvSpPr>
          <p:nvPr/>
        </p:nvSpPr>
        <p:spPr bwMode="auto">
          <a:xfrm>
            <a:off x="8694777" y="-209561"/>
            <a:ext cx="735007" cy="1638297"/>
          </a:xfrm>
          <a:prstGeom prst="ellipse">
            <a:avLst/>
          </a:prstGeom>
          <a:solidFill>
            <a:srgbClr val="DBE5F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7" name="CaixaDeTexto 6"/>
          <p:cNvSpPr txBox="1"/>
          <p:nvPr/>
        </p:nvSpPr>
        <p:spPr>
          <a:xfrm>
            <a:off x="785786" y="1148065"/>
            <a:ext cx="7858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PT" dirty="0" smtClean="0">
              <a:latin typeface="Maiandra GD" pitchFamily="34" charset="0"/>
            </a:endParaRPr>
          </a:p>
          <a:p>
            <a:pPr algn="just"/>
            <a:endParaRPr lang="pt-PT" dirty="0">
              <a:latin typeface="Maiandra GD" pitchFamily="34" charset="0"/>
            </a:endParaRPr>
          </a:p>
          <a:p>
            <a:pPr algn="just"/>
            <a:endParaRPr lang="pt-PT" dirty="0" smtClean="0">
              <a:latin typeface="Maiandra GD" pitchFamily="34" charset="0"/>
            </a:endParaRPr>
          </a:p>
          <a:p>
            <a:pPr algn="just"/>
            <a:endParaRPr lang="pt-PT" dirty="0">
              <a:latin typeface="Maiandra GD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071538" y="1000108"/>
            <a:ext cx="4925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dirty="0" smtClean="0"/>
              <a:t>DESCODIFICADOR DCB-7-SEGMENTOS</a:t>
            </a:r>
            <a:endParaRPr lang="pt-PT" sz="24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1142976" y="1428736"/>
            <a:ext cx="6572296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/>
            <a:r>
              <a:rPr lang="pt-PT" dirty="0" smtClean="0">
                <a:latin typeface="Maiandra GD" pitchFamily="34" charset="0"/>
              </a:rPr>
              <a:t>1. Especificação e quantificação das variáveis de saída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1142976" y="1857364"/>
            <a:ext cx="71438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just"/>
            <a:r>
              <a:rPr lang="pt-PT" dirty="0" smtClean="0">
                <a:latin typeface="Maiandra GD" pitchFamily="34" charset="0"/>
              </a:rPr>
              <a:t>Pelo facto  de o mostrador dispor de </a:t>
            </a:r>
            <a:r>
              <a:rPr lang="pt-PT" b="1" i="1" dirty="0" smtClean="0">
                <a:latin typeface="Maiandra GD" pitchFamily="34" charset="0"/>
              </a:rPr>
              <a:t>7 (sete) segmentos</a:t>
            </a:r>
            <a:r>
              <a:rPr lang="pt-PT" dirty="0" smtClean="0">
                <a:latin typeface="Maiandra GD" pitchFamily="34" charset="0"/>
              </a:rPr>
              <a:t> , o número </a:t>
            </a:r>
          </a:p>
          <a:p>
            <a:pPr marL="342900" indent="-342900" algn="just"/>
            <a:r>
              <a:rPr lang="pt-PT" dirty="0" smtClean="0">
                <a:latin typeface="Maiandra GD" pitchFamily="34" charset="0"/>
              </a:rPr>
              <a:t>de variáveis de saída é </a:t>
            </a:r>
            <a:r>
              <a:rPr lang="pt-PT" b="1" i="1" dirty="0" smtClean="0">
                <a:latin typeface="Maiandra GD" pitchFamily="34" charset="0"/>
              </a:rPr>
              <a:t>m=7</a:t>
            </a:r>
            <a:r>
              <a:rPr lang="pt-PT" dirty="0" smtClean="0">
                <a:latin typeface="Maiandra GD" pitchFamily="34" charset="0"/>
              </a:rPr>
              <a:t>: </a:t>
            </a:r>
            <a:r>
              <a:rPr lang="pt-PT" b="1" i="1" dirty="0" smtClean="0">
                <a:latin typeface="Maiandra GD" pitchFamily="34" charset="0"/>
              </a:rPr>
              <a:t>a, b, c, d, e, f, e  g.</a:t>
            </a:r>
            <a:endParaRPr lang="pt-PT" b="1" i="1" dirty="0" smtClean="0"/>
          </a:p>
        </p:txBody>
      </p:sp>
      <p:sp>
        <p:nvSpPr>
          <p:cNvPr id="16" name="CaixaDeTexto 15"/>
          <p:cNvSpPr txBox="1"/>
          <p:nvPr/>
        </p:nvSpPr>
        <p:spPr>
          <a:xfrm>
            <a:off x="1142976" y="2714620"/>
            <a:ext cx="6572296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/>
            <a:r>
              <a:rPr lang="pt-PT" dirty="0" smtClean="0">
                <a:latin typeface="Maiandra GD" pitchFamily="34" charset="0"/>
              </a:rPr>
              <a:t>2. Especificação e quantificação das variáveis de entrada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1142976" y="3143248"/>
            <a:ext cx="7143800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just"/>
            <a:r>
              <a:rPr lang="pt-PT" dirty="0" smtClean="0">
                <a:latin typeface="Maiandra GD" pitchFamily="34" charset="0"/>
              </a:rPr>
              <a:t>No caso do DCB-7-segmentos, o número de variáveis de entrada não </a:t>
            </a:r>
          </a:p>
          <a:p>
            <a:pPr marL="342900" indent="-342900" algn="just"/>
            <a:r>
              <a:rPr lang="pt-PT" dirty="0" smtClean="0">
                <a:latin typeface="Maiandra GD" pitchFamily="34" charset="0"/>
              </a:rPr>
              <a:t>depende do número de variáveis de saída, mas sim do número de </a:t>
            </a:r>
          </a:p>
          <a:p>
            <a:pPr marL="342900" indent="-342900" algn="just"/>
            <a:r>
              <a:rPr lang="pt-PT" dirty="0" smtClean="0">
                <a:latin typeface="Maiandra GD" pitchFamily="34" charset="0"/>
              </a:rPr>
              <a:t>símbolos que se pretende visualizar no mostrador. O código DCB é </a:t>
            </a:r>
          </a:p>
          <a:p>
            <a:pPr marL="342900" indent="-342900" algn="just"/>
            <a:r>
              <a:rPr lang="pt-PT" dirty="0" smtClean="0">
                <a:latin typeface="Maiandra GD" pitchFamily="34" charset="0"/>
              </a:rPr>
              <a:t>apropriado para representar 10 símbolos do sistema decimal.</a:t>
            </a:r>
          </a:p>
          <a:p>
            <a:pPr marL="342900" indent="-342900" algn="just"/>
            <a:r>
              <a:rPr lang="pt-PT" dirty="0" smtClean="0">
                <a:latin typeface="Maiandra GD" pitchFamily="34" charset="0"/>
              </a:rPr>
              <a:t>Portanto,  </a:t>
            </a:r>
            <a:r>
              <a:rPr lang="pt-PT" b="1" i="1" dirty="0" smtClean="0">
                <a:latin typeface="Maiandra GD" pitchFamily="34" charset="0"/>
              </a:rPr>
              <a:t>p=4 : </a:t>
            </a:r>
            <a:r>
              <a:rPr lang="pt-PT" b="1" i="1" dirty="0" smtClean="0"/>
              <a:t>E</a:t>
            </a:r>
            <a:r>
              <a:rPr lang="pt-PT" b="1" i="1" baseline="-25000" dirty="0" smtClean="0">
                <a:latin typeface="Maiandra GD" pitchFamily="34" charset="0"/>
              </a:rPr>
              <a:t> 0 </a:t>
            </a:r>
            <a:r>
              <a:rPr lang="pt-PT" b="1" i="1" dirty="0" smtClean="0"/>
              <a:t>, E</a:t>
            </a:r>
            <a:r>
              <a:rPr lang="pt-PT" b="1" i="1" baseline="-25000" dirty="0" smtClean="0">
                <a:latin typeface="Maiandra GD" pitchFamily="34" charset="0"/>
              </a:rPr>
              <a:t> 1</a:t>
            </a:r>
            <a:r>
              <a:rPr lang="pt-PT" b="1" i="1" dirty="0" smtClean="0"/>
              <a:t> ,  E</a:t>
            </a:r>
            <a:r>
              <a:rPr lang="pt-PT" b="1" i="1" baseline="-25000" dirty="0" smtClean="0">
                <a:latin typeface="Maiandra GD" pitchFamily="34" charset="0"/>
              </a:rPr>
              <a:t> 2</a:t>
            </a:r>
            <a:r>
              <a:rPr lang="pt-PT" b="1" i="1" dirty="0" smtClean="0"/>
              <a:t>  e </a:t>
            </a:r>
            <a:r>
              <a:rPr lang="pt-PT" b="1" i="1" baseline="-25000" dirty="0" smtClean="0">
                <a:latin typeface="Maiandra GD" pitchFamily="34" charset="0"/>
              </a:rPr>
              <a:t> </a:t>
            </a:r>
            <a:r>
              <a:rPr lang="pt-PT" b="1" i="1" dirty="0" smtClean="0"/>
              <a:t>E</a:t>
            </a:r>
            <a:r>
              <a:rPr lang="pt-PT" b="1" i="1" baseline="-25000" dirty="0" smtClean="0">
                <a:latin typeface="Maiandra GD" pitchFamily="34" charset="0"/>
              </a:rPr>
              <a:t> 3.</a:t>
            </a:r>
            <a:endParaRPr lang="pt-PT" b="1" i="1" dirty="0" smtClean="0"/>
          </a:p>
        </p:txBody>
      </p:sp>
      <p:sp>
        <p:nvSpPr>
          <p:cNvPr id="20" name="CaixaDeTexto 19"/>
          <p:cNvSpPr txBox="1"/>
          <p:nvPr/>
        </p:nvSpPr>
        <p:spPr>
          <a:xfrm>
            <a:off x="1142976" y="4809192"/>
            <a:ext cx="6572296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/>
            <a:r>
              <a:rPr lang="pt-PT" dirty="0" smtClean="0">
                <a:latin typeface="Maiandra GD" pitchFamily="34" charset="0"/>
              </a:rPr>
              <a:t>3. Codificação das variáveis 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1142976" y="5237820"/>
            <a:ext cx="714380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just"/>
            <a:r>
              <a:rPr lang="pt-PT" dirty="0" smtClean="0">
                <a:latin typeface="Maiandra GD" pitchFamily="34" charset="0"/>
              </a:rPr>
              <a:t>As variáveis de saída podem ser activas em </a:t>
            </a:r>
            <a:r>
              <a:rPr lang="pt-PT" dirty="0" err="1" smtClean="0">
                <a:latin typeface="Maiandra GD" pitchFamily="34" charset="0"/>
              </a:rPr>
              <a:t>High</a:t>
            </a:r>
            <a:r>
              <a:rPr lang="pt-PT" dirty="0" smtClean="0">
                <a:latin typeface="Maiandra GD" pitchFamily="34" charset="0"/>
              </a:rPr>
              <a:t> (1) ou </a:t>
            </a:r>
            <a:r>
              <a:rPr lang="pt-PT" dirty="0" err="1" smtClean="0">
                <a:latin typeface="Maiandra GD" pitchFamily="34" charset="0"/>
              </a:rPr>
              <a:t>Low</a:t>
            </a:r>
            <a:r>
              <a:rPr lang="pt-PT" dirty="0" smtClean="0">
                <a:latin typeface="Maiandra GD" pitchFamily="34" charset="0"/>
              </a:rPr>
              <a:t> (0),</a:t>
            </a:r>
          </a:p>
          <a:p>
            <a:pPr marL="342900" indent="-342900" algn="just"/>
            <a:r>
              <a:rPr lang="pt-PT" dirty="0" smtClean="0">
                <a:latin typeface="Maiandra GD" pitchFamily="34" charset="0"/>
              </a:rPr>
              <a:t>dependendo do tipo de mostrador disponível.</a:t>
            </a:r>
          </a:p>
          <a:p>
            <a:pPr marL="342900" indent="-342900" algn="just"/>
            <a:r>
              <a:rPr lang="pt-PT" dirty="0" smtClean="0">
                <a:latin typeface="Maiandra GD" pitchFamily="34" charset="0"/>
              </a:rPr>
              <a:t>Para as variáveis de entrada a codificação é irrelevante, sendo </a:t>
            </a:r>
          </a:p>
          <a:p>
            <a:pPr marL="342900" indent="-342900" algn="just"/>
            <a:r>
              <a:rPr lang="pt-PT" dirty="0" smtClean="0">
                <a:latin typeface="Maiandra GD" pitchFamily="34" charset="0"/>
              </a:rPr>
              <a:t>necessário apenas escrever-se o código DCB-8-4-2-1.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214290"/>
            <a:ext cx="8858280" cy="785818"/>
          </a:xfrm>
          <a:prstGeom prst="rect">
            <a:avLst/>
          </a:prstGeom>
          <a:solidFill>
            <a:srgbClr val="DBE5F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1027" name="Oval 3"/>
          <p:cNvSpPr>
            <a:spLocks noChangeArrowheads="1"/>
          </p:cNvSpPr>
          <p:nvPr/>
        </p:nvSpPr>
        <p:spPr bwMode="auto">
          <a:xfrm>
            <a:off x="8694777" y="-209561"/>
            <a:ext cx="735007" cy="1638297"/>
          </a:xfrm>
          <a:prstGeom prst="ellipse">
            <a:avLst/>
          </a:prstGeom>
          <a:solidFill>
            <a:srgbClr val="DBE5F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7" name="CaixaDeTexto 6"/>
          <p:cNvSpPr txBox="1"/>
          <p:nvPr/>
        </p:nvSpPr>
        <p:spPr>
          <a:xfrm>
            <a:off x="785786" y="1148065"/>
            <a:ext cx="7858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PT" dirty="0" smtClean="0">
              <a:latin typeface="Maiandra GD" pitchFamily="34" charset="0"/>
            </a:endParaRPr>
          </a:p>
          <a:p>
            <a:pPr algn="just"/>
            <a:endParaRPr lang="pt-PT" dirty="0">
              <a:latin typeface="Maiandra GD" pitchFamily="34" charset="0"/>
            </a:endParaRPr>
          </a:p>
          <a:p>
            <a:pPr algn="just"/>
            <a:endParaRPr lang="pt-PT" dirty="0" smtClean="0">
              <a:latin typeface="Maiandra GD" pitchFamily="34" charset="0"/>
            </a:endParaRPr>
          </a:p>
          <a:p>
            <a:pPr algn="just"/>
            <a:endParaRPr lang="pt-PT" dirty="0">
              <a:latin typeface="Maiandra GD" pitchFamily="34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428596" y="1000108"/>
            <a:ext cx="6572296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/>
            <a:r>
              <a:rPr lang="pt-PT" dirty="0" smtClean="0">
                <a:latin typeface="Maiandra GD" pitchFamily="34" charset="0"/>
              </a:rPr>
              <a:t>4. Construção da </a:t>
            </a:r>
            <a:r>
              <a:rPr lang="pt-PT" dirty="0" err="1" smtClean="0">
                <a:latin typeface="Maiandra GD" pitchFamily="34" charset="0"/>
              </a:rPr>
              <a:t>tabela-de-verdade</a:t>
            </a:r>
            <a:endParaRPr lang="pt-PT" dirty="0" smtClean="0">
              <a:latin typeface="Maiandra GD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28596" y="1500174"/>
            <a:ext cx="8072494" cy="50783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just"/>
            <a:endParaRPr lang="pt-PT" b="1" i="1" dirty="0" smtClean="0"/>
          </a:p>
          <a:p>
            <a:pPr marL="342900" indent="-342900" algn="just"/>
            <a:endParaRPr lang="pt-PT" b="1" i="1" dirty="0" smtClean="0"/>
          </a:p>
          <a:p>
            <a:pPr marL="342900" indent="-342900" algn="just"/>
            <a:endParaRPr lang="pt-PT" b="1" i="1" dirty="0" smtClean="0"/>
          </a:p>
          <a:p>
            <a:pPr marL="342900" indent="-342900" algn="just"/>
            <a:endParaRPr lang="pt-PT" b="1" i="1" dirty="0" smtClean="0"/>
          </a:p>
          <a:p>
            <a:pPr marL="342900" indent="-342900" algn="just"/>
            <a:endParaRPr lang="pt-PT" b="1" i="1" dirty="0" smtClean="0"/>
          </a:p>
          <a:p>
            <a:pPr marL="342900" indent="-342900" algn="just"/>
            <a:endParaRPr lang="pt-PT" b="1" i="1" dirty="0" smtClean="0"/>
          </a:p>
          <a:p>
            <a:pPr marL="342900" indent="-342900" algn="just"/>
            <a:endParaRPr lang="pt-PT" b="1" i="1" dirty="0" smtClean="0"/>
          </a:p>
          <a:p>
            <a:pPr marL="342900" indent="-342900" algn="just"/>
            <a:endParaRPr lang="pt-PT" b="1" i="1" dirty="0" smtClean="0"/>
          </a:p>
          <a:p>
            <a:pPr marL="342900" indent="-342900" algn="just"/>
            <a:endParaRPr lang="pt-PT" b="1" i="1" dirty="0" smtClean="0"/>
          </a:p>
          <a:p>
            <a:pPr marL="342900" indent="-342900" algn="just"/>
            <a:endParaRPr lang="pt-PT" b="1" i="1" dirty="0" smtClean="0"/>
          </a:p>
          <a:p>
            <a:pPr marL="342900" indent="-342900" algn="just"/>
            <a:endParaRPr lang="pt-PT" b="1" i="1" dirty="0" smtClean="0"/>
          </a:p>
          <a:p>
            <a:pPr marL="342900" indent="-342900" algn="just"/>
            <a:endParaRPr lang="pt-PT" b="1" i="1" dirty="0" smtClean="0"/>
          </a:p>
          <a:p>
            <a:pPr marL="342900" indent="-342900" algn="just"/>
            <a:endParaRPr lang="pt-PT" b="1" i="1" dirty="0" smtClean="0"/>
          </a:p>
          <a:p>
            <a:pPr marL="342900" indent="-342900" algn="just"/>
            <a:endParaRPr lang="pt-PT" b="1" i="1" dirty="0" smtClean="0"/>
          </a:p>
          <a:p>
            <a:pPr marL="342900" indent="-342900" algn="just"/>
            <a:endParaRPr lang="pt-PT" b="1" i="1" dirty="0" smtClean="0"/>
          </a:p>
          <a:p>
            <a:pPr marL="342900" indent="-342900" algn="just"/>
            <a:endParaRPr lang="pt-PT" b="1" i="1" dirty="0" smtClean="0"/>
          </a:p>
          <a:p>
            <a:pPr marL="342900" indent="-342900" algn="just"/>
            <a:endParaRPr lang="pt-PT" b="1" i="1" dirty="0" smtClean="0"/>
          </a:p>
          <a:p>
            <a:pPr marL="342900" indent="-342900" algn="just"/>
            <a:endParaRPr lang="pt-PT" b="1" i="1" dirty="0" smtClean="0"/>
          </a:p>
        </p:txBody>
      </p:sp>
      <p:graphicFrame>
        <p:nvGraphicFramePr>
          <p:cNvPr id="14" name="Tabela 13"/>
          <p:cNvGraphicFramePr>
            <a:graphicFrameLocks noGrp="1"/>
          </p:cNvGraphicFramePr>
          <p:nvPr/>
        </p:nvGraphicFramePr>
        <p:xfrm>
          <a:off x="1571602" y="1603078"/>
          <a:ext cx="6715174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8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25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6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6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25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66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60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113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965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16487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52781">
                <a:tc gridSpan="4"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Maiandra GD" pitchFamily="34" charset="0"/>
                        </a:rPr>
                        <a:t>Entradas</a:t>
                      </a:r>
                      <a:endParaRPr lang="pt-PT" dirty="0">
                        <a:latin typeface="Maiandra GD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Maiandra GD" pitchFamily="34" charset="0"/>
                        </a:rPr>
                        <a:t>Saídas</a:t>
                      </a:r>
                      <a:endParaRPr lang="pt-PT" dirty="0">
                        <a:latin typeface="Maiandra GD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PT" sz="1200" dirty="0" smtClean="0">
                          <a:latin typeface="Maiandra GD" pitchFamily="34" charset="0"/>
                        </a:rPr>
                        <a:t>Mostrador</a:t>
                      </a:r>
                      <a:r>
                        <a:rPr lang="pt-PT" sz="1200" baseline="0" dirty="0" smtClean="0">
                          <a:latin typeface="Maiandra GD" pitchFamily="34" charset="0"/>
                        </a:rPr>
                        <a:t> tipo cátodo comum</a:t>
                      </a:r>
                      <a:endParaRPr lang="pt-PT" sz="1200" dirty="0">
                        <a:latin typeface="Maiandra GD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781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E</a:t>
                      </a:r>
                      <a:r>
                        <a:rPr lang="pt-PT" baseline="-25000" dirty="0" smtClean="0"/>
                        <a:t> 0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Maiandra GD" pitchFamily="34" charset="0"/>
                        </a:rPr>
                        <a:t>E</a:t>
                      </a:r>
                      <a:r>
                        <a:rPr lang="pt-PT" baseline="-25000" dirty="0" smtClean="0">
                          <a:latin typeface="Maiandra GD" pitchFamily="34" charset="0"/>
                        </a:rPr>
                        <a:t> 1</a:t>
                      </a:r>
                      <a:endParaRPr lang="pt-PT" dirty="0">
                        <a:latin typeface="Maiandra G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Maiandra GD" pitchFamily="34" charset="0"/>
                        </a:rPr>
                        <a:t>E</a:t>
                      </a:r>
                      <a:r>
                        <a:rPr lang="pt-PT" baseline="-25000" dirty="0" smtClean="0">
                          <a:latin typeface="Maiandra GD" pitchFamily="34" charset="0"/>
                        </a:rPr>
                        <a:t>2</a:t>
                      </a:r>
                      <a:endParaRPr lang="pt-PT" dirty="0">
                        <a:latin typeface="Maiandra G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Maiandra GD" pitchFamily="34" charset="0"/>
                        </a:rPr>
                        <a:t>E</a:t>
                      </a:r>
                      <a:r>
                        <a:rPr lang="pt-PT" baseline="-25000" dirty="0" smtClean="0">
                          <a:latin typeface="Maiandra GD" pitchFamily="34" charset="0"/>
                        </a:rPr>
                        <a:t> 3</a:t>
                      </a:r>
                      <a:endParaRPr lang="pt-PT" dirty="0">
                        <a:latin typeface="Maiandra G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Maiandra GD" pitchFamily="34" charset="0"/>
                        </a:rPr>
                        <a:t>a</a:t>
                      </a:r>
                      <a:endParaRPr lang="pt-PT" dirty="0">
                        <a:latin typeface="Maiandra G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Maiandra GD" pitchFamily="34" charset="0"/>
                        </a:rPr>
                        <a:t>b </a:t>
                      </a:r>
                      <a:endParaRPr lang="pt-PT" dirty="0">
                        <a:latin typeface="Maiandra G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Maiandra GD" pitchFamily="34" charset="0"/>
                        </a:rPr>
                        <a:t>c </a:t>
                      </a:r>
                      <a:endParaRPr lang="pt-PT" dirty="0">
                        <a:latin typeface="Maiandra G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Maiandra GD" pitchFamily="34" charset="0"/>
                        </a:rPr>
                        <a:t>d </a:t>
                      </a:r>
                      <a:endParaRPr lang="pt-PT" dirty="0">
                        <a:latin typeface="Maiandra G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Maiandra GD" pitchFamily="34" charset="0"/>
                        </a:rPr>
                        <a:t>e </a:t>
                      </a:r>
                      <a:endParaRPr lang="pt-PT" dirty="0">
                        <a:latin typeface="Maiandra G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Maiandra GD" pitchFamily="34" charset="0"/>
                        </a:rPr>
                        <a:t>f</a:t>
                      </a:r>
                      <a:endParaRPr lang="pt-PT" dirty="0">
                        <a:latin typeface="Maiandra G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Maiandra GD" pitchFamily="34" charset="0"/>
                        </a:rPr>
                        <a:t>g</a:t>
                      </a:r>
                      <a:endParaRPr lang="pt-PT" dirty="0">
                        <a:latin typeface="Maiandra GD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81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0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Maiandra GD" pitchFamily="34" charset="0"/>
                        </a:rPr>
                        <a:t>0</a:t>
                      </a:r>
                      <a:endParaRPr lang="pt-PT" dirty="0">
                        <a:latin typeface="Maiandra G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Maiandra GD" pitchFamily="34" charset="0"/>
                        </a:rPr>
                        <a:t>0</a:t>
                      </a:r>
                      <a:endParaRPr lang="pt-PT" dirty="0">
                        <a:latin typeface="Maiandra G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Maiandra GD" pitchFamily="34" charset="0"/>
                        </a:rPr>
                        <a:t>0</a:t>
                      </a:r>
                      <a:endParaRPr lang="pt-PT" dirty="0">
                        <a:latin typeface="Maiandra G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Maiandra GD" pitchFamily="34" charset="0"/>
                        </a:rPr>
                        <a:t>1</a:t>
                      </a:r>
                      <a:endParaRPr lang="pt-PT" dirty="0">
                        <a:latin typeface="Maiandra G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Maiandra GD" pitchFamily="34" charset="0"/>
                        </a:rPr>
                        <a:t>1</a:t>
                      </a:r>
                      <a:endParaRPr lang="pt-PT" dirty="0">
                        <a:latin typeface="Maiandra G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Maiandra GD" pitchFamily="34" charset="0"/>
                        </a:rPr>
                        <a:t>1</a:t>
                      </a:r>
                      <a:endParaRPr lang="pt-PT" dirty="0">
                        <a:latin typeface="Maiandra G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Maiandra GD" pitchFamily="34" charset="0"/>
                        </a:rPr>
                        <a:t>1</a:t>
                      </a:r>
                      <a:endParaRPr lang="pt-PT" dirty="0">
                        <a:latin typeface="Maiandra G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Maiandra GD" pitchFamily="34" charset="0"/>
                        </a:rPr>
                        <a:t>1</a:t>
                      </a:r>
                      <a:endParaRPr lang="pt-PT" dirty="0">
                        <a:latin typeface="Maiandra G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Maiandra GD" pitchFamily="34" charset="0"/>
                        </a:rPr>
                        <a:t>1</a:t>
                      </a:r>
                      <a:endParaRPr lang="pt-PT" dirty="0">
                        <a:latin typeface="Maiandra G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Maiandra GD" pitchFamily="34" charset="0"/>
                        </a:rPr>
                        <a:t>0</a:t>
                      </a:r>
                      <a:endParaRPr lang="pt-PT" dirty="0">
                        <a:latin typeface="Maiandra G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781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0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Maiandra GD" pitchFamily="34" charset="0"/>
                        </a:rPr>
                        <a:t>0</a:t>
                      </a:r>
                      <a:endParaRPr lang="pt-PT" dirty="0">
                        <a:latin typeface="Maiandra G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Maiandra GD" pitchFamily="34" charset="0"/>
                        </a:rPr>
                        <a:t>0</a:t>
                      </a:r>
                      <a:endParaRPr lang="pt-PT" dirty="0">
                        <a:latin typeface="Maiandra G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Maiandra GD" pitchFamily="34" charset="0"/>
                        </a:rPr>
                        <a:t>1</a:t>
                      </a:r>
                      <a:endParaRPr lang="pt-PT" dirty="0">
                        <a:latin typeface="Maiandra G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Maiandra GD" pitchFamily="34" charset="0"/>
                        </a:rPr>
                        <a:t>0</a:t>
                      </a:r>
                      <a:endParaRPr lang="pt-PT" dirty="0">
                        <a:latin typeface="Maiandra G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Maiandra GD" pitchFamily="34" charset="0"/>
                        </a:rPr>
                        <a:t>1</a:t>
                      </a:r>
                      <a:endParaRPr lang="pt-PT" dirty="0">
                        <a:latin typeface="Maiandra G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Maiandra GD" pitchFamily="34" charset="0"/>
                        </a:rPr>
                        <a:t>1</a:t>
                      </a:r>
                      <a:endParaRPr lang="pt-PT" dirty="0">
                        <a:latin typeface="Maiandra G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Maiandra GD" pitchFamily="34" charset="0"/>
                        </a:rPr>
                        <a:t>0</a:t>
                      </a:r>
                      <a:endParaRPr lang="pt-PT" dirty="0">
                        <a:latin typeface="Maiandra G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Maiandra GD" pitchFamily="34" charset="0"/>
                        </a:rPr>
                        <a:t>0</a:t>
                      </a:r>
                      <a:endParaRPr lang="pt-PT" dirty="0">
                        <a:latin typeface="Maiandra G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Maiandra GD" pitchFamily="34" charset="0"/>
                        </a:rPr>
                        <a:t>0</a:t>
                      </a:r>
                      <a:endParaRPr lang="pt-PT" dirty="0">
                        <a:latin typeface="Maiandra G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Maiandra GD" pitchFamily="34" charset="0"/>
                        </a:rPr>
                        <a:t>0</a:t>
                      </a:r>
                      <a:endParaRPr lang="pt-PT" dirty="0">
                        <a:latin typeface="Maiandra G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781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0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Maiandra GD" pitchFamily="34" charset="0"/>
                        </a:rPr>
                        <a:t>0</a:t>
                      </a:r>
                      <a:endParaRPr lang="pt-PT" dirty="0">
                        <a:latin typeface="Maiandra G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Maiandra GD" pitchFamily="34" charset="0"/>
                        </a:rPr>
                        <a:t>1</a:t>
                      </a:r>
                      <a:endParaRPr lang="pt-PT" dirty="0">
                        <a:latin typeface="Maiandra G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Maiandra GD" pitchFamily="34" charset="0"/>
                        </a:rPr>
                        <a:t>0</a:t>
                      </a:r>
                      <a:endParaRPr lang="pt-PT" dirty="0">
                        <a:latin typeface="Maiandra G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Maiandra GD" pitchFamily="34" charset="0"/>
                        </a:rPr>
                        <a:t>1</a:t>
                      </a:r>
                      <a:endParaRPr lang="pt-PT" dirty="0">
                        <a:latin typeface="Maiandra G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Maiandra GD" pitchFamily="34" charset="0"/>
                        </a:rPr>
                        <a:t>1</a:t>
                      </a:r>
                      <a:endParaRPr lang="pt-PT" dirty="0">
                        <a:latin typeface="Maiandra G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Maiandra GD" pitchFamily="34" charset="0"/>
                        </a:rPr>
                        <a:t>0</a:t>
                      </a:r>
                      <a:endParaRPr lang="pt-PT" dirty="0">
                        <a:latin typeface="Maiandra G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Maiandra GD" pitchFamily="34" charset="0"/>
                        </a:rPr>
                        <a:t>1</a:t>
                      </a:r>
                      <a:endParaRPr lang="pt-PT" dirty="0">
                        <a:latin typeface="Maiandra G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Maiandra GD" pitchFamily="34" charset="0"/>
                        </a:rPr>
                        <a:t>1</a:t>
                      </a:r>
                      <a:endParaRPr lang="pt-PT" dirty="0">
                        <a:latin typeface="Maiandra G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Maiandra GD" pitchFamily="34" charset="0"/>
                        </a:rPr>
                        <a:t>0</a:t>
                      </a:r>
                      <a:endParaRPr lang="pt-PT" dirty="0">
                        <a:latin typeface="Maiandra G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Maiandra GD" pitchFamily="34" charset="0"/>
                        </a:rPr>
                        <a:t>1</a:t>
                      </a:r>
                      <a:endParaRPr lang="pt-PT" dirty="0">
                        <a:latin typeface="Maiandra G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781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0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Maiandra GD" pitchFamily="34" charset="0"/>
                        </a:rPr>
                        <a:t>0</a:t>
                      </a:r>
                      <a:endParaRPr lang="pt-PT" dirty="0">
                        <a:latin typeface="Maiandra G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Maiandra GD" pitchFamily="34" charset="0"/>
                        </a:rPr>
                        <a:t>1</a:t>
                      </a:r>
                      <a:endParaRPr lang="pt-PT" dirty="0">
                        <a:latin typeface="Maiandra G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Maiandra GD" pitchFamily="34" charset="0"/>
                        </a:rPr>
                        <a:t>1</a:t>
                      </a:r>
                      <a:endParaRPr lang="pt-PT" dirty="0">
                        <a:latin typeface="Maiandra G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Maiandra GD" pitchFamily="34" charset="0"/>
                        </a:rPr>
                        <a:t>1</a:t>
                      </a:r>
                      <a:endParaRPr lang="pt-PT" dirty="0">
                        <a:latin typeface="Maiandra G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Maiandra GD" pitchFamily="34" charset="0"/>
                        </a:rPr>
                        <a:t>1</a:t>
                      </a:r>
                      <a:endParaRPr lang="pt-PT" dirty="0">
                        <a:latin typeface="Maiandra G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Maiandra GD" pitchFamily="34" charset="0"/>
                        </a:rPr>
                        <a:t>1</a:t>
                      </a:r>
                      <a:endParaRPr lang="pt-PT" dirty="0">
                        <a:latin typeface="Maiandra G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Maiandra GD" pitchFamily="34" charset="0"/>
                        </a:rPr>
                        <a:t>1</a:t>
                      </a:r>
                      <a:endParaRPr lang="pt-PT" dirty="0">
                        <a:latin typeface="Maiandra G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Maiandra GD" pitchFamily="34" charset="0"/>
                        </a:rPr>
                        <a:t>0</a:t>
                      </a:r>
                      <a:endParaRPr lang="pt-PT" dirty="0">
                        <a:latin typeface="Maiandra G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Maiandra GD" pitchFamily="34" charset="0"/>
                        </a:rPr>
                        <a:t>0</a:t>
                      </a:r>
                      <a:endParaRPr lang="pt-PT" dirty="0">
                        <a:latin typeface="Maiandra G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Maiandra GD" pitchFamily="34" charset="0"/>
                        </a:rPr>
                        <a:t>1</a:t>
                      </a:r>
                      <a:endParaRPr lang="pt-PT" dirty="0">
                        <a:latin typeface="Maiandra G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781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0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Maiandra GD" pitchFamily="34" charset="0"/>
                        </a:rPr>
                        <a:t>1</a:t>
                      </a:r>
                      <a:endParaRPr lang="pt-PT" dirty="0">
                        <a:latin typeface="Maiandra G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Maiandra GD" pitchFamily="34" charset="0"/>
                        </a:rPr>
                        <a:t>0</a:t>
                      </a:r>
                      <a:endParaRPr lang="pt-PT" dirty="0">
                        <a:latin typeface="Maiandra G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Maiandra GD" pitchFamily="34" charset="0"/>
                        </a:rPr>
                        <a:t>0</a:t>
                      </a:r>
                      <a:endParaRPr lang="pt-PT" dirty="0">
                        <a:latin typeface="Maiandra G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Maiandra GD" pitchFamily="34" charset="0"/>
                        </a:rPr>
                        <a:t>0</a:t>
                      </a:r>
                      <a:endParaRPr lang="pt-PT" dirty="0">
                        <a:latin typeface="Maiandra G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Maiandra GD" pitchFamily="34" charset="0"/>
                        </a:rPr>
                        <a:t>1</a:t>
                      </a:r>
                      <a:endParaRPr lang="pt-PT" dirty="0">
                        <a:latin typeface="Maiandra G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Maiandra GD" pitchFamily="34" charset="0"/>
                        </a:rPr>
                        <a:t>1</a:t>
                      </a:r>
                      <a:endParaRPr lang="pt-PT" dirty="0">
                        <a:latin typeface="Maiandra G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Maiandra GD" pitchFamily="34" charset="0"/>
                        </a:rPr>
                        <a:t>0</a:t>
                      </a:r>
                      <a:endParaRPr lang="pt-PT" dirty="0">
                        <a:latin typeface="Maiandra G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Maiandra GD" pitchFamily="34" charset="0"/>
                        </a:rPr>
                        <a:t>0</a:t>
                      </a:r>
                      <a:endParaRPr lang="pt-PT" dirty="0">
                        <a:latin typeface="Maiandra G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Maiandra GD" pitchFamily="34" charset="0"/>
                        </a:rPr>
                        <a:t>1</a:t>
                      </a:r>
                      <a:endParaRPr lang="pt-PT" dirty="0">
                        <a:latin typeface="Maiandra G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Maiandra GD" pitchFamily="34" charset="0"/>
                        </a:rPr>
                        <a:t>1</a:t>
                      </a:r>
                      <a:endParaRPr lang="pt-PT" dirty="0">
                        <a:latin typeface="Maiandra G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781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0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Maiandra GD" pitchFamily="34" charset="0"/>
                        </a:rPr>
                        <a:t>1</a:t>
                      </a:r>
                      <a:endParaRPr lang="pt-PT" dirty="0">
                        <a:latin typeface="Maiandra G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Maiandra GD" pitchFamily="34" charset="0"/>
                        </a:rPr>
                        <a:t>0</a:t>
                      </a:r>
                      <a:endParaRPr lang="pt-PT" dirty="0">
                        <a:latin typeface="Maiandra G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Maiandra GD" pitchFamily="34" charset="0"/>
                        </a:rPr>
                        <a:t>1</a:t>
                      </a:r>
                      <a:endParaRPr lang="pt-PT" dirty="0">
                        <a:latin typeface="Maiandra G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Maiandra GD" pitchFamily="34" charset="0"/>
                        </a:rPr>
                        <a:t>1</a:t>
                      </a:r>
                      <a:endParaRPr lang="pt-PT" dirty="0">
                        <a:latin typeface="Maiandra G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Maiandra GD" pitchFamily="34" charset="0"/>
                        </a:rPr>
                        <a:t>0</a:t>
                      </a:r>
                      <a:endParaRPr lang="pt-PT" dirty="0">
                        <a:latin typeface="Maiandra G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Maiandra GD" pitchFamily="34" charset="0"/>
                        </a:rPr>
                        <a:t>1</a:t>
                      </a:r>
                      <a:endParaRPr lang="pt-PT" dirty="0">
                        <a:latin typeface="Maiandra G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Maiandra GD" pitchFamily="34" charset="0"/>
                        </a:rPr>
                        <a:t>1</a:t>
                      </a:r>
                      <a:endParaRPr lang="pt-PT" dirty="0">
                        <a:latin typeface="Maiandra G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Maiandra GD" pitchFamily="34" charset="0"/>
                        </a:rPr>
                        <a:t>0</a:t>
                      </a:r>
                      <a:endParaRPr lang="pt-PT" dirty="0">
                        <a:latin typeface="Maiandra G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Maiandra GD" pitchFamily="34" charset="0"/>
                        </a:rPr>
                        <a:t>1</a:t>
                      </a:r>
                      <a:endParaRPr lang="pt-PT" dirty="0">
                        <a:latin typeface="Maiandra G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Maiandra GD" pitchFamily="34" charset="0"/>
                        </a:rPr>
                        <a:t>1</a:t>
                      </a:r>
                      <a:endParaRPr lang="pt-PT" dirty="0">
                        <a:latin typeface="Maiandra G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781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0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Maiandra GD" pitchFamily="34" charset="0"/>
                        </a:rPr>
                        <a:t>1</a:t>
                      </a:r>
                      <a:endParaRPr lang="pt-PT" dirty="0">
                        <a:latin typeface="Maiandra G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Maiandra GD" pitchFamily="34" charset="0"/>
                        </a:rPr>
                        <a:t>1</a:t>
                      </a:r>
                      <a:endParaRPr lang="pt-PT" dirty="0">
                        <a:latin typeface="Maiandra G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Maiandra GD" pitchFamily="34" charset="0"/>
                        </a:rPr>
                        <a:t>0</a:t>
                      </a:r>
                      <a:endParaRPr lang="pt-PT" dirty="0">
                        <a:latin typeface="Maiandra G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Maiandra GD" pitchFamily="34" charset="0"/>
                        </a:rPr>
                        <a:t>1</a:t>
                      </a:r>
                      <a:endParaRPr lang="pt-PT" dirty="0">
                        <a:latin typeface="Maiandra G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Maiandra GD" pitchFamily="34" charset="0"/>
                        </a:rPr>
                        <a:t>0</a:t>
                      </a:r>
                      <a:endParaRPr lang="pt-PT" dirty="0">
                        <a:latin typeface="Maiandra G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Maiandra GD" pitchFamily="34" charset="0"/>
                        </a:rPr>
                        <a:t>1</a:t>
                      </a:r>
                      <a:endParaRPr lang="pt-PT" dirty="0">
                        <a:latin typeface="Maiandra G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Maiandra GD" pitchFamily="34" charset="0"/>
                        </a:rPr>
                        <a:t>1</a:t>
                      </a:r>
                      <a:endParaRPr lang="pt-PT" dirty="0">
                        <a:latin typeface="Maiandra G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Maiandra GD" pitchFamily="34" charset="0"/>
                        </a:rPr>
                        <a:t>1</a:t>
                      </a:r>
                      <a:endParaRPr lang="pt-PT" dirty="0">
                        <a:latin typeface="Maiandra G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Maiandra GD" pitchFamily="34" charset="0"/>
                        </a:rPr>
                        <a:t>1</a:t>
                      </a:r>
                      <a:endParaRPr lang="pt-PT" dirty="0">
                        <a:latin typeface="Maiandra G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Maiandra GD" pitchFamily="34" charset="0"/>
                        </a:rPr>
                        <a:t>1</a:t>
                      </a:r>
                      <a:endParaRPr lang="pt-PT" dirty="0">
                        <a:latin typeface="Maiandra G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781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0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Maiandra GD" pitchFamily="34" charset="0"/>
                        </a:rPr>
                        <a:t>1</a:t>
                      </a:r>
                      <a:endParaRPr lang="pt-PT" dirty="0">
                        <a:latin typeface="Maiandra G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Maiandra GD" pitchFamily="34" charset="0"/>
                        </a:rPr>
                        <a:t>1</a:t>
                      </a:r>
                      <a:endParaRPr lang="pt-PT" dirty="0">
                        <a:latin typeface="Maiandra G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Maiandra GD" pitchFamily="34" charset="0"/>
                        </a:rPr>
                        <a:t>1</a:t>
                      </a:r>
                      <a:endParaRPr lang="pt-PT" dirty="0">
                        <a:latin typeface="Maiandra G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Maiandra GD" pitchFamily="34" charset="0"/>
                        </a:rPr>
                        <a:t>1</a:t>
                      </a:r>
                      <a:endParaRPr lang="pt-PT" dirty="0">
                        <a:latin typeface="Maiandra G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Maiandra GD" pitchFamily="34" charset="0"/>
                        </a:rPr>
                        <a:t>1</a:t>
                      </a:r>
                      <a:endParaRPr lang="pt-PT" dirty="0">
                        <a:latin typeface="Maiandra G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Maiandra GD" pitchFamily="34" charset="0"/>
                        </a:rPr>
                        <a:t>1</a:t>
                      </a:r>
                      <a:endParaRPr lang="pt-PT" dirty="0">
                        <a:latin typeface="Maiandra G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Maiandra GD" pitchFamily="34" charset="0"/>
                        </a:rPr>
                        <a:t>0</a:t>
                      </a:r>
                      <a:endParaRPr lang="pt-PT" dirty="0">
                        <a:latin typeface="Maiandra G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Maiandra GD" pitchFamily="34" charset="0"/>
                        </a:rPr>
                        <a:t>0</a:t>
                      </a:r>
                      <a:endParaRPr lang="pt-PT" dirty="0">
                        <a:latin typeface="Maiandra G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Maiandra GD" pitchFamily="34" charset="0"/>
                        </a:rPr>
                        <a:t>0</a:t>
                      </a:r>
                      <a:endParaRPr lang="pt-PT" dirty="0">
                        <a:latin typeface="Maiandra G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Maiandra GD" pitchFamily="34" charset="0"/>
                        </a:rPr>
                        <a:t>0</a:t>
                      </a:r>
                      <a:endParaRPr lang="pt-PT" dirty="0">
                        <a:latin typeface="Maiandra G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2781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1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Maiandra GD" pitchFamily="34" charset="0"/>
                        </a:rPr>
                        <a:t>0</a:t>
                      </a:r>
                      <a:endParaRPr lang="pt-PT" dirty="0">
                        <a:latin typeface="Maiandra G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Maiandra GD" pitchFamily="34" charset="0"/>
                        </a:rPr>
                        <a:t>0</a:t>
                      </a:r>
                      <a:endParaRPr lang="pt-PT" dirty="0">
                        <a:latin typeface="Maiandra G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Maiandra GD" pitchFamily="34" charset="0"/>
                        </a:rPr>
                        <a:t>0</a:t>
                      </a:r>
                      <a:endParaRPr lang="pt-PT" dirty="0">
                        <a:latin typeface="Maiandra G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Maiandra GD" pitchFamily="34" charset="0"/>
                        </a:rPr>
                        <a:t>1</a:t>
                      </a:r>
                      <a:endParaRPr lang="pt-PT" dirty="0">
                        <a:latin typeface="Maiandra G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Maiandra GD" pitchFamily="34" charset="0"/>
                        </a:rPr>
                        <a:t>1</a:t>
                      </a:r>
                      <a:endParaRPr lang="pt-PT" dirty="0">
                        <a:latin typeface="Maiandra G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Maiandra GD" pitchFamily="34" charset="0"/>
                        </a:rPr>
                        <a:t>1</a:t>
                      </a:r>
                      <a:endParaRPr lang="pt-PT" dirty="0">
                        <a:latin typeface="Maiandra G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Maiandra GD" pitchFamily="34" charset="0"/>
                        </a:rPr>
                        <a:t>1</a:t>
                      </a:r>
                      <a:endParaRPr lang="pt-PT" dirty="0">
                        <a:latin typeface="Maiandra G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Maiandra GD" pitchFamily="34" charset="0"/>
                        </a:rPr>
                        <a:t>1</a:t>
                      </a:r>
                      <a:endParaRPr lang="pt-PT" dirty="0">
                        <a:latin typeface="Maiandra G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Maiandra GD" pitchFamily="34" charset="0"/>
                        </a:rPr>
                        <a:t>1</a:t>
                      </a:r>
                      <a:endParaRPr lang="pt-PT" dirty="0">
                        <a:latin typeface="Maiandra G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Maiandra GD" pitchFamily="34" charset="0"/>
                        </a:rPr>
                        <a:t>1</a:t>
                      </a:r>
                      <a:endParaRPr lang="pt-PT" dirty="0">
                        <a:latin typeface="Maiandra G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2781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1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Maiandra GD" pitchFamily="34" charset="0"/>
                        </a:rPr>
                        <a:t>0</a:t>
                      </a:r>
                      <a:endParaRPr lang="pt-PT" dirty="0">
                        <a:latin typeface="Maiandra G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Maiandra GD" pitchFamily="34" charset="0"/>
                        </a:rPr>
                        <a:t>0</a:t>
                      </a:r>
                      <a:endParaRPr lang="pt-PT" dirty="0">
                        <a:latin typeface="Maiandra G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Maiandra GD" pitchFamily="34" charset="0"/>
                        </a:rPr>
                        <a:t>1</a:t>
                      </a:r>
                      <a:endParaRPr lang="pt-PT" dirty="0">
                        <a:latin typeface="Maiandra G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Maiandra GD" pitchFamily="34" charset="0"/>
                        </a:rPr>
                        <a:t>1</a:t>
                      </a:r>
                      <a:endParaRPr lang="pt-PT" dirty="0">
                        <a:latin typeface="Maiandra G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Maiandra GD" pitchFamily="34" charset="0"/>
                        </a:rPr>
                        <a:t>1</a:t>
                      </a:r>
                      <a:endParaRPr lang="pt-PT" dirty="0">
                        <a:latin typeface="Maiandra G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Maiandra GD" pitchFamily="34" charset="0"/>
                        </a:rPr>
                        <a:t>1</a:t>
                      </a:r>
                      <a:endParaRPr lang="pt-PT" dirty="0">
                        <a:latin typeface="Maiandra G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Maiandra GD" pitchFamily="34" charset="0"/>
                        </a:rPr>
                        <a:t>0</a:t>
                      </a:r>
                      <a:endParaRPr lang="pt-PT" dirty="0">
                        <a:latin typeface="Maiandra G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Maiandra GD" pitchFamily="34" charset="0"/>
                        </a:rPr>
                        <a:t>0</a:t>
                      </a:r>
                      <a:endParaRPr lang="pt-PT" dirty="0">
                        <a:latin typeface="Maiandra G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Maiandra GD" pitchFamily="34" charset="0"/>
                        </a:rPr>
                        <a:t>1</a:t>
                      </a:r>
                      <a:endParaRPr lang="pt-PT" dirty="0">
                        <a:latin typeface="Maiandra G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latin typeface="Maiandra GD" pitchFamily="34" charset="0"/>
                        </a:rPr>
                        <a:t>1</a:t>
                      </a:r>
                      <a:endParaRPr lang="pt-PT" dirty="0">
                        <a:latin typeface="Maiandra G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00958" y="2357430"/>
            <a:ext cx="428628" cy="263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601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72396" y="2786058"/>
            <a:ext cx="3143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602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43834" y="3143248"/>
            <a:ext cx="2762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6021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43834" y="3500438"/>
            <a:ext cx="28575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6022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643834" y="3857628"/>
            <a:ext cx="3333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6023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643834" y="4214818"/>
            <a:ext cx="24765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6025" name="Picture 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643834" y="5000636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6026" name="Picture 10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7715272" y="5286388"/>
            <a:ext cx="2095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6027" name="Picture 11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7643834" y="5643578"/>
            <a:ext cx="2667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6028" name="Picture 12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7643834" y="4643446"/>
            <a:ext cx="25717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6029" name="Picture 1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00034" y="1571612"/>
            <a:ext cx="1000132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214290"/>
            <a:ext cx="8858280" cy="785818"/>
          </a:xfrm>
          <a:prstGeom prst="rect">
            <a:avLst/>
          </a:prstGeom>
          <a:solidFill>
            <a:srgbClr val="DBE5F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1027" name="Oval 3"/>
          <p:cNvSpPr>
            <a:spLocks noChangeArrowheads="1"/>
          </p:cNvSpPr>
          <p:nvPr/>
        </p:nvSpPr>
        <p:spPr bwMode="auto">
          <a:xfrm>
            <a:off x="8694777" y="-209561"/>
            <a:ext cx="735007" cy="1638297"/>
          </a:xfrm>
          <a:prstGeom prst="ellipse">
            <a:avLst/>
          </a:prstGeom>
          <a:solidFill>
            <a:srgbClr val="DBE5F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6" name="CaixaDeTexto 5"/>
          <p:cNvSpPr txBox="1"/>
          <p:nvPr/>
        </p:nvSpPr>
        <p:spPr>
          <a:xfrm>
            <a:off x="2143108" y="457122"/>
            <a:ext cx="4786346" cy="400110"/>
          </a:xfrm>
          <a:prstGeom prst="rect">
            <a:avLst/>
          </a:prstGeom>
          <a:noFill/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B w="152400" h="50800" prst="softRound"/>
          </a:sp3d>
        </p:spPr>
        <p:txBody>
          <a:bodyPr wrap="square" rtlCol="0">
            <a:spAutoFit/>
          </a:bodyPr>
          <a:lstStyle/>
          <a:p>
            <a:r>
              <a:rPr lang="pt-PT" sz="2000" b="1" dirty="0" smtClean="0">
                <a:latin typeface="Maiandra GD" pitchFamily="34" charset="0"/>
              </a:rPr>
              <a:t>I.1.1. O SEMI-SOMADOR</a:t>
            </a:r>
            <a:endParaRPr lang="pt-PT" sz="2000" b="1" dirty="0">
              <a:latin typeface="Maiandra GD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85786" y="1148065"/>
            <a:ext cx="785818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dirty="0" err="1" smtClean="0">
                <a:solidFill>
                  <a:schemeClr val="accent1"/>
                </a:solidFill>
                <a:latin typeface="Maiandra GD" pitchFamily="34" charset="0"/>
              </a:rPr>
              <a:t>Semi-somadores</a:t>
            </a:r>
            <a:r>
              <a:rPr lang="pt-PT" sz="1600" dirty="0" smtClean="0">
                <a:solidFill>
                  <a:schemeClr val="accent1"/>
                </a:solidFill>
                <a:latin typeface="Maiandra GD" pitchFamily="34" charset="0"/>
              </a:rPr>
              <a:t> </a:t>
            </a:r>
            <a:r>
              <a:rPr lang="pt-PT" sz="1600" dirty="0" smtClean="0">
                <a:latin typeface="Maiandra GD" pitchFamily="34" charset="0"/>
              </a:rPr>
              <a:t>– são circuitos </a:t>
            </a:r>
            <a:r>
              <a:rPr lang="pt-PT" sz="1600" dirty="0" err="1" smtClean="0">
                <a:latin typeface="Maiandra GD" pitchFamily="34" charset="0"/>
              </a:rPr>
              <a:t>somadores</a:t>
            </a:r>
            <a:r>
              <a:rPr lang="pt-PT" sz="1600" dirty="0" smtClean="0">
                <a:latin typeface="Maiandra GD" pitchFamily="34" charset="0"/>
              </a:rPr>
              <a:t> com a capacidade de operar apenas dois bits e disponibilizar o resultado da soma (S) e o transporte resultante dessa soma (C).</a:t>
            </a:r>
          </a:p>
          <a:p>
            <a:pPr algn="just"/>
            <a:endParaRPr lang="pt-PT" dirty="0" smtClean="0">
              <a:latin typeface="Maiandra GD" pitchFamily="34" charset="0"/>
            </a:endParaRPr>
          </a:p>
          <a:p>
            <a:pPr algn="just"/>
            <a:endParaRPr lang="pt-PT" dirty="0">
              <a:latin typeface="Maiandra GD" pitchFamily="34" charset="0"/>
            </a:endParaRPr>
          </a:p>
          <a:p>
            <a:pPr algn="just"/>
            <a:endParaRPr lang="pt-PT" dirty="0" smtClean="0">
              <a:latin typeface="Maiandra GD" pitchFamily="34" charset="0"/>
            </a:endParaRPr>
          </a:p>
          <a:p>
            <a:pPr algn="just"/>
            <a:endParaRPr lang="pt-PT" dirty="0">
              <a:latin typeface="Maiandra GD" pitchFamily="34" charset="0"/>
            </a:endParaRPr>
          </a:p>
        </p:txBody>
      </p:sp>
      <p:pic>
        <p:nvPicPr>
          <p:cNvPr id="3074" name="Picture 2" descr="C:\Users\hp\Desktop\2018\simbolo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2121090"/>
            <a:ext cx="5000660" cy="1285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pic>
        <p:nvPicPr>
          <p:cNvPr id="3075" name="Picture 3" descr="C:\Users\hp\Desktop\2018\semi-somador 00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29323" y="2121090"/>
            <a:ext cx="2428891" cy="12858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0" name="CaixaDeTexto 9"/>
          <p:cNvSpPr txBox="1"/>
          <p:nvPr/>
        </p:nvSpPr>
        <p:spPr>
          <a:xfrm>
            <a:off x="928662" y="1785926"/>
            <a:ext cx="7429552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sz="1400" dirty="0" smtClean="0">
                <a:latin typeface="Maiandra GD" pitchFamily="34" charset="0"/>
              </a:rPr>
              <a:t>Símbolo, Esquema e </a:t>
            </a:r>
            <a:r>
              <a:rPr lang="pt-PT" sz="1400" dirty="0" err="1" smtClean="0">
                <a:latin typeface="Maiandra GD" pitchFamily="34" charset="0"/>
              </a:rPr>
              <a:t>Tabela-de-verdade</a:t>
            </a:r>
            <a:r>
              <a:rPr lang="pt-PT" sz="1400" dirty="0" smtClean="0">
                <a:latin typeface="Maiandra GD" pitchFamily="34" charset="0"/>
              </a:rPr>
              <a:t> do </a:t>
            </a:r>
            <a:r>
              <a:rPr lang="pt-PT" sz="1400" dirty="0" err="1" smtClean="0">
                <a:latin typeface="Maiandra GD" pitchFamily="34" charset="0"/>
              </a:rPr>
              <a:t>semi-somador</a:t>
            </a:r>
            <a:endParaRPr lang="pt-PT" sz="1400" dirty="0">
              <a:latin typeface="Maiandra GD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928662" y="3857629"/>
            <a:ext cx="3357586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sz="1400" dirty="0" smtClean="0">
                <a:latin typeface="Maiandra GD" pitchFamily="34" charset="0"/>
              </a:rPr>
              <a:t>Expressão booleana do </a:t>
            </a:r>
            <a:r>
              <a:rPr lang="pt-PT" sz="1400" dirty="0" err="1" smtClean="0">
                <a:latin typeface="Maiandra GD" pitchFamily="34" charset="0"/>
              </a:rPr>
              <a:t>semi-somador</a:t>
            </a:r>
            <a:endParaRPr lang="pt-PT" sz="1400" dirty="0">
              <a:latin typeface="Maiandra GD" pitchFamily="34" charset="0"/>
            </a:endParaRPr>
          </a:p>
        </p:txBody>
      </p:sp>
      <p:pic>
        <p:nvPicPr>
          <p:cNvPr id="3076" name="Picture 4" descr="C:\Users\hp\Desktop\2018\xor 001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28662" y="4214819"/>
            <a:ext cx="4000528" cy="7143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5" name="CaixaDeTexto 14"/>
          <p:cNvSpPr txBox="1"/>
          <p:nvPr/>
        </p:nvSpPr>
        <p:spPr>
          <a:xfrm>
            <a:off x="857224" y="5072074"/>
            <a:ext cx="75009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>
                <a:solidFill>
                  <a:schemeClr val="accent1"/>
                </a:solidFill>
                <a:latin typeface="Maiandra GD" pitchFamily="34" charset="0"/>
              </a:rPr>
              <a:t>Por exemplo:</a:t>
            </a:r>
          </a:p>
          <a:p>
            <a:pPr marL="342900" indent="-342900">
              <a:buAutoNum type="alphaLcParenR"/>
            </a:pPr>
            <a:r>
              <a:rPr lang="pt-PT" dirty="0" smtClean="0">
                <a:solidFill>
                  <a:schemeClr val="accent1"/>
                </a:solidFill>
                <a:latin typeface="Maiandra GD" pitchFamily="34" charset="0"/>
              </a:rPr>
              <a:t>(1+1)</a:t>
            </a:r>
            <a:r>
              <a:rPr lang="pt-PT" baseline="-25000" dirty="0"/>
              <a:t> </a:t>
            </a:r>
            <a:r>
              <a:rPr lang="pt-PT" baseline="-25000" dirty="0" smtClean="0"/>
              <a:t>10</a:t>
            </a:r>
            <a:r>
              <a:rPr lang="pt-PT" dirty="0" smtClean="0">
                <a:solidFill>
                  <a:schemeClr val="accent1"/>
                </a:solidFill>
                <a:latin typeface="Maiandra GD" pitchFamily="34" charset="0"/>
              </a:rPr>
              <a:t>:</a:t>
            </a:r>
          </a:p>
          <a:p>
            <a:pPr marL="342900" indent="-342900"/>
            <a:r>
              <a:rPr lang="pt-PT" dirty="0">
                <a:solidFill>
                  <a:schemeClr val="accent1"/>
                </a:solidFill>
                <a:latin typeface="Maiandra GD" pitchFamily="34" charset="0"/>
              </a:rPr>
              <a:t> </a:t>
            </a:r>
            <a:r>
              <a:rPr lang="pt-PT" dirty="0" smtClean="0">
                <a:solidFill>
                  <a:schemeClr val="accent1"/>
                </a:solidFill>
                <a:latin typeface="Maiandra GD" pitchFamily="34" charset="0"/>
              </a:rPr>
              <a:t> (1)</a:t>
            </a:r>
            <a:r>
              <a:rPr lang="pt-PT" baseline="-25000" dirty="0" smtClean="0"/>
              <a:t> 10</a:t>
            </a:r>
            <a:r>
              <a:rPr lang="pt-PT" dirty="0" smtClean="0">
                <a:solidFill>
                  <a:schemeClr val="accent1"/>
                </a:solidFill>
                <a:latin typeface="Maiandra GD" pitchFamily="34" charset="0"/>
              </a:rPr>
              <a:t>= (1)</a:t>
            </a:r>
            <a:r>
              <a:rPr lang="pt-PT" baseline="-25000" dirty="0" smtClean="0"/>
              <a:t> 2 </a:t>
            </a:r>
            <a:r>
              <a:rPr lang="pt-PT" baseline="-25000" dirty="0" smtClean="0">
                <a:solidFill>
                  <a:schemeClr val="accent1"/>
                </a:solidFill>
                <a:latin typeface="Maiandra GD" pitchFamily="34" charset="0"/>
              </a:rPr>
              <a:t>;</a:t>
            </a:r>
            <a:r>
              <a:rPr lang="pt-PT" dirty="0" smtClean="0">
                <a:solidFill>
                  <a:schemeClr val="accent1"/>
                </a:solidFill>
                <a:latin typeface="Maiandra GD" pitchFamily="34" charset="0"/>
              </a:rPr>
              <a:t> Logo: S=1  1 = 0 e C=1.1=1. </a:t>
            </a:r>
          </a:p>
          <a:p>
            <a:pPr marL="342900" indent="-342900"/>
            <a:r>
              <a:rPr lang="pt-PT" dirty="0">
                <a:solidFill>
                  <a:schemeClr val="accent1"/>
                </a:solidFill>
                <a:latin typeface="Maiandra GD" pitchFamily="34" charset="0"/>
              </a:rPr>
              <a:t> </a:t>
            </a:r>
            <a:r>
              <a:rPr lang="pt-PT" dirty="0" smtClean="0">
                <a:solidFill>
                  <a:schemeClr val="accent1"/>
                </a:solidFill>
                <a:latin typeface="Maiandra GD" pitchFamily="34" charset="0"/>
              </a:rPr>
              <a:t> </a:t>
            </a:r>
            <a:r>
              <a:rPr lang="pt-PT" dirty="0" smtClean="0">
                <a:latin typeface="Maiandra GD" pitchFamily="34" charset="0"/>
              </a:rPr>
              <a:t>Assim o resultado C=1 e S=0 (nesta ordem) corresponde a 2, em  decimal. </a:t>
            </a:r>
          </a:p>
          <a:p>
            <a:endParaRPr lang="pt-PT" dirty="0"/>
          </a:p>
        </p:txBody>
      </p:sp>
      <p:graphicFrame>
        <p:nvGraphicFramePr>
          <p:cNvPr id="3078" name="Object 6"/>
          <p:cNvGraphicFramePr>
            <a:graphicFrameLocks noChangeAspect="1"/>
          </p:cNvGraphicFramePr>
          <p:nvPr/>
        </p:nvGraphicFramePr>
        <p:xfrm>
          <a:off x="3263892" y="5751530"/>
          <a:ext cx="1651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Microsoft Equation 3.0" r:id="rId6" imgW="164880" imgH="177480" progId="Equation.3">
                  <p:embed/>
                </p:oleObj>
              </mc:Choice>
              <mc:Fallback>
                <p:oleObj name="Microsoft Equation 3.0" r:id="rId6" imgW="164880" imgH="1774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3892" y="5751530"/>
                        <a:ext cx="1651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214290"/>
            <a:ext cx="8858280" cy="785818"/>
          </a:xfrm>
          <a:prstGeom prst="rect">
            <a:avLst/>
          </a:prstGeom>
          <a:solidFill>
            <a:srgbClr val="DBE5F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1027" name="Oval 3"/>
          <p:cNvSpPr>
            <a:spLocks noChangeArrowheads="1"/>
          </p:cNvSpPr>
          <p:nvPr/>
        </p:nvSpPr>
        <p:spPr bwMode="auto">
          <a:xfrm>
            <a:off x="8694777" y="-209561"/>
            <a:ext cx="735007" cy="1638297"/>
          </a:xfrm>
          <a:prstGeom prst="ellipse">
            <a:avLst/>
          </a:prstGeom>
          <a:solidFill>
            <a:srgbClr val="DBE5F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7" name="CaixaDeTexto 6"/>
          <p:cNvSpPr txBox="1"/>
          <p:nvPr/>
        </p:nvSpPr>
        <p:spPr>
          <a:xfrm>
            <a:off x="785786" y="1148065"/>
            <a:ext cx="7858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PT" dirty="0" smtClean="0">
              <a:latin typeface="Maiandra GD" pitchFamily="34" charset="0"/>
            </a:endParaRPr>
          </a:p>
          <a:p>
            <a:pPr algn="just"/>
            <a:endParaRPr lang="pt-PT" dirty="0">
              <a:latin typeface="Maiandra GD" pitchFamily="34" charset="0"/>
            </a:endParaRPr>
          </a:p>
          <a:p>
            <a:pPr algn="just"/>
            <a:endParaRPr lang="pt-PT" dirty="0" smtClean="0">
              <a:latin typeface="Maiandra GD" pitchFamily="34" charset="0"/>
            </a:endParaRPr>
          </a:p>
          <a:p>
            <a:pPr algn="just"/>
            <a:endParaRPr lang="pt-PT" dirty="0">
              <a:latin typeface="Maiandra GD" pitchFamily="34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428596" y="1190701"/>
            <a:ext cx="6572296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/>
            <a:r>
              <a:rPr lang="pt-PT" dirty="0" smtClean="0">
                <a:latin typeface="Maiandra GD" pitchFamily="34" charset="0"/>
              </a:rPr>
              <a:t>5. Explicitação das expressões booleanas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428596" y="1690767"/>
            <a:ext cx="8072494" cy="45243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just"/>
            <a:r>
              <a:rPr lang="pt-PT" dirty="0" smtClean="0">
                <a:latin typeface="Maiandra GD" pitchFamily="34" charset="0"/>
              </a:rPr>
              <a:t>Transcrevemos a função booleana da forma de </a:t>
            </a:r>
            <a:r>
              <a:rPr lang="pt-PT" dirty="0" err="1" smtClean="0">
                <a:latin typeface="Maiandra GD" pitchFamily="34" charset="0"/>
              </a:rPr>
              <a:t>tabela-de-verdade</a:t>
            </a:r>
            <a:r>
              <a:rPr lang="pt-PT" dirty="0" smtClean="0">
                <a:latin typeface="Maiandra GD" pitchFamily="34" charset="0"/>
              </a:rPr>
              <a:t>  para a </a:t>
            </a:r>
          </a:p>
          <a:p>
            <a:pPr marL="342900" indent="-342900" algn="just"/>
            <a:r>
              <a:rPr lang="pt-PT" dirty="0" smtClean="0">
                <a:latin typeface="Maiandra GD" pitchFamily="34" charset="0"/>
              </a:rPr>
              <a:t>forma canónica disjuntiva:</a:t>
            </a:r>
          </a:p>
          <a:p>
            <a:pPr marL="342900" indent="-342900" algn="just"/>
            <a:endParaRPr lang="pt-PT" dirty="0" smtClean="0">
              <a:latin typeface="Maiandra GD" pitchFamily="34" charset="0"/>
            </a:endParaRPr>
          </a:p>
          <a:p>
            <a:pPr marL="342900" indent="-342900" algn="just"/>
            <a:endParaRPr lang="pt-PT" dirty="0" smtClean="0">
              <a:latin typeface="Maiandra GD" pitchFamily="34" charset="0"/>
            </a:endParaRPr>
          </a:p>
          <a:p>
            <a:pPr marL="342900" indent="-342900" algn="just"/>
            <a:endParaRPr lang="pt-PT" dirty="0" smtClean="0">
              <a:latin typeface="Maiandra GD" pitchFamily="34" charset="0"/>
            </a:endParaRPr>
          </a:p>
          <a:p>
            <a:pPr marL="342900" indent="-342900" algn="just"/>
            <a:endParaRPr lang="pt-PT" dirty="0" smtClean="0">
              <a:latin typeface="Maiandra GD" pitchFamily="34" charset="0"/>
            </a:endParaRPr>
          </a:p>
          <a:p>
            <a:pPr marL="342900" indent="-342900" algn="just"/>
            <a:endParaRPr lang="pt-PT" dirty="0" smtClean="0">
              <a:latin typeface="Maiandra GD" pitchFamily="34" charset="0"/>
            </a:endParaRPr>
          </a:p>
          <a:p>
            <a:pPr marL="342900" indent="-342900" algn="just"/>
            <a:endParaRPr lang="pt-PT" dirty="0" smtClean="0">
              <a:latin typeface="Maiandra GD" pitchFamily="34" charset="0"/>
            </a:endParaRPr>
          </a:p>
          <a:p>
            <a:pPr marL="342900" indent="-342900" algn="just"/>
            <a:endParaRPr lang="pt-PT" dirty="0" smtClean="0">
              <a:latin typeface="Maiandra GD" pitchFamily="34" charset="0"/>
            </a:endParaRPr>
          </a:p>
          <a:p>
            <a:pPr marL="342900" indent="-342900" algn="just"/>
            <a:endParaRPr lang="pt-PT" dirty="0" smtClean="0">
              <a:latin typeface="Maiandra GD" pitchFamily="34" charset="0"/>
            </a:endParaRPr>
          </a:p>
          <a:p>
            <a:pPr marL="342900" indent="-342900" algn="just"/>
            <a:endParaRPr lang="pt-PT" dirty="0" smtClean="0">
              <a:latin typeface="Maiandra GD" pitchFamily="34" charset="0"/>
            </a:endParaRPr>
          </a:p>
          <a:p>
            <a:pPr marL="342900" indent="-342900" algn="just"/>
            <a:endParaRPr lang="pt-PT" dirty="0" smtClean="0">
              <a:latin typeface="Maiandra GD" pitchFamily="34" charset="0"/>
            </a:endParaRPr>
          </a:p>
          <a:p>
            <a:pPr marL="342900" indent="-342900" algn="just"/>
            <a:endParaRPr lang="pt-PT" dirty="0" smtClean="0">
              <a:latin typeface="Maiandra GD" pitchFamily="34" charset="0"/>
            </a:endParaRPr>
          </a:p>
          <a:p>
            <a:pPr marL="342900" indent="-342900" algn="just"/>
            <a:endParaRPr lang="pt-PT" dirty="0" smtClean="0">
              <a:latin typeface="Maiandra GD" pitchFamily="34" charset="0"/>
            </a:endParaRPr>
          </a:p>
          <a:p>
            <a:pPr marL="342900" indent="-342900" algn="just"/>
            <a:endParaRPr lang="pt-PT" dirty="0" smtClean="0">
              <a:latin typeface="Maiandra GD" pitchFamily="34" charset="0"/>
            </a:endParaRPr>
          </a:p>
          <a:p>
            <a:pPr marL="342900" indent="-342900" algn="just"/>
            <a:endParaRPr lang="pt-PT" b="1" i="1" dirty="0" smtClean="0"/>
          </a:p>
        </p:txBody>
      </p:sp>
      <p:sp>
        <p:nvSpPr>
          <p:cNvPr id="19" name="CaixaDeTexto 18"/>
          <p:cNvSpPr txBox="1"/>
          <p:nvPr/>
        </p:nvSpPr>
        <p:spPr>
          <a:xfrm>
            <a:off x="500034" y="2357430"/>
            <a:ext cx="557216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dirty="0" smtClean="0"/>
              <a:t>a (E</a:t>
            </a:r>
            <a:r>
              <a:rPr lang="pt-PT" baseline="-25000" dirty="0" smtClean="0">
                <a:latin typeface="Maiandra GD" pitchFamily="34" charset="0"/>
              </a:rPr>
              <a:t>0</a:t>
            </a:r>
            <a:r>
              <a:rPr lang="pt-PT" dirty="0" smtClean="0"/>
              <a:t>, E</a:t>
            </a:r>
            <a:r>
              <a:rPr lang="pt-PT" baseline="-25000" dirty="0" smtClean="0">
                <a:latin typeface="Maiandra GD" pitchFamily="34" charset="0"/>
              </a:rPr>
              <a:t>1</a:t>
            </a:r>
            <a:r>
              <a:rPr lang="pt-PT" dirty="0" smtClean="0"/>
              <a:t> , E</a:t>
            </a:r>
            <a:r>
              <a:rPr lang="pt-PT" baseline="-25000" dirty="0" smtClean="0">
                <a:latin typeface="Maiandra GD" pitchFamily="34" charset="0"/>
              </a:rPr>
              <a:t>2</a:t>
            </a:r>
            <a:r>
              <a:rPr lang="pt-PT" dirty="0" smtClean="0"/>
              <a:t> , E</a:t>
            </a:r>
            <a:r>
              <a:rPr lang="pt-PT" baseline="-25000" dirty="0" smtClean="0">
                <a:latin typeface="Maiandra GD" pitchFamily="34" charset="0"/>
              </a:rPr>
              <a:t>3</a:t>
            </a:r>
            <a:r>
              <a:rPr lang="pt-PT" dirty="0" smtClean="0"/>
              <a:t>) = P</a:t>
            </a:r>
            <a:r>
              <a:rPr lang="pt-PT" baseline="-25000" dirty="0" smtClean="0">
                <a:latin typeface="Maiandra GD" pitchFamily="34" charset="0"/>
              </a:rPr>
              <a:t>0 </a:t>
            </a:r>
            <a:r>
              <a:rPr lang="pt-PT" dirty="0" smtClean="0"/>
              <a:t>+</a:t>
            </a:r>
            <a:r>
              <a:rPr lang="pt-PT" baseline="-25000" dirty="0" smtClean="0">
                <a:latin typeface="Maiandra GD" pitchFamily="34" charset="0"/>
              </a:rPr>
              <a:t> </a:t>
            </a:r>
            <a:r>
              <a:rPr lang="pt-PT" dirty="0" smtClean="0"/>
              <a:t> P</a:t>
            </a:r>
            <a:r>
              <a:rPr lang="pt-PT" baseline="-25000" dirty="0" smtClean="0">
                <a:latin typeface="Maiandra GD" pitchFamily="34" charset="0"/>
              </a:rPr>
              <a:t>2</a:t>
            </a:r>
            <a:r>
              <a:rPr lang="pt-PT" dirty="0" smtClean="0"/>
              <a:t>+</a:t>
            </a:r>
            <a:r>
              <a:rPr lang="pt-PT" baseline="-25000" dirty="0" smtClean="0">
                <a:latin typeface="Maiandra GD" pitchFamily="34" charset="0"/>
              </a:rPr>
              <a:t> </a:t>
            </a:r>
            <a:r>
              <a:rPr lang="pt-PT" dirty="0" smtClean="0"/>
              <a:t> P</a:t>
            </a:r>
            <a:r>
              <a:rPr lang="pt-PT" baseline="-25000" dirty="0" smtClean="0">
                <a:latin typeface="Maiandra GD" pitchFamily="34" charset="0"/>
              </a:rPr>
              <a:t>3</a:t>
            </a:r>
            <a:r>
              <a:rPr lang="pt-PT" dirty="0" smtClean="0">
                <a:latin typeface="Maiandra GD" pitchFamily="34" charset="0"/>
              </a:rPr>
              <a:t> </a:t>
            </a:r>
            <a:r>
              <a:rPr lang="pt-PT" dirty="0" smtClean="0"/>
              <a:t>+</a:t>
            </a:r>
            <a:r>
              <a:rPr lang="pt-PT" baseline="-25000" dirty="0" smtClean="0">
                <a:latin typeface="Maiandra GD" pitchFamily="34" charset="0"/>
              </a:rPr>
              <a:t> </a:t>
            </a:r>
            <a:r>
              <a:rPr lang="pt-PT" dirty="0" smtClean="0"/>
              <a:t> P</a:t>
            </a:r>
            <a:r>
              <a:rPr lang="pt-PT" baseline="-25000" dirty="0" smtClean="0">
                <a:latin typeface="Maiandra GD" pitchFamily="34" charset="0"/>
              </a:rPr>
              <a:t>5 </a:t>
            </a:r>
            <a:r>
              <a:rPr lang="pt-PT" dirty="0" smtClean="0"/>
              <a:t>+</a:t>
            </a:r>
            <a:r>
              <a:rPr lang="pt-PT" baseline="-25000" dirty="0" smtClean="0">
                <a:latin typeface="Maiandra GD" pitchFamily="34" charset="0"/>
              </a:rPr>
              <a:t> </a:t>
            </a:r>
            <a:r>
              <a:rPr lang="pt-PT" dirty="0" smtClean="0"/>
              <a:t> P</a:t>
            </a:r>
            <a:r>
              <a:rPr lang="pt-PT" baseline="-25000" dirty="0" smtClean="0">
                <a:latin typeface="Maiandra GD" pitchFamily="34" charset="0"/>
              </a:rPr>
              <a:t>6</a:t>
            </a:r>
            <a:r>
              <a:rPr lang="pt-PT" dirty="0" smtClean="0"/>
              <a:t>+</a:t>
            </a:r>
            <a:r>
              <a:rPr lang="pt-PT" baseline="-25000" dirty="0" smtClean="0">
                <a:latin typeface="Maiandra GD" pitchFamily="34" charset="0"/>
              </a:rPr>
              <a:t> </a:t>
            </a:r>
            <a:r>
              <a:rPr lang="pt-PT" dirty="0" smtClean="0"/>
              <a:t> P</a:t>
            </a:r>
            <a:r>
              <a:rPr lang="pt-PT" baseline="-25000" dirty="0" smtClean="0">
                <a:latin typeface="Maiandra GD" pitchFamily="34" charset="0"/>
              </a:rPr>
              <a:t>7</a:t>
            </a:r>
            <a:r>
              <a:rPr lang="pt-PT" dirty="0" smtClean="0">
                <a:latin typeface="Maiandra GD" pitchFamily="34" charset="0"/>
              </a:rPr>
              <a:t> </a:t>
            </a:r>
            <a:r>
              <a:rPr lang="pt-PT" dirty="0" smtClean="0"/>
              <a:t>+</a:t>
            </a:r>
            <a:r>
              <a:rPr lang="pt-PT" baseline="-25000" dirty="0" smtClean="0">
                <a:latin typeface="Maiandra GD" pitchFamily="34" charset="0"/>
              </a:rPr>
              <a:t> </a:t>
            </a:r>
            <a:r>
              <a:rPr lang="pt-PT" dirty="0" smtClean="0"/>
              <a:t> P</a:t>
            </a:r>
            <a:r>
              <a:rPr lang="pt-PT" baseline="-25000" dirty="0" smtClean="0">
                <a:latin typeface="Maiandra GD" pitchFamily="34" charset="0"/>
              </a:rPr>
              <a:t>8 </a:t>
            </a:r>
            <a:r>
              <a:rPr lang="pt-PT" dirty="0" smtClean="0"/>
              <a:t>+</a:t>
            </a:r>
            <a:r>
              <a:rPr lang="pt-PT" baseline="-25000" dirty="0" smtClean="0">
                <a:latin typeface="Maiandra GD" pitchFamily="34" charset="0"/>
              </a:rPr>
              <a:t> </a:t>
            </a:r>
            <a:r>
              <a:rPr lang="pt-PT" dirty="0" smtClean="0"/>
              <a:t> P</a:t>
            </a:r>
            <a:r>
              <a:rPr lang="pt-PT" baseline="-25000" dirty="0" smtClean="0">
                <a:latin typeface="Maiandra GD" pitchFamily="34" charset="0"/>
              </a:rPr>
              <a:t>9</a:t>
            </a:r>
            <a:r>
              <a:rPr lang="pt-PT" dirty="0" smtClean="0">
                <a:latin typeface="Maiandra GD" pitchFamily="34" charset="0"/>
              </a:rPr>
              <a:t> ;</a:t>
            </a:r>
            <a:endParaRPr lang="pt-PT" baseline="-25000" dirty="0" smtClean="0">
              <a:latin typeface="Maiandra GD" pitchFamily="34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500034" y="2845354"/>
            <a:ext cx="557216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dirty="0" smtClean="0"/>
              <a:t>b (E</a:t>
            </a:r>
            <a:r>
              <a:rPr lang="pt-PT" baseline="-25000" dirty="0" smtClean="0">
                <a:latin typeface="Maiandra GD" pitchFamily="34" charset="0"/>
              </a:rPr>
              <a:t>0</a:t>
            </a:r>
            <a:r>
              <a:rPr lang="pt-PT" dirty="0" smtClean="0"/>
              <a:t>, E</a:t>
            </a:r>
            <a:r>
              <a:rPr lang="pt-PT" baseline="-25000" dirty="0" smtClean="0">
                <a:latin typeface="Maiandra GD" pitchFamily="34" charset="0"/>
              </a:rPr>
              <a:t>1</a:t>
            </a:r>
            <a:r>
              <a:rPr lang="pt-PT" dirty="0" smtClean="0"/>
              <a:t> , E</a:t>
            </a:r>
            <a:r>
              <a:rPr lang="pt-PT" baseline="-25000" dirty="0" smtClean="0">
                <a:latin typeface="Maiandra GD" pitchFamily="34" charset="0"/>
              </a:rPr>
              <a:t>2</a:t>
            </a:r>
            <a:r>
              <a:rPr lang="pt-PT" dirty="0" smtClean="0"/>
              <a:t> , E</a:t>
            </a:r>
            <a:r>
              <a:rPr lang="pt-PT" baseline="-25000" dirty="0" smtClean="0">
                <a:latin typeface="Maiandra GD" pitchFamily="34" charset="0"/>
              </a:rPr>
              <a:t>3</a:t>
            </a:r>
            <a:r>
              <a:rPr lang="pt-PT" dirty="0" smtClean="0"/>
              <a:t>) = P</a:t>
            </a:r>
            <a:r>
              <a:rPr lang="pt-PT" baseline="-25000" dirty="0" smtClean="0">
                <a:latin typeface="Maiandra GD" pitchFamily="34" charset="0"/>
              </a:rPr>
              <a:t>0 </a:t>
            </a:r>
            <a:r>
              <a:rPr lang="pt-PT" dirty="0" smtClean="0"/>
              <a:t>+</a:t>
            </a:r>
            <a:r>
              <a:rPr lang="pt-PT" baseline="-25000" dirty="0" smtClean="0">
                <a:latin typeface="Maiandra GD" pitchFamily="34" charset="0"/>
              </a:rPr>
              <a:t> </a:t>
            </a:r>
            <a:r>
              <a:rPr lang="pt-PT" dirty="0" smtClean="0"/>
              <a:t> P</a:t>
            </a:r>
            <a:r>
              <a:rPr lang="pt-PT" baseline="-25000" dirty="0" smtClean="0">
                <a:latin typeface="Maiandra GD" pitchFamily="34" charset="0"/>
              </a:rPr>
              <a:t>1</a:t>
            </a:r>
            <a:r>
              <a:rPr lang="pt-PT" dirty="0" smtClean="0"/>
              <a:t>+</a:t>
            </a:r>
            <a:r>
              <a:rPr lang="pt-PT" baseline="-25000" dirty="0" smtClean="0">
                <a:latin typeface="Maiandra GD" pitchFamily="34" charset="0"/>
              </a:rPr>
              <a:t> </a:t>
            </a:r>
            <a:r>
              <a:rPr lang="pt-PT" dirty="0" smtClean="0"/>
              <a:t> P</a:t>
            </a:r>
            <a:r>
              <a:rPr lang="pt-PT" baseline="-25000" dirty="0" smtClean="0">
                <a:latin typeface="Maiandra GD" pitchFamily="34" charset="0"/>
              </a:rPr>
              <a:t>2</a:t>
            </a:r>
            <a:r>
              <a:rPr lang="pt-PT" dirty="0" smtClean="0">
                <a:latin typeface="Maiandra GD" pitchFamily="34" charset="0"/>
              </a:rPr>
              <a:t> </a:t>
            </a:r>
            <a:r>
              <a:rPr lang="pt-PT" dirty="0" smtClean="0"/>
              <a:t>+</a:t>
            </a:r>
            <a:r>
              <a:rPr lang="pt-PT" baseline="-25000" dirty="0" smtClean="0">
                <a:latin typeface="Maiandra GD" pitchFamily="34" charset="0"/>
              </a:rPr>
              <a:t> </a:t>
            </a:r>
            <a:r>
              <a:rPr lang="pt-PT" dirty="0" smtClean="0"/>
              <a:t> P</a:t>
            </a:r>
            <a:r>
              <a:rPr lang="pt-PT" baseline="-25000" dirty="0" smtClean="0">
                <a:latin typeface="Maiandra GD" pitchFamily="34" charset="0"/>
              </a:rPr>
              <a:t>3 </a:t>
            </a:r>
            <a:r>
              <a:rPr lang="pt-PT" dirty="0" smtClean="0"/>
              <a:t>+</a:t>
            </a:r>
            <a:r>
              <a:rPr lang="pt-PT" baseline="-25000" dirty="0" smtClean="0">
                <a:latin typeface="Maiandra GD" pitchFamily="34" charset="0"/>
              </a:rPr>
              <a:t> </a:t>
            </a:r>
            <a:r>
              <a:rPr lang="pt-PT" dirty="0" smtClean="0"/>
              <a:t> P</a:t>
            </a:r>
            <a:r>
              <a:rPr lang="pt-PT" baseline="-25000" dirty="0" smtClean="0">
                <a:latin typeface="Maiandra GD" pitchFamily="34" charset="0"/>
              </a:rPr>
              <a:t>4</a:t>
            </a:r>
            <a:r>
              <a:rPr lang="pt-PT" dirty="0" smtClean="0"/>
              <a:t>+</a:t>
            </a:r>
            <a:r>
              <a:rPr lang="pt-PT" baseline="-25000" dirty="0" smtClean="0">
                <a:latin typeface="Maiandra GD" pitchFamily="34" charset="0"/>
              </a:rPr>
              <a:t> </a:t>
            </a:r>
            <a:r>
              <a:rPr lang="pt-PT" dirty="0" smtClean="0"/>
              <a:t> P</a:t>
            </a:r>
            <a:r>
              <a:rPr lang="pt-PT" baseline="-25000" dirty="0" smtClean="0">
                <a:latin typeface="Maiandra GD" pitchFamily="34" charset="0"/>
              </a:rPr>
              <a:t>7</a:t>
            </a:r>
            <a:r>
              <a:rPr lang="pt-PT" dirty="0" smtClean="0">
                <a:latin typeface="Maiandra GD" pitchFamily="34" charset="0"/>
              </a:rPr>
              <a:t> </a:t>
            </a:r>
            <a:r>
              <a:rPr lang="pt-PT" dirty="0" smtClean="0"/>
              <a:t>+</a:t>
            </a:r>
            <a:r>
              <a:rPr lang="pt-PT" baseline="-25000" dirty="0" smtClean="0">
                <a:latin typeface="Maiandra GD" pitchFamily="34" charset="0"/>
              </a:rPr>
              <a:t> </a:t>
            </a:r>
            <a:r>
              <a:rPr lang="pt-PT" dirty="0" smtClean="0"/>
              <a:t> P</a:t>
            </a:r>
            <a:r>
              <a:rPr lang="pt-PT" baseline="-25000" dirty="0" smtClean="0">
                <a:latin typeface="Maiandra GD" pitchFamily="34" charset="0"/>
              </a:rPr>
              <a:t>8 </a:t>
            </a:r>
            <a:r>
              <a:rPr lang="pt-PT" dirty="0" smtClean="0"/>
              <a:t>+</a:t>
            </a:r>
            <a:r>
              <a:rPr lang="pt-PT" baseline="-25000" dirty="0" smtClean="0">
                <a:latin typeface="Maiandra GD" pitchFamily="34" charset="0"/>
              </a:rPr>
              <a:t> </a:t>
            </a:r>
            <a:r>
              <a:rPr lang="pt-PT" dirty="0" smtClean="0"/>
              <a:t> P</a:t>
            </a:r>
            <a:r>
              <a:rPr lang="pt-PT" baseline="-25000" dirty="0" smtClean="0">
                <a:latin typeface="Maiandra GD" pitchFamily="34" charset="0"/>
              </a:rPr>
              <a:t>9</a:t>
            </a:r>
            <a:r>
              <a:rPr lang="pt-PT" dirty="0" smtClean="0">
                <a:latin typeface="Maiandra GD" pitchFamily="34" charset="0"/>
              </a:rPr>
              <a:t> ;</a:t>
            </a:r>
            <a:endParaRPr lang="pt-PT" baseline="-25000" dirty="0" smtClean="0">
              <a:latin typeface="Maiandra GD" pitchFamily="34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500034" y="3345420"/>
            <a:ext cx="585791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dirty="0" smtClean="0"/>
              <a:t>c (E</a:t>
            </a:r>
            <a:r>
              <a:rPr lang="pt-PT" baseline="-25000" dirty="0" smtClean="0">
                <a:latin typeface="Maiandra GD" pitchFamily="34" charset="0"/>
              </a:rPr>
              <a:t>0</a:t>
            </a:r>
            <a:r>
              <a:rPr lang="pt-PT" dirty="0" smtClean="0"/>
              <a:t>, E</a:t>
            </a:r>
            <a:r>
              <a:rPr lang="pt-PT" baseline="-25000" dirty="0" smtClean="0">
                <a:latin typeface="Maiandra GD" pitchFamily="34" charset="0"/>
              </a:rPr>
              <a:t>1</a:t>
            </a:r>
            <a:r>
              <a:rPr lang="pt-PT" dirty="0" smtClean="0"/>
              <a:t> , E</a:t>
            </a:r>
            <a:r>
              <a:rPr lang="pt-PT" baseline="-25000" dirty="0" smtClean="0">
                <a:latin typeface="Maiandra GD" pitchFamily="34" charset="0"/>
              </a:rPr>
              <a:t>2</a:t>
            </a:r>
            <a:r>
              <a:rPr lang="pt-PT" dirty="0" smtClean="0"/>
              <a:t> , E</a:t>
            </a:r>
            <a:r>
              <a:rPr lang="pt-PT" baseline="-25000" dirty="0" smtClean="0">
                <a:latin typeface="Maiandra GD" pitchFamily="34" charset="0"/>
              </a:rPr>
              <a:t>3</a:t>
            </a:r>
            <a:r>
              <a:rPr lang="pt-PT" dirty="0" smtClean="0"/>
              <a:t>) = P</a:t>
            </a:r>
            <a:r>
              <a:rPr lang="pt-PT" baseline="-25000" dirty="0" smtClean="0">
                <a:latin typeface="Maiandra GD" pitchFamily="34" charset="0"/>
              </a:rPr>
              <a:t>0 </a:t>
            </a:r>
            <a:r>
              <a:rPr lang="pt-PT" dirty="0" smtClean="0"/>
              <a:t>+</a:t>
            </a:r>
            <a:r>
              <a:rPr lang="pt-PT" baseline="-25000" dirty="0" smtClean="0">
                <a:latin typeface="Maiandra GD" pitchFamily="34" charset="0"/>
              </a:rPr>
              <a:t> </a:t>
            </a:r>
            <a:r>
              <a:rPr lang="pt-PT" dirty="0" smtClean="0"/>
              <a:t> P</a:t>
            </a:r>
            <a:r>
              <a:rPr lang="pt-PT" baseline="-25000" dirty="0" smtClean="0">
                <a:latin typeface="Maiandra GD" pitchFamily="34" charset="0"/>
              </a:rPr>
              <a:t>1</a:t>
            </a:r>
            <a:r>
              <a:rPr lang="pt-PT" dirty="0" smtClean="0"/>
              <a:t>+</a:t>
            </a:r>
            <a:r>
              <a:rPr lang="pt-PT" baseline="-25000" dirty="0" smtClean="0">
                <a:latin typeface="Maiandra GD" pitchFamily="34" charset="0"/>
              </a:rPr>
              <a:t> </a:t>
            </a:r>
            <a:r>
              <a:rPr lang="pt-PT" dirty="0" smtClean="0"/>
              <a:t> P</a:t>
            </a:r>
            <a:r>
              <a:rPr lang="pt-PT" baseline="-25000" dirty="0" smtClean="0">
                <a:latin typeface="Maiandra GD" pitchFamily="34" charset="0"/>
              </a:rPr>
              <a:t>3</a:t>
            </a:r>
            <a:r>
              <a:rPr lang="pt-PT" dirty="0" smtClean="0">
                <a:latin typeface="Maiandra GD" pitchFamily="34" charset="0"/>
              </a:rPr>
              <a:t> </a:t>
            </a:r>
            <a:r>
              <a:rPr lang="pt-PT" dirty="0" smtClean="0"/>
              <a:t>+</a:t>
            </a:r>
            <a:r>
              <a:rPr lang="pt-PT" baseline="-25000" dirty="0" smtClean="0">
                <a:latin typeface="Maiandra GD" pitchFamily="34" charset="0"/>
              </a:rPr>
              <a:t> </a:t>
            </a:r>
            <a:r>
              <a:rPr lang="pt-PT" dirty="0" smtClean="0"/>
              <a:t> P</a:t>
            </a:r>
            <a:r>
              <a:rPr lang="pt-PT" baseline="-25000" dirty="0" smtClean="0">
                <a:latin typeface="Maiandra GD" pitchFamily="34" charset="0"/>
              </a:rPr>
              <a:t>4 </a:t>
            </a:r>
            <a:r>
              <a:rPr lang="pt-PT" dirty="0" smtClean="0"/>
              <a:t>+</a:t>
            </a:r>
            <a:r>
              <a:rPr lang="pt-PT" baseline="-25000" dirty="0" smtClean="0">
                <a:latin typeface="Maiandra GD" pitchFamily="34" charset="0"/>
              </a:rPr>
              <a:t> </a:t>
            </a:r>
            <a:r>
              <a:rPr lang="pt-PT" dirty="0" smtClean="0"/>
              <a:t> P</a:t>
            </a:r>
            <a:r>
              <a:rPr lang="pt-PT" baseline="-25000" dirty="0" smtClean="0">
                <a:latin typeface="Maiandra GD" pitchFamily="34" charset="0"/>
              </a:rPr>
              <a:t>5</a:t>
            </a:r>
            <a:r>
              <a:rPr lang="pt-PT" dirty="0" smtClean="0"/>
              <a:t>+</a:t>
            </a:r>
            <a:r>
              <a:rPr lang="pt-PT" baseline="-25000" dirty="0" smtClean="0">
                <a:latin typeface="Maiandra GD" pitchFamily="34" charset="0"/>
              </a:rPr>
              <a:t> </a:t>
            </a:r>
            <a:r>
              <a:rPr lang="pt-PT" dirty="0" smtClean="0"/>
              <a:t> P</a:t>
            </a:r>
            <a:r>
              <a:rPr lang="pt-PT" baseline="-25000" dirty="0" smtClean="0">
                <a:latin typeface="Maiandra GD" pitchFamily="34" charset="0"/>
              </a:rPr>
              <a:t>6</a:t>
            </a:r>
            <a:r>
              <a:rPr lang="pt-PT" dirty="0" smtClean="0">
                <a:latin typeface="Maiandra GD" pitchFamily="34" charset="0"/>
              </a:rPr>
              <a:t> </a:t>
            </a:r>
            <a:r>
              <a:rPr lang="pt-PT" dirty="0" smtClean="0"/>
              <a:t>+</a:t>
            </a:r>
            <a:r>
              <a:rPr lang="pt-PT" baseline="-25000" dirty="0" smtClean="0">
                <a:latin typeface="Maiandra GD" pitchFamily="34" charset="0"/>
              </a:rPr>
              <a:t> </a:t>
            </a:r>
            <a:r>
              <a:rPr lang="pt-PT" dirty="0" smtClean="0"/>
              <a:t> P</a:t>
            </a:r>
            <a:r>
              <a:rPr lang="pt-PT" baseline="-25000" dirty="0" smtClean="0">
                <a:latin typeface="Maiandra GD" pitchFamily="34" charset="0"/>
              </a:rPr>
              <a:t>7 </a:t>
            </a:r>
            <a:r>
              <a:rPr lang="pt-PT" dirty="0" smtClean="0"/>
              <a:t>+</a:t>
            </a:r>
            <a:r>
              <a:rPr lang="pt-PT" baseline="-25000" dirty="0" smtClean="0">
                <a:latin typeface="Maiandra GD" pitchFamily="34" charset="0"/>
              </a:rPr>
              <a:t> </a:t>
            </a:r>
            <a:r>
              <a:rPr lang="pt-PT" dirty="0" smtClean="0"/>
              <a:t> P</a:t>
            </a:r>
            <a:r>
              <a:rPr lang="pt-PT" baseline="-25000" dirty="0" smtClean="0">
                <a:latin typeface="Maiandra GD" pitchFamily="34" charset="0"/>
              </a:rPr>
              <a:t>8 </a:t>
            </a:r>
            <a:r>
              <a:rPr lang="pt-PT" dirty="0" smtClean="0"/>
              <a:t>+</a:t>
            </a:r>
            <a:r>
              <a:rPr lang="pt-PT" baseline="-25000" dirty="0" smtClean="0">
                <a:latin typeface="Maiandra GD" pitchFamily="34" charset="0"/>
              </a:rPr>
              <a:t> </a:t>
            </a:r>
            <a:r>
              <a:rPr lang="pt-PT" dirty="0" smtClean="0"/>
              <a:t> P</a:t>
            </a:r>
            <a:r>
              <a:rPr lang="pt-PT" baseline="-25000" dirty="0" smtClean="0">
                <a:latin typeface="Maiandra GD" pitchFamily="34" charset="0"/>
              </a:rPr>
              <a:t>9</a:t>
            </a:r>
            <a:r>
              <a:rPr lang="pt-PT" dirty="0" smtClean="0">
                <a:latin typeface="Maiandra GD" pitchFamily="34" charset="0"/>
              </a:rPr>
              <a:t> ;</a:t>
            </a:r>
            <a:endParaRPr lang="pt-PT" baseline="-25000" dirty="0" smtClean="0">
              <a:latin typeface="Maiandra GD" pitchFamily="34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500034" y="3845486"/>
            <a:ext cx="457203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dirty="0" smtClean="0"/>
              <a:t>d (E</a:t>
            </a:r>
            <a:r>
              <a:rPr lang="pt-PT" baseline="-25000" dirty="0" smtClean="0">
                <a:latin typeface="Maiandra GD" pitchFamily="34" charset="0"/>
              </a:rPr>
              <a:t>0</a:t>
            </a:r>
            <a:r>
              <a:rPr lang="pt-PT" dirty="0" smtClean="0"/>
              <a:t>, E</a:t>
            </a:r>
            <a:r>
              <a:rPr lang="pt-PT" baseline="-25000" dirty="0" smtClean="0">
                <a:latin typeface="Maiandra GD" pitchFamily="34" charset="0"/>
              </a:rPr>
              <a:t>1</a:t>
            </a:r>
            <a:r>
              <a:rPr lang="pt-PT" dirty="0" smtClean="0"/>
              <a:t> , E</a:t>
            </a:r>
            <a:r>
              <a:rPr lang="pt-PT" baseline="-25000" dirty="0" smtClean="0">
                <a:latin typeface="Maiandra GD" pitchFamily="34" charset="0"/>
              </a:rPr>
              <a:t>2</a:t>
            </a:r>
            <a:r>
              <a:rPr lang="pt-PT" dirty="0" smtClean="0"/>
              <a:t> , E</a:t>
            </a:r>
            <a:r>
              <a:rPr lang="pt-PT" baseline="-25000" dirty="0" smtClean="0">
                <a:latin typeface="Maiandra GD" pitchFamily="34" charset="0"/>
              </a:rPr>
              <a:t>3</a:t>
            </a:r>
            <a:r>
              <a:rPr lang="pt-PT" dirty="0" smtClean="0"/>
              <a:t>) = P</a:t>
            </a:r>
            <a:r>
              <a:rPr lang="pt-PT" baseline="-25000" dirty="0" smtClean="0">
                <a:latin typeface="Maiandra GD" pitchFamily="34" charset="0"/>
              </a:rPr>
              <a:t>0 </a:t>
            </a:r>
            <a:r>
              <a:rPr lang="pt-PT" dirty="0" smtClean="0"/>
              <a:t>+</a:t>
            </a:r>
            <a:r>
              <a:rPr lang="pt-PT" baseline="-25000" dirty="0" smtClean="0">
                <a:latin typeface="Maiandra GD" pitchFamily="34" charset="0"/>
              </a:rPr>
              <a:t> </a:t>
            </a:r>
            <a:r>
              <a:rPr lang="pt-PT" dirty="0" smtClean="0"/>
              <a:t> P</a:t>
            </a:r>
            <a:r>
              <a:rPr lang="pt-PT" baseline="-25000" dirty="0" smtClean="0">
                <a:latin typeface="Maiandra GD" pitchFamily="34" charset="0"/>
              </a:rPr>
              <a:t>2</a:t>
            </a:r>
            <a:r>
              <a:rPr lang="pt-PT" dirty="0" smtClean="0"/>
              <a:t>+</a:t>
            </a:r>
            <a:r>
              <a:rPr lang="pt-PT" baseline="-25000" dirty="0" smtClean="0">
                <a:latin typeface="Maiandra GD" pitchFamily="34" charset="0"/>
              </a:rPr>
              <a:t> </a:t>
            </a:r>
            <a:r>
              <a:rPr lang="pt-PT" dirty="0" smtClean="0"/>
              <a:t> P</a:t>
            </a:r>
            <a:r>
              <a:rPr lang="pt-PT" baseline="-25000" dirty="0" smtClean="0">
                <a:latin typeface="Maiandra GD" pitchFamily="34" charset="0"/>
              </a:rPr>
              <a:t>3</a:t>
            </a:r>
            <a:r>
              <a:rPr lang="pt-PT" dirty="0" smtClean="0">
                <a:latin typeface="Maiandra GD" pitchFamily="34" charset="0"/>
              </a:rPr>
              <a:t> </a:t>
            </a:r>
            <a:r>
              <a:rPr lang="pt-PT" dirty="0" smtClean="0"/>
              <a:t>+</a:t>
            </a:r>
            <a:r>
              <a:rPr lang="pt-PT" baseline="-25000" dirty="0" smtClean="0">
                <a:latin typeface="Maiandra GD" pitchFamily="34" charset="0"/>
              </a:rPr>
              <a:t> </a:t>
            </a:r>
            <a:r>
              <a:rPr lang="pt-PT" dirty="0" smtClean="0"/>
              <a:t> P</a:t>
            </a:r>
            <a:r>
              <a:rPr lang="pt-PT" baseline="-25000" dirty="0" smtClean="0">
                <a:latin typeface="Maiandra GD" pitchFamily="34" charset="0"/>
              </a:rPr>
              <a:t>5 </a:t>
            </a:r>
            <a:r>
              <a:rPr lang="pt-PT" dirty="0" smtClean="0"/>
              <a:t>+</a:t>
            </a:r>
            <a:r>
              <a:rPr lang="pt-PT" baseline="-25000" dirty="0" smtClean="0">
                <a:latin typeface="Maiandra GD" pitchFamily="34" charset="0"/>
              </a:rPr>
              <a:t> </a:t>
            </a:r>
            <a:r>
              <a:rPr lang="pt-PT" dirty="0" smtClean="0"/>
              <a:t> P</a:t>
            </a:r>
            <a:r>
              <a:rPr lang="pt-PT" baseline="-25000" dirty="0" smtClean="0">
                <a:latin typeface="Maiandra GD" pitchFamily="34" charset="0"/>
              </a:rPr>
              <a:t>6</a:t>
            </a:r>
            <a:r>
              <a:rPr lang="pt-PT" dirty="0" smtClean="0"/>
              <a:t>+</a:t>
            </a:r>
            <a:r>
              <a:rPr lang="pt-PT" baseline="-25000" dirty="0" smtClean="0">
                <a:latin typeface="Maiandra GD" pitchFamily="34" charset="0"/>
              </a:rPr>
              <a:t> </a:t>
            </a:r>
            <a:r>
              <a:rPr lang="pt-PT" dirty="0" smtClean="0"/>
              <a:t>P</a:t>
            </a:r>
            <a:r>
              <a:rPr lang="pt-PT" baseline="-25000" dirty="0" smtClean="0">
                <a:latin typeface="Maiandra GD" pitchFamily="34" charset="0"/>
              </a:rPr>
              <a:t>8</a:t>
            </a:r>
            <a:r>
              <a:rPr lang="pt-PT" dirty="0" smtClean="0">
                <a:latin typeface="Maiandra GD" pitchFamily="34" charset="0"/>
              </a:rPr>
              <a:t> ;</a:t>
            </a:r>
            <a:endParaRPr lang="pt-PT" baseline="-25000" dirty="0" smtClean="0">
              <a:latin typeface="Maiandra GD" pitchFamily="34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500034" y="4345552"/>
            <a:ext cx="457203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dirty="0" smtClean="0"/>
              <a:t>e (E</a:t>
            </a:r>
            <a:r>
              <a:rPr lang="pt-PT" baseline="-25000" dirty="0" smtClean="0">
                <a:latin typeface="Maiandra GD" pitchFamily="34" charset="0"/>
              </a:rPr>
              <a:t>0</a:t>
            </a:r>
            <a:r>
              <a:rPr lang="pt-PT" dirty="0" smtClean="0"/>
              <a:t>, E</a:t>
            </a:r>
            <a:r>
              <a:rPr lang="pt-PT" baseline="-25000" dirty="0" smtClean="0">
                <a:latin typeface="Maiandra GD" pitchFamily="34" charset="0"/>
              </a:rPr>
              <a:t>1</a:t>
            </a:r>
            <a:r>
              <a:rPr lang="pt-PT" dirty="0" smtClean="0"/>
              <a:t> , E</a:t>
            </a:r>
            <a:r>
              <a:rPr lang="pt-PT" baseline="-25000" dirty="0" smtClean="0">
                <a:latin typeface="Maiandra GD" pitchFamily="34" charset="0"/>
              </a:rPr>
              <a:t>2</a:t>
            </a:r>
            <a:r>
              <a:rPr lang="pt-PT" dirty="0" smtClean="0"/>
              <a:t> , E</a:t>
            </a:r>
            <a:r>
              <a:rPr lang="pt-PT" baseline="-25000" dirty="0" smtClean="0">
                <a:latin typeface="Maiandra GD" pitchFamily="34" charset="0"/>
              </a:rPr>
              <a:t>3</a:t>
            </a:r>
            <a:r>
              <a:rPr lang="pt-PT" dirty="0" smtClean="0"/>
              <a:t>) = P</a:t>
            </a:r>
            <a:r>
              <a:rPr lang="pt-PT" baseline="-25000" dirty="0" smtClean="0">
                <a:latin typeface="Maiandra GD" pitchFamily="34" charset="0"/>
              </a:rPr>
              <a:t>0 </a:t>
            </a:r>
            <a:r>
              <a:rPr lang="pt-PT" dirty="0" smtClean="0"/>
              <a:t>+</a:t>
            </a:r>
            <a:r>
              <a:rPr lang="pt-PT" baseline="-25000" dirty="0" smtClean="0">
                <a:latin typeface="Maiandra GD" pitchFamily="34" charset="0"/>
              </a:rPr>
              <a:t> </a:t>
            </a:r>
            <a:r>
              <a:rPr lang="pt-PT" dirty="0" smtClean="0"/>
              <a:t> P</a:t>
            </a:r>
            <a:r>
              <a:rPr lang="pt-PT" baseline="-25000" dirty="0" smtClean="0">
                <a:latin typeface="Maiandra GD" pitchFamily="34" charset="0"/>
              </a:rPr>
              <a:t>2</a:t>
            </a:r>
            <a:r>
              <a:rPr lang="pt-PT" dirty="0" smtClean="0"/>
              <a:t>+</a:t>
            </a:r>
            <a:r>
              <a:rPr lang="pt-PT" baseline="-25000" dirty="0" smtClean="0">
                <a:latin typeface="Maiandra GD" pitchFamily="34" charset="0"/>
              </a:rPr>
              <a:t> </a:t>
            </a:r>
            <a:r>
              <a:rPr lang="pt-PT" dirty="0" smtClean="0"/>
              <a:t>P</a:t>
            </a:r>
            <a:r>
              <a:rPr lang="pt-PT" baseline="-25000" dirty="0" smtClean="0">
                <a:latin typeface="Maiandra GD" pitchFamily="34" charset="0"/>
              </a:rPr>
              <a:t>6</a:t>
            </a:r>
            <a:r>
              <a:rPr lang="pt-PT" dirty="0" smtClean="0"/>
              <a:t>+</a:t>
            </a:r>
            <a:r>
              <a:rPr lang="pt-PT" baseline="-25000" dirty="0" smtClean="0">
                <a:latin typeface="Maiandra GD" pitchFamily="34" charset="0"/>
              </a:rPr>
              <a:t> </a:t>
            </a:r>
            <a:r>
              <a:rPr lang="pt-PT" dirty="0" smtClean="0"/>
              <a:t>P</a:t>
            </a:r>
            <a:r>
              <a:rPr lang="pt-PT" baseline="-25000" dirty="0" smtClean="0">
                <a:latin typeface="Maiandra GD" pitchFamily="34" charset="0"/>
              </a:rPr>
              <a:t>8</a:t>
            </a:r>
            <a:r>
              <a:rPr lang="pt-PT" dirty="0" smtClean="0">
                <a:latin typeface="Maiandra GD" pitchFamily="34" charset="0"/>
              </a:rPr>
              <a:t> ;</a:t>
            </a:r>
            <a:endParaRPr lang="pt-PT" baseline="-25000" dirty="0" smtClean="0">
              <a:latin typeface="Maiandra GD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00034" y="4845618"/>
            <a:ext cx="457203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dirty="0" smtClean="0"/>
              <a:t>f (E</a:t>
            </a:r>
            <a:r>
              <a:rPr lang="pt-PT" baseline="-25000" dirty="0" smtClean="0">
                <a:latin typeface="Maiandra GD" pitchFamily="34" charset="0"/>
              </a:rPr>
              <a:t>0</a:t>
            </a:r>
            <a:r>
              <a:rPr lang="pt-PT" dirty="0" smtClean="0"/>
              <a:t>, E</a:t>
            </a:r>
            <a:r>
              <a:rPr lang="pt-PT" baseline="-25000" dirty="0" smtClean="0">
                <a:latin typeface="Maiandra GD" pitchFamily="34" charset="0"/>
              </a:rPr>
              <a:t>1</a:t>
            </a:r>
            <a:r>
              <a:rPr lang="pt-PT" dirty="0" smtClean="0"/>
              <a:t> , E</a:t>
            </a:r>
            <a:r>
              <a:rPr lang="pt-PT" baseline="-25000" dirty="0" smtClean="0">
                <a:latin typeface="Maiandra GD" pitchFamily="34" charset="0"/>
              </a:rPr>
              <a:t>2</a:t>
            </a:r>
            <a:r>
              <a:rPr lang="pt-PT" dirty="0" smtClean="0"/>
              <a:t> , E</a:t>
            </a:r>
            <a:r>
              <a:rPr lang="pt-PT" baseline="-25000" dirty="0" smtClean="0">
                <a:latin typeface="Maiandra GD" pitchFamily="34" charset="0"/>
              </a:rPr>
              <a:t>3</a:t>
            </a:r>
            <a:r>
              <a:rPr lang="pt-PT" dirty="0" smtClean="0"/>
              <a:t>) = P</a:t>
            </a:r>
            <a:r>
              <a:rPr lang="pt-PT" baseline="-25000" dirty="0" smtClean="0">
                <a:latin typeface="Maiandra GD" pitchFamily="34" charset="0"/>
              </a:rPr>
              <a:t>0 </a:t>
            </a:r>
            <a:r>
              <a:rPr lang="pt-PT" dirty="0" smtClean="0"/>
              <a:t>+</a:t>
            </a:r>
            <a:r>
              <a:rPr lang="pt-PT" baseline="-25000" dirty="0" smtClean="0">
                <a:latin typeface="Maiandra GD" pitchFamily="34" charset="0"/>
              </a:rPr>
              <a:t> </a:t>
            </a:r>
            <a:r>
              <a:rPr lang="pt-PT" dirty="0" smtClean="0"/>
              <a:t> P</a:t>
            </a:r>
            <a:r>
              <a:rPr lang="pt-PT" baseline="-25000" dirty="0" smtClean="0">
                <a:latin typeface="Maiandra GD" pitchFamily="34" charset="0"/>
              </a:rPr>
              <a:t>4</a:t>
            </a:r>
            <a:r>
              <a:rPr lang="pt-PT" dirty="0" smtClean="0"/>
              <a:t>+</a:t>
            </a:r>
            <a:r>
              <a:rPr lang="pt-PT" baseline="-25000" dirty="0" smtClean="0">
                <a:latin typeface="Maiandra GD" pitchFamily="34" charset="0"/>
              </a:rPr>
              <a:t> </a:t>
            </a:r>
            <a:r>
              <a:rPr lang="pt-PT" dirty="0" smtClean="0"/>
              <a:t> P</a:t>
            </a:r>
            <a:r>
              <a:rPr lang="pt-PT" baseline="-25000" dirty="0" smtClean="0">
                <a:latin typeface="Maiandra GD" pitchFamily="34" charset="0"/>
              </a:rPr>
              <a:t>5</a:t>
            </a:r>
            <a:r>
              <a:rPr lang="pt-PT" dirty="0" smtClean="0">
                <a:latin typeface="Maiandra GD" pitchFamily="34" charset="0"/>
              </a:rPr>
              <a:t> </a:t>
            </a:r>
            <a:r>
              <a:rPr lang="pt-PT" dirty="0" smtClean="0"/>
              <a:t>+</a:t>
            </a:r>
            <a:r>
              <a:rPr lang="pt-PT" baseline="-25000" dirty="0" smtClean="0">
                <a:latin typeface="Maiandra GD" pitchFamily="34" charset="0"/>
              </a:rPr>
              <a:t> </a:t>
            </a:r>
            <a:r>
              <a:rPr lang="pt-PT" dirty="0" smtClean="0"/>
              <a:t> P</a:t>
            </a:r>
            <a:r>
              <a:rPr lang="pt-PT" baseline="-25000" dirty="0" smtClean="0">
                <a:latin typeface="Maiandra GD" pitchFamily="34" charset="0"/>
              </a:rPr>
              <a:t>6 </a:t>
            </a:r>
            <a:r>
              <a:rPr lang="pt-PT" dirty="0" smtClean="0"/>
              <a:t>+</a:t>
            </a:r>
            <a:r>
              <a:rPr lang="pt-PT" baseline="-25000" dirty="0" smtClean="0">
                <a:latin typeface="Maiandra GD" pitchFamily="34" charset="0"/>
              </a:rPr>
              <a:t> </a:t>
            </a:r>
            <a:r>
              <a:rPr lang="pt-PT" dirty="0" smtClean="0"/>
              <a:t> P</a:t>
            </a:r>
            <a:r>
              <a:rPr lang="pt-PT" baseline="-25000" dirty="0" smtClean="0">
                <a:latin typeface="Maiandra GD" pitchFamily="34" charset="0"/>
              </a:rPr>
              <a:t>8</a:t>
            </a:r>
            <a:r>
              <a:rPr lang="pt-PT" dirty="0" smtClean="0"/>
              <a:t>+</a:t>
            </a:r>
            <a:r>
              <a:rPr lang="pt-PT" baseline="-25000" dirty="0" smtClean="0">
                <a:latin typeface="Maiandra GD" pitchFamily="34" charset="0"/>
              </a:rPr>
              <a:t> </a:t>
            </a:r>
            <a:r>
              <a:rPr lang="pt-PT" dirty="0" smtClean="0"/>
              <a:t>P</a:t>
            </a:r>
            <a:r>
              <a:rPr lang="pt-PT" baseline="-25000" dirty="0" smtClean="0">
                <a:latin typeface="Maiandra GD" pitchFamily="34" charset="0"/>
              </a:rPr>
              <a:t>9</a:t>
            </a:r>
            <a:r>
              <a:rPr lang="pt-PT" dirty="0" smtClean="0">
                <a:latin typeface="Maiandra GD" pitchFamily="34" charset="0"/>
              </a:rPr>
              <a:t> ;</a:t>
            </a:r>
            <a:endParaRPr lang="pt-PT" baseline="-25000" dirty="0" smtClean="0">
              <a:latin typeface="Maiandra GD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00034" y="5345684"/>
            <a:ext cx="485778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dirty="0" smtClean="0"/>
              <a:t>g (E</a:t>
            </a:r>
            <a:r>
              <a:rPr lang="pt-PT" baseline="-25000" dirty="0" smtClean="0">
                <a:latin typeface="Maiandra GD" pitchFamily="34" charset="0"/>
              </a:rPr>
              <a:t>0</a:t>
            </a:r>
            <a:r>
              <a:rPr lang="pt-PT" dirty="0" smtClean="0"/>
              <a:t>, E</a:t>
            </a:r>
            <a:r>
              <a:rPr lang="pt-PT" baseline="-25000" dirty="0" smtClean="0">
                <a:latin typeface="Maiandra GD" pitchFamily="34" charset="0"/>
              </a:rPr>
              <a:t>1</a:t>
            </a:r>
            <a:r>
              <a:rPr lang="pt-PT" dirty="0" smtClean="0"/>
              <a:t> , E</a:t>
            </a:r>
            <a:r>
              <a:rPr lang="pt-PT" baseline="-25000" dirty="0" smtClean="0">
                <a:latin typeface="Maiandra GD" pitchFamily="34" charset="0"/>
              </a:rPr>
              <a:t>2</a:t>
            </a:r>
            <a:r>
              <a:rPr lang="pt-PT" dirty="0" smtClean="0"/>
              <a:t> , E</a:t>
            </a:r>
            <a:r>
              <a:rPr lang="pt-PT" baseline="-25000" dirty="0" smtClean="0">
                <a:latin typeface="Maiandra GD" pitchFamily="34" charset="0"/>
              </a:rPr>
              <a:t>3</a:t>
            </a:r>
            <a:r>
              <a:rPr lang="pt-PT" dirty="0" smtClean="0"/>
              <a:t>) = P</a:t>
            </a:r>
            <a:r>
              <a:rPr lang="pt-PT" baseline="-25000" dirty="0" smtClean="0">
                <a:latin typeface="Maiandra GD" pitchFamily="34" charset="0"/>
              </a:rPr>
              <a:t>2 </a:t>
            </a:r>
            <a:r>
              <a:rPr lang="pt-PT" dirty="0" smtClean="0"/>
              <a:t>+</a:t>
            </a:r>
            <a:r>
              <a:rPr lang="pt-PT" baseline="-25000" dirty="0" smtClean="0">
                <a:latin typeface="Maiandra GD" pitchFamily="34" charset="0"/>
              </a:rPr>
              <a:t> </a:t>
            </a:r>
            <a:r>
              <a:rPr lang="pt-PT" dirty="0" smtClean="0"/>
              <a:t> P</a:t>
            </a:r>
            <a:r>
              <a:rPr lang="pt-PT" baseline="-25000" dirty="0" smtClean="0">
                <a:latin typeface="Maiandra GD" pitchFamily="34" charset="0"/>
              </a:rPr>
              <a:t>3</a:t>
            </a:r>
            <a:r>
              <a:rPr lang="pt-PT" dirty="0" smtClean="0"/>
              <a:t>+</a:t>
            </a:r>
            <a:r>
              <a:rPr lang="pt-PT" baseline="-25000" dirty="0" smtClean="0">
                <a:latin typeface="Maiandra GD" pitchFamily="34" charset="0"/>
              </a:rPr>
              <a:t> </a:t>
            </a:r>
            <a:r>
              <a:rPr lang="pt-PT" dirty="0" smtClean="0"/>
              <a:t> P</a:t>
            </a:r>
            <a:r>
              <a:rPr lang="pt-PT" baseline="-25000" dirty="0" smtClean="0">
                <a:latin typeface="Maiandra GD" pitchFamily="34" charset="0"/>
              </a:rPr>
              <a:t>4</a:t>
            </a:r>
            <a:r>
              <a:rPr lang="pt-PT" dirty="0" smtClean="0">
                <a:latin typeface="Maiandra GD" pitchFamily="34" charset="0"/>
              </a:rPr>
              <a:t> </a:t>
            </a:r>
            <a:r>
              <a:rPr lang="pt-PT" dirty="0" smtClean="0"/>
              <a:t>+</a:t>
            </a:r>
            <a:r>
              <a:rPr lang="pt-PT" baseline="-25000" dirty="0" smtClean="0">
                <a:latin typeface="Maiandra GD" pitchFamily="34" charset="0"/>
              </a:rPr>
              <a:t> </a:t>
            </a:r>
            <a:r>
              <a:rPr lang="pt-PT" dirty="0" smtClean="0"/>
              <a:t> P</a:t>
            </a:r>
            <a:r>
              <a:rPr lang="pt-PT" baseline="-25000" dirty="0" smtClean="0">
                <a:latin typeface="Maiandra GD" pitchFamily="34" charset="0"/>
              </a:rPr>
              <a:t>5 </a:t>
            </a:r>
            <a:r>
              <a:rPr lang="pt-PT" dirty="0" smtClean="0"/>
              <a:t>+</a:t>
            </a:r>
            <a:r>
              <a:rPr lang="pt-PT" baseline="-25000" dirty="0" smtClean="0">
                <a:latin typeface="Maiandra GD" pitchFamily="34" charset="0"/>
              </a:rPr>
              <a:t> </a:t>
            </a:r>
            <a:r>
              <a:rPr lang="pt-PT" dirty="0" smtClean="0"/>
              <a:t> P</a:t>
            </a:r>
            <a:r>
              <a:rPr lang="pt-PT" baseline="-25000" dirty="0" smtClean="0">
                <a:latin typeface="Maiandra GD" pitchFamily="34" charset="0"/>
              </a:rPr>
              <a:t>6</a:t>
            </a:r>
            <a:r>
              <a:rPr lang="pt-PT" dirty="0" smtClean="0"/>
              <a:t>+</a:t>
            </a:r>
            <a:r>
              <a:rPr lang="pt-PT" baseline="-25000" dirty="0" smtClean="0">
                <a:latin typeface="Maiandra GD" pitchFamily="34" charset="0"/>
              </a:rPr>
              <a:t> </a:t>
            </a:r>
            <a:r>
              <a:rPr lang="pt-PT" dirty="0" smtClean="0"/>
              <a:t>P</a:t>
            </a:r>
            <a:r>
              <a:rPr lang="pt-PT" baseline="-25000" dirty="0" smtClean="0">
                <a:latin typeface="Maiandra GD" pitchFamily="34" charset="0"/>
              </a:rPr>
              <a:t>8 </a:t>
            </a:r>
            <a:r>
              <a:rPr lang="pt-PT" dirty="0" smtClean="0"/>
              <a:t>+</a:t>
            </a:r>
            <a:r>
              <a:rPr lang="pt-PT" baseline="-25000" dirty="0" smtClean="0">
                <a:latin typeface="Maiandra GD" pitchFamily="34" charset="0"/>
              </a:rPr>
              <a:t> </a:t>
            </a:r>
            <a:r>
              <a:rPr lang="pt-PT" dirty="0" smtClean="0"/>
              <a:t>P</a:t>
            </a:r>
            <a:r>
              <a:rPr lang="pt-PT" baseline="-25000" dirty="0" smtClean="0">
                <a:latin typeface="Maiandra GD" pitchFamily="34" charset="0"/>
              </a:rPr>
              <a:t>9</a:t>
            </a:r>
            <a:r>
              <a:rPr lang="pt-PT" dirty="0" smtClean="0">
                <a:latin typeface="Maiandra GD" pitchFamily="34" charset="0"/>
              </a:rPr>
              <a:t> ;</a:t>
            </a:r>
            <a:endParaRPr lang="pt-PT" baseline="-25000" dirty="0" smtClean="0">
              <a:latin typeface="Maiandra G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214290"/>
            <a:ext cx="8858280" cy="785818"/>
          </a:xfrm>
          <a:prstGeom prst="rect">
            <a:avLst/>
          </a:prstGeom>
          <a:solidFill>
            <a:srgbClr val="DBE5F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dirty="0"/>
          </a:p>
        </p:txBody>
      </p:sp>
      <p:sp>
        <p:nvSpPr>
          <p:cNvPr id="1027" name="Oval 3"/>
          <p:cNvSpPr>
            <a:spLocks noChangeArrowheads="1"/>
          </p:cNvSpPr>
          <p:nvPr/>
        </p:nvSpPr>
        <p:spPr bwMode="auto">
          <a:xfrm>
            <a:off x="8694777" y="-209561"/>
            <a:ext cx="735007" cy="1638297"/>
          </a:xfrm>
          <a:prstGeom prst="ellipse">
            <a:avLst/>
          </a:prstGeom>
          <a:solidFill>
            <a:srgbClr val="DBE5F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7" name="CaixaDeTexto 6"/>
          <p:cNvSpPr txBox="1"/>
          <p:nvPr/>
        </p:nvSpPr>
        <p:spPr>
          <a:xfrm>
            <a:off x="785786" y="1148065"/>
            <a:ext cx="7858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PT" dirty="0" smtClean="0">
              <a:latin typeface="Maiandra GD" pitchFamily="34" charset="0"/>
            </a:endParaRPr>
          </a:p>
          <a:p>
            <a:pPr algn="just"/>
            <a:endParaRPr lang="pt-PT" dirty="0">
              <a:latin typeface="Maiandra GD" pitchFamily="34" charset="0"/>
            </a:endParaRPr>
          </a:p>
          <a:p>
            <a:pPr algn="just"/>
            <a:endParaRPr lang="pt-PT" dirty="0" smtClean="0">
              <a:latin typeface="Maiandra GD" pitchFamily="34" charset="0"/>
            </a:endParaRPr>
          </a:p>
          <a:p>
            <a:pPr algn="just"/>
            <a:endParaRPr lang="pt-PT" dirty="0">
              <a:latin typeface="Maiandra GD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928662" y="1130842"/>
            <a:ext cx="6572296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/>
            <a:r>
              <a:rPr lang="pt-PT" dirty="0" smtClean="0">
                <a:latin typeface="Maiandra GD" pitchFamily="34" charset="0"/>
              </a:rPr>
              <a:t>6. Circuito de implementação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928662" y="1555514"/>
            <a:ext cx="7286676" cy="47705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just"/>
            <a:r>
              <a:rPr lang="pt-PT" sz="1600" dirty="0" smtClean="0">
                <a:latin typeface="Maiandra GD" pitchFamily="34" charset="0"/>
              </a:rPr>
              <a:t>O desenho do circuito descodificador DCB-7-segmentos com DMUX e portas </a:t>
            </a:r>
          </a:p>
          <a:p>
            <a:pPr marL="342900" indent="-342900" algn="just"/>
            <a:r>
              <a:rPr lang="pt-PT" sz="1600" dirty="0" smtClean="0">
                <a:latin typeface="Maiandra GD" pitchFamily="34" charset="0"/>
              </a:rPr>
              <a:t>NAND está apresentado abaixo:</a:t>
            </a:r>
          </a:p>
          <a:p>
            <a:pPr marL="342900" indent="-342900" algn="just"/>
            <a:endParaRPr lang="pt-PT" sz="1600" dirty="0" smtClean="0">
              <a:latin typeface="Maiandra GD" pitchFamily="34" charset="0"/>
            </a:endParaRPr>
          </a:p>
          <a:p>
            <a:pPr marL="342900" indent="-342900" algn="just"/>
            <a:endParaRPr lang="pt-PT" sz="1600" dirty="0" smtClean="0">
              <a:latin typeface="Maiandra GD" pitchFamily="34" charset="0"/>
            </a:endParaRPr>
          </a:p>
          <a:p>
            <a:pPr marL="342900" indent="-342900" algn="just"/>
            <a:endParaRPr lang="pt-PT" sz="1600" dirty="0" smtClean="0">
              <a:latin typeface="Maiandra GD" pitchFamily="34" charset="0"/>
            </a:endParaRPr>
          </a:p>
          <a:p>
            <a:pPr marL="342900" indent="-342900" algn="just"/>
            <a:endParaRPr lang="pt-PT" sz="1600" dirty="0" smtClean="0">
              <a:latin typeface="Maiandra GD" pitchFamily="34" charset="0"/>
            </a:endParaRPr>
          </a:p>
          <a:p>
            <a:pPr marL="342900" indent="-342900" algn="just"/>
            <a:endParaRPr lang="pt-PT" sz="1600" dirty="0" smtClean="0">
              <a:latin typeface="Maiandra GD" pitchFamily="34" charset="0"/>
            </a:endParaRPr>
          </a:p>
          <a:p>
            <a:pPr marL="342900" indent="-342900" algn="just"/>
            <a:endParaRPr lang="pt-PT" sz="1600" dirty="0" smtClean="0">
              <a:latin typeface="Maiandra GD" pitchFamily="34" charset="0"/>
            </a:endParaRPr>
          </a:p>
          <a:p>
            <a:pPr marL="342900" indent="-342900" algn="just"/>
            <a:endParaRPr lang="pt-PT" sz="1600" dirty="0" smtClean="0">
              <a:latin typeface="Maiandra GD" pitchFamily="34" charset="0"/>
            </a:endParaRPr>
          </a:p>
          <a:p>
            <a:pPr marL="342900" indent="-342900" algn="just"/>
            <a:endParaRPr lang="pt-PT" sz="1600" dirty="0" smtClean="0">
              <a:latin typeface="Maiandra GD" pitchFamily="34" charset="0"/>
            </a:endParaRPr>
          </a:p>
          <a:p>
            <a:pPr marL="342900" indent="-342900" algn="just"/>
            <a:endParaRPr lang="pt-PT" sz="1600" dirty="0" smtClean="0">
              <a:latin typeface="Maiandra GD" pitchFamily="34" charset="0"/>
            </a:endParaRPr>
          </a:p>
          <a:p>
            <a:pPr marL="342900" indent="-342900" algn="just"/>
            <a:endParaRPr lang="pt-PT" sz="1600" dirty="0" smtClean="0">
              <a:latin typeface="Maiandra GD" pitchFamily="34" charset="0"/>
            </a:endParaRPr>
          </a:p>
          <a:p>
            <a:pPr marL="342900" indent="-342900" algn="just"/>
            <a:endParaRPr lang="pt-PT" sz="1600" dirty="0" smtClean="0">
              <a:latin typeface="Maiandra GD" pitchFamily="34" charset="0"/>
            </a:endParaRPr>
          </a:p>
          <a:p>
            <a:pPr marL="342900" indent="-342900" algn="just"/>
            <a:endParaRPr lang="pt-PT" sz="1600" dirty="0" smtClean="0">
              <a:latin typeface="Maiandra GD" pitchFamily="34" charset="0"/>
            </a:endParaRPr>
          </a:p>
          <a:p>
            <a:pPr marL="342900" indent="-342900" algn="just"/>
            <a:endParaRPr lang="pt-PT" sz="1600" dirty="0" smtClean="0">
              <a:latin typeface="Maiandra GD" pitchFamily="34" charset="0"/>
            </a:endParaRPr>
          </a:p>
          <a:p>
            <a:pPr marL="342900" indent="-342900" algn="just"/>
            <a:endParaRPr lang="pt-PT" sz="1600" dirty="0" smtClean="0">
              <a:latin typeface="Maiandra GD" pitchFamily="34" charset="0"/>
            </a:endParaRPr>
          </a:p>
          <a:p>
            <a:pPr marL="342900" indent="-342900" algn="just"/>
            <a:endParaRPr lang="pt-PT" sz="1600" dirty="0" smtClean="0">
              <a:latin typeface="Maiandra GD" pitchFamily="34" charset="0"/>
            </a:endParaRPr>
          </a:p>
          <a:p>
            <a:pPr marL="342900" indent="-342900" algn="just"/>
            <a:endParaRPr lang="pt-PT" sz="1600" dirty="0" smtClean="0">
              <a:latin typeface="Maiandra GD" pitchFamily="34" charset="0"/>
            </a:endParaRPr>
          </a:p>
          <a:p>
            <a:pPr marL="342900" indent="-342900" algn="just"/>
            <a:endParaRPr lang="pt-PT" sz="1600" dirty="0" smtClean="0">
              <a:latin typeface="Maiandra GD" pitchFamily="34" charset="0"/>
            </a:endParaRPr>
          </a:p>
        </p:txBody>
      </p:sp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5" y="2285992"/>
            <a:ext cx="6786611" cy="3537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214290"/>
            <a:ext cx="8858280" cy="785818"/>
          </a:xfrm>
          <a:prstGeom prst="rect">
            <a:avLst/>
          </a:prstGeom>
          <a:solidFill>
            <a:srgbClr val="DBE5F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dirty="0"/>
          </a:p>
        </p:txBody>
      </p:sp>
      <p:sp>
        <p:nvSpPr>
          <p:cNvPr id="1027" name="Oval 3"/>
          <p:cNvSpPr>
            <a:spLocks noChangeArrowheads="1"/>
          </p:cNvSpPr>
          <p:nvPr/>
        </p:nvSpPr>
        <p:spPr bwMode="auto">
          <a:xfrm>
            <a:off x="8694777" y="-209561"/>
            <a:ext cx="735007" cy="1638297"/>
          </a:xfrm>
          <a:prstGeom prst="ellipse">
            <a:avLst/>
          </a:prstGeom>
          <a:solidFill>
            <a:srgbClr val="DBE5F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10" name="CaixaDeTexto 9"/>
          <p:cNvSpPr txBox="1"/>
          <p:nvPr/>
        </p:nvSpPr>
        <p:spPr>
          <a:xfrm>
            <a:off x="857224" y="1142984"/>
            <a:ext cx="7429552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/>
            <a:r>
              <a:rPr lang="pt-PT" sz="2400" b="1" dirty="0">
                <a:latin typeface="Maiandra GD" pitchFamily="34" charset="0"/>
              </a:rPr>
              <a:t>1</a:t>
            </a:r>
            <a:r>
              <a:rPr lang="pt-PT" sz="2400" b="1" dirty="0" smtClean="0">
                <a:latin typeface="Maiandra GD" pitchFamily="34" charset="0"/>
              </a:rPr>
              <a:t>-</a:t>
            </a:r>
            <a:r>
              <a:rPr lang="pt-PT" sz="2400" dirty="0" smtClean="0">
                <a:latin typeface="Maiandra GD" pitchFamily="34" charset="0"/>
              </a:rPr>
              <a:t> Implemente um codificador capaz de codificar os dígitos de </a:t>
            </a:r>
            <a:r>
              <a:rPr lang="pt-PT" sz="2400" dirty="0" smtClean="0">
                <a:solidFill>
                  <a:srgbClr val="FF0000"/>
                </a:solidFill>
                <a:latin typeface="Maiandra GD" pitchFamily="34" charset="0"/>
              </a:rPr>
              <a:t>0</a:t>
            </a:r>
            <a:r>
              <a:rPr lang="pt-PT" sz="2400" dirty="0" smtClean="0">
                <a:latin typeface="Maiandra GD" pitchFamily="34" charset="0"/>
              </a:rPr>
              <a:t> a </a:t>
            </a:r>
            <a:r>
              <a:rPr lang="pt-PT" sz="2400" dirty="0" smtClean="0">
                <a:solidFill>
                  <a:srgbClr val="FF0000"/>
                </a:solidFill>
                <a:latin typeface="Maiandra GD" pitchFamily="34" charset="0"/>
              </a:rPr>
              <a:t>9</a:t>
            </a:r>
            <a:r>
              <a:rPr lang="pt-PT" sz="2400" dirty="0" smtClean="0">
                <a:latin typeface="Maiandra GD" pitchFamily="34" charset="0"/>
              </a:rPr>
              <a:t>, considerando as entradas e saídas activas em </a:t>
            </a:r>
            <a:r>
              <a:rPr lang="pt-PT" sz="2400" dirty="0" err="1" smtClean="0">
                <a:latin typeface="Maiandra GD" pitchFamily="34" charset="0"/>
              </a:rPr>
              <a:t>Low</a:t>
            </a:r>
            <a:r>
              <a:rPr lang="pt-PT" sz="2400" dirty="0" smtClean="0">
                <a:latin typeface="Maiandra GD" pitchFamily="34" charset="0"/>
              </a:rPr>
              <a:t>.</a:t>
            </a:r>
          </a:p>
        </p:txBody>
      </p:sp>
      <p:sp>
        <p:nvSpPr>
          <p:cNvPr id="5" name="Rectângulo 4"/>
          <p:cNvSpPr/>
          <p:nvPr/>
        </p:nvSpPr>
        <p:spPr>
          <a:xfrm>
            <a:off x="2714612" y="500042"/>
            <a:ext cx="3621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b="1" dirty="0" smtClean="0">
                <a:latin typeface="Maiandra GD" pitchFamily="34" charset="0"/>
              </a:rPr>
              <a:t>Esquema com Circuitos Integrados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214290"/>
            <a:ext cx="8858280" cy="785818"/>
          </a:xfrm>
          <a:prstGeom prst="rect">
            <a:avLst/>
          </a:prstGeom>
          <a:solidFill>
            <a:srgbClr val="DBE5F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1027" name="Oval 3"/>
          <p:cNvSpPr>
            <a:spLocks noChangeArrowheads="1"/>
          </p:cNvSpPr>
          <p:nvPr/>
        </p:nvSpPr>
        <p:spPr bwMode="auto">
          <a:xfrm>
            <a:off x="8694777" y="-209561"/>
            <a:ext cx="735007" cy="1638297"/>
          </a:xfrm>
          <a:prstGeom prst="ellipse">
            <a:avLst/>
          </a:prstGeom>
          <a:solidFill>
            <a:srgbClr val="DBE5F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6" name="CaixaDeTexto 5"/>
          <p:cNvSpPr txBox="1"/>
          <p:nvPr/>
        </p:nvSpPr>
        <p:spPr>
          <a:xfrm>
            <a:off x="2143108" y="457122"/>
            <a:ext cx="4786346" cy="400110"/>
          </a:xfrm>
          <a:prstGeom prst="rect">
            <a:avLst/>
          </a:prstGeom>
          <a:noFill/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B w="152400" h="50800" prst="softRound"/>
          </a:sp3d>
        </p:spPr>
        <p:txBody>
          <a:bodyPr wrap="square" rtlCol="0">
            <a:spAutoFit/>
          </a:bodyPr>
          <a:lstStyle/>
          <a:p>
            <a:r>
              <a:rPr lang="pt-PT" sz="2000" b="1" dirty="0" smtClean="0">
                <a:latin typeface="Maiandra GD" pitchFamily="34" charset="0"/>
              </a:rPr>
              <a:t>I.1.2. O SOMADOR COMPLETO</a:t>
            </a:r>
            <a:endParaRPr lang="pt-PT" sz="2000" b="1" dirty="0">
              <a:latin typeface="Maiandra GD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85786" y="1148065"/>
            <a:ext cx="78581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dirty="0" err="1" smtClean="0">
                <a:solidFill>
                  <a:schemeClr val="accent1"/>
                </a:solidFill>
                <a:latin typeface="Maiandra GD" pitchFamily="34" charset="0"/>
              </a:rPr>
              <a:t>Somadores</a:t>
            </a:r>
            <a:r>
              <a:rPr lang="pt-PT" sz="1600" dirty="0" smtClean="0">
                <a:solidFill>
                  <a:schemeClr val="accent1"/>
                </a:solidFill>
                <a:latin typeface="Maiandra GD" pitchFamily="34" charset="0"/>
              </a:rPr>
              <a:t> completos </a:t>
            </a:r>
            <a:r>
              <a:rPr lang="pt-PT" sz="1600" dirty="0" smtClean="0">
                <a:latin typeface="Maiandra GD" pitchFamily="34" charset="0"/>
              </a:rPr>
              <a:t>– são circuitos </a:t>
            </a:r>
            <a:r>
              <a:rPr lang="pt-PT" sz="1600" dirty="0" err="1" smtClean="0">
                <a:latin typeface="Maiandra GD" pitchFamily="34" charset="0"/>
              </a:rPr>
              <a:t>somadores</a:t>
            </a:r>
            <a:r>
              <a:rPr lang="pt-PT" sz="1600" dirty="0" smtClean="0">
                <a:latin typeface="Maiandra GD" pitchFamily="34" charset="0"/>
              </a:rPr>
              <a:t> com a capacidade de operar três bits e disponibilizar o resultado da soma (</a:t>
            </a:r>
            <a:r>
              <a:rPr lang="pt-PT" sz="1600" dirty="0" err="1" smtClean="0">
                <a:latin typeface="Maiandra GD" pitchFamily="34" charset="0"/>
              </a:rPr>
              <a:t>S</a:t>
            </a:r>
            <a:r>
              <a:rPr lang="pt-PT" sz="1600" baseline="-25000" dirty="0" err="1" smtClean="0"/>
              <a:t>n</a:t>
            </a:r>
            <a:r>
              <a:rPr lang="pt-PT" sz="1600" dirty="0" smtClean="0">
                <a:latin typeface="Maiandra GD" pitchFamily="34" charset="0"/>
              </a:rPr>
              <a:t>) e o transporte resultante dessa soma (</a:t>
            </a:r>
            <a:r>
              <a:rPr lang="pt-PT" sz="1600" dirty="0" err="1" smtClean="0">
                <a:latin typeface="Maiandra GD" pitchFamily="34" charset="0"/>
              </a:rPr>
              <a:t>C</a:t>
            </a:r>
            <a:r>
              <a:rPr lang="pt-PT" sz="1600" baseline="-25000" dirty="0" err="1" smtClean="0"/>
              <a:t>n</a:t>
            </a:r>
            <a:r>
              <a:rPr lang="pt-PT" sz="1600" dirty="0" smtClean="0">
                <a:latin typeface="Maiandra GD" pitchFamily="34" charset="0"/>
              </a:rPr>
              <a:t>).</a:t>
            </a:r>
          </a:p>
          <a:p>
            <a:pPr algn="just"/>
            <a:r>
              <a:rPr lang="pt-PT" sz="1600" dirty="0" smtClean="0">
                <a:latin typeface="Maiandra GD" pitchFamily="34" charset="0"/>
              </a:rPr>
              <a:t>Por norma o terceiro bit corresponde ao transporte da soma anterior (C</a:t>
            </a:r>
            <a:r>
              <a:rPr lang="pt-PT" sz="1600" baseline="-25000" dirty="0" smtClean="0"/>
              <a:t>n-1</a:t>
            </a:r>
            <a:r>
              <a:rPr lang="pt-PT" sz="1600" dirty="0" smtClean="0">
                <a:latin typeface="Maiandra GD" pitchFamily="34" charset="0"/>
              </a:rPr>
              <a:t>).</a:t>
            </a:r>
          </a:p>
          <a:p>
            <a:pPr algn="just"/>
            <a:endParaRPr lang="pt-PT" dirty="0" smtClean="0">
              <a:latin typeface="Maiandra GD" pitchFamily="34" charset="0"/>
            </a:endParaRPr>
          </a:p>
          <a:p>
            <a:pPr algn="just"/>
            <a:endParaRPr lang="pt-PT" dirty="0">
              <a:latin typeface="Maiandra GD" pitchFamily="34" charset="0"/>
            </a:endParaRPr>
          </a:p>
          <a:p>
            <a:pPr algn="just"/>
            <a:endParaRPr lang="pt-PT" dirty="0" smtClean="0">
              <a:latin typeface="Maiandra GD" pitchFamily="34" charset="0"/>
            </a:endParaRPr>
          </a:p>
          <a:p>
            <a:pPr algn="just"/>
            <a:endParaRPr lang="pt-PT" dirty="0">
              <a:latin typeface="Maiandra GD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000100" y="2214555"/>
            <a:ext cx="7429552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sz="1400" dirty="0" smtClean="0">
                <a:latin typeface="Maiandra GD" pitchFamily="34" charset="0"/>
              </a:rPr>
              <a:t>Símbolo, Esquema e </a:t>
            </a:r>
            <a:r>
              <a:rPr lang="pt-PT" sz="1400" dirty="0" err="1" smtClean="0">
                <a:latin typeface="Maiandra GD" pitchFamily="34" charset="0"/>
              </a:rPr>
              <a:t>Tabela-de-verdade</a:t>
            </a:r>
            <a:r>
              <a:rPr lang="pt-PT" sz="1400" dirty="0" smtClean="0">
                <a:latin typeface="Maiandra GD" pitchFamily="34" charset="0"/>
              </a:rPr>
              <a:t> do </a:t>
            </a:r>
            <a:r>
              <a:rPr lang="pt-PT" sz="1400" dirty="0" err="1" smtClean="0">
                <a:latin typeface="Maiandra GD" pitchFamily="34" charset="0"/>
              </a:rPr>
              <a:t>somador</a:t>
            </a:r>
            <a:r>
              <a:rPr lang="pt-PT" sz="1400" dirty="0" smtClean="0">
                <a:latin typeface="Maiandra GD" pitchFamily="34" charset="0"/>
              </a:rPr>
              <a:t> completo</a:t>
            </a:r>
            <a:endParaRPr lang="pt-PT" sz="1400" dirty="0">
              <a:latin typeface="Maiandra GD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928662" y="4263257"/>
            <a:ext cx="3929090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sz="1400" dirty="0" smtClean="0">
                <a:latin typeface="Maiandra GD" pitchFamily="34" charset="0"/>
              </a:rPr>
              <a:t>Expressão booleana do </a:t>
            </a:r>
            <a:r>
              <a:rPr lang="pt-PT" sz="1400" dirty="0" err="1" smtClean="0">
                <a:latin typeface="Maiandra GD" pitchFamily="34" charset="0"/>
              </a:rPr>
              <a:t>somador</a:t>
            </a:r>
            <a:r>
              <a:rPr lang="pt-PT" sz="1400" dirty="0" smtClean="0">
                <a:latin typeface="Maiandra GD" pitchFamily="34" charset="0"/>
              </a:rPr>
              <a:t> completo</a:t>
            </a:r>
            <a:endParaRPr lang="pt-PT" sz="1400" dirty="0">
              <a:latin typeface="Maiandra GD" pitchFamily="34" charset="0"/>
            </a:endParaRPr>
          </a:p>
        </p:txBody>
      </p:sp>
      <p:pic>
        <p:nvPicPr>
          <p:cNvPr id="4099" name="Picture 3" descr="C:\Users\hp\Desktop\2018\Esquema-somadorcomplet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099" y="2571744"/>
            <a:ext cx="4572033" cy="1357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4100" name="Picture 4" descr="C:\Users\hp\Desktop\2018\tabela-completo 00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43570" y="2571744"/>
            <a:ext cx="2786082" cy="1357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7" name="CaixaDeTexto 16"/>
          <p:cNvSpPr txBox="1"/>
          <p:nvPr/>
        </p:nvSpPr>
        <p:spPr>
          <a:xfrm>
            <a:off x="928662" y="4643446"/>
            <a:ext cx="5929354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pt-PT" dirty="0" err="1" smtClean="0">
                <a:latin typeface="Maiandra GD" pitchFamily="34" charset="0"/>
              </a:rPr>
              <a:t>S</a:t>
            </a:r>
            <a:r>
              <a:rPr lang="pt-PT" baseline="-25000" dirty="0" err="1" smtClean="0"/>
              <a:t>n</a:t>
            </a:r>
            <a:r>
              <a:rPr lang="pt-PT" baseline="-25000" dirty="0" smtClean="0"/>
              <a:t> </a:t>
            </a:r>
            <a:r>
              <a:rPr lang="pt-PT" dirty="0" smtClean="0">
                <a:latin typeface="Maiandra GD" pitchFamily="34" charset="0"/>
              </a:rPr>
              <a:t>= </a:t>
            </a:r>
            <a:r>
              <a:rPr lang="pt-PT" dirty="0" err="1" smtClean="0">
                <a:latin typeface="Maiandra GD" pitchFamily="34" charset="0"/>
              </a:rPr>
              <a:t>A</a:t>
            </a:r>
            <a:r>
              <a:rPr lang="pt-PT" baseline="-25000" dirty="0" err="1" smtClean="0"/>
              <a:t>n</a:t>
            </a:r>
            <a:r>
              <a:rPr lang="pt-PT" baseline="-25000" dirty="0" smtClean="0"/>
              <a:t>    </a:t>
            </a:r>
            <a:r>
              <a:rPr lang="pt-PT" dirty="0" smtClean="0">
                <a:latin typeface="Maiandra GD" pitchFamily="34" charset="0"/>
              </a:rPr>
              <a:t> </a:t>
            </a:r>
            <a:r>
              <a:rPr lang="pt-PT" dirty="0" err="1" smtClean="0">
                <a:latin typeface="Maiandra GD" pitchFamily="34" charset="0"/>
              </a:rPr>
              <a:t>B</a:t>
            </a:r>
            <a:r>
              <a:rPr lang="pt-PT" baseline="-25000" dirty="0" err="1" smtClean="0"/>
              <a:t>n</a:t>
            </a:r>
            <a:r>
              <a:rPr lang="pt-PT" baseline="-25000" dirty="0" smtClean="0"/>
              <a:t> </a:t>
            </a:r>
            <a:r>
              <a:rPr lang="pt-PT" dirty="0">
                <a:latin typeface="Maiandra GD" pitchFamily="34" charset="0"/>
              </a:rPr>
              <a:t> </a:t>
            </a:r>
            <a:r>
              <a:rPr lang="pt-PT" dirty="0" smtClean="0">
                <a:latin typeface="Maiandra GD" pitchFamily="34" charset="0"/>
              </a:rPr>
              <a:t>  C</a:t>
            </a:r>
            <a:r>
              <a:rPr lang="pt-PT" baseline="-25000" dirty="0" smtClean="0"/>
              <a:t>n-1 </a:t>
            </a:r>
            <a:endParaRPr lang="pt-PT" dirty="0" smtClean="0">
              <a:latin typeface="Maiandra GD" pitchFamily="34" charset="0"/>
            </a:endParaRPr>
          </a:p>
          <a:p>
            <a:pPr algn="just"/>
            <a:r>
              <a:rPr lang="pt-PT" dirty="0" smtClean="0">
                <a:latin typeface="Maiandra GD" pitchFamily="34" charset="0"/>
              </a:rPr>
              <a:t>(</a:t>
            </a:r>
            <a:r>
              <a:rPr lang="pt-PT" dirty="0" err="1" smtClean="0">
                <a:latin typeface="Maiandra GD" pitchFamily="34" charset="0"/>
              </a:rPr>
              <a:t>C</a:t>
            </a:r>
            <a:r>
              <a:rPr lang="pt-PT" baseline="-25000" dirty="0" err="1" smtClean="0"/>
              <a:t>n</a:t>
            </a:r>
            <a:r>
              <a:rPr lang="pt-PT" dirty="0" smtClean="0">
                <a:latin typeface="Maiandra GD" pitchFamily="34" charset="0"/>
              </a:rPr>
              <a:t>) = </a:t>
            </a:r>
            <a:r>
              <a:rPr lang="pt-PT" dirty="0" err="1" smtClean="0">
                <a:latin typeface="Maiandra GD" pitchFamily="34" charset="0"/>
              </a:rPr>
              <a:t>A</a:t>
            </a:r>
            <a:r>
              <a:rPr lang="pt-PT" baseline="-25000" dirty="0" err="1" smtClean="0"/>
              <a:t>n</a:t>
            </a:r>
            <a:r>
              <a:rPr lang="pt-PT" baseline="-25000" dirty="0" smtClean="0"/>
              <a:t> </a:t>
            </a:r>
            <a:r>
              <a:rPr lang="pt-PT" dirty="0" smtClean="0">
                <a:latin typeface="Maiandra GD" pitchFamily="34" charset="0"/>
              </a:rPr>
              <a:t>.</a:t>
            </a:r>
            <a:r>
              <a:rPr lang="pt-PT" dirty="0" err="1" smtClean="0">
                <a:latin typeface="Maiandra GD" pitchFamily="34" charset="0"/>
              </a:rPr>
              <a:t>B</a:t>
            </a:r>
            <a:r>
              <a:rPr lang="pt-PT" baseline="-25000" dirty="0" err="1" smtClean="0"/>
              <a:t>n</a:t>
            </a:r>
            <a:r>
              <a:rPr lang="pt-PT" dirty="0" smtClean="0">
                <a:latin typeface="Maiandra GD" pitchFamily="34" charset="0"/>
              </a:rPr>
              <a:t> + </a:t>
            </a:r>
            <a:r>
              <a:rPr lang="pt-PT" dirty="0" err="1" smtClean="0">
                <a:latin typeface="Maiandra GD" pitchFamily="34" charset="0"/>
              </a:rPr>
              <a:t>A</a:t>
            </a:r>
            <a:r>
              <a:rPr lang="pt-PT" baseline="-25000" dirty="0" err="1" smtClean="0"/>
              <a:t>n</a:t>
            </a:r>
            <a:r>
              <a:rPr lang="pt-PT" baseline="-25000" dirty="0" smtClean="0"/>
              <a:t> </a:t>
            </a:r>
            <a:r>
              <a:rPr lang="pt-PT" dirty="0" smtClean="0">
                <a:latin typeface="Maiandra GD" pitchFamily="34" charset="0"/>
              </a:rPr>
              <a:t>.C</a:t>
            </a:r>
            <a:r>
              <a:rPr lang="pt-PT" baseline="-25000" dirty="0" smtClean="0"/>
              <a:t>n-1 </a:t>
            </a:r>
            <a:r>
              <a:rPr lang="pt-PT" dirty="0" smtClean="0">
                <a:latin typeface="Maiandra GD" pitchFamily="34" charset="0"/>
              </a:rPr>
              <a:t>+ </a:t>
            </a:r>
            <a:r>
              <a:rPr lang="pt-PT" dirty="0" err="1" smtClean="0">
                <a:latin typeface="Maiandra GD" pitchFamily="34" charset="0"/>
              </a:rPr>
              <a:t>B</a:t>
            </a:r>
            <a:r>
              <a:rPr lang="pt-PT" baseline="-25000" dirty="0" err="1" smtClean="0"/>
              <a:t>n</a:t>
            </a:r>
            <a:r>
              <a:rPr lang="pt-PT" baseline="-25000" dirty="0" smtClean="0"/>
              <a:t> </a:t>
            </a:r>
            <a:r>
              <a:rPr lang="pt-PT" dirty="0" smtClean="0">
                <a:latin typeface="Maiandra GD" pitchFamily="34" charset="0"/>
              </a:rPr>
              <a:t>.C</a:t>
            </a:r>
            <a:r>
              <a:rPr lang="pt-PT" baseline="-25000" dirty="0" smtClean="0"/>
              <a:t>n-1</a:t>
            </a:r>
            <a:r>
              <a:rPr lang="pt-PT" dirty="0" smtClean="0">
                <a:latin typeface="Maiandra GD" pitchFamily="34" charset="0"/>
              </a:rPr>
              <a:t> </a:t>
            </a:r>
          </a:p>
          <a:p>
            <a:r>
              <a:rPr lang="pt-PT" dirty="0" smtClean="0"/>
              <a:t> </a:t>
            </a:r>
            <a:endParaRPr lang="pt-PT" dirty="0"/>
          </a:p>
        </p:txBody>
      </p:sp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2143108" y="4714884"/>
          <a:ext cx="1651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Microsoft Equation 3.0" r:id="rId5" imgW="164880" imgH="177480" progId="Equation.3">
                  <p:embed/>
                </p:oleObj>
              </mc:Choice>
              <mc:Fallback>
                <p:oleObj name="Microsoft Equation 3.0" r:id="rId5" imgW="164880" imgH="1774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08" y="4714884"/>
                        <a:ext cx="1651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6"/>
          <p:cNvGraphicFramePr>
            <a:graphicFrameLocks noChangeAspect="1"/>
          </p:cNvGraphicFramePr>
          <p:nvPr/>
        </p:nvGraphicFramePr>
        <p:xfrm>
          <a:off x="1714480" y="4714884"/>
          <a:ext cx="1651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Microsoft Equation 3.0" r:id="rId7" imgW="164880" imgH="177480" progId="Equation.3">
                  <p:embed/>
                </p:oleObj>
              </mc:Choice>
              <mc:Fallback>
                <p:oleObj name="Microsoft Equation 3.0" r:id="rId7" imgW="164880" imgH="1774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480" y="4714884"/>
                        <a:ext cx="1651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214290"/>
            <a:ext cx="8858280" cy="785818"/>
          </a:xfrm>
          <a:prstGeom prst="rect">
            <a:avLst/>
          </a:prstGeom>
          <a:solidFill>
            <a:srgbClr val="DBE5F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1027" name="Oval 3"/>
          <p:cNvSpPr>
            <a:spLocks noChangeArrowheads="1"/>
          </p:cNvSpPr>
          <p:nvPr/>
        </p:nvSpPr>
        <p:spPr bwMode="auto">
          <a:xfrm>
            <a:off x="8694777" y="-209561"/>
            <a:ext cx="735007" cy="1638297"/>
          </a:xfrm>
          <a:prstGeom prst="ellipse">
            <a:avLst/>
          </a:prstGeom>
          <a:solidFill>
            <a:srgbClr val="DBE5F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pic>
        <p:nvPicPr>
          <p:cNvPr id="6148" name="Picture 4" descr="C:\Users\hp\Desktop\2018\cascata-somadorcomplet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765745"/>
            <a:ext cx="7000924" cy="20204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sp>
        <p:nvSpPr>
          <p:cNvPr id="14" name="Rectângulo arredondado 13"/>
          <p:cNvSpPr/>
          <p:nvPr/>
        </p:nvSpPr>
        <p:spPr>
          <a:xfrm>
            <a:off x="785786" y="1142984"/>
            <a:ext cx="6357982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smtClean="0">
                <a:solidFill>
                  <a:schemeClr val="bg1"/>
                </a:solidFill>
                <a:latin typeface="Maiandra GD" pitchFamily="34" charset="0"/>
              </a:rPr>
              <a:t>Sistema com </a:t>
            </a:r>
            <a:r>
              <a:rPr lang="pt-PT" b="1" dirty="0" err="1" smtClean="0">
                <a:solidFill>
                  <a:schemeClr val="bg1"/>
                </a:solidFill>
                <a:latin typeface="Maiandra GD" pitchFamily="34" charset="0"/>
              </a:rPr>
              <a:t>somadores</a:t>
            </a:r>
            <a:r>
              <a:rPr lang="pt-PT" b="1" dirty="0" smtClean="0">
                <a:solidFill>
                  <a:schemeClr val="bg1"/>
                </a:solidFill>
                <a:latin typeface="Maiandra GD" pitchFamily="34" charset="0"/>
              </a:rPr>
              <a:t> completos ligados em  cascata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785786" y="3786190"/>
            <a:ext cx="78581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dirty="0" smtClean="0">
                <a:latin typeface="Maiandra GD" pitchFamily="34" charset="0"/>
              </a:rPr>
              <a:t>Com um sistema em cascata, é possível adicionar números com mais de 1 bit.</a:t>
            </a:r>
          </a:p>
          <a:p>
            <a:pPr algn="just"/>
            <a:endParaRPr lang="pt-PT" dirty="0" smtClean="0">
              <a:latin typeface="Maiandra GD" pitchFamily="34" charset="0"/>
            </a:endParaRPr>
          </a:p>
          <a:p>
            <a:pPr algn="just"/>
            <a:endParaRPr lang="pt-PT" dirty="0">
              <a:latin typeface="Maiandra GD" pitchFamily="34" charset="0"/>
            </a:endParaRPr>
          </a:p>
          <a:p>
            <a:pPr algn="just"/>
            <a:endParaRPr lang="pt-PT" dirty="0" smtClean="0">
              <a:latin typeface="Maiandra GD" pitchFamily="34" charset="0"/>
            </a:endParaRPr>
          </a:p>
          <a:p>
            <a:pPr algn="just"/>
            <a:endParaRPr lang="pt-PT" dirty="0">
              <a:latin typeface="Maiandra G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214290"/>
            <a:ext cx="8858280" cy="785818"/>
          </a:xfrm>
          <a:prstGeom prst="rect">
            <a:avLst/>
          </a:prstGeom>
          <a:solidFill>
            <a:srgbClr val="DBE5F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1027" name="Oval 3"/>
          <p:cNvSpPr>
            <a:spLocks noChangeArrowheads="1"/>
          </p:cNvSpPr>
          <p:nvPr/>
        </p:nvSpPr>
        <p:spPr bwMode="auto">
          <a:xfrm>
            <a:off x="8694777" y="-209561"/>
            <a:ext cx="735007" cy="1638297"/>
          </a:xfrm>
          <a:prstGeom prst="ellipse">
            <a:avLst/>
          </a:prstGeom>
          <a:solidFill>
            <a:srgbClr val="DBE5F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6" name="CaixaDeTexto 5"/>
          <p:cNvSpPr txBox="1"/>
          <p:nvPr/>
        </p:nvSpPr>
        <p:spPr>
          <a:xfrm>
            <a:off x="2143108" y="457122"/>
            <a:ext cx="4786346" cy="400110"/>
          </a:xfrm>
          <a:prstGeom prst="rect">
            <a:avLst/>
          </a:prstGeom>
          <a:noFill/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B w="152400" h="50800" prst="softRound"/>
          </a:sp3d>
        </p:spPr>
        <p:txBody>
          <a:bodyPr wrap="square" rtlCol="0">
            <a:spAutoFit/>
          </a:bodyPr>
          <a:lstStyle/>
          <a:p>
            <a:r>
              <a:rPr lang="pt-PT" sz="2000" b="1" dirty="0" smtClean="0">
                <a:latin typeface="Maiandra GD" pitchFamily="34" charset="0"/>
              </a:rPr>
              <a:t>I.1.3. O SOMADOR – PARALELO</a:t>
            </a:r>
            <a:endParaRPr lang="pt-PT" sz="2000" b="1" dirty="0">
              <a:latin typeface="Maiandra GD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85786" y="1148065"/>
            <a:ext cx="78581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dirty="0" err="1" smtClean="0">
                <a:solidFill>
                  <a:schemeClr val="accent1"/>
                </a:solidFill>
                <a:latin typeface="Maiandra GD" pitchFamily="34" charset="0"/>
              </a:rPr>
              <a:t>Somadores-paralelos</a:t>
            </a:r>
            <a:r>
              <a:rPr lang="pt-PT" sz="1600" dirty="0" smtClean="0">
                <a:solidFill>
                  <a:schemeClr val="accent1"/>
                </a:solidFill>
                <a:latin typeface="Maiandra GD" pitchFamily="34" charset="0"/>
              </a:rPr>
              <a:t> </a:t>
            </a:r>
            <a:r>
              <a:rPr lang="pt-PT" sz="1600" dirty="0" smtClean="0">
                <a:latin typeface="Maiandra GD" pitchFamily="34" charset="0"/>
              </a:rPr>
              <a:t>– são circuitos com capacidade de adicionar números com 4 bits cada. </a:t>
            </a:r>
            <a:r>
              <a:rPr lang="pt-PT" sz="1600" dirty="0">
                <a:latin typeface="Maiandra GD" pitchFamily="34" charset="0"/>
              </a:rPr>
              <a:t>É</a:t>
            </a:r>
            <a:r>
              <a:rPr lang="pt-PT" sz="1600" dirty="0" smtClean="0">
                <a:latin typeface="Maiandra GD" pitchFamily="34" charset="0"/>
              </a:rPr>
              <a:t> constituído por 4 </a:t>
            </a:r>
            <a:r>
              <a:rPr lang="pt-PT" sz="1600" dirty="0" err="1" smtClean="0">
                <a:latin typeface="Maiandra GD" pitchFamily="34" charset="0"/>
              </a:rPr>
              <a:t>somadores</a:t>
            </a:r>
            <a:r>
              <a:rPr lang="pt-PT" sz="1600" dirty="0" smtClean="0">
                <a:latin typeface="Maiandra GD" pitchFamily="34" charset="0"/>
              </a:rPr>
              <a:t> completos ligados em cascata e dois grupos de 4 </a:t>
            </a:r>
            <a:r>
              <a:rPr lang="pt-PT" sz="1600" dirty="0" err="1" smtClean="0">
                <a:latin typeface="Maiandra GD" pitchFamily="34" charset="0"/>
              </a:rPr>
              <a:t>biestáveis</a:t>
            </a:r>
            <a:r>
              <a:rPr lang="pt-PT" sz="1600" dirty="0" smtClean="0">
                <a:latin typeface="Maiandra GD" pitchFamily="34" charset="0"/>
              </a:rPr>
              <a:t> do tipo D, que funcionam como células de armazenamento dos números.</a:t>
            </a:r>
          </a:p>
          <a:p>
            <a:pPr algn="just"/>
            <a:endParaRPr lang="pt-PT" dirty="0" smtClean="0">
              <a:latin typeface="Maiandra GD" pitchFamily="34" charset="0"/>
            </a:endParaRPr>
          </a:p>
          <a:p>
            <a:pPr algn="just"/>
            <a:endParaRPr lang="pt-PT" dirty="0">
              <a:latin typeface="Maiandra GD" pitchFamily="34" charset="0"/>
            </a:endParaRPr>
          </a:p>
          <a:p>
            <a:pPr algn="just"/>
            <a:endParaRPr lang="pt-PT" dirty="0" smtClean="0">
              <a:latin typeface="Maiandra GD" pitchFamily="34" charset="0"/>
            </a:endParaRPr>
          </a:p>
          <a:p>
            <a:pPr algn="just"/>
            <a:endParaRPr lang="pt-PT" dirty="0">
              <a:latin typeface="Maiandra GD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1000100" y="2214555"/>
            <a:ext cx="7429552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sz="1400" dirty="0" smtClean="0">
                <a:latin typeface="Maiandra GD" pitchFamily="34" charset="0"/>
              </a:rPr>
              <a:t>Símbolo e Esquema do </a:t>
            </a:r>
            <a:r>
              <a:rPr lang="pt-PT" sz="1400" dirty="0" err="1" smtClean="0">
                <a:latin typeface="Maiandra GD" pitchFamily="34" charset="0"/>
              </a:rPr>
              <a:t>somador-paralelo</a:t>
            </a:r>
            <a:r>
              <a:rPr lang="pt-PT" sz="1400" dirty="0" smtClean="0">
                <a:latin typeface="Maiandra GD" pitchFamily="34" charset="0"/>
              </a:rPr>
              <a:t> </a:t>
            </a:r>
            <a:endParaRPr lang="pt-PT" sz="1400" dirty="0">
              <a:latin typeface="Maiandra GD" pitchFamily="34" charset="0"/>
            </a:endParaRPr>
          </a:p>
        </p:txBody>
      </p:sp>
      <p:pic>
        <p:nvPicPr>
          <p:cNvPr id="7172" name="Picture 4" descr="C:\Users\hp\Desktop\2018\esquema-paralel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46647" y="2643182"/>
            <a:ext cx="3040063" cy="20717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7173" name="Picture 5" descr="C:\Users\hp\Desktop\2018\simbolo-paralelo1 00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2643182"/>
            <a:ext cx="3643338" cy="20717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214290"/>
            <a:ext cx="8858280" cy="785818"/>
          </a:xfrm>
          <a:prstGeom prst="rect">
            <a:avLst/>
          </a:prstGeom>
          <a:solidFill>
            <a:srgbClr val="DBE5F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1027" name="Oval 3"/>
          <p:cNvSpPr>
            <a:spLocks noChangeArrowheads="1"/>
          </p:cNvSpPr>
          <p:nvPr/>
        </p:nvSpPr>
        <p:spPr bwMode="auto">
          <a:xfrm>
            <a:off x="8694777" y="-209561"/>
            <a:ext cx="735007" cy="1638297"/>
          </a:xfrm>
          <a:prstGeom prst="ellipse">
            <a:avLst/>
          </a:prstGeom>
          <a:solidFill>
            <a:srgbClr val="DBE5F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13" name="CaixaDeTexto 12"/>
          <p:cNvSpPr txBox="1"/>
          <p:nvPr/>
        </p:nvSpPr>
        <p:spPr>
          <a:xfrm>
            <a:off x="714348" y="1285860"/>
            <a:ext cx="7429552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sz="1400" dirty="0" smtClean="0">
                <a:latin typeface="Maiandra GD" pitchFamily="34" charset="0"/>
              </a:rPr>
              <a:t>Etapas para a realização da operação no </a:t>
            </a:r>
            <a:r>
              <a:rPr lang="pt-PT" sz="1400" dirty="0" err="1" smtClean="0">
                <a:latin typeface="Maiandra GD" pitchFamily="34" charset="0"/>
              </a:rPr>
              <a:t>somador-paralelo</a:t>
            </a:r>
            <a:endParaRPr lang="pt-PT" sz="1400" dirty="0">
              <a:latin typeface="Maiandra GD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714348" y="1643050"/>
            <a:ext cx="7429552" cy="36933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pt-PT" b="1" dirty="0">
                <a:latin typeface="Maiandra GD" pitchFamily="34" charset="0"/>
              </a:rPr>
              <a:t>a</a:t>
            </a:r>
            <a:r>
              <a:rPr lang="pt-PT" b="1" dirty="0" smtClean="0">
                <a:latin typeface="Maiandra GD" pitchFamily="34" charset="0"/>
              </a:rPr>
              <a:t>) </a:t>
            </a:r>
            <a:r>
              <a:rPr lang="pt-PT" dirty="0" smtClean="0">
                <a:latin typeface="Maiandra GD" pitchFamily="34" charset="0"/>
              </a:rPr>
              <a:t> Iniciam-se os 8 </a:t>
            </a:r>
            <a:r>
              <a:rPr lang="pt-PT" dirty="0" err="1" smtClean="0">
                <a:latin typeface="Maiandra GD" pitchFamily="34" charset="0"/>
              </a:rPr>
              <a:t>flip-flops</a:t>
            </a:r>
            <a:r>
              <a:rPr lang="pt-PT" dirty="0" smtClean="0">
                <a:latin typeface="Maiandra GD" pitchFamily="34" charset="0"/>
              </a:rPr>
              <a:t> a 0, fazendo-se também C</a:t>
            </a:r>
            <a:r>
              <a:rPr lang="pt-PT" baseline="-25000" dirty="0" smtClean="0"/>
              <a:t>-1</a:t>
            </a:r>
            <a:r>
              <a:rPr lang="pt-PT" dirty="0" smtClean="0">
                <a:latin typeface="Maiandra GD" pitchFamily="34" charset="0"/>
              </a:rPr>
              <a:t> =0;</a:t>
            </a:r>
          </a:p>
          <a:p>
            <a:pPr algn="just"/>
            <a:r>
              <a:rPr lang="pt-PT" b="1" dirty="0" smtClean="0">
                <a:latin typeface="Maiandra GD" pitchFamily="34" charset="0"/>
              </a:rPr>
              <a:t>b) </a:t>
            </a:r>
            <a:r>
              <a:rPr lang="pt-PT" dirty="0" smtClean="0">
                <a:latin typeface="Maiandra GD" pitchFamily="34" charset="0"/>
              </a:rPr>
              <a:t>Transferem-se os bits de uma das parcelas para o registo A, perfazendo-se A={ A</a:t>
            </a:r>
            <a:r>
              <a:rPr lang="pt-PT" baseline="-25000" dirty="0" smtClean="0"/>
              <a:t>0</a:t>
            </a:r>
            <a:r>
              <a:rPr lang="pt-PT" dirty="0" smtClean="0">
                <a:latin typeface="Maiandra GD" pitchFamily="34" charset="0"/>
              </a:rPr>
              <a:t>, A</a:t>
            </a:r>
            <a:r>
              <a:rPr lang="pt-PT" baseline="-25000" dirty="0" smtClean="0">
                <a:latin typeface="Maiandra GD" pitchFamily="34" charset="0"/>
              </a:rPr>
              <a:t>1 </a:t>
            </a:r>
            <a:r>
              <a:rPr lang="pt-PT" dirty="0" smtClean="0">
                <a:latin typeface="Maiandra GD" pitchFamily="34" charset="0"/>
              </a:rPr>
              <a:t>, A</a:t>
            </a:r>
            <a:r>
              <a:rPr lang="pt-PT" baseline="-25000" dirty="0" smtClean="0">
                <a:latin typeface="Maiandra GD" pitchFamily="34" charset="0"/>
              </a:rPr>
              <a:t>2</a:t>
            </a:r>
            <a:r>
              <a:rPr lang="pt-PT" dirty="0" smtClean="0">
                <a:latin typeface="Maiandra GD" pitchFamily="34" charset="0"/>
              </a:rPr>
              <a:t>, A</a:t>
            </a:r>
            <a:r>
              <a:rPr lang="pt-PT" baseline="-25000" dirty="0" smtClean="0">
                <a:latin typeface="Maiandra GD" pitchFamily="34" charset="0"/>
              </a:rPr>
              <a:t>3 </a:t>
            </a:r>
            <a:r>
              <a:rPr lang="pt-PT" dirty="0" smtClean="0">
                <a:latin typeface="Maiandra GD" pitchFamily="34" charset="0"/>
              </a:rPr>
              <a:t>};</a:t>
            </a:r>
          </a:p>
          <a:p>
            <a:pPr algn="just"/>
            <a:r>
              <a:rPr lang="pt-PT" b="1" dirty="0" smtClean="0">
                <a:latin typeface="Maiandra GD" pitchFamily="34" charset="0"/>
              </a:rPr>
              <a:t>c) </a:t>
            </a:r>
            <a:r>
              <a:rPr lang="pt-PT" dirty="0" smtClean="0">
                <a:latin typeface="Maiandra GD" pitchFamily="34" charset="0"/>
              </a:rPr>
              <a:t>Transferem-se os bits existentes nos </a:t>
            </a:r>
            <a:r>
              <a:rPr lang="pt-PT" dirty="0" err="1" smtClean="0">
                <a:latin typeface="Maiandra GD" pitchFamily="34" charset="0"/>
              </a:rPr>
              <a:t>biestáveis</a:t>
            </a:r>
            <a:r>
              <a:rPr lang="pt-PT" dirty="0" smtClean="0">
                <a:latin typeface="Maiandra GD" pitchFamily="34" charset="0"/>
              </a:rPr>
              <a:t> para os </a:t>
            </a:r>
            <a:r>
              <a:rPr lang="pt-PT" dirty="0" err="1" smtClean="0">
                <a:latin typeface="Maiandra GD" pitchFamily="34" charset="0"/>
              </a:rPr>
              <a:t>somadores</a:t>
            </a:r>
            <a:r>
              <a:rPr lang="pt-PT" dirty="0" smtClean="0">
                <a:latin typeface="Maiandra GD" pitchFamily="34" charset="0"/>
              </a:rPr>
              <a:t> e adicionam-se os seus conteúdos: A</a:t>
            </a:r>
            <a:r>
              <a:rPr lang="pt-PT" baseline="-25000" dirty="0" smtClean="0"/>
              <a:t>0</a:t>
            </a:r>
            <a:r>
              <a:rPr lang="pt-PT" dirty="0" smtClean="0">
                <a:latin typeface="Maiandra GD" pitchFamily="34" charset="0"/>
              </a:rPr>
              <a:t>+0, A</a:t>
            </a:r>
            <a:r>
              <a:rPr lang="pt-PT" baseline="-25000" dirty="0" smtClean="0">
                <a:latin typeface="Maiandra GD" pitchFamily="34" charset="0"/>
              </a:rPr>
              <a:t>1</a:t>
            </a:r>
            <a:r>
              <a:rPr lang="pt-PT" dirty="0" smtClean="0">
                <a:latin typeface="Maiandra GD" pitchFamily="34" charset="0"/>
              </a:rPr>
              <a:t>+0, A</a:t>
            </a:r>
            <a:r>
              <a:rPr lang="pt-PT" baseline="-25000" dirty="0" smtClean="0">
                <a:latin typeface="Maiandra GD" pitchFamily="34" charset="0"/>
              </a:rPr>
              <a:t>2</a:t>
            </a:r>
            <a:r>
              <a:rPr lang="pt-PT" dirty="0" smtClean="0">
                <a:latin typeface="Maiandra GD" pitchFamily="34" charset="0"/>
              </a:rPr>
              <a:t>+0 e A</a:t>
            </a:r>
            <a:r>
              <a:rPr lang="pt-PT" baseline="-25000" dirty="0" smtClean="0">
                <a:latin typeface="Maiandra GD" pitchFamily="34" charset="0"/>
              </a:rPr>
              <a:t>3</a:t>
            </a:r>
            <a:r>
              <a:rPr lang="pt-PT" dirty="0" smtClean="0">
                <a:latin typeface="Maiandra GD" pitchFamily="34" charset="0"/>
              </a:rPr>
              <a:t>+0.</a:t>
            </a:r>
          </a:p>
          <a:p>
            <a:pPr algn="just"/>
            <a:r>
              <a:rPr lang="pt-PT" b="1" dirty="0" smtClean="0">
                <a:latin typeface="Maiandra GD" pitchFamily="34" charset="0"/>
              </a:rPr>
              <a:t>d) </a:t>
            </a:r>
            <a:r>
              <a:rPr lang="pt-PT" dirty="0" smtClean="0">
                <a:latin typeface="Maiandra GD" pitchFamily="34" charset="0"/>
              </a:rPr>
              <a:t>O resultado desta soma é transferido para o registo B, através das saídas </a:t>
            </a:r>
            <a:r>
              <a:rPr lang="pt-PT" dirty="0">
                <a:latin typeface="Maiandra GD" pitchFamily="34" charset="0"/>
              </a:rPr>
              <a:t>S</a:t>
            </a:r>
            <a:r>
              <a:rPr lang="pt-PT" baseline="-25000" dirty="0" smtClean="0"/>
              <a:t>0</a:t>
            </a:r>
            <a:r>
              <a:rPr lang="pt-PT" dirty="0" smtClean="0">
                <a:latin typeface="Maiandra GD" pitchFamily="34" charset="0"/>
              </a:rPr>
              <a:t>, S</a:t>
            </a:r>
            <a:r>
              <a:rPr lang="pt-PT" baseline="-25000" dirty="0" smtClean="0">
                <a:latin typeface="Maiandra GD" pitchFamily="34" charset="0"/>
              </a:rPr>
              <a:t>1 </a:t>
            </a:r>
            <a:r>
              <a:rPr lang="pt-PT" dirty="0" smtClean="0">
                <a:latin typeface="Maiandra GD" pitchFamily="34" charset="0"/>
              </a:rPr>
              <a:t>, S</a:t>
            </a:r>
            <a:r>
              <a:rPr lang="pt-PT" baseline="-25000" dirty="0" smtClean="0">
                <a:latin typeface="Maiandra GD" pitchFamily="34" charset="0"/>
              </a:rPr>
              <a:t>2</a:t>
            </a:r>
            <a:r>
              <a:rPr lang="pt-PT" dirty="0">
                <a:latin typeface="Maiandra GD" pitchFamily="34" charset="0"/>
              </a:rPr>
              <a:t> </a:t>
            </a:r>
            <a:r>
              <a:rPr lang="pt-PT" dirty="0" smtClean="0">
                <a:latin typeface="Maiandra GD" pitchFamily="34" charset="0"/>
              </a:rPr>
              <a:t>e S</a:t>
            </a:r>
            <a:r>
              <a:rPr lang="pt-PT" baseline="-25000" dirty="0" smtClean="0">
                <a:latin typeface="Maiandra GD" pitchFamily="34" charset="0"/>
              </a:rPr>
              <a:t>3</a:t>
            </a:r>
            <a:r>
              <a:rPr lang="pt-PT" dirty="0">
                <a:latin typeface="Maiandra GD" pitchFamily="34" charset="0"/>
              </a:rPr>
              <a:t> </a:t>
            </a:r>
            <a:r>
              <a:rPr lang="pt-PT" dirty="0" smtClean="0">
                <a:latin typeface="Maiandra GD" pitchFamily="34" charset="0"/>
              </a:rPr>
              <a:t>. Assim perfaz: B ={ A</a:t>
            </a:r>
            <a:r>
              <a:rPr lang="pt-PT" baseline="-25000" dirty="0" smtClean="0"/>
              <a:t>0</a:t>
            </a:r>
            <a:r>
              <a:rPr lang="pt-PT" dirty="0" smtClean="0">
                <a:latin typeface="Maiandra GD" pitchFamily="34" charset="0"/>
              </a:rPr>
              <a:t>, A</a:t>
            </a:r>
            <a:r>
              <a:rPr lang="pt-PT" baseline="-25000" dirty="0" smtClean="0">
                <a:latin typeface="Maiandra GD" pitchFamily="34" charset="0"/>
              </a:rPr>
              <a:t>1 </a:t>
            </a:r>
            <a:r>
              <a:rPr lang="pt-PT" dirty="0" smtClean="0">
                <a:latin typeface="Maiandra GD" pitchFamily="34" charset="0"/>
              </a:rPr>
              <a:t>, A</a:t>
            </a:r>
            <a:r>
              <a:rPr lang="pt-PT" baseline="-25000" dirty="0" smtClean="0">
                <a:latin typeface="Maiandra GD" pitchFamily="34" charset="0"/>
              </a:rPr>
              <a:t>2</a:t>
            </a:r>
            <a:r>
              <a:rPr lang="pt-PT" dirty="0" smtClean="0">
                <a:latin typeface="Maiandra GD" pitchFamily="34" charset="0"/>
              </a:rPr>
              <a:t>, A</a:t>
            </a:r>
            <a:r>
              <a:rPr lang="pt-PT" baseline="-25000" dirty="0" smtClean="0">
                <a:latin typeface="Maiandra GD" pitchFamily="34" charset="0"/>
              </a:rPr>
              <a:t>3 </a:t>
            </a:r>
            <a:r>
              <a:rPr lang="pt-PT" dirty="0" smtClean="0">
                <a:latin typeface="Maiandra GD" pitchFamily="34" charset="0"/>
              </a:rPr>
              <a:t>}, que por conveniência passaremos a designar por B={ B</a:t>
            </a:r>
            <a:r>
              <a:rPr lang="pt-PT" baseline="-25000" dirty="0" smtClean="0"/>
              <a:t>0</a:t>
            </a:r>
            <a:r>
              <a:rPr lang="pt-PT" dirty="0" smtClean="0">
                <a:latin typeface="Maiandra GD" pitchFamily="34" charset="0"/>
              </a:rPr>
              <a:t>, B</a:t>
            </a:r>
            <a:r>
              <a:rPr lang="pt-PT" baseline="-25000" dirty="0" smtClean="0">
                <a:latin typeface="Maiandra GD" pitchFamily="34" charset="0"/>
              </a:rPr>
              <a:t>1 </a:t>
            </a:r>
            <a:r>
              <a:rPr lang="pt-PT" dirty="0" smtClean="0">
                <a:latin typeface="Maiandra GD" pitchFamily="34" charset="0"/>
              </a:rPr>
              <a:t>, B</a:t>
            </a:r>
            <a:r>
              <a:rPr lang="pt-PT" baseline="-25000" dirty="0" smtClean="0">
                <a:latin typeface="Maiandra GD" pitchFamily="34" charset="0"/>
              </a:rPr>
              <a:t>2</a:t>
            </a:r>
            <a:r>
              <a:rPr lang="pt-PT" dirty="0" smtClean="0">
                <a:latin typeface="Maiandra GD" pitchFamily="34" charset="0"/>
              </a:rPr>
              <a:t>, B</a:t>
            </a:r>
            <a:r>
              <a:rPr lang="pt-PT" baseline="-25000" dirty="0" smtClean="0">
                <a:latin typeface="Maiandra GD" pitchFamily="34" charset="0"/>
              </a:rPr>
              <a:t>3 </a:t>
            </a:r>
            <a:r>
              <a:rPr lang="pt-PT" dirty="0" smtClean="0">
                <a:latin typeface="Maiandra GD" pitchFamily="34" charset="0"/>
              </a:rPr>
              <a:t>};</a:t>
            </a:r>
          </a:p>
          <a:p>
            <a:pPr algn="just"/>
            <a:r>
              <a:rPr lang="pt-PT" b="1" dirty="0" smtClean="0">
                <a:latin typeface="Maiandra GD" pitchFamily="34" charset="0"/>
              </a:rPr>
              <a:t>e) </a:t>
            </a:r>
            <a:r>
              <a:rPr lang="pt-PT" dirty="0" smtClean="0">
                <a:latin typeface="Maiandra GD" pitchFamily="34" charset="0"/>
              </a:rPr>
              <a:t>Transferem-se os bits da segunda parcela novamente para o registo A.</a:t>
            </a:r>
          </a:p>
          <a:p>
            <a:pPr algn="just"/>
            <a:r>
              <a:rPr lang="pt-PT" b="1" dirty="0" smtClean="0">
                <a:latin typeface="Maiandra GD" pitchFamily="34" charset="0"/>
              </a:rPr>
              <a:t>f) </a:t>
            </a:r>
            <a:r>
              <a:rPr lang="pt-PT" dirty="0" smtClean="0">
                <a:latin typeface="Maiandra GD" pitchFamily="34" charset="0"/>
              </a:rPr>
              <a:t>Transferem-se os bits existentes nos </a:t>
            </a:r>
            <a:r>
              <a:rPr lang="pt-PT" dirty="0" err="1" smtClean="0">
                <a:latin typeface="Maiandra GD" pitchFamily="34" charset="0"/>
              </a:rPr>
              <a:t>biestáveis</a:t>
            </a:r>
            <a:r>
              <a:rPr lang="pt-PT" dirty="0" smtClean="0">
                <a:latin typeface="Maiandra GD" pitchFamily="34" charset="0"/>
              </a:rPr>
              <a:t> A e B e adicionam-se os seus conteúdos: A</a:t>
            </a:r>
            <a:r>
              <a:rPr lang="pt-PT" baseline="-25000" dirty="0" smtClean="0"/>
              <a:t>0</a:t>
            </a:r>
            <a:r>
              <a:rPr lang="pt-PT" dirty="0" smtClean="0">
                <a:latin typeface="Maiandra GD" pitchFamily="34" charset="0"/>
              </a:rPr>
              <a:t>+B</a:t>
            </a:r>
            <a:r>
              <a:rPr lang="pt-PT" baseline="-25000" dirty="0" smtClean="0"/>
              <a:t>0</a:t>
            </a:r>
            <a:r>
              <a:rPr lang="pt-PT" dirty="0" smtClean="0">
                <a:latin typeface="Maiandra GD" pitchFamily="34" charset="0"/>
              </a:rPr>
              <a:t>, A</a:t>
            </a:r>
            <a:r>
              <a:rPr lang="pt-PT" baseline="-25000" dirty="0" smtClean="0">
                <a:latin typeface="Maiandra GD" pitchFamily="34" charset="0"/>
              </a:rPr>
              <a:t>1</a:t>
            </a:r>
            <a:r>
              <a:rPr lang="pt-PT" dirty="0" smtClean="0">
                <a:latin typeface="Maiandra GD" pitchFamily="34" charset="0"/>
              </a:rPr>
              <a:t>+B</a:t>
            </a:r>
            <a:r>
              <a:rPr lang="pt-PT" baseline="-25000" dirty="0">
                <a:latin typeface="Maiandra GD" pitchFamily="34" charset="0"/>
              </a:rPr>
              <a:t>1</a:t>
            </a:r>
            <a:r>
              <a:rPr lang="pt-PT" dirty="0" smtClean="0">
                <a:latin typeface="Maiandra GD" pitchFamily="34" charset="0"/>
              </a:rPr>
              <a:t>, A</a:t>
            </a:r>
            <a:r>
              <a:rPr lang="pt-PT" baseline="-25000" dirty="0" smtClean="0">
                <a:latin typeface="Maiandra GD" pitchFamily="34" charset="0"/>
              </a:rPr>
              <a:t>2</a:t>
            </a:r>
            <a:r>
              <a:rPr lang="pt-PT" dirty="0" smtClean="0">
                <a:latin typeface="Maiandra GD" pitchFamily="34" charset="0"/>
              </a:rPr>
              <a:t>+B</a:t>
            </a:r>
            <a:r>
              <a:rPr lang="pt-PT" baseline="-25000" dirty="0">
                <a:latin typeface="Maiandra GD" pitchFamily="34" charset="0"/>
              </a:rPr>
              <a:t>2</a:t>
            </a:r>
            <a:r>
              <a:rPr lang="pt-PT" dirty="0" smtClean="0">
                <a:latin typeface="Maiandra GD" pitchFamily="34" charset="0"/>
              </a:rPr>
              <a:t>, A</a:t>
            </a:r>
            <a:r>
              <a:rPr lang="pt-PT" baseline="-25000" dirty="0" smtClean="0">
                <a:latin typeface="Maiandra GD" pitchFamily="34" charset="0"/>
              </a:rPr>
              <a:t>3</a:t>
            </a:r>
            <a:r>
              <a:rPr lang="pt-PT" dirty="0" smtClean="0">
                <a:latin typeface="Maiandra GD" pitchFamily="34" charset="0"/>
              </a:rPr>
              <a:t>+B</a:t>
            </a:r>
            <a:r>
              <a:rPr lang="pt-PT" baseline="-25000" dirty="0" smtClean="0">
                <a:latin typeface="Maiandra GD" pitchFamily="34" charset="0"/>
              </a:rPr>
              <a:t>3</a:t>
            </a:r>
            <a:r>
              <a:rPr lang="pt-PT" dirty="0" smtClean="0">
                <a:latin typeface="Maiandra GD" pitchFamily="34" charset="0"/>
              </a:rPr>
              <a:t>; </a:t>
            </a:r>
          </a:p>
          <a:p>
            <a:pPr algn="just"/>
            <a:r>
              <a:rPr lang="pt-PT" dirty="0" smtClean="0">
                <a:latin typeface="Maiandra GD" pitchFamily="34" charset="0"/>
              </a:rPr>
              <a:t>g) O resultado desta soma que é o valor pretendido, é transferido para o registo B, através das saídas S</a:t>
            </a:r>
            <a:r>
              <a:rPr lang="pt-PT" baseline="-25000" dirty="0" smtClean="0"/>
              <a:t>0</a:t>
            </a:r>
            <a:r>
              <a:rPr lang="pt-PT" dirty="0" smtClean="0">
                <a:latin typeface="Maiandra GD" pitchFamily="34" charset="0"/>
              </a:rPr>
              <a:t>, S</a:t>
            </a:r>
            <a:r>
              <a:rPr lang="pt-PT" baseline="-25000" dirty="0" smtClean="0">
                <a:latin typeface="Maiandra GD" pitchFamily="34" charset="0"/>
              </a:rPr>
              <a:t>1 </a:t>
            </a:r>
            <a:r>
              <a:rPr lang="pt-PT" dirty="0" smtClean="0">
                <a:latin typeface="Maiandra GD" pitchFamily="34" charset="0"/>
              </a:rPr>
              <a:t>, S</a:t>
            </a:r>
            <a:r>
              <a:rPr lang="pt-PT" baseline="-25000" dirty="0" smtClean="0">
                <a:latin typeface="Maiandra GD" pitchFamily="34" charset="0"/>
              </a:rPr>
              <a:t>2</a:t>
            </a:r>
            <a:r>
              <a:rPr lang="pt-PT" dirty="0" smtClean="0">
                <a:latin typeface="Maiandra GD" pitchFamily="34" charset="0"/>
              </a:rPr>
              <a:t> e S</a:t>
            </a:r>
            <a:r>
              <a:rPr lang="pt-PT" baseline="-25000" dirty="0" smtClean="0">
                <a:latin typeface="Maiandra GD" pitchFamily="34" charset="0"/>
              </a:rPr>
              <a:t>3 </a:t>
            </a:r>
            <a:r>
              <a:rPr lang="pt-PT" dirty="0" smtClean="0">
                <a:latin typeface="Maiandra GD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33681</TotalTime>
  <Words>5040</Words>
  <Application>Microsoft Office PowerPoint</Application>
  <PresentationFormat>Apresentação na tela (4:3)</PresentationFormat>
  <Paragraphs>1463</Paragraphs>
  <Slides>52</Slides>
  <Notes>33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52</vt:i4>
      </vt:variant>
    </vt:vector>
  </HeadingPairs>
  <TitlesOfParts>
    <vt:vector size="59" baseType="lpstr">
      <vt:lpstr>Arial</vt:lpstr>
      <vt:lpstr>Calibri</vt:lpstr>
      <vt:lpstr>Maiandra GD</vt:lpstr>
      <vt:lpstr>Tw Cen MT</vt:lpstr>
      <vt:lpstr>Wingdings</vt:lpstr>
      <vt:lpstr>Tema do Office</vt:lpstr>
      <vt:lpstr>Microsoft Equation 3.0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hp</dc:creator>
  <cp:lastModifiedBy>EdsonPaulo</cp:lastModifiedBy>
  <cp:revision>407</cp:revision>
  <dcterms:created xsi:type="dcterms:W3CDTF">2018-03-05T09:04:42Z</dcterms:created>
  <dcterms:modified xsi:type="dcterms:W3CDTF">2019-05-10T19:23:27Z</dcterms:modified>
</cp:coreProperties>
</file>