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0" r:id="rId5"/>
    <p:sldId id="264" r:id="rId6"/>
    <p:sldId id="265" r:id="rId7"/>
    <p:sldId id="266" r:id="rId8"/>
    <p:sldId id="25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7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5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6820-D100-4F61-9DBC-E636F10FB4B1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800F-3B9E-4544-A640-715A9588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9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“The Modern Shellhouse” hackathon project</a:t>
            </a:r>
            <a:br>
              <a:rPr lang="en-US" dirty="0"/>
            </a:br>
            <a:r>
              <a:rPr lang="en-US" sz="3200" b="1" i="1" dirty="0" err="1"/>
              <a:t>BoatTracker</a:t>
            </a:r>
            <a:r>
              <a:rPr lang="en-US" sz="3200" i="1" dirty="0"/>
              <a:t> - Fleet management system for rowing &amp; paddling clubs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1901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Replace paper-based systems </a:t>
            </a:r>
            <a:r>
              <a:rPr lang="en-US" dirty="0"/>
              <a:t>for reserving &amp; checking out equipment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Provide rich information</a:t>
            </a:r>
            <a:r>
              <a:rPr lang="en-US" dirty="0"/>
              <a:t> about equipment usage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Maximize utilization &amp; participation </a:t>
            </a:r>
            <a:r>
              <a:rPr lang="en-US" dirty="0"/>
              <a:t>with online reservation management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Enhance security &amp; safety </a:t>
            </a:r>
            <a:r>
              <a:rPr lang="en-US" dirty="0"/>
              <a:t>with better tracking of equipment &amp; users</a:t>
            </a:r>
          </a:p>
          <a:p>
            <a:r>
              <a:rPr lang="en-US" dirty="0"/>
              <a:t>How we achieved this</a:t>
            </a:r>
          </a:p>
          <a:p>
            <a:pPr lvl="1"/>
            <a:r>
              <a:rPr lang="en-US" dirty="0"/>
              <a:t>Leverage an existing open-source booking system (</a:t>
            </a:r>
            <a:r>
              <a:rPr lang="en-US" dirty="0" err="1"/>
              <a:t>BookedScheduler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Build a </a:t>
            </a:r>
            <a:r>
              <a:rPr lang="en-US" dirty="0">
                <a:solidFill>
                  <a:srgbClr val="FF0000"/>
                </a:solidFill>
              </a:rPr>
              <a:t>conversational interface </a:t>
            </a:r>
            <a:r>
              <a:rPr lang="en-US" dirty="0"/>
              <a:t>for fast, easy use</a:t>
            </a:r>
          </a:p>
          <a:p>
            <a:pPr lvl="1"/>
            <a:r>
              <a:rPr lang="en-US" dirty="0"/>
              <a:t>Kiosk-style status view for use in the boathouse</a:t>
            </a:r>
          </a:p>
          <a:p>
            <a:pPr lvl="1"/>
            <a:r>
              <a:rPr lang="en-US" dirty="0"/>
              <a:t>Daily report of usage &amp; policy violations sent to boathouse manager</a:t>
            </a:r>
          </a:p>
          <a:p>
            <a:pPr lvl="1"/>
            <a:r>
              <a:rPr lang="en-US" dirty="0"/>
              <a:t>RFID system for improved tracking &amp; security (coming soon)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1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9000" advClick="0" advTm="45000"/>
    </mc:Choice>
    <mc:Fallback>
      <p:transition spd="slow" advClick="0" advTm="4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417922" y="226031"/>
            <a:ext cx="4524145" cy="6431623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559"/>
          </a:xfrm>
        </p:spPr>
        <p:txBody>
          <a:bodyPr/>
          <a:lstStyle/>
          <a:p>
            <a:r>
              <a:rPr lang="en-US" dirty="0" err="1"/>
              <a:t>BoatTracker</a:t>
            </a:r>
            <a:r>
              <a:rPr lang="en-US" dirty="0"/>
              <a:t>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7453" y="3448552"/>
            <a:ext cx="980072" cy="3930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7453" y="3969920"/>
            <a:ext cx="980072" cy="3930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7453" y="4491289"/>
            <a:ext cx="980072" cy="3930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9316" y="3448552"/>
            <a:ext cx="1291391" cy="14357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Bot</a:t>
            </a:r>
          </a:p>
          <a:p>
            <a:pPr algn="ctr"/>
            <a:r>
              <a:rPr lang="en-US" dirty="0"/>
              <a:t>Framework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1" y="3448552"/>
            <a:ext cx="1475874" cy="19892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BoatTracker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1" y="1724025"/>
            <a:ext cx="1475874" cy="1219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Booked</a:t>
            </a:r>
          </a:p>
          <a:p>
            <a:pPr algn="ctr"/>
            <a:r>
              <a:rPr lang="en-US" dirty="0"/>
              <a:t>Scheduler</a:t>
            </a:r>
          </a:p>
          <a:p>
            <a:pPr algn="ctr"/>
            <a:r>
              <a:rPr lang="en-US" dirty="0"/>
              <a:t>(PHP)</a:t>
            </a:r>
          </a:p>
        </p:txBody>
      </p:sp>
      <p:pic>
        <p:nvPicPr>
          <p:cNvPr id="9" name="Picture 8" descr="User:Nilli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4" y="2486527"/>
            <a:ext cx="1219200" cy="1219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77453" y="1992507"/>
            <a:ext cx="980072" cy="6977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11" name="Picture 10" descr="- Adirondack Rowing - rowing - rowing shells - rowing boats - shell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65" y="469508"/>
            <a:ext cx="3402419" cy="9888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821" y="3241274"/>
            <a:ext cx="1724025" cy="1000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085741"/>
            <a:ext cx="1047750" cy="1000125"/>
          </a:xfrm>
          <a:prstGeom prst="rect">
            <a:avLst/>
          </a:prstGeom>
        </p:spPr>
      </p:pic>
      <p:pic>
        <p:nvPicPr>
          <p:cNvPr id="14" name="Picture 13" descr="Qué pasa si me roban o pierdo el móvil? ”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43106">
            <a:off x="9854796" y="1316599"/>
            <a:ext cx="573724" cy="6447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323976" y="5978189"/>
            <a:ext cx="1475874" cy="6216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IFTTT</a:t>
            </a:r>
          </a:p>
        </p:txBody>
      </p:sp>
      <p:cxnSp>
        <p:nvCxnSpPr>
          <p:cNvPr id="18" name="Straight Arrow Connector 17"/>
          <p:cNvCxnSpPr>
            <a:cxnSpLocks/>
            <a:endCxn id="7" idx="3"/>
          </p:cNvCxnSpPr>
          <p:nvPr/>
        </p:nvCxnSpPr>
        <p:spPr>
          <a:xfrm flipH="1">
            <a:off x="6809875" y="3705727"/>
            <a:ext cx="2200561" cy="73743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5" idx="0"/>
          </p:cNvCxnSpPr>
          <p:nvPr/>
        </p:nvCxnSpPr>
        <p:spPr>
          <a:xfrm flipH="1">
            <a:off x="6061913" y="5437772"/>
            <a:ext cx="10025" cy="540417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80055" y="5044741"/>
            <a:ext cx="1270652" cy="3930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LUIS</a:t>
            </a:r>
          </a:p>
        </p:txBody>
      </p:sp>
      <p:cxnSp>
        <p:nvCxnSpPr>
          <p:cNvPr id="25" name="Straight Arrow Connector 24"/>
          <p:cNvCxnSpPr>
            <a:endCxn id="3" idx="3"/>
          </p:cNvCxnSpPr>
          <p:nvPr/>
        </p:nvCxnSpPr>
        <p:spPr>
          <a:xfrm flipH="1">
            <a:off x="3057525" y="3645067"/>
            <a:ext cx="301791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4" idx="3"/>
          </p:cNvCxnSpPr>
          <p:nvPr/>
        </p:nvCxnSpPr>
        <p:spPr>
          <a:xfrm flipH="1">
            <a:off x="3057525" y="4166436"/>
            <a:ext cx="301791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3"/>
          </p:cNvCxnSpPr>
          <p:nvPr/>
        </p:nvCxnSpPr>
        <p:spPr>
          <a:xfrm flipH="1">
            <a:off x="3057525" y="4687804"/>
            <a:ext cx="322530" cy="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3"/>
          </p:cNvCxnSpPr>
          <p:nvPr/>
        </p:nvCxnSpPr>
        <p:spPr>
          <a:xfrm flipH="1">
            <a:off x="4650707" y="4164431"/>
            <a:ext cx="710547" cy="200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650707" y="5239251"/>
            <a:ext cx="710547" cy="200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0"/>
            <a:endCxn id="8" idx="2"/>
          </p:cNvCxnSpPr>
          <p:nvPr/>
        </p:nvCxnSpPr>
        <p:spPr>
          <a:xfrm flipV="1">
            <a:off x="6071938" y="2943225"/>
            <a:ext cx="0" cy="505327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3"/>
            <a:endCxn id="8" idx="1"/>
          </p:cNvCxnSpPr>
          <p:nvPr/>
        </p:nvCxnSpPr>
        <p:spPr>
          <a:xfrm flipV="1">
            <a:off x="3057525" y="2333625"/>
            <a:ext cx="2276476" cy="7735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424670" y="4182290"/>
            <a:ext cx="2339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RFID tracking for security</a:t>
            </a:r>
            <a:br>
              <a:rPr lang="en-US" sz="1600" dirty="0"/>
            </a:br>
            <a:r>
              <a:rPr lang="en-US" sz="1600" dirty="0"/>
              <a:t>and analytics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73890" y="331836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ingress/egress</a:t>
            </a:r>
          </a:p>
          <a:p>
            <a:pPr algn="ctr"/>
            <a:r>
              <a:rPr lang="en-US" sz="1400" dirty="0"/>
              <a:t>events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2942238"/>
            <a:ext cx="81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 API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61913" y="5611258"/>
            <a:ext cx="755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Triggers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45792" y="2037592"/>
            <a:ext cx="1003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Reactive UI</a:t>
            </a:r>
          </a:p>
        </p:txBody>
      </p:sp>
      <p:cxnSp>
        <p:nvCxnSpPr>
          <p:cNvPr id="70" name="Straight Arrow Connector 69"/>
          <p:cNvCxnSpPr>
            <a:stCxn id="15" idx="1"/>
          </p:cNvCxnSpPr>
          <p:nvPr/>
        </p:nvCxnSpPr>
        <p:spPr>
          <a:xfrm flipH="1">
            <a:off x="4350460" y="6289005"/>
            <a:ext cx="973516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56602" y="6027395"/>
            <a:ext cx="2046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User-customizable</a:t>
            </a:r>
          </a:p>
          <a:p>
            <a:pPr algn="ctr"/>
            <a:r>
              <a:rPr lang="en-US" sz="1600" dirty="0"/>
              <a:t>notifications &amp; actions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52146" y="5514636"/>
            <a:ext cx="980072" cy="6977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37" name="Straight Arrow Connector 36"/>
          <p:cNvCxnSpPr>
            <a:cxnSpLocks/>
            <a:stCxn id="36" idx="1"/>
          </p:cNvCxnSpPr>
          <p:nvPr/>
        </p:nvCxnSpPr>
        <p:spPr>
          <a:xfrm flipH="1" flipV="1">
            <a:off x="6817633" y="5110042"/>
            <a:ext cx="1834513" cy="75344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41454" y="5434024"/>
            <a:ext cx="1878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Current status page</a:t>
            </a:r>
          </a:p>
          <a:p>
            <a:r>
              <a:rPr lang="en-US" sz="1600" dirty="0"/>
              <a:t>replaces boathouse</a:t>
            </a:r>
          </a:p>
          <a:p>
            <a:r>
              <a:rPr lang="en-US" sz="1600" dirty="0"/>
              <a:t>logbook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10248011" y="2979793"/>
            <a:ext cx="534733" cy="664497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6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82" y="821975"/>
            <a:ext cx="3267358" cy="5808636"/>
          </a:xfrm>
          <a:prstGeom prst="rect">
            <a:avLst/>
          </a:prstGeom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46" y="821975"/>
            <a:ext cx="3261982" cy="5799080"/>
          </a:xfrm>
          <a:prstGeom prst="rect">
            <a:avLst/>
          </a:prstGeom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BookedScheduler</a:t>
            </a:r>
            <a:br>
              <a:rPr lang="en-US" dirty="0"/>
            </a:br>
            <a:r>
              <a:rPr lang="en-US" dirty="0"/>
              <a:t>Mobile UI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97972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Reactive UI for desktop or mobile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Customized for rowing/paddling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most complete access to the reservation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individual boats can be restricted by skill level, weight class, membership level, etc.</a:t>
            </a:r>
          </a:p>
        </p:txBody>
      </p:sp>
    </p:spTree>
    <p:extLst>
      <p:ext uri="{BB962C8B-B14F-4D97-AF65-F5344CB8AC3E}">
        <p14:creationId xmlns:p14="http://schemas.microsoft.com/office/powerpoint/2010/main" val="355386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810"/>
          <a:stretch/>
        </p:blipFill>
        <p:spPr>
          <a:xfrm>
            <a:off x="4965895" y="54027"/>
            <a:ext cx="7155139" cy="6739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42" y="457200"/>
            <a:ext cx="4157735" cy="1600200"/>
          </a:xfrm>
        </p:spPr>
        <p:txBody>
          <a:bodyPr/>
          <a:lstStyle/>
          <a:p>
            <a:r>
              <a:rPr lang="en-US" dirty="0"/>
              <a:t>Conversational UI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64242" y="2057400"/>
            <a:ext cx="4157736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easy access to most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with Skype or 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Supported commands: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Reserve a boat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 out a boat with or without a prior reservation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a boat when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the availability of a boat on given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a reservation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reservations by boat and/or day</a:t>
            </a:r>
          </a:p>
        </p:txBody>
      </p:sp>
    </p:spTree>
    <p:extLst>
      <p:ext uri="{BB962C8B-B14F-4D97-AF65-F5344CB8AC3E}">
        <p14:creationId xmlns:p14="http://schemas.microsoft.com/office/powerpoint/2010/main" val="73994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42" y="457200"/>
            <a:ext cx="4157735" cy="1600200"/>
          </a:xfrm>
        </p:spPr>
        <p:txBody>
          <a:bodyPr/>
          <a:lstStyle/>
          <a:p>
            <a:r>
              <a:rPr lang="en-US" dirty="0"/>
              <a:t>Conversational UI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64242" y="2057400"/>
            <a:ext cx="4157736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easy access to most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with Skype or 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Supported commands: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Reserve a boat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 out a boat with or without a prior reservation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a boat when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the availability of a boat on given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a reservation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reservations by boat and/or day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721"/>
          <a:stretch/>
        </p:blipFill>
        <p:spPr>
          <a:xfrm>
            <a:off x="4965896" y="63070"/>
            <a:ext cx="7161905" cy="67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2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42" y="457200"/>
            <a:ext cx="4157735" cy="1600200"/>
          </a:xfrm>
        </p:spPr>
        <p:txBody>
          <a:bodyPr/>
          <a:lstStyle/>
          <a:p>
            <a:r>
              <a:rPr lang="en-US" dirty="0"/>
              <a:t>Conversational UI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64242" y="2057400"/>
            <a:ext cx="4157736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easy access to most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with Skype or 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Supported commands: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Reserve a boat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 out a boat with or without a prior reservation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a boat when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the availability of a boat on given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Cancel a reservation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reservations by boat and/or day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4767"/>
          <a:stretch/>
        </p:blipFill>
        <p:spPr>
          <a:xfrm>
            <a:off x="4543865" y="44313"/>
            <a:ext cx="7605112" cy="67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21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67454" cy="1600200"/>
          </a:xfrm>
        </p:spPr>
        <p:txBody>
          <a:bodyPr/>
          <a:lstStyle/>
          <a:p>
            <a:r>
              <a:rPr lang="en-US" dirty="0"/>
              <a:t>Kiosk web view replaces existing paper logbook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5039644" cy="36591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One-touch access to check-in &amp; check-out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Shows boats currently on the water and those that are overdue to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for use on a cheap tablet in “locked down” mode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08"/>
          <a:stretch/>
        </p:blipFill>
        <p:spPr>
          <a:xfrm>
            <a:off x="6522574" y="457200"/>
            <a:ext cx="4286250" cy="582871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9324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72" y="1152396"/>
            <a:ext cx="6350063" cy="477448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74" y="457200"/>
            <a:ext cx="4368751" cy="1600200"/>
          </a:xfrm>
        </p:spPr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274" y="2057400"/>
            <a:ext cx="4675163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Variety of standard &amp; custom reports available via </a:t>
            </a:r>
            <a:r>
              <a:rPr lang="en-US" sz="2000" dirty="0" err="1"/>
              <a:t>BookedScheduler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Usage by boat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Usage by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Many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BoatTracker</a:t>
            </a:r>
            <a:r>
              <a:rPr lang="en-US" sz="2000" dirty="0"/>
              <a:t> daily report email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Total # of reservations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“Unclaimed” reservations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“Unclosed” reservations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Reservations with an incomplete roster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428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Pilot deployment planned for January</a:t>
            </a:r>
          </a:p>
          <a:p>
            <a:pPr lvl="1"/>
            <a:r>
              <a:rPr lang="en-US" dirty="0"/>
              <a:t>Sammamish Rowing Association (Redmond, WA)</a:t>
            </a:r>
          </a:p>
          <a:p>
            <a:pPr lvl="1"/>
            <a:r>
              <a:rPr lang="en-US" dirty="0"/>
              <a:t>~150 adult rowers</a:t>
            </a:r>
          </a:p>
          <a:p>
            <a:r>
              <a:rPr lang="en-US" dirty="0"/>
              <a:t>Interest from the Pocock Rowing Foundation</a:t>
            </a:r>
          </a:p>
          <a:p>
            <a:pPr lvl="1"/>
            <a:r>
              <a:rPr lang="en-US" dirty="0"/>
              <a:t>Can help evangelize with other Northwest rowing clubs</a:t>
            </a:r>
          </a:p>
          <a:p>
            <a:r>
              <a:rPr lang="en-US" dirty="0"/>
              <a:t>RFID tracking system in development</a:t>
            </a:r>
          </a:p>
          <a:p>
            <a:pPr lvl="1"/>
            <a:r>
              <a:rPr lang="en-US" dirty="0"/>
              <a:t>Boat-friendly RFID tags identified and tested</a:t>
            </a:r>
          </a:p>
          <a:p>
            <a:pPr lvl="1"/>
            <a:r>
              <a:rPr lang="en-US" dirty="0"/>
              <a:t>Typical cost for RFID reader and antennas  &lt; $2,000</a:t>
            </a:r>
          </a:p>
          <a:p>
            <a:pPr lvl="1"/>
            <a:r>
              <a:rPr lang="en-US" dirty="0"/>
              <a:t>Great for use on larger boats that aren’t typically “reserved”</a:t>
            </a:r>
          </a:p>
          <a:p>
            <a:pPr lvl="1"/>
            <a:r>
              <a:rPr lang="en-US" dirty="0"/>
              <a:t>Valuable security feature for private boat owners</a:t>
            </a:r>
          </a:p>
          <a:p>
            <a:pPr lvl="2"/>
            <a:r>
              <a:rPr lang="en-US" dirty="0"/>
              <a:t>Get a text message whenever your boat leaves or enters the boathouse</a:t>
            </a:r>
          </a:p>
        </p:txBody>
      </p:sp>
    </p:spTree>
    <p:extLst>
      <p:ext uri="{BB962C8B-B14F-4D97-AF65-F5344CB8AC3E}">
        <p14:creationId xmlns:p14="http://schemas.microsoft.com/office/powerpoint/2010/main" val="70297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/>
    </mc:Choice>
    <mc:Fallback>
      <p:transition spd="slow" advTm="4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509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“The Modern Shellhouse” hackathon project BoatTracker - Fleet management system for rowing &amp; paddling clubs</vt:lpstr>
      <vt:lpstr>BoatTracker Architecture</vt:lpstr>
      <vt:lpstr>BookedScheduler Mobile UI</vt:lpstr>
      <vt:lpstr>Conversational UI</vt:lpstr>
      <vt:lpstr>Conversational UI</vt:lpstr>
      <vt:lpstr>Conversational UI</vt:lpstr>
      <vt:lpstr>Kiosk web view replaces existing paper logbook</vt:lpstr>
      <vt:lpstr>Reporting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BoatTracker</dc:title>
  <dc:creator>Tony Andrews</dc:creator>
  <cp:lastModifiedBy>Tony Andrews</cp:lastModifiedBy>
  <cp:revision>26</cp:revision>
  <dcterms:created xsi:type="dcterms:W3CDTF">2016-09-22T22:14:40Z</dcterms:created>
  <dcterms:modified xsi:type="dcterms:W3CDTF">2016-10-18T23:38:02Z</dcterms:modified>
</cp:coreProperties>
</file>