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70" r:id="rId11"/>
    <p:sldId id="271" r:id="rId12"/>
    <p:sldId id="272" r:id="rId13"/>
    <p:sldId id="274" r:id="rId14"/>
    <p:sldId id="277" r:id="rId15"/>
    <p:sldId id="280" r:id="rId16"/>
    <p:sldId id="281" r:id="rId17"/>
    <p:sldId id="282" r:id="rId18"/>
    <p:sldId id="283" r:id="rId19"/>
    <p:sldId id="284" r:id="rId20"/>
    <p:sldId id="285" r:id="rId21"/>
    <p:sldId id="287" r:id="rId22"/>
    <p:sldId id="288" r:id="rId23"/>
    <p:sldId id="286" r:id="rId24"/>
    <p:sldId id="289" r:id="rId25"/>
    <p:sldId id="291" r:id="rId26"/>
    <p:sldId id="293" r:id="rId27"/>
    <p:sldId id="292" r:id="rId28"/>
    <p:sldId id="294" r:id="rId29"/>
    <p:sldId id="295"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ovanni mercurio" initials="gm" lastIdx="1" clrIdx="0">
    <p:extLst>
      <p:ext uri="{19B8F6BF-5375-455C-9EA6-DF929625EA0E}">
        <p15:presenceInfo xmlns:p15="http://schemas.microsoft.com/office/powerpoint/2012/main" userId="d275dccbf82681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A8A4ED7E-C38C-44CF-8B8B-7309C6BC620C}" type="datetimeFigureOut">
              <a:rPr lang="it-IT" smtClean="0"/>
              <a:t>16/06/2021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C77C722-8B67-4DF0-8F46-1062D6AEE9B9}" type="slidenum">
              <a:rPr lang="it-IT" smtClean="0"/>
              <a:t>‹N›</a:t>
            </a:fld>
            <a:endParaRPr lang="it-IT"/>
          </a:p>
        </p:txBody>
      </p:sp>
    </p:spTree>
    <p:extLst>
      <p:ext uri="{BB962C8B-B14F-4D97-AF65-F5344CB8AC3E}">
        <p14:creationId xmlns:p14="http://schemas.microsoft.com/office/powerpoint/2010/main" val="2032868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8A4ED7E-C38C-44CF-8B8B-7309C6BC620C}" type="datetimeFigureOut">
              <a:rPr lang="it-IT" smtClean="0"/>
              <a:t>16/06/2021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C77C722-8B67-4DF0-8F46-1062D6AEE9B9}" type="slidenum">
              <a:rPr lang="it-IT" smtClean="0"/>
              <a:t>‹N›</a:t>
            </a:fld>
            <a:endParaRPr lang="it-IT"/>
          </a:p>
        </p:txBody>
      </p:sp>
    </p:spTree>
    <p:extLst>
      <p:ext uri="{BB962C8B-B14F-4D97-AF65-F5344CB8AC3E}">
        <p14:creationId xmlns:p14="http://schemas.microsoft.com/office/powerpoint/2010/main" val="1093707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8A4ED7E-C38C-44CF-8B8B-7309C6BC620C}" type="datetimeFigureOut">
              <a:rPr lang="it-IT" smtClean="0"/>
              <a:t>16/06/2021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C77C722-8B67-4DF0-8F46-1062D6AEE9B9}" type="slidenum">
              <a:rPr lang="it-IT" smtClean="0"/>
              <a:t>‹N›</a:t>
            </a:fld>
            <a:endParaRPr lang="it-IT"/>
          </a:p>
        </p:txBody>
      </p:sp>
    </p:spTree>
    <p:extLst>
      <p:ext uri="{BB962C8B-B14F-4D97-AF65-F5344CB8AC3E}">
        <p14:creationId xmlns:p14="http://schemas.microsoft.com/office/powerpoint/2010/main" val="41010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A8A4ED7E-C38C-44CF-8B8B-7309C6BC620C}" type="datetimeFigureOut">
              <a:rPr lang="it-IT" smtClean="0"/>
              <a:t>16/06/2021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C77C722-8B67-4DF0-8F46-1062D6AEE9B9}" type="slidenum">
              <a:rPr lang="it-IT" smtClean="0"/>
              <a:t>‹N›</a:t>
            </a:fld>
            <a:endParaRPr lang="it-IT"/>
          </a:p>
        </p:txBody>
      </p:sp>
    </p:spTree>
    <p:extLst>
      <p:ext uri="{BB962C8B-B14F-4D97-AF65-F5344CB8AC3E}">
        <p14:creationId xmlns:p14="http://schemas.microsoft.com/office/powerpoint/2010/main" val="388062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A8A4ED7E-C38C-44CF-8B8B-7309C6BC620C}" type="datetimeFigureOut">
              <a:rPr lang="it-IT" smtClean="0"/>
              <a:t>16/06/2021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C77C722-8B67-4DF0-8F46-1062D6AEE9B9}" type="slidenum">
              <a:rPr lang="it-IT" smtClean="0"/>
              <a:t>‹N›</a:t>
            </a:fld>
            <a:endParaRPr lang="it-IT"/>
          </a:p>
        </p:txBody>
      </p:sp>
    </p:spTree>
    <p:extLst>
      <p:ext uri="{BB962C8B-B14F-4D97-AF65-F5344CB8AC3E}">
        <p14:creationId xmlns:p14="http://schemas.microsoft.com/office/powerpoint/2010/main" val="2199389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A8A4ED7E-C38C-44CF-8B8B-7309C6BC620C}" type="datetimeFigureOut">
              <a:rPr lang="it-IT" smtClean="0"/>
              <a:t>16/06/2021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C77C722-8B67-4DF0-8F46-1062D6AEE9B9}" type="slidenum">
              <a:rPr lang="it-IT" smtClean="0"/>
              <a:t>‹N›</a:t>
            </a:fld>
            <a:endParaRPr lang="it-IT"/>
          </a:p>
        </p:txBody>
      </p:sp>
    </p:spTree>
    <p:extLst>
      <p:ext uri="{BB962C8B-B14F-4D97-AF65-F5344CB8AC3E}">
        <p14:creationId xmlns:p14="http://schemas.microsoft.com/office/powerpoint/2010/main" val="742852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A8A4ED7E-C38C-44CF-8B8B-7309C6BC620C}" type="datetimeFigureOut">
              <a:rPr lang="it-IT" smtClean="0"/>
              <a:t>16/06/2021</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C77C722-8B67-4DF0-8F46-1062D6AEE9B9}" type="slidenum">
              <a:rPr lang="it-IT" smtClean="0"/>
              <a:t>‹N›</a:t>
            </a:fld>
            <a:endParaRPr lang="it-IT"/>
          </a:p>
        </p:txBody>
      </p:sp>
    </p:spTree>
    <p:extLst>
      <p:ext uri="{BB962C8B-B14F-4D97-AF65-F5344CB8AC3E}">
        <p14:creationId xmlns:p14="http://schemas.microsoft.com/office/powerpoint/2010/main" val="2568416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A8A4ED7E-C38C-44CF-8B8B-7309C6BC620C}" type="datetimeFigureOut">
              <a:rPr lang="it-IT" smtClean="0"/>
              <a:t>16/06/2021</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C77C722-8B67-4DF0-8F46-1062D6AEE9B9}" type="slidenum">
              <a:rPr lang="it-IT" smtClean="0"/>
              <a:t>‹N›</a:t>
            </a:fld>
            <a:endParaRPr lang="it-IT"/>
          </a:p>
        </p:txBody>
      </p:sp>
    </p:spTree>
    <p:extLst>
      <p:ext uri="{BB962C8B-B14F-4D97-AF65-F5344CB8AC3E}">
        <p14:creationId xmlns:p14="http://schemas.microsoft.com/office/powerpoint/2010/main" val="1021623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A8A4ED7E-C38C-44CF-8B8B-7309C6BC620C}" type="datetimeFigureOut">
              <a:rPr lang="it-IT" smtClean="0"/>
              <a:t>16/06/2021</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C77C722-8B67-4DF0-8F46-1062D6AEE9B9}" type="slidenum">
              <a:rPr lang="it-IT" smtClean="0"/>
              <a:t>‹N›</a:t>
            </a:fld>
            <a:endParaRPr lang="it-IT"/>
          </a:p>
        </p:txBody>
      </p:sp>
    </p:spTree>
    <p:extLst>
      <p:ext uri="{BB962C8B-B14F-4D97-AF65-F5344CB8AC3E}">
        <p14:creationId xmlns:p14="http://schemas.microsoft.com/office/powerpoint/2010/main" val="2876539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8A4ED7E-C38C-44CF-8B8B-7309C6BC620C}" type="datetimeFigureOut">
              <a:rPr lang="it-IT" smtClean="0"/>
              <a:t>16/06/2021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C77C722-8B67-4DF0-8F46-1062D6AEE9B9}" type="slidenum">
              <a:rPr lang="it-IT" smtClean="0"/>
              <a:t>‹N›</a:t>
            </a:fld>
            <a:endParaRPr lang="it-IT"/>
          </a:p>
        </p:txBody>
      </p:sp>
    </p:spTree>
    <p:extLst>
      <p:ext uri="{BB962C8B-B14F-4D97-AF65-F5344CB8AC3E}">
        <p14:creationId xmlns:p14="http://schemas.microsoft.com/office/powerpoint/2010/main" val="3332544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A8A4ED7E-C38C-44CF-8B8B-7309C6BC620C}" type="datetimeFigureOut">
              <a:rPr lang="it-IT" smtClean="0"/>
              <a:t>16/06/2021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C77C722-8B67-4DF0-8F46-1062D6AEE9B9}" type="slidenum">
              <a:rPr lang="it-IT" smtClean="0"/>
              <a:t>‹N›</a:t>
            </a:fld>
            <a:endParaRPr lang="it-IT"/>
          </a:p>
        </p:txBody>
      </p:sp>
    </p:spTree>
    <p:extLst>
      <p:ext uri="{BB962C8B-B14F-4D97-AF65-F5344CB8AC3E}">
        <p14:creationId xmlns:p14="http://schemas.microsoft.com/office/powerpoint/2010/main" val="652456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A4ED7E-C38C-44CF-8B8B-7309C6BC620C}" type="datetimeFigureOut">
              <a:rPr lang="it-IT" smtClean="0"/>
              <a:t>16/06/2021</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7C722-8B67-4DF0-8F46-1062D6AEE9B9}" type="slidenum">
              <a:rPr lang="it-IT" smtClean="0"/>
              <a:t>‹N›</a:t>
            </a:fld>
            <a:endParaRPr lang="it-IT"/>
          </a:p>
        </p:txBody>
      </p:sp>
    </p:spTree>
    <p:extLst>
      <p:ext uri="{BB962C8B-B14F-4D97-AF65-F5344CB8AC3E}">
        <p14:creationId xmlns:p14="http://schemas.microsoft.com/office/powerpoint/2010/main" val="3574663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SENTATO IL PRIMO MASTER DEDICATO ALL'INDUSTRIA DEL PACKAGING « A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96846" y="4234081"/>
            <a:ext cx="2595154" cy="1459774"/>
          </a:xfrm>
          <a:prstGeom prst="rect">
            <a:avLst/>
          </a:prstGeom>
          <a:noFill/>
          <a:extLst>
            <a:ext uri="{909E8E84-426E-40DD-AFC4-6F175D3DCCD1}">
              <a14:hiddenFill xmlns:a14="http://schemas.microsoft.com/office/drawing/2010/main">
                <a:solidFill>
                  <a:srgbClr val="FFFFFF"/>
                </a:solidFill>
              </a14:hiddenFill>
            </a:ext>
          </a:extLst>
        </p:spPr>
      </p:pic>
      <p:sp>
        <p:nvSpPr>
          <p:cNvPr id="4" name="Titolo 3"/>
          <p:cNvSpPr>
            <a:spLocks noGrp="1"/>
          </p:cNvSpPr>
          <p:nvPr>
            <p:ph type="ctrTitle"/>
          </p:nvPr>
        </p:nvSpPr>
        <p:spPr>
          <a:xfrm>
            <a:off x="1512025" y="4637088"/>
            <a:ext cx="9144000" cy="915987"/>
          </a:xfrm>
        </p:spPr>
        <p:txBody>
          <a:bodyPr>
            <a:normAutofit fontScale="90000"/>
          </a:bodyPr>
          <a:lstStyle/>
          <a:p>
            <a:r>
              <a:rPr lang="it-IT" dirty="0" smtClean="0"/>
              <a:t/>
            </a:r>
            <a:br>
              <a:rPr lang="it-IT" dirty="0" smtClean="0"/>
            </a:br>
            <a:endParaRPr lang="it-IT" dirty="0"/>
          </a:p>
        </p:txBody>
      </p:sp>
      <p:sp>
        <p:nvSpPr>
          <p:cNvPr id="5" name="Sottotitolo 4"/>
          <p:cNvSpPr>
            <a:spLocks noGrp="1"/>
          </p:cNvSpPr>
          <p:nvPr>
            <p:ph type="subTitle" idx="1"/>
          </p:nvPr>
        </p:nvSpPr>
        <p:spPr>
          <a:xfrm>
            <a:off x="1400174" y="6130727"/>
            <a:ext cx="9144000" cy="531812"/>
          </a:xfrm>
        </p:spPr>
        <p:txBody>
          <a:bodyPr/>
          <a:lstStyle/>
          <a:p>
            <a:r>
              <a:rPr lang="it-IT" dirty="0" smtClean="0"/>
              <a:t>Corso di laurea in informatica aa. 2020/21</a:t>
            </a:r>
            <a:endParaRPr lang="it-IT" dirty="0"/>
          </a:p>
        </p:txBody>
      </p:sp>
      <p:pic>
        <p:nvPicPr>
          <p:cNvPr id="8" name="Immagine 7"/>
          <p:cNvPicPr/>
          <p:nvPr/>
        </p:nvPicPr>
        <p:blipFill rotWithShape="1">
          <a:blip r:embed="rId3"/>
          <a:srcRect t="7442"/>
          <a:stretch/>
        </p:blipFill>
        <p:spPr bwMode="auto">
          <a:xfrm>
            <a:off x="3166155" y="467565"/>
            <a:ext cx="5577251" cy="31029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6958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solidFill>
                  <a:schemeClr val="accent1"/>
                </a:solidFill>
              </a:rPr>
              <a:t>Sequence Diagrams</a:t>
            </a:r>
            <a:endParaRPr lang="it-IT" b="1" dirty="0">
              <a:solidFill>
                <a:schemeClr val="accent1"/>
              </a:solidFill>
            </a:endParaRPr>
          </a:p>
        </p:txBody>
      </p:sp>
      <p:sp>
        <p:nvSpPr>
          <p:cNvPr id="3" name="Segnaposto contenuto 2"/>
          <p:cNvSpPr>
            <a:spLocks noGrp="1"/>
          </p:cNvSpPr>
          <p:nvPr>
            <p:ph idx="1"/>
          </p:nvPr>
        </p:nvSpPr>
        <p:spPr>
          <a:xfrm>
            <a:off x="838200" y="1825626"/>
            <a:ext cx="10515600" cy="447312"/>
          </a:xfrm>
        </p:spPr>
        <p:txBody>
          <a:bodyPr>
            <a:normAutofit lnSpcReduction="10000"/>
          </a:bodyPr>
          <a:lstStyle/>
          <a:p>
            <a:pPr marL="0" indent="0">
              <a:buNone/>
            </a:pPr>
            <a:r>
              <a:rPr lang="it-IT" b="1" dirty="0" smtClean="0">
                <a:solidFill>
                  <a:schemeClr val="accent1"/>
                </a:solidFill>
              </a:rPr>
              <a:t>Tutorial</a:t>
            </a:r>
            <a:endParaRPr lang="it-IT" b="1" dirty="0">
              <a:solidFill>
                <a:schemeClr val="accent1"/>
              </a:solidFill>
            </a:endParaRPr>
          </a:p>
        </p:txBody>
      </p:sp>
      <p:pic>
        <p:nvPicPr>
          <p:cNvPr id="7" name="Immagine 6"/>
          <p:cNvPicPr/>
          <p:nvPr/>
        </p:nvPicPr>
        <p:blipFill>
          <a:blip r:embed="rId2">
            <a:extLst>
              <a:ext uri="{28A0092B-C50C-407E-A947-70E740481C1C}">
                <a14:useLocalDpi xmlns:a14="http://schemas.microsoft.com/office/drawing/2010/main" val="0"/>
              </a:ext>
            </a:extLst>
          </a:blip>
          <a:stretch>
            <a:fillRect/>
          </a:stretch>
        </p:blipFill>
        <p:spPr>
          <a:xfrm>
            <a:off x="838200" y="2272938"/>
            <a:ext cx="8715104" cy="4335780"/>
          </a:xfrm>
          <a:prstGeom prst="rect">
            <a:avLst/>
          </a:prstGeom>
        </p:spPr>
      </p:pic>
    </p:spTree>
    <p:extLst>
      <p:ext uri="{BB962C8B-B14F-4D97-AF65-F5344CB8AC3E}">
        <p14:creationId xmlns:p14="http://schemas.microsoft.com/office/powerpoint/2010/main" val="2116526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solidFill>
                  <a:schemeClr val="accent1"/>
                </a:solidFill>
              </a:rPr>
              <a:t>Sequence Diagrams</a:t>
            </a:r>
            <a:endParaRPr lang="it-IT" b="1" dirty="0">
              <a:solidFill>
                <a:schemeClr val="accent1"/>
              </a:solidFill>
            </a:endParaRPr>
          </a:p>
        </p:txBody>
      </p:sp>
      <p:sp>
        <p:nvSpPr>
          <p:cNvPr id="3" name="Segnaposto contenuto 2"/>
          <p:cNvSpPr>
            <a:spLocks noGrp="1"/>
          </p:cNvSpPr>
          <p:nvPr>
            <p:ph idx="1"/>
          </p:nvPr>
        </p:nvSpPr>
        <p:spPr>
          <a:xfrm>
            <a:off x="838200" y="1825626"/>
            <a:ext cx="10515600" cy="447312"/>
          </a:xfrm>
        </p:spPr>
        <p:txBody>
          <a:bodyPr>
            <a:normAutofit lnSpcReduction="10000"/>
          </a:bodyPr>
          <a:lstStyle/>
          <a:p>
            <a:pPr marL="0" indent="0">
              <a:buNone/>
            </a:pPr>
            <a:r>
              <a:rPr lang="it-IT" b="1" dirty="0">
                <a:solidFill>
                  <a:schemeClr val="accent1"/>
                </a:solidFill>
              </a:rPr>
              <a:t>Cancella utente</a:t>
            </a:r>
          </a:p>
        </p:txBody>
      </p:sp>
      <p:pic>
        <p:nvPicPr>
          <p:cNvPr id="5" name="Immagine 4"/>
          <p:cNvPicPr/>
          <p:nvPr/>
        </p:nvPicPr>
        <p:blipFill>
          <a:blip r:embed="rId2">
            <a:extLst>
              <a:ext uri="{28A0092B-C50C-407E-A947-70E740481C1C}">
                <a14:useLocalDpi xmlns:a14="http://schemas.microsoft.com/office/drawing/2010/main" val="0"/>
              </a:ext>
            </a:extLst>
          </a:blip>
          <a:stretch>
            <a:fillRect/>
          </a:stretch>
        </p:blipFill>
        <p:spPr>
          <a:xfrm>
            <a:off x="838199" y="2333898"/>
            <a:ext cx="7400109" cy="3335382"/>
          </a:xfrm>
          <a:prstGeom prst="rect">
            <a:avLst/>
          </a:prstGeom>
        </p:spPr>
      </p:pic>
    </p:spTree>
    <p:extLst>
      <p:ext uri="{BB962C8B-B14F-4D97-AF65-F5344CB8AC3E}">
        <p14:creationId xmlns:p14="http://schemas.microsoft.com/office/powerpoint/2010/main" val="210871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solidFill>
                  <a:schemeClr val="accent1"/>
                </a:solidFill>
              </a:rPr>
              <a:t>Sequence Diagrams</a:t>
            </a:r>
            <a:endParaRPr lang="it-IT" b="1" dirty="0">
              <a:solidFill>
                <a:schemeClr val="accent1"/>
              </a:solidFill>
            </a:endParaRPr>
          </a:p>
        </p:txBody>
      </p:sp>
      <p:sp>
        <p:nvSpPr>
          <p:cNvPr id="3" name="Segnaposto contenuto 2"/>
          <p:cNvSpPr>
            <a:spLocks noGrp="1"/>
          </p:cNvSpPr>
          <p:nvPr>
            <p:ph idx="1"/>
          </p:nvPr>
        </p:nvSpPr>
        <p:spPr>
          <a:xfrm>
            <a:off x="838200" y="1825626"/>
            <a:ext cx="10515600" cy="447312"/>
          </a:xfrm>
        </p:spPr>
        <p:txBody>
          <a:bodyPr>
            <a:normAutofit lnSpcReduction="10000"/>
          </a:bodyPr>
          <a:lstStyle/>
          <a:p>
            <a:pPr marL="0" indent="0">
              <a:buNone/>
            </a:pPr>
            <a:r>
              <a:rPr lang="it-IT" b="1" dirty="0">
                <a:solidFill>
                  <a:schemeClr val="accent1"/>
                </a:solidFill>
              </a:rPr>
              <a:t>Sospendi utente</a:t>
            </a:r>
          </a:p>
        </p:txBody>
      </p:sp>
      <p:pic>
        <p:nvPicPr>
          <p:cNvPr id="6" name="Immagine 5"/>
          <p:cNvPicPr/>
          <p:nvPr/>
        </p:nvPicPr>
        <p:blipFill>
          <a:blip r:embed="rId2">
            <a:extLst>
              <a:ext uri="{28A0092B-C50C-407E-A947-70E740481C1C}">
                <a14:useLocalDpi xmlns:a14="http://schemas.microsoft.com/office/drawing/2010/main" val="0"/>
              </a:ext>
            </a:extLst>
          </a:blip>
          <a:stretch>
            <a:fillRect/>
          </a:stretch>
        </p:blipFill>
        <p:spPr>
          <a:xfrm>
            <a:off x="838200" y="2272938"/>
            <a:ext cx="8793480" cy="3431176"/>
          </a:xfrm>
          <a:prstGeom prst="rect">
            <a:avLst/>
          </a:prstGeom>
        </p:spPr>
      </p:pic>
    </p:spTree>
    <p:extLst>
      <p:ext uri="{BB962C8B-B14F-4D97-AF65-F5344CB8AC3E}">
        <p14:creationId xmlns:p14="http://schemas.microsoft.com/office/powerpoint/2010/main" val="1358197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solidFill>
                  <a:schemeClr val="accent1"/>
                </a:solidFill>
              </a:rPr>
              <a:t>Sequence Diagrams</a:t>
            </a:r>
            <a:endParaRPr lang="it-IT" b="1" dirty="0">
              <a:solidFill>
                <a:schemeClr val="accent1"/>
              </a:solidFill>
            </a:endParaRPr>
          </a:p>
        </p:txBody>
      </p:sp>
      <p:sp>
        <p:nvSpPr>
          <p:cNvPr id="3" name="Segnaposto contenuto 2"/>
          <p:cNvSpPr>
            <a:spLocks noGrp="1"/>
          </p:cNvSpPr>
          <p:nvPr>
            <p:ph idx="1"/>
          </p:nvPr>
        </p:nvSpPr>
        <p:spPr>
          <a:xfrm>
            <a:off x="838200" y="1825626"/>
            <a:ext cx="10515600" cy="447312"/>
          </a:xfrm>
        </p:spPr>
        <p:txBody>
          <a:bodyPr>
            <a:normAutofit lnSpcReduction="10000"/>
          </a:bodyPr>
          <a:lstStyle/>
          <a:p>
            <a:pPr marL="0" indent="0">
              <a:buNone/>
            </a:pPr>
            <a:r>
              <a:rPr lang="it-IT" b="1" dirty="0">
                <a:solidFill>
                  <a:schemeClr val="accent1"/>
                </a:solidFill>
              </a:rPr>
              <a:t>Log out</a:t>
            </a:r>
          </a:p>
        </p:txBody>
      </p:sp>
      <p:pic>
        <p:nvPicPr>
          <p:cNvPr id="6" name="Immagine 5"/>
          <p:cNvPicPr/>
          <p:nvPr/>
        </p:nvPicPr>
        <p:blipFill>
          <a:blip r:embed="rId2">
            <a:extLst>
              <a:ext uri="{28A0092B-C50C-407E-A947-70E740481C1C}">
                <a14:useLocalDpi xmlns:a14="http://schemas.microsoft.com/office/drawing/2010/main" val="0"/>
              </a:ext>
            </a:extLst>
          </a:blip>
          <a:stretch>
            <a:fillRect/>
          </a:stretch>
        </p:blipFill>
        <p:spPr>
          <a:xfrm>
            <a:off x="838200" y="2272938"/>
            <a:ext cx="8575766" cy="3727268"/>
          </a:xfrm>
          <a:prstGeom prst="rect">
            <a:avLst/>
          </a:prstGeom>
        </p:spPr>
      </p:pic>
    </p:spTree>
    <p:extLst>
      <p:ext uri="{BB962C8B-B14F-4D97-AF65-F5344CB8AC3E}">
        <p14:creationId xmlns:p14="http://schemas.microsoft.com/office/powerpoint/2010/main" val="3220210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solidFill>
                  <a:schemeClr val="accent1"/>
                </a:solidFill>
              </a:rPr>
              <a:t>Sequence Diagrams</a:t>
            </a:r>
            <a:endParaRPr lang="it-IT" b="1" dirty="0">
              <a:solidFill>
                <a:schemeClr val="accent1"/>
              </a:solidFill>
            </a:endParaRPr>
          </a:p>
        </p:txBody>
      </p:sp>
      <p:sp>
        <p:nvSpPr>
          <p:cNvPr id="3" name="Segnaposto contenuto 2"/>
          <p:cNvSpPr>
            <a:spLocks noGrp="1"/>
          </p:cNvSpPr>
          <p:nvPr>
            <p:ph idx="1"/>
          </p:nvPr>
        </p:nvSpPr>
        <p:spPr>
          <a:xfrm>
            <a:off x="838200" y="1825626"/>
            <a:ext cx="10515600" cy="447312"/>
          </a:xfrm>
        </p:spPr>
        <p:txBody>
          <a:bodyPr>
            <a:normAutofit lnSpcReduction="10000"/>
          </a:bodyPr>
          <a:lstStyle/>
          <a:p>
            <a:pPr marL="0" indent="0">
              <a:buNone/>
            </a:pPr>
            <a:r>
              <a:rPr lang="it-IT" b="1" dirty="0">
                <a:solidFill>
                  <a:schemeClr val="accent1"/>
                </a:solidFill>
              </a:rPr>
              <a:t>Creazione report</a:t>
            </a:r>
          </a:p>
        </p:txBody>
      </p:sp>
      <p:pic>
        <p:nvPicPr>
          <p:cNvPr id="5" name="Immagine 4"/>
          <p:cNvPicPr/>
          <p:nvPr/>
        </p:nvPicPr>
        <p:blipFill>
          <a:blip r:embed="rId2">
            <a:extLst>
              <a:ext uri="{28A0092B-C50C-407E-A947-70E740481C1C}">
                <a14:useLocalDpi xmlns:a14="http://schemas.microsoft.com/office/drawing/2010/main" val="0"/>
              </a:ext>
            </a:extLst>
          </a:blip>
          <a:stretch>
            <a:fillRect/>
          </a:stretch>
        </p:blipFill>
        <p:spPr>
          <a:xfrm>
            <a:off x="838200" y="2272937"/>
            <a:ext cx="8828314" cy="3509553"/>
          </a:xfrm>
          <a:prstGeom prst="rect">
            <a:avLst/>
          </a:prstGeom>
        </p:spPr>
      </p:pic>
    </p:spTree>
    <p:extLst>
      <p:ext uri="{BB962C8B-B14F-4D97-AF65-F5344CB8AC3E}">
        <p14:creationId xmlns:p14="http://schemas.microsoft.com/office/powerpoint/2010/main" val="3505254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solidFill>
                  <a:schemeClr val="accent1"/>
                </a:solidFill>
              </a:rPr>
              <a:t>Sequence Diagrams</a:t>
            </a:r>
            <a:endParaRPr lang="it-IT" b="1" dirty="0">
              <a:solidFill>
                <a:schemeClr val="accent1"/>
              </a:solidFill>
            </a:endParaRPr>
          </a:p>
        </p:txBody>
      </p:sp>
      <p:sp>
        <p:nvSpPr>
          <p:cNvPr id="3" name="Segnaposto contenuto 2"/>
          <p:cNvSpPr>
            <a:spLocks noGrp="1"/>
          </p:cNvSpPr>
          <p:nvPr>
            <p:ph idx="1"/>
          </p:nvPr>
        </p:nvSpPr>
        <p:spPr>
          <a:xfrm>
            <a:off x="838200" y="1825626"/>
            <a:ext cx="10515600" cy="447312"/>
          </a:xfrm>
        </p:spPr>
        <p:txBody>
          <a:bodyPr>
            <a:normAutofit lnSpcReduction="10000"/>
          </a:bodyPr>
          <a:lstStyle/>
          <a:p>
            <a:pPr marL="0" indent="0">
              <a:buNone/>
            </a:pPr>
            <a:r>
              <a:rPr lang="it-IT" b="1" dirty="0">
                <a:solidFill>
                  <a:schemeClr val="accent1"/>
                </a:solidFill>
              </a:rPr>
              <a:t>Crea partita</a:t>
            </a:r>
          </a:p>
        </p:txBody>
      </p:sp>
      <p:pic>
        <p:nvPicPr>
          <p:cNvPr id="6" name="Immagine 5"/>
          <p:cNvPicPr/>
          <p:nvPr/>
        </p:nvPicPr>
        <p:blipFill>
          <a:blip r:embed="rId2">
            <a:extLst>
              <a:ext uri="{28A0092B-C50C-407E-A947-70E740481C1C}">
                <a14:useLocalDpi xmlns:a14="http://schemas.microsoft.com/office/drawing/2010/main" val="0"/>
              </a:ext>
            </a:extLst>
          </a:blip>
          <a:stretch>
            <a:fillRect/>
          </a:stretch>
        </p:blipFill>
        <p:spPr>
          <a:xfrm>
            <a:off x="838199" y="2272938"/>
            <a:ext cx="8575767" cy="4258491"/>
          </a:xfrm>
          <a:prstGeom prst="rect">
            <a:avLst/>
          </a:prstGeom>
        </p:spPr>
      </p:pic>
    </p:spTree>
    <p:extLst>
      <p:ext uri="{BB962C8B-B14F-4D97-AF65-F5344CB8AC3E}">
        <p14:creationId xmlns:p14="http://schemas.microsoft.com/office/powerpoint/2010/main" val="779265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solidFill>
                  <a:schemeClr val="accent1"/>
                </a:solidFill>
              </a:rPr>
              <a:t>Sequence Diagrams</a:t>
            </a:r>
            <a:endParaRPr lang="it-IT" b="1" dirty="0">
              <a:solidFill>
                <a:schemeClr val="accent1"/>
              </a:solidFill>
            </a:endParaRPr>
          </a:p>
        </p:txBody>
      </p:sp>
      <p:sp>
        <p:nvSpPr>
          <p:cNvPr id="3" name="Segnaposto contenuto 2"/>
          <p:cNvSpPr>
            <a:spLocks noGrp="1"/>
          </p:cNvSpPr>
          <p:nvPr>
            <p:ph idx="1"/>
          </p:nvPr>
        </p:nvSpPr>
        <p:spPr>
          <a:xfrm>
            <a:off x="838200" y="1825626"/>
            <a:ext cx="10515600" cy="447312"/>
          </a:xfrm>
        </p:spPr>
        <p:txBody>
          <a:bodyPr>
            <a:normAutofit lnSpcReduction="10000"/>
          </a:bodyPr>
          <a:lstStyle/>
          <a:p>
            <a:pPr marL="0" indent="0">
              <a:buNone/>
            </a:pPr>
            <a:r>
              <a:rPr lang="it-IT" b="1" dirty="0">
                <a:solidFill>
                  <a:schemeClr val="accent1"/>
                </a:solidFill>
              </a:rPr>
              <a:t>Fine partita</a:t>
            </a:r>
          </a:p>
        </p:txBody>
      </p:sp>
      <p:pic>
        <p:nvPicPr>
          <p:cNvPr id="5" name="Immagine 4"/>
          <p:cNvPicPr/>
          <p:nvPr/>
        </p:nvPicPr>
        <p:blipFill>
          <a:blip r:embed="rId2">
            <a:extLst>
              <a:ext uri="{28A0092B-C50C-407E-A947-70E740481C1C}">
                <a14:useLocalDpi xmlns:a14="http://schemas.microsoft.com/office/drawing/2010/main" val="0"/>
              </a:ext>
            </a:extLst>
          </a:blip>
          <a:stretch>
            <a:fillRect/>
          </a:stretch>
        </p:blipFill>
        <p:spPr>
          <a:xfrm>
            <a:off x="838200" y="2272938"/>
            <a:ext cx="9368246" cy="3892731"/>
          </a:xfrm>
          <a:prstGeom prst="rect">
            <a:avLst/>
          </a:prstGeom>
        </p:spPr>
      </p:pic>
    </p:spTree>
    <p:extLst>
      <p:ext uri="{BB962C8B-B14F-4D97-AF65-F5344CB8AC3E}">
        <p14:creationId xmlns:p14="http://schemas.microsoft.com/office/powerpoint/2010/main" val="2612244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25789"/>
            <a:ext cx="10515600" cy="967286"/>
          </a:xfrm>
        </p:spPr>
        <p:txBody>
          <a:bodyPr/>
          <a:lstStyle/>
          <a:p>
            <a:pPr algn="ctr"/>
            <a:r>
              <a:rPr lang="it-IT" b="1" dirty="0" err="1">
                <a:solidFill>
                  <a:schemeClr val="accent1"/>
                </a:solidFill>
              </a:rPr>
              <a:t>Navigational</a:t>
            </a:r>
            <a:r>
              <a:rPr lang="it-IT" b="1" dirty="0">
                <a:solidFill>
                  <a:schemeClr val="accent1"/>
                </a:solidFill>
              </a:rPr>
              <a:t> </a:t>
            </a:r>
            <a:r>
              <a:rPr lang="it-IT" b="1" dirty="0" err="1">
                <a:solidFill>
                  <a:schemeClr val="accent1"/>
                </a:solidFill>
              </a:rPr>
              <a:t>Paths</a:t>
            </a:r>
            <a:endParaRPr lang="it-IT" b="1" dirty="0">
              <a:solidFill>
                <a:schemeClr val="accent1"/>
              </a:solidFill>
            </a:endParaRPr>
          </a:p>
        </p:txBody>
      </p:sp>
      <p:sp>
        <p:nvSpPr>
          <p:cNvPr id="3" name="Segnaposto contenuto 2"/>
          <p:cNvSpPr>
            <a:spLocks noGrp="1"/>
          </p:cNvSpPr>
          <p:nvPr>
            <p:ph idx="1"/>
          </p:nvPr>
        </p:nvSpPr>
        <p:spPr>
          <a:xfrm>
            <a:off x="838200" y="1193075"/>
            <a:ext cx="10515600" cy="647609"/>
          </a:xfrm>
        </p:spPr>
        <p:txBody>
          <a:bodyPr/>
          <a:lstStyle/>
          <a:p>
            <a:pPr marL="0" indent="0">
              <a:buNone/>
            </a:pPr>
            <a:r>
              <a:rPr lang="it-IT" b="1" dirty="0">
                <a:solidFill>
                  <a:schemeClr val="accent1"/>
                </a:solidFill>
              </a:rPr>
              <a:t>Utente giocatore </a:t>
            </a:r>
            <a:endParaRPr lang="it-IT" dirty="0">
              <a:solidFill>
                <a:schemeClr val="accent1"/>
              </a:solidFill>
            </a:endParaRPr>
          </a:p>
        </p:txBody>
      </p:sp>
      <p:pic>
        <p:nvPicPr>
          <p:cNvPr id="4" name="Immagine 3"/>
          <p:cNvPicPr/>
          <p:nvPr/>
        </p:nvPicPr>
        <p:blipFill>
          <a:blip r:embed="rId2">
            <a:extLst>
              <a:ext uri="{28A0092B-C50C-407E-A947-70E740481C1C}">
                <a14:useLocalDpi xmlns:a14="http://schemas.microsoft.com/office/drawing/2010/main" val="0"/>
              </a:ext>
            </a:extLst>
          </a:blip>
          <a:stretch>
            <a:fillRect/>
          </a:stretch>
        </p:blipFill>
        <p:spPr>
          <a:xfrm>
            <a:off x="838200" y="1840684"/>
            <a:ext cx="6619784" cy="4664619"/>
          </a:xfrm>
          <a:prstGeom prst="rect">
            <a:avLst/>
          </a:prstGeom>
        </p:spPr>
      </p:pic>
    </p:spTree>
    <p:extLst>
      <p:ext uri="{BB962C8B-B14F-4D97-AF65-F5344CB8AC3E}">
        <p14:creationId xmlns:p14="http://schemas.microsoft.com/office/powerpoint/2010/main" val="733716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25789"/>
            <a:ext cx="10515600" cy="967286"/>
          </a:xfrm>
        </p:spPr>
        <p:txBody>
          <a:bodyPr/>
          <a:lstStyle/>
          <a:p>
            <a:pPr algn="ctr"/>
            <a:r>
              <a:rPr lang="it-IT" b="1" dirty="0" err="1">
                <a:solidFill>
                  <a:schemeClr val="accent1"/>
                </a:solidFill>
              </a:rPr>
              <a:t>Navigational</a:t>
            </a:r>
            <a:r>
              <a:rPr lang="it-IT" b="1" dirty="0">
                <a:solidFill>
                  <a:schemeClr val="accent1"/>
                </a:solidFill>
              </a:rPr>
              <a:t> </a:t>
            </a:r>
            <a:r>
              <a:rPr lang="it-IT" b="1" dirty="0" err="1">
                <a:solidFill>
                  <a:schemeClr val="accent1"/>
                </a:solidFill>
              </a:rPr>
              <a:t>Paths</a:t>
            </a:r>
            <a:endParaRPr lang="it-IT" b="1" dirty="0">
              <a:solidFill>
                <a:schemeClr val="accent1"/>
              </a:solidFill>
            </a:endParaRPr>
          </a:p>
        </p:txBody>
      </p:sp>
      <p:sp>
        <p:nvSpPr>
          <p:cNvPr id="3" name="Segnaposto contenuto 2"/>
          <p:cNvSpPr>
            <a:spLocks noGrp="1"/>
          </p:cNvSpPr>
          <p:nvPr>
            <p:ph idx="1"/>
          </p:nvPr>
        </p:nvSpPr>
        <p:spPr>
          <a:xfrm>
            <a:off x="838200" y="1193075"/>
            <a:ext cx="10515600" cy="647609"/>
          </a:xfrm>
        </p:spPr>
        <p:txBody>
          <a:bodyPr/>
          <a:lstStyle/>
          <a:p>
            <a:pPr marL="0" indent="0">
              <a:buNone/>
            </a:pPr>
            <a:r>
              <a:rPr lang="it-IT" b="1" dirty="0" err="1">
                <a:solidFill>
                  <a:schemeClr val="accent1"/>
                </a:solidFill>
              </a:rPr>
              <a:t>UserManager</a:t>
            </a:r>
            <a:r>
              <a:rPr lang="it-IT" b="1" dirty="0"/>
              <a:t> </a:t>
            </a:r>
            <a:endParaRPr lang="it-IT" dirty="0">
              <a:solidFill>
                <a:schemeClr val="accent1"/>
              </a:solidFill>
            </a:endParaRPr>
          </a:p>
        </p:txBody>
      </p:sp>
      <p:pic>
        <p:nvPicPr>
          <p:cNvPr id="6" name="Immagine 5"/>
          <p:cNvPicPr/>
          <p:nvPr/>
        </p:nvPicPr>
        <p:blipFill>
          <a:blip r:embed="rId2">
            <a:extLst>
              <a:ext uri="{28A0092B-C50C-407E-A947-70E740481C1C}">
                <a14:useLocalDpi xmlns:a14="http://schemas.microsoft.com/office/drawing/2010/main" val="0"/>
              </a:ext>
            </a:extLst>
          </a:blip>
          <a:stretch>
            <a:fillRect/>
          </a:stretch>
        </p:blipFill>
        <p:spPr>
          <a:xfrm>
            <a:off x="838199" y="1840683"/>
            <a:ext cx="6346371" cy="4664619"/>
          </a:xfrm>
          <a:prstGeom prst="rect">
            <a:avLst/>
          </a:prstGeom>
        </p:spPr>
      </p:pic>
    </p:spTree>
    <p:extLst>
      <p:ext uri="{BB962C8B-B14F-4D97-AF65-F5344CB8AC3E}">
        <p14:creationId xmlns:p14="http://schemas.microsoft.com/office/powerpoint/2010/main" val="3359723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25789"/>
            <a:ext cx="10515600" cy="967286"/>
          </a:xfrm>
        </p:spPr>
        <p:txBody>
          <a:bodyPr/>
          <a:lstStyle/>
          <a:p>
            <a:pPr algn="ctr"/>
            <a:r>
              <a:rPr lang="it-IT" b="1" dirty="0" err="1">
                <a:solidFill>
                  <a:schemeClr val="accent1"/>
                </a:solidFill>
              </a:rPr>
              <a:t>Navigational</a:t>
            </a:r>
            <a:r>
              <a:rPr lang="it-IT" b="1" dirty="0">
                <a:solidFill>
                  <a:schemeClr val="accent1"/>
                </a:solidFill>
              </a:rPr>
              <a:t> </a:t>
            </a:r>
            <a:r>
              <a:rPr lang="it-IT" b="1" dirty="0" err="1">
                <a:solidFill>
                  <a:schemeClr val="accent1"/>
                </a:solidFill>
              </a:rPr>
              <a:t>Paths</a:t>
            </a:r>
            <a:endParaRPr lang="it-IT" b="1" dirty="0">
              <a:solidFill>
                <a:schemeClr val="accent1"/>
              </a:solidFill>
            </a:endParaRPr>
          </a:p>
        </p:txBody>
      </p:sp>
      <p:sp>
        <p:nvSpPr>
          <p:cNvPr id="3" name="Segnaposto contenuto 2"/>
          <p:cNvSpPr>
            <a:spLocks noGrp="1"/>
          </p:cNvSpPr>
          <p:nvPr>
            <p:ph idx="1"/>
          </p:nvPr>
        </p:nvSpPr>
        <p:spPr>
          <a:xfrm>
            <a:off x="838200" y="1193075"/>
            <a:ext cx="10515600" cy="647609"/>
          </a:xfrm>
        </p:spPr>
        <p:txBody>
          <a:bodyPr/>
          <a:lstStyle/>
          <a:p>
            <a:pPr marL="0" indent="0">
              <a:buNone/>
            </a:pPr>
            <a:r>
              <a:rPr lang="it-IT" b="1" dirty="0" err="1">
                <a:solidFill>
                  <a:schemeClr val="accent1"/>
                </a:solidFill>
              </a:rPr>
              <a:t>QuestionManager</a:t>
            </a:r>
            <a:r>
              <a:rPr lang="it-IT" b="1" dirty="0"/>
              <a:t> </a:t>
            </a:r>
            <a:r>
              <a:rPr lang="it-IT" b="1" dirty="0" smtClean="0"/>
              <a:t> </a:t>
            </a:r>
            <a:endParaRPr lang="it-IT" dirty="0">
              <a:solidFill>
                <a:schemeClr val="accent1"/>
              </a:solidFill>
            </a:endParaRPr>
          </a:p>
        </p:txBody>
      </p:sp>
      <p:pic>
        <p:nvPicPr>
          <p:cNvPr id="5" name="Immagine 4"/>
          <p:cNvPicPr/>
          <p:nvPr/>
        </p:nvPicPr>
        <p:blipFill>
          <a:blip r:embed="rId2">
            <a:extLst>
              <a:ext uri="{28A0092B-C50C-407E-A947-70E740481C1C}">
                <a14:useLocalDpi xmlns:a14="http://schemas.microsoft.com/office/drawing/2010/main" val="0"/>
              </a:ext>
            </a:extLst>
          </a:blip>
          <a:stretch>
            <a:fillRect/>
          </a:stretch>
        </p:blipFill>
        <p:spPr>
          <a:xfrm>
            <a:off x="838200" y="1840684"/>
            <a:ext cx="5989320" cy="4702629"/>
          </a:xfrm>
          <a:prstGeom prst="rect">
            <a:avLst/>
          </a:prstGeom>
        </p:spPr>
      </p:pic>
    </p:spTree>
    <p:extLst>
      <p:ext uri="{BB962C8B-B14F-4D97-AF65-F5344CB8AC3E}">
        <p14:creationId xmlns:p14="http://schemas.microsoft.com/office/powerpoint/2010/main" val="131525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296394539"/>
              </p:ext>
            </p:extLst>
          </p:nvPr>
        </p:nvGraphicFramePr>
        <p:xfrm>
          <a:off x="838200" y="1825623"/>
          <a:ext cx="10515600" cy="3240088"/>
        </p:xfrm>
        <a:graphic>
          <a:graphicData uri="http://schemas.openxmlformats.org/drawingml/2006/table">
            <a:tbl>
              <a:tblPr firstRow="1" bandRow="1">
                <a:tableStyleId>{5C22544A-7EE6-4342-B048-85BDC9FD1C3A}</a:tableStyleId>
              </a:tblPr>
              <a:tblGrid>
                <a:gridCol w="5257800"/>
                <a:gridCol w="5257800"/>
              </a:tblGrid>
              <a:tr h="781844">
                <a:tc gridSpan="2">
                  <a:txBody>
                    <a:bodyPr/>
                    <a:lstStyle/>
                    <a:p>
                      <a:pPr algn="ctr"/>
                      <a:r>
                        <a:rPr lang="it-IT" sz="4800" dirty="0" smtClean="0"/>
                        <a:t>PARTECIPANTI</a:t>
                      </a:r>
                      <a:endParaRPr lang="it-IT" sz="4800" dirty="0"/>
                    </a:p>
                  </a:txBody>
                  <a:tcPr/>
                </a:tc>
                <a:tc hMerge="1">
                  <a:txBody>
                    <a:bodyPr/>
                    <a:lstStyle/>
                    <a:p>
                      <a:endParaRPr lang="it-IT" dirty="0"/>
                    </a:p>
                  </a:txBody>
                  <a:tcPr/>
                </a:tc>
              </a:tr>
              <a:tr h="7818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3200" b="1" kern="1200" dirty="0" smtClean="0">
                          <a:solidFill>
                            <a:schemeClr val="dk1"/>
                          </a:solidFill>
                          <a:effectLst/>
                          <a:latin typeface="+mn-lt"/>
                          <a:ea typeface="+mn-ea"/>
                          <a:cs typeface="+mn-cs"/>
                        </a:rPr>
                        <a:t>Crescenzo Manzone</a:t>
                      </a:r>
                      <a:endParaRPr lang="it-IT" sz="3200" kern="1200" dirty="0" smtClean="0">
                        <a:solidFill>
                          <a:schemeClr val="dk1"/>
                        </a:solidFill>
                        <a:effectLst/>
                        <a:latin typeface="+mn-lt"/>
                        <a:ea typeface="+mn-ea"/>
                        <a:cs typeface="+mn-cs"/>
                      </a:endParaRPr>
                    </a:p>
                    <a:p>
                      <a:endParaRPr lang="it-IT"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3200" dirty="0" smtClean="0"/>
                        <a:t>MAT:</a:t>
                      </a:r>
                    </a:p>
                    <a:p>
                      <a:endParaRPr lang="it-IT" dirty="0"/>
                    </a:p>
                  </a:txBody>
                  <a:tcPr/>
                </a:tc>
              </a:tr>
              <a:tr h="781844">
                <a:tc>
                  <a:txBody>
                    <a:bodyPr/>
                    <a:lstStyle/>
                    <a:p>
                      <a:r>
                        <a:rPr lang="it-IT" sz="3200" b="1" kern="1200" dirty="0" smtClean="0">
                          <a:solidFill>
                            <a:schemeClr val="dk1"/>
                          </a:solidFill>
                          <a:effectLst/>
                          <a:latin typeface="+mn-lt"/>
                          <a:ea typeface="+mn-ea"/>
                          <a:cs typeface="+mn-cs"/>
                        </a:rPr>
                        <a:t>Franco Nicola Fernando</a:t>
                      </a:r>
                      <a:endParaRPr lang="it-IT" sz="3200" dirty="0"/>
                    </a:p>
                  </a:txBody>
                  <a:tcPr/>
                </a:tc>
                <a:tc>
                  <a:txBody>
                    <a:bodyPr/>
                    <a:lstStyle/>
                    <a:p>
                      <a:r>
                        <a:rPr lang="it-IT" sz="3200" dirty="0" smtClean="0"/>
                        <a:t>MAT:</a:t>
                      </a:r>
                      <a:endParaRPr lang="it-IT" sz="3200" dirty="0"/>
                    </a:p>
                  </a:txBody>
                  <a:tcPr/>
                </a:tc>
              </a:tr>
              <a:tr h="781844">
                <a:tc>
                  <a:txBody>
                    <a:bodyPr/>
                    <a:lstStyle/>
                    <a:p>
                      <a:r>
                        <a:rPr lang="it-IT" sz="3200" b="1" kern="1200" dirty="0" smtClean="0">
                          <a:solidFill>
                            <a:schemeClr val="dk1"/>
                          </a:solidFill>
                          <a:effectLst/>
                          <a:latin typeface="+mn-lt"/>
                          <a:ea typeface="+mn-ea"/>
                          <a:cs typeface="+mn-cs"/>
                        </a:rPr>
                        <a:t>Giovanni Battista Mercurio </a:t>
                      </a:r>
                      <a:endParaRPr lang="it-IT" sz="3200" dirty="0"/>
                    </a:p>
                  </a:txBody>
                  <a:tcPr/>
                </a:tc>
                <a:tc>
                  <a:txBody>
                    <a:bodyPr/>
                    <a:lstStyle/>
                    <a:p>
                      <a:r>
                        <a:rPr lang="it-IT" sz="3200" dirty="0" smtClean="0"/>
                        <a:t>MAT:</a:t>
                      </a:r>
                      <a:endParaRPr lang="it-IT" sz="3200" dirty="0"/>
                    </a:p>
                  </a:txBody>
                  <a:tcPr/>
                </a:tc>
              </a:tr>
            </a:tbl>
          </a:graphicData>
        </a:graphic>
      </p:graphicFrame>
    </p:spTree>
    <p:extLst>
      <p:ext uri="{BB962C8B-B14F-4D97-AF65-F5344CB8AC3E}">
        <p14:creationId xmlns:p14="http://schemas.microsoft.com/office/powerpoint/2010/main" val="168426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25789"/>
            <a:ext cx="10515600" cy="967286"/>
          </a:xfrm>
        </p:spPr>
        <p:txBody>
          <a:bodyPr/>
          <a:lstStyle/>
          <a:p>
            <a:pPr algn="ctr"/>
            <a:r>
              <a:rPr lang="it-IT" b="1" dirty="0">
                <a:solidFill>
                  <a:schemeClr val="accent1"/>
                </a:solidFill>
              </a:rPr>
              <a:t>Mockups</a:t>
            </a:r>
          </a:p>
        </p:txBody>
      </p:sp>
      <p:sp>
        <p:nvSpPr>
          <p:cNvPr id="3" name="Segnaposto contenuto 2"/>
          <p:cNvSpPr>
            <a:spLocks noGrp="1"/>
          </p:cNvSpPr>
          <p:nvPr>
            <p:ph idx="1"/>
          </p:nvPr>
        </p:nvSpPr>
        <p:spPr>
          <a:xfrm>
            <a:off x="838200" y="1193075"/>
            <a:ext cx="10515600" cy="647609"/>
          </a:xfrm>
        </p:spPr>
        <p:txBody>
          <a:bodyPr>
            <a:normAutofit fontScale="70000" lnSpcReduction="20000"/>
          </a:bodyPr>
          <a:lstStyle/>
          <a:p>
            <a:pPr marL="0" indent="0">
              <a:buNone/>
            </a:pPr>
            <a:r>
              <a:rPr lang="it-IT" b="1" dirty="0">
                <a:solidFill>
                  <a:schemeClr val="accent1"/>
                </a:solidFill>
              </a:rPr>
              <a:t>Registrazione corretta[MK1]</a:t>
            </a:r>
          </a:p>
          <a:p>
            <a:pPr marL="0" indent="0">
              <a:buNone/>
            </a:pPr>
            <a:r>
              <a:rPr lang="it-IT" dirty="0" smtClean="0">
                <a:solidFill>
                  <a:schemeClr val="accent1"/>
                </a:solidFill>
              </a:rPr>
              <a:t> </a:t>
            </a:r>
            <a:r>
              <a:rPr lang="it-IT" b="1" dirty="0" smtClean="0">
                <a:solidFill>
                  <a:schemeClr val="accent1"/>
                </a:solidFill>
              </a:rPr>
              <a:t> </a:t>
            </a:r>
            <a:endParaRPr lang="it-IT" dirty="0">
              <a:solidFill>
                <a:schemeClr val="accent1"/>
              </a:solidFill>
            </a:endParaRPr>
          </a:p>
        </p:txBody>
      </p:sp>
      <p:pic>
        <p:nvPicPr>
          <p:cNvPr id="6" name="Immagine 5" descr="mk0 (1)"/>
          <p:cNvPicPr/>
          <p:nvPr/>
        </p:nvPicPr>
        <p:blipFill>
          <a:blip r:embed="rId2">
            <a:extLst>
              <a:ext uri="{28A0092B-C50C-407E-A947-70E740481C1C}">
                <a14:useLocalDpi xmlns:a14="http://schemas.microsoft.com/office/drawing/2010/main" val="0"/>
              </a:ext>
            </a:extLst>
          </a:blip>
          <a:srcRect/>
          <a:stretch>
            <a:fillRect/>
          </a:stretch>
        </p:blipFill>
        <p:spPr bwMode="auto">
          <a:xfrm>
            <a:off x="5186771" y="2412136"/>
            <a:ext cx="2084886" cy="3840618"/>
          </a:xfrm>
          <a:prstGeom prst="rect">
            <a:avLst/>
          </a:prstGeom>
          <a:noFill/>
          <a:ln>
            <a:noFill/>
          </a:ln>
        </p:spPr>
      </p:pic>
    </p:spTree>
    <p:extLst>
      <p:ext uri="{BB962C8B-B14F-4D97-AF65-F5344CB8AC3E}">
        <p14:creationId xmlns:p14="http://schemas.microsoft.com/office/powerpoint/2010/main" val="1921936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25789"/>
            <a:ext cx="10515600" cy="967286"/>
          </a:xfrm>
        </p:spPr>
        <p:txBody>
          <a:bodyPr/>
          <a:lstStyle/>
          <a:p>
            <a:pPr algn="ctr"/>
            <a:r>
              <a:rPr lang="it-IT" b="1" dirty="0">
                <a:solidFill>
                  <a:schemeClr val="accent1"/>
                </a:solidFill>
              </a:rPr>
              <a:t>Mockups</a:t>
            </a:r>
          </a:p>
        </p:txBody>
      </p:sp>
      <p:sp>
        <p:nvSpPr>
          <p:cNvPr id="3" name="Segnaposto contenuto 2"/>
          <p:cNvSpPr>
            <a:spLocks noGrp="1"/>
          </p:cNvSpPr>
          <p:nvPr>
            <p:ph idx="1"/>
          </p:nvPr>
        </p:nvSpPr>
        <p:spPr>
          <a:xfrm>
            <a:off x="838200" y="1193075"/>
            <a:ext cx="10515600" cy="647609"/>
          </a:xfrm>
        </p:spPr>
        <p:txBody>
          <a:bodyPr>
            <a:normAutofit/>
          </a:bodyPr>
          <a:lstStyle/>
          <a:p>
            <a:pPr marL="0" indent="0">
              <a:buNone/>
            </a:pPr>
            <a:r>
              <a:rPr lang="it-IT" sz="2000" b="1" dirty="0">
                <a:solidFill>
                  <a:schemeClr val="accent1"/>
                </a:solidFill>
              </a:rPr>
              <a:t>Schermata principale[MK10]</a:t>
            </a:r>
            <a:r>
              <a:rPr lang="it-IT" sz="2000" b="1" dirty="0" smtClean="0">
                <a:solidFill>
                  <a:schemeClr val="accent1"/>
                </a:solidFill>
              </a:rPr>
              <a:t> </a:t>
            </a:r>
            <a:endParaRPr lang="it-IT" sz="2000" dirty="0">
              <a:solidFill>
                <a:schemeClr val="accent1"/>
              </a:solidFill>
            </a:endParaRPr>
          </a:p>
        </p:txBody>
      </p:sp>
      <p:pic>
        <p:nvPicPr>
          <p:cNvPr id="6" name="Immagine 5"/>
          <p:cNvPicPr/>
          <p:nvPr/>
        </p:nvPicPr>
        <p:blipFill>
          <a:blip r:embed="rId2" cstate="print">
            <a:extLst>
              <a:ext uri="{28A0092B-C50C-407E-A947-70E740481C1C}">
                <a14:useLocalDpi xmlns:a14="http://schemas.microsoft.com/office/drawing/2010/main" val="0"/>
              </a:ext>
            </a:extLst>
          </a:blip>
          <a:stretch>
            <a:fillRect/>
          </a:stretch>
        </p:blipFill>
        <p:spPr>
          <a:xfrm>
            <a:off x="5092427" y="2240643"/>
            <a:ext cx="1728470" cy="3561080"/>
          </a:xfrm>
          <a:prstGeom prst="rect">
            <a:avLst/>
          </a:prstGeom>
        </p:spPr>
      </p:pic>
    </p:spTree>
    <p:extLst>
      <p:ext uri="{BB962C8B-B14F-4D97-AF65-F5344CB8AC3E}">
        <p14:creationId xmlns:p14="http://schemas.microsoft.com/office/powerpoint/2010/main" val="2401748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25789"/>
            <a:ext cx="10515600" cy="967286"/>
          </a:xfrm>
        </p:spPr>
        <p:txBody>
          <a:bodyPr/>
          <a:lstStyle/>
          <a:p>
            <a:pPr algn="ctr"/>
            <a:r>
              <a:rPr lang="it-IT" b="1" dirty="0">
                <a:solidFill>
                  <a:schemeClr val="accent1"/>
                </a:solidFill>
              </a:rPr>
              <a:t>Mockups</a:t>
            </a:r>
          </a:p>
        </p:txBody>
      </p:sp>
      <p:sp>
        <p:nvSpPr>
          <p:cNvPr id="3" name="Segnaposto contenuto 2"/>
          <p:cNvSpPr>
            <a:spLocks noGrp="1"/>
          </p:cNvSpPr>
          <p:nvPr>
            <p:ph idx="1"/>
          </p:nvPr>
        </p:nvSpPr>
        <p:spPr>
          <a:xfrm>
            <a:off x="838200" y="1193075"/>
            <a:ext cx="10515600" cy="647609"/>
          </a:xfrm>
        </p:spPr>
        <p:txBody>
          <a:bodyPr>
            <a:normAutofit/>
          </a:bodyPr>
          <a:lstStyle/>
          <a:p>
            <a:pPr marL="0" indent="0">
              <a:buNone/>
            </a:pPr>
            <a:r>
              <a:rPr lang="it-IT" sz="2000" b="1" dirty="0">
                <a:solidFill>
                  <a:schemeClr val="accent1"/>
                </a:solidFill>
              </a:rPr>
              <a:t>Schermata KNOWLEDGE[MK11]</a:t>
            </a:r>
            <a:endParaRPr lang="it-IT" sz="2000" dirty="0">
              <a:solidFill>
                <a:schemeClr val="accent1"/>
              </a:solidFill>
            </a:endParaRPr>
          </a:p>
        </p:txBody>
      </p:sp>
      <p:pic>
        <p:nvPicPr>
          <p:cNvPr id="5" name="Immagine 4"/>
          <p:cNvPicPr/>
          <p:nvPr/>
        </p:nvPicPr>
        <p:blipFill>
          <a:blip r:embed="rId2" cstate="print">
            <a:extLst>
              <a:ext uri="{28A0092B-C50C-407E-A947-70E740481C1C}">
                <a14:useLocalDpi xmlns:a14="http://schemas.microsoft.com/office/drawing/2010/main" val="0"/>
              </a:ext>
            </a:extLst>
          </a:blip>
          <a:stretch>
            <a:fillRect/>
          </a:stretch>
        </p:blipFill>
        <p:spPr>
          <a:xfrm>
            <a:off x="5232082" y="2570389"/>
            <a:ext cx="1727835" cy="3493770"/>
          </a:xfrm>
          <a:prstGeom prst="rect">
            <a:avLst/>
          </a:prstGeom>
        </p:spPr>
      </p:pic>
    </p:spTree>
    <p:extLst>
      <p:ext uri="{BB962C8B-B14F-4D97-AF65-F5344CB8AC3E}">
        <p14:creationId xmlns:p14="http://schemas.microsoft.com/office/powerpoint/2010/main" val="3969018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25789"/>
            <a:ext cx="10515600" cy="967286"/>
          </a:xfrm>
        </p:spPr>
        <p:txBody>
          <a:bodyPr/>
          <a:lstStyle/>
          <a:p>
            <a:pPr algn="ctr"/>
            <a:r>
              <a:rPr lang="it-IT" b="1" dirty="0">
                <a:solidFill>
                  <a:schemeClr val="accent1"/>
                </a:solidFill>
              </a:rPr>
              <a:t>Mockups</a:t>
            </a:r>
          </a:p>
        </p:txBody>
      </p:sp>
      <p:sp>
        <p:nvSpPr>
          <p:cNvPr id="3" name="Segnaposto contenuto 2"/>
          <p:cNvSpPr>
            <a:spLocks noGrp="1"/>
          </p:cNvSpPr>
          <p:nvPr>
            <p:ph idx="1"/>
          </p:nvPr>
        </p:nvSpPr>
        <p:spPr>
          <a:xfrm>
            <a:off x="838200" y="1193075"/>
            <a:ext cx="10515600" cy="647609"/>
          </a:xfrm>
        </p:spPr>
        <p:txBody>
          <a:bodyPr>
            <a:normAutofit fontScale="70000" lnSpcReduction="20000"/>
          </a:bodyPr>
          <a:lstStyle/>
          <a:p>
            <a:pPr marL="0" indent="0">
              <a:buNone/>
            </a:pPr>
            <a:r>
              <a:rPr lang="it-IT" b="1" dirty="0">
                <a:solidFill>
                  <a:schemeClr val="accent1"/>
                </a:solidFill>
              </a:rPr>
              <a:t>Risposta domanda[MK7]</a:t>
            </a:r>
          </a:p>
          <a:p>
            <a:pPr marL="0" indent="0">
              <a:buNone/>
            </a:pPr>
            <a:r>
              <a:rPr lang="it-IT" b="1" dirty="0" smtClean="0">
                <a:solidFill>
                  <a:schemeClr val="accent1"/>
                </a:solidFill>
              </a:rPr>
              <a:t> </a:t>
            </a:r>
            <a:endParaRPr lang="it-IT" dirty="0">
              <a:solidFill>
                <a:schemeClr val="accent1"/>
              </a:solidFill>
            </a:endParaRPr>
          </a:p>
        </p:txBody>
      </p:sp>
      <p:pic>
        <p:nvPicPr>
          <p:cNvPr id="5" name="Immagine 4"/>
          <p:cNvPicPr/>
          <p:nvPr/>
        </p:nvPicPr>
        <p:blipFill>
          <a:blip r:embed="rId2" cstate="print">
            <a:extLst>
              <a:ext uri="{28A0092B-C50C-407E-A947-70E740481C1C}">
                <a14:useLocalDpi xmlns:a14="http://schemas.microsoft.com/office/drawing/2010/main" val="0"/>
              </a:ext>
            </a:extLst>
          </a:blip>
          <a:stretch>
            <a:fillRect/>
          </a:stretch>
        </p:blipFill>
        <p:spPr>
          <a:xfrm>
            <a:off x="5047842" y="2431324"/>
            <a:ext cx="1800225" cy="3649980"/>
          </a:xfrm>
          <a:prstGeom prst="rect">
            <a:avLst/>
          </a:prstGeom>
        </p:spPr>
      </p:pic>
    </p:spTree>
    <p:extLst>
      <p:ext uri="{BB962C8B-B14F-4D97-AF65-F5344CB8AC3E}">
        <p14:creationId xmlns:p14="http://schemas.microsoft.com/office/powerpoint/2010/main" val="1068272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25789"/>
            <a:ext cx="10515600" cy="967286"/>
          </a:xfrm>
        </p:spPr>
        <p:txBody>
          <a:bodyPr/>
          <a:lstStyle/>
          <a:p>
            <a:pPr algn="ctr"/>
            <a:r>
              <a:rPr lang="it-IT" b="1" dirty="0">
                <a:solidFill>
                  <a:schemeClr val="accent1"/>
                </a:solidFill>
              </a:rPr>
              <a:t>Mockups</a:t>
            </a:r>
          </a:p>
        </p:txBody>
      </p:sp>
      <p:sp>
        <p:nvSpPr>
          <p:cNvPr id="3" name="Segnaposto contenuto 2"/>
          <p:cNvSpPr>
            <a:spLocks noGrp="1"/>
          </p:cNvSpPr>
          <p:nvPr>
            <p:ph idx="1"/>
          </p:nvPr>
        </p:nvSpPr>
        <p:spPr>
          <a:xfrm>
            <a:off x="838200" y="1193075"/>
            <a:ext cx="10515600" cy="647609"/>
          </a:xfrm>
        </p:spPr>
        <p:txBody>
          <a:bodyPr>
            <a:normAutofit fontScale="70000" lnSpcReduction="20000"/>
          </a:bodyPr>
          <a:lstStyle/>
          <a:p>
            <a:pPr marL="0" indent="0">
              <a:buNone/>
            </a:pPr>
            <a:r>
              <a:rPr lang="it-IT" b="1" dirty="0">
                <a:solidFill>
                  <a:schemeClr val="accent1"/>
                </a:solidFill>
              </a:rPr>
              <a:t>Scelta modalità[MK12]</a:t>
            </a:r>
          </a:p>
          <a:p>
            <a:pPr marL="0" indent="0">
              <a:buNone/>
            </a:pPr>
            <a:r>
              <a:rPr lang="it-IT" b="1" dirty="0" smtClean="0">
                <a:solidFill>
                  <a:schemeClr val="accent1"/>
                </a:solidFill>
              </a:rPr>
              <a:t> </a:t>
            </a:r>
            <a:endParaRPr lang="it-IT" dirty="0">
              <a:solidFill>
                <a:schemeClr val="accent1"/>
              </a:solidFill>
            </a:endParaRPr>
          </a:p>
        </p:txBody>
      </p:sp>
      <p:pic>
        <p:nvPicPr>
          <p:cNvPr id="6" name="Immagine 5"/>
          <p:cNvPicPr/>
          <p:nvPr/>
        </p:nvPicPr>
        <p:blipFill>
          <a:blip r:embed="rId2" cstate="print">
            <a:extLst>
              <a:ext uri="{28A0092B-C50C-407E-A947-70E740481C1C}">
                <a14:useLocalDpi xmlns:a14="http://schemas.microsoft.com/office/drawing/2010/main" val="0"/>
              </a:ext>
            </a:extLst>
          </a:blip>
          <a:stretch>
            <a:fillRect/>
          </a:stretch>
        </p:blipFill>
        <p:spPr>
          <a:xfrm>
            <a:off x="5267325" y="2701970"/>
            <a:ext cx="1657350" cy="3369945"/>
          </a:xfrm>
          <a:prstGeom prst="rect">
            <a:avLst/>
          </a:prstGeom>
        </p:spPr>
      </p:pic>
    </p:spTree>
    <p:extLst>
      <p:ext uri="{BB962C8B-B14F-4D97-AF65-F5344CB8AC3E}">
        <p14:creationId xmlns:p14="http://schemas.microsoft.com/office/powerpoint/2010/main" val="3626439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25789"/>
            <a:ext cx="10515600" cy="967286"/>
          </a:xfrm>
        </p:spPr>
        <p:txBody>
          <a:bodyPr/>
          <a:lstStyle/>
          <a:p>
            <a:pPr algn="ctr"/>
            <a:r>
              <a:rPr lang="it-IT" b="1" dirty="0" smtClean="0">
                <a:solidFill>
                  <a:schemeClr val="accent1"/>
                </a:solidFill>
              </a:rPr>
              <a:t>Architettura Software Proposta </a:t>
            </a:r>
            <a:endParaRPr lang="it-IT" b="1" dirty="0">
              <a:solidFill>
                <a:schemeClr val="accent1"/>
              </a:solidFill>
            </a:endParaRPr>
          </a:p>
        </p:txBody>
      </p:sp>
      <p:sp>
        <p:nvSpPr>
          <p:cNvPr id="3" name="Segnaposto contenuto 2"/>
          <p:cNvSpPr>
            <a:spLocks noGrp="1"/>
          </p:cNvSpPr>
          <p:nvPr>
            <p:ph idx="1"/>
          </p:nvPr>
        </p:nvSpPr>
        <p:spPr>
          <a:xfrm>
            <a:off x="838200" y="1193075"/>
            <a:ext cx="10515600" cy="2926079"/>
          </a:xfrm>
        </p:spPr>
        <p:txBody>
          <a:bodyPr>
            <a:normAutofit/>
          </a:bodyPr>
          <a:lstStyle/>
          <a:p>
            <a:pPr marL="0" indent="0">
              <a:buNone/>
            </a:pPr>
            <a:r>
              <a:rPr lang="it-IT" sz="1400" dirty="0"/>
              <a:t>Il pattern architetturale scelto è MVC (Model, </a:t>
            </a:r>
            <a:r>
              <a:rPr lang="it-IT" sz="1400" dirty="0" err="1"/>
              <a:t>View</a:t>
            </a:r>
            <a:r>
              <a:rPr lang="it-IT" sz="1400" dirty="0"/>
              <a:t>, Control</a:t>
            </a:r>
            <a:r>
              <a:rPr lang="it-IT" sz="1400" dirty="0" smtClean="0"/>
              <a:t>).</a:t>
            </a:r>
          </a:p>
          <a:p>
            <a:r>
              <a:rPr lang="it-IT" sz="1400" b="1" dirty="0"/>
              <a:t>Model: </a:t>
            </a:r>
            <a:r>
              <a:rPr lang="it-IT" sz="1400" dirty="0"/>
              <a:t>contiene i le classi DAO con i rispettivi </a:t>
            </a:r>
            <a:r>
              <a:rPr lang="it-IT" sz="1400" dirty="0" err="1"/>
              <a:t>getters</a:t>
            </a:r>
            <a:r>
              <a:rPr lang="it-IT" sz="1400" dirty="0"/>
              <a:t> e </a:t>
            </a:r>
            <a:r>
              <a:rPr lang="it-IT" sz="1400" dirty="0" err="1"/>
              <a:t>setters</a:t>
            </a:r>
            <a:r>
              <a:rPr lang="it-IT" sz="1400" dirty="0"/>
              <a:t>.</a:t>
            </a:r>
          </a:p>
          <a:p>
            <a:r>
              <a:rPr lang="it-IT" sz="1400" b="1" dirty="0" err="1"/>
              <a:t>View</a:t>
            </a:r>
            <a:r>
              <a:rPr lang="it-IT" sz="1400" b="1" dirty="0"/>
              <a:t>: </a:t>
            </a:r>
            <a:r>
              <a:rPr lang="it-IT" sz="1400" dirty="0"/>
              <a:t>si occupa di visualizzare i dati all’Utente e gestisce l’interazione fra quest’ultimo e l’infrastruttura</a:t>
            </a:r>
          </a:p>
          <a:p>
            <a:r>
              <a:rPr lang="it-IT" sz="1400" dirty="0"/>
              <a:t>sottostante.</a:t>
            </a:r>
          </a:p>
          <a:p>
            <a:r>
              <a:rPr lang="it-IT" sz="1400" b="1" dirty="0"/>
              <a:t>Controller: </a:t>
            </a:r>
            <a:r>
              <a:rPr lang="it-IT" sz="1400" dirty="0"/>
              <a:t>riceve i comandi dell’Utente attraverso il </a:t>
            </a:r>
            <a:r>
              <a:rPr lang="it-IT" sz="1400" dirty="0" err="1"/>
              <a:t>View</a:t>
            </a:r>
            <a:r>
              <a:rPr lang="it-IT" sz="1400" dirty="0"/>
              <a:t> e reagisce eseguendo delle operazioni che possono interessare il Model e che portano generalmente ad un cambiamento di stato del </a:t>
            </a:r>
            <a:r>
              <a:rPr lang="it-IT" sz="1400" dirty="0" err="1"/>
              <a:t>View</a:t>
            </a:r>
            <a:r>
              <a:rPr lang="it-IT" sz="1400" dirty="0"/>
              <a:t>.</a:t>
            </a:r>
            <a:endParaRPr lang="it-IT" sz="1400" b="1" dirty="0">
              <a:solidFill>
                <a:schemeClr val="accent1"/>
              </a:solidFill>
            </a:endParaRPr>
          </a:p>
        </p:txBody>
      </p:sp>
      <p:pic>
        <p:nvPicPr>
          <p:cNvPr id="5" name="image3.jpeg"/>
          <p:cNvPicPr/>
          <p:nvPr/>
        </p:nvPicPr>
        <p:blipFill>
          <a:blip r:embed="rId2">
            <a:extLst>
              <a:ext uri="{28A0092B-C50C-407E-A947-70E740481C1C}">
                <a14:useLocalDpi xmlns:a14="http://schemas.microsoft.com/office/drawing/2010/main" val="0"/>
              </a:ext>
            </a:extLst>
          </a:blip>
          <a:stretch>
            <a:fillRect/>
          </a:stretch>
        </p:blipFill>
        <p:spPr>
          <a:xfrm>
            <a:off x="3722370" y="3613649"/>
            <a:ext cx="4381500" cy="2295525"/>
          </a:xfrm>
          <a:prstGeom prst="rect">
            <a:avLst/>
          </a:prstGeom>
        </p:spPr>
      </p:pic>
    </p:spTree>
    <p:extLst>
      <p:ext uri="{BB962C8B-B14F-4D97-AF65-F5344CB8AC3E}">
        <p14:creationId xmlns:p14="http://schemas.microsoft.com/office/powerpoint/2010/main" val="3191461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25789"/>
            <a:ext cx="10515600" cy="967286"/>
          </a:xfrm>
        </p:spPr>
        <p:txBody>
          <a:bodyPr/>
          <a:lstStyle/>
          <a:p>
            <a:pPr algn="ctr"/>
            <a:r>
              <a:rPr lang="it-IT" b="1" dirty="0" smtClean="0">
                <a:solidFill>
                  <a:schemeClr val="accent1"/>
                </a:solidFill>
              </a:rPr>
              <a:t>Architettura Software Proposta </a:t>
            </a:r>
            <a:endParaRPr lang="it-IT" b="1" dirty="0">
              <a:solidFill>
                <a:schemeClr val="accent1"/>
              </a:solidFill>
            </a:endParaRPr>
          </a:p>
        </p:txBody>
      </p:sp>
      <p:sp>
        <p:nvSpPr>
          <p:cNvPr id="3" name="Segnaposto contenuto 2"/>
          <p:cNvSpPr>
            <a:spLocks noGrp="1"/>
          </p:cNvSpPr>
          <p:nvPr>
            <p:ph idx="1"/>
          </p:nvPr>
        </p:nvSpPr>
        <p:spPr>
          <a:xfrm>
            <a:off x="838200" y="1193075"/>
            <a:ext cx="6233160" cy="5190308"/>
          </a:xfrm>
        </p:spPr>
        <p:txBody>
          <a:bodyPr>
            <a:normAutofit/>
          </a:bodyPr>
          <a:lstStyle/>
          <a:p>
            <a:pPr marL="0" indent="0">
              <a:buNone/>
            </a:pPr>
            <a:r>
              <a:rPr lang="it-IT" sz="1400" dirty="0"/>
              <a:t>Il Sistema è stato diviso in quattro sottosistemi principali</a:t>
            </a:r>
            <a:r>
              <a:rPr lang="it-IT" sz="1400" dirty="0" smtClean="0"/>
              <a:t>:</a:t>
            </a:r>
            <a:endParaRPr lang="it-IT" sz="1400" dirty="0"/>
          </a:p>
          <a:p>
            <a:pPr lvl="0"/>
            <a:r>
              <a:rPr lang="it-IT" sz="1400" b="1" dirty="0"/>
              <a:t>Gestione Account</a:t>
            </a:r>
            <a:endParaRPr lang="it-IT" sz="1400" dirty="0"/>
          </a:p>
          <a:p>
            <a:pPr marL="0" indent="0">
              <a:buNone/>
            </a:pPr>
            <a:r>
              <a:rPr lang="it-IT" sz="1400" dirty="0"/>
              <a:t>Il Sottosistema </a:t>
            </a:r>
            <a:r>
              <a:rPr lang="it-IT" sz="1400" b="1" i="1" dirty="0"/>
              <a:t>Gestione Account </a:t>
            </a:r>
            <a:r>
              <a:rPr lang="it-IT" sz="1400" dirty="0"/>
              <a:t>gestisce l’autenticazione dell’Utente, in particolare le funzioni di Login, </a:t>
            </a:r>
            <a:r>
              <a:rPr lang="it-IT" sz="1400" dirty="0" err="1"/>
              <a:t>Logout</a:t>
            </a:r>
            <a:r>
              <a:rPr lang="it-IT" sz="1400" dirty="0"/>
              <a:t>, Recupero Password e Registrazione. L’utente può accedere alla sua area personale e visualizzare i suoi dati, in particolare: nickname, nome, cognome, email, foto. L’utente inoltre può accedere alla sua area KNOWLEDGE che gli permette di visualizzare i dati relativi alle domande risposte nel corso delle sue partite. Inoltre l’</a:t>
            </a:r>
            <a:r>
              <a:rPr lang="it-IT" sz="1400" dirty="0" err="1"/>
              <a:t>UserManager</a:t>
            </a:r>
            <a:r>
              <a:rPr lang="it-IT" sz="1400" dirty="0"/>
              <a:t> può sospendere o eliminare utenti accedendo alla sua area gestionale.</a:t>
            </a:r>
          </a:p>
          <a:p>
            <a:pPr lvl="0"/>
            <a:r>
              <a:rPr lang="it-IT" sz="1400" b="1" dirty="0"/>
              <a:t>Gestione Domande</a:t>
            </a:r>
            <a:endParaRPr lang="it-IT" sz="1400" dirty="0"/>
          </a:p>
          <a:p>
            <a:pPr marL="0" indent="0">
              <a:buNone/>
            </a:pPr>
            <a:r>
              <a:rPr lang="it-IT" sz="1400" dirty="0"/>
              <a:t>Il Sottosistema </a:t>
            </a:r>
            <a:r>
              <a:rPr lang="it-IT" sz="1400" b="1" i="1" dirty="0"/>
              <a:t>Gestione Domande </a:t>
            </a:r>
            <a:r>
              <a:rPr lang="it-IT" sz="1400" dirty="0"/>
              <a:t>gestisce l’elenco di domande, ogni domanda può essere cancellata o modificata accedendo alla relativa categoria dal Question Manager (inserendo testo domanda, difficoltà, risposte (4), risposta esatta). Possono essere aggiunte nuove categorie con un nome univoco</a:t>
            </a:r>
            <a:r>
              <a:rPr lang="it-IT" sz="1400" dirty="0" smtClean="0"/>
              <a:t>.</a:t>
            </a:r>
            <a:endParaRPr lang="it-IT" sz="1400" dirty="0"/>
          </a:p>
          <a:p>
            <a:pPr lvl="0"/>
            <a:r>
              <a:rPr lang="it-IT" sz="1400" b="1" dirty="0"/>
              <a:t>Gestione Partite</a:t>
            </a:r>
            <a:endParaRPr lang="it-IT" sz="1400" dirty="0"/>
          </a:p>
          <a:p>
            <a:pPr marL="0" indent="0">
              <a:buNone/>
            </a:pPr>
            <a:r>
              <a:rPr lang="it-IT" sz="1400" dirty="0"/>
              <a:t>Il Sottosistema </a:t>
            </a:r>
            <a:r>
              <a:rPr lang="it-IT" sz="1400" b="1" i="1" dirty="0"/>
              <a:t>Gestione Partite </a:t>
            </a:r>
            <a:r>
              <a:rPr lang="it-IT" sz="1400" dirty="0"/>
              <a:t>gestisce la creazione di partite da parte degli utenti. Ogni partita si svolge tra due utenti. Ogni partita deve contenere gli identificativi dei due utenti coinvolti, chi ha vinto la partita e la sua modalità (MISC, RESTART, CLASSIC). Inoltre si gestisce la possibilità da parte degli utenti di terminare anticipatamente la partita.</a:t>
            </a:r>
          </a:p>
          <a:p>
            <a:pPr marL="0" indent="0">
              <a:buNone/>
            </a:pPr>
            <a:endParaRPr lang="it-IT" sz="1400" b="1" dirty="0">
              <a:solidFill>
                <a:schemeClr val="accent1"/>
              </a:solidFill>
            </a:endParaRPr>
          </a:p>
        </p:txBody>
      </p:sp>
      <p:pic>
        <p:nvPicPr>
          <p:cNvPr id="6" name="Immagine 5"/>
          <p:cNvPicPr/>
          <p:nvPr/>
        </p:nvPicPr>
        <p:blipFill>
          <a:blip r:embed="rId2">
            <a:extLst>
              <a:ext uri="{28A0092B-C50C-407E-A947-70E740481C1C}">
                <a14:useLocalDpi xmlns:a14="http://schemas.microsoft.com/office/drawing/2010/main" val="0"/>
              </a:ext>
            </a:extLst>
          </a:blip>
          <a:stretch>
            <a:fillRect/>
          </a:stretch>
        </p:blipFill>
        <p:spPr>
          <a:xfrm>
            <a:off x="7951402" y="1079863"/>
            <a:ext cx="3003981" cy="5486400"/>
          </a:xfrm>
          <a:prstGeom prst="rect">
            <a:avLst/>
          </a:prstGeom>
        </p:spPr>
      </p:pic>
    </p:spTree>
    <p:extLst>
      <p:ext uri="{BB962C8B-B14F-4D97-AF65-F5344CB8AC3E}">
        <p14:creationId xmlns:p14="http://schemas.microsoft.com/office/powerpoint/2010/main" val="4202753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25789"/>
            <a:ext cx="10515600" cy="967286"/>
          </a:xfrm>
        </p:spPr>
        <p:txBody>
          <a:bodyPr/>
          <a:lstStyle/>
          <a:p>
            <a:pPr algn="ctr"/>
            <a:r>
              <a:rPr lang="it-IT" b="1" dirty="0" smtClean="0">
                <a:solidFill>
                  <a:schemeClr val="accent1"/>
                </a:solidFill>
              </a:rPr>
              <a:t>Architettura Software Proposta </a:t>
            </a:r>
            <a:endParaRPr lang="it-IT" b="1" dirty="0">
              <a:solidFill>
                <a:schemeClr val="accent1"/>
              </a:solidFill>
            </a:endParaRPr>
          </a:p>
        </p:txBody>
      </p:sp>
      <p:sp>
        <p:nvSpPr>
          <p:cNvPr id="3" name="Segnaposto contenuto 2"/>
          <p:cNvSpPr>
            <a:spLocks noGrp="1"/>
          </p:cNvSpPr>
          <p:nvPr>
            <p:ph idx="1"/>
          </p:nvPr>
        </p:nvSpPr>
        <p:spPr>
          <a:xfrm>
            <a:off x="838200" y="1193075"/>
            <a:ext cx="6233160" cy="5190308"/>
          </a:xfrm>
        </p:spPr>
        <p:txBody>
          <a:bodyPr>
            <a:normAutofit/>
          </a:bodyPr>
          <a:lstStyle/>
          <a:p>
            <a:pPr marL="0" indent="0" algn="ctr">
              <a:buNone/>
            </a:pPr>
            <a:r>
              <a:rPr lang="it-IT" sz="2000" b="1" dirty="0" err="1">
                <a:solidFill>
                  <a:schemeClr val="accent1"/>
                </a:solidFill>
              </a:rPr>
              <a:t>Mapping</a:t>
            </a:r>
            <a:r>
              <a:rPr lang="it-IT" sz="2000" b="1" dirty="0">
                <a:solidFill>
                  <a:schemeClr val="accent1"/>
                </a:solidFill>
              </a:rPr>
              <a:t> </a:t>
            </a:r>
            <a:r>
              <a:rPr lang="it-IT" sz="2000" b="1" dirty="0" smtClean="0">
                <a:solidFill>
                  <a:schemeClr val="accent1"/>
                </a:solidFill>
              </a:rPr>
              <a:t>hardware/software</a:t>
            </a:r>
            <a:endParaRPr lang="it-IT" sz="2000" dirty="0" smtClean="0">
              <a:solidFill>
                <a:schemeClr val="accent1"/>
              </a:solidFill>
            </a:endParaRPr>
          </a:p>
          <a:p>
            <a:r>
              <a:rPr lang="it-IT" sz="1400" dirty="0" smtClean="0"/>
              <a:t>Il </a:t>
            </a:r>
            <a:r>
              <a:rPr lang="it-IT" sz="1400" dirty="0"/>
              <a:t>sistema proposto sarà sviluppato come un’applicazione </a:t>
            </a:r>
            <a:r>
              <a:rPr lang="it-IT" sz="1400" dirty="0" err="1"/>
              <a:t>android</a:t>
            </a:r>
            <a:r>
              <a:rPr lang="it-IT" sz="1400" dirty="0"/>
              <a:t> che si connette a un server remoto per la memorizzazione e il recupero dei dati nel Database. Si utilizza un’architettura client/server dove un server fornisce servizi a più client. Su un dispositivo </a:t>
            </a:r>
            <a:r>
              <a:rPr lang="it-IT" sz="1400" dirty="0" err="1"/>
              <a:t>android</a:t>
            </a:r>
            <a:r>
              <a:rPr lang="it-IT" sz="1400" dirty="0"/>
              <a:t> è eseguita un’applicazione client che consente all’utente di interagire attraverso il livello </a:t>
            </a:r>
            <a:r>
              <a:rPr lang="it-IT" sz="1400" dirty="0" err="1"/>
              <a:t>View</a:t>
            </a:r>
            <a:r>
              <a:rPr lang="it-IT" sz="1400" dirty="0"/>
              <a:t> inviando richieste attraverso il livello Control e Model al server. La comunicazione tra applicazione client </a:t>
            </a:r>
            <a:r>
              <a:rPr lang="it-IT" sz="1400" dirty="0" err="1"/>
              <a:t>android</a:t>
            </a:r>
            <a:r>
              <a:rPr lang="it-IT" sz="1400" dirty="0"/>
              <a:t> e server avviene tramite </a:t>
            </a:r>
            <a:r>
              <a:rPr lang="it-IT" sz="1400" dirty="0" err="1"/>
              <a:t>json</a:t>
            </a:r>
            <a:r>
              <a:rPr lang="it-IT" sz="1400" dirty="0"/>
              <a:t>. Le specifiche hardware e software necessarie per il client sono avere un dispositivo con sistema operativo </a:t>
            </a:r>
            <a:r>
              <a:rPr lang="it-IT" sz="1400" dirty="0" err="1"/>
              <a:t>android</a:t>
            </a:r>
            <a:r>
              <a:rPr lang="it-IT" sz="1400" dirty="0"/>
              <a:t> che può connettersi alla rete. Per la parte server, invece, il client accede a un server </a:t>
            </a:r>
            <a:r>
              <a:rPr lang="it-IT" sz="1400" dirty="0" err="1"/>
              <a:t>firebase</a:t>
            </a:r>
            <a:r>
              <a:rPr lang="it-IT" sz="1400" dirty="0"/>
              <a:t> con un database. Quest’ultimo non è altro che un servizio offerto da Google, quindi la parte server è gestita dal servizio utilizzato. Le specifiche software per il server comprendono un Database </a:t>
            </a:r>
            <a:r>
              <a:rPr lang="it-IT" sz="1400" dirty="0" err="1"/>
              <a:t>noSql</a:t>
            </a:r>
            <a:r>
              <a:rPr lang="it-IT" sz="1400" dirty="0"/>
              <a:t> per la gestione dei dati persistenti.</a:t>
            </a:r>
          </a:p>
          <a:p>
            <a:r>
              <a:rPr lang="it-IT" sz="1400" dirty="0"/>
              <a:t>La struttura hardware/software del sistema è di tipo </a:t>
            </a:r>
            <a:r>
              <a:rPr lang="it-IT" sz="1400" b="1" dirty="0"/>
              <a:t>FAT-CLIENT</a:t>
            </a:r>
            <a:r>
              <a:rPr lang="it-IT" sz="1400" dirty="0"/>
              <a:t>: il client dispone dei meccanismi di visualizzazione dei dati (</a:t>
            </a:r>
            <a:r>
              <a:rPr lang="it-IT" sz="1400" dirty="0" err="1"/>
              <a:t>View</a:t>
            </a:r>
            <a:r>
              <a:rPr lang="it-IT" sz="1400" dirty="0"/>
              <a:t>), le interfacce relative alla logica di business e il modello MVC. Il Server è caratterizzato esclusivamente dal Data </a:t>
            </a:r>
            <a:r>
              <a:rPr lang="it-IT" sz="1400" dirty="0" err="1"/>
              <a:t>store</a:t>
            </a:r>
            <a:r>
              <a:rPr lang="it-IT" sz="1400" dirty="0"/>
              <a:t>, nel caso specifico è un database </a:t>
            </a:r>
            <a:r>
              <a:rPr lang="it-IT" sz="1400" dirty="0" err="1"/>
              <a:t>noSql</a:t>
            </a:r>
            <a:r>
              <a:rPr lang="it-IT" sz="1400" dirty="0"/>
              <a:t> ottenuto come servizio dal </a:t>
            </a:r>
            <a:r>
              <a:rPr lang="it-IT" sz="1400" dirty="0" err="1"/>
              <a:t>cloud</a:t>
            </a:r>
            <a:r>
              <a:rPr lang="it-IT" sz="1400" dirty="0"/>
              <a:t> provider Google al quale accediamo utilizzando le API di </a:t>
            </a:r>
            <a:r>
              <a:rPr lang="it-IT" sz="1400" dirty="0" err="1"/>
              <a:t>Android</a:t>
            </a:r>
            <a:r>
              <a:rPr lang="it-IT" sz="1400" dirty="0"/>
              <a:t>.</a:t>
            </a:r>
          </a:p>
          <a:p>
            <a:pPr marL="0" indent="0">
              <a:buNone/>
            </a:pPr>
            <a:endParaRPr lang="it-IT" sz="1400" b="1" dirty="0">
              <a:solidFill>
                <a:schemeClr val="accent1"/>
              </a:solidFill>
            </a:endParaRPr>
          </a:p>
        </p:txBody>
      </p:sp>
      <p:pic>
        <p:nvPicPr>
          <p:cNvPr id="7" name="Immagine 6"/>
          <p:cNvPicPr/>
          <p:nvPr/>
        </p:nvPicPr>
        <p:blipFill>
          <a:blip r:embed="rId2">
            <a:extLst>
              <a:ext uri="{28A0092B-C50C-407E-A947-70E740481C1C}">
                <a14:useLocalDpi xmlns:a14="http://schemas.microsoft.com/office/drawing/2010/main" val="0"/>
              </a:ext>
            </a:extLst>
          </a:blip>
          <a:stretch>
            <a:fillRect/>
          </a:stretch>
        </p:blipFill>
        <p:spPr>
          <a:xfrm>
            <a:off x="7566795" y="2053454"/>
            <a:ext cx="4391025" cy="3343275"/>
          </a:xfrm>
          <a:prstGeom prst="rect">
            <a:avLst/>
          </a:prstGeom>
        </p:spPr>
      </p:pic>
    </p:spTree>
    <p:extLst>
      <p:ext uri="{BB962C8B-B14F-4D97-AF65-F5344CB8AC3E}">
        <p14:creationId xmlns:p14="http://schemas.microsoft.com/office/powerpoint/2010/main" val="3700914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25789"/>
            <a:ext cx="10515600" cy="967286"/>
          </a:xfrm>
        </p:spPr>
        <p:txBody>
          <a:bodyPr/>
          <a:lstStyle/>
          <a:p>
            <a:pPr algn="ctr"/>
            <a:r>
              <a:rPr lang="it-IT" b="1" dirty="0" smtClean="0">
                <a:solidFill>
                  <a:schemeClr val="accent1"/>
                </a:solidFill>
              </a:rPr>
              <a:t>Packages</a:t>
            </a:r>
            <a:endParaRPr lang="it-IT" b="1" dirty="0">
              <a:solidFill>
                <a:schemeClr val="accent1"/>
              </a:solidFill>
            </a:endParaRPr>
          </a:p>
        </p:txBody>
      </p:sp>
      <p:sp>
        <p:nvSpPr>
          <p:cNvPr id="3" name="Segnaposto contenuto 2"/>
          <p:cNvSpPr>
            <a:spLocks noGrp="1"/>
          </p:cNvSpPr>
          <p:nvPr>
            <p:ph idx="1"/>
          </p:nvPr>
        </p:nvSpPr>
        <p:spPr>
          <a:xfrm>
            <a:off x="838199" y="1193075"/>
            <a:ext cx="10613571" cy="5190308"/>
          </a:xfrm>
        </p:spPr>
        <p:txBody>
          <a:bodyPr>
            <a:normAutofit/>
          </a:bodyPr>
          <a:lstStyle/>
          <a:p>
            <a:pPr marL="0" indent="0">
              <a:buNone/>
            </a:pPr>
            <a:r>
              <a:rPr lang="it-IT" sz="1400" dirty="0"/>
              <a:t>Il sistema viene diviso in 3 </a:t>
            </a:r>
            <a:r>
              <a:rPr lang="it-IT" sz="1400" dirty="0" smtClean="0"/>
              <a:t>package:</a:t>
            </a:r>
            <a:endParaRPr lang="it-IT" sz="1400" b="1" i="1" dirty="0" smtClean="0">
              <a:solidFill>
                <a:schemeClr val="accent1"/>
              </a:solidFill>
            </a:endParaRPr>
          </a:p>
          <a:p>
            <a:pPr marL="0" indent="0">
              <a:buNone/>
            </a:pPr>
            <a:r>
              <a:rPr lang="it-IT" sz="1400" b="1" i="1" dirty="0" smtClean="0">
                <a:solidFill>
                  <a:schemeClr val="accent1"/>
                </a:solidFill>
              </a:rPr>
              <a:t>VIEW</a:t>
            </a:r>
            <a:endParaRPr lang="it-IT" sz="1400" dirty="0">
              <a:solidFill>
                <a:schemeClr val="accent1"/>
              </a:solidFill>
            </a:endParaRPr>
          </a:p>
          <a:p>
            <a:r>
              <a:rPr lang="it-IT" sz="1400" dirty="0"/>
              <a:t>Il package delle </a:t>
            </a:r>
            <a:r>
              <a:rPr lang="it-IT" sz="1400" dirty="0" err="1"/>
              <a:t>view</a:t>
            </a:r>
            <a:r>
              <a:rPr lang="it-IT" sz="1400" dirty="0"/>
              <a:t> all’interno della nostra </a:t>
            </a:r>
            <a:r>
              <a:rPr lang="it-IT" sz="1400" dirty="0" err="1"/>
              <a:t>app</a:t>
            </a:r>
            <a:r>
              <a:rPr lang="it-IT" sz="1400" dirty="0"/>
              <a:t> è chiamato layout , contiene all’interno varie pagine XML, come prima pagina xml principale abbiamo “</a:t>
            </a:r>
            <a:r>
              <a:rPr lang="it-IT" sz="1400" dirty="0" err="1"/>
              <a:t>Activity_main.xm</a:t>
            </a:r>
            <a:r>
              <a:rPr lang="it-IT" sz="1400" dirty="0"/>
              <a:t>” che è la nostra home del sistema e anche pagina principale dell’</a:t>
            </a:r>
            <a:r>
              <a:rPr lang="it-IT" sz="1400" dirty="0" err="1"/>
              <a:t>app</a:t>
            </a:r>
            <a:r>
              <a:rPr lang="it-IT" sz="1400" dirty="0"/>
              <a:t>.</a:t>
            </a:r>
            <a:br>
              <a:rPr lang="it-IT" sz="1400" dirty="0"/>
            </a:br>
            <a:r>
              <a:rPr lang="it-IT" sz="1400" dirty="0"/>
              <a:t>da qui in poi ogni scelta ci porterà a nuove schermate quindi ad altre pagine xml.</a:t>
            </a:r>
            <a:br>
              <a:rPr lang="it-IT" sz="1400" dirty="0"/>
            </a:br>
            <a:r>
              <a:rPr lang="it-IT" sz="1400" dirty="0"/>
              <a:t>Un esempio può essere lo scorrimento verso sinistre per accedere alla schermata </a:t>
            </a:r>
            <a:r>
              <a:rPr lang="it-IT" sz="1400" dirty="0" err="1"/>
              <a:t>knowledge</a:t>
            </a:r>
            <a:r>
              <a:rPr lang="it-IT" sz="1400" dirty="0"/>
              <a:t> in questo modo passiamo dalla nostra “</a:t>
            </a:r>
            <a:r>
              <a:rPr lang="it-IT" sz="1400" dirty="0" err="1"/>
              <a:t>Activity_main.xm</a:t>
            </a:r>
            <a:r>
              <a:rPr lang="it-IT" sz="1400" dirty="0"/>
              <a:t>” a “knowledge.xml”.</a:t>
            </a:r>
            <a:br>
              <a:rPr lang="it-IT" sz="1400" dirty="0"/>
            </a:br>
            <a:r>
              <a:rPr lang="it-IT" sz="1400" dirty="0"/>
              <a:t>ogni operatore </a:t>
            </a:r>
            <a:r>
              <a:rPr lang="it-IT" sz="1400" dirty="0" smtClean="0"/>
              <a:t>sulle </a:t>
            </a:r>
            <a:r>
              <a:rPr lang="it-IT" sz="1400" dirty="0"/>
              <a:t>nostre pagine xml come bottoni, caselle di testo ,griglie ed altro vengono gestite dalle nostre classe </a:t>
            </a:r>
            <a:r>
              <a:rPr lang="it-IT" sz="1400" dirty="0" smtClean="0"/>
              <a:t>java.</a:t>
            </a:r>
          </a:p>
          <a:p>
            <a:pPr marL="0" indent="0">
              <a:buNone/>
            </a:pPr>
            <a:r>
              <a:rPr lang="it-IT" sz="1400" b="1" i="1" dirty="0">
                <a:solidFill>
                  <a:schemeClr val="accent1"/>
                </a:solidFill>
              </a:rPr>
              <a:t>CONTROL</a:t>
            </a:r>
            <a:endParaRPr lang="it-IT" sz="1400" dirty="0">
              <a:solidFill>
                <a:schemeClr val="accent1"/>
              </a:solidFill>
            </a:endParaRPr>
          </a:p>
          <a:p>
            <a:r>
              <a:rPr lang="it-IT" sz="1400" dirty="0"/>
              <a:t>Il package controller riceve, tramite il pacchetto </a:t>
            </a:r>
            <a:r>
              <a:rPr lang="it-IT" sz="1400" dirty="0" err="1"/>
              <a:t>View</a:t>
            </a:r>
            <a:r>
              <a:rPr lang="it-IT" sz="1400" dirty="0"/>
              <a:t>, i comandi dell’utente. Ogni classe control gestisce apposti metodi invocati dall’utente tramite le pagine xml durante l’uso dell’</a:t>
            </a:r>
            <a:r>
              <a:rPr lang="it-IT" sz="1400" dirty="0" err="1"/>
              <a:t>App</a:t>
            </a:r>
            <a:r>
              <a:rPr lang="it-IT" sz="1400" dirty="0"/>
              <a:t> come ad esempio sulla schermata di Login attraverso l’Apposito tasto genera un evento che invoca il metodo nella classe </a:t>
            </a:r>
            <a:r>
              <a:rPr lang="it-IT" sz="1400" dirty="0" err="1"/>
              <a:t>LoginControl</a:t>
            </a:r>
            <a:r>
              <a:rPr lang="it-IT" sz="1400" dirty="0" smtClean="0"/>
              <a:t>.</a:t>
            </a:r>
          </a:p>
          <a:p>
            <a:pPr marL="0" indent="0">
              <a:buNone/>
            </a:pPr>
            <a:r>
              <a:rPr lang="it-IT" sz="1400" b="1" i="1" dirty="0">
                <a:solidFill>
                  <a:schemeClr val="accent1"/>
                </a:solidFill>
              </a:rPr>
              <a:t>MODEL</a:t>
            </a:r>
            <a:endParaRPr lang="it-IT" sz="1400" dirty="0">
              <a:solidFill>
                <a:schemeClr val="accent1"/>
              </a:solidFill>
            </a:endParaRPr>
          </a:p>
          <a:p>
            <a:r>
              <a:rPr lang="it-IT" sz="1400" dirty="0"/>
              <a:t>Il package Model contiene tutte le classi dedite alla gestione dei dati persistenti. Esso si occupa di fare da tramite tra l’applicazione e il database sottostante. Ogni classe contenuta all’interno di questo pacchetto fornisce i metodi per accedere ai dati utili all’applicazione</a:t>
            </a:r>
          </a:p>
          <a:p>
            <a:endParaRPr lang="it-IT" sz="1400" b="1" dirty="0">
              <a:solidFill>
                <a:schemeClr val="accent1"/>
              </a:solidFill>
            </a:endParaRPr>
          </a:p>
        </p:txBody>
      </p:sp>
    </p:spTree>
    <p:extLst>
      <p:ext uri="{BB962C8B-B14F-4D97-AF65-F5344CB8AC3E}">
        <p14:creationId xmlns:p14="http://schemas.microsoft.com/office/powerpoint/2010/main" val="2982768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solidFill>
                  <a:schemeClr val="accent1"/>
                </a:solidFill>
              </a:rPr>
              <a:t>Tests</a:t>
            </a:r>
            <a:endParaRPr lang="it-IT" dirty="0"/>
          </a:p>
        </p:txBody>
      </p:sp>
      <p:sp>
        <p:nvSpPr>
          <p:cNvPr id="3" name="Segnaposto contenuto 2"/>
          <p:cNvSpPr>
            <a:spLocks noGrp="1"/>
          </p:cNvSpPr>
          <p:nvPr>
            <p:ph idx="1"/>
          </p:nvPr>
        </p:nvSpPr>
        <p:spPr/>
        <p:txBody>
          <a:bodyPr/>
          <a:lstStyle/>
          <a:p>
            <a:endParaRPr lang="it-IT" dirty="0"/>
          </a:p>
        </p:txBody>
      </p:sp>
    </p:spTree>
    <p:extLst>
      <p:ext uri="{BB962C8B-B14F-4D97-AF65-F5344CB8AC3E}">
        <p14:creationId xmlns:p14="http://schemas.microsoft.com/office/powerpoint/2010/main" val="3781763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365125"/>
            <a:ext cx="2057400" cy="1325563"/>
          </a:xfrm>
        </p:spPr>
        <p:txBody>
          <a:bodyPr/>
          <a:lstStyle/>
          <a:p>
            <a:r>
              <a:rPr lang="it-IT" dirty="0" smtClean="0">
                <a:solidFill>
                  <a:schemeClr val="accent1"/>
                </a:solidFill>
              </a:rPr>
              <a:t>INDICE</a:t>
            </a:r>
            <a:endParaRPr lang="it-IT" dirty="0">
              <a:solidFill>
                <a:schemeClr val="accent1"/>
              </a:solidFill>
            </a:endParaRPr>
          </a:p>
        </p:txBody>
      </p:sp>
      <p:sp>
        <p:nvSpPr>
          <p:cNvPr id="3" name="Segnaposto contenuto 2"/>
          <p:cNvSpPr>
            <a:spLocks noGrp="1"/>
          </p:cNvSpPr>
          <p:nvPr>
            <p:ph sz="half" idx="1"/>
          </p:nvPr>
        </p:nvSpPr>
        <p:spPr>
          <a:xfrm>
            <a:off x="0" y="1803400"/>
            <a:ext cx="5181600" cy="4351338"/>
          </a:xfrm>
        </p:spPr>
        <p:txBody>
          <a:bodyPr>
            <a:normAutofit lnSpcReduction="10000"/>
          </a:bodyPr>
          <a:lstStyle/>
          <a:p>
            <a:pPr marL="1799166" lvl="2" indent="-529166">
              <a:buClr>
                <a:schemeClr val="accent1"/>
              </a:buClr>
              <a:buSzPct val="104999"/>
              <a:buFont typeface="Avenir Next Regular"/>
              <a:buChar char="‣"/>
              <a:defRPr sz="4000"/>
            </a:pPr>
            <a:r>
              <a:rPr lang="it-IT" sz="2800" dirty="0"/>
              <a:t> Dominio del problema</a:t>
            </a:r>
          </a:p>
          <a:p>
            <a:pPr marL="1799166" lvl="2" indent="-529166">
              <a:buClr>
                <a:schemeClr val="accent1"/>
              </a:buClr>
              <a:buSzPct val="104999"/>
              <a:buFont typeface="Avenir Next Regular"/>
              <a:buChar char="‣"/>
              <a:defRPr sz="4000"/>
            </a:pPr>
            <a:r>
              <a:rPr lang="it-IT" sz="2800" dirty="0"/>
              <a:t>Scopo del sistema</a:t>
            </a:r>
          </a:p>
          <a:p>
            <a:pPr marL="1799166" lvl="2" indent="-529166">
              <a:buClr>
                <a:schemeClr val="accent1"/>
              </a:buClr>
              <a:buSzPct val="104999"/>
              <a:buFont typeface="Avenir Next Regular"/>
              <a:buChar char="‣"/>
              <a:defRPr sz="4000"/>
            </a:pPr>
            <a:r>
              <a:rPr lang="it-IT" sz="2800" dirty="0"/>
              <a:t>Obiettivi e criteri di successo</a:t>
            </a:r>
          </a:p>
          <a:p>
            <a:pPr marL="1799166" lvl="2" indent="-529166">
              <a:buClr>
                <a:schemeClr val="accent1"/>
              </a:buClr>
              <a:buSzPct val="104999"/>
              <a:buFont typeface="Avenir Next Regular"/>
              <a:buChar char="‣"/>
              <a:defRPr sz="4000"/>
            </a:pPr>
            <a:r>
              <a:rPr lang="it-IT" sz="2800" dirty="0"/>
              <a:t>Identificazione attori</a:t>
            </a:r>
          </a:p>
          <a:p>
            <a:pPr marL="1799166" lvl="2" indent="-529166">
              <a:buClr>
                <a:schemeClr val="accent1"/>
              </a:buClr>
              <a:buSzPct val="104999"/>
              <a:buFont typeface="Avenir Next Regular"/>
              <a:buChar char="‣"/>
              <a:defRPr sz="4000"/>
            </a:pPr>
            <a:r>
              <a:rPr lang="it-IT" sz="2800" dirty="0"/>
              <a:t>Class Diagram</a:t>
            </a:r>
          </a:p>
          <a:p>
            <a:pPr marL="1799166" lvl="2" indent="-529166">
              <a:buClr>
                <a:schemeClr val="accent1"/>
              </a:buClr>
              <a:buSzPct val="104999"/>
              <a:buFont typeface="Avenir Next Regular"/>
              <a:buChar char="‣"/>
              <a:defRPr sz="4000"/>
            </a:pPr>
            <a:r>
              <a:rPr lang="it-IT" sz="2800" dirty="0"/>
              <a:t>Sequence Diagrams</a:t>
            </a:r>
          </a:p>
          <a:p>
            <a:pPr marL="1799166" lvl="2" indent="-529166">
              <a:buClr>
                <a:schemeClr val="accent1"/>
              </a:buClr>
              <a:buSzPct val="104999"/>
              <a:buFont typeface="Avenir Next Regular"/>
              <a:buChar char="‣"/>
              <a:defRPr sz="4000"/>
            </a:pPr>
            <a:r>
              <a:rPr lang="it-IT" sz="2800" dirty="0"/>
              <a:t>Navigational Paths</a:t>
            </a:r>
          </a:p>
          <a:p>
            <a:pPr marL="1799166" lvl="2" indent="-529166">
              <a:buClr>
                <a:schemeClr val="accent1"/>
              </a:buClr>
              <a:buSzPct val="104999"/>
              <a:buFont typeface="Avenir Next Regular"/>
              <a:buChar char="‣"/>
              <a:defRPr sz="4000"/>
            </a:pPr>
            <a:r>
              <a:rPr lang="it-IT" sz="2800" dirty="0"/>
              <a:t>Mockups</a:t>
            </a:r>
          </a:p>
          <a:p>
            <a:pPr marL="0" indent="0">
              <a:buNone/>
            </a:pPr>
            <a:endParaRPr lang="it-IT" dirty="0"/>
          </a:p>
        </p:txBody>
      </p:sp>
      <p:sp>
        <p:nvSpPr>
          <p:cNvPr id="6" name="Segnaposto contenuto 5"/>
          <p:cNvSpPr>
            <a:spLocks noGrp="1"/>
          </p:cNvSpPr>
          <p:nvPr>
            <p:ph sz="half" idx="2"/>
          </p:nvPr>
        </p:nvSpPr>
        <p:spPr>
          <a:xfrm>
            <a:off x="5476875" y="1825625"/>
            <a:ext cx="6572250" cy="4351338"/>
          </a:xfrm>
        </p:spPr>
        <p:txBody>
          <a:bodyPr>
            <a:normAutofit lnSpcReduction="10000"/>
          </a:bodyPr>
          <a:lstStyle/>
          <a:p>
            <a:pPr marL="1799166" lvl="2" indent="-529166">
              <a:buClr>
                <a:schemeClr val="accent1"/>
              </a:buClr>
              <a:buSzPct val="104999"/>
              <a:buFont typeface="Avenir Next Regular"/>
              <a:buChar char="‣"/>
              <a:defRPr sz="4000"/>
            </a:pPr>
            <a:r>
              <a:rPr lang="it-IT" sz="2800" dirty="0"/>
              <a:t>Architettura software proposta</a:t>
            </a:r>
          </a:p>
          <a:p>
            <a:pPr marL="1799166" lvl="2" indent="-529166">
              <a:buClr>
                <a:schemeClr val="accent1"/>
              </a:buClr>
              <a:buSzPct val="104999"/>
              <a:buFont typeface="Avenir Next Regular"/>
              <a:buChar char="‣"/>
              <a:defRPr sz="4000"/>
            </a:pPr>
            <a:r>
              <a:rPr lang="it-IT" sz="2800" dirty="0"/>
              <a:t> Decomposizione </a:t>
            </a:r>
            <a:r>
              <a:rPr lang="it-IT" sz="2800" dirty="0" smtClean="0"/>
              <a:t>in sottosistemi</a:t>
            </a:r>
            <a:endParaRPr lang="it-IT" sz="2800" dirty="0"/>
          </a:p>
          <a:p>
            <a:pPr marL="1799166" lvl="2" indent="-529166">
              <a:buClr>
                <a:schemeClr val="accent1"/>
              </a:buClr>
              <a:buSzPct val="104999"/>
              <a:buFont typeface="Avenir Next Regular"/>
              <a:buChar char="‣"/>
              <a:defRPr sz="4000"/>
            </a:pPr>
            <a:r>
              <a:rPr lang="it-IT" sz="2800" dirty="0"/>
              <a:t> Hardware/Software Mapping</a:t>
            </a:r>
          </a:p>
          <a:p>
            <a:pPr marL="1799166" lvl="2" indent="-529166">
              <a:buClr>
                <a:schemeClr val="accent1"/>
              </a:buClr>
              <a:buSzPct val="104999"/>
              <a:buFont typeface="Avenir Next Regular"/>
              <a:buChar char="‣"/>
              <a:defRPr sz="4000"/>
            </a:pPr>
            <a:r>
              <a:rPr lang="it-IT" sz="2800" dirty="0"/>
              <a:t> Packages</a:t>
            </a:r>
          </a:p>
          <a:p>
            <a:pPr marL="1799166" lvl="2" indent="-529166">
              <a:buClr>
                <a:schemeClr val="accent1"/>
              </a:buClr>
              <a:buSzPct val="104999"/>
              <a:buFont typeface="Avenir Next Regular"/>
              <a:buChar char="‣"/>
              <a:defRPr sz="4000"/>
            </a:pPr>
            <a:r>
              <a:rPr lang="it-IT" sz="2800" dirty="0"/>
              <a:t>Tests</a:t>
            </a:r>
          </a:p>
          <a:p>
            <a:pPr marL="0" indent="0">
              <a:buNone/>
            </a:pPr>
            <a:endParaRPr lang="it-IT" dirty="0"/>
          </a:p>
        </p:txBody>
      </p:sp>
    </p:spTree>
    <p:extLst>
      <p:ext uri="{BB962C8B-B14F-4D97-AF65-F5344CB8AC3E}">
        <p14:creationId xmlns:p14="http://schemas.microsoft.com/office/powerpoint/2010/main" val="2588405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solidFill>
                  <a:schemeClr val="accent1"/>
                </a:solidFill>
              </a:rPr>
              <a:t>Dominio del problema</a:t>
            </a:r>
            <a:endParaRPr lang="it-IT" b="1" dirty="0">
              <a:solidFill>
                <a:schemeClr val="accent1"/>
              </a:solidFill>
            </a:endParaRPr>
          </a:p>
        </p:txBody>
      </p:sp>
      <p:sp>
        <p:nvSpPr>
          <p:cNvPr id="3" name="Segnaposto contenuto 2"/>
          <p:cNvSpPr>
            <a:spLocks noGrp="1"/>
          </p:cNvSpPr>
          <p:nvPr>
            <p:ph sz="half" idx="1"/>
          </p:nvPr>
        </p:nvSpPr>
        <p:spPr>
          <a:xfrm>
            <a:off x="838199" y="1825625"/>
            <a:ext cx="10982325" cy="4351338"/>
          </a:xfrm>
        </p:spPr>
        <p:txBody>
          <a:bodyPr>
            <a:normAutofit/>
          </a:bodyPr>
          <a:lstStyle/>
          <a:p>
            <a:pPr marL="0" indent="0">
              <a:buNone/>
            </a:pPr>
            <a:r>
              <a:rPr lang="it-IT" dirty="0"/>
              <a:t>Il software dovrà fornire la possibilità di interagire con altri utenti e sfidarsi in un quiz. Il vincitore sarà il giocatore che risponde al maggior numero di domande, generate da un agente intelligente che ha la particolarità di evolversi e adattarsi all’utente. Le domande sono suddivise in categorie (STORIA, GEOGRAFIA, SCIENZE, ARTE, CULTURA GENERALE). Una singola partita è sempre 1v1.</a:t>
            </a:r>
          </a:p>
          <a:p>
            <a:pPr marL="0" indent="0">
              <a:buNone/>
            </a:pPr>
            <a:endParaRPr lang="it-IT" dirty="0"/>
          </a:p>
        </p:txBody>
      </p:sp>
    </p:spTree>
    <p:extLst>
      <p:ext uri="{BB962C8B-B14F-4D97-AF65-F5344CB8AC3E}">
        <p14:creationId xmlns:p14="http://schemas.microsoft.com/office/powerpoint/2010/main" val="3244355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pPr algn="ctr"/>
            <a:r>
              <a:rPr lang="it-IT" b="1" dirty="0" smtClean="0">
                <a:solidFill>
                  <a:schemeClr val="accent1"/>
                </a:solidFill>
              </a:rPr>
              <a:t>Scopo del sistema</a:t>
            </a:r>
            <a:endParaRPr lang="it-IT" b="1" dirty="0">
              <a:solidFill>
                <a:schemeClr val="accent1"/>
              </a:solidFill>
            </a:endParaRPr>
          </a:p>
        </p:txBody>
      </p:sp>
      <p:sp>
        <p:nvSpPr>
          <p:cNvPr id="6" name="Segnaposto contenuto 5"/>
          <p:cNvSpPr>
            <a:spLocks noGrp="1"/>
          </p:cNvSpPr>
          <p:nvPr>
            <p:ph idx="1"/>
          </p:nvPr>
        </p:nvSpPr>
        <p:spPr/>
        <p:txBody>
          <a:bodyPr/>
          <a:lstStyle/>
          <a:p>
            <a:endParaRPr lang="it-IT" dirty="0"/>
          </a:p>
        </p:txBody>
      </p:sp>
    </p:spTree>
    <p:extLst>
      <p:ext uri="{BB962C8B-B14F-4D97-AF65-F5344CB8AC3E}">
        <p14:creationId xmlns:p14="http://schemas.microsoft.com/office/powerpoint/2010/main" val="3840091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solidFill>
                  <a:schemeClr val="accent1"/>
                </a:solidFill>
              </a:rPr>
              <a:t>Identificazioni Attori</a:t>
            </a:r>
            <a:endParaRPr lang="it-IT" b="1" dirty="0">
              <a:solidFill>
                <a:schemeClr val="accent1"/>
              </a:solidFill>
            </a:endParaRPr>
          </a:p>
        </p:txBody>
      </p:sp>
      <p:sp>
        <p:nvSpPr>
          <p:cNvPr id="3" name="Segnaposto contenuto 2"/>
          <p:cNvSpPr>
            <a:spLocks noGrp="1"/>
          </p:cNvSpPr>
          <p:nvPr>
            <p:ph idx="1"/>
          </p:nvPr>
        </p:nvSpPr>
        <p:spPr/>
        <p:txBody>
          <a:bodyPr>
            <a:normAutofit/>
          </a:bodyPr>
          <a:lstStyle/>
          <a:p>
            <a:r>
              <a:rPr lang="it-IT" sz="2400" dirty="0" smtClean="0">
                <a:solidFill>
                  <a:schemeClr val="accent1"/>
                </a:solidFill>
              </a:rPr>
              <a:t>Utente non registrato</a:t>
            </a:r>
            <a:r>
              <a:rPr lang="it-IT" sz="2400" dirty="0" smtClean="0"/>
              <a:t>: un generico utente che accede alla schermata di benvenuto ma non ho effettuato nessuna registrazione </a:t>
            </a:r>
          </a:p>
          <a:p>
            <a:r>
              <a:rPr lang="it-IT" sz="2400" dirty="0" smtClean="0">
                <a:solidFill>
                  <a:schemeClr val="accent1"/>
                </a:solidFill>
              </a:rPr>
              <a:t>Utente Giocatore</a:t>
            </a:r>
            <a:r>
              <a:rPr lang="it-IT" sz="2400" dirty="0" smtClean="0"/>
              <a:t>: un utente che ha effettuato al registrazione e confermato l’email.</a:t>
            </a:r>
          </a:p>
          <a:p>
            <a:r>
              <a:rPr lang="it-IT" sz="2400" dirty="0" smtClean="0">
                <a:solidFill>
                  <a:schemeClr val="accent1"/>
                </a:solidFill>
              </a:rPr>
              <a:t>User Manager</a:t>
            </a:r>
            <a:r>
              <a:rPr lang="it-IT" sz="2400" dirty="0" smtClean="0"/>
              <a:t>: utente giocatore con possibilità nell’area principale di passare a manager cliccando l’apposito tasto userManagemant. Avendo così la possibilità di sospendere o eliminare altri utenti</a:t>
            </a:r>
          </a:p>
          <a:p>
            <a:r>
              <a:rPr lang="it-IT" sz="2400" dirty="0" smtClean="0">
                <a:solidFill>
                  <a:schemeClr val="accent1"/>
                </a:solidFill>
              </a:rPr>
              <a:t>Question Manager</a:t>
            </a:r>
            <a:r>
              <a:rPr lang="it-IT" sz="2400" dirty="0" smtClean="0"/>
              <a:t>: utente giocatore con possibilità nell’area principale di passare a manager cliccando l’apposito tasto QuestionManagemant. Avendo cosi la possibilità di aggiungere o eliminare categorie e dopo aggiungere o eliminare quesiti </a:t>
            </a:r>
          </a:p>
        </p:txBody>
      </p:sp>
    </p:spTree>
    <p:extLst>
      <p:ext uri="{BB962C8B-B14F-4D97-AF65-F5344CB8AC3E}">
        <p14:creationId xmlns:p14="http://schemas.microsoft.com/office/powerpoint/2010/main" val="4249758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94657" y="-45403"/>
            <a:ext cx="10515600" cy="1325563"/>
          </a:xfrm>
        </p:spPr>
        <p:txBody>
          <a:bodyPr/>
          <a:lstStyle/>
          <a:p>
            <a:pPr algn="ctr"/>
            <a:r>
              <a:rPr lang="it-IT" b="1" dirty="0" smtClean="0">
                <a:solidFill>
                  <a:schemeClr val="accent1"/>
                </a:solidFill>
              </a:rPr>
              <a:t>Class Diagram</a:t>
            </a:r>
            <a:endParaRPr lang="it-IT" b="1" dirty="0">
              <a:solidFill>
                <a:schemeClr val="accent1"/>
              </a:solidFill>
            </a:endParaRP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148" y="1053737"/>
            <a:ext cx="8830458" cy="5467002"/>
          </a:xfrm>
          <a:prstGeom prst="rect">
            <a:avLst/>
          </a:prstGeom>
        </p:spPr>
      </p:pic>
    </p:spTree>
    <p:extLst>
      <p:ext uri="{BB962C8B-B14F-4D97-AF65-F5344CB8AC3E}">
        <p14:creationId xmlns:p14="http://schemas.microsoft.com/office/powerpoint/2010/main" val="3620551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solidFill>
                  <a:schemeClr val="accent1"/>
                </a:solidFill>
              </a:rPr>
              <a:t>Sequence Diagrams</a:t>
            </a:r>
            <a:endParaRPr lang="it-IT" b="1" dirty="0">
              <a:solidFill>
                <a:schemeClr val="accent1"/>
              </a:solidFill>
            </a:endParaRPr>
          </a:p>
        </p:txBody>
      </p:sp>
      <p:sp>
        <p:nvSpPr>
          <p:cNvPr id="3" name="Segnaposto contenuto 2"/>
          <p:cNvSpPr>
            <a:spLocks noGrp="1"/>
          </p:cNvSpPr>
          <p:nvPr>
            <p:ph idx="1"/>
          </p:nvPr>
        </p:nvSpPr>
        <p:spPr>
          <a:xfrm>
            <a:off x="838200" y="1825626"/>
            <a:ext cx="10515600" cy="447312"/>
          </a:xfrm>
        </p:spPr>
        <p:txBody>
          <a:bodyPr>
            <a:normAutofit lnSpcReduction="10000"/>
          </a:bodyPr>
          <a:lstStyle/>
          <a:p>
            <a:pPr marL="0" indent="0">
              <a:buNone/>
            </a:pPr>
            <a:r>
              <a:rPr lang="it-IT" b="1" dirty="0">
                <a:solidFill>
                  <a:schemeClr val="accent1"/>
                </a:solidFill>
              </a:rPr>
              <a:t>Registrazione(BadDataR)</a:t>
            </a:r>
          </a:p>
          <a:p>
            <a:pPr marL="0" indent="0">
              <a:buNone/>
            </a:pPr>
            <a:endParaRPr lang="it-IT" dirty="0"/>
          </a:p>
        </p:txBody>
      </p:sp>
      <p:pic>
        <p:nvPicPr>
          <p:cNvPr id="5" name="Immagine 4"/>
          <p:cNvPicPr/>
          <p:nvPr/>
        </p:nvPicPr>
        <p:blipFill>
          <a:blip r:embed="rId2">
            <a:extLst>
              <a:ext uri="{28A0092B-C50C-407E-A947-70E740481C1C}">
                <a14:useLocalDpi xmlns:a14="http://schemas.microsoft.com/office/drawing/2010/main" val="0"/>
              </a:ext>
            </a:extLst>
          </a:blip>
          <a:stretch>
            <a:fillRect/>
          </a:stretch>
        </p:blipFill>
        <p:spPr>
          <a:xfrm>
            <a:off x="838200" y="2272938"/>
            <a:ext cx="9699171" cy="3727268"/>
          </a:xfrm>
          <a:prstGeom prst="rect">
            <a:avLst/>
          </a:prstGeom>
        </p:spPr>
      </p:pic>
    </p:spTree>
    <p:extLst>
      <p:ext uri="{BB962C8B-B14F-4D97-AF65-F5344CB8AC3E}">
        <p14:creationId xmlns:p14="http://schemas.microsoft.com/office/powerpoint/2010/main" val="1535365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solidFill>
                  <a:schemeClr val="accent1"/>
                </a:solidFill>
              </a:rPr>
              <a:t>Sequence Diagrams</a:t>
            </a:r>
            <a:endParaRPr lang="it-IT" b="1" dirty="0">
              <a:solidFill>
                <a:schemeClr val="accent1"/>
              </a:solidFill>
            </a:endParaRPr>
          </a:p>
        </p:txBody>
      </p:sp>
      <p:sp>
        <p:nvSpPr>
          <p:cNvPr id="3" name="Segnaposto contenuto 2"/>
          <p:cNvSpPr>
            <a:spLocks noGrp="1"/>
          </p:cNvSpPr>
          <p:nvPr>
            <p:ph idx="1"/>
          </p:nvPr>
        </p:nvSpPr>
        <p:spPr>
          <a:xfrm>
            <a:off x="838200" y="1825626"/>
            <a:ext cx="10515600" cy="447312"/>
          </a:xfrm>
        </p:spPr>
        <p:txBody>
          <a:bodyPr>
            <a:normAutofit lnSpcReduction="10000"/>
          </a:bodyPr>
          <a:lstStyle/>
          <a:p>
            <a:pPr marL="0" indent="0">
              <a:buNone/>
            </a:pPr>
            <a:r>
              <a:rPr lang="it-IT" b="1" dirty="0" smtClean="0">
                <a:solidFill>
                  <a:schemeClr val="accent1"/>
                </a:solidFill>
              </a:rPr>
              <a:t>Login corretto</a:t>
            </a:r>
            <a:endParaRPr lang="it-IT" b="1" dirty="0">
              <a:solidFill>
                <a:schemeClr val="accent1"/>
              </a:solidFill>
            </a:endParaRPr>
          </a:p>
        </p:txBody>
      </p:sp>
      <p:pic>
        <p:nvPicPr>
          <p:cNvPr id="5" name="Immagine 4"/>
          <p:cNvPicPr/>
          <p:nvPr/>
        </p:nvPicPr>
        <p:blipFill>
          <a:blip r:embed="rId2">
            <a:extLst>
              <a:ext uri="{28A0092B-C50C-407E-A947-70E740481C1C}">
                <a14:useLocalDpi xmlns:a14="http://schemas.microsoft.com/office/drawing/2010/main" val="0"/>
              </a:ext>
            </a:extLst>
          </a:blip>
          <a:stretch>
            <a:fillRect/>
          </a:stretch>
        </p:blipFill>
        <p:spPr>
          <a:xfrm>
            <a:off x="838200" y="2272938"/>
            <a:ext cx="8706394" cy="4040776"/>
          </a:xfrm>
          <a:prstGeom prst="rect">
            <a:avLst/>
          </a:prstGeom>
        </p:spPr>
      </p:pic>
    </p:spTree>
    <p:extLst>
      <p:ext uri="{BB962C8B-B14F-4D97-AF65-F5344CB8AC3E}">
        <p14:creationId xmlns:p14="http://schemas.microsoft.com/office/powerpoint/2010/main" val="90162622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TotalTime>
  <Words>875</Words>
  <Application>Microsoft Office PowerPoint</Application>
  <PresentationFormat>Widescreen</PresentationFormat>
  <Paragraphs>96</Paragraphs>
  <Slides>29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29</vt:i4>
      </vt:variant>
    </vt:vector>
  </HeadingPairs>
  <TitlesOfParts>
    <vt:vector size="34" baseType="lpstr">
      <vt:lpstr>Arial</vt:lpstr>
      <vt:lpstr>Avenir Next Regular</vt:lpstr>
      <vt:lpstr>Calibri</vt:lpstr>
      <vt:lpstr>Calibri Light</vt:lpstr>
      <vt:lpstr>Tema di Office</vt:lpstr>
      <vt:lpstr> </vt:lpstr>
      <vt:lpstr>Presentazione standard di PowerPoint</vt:lpstr>
      <vt:lpstr>INDICE</vt:lpstr>
      <vt:lpstr>Dominio del problema</vt:lpstr>
      <vt:lpstr>Scopo del sistema</vt:lpstr>
      <vt:lpstr>Identificazioni Attori</vt:lpstr>
      <vt:lpstr>Class Diagram</vt:lpstr>
      <vt:lpstr>Sequence Diagrams</vt:lpstr>
      <vt:lpstr>Sequence Diagrams</vt:lpstr>
      <vt:lpstr>Sequence Diagrams</vt:lpstr>
      <vt:lpstr>Sequence Diagrams</vt:lpstr>
      <vt:lpstr>Sequence Diagrams</vt:lpstr>
      <vt:lpstr>Sequence Diagrams</vt:lpstr>
      <vt:lpstr>Sequence Diagrams</vt:lpstr>
      <vt:lpstr>Sequence Diagrams</vt:lpstr>
      <vt:lpstr>Sequence Diagrams</vt:lpstr>
      <vt:lpstr>Navigational Paths</vt:lpstr>
      <vt:lpstr>Navigational Paths</vt:lpstr>
      <vt:lpstr>Navigational Paths</vt:lpstr>
      <vt:lpstr>Mockups</vt:lpstr>
      <vt:lpstr>Mockups</vt:lpstr>
      <vt:lpstr>Mockups</vt:lpstr>
      <vt:lpstr>Mockups</vt:lpstr>
      <vt:lpstr>Mockups</vt:lpstr>
      <vt:lpstr>Architettura Software Proposta </vt:lpstr>
      <vt:lpstr>Architettura Software Proposta </vt:lpstr>
      <vt:lpstr>Architettura Software Proposta </vt:lpstr>
      <vt:lpstr>Packages</vt:lpstr>
      <vt:lpstr>Tests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giovanni mercurio</dc:creator>
  <cp:lastModifiedBy>giovanni mercurio</cp:lastModifiedBy>
  <cp:revision>47</cp:revision>
  <dcterms:created xsi:type="dcterms:W3CDTF">2021-03-02T16:25:20Z</dcterms:created>
  <dcterms:modified xsi:type="dcterms:W3CDTF">2021-06-16T10:11:59Z</dcterms:modified>
</cp:coreProperties>
</file>