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 Franco" initials="NF" lastIdx="1" clrIdx="0">
    <p:extLst>
      <p:ext uri="{19B8F6BF-5375-455C-9EA6-DF929625EA0E}">
        <p15:presenceInfo xmlns:p15="http://schemas.microsoft.com/office/powerpoint/2012/main" userId="f5197e50b8d2f6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2T11:58:20.020"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E3BFBD-4D19-4EFF-B8AE-80FB7FB09583}" type="datetimeFigureOut">
              <a:rPr lang="it-IT" smtClean="0"/>
              <a:t>17/02/2021</a:t>
            </a:fld>
            <a:endParaRPr lang="it-IT"/>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133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17/02/2021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41673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17/02/2021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25810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17/02/2021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394381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8E3BFBD-4D19-4EFF-B8AE-80FB7FB09583}" type="datetimeFigureOut">
              <a:rPr lang="it-IT" smtClean="0"/>
              <a:t>17/02/2021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39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8E3BFBD-4D19-4EFF-B8AE-80FB7FB09583}" type="datetimeFigureOut">
              <a:rPr lang="it-IT" smtClean="0"/>
              <a:t>17/02/2021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55873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8E3BFBD-4D19-4EFF-B8AE-80FB7FB09583}" type="datetimeFigureOut">
              <a:rPr lang="it-IT" smtClean="0"/>
              <a:t>17/02/2021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67235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8E3BFBD-4D19-4EFF-B8AE-80FB7FB09583}" type="datetimeFigureOut">
              <a:rPr lang="it-IT" smtClean="0"/>
              <a:t>17/02/2021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02877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3BFBD-4D19-4EFF-B8AE-80FB7FB09583}" type="datetimeFigureOut">
              <a:rPr lang="it-IT" smtClean="0"/>
              <a:t>17/02/2021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9599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17/02/2021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08870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17/02/2021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1470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E3BFBD-4D19-4EFF-B8AE-80FB7FB09583}" type="datetimeFigureOut">
              <a:rPr lang="it-IT" smtClean="0"/>
              <a:t>17/02/2021</a:t>
            </a:fld>
            <a:endParaRPr lang="it-IT"/>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it-IT"/>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4B50B8-0C82-4CA9-8F10-5F056827D4BA}" type="slidenum">
              <a:rPr lang="it-IT" smtClean="0"/>
              <a:t>‹N›</a:t>
            </a:fld>
            <a:endParaRPr lang="it-IT"/>
          </a:p>
        </p:txBody>
      </p:sp>
    </p:spTree>
    <p:extLst>
      <p:ext uri="{BB962C8B-B14F-4D97-AF65-F5344CB8AC3E}">
        <p14:creationId xmlns:p14="http://schemas.microsoft.com/office/powerpoint/2010/main" val="2422977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rex99/UNIPROJECT/tree/master/FIA"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830B9-AD30-4512-999E-664F2EB62BFF}"/>
              </a:ext>
            </a:extLst>
          </p:cNvPr>
          <p:cNvSpPr>
            <a:spLocks noGrp="1"/>
          </p:cNvSpPr>
          <p:nvPr>
            <p:ph type="ctrTitle"/>
          </p:nvPr>
        </p:nvSpPr>
        <p:spPr>
          <a:xfrm>
            <a:off x="961786" y="157066"/>
            <a:ext cx="6606631" cy="1109105"/>
          </a:xfrm>
        </p:spPr>
        <p:txBody>
          <a:bodyPr>
            <a:normAutofit/>
          </a:bodyPr>
          <a:lstStyle/>
          <a:p>
            <a:r>
              <a:rPr lang="it-IT" sz="6100" dirty="0">
                <a:latin typeface="Calibri" panose="020F0502020204030204" pitchFamily="34" charset="0"/>
                <a:cs typeface="Calibri" panose="020F0502020204030204" pitchFamily="34" charset="0"/>
              </a:rPr>
              <a:t>KEY KNOWNLEDGE</a:t>
            </a:r>
          </a:p>
        </p:txBody>
      </p:sp>
      <p:sp>
        <p:nvSpPr>
          <p:cNvPr id="3" name="Sottotitolo 2">
            <a:extLst>
              <a:ext uri="{FF2B5EF4-FFF2-40B4-BE49-F238E27FC236}">
                <a16:creationId xmlns:a16="http://schemas.microsoft.com/office/drawing/2014/main" id="{3495D2D8-3A74-4D7D-B25D-4AF63A9CF9E8}"/>
              </a:ext>
            </a:extLst>
          </p:cNvPr>
          <p:cNvSpPr>
            <a:spLocks noGrp="1"/>
          </p:cNvSpPr>
          <p:nvPr>
            <p:ph type="subTitle" idx="1"/>
          </p:nvPr>
        </p:nvSpPr>
        <p:spPr>
          <a:xfrm>
            <a:off x="961786" y="1239532"/>
            <a:ext cx="5134214" cy="1412294"/>
          </a:xfrm>
        </p:spPr>
        <p:txBody>
          <a:bodyPr>
            <a:normAutofit/>
          </a:bodyPr>
          <a:lstStyle/>
          <a:p>
            <a:r>
              <a:rPr lang="it-IT" dirty="0">
                <a:latin typeface="Calibri" panose="020F0502020204030204" pitchFamily="34" charset="0"/>
                <a:cs typeface="Calibri" panose="020F0502020204030204" pitchFamily="34" charset="0"/>
              </a:rPr>
              <a:t>Modulo di intelligenza artificiale</a:t>
            </a:r>
          </a:p>
        </p:txBody>
      </p:sp>
      <p:pic>
        <p:nvPicPr>
          <p:cNvPr id="5" name="Immagine 4">
            <a:extLst>
              <a:ext uri="{FF2B5EF4-FFF2-40B4-BE49-F238E27FC236}">
                <a16:creationId xmlns:a16="http://schemas.microsoft.com/office/drawing/2014/main" id="{9A403922-0B11-4D0D-9793-3BFCBA06F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86" y="1930032"/>
            <a:ext cx="3661797" cy="3661797"/>
          </a:xfrm>
          <a:prstGeom prst="rect">
            <a:avLst/>
          </a:prstGeom>
        </p:spPr>
      </p:pic>
      <p:sp>
        <p:nvSpPr>
          <p:cNvPr id="7" name="CasellaDiTesto 6">
            <a:extLst>
              <a:ext uri="{FF2B5EF4-FFF2-40B4-BE49-F238E27FC236}">
                <a16:creationId xmlns:a16="http://schemas.microsoft.com/office/drawing/2014/main" id="{EFFE5245-C38D-4F3E-9936-9F90F5E0C75C}"/>
              </a:ext>
            </a:extLst>
          </p:cNvPr>
          <p:cNvSpPr txBox="1"/>
          <p:nvPr/>
        </p:nvSpPr>
        <p:spPr>
          <a:xfrm>
            <a:off x="6237171" y="2672994"/>
            <a:ext cx="4303693" cy="3554819"/>
          </a:xfrm>
          <a:prstGeom prst="rect">
            <a:avLst/>
          </a:prstGeom>
          <a:noFill/>
        </p:spPr>
        <p:txBody>
          <a:bodyPr wrap="square" rtlCol="0">
            <a:spAutoFit/>
          </a:bodyPr>
          <a:lstStyle/>
          <a:p>
            <a:pPr>
              <a:spcAft>
                <a:spcPts val="600"/>
              </a:spcAft>
            </a:pPr>
            <a:r>
              <a:rPr lang="it-IT" b="1" dirty="0">
                <a:latin typeface="Calibri" panose="020F0502020204030204" pitchFamily="34" charset="0"/>
                <a:cs typeface="Calibri" panose="020F0502020204030204" pitchFamily="34" charset="0"/>
              </a:rPr>
              <a:t>Punti trattati:</a:t>
            </a:r>
          </a:p>
          <a:p>
            <a:pPr>
              <a:spcAft>
                <a:spcPts val="600"/>
              </a:spcAft>
            </a:pPr>
            <a:endParaRPr lang="it-IT" dirty="0">
              <a:solidFill>
                <a:schemeClr val="tx1">
                  <a:lumMod val="95000"/>
                </a:schemeClr>
              </a:solidFill>
              <a:latin typeface="Calibri" panose="020F0502020204030204" pitchFamily="34" charset="0"/>
              <a:cs typeface="Calibri" panose="020F0502020204030204" pitchFamily="34" charset="0"/>
            </a:endParaRP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Descrizione del progetto e ruolo dell’IA</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Il nostro dataset</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Algoritmo utilizzato e funzionamento</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Motivazioni</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Performance</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Proprietà dell’ambiente</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Esempio di utilizzo</a:t>
            </a:r>
          </a:p>
          <a:p>
            <a:pPr marL="342900" indent="-342900">
              <a:spcAft>
                <a:spcPts val="600"/>
              </a:spcAft>
              <a:buAutoNum type="arabicPeriod"/>
            </a:pPr>
            <a:endParaRPr lang="it-IT"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30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F684-EC2C-4FF9-B1C3-00E2E4D6C242}"/>
              </a:ext>
            </a:extLst>
          </p:cNvPr>
          <p:cNvSpPr>
            <a:spLocks noGrp="1"/>
          </p:cNvSpPr>
          <p:nvPr>
            <p:ph type="title"/>
          </p:nvPr>
        </p:nvSpPr>
        <p:spPr>
          <a:xfrm>
            <a:off x="1261872" y="998806"/>
            <a:ext cx="6336792" cy="692516"/>
          </a:xfrm>
        </p:spPr>
        <p:txBody>
          <a:bodyPr>
            <a:normAutofit fontScale="90000"/>
          </a:bodyPr>
          <a:lstStyle/>
          <a:p>
            <a:r>
              <a:rPr lang="it-IT" dirty="0">
                <a:latin typeface="Calibri" panose="020F0502020204030204" pitchFamily="34" charset="0"/>
                <a:cs typeface="Calibri" panose="020F0502020204030204" pitchFamily="34" charset="0"/>
              </a:rPr>
              <a:t>1. Descrizione  del progetto</a:t>
            </a:r>
          </a:p>
        </p:txBody>
      </p:sp>
      <p:sp>
        <p:nvSpPr>
          <p:cNvPr id="3" name="Segnaposto contenuto 2">
            <a:extLst>
              <a:ext uri="{FF2B5EF4-FFF2-40B4-BE49-F238E27FC236}">
                <a16:creationId xmlns:a16="http://schemas.microsoft.com/office/drawing/2014/main" id="{3403EF18-86A0-4D51-825C-BA8A34B059B0}"/>
              </a:ext>
            </a:extLst>
          </p:cNvPr>
          <p:cNvSpPr>
            <a:spLocks noGrp="1"/>
          </p:cNvSpPr>
          <p:nvPr>
            <p:ph idx="1"/>
          </p:nvPr>
        </p:nvSpPr>
        <p:spPr>
          <a:xfrm>
            <a:off x="1261872" y="1933575"/>
            <a:ext cx="5852160" cy="4246562"/>
          </a:xfrm>
        </p:spPr>
        <p:txBody>
          <a:bodyPr>
            <a:normAutofit/>
          </a:bodyPr>
          <a:lstStyle/>
          <a:p>
            <a:r>
              <a:rPr lang="it-IT" dirty="0">
                <a:effectLst/>
                <a:latin typeface="Calibri" panose="020F0502020204030204" pitchFamily="34" charset="0"/>
                <a:ea typeface="Calibri" panose="020F0502020204030204" pitchFamily="34" charset="0"/>
                <a:cs typeface="Calibri" panose="020F0502020204030204" pitchFamily="34" charset="0"/>
              </a:rPr>
              <a:t>Il progetto consiste nello sviluppo di un’applicazione Mobile-Android per giocare a un quiz. Il vincitore sarà il giocatore che risponde al maggior numero di domande, generate da un agente intelligente che ha la particolarità di evolversi e adattarsi all’utente. </a:t>
            </a:r>
          </a:p>
          <a:p>
            <a:endParaRPr lang="it-IT" dirty="0">
              <a:effectLst/>
              <a:latin typeface="Calibri" panose="020F0502020204030204" pitchFamily="34" charset="0"/>
              <a:ea typeface="Calibri" panose="020F0502020204030204" pitchFamily="34" charset="0"/>
              <a:cs typeface="Calibri" panose="020F0502020204030204" pitchFamily="34" charset="0"/>
            </a:endParaRPr>
          </a:p>
          <a:p>
            <a:r>
              <a:rPr lang="it-IT" dirty="0">
                <a:effectLst/>
                <a:latin typeface="Calibri" panose="020F0502020204030204" pitchFamily="34" charset="0"/>
                <a:ea typeface="Calibri" panose="020F0502020204030204" pitchFamily="34" charset="0"/>
              </a:rPr>
              <a:t>L’obiettivo dell’intelligenza sarà quello di mettere in difficoltà l’utente proponendogli domande sempre più difficili. </a:t>
            </a:r>
            <a:r>
              <a:rPr lang="it-IT" sz="1800" dirty="0">
                <a:effectLst/>
                <a:latin typeface="Calibri" panose="020F0502020204030204" pitchFamily="34" charset="0"/>
                <a:ea typeface="Calibri" panose="020F0502020204030204" pitchFamily="34" charset="0"/>
              </a:rPr>
              <a:t>Ogni volta che l’utente risponde a una domanda, il suo risultato viene usato dall’intelligenza per capire su quali argomenti è più o meno bravo l’utente.</a:t>
            </a:r>
            <a:r>
              <a:rPr lang="it-IT" dirty="0">
                <a:effectLst/>
                <a:latin typeface="Calibri" panose="020F0502020204030204" pitchFamily="34" charset="0"/>
                <a:ea typeface="Calibri" panose="020F0502020204030204" pitchFamily="34" charset="0"/>
                <a:cs typeface="Calibri" panose="020F0502020204030204" pitchFamily="34" charset="0"/>
              </a:rPr>
              <a:t> </a:t>
            </a:r>
          </a:p>
          <a:p>
            <a:endParaRPr lang="it-IT" dirty="0"/>
          </a:p>
        </p:txBody>
      </p:sp>
      <p:pic>
        <p:nvPicPr>
          <p:cNvPr id="5" name="Immagine 4">
            <a:extLst>
              <a:ext uri="{FF2B5EF4-FFF2-40B4-BE49-F238E27FC236}">
                <a16:creationId xmlns:a16="http://schemas.microsoft.com/office/drawing/2014/main" id="{B8300B90-FF51-48E9-B068-34A1D91FF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101200"/>
            <a:ext cx="3304622" cy="3304622"/>
          </a:xfrm>
          <a:prstGeom prst="rect">
            <a:avLst/>
          </a:prstGeom>
        </p:spPr>
      </p:pic>
    </p:spTree>
    <p:extLst>
      <p:ext uri="{BB962C8B-B14F-4D97-AF65-F5344CB8AC3E}">
        <p14:creationId xmlns:p14="http://schemas.microsoft.com/office/powerpoint/2010/main" val="17633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A5D3FBF-A124-45EA-A9DA-C888162B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81" y="1080136"/>
            <a:ext cx="6886915" cy="5535637"/>
          </a:xfrm>
          <a:prstGeom prst="rect">
            <a:avLst/>
          </a:prstGeom>
        </p:spPr>
      </p:pic>
      <p:sp>
        <p:nvSpPr>
          <p:cNvPr id="8" name="Titolo 1">
            <a:extLst>
              <a:ext uri="{FF2B5EF4-FFF2-40B4-BE49-F238E27FC236}">
                <a16:creationId xmlns:a16="http://schemas.microsoft.com/office/drawing/2014/main" id="{0CF18B9F-7C68-4C52-9BE4-D6AC7597A2A4}"/>
              </a:ext>
            </a:extLst>
          </p:cNvPr>
          <p:cNvSpPr>
            <a:spLocks noGrp="1"/>
          </p:cNvSpPr>
          <p:nvPr>
            <p:ph type="title"/>
          </p:nvPr>
        </p:nvSpPr>
        <p:spPr>
          <a:xfrm>
            <a:off x="4035103" y="242227"/>
            <a:ext cx="3571669" cy="692516"/>
          </a:xfrm>
        </p:spPr>
        <p:txBody>
          <a:bodyPr>
            <a:normAutofit/>
          </a:bodyPr>
          <a:lstStyle/>
          <a:p>
            <a:r>
              <a:rPr lang="it-IT" sz="3600" dirty="0">
                <a:latin typeface="Calibri" panose="020F0502020204030204" pitchFamily="34" charset="0"/>
                <a:cs typeface="Calibri" panose="020F0502020204030204" pitchFamily="34" charset="0"/>
              </a:rPr>
              <a:t>2. Il nostro dataset</a:t>
            </a:r>
          </a:p>
        </p:txBody>
      </p:sp>
    </p:spTree>
    <p:extLst>
      <p:ext uri="{BB962C8B-B14F-4D97-AF65-F5344CB8AC3E}">
        <p14:creationId xmlns:p14="http://schemas.microsoft.com/office/powerpoint/2010/main" val="157556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04B3D-3D16-4C31-96A1-6BC30E0E3165}"/>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 </a:t>
            </a:r>
          </a:p>
        </p:txBody>
      </p:sp>
      <p:sp>
        <p:nvSpPr>
          <p:cNvPr id="3" name="Segnaposto contenuto 2">
            <a:extLst>
              <a:ext uri="{FF2B5EF4-FFF2-40B4-BE49-F238E27FC236}">
                <a16:creationId xmlns:a16="http://schemas.microsoft.com/office/drawing/2014/main" id="{4EFCAED5-FAA3-48ED-8BE8-B61F9D9B779E}"/>
              </a:ext>
            </a:extLst>
          </p:cNvPr>
          <p:cNvSpPr>
            <a:spLocks noGrp="1"/>
          </p:cNvSpPr>
          <p:nvPr>
            <p:ph idx="1"/>
          </p:nvPr>
        </p:nvSpPr>
        <p:spPr/>
        <p:txBody>
          <a:bodyPr>
            <a:normAutofit/>
          </a:bodyPr>
          <a:lstStyle/>
          <a:p>
            <a:r>
              <a:rPr lang="it-IT" dirty="0">
                <a:latin typeface="Calibri" panose="020F0502020204030204" pitchFamily="34" charset="0"/>
                <a:cs typeface="Calibri" panose="020F0502020204030204" pitchFamily="34" charset="0"/>
              </a:rPr>
              <a:t>Abbiamo utilizzato </a:t>
            </a:r>
            <a:r>
              <a:rPr lang="it-IT" dirty="0">
                <a:solidFill>
                  <a:srgbClr val="111111"/>
                </a:solidFill>
                <a:latin typeface="Calibri" panose="020F0502020204030204" pitchFamily="34" charset="0"/>
                <a:cs typeface="Times New Roman" panose="02020603050405020304" pitchFamily="18" charset="0"/>
              </a:rPr>
              <a:t>un a</a:t>
            </a:r>
            <a:r>
              <a:rPr lang="it-IT"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lgoritmo di ricerca online, locale con backtracking.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cs typeface="Calibri" panose="020F0502020204030204" pitchFamily="34" charset="0"/>
              </a:rPr>
              <a:t>La prima volta, l’algoritmo cerca una domanda casuale di una categoria casuale e di livello 1. Successivamente, se la risposta alla domanda precedente è sbagliata, aumenta la probabilità che venga scelta la stessa categoria, viceversa, aumenta la probabilità di tutte le altre categorie, tranne la categoria relativa all’ultima domanda proposta. Se l’utente fornisce la risposta giusta per due volte consecutive, l’algoritmo visita l’albero in profondità esplorando il nodo sottostante, con un livello maggiore. Se invece fornisce la risposta giusta per almeno 3 volte consecutive, l’algoritmo sceglierà una domanda relativa a una categoria diversa e il livello sarà lo stesso livello raggiunto per quella categoria, se era già stata precedentemente selezionata, altrimenti livello 1. D’altra parte, se l’utente fornisce la risposta sbagliata per due volte consecutive l’algoritmo visita a ritroso l’albero, ritornando al nodo sovrastante, con un livello minore. Se invece fornisce la risposta sbagliata per almeno 3 volte consecutive, il comportamento è simile al caso in cui la risposta è giusta per almeno 3 volte consecutive.</a:t>
            </a:r>
          </a:p>
        </p:txBody>
      </p:sp>
      <p:sp>
        <p:nvSpPr>
          <p:cNvPr id="5" name="Titolo 1">
            <a:extLst>
              <a:ext uri="{FF2B5EF4-FFF2-40B4-BE49-F238E27FC236}">
                <a16:creationId xmlns:a16="http://schemas.microsoft.com/office/drawing/2014/main" id="{A157B91F-00A7-442C-8454-6A0F7CFE34B5}"/>
              </a:ext>
            </a:extLst>
          </p:cNvPr>
          <p:cNvSpPr txBox="1">
            <a:spLocks/>
          </p:cNvSpPr>
          <p:nvPr/>
        </p:nvSpPr>
        <p:spPr>
          <a:xfrm>
            <a:off x="1261872" y="721287"/>
            <a:ext cx="6336792" cy="692516"/>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dirty="0">
                <a:latin typeface="Calibri" panose="020F0502020204030204" pitchFamily="34" charset="0"/>
                <a:cs typeface="Calibri" panose="020F0502020204030204" pitchFamily="34" charset="0"/>
              </a:rPr>
              <a:t>3. Algoritmo utilizzato e funzionamento</a:t>
            </a:r>
          </a:p>
        </p:txBody>
      </p:sp>
      <p:pic>
        <p:nvPicPr>
          <p:cNvPr id="7" name="Immagine 6">
            <a:extLst>
              <a:ext uri="{FF2B5EF4-FFF2-40B4-BE49-F238E27FC236}">
                <a16:creationId xmlns:a16="http://schemas.microsoft.com/office/drawing/2014/main" id="{1F9CB095-F5A2-4DF0-8683-9EF281E89DEA}"/>
              </a:ext>
            </a:extLst>
          </p:cNvPr>
          <p:cNvPicPr>
            <a:picLocks noChangeAspect="1"/>
          </p:cNvPicPr>
          <p:nvPr/>
        </p:nvPicPr>
        <p:blipFill rotWithShape="1">
          <a:blip r:embed="rId2">
            <a:extLst>
              <a:ext uri="{28A0092B-C50C-407E-A947-70E740481C1C}">
                <a14:useLocalDpi xmlns:a14="http://schemas.microsoft.com/office/drawing/2010/main" val="0"/>
              </a:ext>
            </a:extLst>
          </a:blip>
          <a:srcRect l="-143" t="14975" r="81855"/>
          <a:stretch/>
        </p:blipFill>
        <p:spPr>
          <a:xfrm>
            <a:off x="9857232" y="1106231"/>
            <a:ext cx="1201787" cy="4491095"/>
          </a:xfrm>
          <a:prstGeom prst="rect">
            <a:avLst/>
          </a:prstGeom>
          <a:ln>
            <a:solidFill>
              <a:schemeClr val="bg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012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08E3FDC-AE99-4BAC-A099-6BDD8209B36B}"/>
              </a:ext>
            </a:extLst>
          </p:cNvPr>
          <p:cNvSpPr>
            <a:spLocks noGrp="1"/>
          </p:cNvSpPr>
          <p:nvPr>
            <p:ph idx="1"/>
          </p:nvPr>
        </p:nvSpPr>
        <p:spPr>
          <a:xfrm>
            <a:off x="1261872" y="2363372"/>
            <a:ext cx="8595360" cy="4351337"/>
          </a:xfrm>
        </p:spPr>
        <p:txBody>
          <a:bodyPr/>
          <a:lstStyle/>
          <a:p>
            <a:pPr marL="0" indent="0">
              <a:buNone/>
            </a:pPr>
            <a:r>
              <a:rPr lang="it-IT" b="1" dirty="0">
                <a:latin typeface="Calibri" panose="020F0502020204030204" pitchFamily="34" charset="0"/>
                <a:cs typeface="Calibri" panose="020F0502020204030204" pitchFamily="34" charset="0"/>
              </a:rPr>
              <a:t>Perché abbiamo utilizzato questo tipo di algoritmo?</a:t>
            </a:r>
          </a:p>
          <a:p>
            <a:r>
              <a:rPr lang="it-IT" dirty="0">
                <a:latin typeface="Calibri" panose="020F0502020204030204" pitchFamily="34" charset="0"/>
                <a:cs typeface="Calibri" panose="020F0502020204030204" pitchFamily="34" charset="0"/>
              </a:rPr>
              <a:t>Perché è in grado di analizzare la risposta dell’utente in tempo reale</a:t>
            </a:r>
          </a:p>
          <a:p>
            <a:r>
              <a:rPr lang="it-IT" dirty="0">
                <a:latin typeface="Calibri" panose="020F0502020204030204" pitchFamily="34" charset="0"/>
                <a:cs typeface="Calibri" panose="020F0502020204030204" pitchFamily="34" charset="0"/>
              </a:rPr>
              <a:t>Inoltre, è un algoritmo locale dato che non deve fornire una soluzione globalmente ottima al problema ma una soluzione cha sia ottima localmente.</a:t>
            </a:r>
          </a:p>
          <a:p>
            <a:r>
              <a:rPr lang="it-IT" dirty="0">
                <a:latin typeface="Calibri" panose="020F0502020204030204" pitchFamily="34" charset="0"/>
                <a:cs typeface="Calibri" panose="020F0502020204030204" pitchFamily="34" charset="0"/>
              </a:rPr>
              <a:t>Il backtracking è necessario per poter conservare gli stati precedentemente visitati e fare un percorso a ritroso nel caso in cui visitiamo nodi già esplorati dell’albero.</a:t>
            </a:r>
          </a:p>
        </p:txBody>
      </p:sp>
      <p:sp>
        <p:nvSpPr>
          <p:cNvPr id="4" name="Titolo 1">
            <a:extLst>
              <a:ext uri="{FF2B5EF4-FFF2-40B4-BE49-F238E27FC236}">
                <a16:creationId xmlns:a16="http://schemas.microsoft.com/office/drawing/2014/main" id="{68BF124C-B68B-462F-8D31-0ED8A0AC8126}"/>
              </a:ext>
            </a:extLst>
          </p:cNvPr>
          <p:cNvSpPr>
            <a:spLocks noGrp="1"/>
          </p:cNvSpPr>
          <p:nvPr>
            <p:ph type="title"/>
          </p:nvPr>
        </p:nvSpPr>
        <p:spPr>
          <a:xfrm>
            <a:off x="1261872" y="998806"/>
            <a:ext cx="6336792" cy="692516"/>
          </a:xfrm>
        </p:spPr>
        <p:txBody>
          <a:bodyPr>
            <a:normAutofit/>
          </a:bodyPr>
          <a:lstStyle/>
          <a:p>
            <a:r>
              <a:rPr lang="it-IT" sz="3600" dirty="0">
                <a:latin typeface="Calibri" panose="020F0502020204030204" pitchFamily="34" charset="0"/>
                <a:cs typeface="Calibri" panose="020F0502020204030204" pitchFamily="34" charset="0"/>
              </a:rPr>
              <a:t>4. Motivazioni</a:t>
            </a:r>
          </a:p>
        </p:txBody>
      </p:sp>
      <p:pic>
        <p:nvPicPr>
          <p:cNvPr id="6" name="Immagine 5" descr="Immagine che contiene testo, lavagnabianca&#10;&#10;Descrizione generata automaticamente">
            <a:extLst>
              <a:ext uri="{FF2B5EF4-FFF2-40B4-BE49-F238E27FC236}">
                <a16:creationId xmlns:a16="http://schemas.microsoft.com/office/drawing/2014/main" id="{8447D9E2-EC8F-4E1B-B3F9-F6F7A4759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950" y="820689"/>
            <a:ext cx="4876800" cy="1362075"/>
          </a:xfrm>
          <a:prstGeom prst="rect">
            <a:avLst/>
          </a:prstGeom>
        </p:spPr>
      </p:pic>
    </p:spTree>
    <p:extLst>
      <p:ext uri="{BB962C8B-B14F-4D97-AF65-F5344CB8AC3E}">
        <p14:creationId xmlns:p14="http://schemas.microsoft.com/office/powerpoint/2010/main" val="9740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3FBFF6-71F5-4C7A-8AA4-F7F08206C308}"/>
              </a:ext>
            </a:extLst>
          </p:cNvPr>
          <p:cNvSpPr>
            <a:spLocks noGrp="1"/>
          </p:cNvSpPr>
          <p:nvPr>
            <p:ph idx="1"/>
          </p:nvPr>
        </p:nvSpPr>
        <p:spPr>
          <a:xfrm>
            <a:off x="1261872" y="2250831"/>
            <a:ext cx="8595360" cy="4351337"/>
          </a:xfrm>
        </p:spPr>
        <p:txBody>
          <a:bodyPr/>
          <a:lstStyle/>
          <a:p>
            <a:r>
              <a:rPr lang="it-IT" i="0" dirty="0">
                <a:effectLst/>
                <a:latin typeface="Calibri" panose="020F0502020204030204" pitchFamily="34" charset="0"/>
                <a:cs typeface="Calibri" panose="020F0502020204030204" pitchFamily="34" charset="0"/>
              </a:rPr>
              <a:t>È completo perché termina sempre, in ogni caso e non esistono cicli: riesce sempre a trovare una soluzione.</a:t>
            </a:r>
          </a:p>
          <a:p>
            <a:r>
              <a:rPr lang="it-IT" sz="1800" dirty="0">
                <a:effectLst/>
                <a:latin typeface="Calibri" panose="020F0502020204030204" pitchFamily="34" charset="0"/>
                <a:ea typeface="Calibri" panose="020F0502020204030204" pitchFamily="34" charset="0"/>
                <a:cs typeface="Times New Roman" panose="02020603050405020304" pitchFamily="18" charset="0"/>
              </a:rPr>
              <a:t>Non esiste una soluzione ottima globale dell’algoritmo, ma cerca sempre la soluzione migliore corrente</a:t>
            </a:r>
            <a:endParaRPr lang="it-IT" i="0" dirty="0">
              <a:solidFill>
                <a:srgbClr val="333333"/>
              </a:solidFill>
              <a:effectLst/>
              <a:latin typeface="Josefin Sans"/>
            </a:endParaRPr>
          </a:p>
          <a:p>
            <a:r>
              <a:rPr lang="it-IT" i="0" dirty="0">
                <a:effectLst/>
                <a:latin typeface="Calibri" panose="020F0502020204030204" pitchFamily="34" charset="0"/>
                <a:cs typeface="Calibri" panose="020F0502020204030204" pitchFamily="34" charset="0"/>
              </a:rPr>
              <a:t>Inoltre, la complessità è lineare</a:t>
            </a:r>
          </a:p>
          <a:p>
            <a:endParaRPr lang="it-IT" dirty="0">
              <a:latin typeface="Calibri" panose="020F0502020204030204" pitchFamily="34" charset="0"/>
              <a:cs typeface="Calibri" panose="020F0502020204030204" pitchFamily="34" charset="0"/>
            </a:endParaRPr>
          </a:p>
        </p:txBody>
      </p:sp>
      <p:sp>
        <p:nvSpPr>
          <p:cNvPr id="4" name="Titolo 1">
            <a:extLst>
              <a:ext uri="{FF2B5EF4-FFF2-40B4-BE49-F238E27FC236}">
                <a16:creationId xmlns:a16="http://schemas.microsoft.com/office/drawing/2014/main" id="{352D845E-6B6B-4C0F-BB9A-9953F435679E}"/>
              </a:ext>
            </a:extLst>
          </p:cNvPr>
          <p:cNvSpPr>
            <a:spLocks noGrp="1"/>
          </p:cNvSpPr>
          <p:nvPr>
            <p:ph type="title"/>
          </p:nvPr>
        </p:nvSpPr>
        <p:spPr>
          <a:xfrm>
            <a:off x="1261872" y="677863"/>
            <a:ext cx="6336792" cy="692516"/>
          </a:xfrm>
        </p:spPr>
        <p:txBody>
          <a:bodyPr>
            <a:normAutofit/>
          </a:bodyPr>
          <a:lstStyle/>
          <a:p>
            <a:r>
              <a:rPr lang="it-IT" sz="3600" dirty="0">
                <a:latin typeface="Calibri" panose="020F0502020204030204" pitchFamily="34" charset="0"/>
                <a:cs typeface="Calibri" panose="020F0502020204030204" pitchFamily="34" charset="0"/>
              </a:rPr>
              <a:t>5. Performance</a:t>
            </a:r>
          </a:p>
        </p:txBody>
      </p:sp>
      <p:pic>
        <p:nvPicPr>
          <p:cNvPr id="6" name="Immagine 5" descr="Immagine che contiene testo, dispositivo, calibro&#10;&#10;Descrizione generata automaticamente">
            <a:extLst>
              <a:ext uri="{FF2B5EF4-FFF2-40B4-BE49-F238E27FC236}">
                <a16:creationId xmlns:a16="http://schemas.microsoft.com/office/drawing/2014/main" id="{CF1A6F54-80C6-4F93-A58E-96A239BEE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19065"/>
            <a:ext cx="3987869" cy="3190295"/>
          </a:xfrm>
          <a:prstGeom prst="rect">
            <a:avLst/>
          </a:prstGeom>
        </p:spPr>
      </p:pic>
    </p:spTree>
    <p:extLst>
      <p:ext uri="{BB962C8B-B14F-4D97-AF65-F5344CB8AC3E}">
        <p14:creationId xmlns:p14="http://schemas.microsoft.com/office/powerpoint/2010/main" val="71567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60C3FA-4C6E-4C78-9206-C5F0100D702A}"/>
              </a:ext>
            </a:extLst>
          </p:cNvPr>
          <p:cNvSpPr>
            <a:spLocks noGrp="1"/>
          </p:cNvSpPr>
          <p:nvPr>
            <p:ph type="title"/>
          </p:nvPr>
        </p:nvSpPr>
        <p:spPr>
          <a:xfrm>
            <a:off x="643192" y="422031"/>
            <a:ext cx="5973172" cy="749344"/>
          </a:xfrm>
        </p:spPr>
        <p:txBody>
          <a:bodyPr>
            <a:normAutofit/>
          </a:bodyPr>
          <a:lstStyle/>
          <a:p>
            <a:r>
              <a:rPr lang="it-IT" sz="3600" dirty="0">
                <a:latin typeface="Calibri" panose="020F0502020204030204" pitchFamily="34" charset="0"/>
                <a:cs typeface="Calibri" panose="020F0502020204030204" pitchFamily="34" charset="0"/>
              </a:rPr>
              <a:t>6</a:t>
            </a:r>
            <a:r>
              <a:rPr lang="it-IT" dirty="0">
                <a:latin typeface="Calibri" panose="020F0502020204030204" pitchFamily="34" charset="0"/>
                <a:cs typeface="Calibri" panose="020F0502020204030204" pitchFamily="34" charset="0"/>
              </a:rPr>
              <a:t>. </a:t>
            </a:r>
            <a:r>
              <a:rPr lang="it-IT" sz="3600" dirty="0">
                <a:latin typeface="Calibri" panose="020F0502020204030204" pitchFamily="34" charset="0"/>
                <a:cs typeface="Calibri" panose="020F0502020204030204" pitchFamily="34" charset="0"/>
              </a:rPr>
              <a:t>Proprietà dell’ambiente</a:t>
            </a:r>
          </a:p>
        </p:txBody>
      </p:sp>
      <p:pic>
        <p:nvPicPr>
          <p:cNvPr id="6" name="Immagine 5" descr="Immagine che contiene elettronico, circuito&#10;&#10;Descrizione generata automaticamente">
            <a:extLst>
              <a:ext uri="{FF2B5EF4-FFF2-40B4-BE49-F238E27FC236}">
                <a16:creationId xmlns:a16="http://schemas.microsoft.com/office/drawing/2014/main" id="{5B2FCED0-2BC7-4B31-9768-DF4C42B04447}"/>
              </a:ext>
            </a:extLst>
          </p:cNvPr>
          <p:cNvPicPr>
            <a:picLocks noChangeAspect="1"/>
          </p:cNvPicPr>
          <p:nvPr/>
        </p:nvPicPr>
        <p:blipFill rotWithShape="1">
          <a:blip r:embed="rId2">
            <a:extLst>
              <a:ext uri="{28A0092B-C50C-407E-A947-70E740481C1C}">
                <a14:useLocalDpi xmlns:a14="http://schemas.microsoft.com/office/drawing/2010/main" val="0"/>
              </a:ext>
            </a:extLst>
          </a:blip>
          <a:srcRect l="17292" r="27305" b="-1"/>
          <a:stretch/>
        </p:blipFill>
        <p:spPr>
          <a:xfrm>
            <a:off x="643192" y="1576724"/>
            <a:ext cx="4534047" cy="4603413"/>
          </a:xfrm>
          <a:prstGeom prst="rect">
            <a:avLst/>
          </a:prstGeom>
          <a:ln>
            <a:noFill/>
          </a:ln>
          <a:effectLst>
            <a:softEdge rad="112500"/>
          </a:effectLst>
        </p:spPr>
      </p:pic>
      <p:sp>
        <p:nvSpPr>
          <p:cNvPr id="3" name="Segnaposto contenuto 2">
            <a:extLst>
              <a:ext uri="{FF2B5EF4-FFF2-40B4-BE49-F238E27FC236}">
                <a16:creationId xmlns:a16="http://schemas.microsoft.com/office/drawing/2014/main" id="{BDD45695-891D-4318-B5EA-396118A20688}"/>
              </a:ext>
            </a:extLst>
          </p:cNvPr>
          <p:cNvSpPr>
            <a:spLocks noGrp="1"/>
          </p:cNvSpPr>
          <p:nvPr>
            <p:ph idx="1"/>
          </p:nvPr>
        </p:nvSpPr>
        <p:spPr>
          <a:xfrm>
            <a:off x="6420463" y="2455332"/>
            <a:ext cx="4572002" cy="3724805"/>
          </a:xfrm>
        </p:spPr>
        <p:txBody>
          <a:bodyPr>
            <a:normAutofit/>
          </a:bodyPr>
          <a:lstStyle/>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Completamente osservabile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Agente Singolo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Deterministico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Sequenziale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Statico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Discreto</a:t>
            </a:r>
          </a:p>
          <a:p>
            <a:pPr marL="342900" lvl="0" indent="-342900">
              <a:spcAft>
                <a:spcPts val="800"/>
              </a:spcAft>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Noto</a:t>
            </a:r>
          </a:p>
          <a:p>
            <a:endParaRPr lang="it-IT" dirty="0"/>
          </a:p>
        </p:txBody>
      </p:sp>
    </p:spTree>
    <p:extLst>
      <p:ext uri="{BB962C8B-B14F-4D97-AF65-F5344CB8AC3E}">
        <p14:creationId xmlns:p14="http://schemas.microsoft.com/office/powerpoint/2010/main" val="416517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39AE26D-3E54-478E-95A9-497B15AC7750}"/>
              </a:ext>
            </a:extLst>
          </p:cNvPr>
          <p:cNvSpPr>
            <a:spLocks noGrp="1"/>
          </p:cNvSpPr>
          <p:nvPr>
            <p:ph type="title"/>
          </p:nvPr>
        </p:nvSpPr>
        <p:spPr>
          <a:xfrm>
            <a:off x="760564" y="748203"/>
            <a:ext cx="3938045" cy="706582"/>
          </a:xfrm>
        </p:spPr>
        <p:txBody>
          <a:bodyPr>
            <a:normAutofit/>
          </a:bodyPr>
          <a:lstStyle/>
          <a:p>
            <a:r>
              <a:rPr lang="it-IT" sz="3600" dirty="0">
                <a:latin typeface="Calibri" panose="020F0502020204030204" pitchFamily="34" charset="0"/>
                <a:cs typeface="Calibri" panose="020F0502020204030204" pitchFamily="34" charset="0"/>
              </a:rPr>
              <a:t>7. Esempio di utilizzo</a:t>
            </a:r>
          </a:p>
        </p:txBody>
      </p:sp>
      <p:pic>
        <p:nvPicPr>
          <p:cNvPr id="6" name="Immagine 5">
            <a:extLst>
              <a:ext uri="{FF2B5EF4-FFF2-40B4-BE49-F238E27FC236}">
                <a16:creationId xmlns:a16="http://schemas.microsoft.com/office/drawing/2014/main" id="{A0315D99-19D1-46D7-8B7C-41823741D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732" y="205818"/>
            <a:ext cx="2981443" cy="6446364"/>
          </a:xfrm>
          <a:prstGeom prst="rect">
            <a:avLst/>
          </a:prstGeom>
          <a:ln>
            <a:noFill/>
          </a:ln>
          <a:effectLst>
            <a:outerShdw blurRad="190500" algn="tl" rotWithShape="0">
              <a:srgbClr val="000000">
                <a:alpha val="70000"/>
              </a:srgbClr>
            </a:outerShdw>
          </a:effectLst>
        </p:spPr>
      </p:pic>
      <p:sp>
        <p:nvSpPr>
          <p:cNvPr id="3" name="Segnaposto contenuto 2">
            <a:extLst>
              <a:ext uri="{FF2B5EF4-FFF2-40B4-BE49-F238E27FC236}">
                <a16:creationId xmlns:a16="http://schemas.microsoft.com/office/drawing/2014/main" id="{1EE63B17-4292-427D-9D12-90A07177ABA1}"/>
              </a:ext>
            </a:extLst>
          </p:cNvPr>
          <p:cNvSpPr>
            <a:spLocks noGrp="1"/>
          </p:cNvSpPr>
          <p:nvPr>
            <p:ph idx="1"/>
          </p:nvPr>
        </p:nvSpPr>
        <p:spPr>
          <a:xfrm>
            <a:off x="760564" y="2114142"/>
            <a:ext cx="6507335" cy="3854979"/>
          </a:xfrm>
        </p:spPr>
        <p:txBody>
          <a:bodyPr>
            <a:normAutofit lnSpcReduction="10000"/>
          </a:bodyPr>
          <a:lstStyle/>
          <a:p>
            <a:r>
              <a:rPr lang="it-IT" dirty="0">
                <a:latin typeface="Calibri" panose="020F0502020204030204" pitchFamily="34" charset="0"/>
                <a:cs typeface="Calibri" panose="020F0502020204030204" pitchFamily="34" charset="0"/>
              </a:rPr>
              <a:t>Per un esempio concreto di utilizzo, abbiamo inserito l’apk versione demo, dell’applicazione KEY-KNOWNLEDGE, nella repository di </a:t>
            </a:r>
            <a:r>
              <a:rPr lang="it-IT" dirty="0" err="1">
                <a:latin typeface="Calibri" panose="020F0502020204030204" pitchFamily="34" charset="0"/>
                <a:cs typeface="Calibri" panose="020F0502020204030204" pitchFamily="34" charset="0"/>
              </a:rPr>
              <a:t>Github</a:t>
            </a:r>
            <a:r>
              <a:rPr lang="it-IT" dirty="0">
                <a:latin typeface="Calibri" panose="020F0502020204030204" pitchFamily="34" charset="0"/>
                <a:cs typeface="Calibri" panose="020F0502020204030204" pitchFamily="34" charset="0"/>
              </a:rPr>
              <a:t>.</a:t>
            </a:r>
          </a:p>
          <a:p>
            <a:r>
              <a:rPr lang="it-IT" dirty="0">
                <a:latin typeface="Calibri" panose="020F0502020204030204" pitchFamily="34" charset="0"/>
                <a:cs typeface="Calibri" panose="020F0502020204030204" pitchFamily="34" charset="0"/>
              </a:rPr>
              <a:t>Account ospiti per provare:</a:t>
            </a:r>
          </a:p>
          <a:p>
            <a:pPr marL="0" indent="0">
              <a:buNone/>
            </a:pPr>
            <a:r>
              <a:rPr lang="it-IT" dirty="0">
                <a:latin typeface="Calibri" panose="020F0502020204030204" pitchFamily="34" charset="0"/>
                <a:cs typeface="Calibri" panose="020F0502020204030204" pitchFamily="34" charset="0"/>
              </a:rPr>
              <a:t>   1: username = Ospite1, password = password;</a:t>
            </a:r>
          </a:p>
          <a:p>
            <a:pPr marL="0" indent="0">
              <a:buNone/>
            </a:pPr>
            <a:r>
              <a:rPr lang="it-IT" dirty="0">
                <a:latin typeface="Calibri" panose="020F0502020204030204" pitchFamily="34" charset="0"/>
                <a:cs typeface="Calibri" panose="020F0502020204030204" pitchFamily="34" charset="0"/>
              </a:rPr>
              <a:t>   2: username = Ospite2, password = password;</a:t>
            </a:r>
          </a:p>
          <a:p>
            <a:pPr marL="0" indent="0">
              <a:buNone/>
            </a:pPr>
            <a:endParaRPr lang="it-IT" dirty="0">
              <a:latin typeface="Calibri" panose="020F0502020204030204" pitchFamily="34" charset="0"/>
              <a:cs typeface="Calibri" panose="020F0502020204030204" pitchFamily="34" charset="0"/>
            </a:endParaRPr>
          </a:p>
          <a:p>
            <a:pPr marL="0" indent="0">
              <a:buNone/>
            </a:pPr>
            <a:endParaRPr lang="it-IT" dirty="0">
              <a:latin typeface="Calibri" panose="020F0502020204030204" pitchFamily="34" charset="0"/>
              <a:cs typeface="Calibri" panose="020F0502020204030204" pitchFamily="34" charset="0"/>
            </a:endParaRPr>
          </a:p>
          <a:p>
            <a:pPr marL="0" indent="0">
              <a:buNone/>
            </a:pPr>
            <a:r>
              <a:rPr lang="it-IT" dirty="0">
                <a:latin typeface="Calibri" panose="020F0502020204030204" pitchFamily="34" charset="0"/>
                <a:cs typeface="Calibri" panose="020F0502020204030204" pitchFamily="34" charset="0"/>
              </a:rPr>
              <a:t>    LINK: </a:t>
            </a:r>
            <a:r>
              <a:rPr lang="it-IT" u="sng"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https://github.com/Crex99/UNIPROJECT/tree/master/FIA</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7455125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413</TotalTime>
  <Words>534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Arial</vt:lpstr>
      <vt:lpstr>Calibri</vt:lpstr>
      <vt:lpstr>Century Schoolbook</vt:lpstr>
      <vt:lpstr>Josefin Sans</vt:lpstr>
      <vt:lpstr>Symbol</vt:lpstr>
      <vt:lpstr>Wingdings 2</vt:lpstr>
      <vt:lpstr>Vista</vt:lpstr>
      <vt:lpstr>KEY KNOWNLEDGE</vt:lpstr>
      <vt:lpstr>1. Descrizione  del progetto</vt:lpstr>
      <vt:lpstr>2. Il nostro dataset</vt:lpstr>
      <vt:lpstr> </vt:lpstr>
      <vt:lpstr>4. Motivazioni</vt:lpstr>
      <vt:lpstr>5. Performance</vt:lpstr>
      <vt:lpstr>6. Proprietà dell’ambiente</vt:lpstr>
      <vt:lpstr>7. Esempio di utilizzo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KNOWNLEDGE</dc:title>
  <dc:creator>Nico Franco</dc:creator>
  <cp:lastModifiedBy>Nico Franco</cp:lastModifiedBy>
  <cp:revision>26</cp:revision>
  <dcterms:created xsi:type="dcterms:W3CDTF">2021-02-12T10:50:29Z</dcterms:created>
  <dcterms:modified xsi:type="dcterms:W3CDTF">2021-02-17T17:53:22Z</dcterms:modified>
</cp:coreProperties>
</file>