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1" r:id="rId5"/>
    <p:sldId id="262" r:id="rId6"/>
    <p:sldId id="264" r:id="rId7"/>
    <p:sldId id="265" r:id="rId8"/>
    <p:sldId id="263" r:id="rId9"/>
    <p:sldId id="266" r:id="rId10"/>
    <p:sldId id="267" r:id="rId1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1C"/>
    <a:srgbClr val="3E0037"/>
    <a:srgbClr val="002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570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468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2"/>
            <a:ext cx="1971675" cy="48431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04272"/>
            <a:ext cx="5800725" cy="484319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750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9327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424783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4174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521354"/>
            <a:ext cx="38862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521354"/>
            <a:ext cx="38862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3/3/2021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5140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04271"/>
            <a:ext cx="7886700" cy="110463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70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970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3/3/2021</a:t>
            </a:fld>
            <a:endParaRPr lang="es-V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3382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3/3/2021</a:t>
            </a:fld>
            <a:endParaRPr lang="es-V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64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3/3/2021</a:t>
            </a:fld>
            <a:endParaRPr lang="es-V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23668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1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3/3/2021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145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1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3/3/2021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58917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E611-8BEF-4990-B4F5-91A0FAC492E5}" type="datetimeFigureOut">
              <a:rPr lang="es-VE" smtClean="0"/>
              <a:t>3/3/2021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94771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5"/>
            <a:ext cx="8516471" cy="3408412"/>
          </a:xfrm>
        </p:spPr>
        <p:txBody>
          <a:bodyPr anchor="ctr">
            <a:noAutofit/>
          </a:bodyPr>
          <a:lstStyle/>
          <a:p>
            <a:r>
              <a:rPr lang="es-VE" sz="9600" b="1" dirty="0"/>
              <a:t>Capítulo 3: Dios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E10DA7-E367-43D5-8023-1B2A5A6A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16627"/>
            <a:ext cx="6858000" cy="1360492"/>
          </a:xfrm>
        </p:spPr>
        <p:txBody>
          <a:bodyPr anchor="ctr">
            <a:normAutofit/>
          </a:bodyPr>
          <a:lstStyle/>
          <a:p>
            <a:r>
              <a:rPr lang="es-VE" sz="4000" dirty="0"/>
              <a:t>Teología bíblica y sistemática</a:t>
            </a:r>
          </a:p>
          <a:p>
            <a:r>
              <a:rPr lang="es-VE" sz="4000" dirty="0"/>
              <a:t>Ministerio YHWH</a:t>
            </a:r>
          </a:p>
        </p:txBody>
      </p:sp>
    </p:spTree>
    <p:extLst>
      <p:ext uri="{BB962C8B-B14F-4D97-AF65-F5344CB8AC3E}">
        <p14:creationId xmlns:p14="http://schemas.microsoft.com/office/powerpoint/2010/main" val="294482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6000" b="1" dirty="0">
                <a:latin typeface="+mn-lt"/>
              </a:rPr>
              <a:t>3. CREENCIAS ERRÓNEAS</a:t>
            </a:r>
          </a:p>
        </p:txBody>
      </p:sp>
    </p:spTree>
    <p:extLst>
      <p:ext uri="{BB962C8B-B14F-4D97-AF65-F5344CB8AC3E}">
        <p14:creationId xmlns:p14="http://schemas.microsoft.com/office/powerpoint/2010/main" val="204348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800" b="1" dirty="0">
                <a:latin typeface="+mn-lt"/>
              </a:rPr>
              <a:t>1. LA EXISTENCIA DE DIOS</a:t>
            </a:r>
          </a:p>
        </p:txBody>
      </p:sp>
    </p:spTree>
    <p:extLst>
      <p:ext uri="{BB962C8B-B14F-4D97-AF65-F5344CB8AC3E}">
        <p14:creationId xmlns:p14="http://schemas.microsoft.com/office/powerpoint/2010/main" val="336521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4"/>
            <a:ext cx="8360228" cy="1405217"/>
          </a:xfrm>
        </p:spPr>
        <p:txBody>
          <a:bodyPr anchor="ctr">
            <a:normAutofit fontScale="90000"/>
          </a:bodyPr>
          <a:lstStyle/>
          <a:p>
            <a:r>
              <a:rPr lang="es-VE" sz="6600" b="1" dirty="0"/>
              <a:t>1. LA EXISTENCIA DE DIOS</a:t>
            </a:r>
            <a:br>
              <a:rPr lang="es-VE" sz="6600" b="1" dirty="0"/>
            </a:br>
            <a:r>
              <a:rPr lang="es-VE" b="1" dirty="0"/>
              <a:t>1.1. </a:t>
            </a:r>
            <a:r>
              <a:rPr lang="es-VE" b="1" i="1" dirty="0"/>
              <a:t>Su existencia evidente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828800"/>
            <a:ext cx="8360228" cy="357691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/>
              <a:t>En ninguna parte tratan </a:t>
            </a:r>
            <a:r>
              <a:rPr lang="es-VE" sz="2800" b="1" dirty="0"/>
              <a:t>las Escrituras</a:t>
            </a:r>
            <a:r>
              <a:rPr lang="es-VE" sz="2800" dirty="0"/>
              <a:t> de demostrar la existencia de Dios mediante pruebas metódicas o convencionales. Se la asume como </a:t>
            </a:r>
            <a:r>
              <a:rPr lang="es-VE" sz="2800" b="1" dirty="0"/>
              <a:t>prueba evidente</a:t>
            </a:r>
            <a:r>
              <a:rPr lang="es-VE" sz="2800" dirty="0"/>
              <a:t>, como </a:t>
            </a:r>
            <a:r>
              <a:rPr lang="es-VE" sz="2800" b="1" dirty="0"/>
              <a:t>creencia natural para el hombre</a:t>
            </a:r>
            <a:r>
              <a:rPr lang="es-VE" sz="2800" dirty="0"/>
              <a:t>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Tener fe constituye el </a:t>
            </a:r>
            <a:r>
              <a:rPr lang="es-VE" sz="2800" b="1" dirty="0"/>
              <a:t>punto inicial</a:t>
            </a:r>
            <a:r>
              <a:rPr lang="es-VE" sz="2800" dirty="0"/>
              <a:t> de la Biblia en lo que respecta a los tratos del hombre con Dios. </a:t>
            </a:r>
            <a:r>
              <a:rPr lang="es-VE" sz="2800" b="1" dirty="0">
                <a:solidFill>
                  <a:srgbClr val="FFC000"/>
                </a:solidFill>
              </a:rPr>
              <a:t>[</a:t>
            </a:r>
            <a:r>
              <a:rPr lang="es-VE" sz="2800" b="1" dirty="0" err="1">
                <a:solidFill>
                  <a:srgbClr val="FFC000"/>
                </a:solidFill>
              </a:rPr>
              <a:t>Heb</a:t>
            </a:r>
            <a:r>
              <a:rPr lang="es-VE" sz="2800" b="1" dirty="0">
                <a:solidFill>
                  <a:srgbClr val="FFC000"/>
                </a:solidFill>
              </a:rPr>
              <a:t> 11:6</a:t>
            </a:r>
            <a:r>
              <a:rPr lang="en-US" sz="2800" b="1" dirty="0">
                <a:solidFill>
                  <a:srgbClr val="FFC000"/>
                </a:solidFill>
              </a:rPr>
              <a:t>]</a:t>
            </a:r>
            <a:endParaRPr lang="es-VE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0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2. LA NATURALEZA DE DIOS</a:t>
            </a:r>
          </a:p>
        </p:txBody>
      </p:sp>
    </p:spTree>
    <p:extLst>
      <p:ext uri="{BB962C8B-B14F-4D97-AF65-F5344CB8AC3E}">
        <p14:creationId xmlns:p14="http://schemas.microsoft.com/office/powerpoint/2010/main" val="411443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2.1. </a:t>
            </a:r>
            <a:r>
              <a:rPr lang="es-VE" b="1" i="1" dirty="0"/>
              <a:t>El punto de vista bíblico (El nombre de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5"/>
            <a:ext cx="8686800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nombre de Dios, en las Sagradas Escrituras, significa más que una combinación de sonidos; representa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su carácter revelado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Dios se revela mediante la proclamación de su nombre, o mediante el dar a conocer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[Ex 6:3]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adorar a Dios significa invocar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[Gn 12:8]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temerle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s-VE" sz="2000" b="1" dirty="0" err="1">
                <a:solidFill>
                  <a:srgbClr val="FFC000"/>
                </a:solidFill>
                <a:latin typeface="Verdana" panose="020B0604030504040204" pitchFamily="34" charset="0"/>
              </a:rPr>
              <a:t>Dt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 28:58]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alabarle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[2Sa 22:50]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glorificarle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[Sal 86:9]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Es maldad tomar su nombre en vano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[Éx20:7]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o profanarlo o blasfemarlo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[Lv 18:21; Lv 24:16]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El reverenciar a Dios es santificar o reverenciar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[Mt 6:9]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El nombre de Dios defiende a su pueblo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[Sal 20:1]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y por amor de su nombre él no los desamparará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[1Sa 12:22]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230773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2.1.1 </a:t>
            </a:r>
            <a:r>
              <a:rPr lang="es-VE" b="1" i="1" dirty="0"/>
              <a:t>YHWH (traducido como Señor o Jehová)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“YHWH” 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es el nombre de Dios revelado a Moisés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[Ex 3:15]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También se lo denomina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tetragrama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("cuatro letras"). Aparece alrededor de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6800 veces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En las versiones españolas de la Biblia se traduce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«Jehová»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o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«Señor»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en este último caso se debe a que se convirtió en práctica común que los judíos dijeran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«Señor»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(Adonai) en vez de pronunciar el nombre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nombre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procede del verbo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ser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en el idioma hebreo, y abarca los tres tiempos gramaticales: pasado, presente y futuro. El nombre significa por lo tanto: El que fue, es, y será, o en otras palabras,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 Eterno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295089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2.1.2 </a:t>
            </a:r>
            <a:r>
              <a:rPr lang="es-VE" b="1" i="1" dirty="0"/>
              <a:t>EL (traducido como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Significa </a:t>
            </a:r>
            <a:r>
              <a:rPr lang="es-VE" sz="2000" b="1" dirty="0">
                <a:solidFill>
                  <a:srgbClr val="F2F2F2"/>
                </a:solidFill>
              </a:rPr>
              <a:t>e</a:t>
            </a:r>
            <a:r>
              <a:rPr lang="es-VE" b="1" dirty="0"/>
              <a:t>l fuerte</a:t>
            </a:r>
            <a:r>
              <a:rPr lang="es-VE" dirty="0"/>
              <a:t>, y se suele usar para decir que “</a:t>
            </a:r>
            <a:r>
              <a:rPr lang="es-VE" b="1" dirty="0"/>
              <a:t>Él</a:t>
            </a:r>
            <a:r>
              <a:rPr lang="es-VE" dirty="0"/>
              <a:t> es más poderoso que cualquier dios falso.” Y es utilizado por otras culturas para referirse a sus deidades.</a:t>
            </a: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Aparece más de </a:t>
            </a:r>
            <a:r>
              <a:rPr lang="es-VE" sz="2000" b="1" dirty="0">
                <a:solidFill>
                  <a:srgbClr val="F2F2F2"/>
                </a:solidFill>
              </a:rPr>
              <a:t>200 veces en el Antiguo Testamento</a:t>
            </a:r>
            <a:r>
              <a:rPr lang="es-VE" sz="2000" dirty="0">
                <a:solidFill>
                  <a:srgbClr val="F2F2F2"/>
                </a:solidFill>
              </a:rPr>
              <a:t> (incluyendo las formas compuestas). </a:t>
            </a:r>
            <a:r>
              <a:rPr lang="es-VE" sz="2000" b="1" dirty="0">
                <a:solidFill>
                  <a:srgbClr val="F2F2F2"/>
                </a:solidFill>
              </a:rPr>
              <a:t>El</a:t>
            </a:r>
            <a:r>
              <a:rPr lang="es-VE" sz="2000" dirty="0">
                <a:solidFill>
                  <a:srgbClr val="F2F2F2"/>
                </a:solidFill>
              </a:rPr>
              <a:t> se emplea en nombres propios compuestos tales como: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s-VE" sz="2000" b="1" dirty="0">
                <a:solidFill>
                  <a:srgbClr val="F2F2F2"/>
                </a:solidFill>
              </a:rPr>
              <a:t>Isra-el</a:t>
            </a:r>
            <a:r>
              <a:rPr lang="es-VE" sz="2000" dirty="0">
                <a:solidFill>
                  <a:srgbClr val="F2F2F2"/>
                </a:solidFill>
              </a:rPr>
              <a:t> (el que lucha con Dios)</a:t>
            </a:r>
          </a:p>
          <a:p>
            <a:pPr marL="457189" indent="-457189">
              <a:buFont typeface="+mj-lt"/>
              <a:buAutoNum type="arabicPeriod"/>
            </a:pPr>
            <a:r>
              <a:rPr lang="es-VE" sz="2000" b="1" dirty="0" err="1">
                <a:solidFill>
                  <a:srgbClr val="F2F2F2"/>
                </a:solidFill>
              </a:rPr>
              <a:t>Bet</a:t>
            </a:r>
            <a:r>
              <a:rPr lang="es-VE" sz="2000" b="1" dirty="0">
                <a:solidFill>
                  <a:srgbClr val="F2F2F2"/>
                </a:solidFill>
              </a:rPr>
              <a:t>-el</a:t>
            </a:r>
            <a:r>
              <a:rPr lang="es-VE" sz="2000" dirty="0">
                <a:solidFill>
                  <a:srgbClr val="F2F2F2"/>
                </a:solidFill>
              </a:rPr>
              <a:t> (casa de Dios)</a:t>
            </a:r>
          </a:p>
          <a:p>
            <a:pPr marL="457189" indent="-457189">
              <a:buFont typeface="+mj-lt"/>
              <a:buAutoNum type="arabicPeriod"/>
            </a:pPr>
            <a:r>
              <a:rPr lang="es-VE" sz="2000" b="1" dirty="0">
                <a:solidFill>
                  <a:srgbClr val="F2F2F2"/>
                </a:solidFill>
              </a:rPr>
              <a:t>El-</a:t>
            </a:r>
            <a:r>
              <a:rPr lang="es-VE" sz="2000" b="1" dirty="0" err="1">
                <a:solidFill>
                  <a:srgbClr val="F2F2F2"/>
                </a:solidFill>
              </a:rPr>
              <a:t>iseo</a:t>
            </a:r>
            <a:r>
              <a:rPr lang="es-VE" sz="2000" dirty="0">
                <a:solidFill>
                  <a:srgbClr val="F2F2F2"/>
                </a:solidFill>
              </a:rPr>
              <a:t> (Dios es salvación).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b="1" dirty="0"/>
              <a:t>Referencias:</a:t>
            </a:r>
            <a:r>
              <a:rPr lang="es-VE" sz="2000" dirty="0"/>
              <a:t> </a:t>
            </a:r>
            <a:r>
              <a:rPr lang="es-VE" sz="2000" b="1" dirty="0">
                <a:solidFill>
                  <a:srgbClr val="FFC000"/>
                </a:solidFill>
              </a:rPr>
              <a:t>[</a:t>
            </a:r>
            <a:r>
              <a:rPr lang="pt-BR" sz="2000" b="1" dirty="0">
                <a:solidFill>
                  <a:srgbClr val="FFC000"/>
                </a:solidFill>
              </a:rPr>
              <a:t>Ex 15:2; Nm 23:22; Dt 7:9; Mc 15:34.</a:t>
            </a:r>
            <a:r>
              <a:rPr lang="es-VE" sz="2000" b="1" dirty="0">
                <a:solidFill>
                  <a:srgbClr val="FFC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9104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2.1.3 </a:t>
            </a:r>
            <a:r>
              <a:rPr lang="es-VE" b="1" i="1" dirty="0"/>
              <a:t>Elohim (traducido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término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es el plural de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y significa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supremo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poderoso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”. No solo se usa como el único Dios verdadero, sino que también se usa ocasionalmente para referirse a gobernantes humanos, jueces e incluso ángeles.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Si vieras a alguien que exhibiera la regla suprema y expresara poder poderoso, la palabra que usarías sería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Eso no necesariamente significa que te estás refiriendo a un Dios único. Pero incluso cuando uno llega a entender 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aún puede agarrarse a esta palabra en particular,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para enfatizar el poder y la fuerza de Dios.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b="1" dirty="0"/>
              <a:t>Referencias:</a:t>
            </a:r>
            <a:r>
              <a:rPr lang="es-VE" sz="2000" dirty="0"/>
              <a:t> </a:t>
            </a:r>
            <a:r>
              <a:rPr lang="es-VE" sz="2000" b="1" dirty="0">
                <a:solidFill>
                  <a:srgbClr val="FFC000"/>
                </a:solidFill>
              </a:rPr>
              <a:t>[</a:t>
            </a:r>
            <a:r>
              <a:rPr lang="pt-BR" b="1" dirty="0">
                <a:solidFill>
                  <a:srgbClr val="FFC000"/>
                </a:solidFill>
              </a:rPr>
              <a:t>Gn 1:1-3; Dt 10:17; Sal 68; Mc 13:19]</a:t>
            </a:r>
            <a:r>
              <a:rPr lang="pt-BR" dirty="0"/>
              <a:t>.</a:t>
            </a:r>
            <a:endParaRPr lang="es-VE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6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2.1.4 </a:t>
            </a:r>
            <a:r>
              <a:rPr lang="es-VE" b="1" i="1" dirty="0"/>
              <a:t>Padre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La palabra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“padre”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puede referirse a quien dio vida a otra persona o a quien creó, originó o fundó algo.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Abraham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es llamado padre de los fieles porque la promesa de vida eterna por medio de la fe comenzó con él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[Rm 4:16]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18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Todo lo que hay en el cielo y en la tierra está bajo la autoridad de Dios. Por ser el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Creador de todo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, Dios es Padre tanto de los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ángeles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[Job 1:6; 38:7]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como de los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hombres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[Mal 2:10; Lc 3:38]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 De Él proviene todo lo que existe; Él es el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Padre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de todo ser viviente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[1 Ti 4:16]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18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Sin embargo,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esta relación no garantiza la salvación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 Sólo quienes han sido vivificados para que tengan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nueva vida por medio de su Espíritu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son sus hijos en un sentido íntimo y salvador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[Jn 1:12, Jn 1:13]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42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1432</TotalTime>
  <Words>810</Words>
  <Application>Microsoft Office PowerPoint</Application>
  <PresentationFormat>Presentación en pantalla (16:10)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Capítulo 3: Dios</vt:lpstr>
      <vt:lpstr>1. LA EXISTENCIA DE DIOS</vt:lpstr>
      <vt:lpstr>1. LA EXISTENCIA DE DIOS 1.1. Su existencia evidente</vt:lpstr>
      <vt:lpstr>2. LA NATURALEZA DE DIOS</vt:lpstr>
      <vt:lpstr>2. LA NATURALEZA DE DIOS 2.1. El punto de vista bíblico (El nombre de Dios)</vt:lpstr>
      <vt:lpstr>2. LA NATURALEZA DE DIOS 2.1.1 YHWH (traducido como Señor o Jehová)</vt:lpstr>
      <vt:lpstr>2. LA NATURALEZA DE DIOS 2.1.2 EL (traducido como Dios)</vt:lpstr>
      <vt:lpstr>2. LA NATURALEZA DE DIOS 2.1.3 Elohim (traducido Dios)</vt:lpstr>
      <vt:lpstr>2. LA NATURALEZA DE DIOS 2.1.4 Padre</vt:lpstr>
      <vt:lpstr>3. CREENCIAS ERRÓNEAS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2: DIOS</dc:title>
  <dc:creator>Luis Romero</dc:creator>
  <cp:lastModifiedBy>Luis Romero</cp:lastModifiedBy>
  <cp:revision>87</cp:revision>
  <dcterms:created xsi:type="dcterms:W3CDTF">2021-02-17T16:23:53Z</dcterms:created>
  <dcterms:modified xsi:type="dcterms:W3CDTF">2021-03-03T18:51:25Z</dcterms:modified>
</cp:coreProperties>
</file>