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sldIdLst>
    <p:sldId id="256" r:id="rId3"/>
    <p:sldId id="292" r:id="rId4"/>
    <p:sldId id="261" r:id="rId5"/>
    <p:sldId id="328" r:id="rId6"/>
    <p:sldId id="262" r:id="rId7"/>
    <p:sldId id="329" r:id="rId8"/>
    <p:sldId id="330" r:id="rId9"/>
    <p:sldId id="331" r:id="rId10"/>
    <p:sldId id="314" r:id="rId11"/>
    <p:sldId id="316" r:id="rId12"/>
    <p:sldId id="332" r:id="rId13"/>
    <p:sldId id="333" r:id="rId14"/>
    <p:sldId id="334" r:id="rId15"/>
    <p:sldId id="335" r:id="rId16"/>
    <p:sldId id="337" r:id="rId17"/>
    <p:sldId id="336" r:id="rId18"/>
    <p:sldId id="338" r:id="rId19"/>
    <p:sldId id="339" r:id="rId20"/>
    <p:sldId id="340" r:id="rId21"/>
    <p:sldId id="341" r:id="rId22"/>
    <p:sldId id="342" r:id="rId23"/>
    <p:sldId id="343" r:id="rId2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0" autoAdjust="0"/>
    <p:restoredTop sz="94660"/>
  </p:normalViewPr>
  <p:slideViewPr>
    <p:cSldViewPr snapToGrid="0">
      <p:cViewPr varScale="1">
        <p:scale>
          <a:sx n="51" d="100"/>
          <a:sy n="51" d="100"/>
        </p:scale>
        <p:origin x="-84" y="-732"/>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s-VE"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2687198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s-VE"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3198160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s-VE"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4237270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s-VE"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2962898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s-VE"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3700399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s-VE"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34916226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s-VE"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3975748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s-VE"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72006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s-VE"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1547839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s-VE"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2812736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s-VE"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226559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08/05/2021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08/05/2021</a:t>
            </a:fld>
            <a:endParaRPr lang="es-VE" dirty="0"/>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solidFill>
                  <a:prstClr val="white">
                    <a:tint val="75000"/>
                  </a:prstClr>
                </a:solidFill>
              </a:rPr>
              <a:pPr/>
              <a:t>08/05/2021</a:t>
            </a:fld>
            <a:endParaRPr lang="es-VE" dirty="0">
              <a:solidFill>
                <a:prstClr val="white">
                  <a:tint val="75000"/>
                </a:prstClr>
              </a:solidFill>
            </a:endParaRPr>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solidFill>
                <a:prstClr val="white">
                  <a:tint val="75000"/>
                </a:prstClr>
              </a:solidFill>
            </a:endParaRPr>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solidFill>
                  <a:prstClr val="white">
                    <a:tint val="75000"/>
                  </a:prstClr>
                </a:solidFill>
              </a:rPr>
              <a:pPr/>
              <a:t>‹Nº›</a:t>
            </a:fld>
            <a:endParaRPr lang="es-VE" dirty="0">
              <a:solidFill>
                <a:prstClr val="white">
                  <a:tint val="75000"/>
                </a:prstClr>
              </a:solidFill>
            </a:endParaRPr>
          </a:p>
        </p:txBody>
      </p:sp>
    </p:spTree>
    <p:extLst>
      <p:ext uri="{BB962C8B-B14F-4D97-AF65-F5344CB8AC3E}">
        <p14:creationId xmlns:p14="http://schemas.microsoft.com/office/powerpoint/2010/main" val="327130644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39663B-C752-4318-8673-4C9548A38A4C}"/>
              </a:ext>
            </a:extLst>
          </p:cNvPr>
          <p:cNvSpPr>
            <a:spLocks noGrp="1"/>
          </p:cNvSpPr>
          <p:nvPr>
            <p:ph type="ctrTitle"/>
          </p:nvPr>
        </p:nvSpPr>
        <p:spPr>
          <a:xfrm>
            <a:off x="313766" y="408215"/>
            <a:ext cx="8516471" cy="3408412"/>
          </a:xfrm>
        </p:spPr>
        <p:txBody>
          <a:bodyPr anchor="ctr">
            <a:noAutofit/>
          </a:bodyPr>
          <a:lstStyle/>
          <a:p>
            <a:r>
              <a:rPr lang="es-VE" sz="8000" b="1" dirty="0"/>
              <a:t>Capítulo </a:t>
            </a:r>
            <a:r>
              <a:rPr lang="es-VE" sz="8000" b="1" dirty="0" smtClean="0"/>
              <a:t>6: Pecado</a:t>
            </a:r>
            <a:endParaRPr lang="es-VE" sz="8000" b="1" dirty="0"/>
          </a:p>
        </p:txBody>
      </p:sp>
      <p:sp>
        <p:nvSpPr>
          <p:cNvPr id="3" name="Subtítulo 2">
            <a:extLst>
              <a:ext uri="{FF2B5EF4-FFF2-40B4-BE49-F238E27FC236}">
                <a16:creationId xmlns="" xmlns:a16="http://schemas.microsoft.com/office/drawing/2014/main" id="{6BE10DA7-E367-43D5-8023-1B2A5A6A75D9}"/>
              </a:ext>
            </a:extLst>
          </p:cNvPr>
          <p:cNvSpPr>
            <a:spLocks noGrp="1"/>
          </p:cNvSpPr>
          <p:nvPr>
            <p:ph type="subTitle" idx="1"/>
          </p:nvPr>
        </p:nvSpPr>
        <p:spPr>
          <a:xfrm>
            <a:off x="1143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5400" b="1" dirty="0"/>
              <a:t>2. EL ORIGEN DEL </a:t>
            </a:r>
            <a:r>
              <a:rPr lang="es-VE" sz="5400" b="1" dirty="0" smtClean="0"/>
              <a:t>PECADO</a:t>
            </a:r>
            <a:br>
              <a:rPr lang="es-VE" sz="5400" b="1" dirty="0" smtClean="0"/>
            </a:br>
            <a:r>
              <a:rPr lang="es-VE" sz="2800" b="1" dirty="0"/>
              <a:t>2.1. La tentación</a:t>
            </a:r>
            <a:br>
              <a:rPr lang="es-VE" sz="2800" b="1" dirty="0"/>
            </a:br>
            <a:r>
              <a:rPr lang="es-VE" sz="2800" b="1" dirty="0"/>
              <a:t>2.1.1. La posibilidad de la tentación</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400" dirty="0"/>
              <a:t>E</a:t>
            </a:r>
            <a:r>
              <a:rPr lang="es-VE" sz="2400" dirty="0" smtClean="0"/>
              <a:t>n </a:t>
            </a:r>
            <a:r>
              <a:rPr lang="es-VE" sz="2400" dirty="0"/>
              <a:t>el huerto de </a:t>
            </a:r>
            <a:r>
              <a:rPr lang="es-VE" sz="2400" dirty="0" smtClean="0"/>
              <a:t>Edén habían dos  árboles (el </a:t>
            </a:r>
            <a:r>
              <a:rPr lang="es-VE" sz="2400" dirty="0"/>
              <a:t>árbol del conocimiento del bien y del mal y </a:t>
            </a:r>
            <a:r>
              <a:rPr lang="es-VE" sz="2400" dirty="0" smtClean="0"/>
              <a:t>el </a:t>
            </a:r>
            <a:r>
              <a:rPr lang="es-VE" sz="2400" dirty="0"/>
              <a:t>árbol de vida</a:t>
            </a:r>
            <a:r>
              <a:rPr lang="es-VE" sz="2400" dirty="0" smtClean="0"/>
              <a:t>).</a:t>
            </a:r>
          </a:p>
          <a:p>
            <a:pPr marL="0" indent="0">
              <a:buNone/>
            </a:pPr>
            <a:endParaRPr lang="es-VE" sz="2400" dirty="0"/>
          </a:p>
          <a:p>
            <a:pPr marL="0" indent="0">
              <a:buNone/>
            </a:pPr>
            <a:r>
              <a:rPr lang="es-VE" sz="2400" dirty="0"/>
              <a:t>Nótese el árbol </a:t>
            </a:r>
            <a:r>
              <a:rPr lang="es-VE" sz="2400" dirty="0" smtClean="0"/>
              <a:t>prohibido ¿Por </a:t>
            </a:r>
            <a:r>
              <a:rPr lang="es-VE" sz="2400" dirty="0"/>
              <a:t>qué razón se había plantado allí? Con el objeto de proporcionar una prueba por medio de la cual el hombre podía con cariño y libertad escoger servir a Dios, y desarrollar así el </a:t>
            </a:r>
            <a:r>
              <a:rPr lang="es-VE" sz="2400" dirty="0" smtClean="0"/>
              <a:t>carácter.</a:t>
            </a:r>
          </a:p>
          <a:p>
            <a:pPr marL="0" indent="0">
              <a:buNone/>
            </a:pPr>
            <a:endParaRPr lang="es-VE" sz="2400" dirty="0"/>
          </a:p>
          <a:p>
            <a:pPr marL="0" indent="0">
              <a:buNone/>
            </a:pPr>
            <a:r>
              <a:rPr lang="es-VE" sz="2400" dirty="0" smtClean="0"/>
              <a:t>Sin </a:t>
            </a:r>
            <a:r>
              <a:rPr lang="es-VE" sz="2400" dirty="0"/>
              <a:t>el libre albedrío, el hombre hubiera sido </a:t>
            </a:r>
            <a:r>
              <a:rPr lang="es-VE" sz="2400" dirty="0" smtClean="0"/>
              <a:t>una simple </a:t>
            </a:r>
            <a:r>
              <a:rPr lang="es-VE" sz="2400" dirty="0"/>
              <a:t>máquina.</a:t>
            </a:r>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smtClean="0">
                <a:ln>
                  <a:noFill/>
                </a:ln>
                <a:solidFill>
                  <a:srgbClr val="FFC000"/>
                </a:solidFill>
                <a:effectLst/>
                <a:uLnTx/>
                <a:uFillTx/>
                <a:latin typeface="Calibri" panose="020F0502020204030204"/>
                <a:ea typeface="+mn-ea"/>
                <a:cs typeface="+mn-cs"/>
              </a:rPr>
              <a:t>[Referencia</a:t>
            </a:r>
            <a:r>
              <a:rPr lang="es-VE" sz="1800" b="1" dirty="0" smtClean="0">
                <a:solidFill>
                  <a:srgbClr val="FFC000"/>
                </a:solidFill>
              </a:rPr>
              <a:t>] </a:t>
            </a:r>
            <a:r>
              <a:rPr lang="es-VE" sz="1800" dirty="0" err="1" smtClean="0"/>
              <a:t>Dt</a:t>
            </a:r>
            <a:r>
              <a:rPr lang="es-VE" sz="1800" dirty="0" smtClean="0"/>
              <a:t> 30:15</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1224012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5400" b="1" dirty="0"/>
              <a:t>2. EL ORIGEN DEL </a:t>
            </a:r>
            <a:r>
              <a:rPr lang="es-VE" sz="5400" b="1" dirty="0" smtClean="0"/>
              <a:t>PECADO</a:t>
            </a:r>
            <a:br>
              <a:rPr lang="es-VE" sz="5400" b="1" dirty="0" smtClean="0"/>
            </a:br>
            <a:r>
              <a:rPr lang="es-VE" sz="2800" b="1" dirty="0"/>
              <a:t>2.1. La tentación</a:t>
            </a:r>
            <a:br>
              <a:rPr lang="es-VE" sz="2800" b="1" dirty="0"/>
            </a:br>
            <a:r>
              <a:rPr lang="es-VE" sz="2800" b="1" dirty="0"/>
              <a:t>2.1.2. La fuente de la tentación</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400" dirty="0"/>
              <a:t>Satanás, por lo general, trabaja por medio de </a:t>
            </a:r>
            <a:r>
              <a:rPr lang="es-VE" sz="2400" dirty="0" smtClean="0"/>
              <a:t>agentes.</a:t>
            </a:r>
          </a:p>
          <a:p>
            <a:pPr marL="0" indent="0">
              <a:buNone/>
            </a:pPr>
            <a:endParaRPr lang="es-VE" sz="2400" dirty="0"/>
          </a:p>
          <a:p>
            <a:pPr marL="0" indent="0">
              <a:buNone/>
            </a:pPr>
            <a:r>
              <a:rPr lang="es-VE" sz="2400" dirty="0" smtClean="0"/>
              <a:t>Cuando </a:t>
            </a:r>
            <a:r>
              <a:rPr lang="es-VE" sz="2400" dirty="0"/>
              <a:t>Pedro, sin mala intención, trató de disuadir a su Maestro de que siguiera la senda del deber, el Señor vio más allá de Pedro, y dijo: “Quítate de delante de mí, Satanás” </a:t>
            </a:r>
            <a:r>
              <a:rPr lang="es-VE" sz="2400" b="1" dirty="0" smtClean="0">
                <a:solidFill>
                  <a:srgbClr val="FFC000"/>
                </a:solidFill>
              </a:rPr>
              <a:t>[1]</a:t>
            </a:r>
            <a:r>
              <a:rPr lang="es-VE" sz="2400" dirty="0" smtClean="0"/>
              <a:t>.</a:t>
            </a:r>
          </a:p>
          <a:p>
            <a:pPr marL="0" indent="0">
              <a:buNone/>
            </a:pPr>
            <a:endParaRPr lang="es-VE" sz="2400" dirty="0"/>
          </a:p>
          <a:p>
            <a:pPr marL="0" indent="0">
              <a:buNone/>
            </a:pPr>
            <a:r>
              <a:rPr lang="es-VE" sz="2400" dirty="0" smtClean="0"/>
              <a:t>En </a:t>
            </a:r>
            <a:r>
              <a:rPr lang="es-VE" sz="2400" dirty="0"/>
              <a:t>ese caso Satanás procedió por medio de uno de los amigos de Jesús; en el huerto del Edén empleó a una criatura de la que Eva no desconfiaba.</a:t>
            </a:r>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smtClean="0">
                <a:ln>
                  <a:noFill/>
                </a:ln>
                <a:solidFill>
                  <a:srgbClr val="FFC000"/>
                </a:solidFill>
                <a:effectLst/>
                <a:uLnTx/>
                <a:uFillTx/>
                <a:latin typeface="Calibri" panose="020F0502020204030204"/>
                <a:ea typeface="+mn-ea"/>
                <a:cs typeface="+mn-cs"/>
              </a:rPr>
              <a:t>[1</a:t>
            </a:r>
            <a:r>
              <a:rPr lang="es-VE" sz="1800" b="1" dirty="0" smtClean="0">
                <a:solidFill>
                  <a:srgbClr val="FFC000"/>
                </a:solidFill>
              </a:rPr>
              <a:t>] </a:t>
            </a:r>
            <a:r>
              <a:rPr lang="es-VE" sz="1800" dirty="0" smtClean="0"/>
              <a:t>Mt 16:22</a:t>
            </a:r>
            <a:r>
              <a:rPr lang="es-VE" sz="1800" dirty="0"/>
              <a:t>, </a:t>
            </a:r>
            <a:r>
              <a:rPr lang="es-VE" sz="1800" dirty="0" smtClean="0"/>
              <a:t>Mt 16:23</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245941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5400" b="1" dirty="0"/>
              <a:t>2. EL ORIGEN DEL </a:t>
            </a:r>
            <a:r>
              <a:rPr lang="es-VE" sz="5400" b="1" dirty="0" smtClean="0"/>
              <a:t>PECADO</a:t>
            </a:r>
            <a:br>
              <a:rPr lang="es-VE" sz="5400" b="1" dirty="0" smtClean="0"/>
            </a:br>
            <a:r>
              <a:rPr lang="es-VE" sz="2800" b="1" dirty="0"/>
              <a:t>2.1. La tentación</a:t>
            </a:r>
            <a:br>
              <a:rPr lang="es-VE" sz="2800" b="1" dirty="0"/>
            </a:br>
            <a:r>
              <a:rPr lang="es-VE" sz="2400" b="1" dirty="0"/>
              <a:t>2.1.3. La sutileza de la tentación</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3600" dirty="0"/>
              <a:t>La sutileza se menciona como una característica sobresaliente de la </a:t>
            </a:r>
            <a:r>
              <a:rPr lang="es-VE" sz="3600" dirty="0" smtClean="0"/>
              <a:t>serpiente la cual presenta </a:t>
            </a:r>
            <a:r>
              <a:rPr lang="es-VE" sz="3600" dirty="0"/>
              <a:t>con gran astucia sugerencias que, cuando se las abraza, dan objeto a deseos pecaminosos y actos también pecaminoso</a:t>
            </a:r>
            <a:r>
              <a:rPr lang="es-VE" sz="3600" dirty="0" smtClean="0"/>
              <a:t>.</a:t>
            </a:r>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smtClean="0">
                <a:ln>
                  <a:noFill/>
                </a:ln>
                <a:solidFill>
                  <a:srgbClr val="FFC000"/>
                </a:solidFill>
                <a:effectLst/>
                <a:uLnTx/>
                <a:uFillTx/>
                <a:latin typeface="Calibri" panose="020F0502020204030204"/>
                <a:ea typeface="+mn-ea"/>
                <a:cs typeface="+mn-cs"/>
              </a:rPr>
              <a:t>[Referencia</a:t>
            </a:r>
            <a:r>
              <a:rPr lang="es-VE" sz="1800" b="1" dirty="0" smtClean="0">
                <a:solidFill>
                  <a:srgbClr val="FFC000"/>
                </a:solidFill>
              </a:rPr>
              <a:t>] </a:t>
            </a:r>
            <a:r>
              <a:rPr lang="es-VE" sz="1800" dirty="0" err="1" smtClean="0"/>
              <a:t>Gn</a:t>
            </a:r>
            <a:r>
              <a:rPr lang="es-VE" sz="1800" dirty="0" smtClean="0"/>
              <a:t> 3:1</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69659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a:bodyPr>
          <a:lstStyle/>
          <a:p>
            <a:r>
              <a:rPr lang="es-VE" sz="5400" b="1" dirty="0"/>
              <a:t>2. EL ORIGEN DEL </a:t>
            </a:r>
            <a:r>
              <a:rPr lang="es-VE" sz="5400" b="1" dirty="0" smtClean="0"/>
              <a:t>PECADO</a:t>
            </a:r>
            <a:br>
              <a:rPr lang="es-VE" sz="5400" b="1" dirty="0" smtClean="0"/>
            </a:br>
            <a:r>
              <a:rPr lang="es-VE" sz="2800" b="1" dirty="0" smtClean="0"/>
              <a:t>2.2. Culpabilidad</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800" dirty="0" smtClean="0"/>
              <a:t>El </a:t>
            </a:r>
            <a:r>
              <a:rPr lang="es-VE" sz="2800" dirty="0"/>
              <a:t>hombre culpable, por instinto, trata de ocultarse de Dios, de huir de </a:t>
            </a:r>
            <a:r>
              <a:rPr lang="es-VE" sz="2800" dirty="0" smtClean="0"/>
              <a:t>El.</a:t>
            </a:r>
          </a:p>
          <a:p>
            <a:pPr marL="0" indent="0">
              <a:buNone/>
            </a:pPr>
            <a:endParaRPr lang="es-VE" sz="2800" dirty="0"/>
          </a:p>
          <a:p>
            <a:pPr marL="0" indent="0">
              <a:buNone/>
            </a:pPr>
            <a:r>
              <a:rPr lang="es-VE" sz="2800" dirty="0" smtClean="0"/>
              <a:t>Y </a:t>
            </a:r>
            <a:r>
              <a:rPr lang="es-VE" sz="2800" dirty="0"/>
              <a:t>así como Adán y </a:t>
            </a:r>
            <a:r>
              <a:rPr lang="es-VE" sz="2800" dirty="0" smtClean="0"/>
              <a:t>Eva </a:t>
            </a:r>
            <a:r>
              <a:rPr lang="es-VE" sz="2800" dirty="0"/>
              <a:t>e</a:t>
            </a:r>
            <a:r>
              <a:rPr lang="es-VE" sz="2800" dirty="0" smtClean="0"/>
              <a:t>n </a:t>
            </a:r>
            <a:r>
              <a:rPr lang="es-VE" sz="2800" dirty="0"/>
              <a:t>vez de sentirse como Dios, experimentaron un horrible sentimiento de culpabilidad que los hizo temer a </a:t>
            </a:r>
            <a:r>
              <a:rPr lang="es-VE" sz="2800" dirty="0" smtClean="0"/>
              <a:t>Dios y </a:t>
            </a:r>
            <a:r>
              <a:rPr lang="es-VE" sz="2800" dirty="0"/>
              <a:t>procuraron ocultarse entre los árboles, así también la gente procura en la actualidad ocultarse o sumirse en los placeres y otras actividades.</a:t>
            </a:r>
            <a:endParaRPr lang="es-VE" sz="2800" dirty="0" smtClean="0"/>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smtClean="0">
                <a:ln>
                  <a:noFill/>
                </a:ln>
                <a:solidFill>
                  <a:srgbClr val="FFC000"/>
                </a:solidFill>
                <a:effectLst/>
                <a:uLnTx/>
                <a:uFillTx/>
                <a:latin typeface="Calibri" panose="020F0502020204030204"/>
                <a:ea typeface="+mn-ea"/>
                <a:cs typeface="+mn-cs"/>
              </a:rPr>
              <a:t>[Referencia</a:t>
            </a:r>
            <a:r>
              <a:rPr lang="es-VE" sz="1800" b="1" dirty="0" smtClean="0">
                <a:solidFill>
                  <a:srgbClr val="FFC000"/>
                </a:solidFill>
              </a:rPr>
              <a:t>] </a:t>
            </a:r>
            <a:r>
              <a:rPr lang="es-VE" sz="1800" dirty="0" err="1"/>
              <a:t>Gén</a:t>
            </a:r>
            <a:r>
              <a:rPr lang="es-VE" sz="1800" dirty="0"/>
              <a:t> </a:t>
            </a:r>
            <a:r>
              <a:rPr lang="es-VE" sz="1800" dirty="0" smtClean="0"/>
              <a:t>3:7, </a:t>
            </a:r>
            <a:r>
              <a:rPr lang="es-VE" sz="1800" dirty="0" err="1"/>
              <a:t>Gén</a:t>
            </a:r>
            <a:r>
              <a:rPr lang="es-VE" sz="1800"/>
              <a:t> </a:t>
            </a:r>
            <a:r>
              <a:rPr lang="es-VE" sz="1800" smtClean="0"/>
              <a:t>3:10</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846292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5400" b="1" dirty="0"/>
              <a:t>2. EL ORIGEN DEL </a:t>
            </a:r>
            <a:r>
              <a:rPr lang="es-VE" sz="5400" b="1" dirty="0" smtClean="0"/>
              <a:t>PECADO</a:t>
            </a:r>
            <a:br>
              <a:rPr lang="es-VE" sz="5400" b="1" dirty="0" smtClean="0"/>
            </a:br>
            <a:r>
              <a:rPr lang="es-VE" sz="2800" b="1" dirty="0" smtClean="0"/>
              <a:t>2.3.</a:t>
            </a:r>
            <a:r>
              <a:rPr lang="es-VE" sz="2800" b="1" dirty="0"/>
              <a:t> </a:t>
            </a:r>
            <a:r>
              <a:rPr lang="es-VE" sz="2800" b="1" dirty="0" smtClean="0"/>
              <a:t>Castigo del pecado</a:t>
            </a:r>
            <a:r>
              <a:rPr lang="es-VE" sz="2800" b="1" dirty="0"/>
              <a:t/>
            </a:r>
            <a:br>
              <a:rPr lang="es-VE" sz="2800" b="1" dirty="0"/>
            </a:br>
            <a:r>
              <a:rPr lang="es-VE" sz="2800" b="1" dirty="0"/>
              <a:t>2.3.1</a:t>
            </a:r>
            <a:r>
              <a:rPr lang="es-VE" sz="2800" b="1" dirty="0" smtClean="0"/>
              <a:t>. Motivo del castigo</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400" dirty="0"/>
              <a:t>Aunque el castigo de Dios por el pecado sirve como </a:t>
            </a:r>
            <a:r>
              <a:rPr lang="es-VE" sz="2400" i="1" dirty="0"/>
              <a:t>disuasivo</a:t>
            </a:r>
            <a:r>
              <a:rPr lang="es-VE" sz="2400" dirty="0"/>
              <a:t> en cuanto a seguir pecando y como una </a:t>
            </a:r>
            <a:r>
              <a:rPr lang="es-VE" sz="2400" i="1" dirty="0"/>
              <a:t>advertencia</a:t>
            </a:r>
            <a:r>
              <a:rPr lang="es-VE" sz="2400" dirty="0"/>
              <a:t> para los que lo observan, esa no es la razón primaria por la que Dios castiga el </a:t>
            </a:r>
            <a:r>
              <a:rPr lang="es-VE" sz="2400" dirty="0" smtClean="0"/>
              <a:t>pecado.</a:t>
            </a:r>
          </a:p>
          <a:p>
            <a:pPr marL="0" indent="0">
              <a:buNone/>
            </a:pPr>
            <a:endParaRPr lang="es-VE" sz="2400" dirty="0"/>
          </a:p>
          <a:p>
            <a:pPr marL="0" indent="0">
              <a:buNone/>
            </a:pPr>
            <a:r>
              <a:rPr lang="es-VE" sz="2400" dirty="0" smtClean="0"/>
              <a:t>La </a:t>
            </a:r>
            <a:r>
              <a:rPr lang="es-VE" sz="2400" dirty="0"/>
              <a:t>razón primaria es que la </a:t>
            </a:r>
            <a:r>
              <a:rPr lang="es-VE" sz="2400" i="1" dirty="0"/>
              <a:t>justicia de Dios lo demanda</a:t>
            </a:r>
            <a:r>
              <a:rPr lang="es-VE" sz="2400" dirty="0"/>
              <a:t>, a fin de que él sea glorificado en el universo que ha creado. Él es el Señor que actúa en la tierra «con amor, con derecho y justicia, pues es lo que a mí me agrada</a:t>
            </a:r>
            <a:r>
              <a:rPr lang="es-VE" sz="2400" dirty="0" smtClean="0"/>
              <a:t>» </a:t>
            </a:r>
            <a:r>
              <a:rPr lang="es-VE" sz="2400" b="1" dirty="0" smtClean="0">
                <a:solidFill>
                  <a:srgbClr val="FFC000"/>
                </a:solidFill>
              </a:rPr>
              <a:t>[1]</a:t>
            </a:r>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smtClean="0">
                <a:ln>
                  <a:noFill/>
                </a:ln>
                <a:solidFill>
                  <a:srgbClr val="FFC000"/>
                </a:solidFill>
                <a:effectLst/>
                <a:uLnTx/>
                <a:uFillTx/>
                <a:latin typeface="Calibri" panose="020F0502020204030204"/>
                <a:ea typeface="+mn-ea"/>
                <a:cs typeface="+mn-cs"/>
              </a:rPr>
              <a:t>[1</a:t>
            </a:r>
            <a:r>
              <a:rPr lang="es-VE" sz="1800" b="1" dirty="0" smtClean="0">
                <a:solidFill>
                  <a:srgbClr val="FFC000"/>
                </a:solidFill>
              </a:rPr>
              <a:t>] </a:t>
            </a:r>
            <a:r>
              <a:rPr lang="es-VE" sz="1800" dirty="0" err="1" smtClean="0"/>
              <a:t>Jer</a:t>
            </a:r>
            <a:r>
              <a:rPr lang="es-VE" sz="1800" dirty="0" smtClean="0"/>
              <a:t> 9:24</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865372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5400" b="1" dirty="0"/>
              <a:t>2. EL ORIGEN DEL </a:t>
            </a:r>
            <a:r>
              <a:rPr lang="es-VE" sz="5400" b="1" dirty="0" smtClean="0"/>
              <a:t>PECADO</a:t>
            </a:r>
            <a:br>
              <a:rPr lang="es-VE" sz="5400" b="1" dirty="0" smtClean="0"/>
            </a:br>
            <a:r>
              <a:rPr lang="es-VE" sz="2800" b="1" dirty="0" smtClean="0"/>
              <a:t>2.3.</a:t>
            </a:r>
            <a:r>
              <a:rPr lang="es-VE" sz="2800" b="1" dirty="0"/>
              <a:t> </a:t>
            </a:r>
            <a:r>
              <a:rPr lang="es-VE" sz="2800" b="1" dirty="0" smtClean="0"/>
              <a:t>Castigo del pecado</a:t>
            </a:r>
            <a:r>
              <a:rPr lang="es-VE" sz="2800" b="1" dirty="0"/>
              <a:t/>
            </a:r>
            <a:br>
              <a:rPr lang="es-VE" sz="2800" b="1" dirty="0"/>
            </a:br>
            <a:r>
              <a:rPr lang="es-VE" sz="2800" b="1" dirty="0" smtClean="0"/>
              <a:t>2.3.2. Expiación</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400" dirty="0"/>
              <a:t>Pablo dice de Cristo Jesús que «Dios lo ofreció como un sacrificio de expiación que se recibe por la fe en su sangre</a:t>
            </a:r>
            <a:r>
              <a:rPr lang="es-VE" sz="2400" dirty="0" smtClean="0"/>
              <a:t>». Pablo </a:t>
            </a:r>
            <a:r>
              <a:rPr lang="es-VE" sz="2400" dirty="0"/>
              <a:t>entonces explica por qué Dios ofreció a Jesús como «expiación» (esto es, un sacrificio que lleva sobre sí la ira de Dios en contra del pecado y de ese </a:t>
            </a:r>
            <a:r>
              <a:rPr lang="es-VE" sz="2400" dirty="0" smtClean="0"/>
              <a:t>modo Dios </a:t>
            </a:r>
            <a:r>
              <a:rPr lang="es-VE" sz="2400" dirty="0"/>
              <a:t>transformar la ira en favor</a:t>
            </a:r>
            <a:r>
              <a:rPr lang="es-VE" sz="2400" dirty="0" smtClean="0"/>
              <a:t>) «</a:t>
            </a:r>
            <a:r>
              <a:rPr lang="es-VE" sz="2400" dirty="0"/>
              <a:t>Para así demostrar su justicia». </a:t>
            </a:r>
            <a:endParaRPr lang="es-VE" sz="2400" dirty="0" smtClean="0"/>
          </a:p>
          <a:p>
            <a:pPr marL="0" indent="0">
              <a:buNone/>
            </a:pPr>
            <a:endParaRPr lang="es-VE" sz="2400" dirty="0"/>
          </a:p>
          <a:p>
            <a:pPr marL="0" indent="0">
              <a:buNone/>
            </a:pPr>
            <a:r>
              <a:rPr lang="es-VE" sz="2400" dirty="0" smtClean="0"/>
              <a:t>Anteriormente</a:t>
            </a:r>
            <a:r>
              <a:rPr lang="es-VE" sz="2400" dirty="0"/>
              <a:t>, en su paciencia, Dios había pasado por alto los pecados</a:t>
            </a:r>
            <a:r>
              <a:rPr lang="es-VE" sz="2400" dirty="0" smtClean="0"/>
              <a:t>».</a:t>
            </a:r>
            <a:endParaRPr lang="es-VE" sz="2400" b="1" dirty="0" smtClean="0">
              <a:solidFill>
                <a:srgbClr val="FFC000"/>
              </a:solidFill>
            </a:endParaRPr>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smtClean="0">
                <a:ln>
                  <a:noFill/>
                </a:ln>
                <a:solidFill>
                  <a:srgbClr val="FFC000"/>
                </a:solidFill>
                <a:effectLst/>
                <a:uLnTx/>
                <a:uFillTx/>
                <a:latin typeface="Calibri" panose="020F0502020204030204"/>
                <a:ea typeface="+mn-ea"/>
                <a:cs typeface="+mn-cs"/>
              </a:rPr>
              <a:t>[Referencia</a:t>
            </a:r>
            <a:r>
              <a:rPr lang="es-VE" sz="1800" b="1" dirty="0" smtClean="0">
                <a:solidFill>
                  <a:srgbClr val="FFC000"/>
                </a:solidFill>
              </a:rPr>
              <a:t>] </a:t>
            </a:r>
            <a:r>
              <a:rPr lang="es-VE" sz="1800" dirty="0" err="1" smtClean="0"/>
              <a:t>Rm</a:t>
            </a:r>
            <a:r>
              <a:rPr lang="es-VE" sz="1800" dirty="0" smtClean="0"/>
              <a:t> 3:25</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73302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5400" b="1" dirty="0"/>
              <a:t>2. EL ORIGEN DEL </a:t>
            </a:r>
            <a:r>
              <a:rPr lang="es-VE" sz="5400" b="1" dirty="0" smtClean="0"/>
              <a:t>PECADO</a:t>
            </a:r>
            <a:br>
              <a:rPr lang="es-VE" sz="5400" b="1" dirty="0" smtClean="0"/>
            </a:br>
            <a:r>
              <a:rPr lang="es-VE" sz="2800" b="1" dirty="0" smtClean="0"/>
              <a:t>2.3.</a:t>
            </a:r>
            <a:r>
              <a:rPr lang="es-VE" sz="2800" b="1" dirty="0"/>
              <a:t> </a:t>
            </a:r>
            <a:r>
              <a:rPr lang="es-VE" sz="2800" b="1" dirty="0" smtClean="0"/>
              <a:t>Castigo del pecado</a:t>
            </a:r>
            <a:r>
              <a:rPr lang="es-VE" sz="2800" b="1" dirty="0"/>
              <a:t/>
            </a:r>
            <a:br>
              <a:rPr lang="es-VE" sz="2800" b="1" dirty="0"/>
            </a:br>
            <a:r>
              <a:rPr lang="es-VE" sz="2800" b="1" dirty="0" smtClean="0"/>
              <a:t>2.3.3. Necesidad del castigo</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000" dirty="0"/>
              <a:t>Pablo se da cuenta de que si Cristo no hubiera venido </a:t>
            </a:r>
            <a:r>
              <a:rPr lang="es-VE" sz="2000" dirty="0" smtClean="0"/>
              <a:t>a pagar </a:t>
            </a:r>
            <a:r>
              <a:rPr lang="es-VE" sz="2000" dirty="0"/>
              <a:t>el castigo por los pecados, Dios no podría mostrar que era justo. Porque si él hubiera pasado por alto los pecados en el pasado y no los hubiera castigado, las personas podrían con razón acusar a Dios de injusticia, en base de la suposición de que un Dios que no castiga el pecado no puede ser un Dios </a:t>
            </a:r>
            <a:r>
              <a:rPr lang="es-VE" sz="2000" dirty="0" smtClean="0"/>
              <a:t>justo.</a:t>
            </a:r>
          </a:p>
          <a:p>
            <a:pPr marL="0" indent="0">
              <a:buNone/>
            </a:pPr>
            <a:endParaRPr lang="es-VE" sz="2000" dirty="0"/>
          </a:p>
          <a:p>
            <a:pPr marL="0" indent="0">
              <a:buNone/>
            </a:pPr>
            <a:r>
              <a:rPr lang="es-VE" sz="2000" dirty="0" smtClean="0"/>
              <a:t>Por </a:t>
            </a:r>
            <a:r>
              <a:rPr lang="es-VE" sz="2000" dirty="0"/>
              <a:t>tanto, cuando Dios envió a Cristo a morir y pagar el castigo de nuestros pecados, mostró cómo podía ser todavía justo: había acumulado el castigo de los pecados anteriores (los de los santos del Antiguo Testamento) y entonces, en perfecta justicia, cargó ese castigo sobre Jesús en la cruz. La propiciación del Calvario demostraba de ese modo claramente que Dios es perfectamente </a:t>
            </a:r>
            <a:r>
              <a:rPr lang="es-VE" sz="2000" dirty="0" smtClean="0"/>
              <a:t>justo.</a:t>
            </a:r>
            <a:endParaRPr lang="es-VE" sz="2000" b="1" dirty="0" smtClean="0">
              <a:solidFill>
                <a:srgbClr val="FFC000"/>
              </a:solidFill>
            </a:endParaRPr>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smtClean="0">
                <a:ln>
                  <a:noFill/>
                </a:ln>
                <a:solidFill>
                  <a:srgbClr val="FFC000"/>
                </a:solidFill>
                <a:effectLst/>
                <a:uLnTx/>
                <a:uFillTx/>
                <a:latin typeface="Calibri" panose="020F0502020204030204"/>
                <a:ea typeface="+mn-ea"/>
                <a:cs typeface="+mn-cs"/>
              </a:rPr>
              <a:t>[Referencia</a:t>
            </a:r>
            <a:r>
              <a:rPr lang="es-VE" sz="1800" b="1" dirty="0" smtClean="0">
                <a:solidFill>
                  <a:srgbClr val="FFC000"/>
                </a:solidFill>
              </a:rPr>
              <a:t>] </a:t>
            </a:r>
            <a:r>
              <a:rPr lang="es-VE" sz="1800" dirty="0" err="1" smtClean="0"/>
              <a:t>Rm</a:t>
            </a:r>
            <a:r>
              <a:rPr lang="es-VE" sz="1800" dirty="0" smtClean="0"/>
              <a:t> 3:26</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848156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5400" b="1" dirty="0"/>
              <a:t>2. EL ORIGEN DEL </a:t>
            </a:r>
            <a:r>
              <a:rPr lang="es-VE" sz="5400" b="1" dirty="0" smtClean="0"/>
              <a:t>PECADO</a:t>
            </a:r>
            <a:br>
              <a:rPr lang="es-VE" sz="5400" b="1" dirty="0" smtClean="0"/>
            </a:br>
            <a:r>
              <a:rPr lang="es-VE" sz="2800" b="1" dirty="0" smtClean="0"/>
              <a:t>2.3.</a:t>
            </a:r>
            <a:r>
              <a:rPr lang="es-VE" sz="2800" b="1" dirty="0"/>
              <a:t> </a:t>
            </a:r>
            <a:r>
              <a:rPr lang="es-VE" sz="2800" b="1" dirty="0" smtClean="0"/>
              <a:t>Castigo del pecado</a:t>
            </a:r>
            <a:r>
              <a:rPr lang="es-VE" sz="2800" b="1" dirty="0"/>
              <a:t/>
            </a:r>
            <a:br>
              <a:rPr lang="es-VE" sz="2800" b="1" dirty="0"/>
            </a:br>
            <a:r>
              <a:rPr lang="es-VE" sz="2800" b="1" dirty="0" smtClean="0"/>
              <a:t>2.3.4. Conclusión</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800" dirty="0"/>
              <a:t>Por tanto, en la cruz tenemos una clara demostración de por qué Dios castiga el pecado: Si no castigara el pecado no sería un Dios justo, y no habría una situación de justicia suprema en el </a:t>
            </a:r>
            <a:r>
              <a:rPr lang="es-VE" sz="2800" dirty="0" smtClean="0"/>
              <a:t>universo.</a:t>
            </a:r>
          </a:p>
          <a:p>
            <a:pPr marL="0" indent="0">
              <a:buNone/>
            </a:pPr>
            <a:endParaRPr lang="es-VE" sz="2800" dirty="0"/>
          </a:p>
          <a:p>
            <a:pPr marL="0" indent="0">
              <a:buNone/>
            </a:pPr>
            <a:r>
              <a:rPr lang="es-VE" sz="2800" dirty="0" smtClean="0"/>
              <a:t>Pero </a:t>
            </a:r>
            <a:r>
              <a:rPr lang="es-VE" sz="2800" dirty="0"/>
              <a:t>cuando castiga el pecado, Dios demuestra que es un juez justo sobre todos, y que se hace justicia en su universo.</a:t>
            </a:r>
            <a:endParaRPr lang="es-VE" sz="2800" b="1" dirty="0" smtClean="0">
              <a:solidFill>
                <a:srgbClr val="FFC000"/>
              </a:solidFill>
            </a:endParaRPr>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Tree>
    <p:extLst>
      <p:ext uri="{BB962C8B-B14F-4D97-AF65-F5344CB8AC3E}">
        <p14:creationId xmlns:p14="http://schemas.microsoft.com/office/powerpoint/2010/main" val="52668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D6B19C">
                <a:lumMod val="77000"/>
              </a:srgbClr>
            </a:gs>
            <a:gs pos="30000">
              <a:srgbClr val="D49E6C">
                <a:lumMod val="80000"/>
              </a:srgbClr>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6600" b="1" dirty="0">
                <a:latin typeface="+mn-lt"/>
              </a:rPr>
              <a:t>3</a:t>
            </a:r>
            <a:r>
              <a:rPr lang="es-VE" sz="6600" b="1" dirty="0" smtClean="0">
                <a:latin typeface="+mn-lt"/>
              </a:rPr>
              <a:t>.</a:t>
            </a:r>
            <a:r>
              <a:rPr lang="es-VE" sz="6600" b="1" dirty="0">
                <a:latin typeface="+mn-lt"/>
              </a:rPr>
              <a:t> LAS CONSECUENCIAS DEL PECADO</a:t>
            </a:r>
          </a:p>
        </p:txBody>
      </p:sp>
    </p:spTree>
    <p:extLst>
      <p:ext uri="{BB962C8B-B14F-4D97-AF65-F5344CB8AC3E}">
        <p14:creationId xmlns:p14="http://schemas.microsoft.com/office/powerpoint/2010/main" val="257048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D6B19C">
                <a:lumMod val="77000"/>
              </a:srgbClr>
            </a:gs>
            <a:gs pos="30000">
              <a:srgbClr val="D49E6C">
                <a:lumMod val="80000"/>
              </a:srgbClr>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4900" b="1" dirty="0"/>
              <a:t>3</a:t>
            </a:r>
            <a:r>
              <a:rPr lang="es-VE" sz="4900" b="1" dirty="0" smtClean="0"/>
              <a:t>.</a:t>
            </a:r>
            <a:r>
              <a:rPr lang="es-VE" sz="4900" b="1" dirty="0"/>
              <a:t> LAS CONSECUENCIAS DEL </a:t>
            </a:r>
            <a:r>
              <a:rPr lang="es-VE" sz="4900" b="1" dirty="0" smtClean="0"/>
              <a:t>PECADO</a:t>
            </a:r>
            <a:r>
              <a:rPr lang="es-VE" sz="5400" b="1" dirty="0" smtClean="0"/>
              <a:t/>
            </a:r>
            <a:br>
              <a:rPr lang="es-VE" sz="5400" b="1" dirty="0" smtClean="0"/>
            </a:br>
            <a:r>
              <a:rPr lang="es-VE" sz="2800" b="1" dirty="0" smtClean="0"/>
              <a:t>Introducción</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200" dirty="0"/>
              <a:t>Un padre le prohíbe a su hijo fumar, y le advierte de una consecuencia doble. Primero, el fumar lo enfermará, y además, lo castigará por su </a:t>
            </a:r>
            <a:r>
              <a:rPr lang="es-VE" sz="2200" dirty="0" smtClean="0"/>
              <a:t>desobediencia. El </a:t>
            </a:r>
            <a:r>
              <a:rPr lang="es-VE" sz="2200" dirty="0"/>
              <a:t>niño desobedece y se fuma el primer cigarrillo. El malestar estomacal que le produce constituye o representa las malas consecuencias de su pecado, y la paliza o castigo que recibirá representa la pena positiva por su culpabilidad</a:t>
            </a:r>
            <a:r>
              <a:rPr lang="es-VE" sz="2200" dirty="0" smtClean="0"/>
              <a:t>.</a:t>
            </a:r>
          </a:p>
          <a:p>
            <a:pPr marL="0" indent="0">
              <a:buNone/>
            </a:pPr>
            <a:endParaRPr lang="es-VE" sz="2200" dirty="0"/>
          </a:p>
          <a:p>
            <a:pPr marL="0" indent="0">
              <a:buNone/>
            </a:pPr>
            <a:r>
              <a:rPr lang="es-VE" sz="2200" dirty="0"/>
              <a:t>De igual manera, las Sagradas Escrituras describen dos efectos del pecado en las personas culpables: es seguido de consecuencias desastrosas para sus almas y acarreará sobre ellos el decreto positivo de la condenación de Dios</a:t>
            </a:r>
            <a:r>
              <a:rPr lang="es-VE" sz="2200" dirty="0" smtClean="0"/>
              <a:t>.</a:t>
            </a:r>
            <a:endParaRPr lang="es-VE" sz="2200" dirty="0"/>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270592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391885" y="216131"/>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391887" y="931022"/>
            <a:ext cx="8360228" cy="4567847"/>
          </a:xfrm>
        </p:spPr>
        <p:txBody>
          <a:bodyPr anchor="ctr">
            <a:normAutofit/>
          </a:bodyPr>
          <a:lstStyle/>
          <a:p>
            <a:pPr marL="0" indent="0">
              <a:buNone/>
            </a:pPr>
            <a:r>
              <a:rPr lang="es-VE" sz="2800" dirty="0"/>
              <a:t>Leemos que Dios, después de su obra de la creación, consideró a todo </a:t>
            </a:r>
            <a:r>
              <a:rPr lang="es-VE" sz="2800" b="1" dirty="0"/>
              <a:t>“bueno en gran manera”</a:t>
            </a:r>
            <a:r>
              <a:rPr lang="es-VE" sz="2800" dirty="0"/>
              <a:t>. Pero una pequeña observación nos convencerá de que hay muchas cosas que no son buenas: maldad, iniquidad, opresión, luchas, guerras, </a:t>
            </a:r>
            <a:r>
              <a:rPr lang="es-VE" sz="2800" dirty="0" smtClean="0"/>
              <a:t>muerte y sufrimientos.</a:t>
            </a:r>
          </a:p>
          <a:p>
            <a:pPr marL="0" indent="0">
              <a:buNone/>
            </a:pPr>
            <a:endParaRPr lang="es-VE" sz="2800" dirty="0"/>
          </a:p>
          <a:p>
            <a:pPr marL="0" indent="0">
              <a:buNone/>
            </a:pPr>
            <a:r>
              <a:rPr lang="es-VE" sz="2800" dirty="0" smtClean="0"/>
              <a:t>Y </a:t>
            </a:r>
            <a:r>
              <a:rPr lang="es-VE" sz="2800" dirty="0"/>
              <a:t>naturalmente, surge la pregunta: </a:t>
            </a:r>
            <a:r>
              <a:rPr lang="es-VE" sz="2800" b="1" dirty="0"/>
              <a:t>¿De qué manera entró el pecado en el </a:t>
            </a:r>
            <a:r>
              <a:rPr lang="es-VE" sz="2800" b="1" dirty="0" smtClean="0"/>
              <a:t>mundo?</a:t>
            </a:r>
            <a:r>
              <a:rPr lang="es-VE" sz="2800" dirty="0" smtClean="0"/>
              <a:t> la </a:t>
            </a:r>
            <a:r>
              <a:rPr lang="es-VE" sz="2800" dirty="0"/>
              <a:t>Biblia tiene la respuesta de </a:t>
            </a:r>
            <a:r>
              <a:rPr lang="es-VE" sz="2800" dirty="0" smtClean="0"/>
              <a:t>Dios y nos </a:t>
            </a:r>
            <a:r>
              <a:rPr lang="es-VE" sz="2800" dirty="0"/>
              <a:t>dice lo que verdaderamente es el </a:t>
            </a:r>
            <a:r>
              <a:rPr lang="es-VE" sz="2800" dirty="0" smtClean="0"/>
              <a:t>pecado y </a:t>
            </a:r>
            <a:r>
              <a:rPr lang="es-VE" sz="2800" dirty="0"/>
              <a:t>revela el remedio </a:t>
            </a:r>
            <a:r>
              <a:rPr lang="es-VE" sz="2800" dirty="0" smtClean="0"/>
              <a:t>del mismo.</a:t>
            </a:r>
            <a:endParaRPr lang="es-VE" sz="2800" dirty="0"/>
          </a:p>
        </p:txBody>
      </p:sp>
    </p:spTree>
    <p:extLst>
      <p:ext uri="{BB962C8B-B14F-4D97-AF65-F5344CB8AC3E}">
        <p14:creationId xmlns:p14="http://schemas.microsoft.com/office/powerpoint/2010/main" val="2003620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D6B19C">
                <a:lumMod val="77000"/>
              </a:srgbClr>
            </a:gs>
            <a:gs pos="30000">
              <a:srgbClr val="D49E6C">
                <a:lumMod val="80000"/>
              </a:srgbClr>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4900" b="1" dirty="0" smtClean="0"/>
              <a:t>3. LAS CONSECUENCIAS DEL PECADO</a:t>
            </a:r>
            <a:r>
              <a:rPr lang="es-VE" sz="5400" b="1" dirty="0" smtClean="0"/>
              <a:t/>
            </a:r>
            <a:br>
              <a:rPr lang="es-VE" sz="5400" b="1" dirty="0" smtClean="0"/>
            </a:br>
            <a:r>
              <a:rPr lang="es-VE" sz="2800" b="1" dirty="0"/>
              <a:t>4.1. Debilidad </a:t>
            </a:r>
            <a:r>
              <a:rPr lang="es-VE" sz="2800" b="1" dirty="0" smtClean="0"/>
              <a:t>espiritual</a:t>
            </a:r>
            <a:r>
              <a:rPr lang="es-VE" sz="2800" b="1" dirty="0"/>
              <a:t/>
            </a:r>
            <a:br>
              <a:rPr lang="es-VE" sz="2800" b="1" dirty="0"/>
            </a:br>
            <a:r>
              <a:rPr lang="es-VE" sz="2800" b="1" dirty="0"/>
              <a:t>4.1.1. Daño a la imagen divina</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400" dirty="0"/>
              <a:t>El hombre no perdió por completo la imagen divina, puesto que aún en su condición caída se le considera como criatura hecha a la imagen de Dios </a:t>
            </a:r>
            <a:r>
              <a:rPr lang="es-VE" sz="2400" b="1" dirty="0" smtClean="0"/>
              <a:t>[1]</a:t>
            </a:r>
            <a:r>
              <a:rPr lang="es-VE" sz="2400" dirty="0" smtClean="0"/>
              <a:t>. </a:t>
            </a:r>
            <a:r>
              <a:rPr lang="es-VE" sz="2400" dirty="0"/>
              <a:t>Pero aunque no se ha perdido por completo, la imagen divina en el hombre ha sido gravemente dañada</a:t>
            </a:r>
            <a:r>
              <a:rPr lang="es-VE" sz="2400" dirty="0" smtClean="0"/>
              <a:t>.</a:t>
            </a:r>
          </a:p>
          <a:p>
            <a:pPr marL="0" indent="0">
              <a:buNone/>
            </a:pPr>
            <a:endParaRPr lang="es-VE" sz="2200" dirty="0"/>
          </a:p>
          <a:p>
            <a:pPr marL="0" indent="0">
              <a:buNone/>
            </a:pPr>
            <a:r>
              <a:rPr lang="es-VE" sz="2200" dirty="0" smtClean="0"/>
              <a:t>El </a:t>
            </a:r>
            <a:r>
              <a:rPr lang="es-VE" sz="2200" dirty="0"/>
              <a:t>Señor Jesucristo vino al mundo para hacer posible para el hombre el reconquistar la imagen divina, al ser recreado en la imagen de Dios </a:t>
            </a:r>
            <a:r>
              <a:rPr lang="es-VE" sz="2200" b="1" dirty="0" smtClean="0"/>
              <a:t>[2]</a:t>
            </a:r>
            <a:r>
              <a:rPr lang="es-VE" sz="2200" dirty="0" smtClean="0"/>
              <a:t>.</a:t>
            </a:r>
            <a:endParaRPr lang="es-VE" sz="2200" dirty="0"/>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prstClr val="white"/>
                </a:solidFill>
              </a:rPr>
              <a:t>[1]</a:t>
            </a:r>
            <a:r>
              <a:rPr lang="es-VE" sz="1800" dirty="0">
                <a:solidFill>
                  <a:prstClr val="white"/>
                </a:solidFill>
              </a:rPr>
              <a:t> </a:t>
            </a:r>
            <a:r>
              <a:rPr lang="es-VE" sz="1800" dirty="0" err="1" smtClean="0">
                <a:solidFill>
                  <a:prstClr val="white"/>
                </a:solidFill>
              </a:rPr>
              <a:t>Gén</a:t>
            </a:r>
            <a:r>
              <a:rPr lang="es-VE" sz="1800" dirty="0" smtClean="0">
                <a:solidFill>
                  <a:prstClr val="white"/>
                </a:solidFill>
              </a:rPr>
              <a:t> 9:6</a:t>
            </a:r>
            <a:r>
              <a:rPr lang="es-VE" sz="1800" dirty="0">
                <a:solidFill>
                  <a:prstClr val="white"/>
                </a:solidFill>
              </a:rPr>
              <a:t>; </a:t>
            </a:r>
            <a:r>
              <a:rPr lang="es-VE" sz="1800" dirty="0" err="1" smtClean="0">
                <a:solidFill>
                  <a:prstClr val="white"/>
                </a:solidFill>
              </a:rPr>
              <a:t>Stg</a:t>
            </a:r>
            <a:r>
              <a:rPr lang="es-VE" sz="1800" dirty="0" smtClean="0">
                <a:solidFill>
                  <a:prstClr val="white"/>
                </a:solidFill>
              </a:rPr>
              <a:t> 3:9 </a:t>
            </a:r>
            <a:r>
              <a:rPr lang="es-VE" sz="1800" b="1" dirty="0" smtClean="0">
                <a:solidFill>
                  <a:prstClr val="white"/>
                </a:solidFill>
              </a:rPr>
              <a:t>[2] </a:t>
            </a:r>
            <a:r>
              <a:rPr lang="es-VE" sz="1800" dirty="0" smtClean="0"/>
              <a:t>Col 3:10</a:t>
            </a:r>
            <a:endParaRPr lang="es-VE" sz="1800" b="1" dirty="0">
              <a:solidFill>
                <a:prstClr val="white"/>
              </a:solidFill>
            </a:endParaRPr>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Font typeface="Arial" panose="020B0604020202020204" pitchFamily="34" charset="0"/>
              <a:buNone/>
            </a:pPr>
            <a:endParaRPr lang="es-VE" sz="1800" dirty="0">
              <a:solidFill>
                <a:prstClr val="white"/>
              </a:solidFill>
            </a:endParaRPr>
          </a:p>
        </p:txBody>
      </p:sp>
    </p:spTree>
    <p:extLst>
      <p:ext uri="{BB962C8B-B14F-4D97-AF65-F5344CB8AC3E}">
        <p14:creationId xmlns:p14="http://schemas.microsoft.com/office/powerpoint/2010/main" val="215679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D6B19C">
                <a:lumMod val="77000"/>
              </a:srgbClr>
            </a:gs>
            <a:gs pos="30000">
              <a:srgbClr val="D49E6C">
                <a:lumMod val="80000"/>
              </a:srgbClr>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4900" b="1" dirty="0" smtClean="0"/>
              <a:t>3. LAS CONSECUENCIAS DEL PECADO</a:t>
            </a:r>
            <a:r>
              <a:rPr lang="es-VE" sz="5400" b="1" dirty="0" smtClean="0"/>
              <a:t/>
            </a:r>
            <a:br>
              <a:rPr lang="es-VE" sz="5400" b="1" dirty="0" smtClean="0"/>
            </a:br>
            <a:r>
              <a:rPr lang="es-VE" sz="2800" b="1" dirty="0"/>
              <a:t>4.1. Debilidad </a:t>
            </a:r>
            <a:r>
              <a:rPr lang="es-VE" sz="2800" b="1" dirty="0" smtClean="0"/>
              <a:t>espiritual</a:t>
            </a:r>
            <a:r>
              <a:rPr lang="es-VE" sz="2800" b="1" dirty="0"/>
              <a:t/>
            </a:r>
            <a:br>
              <a:rPr lang="es-VE" sz="2800" b="1" dirty="0"/>
            </a:br>
            <a:r>
              <a:rPr lang="es-VE" sz="2800" b="1" dirty="0"/>
              <a:t>4.1.2. Pecado original</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2400" dirty="0"/>
              <a:t>El efecto de la caída estaba tan arraigado en la naturaleza del hombre, que Adán, el padre de la raza, trasmitió a sus descendientes una tendencia o inclinación a pecar </a:t>
            </a:r>
            <a:r>
              <a:rPr lang="es-VE" sz="2400" b="1" dirty="0" smtClean="0"/>
              <a:t>[1]</a:t>
            </a:r>
            <a:r>
              <a:rPr lang="es-VE" sz="2400" dirty="0" smtClean="0"/>
              <a:t>. </a:t>
            </a:r>
            <a:r>
              <a:rPr lang="es-VE" sz="2400" dirty="0"/>
              <a:t>Esta desventaja espiritual y moral bajo la cual todos los hombres nacen se conoce con el nombre de pecado </a:t>
            </a:r>
            <a:r>
              <a:rPr lang="es-VE" sz="2400" dirty="0" smtClean="0"/>
              <a:t>original.</a:t>
            </a:r>
          </a:p>
          <a:p>
            <a:pPr marL="0" indent="0">
              <a:buNone/>
            </a:pPr>
            <a:endParaRPr lang="es-VE" sz="2400" dirty="0"/>
          </a:p>
          <a:p>
            <a:pPr marL="0" indent="0">
              <a:buNone/>
            </a:pPr>
            <a:r>
              <a:rPr lang="es-VE" sz="2400" dirty="0" smtClean="0"/>
              <a:t>Los </a:t>
            </a:r>
            <a:r>
              <a:rPr lang="es-VE" sz="2400" dirty="0"/>
              <a:t>actos o acciones de pecado que siguen durante la edad de la razón se denominan pecado actual o voluntario. Cristo, el segundo Adán, vino a este mundo para librarnos de todos los efectos de la caída </a:t>
            </a:r>
            <a:r>
              <a:rPr lang="es-VE" sz="2400" b="1" dirty="0" smtClean="0"/>
              <a:t>[2]</a:t>
            </a:r>
            <a:r>
              <a:rPr lang="es-VE" sz="2400" dirty="0" smtClean="0"/>
              <a:t>.</a:t>
            </a:r>
            <a:endParaRPr lang="es-VE" sz="2200" dirty="0"/>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prstClr val="white"/>
                </a:solidFill>
              </a:rPr>
              <a:t>[1]</a:t>
            </a:r>
            <a:r>
              <a:rPr lang="es-VE" sz="1800" dirty="0">
                <a:solidFill>
                  <a:prstClr val="white"/>
                </a:solidFill>
              </a:rPr>
              <a:t> </a:t>
            </a:r>
            <a:r>
              <a:rPr lang="es-VE" sz="1800" dirty="0" smtClean="0"/>
              <a:t>Sal 51:5</a:t>
            </a:r>
            <a:r>
              <a:rPr lang="es-VE" sz="1800" dirty="0" smtClean="0">
                <a:solidFill>
                  <a:prstClr val="white"/>
                </a:solidFill>
              </a:rPr>
              <a:t> </a:t>
            </a:r>
            <a:r>
              <a:rPr lang="es-VE" sz="1800" b="1" dirty="0" smtClean="0">
                <a:solidFill>
                  <a:prstClr val="white"/>
                </a:solidFill>
              </a:rPr>
              <a:t>[2] </a:t>
            </a:r>
            <a:r>
              <a:rPr lang="es-VE" sz="1800" dirty="0" err="1" smtClean="0"/>
              <a:t>Rom</a:t>
            </a:r>
            <a:r>
              <a:rPr lang="es-VE" sz="1800" dirty="0" smtClean="0"/>
              <a:t> 5:12-21</a:t>
            </a:r>
            <a:endParaRPr lang="es-VE" sz="1800" b="1" dirty="0">
              <a:solidFill>
                <a:prstClr val="white"/>
              </a:solidFill>
            </a:endParaRPr>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Font typeface="Arial" panose="020B0604020202020204" pitchFamily="34" charset="0"/>
              <a:buNone/>
            </a:pPr>
            <a:endParaRPr lang="es-VE" sz="1800" dirty="0">
              <a:solidFill>
                <a:prstClr val="white"/>
              </a:solidFill>
            </a:endParaRPr>
          </a:p>
        </p:txBody>
      </p:sp>
    </p:spTree>
    <p:extLst>
      <p:ext uri="{BB962C8B-B14F-4D97-AF65-F5344CB8AC3E}">
        <p14:creationId xmlns:p14="http://schemas.microsoft.com/office/powerpoint/2010/main" val="271624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D6B19C">
                <a:lumMod val="77000"/>
              </a:srgbClr>
            </a:gs>
            <a:gs pos="30000">
              <a:srgbClr val="D49E6C">
                <a:lumMod val="80000"/>
              </a:srgbClr>
            </a:gs>
            <a:gs pos="70000">
              <a:srgbClr val="A65528"/>
            </a:gs>
            <a:gs pos="100000">
              <a:srgbClr val="663012"/>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47144"/>
            <a:ext cx="8686800" cy="1333787"/>
          </a:xfrm>
        </p:spPr>
        <p:txBody>
          <a:bodyPr anchor="ctr">
            <a:normAutofit fontScale="90000"/>
          </a:bodyPr>
          <a:lstStyle/>
          <a:p>
            <a:r>
              <a:rPr lang="es-VE" sz="4900" b="1" dirty="0" smtClean="0"/>
              <a:t>3. LAS CONSECUENCIAS DEL PECADO</a:t>
            </a:r>
            <a:r>
              <a:rPr lang="es-VE" sz="5400" b="1" dirty="0" smtClean="0"/>
              <a:t/>
            </a:r>
            <a:br>
              <a:rPr lang="es-VE" sz="5400" b="1" dirty="0" smtClean="0"/>
            </a:br>
            <a:r>
              <a:rPr lang="es-VE" sz="2800" b="1" dirty="0"/>
              <a:t>4.1. Debilidad </a:t>
            </a:r>
            <a:r>
              <a:rPr lang="es-VE" sz="2800" b="1" dirty="0" smtClean="0"/>
              <a:t>espiritual</a:t>
            </a:r>
            <a:r>
              <a:rPr lang="es-VE" sz="2800" b="1" dirty="0"/>
              <a:t/>
            </a:r>
            <a:br>
              <a:rPr lang="es-VE" sz="2800" b="1" dirty="0"/>
            </a:br>
            <a:r>
              <a:rPr lang="es-VE" sz="2800" b="1" dirty="0" smtClean="0"/>
              <a:t>4.1.3.</a:t>
            </a:r>
            <a:r>
              <a:rPr lang="es-VE" sz="2800" b="1" dirty="0"/>
              <a:t> Conflicto interior</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455576"/>
            <a:ext cx="8686800" cy="3726025"/>
          </a:xfrm>
        </p:spPr>
        <p:txBody>
          <a:bodyPr anchor="ctr">
            <a:noAutofit/>
          </a:bodyPr>
          <a:lstStyle/>
          <a:p>
            <a:pPr marL="0" indent="0">
              <a:buNone/>
            </a:pPr>
            <a:r>
              <a:rPr lang="es-VE" sz="1800" dirty="0"/>
              <a:t>En el comienzo Dios hizo el cuerpo del hombre del polvo, dotándole así de vida física o naturaleza </a:t>
            </a:r>
            <a:r>
              <a:rPr lang="es-VE" sz="1800" dirty="0" smtClean="0"/>
              <a:t>inferior; </a:t>
            </a:r>
            <a:r>
              <a:rPr lang="es-VE" sz="1800" dirty="0"/>
              <a:t>luego le infundió vida, impartiéndole así una naturaleza </a:t>
            </a:r>
            <a:r>
              <a:rPr lang="es-VE" sz="1800" dirty="0" smtClean="0"/>
              <a:t>superior.</a:t>
            </a:r>
          </a:p>
          <a:p>
            <a:pPr marL="0" indent="0">
              <a:buNone/>
            </a:pPr>
            <a:endParaRPr lang="es-VE" sz="1800" dirty="0"/>
          </a:p>
          <a:p>
            <a:pPr marL="0" indent="0">
              <a:buNone/>
            </a:pPr>
            <a:r>
              <a:rPr lang="es-VE" sz="1800" dirty="0" smtClean="0"/>
              <a:t>Se </a:t>
            </a:r>
            <a:r>
              <a:rPr lang="es-VE" sz="1800" dirty="0"/>
              <a:t>tenía el propósito de que hubiera armonía en el ser del hombre, que el cuerpo estuviera subordinado al alma. Pero el pecado perturbó esta relación, de manera que el hombre se encontró dividido en sí mismo, parte de su ser en conflicto con la otra en una guerra intestina entre su naturaleza superior e </a:t>
            </a:r>
            <a:r>
              <a:rPr lang="es-VE" sz="1800" dirty="0" smtClean="0"/>
              <a:t>inferior.</a:t>
            </a:r>
          </a:p>
          <a:p>
            <a:pPr marL="0" indent="0">
              <a:buNone/>
            </a:pPr>
            <a:endParaRPr lang="es-VE" sz="1800" dirty="0"/>
          </a:p>
          <a:p>
            <a:pPr marL="0" indent="0">
              <a:buNone/>
            </a:pPr>
            <a:r>
              <a:rPr lang="es-VE" sz="1800" dirty="0" smtClean="0"/>
              <a:t>Su </a:t>
            </a:r>
            <a:r>
              <a:rPr lang="es-VE" sz="1800" dirty="0"/>
              <a:t>naturaleza inferior, frágil en sí misma, se ha rebelado contra la superior, y ha abierto los portales de su ser al enemigo. Durante la intensidad del conflicto, el hombre exclama: “¡Miserable este de mí! ¿quién me librará de este cuerpo de muerte?” </a:t>
            </a:r>
            <a:r>
              <a:rPr lang="es-VE" sz="1800" b="1" dirty="0" smtClean="0"/>
              <a:t>[1]</a:t>
            </a:r>
            <a:r>
              <a:rPr lang="es-VE" sz="1800" dirty="0" smtClean="0"/>
              <a:t>.</a:t>
            </a:r>
            <a:endParaRPr lang="es-VE" sz="1800" dirty="0"/>
          </a:p>
        </p:txBody>
      </p:sp>
      <p:sp>
        <p:nvSpPr>
          <p:cNvPr id="4" name="Marcador de contenido 2">
            <a:extLst>
              <a:ext uri="{FF2B5EF4-FFF2-40B4-BE49-F238E27FC236}">
                <a16:creationId xmlns="" xmlns:a16="http://schemas.microsoft.com/office/drawing/2014/main" id="{AD729BF5-40FC-4F23-B3BA-A58ACA0A56AD}"/>
              </a:ext>
            </a:extLst>
          </p:cNvPr>
          <p:cNvSpPr txBox="1">
            <a:spLocks/>
          </p:cNvSpPr>
          <p:nvPr/>
        </p:nvSpPr>
        <p:spPr>
          <a:xfrm>
            <a:off x="228600" y="5325035"/>
            <a:ext cx="8686800" cy="342775"/>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prstClr val="white"/>
                </a:solidFill>
              </a:rPr>
              <a:t>[1</a:t>
            </a:r>
            <a:r>
              <a:rPr lang="es-VE" sz="1800" b="1" dirty="0" smtClean="0">
                <a:solidFill>
                  <a:prstClr val="white"/>
                </a:solidFill>
              </a:rPr>
              <a:t>]</a:t>
            </a:r>
            <a:r>
              <a:rPr lang="es-VE" sz="1800" dirty="0"/>
              <a:t> </a:t>
            </a:r>
            <a:r>
              <a:rPr lang="es-VE" sz="1800" dirty="0" err="1" smtClean="0"/>
              <a:t>Rom</a:t>
            </a:r>
            <a:r>
              <a:rPr lang="es-VE" sz="1800" dirty="0" smtClean="0"/>
              <a:t> 7:24</a:t>
            </a:r>
            <a:endParaRPr lang="es-VE" sz="1800" b="1" dirty="0">
              <a:solidFill>
                <a:prstClr val="white"/>
              </a:solidFill>
            </a:endParaRPr>
          </a:p>
        </p:txBody>
      </p:sp>
      <p:sp>
        <p:nvSpPr>
          <p:cNvPr id="5" name="Marcador de contenido 2">
            <a:extLst>
              <a:ext uri="{FF2B5EF4-FFF2-40B4-BE49-F238E27FC236}">
                <a16:creationId xmlns="" xmlns:a16="http://schemas.microsoft.com/office/drawing/2014/main" id="{1FF0983A-E18D-4B43-AE5B-6B835BABD33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Font typeface="Arial" panose="020B0604020202020204" pitchFamily="34" charset="0"/>
              <a:buNone/>
            </a:pPr>
            <a:endParaRPr lang="es-VE" sz="1800" dirty="0">
              <a:solidFill>
                <a:prstClr val="white"/>
              </a:solidFill>
            </a:endParaRPr>
          </a:p>
        </p:txBody>
      </p:sp>
    </p:spTree>
    <p:extLst>
      <p:ext uri="{BB962C8B-B14F-4D97-AF65-F5344CB8AC3E}">
        <p14:creationId xmlns:p14="http://schemas.microsoft.com/office/powerpoint/2010/main" val="1121841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smtClean="0"/>
              <a:t>1. LA </a:t>
            </a:r>
            <a:r>
              <a:rPr lang="es-VE" sz="8000" b="1" dirty="0"/>
              <a:t>REALIDAD DEL PECADO</a:t>
            </a:r>
            <a:endParaRPr lang="es-VE" sz="8000" b="1" dirty="0">
              <a:latin typeface="+mn-lt"/>
            </a:endParaRPr>
          </a:p>
        </p:txBody>
      </p:sp>
    </p:spTree>
    <p:extLst>
      <p:ext uri="{BB962C8B-B14F-4D97-AF65-F5344CB8AC3E}">
        <p14:creationId xmlns:p14="http://schemas.microsoft.com/office/powerpoint/2010/main" val="4114438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LA REALIDAD DEL </a:t>
            </a:r>
            <a:r>
              <a:rPr lang="es-VE" sz="5400" b="1" dirty="0" smtClean="0"/>
              <a:t>PECADO</a:t>
            </a:r>
            <a:br>
              <a:rPr lang="es-VE" sz="5400" b="1" dirty="0" smtClean="0"/>
            </a:br>
            <a:r>
              <a:rPr lang="es-VE" sz="3600" b="1" dirty="0"/>
              <a:t>1.1. </a:t>
            </a:r>
            <a:r>
              <a:rPr lang="es-VE" sz="3600" b="1" i="1" dirty="0"/>
              <a:t>Ateísmo</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604686"/>
            <a:ext cx="8686800" cy="3817168"/>
          </a:xfrm>
        </p:spPr>
        <p:txBody>
          <a:bodyPr anchor="ctr">
            <a:normAutofit/>
          </a:bodyPr>
          <a:lstStyle/>
          <a:p>
            <a:pPr marL="0" indent="0">
              <a:buNone/>
            </a:pPr>
            <a:r>
              <a:rPr lang="es-VE" sz="2800" dirty="0">
                <a:solidFill>
                  <a:srgbClr val="F2F2F2"/>
                </a:solidFill>
              </a:rPr>
              <a:t>Al negar la existencia de Dios, el ateísmo niega también el pecado, puesto que en sentido estricto, podemos pecar sólo contra </a:t>
            </a:r>
            <a:r>
              <a:rPr lang="es-VE" sz="2800" dirty="0" smtClean="0">
                <a:solidFill>
                  <a:srgbClr val="F2F2F2"/>
                </a:solidFill>
              </a:rPr>
              <a:t>Dios.</a:t>
            </a:r>
          </a:p>
          <a:p>
            <a:pPr marL="0" indent="0">
              <a:buNone/>
            </a:pPr>
            <a:endParaRPr lang="es-VE" sz="2800" dirty="0">
              <a:solidFill>
                <a:srgbClr val="F2F2F2"/>
              </a:solidFill>
            </a:endParaRPr>
          </a:p>
          <a:p>
            <a:pPr marL="0" indent="0">
              <a:buNone/>
            </a:pPr>
            <a:r>
              <a:rPr lang="es-VE" sz="2800" dirty="0" smtClean="0">
                <a:solidFill>
                  <a:srgbClr val="F2F2F2"/>
                </a:solidFill>
              </a:rPr>
              <a:t>El </a:t>
            </a:r>
            <a:r>
              <a:rPr lang="es-VE" sz="2800" dirty="0">
                <a:solidFill>
                  <a:srgbClr val="F2F2F2"/>
                </a:solidFill>
              </a:rPr>
              <a:t>hombre puede ser culpable de hacer lo malo con relación a los demás; quizá practique el vicio con relación a sí mismo; pero sólo con relación a Dios estas cosas constituyen </a:t>
            </a:r>
            <a:r>
              <a:rPr lang="es-VE" sz="2800" dirty="0" smtClean="0">
                <a:solidFill>
                  <a:srgbClr val="F2F2F2"/>
                </a:solidFill>
              </a:rPr>
              <a:t>pecado.</a:t>
            </a:r>
          </a:p>
        </p:txBody>
      </p:sp>
    </p:spTree>
    <p:extLst>
      <p:ext uri="{BB962C8B-B14F-4D97-AF65-F5344CB8AC3E}">
        <p14:creationId xmlns:p14="http://schemas.microsoft.com/office/powerpoint/2010/main" val="2051587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a:bodyPr>
          <a:lstStyle/>
          <a:p>
            <a:r>
              <a:rPr lang="es-VE" sz="4800" b="1" dirty="0"/>
              <a:t>1. LA REALIDAD DEL PECADO</a:t>
            </a:r>
            <a:br>
              <a:rPr lang="es-VE" sz="4800" b="1" dirty="0"/>
            </a:br>
            <a:r>
              <a:rPr lang="es-VE" sz="2800" b="1" dirty="0"/>
              <a:t>1.2. </a:t>
            </a:r>
            <a:r>
              <a:rPr lang="es-VE" sz="2800" b="1" i="1" dirty="0"/>
              <a:t>Determinismo</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604686"/>
            <a:ext cx="8686800" cy="3482704"/>
          </a:xfrm>
        </p:spPr>
        <p:txBody>
          <a:bodyPr anchor="ctr">
            <a:normAutofit fontScale="92500" lnSpcReduction="20000"/>
          </a:bodyPr>
          <a:lstStyle/>
          <a:p>
            <a:pPr marL="0" indent="0">
              <a:buNone/>
            </a:pPr>
            <a:r>
              <a:rPr lang="es-VE" sz="3600" dirty="0"/>
              <a:t>Se trata de la teoría que afirma que el libre albedrío es un engaño y no realidad.</a:t>
            </a:r>
            <a:endParaRPr lang="es-VE" sz="3600" dirty="0" smtClean="0"/>
          </a:p>
          <a:p>
            <a:pPr marL="0" indent="0">
              <a:buNone/>
            </a:pPr>
            <a:endParaRPr lang="es-VE" sz="3600" dirty="0" smtClean="0"/>
          </a:p>
          <a:p>
            <a:pPr marL="0" indent="0">
              <a:buNone/>
            </a:pPr>
            <a:r>
              <a:rPr lang="es-VE" sz="3600" dirty="0"/>
              <a:t>S</a:t>
            </a:r>
            <a:r>
              <a:rPr lang="es-VE" sz="3600" dirty="0" smtClean="0"/>
              <a:t>ostiene </a:t>
            </a:r>
            <a:r>
              <a:rPr lang="es-VE" sz="3600" dirty="0"/>
              <a:t>que todo </a:t>
            </a:r>
            <a:r>
              <a:rPr lang="es-VE" sz="3600" dirty="0" smtClean="0"/>
              <a:t>acontecimiento, </a:t>
            </a:r>
            <a:r>
              <a:rPr lang="es-VE" sz="3600" dirty="0"/>
              <a:t>incluso el pensamiento y las acciones humanas, están </a:t>
            </a:r>
            <a:r>
              <a:rPr lang="es-VE" sz="3600" dirty="0" smtClean="0"/>
              <a:t>determinados </a:t>
            </a:r>
            <a:r>
              <a:rPr lang="es-VE" sz="3600" dirty="0"/>
              <a:t>por la irrompible cadena </a:t>
            </a:r>
            <a:r>
              <a:rPr lang="es-VE" sz="3600" dirty="0" smtClean="0"/>
              <a:t>causa-consecuencia. </a:t>
            </a:r>
            <a:r>
              <a:rPr lang="es-VE" sz="3600" i="1" dirty="0" smtClean="0"/>
              <a:t>Afirmando que </a:t>
            </a:r>
            <a:r>
              <a:rPr lang="es-VE" sz="3600" i="1" dirty="0"/>
              <a:t>e</a:t>
            </a:r>
            <a:r>
              <a:rPr lang="es-VE" sz="3600" i="1" dirty="0" smtClean="0"/>
              <a:t>l </a:t>
            </a:r>
            <a:r>
              <a:rPr lang="es-VE" sz="3600" i="1" dirty="0"/>
              <a:t>hombre es simplemente un esclavo de las circunstancias.</a:t>
            </a:r>
          </a:p>
        </p:txBody>
      </p:sp>
    </p:spTree>
    <p:extLst>
      <p:ext uri="{BB962C8B-B14F-4D97-AF65-F5344CB8AC3E}">
        <p14:creationId xmlns:p14="http://schemas.microsoft.com/office/powerpoint/2010/main" val="2307734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a:bodyPr>
          <a:lstStyle/>
          <a:p>
            <a:r>
              <a:rPr lang="es-VE" sz="4800" b="1" dirty="0"/>
              <a:t>1. LA REALIDAD DEL PECADO</a:t>
            </a:r>
            <a:br>
              <a:rPr lang="es-VE" sz="4800" b="1" dirty="0"/>
            </a:br>
            <a:r>
              <a:rPr lang="es-VE" sz="2800" b="1" dirty="0"/>
              <a:t>1.3. </a:t>
            </a:r>
            <a:r>
              <a:rPr lang="es-VE" sz="2800" b="1" i="1" dirty="0"/>
              <a:t>Hedonismo</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604686"/>
            <a:ext cx="8686800" cy="3482704"/>
          </a:xfrm>
        </p:spPr>
        <p:txBody>
          <a:bodyPr anchor="ctr">
            <a:normAutofit lnSpcReduction="10000"/>
          </a:bodyPr>
          <a:lstStyle/>
          <a:p>
            <a:pPr marL="0" indent="0">
              <a:buNone/>
            </a:pPr>
            <a:r>
              <a:rPr lang="es-VE" sz="3200" dirty="0"/>
              <a:t>La palabra hedonismo procede de una raíz etimológica griega que significa “placer</a:t>
            </a:r>
            <a:r>
              <a:rPr lang="es-VE" sz="3200" dirty="0" smtClean="0"/>
              <a:t>”.</a:t>
            </a:r>
          </a:p>
          <a:p>
            <a:pPr marL="0" indent="0">
              <a:buNone/>
            </a:pPr>
            <a:endParaRPr lang="es-VE" sz="3200" dirty="0"/>
          </a:p>
          <a:p>
            <a:pPr marL="0" indent="0">
              <a:buNone/>
            </a:pPr>
            <a:r>
              <a:rPr lang="es-VE" sz="3200" dirty="0" smtClean="0"/>
              <a:t>Se </a:t>
            </a:r>
            <a:r>
              <a:rPr lang="es-VE" sz="3200" dirty="0"/>
              <a:t>trata de una teoría que mantiene que el mayor bien de la vida es el disfrutar los placeres y evitar el dolor, de manera que lo primero que uno debe preguntarse es “¿me proporcionará placer?”, y no “¿es justo?”</a:t>
            </a:r>
            <a:endParaRPr lang="es-VE" sz="3600" i="1" dirty="0"/>
          </a:p>
        </p:txBody>
      </p:sp>
    </p:spTree>
    <p:extLst>
      <p:ext uri="{BB962C8B-B14F-4D97-AF65-F5344CB8AC3E}">
        <p14:creationId xmlns:p14="http://schemas.microsoft.com/office/powerpoint/2010/main" val="2790966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a:bodyPr>
          <a:lstStyle/>
          <a:p>
            <a:r>
              <a:rPr lang="es-VE" sz="4800" b="1" dirty="0"/>
              <a:t>1. LA REALIDAD DEL PECADO</a:t>
            </a:r>
            <a:br>
              <a:rPr lang="es-VE" sz="4800" b="1" dirty="0"/>
            </a:br>
            <a:r>
              <a:rPr lang="es-VE" sz="2800" b="1" dirty="0"/>
              <a:t>1.4. </a:t>
            </a:r>
            <a:r>
              <a:rPr lang="es-VE" sz="2800" b="1" i="1" dirty="0"/>
              <a:t>Ciencia Cristiana</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604686"/>
            <a:ext cx="8686800" cy="3482704"/>
          </a:xfrm>
        </p:spPr>
        <p:txBody>
          <a:bodyPr anchor="ctr">
            <a:normAutofit fontScale="85000" lnSpcReduction="20000"/>
          </a:bodyPr>
          <a:lstStyle/>
          <a:p>
            <a:pPr marL="0" indent="0">
              <a:buNone/>
            </a:pPr>
            <a:r>
              <a:rPr lang="es-VE" sz="3200" dirty="0"/>
              <a:t>La Ciencia Cristiana niega la </a:t>
            </a:r>
            <a:r>
              <a:rPr lang="es-VE" sz="3200" dirty="0" smtClean="0"/>
              <a:t>existencia del pecado.</a:t>
            </a:r>
          </a:p>
          <a:p>
            <a:pPr marL="0" indent="0">
              <a:buNone/>
            </a:pPr>
            <a:endParaRPr lang="es-VE" sz="3200" dirty="0"/>
          </a:p>
          <a:p>
            <a:pPr marL="0" indent="0">
              <a:buNone/>
            </a:pPr>
            <a:r>
              <a:rPr lang="es-VE" sz="3200" dirty="0" smtClean="0"/>
              <a:t>Afirma que la creación de Dios es buena, los males tales como la enfermedad , la muerte y el pecado, no pueden ser parte de la realidad fundamental. Mas bien, estos males son el resultado de vivir apartados de Dios.</a:t>
            </a:r>
          </a:p>
          <a:p>
            <a:pPr marL="0" indent="0">
              <a:buNone/>
            </a:pPr>
            <a:endParaRPr lang="es-VE" sz="3200" dirty="0"/>
          </a:p>
          <a:p>
            <a:pPr marL="0" indent="0">
              <a:buNone/>
            </a:pPr>
            <a:r>
              <a:rPr lang="es-VE" sz="3200" dirty="0" smtClean="0"/>
              <a:t>Esto difiere de la biblia, la cual enseña que el hombre nace con la herencia del pecado desde la caída de Adán, y que el pecado nos separa de Dios.</a:t>
            </a:r>
          </a:p>
        </p:txBody>
      </p:sp>
    </p:spTree>
    <p:extLst>
      <p:ext uri="{BB962C8B-B14F-4D97-AF65-F5344CB8AC3E}">
        <p14:creationId xmlns:p14="http://schemas.microsoft.com/office/powerpoint/2010/main" val="883687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a:bodyPr>
          <a:lstStyle/>
          <a:p>
            <a:r>
              <a:rPr lang="es-VE" sz="4800" b="1" dirty="0"/>
              <a:t>1. LA REALIDAD DEL PECADO</a:t>
            </a:r>
            <a:br>
              <a:rPr lang="es-VE" sz="4800" b="1" dirty="0"/>
            </a:br>
            <a:r>
              <a:rPr lang="es-VE" sz="2800" b="1" dirty="0"/>
              <a:t>1.5. </a:t>
            </a:r>
            <a:r>
              <a:rPr lang="es-VE" sz="2800" b="1" i="1" dirty="0"/>
              <a:t>Evolución</a:t>
            </a:r>
            <a:endParaRPr lang="es-VE" sz="6600" b="1" dirty="0"/>
          </a:p>
        </p:txBody>
      </p:sp>
      <p:sp>
        <p:nvSpPr>
          <p:cNvPr id="3" name="Marcador de contenido 2">
            <a:extLst>
              <a:ext uri="{FF2B5EF4-FFF2-40B4-BE49-F238E27FC236}">
                <a16:creationId xmlns="" xmlns:a16="http://schemas.microsoft.com/office/drawing/2014/main" id="{AA130F57-7D31-4139-81B2-4D70486C00F2}"/>
              </a:ext>
            </a:extLst>
          </p:cNvPr>
          <p:cNvSpPr>
            <a:spLocks noGrp="1"/>
          </p:cNvSpPr>
          <p:nvPr>
            <p:ph idx="1"/>
          </p:nvPr>
        </p:nvSpPr>
        <p:spPr>
          <a:xfrm>
            <a:off x="228600" y="1604686"/>
            <a:ext cx="8686800" cy="3482704"/>
          </a:xfrm>
        </p:spPr>
        <p:txBody>
          <a:bodyPr anchor="ctr">
            <a:normAutofit/>
          </a:bodyPr>
          <a:lstStyle/>
          <a:p>
            <a:pPr marL="0" indent="0">
              <a:buNone/>
            </a:pPr>
            <a:r>
              <a:rPr lang="es-VE" sz="2400" dirty="0"/>
              <a:t>La teoría de la evolución considera el pecado como la herencia de animalidad del </a:t>
            </a:r>
            <a:r>
              <a:rPr lang="es-VE" sz="2400" dirty="0" smtClean="0"/>
              <a:t>hombre primitivo. Por </a:t>
            </a:r>
            <a:r>
              <a:rPr lang="es-VE" sz="2400" dirty="0"/>
              <a:t>lo tanto, en vez de exhortar al pueblo en el sentido de descartar al viejo hombre o al viejo Adán, sus proponentes debieran aconsejar de descartar el viejo mono o el viejo tigre</a:t>
            </a:r>
            <a:r>
              <a:rPr lang="es-VE" sz="2400" dirty="0" smtClean="0"/>
              <a:t>.</a:t>
            </a:r>
          </a:p>
          <a:p>
            <a:pPr marL="0" indent="0">
              <a:buNone/>
            </a:pPr>
            <a:endParaRPr lang="es-VE" sz="2400" dirty="0"/>
          </a:p>
          <a:p>
            <a:pPr marL="0" indent="0">
              <a:buNone/>
            </a:pPr>
            <a:r>
              <a:rPr lang="es-VE" sz="2400" dirty="0"/>
              <a:t>Como hemos visto, esta teoría de la evolución es </a:t>
            </a:r>
            <a:r>
              <a:rPr lang="es-VE" sz="2400" dirty="0" err="1" smtClean="0"/>
              <a:t>antibíblica</a:t>
            </a:r>
            <a:r>
              <a:rPr lang="es-VE" sz="2400" dirty="0" smtClean="0"/>
              <a:t>, los </a:t>
            </a:r>
            <a:r>
              <a:rPr lang="es-VE" sz="2400" dirty="0"/>
              <a:t>animales no pecan; viven de acuerdo con su naturaleza, y no experimentan conciencia de </a:t>
            </a:r>
            <a:r>
              <a:rPr lang="es-VE" sz="2400" dirty="0" smtClean="0"/>
              <a:t>culpabilidad.</a:t>
            </a:r>
          </a:p>
        </p:txBody>
      </p:sp>
    </p:spTree>
    <p:extLst>
      <p:ext uri="{BB962C8B-B14F-4D97-AF65-F5344CB8AC3E}">
        <p14:creationId xmlns:p14="http://schemas.microsoft.com/office/powerpoint/2010/main" val="987726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latin typeface="+mn-lt"/>
              </a:rPr>
              <a:t>2. EL ORIGEN DEL PECADO</a:t>
            </a:r>
          </a:p>
        </p:txBody>
      </p:sp>
    </p:spTree>
    <p:extLst>
      <p:ext uri="{BB962C8B-B14F-4D97-AF65-F5344CB8AC3E}">
        <p14:creationId xmlns:p14="http://schemas.microsoft.com/office/powerpoint/2010/main" val="2450807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1_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4007</TotalTime>
  <Words>1691</Words>
  <Application>Microsoft Office PowerPoint</Application>
  <PresentationFormat>Presentación en pantalla (16:10)</PresentationFormat>
  <Paragraphs>94</Paragraphs>
  <Slides>22</Slides>
  <Notes>0</Notes>
  <HiddenSlides>0</HiddenSlides>
  <MMClips>0</MMClips>
  <ScaleCrop>false</ScaleCrop>
  <HeadingPairs>
    <vt:vector size="4" baseType="variant">
      <vt:variant>
        <vt:lpstr>Tema</vt:lpstr>
      </vt:variant>
      <vt:variant>
        <vt:i4>2</vt:i4>
      </vt:variant>
      <vt:variant>
        <vt:lpstr>Títulos de diapositiva</vt:lpstr>
      </vt:variant>
      <vt:variant>
        <vt:i4>22</vt:i4>
      </vt:variant>
    </vt:vector>
  </HeadingPairs>
  <TitlesOfParts>
    <vt:vector size="24" baseType="lpstr">
      <vt:lpstr>Office Theme</vt:lpstr>
      <vt:lpstr>1_Office Theme</vt:lpstr>
      <vt:lpstr>Capítulo 6: Pecado</vt:lpstr>
      <vt:lpstr>Introducción</vt:lpstr>
      <vt:lpstr>1. LA REALIDAD DEL PECADO</vt:lpstr>
      <vt:lpstr>1. LA REALIDAD DEL PECADO 1.1. Ateísmo</vt:lpstr>
      <vt:lpstr>1. LA REALIDAD DEL PECADO 1.2. Determinismo</vt:lpstr>
      <vt:lpstr>1. LA REALIDAD DEL PECADO 1.3. Hedonismo</vt:lpstr>
      <vt:lpstr>1. LA REALIDAD DEL PECADO 1.4. Ciencia Cristiana</vt:lpstr>
      <vt:lpstr>1. LA REALIDAD DEL PECADO 1.5. Evolución</vt:lpstr>
      <vt:lpstr>2. EL ORIGEN DEL PECADO</vt:lpstr>
      <vt:lpstr>2. EL ORIGEN DEL PECADO 2.1. La tentación 2.1.1. La posibilidad de la tentación</vt:lpstr>
      <vt:lpstr>2. EL ORIGEN DEL PECADO 2.1. La tentación 2.1.2. La fuente de la tentación</vt:lpstr>
      <vt:lpstr>2. EL ORIGEN DEL PECADO 2.1. La tentación 2.1.3. La sutileza de la tentación</vt:lpstr>
      <vt:lpstr>2. EL ORIGEN DEL PECADO 2.2. Culpabilidad</vt:lpstr>
      <vt:lpstr>2. EL ORIGEN DEL PECADO 2.3. Castigo del pecado 2.3.1. Motivo del castigo</vt:lpstr>
      <vt:lpstr>2. EL ORIGEN DEL PECADO 2.3. Castigo del pecado 2.3.2. Expiación</vt:lpstr>
      <vt:lpstr>2. EL ORIGEN DEL PECADO 2.3. Castigo del pecado 2.3.3. Necesidad del castigo</vt:lpstr>
      <vt:lpstr>2. EL ORIGEN DEL PECADO 2.3. Castigo del pecado 2.3.4. Conclusión</vt:lpstr>
      <vt:lpstr>3. LAS CONSECUENCIAS DEL PECADO</vt:lpstr>
      <vt:lpstr>3. LAS CONSECUENCIAS DEL PECADO Introducción</vt:lpstr>
      <vt:lpstr>3. LAS CONSECUENCIAS DEL PECADO 4.1. Debilidad espiritual 4.1.1. Daño a la imagen divina</vt:lpstr>
      <vt:lpstr>3. LAS CONSECUENCIAS DEL PECADO 4.1. Debilidad espiritual 4.1.2. Pecado original</vt:lpstr>
      <vt:lpstr>3. LAS CONSECUENCIAS DEL PECADO 4.1. Debilidad espiritual 4.1.3. Conflicto interior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Luis</cp:lastModifiedBy>
  <cp:revision>234</cp:revision>
  <dcterms:created xsi:type="dcterms:W3CDTF">2021-02-17T16:23:53Z</dcterms:created>
  <dcterms:modified xsi:type="dcterms:W3CDTF">2021-05-08T12:47:10Z</dcterms:modified>
</cp:coreProperties>
</file>