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61" r:id="rId4"/>
    <p:sldId id="262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15"/>
    <a:srgbClr val="3E0037"/>
    <a:srgbClr val="00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9/4/2021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8000" b="1" dirty="0"/>
              <a:t>Capítulo 4: Ángeles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1630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2.1. El Angel del Señor 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0235"/>
            <a:ext cx="8686800" cy="41148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1600" dirty="0">
                <a:solidFill>
                  <a:srgbClr val="F2F2F2"/>
                </a:solidFill>
              </a:rPr>
              <a:t>La forma como se describe al </a:t>
            </a:r>
            <a:r>
              <a:rPr lang="es-VE" sz="1600" b="1" dirty="0">
                <a:solidFill>
                  <a:srgbClr val="F2F2F2"/>
                </a:solidFill>
              </a:rPr>
              <a:t>Angel del Señor</a:t>
            </a:r>
            <a:r>
              <a:rPr lang="es-VE" sz="1600" dirty="0">
                <a:solidFill>
                  <a:srgbClr val="F2F2F2"/>
                </a:solidFill>
              </a:rPr>
              <a:t> lo distingue de cualquier otro ángel. </a:t>
            </a: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El poder de perdonar o retener las transgresiones le es atribuido a él, y el nombre de Dios está en él </a:t>
            </a:r>
            <a:r>
              <a:rPr lang="es-VE" sz="1400" b="1" dirty="0">
                <a:solidFill>
                  <a:srgbClr val="FFC000"/>
                </a:solidFill>
              </a:rPr>
              <a:t>[1]</a:t>
            </a:r>
            <a:r>
              <a:rPr lang="es-VE" sz="1400" dirty="0">
                <a:solidFill>
                  <a:srgbClr val="F2F2F2"/>
                </a:solidFill>
              </a:rPr>
              <a:t>. </a:t>
            </a: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Se dice </a:t>
            </a:r>
            <a:r>
              <a:rPr lang="es-VE" sz="1400" b="1" dirty="0">
                <a:solidFill>
                  <a:srgbClr val="FFC000"/>
                </a:solidFill>
              </a:rPr>
              <a:t>[2]</a:t>
            </a:r>
            <a:r>
              <a:rPr lang="es-VE" sz="1400" dirty="0">
                <a:solidFill>
                  <a:srgbClr val="F2F2F2"/>
                </a:solidFill>
              </a:rPr>
              <a:t>: </a:t>
            </a:r>
            <a:r>
              <a:rPr lang="es-VE" sz="1400" dirty="0">
                <a:solidFill>
                  <a:srgbClr val="FFC000"/>
                </a:solidFill>
              </a:rPr>
              <a:t>“He aquí mi ángel irá delante de ti.”</a:t>
            </a: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La expresión varía </a:t>
            </a:r>
            <a:r>
              <a:rPr lang="es-VE" sz="1400" b="1" dirty="0">
                <a:solidFill>
                  <a:srgbClr val="FFC000"/>
                </a:solidFill>
              </a:rPr>
              <a:t>[3]</a:t>
            </a:r>
            <a:r>
              <a:rPr lang="es-VE" sz="1400" dirty="0">
                <a:solidFill>
                  <a:srgbClr val="F2F2F2"/>
                </a:solidFill>
              </a:rPr>
              <a:t>: </a:t>
            </a:r>
            <a:r>
              <a:rPr lang="es-VE" sz="1400" dirty="0">
                <a:solidFill>
                  <a:srgbClr val="FFC000"/>
                </a:solidFill>
              </a:rPr>
              <a:t>“Mi rostro irá contigo, y te haré descansar.”</a:t>
            </a:r>
            <a:endParaRPr lang="es-VE" sz="1400" dirty="0">
              <a:solidFill>
                <a:srgbClr val="F2F2F2"/>
              </a:solidFill>
            </a:endParaRPr>
          </a:p>
          <a:p>
            <a:pPr lvl="1"/>
            <a:r>
              <a:rPr lang="es-VE" sz="1400" dirty="0">
                <a:solidFill>
                  <a:srgbClr val="F2F2F2"/>
                </a:solidFill>
              </a:rPr>
              <a:t>Las dos ideas están combinadas en </a:t>
            </a:r>
            <a:r>
              <a:rPr lang="es-VE" sz="1400" b="1" dirty="0">
                <a:solidFill>
                  <a:srgbClr val="FFC000"/>
                </a:solidFill>
              </a:rPr>
              <a:t>[4]</a:t>
            </a:r>
            <a:r>
              <a:rPr lang="es-VE" sz="1400" dirty="0">
                <a:solidFill>
                  <a:srgbClr val="F2F2F2"/>
                </a:solidFill>
              </a:rPr>
              <a:t> que dice: </a:t>
            </a:r>
            <a:r>
              <a:rPr lang="es-VE" sz="1400" dirty="0">
                <a:solidFill>
                  <a:srgbClr val="FFC000"/>
                </a:solidFill>
              </a:rPr>
              <a:t>“En toda angustia de ellos él fue angustiado, y el ángel de su faz los salvó.”</a:t>
            </a:r>
            <a:endParaRPr lang="es-VE" sz="16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1600" dirty="0">
                <a:solidFill>
                  <a:srgbClr val="F2F2F2"/>
                </a:solidFill>
              </a:rPr>
              <a:t>Se dicen dos cosas de importancia con respecto a este ángel: </a:t>
            </a:r>
          </a:p>
          <a:p>
            <a:pPr marL="342892" lvl="1" indent="0">
              <a:buNone/>
            </a:pPr>
            <a:r>
              <a:rPr lang="es-VE" sz="1400" dirty="0">
                <a:solidFill>
                  <a:srgbClr val="F2F2F2"/>
                </a:solidFill>
              </a:rPr>
              <a:t>1. El nombre de </a:t>
            </a:r>
            <a:r>
              <a:rPr lang="es-VE" sz="1400" b="1" dirty="0">
                <a:solidFill>
                  <a:srgbClr val="F2F2F2"/>
                </a:solidFill>
              </a:rPr>
              <a:t>YHWH</a:t>
            </a:r>
            <a:r>
              <a:rPr lang="es-VE" sz="1400" dirty="0">
                <a:solidFill>
                  <a:srgbClr val="F2F2F2"/>
                </a:solidFill>
              </a:rPr>
              <a:t>, es decir, su carácter revelado, está en él.</a:t>
            </a:r>
          </a:p>
          <a:p>
            <a:pPr marL="342892" lvl="1" indent="0">
              <a:buNone/>
            </a:pPr>
            <a:r>
              <a:rPr lang="es-VE" sz="1400" dirty="0">
                <a:solidFill>
                  <a:srgbClr val="F2F2F2"/>
                </a:solidFill>
              </a:rPr>
              <a:t>2. El rostro de </a:t>
            </a:r>
            <a:r>
              <a:rPr lang="es-VE" sz="1400" b="1" dirty="0">
                <a:solidFill>
                  <a:srgbClr val="F2F2F2"/>
                </a:solidFill>
              </a:rPr>
              <a:t>YHWH</a:t>
            </a:r>
            <a:r>
              <a:rPr lang="es-VE" sz="1400" dirty="0">
                <a:solidFill>
                  <a:srgbClr val="F2F2F2"/>
                </a:solidFill>
              </a:rPr>
              <a:t>; en otras palabras, el rostro de </a:t>
            </a:r>
            <a:r>
              <a:rPr lang="es-VE" sz="1400" b="1" dirty="0">
                <a:solidFill>
                  <a:srgbClr val="F2F2F2"/>
                </a:solidFill>
              </a:rPr>
              <a:t>YHWH</a:t>
            </a:r>
            <a:r>
              <a:rPr lang="es-VE" sz="1400" dirty="0">
                <a:solidFill>
                  <a:srgbClr val="F2F2F2"/>
                </a:solidFill>
              </a:rPr>
              <a:t> se puede ver en él.</a:t>
            </a:r>
          </a:p>
          <a:p>
            <a:pPr marL="0" indent="0">
              <a:buNone/>
            </a:pPr>
            <a:endParaRPr lang="es-VE" sz="16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1600" dirty="0">
                <a:solidFill>
                  <a:srgbClr val="F2F2F2"/>
                </a:solidFill>
              </a:rPr>
              <a:t>De ahí que salva y no perdonará la transgresión, aunque tiene poder para ello. Compare asimismo la identificación que hizo Jacob del ángel con Dios mismo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dirty="0">
                <a:solidFill>
                  <a:srgbClr val="F2F2F2"/>
                </a:solidFill>
              </a:rPr>
              <a:t>. No se puede evitar arribar a la conclusión de que </a:t>
            </a:r>
            <a:r>
              <a:rPr lang="es-VE" sz="1600" b="1" dirty="0">
                <a:solidFill>
                  <a:srgbClr val="F2F2F2"/>
                </a:solidFill>
              </a:rPr>
              <a:t>este misterioso Angel no es otro que el Hijo de Dios, el Mesías, el Liberador de Israel y el Salvador del mundo</a:t>
            </a:r>
            <a:r>
              <a:rPr lang="es-VE" sz="1600" dirty="0">
                <a:solidFill>
                  <a:srgbClr val="F2F2F2"/>
                </a:solidFill>
              </a:rPr>
              <a:t>. Por lo tanto, el Angel del Señor es realmente un ser increado.</a:t>
            </a:r>
            <a:endParaRPr lang="es-VE" sz="1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325035"/>
            <a:ext cx="8686800" cy="342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1400" b="1" dirty="0">
                <a:solidFill>
                  <a:srgbClr val="FFC000"/>
                </a:solidFill>
              </a:rPr>
              <a:t>[1]</a:t>
            </a:r>
            <a:r>
              <a:rPr lang="es-VE" sz="1400" dirty="0">
                <a:solidFill>
                  <a:srgbClr val="F2F2F2"/>
                </a:solidFill>
              </a:rPr>
              <a:t> Ex 23:20-23 </a:t>
            </a:r>
            <a:r>
              <a:rPr lang="es-VE" sz="1400" b="1" dirty="0">
                <a:solidFill>
                  <a:srgbClr val="FFC000"/>
                </a:solidFill>
              </a:rPr>
              <a:t>[2]</a:t>
            </a:r>
            <a:r>
              <a:rPr lang="es-VE" sz="1400" dirty="0">
                <a:solidFill>
                  <a:srgbClr val="F2F2F2"/>
                </a:solidFill>
              </a:rPr>
              <a:t> Ex 32:34 </a:t>
            </a:r>
            <a:r>
              <a:rPr lang="es-VE" sz="1400" b="1" dirty="0">
                <a:solidFill>
                  <a:srgbClr val="FFC000"/>
                </a:solidFill>
              </a:rPr>
              <a:t>[3]</a:t>
            </a:r>
            <a:r>
              <a:rPr lang="es-VE" sz="1400" dirty="0">
                <a:solidFill>
                  <a:srgbClr val="F2F2F2"/>
                </a:solidFill>
              </a:rPr>
              <a:t> Ex 33:14 </a:t>
            </a:r>
            <a:r>
              <a:rPr lang="es-VE" sz="1400" b="1" dirty="0">
                <a:solidFill>
                  <a:srgbClr val="FFC000"/>
                </a:solidFill>
              </a:rPr>
              <a:t>[4]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es-VE" sz="1400" dirty="0" err="1">
                <a:solidFill>
                  <a:srgbClr val="F2F2F2"/>
                </a:solidFill>
              </a:rPr>
              <a:t>Is</a:t>
            </a:r>
            <a:r>
              <a:rPr lang="es-VE" sz="1400" dirty="0">
                <a:solidFill>
                  <a:srgbClr val="F2F2F2"/>
                </a:solidFill>
              </a:rPr>
              <a:t> 63:9 </a:t>
            </a:r>
            <a:r>
              <a:rPr lang="es-VE" sz="1400" b="1" dirty="0">
                <a:solidFill>
                  <a:srgbClr val="FFC000"/>
                </a:solidFill>
              </a:rPr>
              <a:t>[5]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32:30;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48:16</a:t>
            </a:r>
            <a:endParaRPr lang="es-VE" sz="1800" dirty="0"/>
          </a:p>
        </p:txBody>
      </p:sp>
    </p:spTree>
    <p:extLst>
      <p:ext uri="{BB962C8B-B14F-4D97-AF65-F5344CB8AC3E}">
        <p14:creationId xmlns:p14="http://schemas.microsoft.com/office/powerpoint/2010/main" val="78238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2.2. El arcángel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5052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Miguel es mencionado como </a:t>
            </a:r>
            <a:r>
              <a:rPr lang="es-VE" sz="2000" b="1" dirty="0">
                <a:solidFill>
                  <a:srgbClr val="F2F2F2"/>
                </a:solidFill>
              </a:rPr>
              <a:t>arcángel</a:t>
            </a:r>
            <a:r>
              <a:rPr lang="es-VE" sz="2000" dirty="0">
                <a:solidFill>
                  <a:srgbClr val="F2F2F2"/>
                </a:solidFill>
              </a:rPr>
              <a:t>, o </a:t>
            </a:r>
            <a:r>
              <a:rPr lang="es-VE" sz="2000" b="1" dirty="0">
                <a:solidFill>
                  <a:srgbClr val="F2F2F2"/>
                </a:solidFill>
              </a:rPr>
              <a:t>ángel principal</a:t>
            </a:r>
            <a:r>
              <a:rPr lang="es-VE" sz="2000" dirty="0">
                <a:solidFill>
                  <a:srgbClr val="F2F2F2"/>
                </a:solidFill>
              </a:rPr>
              <a:t>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. Aparece como el ángel guardián de la nación israelita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La manera como se menciona a Gabriel indica también que ocupaba una posición muy elevada. El está en la presencia de Dios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dirty="0">
                <a:solidFill>
                  <a:srgbClr val="F2F2F2"/>
                </a:solidFill>
              </a:rPr>
              <a:t> y se le entregan mensajes del orden más elevado, o de gran importancia con relación al reino de Dios </a:t>
            </a:r>
            <a:r>
              <a:rPr lang="es-VE" sz="2000" b="1" dirty="0">
                <a:solidFill>
                  <a:srgbClr val="FFC000"/>
                </a:solidFill>
              </a:rPr>
              <a:t>[4]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/>
              <a:t>Miguel se describe como uno de los principales príncipes </a:t>
            </a:r>
            <a:r>
              <a:rPr lang="es-VE" sz="2000" b="1" dirty="0">
                <a:solidFill>
                  <a:srgbClr val="FFC000"/>
                </a:solidFill>
              </a:rPr>
              <a:t>[5]</a:t>
            </a:r>
            <a:r>
              <a:rPr lang="es-VE" sz="2000" dirty="0"/>
              <a:t>. Tal vez esto implique que existan otros príncipes principales (arcángeles).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20235"/>
            <a:ext cx="8686800" cy="64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>
                <a:solidFill>
                  <a:srgbClr val="F2F2F2"/>
                </a:solidFill>
              </a:rPr>
              <a:t> </a:t>
            </a:r>
            <a:r>
              <a:rPr lang="it-IT" sz="1600" dirty="0">
                <a:solidFill>
                  <a:srgbClr val="F2F2F2"/>
                </a:solidFill>
              </a:rPr>
              <a:t>Jud 1:9; Ap 12:7; </a:t>
            </a:r>
            <a:r>
              <a:rPr lang="it-IT" sz="1600" i="1" dirty="0">
                <a:solidFill>
                  <a:srgbClr val="F2F2F2"/>
                </a:solidFill>
              </a:rPr>
              <a:t>compare</a:t>
            </a:r>
            <a:r>
              <a:rPr lang="it-IT" sz="1600" dirty="0">
                <a:solidFill>
                  <a:srgbClr val="F2F2F2"/>
                </a:solidFill>
              </a:rPr>
              <a:t> 1Ts 4:16 </a:t>
            </a:r>
            <a:r>
              <a:rPr lang="it-IT" sz="1600" b="1" dirty="0">
                <a:solidFill>
                  <a:srgbClr val="FFC000"/>
                </a:solidFill>
              </a:rPr>
              <a:t>[2]</a:t>
            </a:r>
            <a:r>
              <a:rPr lang="it-IT" sz="1600" dirty="0">
                <a:solidFill>
                  <a:srgbClr val="F2F2F2"/>
                </a:solidFill>
              </a:rPr>
              <a:t> Dn 12:1 </a:t>
            </a:r>
            <a:r>
              <a:rPr lang="it-IT" sz="1600" b="1" dirty="0">
                <a:solidFill>
                  <a:srgbClr val="FFC000"/>
                </a:solidFill>
              </a:rPr>
              <a:t>[3]</a:t>
            </a:r>
            <a:r>
              <a:rPr lang="it-IT" sz="1600" b="1" dirty="0">
                <a:solidFill>
                  <a:srgbClr val="F2F2F2"/>
                </a:solidFill>
              </a:rPr>
              <a:t> </a:t>
            </a:r>
            <a:r>
              <a:rPr lang="it-IT" sz="1600" dirty="0">
                <a:solidFill>
                  <a:srgbClr val="F2F2F2"/>
                </a:solidFill>
              </a:rPr>
              <a:t>Lc 1:19 </a:t>
            </a:r>
            <a:r>
              <a:rPr lang="it-IT" sz="1600" b="1" dirty="0">
                <a:solidFill>
                  <a:srgbClr val="FFC000"/>
                </a:solidFill>
              </a:rPr>
              <a:t>[4]</a:t>
            </a:r>
            <a:r>
              <a:rPr lang="it-IT" sz="1600" dirty="0">
                <a:solidFill>
                  <a:srgbClr val="F2F2F2"/>
                </a:solidFill>
              </a:rPr>
              <a:t> Dn 8:16; Dn 9:21 </a:t>
            </a:r>
            <a:r>
              <a:rPr lang="it-IT" sz="1600" b="1" dirty="0">
                <a:solidFill>
                  <a:srgbClr val="FFC000"/>
                </a:solidFill>
              </a:rPr>
              <a:t>[5]</a:t>
            </a:r>
            <a:r>
              <a:rPr lang="it-IT" sz="1600" dirty="0">
                <a:solidFill>
                  <a:srgbClr val="F2F2F2"/>
                </a:solidFill>
              </a:rPr>
              <a:t> Dn 10:1-21</a:t>
            </a:r>
            <a:endParaRPr lang="es-VE" sz="2000" dirty="0"/>
          </a:p>
        </p:txBody>
      </p:sp>
    </p:spTree>
    <p:extLst>
      <p:ext uri="{BB962C8B-B14F-4D97-AF65-F5344CB8AC3E}">
        <p14:creationId xmlns:p14="http://schemas.microsoft.com/office/powerpoint/2010/main" val="77975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2.3. Los querubines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Es un ángel alado. El término hebreo </a:t>
            </a:r>
            <a:r>
              <a:rPr lang="es-VE" sz="2000" b="1" dirty="0" err="1">
                <a:solidFill>
                  <a:srgbClr val="F2F2F2"/>
                </a:solidFill>
              </a:rPr>
              <a:t>cherub</a:t>
            </a:r>
            <a:r>
              <a:rPr lang="es-VE" sz="2000" dirty="0">
                <a:solidFill>
                  <a:srgbClr val="F2F2F2"/>
                </a:solidFill>
              </a:rPr>
              <a:t> (plural, </a:t>
            </a:r>
            <a:r>
              <a:rPr lang="es-VE" sz="2000" dirty="0" err="1">
                <a:solidFill>
                  <a:srgbClr val="F2F2F2"/>
                </a:solidFill>
              </a:rPr>
              <a:t>cherubim</a:t>
            </a:r>
            <a:r>
              <a:rPr lang="es-VE" sz="2000" dirty="0">
                <a:solidFill>
                  <a:srgbClr val="F2F2F2"/>
                </a:solidFill>
              </a:rPr>
              <a:t>) tiene una derivación </a:t>
            </a:r>
            <a:r>
              <a:rPr lang="es-VE" sz="2000" dirty="0">
                <a:solidFill>
                  <a:srgbClr val="F2F2F2"/>
                </a:solidFill>
                <a:highlight>
                  <a:srgbClr val="800000"/>
                </a:highlight>
              </a:rPr>
              <a:t>desconocida</a:t>
            </a:r>
            <a:r>
              <a:rPr lang="es-VE" sz="2000" dirty="0">
                <a:solidFill>
                  <a:srgbClr val="F2F2F2"/>
                </a:solidFill>
              </a:rPr>
              <a:t>. Su función primordial es </a:t>
            </a:r>
            <a:r>
              <a:rPr lang="es-VE" sz="2000" b="1" dirty="0">
                <a:solidFill>
                  <a:srgbClr val="F2F2F2"/>
                </a:solidFill>
              </a:rPr>
              <a:t>ser guardianes</a:t>
            </a:r>
            <a:r>
              <a:rPr lang="es-VE" sz="2000" dirty="0">
                <a:solidFill>
                  <a:srgbClr val="F2F2F2"/>
                </a:solidFill>
              </a:rPr>
              <a:t>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 o ayudantes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, servir en la presencia de Dios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b="1" dirty="0">
                <a:solidFill>
                  <a:srgbClr val="F2F2F2"/>
                </a:solidFill>
              </a:rPr>
              <a:t> </a:t>
            </a:r>
            <a:r>
              <a:rPr lang="es-VE" sz="2000" dirty="0">
                <a:solidFill>
                  <a:srgbClr val="F2F2F2"/>
                </a:solidFill>
              </a:rPr>
              <a:t>y representaciones de querubines formaban parte del mobiliario del templo </a:t>
            </a:r>
            <a:r>
              <a:rPr lang="es-VE" sz="2000" b="1" dirty="0">
                <a:solidFill>
                  <a:srgbClr val="FFC000"/>
                </a:solidFill>
              </a:rPr>
              <a:t>[4]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La escrituras reflejan una visión de Dios morando entre ellos, entronado sobre ellos o sentado sobre ellos, o sea, un trono de querubines </a:t>
            </a:r>
            <a:r>
              <a:rPr lang="es-VE" sz="2000" b="1" dirty="0">
                <a:solidFill>
                  <a:srgbClr val="FFC000"/>
                </a:solidFill>
              </a:rPr>
              <a:t>[5]</a:t>
            </a:r>
            <a:r>
              <a:rPr lang="es-VE" sz="2000" dirty="0">
                <a:solidFill>
                  <a:srgbClr val="F2F2F2"/>
                </a:solidFill>
              </a:rPr>
              <a:t>. Aun la visión de Ezequiel describe la gloria de Dios que descansa sobre o entre los querubines como en un </a:t>
            </a:r>
            <a:r>
              <a:rPr lang="es-VE" sz="2000" b="1" dirty="0">
                <a:solidFill>
                  <a:srgbClr val="F2F2F2"/>
                </a:solidFill>
              </a:rPr>
              <a:t>trono viviente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  <a:endParaRPr lang="es-VE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1400" b="1" dirty="0">
                <a:solidFill>
                  <a:srgbClr val="FFC000"/>
                </a:solidFill>
              </a:rPr>
              <a:t>[1]</a:t>
            </a:r>
            <a:r>
              <a:rPr lang="es-VE" sz="1400" b="1" dirty="0">
                <a:solidFill>
                  <a:srgbClr val="F2F2F2"/>
                </a:solidFill>
              </a:rPr>
              <a:t>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3:24 </a:t>
            </a:r>
            <a:r>
              <a:rPr lang="es-VE" sz="1400" b="1" dirty="0">
                <a:solidFill>
                  <a:srgbClr val="FFC000"/>
                </a:solidFill>
              </a:rPr>
              <a:t>[2]</a:t>
            </a:r>
            <a:r>
              <a:rPr lang="es-VE" sz="1400" dirty="0">
                <a:solidFill>
                  <a:srgbClr val="F2F2F2"/>
                </a:solidFill>
              </a:rPr>
              <a:t> Ez 10:3-22 </a:t>
            </a:r>
            <a:r>
              <a:rPr lang="es-VE" sz="1400" b="1" dirty="0">
                <a:solidFill>
                  <a:srgbClr val="FFC000"/>
                </a:solidFill>
              </a:rPr>
              <a:t>[3]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nl-NL" sz="1400" dirty="0">
                <a:solidFill>
                  <a:srgbClr val="F2F2F2"/>
                </a:solidFill>
              </a:rPr>
              <a:t>Isa 6:2-6; Ez 1:4-28; Ez 10:3-22 </a:t>
            </a:r>
            <a:r>
              <a:rPr lang="nl-NL" sz="1400" b="1" dirty="0">
                <a:solidFill>
                  <a:srgbClr val="FFC000"/>
                </a:solidFill>
              </a:rPr>
              <a:t>[4]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es-VE" sz="1400" dirty="0">
                <a:solidFill>
                  <a:srgbClr val="F2F2F2"/>
                </a:solidFill>
              </a:rPr>
              <a:t>E</a:t>
            </a:r>
            <a:r>
              <a:rPr lang="pl-PL" sz="1400" dirty="0">
                <a:solidFill>
                  <a:srgbClr val="F2F2F2"/>
                </a:solidFill>
              </a:rPr>
              <a:t>x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pl-PL" sz="1400" dirty="0">
                <a:solidFill>
                  <a:srgbClr val="F2F2F2"/>
                </a:solidFill>
              </a:rPr>
              <a:t>25:18-22; 1Re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pl-PL" sz="1400" dirty="0">
                <a:solidFill>
                  <a:srgbClr val="F2F2F2"/>
                </a:solidFill>
              </a:rPr>
              <a:t>6:23-35; 2Co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pl-PL" sz="1400" dirty="0">
                <a:solidFill>
                  <a:srgbClr val="F2F2F2"/>
                </a:solidFill>
              </a:rPr>
              <a:t>3:7-14</a:t>
            </a:r>
            <a:r>
              <a:rPr lang="es-VE" sz="1400" dirty="0">
                <a:solidFill>
                  <a:srgbClr val="F2F2F2"/>
                </a:solidFill>
              </a:rPr>
              <a:t> </a:t>
            </a:r>
            <a:r>
              <a:rPr lang="es-VE" sz="1400" b="1" dirty="0">
                <a:solidFill>
                  <a:srgbClr val="FFC000"/>
                </a:solidFill>
              </a:rPr>
              <a:t>[5]</a:t>
            </a:r>
            <a:r>
              <a:rPr lang="es-VE" sz="1400" dirty="0">
                <a:solidFill>
                  <a:srgbClr val="F2F2F2"/>
                </a:solidFill>
              </a:rPr>
              <a:t> 1Sa 4:4; 2Sa 6:2; 2Sa 22:11; 2Re 19:15; 1Cr 13:6; 1Cr 28:18; Sal 18:10; Sal 80:1; Sal 99:1; </a:t>
            </a:r>
            <a:r>
              <a:rPr lang="es-VE" sz="1400" dirty="0" err="1">
                <a:solidFill>
                  <a:srgbClr val="F2F2F2"/>
                </a:solidFill>
              </a:rPr>
              <a:t>Is</a:t>
            </a:r>
            <a:r>
              <a:rPr lang="es-VE" sz="1400" dirty="0">
                <a:solidFill>
                  <a:srgbClr val="F2F2F2"/>
                </a:solidFill>
              </a:rPr>
              <a:t> 37:16</a:t>
            </a:r>
            <a:endParaRPr lang="es-VE" sz="1800" dirty="0"/>
          </a:p>
        </p:txBody>
      </p:sp>
    </p:spTree>
    <p:extLst>
      <p:ext uri="{BB962C8B-B14F-4D97-AF65-F5344CB8AC3E}">
        <p14:creationId xmlns:p14="http://schemas.microsoft.com/office/powerpoint/2010/main" val="274017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2. CLASIFICACIÓN DE LOS ANGELES</a:t>
            </a:r>
            <a:br>
              <a:rPr lang="es-VE" sz="6600" b="1" dirty="0"/>
            </a:br>
            <a:r>
              <a:rPr lang="es-VE" b="1" dirty="0"/>
              <a:t>2.4. Los serafines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dirty="0">
                <a:solidFill>
                  <a:srgbClr val="F2F2F2"/>
                </a:solidFill>
              </a:rPr>
              <a:t>Los </a:t>
            </a:r>
            <a:r>
              <a:rPr lang="es-VE" b="1" dirty="0">
                <a:solidFill>
                  <a:srgbClr val="F2F2F2"/>
                </a:solidFill>
              </a:rPr>
              <a:t>serafines</a:t>
            </a:r>
            <a:r>
              <a:rPr lang="es-VE" dirty="0">
                <a:solidFill>
                  <a:srgbClr val="F2F2F2"/>
                </a:solidFill>
              </a:rPr>
              <a:t> (</a:t>
            </a:r>
            <a:r>
              <a:rPr lang="es-VE" dirty="0"/>
              <a:t>del hebreo </a:t>
            </a:r>
            <a:r>
              <a:rPr lang="es-VE" dirty="0" err="1"/>
              <a:t>saraf</a:t>
            </a:r>
            <a:r>
              <a:rPr lang="es-VE" dirty="0"/>
              <a:t>, </a:t>
            </a:r>
            <a:r>
              <a:rPr lang="es-VE" b="1" dirty="0"/>
              <a:t>ardientes</a:t>
            </a:r>
            <a:r>
              <a:rPr lang="es-VE" dirty="0">
                <a:solidFill>
                  <a:srgbClr val="F2F2F2"/>
                </a:solidFill>
              </a:rPr>
              <a:t>). Sabemos muy poco de ellos, estos s</a:t>
            </a:r>
            <a:r>
              <a:rPr lang="es-VE" dirty="0"/>
              <a:t>on seres celestiales alados mencionados en las Escrituras únicamente en la visión cuando Isaías fue llamado por Dios a profetizar </a:t>
            </a:r>
            <a:r>
              <a:rPr lang="es-VE" b="1" dirty="0">
                <a:solidFill>
                  <a:srgbClr val="FFC000"/>
                </a:solidFill>
              </a:rPr>
              <a:t>[1]</a:t>
            </a:r>
            <a:r>
              <a:rPr lang="es-VE" dirty="0"/>
              <a:t>.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dirty="0"/>
              <a:t>Isaías vio al Señor sentado en el trono, encima de él vio unos </a:t>
            </a:r>
            <a:r>
              <a:rPr lang="es-VE" b="1" dirty="0"/>
              <a:t>serafines</a:t>
            </a:r>
            <a:r>
              <a:rPr lang="es-VE" dirty="0"/>
              <a:t> erguidos. Éstos tenían tres pares de alas, con uno de ellos se cubrían el rostro, por el temor de ver a Dios; con el segundo cubrían sus cuerpos y con el tercero, volaban. Los serafines alababan la gloria de Dios, gritándose el uno al otro: </a:t>
            </a:r>
            <a:r>
              <a:rPr lang="es-VE" dirty="0">
                <a:solidFill>
                  <a:srgbClr val="FFC000"/>
                </a:solidFill>
              </a:rPr>
              <a:t>“Santo, santo, santo, </a:t>
            </a:r>
            <a:r>
              <a:rPr lang="es-VE" b="1" dirty="0" err="1">
                <a:solidFill>
                  <a:srgbClr val="FFC000"/>
                </a:solidFill>
              </a:rPr>
              <a:t>Yhwh</a:t>
            </a:r>
            <a:r>
              <a:rPr lang="es-VE" dirty="0">
                <a:solidFill>
                  <a:srgbClr val="FFC000"/>
                </a:solidFill>
              </a:rPr>
              <a:t> </a:t>
            </a:r>
            <a:r>
              <a:rPr lang="es-VE" dirty="0" err="1">
                <a:solidFill>
                  <a:srgbClr val="FFC000"/>
                </a:solidFill>
              </a:rPr>
              <a:t>Sebaot</a:t>
            </a:r>
            <a:r>
              <a:rPr lang="es-VE" dirty="0">
                <a:solidFill>
                  <a:srgbClr val="FFC000"/>
                </a:solidFill>
              </a:rPr>
              <a:t> (de los ejércitos), llena está toda la tierra de su gloria”.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s-VE" sz="1800" dirty="0" err="1">
                <a:solidFill>
                  <a:srgbClr val="F2F2F2"/>
                </a:solidFill>
              </a:rPr>
              <a:t>Is</a:t>
            </a:r>
            <a:r>
              <a:rPr lang="es-VE" sz="1800" dirty="0">
                <a:solidFill>
                  <a:srgbClr val="F2F2F2"/>
                </a:solidFill>
              </a:rPr>
              <a:t> 6:1-13</a:t>
            </a: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26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3. SU CARÁCTER</a:t>
            </a:r>
          </a:p>
        </p:txBody>
      </p:sp>
    </p:spTree>
    <p:extLst>
      <p:ext uri="{BB962C8B-B14F-4D97-AF65-F5344CB8AC3E}">
        <p14:creationId xmlns:p14="http://schemas.microsoft.com/office/powerpoint/2010/main" val="410816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3.1. Obedientes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Cumplen su comisión </a:t>
            </a:r>
            <a:r>
              <a:rPr lang="es-VE" sz="3600" b="1" dirty="0">
                <a:solidFill>
                  <a:srgbClr val="F2F2F2"/>
                </a:solidFill>
              </a:rPr>
              <a:t>sin discutir ni vacilar</a:t>
            </a:r>
            <a:r>
              <a:rPr lang="es-VE" sz="3600" dirty="0">
                <a:solidFill>
                  <a:srgbClr val="F2F2F2"/>
                </a:solidFill>
              </a:rPr>
              <a:t>. Por lo tanto, oramos de la siguiente manera: </a:t>
            </a:r>
          </a:p>
          <a:p>
            <a:pPr marL="0" indent="0">
              <a:buNone/>
            </a:pPr>
            <a:endParaRPr lang="es-VE" sz="36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“Sea hecha tu voluntad, como en el cielo, así también en la tierra”. </a:t>
            </a:r>
            <a:r>
              <a:rPr lang="es-VE" sz="36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800" dirty="0">
                <a:solidFill>
                  <a:srgbClr val="F2F2F2"/>
                </a:solidFill>
              </a:rPr>
              <a:t>Mt 6:10, Sal 103:20; </a:t>
            </a:r>
            <a:r>
              <a:rPr lang="es-VE" sz="1800" dirty="0" err="1">
                <a:solidFill>
                  <a:srgbClr val="F2F2F2"/>
                </a:solidFill>
              </a:rPr>
              <a:t>Jud</a:t>
            </a:r>
            <a:r>
              <a:rPr lang="es-VE" sz="1800" dirty="0">
                <a:solidFill>
                  <a:srgbClr val="F2F2F2"/>
                </a:solidFill>
              </a:rPr>
              <a:t> 1:6; 1Pe_3:22</a:t>
            </a: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395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3.2. Reverentes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800" dirty="0">
                <a:solidFill>
                  <a:srgbClr val="F2F2F2"/>
                </a:solidFill>
              </a:rPr>
              <a:t>Su actividad más elevada es la adoración de Dios. </a:t>
            </a:r>
            <a:r>
              <a:rPr lang="es-VE" sz="48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nl-NL" sz="1800" dirty="0">
                <a:solidFill>
                  <a:srgbClr val="F2F2F2"/>
                </a:solidFill>
              </a:rPr>
              <a:t>Neh 9:6; Flp 2:9-11; Heb 1:6</a:t>
            </a:r>
            <a:endParaRPr kumimoji="0" lang="es-V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49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3.3. Sabios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La inteligencia de los ángeles excede a la del hombre en esta vida, pero es necesariamente finita.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ángeles no pueden directamente discernir nuestros pensamientos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 y su conocimiento de los misterios de la gracia es limitado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28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800" dirty="0">
                <a:solidFill>
                  <a:srgbClr val="F2F2F2"/>
                </a:solidFill>
              </a:rPr>
              <a:t>1Re 8:39 </a:t>
            </a:r>
            <a:r>
              <a:rPr lang="es-VE" sz="1800" b="1" dirty="0">
                <a:solidFill>
                  <a:srgbClr val="FFC000"/>
                </a:solidFill>
              </a:rPr>
              <a:t>[2]</a:t>
            </a:r>
            <a:r>
              <a:rPr lang="es-VE" sz="1800" dirty="0">
                <a:solidFill>
                  <a:srgbClr val="F2F2F2"/>
                </a:solidFill>
              </a:rPr>
              <a:t> 1Pe 1:12</a:t>
            </a:r>
          </a:p>
        </p:txBody>
      </p:sp>
    </p:spTree>
    <p:extLst>
      <p:ext uri="{BB962C8B-B14F-4D97-AF65-F5344CB8AC3E}">
        <p14:creationId xmlns:p14="http://schemas.microsoft.com/office/powerpoint/2010/main" val="306583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3.4. Humildes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4400" dirty="0">
                <a:solidFill>
                  <a:srgbClr val="F2F2F2"/>
                </a:solidFill>
              </a:rPr>
              <a:t>No tienen resentimientos personales, ni tampoco denuncian a sus opositores. </a:t>
            </a:r>
            <a:r>
              <a:rPr lang="es-VE" sz="44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1800" b="1" dirty="0">
                <a:solidFill>
                  <a:srgbClr val="FFC000"/>
                </a:solidFill>
              </a:rPr>
              <a:t>1] </a:t>
            </a:r>
            <a:r>
              <a:rPr lang="es-VE" sz="1800" dirty="0"/>
              <a:t>2Pe 2:11; </a:t>
            </a:r>
            <a:r>
              <a:rPr lang="es-VE" sz="1800" dirty="0" err="1"/>
              <a:t>Jud</a:t>
            </a:r>
            <a:r>
              <a:rPr lang="es-VE" sz="1800" dirty="0"/>
              <a:t> 1:9</a:t>
            </a:r>
          </a:p>
        </p:txBody>
      </p:sp>
    </p:spTree>
    <p:extLst>
      <p:ext uri="{BB962C8B-B14F-4D97-AF65-F5344CB8AC3E}">
        <p14:creationId xmlns:p14="http://schemas.microsoft.com/office/powerpoint/2010/main" val="2506583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3.5. Poderosos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400" dirty="0">
                <a:solidFill>
                  <a:srgbClr val="F2F2F2"/>
                </a:solidFill>
              </a:rPr>
              <a:t>Son “poderosos en fortaleza”.</a:t>
            </a:r>
            <a:endParaRPr lang="es-VE" sz="44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1800" b="1" dirty="0">
                <a:solidFill>
                  <a:srgbClr val="FFC000"/>
                </a:solidFill>
              </a:rPr>
              <a:t>1] </a:t>
            </a:r>
            <a:r>
              <a:rPr lang="es-VE" sz="1800" dirty="0"/>
              <a:t>Sal 103:20</a:t>
            </a:r>
          </a:p>
        </p:txBody>
      </p:sp>
    </p:spTree>
    <p:extLst>
      <p:ext uri="{BB962C8B-B14F-4D97-AF65-F5344CB8AC3E}">
        <p14:creationId xmlns:p14="http://schemas.microsoft.com/office/powerpoint/2010/main" val="417040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216131"/>
            <a:ext cx="8360230" cy="714892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931022"/>
            <a:ext cx="8360228" cy="45678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/>
              <a:t>Nos rodea un </a:t>
            </a:r>
            <a:r>
              <a:rPr lang="es-VE" sz="2800" b="1" dirty="0"/>
              <a:t>mundo espiritual</a:t>
            </a:r>
            <a:r>
              <a:rPr lang="es-VE" sz="2800" dirty="0"/>
              <a:t> mucho más poblado, poderoso y de mayores recursos que el </a:t>
            </a:r>
            <a:r>
              <a:rPr lang="es-VE" sz="2800" b="1" dirty="0"/>
              <a:t>mundo de los seres humanos</a:t>
            </a:r>
            <a:r>
              <a:rPr lang="es-VE" sz="2800" dirty="0"/>
              <a:t>. Los espíritus, </a:t>
            </a:r>
            <a:r>
              <a:rPr lang="es-VE" sz="2800" b="1" dirty="0"/>
              <a:t>buenos</a:t>
            </a:r>
            <a:r>
              <a:rPr lang="es-VE" sz="2800" dirty="0"/>
              <a:t> y </a:t>
            </a:r>
            <a:r>
              <a:rPr lang="es-VE" sz="2800" b="1" dirty="0"/>
              <a:t>malos</a:t>
            </a:r>
            <a:r>
              <a:rPr lang="es-VE" sz="2800" dirty="0"/>
              <a:t>, andan entre nosotros. A la velocidad de la luz y sin hacer el menor ruido pasan de un lugar a otro. </a:t>
            </a:r>
            <a:r>
              <a:rPr lang="es-VE" sz="2800" dirty="0">
                <a:highlight>
                  <a:srgbClr val="800080"/>
                </a:highlight>
              </a:rPr>
              <a:t>Habitan el espacio que nos rodea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Sabemos que algunos de ellos están interesados en nuestro </a:t>
            </a:r>
            <a:r>
              <a:rPr lang="es-VE" sz="2800" b="1" dirty="0"/>
              <a:t>bienestar</a:t>
            </a:r>
            <a:r>
              <a:rPr lang="es-VE" sz="2800" dirty="0"/>
              <a:t>; otros procuran </a:t>
            </a:r>
            <a:r>
              <a:rPr lang="es-VE" sz="2800" b="1" dirty="0"/>
              <a:t>dañarnos</a:t>
            </a:r>
            <a:r>
              <a:rPr lang="es-VE" sz="2800" dirty="0"/>
              <a:t>. Los escritores inspirados por Dios abren la cortina y nos proporcionan una visual de este </a:t>
            </a:r>
            <a:r>
              <a:rPr lang="es-VE" sz="2800" b="1" dirty="0"/>
              <a:t>mundo invisible</a:t>
            </a:r>
            <a:r>
              <a:rPr lang="es-VE" sz="2800" dirty="0"/>
              <a:t>, con el objetivo de que seamos </a:t>
            </a:r>
            <a:r>
              <a:rPr lang="es-VE" sz="2800" b="1" dirty="0"/>
              <a:t>animados </a:t>
            </a:r>
            <a:r>
              <a:rPr lang="es-VE" sz="2800" dirty="0"/>
              <a:t>y </a:t>
            </a:r>
            <a:r>
              <a:rPr lang="es-VE" sz="2800" b="1" dirty="0"/>
              <a:t>advertidos</a:t>
            </a:r>
            <a:r>
              <a:rPr lang="es-V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62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3. SU CARÁCTER</a:t>
            </a:r>
            <a:br>
              <a:rPr lang="es-VE" sz="6600" b="1" dirty="0"/>
            </a:br>
            <a:r>
              <a:rPr lang="es-VE" b="1" dirty="0"/>
              <a:t>3.6. Santos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400" dirty="0">
                <a:solidFill>
                  <a:srgbClr val="F2F2F2"/>
                </a:solidFill>
              </a:rPr>
              <a:t>Separados por Dios y para El, son “santos ángeles”. </a:t>
            </a:r>
            <a:r>
              <a:rPr lang="es-VE" sz="4400" b="1" dirty="0">
                <a:solidFill>
                  <a:srgbClr val="FFC000"/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1800" b="1" dirty="0">
                <a:solidFill>
                  <a:srgbClr val="FFC000"/>
                </a:solidFill>
              </a:rPr>
              <a:t>1] </a:t>
            </a:r>
            <a:r>
              <a:rPr lang="es-VE" sz="1800" dirty="0" err="1"/>
              <a:t>Ap</a:t>
            </a:r>
            <a:r>
              <a:rPr lang="es-VE" sz="1800" dirty="0"/>
              <a:t> 14:10</a:t>
            </a:r>
          </a:p>
        </p:txBody>
      </p:sp>
    </p:spTree>
    <p:extLst>
      <p:ext uri="{BB962C8B-B14F-4D97-AF65-F5344CB8AC3E}">
        <p14:creationId xmlns:p14="http://schemas.microsoft.com/office/powerpoint/2010/main" val="1461624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4. SU OBRA</a:t>
            </a:r>
          </a:p>
        </p:txBody>
      </p:sp>
    </p:spTree>
    <p:extLst>
      <p:ext uri="{BB962C8B-B14F-4D97-AF65-F5344CB8AC3E}">
        <p14:creationId xmlns:p14="http://schemas.microsoft.com/office/powerpoint/2010/main" val="396625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SU OBRA</a:t>
            </a:r>
            <a:br>
              <a:rPr lang="es-VE" sz="6600" b="1" dirty="0"/>
            </a:br>
            <a:r>
              <a:rPr lang="es-VE" b="1" dirty="0"/>
              <a:t>4.1. Agentes de Dios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VE" sz="4000" dirty="0">
                <a:solidFill>
                  <a:srgbClr val="F2F2F2"/>
                </a:solidFill>
              </a:rPr>
              <a:t>Se los menciona como ejecutores de los decretos de juicio de Dios. </a:t>
            </a:r>
            <a:r>
              <a:rPr lang="es-VE" sz="4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[1]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11271"/>
            <a:ext cx="8686800" cy="656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800" dirty="0" err="1">
                <a:solidFill>
                  <a:srgbClr val="F2F2F2"/>
                </a:solidFill>
              </a:rPr>
              <a:t>Gn</a:t>
            </a:r>
            <a:r>
              <a:rPr lang="es-VE" sz="1800" dirty="0">
                <a:solidFill>
                  <a:srgbClr val="F2F2F2"/>
                </a:solidFill>
              </a:rPr>
              <a:t> 3:24; Nm 22:22-27; Mt 13:39, Mt 13:41, Mt 13:49</a:t>
            </a:r>
            <a:endParaRPr kumimoji="0" lang="es-V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93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SU OBRA</a:t>
            </a:r>
            <a:br>
              <a:rPr lang="es-VE" sz="6600" b="1" dirty="0"/>
            </a:br>
            <a:r>
              <a:rPr lang="es-VE" b="1" dirty="0"/>
              <a:t>4.2. Mensajeros de Dios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El vocablo ángel significa literalmente “mensajero”. Por medio de los ángeles, Dios nos envía: Anunciaciones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[1]</a:t>
            </a:r>
            <a:r>
              <a:rPr lang="es-VE" sz="3200" dirty="0">
                <a:solidFill>
                  <a:srgbClr val="F2F2F2"/>
                </a:solidFill>
              </a:rPr>
              <a:t>; Advertencias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es-VE" sz="3200" dirty="0">
                <a:solidFill>
                  <a:srgbClr val="F2F2F2"/>
                </a:solidFill>
              </a:rPr>
              <a:t>; Instrucción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es-VE" sz="3200" dirty="0">
                <a:solidFill>
                  <a:srgbClr val="F2F2F2"/>
                </a:solidFill>
              </a:rPr>
              <a:t>; Aliento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es-VE" sz="3200" dirty="0">
                <a:solidFill>
                  <a:srgbClr val="F2F2F2"/>
                </a:solidFill>
              </a:rPr>
              <a:t>; Revelación </a:t>
            </a:r>
            <a:r>
              <a:rPr lang="es-VE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  <a:endParaRPr lang="es-VE" sz="32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i-FI" sz="1400" dirty="0">
                <a:solidFill>
                  <a:srgbClr val="F2F2F2"/>
                </a:solidFill>
              </a:rPr>
              <a:t>Lc 1:11-20; Mt 1:20, Mt 1:21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fi-FI" sz="1400" dirty="0">
                <a:solidFill>
                  <a:srgbClr val="F2F2F2"/>
                </a:solidFill>
              </a:rPr>
              <a:t> Mt 2:13; Heb 2:2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fi-FI" sz="1400" dirty="0">
                <a:solidFill>
                  <a:srgbClr val="F2F2F2"/>
                </a:solidFill>
              </a:rPr>
              <a:t> </a:t>
            </a:r>
            <a:r>
              <a:rPr lang="nl-NL" sz="1400" dirty="0">
                <a:solidFill>
                  <a:srgbClr val="F2F2F2"/>
                </a:solidFill>
              </a:rPr>
              <a:t>Mt 28:2-6; Hch 10:3; Dn 4:13-17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nl-NL" sz="1400" dirty="0">
                <a:solidFill>
                  <a:srgbClr val="F2F2F2"/>
                </a:solidFill>
              </a:rPr>
              <a:t> Hch 27:23; Gn 28:12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nl-NL" sz="1400" dirty="0">
                <a:solidFill>
                  <a:srgbClr val="F2F2F2"/>
                </a:solidFill>
              </a:rPr>
              <a:t> Hch 7:53; Gal 3:19; Heb 2:2; Dn 9:21-27; Ap 1:1</a:t>
            </a:r>
            <a:endParaRPr kumimoji="0" lang="es-V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113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4. SU OBRA</a:t>
            </a:r>
            <a:br>
              <a:rPr lang="es-VE" sz="6600" b="1" dirty="0"/>
            </a:br>
            <a:r>
              <a:rPr lang="es-VE" b="1" dirty="0"/>
              <a:t>4.3. Siervos de Dios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ángeles son enviados para sostener o confortar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, para preservar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, para liberar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es-VE" sz="2800" dirty="0">
                <a:solidFill>
                  <a:srgbClr val="F2F2F2"/>
                </a:solidFill>
              </a:rPr>
              <a:t>, para interceder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es-VE" sz="2800" dirty="0">
                <a:solidFill>
                  <a:srgbClr val="F2F2F2"/>
                </a:solidFill>
              </a:rPr>
              <a:t>, para ejercer ministerio en favor de los justos después de la muerte </a:t>
            </a:r>
            <a:r>
              <a:rPr lang="es-VE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28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1400" dirty="0">
                <a:solidFill>
                  <a:srgbClr val="F2F2F2"/>
                </a:solidFill>
              </a:rPr>
              <a:t>Mt 4:11; </a:t>
            </a:r>
            <a:r>
              <a:rPr lang="es-VE" sz="1400" dirty="0" err="1">
                <a:solidFill>
                  <a:srgbClr val="F2F2F2"/>
                </a:solidFill>
              </a:rPr>
              <a:t>Lc</a:t>
            </a:r>
            <a:r>
              <a:rPr lang="es-VE" sz="1400" dirty="0">
                <a:solidFill>
                  <a:srgbClr val="F2F2F2"/>
                </a:solidFill>
              </a:rPr>
              <a:t> 22:43; 1Re 19:5</a:t>
            </a:r>
            <a:r>
              <a:rPr lang="fi-FI" sz="1400" dirty="0">
                <a:solidFill>
                  <a:srgbClr val="F2F2F2"/>
                </a:solidFill>
              </a:rPr>
              <a:t>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[2]</a:t>
            </a:r>
            <a:r>
              <a:rPr lang="fi-FI" sz="1400" dirty="0">
                <a:solidFill>
                  <a:srgbClr val="F2F2F2"/>
                </a:solidFill>
              </a:rPr>
              <a:t> Gn 16:7; Gn 24:7, Ex 23:20; Ap 7:1 </a:t>
            </a:r>
            <a:r>
              <a:rPr lang="fi-FI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[3]</a:t>
            </a:r>
            <a:r>
              <a:rPr lang="fi-FI" sz="1400" dirty="0">
                <a:solidFill>
                  <a:srgbClr val="F2F2F2"/>
                </a:solidFill>
              </a:rPr>
              <a:t> </a:t>
            </a:r>
            <a:r>
              <a:rPr lang="es-VE" sz="1400" dirty="0">
                <a:solidFill>
                  <a:srgbClr val="F2F2F2"/>
                </a:solidFill>
              </a:rPr>
              <a:t>Nm 20:16; Sal 34:7; Sal 91:11; </a:t>
            </a:r>
            <a:r>
              <a:rPr lang="es-VE" sz="1400" dirty="0" err="1">
                <a:solidFill>
                  <a:srgbClr val="F2F2F2"/>
                </a:solidFill>
              </a:rPr>
              <a:t>Is</a:t>
            </a:r>
            <a:r>
              <a:rPr lang="es-VE" sz="1400" dirty="0">
                <a:solidFill>
                  <a:srgbClr val="F2F2F2"/>
                </a:solidFill>
              </a:rPr>
              <a:t> 63:9; </a:t>
            </a:r>
            <a:r>
              <a:rPr lang="es-VE" sz="1400" dirty="0" err="1">
                <a:solidFill>
                  <a:srgbClr val="F2F2F2"/>
                </a:solidFill>
              </a:rPr>
              <a:t>Dn</a:t>
            </a:r>
            <a:r>
              <a:rPr lang="es-VE" sz="1400" dirty="0">
                <a:solidFill>
                  <a:srgbClr val="F2F2F2"/>
                </a:solidFill>
              </a:rPr>
              <a:t> 6:22; </a:t>
            </a:r>
            <a:r>
              <a:rPr lang="es-VE" sz="1400" dirty="0" err="1">
                <a:solidFill>
                  <a:srgbClr val="F2F2F2"/>
                </a:solidFill>
              </a:rPr>
              <a:t>Gn</a:t>
            </a:r>
            <a:r>
              <a:rPr lang="es-VE" sz="1400" dirty="0">
                <a:solidFill>
                  <a:srgbClr val="F2F2F2"/>
                </a:solidFill>
              </a:rPr>
              <a:t> 48:16; Mt 26:53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[4]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it-IT" sz="1400" dirty="0">
                <a:solidFill>
                  <a:srgbClr val="F2F2F2"/>
                </a:solidFill>
              </a:rPr>
              <a:t>Zac 1:12; Ap 8:3, Ap 8:4</a:t>
            </a:r>
            <a:r>
              <a:rPr lang="nl-NL" sz="1400" dirty="0">
                <a:solidFill>
                  <a:srgbClr val="F2F2F2"/>
                </a:solidFill>
              </a:rPr>
              <a:t> </a:t>
            </a:r>
            <a:r>
              <a:rPr lang="nl-NL" sz="1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[5]</a:t>
            </a:r>
            <a:r>
              <a:rPr lang="nl-NL" sz="1400" dirty="0">
                <a:solidFill>
                  <a:srgbClr val="F2F2F2"/>
                </a:solidFill>
              </a:rPr>
              <a:t> Lc 16:22</a:t>
            </a:r>
            <a:endParaRPr kumimoji="0" lang="es-V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1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5. SATANÁS</a:t>
            </a:r>
          </a:p>
        </p:txBody>
      </p:sp>
    </p:spTree>
    <p:extLst>
      <p:ext uri="{BB962C8B-B14F-4D97-AF65-F5344CB8AC3E}">
        <p14:creationId xmlns:p14="http://schemas.microsoft.com/office/powerpoint/2010/main" val="1063402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5.1. Su origen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Era un </a:t>
            </a:r>
            <a:r>
              <a:rPr lang="es-VE" sz="2400" b="1" dirty="0">
                <a:solidFill>
                  <a:srgbClr val="F2F2F2"/>
                </a:solidFill>
              </a:rPr>
              <a:t>q</a:t>
            </a:r>
            <a:r>
              <a:rPr lang="es-VE" sz="2400" b="1" dirty="0"/>
              <a:t>uerubín grande y protector</a:t>
            </a:r>
            <a:r>
              <a:rPr lang="es-VE" sz="2400" dirty="0"/>
              <a:t>,</a:t>
            </a:r>
            <a:r>
              <a:rPr lang="es-VE" sz="2400" dirty="0">
                <a:solidFill>
                  <a:srgbClr val="F2F2F2"/>
                </a:solidFill>
              </a:rPr>
              <a:t> conocido como </a:t>
            </a:r>
            <a:r>
              <a:rPr lang="es-VE" sz="2400" b="1" dirty="0">
                <a:solidFill>
                  <a:srgbClr val="F2F2F2"/>
                </a:solidFill>
              </a:rPr>
              <a:t>Lucero, hijo de la mañana</a:t>
            </a:r>
            <a:r>
              <a:rPr lang="es-VE" sz="2400" dirty="0">
                <a:solidFill>
                  <a:srgbClr val="F2F2F2"/>
                </a:solidFill>
              </a:rPr>
              <a:t>, hasta que se enalteció tu corazón a causa de su hermosura y lleno de iniquidad peco. </a:t>
            </a:r>
            <a:r>
              <a:rPr lang="es-VE" sz="2400" b="1" dirty="0">
                <a:solidFill>
                  <a:srgbClr val="FFC000"/>
                </a:solidFill>
              </a:rPr>
              <a:t>[1]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Los profetas inspirados de Dios descorrieron el velo del pasado lejano y presentaron la caída del ángel rebelde que dijo: </a:t>
            </a:r>
            <a:r>
              <a:rPr lang="es-VE" sz="2400" b="1" dirty="0">
                <a:solidFill>
                  <a:srgbClr val="F2F2F2"/>
                </a:solidFill>
              </a:rPr>
              <a:t>“Seré semejante al Altísimo”</a:t>
            </a:r>
            <a:r>
              <a:rPr lang="es-VE" sz="2400" dirty="0">
                <a:solidFill>
                  <a:srgbClr val="F2F2F2"/>
                </a:solidFill>
              </a:rPr>
              <a:t>, como castigo por su maldad, Satanás fue arrojado del cielo, junto con un grupo de ángeles que se habían plegado a su rebelión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.</a:t>
            </a:r>
            <a:endParaRPr lang="es-VE" sz="24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/>
              <a:t>Isaías 14:12–15; Ezequiel 28:12–19</a:t>
            </a:r>
            <a:r>
              <a:rPr lang="es-VE" sz="1800" b="1" dirty="0">
                <a:solidFill>
                  <a:srgbClr val="FFC000"/>
                </a:solidFill>
              </a:rPr>
              <a:t> [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/>
              <a:t>Mt 25:41; </a:t>
            </a:r>
            <a:r>
              <a:rPr lang="es-VE" sz="1800" dirty="0" err="1"/>
              <a:t>Ap</a:t>
            </a:r>
            <a:r>
              <a:rPr lang="es-VE" sz="1800" dirty="0"/>
              <a:t> 12:7; </a:t>
            </a:r>
            <a:r>
              <a:rPr lang="es-VE" sz="1800" dirty="0" err="1"/>
              <a:t>Ef</a:t>
            </a:r>
            <a:r>
              <a:rPr lang="es-VE" sz="1800" dirty="0"/>
              <a:t> 2:2; Mt 12:24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6610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5.2. Su carácter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6656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El carácter de Satanás está indicado por los títulos por medio de los cuales es conocido: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Satanás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Diablo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Destructor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Serpiente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Tentador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400" b="1" i="1" dirty="0"/>
              <a:t>Príncipe y dios de este mundo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3611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5.2. Su carácter</a:t>
            </a:r>
            <a:br>
              <a:rPr lang="es-VE" b="1" dirty="0"/>
            </a:br>
            <a:r>
              <a:rPr lang="es-VE" sz="2700" b="1" dirty="0"/>
              <a:t>5.2.1 Satanás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Satanás significa literalmente </a:t>
            </a:r>
            <a:r>
              <a:rPr lang="es-VE" sz="2800" b="1" dirty="0">
                <a:solidFill>
                  <a:srgbClr val="F2F2F2"/>
                </a:solidFill>
              </a:rPr>
              <a:t>adversario</a:t>
            </a:r>
            <a:r>
              <a:rPr lang="es-VE" sz="2800" dirty="0">
                <a:solidFill>
                  <a:srgbClr val="F2F2F2"/>
                </a:solidFill>
              </a:rPr>
              <a:t>, y presenta sus intentos perniciosos y maliciosos de </a:t>
            </a:r>
            <a:r>
              <a:rPr lang="es-VE" sz="2800" dirty="0">
                <a:solidFill>
                  <a:srgbClr val="F2F2F2"/>
                </a:solidFill>
                <a:highlight>
                  <a:srgbClr val="800000"/>
                </a:highlight>
              </a:rPr>
              <a:t>obstaculizar los propósitos de Dios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b="1" i="1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/>
              <a:t>Se describe a Satanás queriendo destruir a la iglesia de dos maneras: primero, desde dentro, mediante la introducción de enseñanzas falsas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/>
              <a:t> y desde fuera mediante la persecución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/>
              <a:t>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1 Timoteo 4:1; compare Mateo 13:38, 39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/>
              <a:t>Apocalipsis 2:10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20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5.2. Su carácter</a:t>
            </a:r>
            <a:br>
              <a:rPr lang="es-VE" b="1" dirty="0"/>
            </a:br>
            <a:r>
              <a:rPr lang="es-VE" sz="2700" b="1" dirty="0"/>
              <a:t>5.2.2. Diablo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Diablo significa literalmente “</a:t>
            </a:r>
            <a:r>
              <a:rPr lang="es-VE" sz="3600" b="1" dirty="0">
                <a:solidFill>
                  <a:srgbClr val="F2F2F2"/>
                </a:solidFill>
              </a:rPr>
              <a:t>calumniador</a:t>
            </a:r>
            <a:r>
              <a:rPr lang="es-VE" sz="3600" dirty="0">
                <a:solidFill>
                  <a:srgbClr val="F2F2F2"/>
                </a:solidFill>
              </a:rPr>
              <a:t>”. Se le llama así a Satanás porque calumnia tanto a Dios </a:t>
            </a:r>
            <a:r>
              <a:rPr lang="es-VE" sz="3600" b="1" dirty="0">
                <a:solidFill>
                  <a:srgbClr val="FFC000"/>
                </a:solidFill>
              </a:rPr>
              <a:t>[1]</a:t>
            </a:r>
            <a:r>
              <a:rPr lang="es-VE" sz="3600" dirty="0">
                <a:solidFill>
                  <a:srgbClr val="F2F2F2"/>
                </a:solidFill>
              </a:rPr>
              <a:t> como al hombre </a:t>
            </a:r>
            <a:r>
              <a:rPr lang="es-VE" sz="3600" b="1" dirty="0">
                <a:solidFill>
                  <a:srgbClr val="FFC000"/>
                </a:solidFill>
              </a:rPr>
              <a:t>[2]</a:t>
            </a:r>
            <a:r>
              <a:rPr lang="es-VE" sz="3600" dirty="0">
                <a:solidFill>
                  <a:srgbClr val="F2F2F2"/>
                </a:solidFill>
              </a:rPr>
              <a:t>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Génesis 3:2-5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/>
              <a:t>Apocalipsis 12:10; Job 1:9; Zacarías 3:1, 2; Lucas 22:31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531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1. LA NATURALEZA DE LOS ANGELES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5.2. Su carácter</a:t>
            </a:r>
            <a:br>
              <a:rPr lang="es-VE" b="1" dirty="0"/>
            </a:br>
            <a:r>
              <a:rPr lang="es-VE" sz="2700" b="1" dirty="0"/>
              <a:t>5.2.3. Destructor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Destructor es el pensamiento indicado por el vocablo </a:t>
            </a:r>
            <a:r>
              <a:rPr lang="es-VE" sz="3200" b="1" dirty="0">
                <a:solidFill>
                  <a:srgbClr val="002E15"/>
                </a:solidFill>
              </a:rPr>
              <a:t>griego</a:t>
            </a:r>
            <a:r>
              <a:rPr lang="es-VE" sz="3200" dirty="0">
                <a:solidFill>
                  <a:srgbClr val="F2F2F2"/>
                </a:solidFill>
              </a:rPr>
              <a:t> </a:t>
            </a:r>
            <a:r>
              <a:rPr lang="es-VE" sz="3200" i="1" dirty="0" err="1">
                <a:solidFill>
                  <a:srgbClr val="C00000"/>
                </a:solidFill>
              </a:rPr>
              <a:t>Apolión</a:t>
            </a:r>
            <a:r>
              <a:rPr lang="es-VE" sz="3200" dirty="0">
                <a:solidFill>
                  <a:srgbClr val="F2F2F2"/>
                </a:solidFill>
              </a:rPr>
              <a:t> y el </a:t>
            </a:r>
            <a:r>
              <a:rPr lang="es-VE" sz="3200" b="1" dirty="0">
                <a:solidFill>
                  <a:srgbClr val="002E15"/>
                </a:solidFill>
              </a:rPr>
              <a:t>hebraico</a:t>
            </a:r>
            <a:r>
              <a:rPr lang="es-VE" sz="3200" dirty="0">
                <a:solidFill>
                  <a:srgbClr val="F2F2F2"/>
                </a:solidFill>
              </a:rPr>
              <a:t> </a:t>
            </a:r>
            <a:r>
              <a:rPr lang="es-VE" sz="3200" i="1" dirty="0">
                <a:solidFill>
                  <a:srgbClr val="C00000"/>
                </a:solidFill>
              </a:rPr>
              <a:t>Abadón</a:t>
            </a:r>
            <a:r>
              <a:rPr lang="es-VE" sz="3200" dirty="0">
                <a:solidFill>
                  <a:srgbClr val="F2F2F2"/>
                </a:solidFill>
              </a:rPr>
              <a:t> </a:t>
            </a:r>
            <a:r>
              <a:rPr lang="es-VE" sz="3200" b="1" dirty="0">
                <a:solidFill>
                  <a:srgbClr val="FFC000"/>
                </a:solidFill>
              </a:rPr>
              <a:t>[1]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32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Lleno de odio contra el </a:t>
            </a:r>
            <a:r>
              <a:rPr lang="es-VE" sz="3200" b="1" dirty="0">
                <a:solidFill>
                  <a:srgbClr val="F2F2F2"/>
                </a:solidFill>
              </a:rPr>
              <a:t>Creador y sus obras</a:t>
            </a:r>
            <a:r>
              <a:rPr lang="es-VE" sz="3200" dirty="0">
                <a:solidFill>
                  <a:srgbClr val="F2F2F2"/>
                </a:solidFill>
              </a:rPr>
              <a:t>, el diablo quiere establecerse como </a:t>
            </a:r>
            <a:r>
              <a:rPr lang="es-VE" sz="3200" b="1" dirty="0">
                <a:solidFill>
                  <a:srgbClr val="F2F2F2"/>
                </a:solidFill>
              </a:rPr>
              <a:t>dios destructor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  <a:endParaRPr lang="es-VE" sz="3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Apocalipsis 9:11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988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5.2. Su carácter</a:t>
            </a:r>
            <a:br>
              <a:rPr lang="es-VE" b="1" dirty="0"/>
            </a:br>
            <a:r>
              <a:rPr lang="es-VE" sz="2700" b="1" dirty="0"/>
              <a:t>5.2.4. Serpiente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“La </a:t>
            </a:r>
            <a:r>
              <a:rPr lang="es-VE" sz="3200" b="1" dirty="0">
                <a:solidFill>
                  <a:srgbClr val="F2F2F2"/>
                </a:solidFill>
              </a:rPr>
              <a:t>serpiente</a:t>
            </a:r>
            <a:r>
              <a:rPr lang="es-VE" sz="3200" dirty="0">
                <a:solidFill>
                  <a:srgbClr val="F2F2F2"/>
                </a:solidFill>
              </a:rPr>
              <a:t> antigua, que se llama diablo” </a:t>
            </a:r>
            <a:r>
              <a:rPr lang="es-VE" sz="3200" b="1" dirty="0">
                <a:solidFill>
                  <a:srgbClr val="F2F2F2"/>
                </a:solidFill>
              </a:rPr>
              <a:t>[1]</a:t>
            </a:r>
            <a:r>
              <a:rPr lang="es-VE" sz="32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32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3200" dirty="0">
                <a:solidFill>
                  <a:srgbClr val="F2F2F2"/>
                </a:solidFill>
              </a:rPr>
              <a:t>Todo esto nos hace recordar a aquel que en el pasado empleó a la serpiente como instrumento para provocar la caída del hombre.</a:t>
            </a:r>
            <a:endParaRPr lang="es-VE" sz="32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Apocalipsis 12:9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7916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5.2. Su carácter</a:t>
            </a:r>
            <a:br>
              <a:rPr lang="es-VE" b="1" dirty="0"/>
            </a:br>
            <a:r>
              <a:rPr lang="es-VE" sz="2700" b="1" dirty="0"/>
              <a:t>5.2.5. Tentador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“Tentar” significa literalmente poner a prueba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El término se emplea asimismo con relación al trato de Dios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 Pero mientras Dios prueba al hombre para su bien, para purificar y desarrollar su carácter, Satanás lo tienta con el malvado intento de destruirlo.</a:t>
            </a:r>
            <a:endParaRPr lang="es-VE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Mateo 4:3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/>
              <a:t>Génesis 22:1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81525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5.2. Su carácter</a:t>
            </a:r>
            <a:br>
              <a:rPr lang="es-VE" b="1" dirty="0"/>
            </a:br>
            <a:r>
              <a:rPr lang="es-VE" sz="2700" b="1" dirty="0"/>
              <a:t>5.2.6. Príncipe y dios de este mundo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5"/>
            <a:ext cx="8686800" cy="335834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Estos títulos sugieren su influencia sobre la sociedad organizada aparte de Dios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“Todo el mundo está puesto en maldad”, está en las garras del malvado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, y está animado de su espíritu </a:t>
            </a:r>
            <a:r>
              <a:rPr lang="es-VE" sz="2800" b="1" dirty="0">
                <a:solidFill>
                  <a:srgbClr val="FFC000"/>
                </a:solidFill>
              </a:rPr>
              <a:t>[3]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Juan 12:31; 2 Corintios 4:4</a:t>
            </a:r>
            <a:r>
              <a:rPr lang="es-VE" sz="2400" dirty="0"/>
              <a:t>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b="1" dirty="0"/>
              <a:t> </a:t>
            </a:r>
            <a:r>
              <a:rPr lang="es-VE" sz="2400" dirty="0">
                <a:solidFill>
                  <a:srgbClr val="F2F2F2"/>
                </a:solidFill>
              </a:rPr>
              <a:t>1 Juan 5:19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b="1" dirty="0">
                <a:solidFill>
                  <a:srgbClr val="F2F2F2"/>
                </a:solidFill>
              </a:rPr>
              <a:t> </a:t>
            </a:r>
            <a:r>
              <a:rPr lang="es-VE" sz="2400" dirty="0">
                <a:solidFill>
                  <a:srgbClr val="F2F2F2"/>
                </a:solidFill>
              </a:rPr>
              <a:t>1 Juan 2:16</a:t>
            </a:r>
            <a:endParaRPr kumimoji="0" lang="es-VE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404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5.3. Sus actividades</a:t>
            </a:r>
            <a:br>
              <a:rPr lang="es-VE" b="1" dirty="0"/>
            </a:br>
            <a:r>
              <a:rPr lang="es-VE" sz="2700" b="1" dirty="0"/>
              <a:t>5.3.1. Su naturaleza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5796"/>
            <a:ext cx="8686800" cy="310032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Satanás se opone a la obra de Dios </a:t>
            </a: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>
                <a:solidFill>
                  <a:srgbClr val="F2F2F2"/>
                </a:solidFill>
              </a:rPr>
              <a:t>, obstaculiza el evangelio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, se posesiona de los malvados, los enceguece, engaña y los hace caer en el lazo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dirty="0">
                <a:solidFill>
                  <a:srgbClr val="F2F2F2"/>
                </a:solidFill>
              </a:rPr>
              <a:t>. Aflige </a:t>
            </a:r>
            <a:r>
              <a:rPr lang="es-VE" sz="2400" b="1" dirty="0">
                <a:solidFill>
                  <a:srgbClr val="FFC000"/>
                </a:solidFill>
              </a:rPr>
              <a:t>[4]</a:t>
            </a:r>
            <a:r>
              <a:rPr lang="es-VE" sz="2400" dirty="0">
                <a:solidFill>
                  <a:srgbClr val="F2F2F2"/>
                </a:solidFill>
              </a:rPr>
              <a:t> y tienta </a:t>
            </a:r>
            <a:r>
              <a:rPr lang="es-VE" sz="2400" b="1" dirty="0">
                <a:solidFill>
                  <a:srgbClr val="FFC000"/>
                </a:solidFill>
              </a:rPr>
              <a:t>[5]</a:t>
            </a:r>
            <a:r>
              <a:rPr lang="es-VE" sz="2400" dirty="0">
                <a:solidFill>
                  <a:srgbClr val="F2F2F2"/>
                </a:solidFill>
              </a:rPr>
              <a:t> a los santos de Dios.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Se lo describe desde el principio como atrevido </a:t>
            </a:r>
            <a:r>
              <a:rPr lang="es-VE" sz="2400" b="1" dirty="0">
                <a:solidFill>
                  <a:srgbClr val="FFC000"/>
                </a:solidFill>
              </a:rPr>
              <a:t>[6]</a:t>
            </a:r>
            <a:r>
              <a:rPr lang="es-VE" sz="2400" dirty="0">
                <a:solidFill>
                  <a:srgbClr val="F2F2F2"/>
                </a:solidFill>
              </a:rPr>
              <a:t>, orgulloso </a:t>
            </a:r>
            <a:r>
              <a:rPr lang="es-VE" sz="2400" b="1" dirty="0">
                <a:solidFill>
                  <a:srgbClr val="FFC000"/>
                </a:solidFill>
              </a:rPr>
              <a:t>[7]</a:t>
            </a:r>
            <a:r>
              <a:rPr lang="es-VE" sz="2400" dirty="0">
                <a:solidFill>
                  <a:srgbClr val="F2F2F2"/>
                </a:solidFill>
              </a:rPr>
              <a:t>, poderoso </a:t>
            </a:r>
            <a:r>
              <a:rPr lang="es-VE" sz="2400" b="1" dirty="0">
                <a:solidFill>
                  <a:srgbClr val="FFC000"/>
                </a:solidFill>
              </a:rPr>
              <a:t>[8]</a:t>
            </a:r>
            <a:r>
              <a:rPr lang="es-VE" sz="2400" dirty="0">
                <a:solidFill>
                  <a:srgbClr val="F2F2F2"/>
                </a:solidFill>
              </a:rPr>
              <a:t>, maligno </a:t>
            </a:r>
            <a:r>
              <a:rPr lang="es-VE" sz="2400" b="1" dirty="0">
                <a:solidFill>
                  <a:srgbClr val="FFC000"/>
                </a:solidFill>
              </a:rPr>
              <a:t>[9]</a:t>
            </a:r>
            <a:r>
              <a:rPr lang="es-VE" sz="2400" dirty="0">
                <a:solidFill>
                  <a:srgbClr val="F2F2F2"/>
                </a:solidFill>
              </a:rPr>
              <a:t>, astuto </a:t>
            </a:r>
            <a:r>
              <a:rPr lang="es-VE" sz="2400" b="1" dirty="0">
                <a:solidFill>
                  <a:srgbClr val="FFC000"/>
                </a:solidFill>
              </a:rPr>
              <a:t>[10]</a:t>
            </a:r>
            <a:r>
              <a:rPr lang="es-VE" sz="2400" dirty="0">
                <a:solidFill>
                  <a:srgbClr val="F2F2F2"/>
                </a:solidFill>
              </a:rPr>
              <a:t>, engañoso </a:t>
            </a:r>
            <a:r>
              <a:rPr lang="es-VE" sz="2400" b="1" dirty="0">
                <a:solidFill>
                  <a:srgbClr val="FFC000"/>
                </a:solidFill>
              </a:rPr>
              <a:t>[11]</a:t>
            </a:r>
            <a:r>
              <a:rPr lang="es-VE" sz="2400" dirty="0">
                <a:solidFill>
                  <a:srgbClr val="F2F2F2"/>
                </a:solidFill>
              </a:rPr>
              <a:t>, feroz y cruel </a:t>
            </a:r>
            <a:r>
              <a:rPr lang="es-VE" sz="2400" b="1" dirty="0">
                <a:solidFill>
                  <a:srgbClr val="FFC000"/>
                </a:solidFill>
              </a:rPr>
              <a:t>[12]</a:t>
            </a:r>
            <a:r>
              <a:rPr lang="es-VE" sz="2400" dirty="0">
                <a:solidFill>
                  <a:srgbClr val="F2F2F2"/>
                </a:solidFill>
              </a:rPr>
              <a:t>.</a:t>
            </a:r>
            <a:endParaRPr lang="es-VE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4966448"/>
            <a:ext cx="8686800" cy="70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1 Tesalonicenses 2:18</a:t>
            </a:r>
            <a:r>
              <a:rPr lang="es-VE" sz="1600" dirty="0"/>
              <a:t> </a:t>
            </a:r>
            <a:r>
              <a:rPr lang="es-VE" sz="1600" b="1" dirty="0">
                <a:solidFill>
                  <a:srgbClr val="FFC000"/>
                </a:solidFill>
              </a:rPr>
              <a:t>[2]</a:t>
            </a:r>
            <a:r>
              <a:rPr lang="es-VE" sz="1600" b="1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Mateo 13:19; 2 Corintios 4:4 </a:t>
            </a:r>
            <a:r>
              <a:rPr lang="es-VE" sz="1600" b="1" dirty="0">
                <a:solidFill>
                  <a:srgbClr val="FFC000"/>
                </a:solidFill>
              </a:rPr>
              <a:t>[3]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Lucas 22:3; 2 Corintios 4:4; Apocalipsis 20:7, 8; 1 Timoteo 3:7 </a:t>
            </a:r>
            <a:r>
              <a:rPr lang="es-VE" sz="1600" b="1" dirty="0">
                <a:solidFill>
                  <a:srgbClr val="FFC000"/>
                </a:solidFill>
              </a:rPr>
              <a:t>[4]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1:12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1 Tesalonicenses 3:5 </a:t>
            </a:r>
            <a:r>
              <a:rPr lang="es-VE" sz="1600" b="1" dirty="0">
                <a:solidFill>
                  <a:srgbClr val="FFC000"/>
                </a:solidFill>
              </a:rPr>
              <a:t>[6]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Mateo 4:4, 5 </a:t>
            </a:r>
            <a:r>
              <a:rPr lang="es-VE" sz="1600" b="1" dirty="0">
                <a:solidFill>
                  <a:srgbClr val="FFC000"/>
                </a:solidFill>
              </a:rPr>
              <a:t>[7]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1 Timoteo 3:6 </a:t>
            </a:r>
            <a:r>
              <a:rPr lang="es-VE" sz="1600" b="1" dirty="0">
                <a:solidFill>
                  <a:srgbClr val="FFC000"/>
                </a:solidFill>
              </a:rPr>
              <a:t>[8]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Efesios 2:2 </a:t>
            </a:r>
            <a:r>
              <a:rPr lang="es-VE" sz="1600" b="1" dirty="0">
                <a:solidFill>
                  <a:srgbClr val="FFC000"/>
                </a:solidFill>
              </a:rPr>
              <a:t>[9]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2:4 </a:t>
            </a:r>
            <a:r>
              <a:rPr lang="es-VE" sz="1600" b="1" dirty="0">
                <a:solidFill>
                  <a:srgbClr val="FFC000"/>
                </a:solidFill>
              </a:rPr>
              <a:t>[10]</a:t>
            </a:r>
            <a:r>
              <a:rPr lang="es-VE" sz="1600" dirty="0">
                <a:solidFill>
                  <a:srgbClr val="F2F2F2"/>
                </a:solidFill>
              </a:rPr>
              <a:t> Génesis 3:1 y 2 Corintios 11:3 </a:t>
            </a:r>
            <a:r>
              <a:rPr lang="es-VE" sz="1600" b="1" dirty="0">
                <a:solidFill>
                  <a:srgbClr val="FFC000"/>
                </a:solidFill>
              </a:rPr>
              <a:t>[11]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Efesios 6:11 </a:t>
            </a:r>
            <a:r>
              <a:rPr lang="es-VE" sz="1600" b="1" dirty="0">
                <a:solidFill>
                  <a:srgbClr val="FFC000"/>
                </a:solidFill>
              </a:rPr>
              <a:t>[12]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1 Pedro 5:8</a:t>
            </a:r>
            <a:endParaRPr kumimoji="0" lang="es-VE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612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5.3. Sus actividades</a:t>
            </a:r>
            <a:br>
              <a:rPr lang="es-VE" b="1" dirty="0"/>
            </a:br>
            <a:r>
              <a:rPr lang="es-VE" sz="2700" b="1" dirty="0"/>
              <a:t>5.3.2. Su esfera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28108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No confina sus operaciones entre los malvados y depravados. Con frecuencia actúa en los círculos más elevados como ángel de luz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. Ciertamente el que Satanás asista a reuniones de carácter religioso es indicado por su presencia en la convención angélica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 y por términos tales como “doctrinas de demonios”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dirty="0">
                <a:solidFill>
                  <a:srgbClr val="F2F2F2"/>
                </a:solidFill>
              </a:rPr>
              <a:t> y la “sinagoga de Satanás” </a:t>
            </a:r>
            <a:r>
              <a:rPr lang="es-VE" sz="2000" b="1" dirty="0">
                <a:solidFill>
                  <a:srgbClr val="FFC000"/>
                </a:solidFill>
              </a:rPr>
              <a:t>[4]</a:t>
            </a:r>
            <a:r>
              <a:rPr lang="es-VE" sz="2000" dirty="0">
                <a:solidFill>
                  <a:srgbClr val="F2F2F2"/>
                </a:solidFill>
              </a:rPr>
              <a:t>. Sus agentes pasan con frecuencia por “ministros de justicia” </a:t>
            </a:r>
            <a:r>
              <a:rPr lang="es-VE" sz="2000" b="1" dirty="0">
                <a:solidFill>
                  <a:srgbClr val="FFC000"/>
                </a:solidFill>
              </a:rPr>
              <a:t>[5]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La razón por la que frecuenta reuniones religiosas es su maléfica determinación de </a:t>
            </a:r>
            <a:r>
              <a:rPr lang="es-VE" sz="2000" b="1" dirty="0">
                <a:solidFill>
                  <a:srgbClr val="F2F2F2"/>
                </a:solidFill>
              </a:rPr>
              <a:t>destruir a la iglesia</a:t>
            </a:r>
            <a:r>
              <a:rPr lang="es-VE" sz="2000" dirty="0">
                <a:solidFill>
                  <a:srgbClr val="F2F2F2"/>
                </a:solidFill>
              </a:rPr>
              <a:t>, puesto que sabe que una vez que la sal de la tierra ha sido robada de su sabor, la humanidad se convierte en presa fácil de su licencioso espíritu.</a:t>
            </a:r>
            <a:endParaRPr lang="es-VE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4966448"/>
            <a:ext cx="8686800" cy="70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2 Corintios 11:14</a:t>
            </a:r>
            <a:r>
              <a:rPr lang="es-VE" sz="1600" dirty="0"/>
              <a:t> </a:t>
            </a:r>
            <a:r>
              <a:rPr lang="es-VE" sz="1600" b="1" dirty="0">
                <a:solidFill>
                  <a:srgbClr val="FFC000"/>
                </a:solidFill>
              </a:rPr>
              <a:t>[2]</a:t>
            </a:r>
            <a:r>
              <a:rPr lang="es-VE" sz="1600" b="1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Job 1 </a:t>
            </a:r>
            <a:r>
              <a:rPr lang="es-VE" sz="1600" b="1" dirty="0">
                <a:solidFill>
                  <a:srgbClr val="FFC000"/>
                </a:solidFill>
              </a:rPr>
              <a:t>[3]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Lucas 22:3; 2 Corintios 4:4; Apocalipsis 20:7, 8; 1 Timoteo 3:7 </a:t>
            </a:r>
            <a:r>
              <a:rPr lang="es-VE" sz="1600" b="1" dirty="0">
                <a:solidFill>
                  <a:srgbClr val="FFC000"/>
                </a:solidFill>
              </a:rPr>
              <a:t>[4]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Apocalipsis 2:9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2 Corintios 11:15</a:t>
            </a:r>
            <a:endParaRPr kumimoji="0" lang="es-VE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0788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 dirty="0"/>
            </a:br>
            <a:r>
              <a:rPr lang="es-VE" b="1" dirty="0"/>
              <a:t>5.3. Sus actividades</a:t>
            </a:r>
            <a:br>
              <a:rPr lang="es-VE" b="1" dirty="0"/>
            </a:br>
            <a:r>
              <a:rPr lang="es-VE" sz="2700" b="1" dirty="0"/>
              <a:t>5.3.4. Su limitación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65052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Aunque reconocemos que Satanás es fuerte, debemos tener cuidado de no exagerar su poder. Para los que creen en Cristo, es ya un enemigo derrotado </a:t>
            </a: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>
                <a:solidFill>
                  <a:srgbClr val="F2F2F2"/>
                </a:solidFill>
              </a:rPr>
              <a:t> y se muestra fuerte sólo con los que se rinden a él.</a:t>
            </a:r>
          </a:p>
          <a:p>
            <a:pPr marL="0" indent="0">
              <a:buNone/>
            </a:pPr>
            <a:endParaRPr lang="es-VE" sz="24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400" dirty="0">
                <a:solidFill>
                  <a:srgbClr val="F2F2F2"/>
                </a:solidFill>
              </a:rPr>
              <a:t>A pesar de su ira borrascosa o tempestuosa, es un cobarde, puesto que Santiago nos dice: “Resistid al diablo, y huirá de nosotros”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. Tiene poder, pero ese poder es limitado. No puede tentar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dirty="0">
                <a:solidFill>
                  <a:srgbClr val="F2F2F2"/>
                </a:solidFill>
              </a:rPr>
              <a:t>, afligir </a:t>
            </a:r>
            <a:r>
              <a:rPr lang="es-VE" sz="2400" b="1" dirty="0">
                <a:solidFill>
                  <a:srgbClr val="FFC000"/>
                </a:solidFill>
              </a:rPr>
              <a:t>[4]</a:t>
            </a:r>
            <a:r>
              <a:rPr lang="es-VE" sz="2400" dirty="0">
                <a:solidFill>
                  <a:srgbClr val="F2F2F2"/>
                </a:solidFill>
              </a:rPr>
              <a:t>, matar </a:t>
            </a:r>
            <a:r>
              <a:rPr lang="es-VE" sz="2400" b="1" dirty="0">
                <a:solidFill>
                  <a:srgbClr val="FFC000"/>
                </a:solidFill>
              </a:rPr>
              <a:t>[5]</a:t>
            </a:r>
            <a:r>
              <a:rPr lang="es-VE" sz="2400" dirty="0">
                <a:solidFill>
                  <a:srgbClr val="F2F2F2"/>
                </a:solidFill>
              </a:rPr>
              <a:t> ni tocar a un creyente sin el permiso de Dios.</a:t>
            </a:r>
            <a:endParaRPr lang="es-VE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65558"/>
            <a:ext cx="8686800" cy="502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lang="es-VE" sz="1600" b="1" dirty="0">
                <a:solidFill>
                  <a:srgbClr val="FFC000"/>
                </a:solidFill>
              </a:rPr>
              <a:t>[1]</a:t>
            </a:r>
            <a:r>
              <a:rPr lang="es-VE" sz="1600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Juan 12:31</a:t>
            </a:r>
            <a:r>
              <a:rPr lang="es-VE" sz="1600" dirty="0"/>
              <a:t> </a:t>
            </a:r>
            <a:r>
              <a:rPr lang="es-VE" sz="1600" b="1" dirty="0">
                <a:solidFill>
                  <a:srgbClr val="FFC000"/>
                </a:solidFill>
              </a:rPr>
              <a:t>[2]</a:t>
            </a:r>
            <a:r>
              <a:rPr lang="es-VE" sz="1600" b="1" dirty="0"/>
              <a:t> </a:t>
            </a:r>
            <a:r>
              <a:rPr lang="es-VE" sz="1600" dirty="0">
                <a:solidFill>
                  <a:srgbClr val="F2F2F2"/>
                </a:solidFill>
              </a:rPr>
              <a:t>Santiago 4:7 </a:t>
            </a:r>
            <a:r>
              <a:rPr lang="es-VE" sz="1600" b="1" dirty="0">
                <a:solidFill>
                  <a:srgbClr val="FFC000"/>
                </a:solidFill>
              </a:rPr>
              <a:t>[3]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Mateo 4:1 </a:t>
            </a:r>
            <a:r>
              <a:rPr lang="es-VE" sz="1600" b="1" dirty="0">
                <a:solidFill>
                  <a:srgbClr val="FFC000"/>
                </a:solidFill>
              </a:rPr>
              <a:t>[4]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1:12 </a:t>
            </a:r>
            <a:r>
              <a:rPr lang="es-VE" sz="1600" b="1" dirty="0">
                <a:solidFill>
                  <a:srgbClr val="FFC000"/>
                </a:solidFill>
              </a:rPr>
              <a:t>[5]</a:t>
            </a:r>
            <a:r>
              <a:rPr lang="es-VE" sz="1600" b="1" dirty="0">
                <a:solidFill>
                  <a:srgbClr val="F2F2F2"/>
                </a:solidFill>
              </a:rPr>
              <a:t> </a:t>
            </a:r>
            <a:r>
              <a:rPr lang="es-VE" sz="1600" dirty="0">
                <a:solidFill>
                  <a:srgbClr val="F2F2F2"/>
                </a:solidFill>
              </a:rPr>
              <a:t>Job 2:6; Hebreos 2:14</a:t>
            </a:r>
            <a:endParaRPr kumimoji="0" lang="es-VE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8360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154127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5. SATANÁS</a:t>
            </a:r>
            <a:br>
              <a:rPr lang="es-VE" sz="6600" b="1"/>
            </a:br>
            <a:r>
              <a:rPr lang="es-VE" b="1"/>
              <a:t>5.4</a:t>
            </a:r>
            <a:r>
              <a:rPr lang="es-VE" b="1" dirty="0"/>
              <a:t>. Su destino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01271"/>
            <a:ext cx="8686800" cy="398033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En el principio Dios predijo y decretó la caída del poder que había causado la caída del hombre </a:t>
            </a:r>
            <a:r>
              <a:rPr lang="es-VE" sz="2000" b="1" dirty="0">
                <a:solidFill>
                  <a:srgbClr val="FFC000"/>
                </a:solidFill>
              </a:rPr>
              <a:t>[1]</a:t>
            </a:r>
            <a:r>
              <a:rPr lang="es-VE" sz="2000" dirty="0">
                <a:solidFill>
                  <a:srgbClr val="F2F2F2"/>
                </a:solidFill>
              </a:rPr>
              <a:t>, y la humillación de la serpiente hasta el polvo fue un cuadro profético de la degradación final y derrota de </a:t>
            </a:r>
            <a:r>
              <a:rPr lang="es-VE" sz="2000" dirty="0">
                <a:solidFill>
                  <a:srgbClr val="F2F2F2"/>
                </a:solidFill>
                <a:highlight>
                  <a:srgbClr val="008000"/>
                </a:highlight>
              </a:rPr>
              <a:t>“esa serpiente el diablo”</a:t>
            </a:r>
            <a:r>
              <a:rPr lang="es-VE" sz="2000" dirty="0">
                <a:solidFill>
                  <a:srgbClr val="F2F2F2"/>
                </a:solidFill>
              </a:rPr>
              <a:t>. La carrera del diablo ha sido ciertamente hacia abajo.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</a:rPr>
              <a:t>Fue arrojado del cielo al comienzo.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</a:rPr>
              <a:t>Durante la tribulación será arrojado del cielo a la tierra </a:t>
            </a:r>
            <a:r>
              <a:rPr lang="es-VE" sz="2000" b="1" dirty="0">
                <a:solidFill>
                  <a:srgbClr val="FFC000"/>
                </a:solidFill>
              </a:rPr>
              <a:t>[2]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</a:rPr>
              <a:t>Durante el milenio será puesto en el abismo, preso, y después de mil años, será arrojado en el lago de fuego </a:t>
            </a:r>
            <a:r>
              <a:rPr lang="es-VE" sz="2000" b="1" dirty="0">
                <a:solidFill>
                  <a:srgbClr val="FFC000"/>
                </a:solidFill>
              </a:rPr>
              <a:t>[3]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De manera entonces que la Palabra de Dios nos asegura que </a:t>
            </a:r>
            <a:r>
              <a:rPr lang="es-VE" sz="2000" b="1" dirty="0">
                <a:solidFill>
                  <a:srgbClr val="F2F2F2"/>
                </a:solidFill>
                <a:highlight>
                  <a:srgbClr val="008000"/>
                </a:highlight>
              </a:rPr>
              <a:t>el diablo sufrirá una derrota final</a:t>
            </a:r>
            <a:r>
              <a:rPr lang="es-VE" sz="2000" dirty="0">
                <a:solidFill>
                  <a:srgbClr val="F2F2F2"/>
                </a:solidFill>
              </a:rPr>
              <a:t>.</a:t>
            </a:r>
            <a:endParaRPr lang="es-VE" sz="2000" b="1" dirty="0">
              <a:solidFill>
                <a:srgbClr val="FFC000"/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>
                <a:solidFill>
                  <a:srgbClr val="F2F2F2"/>
                </a:solidFill>
              </a:rPr>
              <a:t>Génesis 3:15</a:t>
            </a:r>
            <a:r>
              <a:rPr lang="es-VE" sz="1800" b="1" dirty="0">
                <a:solidFill>
                  <a:srgbClr val="FFC000"/>
                </a:solidFill>
              </a:rPr>
              <a:t> [</a:t>
            </a:r>
            <a:r>
              <a:rPr kumimoji="0" lang="es-VE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s-VE" sz="1800" b="1" dirty="0">
                <a:solidFill>
                  <a:srgbClr val="FFC000"/>
                </a:solidFill>
              </a:rPr>
              <a:t>] </a:t>
            </a:r>
            <a:r>
              <a:rPr lang="es-VE" sz="1800" dirty="0"/>
              <a:t>Apocalipsis 12:9 </a:t>
            </a:r>
            <a:r>
              <a:rPr lang="es-VE" sz="1800" b="1" dirty="0">
                <a:solidFill>
                  <a:srgbClr val="FFC000"/>
                </a:solidFill>
              </a:rPr>
              <a:t>[3]</a:t>
            </a:r>
            <a:r>
              <a:rPr lang="es-VE" sz="1800" b="1" dirty="0"/>
              <a:t> </a:t>
            </a:r>
            <a:r>
              <a:rPr lang="es-VE" sz="1800" dirty="0"/>
              <a:t>Apocalipsis 20:10</a:t>
            </a:r>
            <a:endParaRPr kumimoji="0" lang="es-VE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0023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6. ESPIRITUS MALVADOS</a:t>
            </a:r>
          </a:p>
        </p:txBody>
      </p:sp>
    </p:spTree>
    <p:extLst>
      <p:ext uri="{BB962C8B-B14F-4D97-AF65-F5344CB8AC3E}">
        <p14:creationId xmlns:p14="http://schemas.microsoft.com/office/powerpoint/2010/main" val="3532424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>
                <a:solidFill>
                  <a:schemeClr val="accent5">
                    <a:lumMod val="50000"/>
                  </a:schemeClr>
                </a:solidFill>
              </a:rPr>
              <a:t>6. ESPIRITUS MALVADOS</a:t>
            </a:r>
            <a:br>
              <a:rPr lang="es-VE" sz="6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VE" b="1" dirty="0">
                <a:solidFill>
                  <a:schemeClr val="accent5">
                    <a:lumMod val="50000"/>
                  </a:schemeClr>
                </a:solidFill>
              </a:rPr>
              <a:t>6.1. Ángeles caídos</a:t>
            </a:r>
            <a:endParaRPr lang="es-VE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56795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Los ángeles fueron creados perfectos, intachables, y a igual que el hombre, fueron dotados del poder de elegir. Bajo la dirección de Satanás, muchos de ellos pecaron y fueron arrojados del cielo </a:t>
            </a:r>
            <a:r>
              <a:rPr lang="es-VE" sz="2000" b="1" dirty="0">
                <a:solidFill>
                  <a:schemeClr val="accent4">
                    <a:lumMod val="75000"/>
                  </a:schemeClr>
                </a:solidFill>
              </a:rPr>
              <a:t>[1]</a:t>
            </a: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. El pecado por el cual Satanás y sus secuaces cayeron era el orgullo.</a:t>
            </a:r>
          </a:p>
          <a:p>
            <a:pPr marL="0" indent="0">
              <a:buNone/>
            </a:pPr>
            <a:endParaRPr lang="es-VE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La habitación actual de los ángeles malos es según las Escrituras, parcialmente en el infierno </a:t>
            </a:r>
            <a:r>
              <a:rPr lang="es-VE" sz="2000" b="1" dirty="0">
                <a:solidFill>
                  <a:schemeClr val="accent4">
                    <a:lumMod val="75000"/>
                  </a:schemeClr>
                </a:solidFill>
              </a:rPr>
              <a:t>[2]</a:t>
            </a: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 y parcialmente en el mundo, en especial en el aire que nos circunda </a:t>
            </a:r>
            <a:r>
              <a:rPr lang="es-VE" sz="2000" b="1" dirty="0">
                <a:solidFill>
                  <a:schemeClr val="accent4">
                    <a:lumMod val="75000"/>
                  </a:schemeClr>
                </a:solidFill>
              </a:rPr>
              <a:t>[3]</a:t>
            </a: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. Al atrapar al hombre en los lazos del pecado, han adquirido gran poder sobre él </a:t>
            </a:r>
            <a:r>
              <a:rPr lang="es-VE" sz="2000" b="1" dirty="0">
                <a:solidFill>
                  <a:schemeClr val="accent4">
                    <a:lumMod val="75000"/>
                  </a:schemeClr>
                </a:solidFill>
              </a:rPr>
              <a:t>[4]</a:t>
            </a:r>
            <a:r>
              <a:rPr lang="es-VE" sz="2000" dirty="0">
                <a:solidFill>
                  <a:schemeClr val="accent4">
                    <a:lumMod val="75000"/>
                  </a:schemeClr>
                </a:solidFill>
              </a:rPr>
              <a:t>; </a:t>
            </a: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este poder ha sido destruido en lo que respecta a los que son fieles a Cristo, por la redención que El ha logrado </a:t>
            </a:r>
            <a:r>
              <a:rPr lang="es-VE" sz="2000" b="1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. Los ángeles nunca han sido abarcados por la promesa de la redención </a:t>
            </a:r>
            <a:r>
              <a:rPr lang="es-VE" sz="2000" b="1" dirty="0">
                <a:solidFill>
                  <a:schemeClr val="accent4">
                    <a:lumMod val="75000"/>
                  </a:schemeClr>
                </a:solidFill>
              </a:rPr>
              <a:t>[6]</a:t>
            </a: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, pero el infierno ha sido preparado para su castigo eterno </a:t>
            </a:r>
            <a:r>
              <a:rPr lang="es-VE" sz="2000" b="1" dirty="0">
                <a:solidFill>
                  <a:schemeClr val="accent4">
                    <a:lumMod val="75000"/>
                  </a:schemeClr>
                </a:solidFill>
              </a:rPr>
              <a:t>[7]</a:t>
            </a:r>
            <a:r>
              <a:rPr lang="es-VE" sz="20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s-VE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es-VE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2Pe 2:4; </a:t>
            </a:r>
            <a:r>
              <a:rPr lang="es-VE" sz="1600" dirty="0" err="1">
                <a:solidFill>
                  <a:schemeClr val="accent5">
                    <a:lumMod val="50000"/>
                  </a:schemeClr>
                </a:solidFill>
              </a:rPr>
              <a:t>Jud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 1:6</a:t>
            </a:r>
            <a:r>
              <a:rPr lang="es-VE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es-VE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2Pe 2:4 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[3] </a:t>
            </a:r>
            <a:r>
              <a:rPr lang="es-VE" sz="1600" dirty="0" err="1">
                <a:solidFill>
                  <a:schemeClr val="accent5">
                    <a:lumMod val="50000"/>
                  </a:schemeClr>
                </a:solidFill>
              </a:rPr>
              <a:t>Jn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 12:31; </a:t>
            </a:r>
            <a:r>
              <a:rPr lang="es-VE" sz="1600" dirty="0" err="1">
                <a:solidFill>
                  <a:schemeClr val="accent5">
                    <a:lumMod val="50000"/>
                  </a:schemeClr>
                </a:solidFill>
              </a:rPr>
              <a:t>Jn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 14:30; 2Co 4:4; </a:t>
            </a:r>
            <a:r>
              <a:rPr lang="es-VE" sz="1600" dirty="0" err="1">
                <a:solidFill>
                  <a:schemeClr val="accent5">
                    <a:lumMod val="50000"/>
                  </a:schemeClr>
                </a:solidFill>
              </a:rPr>
              <a:t>Ap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 12:4, </a:t>
            </a:r>
            <a:r>
              <a:rPr lang="es-VE" sz="1600" dirty="0" err="1">
                <a:solidFill>
                  <a:schemeClr val="accent5">
                    <a:lumMod val="50000"/>
                  </a:schemeClr>
                </a:solidFill>
              </a:rPr>
              <a:t>Ap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 12:7-9 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[4]</a:t>
            </a:r>
            <a:r>
              <a:rPr lang="es-VE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2Co 4:3, 2Co 4:4; Efe 2:2; Efe 6:11, Efe 6:12 </a:t>
            </a:r>
            <a:r>
              <a:rPr lang="pt-BR" sz="1600" b="1" dirty="0">
                <a:solidFill>
                  <a:schemeClr val="accent4">
                    <a:lumMod val="75000"/>
                  </a:schemeClr>
                </a:solidFill>
              </a:rPr>
              <a:t>[5]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t-IT" sz="1600" dirty="0">
                <a:solidFill>
                  <a:schemeClr val="accent5">
                    <a:lumMod val="50000"/>
                  </a:schemeClr>
                </a:solidFill>
              </a:rPr>
              <a:t>Ap 5:9; Ap 7:13, Ap 7:14 </a:t>
            </a:r>
            <a:r>
              <a:rPr lang="it-IT" sz="1600" b="1" dirty="0">
                <a:solidFill>
                  <a:schemeClr val="accent4">
                    <a:lumMod val="75000"/>
                  </a:schemeClr>
                </a:solidFill>
              </a:rPr>
              <a:t>[6</a:t>
            </a:r>
            <a:r>
              <a:rPr lang="it-IT" sz="1600" b="1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it-IT" sz="1600" b="1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t-IT" sz="1600">
                <a:solidFill>
                  <a:schemeClr val="accent5">
                    <a:lumMod val="50000"/>
                  </a:schemeClr>
                </a:solidFill>
              </a:rPr>
              <a:t>1Pe 1:12 </a:t>
            </a:r>
            <a:r>
              <a:rPr lang="it-IT" sz="1600" b="1" dirty="0">
                <a:solidFill>
                  <a:schemeClr val="accent4">
                    <a:lumMod val="75000"/>
                  </a:schemeClr>
                </a:solidFill>
              </a:rPr>
              <a:t>[7</a:t>
            </a:r>
            <a:r>
              <a:rPr lang="it-IT" sz="1600" b="1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it-IT" sz="1600" b="1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it-IT" sz="1600">
                <a:solidFill>
                  <a:schemeClr val="accent5">
                    <a:lumMod val="50000"/>
                  </a:schemeClr>
                </a:solidFill>
              </a:rPr>
              <a:t>Mat 25:41</a:t>
            </a:r>
            <a:endParaRPr kumimoji="0" lang="es-VE" sz="16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85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1.1. Criaturas (en otras palabras, seres creados)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ángeles fueron hechos de la nada </a:t>
            </a:r>
            <a:r>
              <a:rPr lang="es-VE" sz="2800" b="1" dirty="0">
                <a:solidFill>
                  <a:srgbClr val="F2F2F2"/>
                </a:solidFill>
              </a:rPr>
              <a:t>por el poder extraordinario de Dios</a:t>
            </a:r>
            <a:r>
              <a:rPr lang="es-VE" sz="2800" dirty="0">
                <a:solidFill>
                  <a:srgbClr val="F2F2F2"/>
                </a:solidFill>
              </a:rPr>
              <a:t>. No se nos dice la época exacta de su creación, pero sabemos que antes que apareciera el hombre, había existido ya por mucho tiempo, y que la rebelión de los ángeles a las órdenes de Satanás había ocurrido ya, dejando dos clases: los ángeles buenos, y los malos.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Por ser criaturas, </a:t>
            </a:r>
            <a:r>
              <a:rPr lang="es-VE" sz="2800" b="1" dirty="0">
                <a:solidFill>
                  <a:srgbClr val="F2F2F2"/>
                </a:solidFill>
              </a:rPr>
              <a:t>no aceptan la adoración</a:t>
            </a:r>
            <a:r>
              <a:rPr lang="es-VE" sz="2800" dirty="0">
                <a:solidFill>
                  <a:srgbClr val="F2F2F2"/>
                </a:solidFill>
              </a:rPr>
              <a:t>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 y el hombre, por su parte, ha recibido orden de </a:t>
            </a:r>
            <a:r>
              <a:rPr lang="es-VE" sz="2800" b="1" dirty="0">
                <a:solidFill>
                  <a:srgbClr val="F2F2F2"/>
                </a:solidFill>
              </a:rPr>
              <a:t>no adorarlos</a:t>
            </a:r>
            <a:r>
              <a:rPr lang="es-VE" sz="2800" dirty="0">
                <a:solidFill>
                  <a:srgbClr val="F2F2F2"/>
                </a:solidFill>
              </a:rPr>
              <a:t>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VE" sz="2400" b="1" dirty="0">
                <a:solidFill>
                  <a:srgbClr val="FFC000"/>
                </a:solidFill>
              </a:rPr>
              <a:t>[1]</a:t>
            </a:r>
            <a:r>
              <a:rPr lang="es-VE" sz="2400" dirty="0">
                <a:solidFill>
                  <a:srgbClr val="F2F2F2"/>
                </a:solidFill>
              </a:rPr>
              <a:t> Ap 19:10; Ap 22:8, Ap 22:9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 Col 2:18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7144"/>
            <a:ext cx="8686800" cy="1467891"/>
          </a:xfrm>
        </p:spPr>
        <p:txBody>
          <a:bodyPr anchor="ctr">
            <a:normAutofit/>
          </a:bodyPr>
          <a:lstStyle/>
          <a:p>
            <a:r>
              <a:rPr lang="es-VE" sz="4900" b="1" dirty="0">
                <a:solidFill>
                  <a:schemeClr val="accent5">
                    <a:lumMod val="50000"/>
                  </a:schemeClr>
                </a:solidFill>
              </a:rPr>
              <a:t>6. ESPIRITUS MALVADOS</a:t>
            </a:r>
            <a:br>
              <a:rPr lang="es-VE" sz="6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VE" b="1" dirty="0">
                <a:solidFill>
                  <a:schemeClr val="accent5">
                    <a:lumMod val="50000"/>
                  </a:schemeClr>
                </a:solidFill>
              </a:rPr>
              <a:t>6.2. Demonios</a:t>
            </a:r>
            <a:endParaRPr lang="es-VE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15035"/>
            <a:ext cx="8686800" cy="356795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VE" sz="2200" dirty="0">
                <a:solidFill>
                  <a:schemeClr val="accent5">
                    <a:lumMod val="50000"/>
                  </a:schemeClr>
                </a:solidFill>
              </a:rPr>
              <a:t>En los evangelios los vemos como a espíritus sin cuerpo, que entran en el hombre, de quien se dice luego que tiene demonio. En algunos casos, más de un demonio fija residencia en la misma víctima </a:t>
            </a:r>
            <a:r>
              <a:rPr lang="es-VE" sz="2200" b="1" dirty="0">
                <a:solidFill>
                  <a:schemeClr val="accent4">
                    <a:lumMod val="75000"/>
                  </a:schemeClr>
                </a:solidFill>
              </a:rPr>
              <a:t>[1]</a:t>
            </a:r>
            <a:r>
              <a:rPr lang="es-VE" sz="22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VE" sz="22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VE" sz="2200" dirty="0">
                <a:solidFill>
                  <a:schemeClr val="accent5">
                    <a:lumMod val="50000"/>
                  </a:schemeClr>
                </a:solidFill>
              </a:rPr>
              <a:t>La morada de demonios en el hombre provoca en este locura, epilepsia y otras enfermedades, relacionadas principalmente con el sistema mental y nervioso </a:t>
            </a:r>
            <a:r>
              <a:rPr lang="es-VE" sz="2200" b="1" dirty="0">
                <a:solidFill>
                  <a:schemeClr val="accent4">
                    <a:lumMod val="75000"/>
                  </a:schemeClr>
                </a:solidFill>
              </a:rPr>
              <a:t>[2]</a:t>
            </a:r>
            <a:r>
              <a:rPr lang="es-VE" sz="2200" dirty="0">
                <a:solidFill>
                  <a:schemeClr val="accent5">
                    <a:lumMod val="50000"/>
                  </a:schemeClr>
                </a:solidFill>
              </a:rPr>
              <a:t>. La persona que está bajo la influencia del demonio no es dueña de sí misma; el mal espíritu habla por medio de su boca, o lo deja mudo a voluntad, lo lleva adonde quiere y por lo general lo emplea como instrumento suyo, impartiéndole a veces para ello poder sobrenatural.</a:t>
            </a:r>
            <a:endParaRPr lang="es-VE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181601"/>
            <a:ext cx="8686800" cy="486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es-VE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Marcos 16:9; </a:t>
            </a:r>
            <a:r>
              <a:rPr lang="es-VE" sz="1600" dirty="0" err="1">
                <a:solidFill>
                  <a:schemeClr val="accent5">
                    <a:lumMod val="50000"/>
                  </a:schemeClr>
                </a:solidFill>
              </a:rPr>
              <a:t>Lc</a:t>
            </a:r>
            <a:r>
              <a:rPr lang="es-VE" sz="1600" dirty="0">
                <a:solidFill>
                  <a:schemeClr val="accent5">
                    <a:lumMod val="50000"/>
                  </a:schemeClr>
                </a:solidFill>
              </a:rPr>
              <a:t> 8:2</a:t>
            </a:r>
            <a:r>
              <a:rPr lang="es-VE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lang="es-VE" sz="1600" b="1" dirty="0">
                <a:solidFill>
                  <a:schemeClr val="accent4">
                    <a:lumMod val="75000"/>
                  </a:schemeClr>
                </a:solidFill>
              </a:rPr>
              <a:t>]</a:t>
            </a:r>
            <a:r>
              <a:rPr lang="es-VE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600" dirty="0" err="1">
                <a:solidFill>
                  <a:schemeClr val="accent5">
                    <a:lumMod val="50000"/>
                  </a:schemeClr>
                </a:solidFill>
              </a:rPr>
              <a:t>Mt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 9:33; </a:t>
            </a:r>
            <a:r>
              <a:rPr lang="pt-BR" sz="1600" dirty="0" err="1">
                <a:solidFill>
                  <a:schemeClr val="accent5">
                    <a:lumMod val="50000"/>
                  </a:schemeClr>
                </a:solidFill>
              </a:rPr>
              <a:t>Mt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 12:22; Mar 5:4-5</a:t>
            </a:r>
            <a:endParaRPr kumimoji="0" lang="es-VE" sz="16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113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1.2. Espíritus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Se describe a los ángeles como </a:t>
            </a:r>
            <a:r>
              <a:rPr lang="es-VE" sz="2800" b="1" dirty="0">
                <a:solidFill>
                  <a:srgbClr val="F2F2F2"/>
                </a:solidFill>
              </a:rPr>
              <a:t>espíritus</a:t>
            </a:r>
            <a:r>
              <a:rPr lang="es-VE" sz="2800" dirty="0">
                <a:solidFill>
                  <a:srgbClr val="F2F2F2"/>
                </a:solidFill>
              </a:rPr>
              <a:t>, porque a diferencia del hombre, </a:t>
            </a:r>
            <a:r>
              <a:rPr lang="es-VE" sz="2800" b="1" dirty="0">
                <a:solidFill>
                  <a:srgbClr val="F2F2F2"/>
                </a:solidFill>
              </a:rPr>
              <a:t>no están limitados por las condiciones naturales o físicas</a:t>
            </a:r>
            <a:r>
              <a:rPr lang="es-VE" sz="2800" dirty="0">
                <a:solidFill>
                  <a:srgbClr val="F2F2F2"/>
                </a:solidFill>
              </a:rPr>
              <a:t>. Aparecen y desaparecen a voluntad, y viajan con </a:t>
            </a:r>
            <a:r>
              <a:rPr lang="es-VE" sz="2800" b="1" dirty="0">
                <a:solidFill>
                  <a:srgbClr val="F2F2F2"/>
                </a:solidFill>
              </a:rPr>
              <a:t>rapidez inimaginable</a:t>
            </a:r>
            <a:r>
              <a:rPr lang="es-VE" sz="2800" dirty="0">
                <a:solidFill>
                  <a:srgbClr val="F2F2F2"/>
                </a:solidFill>
              </a:rPr>
              <a:t> sin empleo de medios naturales.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Aunque son puramente espíritus, tienen la </a:t>
            </a:r>
            <a:r>
              <a:rPr lang="es-VE" sz="2800" b="1" dirty="0">
                <a:solidFill>
                  <a:srgbClr val="F2F2F2"/>
                </a:solidFill>
              </a:rPr>
              <a:t>capacidad de asumir la forma humana</a:t>
            </a:r>
            <a:r>
              <a:rPr lang="es-VE" sz="2800" dirty="0">
                <a:solidFill>
                  <a:srgbClr val="F2F2F2"/>
                </a:solidFill>
              </a:rPr>
              <a:t> con el objeto de que su presencia sea visible para el hombre.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s-V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referecias</a:t>
            </a:r>
            <a:r>
              <a:rPr lang="es-VE" sz="2400" b="1" dirty="0">
                <a:solidFill>
                  <a:srgbClr val="FFC000"/>
                </a:solidFill>
              </a:rPr>
              <a:t>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Gn</a:t>
            </a:r>
            <a:r>
              <a:rPr lang="es-VE" sz="2400" dirty="0">
                <a:solidFill>
                  <a:srgbClr val="F2F2F2"/>
                </a:solidFill>
              </a:rPr>
              <a:t> 19:1-3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7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1.3. Inmortales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Los </a:t>
            </a:r>
            <a:r>
              <a:rPr lang="es-VE" sz="2800" b="1" dirty="0">
                <a:solidFill>
                  <a:srgbClr val="F2F2F2"/>
                </a:solidFill>
              </a:rPr>
              <a:t>ángeles</a:t>
            </a:r>
            <a:r>
              <a:rPr lang="es-VE" sz="2800" dirty="0">
                <a:solidFill>
                  <a:srgbClr val="F2F2F2"/>
                </a:solidFill>
              </a:rPr>
              <a:t> no están sujetos a la muerte.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El </a:t>
            </a:r>
            <a:r>
              <a:rPr lang="es-VE" sz="2800" b="1" dirty="0">
                <a:solidFill>
                  <a:srgbClr val="F2F2F2"/>
                </a:solidFill>
              </a:rPr>
              <a:t>Señor Jesús</a:t>
            </a:r>
            <a:r>
              <a:rPr lang="es-VE" sz="2800" dirty="0">
                <a:solidFill>
                  <a:srgbClr val="F2F2F2"/>
                </a:solidFill>
              </a:rPr>
              <a:t> les explica a los </a:t>
            </a:r>
            <a:r>
              <a:rPr lang="es-VE" sz="2800" b="1" dirty="0">
                <a:solidFill>
                  <a:srgbClr val="F2F2F2"/>
                </a:solidFill>
              </a:rPr>
              <a:t>saduceos</a:t>
            </a:r>
            <a:r>
              <a:rPr lang="es-VE" sz="2800" dirty="0">
                <a:solidFill>
                  <a:srgbClr val="F2F2F2"/>
                </a:solidFill>
              </a:rPr>
              <a:t> que los santos resucitados serán </a:t>
            </a:r>
            <a:r>
              <a:rPr lang="es-VE" sz="2800" b="1" dirty="0">
                <a:solidFill>
                  <a:srgbClr val="F2F2F2"/>
                </a:solidFill>
              </a:rPr>
              <a:t>como los ángeles</a:t>
            </a:r>
            <a:r>
              <a:rPr lang="es-VE" sz="2800" dirty="0">
                <a:solidFill>
                  <a:srgbClr val="F2F2F2"/>
                </a:solidFill>
              </a:rPr>
              <a:t> en el sentido de que </a:t>
            </a:r>
            <a:r>
              <a:rPr lang="es-VE" sz="2800" b="1" dirty="0">
                <a:solidFill>
                  <a:srgbClr val="F2F2F2"/>
                </a:solidFill>
              </a:rPr>
              <a:t>no pueden morir más</a:t>
            </a:r>
            <a:r>
              <a:rPr lang="es-VE" sz="2800" dirty="0">
                <a:solidFill>
                  <a:srgbClr val="F2F2F2"/>
                </a:solidFill>
              </a:rPr>
              <a:t>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20:34,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20:35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3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1.4. Numerosos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Las Sagradas Escrituras enseñan que el número es muy elevado. “Millares de millares … millones de millones” </a:t>
            </a:r>
            <a:r>
              <a:rPr lang="es-VE" sz="2800" b="1" dirty="0">
                <a:solidFill>
                  <a:srgbClr val="FFC000"/>
                </a:solidFill>
              </a:rPr>
              <a:t>[1]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“Doce legiones de ángeles” </a:t>
            </a:r>
            <a:r>
              <a:rPr lang="es-VE" sz="2800" b="1" dirty="0">
                <a:solidFill>
                  <a:srgbClr val="FFC000"/>
                </a:solidFill>
              </a:rPr>
              <a:t>[2]</a:t>
            </a:r>
            <a:r>
              <a:rPr lang="es-VE" sz="2800" dirty="0">
                <a:solidFill>
                  <a:srgbClr val="F2F2F2"/>
                </a:solidFill>
              </a:rPr>
              <a:t>. “Multitud e los ejércitos celestiales” </a:t>
            </a:r>
            <a:r>
              <a:rPr lang="es-VE" sz="2800" b="1" dirty="0">
                <a:solidFill>
                  <a:srgbClr val="FFC000"/>
                </a:solidFill>
              </a:rPr>
              <a:t>[3]</a:t>
            </a:r>
            <a:r>
              <a:rPr lang="es-VE" sz="2800" dirty="0">
                <a:solidFill>
                  <a:srgbClr val="F2F2F2"/>
                </a:solidFill>
              </a:rPr>
              <a:t>. “Muchos millares de ángeles” </a:t>
            </a:r>
            <a:r>
              <a:rPr lang="es-VE" sz="2800" b="1" dirty="0">
                <a:solidFill>
                  <a:srgbClr val="FFC000"/>
                </a:solidFill>
              </a:rPr>
              <a:t>[4]</a:t>
            </a:r>
            <a:r>
              <a:rPr lang="es-VE" sz="2800" dirty="0">
                <a:solidFill>
                  <a:srgbClr val="F2F2F2"/>
                </a:solidFill>
              </a:rPr>
              <a:t>. Su Creador y Maestro es descrito entonces como “</a:t>
            </a:r>
            <a:r>
              <a:rPr lang="es-VE" sz="2800" dirty="0" err="1">
                <a:solidFill>
                  <a:srgbClr val="F2F2F2"/>
                </a:solidFill>
              </a:rPr>
              <a:t>Yhwh</a:t>
            </a:r>
            <a:r>
              <a:rPr lang="es-VE" sz="2800" dirty="0">
                <a:solidFill>
                  <a:srgbClr val="F2F2F2"/>
                </a:solidFill>
              </a:rPr>
              <a:t> de los ejércitos”.</a:t>
            </a:r>
            <a:endParaRPr lang="es-VE" sz="36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[1]</a:t>
            </a:r>
            <a:r>
              <a:rPr kumimoji="0" lang="es-VE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Dn</a:t>
            </a:r>
            <a:r>
              <a:rPr lang="es-VE" sz="2400" dirty="0">
                <a:solidFill>
                  <a:srgbClr val="F2F2F2"/>
                </a:solidFill>
              </a:rPr>
              <a:t> 7:10 </a:t>
            </a:r>
            <a:r>
              <a:rPr lang="es-VE" sz="2400" b="1" dirty="0">
                <a:solidFill>
                  <a:srgbClr val="FFC000"/>
                </a:solidFill>
              </a:rPr>
              <a:t>[2]</a:t>
            </a:r>
            <a:r>
              <a:rPr lang="es-VE" sz="2400" dirty="0">
                <a:solidFill>
                  <a:srgbClr val="F2F2F2"/>
                </a:solidFill>
              </a:rPr>
              <a:t> Mt 26:53 </a:t>
            </a:r>
            <a:r>
              <a:rPr lang="es-VE" sz="2400" b="1" dirty="0">
                <a:solidFill>
                  <a:srgbClr val="FFC000"/>
                </a:solidFill>
              </a:rPr>
              <a:t>[3]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2:13 </a:t>
            </a:r>
            <a:r>
              <a:rPr lang="es-VE" sz="2400" b="1" dirty="0">
                <a:solidFill>
                  <a:srgbClr val="FFC000"/>
                </a:solidFill>
              </a:rPr>
              <a:t>[4]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Heb</a:t>
            </a:r>
            <a:r>
              <a:rPr lang="es-VE" sz="2400" dirty="0">
                <a:solidFill>
                  <a:srgbClr val="F2F2F2"/>
                </a:solidFill>
              </a:rPr>
              <a:t> 12:22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91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4900" b="1" dirty="0"/>
              <a:t>1. LA NATURALEZA DE LOS ANGELES</a:t>
            </a:r>
            <a:br>
              <a:rPr lang="es-VE" sz="6600" b="1" dirty="0"/>
            </a:br>
            <a:r>
              <a:rPr lang="es-VE" b="1" dirty="0"/>
              <a:t>1.5. Sin sexo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6"/>
            <a:ext cx="8686800" cy="3482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3600" dirty="0">
                <a:solidFill>
                  <a:srgbClr val="F2F2F2"/>
                </a:solidFill>
              </a:rPr>
              <a:t>Se describe a los ángeles como si fueron varones, pero en realidad son </a:t>
            </a:r>
            <a:r>
              <a:rPr lang="es-VE" sz="3600" b="1" dirty="0">
                <a:solidFill>
                  <a:srgbClr val="F2F2F2"/>
                </a:solidFill>
              </a:rPr>
              <a:t>asexuales</a:t>
            </a:r>
            <a:r>
              <a:rPr lang="es-VE" sz="3600" dirty="0">
                <a:solidFill>
                  <a:srgbClr val="F2F2F2"/>
                </a:solidFill>
              </a:rPr>
              <a:t>, es decir, no se propagan </a:t>
            </a:r>
            <a:r>
              <a:rPr lang="es-VE" sz="3600" b="1" dirty="0">
                <a:solidFill>
                  <a:srgbClr val="FFC000"/>
                </a:solidFill>
              </a:rPr>
              <a:t>[1]</a:t>
            </a:r>
            <a:r>
              <a:rPr lang="es-VE" sz="3600" dirty="0">
                <a:solidFill>
                  <a:srgbClr val="F2F2F2"/>
                </a:solidFill>
              </a:rPr>
              <a:t>.</a:t>
            </a:r>
            <a:endParaRPr lang="es-VE" sz="4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D729BF5-40FC-4F23-B3BA-A58ACA0A56AD}"/>
              </a:ext>
            </a:extLst>
          </p:cNvPr>
          <p:cNvSpPr txBox="1">
            <a:spLocks/>
          </p:cNvSpPr>
          <p:nvPr/>
        </p:nvSpPr>
        <p:spPr>
          <a:xfrm>
            <a:off x="228600" y="5087389"/>
            <a:ext cx="8686800" cy="580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buNone/>
            </a:pPr>
            <a:r>
              <a:rPr kumimoji="0" lang="es-VE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s-VE" sz="2400" b="1" dirty="0">
                <a:solidFill>
                  <a:srgbClr val="FFC000"/>
                </a:solidFill>
              </a:rPr>
              <a:t>1]</a:t>
            </a:r>
            <a:r>
              <a:rPr lang="es-VE" sz="2400" dirty="0">
                <a:solidFill>
                  <a:srgbClr val="F2F2F2"/>
                </a:solidFill>
              </a:rPr>
              <a:t>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20:34, </a:t>
            </a:r>
            <a:r>
              <a:rPr lang="es-VE" sz="2400" dirty="0" err="1">
                <a:solidFill>
                  <a:srgbClr val="F2F2F2"/>
                </a:solidFill>
              </a:rPr>
              <a:t>Lc</a:t>
            </a:r>
            <a:r>
              <a:rPr lang="es-VE" sz="2400" dirty="0">
                <a:solidFill>
                  <a:srgbClr val="F2F2F2"/>
                </a:solidFill>
              </a:rPr>
              <a:t> 20:35</a:t>
            </a:r>
            <a:endParaRPr kumimoji="0" lang="es-V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 CLASIFICACIÓN DE LOS ANGELES</a:t>
            </a:r>
          </a:p>
        </p:txBody>
      </p:sp>
    </p:spTree>
    <p:extLst>
      <p:ext uri="{BB962C8B-B14F-4D97-AF65-F5344CB8AC3E}">
        <p14:creationId xmlns:p14="http://schemas.microsoft.com/office/powerpoint/2010/main" val="370480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3403</TotalTime>
  <Words>3419</Words>
  <Application>Microsoft Office PowerPoint</Application>
  <PresentationFormat>Presentación en pantalla (16:10)</PresentationFormat>
  <Paragraphs>171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Capítulo 4: Ángeles</vt:lpstr>
      <vt:lpstr>Introducción</vt:lpstr>
      <vt:lpstr>1. LA NATURALEZA DE LOS ANGELES</vt:lpstr>
      <vt:lpstr>1. LA NATURALEZA DE LOS ANGELES 1.1. Criaturas (en otras palabras, seres creados)</vt:lpstr>
      <vt:lpstr>1. LA NATURALEZA DE LOS ANGELES 1.2. Espíritus</vt:lpstr>
      <vt:lpstr>1. LA NATURALEZA DE LOS ANGELES 1.3. Inmortales</vt:lpstr>
      <vt:lpstr>1. LA NATURALEZA DE LOS ANGELES 1.4. Numerosos</vt:lpstr>
      <vt:lpstr>1. LA NATURALEZA DE LOS ANGELES 1.5. Sin sexo</vt:lpstr>
      <vt:lpstr>2. CLASIFICACIÓN DE LOS ANGELES</vt:lpstr>
      <vt:lpstr>2. CLASIFICACIÓN DE LOS ANGELES 2.1. El Angel del Señor </vt:lpstr>
      <vt:lpstr>2. CLASIFICACIÓN DE LOS ANGELES 2.2. El arcángel</vt:lpstr>
      <vt:lpstr>2. CLASIFICACIÓN DE LOS ANGELES 2.3. Los querubines</vt:lpstr>
      <vt:lpstr>2. CLASIFICACIÓN DE LOS ANGELES 2.4. Los serafines</vt:lpstr>
      <vt:lpstr>3. SU CARÁCTER</vt:lpstr>
      <vt:lpstr>3. SU CARÁCTER 3.1. Obedientes</vt:lpstr>
      <vt:lpstr>3. SU CARÁCTER 3.2. Reverentes</vt:lpstr>
      <vt:lpstr>3. SU CARÁCTER 3.3. Sabios</vt:lpstr>
      <vt:lpstr>3. SU CARÁCTER 3.4. Humildes</vt:lpstr>
      <vt:lpstr>3. SU CARÁCTER 3.5. Poderosos</vt:lpstr>
      <vt:lpstr>3. SU CARÁCTER 3.6. Santos</vt:lpstr>
      <vt:lpstr>4. SU OBRA</vt:lpstr>
      <vt:lpstr>4. SU OBRA 4.1. Agentes de Dios</vt:lpstr>
      <vt:lpstr>4. SU OBRA 4.2. Mensajeros de Dios</vt:lpstr>
      <vt:lpstr>4. SU OBRA 4.3. Siervos de Dios</vt:lpstr>
      <vt:lpstr>5. SATANÁS</vt:lpstr>
      <vt:lpstr>5. SATANÁS 5.1. Su origen</vt:lpstr>
      <vt:lpstr>5. SATANÁS 5.2. Su carácter</vt:lpstr>
      <vt:lpstr>5. SATANÁS 5.2. Su carácter 5.2.1 Satanás</vt:lpstr>
      <vt:lpstr>5. SATANÁS 5.2. Su carácter 5.2.2. Diablo</vt:lpstr>
      <vt:lpstr>5. SATANÁS 5.2. Su carácter 5.2.3. Destructor</vt:lpstr>
      <vt:lpstr>5. SATANÁS 5.2. Su carácter 5.2.4. Serpiente</vt:lpstr>
      <vt:lpstr>5. SATANÁS 5.2. Su carácter 5.2.5. Tentador</vt:lpstr>
      <vt:lpstr>5. SATANÁS 5.2. Su carácter 5.2.6. Príncipe y dios de este mundo</vt:lpstr>
      <vt:lpstr>5. SATANÁS 5.3. Sus actividades 5.3.1. Su naturaleza</vt:lpstr>
      <vt:lpstr>5. SATANÁS 5.3. Sus actividades 5.3.2. Su esfera</vt:lpstr>
      <vt:lpstr>5. SATANÁS 5.3. Sus actividades 5.3.4. Su limitación</vt:lpstr>
      <vt:lpstr>5. SATANÁS 5.4. Su destino</vt:lpstr>
      <vt:lpstr>6. ESPIRITUS MALVADOS</vt:lpstr>
      <vt:lpstr>6. ESPIRITUS MALVADOS 6.1. Ángeles caídos</vt:lpstr>
      <vt:lpstr>6. ESPIRITUS MALVADOS 6.2. Demonios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 Romero</cp:lastModifiedBy>
  <cp:revision>185</cp:revision>
  <dcterms:created xsi:type="dcterms:W3CDTF">2021-02-17T16:23:53Z</dcterms:created>
  <dcterms:modified xsi:type="dcterms:W3CDTF">2021-04-10T01:22:50Z</dcterms:modified>
</cp:coreProperties>
</file>