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2" r:id="rId3"/>
    <p:sldId id="261" r:id="rId4"/>
    <p:sldId id="262"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04" r:id="rId20"/>
    <p:sldId id="306" r:id="rId21"/>
    <p:sldId id="307" r:id="rId22"/>
    <p:sldId id="308" r:id="rId23"/>
    <p:sldId id="310" r:id="rId24"/>
    <p:sldId id="312" r:id="rId25"/>
    <p:sldId id="313" r:id="rId26"/>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15"/>
    <a:srgbClr val="3E0037"/>
    <a:srgbClr val="00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0" autoAdjust="0"/>
    <p:restoredTop sz="94660"/>
  </p:normalViewPr>
  <p:slideViewPr>
    <p:cSldViewPr snapToGrid="0">
      <p:cViewPr varScale="1">
        <p:scale>
          <a:sx n="107" d="100"/>
          <a:sy n="107" d="100"/>
        </p:scale>
        <p:origin x="3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3"/>
            <a:ext cx="6858000" cy="19896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23/4/2021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1570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23/4/2021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24686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04272"/>
            <a:ext cx="1971675"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04272"/>
            <a:ext cx="5800725"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23/4/2021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75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23/4/2021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3278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9" y="1424783"/>
            <a:ext cx="7886700" cy="237728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9" y="3824553"/>
            <a:ext cx="7886700" cy="1250156"/>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23/4/2021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34174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23/4/2021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45140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2" y="304271"/>
            <a:ext cx="78867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400970"/>
            <a:ext cx="3868340"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087563"/>
            <a:ext cx="3868340"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400970"/>
            <a:ext cx="3887391"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1" y="2087563"/>
            <a:ext cx="3887391"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23/4/2021</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338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23/4/2021</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5641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23/4/2021</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23668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822855"/>
            <a:ext cx="4629151"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23/4/2021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45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822855"/>
            <a:ext cx="4629151" cy="4061354"/>
          </a:xfrm>
        </p:spPr>
        <p:txBody>
          <a:bodyPr anchor="t"/>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23/4/2021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589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04271"/>
            <a:ext cx="78867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1" y="1521354"/>
            <a:ext cx="78867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1" y="5296960"/>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50DEE611-8BEF-4990-B4F5-91A0FAC492E5}" type="datetimeFigureOut">
              <a:rPr lang="es-VE" smtClean="0"/>
              <a:t>23/4/2021</a:t>
            </a:fld>
            <a:endParaRPr lang="es-VE" dirty="0"/>
          </a:p>
        </p:txBody>
      </p:sp>
      <p:sp>
        <p:nvSpPr>
          <p:cNvPr id="5" name="Footer Placeholder 4"/>
          <p:cNvSpPr>
            <a:spLocks noGrp="1"/>
          </p:cNvSpPr>
          <p:nvPr>
            <p:ph type="ftr" sz="quarter" idx="3"/>
          </p:nvPr>
        </p:nvSpPr>
        <p:spPr>
          <a:xfrm>
            <a:off x="3028951" y="5296960"/>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6457951" y="5296960"/>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947717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5"/>
            <a:ext cx="8516471" cy="3408412"/>
          </a:xfrm>
        </p:spPr>
        <p:txBody>
          <a:bodyPr anchor="ctr">
            <a:noAutofit/>
          </a:bodyPr>
          <a:lstStyle/>
          <a:p>
            <a:r>
              <a:rPr lang="es-VE" sz="8000" b="1" dirty="0"/>
              <a:t>Capítulo 5: Hombre</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143000" y="3816627"/>
            <a:ext cx="6858000" cy="1360492"/>
          </a:xfrm>
        </p:spPr>
        <p:txBody>
          <a:bodyPr anchor="ctr">
            <a:normAutofit/>
          </a:bodyPr>
          <a:lstStyle/>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44"/>
            <a:ext cx="8686800" cy="1163091"/>
          </a:xfrm>
        </p:spPr>
        <p:txBody>
          <a:bodyPr anchor="ctr">
            <a:normAutofit fontScale="90000"/>
          </a:bodyPr>
          <a:lstStyle/>
          <a:p>
            <a:r>
              <a:rPr lang="es-VE" sz="4900" b="1" dirty="0"/>
              <a:t>2. LA NATURALEZA DEL HOMBRE</a:t>
            </a:r>
            <a:br>
              <a:rPr lang="es-VE" sz="6600" b="1" dirty="0"/>
            </a:br>
            <a:r>
              <a:rPr lang="es-VE" sz="3200" b="1" dirty="0"/>
              <a:t>Doctrina que usaremos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210234"/>
            <a:ext cx="8686800" cy="4114801"/>
          </a:xfrm>
        </p:spPr>
        <p:txBody>
          <a:bodyPr anchor="ctr">
            <a:noAutofit/>
          </a:bodyPr>
          <a:lstStyle/>
          <a:p>
            <a:pPr marL="0" indent="0">
              <a:buNone/>
            </a:pPr>
            <a:r>
              <a:rPr lang="es-VE" sz="4000" dirty="0"/>
              <a:t>En este capítulo abogaremos por el punto de vista de la dicotomía que ve al hombre formado de dos partes, cuerpo y alma (o espíritu).</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Tree>
    <p:extLst>
      <p:ext uri="{BB962C8B-B14F-4D97-AF65-F5344CB8AC3E}">
        <p14:creationId xmlns:p14="http://schemas.microsoft.com/office/powerpoint/2010/main" val="223144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44"/>
            <a:ext cx="8686800" cy="1163091"/>
          </a:xfrm>
        </p:spPr>
        <p:txBody>
          <a:bodyPr anchor="ctr">
            <a:normAutofit fontScale="90000"/>
          </a:bodyPr>
          <a:lstStyle/>
          <a:p>
            <a:r>
              <a:rPr lang="es-VE" sz="4900" b="1" dirty="0"/>
              <a:t>2. LA NATURALEZA DEL HOMBRE</a:t>
            </a:r>
            <a:br>
              <a:rPr lang="es-VE" sz="6600" b="1" dirty="0"/>
            </a:br>
            <a:r>
              <a:rPr lang="es-VE" sz="2700" b="1" dirty="0"/>
              <a:t>2.1. Las Escrituras usan «alma» y «espíritu» de forma intercambiable.</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210235"/>
            <a:ext cx="8686800" cy="1163091"/>
          </a:xfrm>
        </p:spPr>
        <p:txBody>
          <a:bodyPr anchor="ctr">
            <a:noAutofit/>
          </a:bodyPr>
          <a:lstStyle/>
          <a:p>
            <a:pPr marL="0" indent="0">
              <a:buNone/>
            </a:pPr>
            <a:r>
              <a:rPr lang="es-VE" sz="2000" dirty="0">
                <a:solidFill>
                  <a:srgbClr val="F2F2F2"/>
                </a:solidFill>
              </a:rPr>
              <a:t>Cuando examinamos el uso de las palabras que traducimos como «alma» (</a:t>
            </a:r>
            <a:r>
              <a:rPr lang="es-VE" sz="2000" dirty="0" err="1">
                <a:solidFill>
                  <a:srgbClr val="F2F2F2"/>
                </a:solidFill>
              </a:rPr>
              <a:t>heb</a:t>
            </a:r>
            <a:r>
              <a:rPr lang="es-VE" sz="2000" dirty="0">
                <a:solidFill>
                  <a:srgbClr val="F2F2F2"/>
                </a:solidFill>
              </a:rPr>
              <a:t>. </a:t>
            </a:r>
            <a:r>
              <a:rPr lang="es-VE" sz="2000" dirty="0" err="1">
                <a:solidFill>
                  <a:srgbClr val="F2F2F2"/>
                </a:solidFill>
              </a:rPr>
              <a:t>nefésh</a:t>
            </a:r>
            <a:r>
              <a:rPr lang="es-VE" sz="2000" dirty="0">
                <a:solidFill>
                  <a:srgbClr val="F2F2F2"/>
                </a:solidFill>
              </a:rPr>
              <a:t> y gr. psique) y «espíritu» (</a:t>
            </a:r>
            <a:r>
              <a:rPr lang="es-VE" sz="2000" dirty="0" err="1">
                <a:solidFill>
                  <a:srgbClr val="F2F2F2"/>
                </a:solidFill>
              </a:rPr>
              <a:t>heb</a:t>
            </a:r>
            <a:r>
              <a:rPr lang="es-VE" sz="2000" dirty="0">
                <a:solidFill>
                  <a:srgbClr val="F2F2F2"/>
                </a:solidFill>
              </a:rPr>
              <a:t>. </a:t>
            </a:r>
            <a:r>
              <a:rPr lang="es-VE" sz="2000" dirty="0" err="1">
                <a:solidFill>
                  <a:srgbClr val="F2F2F2"/>
                </a:solidFill>
              </a:rPr>
              <a:t>rúakj</a:t>
            </a:r>
            <a:r>
              <a:rPr lang="es-VE" sz="2000" dirty="0">
                <a:solidFill>
                  <a:srgbClr val="F2F2F2"/>
                </a:solidFill>
              </a:rPr>
              <a:t> y gr. </a:t>
            </a:r>
            <a:r>
              <a:rPr lang="es-VE" sz="2000" dirty="0" err="1">
                <a:solidFill>
                  <a:srgbClr val="F2F2F2"/>
                </a:solidFill>
              </a:rPr>
              <a:t>pneúma</a:t>
            </a:r>
            <a:r>
              <a:rPr lang="es-VE" sz="2000" dirty="0">
                <a:solidFill>
                  <a:srgbClr val="F2F2F2"/>
                </a:solidFill>
              </a:rPr>
              <a:t>) notamos que son empleadas de forma intercambiable</a:t>
            </a:r>
            <a:endParaRPr lang="es-VE" sz="2000" dirty="0"/>
          </a:p>
        </p:txBody>
      </p:sp>
      <p:graphicFrame>
        <p:nvGraphicFramePr>
          <p:cNvPr id="5" name="Tabla 5">
            <a:extLst>
              <a:ext uri="{FF2B5EF4-FFF2-40B4-BE49-F238E27FC236}">
                <a16:creationId xmlns:a16="http://schemas.microsoft.com/office/drawing/2014/main" id="{829FA9A7-4F92-41F0-A534-CB3AAFE3859D}"/>
              </a:ext>
            </a:extLst>
          </p:cNvPr>
          <p:cNvGraphicFramePr>
            <a:graphicFrameLocks noGrp="1"/>
          </p:cNvGraphicFramePr>
          <p:nvPr/>
        </p:nvGraphicFramePr>
        <p:xfrm>
          <a:off x="228600" y="2440008"/>
          <a:ext cx="8686800" cy="3019920"/>
        </p:xfrm>
        <a:graphic>
          <a:graphicData uri="http://schemas.openxmlformats.org/drawingml/2006/table">
            <a:tbl>
              <a:tblPr firstRow="1" bandRow="1">
                <a:tableStyleId>{ED083AE6-46FA-4A59-8FB0-9F97EB10719F}</a:tableStyleId>
              </a:tblPr>
              <a:tblGrid>
                <a:gridCol w="4343400">
                  <a:extLst>
                    <a:ext uri="{9D8B030D-6E8A-4147-A177-3AD203B41FA5}">
                      <a16:colId xmlns:a16="http://schemas.microsoft.com/office/drawing/2014/main" val="2620609157"/>
                    </a:ext>
                  </a:extLst>
                </a:gridCol>
                <a:gridCol w="4343400">
                  <a:extLst>
                    <a:ext uri="{9D8B030D-6E8A-4147-A177-3AD203B41FA5}">
                      <a16:colId xmlns:a16="http://schemas.microsoft.com/office/drawing/2014/main" val="4250717514"/>
                    </a:ext>
                  </a:extLst>
                </a:gridCol>
              </a:tblGrid>
              <a:tr h="440909">
                <a:tc>
                  <a:txBody>
                    <a:bodyPr/>
                    <a:lstStyle/>
                    <a:p>
                      <a:pPr algn="ctr"/>
                      <a:r>
                        <a:rPr lang="es-VE" sz="2400" dirty="0"/>
                        <a:t>Alma</a:t>
                      </a:r>
                    </a:p>
                  </a:txBody>
                  <a:tcPr/>
                </a:tc>
                <a:tc>
                  <a:txBody>
                    <a:bodyPr/>
                    <a:lstStyle/>
                    <a:p>
                      <a:pPr algn="ctr"/>
                      <a:r>
                        <a:rPr lang="es-VE" sz="2400" dirty="0"/>
                        <a:t>Espíritu</a:t>
                      </a:r>
                    </a:p>
                  </a:txBody>
                  <a:tcPr/>
                </a:tc>
                <a:extLst>
                  <a:ext uri="{0D108BD9-81ED-4DB2-BD59-A6C34878D82A}">
                    <a16:rowId xmlns:a16="http://schemas.microsoft.com/office/drawing/2014/main" val="2179162692"/>
                  </a:ext>
                </a:extLst>
              </a:tr>
              <a:tr h="579920">
                <a:tc>
                  <a:txBody>
                    <a:bodyPr/>
                    <a:lstStyle/>
                    <a:p>
                      <a:pPr algn="l"/>
                      <a:r>
                        <a:rPr lang="es-VE" sz="1600" b="1" dirty="0" err="1">
                          <a:solidFill>
                            <a:srgbClr val="FFC000"/>
                          </a:solidFill>
                        </a:rPr>
                        <a:t>Gn</a:t>
                      </a:r>
                      <a:r>
                        <a:rPr lang="es-VE" sz="1600" b="1" dirty="0">
                          <a:solidFill>
                            <a:srgbClr val="FFC000"/>
                          </a:solidFill>
                        </a:rPr>
                        <a:t> 35:18</a:t>
                      </a:r>
                      <a:r>
                        <a:rPr lang="es-VE" sz="1600" dirty="0"/>
                        <a:t> Y aconteció que al salírsele el alma (pues murió)… </a:t>
                      </a:r>
                    </a:p>
                  </a:txBody>
                  <a:tcPr anchor="ctr"/>
                </a:tc>
                <a:tc>
                  <a:txBody>
                    <a:bodyPr/>
                    <a:lstStyle/>
                    <a:p>
                      <a:pPr algn="l"/>
                      <a:r>
                        <a:rPr lang="es-VE" sz="1600" b="1" dirty="0" err="1">
                          <a:solidFill>
                            <a:srgbClr val="FFC000"/>
                          </a:solidFill>
                        </a:rPr>
                        <a:t>Stg</a:t>
                      </a:r>
                      <a:r>
                        <a:rPr lang="es-VE" sz="1600" b="1" dirty="0">
                          <a:solidFill>
                            <a:srgbClr val="FFC000"/>
                          </a:solidFill>
                        </a:rPr>
                        <a:t> 2:26</a:t>
                      </a:r>
                      <a:r>
                        <a:rPr lang="es-VE" sz="1600" dirty="0"/>
                        <a:t> Porque como el cuerpo sin espíritu está muerto…</a:t>
                      </a:r>
                    </a:p>
                  </a:txBody>
                  <a:tcPr anchor="ctr"/>
                </a:tc>
                <a:extLst>
                  <a:ext uri="{0D108BD9-81ED-4DB2-BD59-A6C34878D82A}">
                    <a16:rowId xmlns:a16="http://schemas.microsoft.com/office/drawing/2014/main" val="635847875"/>
                  </a:ext>
                </a:extLst>
              </a:tr>
              <a:tr h="579920">
                <a:tc>
                  <a:txBody>
                    <a:bodyPr/>
                    <a:lstStyle/>
                    <a:p>
                      <a:pPr algn="l"/>
                      <a:r>
                        <a:rPr lang="es-VE" sz="1600" b="1" dirty="0" err="1">
                          <a:solidFill>
                            <a:srgbClr val="FFC000"/>
                          </a:solidFill>
                        </a:rPr>
                        <a:t>Lv</a:t>
                      </a:r>
                      <a:r>
                        <a:rPr lang="es-VE" sz="1600" b="1" dirty="0">
                          <a:solidFill>
                            <a:srgbClr val="FFC000"/>
                          </a:solidFill>
                        </a:rPr>
                        <a:t> 26:30</a:t>
                      </a:r>
                      <a:r>
                        <a:rPr lang="es-VE" sz="1600" dirty="0"/>
                        <a:t> … y mi alma os abominará. </a:t>
                      </a:r>
                    </a:p>
                  </a:txBody>
                  <a:tcPr anchor="ctr"/>
                </a:tc>
                <a:tc>
                  <a:txBody>
                    <a:bodyPr/>
                    <a:lstStyle/>
                    <a:p>
                      <a:pPr algn="l"/>
                      <a:r>
                        <a:rPr lang="es-VE" sz="1600" b="1" dirty="0" err="1">
                          <a:solidFill>
                            <a:srgbClr val="FFC000"/>
                          </a:solidFill>
                        </a:rPr>
                        <a:t>Gn</a:t>
                      </a:r>
                      <a:r>
                        <a:rPr lang="es-VE" sz="1600" b="1" dirty="0">
                          <a:solidFill>
                            <a:srgbClr val="FFC000"/>
                          </a:solidFill>
                        </a:rPr>
                        <a:t> 6:3</a:t>
                      </a:r>
                      <a:r>
                        <a:rPr lang="es-VE" sz="1600" dirty="0"/>
                        <a:t> Y dijo Jehová: No contenderá mi espíritu con el hombre para siempre…</a:t>
                      </a:r>
                    </a:p>
                  </a:txBody>
                  <a:tcPr anchor="ctr"/>
                </a:tc>
                <a:extLst>
                  <a:ext uri="{0D108BD9-81ED-4DB2-BD59-A6C34878D82A}">
                    <a16:rowId xmlns:a16="http://schemas.microsoft.com/office/drawing/2014/main" val="4156774892"/>
                  </a:ext>
                </a:extLst>
              </a:tr>
              <a:tr h="579920">
                <a:tc>
                  <a:txBody>
                    <a:bodyPr/>
                    <a:lstStyle/>
                    <a:p>
                      <a:pPr algn="l"/>
                      <a:r>
                        <a:rPr lang="es-VE" sz="1600" b="1" u="none" strike="noStrike" kern="1200" baseline="0" dirty="0" err="1">
                          <a:solidFill>
                            <a:srgbClr val="FFC000"/>
                          </a:solidFill>
                        </a:rPr>
                        <a:t>Jn</a:t>
                      </a:r>
                      <a:r>
                        <a:rPr lang="es-VE" sz="1600" b="1" u="none" strike="noStrike" kern="1200" baseline="0" dirty="0">
                          <a:solidFill>
                            <a:srgbClr val="FFC000"/>
                          </a:solidFill>
                        </a:rPr>
                        <a:t> 12:27</a:t>
                      </a:r>
                      <a:r>
                        <a:rPr lang="es-VE" sz="1600" u="none" strike="noStrike" kern="1200" baseline="0" dirty="0"/>
                        <a:t> Ahora está turbada mi alma …</a:t>
                      </a:r>
                      <a:endParaRPr lang="es-VE" sz="1600" dirty="0"/>
                    </a:p>
                  </a:txBody>
                  <a:tcPr anchor="ctr"/>
                </a:tc>
                <a:tc>
                  <a:txBody>
                    <a:bodyPr/>
                    <a:lstStyle/>
                    <a:p>
                      <a:pPr algn="l"/>
                      <a:r>
                        <a:rPr lang="es-VE" sz="1600" b="1" u="none" strike="noStrike" kern="1200" baseline="0" dirty="0">
                          <a:solidFill>
                            <a:srgbClr val="FFC000"/>
                          </a:solidFill>
                        </a:rPr>
                        <a:t>Dan 2:3</a:t>
                      </a:r>
                      <a:r>
                        <a:rPr lang="es-VE" sz="1600" u="none" strike="noStrike" kern="1200" baseline="0" dirty="0"/>
                        <a:t> Y el rey les dijo: He tenido un sueño, y mi espíritu se ha turbado por saber el sueño.</a:t>
                      </a:r>
                      <a:endParaRPr lang="es-VE" sz="1600" b="0" dirty="0"/>
                    </a:p>
                  </a:txBody>
                  <a:tcPr anchor="ctr"/>
                </a:tc>
                <a:extLst>
                  <a:ext uri="{0D108BD9-81ED-4DB2-BD59-A6C34878D82A}">
                    <a16:rowId xmlns:a16="http://schemas.microsoft.com/office/drawing/2014/main" val="667165211"/>
                  </a:ext>
                </a:extLst>
              </a:tr>
              <a:tr h="793636">
                <a:tc>
                  <a:txBody>
                    <a:bodyPr/>
                    <a:lstStyle/>
                    <a:p>
                      <a:pPr algn="l"/>
                      <a:r>
                        <a:rPr lang="es-VE" sz="1600" b="1" u="none" strike="noStrike" kern="1200" baseline="0" dirty="0" err="1">
                          <a:solidFill>
                            <a:srgbClr val="FFC000"/>
                          </a:solidFill>
                        </a:rPr>
                        <a:t>Ap</a:t>
                      </a:r>
                      <a:r>
                        <a:rPr lang="es-VE" sz="1600" b="1" u="none" strike="noStrike" kern="1200" baseline="0" dirty="0">
                          <a:solidFill>
                            <a:srgbClr val="FFC000"/>
                          </a:solidFill>
                        </a:rPr>
                        <a:t> 6:9 </a:t>
                      </a:r>
                      <a:r>
                        <a:rPr lang="es-VE" sz="1600" u="none" strike="noStrike" kern="1200" baseline="0" dirty="0"/>
                        <a:t>…vi bajo el altar las almas de los que habían sido muertos por causa de la palabra de Dios…</a:t>
                      </a:r>
                      <a:endParaRPr lang="es-VE" sz="1600" dirty="0"/>
                    </a:p>
                  </a:txBody>
                  <a:tcPr anchor="ctr"/>
                </a:tc>
                <a:tc>
                  <a:txBody>
                    <a:bodyPr/>
                    <a:lstStyle/>
                    <a:p>
                      <a:pPr algn="l"/>
                      <a:r>
                        <a:rPr lang="es-VE" sz="1600" b="1" u="none" strike="noStrike" kern="1200" baseline="0" dirty="0" err="1">
                          <a:solidFill>
                            <a:srgbClr val="FFC000"/>
                          </a:solidFill>
                        </a:rPr>
                        <a:t>Heb</a:t>
                      </a:r>
                      <a:r>
                        <a:rPr lang="es-VE" sz="1600" b="1" u="none" strike="noStrike" kern="1200" baseline="0" dirty="0">
                          <a:solidFill>
                            <a:srgbClr val="FFC000"/>
                          </a:solidFill>
                        </a:rPr>
                        <a:t> 12:23</a:t>
                      </a:r>
                      <a:r>
                        <a:rPr lang="es-VE" sz="1600" u="none" strike="noStrike" kern="1200" baseline="0" dirty="0"/>
                        <a:t> …a los espíritus de los justos hechos perfectos</a:t>
                      </a:r>
                      <a:endParaRPr lang="es-VE" sz="1600" dirty="0"/>
                    </a:p>
                  </a:txBody>
                  <a:tcPr anchor="ctr"/>
                </a:tc>
                <a:extLst>
                  <a:ext uri="{0D108BD9-81ED-4DB2-BD59-A6C34878D82A}">
                    <a16:rowId xmlns:a16="http://schemas.microsoft.com/office/drawing/2014/main" val="444601159"/>
                  </a:ext>
                </a:extLst>
              </a:tr>
            </a:tbl>
          </a:graphicData>
        </a:graphic>
      </p:graphicFrame>
    </p:spTree>
    <p:extLst>
      <p:ext uri="{BB962C8B-B14F-4D97-AF65-F5344CB8AC3E}">
        <p14:creationId xmlns:p14="http://schemas.microsoft.com/office/powerpoint/2010/main" val="340418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44"/>
            <a:ext cx="8686800" cy="1163091"/>
          </a:xfrm>
        </p:spPr>
        <p:txBody>
          <a:bodyPr anchor="ctr">
            <a:normAutofit fontScale="90000"/>
          </a:bodyPr>
          <a:lstStyle/>
          <a:p>
            <a:r>
              <a:rPr lang="es-VE" sz="4900" b="1" dirty="0"/>
              <a:t>2. LA NATURALEZA DEL HOMBRE</a:t>
            </a:r>
            <a:br>
              <a:rPr lang="es-VE" sz="6600" b="1" dirty="0"/>
            </a:br>
            <a:r>
              <a:rPr lang="es-VE" sz="2200" b="1" dirty="0"/>
              <a:t>2.2. En la muerte, las Escrituras dicen o que el «alma» sale o el «espíritu» sale.</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210235"/>
            <a:ext cx="8686800" cy="3989293"/>
          </a:xfrm>
        </p:spPr>
        <p:txBody>
          <a:bodyPr anchor="ctr">
            <a:noAutofit/>
          </a:bodyPr>
          <a:lstStyle/>
          <a:p>
            <a:pPr marL="0" indent="0">
              <a:buNone/>
            </a:pPr>
            <a:r>
              <a:rPr lang="es-VE" sz="2400" dirty="0">
                <a:solidFill>
                  <a:srgbClr val="F2F2F2"/>
                </a:solidFill>
              </a:rPr>
              <a:t>Cuando Raquel murió, las Escrituras dicen: «Y aconteció que al salírsele el alma (pues murió)» </a:t>
            </a:r>
            <a:r>
              <a:rPr lang="es-VE" sz="2400" b="1" dirty="0">
                <a:solidFill>
                  <a:srgbClr val="FFC000"/>
                </a:solidFill>
              </a:rPr>
              <a:t>[1]</a:t>
            </a:r>
            <a:r>
              <a:rPr lang="es-VE" sz="2400" b="1" dirty="0">
                <a:solidFill>
                  <a:srgbClr val="F2F2F2"/>
                </a:solidFill>
              </a:rPr>
              <a:t> </a:t>
            </a:r>
            <a:r>
              <a:rPr lang="es-VE" sz="2400" dirty="0">
                <a:solidFill>
                  <a:srgbClr val="F2F2F2"/>
                </a:solidFill>
              </a:rPr>
              <a:t>y Elías oró pidiendo: «Te ruego que hagas volver el alma de este niño a él» </a:t>
            </a:r>
            <a:r>
              <a:rPr lang="es-VE" sz="2400" b="1" dirty="0">
                <a:solidFill>
                  <a:srgbClr val="FFC000"/>
                </a:solidFill>
              </a:rPr>
              <a:t>[2]</a:t>
            </a:r>
            <a:r>
              <a:rPr lang="es-VE" sz="2400" dirty="0">
                <a:solidFill>
                  <a:srgbClr val="F2F2F2"/>
                </a:solidFill>
              </a:rPr>
              <a:t>.</a:t>
            </a:r>
          </a:p>
          <a:p>
            <a:pPr marL="0" indent="0">
              <a:buNone/>
            </a:pPr>
            <a:endParaRPr lang="es-VE" sz="2400" dirty="0">
              <a:solidFill>
                <a:srgbClr val="F2F2F2"/>
              </a:solidFill>
            </a:endParaRPr>
          </a:p>
          <a:p>
            <a:pPr marL="0" indent="0">
              <a:buNone/>
            </a:pPr>
            <a:r>
              <a:rPr lang="es-VE" sz="2400" dirty="0">
                <a:solidFill>
                  <a:srgbClr val="F2F2F2"/>
                </a:solidFill>
              </a:rPr>
              <a:t>Por otro lado, a veces a la muerte se le ve como un regreso del espíritu a Dios. Por eso David puede orar diciendo, con palabras que más tarde Jesús citó en la cruz, «en tus manos encomiendo mi espíritu» </a:t>
            </a:r>
            <a:r>
              <a:rPr lang="es-VE" sz="2400" b="1" dirty="0">
                <a:solidFill>
                  <a:srgbClr val="FFC000"/>
                </a:solidFill>
              </a:rPr>
              <a:t>[3]</a:t>
            </a:r>
            <a:r>
              <a:rPr lang="es-VE" sz="2400" dirty="0">
                <a:solidFill>
                  <a:srgbClr val="F2F2F2"/>
                </a:solidFill>
              </a:rPr>
              <a:t>. En la muerte, «el espíritu volverá a Dios» </a:t>
            </a:r>
            <a:r>
              <a:rPr lang="es-VE" sz="2400" b="1" dirty="0">
                <a:solidFill>
                  <a:srgbClr val="FFC000"/>
                </a:solidFill>
              </a:rPr>
              <a:t>[4]</a:t>
            </a:r>
            <a:r>
              <a:rPr lang="es-VE" sz="2400" dirty="0">
                <a:solidFill>
                  <a:srgbClr val="F2F2F2"/>
                </a:solidFill>
              </a:rPr>
              <a:t>.</a:t>
            </a:r>
            <a:endParaRPr lang="es-VE" sz="2400" dirty="0"/>
          </a:p>
        </p:txBody>
      </p:sp>
      <p:sp>
        <p:nvSpPr>
          <p:cNvPr id="6" name="Marcador de contenido 2">
            <a:extLst>
              <a:ext uri="{FF2B5EF4-FFF2-40B4-BE49-F238E27FC236}">
                <a16:creationId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solidFill>
                  <a:srgbClr val="F2F2F2"/>
                </a:solidFill>
              </a:rPr>
              <a:t>Gn</a:t>
            </a:r>
            <a:r>
              <a:rPr lang="es-VE" sz="1800" dirty="0">
                <a:solidFill>
                  <a:srgbClr val="F2F2F2"/>
                </a:solidFill>
              </a:rPr>
              <a:t> 35:18 </a:t>
            </a:r>
            <a:r>
              <a:rPr lang="es-VE" sz="1800" b="1" dirty="0">
                <a:solidFill>
                  <a:srgbClr val="FFC000"/>
                </a:solidFill>
              </a:rPr>
              <a:t>[2] </a:t>
            </a:r>
            <a:r>
              <a:rPr lang="es-VE" sz="1800" dirty="0">
                <a:solidFill>
                  <a:srgbClr val="F2F2F2"/>
                </a:solidFill>
              </a:rPr>
              <a:t>1Re 17:21 </a:t>
            </a:r>
            <a:r>
              <a:rPr lang="es-VE" sz="1800" b="1" dirty="0">
                <a:solidFill>
                  <a:srgbClr val="FFC000"/>
                </a:solidFill>
              </a:rPr>
              <a:t>[3]</a:t>
            </a:r>
            <a:r>
              <a:rPr lang="es-VE" sz="1800" b="1" dirty="0">
                <a:solidFill>
                  <a:srgbClr val="F2F2F2"/>
                </a:solidFill>
              </a:rPr>
              <a:t> </a:t>
            </a:r>
            <a:r>
              <a:rPr lang="es-VE" sz="1800" dirty="0">
                <a:solidFill>
                  <a:srgbClr val="F2F2F2"/>
                </a:solidFill>
              </a:rPr>
              <a:t>Sal 31:5, </a:t>
            </a:r>
            <a:r>
              <a:rPr lang="es-VE" sz="1800" dirty="0" err="1">
                <a:solidFill>
                  <a:srgbClr val="F2F2F2"/>
                </a:solidFill>
              </a:rPr>
              <a:t>Lc</a:t>
            </a:r>
            <a:r>
              <a:rPr lang="es-VE" sz="1800" dirty="0">
                <a:solidFill>
                  <a:srgbClr val="F2F2F2"/>
                </a:solidFill>
              </a:rPr>
              <a:t> 23:46 </a:t>
            </a:r>
            <a:r>
              <a:rPr lang="es-VE" sz="1800" b="1" dirty="0">
                <a:solidFill>
                  <a:srgbClr val="FFC000"/>
                </a:solidFill>
              </a:rPr>
              <a:t>[4]</a:t>
            </a:r>
            <a:r>
              <a:rPr lang="es-VE" sz="1800" b="1" dirty="0">
                <a:solidFill>
                  <a:srgbClr val="F2F2F2"/>
                </a:solidFill>
              </a:rPr>
              <a:t> </a:t>
            </a:r>
            <a:r>
              <a:rPr lang="es-VE" sz="1800" dirty="0" err="1">
                <a:solidFill>
                  <a:srgbClr val="F2F2F2"/>
                </a:solidFill>
              </a:rPr>
              <a:t>Ecl</a:t>
            </a:r>
            <a:r>
              <a:rPr lang="es-VE" sz="1800" dirty="0">
                <a:solidFill>
                  <a:srgbClr val="F2F2F2"/>
                </a:solidFill>
              </a:rPr>
              <a:t> 12:7</a:t>
            </a:r>
            <a:endParaRPr kumimoji="0" lang="es-VE" sz="1800"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141225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90"/>
            <a:ext cx="8686800" cy="1163046"/>
          </a:xfrm>
        </p:spPr>
        <p:txBody>
          <a:bodyPr anchor="ctr">
            <a:normAutofit/>
          </a:bodyPr>
          <a:lstStyle/>
          <a:p>
            <a:r>
              <a:rPr lang="es-VE" sz="4900" b="1" dirty="0"/>
              <a:t>2. LA NATURALEZA DEL HOMBRE</a:t>
            </a:r>
            <a:br>
              <a:rPr lang="es-VE" sz="6600" b="1" dirty="0"/>
            </a:br>
            <a:r>
              <a:rPr lang="es-VE" sz="2200" b="1" dirty="0"/>
              <a:t>2.3. El hombre es «cuerpo y alma» o «cuerpo y espíritu»</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210235"/>
            <a:ext cx="8686800" cy="3989293"/>
          </a:xfrm>
        </p:spPr>
        <p:txBody>
          <a:bodyPr anchor="ctr">
            <a:noAutofit/>
          </a:bodyPr>
          <a:lstStyle/>
          <a:p>
            <a:pPr marL="0" indent="0">
              <a:buNone/>
            </a:pPr>
            <a:r>
              <a:rPr lang="es-VE" sz="2000" dirty="0"/>
              <a:t>Jesús nos dice que no tengamos temor de «los que matan el cuerpo, pero no pueden matar el alma. Teman más bien al que puede destruir alma y cuerpo en el infierno» </a:t>
            </a:r>
            <a:r>
              <a:rPr lang="es-VE" sz="2000" b="1" dirty="0">
                <a:solidFill>
                  <a:srgbClr val="FFC000"/>
                </a:solidFill>
              </a:rPr>
              <a:t>[1]</a:t>
            </a:r>
            <a:r>
              <a:rPr lang="es-VE" sz="2000" dirty="0"/>
              <a:t>.</a:t>
            </a:r>
          </a:p>
          <a:p>
            <a:pPr marL="0" indent="0">
              <a:buNone/>
            </a:pPr>
            <a:endParaRPr lang="es-VE" sz="2000" dirty="0"/>
          </a:p>
          <a:p>
            <a:pPr marL="0" indent="0">
              <a:buNone/>
            </a:pPr>
            <a:r>
              <a:rPr lang="es-VE" sz="2000" dirty="0"/>
              <a:t>Por otro lado, a veces se dice que el hombre es «cuerpo y espíritu». Pablo quiere que la iglesia en Corinto entregue a Satanás un hermano extraviado para «destrucción de su naturaleza pecaminosa a fin de que su espíritu sea salvo en el día del Señor» </a:t>
            </a:r>
            <a:r>
              <a:rPr lang="es-VE" sz="2000" b="1" dirty="0">
                <a:solidFill>
                  <a:srgbClr val="FFC000"/>
                </a:solidFill>
              </a:rPr>
              <a:t>[2]</a:t>
            </a:r>
            <a:r>
              <a:rPr lang="es-VE" sz="2000" dirty="0"/>
              <a:t>.</a:t>
            </a:r>
          </a:p>
          <a:p>
            <a:pPr marL="0" indent="0">
              <a:buNone/>
            </a:pPr>
            <a:endParaRPr lang="es-VE" sz="2000" dirty="0"/>
          </a:p>
          <a:p>
            <a:pPr marL="0" indent="0">
              <a:buNone/>
            </a:pPr>
            <a:r>
              <a:rPr lang="es-VE" sz="2000" dirty="0"/>
              <a:t>No es que Pablo se hubiera olvidado de la salvación del alma de aquel hombre; solo está usando la palabra «espíritu» para referirse al todo de la existencia inmaterial de la persona.</a:t>
            </a:r>
          </a:p>
        </p:txBody>
      </p:sp>
      <p:sp>
        <p:nvSpPr>
          <p:cNvPr id="6" name="Marcador de contenido 2">
            <a:extLst>
              <a:ext uri="{FF2B5EF4-FFF2-40B4-BE49-F238E27FC236}">
                <a16:creationId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solidFill>
                  <a:srgbClr val="F2F2F2"/>
                </a:solidFill>
              </a:rPr>
              <a:t>Gn</a:t>
            </a:r>
            <a:r>
              <a:rPr lang="es-VE" sz="1800" dirty="0">
                <a:solidFill>
                  <a:srgbClr val="F2F2F2"/>
                </a:solidFill>
              </a:rPr>
              <a:t> 35:18 </a:t>
            </a:r>
            <a:r>
              <a:rPr lang="es-VE" sz="1800" b="1" dirty="0">
                <a:solidFill>
                  <a:srgbClr val="FFC000"/>
                </a:solidFill>
              </a:rPr>
              <a:t>[2] </a:t>
            </a:r>
            <a:r>
              <a:rPr lang="es-VE" sz="1800" dirty="0"/>
              <a:t>1Co 5:5</a:t>
            </a:r>
            <a:endParaRPr kumimoji="0" lang="es-VE" sz="1800"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23573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90"/>
            <a:ext cx="8686800" cy="1163046"/>
          </a:xfrm>
        </p:spPr>
        <p:txBody>
          <a:bodyPr anchor="ctr">
            <a:normAutofit/>
          </a:bodyPr>
          <a:lstStyle/>
          <a:p>
            <a:r>
              <a:rPr lang="es-VE" sz="4900" b="1" dirty="0"/>
              <a:t>2. LA NATURALEZA DEL HOMBRE</a:t>
            </a:r>
            <a:br>
              <a:rPr lang="es-VE" sz="6600" b="1" dirty="0"/>
            </a:br>
            <a:r>
              <a:rPr lang="es-VE" sz="2200" b="1" dirty="0"/>
              <a:t>2.4. El «alma» puede pecar o el «espíritu» puede pecar.</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210235"/>
            <a:ext cx="8686800" cy="3989293"/>
          </a:xfrm>
        </p:spPr>
        <p:txBody>
          <a:bodyPr anchor="ctr">
            <a:noAutofit/>
          </a:bodyPr>
          <a:lstStyle/>
          <a:p>
            <a:pPr marL="0" indent="0">
              <a:buNone/>
            </a:pPr>
            <a:r>
              <a:rPr lang="es-VE" sz="2400" dirty="0"/>
              <a:t>Cuando Pablo anima a los corintios a purificarse «de todo lo que contamina el cuerpo y el espíritu» </a:t>
            </a:r>
            <a:r>
              <a:rPr lang="es-VE" sz="2400" b="1" dirty="0">
                <a:solidFill>
                  <a:srgbClr val="FFC000"/>
                </a:solidFill>
              </a:rPr>
              <a:t>[1]</a:t>
            </a:r>
            <a:r>
              <a:rPr lang="es-VE" sz="2400" dirty="0"/>
              <a:t>, implica claramente que puede haber contaminación (o pecado) en nuestro espíritu. Igualmente cuando se usa la palabra alma hace referencia a lo mismo </a:t>
            </a:r>
            <a:r>
              <a:rPr lang="es-VE" sz="2400" b="1" dirty="0">
                <a:solidFill>
                  <a:srgbClr val="FFC000"/>
                </a:solidFill>
              </a:rPr>
              <a:t>[2]</a:t>
            </a:r>
            <a:r>
              <a:rPr lang="es-VE" sz="2400" b="1" dirty="0"/>
              <a:t>.</a:t>
            </a:r>
          </a:p>
          <a:p>
            <a:pPr marL="0" indent="0">
              <a:buNone/>
            </a:pPr>
            <a:endParaRPr lang="es-VE" sz="2400" b="1" dirty="0"/>
          </a:p>
          <a:p>
            <a:pPr marL="0" indent="0">
              <a:buNone/>
            </a:pPr>
            <a:r>
              <a:rPr lang="es-VE" sz="2400" dirty="0"/>
              <a:t>El hecho de que las Escrituras aprueben al «que se enseñorea de su espíritu» </a:t>
            </a:r>
            <a:r>
              <a:rPr lang="es-VE" sz="2400" b="1" dirty="0">
                <a:solidFill>
                  <a:srgbClr val="FFC000"/>
                </a:solidFill>
              </a:rPr>
              <a:t>[3]</a:t>
            </a:r>
            <a:r>
              <a:rPr lang="es-VE" sz="2400" dirty="0"/>
              <a:t> implica que nuestro espíritu no es solo la parte espiritualmente pura de nuestra vida que debemos seguir en todo momento, sino que pueden tener también deseos o inclinaciones pecaminosos.</a:t>
            </a:r>
          </a:p>
        </p:txBody>
      </p:sp>
      <p:sp>
        <p:nvSpPr>
          <p:cNvPr id="6" name="Marcador de contenido 2">
            <a:extLst>
              <a:ext uri="{FF2B5EF4-FFF2-40B4-BE49-F238E27FC236}">
                <a16:creationId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t>2Co 7:1</a:t>
            </a:r>
            <a:r>
              <a:rPr lang="es-VE" sz="1800" dirty="0">
                <a:solidFill>
                  <a:srgbClr val="F2F2F2"/>
                </a:solidFill>
              </a:rPr>
              <a:t> </a:t>
            </a:r>
            <a:r>
              <a:rPr lang="es-VE" sz="1800" b="1" dirty="0">
                <a:solidFill>
                  <a:srgbClr val="FFC000"/>
                </a:solidFill>
              </a:rPr>
              <a:t>[2] </a:t>
            </a:r>
            <a:r>
              <a:rPr lang="es-VE" sz="1800" dirty="0" err="1"/>
              <a:t>Lv</a:t>
            </a:r>
            <a:r>
              <a:rPr lang="es-VE" sz="1800" dirty="0"/>
              <a:t> 26:15 </a:t>
            </a:r>
            <a:r>
              <a:rPr lang="es-VE" sz="1800" b="1" dirty="0">
                <a:solidFill>
                  <a:srgbClr val="FFC000"/>
                </a:solidFill>
              </a:rPr>
              <a:t>[3]</a:t>
            </a:r>
            <a:r>
              <a:rPr lang="es-VE" sz="1800" b="1" dirty="0"/>
              <a:t> </a:t>
            </a:r>
            <a:r>
              <a:rPr lang="es-VE" sz="1800" dirty="0"/>
              <a:t>Pro 16:32</a:t>
            </a:r>
            <a:endParaRPr kumimoji="0" lang="es-VE" sz="1800"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067730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90"/>
            <a:ext cx="8686800" cy="1163046"/>
          </a:xfrm>
        </p:spPr>
        <p:txBody>
          <a:bodyPr anchor="ctr">
            <a:normAutofit fontScale="90000"/>
          </a:bodyPr>
          <a:lstStyle/>
          <a:p>
            <a:r>
              <a:rPr lang="es-VE" sz="4900" b="1" dirty="0"/>
              <a:t>2. LA NATURALEZA DEL HOMBRE</a:t>
            </a:r>
            <a:br>
              <a:rPr lang="es-VE" sz="6600" b="1" dirty="0"/>
            </a:br>
            <a:r>
              <a:rPr lang="es-VE" sz="2200" b="1" dirty="0"/>
              <a:t>2.5. Todo lo que se dice que el alma hace, también se dice que lo hace el espíritu, y todo lo que se dice que el espíritu hace también lo hace el alma.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210235"/>
            <a:ext cx="8686800" cy="3989293"/>
          </a:xfrm>
        </p:spPr>
        <p:txBody>
          <a:bodyPr anchor="ctr">
            <a:noAutofit/>
          </a:bodyPr>
          <a:lstStyle/>
          <a:p>
            <a:pPr marL="0" indent="0">
              <a:buNone/>
            </a:pPr>
            <a:r>
              <a:rPr lang="es-VE" sz="2400" dirty="0"/>
              <a:t>Las actividades de pensar, sentir y decidir </a:t>
            </a:r>
            <a:r>
              <a:rPr lang="es-VE" sz="2400" b="1" dirty="0">
                <a:solidFill>
                  <a:srgbClr val="FFC000"/>
                </a:solidFill>
              </a:rPr>
              <a:t>[1]</a:t>
            </a:r>
            <a:r>
              <a:rPr lang="es-VE" sz="2400" dirty="0"/>
              <a:t>, conocer, percibir, pensar </a:t>
            </a:r>
            <a:r>
              <a:rPr lang="es-VE" sz="2400" b="1" dirty="0">
                <a:solidFill>
                  <a:srgbClr val="FFC000"/>
                </a:solidFill>
              </a:rPr>
              <a:t>[2]</a:t>
            </a:r>
            <a:r>
              <a:rPr lang="es-VE" sz="2400" b="1" dirty="0"/>
              <a:t> </a:t>
            </a:r>
            <a:r>
              <a:rPr lang="es-VE" sz="2400" dirty="0"/>
              <a:t>son de nuestro espíritu o alma</a:t>
            </a:r>
            <a:r>
              <a:rPr lang="es-VE" sz="2400" b="1" dirty="0"/>
              <a:t>,</a:t>
            </a:r>
            <a:r>
              <a:rPr lang="es-VE" sz="2400" dirty="0"/>
              <a:t> de hecho, nuestro espíritu conoce nuestros pensamientos con bastante profundidad </a:t>
            </a:r>
            <a:r>
              <a:rPr lang="es-VE" sz="2400" b="1" dirty="0">
                <a:solidFill>
                  <a:srgbClr val="FFC000"/>
                </a:solidFill>
              </a:rPr>
              <a:t>[3]</a:t>
            </a:r>
            <a:r>
              <a:rPr lang="es-VE" sz="2400" dirty="0"/>
              <a:t>.</a:t>
            </a:r>
          </a:p>
          <a:p>
            <a:pPr marL="0" indent="0">
              <a:buNone/>
            </a:pPr>
            <a:endParaRPr lang="es-VE" sz="2400" dirty="0"/>
          </a:p>
          <a:p>
            <a:pPr marL="0" indent="0">
              <a:buNone/>
            </a:pPr>
            <a:r>
              <a:rPr lang="es-VE" sz="2400" dirty="0"/>
              <a:t>Esas actividades las lleva a cabo la persona total. Cuando pensamos o sentimos cosas, no hay duda de que también nuestro cuerpo físico participa en todo. Siempre que pensamos empleamos el cerebro físico que Dios nos ha dado. Del mismo modo, nuestro cerebro y nuestro sistema nervioso participan cuando sentimos emociones.</a:t>
            </a:r>
          </a:p>
        </p:txBody>
      </p:sp>
      <p:sp>
        <p:nvSpPr>
          <p:cNvPr id="6" name="Marcador de contenido 2">
            <a:extLst>
              <a:ext uri="{FF2B5EF4-FFF2-40B4-BE49-F238E27FC236}">
                <a16:creationId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t>Hch</a:t>
            </a:r>
            <a:r>
              <a:rPr lang="es-VE" sz="1800" dirty="0"/>
              <a:t> 17:16, Jua 13:21, Pro 17:22</a:t>
            </a:r>
            <a:r>
              <a:rPr lang="es-VE" sz="1800" dirty="0">
                <a:solidFill>
                  <a:srgbClr val="F2F2F2"/>
                </a:solidFill>
              </a:rPr>
              <a:t> </a:t>
            </a:r>
            <a:r>
              <a:rPr lang="es-VE" sz="1800" b="1" dirty="0">
                <a:solidFill>
                  <a:srgbClr val="FFC000"/>
                </a:solidFill>
              </a:rPr>
              <a:t>[2] </a:t>
            </a:r>
            <a:r>
              <a:rPr lang="es-VE" sz="1800" dirty="0"/>
              <a:t>Mar 2:8, </a:t>
            </a:r>
            <a:r>
              <a:rPr lang="es-VE" sz="1800" dirty="0" err="1"/>
              <a:t>Rom</a:t>
            </a:r>
            <a:r>
              <a:rPr lang="es-VE" sz="1800" dirty="0"/>
              <a:t> 8:16 </a:t>
            </a:r>
            <a:r>
              <a:rPr lang="es-VE" sz="1800" b="1" dirty="0">
                <a:solidFill>
                  <a:srgbClr val="FFC000"/>
                </a:solidFill>
              </a:rPr>
              <a:t>[3]</a:t>
            </a:r>
            <a:r>
              <a:rPr lang="es-VE" sz="1800" b="1" dirty="0"/>
              <a:t> </a:t>
            </a:r>
            <a:r>
              <a:rPr lang="es-VE" sz="1800" dirty="0"/>
              <a:t>1Co 2:11</a:t>
            </a:r>
            <a:endParaRPr kumimoji="0" lang="es-VE" sz="1800"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752301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90"/>
            <a:ext cx="8686800" cy="1453806"/>
          </a:xfrm>
        </p:spPr>
        <p:txBody>
          <a:bodyPr anchor="ctr">
            <a:normAutofit fontScale="90000"/>
          </a:bodyPr>
          <a:lstStyle/>
          <a:p>
            <a:r>
              <a:rPr lang="es-VE" sz="4900" b="1" dirty="0"/>
              <a:t>2. LA NATURALEZA DEL HOMBRE</a:t>
            </a:r>
            <a:br>
              <a:rPr lang="es-VE" sz="6600" b="1" dirty="0"/>
            </a:br>
            <a:r>
              <a:rPr lang="en-US" sz="2700" b="1" dirty="0"/>
              <a:t>2.6. </a:t>
            </a:r>
            <a:r>
              <a:rPr lang="en-US" sz="2700" b="1" i="1" dirty="0"/>
              <a:t>El </a:t>
            </a:r>
            <a:r>
              <a:rPr lang="es-VE" sz="2700" b="1" i="1" dirty="0"/>
              <a:t>cuerpo humano</a:t>
            </a:r>
            <a:br>
              <a:rPr lang="en-US" sz="2700" b="1" i="1" dirty="0"/>
            </a:br>
            <a:r>
              <a:rPr lang="en-US" sz="2700" b="1" i="1" dirty="0"/>
              <a:t>2.6.1. Una casa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500996"/>
            <a:ext cx="8686800" cy="3698532"/>
          </a:xfrm>
        </p:spPr>
        <p:txBody>
          <a:bodyPr anchor="ctr">
            <a:noAutofit/>
          </a:bodyPr>
          <a:lstStyle/>
          <a:p>
            <a:pPr marL="0" indent="0">
              <a:buNone/>
            </a:pPr>
            <a:r>
              <a:rPr lang="es-VE" sz="3200" dirty="0"/>
              <a:t>Es una casa terrestre en la cual el alma peregrina del hombre habita durante el viaje de aquí a la eternidad </a:t>
            </a:r>
            <a:r>
              <a:rPr lang="es-VE" sz="3200" b="1" dirty="0">
                <a:solidFill>
                  <a:srgbClr val="FFC000"/>
                </a:solidFill>
              </a:rPr>
              <a:t>[1]</a:t>
            </a:r>
            <a:r>
              <a:rPr lang="es-VE" sz="3200" dirty="0"/>
              <a:t>.</a:t>
            </a:r>
          </a:p>
          <a:p>
            <a:pPr marL="0" indent="0">
              <a:buNone/>
            </a:pPr>
            <a:endParaRPr lang="es-VE" sz="3200" dirty="0"/>
          </a:p>
          <a:p>
            <a:pPr marL="0" indent="0">
              <a:buNone/>
            </a:pPr>
            <a:r>
              <a:rPr lang="es-VE" sz="3200" dirty="0"/>
              <a:t>A la muerte, se desarma esa casa terrestre o tabernáculo, y el alma parte entonces. </a:t>
            </a:r>
            <a:r>
              <a:rPr lang="es-VE" sz="3200" b="1" dirty="0">
                <a:solidFill>
                  <a:srgbClr val="FFC000"/>
                </a:solidFill>
              </a:rPr>
              <a:t>[2]</a:t>
            </a:r>
          </a:p>
        </p:txBody>
      </p:sp>
      <p:sp>
        <p:nvSpPr>
          <p:cNvPr id="6" name="Marcador de contenido 2">
            <a:extLst>
              <a:ext uri="{FF2B5EF4-FFF2-40B4-BE49-F238E27FC236}">
                <a16:creationId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t>2Co 5:1 </a:t>
            </a:r>
            <a:r>
              <a:rPr lang="es-VE" sz="1800" b="1" dirty="0">
                <a:solidFill>
                  <a:srgbClr val="FFC000"/>
                </a:solidFill>
              </a:rPr>
              <a:t>[2] </a:t>
            </a:r>
            <a:r>
              <a:rPr lang="es-VE" sz="1800" dirty="0"/>
              <a:t>Isa 38:12; 2Pe 1:13</a:t>
            </a:r>
            <a:endParaRPr kumimoji="0" lang="es-VE" sz="1800"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060255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90"/>
            <a:ext cx="8686800" cy="1453806"/>
          </a:xfrm>
        </p:spPr>
        <p:txBody>
          <a:bodyPr anchor="ctr">
            <a:normAutofit fontScale="90000"/>
          </a:bodyPr>
          <a:lstStyle/>
          <a:p>
            <a:r>
              <a:rPr lang="es-VE" sz="4900" b="1" dirty="0"/>
              <a:t>2. LA NATURALEZA DEL HOMBRE</a:t>
            </a:r>
            <a:br>
              <a:rPr lang="es-VE" sz="6600" b="1" dirty="0"/>
            </a:br>
            <a:r>
              <a:rPr lang="en-US" sz="2700" b="1" dirty="0"/>
              <a:t>2.6. </a:t>
            </a:r>
            <a:r>
              <a:rPr lang="en-US" sz="2700" b="1" i="1" dirty="0"/>
              <a:t>El </a:t>
            </a:r>
            <a:r>
              <a:rPr lang="es-VE" sz="2700" b="1" i="1" dirty="0"/>
              <a:t>cuerpo humano</a:t>
            </a:r>
            <a:br>
              <a:rPr lang="en-US" sz="2700" b="1" i="1" dirty="0"/>
            </a:br>
            <a:r>
              <a:rPr lang="en-US" sz="2700" b="1" i="1" dirty="0"/>
              <a:t>2.6.2. Una </a:t>
            </a:r>
            <a:r>
              <a:rPr lang="en-US" sz="2700" b="1" i="1" dirty="0" err="1"/>
              <a:t>funda</a:t>
            </a:r>
            <a:r>
              <a:rPr lang="en-US" sz="2700" b="1" i="1" dirty="0"/>
              <a:t> o </a:t>
            </a:r>
            <a:r>
              <a:rPr lang="en-US" sz="2700" b="1" i="1" dirty="0" err="1"/>
              <a:t>vaina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500996"/>
            <a:ext cx="8686800" cy="3698532"/>
          </a:xfrm>
        </p:spPr>
        <p:txBody>
          <a:bodyPr anchor="ctr">
            <a:noAutofit/>
          </a:bodyPr>
          <a:lstStyle/>
          <a:p>
            <a:pPr marL="0" indent="0">
              <a:buNone/>
            </a:pPr>
            <a:r>
              <a:rPr lang="es-VE" sz="3200" dirty="0"/>
              <a:t>“Mi espíritu … en medio de mi cuerpo” </a:t>
            </a:r>
            <a:r>
              <a:rPr lang="es-VE" sz="3200" b="1" dirty="0">
                <a:solidFill>
                  <a:srgbClr val="FFC000"/>
                </a:solidFill>
              </a:rPr>
              <a:t>[1]</a:t>
            </a:r>
            <a:r>
              <a:rPr lang="es-VE" sz="3200" dirty="0"/>
              <a:t>. El cuerpo es la funda o vaina del espíritu.</a:t>
            </a:r>
          </a:p>
          <a:p>
            <a:pPr marL="0" indent="0">
              <a:buNone/>
            </a:pPr>
            <a:endParaRPr lang="es-VE" sz="3200" dirty="0"/>
          </a:p>
          <a:p>
            <a:pPr marL="0" indent="0">
              <a:buNone/>
            </a:pPr>
            <a:r>
              <a:rPr lang="es-VE" sz="3200" dirty="0"/>
              <a:t>La muerte equivale a sacar la espada de la vaina.</a:t>
            </a:r>
            <a:endParaRPr lang="es-VE" sz="3200" b="1" dirty="0"/>
          </a:p>
        </p:txBody>
      </p:sp>
      <p:sp>
        <p:nvSpPr>
          <p:cNvPr id="6" name="Marcador de contenido 2">
            <a:extLst>
              <a:ext uri="{FF2B5EF4-FFF2-40B4-BE49-F238E27FC236}">
                <a16:creationId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t>Dan 7:15</a:t>
            </a:r>
            <a:endParaRPr kumimoji="0" lang="es-VE" sz="1800"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365586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90"/>
            <a:ext cx="8686800" cy="1453806"/>
          </a:xfrm>
        </p:spPr>
        <p:txBody>
          <a:bodyPr anchor="ctr">
            <a:normAutofit fontScale="90000"/>
          </a:bodyPr>
          <a:lstStyle/>
          <a:p>
            <a:r>
              <a:rPr lang="es-VE" sz="4900" b="1" dirty="0"/>
              <a:t>2. LA NATURALEZA DEL HOMBRE</a:t>
            </a:r>
            <a:br>
              <a:rPr lang="es-VE" sz="6600" b="1" dirty="0"/>
            </a:br>
            <a:r>
              <a:rPr lang="en-US" sz="2700" b="1" dirty="0"/>
              <a:t>2.6. </a:t>
            </a:r>
            <a:r>
              <a:rPr lang="en-US" sz="2700" b="1" i="1" dirty="0"/>
              <a:t>El </a:t>
            </a:r>
            <a:r>
              <a:rPr lang="es-VE" sz="2700" b="1" i="1" dirty="0"/>
              <a:t>cuerpo humano</a:t>
            </a:r>
            <a:br>
              <a:rPr lang="en-US" sz="2700" b="1" i="1" dirty="0"/>
            </a:br>
            <a:r>
              <a:rPr lang="en-US" sz="2700" b="1" i="1" dirty="0"/>
              <a:t>2.6.3. Un </a:t>
            </a:r>
            <a:r>
              <a:rPr lang="en-US" sz="2700" b="1" i="1" dirty="0" err="1"/>
              <a:t>templo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500996"/>
            <a:ext cx="8686800" cy="3698532"/>
          </a:xfrm>
        </p:spPr>
        <p:txBody>
          <a:bodyPr anchor="ctr">
            <a:noAutofit/>
          </a:bodyPr>
          <a:lstStyle/>
          <a:p>
            <a:pPr marL="0" indent="0">
              <a:buNone/>
            </a:pPr>
            <a:r>
              <a:rPr lang="es-VE" sz="2400" dirty="0"/>
              <a:t>Un templo es un lugar consagrado por la presencia de Dios, un lugar donde el Dios omnipresente es localizado </a:t>
            </a:r>
            <a:r>
              <a:rPr lang="es-VE" sz="2400" b="1" dirty="0">
                <a:solidFill>
                  <a:srgbClr val="FFC000"/>
                </a:solidFill>
              </a:rPr>
              <a:t>[1]</a:t>
            </a:r>
            <a:r>
              <a:rPr lang="es-VE" sz="2400" dirty="0"/>
              <a:t>.</a:t>
            </a:r>
          </a:p>
          <a:p>
            <a:pPr marL="0" indent="0">
              <a:buNone/>
            </a:pPr>
            <a:endParaRPr lang="es-VE" sz="2400" dirty="0"/>
          </a:p>
          <a:p>
            <a:pPr marL="0" indent="0">
              <a:buNone/>
            </a:pPr>
            <a:r>
              <a:rPr lang="es-VE" sz="2400" dirty="0"/>
              <a:t>El cuerpo de Cristo era un “templo” </a:t>
            </a:r>
            <a:r>
              <a:rPr lang="es-VE" sz="2400" b="1" dirty="0">
                <a:solidFill>
                  <a:srgbClr val="FFC000"/>
                </a:solidFill>
              </a:rPr>
              <a:t>[2]</a:t>
            </a:r>
            <a:r>
              <a:rPr lang="es-VE" sz="2400" dirty="0"/>
              <a:t> porque Dios estaba en él </a:t>
            </a:r>
            <a:r>
              <a:rPr lang="es-VE" sz="2400" b="1" dirty="0">
                <a:solidFill>
                  <a:srgbClr val="FFC000"/>
                </a:solidFill>
              </a:rPr>
              <a:t>[3]</a:t>
            </a:r>
            <a:r>
              <a:rPr lang="es-VE" sz="2400" dirty="0"/>
              <a:t>. Cuando Dios entra en relación espiritual con una persona, el cuerpo de esa persona se convierte en templo del Espíritu Santo </a:t>
            </a:r>
            <a:r>
              <a:rPr lang="es-VE" sz="2400" b="1" dirty="0">
                <a:solidFill>
                  <a:srgbClr val="FFC000"/>
                </a:solidFill>
              </a:rPr>
              <a:t>[4]</a:t>
            </a:r>
            <a:r>
              <a:rPr lang="es-VE" sz="2400" dirty="0"/>
              <a:t>.</a:t>
            </a:r>
            <a:endParaRPr lang="es-VE" sz="2400" b="1" dirty="0"/>
          </a:p>
        </p:txBody>
      </p:sp>
      <p:sp>
        <p:nvSpPr>
          <p:cNvPr id="6" name="Marcador de contenido 2">
            <a:extLst>
              <a:ext uri="{FF2B5EF4-FFF2-40B4-BE49-F238E27FC236}">
                <a16:creationId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t>1Re 8:27, 1Re 8:28 </a:t>
            </a:r>
            <a:r>
              <a:rPr lang="es-VE" sz="1800" b="1" dirty="0">
                <a:solidFill>
                  <a:srgbClr val="FFC000"/>
                </a:solidFill>
              </a:rPr>
              <a:t>[2]</a:t>
            </a:r>
            <a:r>
              <a:rPr lang="es-VE" sz="1800" b="1" dirty="0"/>
              <a:t> </a:t>
            </a:r>
            <a:r>
              <a:rPr lang="es-VE" sz="1800" dirty="0"/>
              <a:t>Jua 2:21 </a:t>
            </a:r>
            <a:r>
              <a:rPr lang="es-VE" sz="1800" b="1" dirty="0">
                <a:solidFill>
                  <a:srgbClr val="FFC000"/>
                </a:solidFill>
              </a:rPr>
              <a:t>[3]</a:t>
            </a:r>
            <a:r>
              <a:rPr lang="es-VE" sz="1800" b="1" dirty="0"/>
              <a:t> </a:t>
            </a:r>
            <a:r>
              <a:rPr lang="es-VE" sz="1800" dirty="0"/>
              <a:t>2Co 5:19 </a:t>
            </a:r>
            <a:r>
              <a:rPr lang="es-VE" sz="1800" b="1" dirty="0">
                <a:solidFill>
                  <a:srgbClr val="FFC000"/>
                </a:solidFill>
              </a:rPr>
              <a:t>[4]</a:t>
            </a:r>
            <a:r>
              <a:rPr lang="es-VE" sz="1800" b="1" dirty="0"/>
              <a:t> </a:t>
            </a:r>
            <a:r>
              <a:rPr lang="es-VE" sz="1800" dirty="0"/>
              <a:t>1Co 6:19</a:t>
            </a:r>
            <a:endParaRPr kumimoji="0" lang="es-VE" sz="1800"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133289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7200" b="1" dirty="0">
                <a:latin typeface="+mn-lt"/>
              </a:rPr>
              <a:t>3. LA IMAGEN DE DIOS EN EL HOMBRE</a:t>
            </a:r>
          </a:p>
        </p:txBody>
      </p:sp>
    </p:spTree>
    <p:extLst>
      <p:ext uri="{BB962C8B-B14F-4D97-AF65-F5344CB8AC3E}">
        <p14:creationId xmlns:p14="http://schemas.microsoft.com/office/powerpoint/2010/main" val="410816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5" y="216131"/>
            <a:ext cx="8360230" cy="714892"/>
          </a:xfrm>
        </p:spPr>
        <p:txBody>
          <a:bodyPr anchor="ctr">
            <a:normAutofit fontScale="90000"/>
          </a:bodyPr>
          <a:lstStyle/>
          <a:p>
            <a:r>
              <a:rPr lang="es-VE" sz="6600" b="1" dirty="0"/>
              <a:t>Introducción</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391887" y="931022"/>
            <a:ext cx="8360228" cy="4567847"/>
          </a:xfrm>
        </p:spPr>
        <p:txBody>
          <a:bodyPr anchor="ctr">
            <a:normAutofit/>
          </a:bodyPr>
          <a:lstStyle/>
          <a:p>
            <a:pPr marL="0" indent="0">
              <a:buNone/>
            </a:pPr>
            <a:r>
              <a:rPr lang="es-VE" sz="2800" dirty="0"/>
              <a:t>Sólo Dios puede </a:t>
            </a:r>
            <a:r>
              <a:rPr lang="es-VE" sz="2800" b="1" dirty="0"/>
              <a:t>revelar realmente a Dios</a:t>
            </a:r>
            <a:r>
              <a:rPr lang="es-VE" sz="2800" dirty="0"/>
              <a:t>. Esta revelación de sí mismo, tan necesaria para la salvación del hombre, se nos ha dado por medio de </a:t>
            </a:r>
            <a:r>
              <a:rPr lang="es-VE" sz="2800" b="1" dirty="0"/>
              <a:t>las Escrituras</a:t>
            </a:r>
            <a:r>
              <a:rPr lang="es-VE" sz="2800" dirty="0"/>
              <a:t>.</a:t>
            </a:r>
          </a:p>
          <a:p>
            <a:pPr marL="0" indent="0">
              <a:buNone/>
            </a:pPr>
            <a:endParaRPr lang="es-VE" sz="2800" dirty="0"/>
          </a:p>
          <a:p>
            <a:pPr marL="0" indent="0">
              <a:buNone/>
            </a:pPr>
            <a:r>
              <a:rPr lang="es-VE" sz="2800" dirty="0"/>
              <a:t>De la misma fuente derivamos el punto de vista de Dios con respecto del </a:t>
            </a:r>
            <a:r>
              <a:rPr lang="es-VE" sz="2800" b="1" dirty="0"/>
              <a:t>hombre</a:t>
            </a:r>
            <a:r>
              <a:rPr lang="es-VE" sz="2800" dirty="0"/>
              <a:t>, que es el </a:t>
            </a:r>
            <a:r>
              <a:rPr lang="es-VE" sz="2800" b="1" dirty="0"/>
              <a:t>punto de vista verdadero</a:t>
            </a:r>
            <a:r>
              <a:rPr lang="es-VE" sz="2800" dirty="0"/>
              <a:t>, puesto que ¿quién puede conocer al hombre mejor que su Creador?.</a:t>
            </a:r>
          </a:p>
        </p:txBody>
      </p:sp>
    </p:spTree>
    <p:extLst>
      <p:ext uri="{BB962C8B-B14F-4D97-AF65-F5344CB8AC3E}">
        <p14:creationId xmlns:p14="http://schemas.microsoft.com/office/powerpoint/2010/main" val="200362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44"/>
            <a:ext cx="8686800" cy="1467891"/>
          </a:xfrm>
        </p:spPr>
        <p:txBody>
          <a:bodyPr anchor="ctr">
            <a:normAutofit fontScale="90000"/>
          </a:bodyPr>
          <a:lstStyle/>
          <a:p>
            <a:r>
              <a:rPr lang="es-VE" sz="4900" b="1" dirty="0"/>
              <a:t>3. LA IMAGEN DE DIOS EN EL HOMBRE</a:t>
            </a:r>
            <a:br>
              <a:rPr lang="es-VE" sz="6600" b="1" dirty="0"/>
            </a:br>
            <a:r>
              <a:rPr lang="es-VE" b="1" dirty="0"/>
              <a:t>Introducción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515035"/>
            <a:ext cx="8686800" cy="3666566"/>
          </a:xfrm>
        </p:spPr>
        <p:txBody>
          <a:bodyPr anchor="ctr">
            <a:noAutofit/>
          </a:bodyPr>
          <a:lstStyle/>
          <a:p>
            <a:pPr marL="0" indent="0">
              <a:buNone/>
            </a:pPr>
            <a:r>
              <a:rPr lang="es-VE" sz="2600" i="1" dirty="0">
                <a:solidFill>
                  <a:srgbClr val="FFC000"/>
                </a:solidFill>
              </a:rPr>
              <a:t>“Hagamos al hombre a nuestra imagen, conforme a nuestra semejanza.” </a:t>
            </a:r>
            <a:r>
              <a:rPr lang="es-VE" sz="2600" b="1" dirty="0">
                <a:solidFill>
                  <a:srgbClr val="FFC000"/>
                </a:solidFill>
              </a:rPr>
              <a:t>[1]</a:t>
            </a:r>
            <a:r>
              <a:rPr lang="es-VE" sz="2600" dirty="0">
                <a:solidFill>
                  <a:srgbClr val="F2F2F2"/>
                </a:solidFill>
              </a:rPr>
              <a:t> El hombre fue creado a la imagen de Dios; se lo hizo a semejanza de Dios en carácter y personalidad.</a:t>
            </a:r>
          </a:p>
          <a:p>
            <a:pPr marL="0" indent="0">
              <a:buNone/>
            </a:pPr>
            <a:endParaRPr lang="es-VE" sz="2600" dirty="0">
              <a:solidFill>
                <a:srgbClr val="F2F2F2"/>
              </a:solidFill>
            </a:endParaRPr>
          </a:p>
          <a:p>
            <a:pPr marL="0" indent="0">
              <a:buNone/>
            </a:pPr>
            <a:r>
              <a:rPr lang="es-VE" sz="2600" dirty="0">
                <a:solidFill>
                  <a:srgbClr val="F2F2F2"/>
                </a:solidFill>
              </a:rPr>
              <a:t>Y a través de las Sagradas Escrituras el nivel y objetivo sentado ante el hombre es el de ser como Dios </a:t>
            </a:r>
            <a:r>
              <a:rPr lang="es-VE" sz="2600" b="1" dirty="0">
                <a:solidFill>
                  <a:srgbClr val="FFC000"/>
                </a:solidFill>
              </a:rPr>
              <a:t>[2]</a:t>
            </a:r>
            <a:r>
              <a:rPr lang="es-VE" sz="2600" dirty="0">
                <a:solidFill>
                  <a:srgbClr val="F2F2F2"/>
                </a:solidFill>
              </a:rPr>
              <a:t>. Y ser semejante a Dios significa ser semejante a Cristo, que es la imagen del Dios invisible.</a:t>
            </a:r>
            <a:endParaRPr lang="es-VE" sz="2600" b="1" dirty="0">
              <a:solidFill>
                <a:srgbClr val="FFC000"/>
              </a:solidFill>
            </a:endParaRP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228600" y="5181601"/>
            <a:ext cx="8686800" cy="486210"/>
          </a:xfrm>
          <a:prstGeom prst="rect">
            <a:avLst/>
          </a:prstGeom>
        </p:spPr>
        <p:txBody>
          <a:bodyPr vert="horz" lIns="91440" tIns="45720" rIns="91440" bIns="45720" rtlCol="0" anchor="ctr">
            <a:normAutofit fontScale="92500" lnSpcReduction="20000"/>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t>Gn</a:t>
            </a:r>
            <a:r>
              <a:rPr lang="es-VE" sz="1800" dirty="0"/>
              <a:t> 5:1; </a:t>
            </a:r>
            <a:r>
              <a:rPr lang="es-VE" sz="1800" dirty="0" err="1"/>
              <a:t>Gn</a:t>
            </a:r>
            <a:r>
              <a:rPr lang="es-VE" sz="1800" dirty="0"/>
              <a:t> 9:6; </a:t>
            </a:r>
            <a:r>
              <a:rPr lang="es-VE" sz="1800" dirty="0" err="1"/>
              <a:t>Ecl</a:t>
            </a:r>
            <a:r>
              <a:rPr lang="es-VE" sz="1800" dirty="0"/>
              <a:t> 7:29; </a:t>
            </a:r>
            <a:r>
              <a:rPr lang="es-VE" sz="1800" dirty="0" err="1"/>
              <a:t>Hch</a:t>
            </a:r>
            <a:r>
              <a:rPr lang="es-VE" sz="1800" dirty="0"/>
              <a:t> 17:26, </a:t>
            </a:r>
            <a:r>
              <a:rPr lang="es-VE" sz="1800" dirty="0" err="1"/>
              <a:t>Hch</a:t>
            </a:r>
            <a:r>
              <a:rPr lang="es-VE" sz="1800" dirty="0"/>
              <a:t> 17:28, </a:t>
            </a:r>
            <a:r>
              <a:rPr lang="es-VE" sz="1800" dirty="0" err="1"/>
              <a:t>Hch</a:t>
            </a:r>
            <a:r>
              <a:rPr lang="es-VE" sz="1800" dirty="0"/>
              <a:t> 17:29; 1Co 11:7; 2Co 3:18; 2Co 4:4; </a:t>
            </a:r>
            <a:r>
              <a:rPr lang="es-VE" sz="1800" dirty="0" err="1"/>
              <a:t>Ef</a:t>
            </a:r>
            <a:r>
              <a:rPr lang="es-VE" sz="1800" dirty="0"/>
              <a:t> 4:24; Col 1:15; Col 3:10; </a:t>
            </a:r>
            <a:r>
              <a:rPr lang="es-VE" sz="1800" dirty="0" err="1"/>
              <a:t>Stg</a:t>
            </a:r>
            <a:r>
              <a:rPr lang="es-VE" sz="1800" dirty="0"/>
              <a:t> 3:9; </a:t>
            </a:r>
            <a:r>
              <a:rPr lang="es-VE" sz="1800" dirty="0" err="1"/>
              <a:t>Is</a:t>
            </a:r>
            <a:r>
              <a:rPr lang="es-VE" sz="1800" dirty="0"/>
              <a:t> 43:7; </a:t>
            </a:r>
            <a:r>
              <a:rPr lang="es-VE" sz="1800" dirty="0" err="1"/>
              <a:t>Ef</a:t>
            </a:r>
            <a:r>
              <a:rPr lang="es-VE" sz="1800" dirty="0"/>
              <a:t> 2:10 </a:t>
            </a:r>
            <a:r>
              <a:rPr lang="es-VE" sz="1800" b="1" dirty="0">
                <a:solidFill>
                  <a:srgbClr val="FFC000"/>
                </a:solidFill>
              </a:rPr>
              <a:t>[2]</a:t>
            </a:r>
            <a:r>
              <a:rPr lang="es-VE" sz="1800" b="1" dirty="0"/>
              <a:t> </a:t>
            </a:r>
            <a:r>
              <a:rPr lang="sv-SE" sz="1800" dirty="0"/>
              <a:t>Lv 19:2; Mt 5:45 Mt 5:48; Ef 5:1</a:t>
            </a:r>
            <a:endParaRPr kumimoji="0" lang="es-VE" sz="2400"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599490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44"/>
            <a:ext cx="8686800" cy="1467891"/>
          </a:xfrm>
        </p:spPr>
        <p:txBody>
          <a:bodyPr anchor="ctr">
            <a:normAutofit fontScale="90000"/>
          </a:bodyPr>
          <a:lstStyle/>
          <a:p>
            <a:r>
              <a:rPr lang="es-VE" sz="4900" b="1" dirty="0"/>
              <a:t>3. LA IMAGEN DE DIOS EN EL HOMBRE</a:t>
            </a:r>
            <a:br>
              <a:rPr lang="es-VE" sz="6600" b="1" dirty="0"/>
            </a:br>
            <a:r>
              <a:rPr lang="es-VE" b="1" i="1" dirty="0"/>
              <a:t>3.1 Parentesco con Dios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515035"/>
            <a:ext cx="8686800" cy="3666566"/>
          </a:xfrm>
        </p:spPr>
        <p:txBody>
          <a:bodyPr anchor="ctr">
            <a:noAutofit/>
          </a:bodyPr>
          <a:lstStyle/>
          <a:p>
            <a:pPr marL="0" indent="0">
              <a:buNone/>
            </a:pPr>
            <a:r>
              <a:rPr lang="es-VE" sz="2400" dirty="0">
                <a:solidFill>
                  <a:srgbClr val="F2F2F2"/>
                </a:solidFill>
              </a:rPr>
              <a:t>El hombre realmente tiene un cuerpo que fue hecho del polvo de la tierra; pero Dios sopló en él el </a:t>
            </a:r>
            <a:r>
              <a:rPr lang="es-VE" sz="2400" b="1" dirty="0">
                <a:solidFill>
                  <a:srgbClr val="F2F2F2"/>
                </a:solidFill>
              </a:rPr>
              <a:t>hálito de vida</a:t>
            </a:r>
            <a:r>
              <a:rPr lang="es-VE" sz="2400" dirty="0">
                <a:solidFill>
                  <a:srgbClr val="F2F2F2"/>
                </a:solidFill>
              </a:rPr>
              <a:t> </a:t>
            </a:r>
            <a:r>
              <a:rPr lang="es-VE" sz="2400" b="1" dirty="0">
                <a:solidFill>
                  <a:srgbClr val="FFC000"/>
                </a:solidFill>
              </a:rPr>
              <a:t>[1]</a:t>
            </a:r>
            <a:r>
              <a:rPr lang="es-VE" sz="2400" dirty="0">
                <a:solidFill>
                  <a:srgbClr val="F2F2F2"/>
                </a:solidFill>
              </a:rPr>
              <a:t>, dotándole de esa manera con una naturaleza capaz de </a:t>
            </a:r>
            <a:r>
              <a:rPr lang="es-VE" sz="2400" b="1" dirty="0">
                <a:solidFill>
                  <a:srgbClr val="F2F2F2"/>
                </a:solidFill>
              </a:rPr>
              <a:t>conocer, de amar y de servir a Dios</a:t>
            </a:r>
            <a:r>
              <a:rPr lang="es-VE" sz="2400" dirty="0">
                <a:solidFill>
                  <a:srgbClr val="F2F2F2"/>
                </a:solidFill>
              </a:rPr>
              <a:t>.</a:t>
            </a:r>
          </a:p>
          <a:p>
            <a:pPr marL="0" indent="0">
              <a:buNone/>
            </a:pPr>
            <a:endParaRPr lang="es-VE" sz="2400" dirty="0">
              <a:solidFill>
                <a:srgbClr val="F2F2F2"/>
              </a:solidFill>
            </a:endParaRPr>
          </a:p>
          <a:p>
            <a:pPr marL="0" indent="0">
              <a:buNone/>
            </a:pPr>
            <a:r>
              <a:rPr lang="es-VE" sz="2400" dirty="0">
                <a:solidFill>
                  <a:srgbClr val="F2F2F2"/>
                </a:solidFill>
              </a:rPr>
              <a:t>Por su imagen divina todos los hombres son, por la creación, hijos de Dios; pero puesto que la imagen ha sido empañada por el pecado, el hombre debe ser </a:t>
            </a:r>
            <a:r>
              <a:rPr lang="es-VE" sz="2400" dirty="0">
                <a:solidFill>
                  <a:srgbClr val="F2F2F2"/>
                </a:solidFill>
                <a:highlight>
                  <a:srgbClr val="808000"/>
                </a:highlight>
              </a:rPr>
              <a:t>“recreado” o nacer de nuevo</a:t>
            </a:r>
            <a:r>
              <a:rPr lang="es-VE" sz="2400" dirty="0">
                <a:solidFill>
                  <a:srgbClr val="F2F2F2"/>
                </a:solidFill>
              </a:rPr>
              <a:t> </a:t>
            </a:r>
            <a:r>
              <a:rPr lang="es-VE" sz="2400" b="1" dirty="0">
                <a:solidFill>
                  <a:srgbClr val="FFC000"/>
                </a:solidFill>
              </a:rPr>
              <a:t>[2]</a:t>
            </a:r>
            <a:r>
              <a:rPr lang="es-VE" sz="2400" dirty="0">
                <a:solidFill>
                  <a:srgbClr val="F2F2F2"/>
                </a:solidFill>
              </a:rPr>
              <a:t> para ser en realidad hijo de Dios.</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solidFill>
                  <a:srgbClr val="F2F2F2"/>
                </a:solidFill>
              </a:rPr>
              <a:t>Gn</a:t>
            </a:r>
            <a:r>
              <a:rPr lang="es-VE" sz="1800" dirty="0">
                <a:solidFill>
                  <a:srgbClr val="F2F2F2"/>
                </a:solidFill>
              </a:rPr>
              <a:t> 2:7</a:t>
            </a:r>
            <a:r>
              <a:rPr lang="es-VE" sz="1800" dirty="0"/>
              <a:t> </a:t>
            </a:r>
            <a:r>
              <a:rPr lang="es-VE" sz="1800" b="1" dirty="0">
                <a:solidFill>
                  <a:srgbClr val="FFC000"/>
                </a:solidFill>
              </a:rPr>
              <a:t>[2]</a:t>
            </a:r>
            <a:r>
              <a:rPr lang="es-VE" sz="1800" b="1" dirty="0"/>
              <a:t> </a:t>
            </a:r>
            <a:r>
              <a:rPr lang="es-VE" sz="1800" dirty="0" err="1">
                <a:solidFill>
                  <a:srgbClr val="F2F2F2"/>
                </a:solidFill>
              </a:rPr>
              <a:t>Ef</a:t>
            </a:r>
            <a:r>
              <a:rPr lang="es-VE" sz="1800" dirty="0">
                <a:solidFill>
                  <a:srgbClr val="F2F2F2"/>
                </a:solidFill>
              </a:rPr>
              <a:t> 4:24</a:t>
            </a:r>
            <a:endParaRPr kumimoji="0" lang="es-VE" sz="2400"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622783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44"/>
            <a:ext cx="8686800" cy="1467891"/>
          </a:xfrm>
        </p:spPr>
        <p:txBody>
          <a:bodyPr anchor="ctr">
            <a:normAutofit fontScale="90000"/>
          </a:bodyPr>
          <a:lstStyle/>
          <a:p>
            <a:r>
              <a:rPr lang="es-VE" sz="4900" b="1" dirty="0"/>
              <a:t>3. LA IMAGEN DE DIOS EN EL HOMBRE</a:t>
            </a:r>
            <a:br>
              <a:rPr lang="es-VE" sz="6600" b="1" dirty="0"/>
            </a:br>
            <a:r>
              <a:rPr lang="es-VE" b="1" i="1" dirty="0"/>
              <a:t>3.2. Carácter moral</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515035"/>
            <a:ext cx="8686800" cy="3666566"/>
          </a:xfrm>
        </p:spPr>
        <p:txBody>
          <a:bodyPr anchor="ctr">
            <a:noAutofit/>
          </a:bodyPr>
          <a:lstStyle/>
          <a:p>
            <a:pPr marL="0" indent="0">
              <a:buNone/>
            </a:pPr>
            <a:r>
              <a:rPr lang="es-VE" sz="2800" dirty="0">
                <a:solidFill>
                  <a:srgbClr val="F2F2F2"/>
                </a:solidFill>
              </a:rPr>
              <a:t>El reconocimiento del bien y del mal pertenece </a:t>
            </a:r>
            <a:r>
              <a:rPr lang="es-VE" sz="2800" b="1" dirty="0">
                <a:solidFill>
                  <a:srgbClr val="F2F2F2"/>
                </a:solidFill>
              </a:rPr>
              <a:t>sólo al hombre </a:t>
            </a:r>
            <a:r>
              <a:rPr lang="es-VE" sz="2800" b="1" dirty="0">
                <a:solidFill>
                  <a:srgbClr val="FFC000"/>
                </a:solidFill>
              </a:rPr>
              <a:t>[1]</a:t>
            </a:r>
            <a:r>
              <a:rPr lang="es-VE" sz="2800" dirty="0">
                <a:solidFill>
                  <a:srgbClr val="F2F2F2"/>
                </a:solidFill>
              </a:rPr>
              <a:t>. Se le puede enseñar a un animal a que no haga ciertas cosas, pero no las hará porque sepa distinguir entre lo bueno y lo malo, sino simplemente porque sabe que tal cosa no agrada a su amo.</a:t>
            </a:r>
          </a:p>
          <a:p>
            <a:pPr marL="0" indent="0">
              <a:buNone/>
            </a:pPr>
            <a:endParaRPr lang="es-VE" sz="2800" dirty="0">
              <a:solidFill>
                <a:srgbClr val="F2F2F2"/>
              </a:solidFill>
            </a:endParaRPr>
          </a:p>
          <a:p>
            <a:pPr marL="0" indent="0">
              <a:buNone/>
            </a:pPr>
            <a:r>
              <a:rPr lang="es-VE" sz="2800" dirty="0">
                <a:solidFill>
                  <a:srgbClr val="F2F2F2"/>
                </a:solidFill>
              </a:rPr>
              <a:t>En otras palabras, los animales no poseen naturaleza religiosa o moral; no son capaces de absorber verdades relativas a Dios.</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solidFill>
                  <a:srgbClr val="F2F2F2"/>
                </a:solidFill>
              </a:rPr>
              <a:t>Gn</a:t>
            </a:r>
            <a:r>
              <a:rPr lang="es-VE" sz="1800" dirty="0">
                <a:solidFill>
                  <a:srgbClr val="F2F2F2"/>
                </a:solidFill>
              </a:rPr>
              <a:t> 3:22</a:t>
            </a:r>
            <a:endParaRPr kumimoji="0" lang="es-VE" sz="2400"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469615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44"/>
            <a:ext cx="8686800" cy="1467891"/>
          </a:xfrm>
        </p:spPr>
        <p:txBody>
          <a:bodyPr anchor="ctr">
            <a:normAutofit fontScale="90000"/>
          </a:bodyPr>
          <a:lstStyle/>
          <a:p>
            <a:r>
              <a:rPr lang="es-VE" sz="4900" b="1" dirty="0"/>
              <a:t>3. LA IMAGEN DE DIOS EN EL HOMBRE</a:t>
            </a:r>
            <a:br>
              <a:rPr lang="es-VE" sz="6600" b="1" dirty="0"/>
            </a:br>
            <a:r>
              <a:rPr lang="es-VE" b="1" i="1" dirty="0"/>
              <a:t>3.3. Razón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515035"/>
            <a:ext cx="8686800" cy="3666566"/>
          </a:xfrm>
        </p:spPr>
        <p:txBody>
          <a:bodyPr anchor="ctr">
            <a:noAutofit/>
          </a:bodyPr>
          <a:lstStyle/>
          <a:p>
            <a:pPr marL="0" indent="0">
              <a:buNone/>
            </a:pPr>
            <a:r>
              <a:rPr lang="es-VE" sz="2000" dirty="0">
                <a:solidFill>
                  <a:srgbClr val="F2F2F2"/>
                </a:solidFill>
              </a:rPr>
              <a:t>El animal es una </a:t>
            </a:r>
            <a:r>
              <a:rPr lang="es-VE" sz="2000" b="1" dirty="0">
                <a:solidFill>
                  <a:srgbClr val="F2F2F2"/>
                </a:solidFill>
              </a:rPr>
              <a:t>simple criatura de la naturaleza</a:t>
            </a:r>
            <a:r>
              <a:rPr lang="es-VE" sz="2000" dirty="0">
                <a:solidFill>
                  <a:srgbClr val="F2F2F2"/>
                </a:solidFill>
              </a:rPr>
              <a:t>; </a:t>
            </a:r>
            <a:r>
              <a:rPr lang="es-VE" sz="2000" dirty="0">
                <a:solidFill>
                  <a:srgbClr val="F2F2F2"/>
                </a:solidFill>
                <a:highlight>
                  <a:srgbClr val="808000"/>
                </a:highlight>
              </a:rPr>
              <a:t>el hombre está por encima de la naturaleza</a:t>
            </a:r>
            <a:r>
              <a:rPr lang="es-VE" sz="2000" dirty="0">
                <a:solidFill>
                  <a:srgbClr val="F2F2F2"/>
                </a:solidFill>
              </a:rPr>
              <a:t>, es superior a ella. El hombre es capaz de </a:t>
            </a:r>
            <a:r>
              <a:rPr lang="es-VE" sz="2000" b="1" dirty="0">
                <a:solidFill>
                  <a:srgbClr val="F2F2F2"/>
                </a:solidFill>
              </a:rPr>
              <a:t>reflexionar y razonar con respecto a las causas </a:t>
            </a:r>
            <a:r>
              <a:rPr lang="es-VE" sz="2000" dirty="0">
                <a:solidFill>
                  <a:srgbClr val="F2F2F2"/>
                </a:solidFill>
              </a:rPr>
              <a:t>de las cosas. Pensemos de los inventos maravillosos que han sido ideados por el hombre: el reloj, el microscopio, el telégrafo, la radio, la máquina de sumar y consideremos los libros que se han escrito, la poesía y la música que se han compuesto.</a:t>
            </a:r>
          </a:p>
          <a:p>
            <a:pPr marL="0" indent="0">
              <a:buNone/>
            </a:pPr>
            <a:endParaRPr lang="es-VE" sz="2000" dirty="0">
              <a:solidFill>
                <a:srgbClr val="F2F2F2"/>
              </a:solidFill>
            </a:endParaRPr>
          </a:p>
          <a:p>
            <a:pPr marL="0" indent="0">
              <a:buNone/>
            </a:pPr>
            <a:r>
              <a:rPr lang="es-VE" sz="2000" dirty="0">
                <a:solidFill>
                  <a:srgbClr val="F2F2F2"/>
                </a:solidFill>
              </a:rPr>
              <a:t>Y luego adoremos al Creador por el don maravilloso de la razón. La tragedia de la historia reside en el hecho de </a:t>
            </a:r>
            <a:r>
              <a:rPr lang="es-VE" sz="2000" dirty="0">
                <a:solidFill>
                  <a:srgbClr val="F2F2F2"/>
                </a:solidFill>
                <a:highlight>
                  <a:srgbClr val="800000"/>
                </a:highlight>
              </a:rPr>
              <a:t>que el hombre ha empleado sus dotes divinos para fines destructores</a:t>
            </a:r>
            <a:r>
              <a:rPr lang="es-VE" sz="2000" dirty="0">
                <a:solidFill>
                  <a:srgbClr val="F2F2F2"/>
                </a:solidFill>
              </a:rPr>
              <a:t>, hasta para negar al Creador que lo hizo una criatura pensante.</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[Referencia</a:t>
            </a:r>
            <a:r>
              <a:rPr lang="es-VE" sz="1800" b="1" dirty="0">
                <a:solidFill>
                  <a:srgbClr val="FFC000"/>
                </a:solidFill>
              </a:rPr>
              <a:t>] </a:t>
            </a:r>
            <a:r>
              <a:rPr lang="es-VE" sz="1800" dirty="0" err="1">
                <a:solidFill>
                  <a:srgbClr val="F2F2F2"/>
                </a:solidFill>
              </a:rPr>
              <a:t>Gn</a:t>
            </a:r>
            <a:r>
              <a:rPr lang="es-VE" sz="1800" dirty="0">
                <a:solidFill>
                  <a:srgbClr val="F2F2F2"/>
                </a:solidFill>
              </a:rPr>
              <a:t> 11:3-4</a:t>
            </a:r>
            <a:endParaRPr kumimoji="0" lang="es-VE" sz="2400"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602344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44"/>
            <a:ext cx="8686800" cy="1467891"/>
          </a:xfrm>
        </p:spPr>
        <p:txBody>
          <a:bodyPr anchor="ctr">
            <a:normAutofit fontScale="90000"/>
          </a:bodyPr>
          <a:lstStyle/>
          <a:p>
            <a:r>
              <a:rPr lang="es-VE" sz="4900" b="1" dirty="0"/>
              <a:t>3. LA IMAGEN DE DIOS EN EL HOMBRE</a:t>
            </a:r>
            <a:br>
              <a:rPr lang="es-VE" sz="6600" b="1" dirty="0"/>
            </a:br>
            <a:r>
              <a:rPr lang="es-VE" b="1" i="1" dirty="0"/>
              <a:t>3.4. Capacidad para ser inmortal</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515035"/>
            <a:ext cx="8686800" cy="3666566"/>
          </a:xfrm>
        </p:spPr>
        <p:txBody>
          <a:bodyPr anchor="ctr">
            <a:noAutofit/>
          </a:bodyPr>
          <a:lstStyle/>
          <a:p>
            <a:pPr marL="0" indent="0">
              <a:buNone/>
            </a:pPr>
            <a:r>
              <a:rPr lang="es-VE" sz="3200" dirty="0">
                <a:solidFill>
                  <a:srgbClr val="F2F2F2"/>
                </a:solidFill>
              </a:rPr>
              <a:t>El árbol de la vida plantado en el huerto del Edén </a:t>
            </a:r>
            <a:r>
              <a:rPr lang="es-VE" sz="3200" b="1" dirty="0">
                <a:solidFill>
                  <a:srgbClr val="FFC000"/>
                </a:solidFill>
              </a:rPr>
              <a:t>[1]</a:t>
            </a:r>
            <a:r>
              <a:rPr lang="es-VE" sz="3200" dirty="0">
                <a:solidFill>
                  <a:srgbClr val="F2F2F2"/>
                </a:solidFill>
              </a:rPr>
              <a:t> indica que el hombre nunca hubiera muerto si no hubiera desobedecido a Dios.</a:t>
            </a:r>
          </a:p>
          <a:p>
            <a:pPr marL="0" indent="0">
              <a:buNone/>
            </a:pPr>
            <a:endParaRPr lang="es-VE" sz="3200" dirty="0">
              <a:solidFill>
                <a:srgbClr val="F2F2F2"/>
              </a:solidFill>
            </a:endParaRPr>
          </a:p>
          <a:p>
            <a:pPr marL="0" indent="0">
              <a:buNone/>
            </a:pPr>
            <a:r>
              <a:rPr lang="es-VE" sz="3200" dirty="0">
                <a:solidFill>
                  <a:srgbClr val="F2F2F2"/>
                </a:solidFill>
              </a:rPr>
              <a:t>Cristo vino al mundo para traer el alimento de vida y ponerlo a nuestro alcance, de manera que no tenemos que perecer, sino vivir para siempre </a:t>
            </a:r>
            <a:r>
              <a:rPr lang="es-VE" sz="3200" b="1" dirty="0">
                <a:solidFill>
                  <a:srgbClr val="FFC000"/>
                </a:solidFill>
              </a:rPr>
              <a:t>[2]</a:t>
            </a:r>
            <a:r>
              <a:rPr lang="es-VE" sz="3200" dirty="0">
                <a:solidFill>
                  <a:srgbClr val="F2F2F2"/>
                </a:solidFill>
              </a:rPr>
              <a:t>.</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solidFill>
                  <a:srgbClr val="F2F2F2"/>
                </a:solidFill>
              </a:rPr>
              <a:t>Gn</a:t>
            </a:r>
            <a:r>
              <a:rPr lang="es-VE" sz="1800" dirty="0">
                <a:solidFill>
                  <a:srgbClr val="F2F2F2"/>
                </a:solidFill>
              </a:rPr>
              <a:t> 2:9 </a:t>
            </a:r>
            <a:r>
              <a:rPr lang="es-VE" sz="1800" b="1" dirty="0">
                <a:solidFill>
                  <a:srgbClr val="FFC000"/>
                </a:solidFill>
              </a:rPr>
              <a:t>[2]</a:t>
            </a:r>
            <a:r>
              <a:rPr lang="es-VE" sz="1800" b="1" dirty="0">
                <a:solidFill>
                  <a:srgbClr val="F2F2F2"/>
                </a:solidFill>
              </a:rPr>
              <a:t> </a:t>
            </a:r>
            <a:r>
              <a:rPr lang="es-VE" sz="1800" b="1" dirty="0" err="1">
                <a:solidFill>
                  <a:srgbClr val="F2F2F2"/>
                </a:solidFill>
              </a:rPr>
              <a:t>Jn</a:t>
            </a:r>
            <a:r>
              <a:rPr lang="es-VE" sz="1800" b="1" dirty="0">
                <a:solidFill>
                  <a:srgbClr val="F2F2F2"/>
                </a:solidFill>
              </a:rPr>
              <a:t> 6:51 </a:t>
            </a:r>
            <a:endParaRPr kumimoji="0" lang="es-VE" sz="2400" b="1"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883804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44"/>
            <a:ext cx="8686800" cy="1467891"/>
          </a:xfrm>
        </p:spPr>
        <p:txBody>
          <a:bodyPr anchor="ctr">
            <a:normAutofit fontScale="90000"/>
          </a:bodyPr>
          <a:lstStyle/>
          <a:p>
            <a:r>
              <a:rPr lang="es-VE" sz="4900" b="1" dirty="0"/>
              <a:t>3. LA IMAGEN DE DIOS EN EL HOMBRE</a:t>
            </a:r>
            <a:br>
              <a:rPr lang="es-VE" sz="6600" b="1" dirty="0"/>
            </a:br>
            <a:r>
              <a:rPr lang="es-VE" b="1" i="1" dirty="0"/>
              <a:t>3.5. Dominio sobre la tierra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515035"/>
            <a:ext cx="8686800" cy="3666566"/>
          </a:xfrm>
        </p:spPr>
        <p:txBody>
          <a:bodyPr anchor="ctr">
            <a:noAutofit/>
          </a:bodyPr>
          <a:lstStyle/>
          <a:p>
            <a:pPr marL="0" indent="0">
              <a:buNone/>
            </a:pPr>
            <a:r>
              <a:rPr lang="es-VE" sz="2300" dirty="0">
                <a:solidFill>
                  <a:srgbClr val="F2F2F2"/>
                </a:solidFill>
              </a:rPr>
              <a:t>El hombre estaba destinado a </a:t>
            </a:r>
            <a:r>
              <a:rPr lang="es-VE" sz="2300" b="1" dirty="0">
                <a:solidFill>
                  <a:srgbClr val="F2F2F2"/>
                </a:solidFill>
              </a:rPr>
              <a:t>ser la imagen de Dios</a:t>
            </a:r>
            <a:r>
              <a:rPr lang="es-VE" sz="2300" dirty="0">
                <a:solidFill>
                  <a:srgbClr val="F2F2F2"/>
                </a:solidFill>
              </a:rPr>
              <a:t> en lo que respecta a señorío; y puesto que nadie puede ejercer soberanía sin súbditos ni reino, Dios le dio gente tanto como imperio. </a:t>
            </a:r>
            <a:r>
              <a:rPr lang="es-VE" sz="2300" i="1" dirty="0">
                <a:solidFill>
                  <a:srgbClr val="FFC000"/>
                </a:solidFill>
              </a:rPr>
              <a:t>“Y los bendijo Dios; y les dijo: Fructificad y multiplicaos, llenad la tierra, y sojuzgadla, y señoread en los peces de la mar, en las aves de los cielos, y en todas las bestias que se mueven sobre la tierra.”</a:t>
            </a:r>
            <a:r>
              <a:rPr lang="es-VE" sz="2300" dirty="0">
                <a:solidFill>
                  <a:srgbClr val="F2F2F2"/>
                </a:solidFill>
              </a:rPr>
              <a:t> </a:t>
            </a:r>
            <a:r>
              <a:rPr lang="es-VE" sz="2300" b="1" dirty="0">
                <a:solidFill>
                  <a:srgbClr val="FFC000"/>
                </a:solidFill>
              </a:rPr>
              <a:t>[1]</a:t>
            </a:r>
            <a:endParaRPr lang="es-VE" sz="2300" b="1" dirty="0">
              <a:solidFill>
                <a:srgbClr val="F2F2F2"/>
              </a:solidFill>
            </a:endParaRPr>
          </a:p>
          <a:p>
            <a:pPr marL="0" indent="0">
              <a:buNone/>
            </a:pPr>
            <a:endParaRPr lang="es-VE" sz="2300" b="1" dirty="0">
              <a:solidFill>
                <a:srgbClr val="F2F2F2"/>
              </a:solidFill>
            </a:endParaRPr>
          </a:p>
          <a:p>
            <a:pPr marL="0" indent="0">
              <a:buNone/>
            </a:pPr>
            <a:r>
              <a:rPr lang="es-VE" sz="2300" dirty="0">
                <a:solidFill>
                  <a:srgbClr val="F2F2F2"/>
                </a:solidFill>
              </a:rPr>
              <a:t>En virtud de los poderes que se derivan a raíz del hecho de haber sido formado a la imagen de Dios, todos los seres vivientes sobre la tierra fueron entregados al hombre. </a:t>
            </a:r>
            <a:r>
              <a:rPr lang="es-VE" sz="2300" dirty="0">
                <a:solidFill>
                  <a:srgbClr val="F2F2F2"/>
                </a:solidFill>
                <a:highlight>
                  <a:srgbClr val="800080"/>
                </a:highlight>
              </a:rPr>
              <a:t>Iba a ser el representante visible de Dios con relación a las criaturas que lo rodeaban.</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solidFill>
                  <a:srgbClr val="F2F2F2"/>
                </a:solidFill>
              </a:rPr>
              <a:t>Sal 8:5-8</a:t>
            </a:r>
            <a:endParaRPr kumimoji="0" lang="es-VE" sz="2400" b="1" i="0" u="none"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37081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latin typeface="+mn-lt"/>
              </a:rPr>
              <a:t>1. EL ORIGEN DEL HOMBRE</a:t>
            </a:r>
          </a:p>
        </p:txBody>
      </p:sp>
    </p:spTree>
    <p:extLst>
      <p:ext uri="{BB962C8B-B14F-4D97-AF65-F5344CB8AC3E}">
        <p14:creationId xmlns:p14="http://schemas.microsoft.com/office/powerpoint/2010/main" val="411443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a:bodyPr>
          <a:lstStyle/>
          <a:p>
            <a:r>
              <a:rPr lang="es-VE" sz="4900" b="1" dirty="0"/>
              <a:t>1. EL ORIGEN DEL HOMBRE</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6"/>
            <a:ext cx="8686800" cy="3482704"/>
          </a:xfrm>
        </p:spPr>
        <p:txBody>
          <a:bodyPr anchor="ctr">
            <a:normAutofit lnSpcReduction="10000"/>
          </a:bodyPr>
          <a:lstStyle/>
          <a:p>
            <a:pPr marL="0" indent="0">
              <a:buNone/>
            </a:pPr>
            <a:r>
              <a:rPr lang="es-VE" sz="2800" dirty="0">
                <a:solidFill>
                  <a:srgbClr val="F2F2F2"/>
                </a:solidFill>
              </a:rPr>
              <a:t>La Biblia enseña con claridad la doctrina de la creación, lo cual significa que Dios hizo a cada criatura “según su especie” </a:t>
            </a:r>
            <a:r>
              <a:rPr lang="es-VE" sz="2800" b="1" dirty="0">
                <a:solidFill>
                  <a:srgbClr val="FFC000"/>
                </a:solidFill>
              </a:rPr>
              <a:t>[1]</a:t>
            </a:r>
            <a:r>
              <a:rPr lang="es-VE" sz="2800" dirty="0">
                <a:solidFill>
                  <a:srgbClr val="F2F2F2"/>
                </a:solidFill>
              </a:rPr>
              <a:t>. Creó las diversas especies, y luego las dejó que se desarrollaran y progresaran de acuerdo con las leyes de su especie o ser.</a:t>
            </a:r>
          </a:p>
          <a:p>
            <a:pPr marL="0" indent="0">
              <a:buNone/>
            </a:pPr>
            <a:endParaRPr lang="es-VE" sz="2800" dirty="0">
              <a:solidFill>
                <a:srgbClr val="F2F2F2"/>
              </a:solidFill>
            </a:endParaRPr>
          </a:p>
          <a:p>
            <a:pPr marL="0" indent="0">
              <a:buNone/>
            </a:pPr>
            <a:r>
              <a:rPr lang="es-VE" sz="2800" dirty="0">
                <a:solidFill>
                  <a:srgbClr val="F2F2F2"/>
                </a:solidFill>
              </a:rPr>
              <a:t>La distinción existente entre el hombre y las criaturas inferiores queda insinuada en la declaración de que “creó Dios al hombre a su imagen” </a:t>
            </a:r>
            <a:r>
              <a:rPr lang="es-VE" sz="2800" b="1" dirty="0">
                <a:solidFill>
                  <a:srgbClr val="FFC000"/>
                </a:solidFill>
              </a:rPr>
              <a:t>[2]</a:t>
            </a:r>
            <a:r>
              <a:rPr lang="es-VE" sz="2800" dirty="0">
                <a:solidFill>
                  <a:srgbClr val="F2F2F2"/>
                </a:solidFill>
              </a:rPr>
              <a:t>.</a:t>
            </a:r>
            <a:endParaRPr lang="es-VE" sz="3600" dirty="0"/>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228600" y="5087389"/>
            <a:ext cx="8686800" cy="580421"/>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2400" b="1" dirty="0">
                <a:solidFill>
                  <a:srgbClr val="FFC000"/>
                </a:solidFill>
              </a:rPr>
              <a:t>[1]</a:t>
            </a:r>
            <a:r>
              <a:rPr lang="es-VE" sz="2400" dirty="0"/>
              <a:t> </a:t>
            </a:r>
            <a:r>
              <a:rPr lang="es-VE" sz="2400" dirty="0" err="1"/>
              <a:t>Gén</a:t>
            </a:r>
            <a:r>
              <a:rPr lang="es-VE" sz="2400" dirty="0"/>
              <a:t> 1:24 </a:t>
            </a:r>
            <a:r>
              <a:rPr lang="es-VE" sz="2400" b="1" dirty="0">
                <a:solidFill>
                  <a:srgbClr val="FFC000"/>
                </a:solidFill>
              </a:rPr>
              <a:t>[2]</a:t>
            </a:r>
            <a:r>
              <a:rPr lang="es-VE" sz="2400" dirty="0">
                <a:solidFill>
                  <a:srgbClr val="F2F2F2"/>
                </a:solidFill>
              </a:rPr>
              <a:t> </a:t>
            </a:r>
            <a:r>
              <a:rPr lang="en-US" sz="2400" dirty="0" err="1"/>
              <a:t>Gén</a:t>
            </a:r>
            <a:r>
              <a:rPr lang="en-US" sz="2400" dirty="0"/>
              <a:t> 1:27</a:t>
            </a:r>
            <a:endParaRPr lang="es-VE" sz="2400" dirty="0"/>
          </a:p>
        </p:txBody>
      </p:sp>
    </p:spTree>
    <p:extLst>
      <p:ext uri="{BB962C8B-B14F-4D97-AF65-F5344CB8AC3E}">
        <p14:creationId xmlns:p14="http://schemas.microsoft.com/office/powerpoint/2010/main" val="2307734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latin typeface="+mn-lt"/>
              </a:rPr>
              <a:t>2. LA NATURALEZA DEL HOMBRE</a:t>
            </a:r>
          </a:p>
        </p:txBody>
      </p:sp>
    </p:spTree>
    <p:extLst>
      <p:ext uri="{BB962C8B-B14F-4D97-AF65-F5344CB8AC3E}">
        <p14:creationId xmlns:p14="http://schemas.microsoft.com/office/powerpoint/2010/main" val="245080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44"/>
            <a:ext cx="8686800" cy="1163091"/>
          </a:xfrm>
        </p:spPr>
        <p:txBody>
          <a:bodyPr anchor="ctr">
            <a:normAutofit fontScale="90000"/>
          </a:bodyPr>
          <a:lstStyle/>
          <a:p>
            <a:r>
              <a:rPr lang="es-VE" sz="4900" b="1" dirty="0"/>
              <a:t>2. LA NATURALEZA DEL HOMBRE</a:t>
            </a:r>
            <a:br>
              <a:rPr lang="es-VE" sz="6600" b="1" dirty="0"/>
            </a:br>
            <a:r>
              <a:rPr lang="es-VE" b="1" dirty="0"/>
              <a:t>Introducción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210234"/>
            <a:ext cx="8686800" cy="4114801"/>
          </a:xfrm>
        </p:spPr>
        <p:txBody>
          <a:bodyPr anchor="ctr">
            <a:noAutofit/>
          </a:bodyPr>
          <a:lstStyle/>
          <a:p>
            <a:pPr marL="0" indent="0">
              <a:buNone/>
            </a:pPr>
            <a:r>
              <a:rPr lang="es-VE" sz="3600" b="1" dirty="0"/>
              <a:t>¿Cuántas partes hay en el hombre?</a:t>
            </a:r>
            <a:r>
              <a:rPr lang="es-VE" sz="3600" dirty="0"/>
              <a:t> Todos estamos de acuerdo en que tenemos cuerpos físicos. La mayoría de las personas </a:t>
            </a:r>
            <a:r>
              <a:rPr lang="es-VE" sz="3600" i="1" dirty="0"/>
              <a:t>(cristianos y no cristianos)</a:t>
            </a:r>
            <a:r>
              <a:rPr lang="es-VE" sz="3600" dirty="0"/>
              <a:t> sienten que también tienen una parte inmaterial, un «alma» que vivirá después de que sus cuerpos mueran. </a:t>
            </a:r>
            <a:r>
              <a:rPr lang="es-VE" sz="3600" dirty="0">
                <a:highlight>
                  <a:srgbClr val="FF0000"/>
                </a:highlight>
              </a:rPr>
              <a:t>Pero ahí termina el acuerdo</a:t>
            </a:r>
            <a:r>
              <a:rPr lang="es-VE" sz="3600" dirty="0"/>
              <a:t>.</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Tree>
    <p:extLst>
      <p:ext uri="{BB962C8B-B14F-4D97-AF65-F5344CB8AC3E}">
        <p14:creationId xmlns:p14="http://schemas.microsoft.com/office/powerpoint/2010/main" val="3240009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44"/>
            <a:ext cx="8686800" cy="1163091"/>
          </a:xfrm>
        </p:spPr>
        <p:txBody>
          <a:bodyPr anchor="ctr">
            <a:normAutofit fontScale="90000"/>
          </a:bodyPr>
          <a:lstStyle/>
          <a:p>
            <a:r>
              <a:rPr lang="es-VE" sz="4900" b="1" dirty="0"/>
              <a:t>2. LA NATURALEZA DEL HOMBRE</a:t>
            </a:r>
            <a:br>
              <a:rPr lang="es-VE" sz="6600" b="1" dirty="0"/>
            </a:br>
            <a:r>
              <a:rPr lang="es-VE" sz="3200" b="1" dirty="0"/>
              <a:t>Tricotomía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210234"/>
            <a:ext cx="8686800" cy="4114801"/>
          </a:xfrm>
        </p:spPr>
        <p:txBody>
          <a:bodyPr anchor="ctr">
            <a:noAutofit/>
          </a:bodyPr>
          <a:lstStyle/>
          <a:p>
            <a:pPr marL="0" indent="0">
              <a:buNone/>
            </a:pPr>
            <a:r>
              <a:rPr lang="es-VE" sz="3200" dirty="0"/>
              <a:t>Algunas personas creen que además de </a:t>
            </a:r>
            <a:r>
              <a:rPr lang="es-VE" sz="3200" b="1" dirty="0"/>
              <a:t>«cuerpo»</a:t>
            </a:r>
            <a:r>
              <a:rPr lang="es-VE" sz="3200" dirty="0"/>
              <a:t> y </a:t>
            </a:r>
            <a:r>
              <a:rPr lang="es-VE" sz="3200" b="1" dirty="0"/>
              <a:t>«alma»</a:t>
            </a:r>
            <a:r>
              <a:rPr lang="es-VE" sz="3200" dirty="0"/>
              <a:t> tenemos una tercera parte, un </a:t>
            </a:r>
            <a:r>
              <a:rPr lang="es-VE" sz="3200" b="1" dirty="0"/>
              <a:t>«espíritu»</a:t>
            </a:r>
            <a:r>
              <a:rPr lang="es-VE" sz="3200" dirty="0"/>
              <a:t>, que es lo que más directamente se relaciona con Dios.</a:t>
            </a:r>
          </a:p>
          <a:p>
            <a:pPr marL="0" indent="0">
              <a:buNone/>
            </a:pPr>
            <a:endParaRPr lang="es-VE" sz="3200" dirty="0"/>
          </a:p>
          <a:p>
            <a:pPr marL="0" indent="0">
              <a:buNone/>
            </a:pPr>
            <a:r>
              <a:rPr lang="es-VE" sz="3200" dirty="0"/>
              <a:t>El concepto de que el hombre está formado de tres partes </a:t>
            </a:r>
            <a:r>
              <a:rPr lang="es-VE" sz="3200" dirty="0">
                <a:highlight>
                  <a:srgbClr val="003E1C"/>
                </a:highlight>
              </a:rPr>
              <a:t>(cuerpo, alma y espíritu)</a:t>
            </a:r>
            <a:r>
              <a:rPr lang="es-VE" sz="3200" dirty="0"/>
              <a:t> se llama tricotomía.</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Tree>
    <p:extLst>
      <p:ext uri="{BB962C8B-B14F-4D97-AF65-F5344CB8AC3E}">
        <p14:creationId xmlns:p14="http://schemas.microsoft.com/office/powerpoint/2010/main" val="1224012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44"/>
            <a:ext cx="8686800" cy="1163091"/>
          </a:xfrm>
        </p:spPr>
        <p:txBody>
          <a:bodyPr anchor="ctr">
            <a:normAutofit fontScale="90000"/>
          </a:bodyPr>
          <a:lstStyle/>
          <a:p>
            <a:r>
              <a:rPr lang="es-VE" sz="4900" b="1" dirty="0"/>
              <a:t>2. LA NATURALEZA DEL HOMBRE</a:t>
            </a:r>
            <a:br>
              <a:rPr lang="es-VE" sz="6600" b="1" dirty="0"/>
            </a:br>
            <a:r>
              <a:rPr lang="es-VE" sz="3200" b="1" dirty="0"/>
              <a:t>Dicotomía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210234"/>
            <a:ext cx="8686800" cy="4114801"/>
          </a:xfrm>
        </p:spPr>
        <p:txBody>
          <a:bodyPr anchor="ctr">
            <a:noAutofit/>
          </a:bodyPr>
          <a:lstStyle/>
          <a:p>
            <a:pPr marL="0" indent="0">
              <a:buNone/>
            </a:pPr>
            <a:r>
              <a:rPr lang="es-VE" sz="2400" dirty="0"/>
              <a:t>Dice que «espíritu» no es otra parte del hombre, sino un sinónimo de «alma», y que ambos términos son intercambiables en las Escrituras para hablar acerca de la parte inmaterial del ser humano, es decir, que el hombre esta formado de dos partes (cuerpo y alma/espíritu).</a:t>
            </a:r>
          </a:p>
          <a:p>
            <a:pPr marL="0" indent="0">
              <a:buNone/>
            </a:pPr>
            <a:endParaRPr lang="es-VE" sz="2400" dirty="0"/>
          </a:p>
          <a:p>
            <a:pPr marL="0" indent="0">
              <a:buNone/>
            </a:pPr>
            <a:r>
              <a:rPr lang="es-VE" sz="2400" dirty="0"/>
              <a:t>Los que sostienen este punto de vista están a menudo de acuerdo que las Escrituras usan la palabra espíritu (</a:t>
            </a:r>
            <a:r>
              <a:rPr lang="es-VE" sz="2400" dirty="0" err="1"/>
              <a:t>heb</a:t>
            </a:r>
            <a:r>
              <a:rPr lang="es-VE" sz="2400" dirty="0"/>
              <a:t>., </a:t>
            </a:r>
            <a:r>
              <a:rPr lang="es-VE" sz="2400" dirty="0" err="1"/>
              <a:t>rúakj</a:t>
            </a:r>
            <a:r>
              <a:rPr lang="es-VE" sz="2400" dirty="0"/>
              <a:t>, y gr. </a:t>
            </a:r>
            <a:r>
              <a:rPr lang="es-VE" sz="2400" dirty="0" err="1"/>
              <a:t>pneúma</a:t>
            </a:r>
            <a:r>
              <a:rPr lang="es-VE" sz="2400" dirty="0"/>
              <a:t>) con más frecuencia para referirse a nuestra relación con Dios, pero ese uso (dicen ellos) no es uniforme, y que la palabra alma se emplea también en todas las formas que se puede usar espíritu.</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Tree>
    <p:extLst>
      <p:ext uri="{BB962C8B-B14F-4D97-AF65-F5344CB8AC3E}">
        <p14:creationId xmlns:p14="http://schemas.microsoft.com/office/powerpoint/2010/main" val="1187573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47144"/>
            <a:ext cx="8686800" cy="1163091"/>
          </a:xfrm>
        </p:spPr>
        <p:txBody>
          <a:bodyPr anchor="ctr">
            <a:normAutofit fontScale="90000"/>
          </a:bodyPr>
          <a:lstStyle/>
          <a:p>
            <a:r>
              <a:rPr lang="es-VE" sz="4900" b="1" dirty="0"/>
              <a:t>2. LA NATURALEZA DEL HOMBRE</a:t>
            </a:r>
            <a:br>
              <a:rPr lang="es-VE" sz="6600" b="1" dirty="0"/>
            </a:br>
            <a:r>
              <a:rPr lang="es-VE" sz="3200" b="1" dirty="0"/>
              <a:t>Monismo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210234"/>
            <a:ext cx="8686800" cy="4114801"/>
          </a:xfrm>
        </p:spPr>
        <p:txBody>
          <a:bodyPr anchor="ctr">
            <a:noAutofit/>
          </a:bodyPr>
          <a:lstStyle/>
          <a:p>
            <a:pPr marL="0" indent="0">
              <a:buNone/>
            </a:pPr>
            <a:r>
              <a:rPr lang="es-VE" sz="2800" dirty="0"/>
              <a:t>Fuera del ámbito del pensamiento Cristiano encontramos otro punto de vista de que el hombre no puede existir aparte del cuerpo físico y, por tanto, no puede haber una existencia separada para un «alma» después que el cuerpo muere (aunque esta perspectiva da espacio para la resurrección de toda la persona en algún momento en el futuro), es decir, que el hombre es solo un elemento, y que su cuerpo es la persona, se llama monismo.</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Tree>
    <p:extLst>
      <p:ext uri="{BB962C8B-B14F-4D97-AF65-F5344CB8AC3E}">
        <p14:creationId xmlns:p14="http://schemas.microsoft.com/office/powerpoint/2010/main" val="1200661777"/>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3644</TotalTime>
  <Words>2413</Words>
  <Application>Microsoft Office PowerPoint</Application>
  <PresentationFormat>Presentación en pantalla (16:10)</PresentationFormat>
  <Paragraphs>108</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Calibri</vt:lpstr>
      <vt:lpstr>Calibri Light</vt:lpstr>
      <vt:lpstr>Office Theme</vt:lpstr>
      <vt:lpstr>Capítulo 5: Hombre</vt:lpstr>
      <vt:lpstr>Introducción</vt:lpstr>
      <vt:lpstr>1. EL ORIGEN DEL HOMBRE</vt:lpstr>
      <vt:lpstr>1. EL ORIGEN DEL HOMBRE</vt:lpstr>
      <vt:lpstr>2. LA NATURALEZA DEL HOMBRE</vt:lpstr>
      <vt:lpstr>2. LA NATURALEZA DEL HOMBRE Introducción</vt:lpstr>
      <vt:lpstr>2. LA NATURALEZA DEL HOMBRE Tricotomía</vt:lpstr>
      <vt:lpstr>2. LA NATURALEZA DEL HOMBRE Dicotomía</vt:lpstr>
      <vt:lpstr>2. LA NATURALEZA DEL HOMBRE Monismo</vt:lpstr>
      <vt:lpstr>2. LA NATURALEZA DEL HOMBRE Doctrina que usaremos</vt:lpstr>
      <vt:lpstr>2. LA NATURALEZA DEL HOMBRE 2.1. Las Escrituras usan «alma» y «espíritu» de forma intercambiable.</vt:lpstr>
      <vt:lpstr>2. LA NATURALEZA DEL HOMBRE 2.2. En la muerte, las Escrituras dicen o que el «alma» sale o el «espíritu» sale.</vt:lpstr>
      <vt:lpstr>2. LA NATURALEZA DEL HOMBRE 2.3. El hombre es «cuerpo y alma» o «cuerpo y espíritu»</vt:lpstr>
      <vt:lpstr>2. LA NATURALEZA DEL HOMBRE 2.4. El «alma» puede pecar o el «espíritu» puede pecar.</vt:lpstr>
      <vt:lpstr>2. LA NATURALEZA DEL HOMBRE 2.5. Todo lo que se dice que el alma hace, también se dice que lo hace el espíritu, y todo lo que se dice que el espíritu hace también lo hace el alma.</vt:lpstr>
      <vt:lpstr>2. LA NATURALEZA DEL HOMBRE 2.6. El cuerpo humano 2.6.1. Una casa</vt:lpstr>
      <vt:lpstr>2. LA NATURALEZA DEL HOMBRE 2.6. El cuerpo humano 2.6.2. Una funda o vaina</vt:lpstr>
      <vt:lpstr>2. LA NATURALEZA DEL HOMBRE 2.6. El cuerpo humano 2.6.3. Un templo</vt:lpstr>
      <vt:lpstr>3. LA IMAGEN DE DIOS EN EL HOMBRE</vt:lpstr>
      <vt:lpstr>3. LA IMAGEN DE DIOS EN EL HOMBRE Introducción</vt:lpstr>
      <vt:lpstr>3. LA IMAGEN DE DIOS EN EL HOMBRE 3.1 Parentesco con Dios</vt:lpstr>
      <vt:lpstr>3. LA IMAGEN DE DIOS EN EL HOMBRE 3.2. Carácter moral</vt:lpstr>
      <vt:lpstr>3. LA IMAGEN DE DIOS EN EL HOMBRE 3.3. Razón</vt:lpstr>
      <vt:lpstr>3. LA IMAGEN DE DIOS EN EL HOMBRE 3.4. Capacidad para ser inmortal</vt:lpstr>
      <vt:lpstr>3. LA IMAGEN DE DIOS EN EL HOMBRE 3.5. Dominio sobre la tierra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Luis Romero</cp:lastModifiedBy>
  <cp:revision>205</cp:revision>
  <dcterms:created xsi:type="dcterms:W3CDTF">2021-02-17T16:23:53Z</dcterms:created>
  <dcterms:modified xsi:type="dcterms:W3CDTF">2021-04-24T01:22:02Z</dcterms:modified>
</cp:coreProperties>
</file>