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61" r:id="rId4"/>
    <p:sldId id="328" r:id="rId5"/>
    <p:sldId id="262" r:id="rId6"/>
    <p:sldId id="329" r:id="rId7"/>
    <p:sldId id="330" r:id="rId8"/>
    <p:sldId id="331" r:id="rId9"/>
    <p:sldId id="314" r:id="rId10"/>
    <p:sldId id="315" r:id="rId11"/>
    <p:sldId id="316" r:id="rId12"/>
    <p:sldId id="332" r:id="rId13"/>
    <p:sldId id="333" r:id="rId14"/>
    <p:sldId id="334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15"/>
    <a:srgbClr val="3E0037"/>
    <a:srgbClr val="00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-90" y="-6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30/04/2021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8000" b="1" dirty="0"/>
              <a:t>Capítulo </a:t>
            </a:r>
            <a:r>
              <a:rPr lang="es-VE" sz="8000" b="1" dirty="0" smtClean="0"/>
              <a:t>6: Pecado</a:t>
            </a:r>
            <a:endParaRPr lang="es-VE" sz="8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163091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2. EL ORIGEN DEL PECADO</a:t>
            </a:r>
            <a:r>
              <a:rPr lang="es-VE" sz="4900" b="1" dirty="0" smtClean="0"/>
              <a:t/>
            </a:r>
            <a:br>
              <a:rPr lang="es-VE" sz="4900" b="1" dirty="0" smtClean="0"/>
            </a:br>
            <a:r>
              <a:rPr lang="es-VE" b="1" dirty="0" smtClean="0"/>
              <a:t>Introducción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0234"/>
            <a:ext cx="8686800" cy="411480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/>
              <a:t>El tercer capítulo del Génesis da las claves que caracterizan la historia espiritual del hombre. </a:t>
            </a:r>
            <a:endParaRPr lang="es-VE" sz="2800" dirty="0" smtClean="0"/>
          </a:p>
          <a:p>
            <a:pPr marL="0" indent="0">
              <a:buNone/>
            </a:pPr>
            <a:endParaRPr lang="es-VE" sz="2800" dirty="0"/>
          </a:p>
          <a:p>
            <a:pPr marL="742950" indent="-742950">
              <a:buFont typeface="+mj-lt"/>
              <a:buAutoNum type="arabicPeriod"/>
            </a:pPr>
            <a:r>
              <a:rPr lang="es-VE" sz="2800" dirty="0" smtClean="0"/>
              <a:t>Tentación</a:t>
            </a:r>
          </a:p>
          <a:p>
            <a:pPr marL="742950" indent="-742950">
              <a:buFont typeface="+mj-lt"/>
              <a:buAutoNum type="arabicPeriod"/>
            </a:pPr>
            <a:r>
              <a:rPr lang="es-VE" sz="2800" dirty="0" smtClean="0"/>
              <a:t>Pecado</a:t>
            </a:r>
          </a:p>
          <a:p>
            <a:pPr marL="742950" indent="-742950">
              <a:buFont typeface="+mj-lt"/>
              <a:buAutoNum type="arabicPeriod"/>
            </a:pPr>
            <a:r>
              <a:rPr lang="es-VE" sz="2800" dirty="0" smtClean="0"/>
              <a:t>Culpabilidad</a:t>
            </a:r>
          </a:p>
          <a:p>
            <a:pPr marL="742950" indent="-742950">
              <a:buFont typeface="+mj-lt"/>
              <a:buAutoNum type="arabicPeriod"/>
            </a:pPr>
            <a:r>
              <a:rPr lang="es-VE" sz="2800" dirty="0" smtClean="0"/>
              <a:t>Castigo</a:t>
            </a:r>
          </a:p>
          <a:p>
            <a:pPr marL="742950" indent="-742950">
              <a:buFont typeface="+mj-lt"/>
              <a:buAutoNum type="arabicPeriod"/>
            </a:pPr>
            <a:r>
              <a:rPr lang="es-VE" sz="2800" dirty="0"/>
              <a:t>R</a:t>
            </a:r>
            <a:r>
              <a:rPr lang="es-VE" sz="2800" dirty="0" smtClean="0"/>
              <a:t>edención</a:t>
            </a:r>
            <a:endParaRPr lang="es-VE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VE" sz="1800" dirty="0"/>
          </a:p>
        </p:txBody>
      </p:sp>
    </p:spTree>
    <p:extLst>
      <p:ext uri="{BB962C8B-B14F-4D97-AF65-F5344CB8AC3E}">
        <p14:creationId xmlns:p14="http://schemas.microsoft.com/office/powerpoint/2010/main" val="3240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333787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2. EL ORIGEN DEL </a:t>
            </a:r>
            <a:r>
              <a:rPr lang="es-VE" sz="5400" b="1" dirty="0" smtClean="0"/>
              <a:t>PECADO</a:t>
            </a:r>
            <a:br>
              <a:rPr lang="es-VE" sz="5400" b="1" dirty="0" smtClean="0"/>
            </a:br>
            <a:r>
              <a:rPr lang="es-VE" sz="2800" b="1" dirty="0"/>
              <a:t>2.1. La tentación</a:t>
            </a:r>
            <a:br>
              <a:rPr lang="es-VE" sz="2800" b="1" dirty="0"/>
            </a:br>
            <a:r>
              <a:rPr lang="es-VE" sz="2800" b="1" dirty="0"/>
              <a:t>2.1.1. La posibilidad de la tentación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5576"/>
            <a:ext cx="8686800" cy="37260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/>
              <a:t>E</a:t>
            </a:r>
            <a:r>
              <a:rPr lang="es-VE" sz="2400" dirty="0" smtClean="0"/>
              <a:t>n </a:t>
            </a:r>
            <a:r>
              <a:rPr lang="es-VE" sz="2400" dirty="0"/>
              <a:t>el huerto de </a:t>
            </a:r>
            <a:r>
              <a:rPr lang="es-VE" sz="2400" dirty="0" smtClean="0"/>
              <a:t>Edén habían dos  árboles (el </a:t>
            </a:r>
            <a:r>
              <a:rPr lang="es-VE" sz="2400" dirty="0"/>
              <a:t>árbol del conocimiento del bien y del mal y </a:t>
            </a:r>
            <a:r>
              <a:rPr lang="es-VE" sz="2400" dirty="0" smtClean="0"/>
              <a:t>el </a:t>
            </a:r>
            <a:r>
              <a:rPr lang="es-VE" sz="2400" dirty="0"/>
              <a:t>árbol de vida</a:t>
            </a:r>
            <a:r>
              <a:rPr lang="es-VE" sz="2400" dirty="0" smtClean="0"/>
              <a:t>).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Nótese el árbol </a:t>
            </a:r>
            <a:r>
              <a:rPr lang="es-VE" sz="2400" dirty="0" smtClean="0"/>
              <a:t>prohibido ¿Por </a:t>
            </a:r>
            <a:r>
              <a:rPr lang="es-VE" sz="2400" dirty="0"/>
              <a:t>qué razón se había plantado allí? Con el objeto de proporcionar una prueba por medio de la cual el hombre podía con cariño y libertad escoger servir a Dios, y desarrollar así el </a:t>
            </a:r>
            <a:r>
              <a:rPr lang="es-VE" sz="2400" dirty="0" smtClean="0"/>
              <a:t>carácter.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 smtClean="0"/>
              <a:t>Sin </a:t>
            </a:r>
            <a:r>
              <a:rPr lang="es-VE" sz="2400" dirty="0"/>
              <a:t>el libre albedrío, el hombre hubiera sido </a:t>
            </a:r>
            <a:r>
              <a:rPr lang="es-VE" sz="2400" dirty="0" smtClean="0"/>
              <a:t>una simple </a:t>
            </a:r>
            <a:r>
              <a:rPr lang="es-VE" sz="2400" dirty="0"/>
              <a:t>máquina.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VE" sz="1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1FF0983A-E18D-4B43-AE5B-6B835BABD33A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[Referencia</a:t>
            </a:r>
            <a:r>
              <a:rPr lang="es-VE" sz="1800" b="1" dirty="0" smtClean="0">
                <a:solidFill>
                  <a:srgbClr val="FFC000"/>
                </a:solidFill>
              </a:rPr>
              <a:t>] </a:t>
            </a:r>
            <a:r>
              <a:rPr lang="es-VE" sz="1800" dirty="0" err="1" smtClean="0"/>
              <a:t>Dt</a:t>
            </a:r>
            <a:r>
              <a:rPr lang="es-VE" sz="1800" dirty="0" smtClean="0"/>
              <a:t> 30:15</a:t>
            </a:r>
            <a:endParaRPr kumimoji="0" lang="es-VE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4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333787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2. EL ORIGEN DEL </a:t>
            </a:r>
            <a:r>
              <a:rPr lang="es-VE" sz="5400" b="1" dirty="0" smtClean="0"/>
              <a:t>PECADO</a:t>
            </a:r>
            <a:br>
              <a:rPr lang="es-VE" sz="5400" b="1" dirty="0" smtClean="0"/>
            </a:br>
            <a:r>
              <a:rPr lang="es-VE" sz="2800" b="1" dirty="0"/>
              <a:t>2.1. La tentación</a:t>
            </a:r>
            <a:br>
              <a:rPr lang="es-VE" sz="2800" b="1" dirty="0"/>
            </a:br>
            <a:r>
              <a:rPr lang="es-VE" sz="2800" b="1" dirty="0"/>
              <a:t>2.1.2. La fuente de la tentación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5576"/>
            <a:ext cx="8686800" cy="37260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/>
              <a:t>Satanás, por lo general, trabaja por medio de </a:t>
            </a:r>
            <a:r>
              <a:rPr lang="es-VE" sz="2400" dirty="0" smtClean="0"/>
              <a:t>agentes.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 smtClean="0"/>
              <a:t>Cuando </a:t>
            </a:r>
            <a:r>
              <a:rPr lang="es-VE" sz="2400" dirty="0"/>
              <a:t>Pedro, sin mala intención, trató de disuadir a su Maestro de que siguiera la senda del deber, el Señor vio más allá de Pedro, y dijo: “Quítate de delante de mí, Satanás” </a:t>
            </a:r>
            <a:r>
              <a:rPr lang="es-VE" sz="2400" b="1" dirty="0" smtClean="0">
                <a:solidFill>
                  <a:srgbClr val="FFC000"/>
                </a:solidFill>
              </a:rPr>
              <a:t>[1]</a:t>
            </a:r>
            <a:r>
              <a:rPr lang="es-VE" sz="2400" dirty="0" smtClean="0"/>
              <a:t>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 smtClean="0"/>
              <a:t>En </a:t>
            </a:r>
            <a:r>
              <a:rPr lang="es-VE" sz="2400" dirty="0"/>
              <a:t>ese caso Satanás procedió por medio de uno de los amigos de Jesús; en el huerto del Edén empleó a una criatura de la que Eva no desconfiaba.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VE" sz="1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1FF0983A-E18D-4B43-AE5B-6B835BABD33A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800" b="1" dirty="0" smtClean="0">
                <a:solidFill>
                  <a:srgbClr val="FFC000"/>
                </a:solidFill>
              </a:rPr>
              <a:t>] </a:t>
            </a:r>
            <a:r>
              <a:rPr lang="es-VE" sz="1800" dirty="0" smtClean="0"/>
              <a:t>Mt 16:22</a:t>
            </a:r>
            <a:r>
              <a:rPr lang="es-VE" sz="1800" dirty="0"/>
              <a:t>, </a:t>
            </a:r>
            <a:r>
              <a:rPr lang="es-VE" sz="1800" dirty="0" smtClean="0"/>
              <a:t>Mt 16:23</a:t>
            </a:r>
            <a:endParaRPr kumimoji="0" lang="es-VE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59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333787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2. EL ORIGEN DEL </a:t>
            </a:r>
            <a:r>
              <a:rPr lang="es-VE" sz="5400" b="1" dirty="0" smtClean="0"/>
              <a:t>PECADO</a:t>
            </a:r>
            <a:br>
              <a:rPr lang="es-VE" sz="5400" b="1" dirty="0" smtClean="0"/>
            </a:br>
            <a:r>
              <a:rPr lang="es-VE" sz="2800" b="1" dirty="0"/>
              <a:t>2.1. La tentación</a:t>
            </a:r>
            <a:br>
              <a:rPr lang="es-VE" sz="2800" b="1" dirty="0"/>
            </a:br>
            <a:r>
              <a:rPr lang="es-VE" sz="2400" b="1" dirty="0"/>
              <a:t>2.1.3. La sutileza de la tentación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5576"/>
            <a:ext cx="8686800" cy="37260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/>
              <a:t>La sutileza se menciona como una característica sobresaliente de la </a:t>
            </a:r>
            <a:r>
              <a:rPr lang="es-VE" sz="3600" dirty="0" smtClean="0"/>
              <a:t>serpiente la cual presenta </a:t>
            </a:r>
            <a:r>
              <a:rPr lang="es-VE" sz="3600" dirty="0"/>
              <a:t>con gran astucia sugerencias que, cuando se las abraza, dan objeto a deseos pecaminosos y actos también pecaminoso</a:t>
            </a:r>
            <a:r>
              <a:rPr lang="es-VE" sz="3600" dirty="0" smtClean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VE" sz="1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1FF0983A-E18D-4B43-AE5B-6B835BABD33A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[Referencia</a:t>
            </a:r>
            <a:r>
              <a:rPr lang="es-VE" sz="1800" b="1" dirty="0" smtClean="0">
                <a:solidFill>
                  <a:srgbClr val="FFC000"/>
                </a:solidFill>
              </a:rPr>
              <a:t>] </a:t>
            </a:r>
            <a:r>
              <a:rPr lang="es-VE" sz="1800" dirty="0" err="1" smtClean="0"/>
              <a:t>Gn</a:t>
            </a:r>
            <a:r>
              <a:rPr lang="es-VE" sz="1800" dirty="0" smtClean="0"/>
              <a:t> 3:1</a:t>
            </a:r>
            <a:endParaRPr kumimoji="0" lang="es-VE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6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333787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2. EL ORIGEN DEL </a:t>
            </a:r>
            <a:r>
              <a:rPr lang="es-VE" sz="5400" b="1" dirty="0" smtClean="0"/>
              <a:t>PECADO</a:t>
            </a:r>
            <a:br>
              <a:rPr lang="es-VE" sz="5400" b="1" dirty="0" smtClean="0"/>
            </a:br>
            <a:r>
              <a:rPr lang="es-VE" sz="2800" b="1" dirty="0"/>
              <a:t>2.1. La tentación</a:t>
            </a:r>
            <a:br>
              <a:rPr lang="es-VE" sz="2800" b="1" dirty="0"/>
            </a:br>
            <a:r>
              <a:rPr lang="es-VE" sz="2400" b="1" dirty="0"/>
              <a:t>2.2. Culpabilidad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5576"/>
            <a:ext cx="8686800" cy="372602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 smtClean="0"/>
              <a:t>El </a:t>
            </a:r>
            <a:r>
              <a:rPr lang="es-VE" sz="2800" dirty="0"/>
              <a:t>hombre culpable, por instinto, trata de ocultarse de Dios, de huir de </a:t>
            </a:r>
            <a:r>
              <a:rPr lang="es-VE" sz="2800" dirty="0" smtClean="0"/>
              <a:t>El.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 smtClean="0"/>
              <a:t>Y </a:t>
            </a:r>
            <a:r>
              <a:rPr lang="es-VE" sz="2800" dirty="0"/>
              <a:t>así como Adán y </a:t>
            </a:r>
            <a:r>
              <a:rPr lang="es-VE" sz="2800" dirty="0" smtClean="0"/>
              <a:t>Eva </a:t>
            </a:r>
            <a:r>
              <a:rPr lang="es-VE" sz="2800" dirty="0"/>
              <a:t>e</a:t>
            </a:r>
            <a:r>
              <a:rPr lang="es-VE" sz="2800" dirty="0" smtClean="0"/>
              <a:t>n </a:t>
            </a:r>
            <a:r>
              <a:rPr lang="es-VE" sz="2800" dirty="0"/>
              <a:t>vez de sentirse como Dios, experimentaron un horrible sentimiento de culpabilidad que los hizo temer a </a:t>
            </a:r>
            <a:r>
              <a:rPr lang="es-VE" sz="2800" dirty="0" smtClean="0"/>
              <a:t>Dios y </a:t>
            </a:r>
            <a:r>
              <a:rPr lang="es-VE" sz="2800" dirty="0"/>
              <a:t>procuraron ocultarse entre los árboles, así también la gente procura en la actualidad ocultarse o sumirse en los placeres y otras actividades.</a:t>
            </a:r>
            <a:endParaRPr lang="es-VE" sz="2800" dirty="0" smtClean="0"/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VE" sz="1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1FF0983A-E18D-4B43-AE5B-6B835BABD33A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[Referencia</a:t>
            </a:r>
            <a:r>
              <a:rPr lang="es-VE" sz="1800" b="1" dirty="0" smtClean="0">
                <a:solidFill>
                  <a:srgbClr val="FFC000"/>
                </a:solidFill>
              </a:rPr>
              <a:t>] </a:t>
            </a:r>
            <a:r>
              <a:rPr lang="es-VE" sz="1800" dirty="0" err="1"/>
              <a:t>Gén</a:t>
            </a:r>
            <a:r>
              <a:rPr lang="es-VE" sz="1800" dirty="0"/>
              <a:t> </a:t>
            </a:r>
            <a:r>
              <a:rPr lang="es-VE" sz="1800" dirty="0" smtClean="0"/>
              <a:t>3:7, </a:t>
            </a:r>
            <a:r>
              <a:rPr lang="es-VE" sz="1800" dirty="0" err="1"/>
              <a:t>Gén</a:t>
            </a:r>
            <a:r>
              <a:rPr lang="es-VE" sz="1800"/>
              <a:t> </a:t>
            </a:r>
            <a:r>
              <a:rPr lang="es-VE" sz="1800" smtClean="0"/>
              <a:t>3:10</a:t>
            </a:r>
            <a:endParaRPr kumimoji="0" lang="es-VE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62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16131"/>
            <a:ext cx="8360230" cy="714892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931022"/>
            <a:ext cx="8360228" cy="4567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Leemos que Dios, después de su obra de la creación, consideró a todo </a:t>
            </a:r>
            <a:r>
              <a:rPr lang="es-VE" sz="2800" b="1" dirty="0"/>
              <a:t>“bueno en gran manera”</a:t>
            </a:r>
            <a:r>
              <a:rPr lang="es-VE" sz="2800" dirty="0"/>
              <a:t>. Pero una pequeña observación nos convencerá de que hay muchas cosas que no son buenas: maldad, iniquidad, opresión, luchas, guerras, </a:t>
            </a:r>
            <a:r>
              <a:rPr lang="es-VE" sz="2800" dirty="0" smtClean="0"/>
              <a:t>muerte y sufrimientos.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 smtClean="0"/>
              <a:t>Y </a:t>
            </a:r>
            <a:r>
              <a:rPr lang="es-VE" sz="2800" dirty="0"/>
              <a:t>naturalmente, surge la pregunta: </a:t>
            </a:r>
            <a:r>
              <a:rPr lang="es-VE" sz="2800" b="1" dirty="0"/>
              <a:t>¿De qué manera entró el pecado en el </a:t>
            </a:r>
            <a:r>
              <a:rPr lang="es-VE" sz="2800" b="1" dirty="0" smtClean="0"/>
              <a:t>mundo?</a:t>
            </a:r>
            <a:r>
              <a:rPr lang="es-VE" sz="2800" dirty="0" smtClean="0"/>
              <a:t> la </a:t>
            </a:r>
            <a:r>
              <a:rPr lang="es-VE" sz="2800" dirty="0"/>
              <a:t>Biblia tiene la respuesta de </a:t>
            </a:r>
            <a:r>
              <a:rPr lang="es-VE" sz="2800" dirty="0" smtClean="0"/>
              <a:t>Dios y nos </a:t>
            </a:r>
            <a:r>
              <a:rPr lang="es-VE" sz="2800" dirty="0"/>
              <a:t>dice lo que verdaderamente es el </a:t>
            </a:r>
            <a:r>
              <a:rPr lang="es-VE" sz="2800" dirty="0" smtClean="0"/>
              <a:t>pecado y </a:t>
            </a:r>
            <a:r>
              <a:rPr lang="es-VE" sz="2800" dirty="0"/>
              <a:t>revela el remedio </a:t>
            </a:r>
            <a:r>
              <a:rPr lang="es-VE" sz="2800" dirty="0" smtClean="0"/>
              <a:t>del mismo.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0036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 smtClean="0"/>
              <a:t>1. LA </a:t>
            </a:r>
            <a:r>
              <a:rPr lang="es-VE" sz="8000" b="1" dirty="0"/>
              <a:t>REALIDAD DEL PECADO</a:t>
            </a:r>
            <a:endParaRPr lang="es-VE" sz="8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5400" b="1" dirty="0"/>
              <a:t>1. LA REALIDAD DEL </a:t>
            </a:r>
            <a:r>
              <a:rPr lang="es-VE" sz="5400" b="1" dirty="0" smtClean="0"/>
              <a:t>PECADO</a:t>
            </a:r>
            <a:br>
              <a:rPr lang="es-VE" sz="5400" b="1" dirty="0" smtClean="0"/>
            </a:br>
            <a:r>
              <a:rPr lang="es-VE" sz="3600" b="1" dirty="0"/>
              <a:t>1.1. </a:t>
            </a:r>
            <a:r>
              <a:rPr lang="es-VE" sz="3600" b="1" i="1" dirty="0"/>
              <a:t>Ateísmo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817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Al negar la existencia de Dios, el ateísmo niega también el pecado, puesto que en sentido estricto, podemos pecar sólo contra </a:t>
            </a:r>
            <a:r>
              <a:rPr lang="es-VE" sz="2800" dirty="0" smtClean="0">
                <a:solidFill>
                  <a:srgbClr val="F2F2F2"/>
                </a:solidFill>
              </a:rPr>
              <a:t>Dios.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 smtClean="0">
                <a:solidFill>
                  <a:srgbClr val="F2F2F2"/>
                </a:solidFill>
              </a:rPr>
              <a:t>El </a:t>
            </a:r>
            <a:r>
              <a:rPr lang="es-VE" sz="2800" dirty="0">
                <a:solidFill>
                  <a:srgbClr val="F2F2F2"/>
                </a:solidFill>
              </a:rPr>
              <a:t>hombre puede ser culpable de hacer lo malo con relación a los demás; quizá practique el vicio con relación a sí mismo; pero sólo con relación a Dios estas cosas constituyen </a:t>
            </a:r>
            <a:r>
              <a:rPr lang="es-VE" sz="2800" dirty="0" smtClean="0">
                <a:solidFill>
                  <a:srgbClr val="F2F2F2"/>
                </a:solidFill>
              </a:rPr>
              <a:t>pecado.</a:t>
            </a:r>
          </a:p>
        </p:txBody>
      </p:sp>
    </p:spTree>
    <p:extLst>
      <p:ext uri="{BB962C8B-B14F-4D97-AF65-F5344CB8AC3E}">
        <p14:creationId xmlns:p14="http://schemas.microsoft.com/office/powerpoint/2010/main" val="20515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/>
          </a:bodyPr>
          <a:lstStyle/>
          <a:p>
            <a:r>
              <a:rPr lang="es-VE" sz="4800" b="1" dirty="0"/>
              <a:t>1. LA REALIDAD DEL PECADO</a:t>
            </a:r>
            <a:br>
              <a:rPr lang="es-VE" sz="4800" b="1" dirty="0"/>
            </a:br>
            <a:r>
              <a:rPr lang="es-VE" sz="2800" b="1" dirty="0"/>
              <a:t>1.2. </a:t>
            </a:r>
            <a:r>
              <a:rPr lang="es-VE" sz="2800" b="1" i="1" dirty="0"/>
              <a:t>Determinismo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VE" sz="3600" dirty="0"/>
              <a:t>Se trata de la teoría que afirma que el libre albedrío es un engaño y no realidad.</a:t>
            </a:r>
            <a:endParaRPr lang="es-VE" sz="3600" dirty="0" smtClean="0"/>
          </a:p>
          <a:p>
            <a:pPr marL="0" indent="0">
              <a:buNone/>
            </a:pPr>
            <a:endParaRPr lang="es-VE" sz="3600" dirty="0" smtClean="0"/>
          </a:p>
          <a:p>
            <a:pPr marL="0" indent="0">
              <a:buNone/>
            </a:pPr>
            <a:r>
              <a:rPr lang="es-VE" sz="3600" dirty="0"/>
              <a:t>S</a:t>
            </a:r>
            <a:r>
              <a:rPr lang="es-VE" sz="3600" dirty="0" smtClean="0"/>
              <a:t>ostiene </a:t>
            </a:r>
            <a:r>
              <a:rPr lang="es-VE" sz="3600" dirty="0"/>
              <a:t>que todo </a:t>
            </a:r>
            <a:r>
              <a:rPr lang="es-VE" sz="3600" dirty="0" smtClean="0"/>
              <a:t>acontecimiento, </a:t>
            </a:r>
            <a:r>
              <a:rPr lang="es-VE" sz="3600" dirty="0"/>
              <a:t>incluso el pensamiento y las acciones humanas, están </a:t>
            </a:r>
            <a:r>
              <a:rPr lang="es-VE" sz="3600" dirty="0" smtClean="0"/>
              <a:t>determinados </a:t>
            </a:r>
            <a:r>
              <a:rPr lang="es-VE" sz="3600" dirty="0"/>
              <a:t>por la irrompible cadena </a:t>
            </a:r>
            <a:r>
              <a:rPr lang="es-VE" sz="3600" dirty="0" smtClean="0"/>
              <a:t>causa-consecuencia. </a:t>
            </a:r>
            <a:r>
              <a:rPr lang="es-VE" sz="3600" i="1" dirty="0" smtClean="0"/>
              <a:t>Afirmando que </a:t>
            </a:r>
            <a:r>
              <a:rPr lang="es-VE" sz="3600" i="1" dirty="0"/>
              <a:t>e</a:t>
            </a:r>
            <a:r>
              <a:rPr lang="es-VE" sz="3600" i="1" dirty="0" smtClean="0"/>
              <a:t>l </a:t>
            </a:r>
            <a:r>
              <a:rPr lang="es-VE" sz="3600" i="1" dirty="0"/>
              <a:t>hombre es simplemente un esclavo de las circunstancias.</a:t>
            </a:r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/>
          </a:bodyPr>
          <a:lstStyle/>
          <a:p>
            <a:r>
              <a:rPr lang="es-VE" sz="4800" b="1" dirty="0"/>
              <a:t>1. LA REALIDAD DEL PECADO</a:t>
            </a:r>
            <a:br>
              <a:rPr lang="es-VE" sz="4800" b="1" dirty="0"/>
            </a:br>
            <a:r>
              <a:rPr lang="es-VE" sz="2800" b="1" dirty="0"/>
              <a:t>1.3. </a:t>
            </a:r>
            <a:r>
              <a:rPr lang="es-VE" sz="2800" b="1" i="1" dirty="0"/>
              <a:t>Hedonismo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3200" dirty="0"/>
              <a:t>La palabra hedonismo procede de una raíz etimológica griega que significa “placer</a:t>
            </a:r>
            <a:r>
              <a:rPr lang="es-VE" sz="3200" dirty="0" smtClean="0"/>
              <a:t>”.</a:t>
            </a:r>
          </a:p>
          <a:p>
            <a:pPr marL="0" indent="0">
              <a:buNone/>
            </a:pPr>
            <a:endParaRPr lang="es-VE" sz="3200" dirty="0"/>
          </a:p>
          <a:p>
            <a:pPr marL="0" indent="0">
              <a:buNone/>
            </a:pPr>
            <a:r>
              <a:rPr lang="es-VE" sz="3200" dirty="0" smtClean="0"/>
              <a:t>Se </a:t>
            </a:r>
            <a:r>
              <a:rPr lang="es-VE" sz="3200" dirty="0"/>
              <a:t>trata de una teoría que mantiene que el mayor bien de la vida es el disfrutar los placeres y evitar el dolor, de manera que lo primero que uno debe preguntarse es “¿me proporcionará placer?”, y no “¿es justo?”</a:t>
            </a:r>
            <a:endParaRPr lang="es-VE" sz="3600" i="1" dirty="0"/>
          </a:p>
        </p:txBody>
      </p:sp>
    </p:spTree>
    <p:extLst>
      <p:ext uri="{BB962C8B-B14F-4D97-AF65-F5344CB8AC3E}">
        <p14:creationId xmlns:p14="http://schemas.microsoft.com/office/powerpoint/2010/main" val="27909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/>
          </a:bodyPr>
          <a:lstStyle/>
          <a:p>
            <a:r>
              <a:rPr lang="es-VE" sz="4800" b="1" dirty="0"/>
              <a:t>1. LA REALIDAD DEL PECADO</a:t>
            </a:r>
            <a:br>
              <a:rPr lang="es-VE" sz="4800" b="1" dirty="0"/>
            </a:br>
            <a:r>
              <a:rPr lang="es-VE" sz="2800" b="1" dirty="0"/>
              <a:t>1.4. </a:t>
            </a:r>
            <a:r>
              <a:rPr lang="es-VE" sz="2800" b="1" i="1" dirty="0"/>
              <a:t>Ciencia Cristiana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VE" sz="3200" dirty="0"/>
              <a:t>La Ciencia Cristiana niega la </a:t>
            </a:r>
            <a:r>
              <a:rPr lang="es-VE" sz="3200" dirty="0" smtClean="0"/>
              <a:t>existencia del pecado.</a:t>
            </a:r>
          </a:p>
          <a:p>
            <a:pPr marL="0" indent="0">
              <a:buNone/>
            </a:pPr>
            <a:endParaRPr lang="es-VE" sz="3200" dirty="0"/>
          </a:p>
          <a:p>
            <a:pPr marL="0" indent="0">
              <a:buNone/>
            </a:pPr>
            <a:r>
              <a:rPr lang="es-VE" sz="3200" dirty="0" smtClean="0"/>
              <a:t>Afirma que la creación de Dios es buena, los males tales como la enfermedad , la muerte y el pecado, no pueden ser parte de la realidad fundamental. Mas bien, estos males son el resultado de vivir apartados de Dios.</a:t>
            </a:r>
          </a:p>
          <a:p>
            <a:pPr marL="0" indent="0">
              <a:buNone/>
            </a:pPr>
            <a:endParaRPr lang="es-VE" sz="3200" dirty="0"/>
          </a:p>
          <a:p>
            <a:pPr marL="0" indent="0">
              <a:buNone/>
            </a:pPr>
            <a:r>
              <a:rPr lang="es-VE" sz="3200" dirty="0" smtClean="0"/>
              <a:t>Esto difiere de la biblia, la cual enseña que el hombre nace con la herencia del pecado desde la caída de Adán, y que el pecado nos separa de Dios.</a:t>
            </a:r>
          </a:p>
        </p:txBody>
      </p:sp>
    </p:spTree>
    <p:extLst>
      <p:ext uri="{BB962C8B-B14F-4D97-AF65-F5344CB8AC3E}">
        <p14:creationId xmlns:p14="http://schemas.microsoft.com/office/powerpoint/2010/main" val="8836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/>
          </a:bodyPr>
          <a:lstStyle/>
          <a:p>
            <a:r>
              <a:rPr lang="es-VE" sz="4800" b="1" dirty="0"/>
              <a:t>1. LA REALIDAD DEL PECADO</a:t>
            </a:r>
            <a:br>
              <a:rPr lang="es-VE" sz="4800" b="1" dirty="0"/>
            </a:br>
            <a:r>
              <a:rPr lang="es-VE" sz="2800" b="1" dirty="0"/>
              <a:t>1.5. </a:t>
            </a:r>
            <a:r>
              <a:rPr lang="es-VE" sz="2800" b="1" i="1" dirty="0"/>
              <a:t>Evolución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La teoría de la evolución considera el pecado como la herencia de animalidad del </a:t>
            </a:r>
            <a:r>
              <a:rPr lang="es-VE" sz="2400" dirty="0" smtClean="0"/>
              <a:t>hombre primitivo. Por </a:t>
            </a:r>
            <a:r>
              <a:rPr lang="es-VE" sz="2400" dirty="0"/>
              <a:t>lo tanto, en vez de exhortar al pueblo en el sentido de descartar al viejo hombre o al viejo Adán, sus proponentes debieran aconsejar de descartar el viejo mono o el viejo tigre</a:t>
            </a:r>
            <a:r>
              <a:rPr lang="es-VE" sz="2400" dirty="0" smtClean="0"/>
              <a:t>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Como hemos visto, esta teoría de la evolución es </a:t>
            </a:r>
            <a:r>
              <a:rPr lang="es-VE" sz="2400" dirty="0" err="1" smtClean="0"/>
              <a:t>antibíblica</a:t>
            </a:r>
            <a:r>
              <a:rPr lang="es-VE" sz="2400" dirty="0" smtClean="0"/>
              <a:t>, los </a:t>
            </a:r>
            <a:r>
              <a:rPr lang="es-VE" sz="2400" dirty="0"/>
              <a:t>animales no pecan; viven de acuerdo con su naturaleza, y no experimentan conciencia de </a:t>
            </a:r>
            <a:r>
              <a:rPr lang="es-VE" sz="2400" dirty="0" smtClean="0"/>
              <a:t>culpabilidad.</a:t>
            </a:r>
          </a:p>
        </p:txBody>
      </p:sp>
    </p:spTree>
    <p:extLst>
      <p:ext uri="{BB962C8B-B14F-4D97-AF65-F5344CB8AC3E}">
        <p14:creationId xmlns:p14="http://schemas.microsoft.com/office/powerpoint/2010/main" val="9877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EL ORIGEN DEL PECADO</a:t>
            </a:r>
          </a:p>
        </p:txBody>
      </p:sp>
    </p:spTree>
    <p:extLst>
      <p:ext uri="{BB962C8B-B14F-4D97-AF65-F5344CB8AC3E}">
        <p14:creationId xmlns:p14="http://schemas.microsoft.com/office/powerpoint/2010/main" val="2450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3801</TotalTime>
  <Words>812</Words>
  <Application>Microsoft Office PowerPoint</Application>
  <PresentationFormat>Presentación en pantalla (16:10)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Office Theme</vt:lpstr>
      <vt:lpstr>Capítulo 6: Pecado</vt:lpstr>
      <vt:lpstr>Introducción</vt:lpstr>
      <vt:lpstr>1. LA REALIDAD DEL PECADO</vt:lpstr>
      <vt:lpstr>1. LA REALIDAD DEL PECADO 1.1. Ateísmo</vt:lpstr>
      <vt:lpstr>1. LA REALIDAD DEL PECADO 1.2. Determinismo</vt:lpstr>
      <vt:lpstr>1. LA REALIDAD DEL PECADO 1.3. Hedonismo</vt:lpstr>
      <vt:lpstr>1. LA REALIDAD DEL PECADO 1.4. Ciencia Cristiana</vt:lpstr>
      <vt:lpstr>1. LA REALIDAD DEL PECADO 1.5. Evolución</vt:lpstr>
      <vt:lpstr>2. EL ORIGEN DEL PECADO</vt:lpstr>
      <vt:lpstr>2. EL ORIGEN DEL PECADO Introducción</vt:lpstr>
      <vt:lpstr>2. EL ORIGEN DEL PECADO 2.1. La tentación 2.1.1. La posibilidad de la tentación</vt:lpstr>
      <vt:lpstr>2. EL ORIGEN DEL PECADO 2.1. La tentación 2.1.2. La fuente de la tentación</vt:lpstr>
      <vt:lpstr>2. EL ORIGEN DEL PECADO 2.1. La tentación 2.1.3. La sutileza de la tentación</vt:lpstr>
      <vt:lpstr>2. EL ORIGEN DEL PECADO 2.1. La tentación 2.2. Culpabilidad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</cp:lastModifiedBy>
  <cp:revision>222</cp:revision>
  <dcterms:created xsi:type="dcterms:W3CDTF">2021-02-17T16:23:53Z</dcterms:created>
  <dcterms:modified xsi:type="dcterms:W3CDTF">2021-05-01T04:53:05Z</dcterms:modified>
</cp:coreProperties>
</file>