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444"/>
    <a:srgbClr val="FFB2B2"/>
    <a:srgbClr val="9735FF"/>
    <a:srgbClr val="F59F4B"/>
    <a:srgbClr val="F2A002"/>
    <a:srgbClr val="EE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-821" y="-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  <a:t>08/10/2020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31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posición de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216"/>
            <a:ext cx="6858000" cy="1989484"/>
          </a:xfrm>
        </p:spPr>
        <p:txBody>
          <a:bodyPr anchor="b"/>
          <a:lstStyle>
            <a:lvl1pPr algn="ctr">
              <a:defRPr sz="50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423"/>
            <a:ext cx="6858000" cy="1379676"/>
          </a:xfrm>
        </p:spPr>
        <p:txBody>
          <a:bodyPr/>
          <a:lstStyle>
            <a:lvl1pPr marL="0" indent="0" algn="ctr">
              <a:buNone/>
              <a:defRPr sz="2005"/>
            </a:lvl1pPr>
            <a:lvl2pPr marL="381635" indent="0" algn="ctr">
              <a:buNone/>
              <a:defRPr sz="1670"/>
            </a:lvl2pPr>
            <a:lvl3pPr marL="763270" indent="0" algn="ctr">
              <a:buNone/>
              <a:defRPr sz="1500"/>
            </a:lvl3pPr>
            <a:lvl4pPr marL="1144905" indent="0" algn="ctr">
              <a:buNone/>
              <a:defRPr sz="1335"/>
            </a:lvl4pPr>
            <a:lvl5pPr marL="1526540" indent="0" algn="ctr">
              <a:buNone/>
              <a:defRPr sz="1335"/>
            </a:lvl5pPr>
            <a:lvl6pPr marL="1908175" indent="0" algn="ctr">
              <a:buNone/>
              <a:defRPr sz="1335"/>
            </a:lvl6pPr>
            <a:lvl7pPr marL="2289810" indent="0" algn="ctr">
              <a:buNone/>
              <a:defRPr sz="1335"/>
            </a:lvl7pPr>
            <a:lvl8pPr marL="2671445" indent="0" algn="ctr">
              <a:buNone/>
              <a:defRPr sz="1335"/>
            </a:lvl8pPr>
            <a:lvl9pPr marL="3053080" indent="0" algn="ctr">
              <a:buNone/>
              <a:defRPr sz="133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43"/>
            <a:ext cx="1971675" cy="48427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43"/>
            <a:ext cx="5800725" cy="48427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651"/>
            <a:ext cx="7886700" cy="2377062"/>
          </a:xfrm>
        </p:spPr>
        <p:txBody>
          <a:bodyPr anchor="b"/>
          <a:lstStyle>
            <a:lvl1pPr>
              <a:defRPr sz="501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202"/>
            <a:ext cx="7886700" cy="1250042"/>
          </a:xfrm>
        </p:spPr>
        <p:txBody>
          <a:bodyPr/>
          <a:lstStyle>
            <a:lvl1pPr marL="0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1pPr>
            <a:lvl2pPr marL="381635" indent="0">
              <a:buNone/>
              <a:defRPr sz="1670">
                <a:solidFill>
                  <a:schemeClr val="tx1">
                    <a:tint val="75000"/>
                  </a:schemeClr>
                </a:solidFill>
              </a:defRPr>
            </a:lvl2pPr>
            <a:lvl3pPr marL="7632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490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4pPr>
            <a:lvl5pPr marL="152654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5pPr>
            <a:lvl6pPr marL="190817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6pPr>
            <a:lvl7pPr marL="228981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7pPr>
            <a:lvl8pPr marL="2671445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8pPr>
            <a:lvl9pPr marL="305308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215"/>
            <a:ext cx="3886200" cy="3625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215"/>
            <a:ext cx="3886200" cy="3625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43"/>
            <a:ext cx="7886700" cy="1104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400841"/>
            <a:ext cx="3868340" cy="686531"/>
          </a:xfrm>
        </p:spPr>
        <p:txBody>
          <a:bodyPr anchor="b"/>
          <a:lstStyle>
            <a:lvl1pPr marL="0" indent="0">
              <a:buNone/>
              <a:defRPr sz="2005" b="1"/>
            </a:lvl1pPr>
            <a:lvl2pPr marL="381635" indent="0">
              <a:buNone/>
              <a:defRPr sz="1670" b="1"/>
            </a:lvl2pPr>
            <a:lvl3pPr marL="763270" indent="0">
              <a:buNone/>
              <a:defRPr sz="1500" b="1"/>
            </a:lvl3pPr>
            <a:lvl4pPr marL="1144905" indent="0">
              <a:buNone/>
              <a:defRPr sz="1335" b="1"/>
            </a:lvl4pPr>
            <a:lvl5pPr marL="1526540" indent="0">
              <a:buNone/>
              <a:defRPr sz="1335" b="1"/>
            </a:lvl5pPr>
            <a:lvl6pPr marL="1908175" indent="0">
              <a:buNone/>
              <a:defRPr sz="1335" b="1"/>
            </a:lvl6pPr>
            <a:lvl7pPr marL="2289810" indent="0">
              <a:buNone/>
              <a:defRPr sz="1335" b="1"/>
            </a:lvl7pPr>
            <a:lvl8pPr marL="2671445" indent="0">
              <a:buNone/>
              <a:defRPr sz="1335" b="1"/>
            </a:lvl8pPr>
            <a:lvl9pPr marL="3053080" indent="0">
              <a:buNone/>
              <a:defRPr sz="13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087372"/>
            <a:ext cx="3868340" cy="307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841"/>
            <a:ext cx="3887391" cy="686531"/>
          </a:xfrm>
        </p:spPr>
        <p:txBody>
          <a:bodyPr anchor="b"/>
          <a:lstStyle>
            <a:lvl1pPr marL="0" indent="0">
              <a:buNone/>
              <a:defRPr sz="2005" b="1"/>
            </a:lvl1pPr>
            <a:lvl2pPr marL="381635" indent="0">
              <a:buNone/>
              <a:defRPr sz="1670" b="1"/>
            </a:lvl2pPr>
            <a:lvl3pPr marL="763270" indent="0">
              <a:buNone/>
              <a:defRPr sz="1500" b="1"/>
            </a:lvl3pPr>
            <a:lvl4pPr marL="1144905" indent="0">
              <a:buNone/>
              <a:defRPr sz="1335" b="1"/>
            </a:lvl4pPr>
            <a:lvl5pPr marL="1526540" indent="0">
              <a:buNone/>
              <a:defRPr sz="1335" b="1"/>
            </a:lvl5pPr>
            <a:lvl6pPr marL="1908175" indent="0">
              <a:buNone/>
              <a:defRPr sz="1335" b="1"/>
            </a:lvl6pPr>
            <a:lvl7pPr marL="2289810" indent="0">
              <a:buNone/>
              <a:defRPr sz="1335" b="1"/>
            </a:lvl7pPr>
            <a:lvl8pPr marL="2671445" indent="0">
              <a:buNone/>
              <a:defRPr sz="1335" b="1"/>
            </a:lvl8pPr>
            <a:lvl9pPr marL="3053080" indent="0">
              <a:buNone/>
              <a:defRPr sz="133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372"/>
            <a:ext cx="3887391" cy="307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0965"/>
            <a:ext cx="2949178" cy="1333378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779"/>
            <a:ext cx="4629150" cy="4060982"/>
          </a:xfrm>
        </p:spPr>
        <p:txBody>
          <a:bodyPr/>
          <a:lstStyle>
            <a:lvl1pPr>
              <a:defRPr sz="2670"/>
            </a:lvl1pPr>
            <a:lvl2pPr>
              <a:defRPr sz="2335"/>
            </a:lvl2pPr>
            <a:lvl3pPr>
              <a:defRPr sz="2005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343"/>
            <a:ext cx="2949178" cy="3176032"/>
          </a:xfrm>
        </p:spPr>
        <p:txBody>
          <a:bodyPr/>
          <a:lstStyle>
            <a:lvl1pPr marL="0" indent="0">
              <a:buNone/>
              <a:defRPr sz="1335"/>
            </a:lvl1pPr>
            <a:lvl2pPr marL="381635" indent="0">
              <a:buNone/>
              <a:defRPr sz="1170"/>
            </a:lvl2pPr>
            <a:lvl3pPr marL="763270" indent="0">
              <a:buNone/>
              <a:defRPr sz="1000"/>
            </a:lvl3pPr>
            <a:lvl4pPr marL="1144905" indent="0">
              <a:buNone/>
              <a:defRPr sz="835"/>
            </a:lvl4pPr>
            <a:lvl5pPr marL="1526540" indent="0">
              <a:buNone/>
              <a:defRPr sz="835"/>
            </a:lvl5pPr>
            <a:lvl6pPr marL="1908175" indent="0">
              <a:buNone/>
              <a:defRPr sz="835"/>
            </a:lvl6pPr>
            <a:lvl7pPr marL="2289810" indent="0">
              <a:buNone/>
              <a:defRPr sz="835"/>
            </a:lvl7pPr>
            <a:lvl8pPr marL="2671445" indent="0">
              <a:buNone/>
              <a:defRPr sz="835"/>
            </a:lvl8pPr>
            <a:lvl9pPr marL="3053080" indent="0">
              <a:buNone/>
              <a:defRPr sz="8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0965"/>
            <a:ext cx="2949178" cy="1333378"/>
          </a:xfrm>
        </p:spPr>
        <p:txBody>
          <a:bodyPr anchor="b"/>
          <a:lstStyle>
            <a:lvl1pPr>
              <a:defRPr sz="267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822779"/>
            <a:ext cx="4629150" cy="4060982"/>
          </a:xfrm>
        </p:spPr>
        <p:txBody>
          <a:bodyPr/>
          <a:lstStyle>
            <a:lvl1pPr marL="0" indent="0">
              <a:buNone/>
              <a:defRPr sz="2670"/>
            </a:lvl1pPr>
            <a:lvl2pPr marL="381635" indent="0">
              <a:buNone/>
              <a:defRPr sz="2335"/>
            </a:lvl2pPr>
            <a:lvl3pPr marL="763270" indent="0">
              <a:buNone/>
              <a:defRPr sz="2005"/>
            </a:lvl3pPr>
            <a:lvl4pPr marL="1144905" indent="0">
              <a:buNone/>
              <a:defRPr sz="1670"/>
            </a:lvl4pPr>
            <a:lvl5pPr marL="1526540" indent="0">
              <a:buNone/>
              <a:defRPr sz="1670"/>
            </a:lvl5pPr>
            <a:lvl6pPr marL="1908175" indent="0">
              <a:buNone/>
              <a:defRPr sz="1670"/>
            </a:lvl6pPr>
            <a:lvl7pPr marL="2289810" indent="0">
              <a:buNone/>
              <a:defRPr sz="1670"/>
            </a:lvl7pPr>
            <a:lvl8pPr marL="2671445" indent="0">
              <a:buNone/>
              <a:defRPr sz="1670"/>
            </a:lvl8pPr>
            <a:lvl9pPr marL="3053080" indent="0">
              <a:buNone/>
              <a:defRPr sz="167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343"/>
            <a:ext cx="2949178" cy="3176032"/>
          </a:xfrm>
        </p:spPr>
        <p:txBody>
          <a:bodyPr/>
          <a:lstStyle>
            <a:lvl1pPr marL="0" indent="0">
              <a:buNone/>
              <a:defRPr sz="1335"/>
            </a:lvl1pPr>
            <a:lvl2pPr marL="381635" indent="0">
              <a:buNone/>
              <a:defRPr sz="1170"/>
            </a:lvl2pPr>
            <a:lvl3pPr marL="763270" indent="0">
              <a:buNone/>
              <a:defRPr sz="1000"/>
            </a:lvl3pPr>
            <a:lvl4pPr marL="1144905" indent="0">
              <a:buNone/>
              <a:defRPr sz="835"/>
            </a:lvl4pPr>
            <a:lvl5pPr marL="1526540" indent="0">
              <a:buNone/>
              <a:defRPr sz="835"/>
            </a:lvl5pPr>
            <a:lvl6pPr marL="1908175" indent="0">
              <a:buNone/>
              <a:defRPr sz="835"/>
            </a:lvl6pPr>
            <a:lvl7pPr marL="2289810" indent="0">
              <a:buNone/>
              <a:defRPr sz="835"/>
            </a:lvl7pPr>
            <a:lvl8pPr marL="2671445" indent="0">
              <a:buNone/>
              <a:defRPr sz="835"/>
            </a:lvl8pPr>
            <a:lvl9pPr marL="3053080" indent="0">
              <a:buNone/>
              <a:defRPr sz="83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43"/>
            <a:ext cx="7886700" cy="1104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215"/>
            <a:ext cx="7886700" cy="362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473"/>
            <a:ext cx="2057400" cy="304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473"/>
            <a:ext cx="3086100" cy="304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473"/>
            <a:ext cx="2057400" cy="3042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63270" rtl="0" eaLnBrk="1" latinLnBrk="0" hangingPunct="1">
        <a:lnSpc>
          <a:spcPct val="90000"/>
        </a:lnSpc>
        <a:spcBef>
          <a:spcPct val="0"/>
        </a:spcBef>
        <a:buNone/>
        <a:defRPr sz="3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0500" indent="-190500" algn="l" defTabSz="763270" rtl="0" eaLnBrk="1" latinLnBrk="0" hangingPunct="1">
        <a:lnSpc>
          <a:spcPct val="90000"/>
        </a:lnSpc>
        <a:spcBef>
          <a:spcPct val="16700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72135" indent="-190500" algn="l" defTabSz="763270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2pPr>
      <a:lvl3pPr marL="953770" indent="-190500" algn="l" defTabSz="763270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670" kern="1200">
          <a:solidFill>
            <a:schemeClr val="tx1"/>
          </a:solidFill>
          <a:latin typeface="+mn-lt"/>
          <a:ea typeface="+mn-ea"/>
          <a:cs typeface="+mn-cs"/>
        </a:defRPr>
      </a:lvl3pPr>
      <a:lvl4pPr marL="1335405" indent="-190500" algn="l" defTabSz="763270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7040" indent="-190500" algn="l" defTabSz="763270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98675" indent="-190500" algn="l" defTabSz="763270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80310" indent="-190500" algn="l" defTabSz="763270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61945" indent="-190500" algn="l" defTabSz="763270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43580" indent="-190500" algn="l" defTabSz="763270" rtl="0" eaLnBrk="1" latinLnBrk="0" hangingPunct="1">
        <a:lnSpc>
          <a:spcPct val="90000"/>
        </a:lnSpc>
        <a:spcBef>
          <a:spcPct val="84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32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32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3270" algn="l" defTabSz="7632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905" algn="l" defTabSz="7632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6540" algn="l" defTabSz="7632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8175" algn="l" defTabSz="7632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9810" algn="l" defTabSz="7632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71445" algn="l" defTabSz="7632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3080" algn="l" defTabSz="7632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55" y="2305019"/>
            <a:ext cx="9103360" cy="1104329"/>
          </a:xfrm>
        </p:spPr>
        <p:txBody>
          <a:bodyPr>
            <a:noAutofit/>
          </a:bodyPr>
          <a:lstStyle/>
          <a:p>
            <a:pPr algn="ctr"/>
            <a:r>
              <a:rPr lang="es-VE" altLang="es-MX" sz="15500" dirty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Pentateuco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148749"/>
            <a:ext cx="9003030" cy="9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VE" sz="8000" dirty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</a:rPr>
              <a:t>Números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71120" y="1111056"/>
            <a:ext cx="91046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El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título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hebreo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este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libro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es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"En el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desierto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", y define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bastante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mejor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el de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Números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, el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contenido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mismo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. Al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traducirlo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al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griego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se le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puso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el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nombre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Números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porque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en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él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se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expone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el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censo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Dios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mandó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hacer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a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Moisés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todos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los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israelitas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y de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sus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tribus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o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familias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. Las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historias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nos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cuenta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este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libro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pertenecen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a parte de la estancia de los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israelitas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en el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desierto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experiencia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fundamental de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este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pueblo en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su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relación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con Dios.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251675"/>
            <a:ext cx="9003030" cy="75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es-VE" sz="720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Esquema de contenido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71120" y="1006069"/>
            <a:ext cx="9104630" cy="479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6000" dirty="0">
                <a:latin typeface="Londrina Solid" panose="02000506000000020003" charset="0"/>
                <a:cs typeface="Londrina Solid" panose="02000506000000020003" charset="0"/>
              </a:rPr>
              <a:t>La </a:t>
            </a:r>
            <a:r>
              <a:rPr sz="6000" dirty="0" err="1">
                <a:latin typeface="Londrina Solid" panose="02000506000000020003" charset="0"/>
                <a:cs typeface="Londrina Solid" panose="02000506000000020003" charset="0"/>
              </a:rPr>
              <a:t>permanencia</a:t>
            </a:r>
            <a:r>
              <a:rPr sz="6000" dirty="0">
                <a:latin typeface="Londrina Solid" panose="02000506000000020003" charset="0"/>
                <a:cs typeface="Londrina Solid" panose="02000506000000020003" charset="0"/>
              </a:rPr>
              <a:t> en el </a:t>
            </a:r>
            <a:r>
              <a:rPr sz="6000" dirty="0" err="1">
                <a:latin typeface="Londrina Solid" panose="02000506000000020003" charset="0"/>
                <a:cs typeface="Londrina Solid" panose="02000506000000020003" charset="0"/>
              </a:rPr>
              <a:t>Sinaí</a:t>
            </a:r>
            <a:r>
              <a:rPr sz="6000" dirty="0">
                <a:latin typeface="Londrina Solid" panose="02000506000000020003" charset="0"/>
                <a:cs typeface="Londrina Solid" panose="02000506000000020003" charset="0"/>
              </a:rPr>
              <a:t> (1.1—10.10)</a:t>
            </a:r>
          </a:p>
          <a:p>
            <a:pPr marL="1143000" indent="-11430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6000" dirty="0">
                <a:latin typeface="Londrina Solid" panose="02000506000000020003" charset="0"/>
                <a:cs typeface="Londrina Solid" panose="02000506000000020003" charset="0"/>
              </a:rPr>
              <a:t>La </a:t>
            </a:r>
            <a:r>
              <a:rPr sz="6000" dirty="0" err="1">
                <a:latin typeface="Londrina Solid" panose="02000506000000020003" charset="0"/>
                <a:cs typeface="Londrina Solid" panose="02000506000000020003" charset="0"/>
              </a:rPr>
              <a:t>larga</a:t>
            </a:r>
            <a:r>
              <a:rPr sz="6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6000" dirty="0" err="1">
                <a:latin typeface="Londrina Solid" panose="02000506000000020003" charset="0"/>
                <a:cs typeface="Londrina Solid" panose="02000506000000020003" charset="0"/>
              </a:rPr>
              <a:t>marcha</a:t>
            </a:r>
            <a:r>
              <a:rPr sz="6000" dirty="0">
                <a:latin typeface="Londrina Solid" panose="02000506000000020003" charset="0"/>
                <a:cs typeface="Londrina Solid" panose="02000506000000020003" charset="0"/>
              </a:rPr>
              <a:t> hasta Moab (10.11—21.35)</a:t>
            </a:r>
          </a:p>
          <a:p>
            <a:pPr marL="1143000" indent="-11430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6000" dirty="0">
                <a:latin typeface="Londrina Solid" panose="02000506000000020003" charset="0"/>
                <a:cs typeface="Londrina Solid" panose="02000506000000020003" charset="0"/>
              </a:rPr>
              <a:t>En </a:t>
            </a:r>
            <a:r>
              <a:rPr sz="6000" dirty="0" err="1">
                <a:latin typeface="Londrina Solid" panose="02000506000000020003" charset="0"/>
                <a:cs typeface="Londrina Solid" panose="02000506000000020003" charset="0"/>
              </a:rPr>
              <a:t>las</a:t>
            </a:r>
            <a:r>
              <a:rPr sz="6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6000" dirty="0" err="1">
                <a:latin typeface="Londrina Solid" panose="02000506000000020003" charset="0"/>
                <a:cs typeface="Londrina Solid" panose="02000506000000020003" charset="0"/>
              </a:rPr>
              <a:t>llanuras</a:t>
            </a:r>
            <a:r>
              <a:rPr sz="6000" dirty="0">
                <a:latin typeface="Londrina Solid" panose="02000506000000020003" charset="0"/>
                <a:cs typeface="Londrina Solid" panose="02000506000000020003" charset="0"/>
              </a:rPr>
              <a:t> de Moab (22.1—36.13)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353151"/>
            <a:ext cx="9003030" cy="95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VE" sz="8000" dirty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</a:rPr>
              <a:t>Deuteronomio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188929" y="1549784"/>
            <a:ext cx="8739916" cy="3961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</a:pP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El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libro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Deuteronomio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narra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las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palabras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Moisés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dirigió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a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su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pueblo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cuando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llegaron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a los Llanos de Moab, a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las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puertas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de la Tierra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Prometida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, y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apunto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pasar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el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río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Jordán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.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Presintiendo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cercanos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los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días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su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muerte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Moisés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quiso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dar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al Pueblo,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sus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últimas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800" dirty="0" err="1">
                <a:latin typeface="Londrina Solid" panose="02000506000000020003" charset="0"/>
                <a:cs typeface="Londrina Solid" panose="02000506000000020003" charset="0"/>
              </a:rPr>
              <a:t>instrucciones</a:t>
            </a:r>
            <a:r>
              <a:rPr sz="4800" dirty="0">
                <a:latin typeface="Londrina Solid" panose="02000506000000020003" charset="0"/>
                <a:cs typeface="Londrina Solid" panose="02000506000000020003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445319"/>
            <a:ext cx="9003030" cy="75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es-VE" sz="7200" dirty="0" err="1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Esquema</a:t>
            </a:r>
            <a:r>
              <a:rPr lang="en-US" altLang="es-VE" sz="7200" dirty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 de </a:t>
            </a:r>
            <a:r>
              <a:rPr lang="en-US" altLang="es-VE" sz="7200" dirty="0" err="1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contenido</a:t>
            </a:r>
            <a:endParaRPr lang="en-US" altLang="es-VE" sz="7200" dirty="0">
              <a:solidFill>
                <a:srgbClr val="FE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00506000000020003" charset="0"/>
              <a:cs typeface="Londrina Solid" panose="02000506000000020003" charset="0"/>
              <a:sym typeface="+mn-ea"/>
            </a:endParaRPr>
          </a:p>
        </p:txBody>
      </p:sp>
      <p:sp>
        <p:nvSpPr>
          <p:cNvPr id="5" name="Cuadro de texto 4"/>
          <p:cNvSpPr txBox="1"/>
          <p:nvPr/>
        </p:nvSpPr>
        <p:spPr>
          <a:xfrm>
            <a:off x="215153" y="1416673"/>
            <a:ext cx="8724452" cy="4177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1. Primer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discurso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Moisés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(1.1—4.49)</a:t>
            </a:r>
          </a:p>
          <a:p>
            <a:pPr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2. Segundo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discurso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Moisés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(5.1—11.32)</a:t>
            </a:r>
          </a:p>
          <a:p>
            <a:pPr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3. El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código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deuteronómico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(12.1—26.19)</a:t>
            </a:r>
          </a:p>
          <a:p>
            <a:pPr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4.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Bendiciones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y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maldiciones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(27.1—28.68)</a:t>
            </a:r>
          </a:p>
          <a:p>
            <a:pPr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5. El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pacto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de Dios con Israel (29.1—30.20)</a:t>
            </a:r>
          </a:p>
          <a:p>
            <a:pPr indent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6.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Últimas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disposiciones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.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Muerte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Moisés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(31.1—34.12)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/>
          <p:nvPr>
            <p:extLst>
              <p:ext uri="{D42A27DB-BD31-4B8C-83A1-F6EECF244321}">
                <p14:modId xmlns:p14="http://schemas.microsoft.com/office/powerpoint/2010/main" val="3461608043"/>
              </p:ext>
            </p:extLst>
          </p:nvPr>
        </p:nvGraphicFramePr>
        <p:xfrm>
          <a:off x="-317" y="10039"/>
          <a:ext cx="9144000" cy="5697881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813983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G</a:t>
                      </a:r>
                      <a:r>
                        <a:rPr lang="es-VE" altLang="en-US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é</a:t>
                      </a:r>
                      <a:r>
                        <a:rPr lang="en-US" altLang="es-MX" sz="2700" dirty="0" err="1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nesis</a:t>
                      </a:r>
                      <a:endParaRPr lang="en-US" altLang="es-MX" sz="2700" dirty="0">
                        <a:solidFill>
                          <a:schemeClr val="tx1"/>
                        </a:solidFill>
                        <a:latin typeface="Londrina Solid" panose="02000506000000020003" charset="0"/>
                        <a:cs typeface="Londrina Solid" panose="02000506000000020003" charset="0"/>
                      </a:endParaRPr>
                    </a:p>
                  </a:txBody>
                  <a:tcPr marT="45644" marB="45644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É</a:t>
                      </a:r>
                      <a:r>
                        <a:rPr lang="en-US" altLang="es-MX" sz="2700" dirty="0" err="1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xodo</a:t>
                      </a:r>
                      <a:endParaRPr lang="en-US" altLang="es-MX" sz="2700" dirty="0">
                        <a:solidFill>
                          <a:schemeClr val="tx1"/>
                        </a:solidFill>
                        <a:latin typeface="Londrina Solid" panose="02000506000000020003" charset="0"/>
                        <a:cs typeface="Londrina Solid" panose="02000506000000020003" charset="0"/>
                      </a:endParaRP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Lev</a:t>
                      </a:r>
                      <a:r>
                        <a:rPr lang="es-VE" altLang="en-US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í</a:t>
                      </a:r>
                      <a:r>
                        <a:rPr lang="en-US" altLang="es-MX" sz="2700" dirty="0" err="1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tico</a:t>
                      </a:r>
                      <a:endParaRPr lang="en-US" altLang="es-MX" sz="2700" dirty="0">
                        <a:solidFill>
                          <a:schemeClr val="tx1"/>
                        </a:solidFill>
                        <a:latin typeface="Londrina Solid" panose="02000506000000020003" charset="0"/>
                        <a:cs typeface="Londrina Solid" panose="02000506000000020003" charset="0"/>
                      </a:endParaRP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N</a:t>
                      </a:r>
                      <a:r>
                        <a:rPr lang="es-VE" altLang="en-US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ú</a:t>
                      </a:r>
                      <a:r>
                        <a:rPr lang="en-US" altLang="es-MX" sz="2700" dirty="0" err="1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meros</a:t>
                      </a:r>
                      <a:endParaRPr lang="en-US" altLang="es-MX" sz="2700" dirty="0">
                        <a:solidFill>
                          <a:schemeClr val="tx1"/>
                        </a:solidFill>
                        <a:latin typeface="Londrina Solid" panose="02000506000000020003" charset="0"/>
                        <a:cs typeface="Londrina Solid" panose="02000506000000020003" charset="0"/>
                      </a:endParaRP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1800" dirty="0" err="1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Deuteronomio</a:t>
                      </a:r>
                      <a:endParaRPr lang="en-US" altLang="es-MX" sz="1800" dirty="0">
                        <a:solidFill>
                          <a:schemeClr val="tx1"/>
                        </a:solidFill>
                        <a:latin typeface="Londrina Solid" panose="02000506000000020003" charset="0"/>
                        <a:cs typeface="Londrina Solid" panose="02000506000000020003" charset="0"/>
                      </a:endParaRP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Josu</a:t>
                      </a: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é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13983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700" dirty="0" err="1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Jueces</a:t>
                      </a:r>
                      <a:endParaRPr lang="en-US" altLang="es-MX" sz="2700" dirty="0">
                        <a:solidFill>
                          <a:schemeClr val="tx1"/>
                        </a:solidFill>
                        <a:latin typeface="Londrina Solid" panose="02000506000000020003" charset="0"/>
                        <a:cs typeface="Londrina Solid" panose="02000506000000020003" charset="0"/>
                      </a:endParaRPr>
                    </a:p>
                  </a:txBody>
                  <a:tcPr marT="45644" marB="45644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Rut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1 Samuel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2 Samuel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1 </a:t>
                      </a:r>
                      <a:r>
                        <a:rPr 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Reyes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2 Reyes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813983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500" dirty="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1 Cr</a:t>
                      </a:r>
                      <a:r>
                        <a:rPr lang="es-VE" altLang="es-MX" sz="2500" dirty="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ó</a:t>
                      </a:r>
                      <a:r>
                        <a:rPr lang="en-US" altLang="es-MX" sz="2500" dirty="0" err="1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nicas</a:t>
                      </a:r>
                      <a:endParaRPr lang="en-US" altLang="es-MX" sz="2500" dirty="0">
                        <a:solidFill>
                          <a:schemeClr val="tx1"/>
                        </a:solidFill>
                        <a:uFillTx/>
                        <a:latin typeface="Londrina Solid" panose="02000506000000020003" charset="0"/>
                        <a:cs typeface="Londrina Solid" panose="02000506000000020003" charset="0"/>
                        <a:sym typeface="+mn-ea"/>
                      </a:endParaRPr>
                    </a:p>
                  </a:txBody>
                  <a:tcPr marT="45644" marB="45644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es-MX" sz="2500" dirty="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2 Cr</a:t>
                      </a:r>
                      <a:r>
                        <a:rPr lang="es-VE" altLang="en-US" sz="2500" dirty="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ó</a:t>
                      </a:r>
                      <a:r>
                        <a:rPr lang="en-US" altLang="es-MX" sz="2500" dirty="0" err="1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nicas</a:t>
                      </a:r>
                      <a:endParaRPr lang="en-US" altLang="es-MX" sz="2500" dirty="0">
                        <a:solidFill>
                          <a:schemeClr val="tx1"/>
                        </a:solidFill>
                        <a:uFillTx/>
                        <a:latin typeface="Londrina Solid" panose="02000506000000020003" charset="0"/>
                        <a:cs typeface="Londrina Solid" panose="02000506000000020003" charset="0"/>
                        <a:sym typeface="+mn-ea"/>
                      </a:endParaRP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Esdras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Nehemías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Ester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Job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813983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500" dirty="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Salmos</a:t>
                      </a:r>
                    </a:p>
                  </a:txBody>
                  <a:tcPr marT="45644" marB="45644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50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Proverbios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0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Eclesiastés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Cantares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Isaías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Jeremías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13983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1600" dirty="0" err="1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Lamentaciónes</a:t>
                      </a:r>
                      <a:endParaRPr lang="es-VE" altLang="en-US" sz="1600" dirty="0">
                        <a:solidFill>
                          <a:schemeClr val="tx1"/>
                        </a:solidFill>
                        <a:uFillTx/>
                        <a:latin typeface="Londrina Solid" panose="02000506000000020003" charset="0"/>
                        <a:cs typeface="Londrina Solid" panose="02000506000000020003" charset="0"/>
                        <a:sym typeface="+mn-ea"/>
                      </a:endParaRPr>
                    </a:p>
                  </a:txBody>
                  <a:tcPr marT="45644" marB="45644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Ezequiel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Daniel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Oseas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Joel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Amós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5FF"/>
                    </a:solidFill>
                  </a:tcPr>
                </a:tc>
              </a:tr>
              <a:tr h="813983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 dirty="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Abdías</a:t>
                      </a:r>
                    </a:p>
                  </a:txBody>
                  <a:tcPr marT="45644" marB="45644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Jonás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Miqueas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Nahúm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Habacuc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 dirty="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Sofonías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35FF"/>
                    </a:solidFill>
                  </a:tcPr>
                </a:tc>
              </a:tr>
              <a:tr h="813983"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Hageo</a:t>
                      </a:r>
                    </a:p>
                  </a:txBody>
                  <a:tcPr marT="45644" marB="45644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uFillTx/>
                          <a:latin typeface="Londrina Solid" panose="02000506000000020003" charset="0"/>
                          <a:cs typeface="Londrina Solid" panose="02000506000000020003" charset="0"/>
                          <a:sym typeface="+mn-ea"/>
                        </a:rPr>
                        <a:t>Zacarías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70000"/>
                        </a:lnSpc>
                        <a:buNone/>
                      </a:pPr>
                      <a:r>
                        <a:rPr lang="es-VE" altLang="en-US" sz="2700">
                          <a:solidFill>
                            <a:schemeClr val="tx1"/>
                          </a:solidFill>
                          <a:latin typeface="Londrina Solid" panose="02000506000000020003" charset="0"/>
                          <a:cs typeface="Londrina Solid" panose="02000506000000020003" charset="0"/>
                        </a:rPr>
                        <a:t>Malaquías</a:t>
                      </a: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735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endParaRPr lang="es-VE" altLang="en-US" sz="2700" dirty="0">
                        <a:solidFill>
                          <a:schemeClr val="tx1"/>
                        </a:solidFill>
                        <a:latin typeface="Londrina Solid" panose="02000506000000020003" charset="0"/>
                        <a:cs typeface="Londrina Solid" panose="02000506000000020003" charset="0"/>
                        <a:sym typeface="+mn-ea"/>
                      </a:endParaRP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endParaRPr lang="es-VE" altLang="en-US" sz="2700" dirty="0">
                        <a:solidFill>
                          <a:schemeClr val="tx1"/>
                        </a:solidFill>
                        <a:latin typeface="Londrina Solid" panose="02000506000000020003" charset="0"/>
                        <a:cs typeface="Londrina Solid" panose="02000506000000020003" charset="0"/>
                      </a:endParaRP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endParaRPr lang="es-VE" altLang="en-US" sz="2700" dirty="0">
                        <a:solidFill>
                          <a:schemeClr val="tx1"/>
                        </a:solidFill>
                        <a:latin typeface="Londrina Solid" panose="02000506000000020003" charset="0"/>
                        <a:cs typeface="Londrina Solid" panose="02000506000000020003" charset="0"/>
                        <a:sym typeface="+mn-ea"/>
                      </a:endParaRPr>
                    </a:p>
                  </a:txBody>
                  <a:tcPr marT="45644" marB="45644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169110"/>
            <a:ext cx="9003030" cy="1327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VE" altLang="es-MX" sz="11500" dirty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</a:rPr>
              <a:t>Pentateuco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71120" y="1334451"/>
            <a:ext cx="9104630" cy="4413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MX" altLang="en-US" sz="4400" dirty="0">
                <a:latin typeface="Londrina Solid" panose="02000506000000020003" charset="0"/>
                <a:cs typeface="Londrina Solid" panose="02000506000000020003" charset="0"/>
              </a:rPr>
              <a:t>El Pentateuco o la "Torá" (en hebreo) es el conjunto de los cinco primeros libros de la Biblia, que son: Génesis, Éxodo, Levítico, Números y Deuteronomio. La palabra hebrea "Torá" significa enseñanza, instrucción o Ley, de manera que en sus cinco libros se recogen las enseñanzas de Dios al Pueblo de Israel.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222900"/>
            <a:ext cx="9003030" cy="137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VE" altLang="es-VE" sz="11500" dirty="0" smtClean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</a:rPr>
              <a:t>Génesis</a:t>
            </a:r>
            <a:endParaRPr lang="es-VE" altLang="es-VE" sz="11500" dirty="0">
              <a:solidFill>
                <a:srgbClr val="FE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00506000000020003" charset="0"/>
              <a:cs typeface="Londrina Solid" panose="02000506000000020003" charset="0"/>
            </a:endParaRPr>
          </a:p>
        </p:txBody>
      </p:sp>
      <p:sp>
        <p:nvSpPr>
          <p:cNvPr id="5" name="Cuadro de texto 4"/>
          <p:cNvSpPr txBox="1"/>
          <p:nvPr/>
        </p:nvSpPr>
        <p:spPr>
          <a:xfrm>
            <a:off x="71120" y="1465855"/>
            <a:ext cx="91046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Las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primeras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páginas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de la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Biblia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comienzan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con el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Libro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Génesis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en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griego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significa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orígenes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; en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él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se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narra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la </a:t>
            </a:r>
            <a:r>
              <a:rPr lang="es-VE" sz="3200" dirty="0" smtClean="0">
                <a:latin typeface="Londrina Solid" panose="02000506000000020003" charset="0"/>
                <a:cs typeface="Londrina Solid" panose="02000506000000020003" charset="0"/>
              </a:rPr>
              <a:t>creación</a:t>
            </a:r>
            <a:r>
              <a:rPr sz="3200" dirty="0" smtClean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del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Universo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.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Génesis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es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la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traducción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de la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palabra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hebrea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"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Bereshit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"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significa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"en el </a:t>
            </a:r>
            <a:r>
              <a:rPr lang="es-VE" sz="3200" dirty="0" smtClean="0">
                <a:latin typeface="Londrina Solid" panose="02000506000000020003" charset="0"/>
                <a:cs typeface="Londrina Solid" panose="02000506000000020003" charset="0"/>
              </a:rPr>
              <a:t>principio</a:t>
            </a:r>
            <a:r>
              <a:rPr sz="3200" dirty="0" smtClean="0">
                <a:latin typeface="Londrina Solid" panose="02000506000000020003" charset="0"/>
                <a:cs typeface="Londrina Solid" panose="02000506000000020003" charset="0"/>
              </a:rPr>
              <a:t>" 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y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es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la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palabra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con la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empieza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el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Libro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más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leído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mundo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. Este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libro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narra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como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dice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su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nombre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, los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orígenes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o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principios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mundo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, y el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comienzo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de un Pueblo: El Pueblo de Israel. En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él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aparecen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personajes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muy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importantes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en la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historia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este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Pueblo,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como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son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Abrahán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, Isaac y Jacob,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forman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el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grupo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llamamos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 Los </a:t>
            </a:r>
            <a:r>
              <a:rPr sz="3200" dirty="0" err="1">
                <a:latin typeface="Londrina Solid" panose="02000506000000020003" charset="0"/>
                <a:cs typeface="Londrina Solid" panose="02000506000000020003" charset="0"/>
              </a:rPr>
              <a:t>Patriarcas</a:t>
            </a:r>
            <a:r>
              <a:rPr sz="3200" dirty="0">
                <a:latin typeface="Londrina Solid" panose="02000506000000020003" charset="0"/>
                <a:cs typeface="Londrina Solid" panose="02000506000000020003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671237"/>
            <a:ext cx="9003030" cy="813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s-VE" altLang="es-VE" sz="7200" dirty="0" smtClean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Esquema</a:t>
            </a:r>
            <a:r>
              <a:rPr lang="en-US" altLang="es-VE" sz="7200" dirty="0" smtClean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 </a:t>
            </a:r>
            <a:r>
              <a:rPr lang="en-US" altLang="es-VE" sz="7200" dirty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de </a:t>
            </a:r>
            <a:r>
              <a:rPr lang="es-VE" altLang="es-VE" sz="7200" dirty="0" smtClean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contenido</a:t>
            </a:r>
            <a:endParaRPr lang="es-VE" altLang="es-VE" sz="7200" dirty="0">
              <a:solidFill>
                <a:srgbClr val="FE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00506000000020003" charset="0"/>
              <a:cs typeface="Londrina Solid" panose="02000506000000020003" charset="0"/>
              <a:sym typeface="+mn-ea"/>
            </a:endParaRPr>
          </a:p>
        </p:txBody>
      </p:sp>
      <p:sp>
        <p:nvSpPr>
          <p:cNvPr id="5" name="Cuadro de texto 4"/>
          <p:cNvSpPr txBox="1"/>
          <p:nvPr/>
        </p:nvSpPr>
        <p:spPr>
          <a:xfrm>
            <a:off x="71120" y="1814720"/>
            <a:ext cx="9104630" cy="3593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VE" sz="4000" dirty="0" smtClean="0">
                <a:latin typeface="Londrina Solid" panose="02000506000000020003" charset="0"/>
                <a:cs typeface="Londrina Solid" panose="02000506000000020003" charset="0"/>
              </a:rPr>
              <a:t>Historia</a:t>
            </a:r>
            <a:r>
              <a:rPr sz="4000" dirty="0" smtClean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de los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orígenes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(1.1—11.32)</a:t>
            </a:r>
          </a:p>
          <a:p>
            <a:pPr marL="742950" indent="-7429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VE" sz="4000" dirty="0" smtClean="0">
                <a:latin typeface="Londrina Solid" panose="02000506000000020003" charset="0"/>
                <a:cs typeface="Londrina Solid" panose="02000506000000020003" charset="0"/>
              </a:rPr>
              <a:t>Historia</a:t>
            </a:r>
            <a:r>
              <a:rPr sz="4000" dirty="0" smtClean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de los </a:t>
            </a:r>
            <a:r>
              <a:rPr sz="4000" dirty="0" err="1">
                <a:latin typeface="Londrina Solid" panose="02000506000000020003" charset="0"/>
                <a:cs typeface="Londrina Solid" panose="02000506000000020003" charset="0"/>
              </a:rPr>
              <a:t>patriarcas</a:t>
            </a: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 (12.1—50.26)</a:t>
            </a:r>
          </a:p>
          <a:p>
            <a:pPr marL="1200150" lvl="1" indent="-7429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Abraham (12.1—25.34)</a:t>
            </a:r>
          </a:p>
          <a:p>
            <a:pPr marL="1200150" lvl="1" indent="-7429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Isaac (26.1-35)</a:t>
            </a:r>
          </a:p>
          <a:p>
            <a:pPr marL="1200150" lvl="1" indent="-7429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Jacob (27.1—36.43)</a:t>
            </a:r>
          </a:p>
          <a:p>
            <a:pPr marL="1200150" lvl="1" indent="-74295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sz="4000" dirty="0">
                <a:latin typeface="Londrina Solid" panose="02000506000000020003" charset="0"/>
                <a:cs typeface="Londrina Solid" panose="02000506000000020003" charset="0"/>
              </a:rPr>
              <a:t>José (37.1—50.26)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459576"/>
            <a:ext cx="9003030" cy="1327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VE" altLang="en-US" sz="11500" dirty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</a:rPr>
              <a:t>Éxodo</a:t>
            </a:r>
            <a:endParaRPr lang="en-US" altLang="es-VE" sz="11500" dirty="0">
              <a:solidFill>
                <a:srgbClr val="FE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00506000000020003" charset="0"/>
              <a:cs typeface="Londrina Solid" panose="02000506000000020003" charset="0"/>
            </a:endParaRPr>
          </a:p>
        </p:txBody>
      </p:sp>
      <p:sp>
        <p:nvSpPr>
          <p:cNvPr id="5" name="Cuadro de texto 4"/>
          <p:cNvSpPr txBox="1"/>
          <p:nvPr/>
        </p:nvSpPr>
        <p:spPr>
          <a:xfrm>
            <a:off x="71120" y="1788594"/>
            <a:ext cx="9104630" cy="3943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El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Libro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Éxodo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es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la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historia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de la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salida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y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liberación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del Pueblo de Israel de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su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esclavitud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en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Egipto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su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marcha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por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el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desierto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y la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Alianza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de Dios con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su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Pueblo en el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monte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Sinaí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. El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personaje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más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importante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esta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historia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es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Moisés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nombre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según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la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tradición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significa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"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salvado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las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aguas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".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Moisés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será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el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mediador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entre Dios y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su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Pueblo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seguirá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fielmente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el plan de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salvación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y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liberación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3700" dirty="0" err="1">
                <a:latin typeface="Londrina Solid" panose="02000506000000020003" charset="0"/>
                <a:cs typeface="Londrina Solid" panose="02000506000000020003" charset="0"/>
              </a:rPr>
              <a:t>Señor</a:t>
            </a:r>
            <a:r>
              <a:rPr sz="3700" dirty="0">
                <a:latin typeface="Londrina Solid" panose="02000506000000020003" charset="0"/>
                <a:cs typeface="Londrina Solid" panose="02000506000000020003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251675"/>
            <a:ext cx="9003030" cy="75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es-VE" sz="720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Esquema de contenido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71120" y="1006069"/>
            <a:ext cx="9104630" cy="465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1. Israel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es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liberado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su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esclavitud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en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Egipto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(1.1—15.21)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2. Los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israelitas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caminan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hacia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el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monte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Sinaí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(15.22—18.27)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3. El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pacto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de Dios en el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Sinaí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(19.1—24.18)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4.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Prescripciones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para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la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construcción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Tabernáculo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(25.1—31.17)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5. El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becerro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oro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.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Renovación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pacto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(31.18—34.35)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6. La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construcción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3600" dirty="0" err="1">
                <a:latin typeface="Londrina Solid" panose="02000506000000020003" charset="0"/>
                <a:cs typeface="Londrina Solid" panose="02000506000000020003" charset="0"/>
              </a:rPr>
              <a:t>Tabernáculo</a:t>
            </a:r>
            <a:r>
              <a:rPr sz="3600" dirty="0">
                <a:latin typeface="Londrina Solid" panose="02000506000000020003" charset="0"/>
                <a:cs typeface="Londrina Solid" panose="02000506000000020003" charset="0"/>
              </a:rPr>
              <a:t> (35.1—40.38)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233658"/>
            <a:ext cx="9003030" cy="1327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s-VE" sz="11500" dirty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</a:rPr>
              <a:t>Levítico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71120" y="1465854"/>
            <a:ext cx="9104630" cy="4143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El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Libro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Levítico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está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dedicado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principalmente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, al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culto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los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israelitas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debían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dar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a Dios y a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las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personas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estaban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dedicadas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en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exclusiva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a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ese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culto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eran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los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descendientes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de la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tribu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o la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familia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Leví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,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llamados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Levitas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, de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donde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deriva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el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título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de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este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libro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.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Todas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estas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leyes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fueron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dadas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por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Dios a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Moisés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para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que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el Pueblo de Israel le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diera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culto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como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 Dios </a:t>
            </a:r>
            <a:r>
              <a:rPr sz="3900" dirty="0" err="1">
                <a:latin typeface="Londrina Solid" panose="02000506000000020003" charset="0"/>
                <a:cs typeface="Londrina Solid" panose="02000506000000020003" charset="0"/>
              </a:rPr>
              <a:t>deseaba</a:t>
            </a:r>
            <a:r>
              <a:rPr sz="3900" dirty="0">
                <a:latin typeface="Londrina Solid" panose="02000506000000020003" charset="0"/>
                <a:cs typeface="Londrina Solid" panose="02000506000000020003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71120" y="348497"/>
            <a:ext cx="9003030" cy="75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es-VE" sz="7200" dirty="0" err="1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Esquema</a:t>
            </a:r>
            <a:r>
              <a:rPr lang="en-US" altLang="es-VE" sz="7200" dirty="0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 de </a:t>
            </a:r>
            <a:r>
              <a:rPr lang="en-US" altLang="es-VE" sz="7200" dirty="0" err="1">
                <a:solidFill>
                  <a:srgbClr val="FE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00506000000020003" charset="0"/>
                <a:cs typeface="Londrina Solid" panose="02000506000000020003" charset="0"/>
                <a:sym typeface="+mn-ea"/>
              </a:rPr>
              <a:t>contenido</a:t>
            </a:r>
            <a:endParaRPr lang="en-US" altLang="es-VE" sz="7200" dirty="0">
              <a:solidFill>
                <a:srgbClr val="FE44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00506000000020003" charset="0"/>
              <a:cs typeface="Londrina Solid" panose="02000506000000020003" charset="0"/>
              <a:sym typeface="+mn-ea"/>
            </a:endParaRPr>
          </a:p>
        </p:txBody>
      </p:sp>
      <p:sp>
        <p:nvSpPr>
          <p:cNvPr id="5" name="Cuadro de texto 4"/>
          <p:cNvSpPr txBox="1"/>
          <p:nvPr/>
        </p:nvSpPr>
        <p:spPr>
          <a:xfrm>
            <a:off x="71120" y="1309093"/>
            <a:ext cx="9104630" cy="4147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Ofrendas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y </a:t>
            </a: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sacrificios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(1.1—7.38)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Consagración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del </a:t>
            </a: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sacerdote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(8.1—10.20)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Leyes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</a:t>
            </a: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sobre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la </a:t>
            </a: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pureza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y la </a:t>
            </a: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impureza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legal (11.1—16.34)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La «ley de </a:t>
            </a: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santidad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» (17.1—25.55)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Bendiciones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y </a:t>
            </a: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maldiciones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(26.1-46)</a:t>
            </a:r>
          </a:p>
          <a:p>
            <a:pPr marL="742950" indent="-74295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Sobre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lo </a:t>
            </a:r>
            <a:r>
              <a:rPr sz="4400" dirty="0" err="1">
                <a:latin typeface="Londrina Solid" panose="02000506000000020003" charset="0"/>
                <a:cs typeface="Londrina Solid" panose="02000506000000020003" charset="0"/>
              </a:rPr>
              <a:t>consagrado</a:t>
            </a:r>
            <a:r>
              <a:rPr sz="4400" dirty="0">
                <a:latin typeface="Londrina Solid" panose="02000506000000020003" charset="0"/>
                <a:cs typeface="Londrina Solid" panose="02000506000000020003" charset="0"/>
              </a:rPr>
              <a:t> a Dios (27.1-34)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801</Words>
  <Application>Microsoft Office PowerPoint</Application>
  <PresentationFormat>Presentación en pantalla (16:10)</PresentationFormat>
  <Paragraphs>84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Office Theme</vt:lpstr>
      <vt:lpstr>Pentateuco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Ministerio YHWH</dc:creator>
  <cp:lastModifiedBy>Luis</cp:lastModifiedBy>
  <cp:revision>15</cp:revision>
  <dcterms:created xsi:type="dcterms:W3CDTF">2020-02-03T17:34:13Z</dcterms:created>
  <dcterms:modified xsi:type="dcterms:W3CDTF">2020-10-08T18:07:49Z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2058-11.2.0.9144</vt:lpwstr>
  </property>
</Properties>
</file>