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4" autoAdjust="0"/>
    <p:restoredTop sz="94660"/>
  </p:normalViewPr>
  <p:slideViewPr>
    <p:cSldViewPr snapToGrid="0">
      <p:cViewPr>
        <p:scale>
          <a:sx n="75" d="100"/>
          <a:sy n="75" d="100"/>
        </p:scale>
        <p:origin x="123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646"/>
            <a:ext cx="9144000" cy="4336521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207623"/>
            <a:ext cx="7929000" cy="2475876"/>
          </a:xfrm>
        </p:spPr>
        <p:txBody>
          <a:bodyPr/>
          <a:lstStyle>
            <a:lvl1pPr>
              <a:defRPr sz="40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4400706"/>
            <a:ext cx="7929000" cy="362478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20/09/03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1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000500"/>
            <a:ext cx="7921064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0005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472782"/>
            <a:ext cx="7921064" cy="41142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20/09/03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0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901214"/>
            <a:ext cx="4749312" cy="2699323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1032085"/>
            <a:ext cx="4420380" cy="2204927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703067"/>
            <a:ext cx="4418727" cy="594368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901214"/>
            <a:ext cx="2857501" cy="3396221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20/09/03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21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905488"/>
            <a:ext cx="3671336" cy="2086643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2029964"/>
            <a:ext cx="3286891" cy="1673158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905000"/>
            <a:ext cx="3660225" cy="191293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20/09/03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82165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20/09/03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87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71741"/>
            <a:ext cx="3391762" cy="4512468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88476"/>
            <a:ext cx="1871093" cy="42789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71741"/>
            <a:ext cx="4958655" cy="4512468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20/09/03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1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82165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72657"/>
            <a:ext cx="7928999" cy="80870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851906"/>
            <a:ext cx="7915931" cy="30304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20/09/03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4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4336521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459497"/>
            <a:ext cx="7921064" cy="12240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4401001"/>
            <a:ext cx="7921064" cy="361629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20/09/03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4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82165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851906"/>
            <a:ext cx="3889405" cy="30323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851906"/>
            <a:ext cx="3895937" cy="30323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20/09/03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1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82165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812396"/>
            <a:ext cx="3892393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292616"/>
            <a:ext cx="3892392" cy="2591594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812396"/>
            <a:ext cx="3895937" cy="480218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292616"/>
            <a:ext cx="3895937" cy="2591594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20/09/03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7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821657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20/09/03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8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20/09/03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7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71740"/>
            <a:ext cx="2660650" cy="151220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71740"/>
            <a:ext cx="2660650" cy="1348663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71741"/>
            <a:ext cx="4689475" cy="451246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883949"/>
            <a:ext cx="2660650" cy="300025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20/09/03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606269"/>
            <a:ext cx="3639741" cy="1347636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715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953904"/>
            <a:ext cx="3639741" cy="293030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5034469"/>
            <a:ext cx="732659" cy="304271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20/09/03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5034469"/>
            <a:ext cx="2471560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929907"/>
            <a:ext cx="796616" cy="40883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2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72657"/>
            <a:ext cx="7928999" cy="80870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820334"/>
            <a:ext cx="7922464" cy="30619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5034469"/>
            <a:ext cx="6483240" cy="3042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5034469"/>
            <a:ext cx="1007780" cy="3042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20/09/03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929907"/>
            <a:ext cx="796616" cy="408833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35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693FC-355C-4F85-96F4-A0292312A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01" y="285751"/>
            <a:ext cx="7929000" cy="3315149"/>
          </a:xfrm>
        </p:spPr>
        <p:txBody>
          <a:bodyPr/>
          <a:lstStyle/>
          <a:p>
            <a:r>
              <a:rPr lang="es-VE" sz="6600" dirty="0"/>
              <a:t>Alma </a:t>
            </a:r>
            <a:r>
              <a:rPr lang="es-VE" sz="6600" b="0" dirty="0"/>
              <a:t>en el </a:t>
            </a:r>
            <a:br>
              <a:rPr lang="es-VE" sz="6600" b="0" dirty="0"/>
            </a:br>
            <a:r>
              <a:rPr lang="es-VE" sz="6600" dirty="0"/>
              <a:t>Nuevo Testamento</a:t>
            </a:r>
            <a:br>
              <a:rPr lang="es-VE" b="0" dirty="0"/>
            </a:br>
            <a:br>
              <a:rPr lang="es-VE" b="0" dirty="0"/>
            </a:br>
            <a:r>
              <a:rPr lang="es-VE" dirty="0">
                <a:solidFill>
                  <a:schemeClr val="bg2"/>
                </a:solidFill>
              </a:rPr>
              <a:t>G5590</a:t>
            </a:r>
            <a:r>
              <a:rPr lang="es-VE" b="0" dirty="0">
                <a:solidFill>
                  <a:srgbClr val="FFFF00"/>
                </a:solidFill>
              </a:rPr>
              <a:t> </a:t>
            </a:r>
            <a:r>
              <a:rPr lang="el-GR" b="0" dirty="0">
                <a:solidFill>
                  <a:schemeClr val="tx1"/>
                </a:solidFill>
              </a:rPr>
              <a:t>ψυχή</a:t>
            </a:r>
            <a:r>
              <a:rPr lang="el-GR" b="0" dirty="0">
                <a:solidFill>
                  <a:srgbClr val="FFFF00"/>
                </a:solidFill>
              </a:rPr>
              <a:t> </a:t>
            </a:r>
            <a:r>
              <a:rPr lang="es-VE" dirty="0">
                <a:solidFill>
                  <a:schemeClr val="bg2"/>
                </a:solidFill>
              </a:rPr>
              <a:t>psuche</a:t>
            </a:r>
            <a:r>
              <a:rPr lang="es-VE" b="0" dirty="0">
                <a:solidFill>
                  <a:srgbClr val="FFFF00"/>
                </a:solidFill>
              </a:rPr>
              <a:t> </a:t>
            </a:r>
            <a:r>
              <a:rPr lang="es-VE" b="0" dirty="0">
                <a:solidFill>
                  <a:schemeClr val="tx1"/>
                </a:solidFill>
              </a:rPr>
              <a:t>(psï-chee')</a:t>
            </a:r>
            <a:endParaRPr lang="es-VE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9D2A44-16AC-4A0A-A259-EFAAC0BC2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01" y="4400706"/>
            <a:ext cx="7929000" cy="693808"/>
          </a:xfrm>
        </p:spPr>
        <p:txBody>
          <a:bodyPr>
            <a:normAutofit/>
          </a:bodyPr>
          <a:lstStyle/>
          <a:p>
            <a:r>
              <a:rPr lang="es-VE" sz="2000" dirty="0"/>
              <a:t>Continuación de la clase anterior.</a:t>
            </a:r>
          </a:p>
        </p:txBody>
      </p:sp>
    </p:spTree>
    <p:extLst>
      <p:ext uri="{BB962C8B-B14F-4D97-AF65-F5344CB8AC3E}">
        <p14:creationId xmlns:p14="http://schemas.microsoft.com/office/powerpoint/2010/main" val="760020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693FC-355C-4F85-96F4-A0292312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562100"/>
          </a:xfrm>
        </p:spPr>
        <p:txBody>
          <a:bodyPr anchor="ctr"/>
          <a:lstStyle/>
          <a:p>
            <a:pPr algn="ctr"/>
            <a:r>
              <a:rPr lang="es-VE" sz="2800" dirty="0"/>
              <a:t>Diferente a la existencia física</a:t>
            </a:r>
            <a:br>
              <a:rPr lang="es-VE" sz="2800" dirty="0"/>
            </a:br>
            <a:r>
              <a:rPr lang="es-VE" sz="2800" dirty="0"/>
              <a:t>de una persona</a:t>
            </a:r>
            <a:br>
              <a:rPr lang="es-VE" b="0" dirty="0"/>
            </a:br>
            <a:r>
              <a:rPr lang="es-VE" sz="2000" dirty="0" err="1"/>
              <a:t>Stg</a:t>
            </a:r>
            <a:r>
              <a:rPr lang="es-VE" sz="2000" dirty="0"/>
              <a:t> 5:20 – RV1909</a:t>
            </a:r>
            <a:br>
              <a:rPr lang="es-VE" sz="2000" dirty="0"/>
            </a:br>
            <a:r>
              <a:rPr lang="es-VE" sz="1400" dirty="0"/>
              <a:t>Ref. </a:t>
            </a:r>
            <a:r>
              <a:rPr lang="es-VE" sz="1400" dirty="0" err="1"/>
              <a:t>Apo</a:t>
            </a:r>
            <a:r>
              <a:rPr lang="es-VE" sz="1400" dirty="0"/>
              <a:t> 6:9; </a:t>
            </a:r>
            <a:r>
              <a:rPr lang="es-VE" sz="1400" dirty="0" err="1"/>
              <a:t>Apo</a:t>
            </a:r>
            <a:r>
              <a:rPr lang="es-VE" sz="1400" dirty="0"/>
              <a:t> 20:4</a:t>
            </a:r>
            <a:endParaRPr lang="es-VE" sz="66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9D2A44-16AC-4A0A-A259-EFAAC0BC254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739899"/>
            <a:ext cx="9144000" cy="3975099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s-VE" sz="4400" dirty="0"/>
              <a:t>Sepa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γινώσκω</a:t>
            </a:r>
            <a:r>
              <a:rPr lang="el-GR" sz="4400" dirty="0"/>
              <a:t> </a:t>
            </a:r>
            <a:r>
              <a:rPr lang="es-VE" sz="4400" dirty="0"/>
              <a:t>que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ὅτι</a:t>
            </a:r>
            <a:r>
              <a:rPr lang="el-GR" sz="4400" dirty="0"/>
              <a:t> </a:t>
            </a:r>
            <a:r>
              <a:rPr lang="es-VE" sz="4400" dirty="0"/>
              <a:t>el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ὁ</a:t>
            </a:r>
            <a:r>
              <a:rPr lang="el-GR" sz="4400" dirty="0"/>
              <a:t> </a:t>
            </a:r>
            <a:r>
              <a:rPr lang="es-VE" sz="4400" dirty="0"/>
              <a:t>que hubiere hecho convertir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ἐπιστρέφω</a:t>
            </a:r>
            <a:r>
              <a:rPr lang="el-GR" sz="4400" dirty="0"/>
              <a:t> </a:t>
            </a:r>
            <a:r>
              <a:rPr lang="es-VE" sz="4400" dirty="0"/>
              <a:t>al pecador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ἀμαρτωλός</a:t>
            </a:r>
            <a:r>
              <a:rPr lang="el-GR" sz="4400" dirty="0"/>
              <a:t> </a:t>
            </a:r>
            <a:r>
              <a:rPr lang="es-VE" sz="4400" dirty="0"/>
              <a:t>del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ἐκ</a:t>
            </a:r>
            <a:r>
              <a:rPr lang="el-GR" sz="4400" dirty="0"/>
              <a:t> </a:t>
            </a:r>
            <a:r>
              <a:rPr lang="es-VE" sz="4400" dirty="0"/>
              <a:t>error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πλάνη</a:t>
            </a:r>
            <a:r>
              <a:rPr lang="el-GR" sz="4400" dirty="0"/>
              <a:t> </a:t>
            </a:r>
            <a:r>
              <a:rPr lang="es-VE" sz="4400" dirty="0"/>
              <a:t>de su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αὐτός</a:t>
            </a:r>
            <a:r>
              <a:rPr lang="el-GR" sz="4400" dirty="0"/>
              <a:t> </a:t>
            </a:r>
            <a:r>
              <a:rPr lang="es-VE" sz="4400" dirty="0"/>
              <a:t>camino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ὁδός</a:t>
            </a:r>
            <a:r>
              <a:rPr lang="el-GR" sz="4400" dirty="0"/>
              <a:t>, </a:t>
            </a:r>
            <a:r>
              <a:rPr lang="es-VE" sz="4400" dirty="0"/>
              <a:t>salvará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σώζω</a:t>
            </a:r>
            <a:r>
              <a:rPr lang="el-GR" sz="4400" dirty="0"/>
              <a:t> </a:t>
            </a:r>
            <a:r>
              <a:rPr lang="es-VE" sz="4400" dirty="0"/>
              <a:t>un alma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ψυχή</a:t>
            </a:r>
            <a:r>
              <a:rPr lang="el-GR" sz="4400" dirty="0"/>
              <a:t> </a:t>
            </a:r>
            <a:r>
              <a:rPr lang="es-VE" sz="4400" dirty="0"/>
              <a:t>de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ἐκ</a:t>
            </a:r>
            <a:r>
              <a:rPr lang="el-GR" sz="4400" dirty="0"/>
              <a:t> </a:t>
            </a:r>
            <a:r>
              <a:rPr lang="es-VE" sz="4400" dirty="0"/>
              <a:t>muerte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θάνατος</a:t>
            </a:r>
            <a:r>
              <a:rPr lang="el-GR" sz="4400" dirty="0"/>
              <a:t>, </a:t>
            </a:r>
            <a:r>
              <a:rPr lang="es-VE" sz="4400" dirty="0"/>
              <a:t>y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καί</a:t>
            </a:r>
            <a:r>
              <a:rPr lang="el-GR" sz="4400" dirty="0"/>
              <a:t> </a:t>
            </a:r>
            <a:r>
              <a:rPr lang="es-VE" sz="4400" dirty="0"/>
              <a:t>cubrirá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καλύπτω</a:t>
            </a:r>
            <a:r>
              <a:rPr lang="el-GR" sz="4400" dirty="0"/>
              <a:t> </a:t>
            </a:r>
            <a:r>
              <a:rPr lang="es-VE" sz="4400" dirty="0"/>
              <a:t>multitud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πλήθος</a:t>
            </a:r>
            <a:r>
              <a:rPr lang="el-GR" sz="4400" dirty="0"/>
              <a:t> </a:t>
            </a:r>
            <a:r>
              <a:rPr lang="es-VE" sz="4400" dirty="0"/>
              <a:t>de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ἐκ</a:t>
            </a:r>
            <a:r>
              <a:rPr lang="el-GR" sz="4400" dirty="0"/>
              <a:t> </a:t>
            </a:r>
            <a:r>
              <a:rPr lang="es-VE" sz="4400" dirty="0"/>
              <a:t>pecados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ἀμαρτία</a:t>
            </a:r>
            <a:r>
              <a:rPr lang="el-GR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2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BD2DCF8-D10A-46F1-A993-983A40EAB09D}"/>
              </a:ext>
            </a:extLst>
          </p:cNvPr>
          <p:cNvSpPr txBox="1"/>
          <p:nvPr/>
        </p:nvSpPr>
        <p:spPr>
          <a:xfrm>
            <a:off x="1" y="-52290"/>
            <a:ext cx="9144000" cy="581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VE" sz="3200" dirty="0">
                <a:latin typeface="Roboto" panose="02000000000000000000" pitchFamily="2" charset="0"/>
                <a:ea typeface="Roboto" panose="02000000000000000000" pitchFamily="2" charset="0"/>
              </a:rPr>
              <a:t>Esta puede ser la idea subyacente en </a:t>
            </a:r>
            <a:r>
              <a:rPr lang="es-VE" sz="3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 8:36</a:t>
            </a:r>
            <a:r>
              <a:rPr lang="es-VE" sz="32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endParaRPr lang="es-VE" sz="3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VE" sz="2800" dirty="0"/>
              <a:t>Porque</a:t>
            </a:r>
            <a:r>
              <a:rPr lang="es-VE" sz="2800" baseline="30000" dirty="0"/>
              <a:t> </a:t>
            </a:r>
            <a:r>
              <a:rPr lang="el-GR" sz="2800" baseline="30000" dirty="0">
                <a:solidFill>
                  <a:srgbClr val="FFC000"/>
                </a:solidFill>
              </a:rPr>
              <a:t>γάρ</a:t>
            </a:r>
            <a:r>
              <a:rPr lang="el-GR" sz="2800" dirty="0"/>
              <a:t> </a:t>
            </a:r>
            <a:r>
              <a:rPr lang="el-GR" sz="2800" dirty="0">
                <a:latin typeface="Roboto" panose="02000000000000000000" pitchFamily="2" charset="0"/>
                <a:ea typeface="Roboto" panose="02000000000000000000" pitchFamily="2" charset="0"/>
              </a:rPr>
              <a:t>¿</a:t>
            </a:r>
            <a:r>
              <a:rPr lang="es-VE" sz="2800" dirty="0"/>
              <a:t>qué</a:t>
            </a:r>
            <a:r>
              <a:rPr lang="es-VE" sz="2800" baseline="30000" dirty="0"/>
              <a:t> </a:t>
            </a:r>
            <a:r>
              <a:rPr lang="el-GR" sz="2800" baseline="30000" dirty="0">
                <a:solidFill>
                  <a:srgbClr val="FFC000"/>
                </a:solidFill>
              </a:rPr>
              <a:t>τίς</a:t>
            </a:r>
            <a:r>
              <a:rPr lang="el-GR" sz="2800" dirty="0"/>
              <a:t> </a:t>
            </a:r>
            <a:r>
              <a:rPr lang="es-VE" sz="2800" dirty="0"/>
              <a:t>aprovechará</a:t>
            </a:r>
            <a:r>
              <a:rPr lang="es-VE" sz="2800" baseline="30000" dirty="0"/>
              <a:t> </a:t>
            </a:r>
            <a:r>
              <a:rPr lang="el-GR" sz="2800" baseline="30000" dirty="0">
                <a:solidFill>
                  <a:srgbClr val="FFC000"/>
                </a:solidFill>
              </a:rPr>
              <a:t>ὠφελέω</a:t>
            </a:r>
            <a:r>
              <a:rPr lang="el-GR" sz="2800" dirty="0"/>
              <a:t> </a:t>
            </a:r>
            <a:r>
              <a:rPr lang="es-VE" sz="2800" dirty="0"/>
              <a:t>al hombre</a:t>
            </a:r>
            <a:r>
              <a:rPr lang="es-VE" sz="2800" baseline="30000" dirty="0"/>
              <a:t> </a:t>
            </a:r>
            <a:r>
              <a:rPr lang="el-GR" sz="2800" baseline="30000" dirty="0">
                <a:solidFill>
                  <a:srgbClr val="FFC000"/>
                </a:solidFill>
              </a:rPr>
              <a:t>ἄνθρωπος</a:t>
            </a:r>
            <a:r>
              <a:rPr lang="el-GR" sz="2800" dirty="0"/>
              <a:t>, </a:t>
            </a:r>
            <a:r>
              <a:rPr lang="es-VE" sz="2800" dirty="0"/>
              <a:t>si</a:t>
            </a:r>
            <a:r>
              <a:rPr lang="es-VE" sz="2800" baseline="30000" dirty="0"/>
              <a:t> </a:t>
            </a:r>
            <a:r>
              <a:rPr lang="el-GR" sz="2800" baseline="30000" dirty="0">
                <a:solidFill>
                  <a:srgbClr val="FFC000"/>
                </a:solidFill>
              </a:rPr>
              <a:t>ἐάν</a:t>
            </a:r>
            <a:r>
              <a:rPr lang="el-GR" sz="2800" dirty="0"/>
              <a:t> </a:t>
            </a:r>
            <a:r>
              <a:rPr lang="es-VE" sz="2800" dirty="0"/>
              <a:t>granjeare</a:t>
            </a:r>
            <a:r>
              <a:rPr lang="es-VE" sz="2800" baseline="30000" dirty="0"/>
              <a:t> </a:t>
            </a:r>
            <a:r>
              <a:rPr lang="el-GR" sz="2800" baseline="30000" dirty="0">
                <a:solidFill>
                  <a:srgbClr val="FFC000"/>
                </a:solidFill>
              </a:rPr>
              <a:t>κερδαίνω</a:t>
            </a:r>
            <a:r>
              <a:rPr lang="el-GR" sz="2800" dirty="0"/>
              <a:t> </a:t>
            </a:r>
            <a:r>
              <a:rPr lang="es-VE" sz="2800" dirty="0"/>
              <a:t>todo</a:t>
            </a:r>
            <a:r>
              <a:rPr lang="es-VE" sz="2800" baseline="30000" dirty="0"/>
              <a:t> </a:t>
            </a:r>
            <a:r>
              <a:rPr lang="el-GR" sz="2800" baseline="30000" dirty="0">
                <a:solidFill>
                  <a:srgbClr val="FFC000"/>
                </a:solidFill>
              </a:rPr>
              <a:t>ὅλος</a:t>
            </a:r>
            <a:r>
              <a:rPr lang="el-GR" sz="2800" dirty="0"/>
              <a:t> </a:t>
            </a:r>
            <a:r>
              <a:rPr lang="es-VE" sz="2800" dirty="0"/>
              <a:t>el</a:t>
            </a:r>
            <a:r>
              <a:rPr lang="es-VE" sz="2800" baseline="30000" dirty="0"/>
              <a:t> </a:t>
            </a:r>
            <a:r>
              <a:rPr lang="el-GR" sz="2800" baseline="30000" dirty="0">
                <a:solidFill>
                  <a:srgbClr val="FFC000"/>
                </a:solidFill>
              </a:rPr>
              <a:t>ὁ</a:t>
            </a:r>
            <a:r>
              <a:rPr lang="el-GR" sz="2800" dirty="0"/>
              <a:t> </a:t>
            </a:r>
            <a:r>
              <a:rPr lang="es-VE" sz="2800" dirty="0"/>
              <a:t>mundo</a:t>
            </a:r>
            <a:r>
              <a:rPr lang="es-VE" sz="2800" baseline="30000" dirty="0"/>
              <a:t> </a:t>
            </a:r>
            <a:r>
              <a:rPr lang="el-GR" sz="2800" baseline="30000" dirty="0">
                <a:solidFill>
                  <a:srgbClr val="FFC000"/>
                </a:solidFill>
              </a:rPr>
              <a:t>κόσμος</a:t>
            </a:r>
            <a:r>
              <a:rPr lang="el-GR" sz="2800" dirty="0"/>
              <a:t>, </a:t>
            </a:r>
            <a:r>
              <a:rPr lang="es-VE" sz="2800" dirty="0"/>
              <a:t>y</a:t>
            </a:r>
            <a:r>
              <a:rPr lang="es-VE" sz="2800" baseline="30000" dirty="0"/>
              <a:t> </a:t>
            </a:r>
            <a:r>
              <a:rPr lang="el-GR" sz="2800" baseline="30000" dirty="0">
                <a:solidFill>
                  <a:srgbClr val="FFC000"/>
                </a:solidFill>
              </a:rPr>
              <a:t>καί</a:t>
            </a:r>
            <a:r>
              <a:rPr lang="el-GR" sz="2800" dirty="0"/>
              <a:t> </a:t>
            </a:r>
            <a:r>
              <a:rPr lang="es-VE" sz="2800" dirty="0"/>
              <a:t>pierde</a:t>
            </a:r>
            <a:r>
              <a:rPr lang="es-VE" sz="2800" baseline="30000" dirty="0"/>
              <a:t> </a:t>
            </a:r>
            <a:r>
              <a:rPr lang="el-GR" sz="2800" baseline="30000" dirty="0">
                <a:solidFill>
                  <a:srgbClr val="FFC000"/>
                </a:solidFill>
              </a:rPr>
              <a:t>ζημιόω</a:t>
            </a:r>
            <a:r>
              <a:rPr lang="el-GR" sz="2800" dirty="0"/>
              <a:t> </a:t>
            </a:r>
            <a:r>
              <a:rPr lang="es-VE" sz="2800" dirty="0"/>
              <a:t>su</a:t>
            </a:r>
            <a:r>
              <a:rPr lang="es-VE" sz="2800" baseline="30000" dirty="0"/>
              <a:t> </a:t>
            </a:r>
            <a:r>
              <a:rPr lang="el-GR" sz="2800" baseline="30000" dirty="0">
                <a:solidFill>
                  <a:srgbClr val="FFC000"/>
                </a:solidFill>
              </a:rPr>
              <a:t>αὐτός</a:t>
            </a:r>
            <a:r>
              <a:rPr lang="el-GR" sz="2800" dirty="0"/>
              <a:t> </a:t>
            </a:r>
            <a:r>
              <a:rPr lang="es-VE" sz="2800" dirty="0"/>
              <a:t>alma</a:t>
            </a:r>
            <a:r>
              <a:rPr lang="es-VE" sz="2800" baseline="30000" dirty="0"/>
              <a:t> </a:t>
            </a:r>
            <a:r>
              <a:rPr lang="el-GR" sz="2800" baseline="30000" dirty="0">
                <a:solidFill>
                  <a:srgbClr val="FFC000"/>
                </a:solidFill>
              </a:rPr>
              <a:t>ψυχή</a:t>
            </a:r>
            <a:r>
              <a:rPr lang="el-GR" sz="2800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s-VE" sz="2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VE" sz="3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VE" sz="3200" dirty="0">
                <a:latin typeface="Roboto" panose="02000000000000000000" pitchFamily="2" charset="0"/>
                <a:ea typeface="Roboto" panose="02000000000000000000" pitchFamily="2" charset="0"/>
              </a:rPr>
              <a:t>Las Escrituras enseñan con claridad que </a:t>
            </a:r>
            <a:r>
              <a:rPr lang="es-VE" sz="3200" dirty="0">
                <a:highlight>
                  <a:srgbClr val="008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las personas continúan existiendo en forma consciente después de la muerte física. </a:t>
            </a:r>
            <a:r>
              <a:rPr lang="es-VE" sz="3200" dirty="0">
                <a:latin typeface="Roboto" panose="02000000000000000000" pitchFamily="2" charset="0"/>
                <a:ea typeface="Roboto" panose="02000000000000000000" pitchFamily="2" charset="0"/>
              </a:rPr>
              <a:t>Jesús señaló que por ser el Dios de Abraham, Isaac y Jacob, Él es el Dios de los vivos. Ellos aún viven, sus almas regresaron a Dios </a:t>
            </a:r>
            <a:r>
              <a:rPr lang="es-VE" sz="3200" b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(Ecl 12:7).</a:t>
            </a:r>
          </a:p>
        </p:txBody>
      </p:sp>
    </p:spTree>
    <p:extLst>
      <p:ext uri="{BB962C8B-B14F-4D97-AF65-F5344CB8AC3E}">
        <p14:creationId xmlns:p14="http://schemas.microsoft.com/office/powerpoint/2010/main" val="4054886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BD2DCF8-D10A-46F1-A993-983A40EAB09D}"/>
              </a:ext>
            </a:extLst>
          </p:cNvPr>
          <p:cNvSpPr txBox="1"/>
          <p:nvPr/>
        </p:nvSpPr>
        <p:spPr>
          <a:xfrm>
            <a:off x="1" y="40043"/>
            <a:ext cx="9144000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VE" sz="3600" dirty="0">
                <a:latin typeface="Roboto" panose="02000000000000000000" pitchFamily="2" charset="0"/>
                <a:ea typeface="Roboto" panose="02000000000000000000" pitchFamily="2" charset="0"/>
              </a:rPr>
              <a:t>Además, Pablo igualó estar </a:t>
            </a:r>
            <a:r>
              <a:rPr lang="es-VE" sz="3600" b="1" dirty="0">
                <a:latin typeface="Roboto" panose="02000000000000000000" pitchFamily="2" charset="0"/>
                <a:ea typeface="Roboto" panose="02000000000000000000" pitchFamily="2" charset="0"/>
              </a:rPr>
              <a:t>ausente del cuerpo</a:t>
            </a:r>
            <a:r>
              <a:rPr lang="es-VE" sz="3600" dirty="0">
                <a:latin typeface="Roboto" panose="02000000000000000000" pitchFamily="2" charset="0"/>
                <a:ea typeface="Roboto" panose="02000000000000000000" pitchFamily="2" charset="0"/>
              </a:rPr>
              <a:t> a estar </a:t>
            </a:r>
            <a:r>
              <a:rPr lang="es-VE" sz="3600" b="1" dirty="0">
                <a:latin typeface="Roboto" panose="02000000000000000000" pitchFamily="2" charset="0"/>
                <a:ea typeface="Roboto" panose="02000000000000000000" pitchFamily="2" charset="0"/>
              </a:rPr>
              <a:t>presente con Cristo</a:t>
            </a:r>
            <a:r>
              <a:rPr lang="es-VE" sz="3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ctr"/>
            <a:endParaRPr lang="es-VE" sz="3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VE" sz="3600" dirty="0">
                <a:highlight>
                  <a:srgbClr val="008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La existencia eterna </a:t>
            </a:r>
            <a:r>
              <a:rPr lang="es-VE" sz="3600" b="1" dirty="0">
                <a:highlight>
                  <a:srgbClr val="008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es segura</a:t>
            </a:r>
            <a:r>
              <a:rPr lang="es-VE" sz="3600" dirty="0">
                <a:latin typeface="Roboto" panose="02000000000000000000" pitchFamily="2" charset="0"/>
                <a:ea typeface="Roboto" panose="02000000000000000000" pitchFamily="2" charset="0"/>
              </a:rPr>
              <a:t>, ya sea en el aspecto “</a:t>
            </a:r>
            <a:r>
              <a:rPr lang="es-VE" sz="3600" b="1" dirty="0">
                <a:latin typeface="Roboto" panose="02000000000000000000" pitchFamily="2" charset="0"/>
                <a:ea typeface="Roboto" panose="02000000000000000000" pitchFamily="2" charset="0"/>
              </a:rPr>
              <a:t>inmaterial</a:t>
            </a:r>
            <a:r>
              <a:rPr lang="es-VE" sz="3600" dirty="0">
                <a:latin typeface="Roboto" panose="02000000000000000000" pitchFamily="2" charset="0"/>
                <a:ea typeface="Roboto" panose="02000000000000000000" pitchFamily="2" charset="0"/>
              </a:rPr>
              <a:t>” del </a:t>
            </a:r>
            <a:r>
              <a:rPr lang="es-VE" sz="3600" b="1" dirty="0">
                <a:latin typeface="Roboto" panose="02000000000000000000" pitchFamily="2" charset="0"/>
                <a:ea typeface="Roboto" panose="02000000000000000000" pitchFamily="2" charset="0"/>
              </a:rPr>
              <a:t>alma</a:t>
            </a:r>
            <a:r>
              <a:rPr lang="es-VE" sz="3600" dirty="0">
                <a:latin typeface="Roboto" panose="02000000000000000000" pitchFamily="2" charset="0"/>
                <a:ea typeface="Roboto" panose="02000000000000000000" pitchFamily="2" charset="0"/>
              </a:rPr>
              <a:t>, que sigue conscientemente </a:t>
            </a:r>
            <a:r>
              <a:rPr lang="es-VE" sz="3600" b="1" dirty="0">
                <a:latin typeface="Roboto" panose="02000000000000000000" pitchFamily="2" charset="0"/>
                <a:ea typeface="Roboto" panose="02000000000000000000" pitchFamily="2" charset="0"/>
              </a:rPr>
              <a:t>viva con Dios </a:t>
            </a:r>
            <a:r>
              <a:rPr lang="es-VE" sz="3600" dirty="0">
                <a:latin typeface="Roboto" panose="02000000000000000000" pitchFamily="2" charset="0"/>
                <a:ea typeface="Roboto" panose="02000000000000000000" pitchFamily="2" charset="0"/>
              </a:rPr>
              <a:t>después de la muerte </a:t>
            </a:r>
            <a:r>
              <a:rPr lang="es-VE" sz="3600" dirty="0">
                <a:highlight>
                  <a:srgbClr val="80008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a la espera de ser completa en la </a:t>
            </a:r>
            <a:r>
              <a:rPr lang="es-VE" sz="3600" b="1" dirty="0">
                <a:highlight>
                  <a:srgbClr val="80008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resurrección</a:t>
            </a:r>
            <a:r>
              <a:rPr lang="es-VE" sz="3600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ctr"/>
            <a:endParaRPr lang="es-VE" sz="36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VE" sz="2800" b="1" i="1" dirty="0">
                <a:solidFill>
                  <a:srgbClr val="FFC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Flp 1:23; 2Co 5:1-10; Luc 23:43.</a:t>
            </a:r>
          </a:p>
        </p:txBody>
      </p:sp>
    </p:spTree>
    <p:extLst>
      <p:ext uri="{BB962C8B-B14F-4D97-AF65-F5344CB8AC3E}">
        <p14:creationId xmlns:p14="http://schemas.microsoft.com/office/powerpoint/2010/main" val="131160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693FC-355C-4F85-96F4-A0292312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562100"/>
          </a:xfrm>
        </p:spPr>
        <p:txBody>
          <a:bodyPr anchor="ctr"/>
          <a:lstStyle/>
          <a:p>
            <a:pPr algn="ctr"/>
            <a:r>
              <a:rPr lang="es-VE" sz="6600" dirty="0"/>
              <a:t>Alma </a:t>
            </a:r>
            <a:r>
              <a:rPr lang="es-VE" sz="6600" b="0" dirty="0"/>
              <a:t>significado</a:t>
            </a:r>
            <a:endParaRPr lang="es-VE" sz="6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9D2A44-16AC-4A0A-A259-EFAAC0BC254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739899"/>
            <a:ext cx="9144000" cy="39750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VE" sz="4500" dirty="0"/>
              <a:t>La palabra griega </a:t>
            </a:r>
            <a:r>
              <a:rPr lang="es-VE" sz="4500" b="1" i="1" dirty="0"/>
              <a:t>psuche</a:t>
            </a:r>
            <a:r>
              <a:rPr lang="es-VE" sz="4500" dirty="0"/>
              <a:t> tiene un significado muy similar al vocablo hebreo </a:t>
            </a:r>
            <a:r>
              <a:rPr lang="es-VE" sz="4500" b="1" i="1" dirty="0"/>
              <a:t>nephesh</a:t>
            </a:r>
            <a:r>
              <a:rPr lang="es-VE" sz="4500" dirty="0"/>
              <a:t>. Frecuentemente se equipara el alma con la totalidad de la persona.</a:t>
            </a:r>
          </a:p>
        </p:txBody>
      </p:sp>
    </p:spTree>
    <p:extLst>
      <p:ext uri="{BB962C8B-B14F-4D97-AF65-F5344CB8AC3E}">
        <p14:creationId xmlns:p14="http://schemas.microsoft.com/office/powerpoint/2010/main" val="268552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693FC-355C-4F85-96F4-A0292312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562100"/>
          </a:xfrm>
        </p:spPr>
        <p:txBody>
          <a:bodyPr anchor="ctr"/>
          <a:lstStyle/>
          <a:p>
            <a:pPr algn="ctr"/>
            <a:r>
              <a:rPr lang="es-VE" sz="5400" dirty="0"/>
              <a:t>totalidad de la persona</a:t>
            </a:r>
            <a:br>
              <a:rPr lang="es-VE" b="0" dirty="0"/>
            </a:br>
            <a:r>
              <a:rPr lang="es-VE" sz="2000" dirty="0"/>
              <a:t>Romanos 13:1 – RV1909</a:t>
            </a:r>
            <a:br>
              <a:rPr lang="es-VE" sz="2000" b="0" dirty="0"/>
            </a:br>
            <a:r>
              <a:rPr lang="en-US" sz="1600" i="1" dirty="0"/>
              <a:t>Ref. Hch 2:41; Hch 3:23</a:t>
            </a:r>
            <a:endParaRPr lang="es-VE" sz="66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9D2A44-16AC-4A0A-A259-EFAAC0BC254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739899"/>
            <a:ext cx="9144000" cy="3975099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s-VE" sz="4500" dirty="0"/>
              <a:t>Toda </a:t>
            </a:r>
            <a:r>
              <a:rPr lang="el-GR" sz="4500" baseline="30000" dirty="0">
                <a:solidFill>
                  <a:srgbClr val="FFC000"/>
                </a:solidFill>
              </a:rPr>
              <a:t>πᾶς</a:t>
            </a:r>
            <a:r>
              <a:rPr lang="el-GR" sz="4500" dirty="0"/>
              <a:t> </a:t>
            </a:r>
            <a:r>
              <a:rPr lang="es-VE" sz="4500" dirty="0"/>
              <a:t>alma </a:t>
            </a:r>
            <a:r>
              <a:rPr lang="el-GR" sz="4500" baseline="30000" dirty="0">
                <a:solidFill>
                  <a:srgbClr val="FFC000"/>
                </a:solidFill>
              </a:rPr>
              <a:t>ψυχή</a:t>
            </a:r>
            <a:r>
              <a:rPr lang="el-GR" sz="4500" dirty="0"/>
              <a:t> </a:t>
            </a:r>
            <a:r>
              <a:rPr lang="es-VE" sz="4500" dirty="0"/>
              <a:t>se someta </a:t>
            </a:r>
            <a:r>
              <a:rPr lang="el-GR" sz="4500" baseline="30000" dirty="0">
                <a:solidFill>
                  <a:srgbClr val="FFC000"/>
                </a:solidFill>
              </a:rPr>
              <a:t>ὑποτάσσω</a:t>
            </a:r>
            <a:r>
              <a:rPr lang="el-GR" sz="4500" dirty="0"/>
              <a:t> </a:t>
            </a:r>
            <a:r>
              <a:rPr lang="es-VE" sz="4500" dirty="0"/>
              <a:t>á las potestades </a:t>
            </a:r>
            <a:r>
              <a:rPr lang="el-GR" sz="4500" baseline="30000" dirty="0">
                <a:solidFill>
                  <a:srgbClr val="FFC000"/>
                </a:solidFill>
              </a:rPr>
              <a:t>ἐξουσία</a:t>
            </a:r>
            <a:r>
              <a:rPr lang="el-GR" sz="4500" dirty="0"/>
              <a:t> </a:t>
            </a:r>
            <a:r>
              <a:rPr lang="es-VE" sz="4500" dirty="0"/>
              <a:t>superiores </a:t>
            </a:r>
            <a:r>
              <a:rPr lang="el-GR" sz="4500" baseline="30000" dirty="0">
                <a:solidFill>
                  <a:srgbClr val="FFC000"/>
                </a:solidFill>
              </a:rPr>
              <a:t>ὑπερέχω</a:t>
            </a:r>
            <a:r>
              <a:rPr lang="el-GR" sz="4500" dirty="0"/>
              <a:t>; </a:t>
            </a:r>
            <a:r>
              <a:rPr lang="es-VE" sz="4500" dirty="0"/>
              <a:t>porque </a:t>
            </a:r>
            <a:r>
              <a:rPr lang="el-GR" sz="4500" baseline="30000" dirty="0">
                <a:solidFill>
                  <a:srgbClr val="FFC000"/>
                </a:solidFill>
              </a:rPr>
              <a:t>γάρ</a:t>
            </a:r>
            <a:r>
              <a:rPr lang="el-GR" sz="4500" dirty="0"/>
              <a:t> </a:t>
            </a:r>
            <a:r>
              <a:rPr lang="es-VE" sz="4500" dirty="0"/>
              <a:t>no </a:t>
            </a:r>
            <a:r>
              <a:rPr lang="el-GR" sz="4500" baseline="30000" dirty="0">
                <a:solidFill>
                  <a:srgbClr val="FFC000"/>
                </a:solidFill>
              </a:rPr>
              <a:t>οὐ</a:t>
            </a:r>
            <a:r>
              <a:rPr lang="el-GR" sz="4500" dirty="0"/>
              <a:t> </a:t>
            </a:r>
            <a:r>
              <a:rPr lang="es-VE" sz="4500" dirty="0"/>
              <a:t>hay </a:t>
            </a:r>
            <a:r>
              <a:rPr lang="el-GR" sz="4500" baseline="30000" dirty="0">
                <a:solidFill>
                  <a:srgbClr val="FFC000"/>
                </a:solidFill>
              </a:rPr>
              <a:t>ἐστί</a:t>
            </a:r>
            <a:r>
              <a:rPr lang="el-GR" sz="4500" dirty="0"/>
              <a:t> </a:t>
            </a:r>
            <a:r>
              <a:rPr lang="es-VE" sz="4500" dirty="0"/>
              <a:t>potestad </a:t>
            </a:r>
            <a:r>
              <a:rPr lang="el-GR" sz="4500" baseline="30000" dirty="0">
                <a:solidFill>
                  <a:srgbClr val="FFC000"/>
                </a:solidFill>
              </a:rPr>
              <a:t>ἐξουσία</a:t>
            </a:r>
            <a:r>
              <a:rPr lang="el-GR" sz="4500" dirty="0"/>
              <a:t> </a:t>
            </a:r>
            <a:r>
              <a:rPr lang="es-VE" sz="4500" dirty="0"/>
              <a:t>sino </a:t>
            </a:r>
            <a:r>
              <a:rPr lang="el-GR" sz="4500" baseline="30000" dirty="0">
                <a:solidFill>
                  <a:srgbClr val="FFC000"/>
                </a:solidFill>
              </a:rPr>
              <a:t>εἰ</a:t>
            </a:r>
            <a:r>
              <a:rPr lang="el-GR" sz="4500" dirty="0"/>
              <a:t> </a:t>
            </a:r>
            <a:r>
              <a:rPr lang="el-GR" sz="4500" baseline="30000" dirty="0">
                <a:solidFill>
                  <a:srgbClr val="FFC000"/>
                </a:solidFill>
              </a:rPr>
              <a:t>μή</a:t>
            </a:r>
            <a:r>
              <a:rPr lang="el-GR" sz="4500" dirty="0"/>
              <a:t> </a:t>
            </a:r>
            <a:r>
              <a:rPr lang="es-VE" sz="4500" dirty="0"/>
              <a:t>de </a:t>
            </a:r>
            <a:r>
              <a:rPr lang="el-GR" sz="4500" baseline="30000" dirty="0">
                <a:solidFill>
                  <a:srgbClr val="FFC000"/>
                </a:solidFill>
              </a:rPr>
              <a:t>ἀπό</a:t>
            </a:r>
            <a:r>
              <a:rPr lang="el-GR" sz="4500" dirty="0"/>
              <a:t> </a:t>
            </a:r>
            <a:r>
              <a:rPr lang="es-VE" sz="4500" dirty="0"/>
              <a:t>Dios </a:t>
            </a:r>
            <a:r>
              <a:rPr lang="el-GR" sz="4500" baseline="30000" dirty="0">
                <a:solidFill>
                  <a:srgbClr val="FFC000"/>
                </a:solidFill>
              </a:rPr>
              <a:t>θεός</a:t>
            </a:r>
            <a:r>
              <a:rPr lang="el-GR" sz="4500" dirty="0"/>
              <a:t>; </a:t>
            </a:r>
            <a:r>
              <a:rPr lang="es-VE" sz="4500" dirty="0"/>
              <a:t>y </a:t>
            </a:r>
            <a:r>
              <a:rPr lang="el-GR" sz="4500" baseline="30000" dirty="0">
                <a:solidFill>
                  <a:srgbClr val="FFC000"/>
                </a:solidFill>
              </a:rPr>
              <a:t>δέ</a:t>
            </a:r>
            <a:r>
              <a:rPr lang="el-GR" sz="4500" dirty="0"/>
              <a:t> </a:t>
            </a:r>
            <a:r>
              <a:rPr lang="es-VE" sz="4500" dirty="0"/>
              <a:t>las </a:t>
            </a:r>
            <a:r>
              <a:rPr lang="el-GR" sz="4500" baseline="30000" dirty="0">
                <a:solidFill>
                  <a:srgbClr val="FFC000"/>
                </a:solidFill>
              </a:rPr>
              <a:t>ὁ</a:t>
            </a:r>
            <a:r>
              <a:rPr lang="el-GR" sz="4500" dirty="0"/>
              <a:t> </a:t>
            </a:r>
            <a:r>
              <a:rPr lang="es-VE" sz="4500" dirty="0"/>
              <a:t>que son </a:t>
            </a:r>
            <a:r>
              <a:rPr lang="el-GR" sz="4500" baseline="30000" dirty="0">
                <a:solidFill>
                  <a:srgbClr val="FFC000"/>
                </a:solidFill>
              </a:rPr>
              <a:t>ὤν</a:t>
            </a:r>
            <a:r>
              <a:rPr lang="el-GR" sz="4500" dirty="0"/>
              <a:t>, </a:t>
            </a:r>
            <a:r>
              <a:rPr lang="es-VE" sz="4500" dirty="0"/>
              <a:t>de </a:t>
            </a:r>
            <a:r>
              <a:rPr lang="el-GR" sz="4500" baseline="30000" dirty="0">
                <a:solidFill>
                  <a:srgbClr val="FFC000"/>
                </a:solidFill>
              </a:rPr>
              <a:t>ἀπό</a:t>
            </a:r>
            <a:r>
              <a:rPr lang="el-GR" sz="4500" dirty="0"/>
              <a:t> </a:t>
            </a:r>
            <a:r>
              <a:rPr lang="es-VE" sz="4500" dirty="0"/>
              <a:t>Dios </a:t>
            </a:r>
            <a:r>
              <a:rPr lang="el-GR" sz="4500" baseline="30000" dirty="0">
                <a:solidFill>
                  <a:srgbClr val="FFC000"/>
                </a:solidFill>
              </a:rPr>
              <a:t>θεός</a:t>
            </a:r>
            <a:r>
              <a:rPr lang="el-GR" sz="4500" dirty="0"/>
              <a:t> </a:t>
            </a:r>
            <a:r>
              <a:rPr lang="es-VE" sz="4500" dirty="0"/>
              <a:t>son </a:t>
            </a:r>
            <a:r>
              <a:rPr lang="el-GR" sz="4500" baseline="30000" dirty="0">
                <a:solidFill>
                  <a:srgbClr val="FFC000"/>
                </a:solidFill>
              </a:rPr>
              <a:t>εἰσί</a:t>
            </a:r>
            <a:r>
              <a:rPr lang="el-GR" sz="4500" dirty="0"/>
              <a:t> </a:t>
            </a:r>
            <a:r>
              <a:rPr lang="es-VE" sz="4500" dirty="0"/>
              <a:t>ordenadas </a:t>
            </a:r>
            <a:r>
              <a:rPr lang="el-GR" sz="4500" baseline="30000" dirty="0">
                <a:solidFill>
                  <a:srgbClr val="FFC000"/>
                </a:solidFill>
              </a:rPr>
              <a:t>τάσσω</a:t>
            </a:r>
            <a:r>
              <a:rPr lang="el-GR" sz="4500" dirty="0"/>
              <a:t>.</a:t>
            </a:r>
            <a:endParaRPr lang="es-VE" sz="4500" dirty="0"/>
          </a:p>
        </p:txBody>
      </p:sp>
    </p:spTree>
    <p:extLst>
      <p:ext uri="{BB962C8B-B14F-4D97-AF65-F5344CB8AC3E}">
        <p14:creationId xmlns:p14="http://schemas.microsoft.com/office/powerpoint/2010/main" val="66772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693FC-355C-4F85-96F4-A0292312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562100"/>
          </a:xfrm>
        </p:spPr>
        <p:txBody>
          <a:bodyPr anchor="ctr"/>
          <a:lstStyle/>
          <a:p>
            <a:pPr algn="ctr"/>
            <a:r>
              <a:rPr lang="es-VE" sz="5400" dirty="0"/>
              <a:t>totalidad de la persona</a:t>
            </a:r>
            <a:br>
              <a:rPr lang="es-VE" b="0" dirty="0"/>
            </a:br>
            <a:r>
              <a:rPr lang="es-VE" sz="2000" dirty="0"/>
              <a:t>Romanos 2:9 – RV1909</a:t>
            </a:r>
            <a:endParaRPr lang="es-VE" sz="66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9D2A44-16AC-4A0A-A259-EFAAC0BC254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739899"/>
            <a:ext cx="9144000" cy="39750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VE" sz="4000" dirty="0"/>
              <a:t>Tribulación</a:t>
            </a:r>
            <a:r>
              <a:rPr lang="es-VE" sz="4000" baseline="30000" dirty="0"/>
              <a:t> </a:t>
            </a:r>
            <a:r>
              <a:rPr lang="el-GR" sz="4000" baseline="30000" dirty="0">
                <a:solidFill>
                  <a:srgbClr val="FFC000"/>
                </a:solidFill>
              </a:rPr>
              <a:t>θλίψις</a:t>
            </a:r>
            <a:r>
              <a:rPr lang="el-GR" sz="4000" dirty="0"/>
              <a:t> </a:t>
            </a:r>
            <a:r>
              <a:rPr lang="es-VE" sz="4000" dirty="0"/>
              <a:t>y</a:t>
            </a:r>
            <a:r>
              <a:rPr lang="es-VE" sz="4000" baseline="30000" dirty="0"/>
              <a:t> </a:t>
            </a:r>
            <a:r>
              <a:rPr lang="el-GR" sz="4000" baseline="30000" dirty="0">
                <a:solidFill>
                  <a:srgbClr val="FFC000"/>
                </a:solidFill>
              </a:rPr>
              <a:t>καί</a:t>
            </a:r>
            <a:r>
              <a:rPr lang="el-GR" sz="4000" dirty="0"/>
              <a:t> </a:t>
            </a:r>
            <a:r>
              <a:rPr lang="es-VE" sz="4000" dirty="0"/>
              <a:t>angustia</a:t>
            </a:r>
            <a:r>
              <a:rPr lang="es-VE" sz="4000" baseline="30000" dirty="0"/>
              <a:t> </a:t>
            </a:r>
            <a:r>
              <a:rPr lang="el-GR" sz="4000" baseline="30000" dirty="0">
                <a:solidFill>
                  <a:srgbClr val="FFC000"/>
                </a:solidFill>
              </a:rPr>
              <a:t>στενοχωρία</a:t>
            </a:r>
            <a:r>
              <a:rPr lang="el-GR" sz="4000" dirty="0"/>
              <a:t> </a:t>
            </a:r>
            <a:r>
              <a:rPr lang="es-VE" sz="4000" dirty="0"/>
              <a:t>sobre</a:t>
            </a:r>
            <a:r>
              <a:rPr lang="es-VE" sz="4000" baseline="30000" dirty="0"/>
              <a:t> </a:t>
            </a:r>
            <a:r>
              <a:rPr lang="el-GR" sz="4000" baseline="30000" dirty="0">
                <a:solidFill>
                  <a:srgbClr val="FFC000"/>
                </a:solidFill>
              </a:rPr>
              <a:t>ἐπί</a:t>
            </a:r>
            <a:r>
              <a:rPr lang="el-GR" sz="4000" dirty="0"/>
              <a:t> </a:t>
            </a:r>
            <a:r>
              <a:rPr lang="es-VE" sz="4000" dirty="0"/>
              <a:t>toda</a:t>
            </a:r>
            <a:r>
              <a:rPr lang="es-VE" sz="4000" baseline="30000" dirty="0"/>
              <a:t> </a:t>
            </a:r>
            <a:r>
              <a:rPr lang="el-GR" sz="4000" baseline="30000" dirty="0">
                <a:solidFill>
                  <a:srgbClr val="FFC000"/>
                </a:solidFill>
              </a:rPr>
              <a:t>πᾶς</a:t>
            </a:r>
            <a:r>
              <a:rPr lang="el-GR" sz="4000" dirty="0"/>
              <a:t> </a:t>
            </a:r>
            <a:r>
              <a:rPr lang="es-VE" sz="4000" dirty="0"/>
              <a:t>persona</a:t>
            </a:r>
            <a:r>
              <a:rPr lang="es-VE" sz="4000" baseline="30000" dirty="0"/>
              <a:t> </a:t>
            </a:r>
            <a:r>
              <a:rPr lang="el-GR" sz="4000" baseline="30000" dirty="0">
                <a:solidFill>
                  <a:srgbClr val="FFC000"/>
                </a:solidFill>
              </a:rPr>
              <a:t>ψυχή</a:t>
            </a:r>
            <a:r>
              <a:rPr lang="el-GR" sz="4000" dirty="0"/>
              <a:t> </a:t>
            </a:r>
            <a:r>
              <a:rPr lang="es-VE" sz="4000" dirty="0"/>
              <a:t>humana</a:t>
            </a:r>
            <a:r>
              <a:rPr lang="es-VE" sz="4000" baseline="30000" dirty="0"/>
              <a:t> </a:t>
            </a:r>
            <a:r>
              <a:rPr lang="el-GR" sz="4000" baseline="30000" dirty="0">
                <a:solidFill>
                  <a:srgbClr val="FFC000"/>
                </a:solidFill>
              </a:rPr>
              <a:t>ἄνθρωπος</a:t>
            </a:r>
            <a:r>
              <a:rPr lang="el-GR" sz="4000" dirty="0"/>
              <a:t> </a:t>
            </a:r>
            <a:r>
              <a:rPr lang="es-VE" sz="4000" dirty="0"/>
              <a:t>que</a:t>
            </a:r>
            <a:r>
              <a:rPr lang="es-VE" sz="4000" baseline="30000" dirty="0"/>
              <a:t> </a:t>
            </a:r>
            <a:r>
              <a:rPr lang="el-GR" sz="4000" baseline="30000" dirty="0">
                <a:solidFill>
                  <a:srgbClr val="FFC000"/>
                </a:solidFill>
              </a:rPr>
              <a:t>ὁ</a:t>
            </a:r>
            <a:r>
              <a:rPr lang="el-GR" sz="4000" dirty="0"/>
              <a:t> </a:t>
            </a:r>
            <a:r>
              <a:rPr lang="es-VE" sz="4000" dirty="0"/>
              <a:t>obra</a:t>
            </a:r>
            <a:r>
              <a:rPr lang="es-VE" sz="4000" baseline="30000" dirty="0"/>
              <a:t> </a:t>
            </a:r>
            <a:r>
              <a:rPr lang="el-GR" sz="4000" baseline="30000" dirty="0">
                <a:solidFill>
                  <a:srgbClr val="FFC000"/>
                </a:solidFill>
              </a:rPr>
              <a:t>κατεργάζομαι</a:t>
            </a:r>
            <a:r>
              <a:rPr lang="el-GR" sz="4000" dirty="0"/>
              <a:t> </a:t>
            </a:r>
            <a:r>
              <a:rPr lang="es-VE" sz="4000" dirty="0"/>
              <a:t>lo</a:t>
            </a:r>
            <a:r>
              <a:rPr lang="es-VE" sz="4000" baseline="30000" dirty="0"/>
              <a:t> </a:t>
            </a:r>
            <a:r>
              <a:rPr lang="el-GR" sz="4000" baseline="30000" dirty="0">
                <a:solidFill>
                  <a:srgbClr val="FFC000"/>
                </a:solidFill>
              </a:rPr>
              <a:t>ὁ</a:t>
            </a:r>
            <a:r>
              <a:rPr lang="el-GR" sz="4000" dirty="0"/>
              <a:t> </a:t>
            </a:r>
            <a:r>
              <a:rPr lang="es-VE" sz="4000" dirty="0"/>
              <a:t>malo</a:t>
            </a:r>
            <a:r>
              <a:rPr lang="es-VE" sz="4000" baseline="30000" dirty="0"/>
              <a:t> </a:t>
            </a:r>
            <a:r>
              <a:rPr lang="el-GR" sz="4000" baseline="30000" dirty="0">
                <a:solidFill>
                  <a:srgbClr val="FFC000"/>
                </a:solidFill>
              </a:rPr>
              <a:t>κακός</a:t>
            </a:r>
            <a:r>
              <a:rPr lang="el-GR" sz="4000" dirty="0"/>
              <a:t>, </a:t>
            </a:r>
            <a:r>
              <a:rPr lang="es-VE" sz="4000" dirty="0"/>
              <a:t>el Judío</a:t>
            </a:r>
            <a:r>
              <a:rPr lang="es-VE" sz="4000" baseline="30000" dirty="0"/>
              <a:t> </a:t>
            </a:r>
            <a:r>
              <a:rPr lang="el-GR" sz="4000" baseline="30000" dirty="0">
                <a:solidFill>
                  <a:srgbClr val="FFC000"/>
                </a:solidFill>
              </a:rPr>
              <a:t>Ἰουδαῖος</a:t>
            </a:r>
            <a:r>
              <a:rPr lang="el-GR" sz="4000" dirty="0"/>
              <a:t> </a:t>
            </a:r>
            <a:r>
              <a:rPr lang="es-VE" sz="4000" dirty="0"/>
              <a:t>primeramente</a:t>
            </a:r>
            <a:r>
              <a:rPr lang="es-VE" sz="4000" baseline="30000" dirty="0"/>
              <a:t> </a:t>
            </a:r>
            <a:r>
              <a:rPr lang="el-GR" sz="4000" baseline="30000" dirty="0">
                <a:solidFill>
                  <a:srgbClr val="FFC000"/>
                </a:solidFill>
              </a:rPr>
              <a:t>πρῶτον</a:t>
            </a:r>
            <a:r>
              <a:rPr lang="el-GR" sz="4000" dirty="0"/>
              <a:t>, </a:t>
            </a:r>
            <a:r>
              <a:rPr lang="es-VE" sz="4000" dirty="0"/>
              <a:t>y</a:t>
            </a:r>
            <a:r>
              <a:rPr lang="es-VE" sz="4000" baseline="30000" dirty="0"/>
              <a:t> </a:t>
            </a:r>
            <a:r>
              <a:rPr lang="el-GR" sz="4000" baseline="30000" dirty="0">
                <a:solidFill>
                  <a:srgbClr val="FFC000"/>
                </a:solidFill>
              </a:rPr>
              <a:t>τέ</a:t>
            </a:r>
            <a:r>
              <a:rPr lang="el-GR" sz="4000" dirty="0"/>
              <a:t> </a:t>
            </a:r>
            <a:r>
              <a:rPr lang="es-VE" sz="4000" dirty="0"/>
              <a:t>también</a:t>
            </a:r>
            <a:r>
              <a:rPr lang="es-VE" sz="4000" baseline="30000" dirty="0"/>
              <a:t> </a:t>
            </a:r>
            <a:r>
              <a:rPr lang="el-GR" sz="4000" baseline="30000" dirty="0">
                <a:solidFill>
                  <a:srgbClr val="FFC000"/>
                </a:solidFill>
              </a:rPr>
              <a:t>καί</a:t>
            </a:r>
            <a:r>
              <a:rPr lang="el-GR" sz="4000" dirty="0"/>
              <a:t> </a:t>
            </a:r>
            <a:r>
              <a:rPr lang="es-VE" sz="4000" dirty="0"/>
              <a:t>el Griego</a:t>
            </a:r>
            <a:r>
              <a:rPr lang="es-VE" sz="4000" baseline="30000" dirty="0"/>
              <a:t> </a:t>
            </a:r>
            <a:r>
              <a:rPr lang="el-GR" sz="4000" baseline="30000" dirty="0">
                <a:solidFill>
                  <a:srgbClr val="FFC000"/>
                </a:solidFill>
              </a:rPr>
              <a:t>Ἕλλην</a:t>
            </a:r>
            <a:r>
              <a:rPr lang="el-GR" sz="4000" dirty="0"/>
              <a:t>:</a:t>
            </a:r>
            <a:endParaRPr lang="el-GR" sz="4000" b="1" dirty="0"/>
          </a:p>
        </p:txBody>
      </p:sp>
    </p:spTree>
    <p:extLst>
      <p:ext uri="{BB962C8B-B14F-4D97-AF65-F5344CB8AC3E}">
        <p14:creationId xmlns:p14="http://schemas.microsoft.com/office/powerpoint/2010/main" val="95195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693FC-355C-4F85-96F4-A0292312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562100"/>
          </a:xfrm>
        </p:spPr>
        <p:txBody>
          <a:bodyPr anchor="ctr"/>
          <a:lstStyle/>
          <a:p>
            <a:pPr algn="ctr"/>
            <a:r>
              <a:rPr lang="es-VE" sz="5400" dirty="0"/>
              <a:t>Emociones o pasiones</a:t>
            </a:r>
            <a:br>
              <a:rPr lang="es-VE" b="0" dirty="0"/>
            </a:br>
            <a:r>
              <a:rPr lang="es-VE" sz="2000" dirty="0"/>
              <a:t>Hch 14:2 – RV1909</a:t>
            </a:r>
            <a:endParaRPr lang="es-VE" sz="66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9D2A44-16AC-4A0A-A259-EFAAC0BC254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739899"/>
            <a:ext cx="9144000" cy="397509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s-VE" sz="4800" dirty="0"/>
              <a:t>Mas</a:t>
            </a:r>
            <a:r>
              <a:rPr lang="es-VE" sz="4800" baseline="30000" dirty="0"/>
              <a:t> </a:t>
            </a:r>
            <a:r>
              <a:rPr lang="el-GR" sz="4800" baseline="30000" dirty="0">
                <a:solidFill>
                  <a:srgbClr val="FFC000"/>
                </a:solidFill>
              </a:rPr>
              <a:t>δέ</a:t>
            </a:r>
            <a:r>
              <a:rPr lang="el-GR" sz="4800" dirty="0"/>
              <a:t> </a:t>
            </a:r>
            <a:r>
              <a:rPr lang="es-VE" sz="4800" dirty="0"/>
              <a:t>los</a:t>
            </a:r>
            <a:r>
              <a:rPr lang="es-VE" sz="4800" baseline="30000" dirty="0"/>
              <a:t> </a:t>
            </a:r>
            <a:r>
              <a:rPr lang="el-GR" sz="4800" baseline="30000" dirty="0">
                <a:solidFill>
                  <a:srgbClr val="FFC000"/>
                </a:solidFill>
              </a:rPr>
              <a:t>ὁ</a:t>
            </a:r>
            <a:r>
              <a:rPr lang="el-GR" sz="4800" dirty="0"/>
              <a:t> </a:t>
            </a:r>
            <a:r>
              <a:rPr lang="es-VE" sz="4800" dirty="0"/>
              <a:t>Judíos</a:t>
            </a:r>
            <a:r>
              <a:rPr lang="es-VE" sz="4800" baseline="30000" dirty="0"/>
              <a:t> </a:t>
            </a:r>
            <a:r>
              <a:rPr lang="el-GR" sz="4800" baseline="30000" dirty="0">
                <a:solidFill>
                  <a:srgbClr val="FFC000"/>
                </a:solidFill>
              </a:rPr>
              <a:t>Ἰουδαῖος</a:t>
            </a:r>
            <a:r>
              <a:rPr lang="el-GR" sz="4800" dirty="0"/>
              <a:t> </a:t>
            </a:r>
            <a:r>
              <a:rPr lang="es-VE" sz="4800" dirty="0"/>
              <a:t>que fueron incrédulos</a:t>
            </a:r>
            <a:r>
              <a:rPr lang="es-VE" sz="4800" baseline="30000" dirty="0"/>
              <a:t> </a:t>
            </a:r>
            <a:r>
              <a:rPr lang="el-GR" sz="4800" baseline="30000" dirty="0">
                <a:solidFill>
                  <a:srgbClr val="FFC000"/>
                </a:solidFill>
              </a:rPr>
              <a:t>ἀπειθέω</a:t>
            </a:r>
            <a:r>
              <a:rPr lang="el-GR" sz="4800" dirty="0"/>
              <a:t>, </a:t>
            </a:r>
            <a:r>
              <a:rPr lang="es-VE" sz="4800" dirty="0"/>
              <a:t>incitaron</a:t>
            </a:r>
            <a:r>
              <a:rPr lang="es-VE" sz="4800" baseline="30000" dirty="0"/>
              <a:t> </a:t>
            </a:r>
            <a:r>
              <a:rPr lang="el-GR" sz="4800" baseline="30000" dirty="0">
                <a:solidFill>
                  <a:srgbClr val="FFC000"/>
                </a:solidFill>
              </a:rPr>
              <a:t>ἐπεγείρω</a:t>
            </a:r>
            <a:r>
              <a:rPr lang="el-GR" sz="4800" dirty="0"/>
              <a:t> </a:t>
            </a:r>
            <a:r>
              <a:rPr lang="es-VE" sz="4800" dirty="0"/>
              <a:t>y</a:t>
            </a:r>
            <a:r>
              <a:rPr lang="es-VE" sz="4800" baseline="30000" dirty="0"/>
              <a:t> </a:t>
            </a:r>
            <a:r>
              <a:rPr lang="el-GR" sz="4800" baseline="30000" dirty="0">
                <a:solidFill>
                  <a:srgbClr val="FFC000"/>
                </a:solidFill>
              </a:rPr>
              <a:t>καί</a:t>
            </a:r>
            <a:r>
              <a:rPr lang="el-GR" sz="4800" dirty="0"/>
              <a:t> </a:t>
            </a:r>
            <a:r>
              <a:rPr lang="es-VE" sz="4800" dirty="0"/>
              <a:t>corrompieron</a:t>
            </a:r>
            <a:r>
              <a:rPr lang="es-VE" sz="4800" baseline="30000" dirty="0"/>
              <a:t> </a:t>
            </a:r>
            <a:r>
              <a:rPr lang="el-GR" sz="4800" baseline="30000" dirty="0">
                <a:solidFill>
                  <a:srgbClr val="FFC000"/>
                </a:solidFill>
              </a:rPr>
              <a:t>κακόω</a:t>
            </a:r>
            <a:r>
              <a:rPr lang="el-GR" sz="4800" dirty="0"/>
              <a:t> </a:t>
            </a:r>
            <a:r>
              <a:rPr lang="es-VE" sz="4800" dirty="0"/>
              <a:t>los</a:t>
            </a:r>
            <a:r>
              <a:rPr lang="es-VE" sz="4800" baseline="30000" dirty="0"/>
              <a:t> </a:t>
            </a:r>
            <a:r>
              <a:rPr lang="el-GR" sz="4800" baseline="30000" dirty="0">
                <a:solidFill>
                  <a:srgbClr val="FFC000"/>
                </a:solidFill>
              </a:rPr>
              <a:t>ὁ</a:t>
            </a:r>
            <a:r>
              <a:rPr lang="el-GR" sz="4800" dirty="0"/>
              <a:t> </a:t>
            </a:r>
            <a:r>
              <a:rPr lang="es-VE" sz="4800" dirty="0"/>
              <a:t>ánimos</a:t>
            </a:r>
            <a:r>
              <a:rPr lang="es-VE" sz="4800" baseline="30000" dirty="0"/>
              <a:t> </a:t>
            </a:r>
            <a:r>
              <a:rPr lang="el-GR" sz="4800" baseline="30000" dirty="0">
                <a:solidFill>
                  <a:srgbClr val="FFC000"/>
                </a:solidFill>
              </a:rPr>
              <a:t>ψυχή</a:t>
            </a:r>
            <a:r>
              <a:rPr lang="el-GR" sz="4800" dirty="0"/>
              <a:t> </a:t>
            </a:r>
            <a:r>
              <a:rPr lang="es-VE" sz="4800" dirty="0"/>
              <a:t>de los</a:t>
            </a:r>
            <a:r>
              <a:rPr lang="es-VE" sz="4800" baseline="30000" dirty="0"/>
              <a:t> </a:t>
            </a:r>
            <a:r>
              <a:rPr lang="el-GR" sz="4800" baseline="30000" dirty="0">
                <a:solidFill>
                  <a:srgbClr val="FFC000"/>
                </a:solidFill>
              </a:rPr>
              <a:t>ὁ</a:t>
            </a:r>
            <a:r>
              <a:rPr lang="el-GR" sz="4800" dirty="0"/>
              <a:t> </a:t>
            </a:r>
            <a:r>
              <a:rPr lang="es-VE" sz="4800" dirty="0"/>
              <a:t>Gentiles</a:t>
            </a:r>
            <a:r>
              <a:rPr lang="es-VE" sz="4800" baseline="30000" dirty="0"/>
              <a:t> </a:t>
            </a:r>
            <a:r>
              <a:rPr lang="el-GR" sz="4800" baseline="30000" dirty="0">
                <a:solidFill>
                  <a:srgbClr val="FFC000"/>
                </a:solidFill>
              </a:rPr>
              <a:t>ἐθνικῶς</a:t>
            </a:r>
            <a:r>
              <a:rPr lang="el-GR" sz="4800" dirty="0"/>
              <a:t> </a:t>
            </a:r>
            <a:r>
              <a:rPr lang="es-VE" sz="4800" dirty="0"/>
              <a:t>contra</a:t>
            </a:r>
            <a:r>
              <a:rPr lang="es-VE" sz="4800" baseline="30000" dirty="0"/>
              <a:t> </a:t>
            </a:r>
            <a:r>
              <a:rPr lang="el-GR" sz="4800" baseline="30000" dirty="0">
                <a:solidFill>
                  <a:srgbClr val="FFC000"/>
                </a:solidFill>
              </a:rPr>
              <a:t>κατά</a:t>
            </a:r>
            <a:r>
              <a:rPr lang="el-GR" sz="4800" dirty="0"/>
              <a:t> </a:t>
            </a:r>
            <a:r>
              <a:rPr lang="es-VE" sz="4800" dirty="0"/>
              <a:t>los</a:t>
            </a:r>
            <a:r>
              <a:rPr lang="es-VE" sz="4800" baseline="30000" dirty="0"/>
              <a:t> </a:t>
            </a:r>
            <a:r>
              <a:rPr lang="el-GR" sz="4800" baseline="30000" dirty="0">
                <a:solidFill>
                  <a:srgbClr val="FFC000"/>
                </a:solidFill>
              </a:rPr>
              <a:t>ὁ</a:t>
            </a:r>
            <a:r>
              <a:rPr lang="el-GR" sz="4800" dirty="0"/>
              <a:t> </a:t>
            </a:r>
            <a:r>
              <a:rPr lang="es-VE" sz="4800" dirty="0"/>
              <a:t>hermanos</a:t>
            </a:r>
            <a:r>
              <a:rPr lang="es-VE" sz="4800" baseline="30000" dirty="0"/>
              <a:t> </a:t>
            </a:r>
            <a:r>
              <a:rPr lang="el-GR" sz="4800" baseline="30000" dirty="0">
                <a:solidFill>
                  <a:srgbClr val="FFC000"/>
                </a:solidFill>
              </a:rPr>
              <a:t>ἀδελφός</a:t>
            </a:r>
            <a:r>
              <a:rPr lang="el-GR" sz="4800" dirty="0"/>
              <a:t>.</a:t>
            </a:r>
            <a:endParaRPr lang="el-GR" sz="4800" b="1" dirty="0"/>
          </a:p>
        </p:txBody>
      </p:sp>
    </p:spTree>
    <p:extLst>
      <p:ext uri="{BB962C8B-B14F-4D97-AF65-F5344CB8AC3E}">
        <p14:creationId xmlns:p14="http://schemas.microsoft.com/office/powerpoint/2010/main" val="170455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693FC-355C-4F85-96F4-A0292312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562100"/>
          </a:xfrm>
        </p:spPr>
        <p:txBody>
          <a:bodyPr anchor="ctr"/>
          <a:lstStyle/>
          <a:p>
            <a:pPr algn="ctr"/>
            <a:r>
              <a:rPr lang="es-VE" sz="5400" dirty="0"/>
              <a:t>Emociones o pasiones</a:t>
            </a:r>
            <a:br>
              <a:rPr lang="es-VE" b="0" dirty="0"/>
            </a:br>
            <a:r>
              <a:rPr lang="es-VE" sz="2000" dirty="0"/>
              <a:t>Jn 10:24 – RV1909</a:t>
            </a:r>
            <a:endParaRPr lang="es-VE" sz="66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9D2A44-16AC-4A0A-A259-EFAAC0BC254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739899"/>
            <a:ext cx="9144000" cy="397509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s-VE" sz="4400" dirty="0"/>
              <a:t>Y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οὖν</a:t>
            </a:r>
            <a:r>
              <a:rPr lang="el-GR" sz="4400" dirty="0"/>
              <a:t> </a:t>
            </a:r>
            <a:r>
              <a:rPr lang="es-VE" sz="4400" dirty="0"/>
              <a:t>le</a:t>
            </a:r>
            <a:r>
              <a:rPr lang="es-VE" sz="4400" baseline="30000" dirty="0"/>
              <a:t> </a:t>
            </a:r>
            <a:r>
              <a:rPr lang="es-VE" sz="4400" dirty="0"/>
              <a:t>rodearon</a:t>
            </a:r>
            <a:r>
              <a:rPr lang="el-GR" sz="4400" baseline="30000" dirty="0">
                <a:solidFill>
                  <a:srgbClr val="FFC000"/>
                </a:solidFill>
              </a:rPr>
              <a:t>κυκλόω</a:t>
            </a:r>
            <a:r>
              <a:rPr lang="el-GR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αὐτός</a:t>
            </a:r>
            <a:r>
              <a:rPr lang="el-GR" sz="4400" dirty="0"/>
              <a:t> </a:t>
            </a:r>
            <a:r>
              <a:rPr lang="es-VE" sz="4400" dirty="0"/>
              <a:t>los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ὁ</a:t>
            </a:r>
            <a:r>
              <a:rPr lang="el-GR" sz="4400" dirty="0"/>
              <a:t> </a:t>
            </a:r>
            <a:r>
              <a:rPr lang="es-VE" sz="4400" dirty="0"/>
              <a:t>Judíos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Ἰουδαῖος</a:t>
            </a:r>
            <a:r>
              <a:rPr lang="el-GR" sz="4400" dirty="0"/>
              <a:t> </a:t>
            </a:r>
            <a:r>
              <a:rPr lang="es-VE" sz="4400" dirty="0"/>
              <a:t>y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καί</a:t>
            </a:r>
            <a:r>
              <a:rPr lang="el-GR" sz="4400" dirty="0"/>
              <a:t> </a:t>
            </a:r>
            <a:r>
              <a:rPr lang="es-VE" sz="4400" dirty="0"/>
              <a:t>le</a:t>
            </a:r>
            <a:r>
              <a:rPr lang="es-VE" sz="4400" baseline="30000" dirty="0"/>
              <a:t> </a:t>
            </a:r>
            <a:r>
              <a:rPr lang="es-VE" sz="4400" dirty="0"/>
              <a:t>dijeron</a:t>
            </a:r>
            <a:r>
              <a:rPr lang="el-GR" sz="4400" baseline="30000" dirty="0">
                <a:solidFill>
                  <a:srgbClr val="FFC000"/>
                </a:solidFill>
              </a:rPr>
              <a:t>λέγω</a:t>
            </a:r>
            <a:r>
              <a:rPr lang="el-GR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αὐτός</a:t>
            </a:r>
            <a:r>
              <a:rPr lang="el-GR" sz="4400" dirty="0"/>
              <a:t>: </a:t>
            </a:r>
            <a:r>
              <a:rPr lang="el-GR" sz="4400" dirty="0">
                <a:latin typeface="Roboto" panose="02000000000000000000" pitchFamily="2" charset="0"/>
                <a:ea typeface="Roboto" panose="02000000000000000000" pitchFamily="2" charset="0"/>
              </a:rPr>
              <a:t>¿</a:t>
            </a:r>
            <a:r>
              <a:rPr lang="es-VE" sz="4400" dirty="0"/>
              <a:t>Hasta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ἕως</a:t>
            </a:r>
            <a:r>
              <a:rPr lang="el-GR" sz="4400" dirty="0"/>
              <a:t> </a:t>
            </a:r>
            <a:r>
              <a:rPr lang="es-VE" sz="4400" dirty="0"/>
              <a:t>cuándo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πότε</a:t>
            </a:r>
            <a:r>
              <a:rPr lang="el-GR" sz="4400" dirty="0"/>
              <a:t> </a:t>
            </a:r>
            <a:r>
              <a:rPr lang="es-VE" sz="4400" dirty="0"/>
              <a:t>nos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ἡμῶν</a:t>
            </a:r>
            <a:r>
              <a:rPr lang="el-GR" sz="4400" dirty="0"/>
              <a:t> </a:t>
            </a:r>
            <a:r>
              <a:rPr lang="es-VE" sz="4400" dirty="0"/>
              <a:t>has de turbar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αἴρω</a:t>
            </a:r>
            <a:r>
              <a:rPr lang="el-GR" sz="4400" dirty="0"/>
              <a:t> </a:t>
            </a:r>
            <a:r>
              <a:rPr lang="es-VE" sz="4400" dirty="0"/>
              <a:t>el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ὁ</a:t>
            </a:r>
            <a:r>
              <a:rPr lang="el-GR" sz="4400" dirty="0"/>
              <a:t> </a:t>
            </a:r>
            <a:r>
              <a:rPr lang="es-VE" sz="4400" dirty="0"/>
              <a:t>alma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ψυχή</a:t>
            </a:r>
            <a:r>
              <a:rPr lang="el-GR" sz="4400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r>
              <a:rPr lang="el-GR" sz="4400" dirty="0"/>
              <a:t> </a:t>
            </a:r>
            <a:r>
              <a:rPr lang="es-VE" sz="4400" dirty="0"/>
              <a:t>Si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εἰ</a:t>
            </a:r>
            <a:r>
              <a:rPr lang="el-GR" sz="4400" dirty="0"/>
              <a:t> </a:t>
            </a:r>
            <a:r>
              <a:rPr lang="es-VE" sz="4400" dirty="0"/>
              <a:t>tú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σύ</a:t>
            </a:r>
            <a:r>
              <a:rPr lang="el-GR" sz="4400" dirty="0"/>
              <a:t> </a:t>
            </a:r>
            <a:r>
              <a:rPr lang="es-VE" sz="4400" dirty="0"/>
              <a:t>eres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εἶ</a:t>
            </a:r>
            <a:r>
              <a:rPr lang="el-GR" sz="4400" dirty="0"/>
              <a:t> </a:t>
            </a:r>
            <a:r>
              <a:rPr lang="es-VE" sz="4400" dirty="0"/>
              <a:t>el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ὁ</a:t>
            </a:r>
            <a:r>
              <a:rPr lang="el-GR" sz="4400" dirty="0"/>
              <a:t> </a:t>
            </a:r>
            <a:r>
              <a:rPr lang="es-VE" sz="4400" dirty="0"/>
              <a:t>Cristo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Χριστός</a:t>
            </a:r>
            <a:r>
              <a:rPr lang="el-GR" sz="4400" dirty="0"/>
              <a:t>, </a:t>
            </a:r>
            <a:r>
              <a:rPr lang="es-VE" sz="4400" dirty="0"/>
              <a:t>dínoslo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ἔπω</a:t>
            </a:r>
            <a:r>
              <a:rPr lang="es-VE" sz="4400" dirty="0"/>
              <a:t> abiertamente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παρῥησία</a:t>
            </a:r>
            <a:r>
              <a:rPr lang="el-GR" sz="4400" dirty="0"/>
              <a:t>.</a:t>
            </a:r>
            <a:endParaRPr lang="el-GR" sz="4400" b="1" dirty="0"/>
          </a:p>
        </p:txBody>
      </p:sp>
    </p:spTree>
    <p:extLst>
      <p:ext uri="{BB962C8B-B14F-4D97-AF65-F5344CB8AC3E}">
        <p14:creationId xmlns:p14="http://schemas.microsoft.com/office/powerpoint/2010/main" val="389360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693FC-355C-4F85-96F4-A0292312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562100"/>
          </a:xfrm>
        </p:spPr>
        <p:txBody>
          <a:bodyPr anchor="ctr"/>
          <a:lstStyle/>
          <a:p>
            <a:pPr algn="ctr"/>
            <a:r>
              <a:rPr lang="es-VE" sz="5400" dirty="0"/>
              <a:t>Emociones o pasiones</a:t>
            </a:r>
            <a:br>
              <a:rPr lang="es-VE" b="0" dirty="0"/>
            </a:br>
            <a:r>
              <a:rPr lang="es-VE" sz="2000" dirty="0" err="1"/>
              <a:t>Mr</a:t>
            </a:r>
            <a:r>
              <a:rPr lang="es-VE" sz="2000" dirty="0"/>
              <a:t> 12:30 – RV1909</a:t>
            </a:r>
            <a:endParaRPr lang="es-VE" sz="66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9D2A44-16AC-4A0A-A259-EFAAC0BC254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739899"/>
            <a:ext cx="9144000" cy="397509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VE" sz="4400" dirty="0"/>
              <a:t>Amarás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ἀγαπάω</a:t>
            </a:r>
            <a:r>
              <a:rPr lang="el-GR" sz="4400" dirty="0"/>
              <a:t> </a:t>
            </a:r>
            <a:r>
              <a:rPr lang="es-VE" sz="4400" dirty="0"/>
              <a:t>pues al Señor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κύριος</a:t>
            </a:r>
            <a:r>
              <a:rPr lang="el-GR" sz="4400" dirty="0"/>
              <a:t> </a:t>
            </a:r>
            <a:r>
              <a:rPr lang="es-VE" sz="4400" dirty="0"/>
              <a:t>tu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σοῦ</a:t>
            </a:r>
            <a:r>
              <a:rPr lang="el-GR" sz="4400" dirty="0"/>
              <a:t> </a:t>
            </a:r>
            <a:r>
              <a:rPr lang="es-VE" sz="4400" dirty="0"/>
              <a:t>Dios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θεός</a:t>
            </a:r>
            <a:r>
              <a:rPr lang="el-GR" sz="4400" dirty="0"/>
              <a:t> </a:t>
            </a:r>
            <a:r>
              <a:rPr lang="es-VE" sz="4400" dirty="0"/>
              <a:t>de todo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ὅλος</a:t>
            </a:r>
            <a:r>
              <a:rPr lang="el-GR" sz="4400" dirty="0"/>
              <a:t> </a:t>
            </a:r>
            <a:r>
              <a:rPr lang="es-VE" sz="4400" dirty="0"/>
              <a:t>tu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σοῦ</a:t>
            </a:r>
            <a:r>
              <a:rPr lang="el-GR" sz="4400" dirty="0"/>
              <a:t> </a:t>
            </a:r>
            <a:r>
              <a:rPr lang="es-VE" sz="4400" dirty="0"/>
              <a:t>corazón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καρδία</a:t>
            </a:r>
            <a:r>
              <a:rPr lang="el-GR" sz="4400" dirty="0"/>
              <a:t>, </a:t>
            </a:r>
            <a:r>
              <a:rPr lang="es-VE" sz="4400" dirty="0"/>
              <a:t>y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καί</a:t>
            </a:r>
            <a:r>
              <a:rPr lang="el-GR" sz="4400" dirty="0"/>
              <a:t> </a:t>
            </a:r>
            <a:r>
              <a:rPr lang="es-VE" sz="4400" dirty="0"/>
              <a:t>de toda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ὅλος</a:t>
            </a:r>
            <a:r>
              <a:rPr lang="el-GR" sz="4400" dirty="0"/>
              <a:t> </a:t>
            </a:r>
            <a:r>
              <a:rPr lang="es-VE" sz="4400" dirty="0"/>
              <a:t>tu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σοῦ</a:t>
            </a:r>
            <a:r>
              <a:rPr lang="el-GR" sz="4400" dirty="0"/>
              <a:t> </a:t>
            </a:r>
            <a:r>
              <a:rPr lang="es-VE" sz="4400" dirty="0"/>
              <a:t>alma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ψυχή</a:t>
            </a:r>
            <a:r>
              <a:rPr lang="el-GR" sz="4400" dirty="0"/>
              <a:t>, </a:t>
            </a:r>
            <a:r>
              <a:rPr lang="es-VE" sz="4400" dirty="0"/>
              <a:t>y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καί</a:t>
            </a:r>
            <a:r>
              <a:rPr lang="el-GR" sz="4400" dirty="0"/>
              <a:t> </a:t>
            </a:r>
            <a:r>
              <a:rPr lang="es-VE" sz="4400" dirty="0"/>
              <a:t>de toda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ὅλος</a:t>
            </a:r>
            <a:r>
              <a:rPr lang="el-GR" sz="4400" dirty="0"/>
              <a:t> </a:t>
            </a:r>
            <a:r>
              <a:rPr lang="es-VE" sz="4400" dirty="0"/>
              <a:t>tu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σοῦ</a:t>
            </a:r>
            <a:r>
              <a:rPr lang="el-GR" sz="4400" dirty="0"/>
              <a:t> </a:t>
            </a:r>
            <a:r>
              <a:rPr lang="es-VE" sz="4400" dirty="0"/>
              <a:t>mente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διάνοια</a:t>
            </a:r>
            <a:r>
              <a:rPr lang="el-GR" sz="4400" dirty="0"/>
              <a:t>, </a:t>
            </a:r>
            <a:r>
              <a:rPr lang="es-VE" sz="4400" dirty="0"/>
              <a:t>y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καί</a:t>
            </a:r>
            <a:r>
              <a:rPr lang="el-GR" sz="4400" dirty="0"/>
              <a:t> </a:t>
            </a:r>
            <a:r>
              <a:rPr lang="es-VE" sz="4400" dirty="0"/>
              <a:t>de todas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ὅλος</a:t>
            </a:r>
            <a:r>
              <a:rPr lang="el-GR" sz="4400" dirty="0"/>
              <a:t> </a:t>
            </a:r>
            <a:r>
              <a:rPr lang="es-VE" sz="4400" dirty="0"/>
              <a:t>tus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σοῦ</a:t>
            </a:r>
            <a:r>
              <a:rPr lang="el-GR" sz="4400" dirty="0"/>
              <a:t> </a:t>
            </a:r>
            <a:r>
              <a:rPr lang="es-VE" sz="4400" dirty="0"/>
              <a:t>fuerzas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ἰσχύς</a:t>
            </a:r>
            <a:r>
              <a:rPr lang="el-GR" sz="4400" dirty="0"/>
              <a:t>; </a:t>
            </a:r>
            <a:r>
              <a:rPr lang="es-VE" sz="4400" dirty="0"/>
              <a:t>este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οὗτος</a:t>
            </a:r>
            <a:r>
              <a:rPr lang="el-GR" sz="4400" dirty="0"/>
              <a:t> </a:t>
            </a:r>
            <a:r>
              <a:rPr lang="es-VE" sz="4400" dirty="0"/>
              <a:t>es el principal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πρῶτος</a:t>
            </a:r>
            <a:r>
              <a:rPr lang="el-GR" sz="4400" dirty="0"/>
              <a:t> </a:t>
            </a:r>
            <a:r>
              <a:rPr lang="es-VE" sz="4400" dirty="0"/>
              <a:t>mandamiento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ἐντολή</a:t>
            </a:r>
            <a:r>
              <a:rPr lang="el-GR" sz="4400" dirty="0"/>
              <a:t>.</a:t>
            </a:r>
            <a:endParaRPr lang="el-GR" sz="4400" b="1" dirty="0"/>
          </a:p>
        </p:txBody>
      </p:sp>
    </p:spTree>
    <p:extLst>
      <p:ext uri="{BB962C8B-B14F-4D97-AF65-F5344CB8AC3E}">
        <p14:creationId xmlns:p14="http://schemas.microsoft.com/office/powerpoint/2010/main" val="298413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5F692D8-F412-4746-B4B3-1F7A37C8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02100"/>
          </a:xfrm>
        </p:spPr>
        <p:txBody>
          <a:bodyPr anchor="ctr"/>
          <a:lstStyle/>
          <a:p>
            <a:pPr algn="ctr"/>
            <a:r>
              <a:rPr lang="es-VE" sz="4800" b="0" dirty="0"/>
              <a:t>El </a:t>
            </a:r>
            <a:r>
              <a:rPr lang="es-VE" sz="4800" dirty="0"/>
              <a:t>Nuevo Testamento </a:t>
            </a:r>
            <a:r>
              <a:rPr lang="es-VE" sz="4800" b="0" dirty="0"/>
              <a:t>también habla del </a:t>
            </a:r>
            <a:r>
              <a:rPr lang="es-VE" sz="4800" dirty="0"/>
              <a:t>alma</a:t>
            </a:r>
            <a:r>
              <a:rPr lang="es-VE" sz="4800" b="0" dirty="0"/>
              <a:t> como algo que se puede distinguir de la </a:t>
            </a:r>
            <a:r>
              <a:rPr lang="es-VE" sz="4800" dirty="0"/>
              <a:t>existencia física de una persona</a:t>
            </a:r>
            <a:r>
              <a:rPr lang="es-VE" sz="48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984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693FC-355C-4F85-96F4-A0292312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562100"/>
          </a:xfrm>
        </p:spPr>
        <p:txBody>
          <a:bodyPr anchor="ctr"/>
          <a:lstStyle/>
          <a:p>
            <a:pPr algn="ctr"/>
            <a:r>
              <a:rPr lang="es-VE" sz="3600" dirty="0"/>
              <a:t>Diferente a la existencia física</a:t>
            </a:r>
            <a:br>
              <a:rPr lang="es-VE" sz="3600" dirty="0"/>
            </a:br>
            <a:r>
              <a:rPr lang="es-VE" sz="3600" dirty="0"/>
              <a:t>de una persona</a:t>
            </a:r>
            <a:br>
              <a:rPr lang="es-VE" b="0" dirty="0"/>
            </a:br>
            <a:r>
              <a:rPr lang="es-VE" sz="2000" dirty="0"/>
              <a:t>Mat 10:28 – RV1909</a:t>
            </a:r>
            <a:endParaRPr lang="es-VE" sz="66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9D2A44-16AC-4A0A-A259-EFAAC0BC254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739899"/>
            <a:ext cx="9144000" cy="397509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VE" sz="4400" dirty="0"/>
              <a:t>Y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καί</a:t>
            </a:r>
            <a:r>
              <a:rPr lang="el-GR" sz="4400" dirty="0"/>
              <a:t> </a:t>
            </a:r>
            <a:r>
              <a:rPr lang="es-VE" sz="4400" dirty="0"/>
              <a:t>no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μή</a:t>
            </a:r>
            <a:r>
              <a:rPr lang="el-GR" sz="4400" dirty="0"/>
              <a:t> </a:t>
            </a:r>
            <a:r>
              <a:rPr lang="es-VE" sz="4400" dirty="0"/>
              <a:t>temáis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φοβέω</a:t>
            </a:r>
            <a:r>
              <a:rPr lang="el-GR" sz="4400" dirty="0"/>
              <a:t> </a:t>
            </a:r>
            <a:r>
              <a:rPr lang="es-VE" sz="4400" dirty="0"/>
              <a:t>á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ἀπό</a:t>
            </a:r>
            <a:r>
              <a:rPr lang="el-GR" sz="4400" dirty="0"/>
              <a:t> </a:t>
            </a:r>
            <a:r>
              <a:rPr lang="es-VE" sz="4400" dirty="0"/>
              <a:t>los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ὁ</a:t>
            </a:r>
            <a:r>
              <a:rPr lang="el-GR" sz="4400" dirty="0"/>
              <a:t> </a:t>
            </a:r>
            <a:r>
              <a:rPr lang="es-VE" sz="4400" dirty="0"/>
              <a:t>que matan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ἀποκτείνω</a:t>
            </a:r>
            <a:r>
              <a:rPr lang="el-GR" sz="4400" dirty="0"/>
              <a:t> </a:t>
            </a:r>
            <a:r>
              <a:rPr lang="es-VE" sz="4400" dirty="0"/>
              <a:t>el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ὁ</a:t>
            </a:r>
            <a:r>
              <a:rPr lang="el-GR" sz="4400" dirty="0"/>
              <a:t> </a:t>
            </a:r>
            <a:r>
              <a:rPr lang="es-VE" sz="4400" dirty="0"/>
              <a:t>cuerpo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σῶμα</a:t>
            </a:r>
            <a:r>
              <a:rPr lang="el-GR" sz="4400" dirty="0"/>
              <a:t>, </a:t>
            </a:r>
            <a:r>
              <a:rPr lang="es-VE" sz="4400" dirty="0"/>
              <a:t>mas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δέ</a:t>
            </a:r>
            <a:r>
              <a:rPr lang="el-GR" sz="4400" dirty="0"/>
              <a:t> </a:t>
            </a:r>
            <a:r>
              <a:rPr lang="es-VE" sz="4400" dirty="0"/>
              <a:t>al alma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ψυχή</a:t>
            </a:r>
            <a:r>
              <a:rPr lang="el-GR" sz="4400" dirty="0"/>
              <a:t> </a:t>
            </a:r>
            <a:r>
              <a:rPr lang="es-VE" sz="4400" dirty="0"/>
              <a:t>no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μή</a:t>
            </a:r>
            <a:r>
              <a:rPr lang="el-GR" sz="4400" dirty="0"/>
              <a:t> </a:t>
            </a:r>
            <a:r>
              <a:rPr lang="es-VE" sz="4400" dirty="0"/>
              <a:t>pueden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δύναμαι</a:t>
            </a:r>
            <a:r>
              <a:rPr lang="el-GR" sz="4400" dirty="0"/>
              <a:t> </a:t>
            </a:r>
            <a:r>
              <a:rPr lang="es-VE" sz="4400" dirty="0"/>
              <a:t>matar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ἀποκτείνω</a:t>
            </a:r>
            <a:r>
              <a:rPr lang="el-GR" sz="4400" dirty="0"/>
              <a:t>: </a:t>
            </a:r>
            <a:r>
              <a:rPr lang="es-VE" sz="4400" dirty="0"/>
              <a:t>temed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φοβέω</a:t>
            </a:r>
            <a:r>
              <a:rPr lang="el-GR" sz="4400" dirty="0"/>
              <a:t> </a:t>
            </a:r>
            <a:r>
              <a:rPr lang="es-VE" sz="4400" dirty="0"/>
              <a:t>antes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μᾶλλον</a:t>
            </a:r>
            <a:r>
              <a:rPr lang="el-GR" sz="4400" dirty="0"/>
              <a:t> </a:t>
            </a:r>
            <a:r>
              <a:rPr lang="es-VE" sz="4400" dirty="0"/>
              <a:t>á aquel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ὁ</a:t>
            </a:r>
            <a:r>
              <a:rPr lang="el-GR" sz="4400" dirty="0"/>
              <a:t> </a:t>
            </a:r>
            <a:r>
              <a:rPr lang="es-VE" sz="4400" dirty="0"/>
              <a:t>que puede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δύναμαι</a:t>
            </a:r>
            <a:r>
              <a:rPr lang="el-GR" sz="4400" dirty="0"/>
              <a:t> </a:t>
            </a:r>
            <a:r>
              <a:rPr lang="es-VE" sz="4400" dirty="0"/>
              <a:t>destruir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ἀπόλλυμι</a:t>
            </a:r>
            <a:r>
              <a:rPr lang="el-GR" sz="4400" dirty="0"/>
              <a:t> </a:t>
            </a:r>
            <a:r>
              <a:rPr lang="es-VE" sz="4400" dirty="0"/>
              <a:t>el alma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ψυχή</a:t>
            </a:r>
            <a:r>
              <a:rPr lang="el-GR" sz="4400" dirty="0"/>
              <a:t> </a:t>
            </a:r>
            <a:r>
              <a:rPr lang="es-VE" sz="4400" dirty="0"/>
              <a:t>y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καί</a:t>
            </a:r>
            <a:r>
              <a:rPr lang="el-GR" sz="4400" dirty="0"/>
              <a:t> </a:t>
            </a:r>
            <a:r>
              <a:rPr lang="es-VE" sz="4400" dirty="0"/>
              <a:t>el cuerpo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σῶμα</a:t>
            </a:r>
            <a:r>
              <a:rPr lang="el-GR" sz="4400" dirty="0"/>
              <a:t> </a:t>
            </a:r>
            <a:r>
              <a:rPr lang="es-VE" sz="4400" dirty="0"/>
              <a:t>en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ἔν</a:t>
            </a:r>
            <a:r>
              <a:rPr lang="el-GR" sz="4400" dirty="0"/>
              <a:t> </a:t>
            </a:r>
            <a:r>
              <a:rPr lang="es-VE" sz="4400" dirty="0"/>
              <a:t>el infierno</a:t>
            </a:r>
            <a:r>
              <a:rPr lang="es-VE" sz="4400" baseline="30000" dirty="0"/>
              <a:t> </a:t>
            </a:r>
            <a:r>
              <a:rPr lang="el-GR" sz="4400" baseline="30000" dirty="0">
                <a:solidFill>
                  <a:srgbClr val="FFC000"/>
                </a:solidFill>
              </a:rPr>
              <a:t>γέεννα</a:t>
            </a:r>
            <a:r>
              <a:rPr lang="el-GR" sz="4400" dirty="0"/>
              <a:t>.</a:t>
            </a:r>
            <a:endParaRPr lang="el-GR" sz="4400" b="1" dirty="0"/>
          </a:p>
        </p:txBody>
      </p:sp>
    </p:spTree>
    <p:extLst>
      <p:ext uri="{BB962C8B-B14F-4D97-AF65-F5344CB8AC3E}">
        <p14:creationId xmlns:p14="http://schemas.microsoft.com/office/powerpoint/2010/main" val="1800066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75</TotalTime>
  <Words>564</Words>
  <Application>Microsoft Office PowerPoint</Application>
  <PresentationFormat>Presentación en pantalla (16:10)</PresentationFormat>
  <Paragraphs>29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Century Gothic</vt:lpstr>
      <vt:lpstr>Roboto</vt:lpstr>
      <vt:lpstr>Wingdings 2</vt:lpstr>
      <vt:lpstr>Citable</vt:lpstr>
      <vt:lpstr>Alma en el  Nuevo Testamento  G5590 ψυχή psuche (psï-chee')</vt:lpstr>
      <vt:lpstr>Alma significado</vt:lpstr>
      <vt:lpstr>totalidad de la persona Romanos 13:1 – RV1909 Ref. Hch 2:41; Hch 3:23</vt:lpstr>
      <vt:lpstr>totalidad de la persona Romanos 2:9 – RV1909</vt:lpstr>
      <vt:lpstr>Emociones o pasiones Hch 14:2 – RV1909</vt:lpstr>
      <vt:lpstr>Emociones o pasiones Jn 10:24 – RV1909</vt:lpstr>
      <vt:lpstr>Emociones o pasiones Mr 12:30 – RV1909</vt:lpstr>
      <vt:lpstr>El Nuevo Testamento también habla del alma como algo que se puede distinguir de la existencia física de una persona.</vt:lpstr>
      <vt:lpstr>Diferente a la existencia física de una persona Mat 10:28 – RV1909</vt:lpstr>
      <vt:lpstr>Diferente a la existencia física de una persona Stg 5:20 – RV1909 Ref. Apo 6:9; Apo 20:4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Alma en el  Nuevo Testamento  G5590 ψυχή psuche (psï-chee')</dc:title>
  <dc:creator>Luis Romero</dc:creator>
  <cp:lastModifiedBy>Luis Romero</cp:lastModifiedBy>
  <cp:revision>10</cp:revision>
  <dcterms:created xsi:type="dcterms:W3CDTF">2020-09-03T16:15:03Z</dcterms:created>
  <dcterms:modified xsi:type="dcterms:W3CDTF">2020-09-03T17:30:16Z</dcterms:modified>
</cp:coreProperties>
</file>