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12601575"/>
  <p:notesSz cx="6858000" cy="9144000"/>
  <p:defaultTextStyle>
    <a:defPPr>
      <a:defRPr lang="es-VE"/>
    </a:defPPr>
    <a:lvl1pPr marL="0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2304" y="-120"/>
      </p:cViewPr>
      <p:guideLst>
        <p:guide orient="horz" pos="39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280036"/>
            <a:ext cx="1981200" cy="120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2834"/>
            <a:ext cx="6705600" cy="120415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3772314"/>
            <a:ext cx="1981200" cy="336042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V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772314"/>
            <a:ext cx="6324600" cy="3360420"/>
          </a:xfrm>
        </p:spPr>
        <p:txBody>
          <a:bodyPr/>
          <a:lstStyle>
            <a:lvl1pPr algn="r">
              <a:defRPr sz="43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70707"/>
            <a:ext cx="6705600" cy="1204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1" y="270707"/>
            <a:ext cx="1956046" cy="12047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04663"/>
            <a:ext cx="1676400" cy="1075217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4663"/>
            <a:ext cx="6019800" cy="1075217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280036"/>
            <a:ext cx="1981200" cy="12047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2834"/>
            <a:ext cx="6705600" cy="12041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2" y="5314561"/>
            <a:ext cx="1600201" cy="3024378"/>
          </a:xfrm>
        </p:spPr>
        <p:txBody>
          <a:bodyPr anchor="ctr"/>
          <a:lstStyle>
            <a:lvl1pPr marL="0" indent="0">
              <a:buNone/>
              <a:defRPr sz="1900">
                <a:solidFill>
                  <a:schemeClr val="bg2"/>
                </a:solidFill>
              </a:defRPr>
            </a:lvl1pPr>
            <a:lvl2pPr marL="4571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V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5314561"/>
            <a:ext cx="6324600" cy="3024378"/>
          </a:xfrm>
        </p:spPr>
        <p:txBody>
          <a:bodyPr/>
          <a:lstStyle>
            <a:lvl1pPr algn="r">
              <a:defRPr sz="43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58801"/>
            <a:ext cx="4038600" cy="80986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158801"/>
            <a:ext cx="4038600" cy="80986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64975"/>
            <a:ext cx="4040188" cy="1175568"/>
          </a:xfrm>
        </p:spPr>
        <p:txBody>
          <a:bodyPr anchor="b"/>
          <a:lstStyle>
            <a:lvl1pPr marL="0" indent="0" algn="ctr">
              <a:buNone/>
              <a:defRPr sz="2300" b="0">
                <a:solidFill>
                  <a:schemeClr val="tx2"/>
                </a:solidFill>
              </a:defRPr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80561"/>
            <a:ext cx="4040188" cy="677626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164975"/>
            <a:ext cx="4041775" cy="1175568"/>
          </a:xfrm>
        </p:spPr>
        <p:txBody>
          <a:bodyPr anchor="b"/>
          <a:lstStyle>
            <a:lvl1pPr marL="0" indent="0" algn="ctr">
              <a:buNone/>
              <a:defRPr sz="2300" b="0">
                <a:solidFill>
                  <a:schemeClr val="tx2"/>
                </a:solidFill>
              </a:defRPr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480561"/>
            <a:ext cx="4041775" cy="677626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1" y="277322"/>
            <a:ext cx="8831803" cy="1204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2601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277239"/>
            <a:ext cx="1981200" cy="120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280035"/>
            <a:ext cx="6705600" cy="12041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0078"/>
            <a:ext cx="5867400" cy="1075509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3914883"/>
            <a:ext cx="1673353" cy="51750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3" y="840106"/>
            <a:ext cx="1675660" cy="3074790"/>
          </a:xfrm>
        </p:spPr>
        <p:txBody>
          <a:bodyPr anchor="b"/>
          <a:lstStyle>
            <a:lvl1pPr algn="l">
              <a:defRPr sz="19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601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277239"/>
            <a:ext cx="1981200" cy="12047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280035"/>
            <a:ext cx="6705600" cy="12041505"/>
          </a:xfrm>
        </p:spPr>
        <p:txBody>
          <a:bodyPr anchor="ctr"/>
          <a:lstStyle>
            <a:lvl1pPr marL="0" indent="0" algn="ctr">
              <a:buNone/>
              <a:defRPr sz="3100"/>
            </a:lvl1pPr>
            <a:lvl2pPr marL="457113" indent="0">
              <a:buNone/>
              <a:defRPr sz="2700"/>
            </a:lvl2pPr>
            <a:lvl3pPr marL="914226" indent="0">
              <a:buNone/>
              <a:defRPr sz="2300"/>
            </a:lvl3pPr>
            <a:lvl4pPr marL="1371341" indent="0">
              <a:buNone/>
              <a:defRPr sz="1900"/>
            </a:lvl4pPr>
            <a:lvl5pPr marL="1828453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4" indent="0">
              <a:buNone/>
              <a:defRPr sz="1900"/>
            </a:lvl8pPr>
            <a:lvl9pPr marL="3656907" indent="0">
              <a:buNone/>
              <a:defRPr sz="19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3920490"/>
            <a:ext cx="1676400" cy="5460683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845701"/>
            <a:ext cx="1676400" cy="3074790"/>
          </a:xfrm>
        </p:spPr>
        <p:txBody>
          <a:bodyPr anchor="b"/>
          <a:lstStyle>
            <a:lvl1pPr algn="l">
              <a:defRPr sz="19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1" y="3004258"/>
            <a:ext cx="8831803" cy="92710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280036"/>
            <a:ext cx="8814048" cy="24740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53866"/>
            <a:ext cx="8381260" cy="1937451"/>
          </a:xfrm>
          <a:prstGeom prst="rect">
            <a:avLst/>
          </a:prstGeom>
        </p:spPr>
        <p:txBody>
          <a:bodyPr vert="horz" lIns="91422" tIns="45711" rIns="91422" bIns="45711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3158801"/>
            <a:ext cx="8407893" cy="8098607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11679789"/>
            <a:ext cx="2133600" cy="50406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EAAD740-6755-4FD0-A928-177415E24728}" type="datetimeFigureOut">
              <a:rPr lang="es-VE" smtClean="0"/>
              <a:t>03/12/2020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11679789"/>
            <a:ext cx="3352800" cy="504063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1" y="11677460"/>
            <a:ext cx="582966" cy="504063"/>
          </a:xfrm>
          <a:prstGeom prst="rect">
            <a:avLst/>
          </a:prstGeom>
          <a:ln w="19050">
            <a:noFill/>
          </a:ln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1392C09-5CD6-4B95-ACDD-1799887E6A7C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31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267" indent="-228556" algn="l" defTabSz="914226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19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537" indent="-182846" algn="l" defTabSz="91422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700" kern="1200" spc="99" baseline="0">
          <a:solidFill>
            <a:schemeClr val="tx2"/>
          </a:solidFill>
          <a:latin typeface="+mn-lt"/>
          <a:ea typeface="+mn-ea"/>
          <a:cs typeface="+mn-cs"/>
        </a:defRPr>
      </a:lvl2pPr>
      <a:lvl3pPr marL="822804" indent="-182846" algn="l" defTabSz="914226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99" baseline="0">
          <a:solidFill>
            <a:schemeClr val="tx2"/>
          </a:solidFill>
          <a:latin typeface="+mn-lt"/>
          <a:ea typeface="+mn-ea"/>
          <a:cs typeface="+mn-cs"/>
        </a:defRPr>
      </a:lvl3pPr>
      <a:lvl4pPr marL="1097071" indent="-182846" algn="l" defTabSz="914226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917" indent="-182846" algn="l" defTabSz="914226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400" kern="1200" spc="99" baseline="0">
          <a:solidFill>
            <a:schemeClr val="tx2"/>
          </a:solidFill>
          <a:latin typeface="+mn-lt"/>
          <a:ea typeface="+mn-ea"/>
          <a:cs typeface="+mn-cs"/>
        </a:defRPr>
      </a:lvl5pPr>
      <a:lvl6pPr marL="1554186" indent="-182846" algn="l" defTabSz="914226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453" indent="-182846" algn="l" defTabSz="91422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2721" indent="-182846" algn="l" defTabSz="914226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6990" indent="-182846" algn="l" defTabSz="914226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1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4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10400" y="346626"/>
            <a:ext cx="1981200" cy="11908323"/>
          </a:xfrm>
        </p:spPr>
        <p:txBody>
          <a:bodyPr vert="vert270">
            <a:noAutofit/>
          </a:bodyPr>
          <a:lstStyle/>
          <a:p>
            <a:pPr algn="ctr"/>
            <a:r>
              <a:rPr lang="es-VE" sz="5400" dirty="0"/>
              <a:t>Estudiemos palabras bíblicas por </a:t>
            </a:r>
            <a:r>
              <a:rPr lang="es-VE" sz="5400" dirty="0" err="1"/>
              <a:t>Whatsapp</a:t>
            </a:r>
            <a:r>
              <a:rPr lang="es-VE" sz="5400" dirty="0"/>
              <a:t>.</a:t>
            </a:r>
            <a:r>
              <a:rPr lang="es-VE" sz="1600" dirty="0" smtClean="0"/>
              <a:t>.</a:t>
            </a:r>
            <a:endParaRPr lang="es-VE" sz="16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46626"/>
            <a:ext cx="6602288" cy="9122513"/>
          </a:xfrm>
        </p:spPr>
        <p:txBody>
          <a:bodyPr/>
          <a:lstStyle/>
          <a:p>
            <a:pPr algn="ctr"/>
            <a:r>
              <a:rPr lang="es-VE" sz="13800" b="1" dirty="0"/>
              <a:t>Babel</a:t>
            </a:r>
            <a:endParaRPr lang="es-VE" sz="13800" dirty="0"/>
          </a:p>
        </p:txBody>
      </p:sp>
      <p:sp>
        <p:nvSpPr>
          <p:cNvPr id="4" name="3 Rectángulo"/>
          <p:cNvSpPr/>
          <p:nvPr/>
        </p:nvSpPr>
        <p:spPr>
          <a:xfrm>
            <a:off x="152400" y="9469139"/>
            <a:ext cx="6768752" cy="2869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C:\Users\Luis\Pictures\vlcsnap-2020-09-05-17h59m50s37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5926" r="20625" b="17440"/>
          <a:stretch/>
        </p:blipFill>
        <p:spPr bwMode="auto">
          <a:xfrm>
            <a:off x="1568872" y="9685163"/>
            <a:ext cx="3978224" cy="253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57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1" y="3158801"/>
            <a:ext cx="8407893" cy="9118650"/>
          </a:xfrm>
        </p:spPr>
        <p:txBody>
          <a:bodyPr>
            <a:noAutofit/>
          </a:bodyPr>
          <a:lstStyle/>
          <a:p>
            <a:pPr marL="45711" indent="0">
              <a:buNone/>
            </a:pPr>
            <a:r>
              <a:rPr lang="es-VE" sz="4400" dirty="0"/>
              <a:t>Palabra </a:t>
            </a:r>
            <a:r>
              <a:rPr lang="es-VE" sz="4400" dirty="0"/>
              <a:t>hebrea que significa “</a:t>
            </a:r>
            <a:r>
              <a:rPr lang="es-VE" sz="4400" b="1" dirty="0"/>
              <a:t>confusión</a:t>
            </a:r>
            <a:r>
              <a:rPr lang="es-VE" sz="4400" dirty="0"/>
              <a:t>”, derivada de una raíz cuyo significado es “</a:t>
            </a:r>
            <a:r>
              <a:rPr lang="es-VE" sz="4400" b="1" dirty="0"/>
              <a:t>mezclar</a:t>
            </a:r>
            <a:r>
              <a:rPr lang="es-VE" sz="4400" dirty="0" smtClean="0"/>
              <a:t>”.</a:t>
            </a:r>
            <a:endParaRPr lang="es-VE" sz="1050" dirty="0" smtClean="0"/>
          </a:p>
          <a:p>
            <a:pPr marL="45711" indent="0">
              <a:buNone/>
            </a:pPr>
            <a:endParaRPr lang="es-VE" sz="1050" dirty="0" smtClean="0"/>
          </a:p>
          <a:p>
            <a:pPr marL="45711" indent="0">
              <a:buNone/>
            </a:pPr>
            <a:r>
              <a:rPr lang="es-VE" sz="4400" dirty="0" smtClean="0"/>
              <a:t>Fue </a:t>
            </a:r>
            <a:r>
              <a:rPr lang="es-VE" sz="4400" dirty="0"/>
              <a:t>el nombre que se le dio a la ciudad que construyeron los </a:t>
            </a:r>
            <a:r>
              <a:rPr lang="es-VE" sz="4400" b="1" dirty="0"/>
              <a:t>descendientes desobedientes de Noé </a:t>
            </a:r>
            <a:r>
              <a:rPr lang="es-VE" sz="4400" dirty="0"/>
              <a:t>a fin de no ser dispersados por toda la tierra (</a:t>
            </a:r>
            <a:r>
              <a:rPr lang="es-VE" sz="4400" dirty="0">
                <a:solidFill>
                  <a:schemeClr val="accent1">
                    <a:lumMod val="75000"/>
                  </a:schemeClr>
                </a:solidFill>
              </a:rPr>
              <a:t>Gén_11:4; </a:t>
            </a:r>
            <a:r>
              <a:rPr lang="es-VE" sz="4400" dirty="0">
                <a:solidFill>
                  <a:schemeClr val="accent1">
                    <a:lumMod val="75000"/>
                  </a:schemeClr>
                </a:solidFill>
              </a:rPr>
              <a:t>Gén_11:9</a:t>
            </a:r>
            <a:r>
              <a:rPr lang="es-VE" sz="4400" dirty="0" smtClean="0"/>
              <a:t>).</a:t>
            </a:r>
            <a:endParaRPr lang="es-VE" sz="1000" dirty="0" smtClean="0"/>
          </a:p>
          <a:p>
            <a:pPr marL="45711" indent="0">
              <a:buNone/>
            </a:pPr>
            <a:endParaRPr lang="es-VE" sz="1000" i="1" dirty="0"/>
          </a:p>
          <a:p>
            <a:pPr marL="45711" indent="0">
              <a:buNone/>
            </a:pPr>
            <a:r>
              <a:rPr lang="es-VE" sz="3600" i="1" dirty="0" smtClean="0"/>
              <a:t>Babel </a:t>
            </a:r>
            <a:r>
              <a:rPr lang="es-VE" sz="3600" i="1" dirty="0"/>
              <a:t>también es la palabra hebrea para </a:t>
            </a:r>
            <a:r>
              <a:rPr lang="es-VE" sz="3600" b="1" i="1" dirty="0"/>
              <a:t>Babilonia</a:t>
            </a:r>
            <a:r>
              <a:rPr lang="es-VE" sz="3600" i="1" dirty="0"/>
              <a:t>.</a:t>
            </a:r>
            <a:endParaRPr lang="es-VE" sz="4400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8700" dirty="0"/>
              <a:t>Definición</a:t>
            </a:r>
          </a:p>
        </p:txBody>
      </p:sp>
    </p:spTree>
    <p:extLst>
      <p:ext uri="{BB962C8B-B14F-4D97-AF65-F5344CB8AC3E}">
        <p14:creationId xmlns:p14="http://schemas.microsoft.com/office/powerpoint/2010/main" val="31940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1" y="3158808"/>
            <a:ext cx="8407893" cy="8963836"/>
          </a:xfrm>
        </p:spPr>
        <p:txBody>
          <a:bodyPr>
            <a:noAutofit/>
          </a:bodyPr>
          <a:lstStyle/>
          <a:p>
            <a:pPr marL="45711" indent="0">
              <a:buNone/>
            </a:pPr>
            <a:r>
              <a:rPr lang="es-VE" sz="4000" dirty="0"/>
              <a:t>La torre y la ciudad que edificaron tenían la intención de ser un monumento al orgullo humano ya que intentaron hacerse “</a:t>
            </a:r>
            <a:r>
              <a:rPr lang="es-VE" sz="4000" b="1" dirty="0"/>
              <a:t>un nombre</a:t>
            </a:r>
            <a:r>
              <a:rPr lang="es-VE" sz="4000" dirty="0"/>
              <a:t>” (</a:t>
            </a:r>
            <a:r>
              <a:rPr lang="es-VE" sz="4000" dirty="0">
                <a:solidFill>
                  <a:schemeClr val="accent1">
                    <a:lumMod val="75000"/>
                  </a:schemeClr>
                </a:solidFill>
              </a:rPr>
              <a:t>Gén_11:4</a:t>
            </a:r>
            <a:r>
              <a:rPr lang="es-VE" sz="4000" dirty="0" smtClean="0"/>
              <a:t>).</a:t>
            </a:r>
          </a:p>
          <a:p>
            <a:pPr marL="45711" indent="0">
              <a:buNone/>
            </a:pPr>
            <a:endParaRPr lang="es-VE" sz="4000" dirty="0"/>
          </a:p>
          <a:p>
            <a:pPr marL="45711" indent="0">
              <a:buNone/>
            </a:pPr>
            <a:r>
              <a:rPr lang="es-VE" sz="4000" dirty="0" smtClean="0"/>
              <a:t>También </a:t>
            </a:r>
            <a:r>
              <a:rPr lang="es-VE" sz="4000" dirty="0"/>
              <a:t>era un monumento a la </a:t>
            </a:r>
            <a:r>
              <a:rPr lang="es-VE" sz="4000" b="1" dirty="0"/>
              <a:t>desobediencia</a:t>
            </a:r>
            <a:r>
              <a:rPr lang="es-VE" sz="4000" dirty="0"/>
              <a:t> constante de la humanidad. Se les había ordenado que llenaran la tierra, pero intentaban evitar ser dispersados hacia otros lugares (</a:t>
            </a:r>
            <a:r>
              <a:rPr lang="es-VE" sz="4000" dirty="0">
                <a:solidFill>
                  <a:schemeClr val="accent1">
                    <a:lumMod val="75000"/>
                  </a:schemeClr>
                </a:solidFill>
              </a:rPr>
              <a:t>Gén_9:1; Gén_11:4</a:t>
            </a:r>
            <a:r>
              <a:rPr lang="es-VE" sz="4000" dirty="0" smtClean="0"/>
              <a:t>).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5400" dirty="0"/>
              <a:t>La torre y la ciudad</a:t>
            </a:r>
          </a:p>
        </p:txBody>
      </p:sp>
    </p:spTree>
    <p:extLst>
      <p:ext uri="{BB962C8B-B14F-4D97-AF65-F5344CB8AC3E}">
        <p14:creationId xmlns:p14="http://schemas.microsoft.com/office/powerpoint/2010/main" val="10679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1" y="3158801"/>
            <a:ext cx="8407893" cy="8974634"/>
          </a:xfrm>
        </p:spPr>
        <p:txBody>
          <a:bodyPr>
            <a:normAutofit lnSpcReduction="10000"/>
          </a:bodyPr>
          <a:lstStyle/>
          <a:p>
            <a:pPr marL="45711" indent="0">
              <a:buNone/>
            </a:pPr>
            <a:r>
              <a:rPr lang="es-VE" sz="4800" dirty="0" smtClean="0"/>
              <a:t>Estos eran </a:t>
            </a:r>
            <a:r>
              <a:rPr lang="es-VE" sz="4800" dirty="0"/>
              <a:t>un monumento al </a:t>
            </a:r>
            <a:r>
              <a:rPr lang="es-VE" sz="4800" b="1" dirty="0"/>
              <a:t>talento humano </a:t>
            </a:r>
            <a:r>
              <a:rPr lang="es-VE" sz="4800" dirty="0"/>
              <a:t>en ingeniería, ya que las técnicas para su edificación describían el uso de </a:t>
            </a:r>
            <a:r>
              <a:rPr lang="es-VE" sz="4800" b="1" dirty="0"/>
              <a:t>ladrillos de barro </a:t>
            </a:r>
            <a:r>
              <a:rPr lang="es-VE" sz="4800" dirty="0"/>
              <a:t>cocidos para sustituir la </a:t>
            </a:r>
            <a:r>
              <a:rPr lang="es-VE" sz="4800" dirty="0" smtClean="0"/>
              <a:t>piedra.</a:t>
            </a:r>
          </a:p>
          <a:p>
            <a:pPr marL="45711" indent="0">
              <a:buNone/>
            </a:pPr>
            <a:endParaRPr lang="es-VE" sz="4800" dirty="0"/>
          </a:p>
          <a:p>
            <a:pPr marL="45711" indent="0">
              <a:buNone/>
            </a:pPr>
            <a:r>
              <a:rPr lang="es-VE" sz="4800" dirty="0" smtClean="0"/>
              <a:t>El </a:t>
            </a:r>
            <a:r>
              <a:rPr lang="es-VE" sz="4800" dirty="0"/>
              <a:t>betún, que se encontraba en forma relativamente abundante en el Valle de la Mesopotamia, </a:t>
            </a:r>
            <a:r>
              <a:rPr lang="es-VE" sz="4800" b="1" dirty="0"/>
              <a:t>se utilizaba para unir los ladrillos</a:t>
            </a:r>
            <a:r>
              <a:rPr lang="es-VE" sz="4800" dirty="0"/>
              <a:t>.</a:t>
            </a:r>
            <a:endParaRPr lang="es-VE" sz="4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6000" dirty="0" smtClean="0"/>
              <a:t>Ingenio humano mas no de Dios</a:t>
            </a:r>
            <a:endParaRPr lang="es-VE" sz="6000" dirty="0"/>
          </a:p>
        </p:txBody>
      </p:sp>
    </p:spTree>
    <p:extLst>
      <p:ext uri="{BB962C8B-B14F-4D97-AF65-F5344CB8AC3E}">
        <p14:creationId xmlns:p14="http://schemas.microsoft.com/office/powerpoint/2010/main" val="222757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1" y="3158801"/>
            <a:ext cx="8407893" cy="9190658"/>
          </a:xfrm>
        </p:spPr>
        <p:txBody>
          <a:bodyPr>
            <a:noAutofit/>
          </a:bodyPr>
          <a:lstStyle/>
          <a:p>
            <a:pPr marL="45711" indent="0">
              <a:buNone/>
            </a:pPr>
            <a:r>
              <a:rPr lang="es-VE" sz="5600" dirty="0"/>
              <a:t>Dios </a:t>
            </a:r>
            <a:r>
              <a:rPr lang="es-VE" sz="5600" dirty="0">
                <a:solidFill>
                  <a:schemeClr val="accent1">
                    <a:lumMod val="75000"/>
                  </a:schemeClr>
                </a:solidFill>
              </a:rPr>
              <a:t>confundió el idioma de la gente </a:t>
            </a:r>
            <a:r>
              <a:rPr lang="es-VE" sz="5600" dirty="0"/>
              <a:t>con el propósito de </a:t>
            </a:r>
            <a:r>
              <a:rPr lang="es-VE" sz="5600" b="1" dirty="0"/>
              <a:t>poner fin </a:t>
            </a:r>
            <a:r>
              <a:rPr lang="es-VE" sz="5600" dirty="0"/>
              <a:t>a esta tarea monumental</a:t>
            </a:r>
            <a:r>
              <a:rPr lang="es-VE" sz="5600" dirty="0" smtClean="0"/>
              <a:t>.</a:t>
            </a:r>
          </a:p>
          <a:p>
            <a:pPr marL="45711" indent="0">
              <a:buNone/>
            </a:pPr>
            <a:endParaRPr lang="es-VE" sz="5600" dirty="0"/>
          </a:p>
          <a:p>
            <a:pPr marL="45711" indent="0">
              <a:buNone/>
            </a:pPr>
            <a:r>
              <a:rPr lang="es-VE" sz="5600" dirty="0" smtClean="0"/>
              <a:t>Se considera que </a:t>
            </a:r>
            <a:r>
              <a:rPr lang="es-VE" sz="5600" dirty="0"/>
              <a:t>esta fue la base del origen de los </a:t>
            </a:r>
            <a:r>
              <a:rPr lang="es-VE" sz="5600" b="1" dirty="0"/>
              <a:t>diferentes idiomas del mundo</a:t>
            </a:r>
            <a:r>
              <a:rPr lang="es-VE" sz="5600" dirty="0"/>
              <a:t>.</a:t>
            </a:r>
            <a:endParaRPr lang="es-VE" sz="5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7200" dirty="0" smtClean="0"/>
              <a:t>Lo que dios hace</a:t>
            </a:r>
            <a:endParaRPr lang="es-VE" sz="7200" dirty="0"/>
          </a:p>
        </p:txBody>
      </p:sp>
    </p:spTree>
    <p:extLst>
      <p:ext uri="{BB962C8B-B14F-4D97-AF65-F5344CB8AC3E}">
        <p14:creationId xmlns:p14="http://schemas.microsoft.com/office/powerpoint/2010/main" val="35309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1" y="3158801"/>
            <a:ext cx="8407893" cy="9118650"/>
          </a:xfrm>
        </p:spPr>
        <p:txBody>
          <a:bodyPr>
            <a:noAutofit/>
          </a:bodyPr>
          <a:lstStyle/>
          <a:p>
            <a:pPr marL="45711" indent="0">
              <a:buNone/>
            </a:pPr>
            <a:r>
              <a:rPr lang="es-VE" sz="4800" dirty="0"/>
              <a:t>Cuando los constructores ya no se pudieron comunicar más entre sí, </a:t>
            </a:r>
            <a:r>
              <a:rPr lang="es-VE" sz="4800" b="1" dirty="0">
                <a:solidFill>
                  <a:schemeClr val="accent1">
                    <a:lumMod val="75000"/>
                  </a:schemeClr>
                </a:solidFill>
              </a:rPr>
              <a:t>huyeron</a:t>
            </a:r>
            <a:r>
              <a:rPr lang="es-VE" sz="4800" dirty="0"/>
              <a:t> llenos de </a:t>
            </a:r>
            <a:r>
              <a:rPr lang="es-VE" sz="4800" b="1" dirty="0" smtClean="0">
                <a:solidFill>
                  <a:schemeClr val="accent1">
                    <a:lumMod val="75000"/>
                  </a:schemeClr>
                </a:solidFill>
              </a:rPr>
              <a:t>miedo</a:t>
            </a:r>
            <a:r>
              <a:rPr lang="es-VE" sz="4800" dirty="0" smtClean="0"/>
              <a:t>.</a:t>
            </a:r>
          </a:p>
          <a:p>
            <a:pPr marL="45711" indent="0">
              <a:buNone/>
            </a:pPr>
            <a:endParaRPr lang="es-VE" sz="4800" dirty="0"/>
          </a:p>
          <a:p>
            <a:pPr marL="45711" indent="0">
              <a:buNone/>
            </a:pPr>
            <a:r>
              <a:rPr lang="es-VE" sz="4800" dirty="0" smtClean="0"/>
              <a:t>La </a:t>
            </a:r>
            <a:r>
              <a:rPr lang="es-VE" sz="4800" dirty="0"/>
              <a:t>ciudad de </a:t>
            </a:r>
            <a:r>
              <a:rPr lang="es-VE" sz="4800" b="1" dirty="0"/>
              <a:t>Babilonia</a:t>
            </a:r>
            <a:r>
              <a:rPr lang="es-VE" sz="4800" dirty="0"/>
              <a:t> se convirtió para los escritores del </a:t>
            </a:r>
            <a:r>
              <a:rPr lang="es-VE" sz="4800" b="1" dirty="0"/>
              <a:t>AT</a:t>
            </a:r>
            <a:r>
              <a:rPr lang="es-VE" sz="4800" dirty="0"/>
              <a:t> en el símbolo de la rebelión total contra Dios, y continuó siendo así en el </a:t>
            </a:r>
            <a:r>
              <a:rPr lang="es-VE" sz="4800" b="1" dirty="0"/>
              <a:t>NT</a:t>
            </a:r>
            <a:r>
              <a:rPr lang="es-VE" sz="4800" dirty="0"/>
              <a:t> (</a:t>
            </a:r>
            <a:r>
              <a:rPr lang="es-VE" sz="4800" dirty="0" err="1" smtClean="0">
                <a:solidFill>
                  <a:schemeClr val="accent1">
                    <a:lumMod val="75000"/>
                  </a:schemeClr>
                </a:solidFill>
              </a:rPr>
              <a:t>Apo</a:t>
            </a:r>
            <a:r>
              <a:rPr lang="es-VE" sz="4800" dirty="0" smtClean="0">
                <a:solidFill>
                  <a:schemeClr val="accent1">
                    <a:lumMod val="75000"/>
                  </a:schemeClr>
                </a:solidFill>
              </a:rPr>
              <a:t>. 17:1-5</a:t>
            </a:r>
            <a:r>
              <a:rPr lang="es-VE" sz="4800" dirty="0" smtClean="0"/>
              <a:t>).</a:t>
            </a:r>
            <a:endParaRPr lang="es-VE" sz="4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4800" dirty="0" smtClean="0"/>
              <a:t>Lo que el hombre hace</a:t>
            </a:r>
            <a:endParaRPr lang="es-VE" sz="4800" dirty="0"/>
          </a:p>
        </p:txBody>
      </p:sp>
    </p:spTree>
    <p:extLst>
      <p:ext uri="{BB962C8B-B14F-4D97-AF65-F5344CB8AC3E}">
        <p14:creationId xmlns:p14="http://schemas.microsoft.com/office/powerpoint/2010/main" val="9742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09600" y="560078"/>
            <a:ext cx="5867400" cy="11573357"/>
          </a:xfrm>
        </p:spPr>
        <p:txBody>
          <a:bodyPr>
            <a:normAutofit fontScale="85000" lnSpcReduction="10000"/>
          </a:bodyPr>
          <a:lstStyle/>
          <a:p>
            <a:pPr marL="45711" indent="0" algn="ctr">
              <a:buNone/>
            </a:pPr>
            <a:r>
              <a:rPr lang="es-VE" sz="3200" b="1" dirty="0" smtClean="0"/>
              <a:t>Condenación </a:t>
            </a:r>
            <a:r>
              <a:rPr lang="es-VE" sz="3200" b="1" dirty="0"/>
              <a:t>de la gran </a:t>
            </a:r>
            <a:r>
              <a:rPr lang="es-VE" sz="3200" b="1" dirty="0" smtClean="0"/>
              <a:t>ramera</a:t>
            </a:r>
          </a:p>
          <a:p>
            <a:pPr marL="45711" indent="0" algn="ctr">
              <a:buNone/>
            </a:pPr>
            <a:r>
              <a:rPr lang="en-US" sz="3200" b="1" dirty="0" err="1"/>
              <a:t>Apocalipsis</a:t>
            </a:r>
            <a:r>
              <a:rPr lang="en-US" sz="3200" b="1" dirty="0"/>
              <a:t> 17:1-5 </a:t>
            </a:r>
          </a:p>
          <a:p>
            <a:pPr marL="45711" indent="0">
              <a:buNone/>
            </a:pPr>
            <a:endParaRPr lang="es-VE" sz="3200" b="1" dirty="0"/>
          </a:p>
          <a:p>
            <a:pPr marL="45711" indent="0">
              <a:buNone/>
            </a:pPr>
            <a:r>
              <a:rPr lang="es-VE" sz="3200" dirty="0" smtClean="0"/>
              <a:t>Vino </a:t>
            </a:r>
            <a:r>
              <a:rPr lang="es-VE" sz="3200" dirty="0"/>
              <a:t>entonces uno de los siete ángeles que tenían las siete copas, y habló conmigo diciéndome: Ven acá, y te mostraré la sentencia contra la gran ramera, la que está sentada sobre muchas aguas</a:t>
            </a:r>
            <a:r>
              <a:rPr lang="es-VE" sz="3200" dirty="0" smtClean="0"/>
              <a:t>; </a:t>
            </a:r>
            <a:r>
              <a:rPr lang="es-VE" sz="3200" dirty="0"/>
              <a:t>(2) con la cual han fornicado los reyes de la tierra, y los moradores de la tierra se han embriagado con el vino de su fornicación</a:t>
            </a:r>
            <a:r>
              <a:rPr lang="es-VE" sz="3200" dirty="0" smtClean="0"/>
              <a:t>.(3</a:t>
            </a:r>
            <a:r>
              <a:rPr lang="es-VE" sz="3200" dirty="0"/>
              <a:t>) Y me llevó en el Espíritu al desierto; y vi a una mujer sentada sobre una bestia escarlata llena de nombres de blasfemia, que tenía siete cabezas y diez cuernos</a:t>
            </a:r>
            <a:r>
              <a:rPr lang="es-VE" sz="3200" dirty="0" smtClean="0"/>
              <a:t>.(4</a:t>
            </a:r>
            <a:r>
              <a:rPr lang="es-VE" sz="3200" dirty="0"/>
              <a:t>) Y la mujer estaba vestida de púrpura y escarlata, y adornada de oro, de piedras preciosas y de perlas, y tenía en la mano un cáliz de </a:t>
            </a:r>
            <a:r>
              <a:rPr lang="es-VE" sz="3200" dirty="0" smtClean="0"/>
              <a:t>oro </a:t>
            </a:r>
            <a:r>
              <a:rPr lang="es-VE" sz="3200" dirty="0"/>
              <a:t>lleno de abominaciones y de la inmundicia de su fornicación; (5) y en su frente un nombre escrito, un misterio: </a:t>
            </a:r>
            <a:r>
              <a:rPr lang="es-VE" sz="3200" b="1" dirty="0"/>
              <a:t>BABILONIA LA GRANDE, LA MADRE DE LAS RAMERAS Y DE LAS ABOMINACIONES DE LA TIERRA.</a:t>
            </a:r>
          </a:p>
          <a:p>
            <a:pPr marL="45711" indent="0">
              <a:buNone/>
            </a:pPr>
            <a:endParaRPr lang="es-VE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59753" y="840105"/>
            <a:ext cx="1675660" cy="11005297"/>
          </a:xfrm>
        </p:spPr>
        <p:txBody>
          <a:bodyPr vert="vert" anchor="ctr"/>
          <a:lstStyle/>
          <a:p>
            <a:pPr algn="ctr"/>
            <a:r>
              <a:rPr lang="es-VE" sz="4800" dirty="0" smtClean="0"/>
              <a:t>Que el señor Jesús te bendiga grandemente.</a:t>
            </a:r>
            <a:endParaRPr lang="es-VE" sz="4800" dirty="0"/>
          </a:p>
        </p:txBody>
      </p:sp>
    </p:spTree>
    <p:extLst>
      <p:ext uri="{BB962C8B-B14F-4D97-AF65-F5344CB8AC3E}">
        <p14:creationId xmlns:p14="http://schemas.microsoft.com/office/powerpoint/2010/main" val="2357745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</TotalTime>
  <Words>480</Words>
  <Application>Microsoft Office PowerPoint</Application>
  <PresentationFormat>Personalizado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Cuadrícula</vt:lpstr>
      <vt:lpstr>Babel</vt:lpstr>
      <vt:lpstr>Definición</vt:lpstr>
      <vt:lpstr>La torre y la ciudad</vt:lpstr>
      <vt:lpstr>Ingenio humano mas no de Dios</vt:lpstr>
      <vt:lpstr>Lo que dios hace</vt:lpstr>
      <vt:lpstr>Lo que el hombre hace</vt:lpstr>
      <vt:lpstr>Que el señor Jesús te bendiga grandemente.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</dc:title>
  <dc:creator>Luis</dc:creator>
  <cp:lastModifiedBy>Luis</cp:lastModifiedBy>
  <cp:revision>4</cp:revision>
  <dcterms:created xsi:type="dcterms:W3CDTF">2020-12-03T14:38:26Z</dcterms:created>
  <dcterms:modified xsi:type="dcterms:W3CDTF">2020-12-03T15:11:51Z</dcterms:modified>
</cp:coreProperties>
</file>