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6" r:id="rId9"/>
    <p:sldId id="267" r:id="rId10"/>
    <p:sldId id="262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5715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632460"/>
            <a:ext cx="7063740" cy="33680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000500"/>
            <a:ext cx="7063740" cy="140970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715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03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5904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17500"/>
            <a:ext cx="1857375" cy="49146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17500"/>
            <a:ext cx="5800725" cy="491463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6498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965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5715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632460"/>
            <a:ext cx="7063740" cy="336804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000500"/>
            <a:ext cx="7063740" cy="140970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715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543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524001"/>
            <a:ext cx="3360420" cy="362611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524001"/>
            <a:ext cx="3360420" cy="362611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0256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431566"/>
            <a:ext cx="3360420" cy="6096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089625"/>
            <a:ext cx="3360420" cy="305387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4860" y="1431566"/>
            <a:ext cx="3360420" cy="6096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500" b="0" kern="1200" spc="8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089625"/>
            <a:ext cx="3360420" cy="305387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6331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2532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8004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81000"/>
            <a:ext cx="2400300" cy="133349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71500"/>
            <a:ext cx="4559300" cy="4572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749779"/>
            <a:ext cx="2400300" cy="3175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98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1500"/>
            <a:ext cx="7486650" cy="7620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469630" cy="427410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090491"/>
            <a:ext cx="7486650" cy="4975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175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715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04800"/>
            <a:ext cx="7269480" cy="1104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524001"/>
            <a:ext cx="6446520" cy="362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18782" y="847328"/>
            <a:ext cx="15874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E690F7-B333-490E-8A3D-2B5382DC27CB}" type="datetimeFigureOut">
              <a:rPr lang="es-VE" smtClean="0"/>
              <a:t>3/2/2021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320281" y="3387328"/>
            <a:ext cx="29845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rgbClr val="969696"/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5143500"/>
            <a:ext cx="685800" cy="494771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rgbClr val="777777"/>
                </a:solidFill>
              </a:defRPr>
            </a:lvl1pPr>
          </a:lstStyle>
          <a:p>
            <a:fld id="{7F20035D-BA40-4F14-932F-695D1B8C723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6645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B7E7E-F879-4713-8D66-FACA05D6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0"/>
            <a:ext cx="8803341" cy="5715000"/>
          </a:xfrm>
        </p:spPr>
        <p:txBody>
          <a:bodyPr anchor="ctr">
            <a:normAutofit/>
          </a:bodyPr>
          <a:lstStyle/>
          <a:p>
            <a:pPr algn="ctr"/>
            <a:r>
              <a:rPr lang="es-VE" sz="7200" b="1" dirty="0">
                <a:solidFill>
                  <a:srgbClr val="FFC000"/>
                </a:solidFill>
                <a:latin typeface="Bahnschrift" panose="020B0502040204020203" pitchFamily="34" charset="0"/>
              </a:rPr>
              <a:t>Desconocer </a:t>
            </a:r>
            <a:r>
              <a:rPr lang="es-VE" sz="7200" b="1" dirty="0">
                <a:latin typeface="Bahnschrift" panose="020B0502040204020203" pitchFamily="34" charset="0"/>
              </a:rPr>
              <a:t>a</a:t>
            </a:r>
            <a:br>
              <a:rPr lang="es-VE" dirty="0"/>
            </a:br>
            <a:r>
              <a:rPr lang="es-VE" sz="17900" b="1" dirty="0"/>
              <a:t>Jesús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3432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E26E-B0DF-408C-85C2-4233A9F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0320"/>
          </a:xfrm>
        </p:spPr>
        <p:txBody>
          <a:bodyPr anchor="ctr">
            <a:normAutofit/>
          </a:bodyPr>
          <a:lstStyle/>
          <a:p>
            <a:pPr algn="ctr"/>
            <a:r>
              <a:rPr lang="es-419" sz="6600" b="1" dirty="0">
                <a:latin typeface="Bahnschrift" panose="020B0502040204020203" pitchFamily="34" charset="0"/>
              </a:rPr>
              <a:t>¿Conoces a Dios</a:t>
            </a:r>
            <a:r>
              <a:rPr lang="es-VE" sz="6600" b="1" dirty="0">
                <a:latin typeface="Bahnschrift" panose="020B0502040204020203" pitchFamily="34" charset="0"/>
              </a:rPr>
              <a:t>?</a:t>
            </a:r>
            <a:endParaRPr lang="es-419" sz="6600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71A38-CAF8-4C0C-8C81-35ED8A20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90320"/>
            <a:ext cx="8696960" cy="4424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VE" sz="13800" dirty="0">
                <a:latin typeface="Bahnschrift" panose="020B0502040204020203" pitchFamily="34" charset="0"/>
              </a:rPr>
              <a:t>Filipenses 3:8-11</a:t>
            </a:r>
          </a:p>
        </p:txBody>
      </p:sp>
    </p:spTree>
    <p:extLst>
      <p:ext uri="{BB962C8B-B14F-4D97-AF65-F5344CB8AC3E}">
        <p14:creationId xmlns:p14="http://schemas.microsoft.com/office/powerpoint/2010/main" val="11796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6948-E29D-4618-809B-0CA43E98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242047"/>
            <a:ext cx="8249478" cy="5230906"/>
          </a:xfrm>
        </p:spPr>
        <p:txBody>
          <a:bodyPr anchor="ctr">
            <a:normAutofit/>
          </a:bodyPr>
          <a:lstStyle/>
          <a:p>
            <a:pPr algn="ctr"/>
            <a:r>
              <a:rPr lang="es-VE" sz="6000" b="1" dirty="0">
                <a:latin typeface="Bahnschrift" panose="020B0502040204020203" pitchFamily="34" charset="0"/>
              </a:rPr>
              <a:t>Jua 17:3</a:t>
            </a:r>
            <a:r>
              <a:rPr lang="es-VE" sz="6000" dirty="0">
                <a:latin typeface="Bahnschrift" panose="020B0502040204020203" pitchFamily="34" charset="0"/>
              </a:rPr>
              <a:t>  Y esta es la vida eterna: que te </a:t>
            </a:r>
            <a:r>
              <a:rPr lang="es-VE" sz="6000" dirty="0">
                <a:highlight>
                  <a:srgbClr val="008000"/>
                </a:highlight>
                <a:latin typeface="Bahnschrift" panose="020B0502040204020203" pitchFamily="34" charset="0"/>
              </a:rPr>
              <a:t>conozcan</a:t>
            </a:r>
            <a:r>
              <a:rPr lang="es-VE" sz="6000" dirty="0">
                <a:latin typeface="Bahnschrift" panose="020B0502040204020203" pitchFamily="34" charset="0"/>
              </a:rPr>
              <a:t> a ti, el único Dios verdadero, y a </a:t>
            </a:r>
            <a:r>
              <a:rPr lang="es-VE" sz="6000" dirty="0">
                <a:highlight>
                  <a:srgbClr val="008000"/>
                </a:highlight>
                <a:latin typeface="Bahnschrift" panose="020B0502040204020203" pitchFamily="34" charset="0"/>
              </a:rPr>
              <a:t>Jesucristo</a:t>
            </a:r>
            <a:r>
              <a:rPr lang="es-VE" sz="6000" dirty="0">
                <a:latin typeface="Bahnschrift" panose="020B0502040204020203" pitchFamily="34" charset="0"/>
              </a:rPr>
              <a:t>, a quien has enviado. </a:t>
            </a:r>
          </a:p>
        </p:txBody>
      </p:sp>
    </p:spTree>
    <p:extLst>
      <p:ext uri="{BB962C8B-B14F-4D97-AF65-F5344CB8AC3E}">
        <p14:creationId xmlns:p14="http://schemas.microsoft.com/office/powerpoint/2010/main" val="34734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6948-E29D-4618-809B-0CA43E98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242047"/>
            <a:ext cx="8527774" cy="5230906"/>
          </a:xfrm>
        </p:spPr>
        <p:txBody>
          <a:bodyPr anchor="ctr">
            <a:normAutofit/>
          </a:bodyPr>
          <a:lstStyle/>
          <a:p>
            <a:pPr algn="ctr"/>
            <a:r>
              <a:rPr lang="es-VE" sz="8000" dirty="0">
                <a:latin typeface="Bahnschrift" panose="020B0502040204020203" pitchFamily="34" charset="0"/>
              </a:rPr>
              <a:t>Debemos </a:t>
            </a:r>
            <a:r>
              <a:rPr lang="es-VE" sz="8000" dirty="0">
                <a:solidFill>
                  <a:srgbClr val="FFC000"/>
                </a:solidFill>
                <a:latin typeface="Bahnschrift" panose="020B0502040204020203" pitchFamily="34" charset="0"/>
              </a:rPr>
              <a:t>conocer</a:t>
            </a:r>
            <a:r>
              <a:rPr lang="es-VE" sz="8000" dirty="0">
                <a:latin typeface="Bahnschrift" panose="020B0502040204020203" pitchFamily="34" charset="0"/>
              </a:rPr>
              <a:t> al Padre y al Hijo.</a:t>
            </a:r>
            <a:br>
              <a:rPr lang="es-VE" sz="6000" dirty="0">
                <a:latin typeface="Bahnschrift" panose="020B0502040204020203" pitchFamily="34" charset="0"/>
              </a:rPr>
            </a:br>
            <a:br>
              <a:rPr lang="es-VE" sz="6000" dirty="0">
                <a:latin typeface="Bahnschrift" panose="020B0502040204020203" pitchFamily="34" charset="0"/>
              </a:rPr>
            </a:br>
            <a:r>
              <a:rPr lang="es-VE" sz="4400" dirty="0">
                <a:latin typeface="Bahnschrift" panose="020B0502040204020203" pitchFamily="34" charset="0"/>
              </a:rPr>
              <a:t>¿Pero como? si están en el cielo.</a:t>
            </a:r>
            <a:endParaRPr lang="es-VE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  <a14:imgEffect>
                      <a14:brightnessContrast bright="-74000" contrast="-36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6948-E29D-4618-809B-0CA43E98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4716824"/>
            <a:ext cx="2012673" cy="8590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VE" sz="4400" b="1" dirty="0">
                <a:latin typeface="Bahnschrift" panose="020B0502040204020203" pitchFamily="34" charset="0"/>
              </a:rPr>
              <a:t>Hombre</a:t>
            </a:r>
            <a:endParaRPr lang="es-VE" sz="6000" b="1" dirty="0">
              <a:latin typeface="Bahnschrift" panose="020B0502040204020203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56685FB-7482-414B-AE3E-3460455FED3A}"/>
              </a:ext>
            </a:extLst>
          </p:cNvPr>
          <p:cNvSpPr txBox="1">
            <a:spLocks/>
          </p:cNvSpPr>
          <p:nvPr/>
        </p:nvSpPr>
        <p:spPr>
          <a:xfrm>
            <a:off x="1523699" y="2964774"/>
            <a:ext cx="3346476" cy="120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VE" sz="4400" b="1" dirty="0">
                <a:highlight>
                  <a:srgbClr val="008080"/>
                </a:highlight>
                <a:latin typeface="Bahnschrift" panose="020B0502040204020203" pitchFamily="34" charset="0"/>
              </a:rPr>
              <a:t>Espíritu de Dios </a:t>
            </a:r>
          </a:p>
          <a:p>
            <a:pPr algn="ctr">
              <a:lnSpc>
                <a:spcPct val="120000"/>
              </a:lnSpc>
            </a:pPr>
            <a:r>
              <a:rPr lang="en-US" sz="3400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Jn 16:13 y Jn 14:26</a:t>
            </a:r>
            <a:endParaRPr lang="es-VE" sz="3400" dirty="0">
              <a:solidFill>
                <a:schemeClr val="tx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D938F9-8D0D-4C15-B720-13710D14C77B}"/>
              </a:ext>
            </a:extLst>
          </p:cNvPr>
          <p:cNvSpPr txBox="1">
            <a:spLocks/>
          </p:cNvSpPr>
          <p:nvPr/>
        </p:nvSpPr>
        <p:spPr>
          <a:xfrm>
            <a:off x="4310641" y="1292447"/>
            <a:ext cx="3004558" cy="115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VE" sz="4000" b="1" dirty="0">
                <a:latin typeface="Bahnschrift" panose="020B0502040204020203" pitchFamily="34" charset="0"/>
              </a:rPr>
              <a:t>Jesús</a:t>
            </a:r>
          </a:p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Jn 14:6, Jn 8:19 y Col 1:15</a:t>
            </a:r>
            <a:endParaRPr lang="es-VE" sz="2400" dirty="0">
              <a:solidFill>
                <a:schemeClr val="tx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576032-441D-4235-B772-90F427F2A437}"/>
              </a:ext>
            </a:extLst>
          </p:cNvPr>
          <p:cNvSpPr txBox="1">
            <a:spLocks/>
          </p:cNvSpPr>
          <p:nvPr/>
        </p:nvSpPr>
        <p:spPr>
          <a:xfrm>
            <a:off x="7126359" y="298173"/>
            <a:ext cx="1789042" cy="10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4400" b="1" dirty="0">
                <a:latin typeface="Bahnschrift" panose="020B0502040204020203" pitchFamily="34" charset="0"/>
              </a:rPr>
              <a:t>Dios Padre</a:t>
            </a:r>
            <a:endParaRPr lang="es-VE" sz="6000" b="1" dirty="0">
              <a:latin typeface="Bahnschrift" panose="020B0502040204020203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630BB77-BA0E-44F4-B538-465BB264F602}"/>
              </a:ext>
            </a:extLst>
          </p:cNvPr>
          <p:cNvCxnSpPr>
            <a:cxnSpLocks/>
          </p:cNvCxnSpPr>
          <p:nvPr/>
        </p:nvCxnSpPr>
        <p:spPr>
          <a:xfrm flipV="1">
            <a:off x="1513760" y="4184376"/>
            <a:ext cx="581644" cy="572204"/>
          </a:xfrm>
          <a:prstGeom prst="straightConnector1">
            <a:avLst/>
          </a:prstGeom>
          <a:ln w="92075" cmpd="dbl">
            <a:solidFill>
              <a:srgbClr val="00B0F0"/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1EC2CE3-F4B6-4E5F-8A52-8BCAEF891394}"/>
              </a:ext>
            </a:extLst>
          </p:cNvPr>
          <p:cNvCxnSpPr>
            <a:cxnSpLocks/>
          </p:cNvCxnSpPr>
          <p:nvPr/>
        </p:nvCxnSpPr>
        <p:spPr>
          <a:xfrm flipV="1">
            <a:off x="4336404" y="2534478"/>
            <a:ext cx="484075" cy="432351"/>
          </a:xfrm>
          <a:prstGeom prst="straightConnector1">
            <a:avLst/>
          </a:prstGeom>
          <a:ln w="92075" cmpd="dbl">
            <a:solidFill>
              <a:srgbClr val="00B050"/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E8CF21B-8CAD-4518-A731-C44ADA44E91C}"/>
              </a:ext>
            </a:extLst>
          </p:cNvPr>
          <p:cNvCxnSpPr>
            <a:cxnSpLocks/>
          </p:cNvCxnSpPr>
          <p:nvPr/>
        </p:nvCxnSpPr>
        <p:spPr>
          <a:xfrm flipV="1">
            <a:off x="6681112" y="1230211"/>
            <a:ext cx="446121" cy="399806"/>
          </a:xfrm>
          <a:prstGeom prst="straightConnector1">
            <a:avLst/>
          </a:prstGeom>
          <a:ln w="92075" cmpd="dbl">
            <a:solidFill>
              <a:srgbClr val="FFC000"/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2FDC6D9E-8DCA-40AF-8156-78B3C588F369}"/>
              </a:ext>
            </a:extLst>
          </p:cNvPr>
          <p:cNvSpPr txBox="1">
            <a:spLocks/>
          </p:cNvSpPr>
          <p:nvPr/>
        </p:nvSpPr>
        <p:spPr>
          <a:xfrm>
            <a:off x="49696" y="99390"/>
            <a:ext cx="6631416" cy="103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6000" b="1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Como conocer a Dios</a:t>
            </a:r>
            <a:endParaRPr lang="es-VE" sz="8000" b="1" dirty="0">
              <a:solidFill>
                <a:schemeClr val="bg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0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E26E-B0DF-408C-85C2-4233A9F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6165"/>
          </a:xfrm>
        </p:spPr>
        <p:txBody>
          <a:bodyPr>
            <a:normAutofit fontScale="90000"/>
          </a:bodyPr>
          <a:lstStyle/>
          <a:p>
            <a:pPr algn="ctr"/>
            <a:r>
              <a:rPr lang="es-419" sz="4000" b="1" dirty="0">
                <a:latin typeface="Bahnschrift" panose="020B0502040204020203" pitchFamily="34" charset="0"/>
              </a:rPr>
              <a:t>¿Que es conocimiento</a:t>
            </a:r>
            <a:r>
              <a:rPr lang="es-VE" sz="4000" b="1" dirty="0">
                <a:latin typeface="Bahnschrift" panose="020B0502040204020203" pitchFamily="34" charset="0"/>
              </a:rPr>
              <a:t>?</a:t>
            </a:r>
            <a:endParaRPr lang="es-419" sz="4000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71A38-CAF8-4C0C-8C81-35ED8A20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745434"/>
            <a:ext cx="8879840" cy="4969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VE" sz="3600" dirty="0">
                <a:latin typeface="Bahnschrift" panose="020B0502040204020203" pitchFamily="34" charset="0"/>
              </a:rPr>
              <a:t>Traducción de varias palabras </a:t>
            </a:r>
            <a:r>
              <a:rPr lang="es-VE" sz="3600" b="1" dirty="0">
                <a:highlight>
                  <a:srgbClr val="008000"/>
                </a:highlight>
                <a:latin typeface="Bahnschrift" panose="020B0502040204020203" pitchFamily="34" charset="0"/>
              </a:rPr>
              <a:t>hebreas</a:t>
            </a:r>
            <a:r>
              <a:rPr lang="es-VE" sz="3600" b="1" dirty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VE" sz="3600" b="1" dirty="0">
                <a:latin typeface="Bahnschrift" panose="020B0502040204020203" pitchFamily="34" charset="0"/>
              </a:rPr>
              <a:t>y</a:t>
            </a:r>
            <a:r>
              <a:rPr lang="es-VE" sz="3600" b="1" dirty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VE" sz="3600" b="1" dirty="0">
                <a:highlight>
                  <a:srgbClr val="008000"/>
                </a:highlight>
                <a:latin typeface="Bahnschrift" panose="020B0502040204020203" pitchFamily="34" charset="0"/>
              </a:rPr>
              <a:t>griegas</a:t>
            </a:r>
            <a:r>
              <a:rPr lang="es-VE" sz="3600" dirty="0">
                <a:latin typeface="Bahnschrift" panose="020B0502040204020203" pitchFamily="34" charset="0"/>
              </a:rPr>
              <a:t> que cubren un amplio espectro de significados: </a:t>
            </a:r>
          </a:p>
          <a:p>
            <a:pPr marL="0" indent="0">
              <a:buNone/>
            </a:pPr>
            <a:endParaRPr lang="es-VE" sz="3600" dirty="0">
              <a:highlight>
                <a:srgbClr val="800000"/>
              </a:highlight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sz="3600" b="1" dirty="0">
                <a:solidFill>
                  <a:srgbClr val="FFC000"/>
                </a:solidFill>
                <a:latin typeface="Bahnschrift" panose="020B0502040204020203" pitchFamily="34" charset="0"/>
              </a:rPr>
              <a:t>Entendimiento intelectual</a:t>
            </a:r>
            <a:endParaRPr lang="es-VE" sz="36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sz="3600" b="1" dirty="0">
                <a:solidFill>
                  <a:srgbClr val="FFC000"/>
                </a:solidFill>
                <a:latin typeface="Bahnschrift" panose="020B0502040204020203" pitchFamily="34" charset="0"/>
              </a:rPr>
              <a:t>Experiencia personal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3600" b="1" dirty="0">
                <a:solidFill>
                  <a:srgbClr val="FFC000"/>
                </a:solidFill>
                <a:latin typeface="Bahnschrift" panose="020B0502040204020203" pitchFamily="34" charset="0"/>
              </a:rPr>
              <a:t>Emoción</a:t>
            </a:r>
            <a:endParaRPr lang="es-VE" sz="36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sz="3600" b="1" dirty="0">
                <a:solidFill>
                  <a:srgbClr val="FFC000"/>
                </a:solidFill>
                <a:latin typeface="Bahnschrift" panose="020B0502040204020203" pitchFamily="34" charset="0"/>
              </a:rPr>
              <a:t>Relación personal</a:t>
            </a:r>
          </a:p>
          <a:p>
            <a:pPr marL="342900" indent="-342900">
              <a:buFont typeface="+mj-lt"/>
              <a:buAutoNum type="arabicPeriod"/>
            </a:pPr>
            <a:endParaRPr lang="es-VE" sz="3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VE" sz="3600" dirty="0">
                <a:latin typeface="Bahnschrift" panose="020B0502040204020203" pitchFamily="34" charset="0"/>
              </a:rPr>
              <a:t>El conocimiento se le atribuye tanto a </a:t>
            </a:r>
            <a:r>
              <a:rPr lang="es-VE" sz="3600" dirty="0">
                <a:solidFill>
                  <a:srgbClr val="92D050"/>
                </a:solidFill>
                <a:latin typeface="Bahnschrift" panose="020B0502040204020203" pitchFamily="34" charset="0"/>
              </a:rPr>
              <a:t>Dios</a:t>
            </a:r>
            <a:r>
              <a:rPr lang="es-VE" sz="3600" dirty="0">
                <a:latin typeface="Bahnschrift" panose="020B0502040204020203" pitchFamily="34" charset="0"/>
              </a:rPr>
              <a:t> como a los </a:t>
            </a:r>
            <a:r>
              <a:rPr lang="es-VE" sz="3600" dirty="0">
                <a:solidFill>
                  <a:srgbClr val="92D050"/>
                </a:solidFill>
                <a:latin typeface="Bahnschrift" panose="020B0502040204020203" pitchFamily="34" charset="0"/>
              </a:rPr>
              <a:t>seres humanos</a:t>
            </a:r>
            <a:r>
              <a:rPr lang="es-VE" sz="36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21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2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E26E-B0DF-408C-85C2-4233A9F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5496"/>
          </a:xfrm>
        </p:spPr>
        <p:txBody>
          <a:bodyPr>
            <a:normAutofit/>
          </a:bodyPr>
          <a:lstStyle/>
          <a:p>
            <a:pPr algn="ctr"/>
            <a:r>
              <a:rPr lang="es-VE" sz="4000" b="1" dirty="0">
                <a:solidFill>
                  <a:srgbClr val="FFC000"/>
                </a:solidFill>
                <a:latin typeface="Bahnschrift" panose="020B0502040204020203" pitchFamily="34" charset="0"/>
              </a:rPr>
              <a:t>Entendimiento intelectual</a:t>
            </a:r>
            <a:endParaRPr lang="es-419" sz="4000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71A38-CAF8-4C0C-8C81-35ED8A20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5496"/>
            <a:ext cx="8686800" cy="49795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VE" sz="3200" dirty="0">
                <a:latin typeface="Bahnschrift" panose="020B0502040204020203" pitchFamily="34" charset="0"/>
              </a:rPr>
              <a:t>Es la facultad de la mente que permite: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3200" b="1" dirty="0">
                <a:solidFill>
                  <a:srgbClr val="FFC000"/>
                </a:solidFill>
                <a:latin typeface="Bahnschrift" panose="020B0502040204020203" pitchFamily="34" charset="0"/>
              </a:rPr>
              <a:t>Aprender</a:t>
            </a:r>
            <a:r>
              <a:rPr lang="es-VE" sz="3200" dirty="0">
                <a:latin typeface="Bahnschrift" panose="020B0502040204020203" pitchFamily="34" charset="0"/>
              </a:rPr>
              <a:t>: quien es Jesús.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3200" b="1" dirty="0">
                <a:solidFill>
                  <a:srgbClr val="FFC000"/>
                </a:solidFill>
                <a:latin typeface="Bahnschrift" panose="020B0502040204020203" pitchFamily="34" charset="0"/>
              </a:rPr>
              <a:t>Entender</a:t>
            </a:r>
            <a:r>
              <a:rPr lang="es-VE" sz="3200" dirty="0">
                <a:latin typeface="Bahnschrift" panose="020B0502040204020203" pitchFamily="34" charset="0"/>
              </a:rPr>
              <a:t>: que necesito a Jesús.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3200" b="1" dirty="0">
                <a:solidFill>
                  <a:srgbClr val="FFC000"/>
                </a:solidFill>
                <a:latin typeface="Bahnschrift" panose="020B0502040204020203" pitchFamily="34" charset="0"/>
              </a:rPr>
              <a:t>Razonar</a:t>
            </a:r>
            <a:r>
              <a:rPr lang="es-VE" sz="3200" dirty="0">
                <a:latin typeface="Bahnschrift" panose="020B0502040204020203" pitchFamily="34" charset="0"/>
              </a:rPr>
              <a:t>:</a:t>
            </a:r>
            <a:r>
              <a:rPr lang="es-VE" sz="3200" b="1" dirty="0">
                <a:latin typeface="Bahnschrift" panose="020B0502040204020203" pitchFamily="34" charset="0"/>
              </a:rPr>
              <a:t> </a:t>
            </a:r>
            <a:r>
              <a:rPr lang="es-VE" sz="3200" dirty="0">
                <a:latin typeface="Bahnschrift" panose="020B0502040204020203" pitchFamily="34" charset="0"/>
              </a:rPr>
              <a:t>que fui creado para hacer su voluntad.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3200" b="1" dirty="0">
                <a:solidFill>
                  <a:srgbClr val="FFC000"/>
                </a:solidFill>
                <a:latin typeface="Bahnschrift" panose="020B0502040204020203" pitchFamily="34" charset="0"/>
              </a:rPr>
              <a:t>Tomar decisiones</a:t>
            </a:r>
            <a:r>
              <a:rPr lang="es-VE" sz="3200" dirty="0">
                <a:latin typeface="Bahnschrift" panose="020B0502040204020203" pitchFamily="34" charset="0"/>
              </a:rPr>
              <a:t>:</a:t>
            </a:r>
            <a:r>
              <a:rPr lang="es-VE" sz="3200" b="1" dirty="0">
                <a:latin typeface="Bahnschrift" panose="020B0502040204020203" pitchFamily="34" charset="0"/>
              </a:rPr>
              <a:t> </a:t>
            </a:r>
            <a:r>
              <a:rPr lang="es-VE" sz="3200" dirty="0">
                <a:latin typeface="Bahnschrift" panose="020B0502040204020203" pitchFamily="34" charset="0"/>
              </a:rPr>
              <a:t>hacer su voluntad.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3200" b="1" dirty="0">
                <a:solidFill>
                  <a:srgbClr val="FFC000"/>
                </a:solidFill>
                <a:latin typeface="Bahnschrift" panose="020B0502040204020203" pitchFamily="34" charset="0"/>
              </a:rPr>
              <a:t>Formarse una idea determinada de la realidad</a:t>
            </a:r>
            <a:r>
              <a:rPr lang="es-VE" sz="3200" dirty="0">
                <a:latin typeface="Bahnschrift" panose="020B0502040204020203" pitchFamily="34" charset="0"/>
              </a:rPr>
              <a:t>:</a:t>
            </a:r>
            <a:r>
              <a:rPr lang="es-VE" sz="3200" b="1" dirty="0">
                <a:latin typeface="Bahnschrift" panose="020B0502040204020203" pitchFamily="34" charset="0"/>
              </a:rPr>
              <a:t> </a:t>
            </a:r>
            <a:r>
              <a:rPr lang="es-VE" sz="3200" dirty="0">
                <a:latin typeface="Bahnschrift" panose="020B0502040204020203" pitchFamily="34" charset="0"/>
              </a:rPr>
              <a:t>que el mundo es vanidad y que el centro de mi vida y todo lo que existe es Jesús.</a:t>
            </a:r>
          </a:p>
          <a:p>
            <a:pPr marL="457200" indent="-457200">
              <a:buFont typeface="+mj-lt"/>
              <a:buAutoNum type="arabicPeriod"/>
            </a:pPr>
            <a:endParaRPr lang="es-VE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VE" sz="3200" b="1" dirty="0">
                <a:latin typeface="Bahnschrift" panose="020B0502040204020203" pitchFamily="34" charset="0"/>
              </a:rPr>
              <a:t>2Ti 3:16-17</a:t>
            </a:r>
          </a:p>
        </p:txBody>
      </p:sp>
    </p:spTree>
    <p:extLst>
      <p:ext uri="{BB962C8B-B14F-4D97-AF65-F5344CB8AC3E}">
        <p14:creationId xmlns:p14="http://schemas.microsoft.com/office/powerpoint/2010/main" val="171829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E26E-B0DF-408C-85C2-4233A9F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5496"/>
          </a:xfrm>
        </p:spPr>
        <p:txBody>
          <a:bodyPr>
            <a:normAutofit/>
          </a:bodyPr>
          <a:lstStyle/>
          <a:p>
            <a:pPr algn="ctr"/>
            <a:r>
              <a:rPr lang="es-VE" sz="4000" b="1" dirty="0">
                <a:solidFill>
                  <a:srgbClr val="FFC000"/>
                </a:solidFill>
                <a:latin typeface="Bahnschrift" panose="020B0502040204020203" pitchFamily="34" charset="0"/>
              </a:rPr>
              <a:t>Experiencia personal</a:t>
            </a:r>
            <a:endParaRPr lang="es-419" sz="4000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71A38-CAF8-4C0C-8C81-35ED8A20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5496"/>
            <a:ext cx="8686800" cy="49795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VE" sz="2800" dirty="0">
                <a:latin typeface="Bahnschrift" panose="020B0502040204020203" pitchFamily="34" charset="0"/>
              </a:rPr>
              <a:t>Es una forma de conocimiento derivado de: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VE" sz="2800" dirty="0">
                <a:highlight>
                  <a:srgbClr val="FF0000"/>
                </a:highlight>
                <a:latin typeface="Bahnschrift" panose="020B0502040204020203" pitchFamily="34" charset="0"/>
              </a:rPr>
              <a:t>Observar</a:t>
            </a:r>
            <a:r>
              <a:rPr lang="es-VE" sz="2800" dirty="0">
                <a:latin typeface="Bahnschrift" panose="020B0502040204020203" pitchFamily="34" charset="0"/>
              </a:rPr>
              <a:t>: la obra de Dios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VE" sz="2800" dirty="0">
                <a:highlight>
                  <a:srgbClr val="008000"/>
                </a:highlight>
                <a:latin typeface="Bahnschrift" panose="020B0502040204020203" pitchFamily="34" charset="0"/>
              </a:rPr>
              <a:t>Participar</a:t>
            </a:r>
            <a:r>
              <a:rPr lang="es-VE" sz="2800" dirty="0">
                <a:latin typeface="Bahnschrift" panose="020B0502040204020203" pitchFamily="34" charset="0"/>
              </a:rPr>
              <a:t>: en la obra de Dios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VE" sz="2800" dirty="0">
                <a:highlight>
                  <a:srgbClr val="800080"/>
                </a:highlight>
                <a:latin typeface="Bahnschrift" panose="020B0502040204020203" pitchFamily="34" charset="0"/>
              </a:rPr>
              <a:t>Vivencia de un suceso</a:t>
            </a:r>
            <a:r>
              <a:rPr lang="es-VE" sz="2800" dirty="0">
                <a:latin typeface="Bahnschrift" panose="020B0502040204020203" pitchFamily="34" charset="0"/>
              </a:rPr>
              <a:t>: que ocurren haciendo las dos anteriores.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s-VE" sz="2800" dirty="0">
              <a:latin typeface="Bahnschrift" panose="020B05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VE" sz="2800" b="1" dirty="0">
                <a:latin typeface="Bahnschrift" panose="020B0502040204020203" pitchFamily="34" charset="0"/>
              </a:rPr>
              <a:t>Efe 2:10</a:t>
            </a:r>
            <a:r>
              <a:rPr lang="es-VE" sz="2800" dirty="0">
                <a:latin typeface="Bahnschrift" panose="020B0502040204020203" pitchFamily="34" charset="0"/>
              </a:rPr>
              <a:t> Porque somos hechura suya, creados en Cristo Jesús para buenas obras, las cuales Dios preparó de antemano para que anduviésemos en ellas. </a:t>
            </a:r>
          </a:p>
        </p:txBody>
      </p:sp>
    </p:spTree>
    <p:extLst>
      <p:ext uri="{BB962C8B-B14F-4D97-AF65-F5344CB8AC3E}">
        <p14:creationId xmlns:p14="http://schemas.microsoft.com/office/powerpoint/2010/main" val="252693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E26E-B0DF-408C-85C2-4233A9F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5496"/>
          </a:xfrm>
        </p:spPr>
        <p:txBody>
          <a:bodyPr>
            <a:normAutofit/>
          </a:bodyPr>
          <a:lstStyle/>
          <a:p>
            <a:pPr algn="ctr"/>
            <a:r>
              <a:rPr lang="es-VE" sz="4000" b="1" dirty="0">
                <a:solidFill>
                  <a:srgbClr val="FFC000"/>
                </a:solidFill>
                <a:latin typeface="Bahnschrift" panose="020B0502040204020203" pitchFamily="34" charset="0"/>
              </a:rPr>
              <a:t>Emoción</a:t>
            </a:r>
            <a:endParaRPr lang="es-419" sz="4000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71A38-CAF8-4C0C-8C81-35ED8A20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735496"/>
            <a:ext cx="8900160" cy="48321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VE" sz="2800" dirty="0">
                <a:latin typeface="Bahnschrift" panose="020B0502040204020203" pitchFamily="34" charset="0"/>
              </a:rPr>
              <a:t>Las emociones son reacciones que representan </a:t>
            </a:r>
            <a:r>
              <a:rPr lang="es-VE" sz="2800" dirty="0">
                <a:highlight>
                  <a:srgbClr val="800080"/>
                </a:highlight>
                <a:latin typeface="Bahnschrift" panose="020B0502040204020203" pitchFamily="34" charset="0"/>
              </a:rPr>
              <a:t>modos de adaptación del individuo</a:t>
            </a:r>
            <a:r>
              <a:rPr lang="es-VE" sz="2800" dirty="0">
                <a:latin typeface="Bahnschrift" panose="020B0502040204020203" pitchFamily="34" charset="0"/>
              </a:rPr>
              <a:t> cuando percibe un objeto, persona, lugar, suceso o recuerdo importante.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VE" sz="2800" dirty="0">
                <a:latin typeface="Bahnschrift" panose="020B0502040204020203" pitchFamily="34" charset="0"/>
              </a:rPr>
              <a:t>Las emociones que nos alejan de Dios vienen de la carne y no del Espíritu. </a:t>
            </a:r>
            <a:r>
              <a:rPr lang="es-VE" sz="2800" dirty="0">
                <a:highlight>
                  <a:srgbClr val="008080"/>
                </a:highlight>
                <a:latin typeface="Bahnschrift" panose="020B0502040204020203" pitchFamily="34" charset="0"/>
              </a:rPr>
              <a:t>No debemos vivir según la carne</a:t>
            </a:r>
            <a:r>
              <a:rPr lang="es-VE" sz="2800" dirty="0">
                <a:latin typeface="Bahnschrift" panose="020B0502040204020203" pitchFamily="34" charset="0"/>
              </a:rPr>
              <a:t>, sino </a:t>
            </a:r>
            <a:r>
              <a:rPr lang="es-VE" sz="2800" dirty="0">
                <a:highlight>
                  <a:srgbClr val="008000"/>
                </a:highlight>
                <a:latin typeface="Bahnschrift" panose="020B0502040204020203" pitchFamily="34" charset="0"/>
              </a:rPr>
              <a:t>según el Espíritu</a:t>
            </a:r>
            <a:r>
              <a:rPr lang="es-VE" sz="2800" dirty="0">
                <a:latin typeface="Bahnschrift" panose="020B0502040204020203" pitchFamily="34" charset="0"/>
              </a:rPr>
              <a:t> de Dios que mora en nosotros, por eso debemos amar a Dios y al prójimo.</a:t>
            </a:r>
          </a:p>
          <a:p>
            <a:pPr marL="0" indent="0">
              <a:lnSpc>
                <a:spcPct val="120000"/>
              </a:lnSpc>
              <a:buNone/>
            </a:pPr>
            <a:endParaRPr lang="es-VE" sz="2800" dirty="0">
              <a:latin typeface="Bahnschrift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VE" sz="2800" dirty="0">
                <a:latin typeface="Bahnschrift" panose="020B0502040204020203" pitchFamily="34" charset="0"/>
              </a:rPr>
              <a:t>Romanos 8:9 y Mateo 22:37-40</a:t>
            </a:r>
          </a:p>
        </p:txBody>
      </p:sp>
    </p:spTree>
    <p:extLst>
      <p:ext uri="{BB962C8B-B14F-4D97-AF65-F5344CB8AC3E}">
        <p14:creationId xmlns:p14="http://schemas.microsoft.com/office/powerpoint/2010/main" val="179422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E26E-B0DF-408C-85C2-4233A9F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>
            <a:normAutofit/>
          </a:bodyPr>
          <a:lstStyle/>
          <a:p>
            <a:pPr algn="ctr"/>
            <a:r>
              <a:rPr lang="es-VE" sz="4000" b="1" dirty="0">
                <a:solidFill>
                  <a:srgbClr val="FFC000"/>
                </a:solidFill>
                <a:latin typeface="Bahnschrift" panose="020B0502040204020203" pitchFamily="34" charset="0"/>
              </a:rPr>
              <a:t>Relación personal</a:t>
            </a:r>
            <a:br>
              <a:rPr lang="es-VE" sz="4000" b="1" dirty="0">
                <a:solidFill>
                  <a:srgbClr val="FFC000"/>
                </a:solidFill>
                <a:latin typeface="Bahnschrift" panose="020B0502040204020203" pitchFamily="34" charset="0"/>
              </a:rPr>
            </a:br>
            <a:r>
              <a:rPr lang="es-VE" sz="2400" i="1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(Este significado incluye la relación sexual, </a:t>
            </a:r>
            <a:r>
              <a:rPr lang="es-VE" sz="2400" i="1" dirty="0" err="1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Gn</a:t>
            </a:r>
            <a:r>
              <a:rPr lang="es-VE" sz="2400" i="1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 4:1, etc.)</a:t>
            </a:r>
            <a:endParaRPr lang="es-419" sz="4000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71A38-CAF8-4C0C-8C81-35ED8A20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117600"/>
            <a:ext cx="8900160" cy="445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VE" sz="2800" dirty="0">
                <a:latin typeface="Bahnschrift" panose="020B0502040204020203" pitchFamily="34" charset="0"/>
              </a:rPr>
              <a:t>Son las múltiples </a:t>
            </a:r>
            <a:r>
              <a:rPr lang="es-VE" sz="2800" dirty="0">
                <a:highlight>
                  <a:srgbClr val="008000"/>
                </a:highlight>
                <a:latin typeface="Bahnschrift" panose="020B0502040204020203" pitchFamily="34" charset="0"/>
              </a:rPr>
              <a:t>interacciones</a:t>
            </a:r>
            <a:r>
              <a:rPr lang="es-VE" sz="2800" dirty="0">
                <a:latin typeface="Bahnschrift" panose="020B0502040204020203" pitchFamily="34" charset="0"/>
              </a:rPr>
              <a:t> que se dan entre </a:t>
            </a:r>
            <a:r>
              <a:rPr lang="es-VE" sz="2800" dirty="0">
                <a:solidFill>
                  <a:srgbClr val="FFC000"/>
                </a:solidFill>
                <a:latin typeface="Bahnschrift" panose="020B0502040204020203" pitchFamily="34" charset="0"/>
              </a:rPr>
              <a:t>dos o más personas</a:t>
            </a:r>
            <a:r>
              <a:rPr lang="es-VE" sz="2800" dirty="0">
                <a:latin typeface="Bahnschrift" panose="020B0502040204020203" pitchFamily="34" charset="0"/>
              </a:rPr>
              <a:t>, por las cuales los sujetos </a:t>
            </a:r>
            <a:r>
              <a:rPr lang="es-VE" sz="2800" dirty="0">
                <a:highlight>
                  <a:srgbClr val="800080"/>
                </a:highlight>
                <a:latin typeface="Bahnschrift" panose="020B0502040204020203" pitchFamily="34" charset="0"/>
              </a:rPr>
              <a:t>establecen vínculos</a:t>
            </a:r>
            <a:r>
              <a:rPr lang="es-VE" sz="2800" dirty="0">
                <a:latin typeface="Bahnschrift" panose="020B0502040204020203" pitchFamily="34" charset="0"/>
              </a:rPr>
              <a:t> laborales, familiares, profesionales, amistosos o deportivos.</a:t>
            </a:r>
          </a:p>
          <a:p>
            <a:pPr marL="0" indent="0">
              <a:buNone/>
            </a:pPr>
            <a:endParaRPr lang="es-VE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VE" sz="2800" dirty="0">
                <a:latin typeface="Bahnschrift" panose="020B0502040204020203" pitchFamily="34" charset="0"/>
              </a:rPr>
              <a:t>En cualquier relación siempre tiene que haber comunicación y la manera en la que tú te comunicaras con Dios es orando, orar es hablar directamente con el Señor.</a:t>
            </a:r>
          </a:p>
          <a:p>
            <a:pPr marL="0" indent="0">
              <a:buNone/>
            </a:pPr>
            <a:r>
              <a:rPr lang="es-VE" sz="2800" dirty="0">
                <a:latin typeface="Bahnschrift" panose="020B0502040204020203" pitchFamily="34" charset="0"/>
              </a:rPr>
              <a:t>Jeremías 33:3</a:t>
            </a:r>
          </a:p>
        </p:txBody>
      </p:sp>
    </p:spTree>
    <p:extLst>
      <p:ext uri="{BB962C8B-B14F-4D97-AF65-F5344CB8AC3E}">
        <p14:creationId xmlns:p14="http://schemas.microsoft.com/office/powerpoint/2010/main" val="333476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390</TotalTime>
  <Words>411</Words>
  <Application>Microsoft Office PowerPoint</Application>
  <PresentationFormat>Presentación en pantalla (16:10)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Century Schoolbook</vt:lpstr>
      <vt:lpstr>Wingdings 2</vt:lpstr>
      <vt:lpstr>Vista</vt:lpstr>
      <vt:lpstr>Desconocer a Jesús</vt:lpstr>
      <vt:lpstr>Jua 17:3  Y esta es la vida eterna: que te conozcan a ti, el único Dios verdadero, y a Jesucristo, a quien has enviado. </vt:lpstr>
      <vt:lpstr>Debemos conocer al Padre y al Hijo.  ¿Pero como? si están en el cielo.</vt:lpstr>
      <vt:lpstr>Hombre</vt:lpstr>
      <vt:lpstr>¿Que es conocimiento?</vt:lpstr>
      <vt:lpstr>Entendimiento intelectual</vt:lpstr>
      <vt:lpstr>Experiencia personal</vt:lpstr>
      <vt:lpstr>Emoción</vt:lpstr>
      <vt:lpstr>Relación personal (Este significado incluye la relación sexual, Gn 4:1, etc.)</vt:lpstr>
      <vt:lpstr>¿Conoces a Dios?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Desconocer a Jesús</dc:title>
  <dc:creator>Luis Romero</dc:creator>
  <cp:lastModifiedBy>Luis Romero</cp:lastModifiedBy>
  <cp:revision>34</cp:revision>
  <dcterms:created xsi:type="dcterms:W3CDTF">2021-02-03T14:59:46Z</dcterms:created>
  <dcterms:modified xsi:type="dcterms:W3CDTF">2021-02-03T21:30:25Z</dcterms:modified>
</cp:coreProperties>
</file>