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715000" type="screen16x1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84" y="-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78AF4-A333-4825-A301-0C5F027BDF7E}" type="datetimeFigureOut">
              <a:rPr lang="es-VE" smtClean="0"/>
              <a:t>05/01/2021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BE540-66AB-452C-9ACA-07F7135F78E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62586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E540-66AB-452C-9ACA-07F7135F78E0}" type="slidenum">
              <a:rPr lang="es-VE" smtClean="0"/>
              <a:t>1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00513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6064-269E-4E48-AD4A-72B767CA2734}" type="datetimeFigureOut">
              <a:rPr lang="es-VE" smtClean="0"/>
              <a:t>05/01/2021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09DC-41CD-4A9C-A480-6B57AC5201F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6263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6064-269E-4E48-AD4A-72B767CA2734}" type="datetimeFigureOut">
              <a:rPr lang="es-VE" smtClean="0"/>
              <a:t>05/01/2021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09DC-41CD-4A9C-A480-6B57AC5201F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254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6064-269E-4E48-AD4A-72B767CA2734}" type="datetimeFigureOut">
              <a:rPr lang="es-VE" smtClean="0"/>
              <a:t>05/01/2021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09DC-41CD-4A9C-A480-6B57AC5201F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6796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6064-269E-4E48-AD4A-72B767CA2734}" type="datetimeFigureOut">
              <a:rPr lang="es-VE" smtClean="0"/>
              <a:t>05/01/2021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09DC-41CD-4A9C-A480-6B57AC5201F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6203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6064-269E-4E48-AD4A-72B767CA2734}" type="datetimeFigureOut">
              <a:rPr lang="es-VE" smtClean="0"/>
              <a:t>05/01/2021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09DC-41CD-4A9C-A480-6B57AC5201F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1877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6064-269E-4E48-AD4A-72B767CA2734}" type="datetimeFigureOut">
              <a:rPr lang="es-VE" smtClean="0"/>
              <a:t>05/01/2021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09DC-41CD-4A9C-A480-6B57AC5201F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0931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6064-269E-4E48-AD4A-72B767CA2734}" type="datetimeFigureOut">
              <a:rPr lang="es-VE" smtClean="0"/>
              <a:t>05/01/2021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09DC-41CD-4A9C-A480-6B57AC5201F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8338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6064-269E-4E48-AD4A-72B767CA2734}" type="datetimeFigureOut">
              <a:rPr lang="es-VE" smtClean="0"/>
              <a:t>05/01/2021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09DC-41CD-4A9C-A480-6B57AC5201F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0272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6064-269E-4E48-AD4A-72B767CA2734}" type="datetimeFigureOut">
              <a:rPr lang="es-VE" smtClean="0"/>
              <a:t>05/01/2021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09DC-41CD-4A9C-A480-6B57AC5201F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5502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6064-269E-4E48-AD4A-72B767CA2734}" type="datetimeFigureOut">
              <a:rPr lang="es-VE" smtClean="0"/>
              <a:t>05/01/2021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09DC-41CD-4A9C-A480-6B57AC5201F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548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6064-269E-4E48-AD4A-72B767CA2734}" type="datetimeFigureOut">
              <a:rPr lang="es-VE" smtClean="0"/>
              <a:t>05/01/2021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09DC-41CD-4A9C-A480-6B57AC5201F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2039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76064-269E-4E48-AD4A-72B767CA2734}" type="datetimeFigureOut">
              <a:rPr lang="es-VE" smtClean="0"/>
              <a:t>05/01/2021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109DC-41CD-4A9C-A480-6B57AC5201F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2213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553244"/>
            <a:ext cx="7772400" cy="2736303"/>
          </a:xfrm>
        </p:spPr>
        <p:txBody>
          <a:bodyPr>
            <a:noAutofit/>
          </a:bodyPr>
          <a:lstStyle/>
          <a:p>
            <a:r>
              <a:rPr lang="es-VE" sz="6000" b="1" cap="all" dirty="0" smtClean="0">
                <a:solidFill>
                  <a:schemeClr val="accent6">
                    <a:lumMod val="75000"/>
                  </a:schemeClr>
                </a:solidFill>
              </a:rPr>
              <a:t>¿Por </a:t>
            </a:r>
            <a:r>
              <a:rPr lang="es-VE" sz="6000" b="1" cap="all" dirty="0">
                <a:solidFill>
                  <a:schemeClr val="accent6">
                    <a:lumMod val="75000"/>
                  </a:schemeClr>
                </a:solidFill>
              </a:rPr>
              <a:t>QUE MOISÉS NO </a:t>
            </a:r>
            <a:r>
              <a:rPr lang="es-VE" sz="6000" b="1" cap="all" dirty="0" smtClean="0">
                <a:solidFill>
                  <a:schemeClr val="accent6">
                    <a:lumMod val="75000"/>
                  </a:schemeClr>
                </a:solidFill>
              </a:rPr>
              <a:t>Entra a </a:t>
            </a:r>
            <a:r>
              <a:rPr lang="es-VE" sz="6000" b="1" cap="all" dirty="0">
                <a:solidFill>
                  <a:schemeClr val="accent6">
                    <a:lumMod val="75000"/>
                  </a:schemeClr>
                </a:solidFill>
              </a:rPr>
              <a:t>la tierra </a:t>
            </a:r>
            <a:r>
              <a:rPr lang="es-VE" sz="6000" b="1" cap="all" dirty="0" smtClean="0">
                <a:solidFill>
                  <a:schemeClr val="accent6">
                    <a:lumMod val="75000"/>
                  </a:schemeClr>
                </a:solidFill>
              </a:rPr>
              <a:t>prometida?</a:t>
            </a:r>
            <a:endParaRPr lang="es-VE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11560" y="3793604"/>
            <a:ext cx="7920880" cy="905396"/>
          </a:xfrm>
        </p:spPr>
        <p:txBody>
          <a:bodyPr>
            <a:normAutofit/>
          </a:bodyPr>
          <a:lstStyle/>
          <a:p>
            <a:r>
              <a:rPr lang="es-VE" sz="4000" b="1" dirty="0">
                <a:solidFill>
                  <a:schemeClr val="bg1"/>
                </a:solidFill>
              </a:rPr>
              <a:t>La Misericordia y la Justicia de </a:t>
            </a:r>
            <a:r>
              <a:rPr lang="es-VE" sz="4000" b="1" dirty="0" smtClean="0">
                <a:solidFill>
                  <a:schemeClr val="bg1"/>
                </a:solidFill>
              </a:rPr>
              <a:t>Dios</a:t>
            </a:r>
            <a:endParaRPr lang="es-VE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05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9268"/>
          </a:xfrm>
        </p:spPr>
        <p:txBody>
          <a:bodyPr>
            <a:normAutofit/>
          </a:bodyPr>
          <a:lstStyle/>
          <a:p>
            <a:r>
              <a:rPr lang="es-VE" b="1" cap="all" dirty="0" smtClean="0">
                <a:solidFill>
                  <a:schemeClr val="accent6">
                    <a:lumMod val="75000"/>
                  </a:schemeClr>
                </a:solidFill>
              </a:rPr>
              <a:t>MOISÉS</a:t>
            </a:r>
            <a:endParaRPr lang="es-V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769269"/>
            <a:ext cx="8784976" cy="4824536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s-VE" sz="3600" dirty="0">
                <a:solidFill>
                  <a:schemeClr val="bg1"/>
                </a:solidFill>
              </a:rPr>
              <a:t>Moisés tenía 120 </a:t>
            </a:r>
            <a:r>
              <a:rPr lang="es-VE" sz="3600" dirty="0" smtClean="0">
                <a:solidFill>
                  <a:schemeClr val="bg1"/>
                </a:solidFill>
              </a:rPr>
              <a:t>años</a:t>
            </a:r>
            <a:endParaRPr lang="es-VE" sz="2800" dirty="0" smtClean="0">
              <a:solidFill>
                <a:schemeClr val="bg1"/>
              </a:solidFill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es-VE" sz="2400" i="1" dirty="0" smtClean="0">
                <a:solidFill>
                  <a:schemeClr val="bg1"/>
                </a:solidFill>
              </a:rPr>
              <a:t>"</a:t>
            </a:r>
            <a:r>
              <a:rPr lang="es-VE" sz="2400" i="1" dirty="0">
                <a:solidFill>
                  <a:schemeClr val="bg1"/>
                </a:solidFill>
              </a:rPr>
              <a:t>no se habían apagado sus ojos, ni había perdido su vigor" (Deuteronomio 34:7</a:t>
            </a:r>
            <a:r>
              <a:rPr lang="es-VE" sz="2400" i="1" dirty="0" smtClean="0">
                <a:solidFill>
                  <a:schemeClr val="bg1"/>
                </a:solidFill>
              </a:rPr>
              <a:t>).</a:t>
            </a:r>
          </a:p>
          <a:p>
            <a:pPr marL="0" indent="0" algn="r">
              <a:spcBef>
                <a:spcPts val="300"/>
              </a:spcBef>
              <a:buNone/>
            </a:pPr>
            <a:endParaRPr lang="es-VE" sz="2800" dirty="0">
              <a:solidFill>
                <a:schemeClr val="bg1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s-VE" sz="3600" dirty="0" smtClean="0">
                <a:solidFill>
                  <a:schemeClr val="bg1"/>
                </a:solidFill>
              </a:rPr>
              <a:t>y </a:t>
            </a:r>
            <a:r>
              <a:rPr lang="es-VE" sz="3600" dirty="0">
                <a:solidFill>
                  <a:schemeClr val="bg1"/>
                </a:solidFill>
              </a:rPr>
              <a:t>era profundamente amado por todo el pueblo. Había sido su libertador, su general, su legislador, su abogado ante Dios, profeta, guía, inspiración, juez, y pastor por más de 40 años.</a:t>
            </a:r>
          </a:p>
        </p:txBody>
      </p:sp>
    </p:spTree>
    <p:extLst>
      <p:ext uri="{BB962C8B-B14F-4D97-AF65-F5344CB8AC3E}">
        <p14:creationId xmlns:p14="http://schemas.microsoft.com/office/powerpoint/2010/main" val="343016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5292"/>
          </a:xfrm>
        </p:spPr>
        <p:txBody>
          <a:bodyPr>
            <a:normAutofit fontScale="90000"/>
          </a:bodyPr>
          <a:lstStyle/>
          <a:p>
            <a:r>
              <a:rPr lang="es-VE" sz="3600" b="1" cap="all" dirty="0" smtClean="0">
                <a:solidFill>
                  <a:schemeClr val="accent6">
                    <a:lumMod val="75000"/>
                  </a:schemeClr>
                </a:solidFill>
              </a:rPr>
              <a:t>PESAR DE MOISÉS</a:t>
            </a:r>
            <a:br>
              <a:rPr lang="es-VE" sz="3600" b="1" cap="all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b="1" dirty="0" err="1">
                <a:solidFill>
                  <a:srgbClr val="92D050"/>
                </a:solidFill>
              </a:rPr>
              <a:t>Deu</a:t>
            </a:r>
            <a:r>
              <a:rPr lang="en-US" sz="2400" b="1" dirty="0">
                <a:solidFill>
                  <a:srgbClr val="92D050"/>
                </a:solidFill>
              </a:rPr>
              <a:t> </a:t>
            </a:r>
            <a:r>
              <a:rPr lang="en-US" sz="2400" b="1" dirty="0" smtClean="0">
                <a:solidFill>
                  <a:srgbClr val="92D050"/>
                </a:solidFill>
              </a:rPr>
              <a:t>32:48-52 y </a:t>
            </a:r>
            <a:r>
              <a:rPr lang="en-US" sz="2400" b="1" dirty="0" err="1" smtClean="0">
                <a:solidFill>
                  <a:srgbClr val="92D050"/>
                </a:solidFill>
              </a:rPr>
              <a:t>Deu</a:t>
            </a:r>
            <a:r>
              <a:rPr lang="en-US" sz="2400" b="1" dirty="0" smtClean="0">
                <a:solidFill>
                  <a:srgbClr val="92D050"/>
                </a:solidFill>
              </a:rPr>
              <a:t> 3:23-29 </a:t>
            </a:r>
            <a:endParaRPr lang="es-VE" sz="3600" dirty="0">
              <a:solidFill>
                <a:srgbClr val="92D05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985292"/>
            <a:ext cx="9144000" cy="47297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VE" dirty="0" smtClean="0">
                <a:solidFill>
                  <a:schemeClr val="bg1"/>
                </a:solidFill>
              </a:rPr>
              <a:t>Dios hizo claro que Moisés no entraría en la tierra prometida. Le ordenó que comisionara a Josué como nuevo líder y lo alentara en su nuevo cargo. Este es un buen ejemplo para las iglesias y organizaciones que de tanto en tanto deben reemplazar a su líderes. Los buenos líderes preparan a su gente para que funcione sin ellos al descubrir a los que tienen un potencial de liderazgo, proveyéndoles el entrenamiento necesario y buscando formas de estimularlos.</a:t>
            </a:r>
            <a:endParaRPr lang="es-V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30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41276"/>
          </a:xfrm>
        </p:spPr>
        <p:txBody>
          <a:bodyPr>
            <a:noAutofit/>
          </a:bodyPr>
          <a:lstStyle/>
          <a:p>
            <a:r>
              <a:rPr lang="es-VE" sz="2800" b="1" cap="all" dirty="0" smtClean="0">
                <a:solidFill>
                  <a:schemeClr val="accent6">
                    <a:lumMod val="75000"/>
                  </a:schemeClr>
                </a:solidFill>
              </a:rPr>
              <a:t>POR QUE </a:t>
            </a:r>
            <a:r>
              <a:rPr lang="es-VE" sz="2800" b="1" cap="all" dirty="0" smtClean="0">
                <a:solidFill>
                  <a:schemeClr val="accent6">
                    <a:lumMod val="75000"/>
                  </a:schemeClr>
                </a:solidFill>
              </a:rPr>
              <a:t>MOISÉS </a:t>
            </a:r>
            <a:r>
              <a:rPr lang="es-VE" sz="2800" b="1" cap="all" dirty="0" smtClean="0">
                <a:solidFill>
                  <a:schemeClr val="accent6">
                    <a:lumMod val="75000"/>
                  </a:schemeClr>
                </a:solidFill>
              </a:rPr>
              <a:t>NO ENTRARA en la tierra prometida</a:t>
            </a:r>
            <a:endParaRPr lang="es-VE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841276"/>
            <a:ext cx="9144000" cy="47525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VE" sz="2400" b="1" dirty="0">
                <a:solidFill>
                  <a:srgbClr val="92D050"/>
                </a:solidFill>
              </a:rPr>
              <a:t>Números </a:t>
            </a:r>
            <a:r>
              <a:rPr lang="es-VE" sz="2400" b="1" dirty="0" smtClean="0">
                <a:solidFill>
                  <a:srgbClr val="92D050"/>
                </a:solidFill>
              </a:rPr>
              <a:t>20:10-13</a:t>
            </a:r>
            <a:r>
              <a:rPr lang="es-VE" sz="2400" b="1" dirty="0">
                <a:solidFill>
                  <a:schemeClr val="bg1"/>
                </a:solidFill>
              </a:rPr>
              <a:t>.</a:t>
            </a:r>
            <a:r>
              <a:rPr lang="es-VE" sz="2400" b="1" dirty="0" smtClean="0">
                <a:solidFill>
                  <a:schemeClr val="bg1"/>
                </a:solidFill>
              </a:rPr>
              <a:t> </a:t>
            </a:r>
            <a:r>
              <a:rPr lang="es-VE" sz="2400" dirty="0" smtClean="0">
                <a:solidFill>
                  <a:schemeClr val="bg1"/>
                </a:solidFill>
              </a:rPr>
              <a:t>Dios </a:t>
            </a:r>
            <a:r>
              <a:rPr lang="es-VE" sz="2400" dirty="0">
                <a:solidFill>
                  <a:schemeClr val="bg1"/>
                </a:solidFill>
              </a:rPr>
              <a:t>había dicho a Moisés que hablara a la roca; sin embargo, Moisés la golpeó, no sólo una vez, sino dos. Dios hizo el milagro; pero Moisés se lo atribuyó cuando dijo: «Os hemos de hacer salir agua de esta peña». Debido a esto se le prohibió entrar en la tierra prometida. ¿Acaso fue demasiado severo el castigo de Dios para Moisés? Después de todo, el pueblo lo había irritado, difamado y se había rebelado contra él y contra Dios. Allí estaban otra </a:t>
            </a:r>
            <a:r>
              <a:rPr lang="es-VE" sz="2400" dirty="0" smtClean="0">
                <a:solidFill>
                  <a:schemeClr val="bg1"/>
                </a:solidFill>
              </a:rPr>
              <a:t>vez. </a:t>
            </a:r>
          </a:p>
          <a:p>
            <a:pPr marL="0" indent="0">
              <a:buNone/>
            </a:pPr>
            <a:endParaRPr lang="es-VE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VE" sz="2400" dirty="0" smtClean="0">
                <a:solidFill>
                  <a:schemeClr val="bg1"/>
                </a:solidFill>
              </a:rPr>
              <a:t>Pero </a:t>
            </a:r>
            <a:r>
              <a:rPr lang="es-VE" sz="2400" dirty="0">
                <a:solidFill>
                  <a:schemeClr val="bg1"/>
                </a:solidFill>
              </a:rPr>
              <a:t>Moisés era el líder y el modelo de la nación entera. Como tenía una responsabilidad tan grande ante el pueblo, no podía ser perdonado. Al golpear la roca, Moisés desobedeció el mandamiento directo de Dios y lo deshonró en presencia de su pueblo.</a:t>
            </a:r>
            <a:endParaRPr lang="es-VE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54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41276"/>
          </a:xfrm>
        </p:spPr>
        <p:txBody>
          <a:bodyPr>
            <a:noAutofit/>
          </a:bodyPr>
          <a:lstStyle/>
          <a:p>
            <a:r>
              <a:rPr lang="es-VE" sz="3600" b="1" cap="all" dirty="0" smtClean="0">
                <a:solidFill>
                  <a:schemeClr val="accent6">
                    <a:lumMod val="75000"/>
                  </a:schemeClr>
                </a:solidFill>
              </a:rPr>
              <a:t>La muerte de Moisés</a:t>
            </a:r>
            <a:endParaRPr lang="es-VE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697260"/>
            <a:ext cx="9144000" cy="4968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VE" sz="3600" b="1" dirty="0" smtClean="0">
                <a:solidFill>
                  <a:srgbClr val="92D050"/>
                </a:solidFill>
              </a:rPr>
              <a:t>Deuteronomio 34</a:t>
            </a:r>
            <a:r>
              <a:rPr lang="es-VE" sz="3600" b="1" dirty="0" smtClean="0">
                <a:solidFill>
                  <a:schemeClr val="bg1"/>
                </a:solidFill>
              </a:rPr>
              <a:t>.</a:t>
            </a:r>
            <a:r>
              <a:rPr lang="es-VE" sz="3600" b="1" dirty="0" smtClean="0">
                <a:solidFill>
                  <a:srgbClr val="92D050"/>
                </a:solidFill>
              </a:rPr>
              <a:t> </a:t>
            </a:r>
            <a:r>
              <a:rPr lang="es-VE" sz="3600" b="1" dirty="0" smtClean="0">
                <a:solidFill>
                  <a:schemeClr val="bg1"/>
                </a:solidFill>
              </a:rPr>
              <a:t>Lo más importante del registro de la muerte de Moisés es la presencia de Dios con él. El líder dejó a su pueblo para subir a otra montaña. Moisés murió en la cima de ese monte, lejos de la gente que había servido durante tanto tiempo. Dios acompañó a Su siervo en el momento de morir. De hecho, Dios lo sepultó y solo Él sabe dónde se encuentra ese lugar.</a:t>
            </a:r>
            <a:endParaRPr lang="es-VE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8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41276"/>
          </a:xfrm>
        </p:spPr>
        <p:txBody>
          <a:bodyPr>
            <a:noAutofit/>
          </a:bodyPr>
          <a:lstStyle/>
          <a:p>
            <a:r>
              <a:rPr lang="es-VE" b="1" dirty="0" smtClean="0">
                <a:solidFill>
                  <a:schemeClr val="accent6">
                    <a:lumMod val="75000"/>
                  </a:schemeClr>
                </a:solidFill>
              </a:rPr>
              <a:t>Acampados a la orilla del Jordán</a:t>
            </a:r>
            <a:endParaRPr lang="es-V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913284"/>
            <a:ext cx="8640960" cy="4536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VE" sz="4000" b="1" dirty="0" smtClean="0">
                <a:solidFill>
                  <a:srgbClr val="92D050"/>
                </a:solidFill>
              </a:rPr>
              <a:t>Josué 1:1</a:t>
            </a:r>
            <a:r>
              <a:rPr lang="es-VE" sz="4000" b="1" dirty="0" smtClean="0">
                <a:solidFill>
                  <a:schemeClr val="bg1"/>
                </a:solidFill>
              </a:rPr>
              <a:t>.</a:t>
            </a:r>
            <a:r>
              <a:rPr lang="es-VE" sz="4000" b="1" dirty="0" smtClean="0">
                <a:solidFill>
                  <a:srgbClr val="92D050"/>
                </a:solidFill>
              </a:rPr>
              <a:t> </a:t>
            </a:r>
            <a:r>
              <a:rPr lang="es-VE" sz="4000" b="1" dirty="0" smtClean="0">
                <a:solidFill>
                  <a:schemeClr val="bg1"/>
                </a:solidFill>
              </a:rPr>
              <a:t>Al comenzar el libro de Josué, los israelitas se encuentran acampados a la orilla oriental del Jordán, a la misma entrada de la tierra prometida y ya habían completado el período de duelo por Moisés, que acababa de morir.</a:t>
            </a:r>
            <a:endParaRPr lang="es-V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2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9348"/>
          </a:xfrm>
        </p:spPr>
        <p:txBody>
          <a:bodyPr>
            <a:noAutofit/>
          </a:bodyPr>
          <a:lstStyle/>
          <a:p>
            <a:r>
              <a:rPr lang="es-VE" sz="2000" b="1" dirty="0" smtClean="0">
                <a:solidFill>
                  <a:schemeClr val="accent6">
                    <a:lumMod val="75000"/>
                  </a:schemeClr>
                </a:solidFill>
              </a:rPr>
              <a:t>TOMA LA TIERRA</a:t>
            </a:r>
            <a:r>
              <a:rPr lang="es-VE" sz="2000" dirty="0" smtClean="0">
                <a:solidFill>
                  <a:schemeClr val="bg1"/>
                </a:solidFill>
              </a:rPr>
              <a:t>: Dios mandó a Josué a llevar a los israelitas a la tierra prometida </a:t>
            </a:r>
            <a:r>
              <a:rPr lang="es-VE" sz="2000" i="1" dirty="0" smtClean="0">
                <a:solidFill>
                  <a:schemeClr val="bg1">
                    <a:lumMod val="50000"/>
                  </a:schemeClr>
                </a:solidFill>
              </a:rPr>
              <a:t>(también llamada Canaán) </a:t>
            </a:r>
            <a:r>
              <a:rPr lang="es-VE" sz="2000" dirty="0" smtClean="0">
                <a:solidFill>
                  <a:schemeClr val="bg1"/>
                </a:solidFill>
              </a:rPr>
              <a:t>y conquistarla. Esto no fue un acto de imperialismo ni agresión, sino un acto de castigo. He aquí algunos pasajes en la Biblia donde Dios prometió dar esta tierra a los israelitas y las razones por las cuales lo hizo.</a:t>
            </a:r>
            <a:endParaRPr lang="es-VE" sz="2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489348"/>
            <a:ext cx="8928992" cy="4225652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VE" dirty="0" smtClean="0">
                <a:solidFill>
                  <a:srgbClr val="FFC000"/>
                </a:solidFill>
              </a:rPr>
              <a:t>Gén_12:1-3</a:t>
            </a:r>
            <a:r>
              <a:rPr lang="es-VE" dirty="0" smtClean="0">
                <a:solidFill>
                  <a:schemeClr val="bg1"/>
                </a:solidFill>
              </a:rPr>
              <a:t>: Dios prometió bendecir a Abraham y hacer de sus descendientes una gran nación</a:t>
            </a:r>
          </a:p>
          <a:p>
            <a:pPr marL="514350" indent="-514350">
              <a:buFont typeface="+mj-lt"/>
              <a:buAutoNum type="arabicPeriod"/>
            </a:pPr>
            <a:r>
              <a:rPr lang="es-VE" dirty="0" smtClean="0">
                <a:solidFill>
                  <a:srgbClr val="FFC000"/>
                </a:solidFill>
              </a:rPr>
              <a:t>Gén_15:16</a:t>
            </a:r>
            <a:r>
              <a:rPr lang="es-VE" dirty="0" smtClean="0">
                <a:solidFill>
                  <a:schemeClr val="bg1"/>
                </a:solidFill>
              </a:rPr>
              <a:t>: Dios escogería el tiempo más adecuado para que Israel entrara en Canaán porque las naciones que vivían allí en ese entonces serían impías y estarían listas para el castigo (su pecado habría llegado al tope)</a:t>
            </a:r>
          </a:p>
          <a:p>
            <a:pPr marL="514350" indent="-514350">
              <a:buFont typeface="+mj-lt"/>
              <a:buAutoNum type="arabicPeriod"/>
            </a:pPr>
            <a:r>
              <a:rPr lang="es-VE" dirty="0" smtClean="0">
                <a:solidFill>
                  <a:srgbClr val="FFC000"/>
                </a:solidFill>
              </a:rPr>
              <a:t>Gén_17:7</a:t>
            </a:r>
            <a:r>
              <a:rPr lang="es-VE" dirty="0" smtClean="0">
                <a:solidFill>
                  <a:schemeClr val="bg1"/>
                </a:solidFill>
              </a:rPr>
              <a:t>,</a:t>
            </a:r>
            <a:r>
              <a:rPr lang="es-VE" dirty="0" smtClean="0">
                <a:solidFill>
                  <a:srgbClr val="FFC000"/>
                </a:solidFill>
              </a:rPr>
              <a:t> Gén_17:8</a:t>
            </a:r>
            <a:r>
              <a:rPr lang="es-VE" dirty="0" smtClean="0">
                <a:solidFill>
                  <a:schemeClr val="bg1"/>
                </a:solidFill>
              </a:rPr>
              <a:t>: Dios prometió entregar toda la tierra de Canaán a los descendientes de Abraham</a:t>
            </a:r>
          </a:p>
          <a:p>
            <a:pPr marL="514350" indent="-514350">
              <a:buFont typeface="+mj-lt"/>
              <a:buAutoNum type="arabicPeriod"/>
            </a:pPr>
            <a:r>
              <a:rPr lang="es-VE" dirty="0" smtClean="0">
                <a:solidFill>
                  <a:srgbClr val="FFC000"/>
                </a:solidFill>
              </a:rPr>
              <a:t>Éxo_33:1-3</a:t>
            </a:r>
            <a:r>
              <a:rPr lang="es-VE" dirty="0" smtClean="0">
                <a:solidFill>
                  <a:schemeClr val="bg1"/>
                </a:solidFill>
              </a:rPr>
              <a:t>: Dios prometió ayudar a los israelitas a echar de Canaán a todas las naciones impías</a:t>
            </a:r>
          </a:p>
          <a:p>
            <a:pPr marL="514350" indent="-514350">
              <a:buFont typeface="+mj-lt"/>
              <a:buAutoNum type="arabicPeriod"/>
            </a:pPr>
            <a:r>
              <a:rPr lang="es-VE" dirty="0" smtClean="0">
                <a:solidFill>
                  <a:srgbClr val="FFC000"/>
                </a:solidFill>
              </a:rPr>
              <a:t>Deu_4:5-8</a:t>
            </a:r>
            <a:r>
              <a:rPr lang="es-VE" dirty="0" smtClean="0">
                <a:solidFill>
                  <a:schemeClr val="bg1"/>
                </a:solidFill>
              </a:rPr>
              <a:t>: Los israelitas debían dar el ejemplo de una vida santa a todo el mundo. Esto no sería así si se mezclaban con los impíos cananeos</a:t>
            </a:r>
          </a:p>
          <a:p>
            <a:pPr marL="514350" indent="-514350">
              <a:buFont typeface="+mj-lt"/>
              <a:buAutoNum type="arabicPeriod"/>
            </a:pPr>
            <a:r>
              <a:rPr lang="es-VE" dirty="0" smtClean="0">
                <a:solidFill>
                  <a:srgbClr val="FFC000"/>
                </a:solidFill>
              </a:rPr>
              <a:t>Deu_7:1-5</a:t>
            </a:r>
            <a:r>
              <a:rPr lang="es-VE" dirty="0" smtClean="0">
                <a:solidFill>
                  <a:schemeClr val="bg1"/>
                </a:solidFill>
              </a:rPr>
              <a:t>: Los israelitas debían destruir completamente a los cananeos a causa de su impiedad y del llamado de Israel a la pureza</a:t>
            </a:r>
          </a:p>
          <a:p>
            <a:pPr marL="514350" indent="-514350">
              <a:buFont typeface="+mj-lt"/>
              <a:buAutoNum type="arabicPeriod"/>
            </a:pPr>
            <a:r>
              <a:rPr lang="es-VE" dirty="0" smtClean="0">
                <a:solidFill>
                  <a:srgbClr val="FFC000"/>
                </a:solidFill>
              </a:rPr>
              <a:t>Deu_12:2</a:t>
            </a:r>
            <a:r>
              <a:rPr lang="es-VE" dirty="0" smtClean="0">
                <a:solidFill>
                  <a:schemeClr val="bg1"/>
                </a:solidFill>
              </a:rPr>
              <a:t>: Los israelitas debían destruir completamente los altares cananeos para que nada los distrajera de adorar sólo a Dios</a:t>
            </a:r>
            <a:endParaRPr lang="es-VE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0" y="1417340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17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691</Words>
  <Application>Microsoft Office PowerPoint</Application>
  <PresentationFormat>Presentación en pantalla (16:10)</PresentationFormat>
  <Paragraphs>26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¿Por QUE MOISÉS NO Entra a la tierra prometida?</vt:lpstr>
      <vt:lpstr>MOISÉS</vt:lpstr>
      <vt:lpstr>PESAR DE MOISÉS Deu 32:48-52 y Deu 3:23-29 </vt:lpstr>
      <vt:lpstr>POR QUE MOISÉS NO ENTRARA en la tierra prometida</vt:lpstr>
      <vt:lpstr>La muerte de Moisés</vt:lpstr>
      <vt:lpstr>Acampados a la orilla del Jordán</vt:lpstr>
      <vt:lpstr>TOMA LA TIERRA: Dios mandó a Josué a llevar a los israelitas a la tierra prometida (también llamada Canaán) y conquistarla. Esto no fue un acto de imperialismo ni agresión, sino un acto de castigo. He aquí algunos pasajes en la Biblia donde Dios prometió dar esta tierra a los israelitas y las razones por las cuales lo hizo.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Conquista de Canaán</dc:title>
  <dc:creator>Luis</dc:creator>
  <cp:lastModifiedBy>Luis</cp:lastModifiedBy>
  <cp:revision>12</cp:revision>
  <dcterms:created xsi:type="dcterms:W3CDTF">2020-12-11T16:49:20Z</dcterms:created>
  <dcterms:modified xsi:type="dcterms:W3CDTF">2021-01-05T23:15:12Z</dcterms:modified>
</cp:coreProperties>
</file>