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2" r:id="rId3"/>
    <p:sldId id="261" r:id="rId4"/>
    <p:sldId id="328" r:id="rId5"/>
    <p:sldId id="341" r:id="rId6"/>
    <p:sldId id="342" r:id="rId7"/>
    <p:sldId id="343" r:id="rId8"/>
    <p:sldId id="344" r:id="rId9"/>
    <p:sldId id="345" r:id="rId10"/>
    <p:sldId id="346" r:id="rId11"/>
    <p:sldId id="347" r:id="rId12"/>
    <p:sldId id="349" r:id="rId13"/>
    <p:sldId id="350" r:id="rId14"/>
    <p:sldId id="351" r:id="rId15"/>
    <p:sldId id="352" r:id="rId16"/>
    <p:sldId id="353" r:id="rId17"/>
    <p:sldId id="354" r:id="rId18"/>
    <p:sldId id="360" r:id="rId19"/>
    <p:sldId id="356" r:id="rId20"/>
    <p:sldId id="357" r:id="rId21"/>
    <p:sldId id="358" r:id="rId22"/>
    <p:sldId id="359" r:id="rId23"/>
    <p:sldId id="361" r:id="rId24"/>
    <p:sldId id="362" r:id="rId25"/>
    <p:sldId id="363" r:id="rId26"/>
    <p:sldId id="364" r:id="rId27"/>
    <p:sldId id="365" r:id="rId28"/>
    <p:sldId id="366" r:id="rId29"/>
    <p:sldId id="367" r:id="rId30"/>
    <p:sldId id="368" r:id="rId31"/>
    <p:sldId id="369" r:id="rId32"/>
    <p:sldId id="370" r:id="rId33"/>
    <p:sldId id="371" r:id="rId34"/>
    <p:sldId id="372" r:id="rId35"/>
    <p:sldId id="373" r:id="rId36"/>
    <p:sldId id="374" r:id="rId37"/>
    <p:sldId id="375" r:id="rId38"/>
    <p:sldId id="376" r:id="rId39"/>
    <p:sldId id="377" r:id="rId40"/>
    <p:sldId id="379" r:id="rId41"/>
    <p:sldId id="380" r:id="rId42"/>
    <p:sldId id="381" r:id="rId43"/>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E15"/>
    <a:srgbClr val="3E0037"/>
    <a:srgbClr val="003E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27F97BB-C833-4FB7-BDE5-3F7075034690}" styleName="Estilo temático 2 - Énfasis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Estilo temático 2 - Énfasis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0" autoAdjust="0"/>
    <p:restoredTop sz="94660"/>
  </p:normalViewPr>
  <p:slideViewPr>
    <p:cSldViewPr snapToGrid="0">
      <p:cViewPr varScale="1">
        <p:scale>
          <a:sx n="92" d="100"/>
          <a:sy n="92" d="100"/>
        </p:scale>
        <p:origin x="102" y="276"/>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3"/>
            <a:ext cx="6858000" cy="1989667"/>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29/5/2021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415702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29/5/2021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246863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04272"/>
            <a:ext cx="1971675" cy="48431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1" y="304272"/>
            <a:ext cx="5800725" cy="484319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29/5/2021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17500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29/5/2021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932787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9" y="1424783"/>
            <a:ext cx="7886700" cy="2377281"/>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9" y="3824553"/>
            <a:ext cx="7886700" cy="1250156"/>
          </a:xfrm>
        </p:spPr>
        <p:txBody>
          <a:bodyPr/>
          <a:lstStyle>
            <a:lvl1pPr marL="0" indent="0">
              <a:buNone/>
              <a:defRPr sz="1800">
                <a:solidFill>
                  <a:schemeClr val="tx1">
                    <a:tint val="75000"/>
                  </a:schemeClr>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0DEE611-8BEF-4990-B4F5-91A0FAC492E5}" type="datetimeFigureOut">
              <a:rPr lang="es-VE" smtClean="0"/>
              <a:t>29/5/2021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34174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1" y="1521354"/>
            <a:ext cx="3886200" cy="362611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1" y="1521354"/>
            <a:ext cx="3886200" cy="362611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0DEE611-8BEF-4990-B4F5-91A0FAC492E5}" type="datetimeFigureOut">
              <a:rPr lang="es-VE" smtClean="0"/>
              <a:t>29/5/2021</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451407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2" y="304271"/>
            <a:ext cx="7886700" cy="110463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400970"/>
            <a:ext cx="3868340" cy="686593"/>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087563"/>
            <a:ext cx="3868340" cy="307049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1" y="1400970"/>
            <a:ext cx="3887391" cy="686593"/>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1" y="2087563"/>
            <a:ext cx="3887391" cy="307049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0DEE611-8BEF-4990-B4F5-91A0FAC492E5}" type="datetimeFigureOut">
              <a:rPr lang="es-VE" smtClean="0"/>
              <a:t>29/5/2021</a:t>
            </a:fld>
            <a:endParaRPr lang="es-VE" dirty="0"/>
          </a:p>
        </p:txBody>
      </p:sp>
      <p:sp>
        <p:nvSpPr>
          <p:cNvPr id="8" name="Footer Placeholder 7"/>
          <p:cNvSpPr>
            <a:spLocks noGrp="1"/>
          </p:cNvSpPr>
          <p:nvPr>
            <p:ph type="ftr" sz="quarter" idx="11"/>
          </p:nvPr>
        </p:nvSpPr>
        <p:spPr/>
        <p:txBody>
          <a:bodyPr/>
          <a:lstStyle/>
          <a:p>
            <a:endParaRPr lang="es-VE" dirty="0"/>
          </a:p>
        </p:txBody>
      </p:sp>
      <p:sp>
        <p:nvSpPr>
          <p:cNvPr id="9" name="Slide Number Placeholder 8"/>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933828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0DEE611-8BEF-4990-B4F5-91A0FAC492E5}" type="datetimeFigureOut">
              <a:rPr lang="es-VE" smtClean="0"/>
              <a:t>29/5/2021</a:t>
            </a:fld>
            <a:endParaRPr lang="es-VE" dirty="0"/>
          </a:p>
        </p:txBody>
      </p:sp>
      <p:sp>
        <p:nvSpPr>
          <p:cNvPr id="4" name="Footer Placeholder 3"/>
          <p:cNvSpPr>
            <a:spLocks noGrp="1"/>
          </p:cNvSpPr>
          <p:nvPr>
            <p:ph type="ftr" sz="quarter" idx="11"/>
          </p:nvPr>
        </p:nvSpPr>
        <p:spPr/>
        <p:txBody>
          <a:bodyPr/>
          <a:lstStyle/>
          <a:p>
            <a:endParaRPr lang="es-VE" dirty="0"/>
          </a:p>
        </p:txBody>
      </p:sp>
      <p:sp>
        <p:nvSpPr>
          <p:cNvPr id="5" name="Slide Number Placeholder 4"/>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564159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EE611-8BEF-4990-B4F5-91A0FAC492E5}" type="datetimeFigureOut">
              <a:rPr lang="es-VE" smtClean="0"/>
              <a:t>29/5/2021</a:t>
            </a:fld>
            <a:endParaRPr lang="es-VE" dirty="0"/>
          </a:p>
        </p:txBody>
      </p:sp>
      <p:sp>
        <p:nvSpPr>
          <p:cNvPr id="3" name="Footer Placeholder 2"/>
          <p:cNvSpPr>
            <a:spLocks noGrp="1"/>
          </p:cNvSpPr>
          <p:nvPr>
            <p:ph type="ftr" sz="quarter" idx="11"/>
          </p:nvPr>
        </p:nvSpPr>
        <p:spPr/>
        <p:txBody>
          <a:bodyPr/>
          <a:lstStyle/>
          <a:p>
            <a:endParaRPr lang="es-VE" dirty="0"/>
          </a:p>
        </p:txBody>
      </p:sp>
      <p:sp>
        <p:nvSpPr>
          <p:cNvPr id="4" name="Slide Number Placeholder 3"/>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23668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9" cy="13335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822855"/>
            <a:ext cx="4629151"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1714501"/>
            <a:ext cx="2949179" cy="3176323"/>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DEE611-8BEF-4990-B4F5-91A0FAC492E5}" type="datetimeFigureOut">
              <a:rPr lang="es-VE" smtClean="0"/>
              <a:t>29/5/2021</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214519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9" cy="13335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822855"/>
            <a:ext cx="4629151" cy="4061354"/>
          </a:xfrm>
        </p:spPr>
        <p:txBody>
          <a:bodyPr anchor="t"/>
          <a:lstStyle>
            <a:lvl1pPr marL="0" indent="0">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29841" y="1714501"/>
            <a:ext cx="2949179" cy="3176323"/>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DEE611-8BEF-4990-B4F5-91A0FAC492E5}" type="datetimeFigureOut">
              <a:rPr lang="es-VE" smtClean="0"/>
              <a:t>29/5/2021</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2589174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304271"/>
            <a:ext cx="7886700" cy="110463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1" y="1521354"/>
            <a:ext cx="7886700" cy="362611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1" y="5296960"/>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50DEE611-8BEF-4990-B4F5-91A0FAC492E5}" type="datetimeFigureOut">
              <a:rPr lang="es-VE" smtClean="0"/>
              <a:t>29/5/2021</a:t>
            </a:fld>
            <a:endParaRPr lang="es-VE" dirty="0"/>
          </a:p>
        </p:txBody>
      </p:sp>
      <p:sp>
        <p:nvSpPr>
          <p:cNvPr id="5" name="Footer Placeholder 4"/>
          <p:cNvSpPr>
            <a:spLocks noGrp="1"/>
          </p:cNvSpPr>
          <p:nvPr>
            <p:ph type="ftr" sz="quarter" idx="3"/>
          </p:nvPr>
        </p:nvSpPr>
        <p:spPr>
          <a:xfrm>
            <a:off x="3028951" y="5296960"/>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VE" dirty="0"/>
          </a:p>
        </p:txBody>
      </p:sp>
      <p:sp>
        <p:nvSpPr>
          <p:cNvPr id="6" name="Slide Number Placeholder 5"/>
          <p:cNvSpPr>
            <a:spLocks noGrp="1"/>
          </p:cNvSpPr>
          <p:nvPr>
            <p:ph type="sldNum" sz="quarter" idx="4"/>
          </p:nvPr>
        </p:nvSpPr>
        <p:spPr>
          <a:xfrm>
            <a:off x="6457951" y="5296960"/>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94771768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313766" y="408215"/>
            <a:ext cx="8516471" cy="3408412"/>
          </a:xfrm>
        </p:spPr>
        <p:txBody>
          <a:bodyPr anchor="ctr">
            <a:noAutofit/>
          </a:bodyPr>
          <a:lstStyle/>
          <a:p>
            <a:r>
              <a:rPr lang="es-VE" sz="7200" b="1" dirty="0"/>
              <a:t>Capítulo 7: Jesucristo</a:t>
            </a:r>
          </a:p>
        </p:txBody>
      </p:sp>
      <p:sp>
        <p:nvSpPr>
          <p:cNvPr id="3" name="Subtítulo 2">
            <a:extLst>
              <a:ext uri="{FF2B5EF4-FFF2-40B4-BE49-F238E27FC236}">
                <a16:creationId xmlns:a16="http://schemas.microsoft.com/office/drawing/2014/main" id="{6BE10DA7-E367-43D5-8023-1B2A5A6A75D9}"/>
              </a:ext>
            </a:extLst>
          </p:cNvPr>
          <p:cNvSpPr>
            <a:spLocks noGrp="1"/>
          </p:cNvSpPr>
          <p:nvPr>
            <p:ph type="subTitle" idx="1"/>
          </p:nvPr>
        </p:nvSpPr>
        <p:spPr>
          <a:xfrm>
            <a:off x="1143000" y="3816627"/>
            <a:ext cx="6858000" cy="1360492"/>
          </a:xfrm>
        </p:spPr>
        <p:txBody>
          <a:bodyPr anchor="ctr">
            <a:normAutofit/>
          </a:bodyPr>
          <a:lstStyle/>
          <a:p>
            <a:r>
              <a:rPr lang="es-VE" sz="4000" dirty="0"/>
              <a:t>Teología bíblica y sistemática</a:t>
            </a:r>
          </a:p>
          <a:p>
            <a:r>
              <a:rPr lang="es-VE" sz="4000" dirty="0"/>
              <a:t>Ministerio YHWH</a:t>
            </a:r>
          </a:p>
        </p:txBody>
      </p:sp>
    </p:spTree>
    <p:extLst>
      <p:ext uri="{BB962C8B-B14F-4D97-AF65-F5344CB8AC3E}">
        <p14:creationId xmlns:p14="http://schemas.microsoft.com/office/powerpoint/2010/main" val="2944825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394013"/>
          </a:xfrm>
        </p:spPr>
        <p:txBody>
          <a:bodyPr anchor="ctr">
            <a:normAutofit fontScale="90000"/>
          </a:bodyPr>
          <a:lstStyle/>
          <a:p>
            <a:r>
              <a:rPr lang="es-VE" sz="5400" b="1" dirty="0"/>
              <a:t>1. LA NATURALEZA DE CRISTO</a:t>
            </a:r>
            <a:br>
              <a:rPr lang="es-VE" sz="5400" b="1" dirty="0"/>
            </a:br>
            <a:r>
              <a:rPr lang="es-VE" sz="3600" b="1" dirty="0"/>
              <a:t>1.1. Hijo de Dios (Deidad)</a:t>
            </a:r>
            <a:br>
              <a:rPr lang="es-VE" sz="3600" b="1" dirty="0"/>
            </a:br>
            <a:r>
              <a:rPr lang="es-VE" sz="2700" b="1" dirty="0"/>
              <a:t>1.1.5. El testimonio de los discípulos</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37765"/>
            <a:ext cx="8686800" cy="3343836"/>
          </a:xfrm>
        </p:spPr>
        <p:txBody>
          <a:bodyPr anchor="ctr">
            <a:normAutofit fontScale="85000" lnSpcReduction="20000"/>
          </a:bodyPr>
          <a:lstStyle/>
          <a:p>
            <a:pPr marL="0" indent="0">
              <a:buNone/>
            </a:pPr>
            <a:r>
              <a:rPr lang="es-VE" dirty="0"/>
              <a:t>Un grupo de hombres que caminaron con Jesús, y lo vieron en todos los aspectos característicos de su humanidad y que, sin embargo, más tarde lo adoraron como divino, predicaron que su nombre era el poder para la salvación e invocaron su nombre en oración.</a:t>
            </a:r>
          </a:p>
          <a:p>
            <a:pPr marL="0" indent="0">
              <a:buNone/>
            </a:pPr>
            <a:endParaRPr lang="es-VE" dirty="0"/>
          </a:p>
          <a:p>
            <a:pPr marL="0" indent="0">
              <a:buNone/>
            </a:pPr>
            <a:r>
              <a:rPr lang="es-VE" dirty="0"/>
              <a:t>Juan, que se recostó sobre el pecho de Jesús, no vaciló en hablar de El como el eterno Hijo de Dios que creó el universo </a:t>
            </a:r>
            <a:r>
              <a:rPr lang="es-VE" sz="2400" b="1" dirty="0">
                <a:solidFill>
                  <a:srgbClr val="FFC000"/>
                </a:solidFill>
              </a:rPr>
              <a:t>[1]</a:t>
            </a:r>
            <a:r>
              <a:rPr lang="es-VE" dirty="0"/>
              <a:t> , y relata sin vacilación ni disculpas el acto de Tomás de adorarle y exclamar: </a:t>
            </a:r>
            <a:r>
              <a:rPr lang="es-VE" dirty="0">
                <a:solidFill>
                  <a:srgbClr val="FFC000"/>
                </a:solidFill>
              </a:rPr>
              <a:t>“¡Señor mío, y Dios mío!”</a:t>
            </a:r>
            <a:r>
              <a:rPr lang="es-VE" dirty="0"/>
              <a:t> </a:t>
            </a:r>
            <a:r>
              <a:rPr lang="es-VE" sz="2400" b="1" dirty="0">
                <a:solidFill>
                  <a:srgbClr val="FFC000"/>
                </a:solidFill>
              </a:rPr>
              <a:t>[2]</a:t>
            </a:r>
            <a:r>
              <a:rPr lang="es-VE" dirty="0"/>
              <a:t> Pedro, que había visto comer, beber y dormir a Jesús, que había estado consciente del hambre y la sed sufridas por el Señor, que le había escuchado orar, y le había visto llorar, en otras palabras, que había sido testigo de su humanidad toda, más tarde les dice a los judíos que Jesús está a la mano derecha de Dios, de que posee la prerrogativa divina de impartir el Espíritu Santo </a:t>
            </a:r>
            <a:r>
              <a:rPr lang="es-VE" sz="2400" b="1" dirty="0">
                <a:solidFill>
                  <a:srgbClr val="FFC000"/>
                </a:solidFill>
              </a:rPr>
              <a:t>[3]</a:t>
            </a:r>
            <a:r>
              <a:rPr lang="es-VE" dirty="0"/>
              <a:t>; de que es el único camino de la salvación </a:t>
            </a:r>
            <a:r>
              <a:rPr lang="es-VE" sz="2400" b="1" dirty="0">
                <a:solidFill>
                  <a:srgbClr val="FFC000"/>
                </a:solidFill>
              </a:rPr>
              <a:t>[4]</a:t>
            </a:r>
            <a:r>
              <a:rPr lang="es-VE" dirty="0"/>
              <a:t>, el Perdonador de pecados</a:t>
            </a:r>
            <a:r>
              <a:rPr lang="es-VE" sz="2400" b="1" dirty="0">
                <a:solidFill>
                  <a:srgbClr val="FFC000"/>
                </a:solidFill>
              </a:rPr>
              <a:t> [5]</a:t>
            </a:r>
            <a:r>
              <a:rPr lang="es-VE" dirty="0"/>
              <a:t> y el Juez de los muertos </a:t>
            </a:r>
            <a:r>
              <a:rPr lang="es-VE" sz="2400" b="1" dirty="0">
                <a:solidFill>
                  <a:srgbClr val="FFC000"/>
                </a:solidFill>
              </a:rPr>
              <a:t>[6]</a:t>
            </a:r>
            <a:r>
              <a:rPr lang="es-VE" dirty="0"/>
              <a:t>. En su segunda epístola </a:t>
            </a:r>
            <a:r>
              <a:rPr lang="es-VE" sz="2400" b="1" dirty="0">
                <a:solidFill>
                  <a:srgbClr val="FFC000"/>
                </a:solidFill>
              </a:rPr>
              <a:t>[7]</a:t>
            </a:r>
            <a:r>
              <a:rPr lang="es-VE" dirty="0"/>
              <a:t> adora al Señor y le atribuye a El </a:t>
            </a:r>
            <a:r>
              <a:rPr lang="es-VE" dirty="0">
                <a:solidFill>
                  <a:srgbClr val="FFC000"/>
                </a:solidFill>
              </a:rPr>
              <a:t>“gloria ahora y hasta el día de la eternidad”</a:t>
            </a:r>
            <a:r>
              <a:rPr lang="es-VE" dirty="0"/>
              <a:t>.</a:t>
            </a:r>
            <a:endParaRPr lang="es-VE" sz="2400" dirty="0">
              <a:solidFill>
                <a:srgbClr val="F2F2F2"/>
              </a:solidFill>
            </a:endParaRP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4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400" b="1" dirty="0">
                <a:solidFill>
                  <a:srgbClr val="FFC000"/>
                </a:solidFill>
              </a:rPr>
              <a:t>] </a:t>
            </a:r>
            <a:r>
              <a:rPr lang="es-VE" sz="1400" dirty="0"/>
              <a:t>Jn 1:1, Jn 1:3 </a:t>
            </a:r>
            <a:r>
              <a:rPr lang="es-VE" sz="1400" b="1" dirty="0">
                <a:solidFill>
                  <a:srgbClr val="FFC000"/>
                </a:solidFill>
              </a:rPr>
              <a:t>[2] </a:t>
            </a:r>
            <a:r>
              <a:rPr lang="es-VE" sz="1400" dirty="0"/>
              <a:t>Jn 20:28 </a:t>
            </a:r>
            <a:r>
              <a:rPr lang="es-VE" sz="1400" b="1" dirty="0">
                <a:solidFill>
                  <a:srgbClr val="FFC000"/>
                </a:solidFill>
              </a:rPr>
              <a:t>[3] </a:t>
            </a:r>
            <a:r>
              <a:rPr lang="es-VE" sz="1400" dirty="0"/>
              <a:t>Hch 2:33, Hch 2:36 </a:t>
            </a:r>
            <a:r>
              <a:rPr lang="es-VE" sz="1400" b="1" dirty="0">
                <a:solidFill>
                  <a:srgbClr val="FFC000"/>
                </a:solidFill>
              </a:rPr>
              <a:t>[4] </a:t>
            </a:r>
            <a:r>
              <a:rPr lang="es-VE" sz="1400" dirty="0"/>
              <a:t>Hch 4:12 </a:t>
            </a:r>
            <a:r>
              <a:rPr lang="es-VE" sz="1400" b="1" dirty="0">
                <a:solidFill>
                  <a:srgbClr val="FFC000"/>
                </a:solidFill>
              </a:rPr>
              <a:t>[5] </a:t>
            </a:r>
            <a:r>
              <a:rPr lang="es-VE" sz="1400" dirty="0"/>
              <a:t>Hch 5:31</a:t>
            </a:r>
            <a:r>
              <a:rPr lang="es-VE" sz="1400" b="1" dirty="0">
                <a:solidFill>
                  <a:srgbClr val="FFC000"/>
                </a:solidFill>
              </a:rPr>
              <a:t> [6] </a:t>
            </a:r>
            <a:r>
              <a:rPr lang="es-VE" sz="1400" dirty="0"/>
              <a:t>Hch 10:42</a:t>
            </a:r>
            <a:r>
              <a:rPr lang="es-VE" sz="1400" b="1" dirty="0">
                <a:solidFill>
                  <a:srgbClr val="FFC000"/>
                </a:solidFill>
              </a:rPr>
              <a:t> [7] </a:t>
            </a:r>
            <a:r>
              <a:rPr lang="es-VE" sz="1400" dirty="0"/>
              <a:t>Hch 3:18</a:t>
            </a:r>
            <a:endParaRPr kumimoji="0" lang="es-VE" sz="14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131303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2"/>
            <a:ext cx="8686800" cy="1042274"/>
          </a:xfrm>
        </p:spPr>
        <p:txBody>
          <a:bodyPr anchor="ctr">
            <a:normAutofit fontScale="90000"/>
          </a:bodyPr>
          <a:lstStyle/>
          <a:p>
            <a:r>
              <a:rPr lang="es-VE" sz="5400" b="1" dirty="0"/>
              <a:t>1. LA NATURALEZA DE CRISTO</a:t>
            </a:r>
            <a:br>
              <a:rPr lang="es-VE" sz="5400" b="1" dirty="0"/>
            </a:br>
            <a:r>
              <a:rPr lang="es-VE" sz="3600" b="1" dirty="0"/>
              <a:t>1.2. La Palabra (preexistencia y actividad eternas)</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351556"/>
            <a:ext cx="8686800" cy="3830045"/>
          </a:xfrm>
        </p:spPr>
        <p:txBody>
          <a:bodyPr anchor="ctr">
            <a:noAutofit/>
          </a:bodyPr>
          <a:lstStyle/>
          <a:p>
            <a:pPr marL="0" indent="0">
              <a:buNone/>
            </a:pPr>
            <a:r>
              <a:rPr lang="es-VE" sz="2000" dirty="0"/>
              <a:t>De igual manera, la Palabra de Dios es aquélla por la cual el Padre se comunica con otros seres, trata con ellos; es el medio por el cual expresa su poder, inteligencia y voluntad. Cristo es esa Palabra, puesto que por intermedio de El, ha revelado su actividad, voluntad y propósito, y porque por El, Dios establece contacto con el mundo.</a:t>
            </a:r>
          </a:p>
          <a:p>
            <a:pPr marL="0" indent="0">
              <a:buNone/>
            </a:pPr>
            <a:endParaRPr lang="es-VE" sz="2000" dirty="0"/>
          </a:p>
          <a:p>
            <a:pPr marL="0" indent="0">
              <a:buNone/>
            </a:pPr>
            <a:r>
              <a:rPr lang="es-VE" sz="2000" dirty="0"/>
              <a:t>Nos expresamos a nosotros mismos por medio de palabras; el Dios eterno se expresa a sí mismo por medio de su Hijo, que es la “misma imagen de su sustancia” </a:t>
            </a:r>
            <a:r>
              <a:rPr lang="es-VE" sz="2000" b="1" dirty="0">
                <a:solidFill>
                  <a:srgbClr val="FFC000"/>
                </a:solidFill>
              </a:rPr>
              <a:t>[1]</a:t>
            </a:r>
            <a:r>
              <a:rPr lang="es-VE" sz="2000" dirty="0"/>
              <a:t>. Cristo es la Palabra de Dios porque revela a Dios demostrándole en persona. No sólo trae el mensaje de Dios, sino que es el mensaje de Dios.</a:t>
            </a:r>
            <a:endParaRPr lang="es-VE" sz="2000" dirty="0">
              <a:solidFill>
                <a:srgbClr val="F2F2F2"/>
              </a:solidFill>
            </a:endParaRP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500" b="1" i="0" u="none" strike="noStrike" kern="1200" cap="none" spc="0" normalizeH="0" baseline="0" noProof="0" dirty="0">
                <a:ln>
                  <a:noFill/>
                </a:ln>
                <a:solidFill>
                  <a:srgbClr val="FFC000"/>
                </a:solidFill>
                <a:effectLst/>
                <a:uLnTx/>
                <a:uFillTx/>
                <a:ea typeface="+mn-ea"/>
                <a:cs typeface="+mn-cs"/>
              </a:rPr>
              <a:t>[1</a:t>
            </a:r>
            <a:r>
              <a:rPr lang="es-VE" sz="1500" b="1" dirty="0">
                <a:solidFill>
                  <a:srgbClr val="FFC000"/>
                </a:solidFill>
              </a:rPr>
              <a:t>] </a:t>
            </a:r>
            <a:r>
              <a:rPr lang="es-VE" sz="1500" dirty="0"/>
              <a:t>Heb 1:3</a:t>
            </a:r>
            <a:endParaRPr kumimoji="0" lang="es-VE" sz="1500" i="0" strike="noStrike" kern="1200" cap="none" spc="0" normalizeH="0" baseline="0" noProof="0" dirty="0">
              <a:ln>
                <a:noFill/>
              </a:ln>
              <a:effectLst/>
              <a:uLnTx/>
              <a:uFillTx/>
            </a:endParaRPr>
          </a:p>
        </p:txBody>
      </p:sp>
    </p:spTree>
    <p:extLst>
      <p:ext uri="{BB962C8B-B14F-4D97-AF65-F5344CB8AC3E}">
        <p14:creationId xmlns:p14="http://schemas.microsoft.com/office/powerpoint/2010/main" val="1625231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2"/>
            <a:ext cx="8686800" cy="1042274"/>
          </a:xfrm>
        </p:spPr>
        <p:txBody>
          <a:bodyPr anchor="ctr">
            <a:normAutofit fontScale="90000"/>
          </a:bodyPr>
          <a:lstStyle/>
          <a:p>
            <a:r>
              <a:rPr lang="es-VE" sz="5400" b="1" dirty="0"/>
              <a:t>1. LA NATURALEZA DE CRISTO</a:t>
            </a:r>
            <a:br>
              <a:rPr lang="es-VE" sz="5400" b="1" dirty="0"/>
            </a:br>
            <a:r>
              <a:rPr lang="es-VE" sz="3600" b="1" dirty="0"/>
              <a:t>1.3. Señor</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351556"/>
            <a:ext cx="8686800" cy="3830045"/>
          </a:xfrm>
        </p:spPr>
        <p:txBody>
          <a:bodyPr anchor="ctr">
            <a:noAutofit/>
          </a:bodyPr>
          <a:lstStyle/>
          <a:p>
            <a:pPr marL="0" indent="0">
              <a:buNone/>
            </a:pPr>
            <a:r>
              <a:rPr lang="es-VE" sz="3600" dirty="0"/>
              <a:t>Un vistazo a una concordancia revelará el hecho de que el “Señor” es uno de los títulos más comunes de Jesucristo. Ese título indica su deidad, exaltación, y soberanía.</a:t>
            </a:r>
          </a:p>
        </p:txBody>
      </p:sp>
    </p:spTree>
    <p:extLst>
      <p:ext uri="{BB962C8B-B14F-4D97-AF65-F5344CB8AC3E}">
        <p14:creationId xmlns:p14="http://schemas.microsoft.com/office/powerpoint/2010/main" val="3849947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394013"/>
          </a:xfrm>
        </p:spPr>
        <p:txBody>
          <a:bodyPr anchor="ctr">
            <a:normAutofit fontScale="90000"/>
          </a:bodyPr>
          <a:lstStyle/>
          <a:p>
            <a:r>
              <a:rPr lang="es-VE" sz="5400" b="1" dirty="0"/>
              <a:t>1. LA NATURALEZA DE CRISTO</a:t>
            </a:r>
            <a:br>
              <a:rPr lang="es-VE" sz="5400" b="1" dirty="0"/>
            </a:br>
            <a:r>
              <a:rPr lang="es-VE" b="1" dirty="0"/>
              <a:t>1.4. </a:t>
            </a:r>
            <a:r>
              <a:rPr lang="es-VE" b="1" i="1" dirty="0"/>
              <a:t>El Hijo del hombre (humanidad)</a:t>
            </a:r>
            <a:br>
              <a:rPr lang="es-VE" sz="3600" b="1" dirty="0"/>
            </a:br>
            <a:r>
              <a:rPr lang="es-VE" sz="2700" b="1" dirty="0"/>
              <a:t>1.4.1. ¿Quién?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37765"/>
            <a:ext cx="8686800" cy="3343836"/>
          </a:xfrm>
        </p:spPr>
        <p:txBody>
          <a:bodyPr anchor="ctr">
            <a:normAutofit lnSpcReduction="10000"/>
          </a:bodyPr>
          <a:lstStyle/>
          <a:p>
            <a:pPr marL="0" indent="0">
              <a:buNone/>
            </a:pPr>
            <a:r>
              <a:rPr lang="es-VE" dirty="0"/>
              <a:t>Aplicado a Cristo, la frase “Hijo del hombre” le designa como participante de la naturaleza y cualidades humanas, y lo sujeta a las fragilidades del hombre.</a:t>
            </a:r>
          </a:p>
          <a:p>
            <a:pPr marL="0" indent="0">
              <a:buNone/>
            </a:pPr>
            <a:endParaRPr lang="es-VE" dirty="0"/>
          </a:p>
          <a:p>
            <a:pPr marL="0" indent="0">
              <a:buNone/>
            </a:pPr>
            <a:r>
              <a:rPr lang="es-VE" dirty="0"/>
              <a:t>Sin embargo, al mismo tiempo ese título indica su deidad, pues si una persona declara con énfasis </a:t>
            </a:r>
            <a:r>
              <a:rPr lang="es-VE" b="1" dirty="0">
                <a:solidFill>
                  <a:schemeClr val="bg1">
                    <a:lumMod val="95000"/>
                    <a:lumOff val="5000"/>
                  </a:schemeClr>
                </a:solidFill>
              </a:rPr>
              <a:t>“soy hijo del hombre”</a:t>
            </a:r>
            <a:r>
              <a:rPr lang="es-VE" dirty="0"/>
              <a:t>, la gente exclamaría: </a:t>
            </a:r>
            <a:r>
              <a:rPr lang="es-VE" b="1" dirty="0">
                <a:solidFill>
                  <a:schemeClr val="bg1">
                    <a:lumMod val="95000"/>
                    <a:lumOff val="5000"/>
                  </a:schemeClr>
                </a:solidFill>
              </a:rPr>
              <a:t>“¡Cualquiera lo sabe!”</a:t>
            </a:r>
            <a:r>
              <a:rPr lang="es-VE" dirty="0">
                <a:solidFill>
                  <a:schemeClr val="bg1">
                    <a:lumMod val="95000"/>
                    <a:lumOff val="5000"/>
                  </a:schemeClr>
                </a:solidFill>
              </a:rPr>
              <a:t> </a:t>
            </a:r>
            <a:r>
              <a:rPr lang="es-VE" dirty="0"/>
              <a:t>Pero en labios de Jesús la expresión significaba una persona celestial que se había identificado en forma definida con la humanidad, como </a:t>
            </a:r>
            <a:r>
              <a:rPr lang="es-VE" dirty="0">
                <a:highlight>
                  <a:srgbClr val="008080"/>
                </a:highlight>
              </a:rPr>
              <a:t>representante y Salvador</a:t>
            </a:r>
            <a:r>
              <a:rPr lang="es-VE" dirty="0"/>
              <a:t>.</a:t>
            </a:r>
          </a:p>
          <a:p>
            <a:pPr marL="0" indent="0">
              <a:buNone/>
            </a:pPr>
            <a:endParaRPr lang="es-VE" dirty="0"/>
          </a:p>
          <a:p>
            <a:pPr marL="0" indent="0">
              <a:buNone/>
            </a:pPr>
            <a:r>
              <a:rPr lang="es-VE" dirty="0"/>
              <a:t>Nótese asimismo que se trata </a:t>
            </a:r>
            <a:r>
              <a:rPr lang="es-VE" i="1" dirty="0"/>
              <a:t>del</a:t>
            </a:r>
            <a:r>
              <a:rPr lang="es-VE" dirty="0"/>
              <a:t> Hijo del hombre por excelencia, y no simplemente de </a:t>
            </a:r>
            <a:r>
              <a:rPr lang="es-VE" i="1" dirty="0"/>
              <a:t>un</a:t>
            </a:r>
            <a:r>
              <a:rPr lang="es-VE" dirty="0"/>
              <a:t> Hijo del hombre.</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400" b="1" i="0" u="none" strike="noStrike" kern="1200" cap="none" spc="0" normalizeH="0" baseline="0" noProof="0" dirty="0">
                <a:ln>
                  <a:noFill/>
                </a:ln>
                <a:solidFill>
                  <a:srgbClr val="FFC000"/>
                </a:solidFill>
                <a:effectLst/>
                <a:uLnTx/>
                <a:uFillTx/>
                <a:latin typeface="Calibri" panose="020F0502020204030204"/>
                <a:ea typeface="+mn-ea"/>
                <a:cs typeface="+mn-cs"/>
              </a:rPr>
              <a:t>[Referencia</a:t>
            </a:r>
            <a:r>
              <a:rPr lang="es-VE" sz="1400" b="1" dirty="0">
                <a:solidFill>
                  <a:srgbClr val="FFC000"/>
                </a:solidFill>
              </a:rPr>
              <a:t>] </a:t>
            </a:r>
            <a:r>
              <a:rPr lang="es-VE" sz="1400" dirty="0"/>
              <a:t>Mar 2:10; Mar 2:28; Mt 8:20; Lc 19:10, Mar 8:31; Mt 25:31; Mt 26:24; Dn 7:13-14.</a:t>
            </a:r>
            <a:endParaRPr kumimoji="0" lang="es-VE" sz="14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2227971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394013"/>
          </a:xfrm>
        </p:spPr>
        <p:txBody>
          <a:bodyPr anchor="ctr">
            <a:normAutofit fontScale="90000"/>
          </a:bodyPr>
          <a:lstStyle/>
          <a:p>
            <a:r>
              <a:rPr lang="es-VE" sz="5400" b="1" dirty="0"/>
              <a:t>1. LA NATURALEZA DE CRISTO</a:t>
            </a:r>
            <a:br>
              <a:rPr lang="es-VE" sz="5400" b="1" dirty="0"/>
            </a:br>
            <a:r>
              <a:rPr lang="es-VE" b="1" dirty="0"/>
              <a:t>1.4. </a:t>
            </a:r>
            <a:r>
              <a:rPr lang="es-VE" b="1" i="1" dirty="0"/>
              <a:t>El Hijo del hombre (humanidad)</a:t>
            </a:r>
            <a:br>
              <a:rPr lang="es-VE" sz="3600" b="1" dirty="0"/>
            </a:br>
            <a:r>
              <a:rPr lang="es-VE" sz="2700" b="1" dirty="0"/>
              <a:t>1.4.2. ¿De qué manera?</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37765"/>
            <a:ext cx="8686800" cy="3343836"/>
          </a:xfrm>
        </p:spPr>
        <p:txBody>
          <a:bodyPr anchor="ctr">
            <a:normAutofit/>
          </a:bodyPr>
          <a:lstStyle/>
          <a:p>
            <a:pPr marL="0" indent="0">
              <a:buNone/>
            </a:pPr>
            <a:r>
              <a:rPr lang="es-VE" sz="2400" dirty="0"/>
              <a:t>¿Por qué medios, o acto, se convirtió en Hijo del hombre el Hijo de Dios? ¿Qué milagro pudo traer al “segundo hombre”, el cual es Señor del cielo, al mundo?</a:t>
            </a:r>
          </a:p>
          <a:p>
            <a:pPr marL="0" indent="0">
              <a:buNone/>
            </a:pPr>
            <a:endParaRPr lang="es-VE" sz="2400" dirty="0"/>
          </a:p>
          <a:p>
            <a:pPr marL="0" indent="0">
              <a:buNone/>
            </a:pPr>
            <a:r>
              <a:rPr lang="es-VE" sz="2400" dirty="0"/>
              <a:t>La respuesta es que el Hijo de Dios entró en el mundo como Hijo del hombre al ser concebido por el Espíritu Santo, aparte de padre humano, en el seno de María.</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400" b="1" i="0" u="none" strike="noStrike" kern="1200" cap="none" spc="0" normalizeH="0" baseline="0" noProof="0" dirty="0">
                <a:ln>
                  <a:noFill/>
                </a:ln>
                <a:solidFill>
                  <a:srgbClr val="FFC000"/>
                </a:solidFill>
                <a:effectLst/>
                <a:uLnTx/>
                <a:uFillTx/>
                <a:latin typeface="Calibri" panose="020F0502020204030204"/>
                <a:ea typeface="+mn-ea"/>
                <a:cs typeface="+mn-cs"/>
              </a:rPr>
              <a:t>[Referencia</a:t>
            </a:r>
            <a:r>
              <a:rPr lang="es-VE" sz="1400" b="1" dirty="0">
                <a:solidFill>
                  <a:srgbClr val="FFC000"/>
                </a:solidFill>
              </a:rPr>
              <a:t>] </a:t>
            </a:r>
            <a:r>
              <a:rPr lang="es-VE" sz="1400" dirty="0"/>
              <a:t>1Co 15:47</a:t>
            </a:r>
            <a:endParaRPr kumimoji="0" lang="es-VE" sz="14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3901869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394013"/>
          </a:xfrm>
        </p:spPr>
        <p:txBody>
          <a:bodyPr anchor="ctr">
            <a:normAutofit fontScale="90000"/>
          </a:bodyPr>
          <a:lstStyle/>
          <a:p>
            <a:r>
              <a:rPr lang="es-VE" sz="5400" b="1" dirty="0"/>
              <a:t>1. LA NATURALEZA DE CRISTO</a:t>
            </a:r>
            <a:br>
              <a:rPr lang="es-VE" sz="5400" b="1" dirty="0"/>
            </a:br>
            <a:r>
              <a:rPr lang="es-VE" b="1" dirty="0"/>
              <a:t>1.4. </a:t>
            </a:r>
            <a:r>
              <a:rPr lang="es-VE" b="1" i="1" dirty="0"/>
              <a:t>El Hijo del hombre (humanidad)</a:t>
            </a:r>
            <a:br>
              <a:rPr lang="es-VE" sz="3600" b="1" dirty="0"/>
            </a:br>
            <a:r>
              <a:rPr lang="es-VE" sz="2700" b="1" dirty="0"/>
              <a:t>1.4.3. ¿Por qué el Hijo de Dios se hizo Hijo del hombre?</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37765"/>
            <a:ext cx="8686800" cy="3343836"/>
          </a:xfrm>
        </p:spPr>
        <p:txBody>
          <a:bodyPr anchor="ctr">
            <a:normAutofit/>
          </a:bodyPr>
          <a:lstStyle/>
          <a:p>
            <a:pPr marL="0" indent="0">
              <a:buNone/>
            </a:pPr>
            <a:r>
              <a:rPr lang="es-VE" sz="2800" b="1" dirty="0"/>
              <a:t>1.</a:t>
            </a:r>
            <a:r>
              <a:rPr lang="es-VE" sz="2800" dirty="0"/>
              <a:t> El Hijo de Dios vino a este mundo para ser un Revelador de Dios. Afirmó que sus obras y palabras estaban guiadas por Dios </a:t>
            </a:r>
            <a:r>
              <a:rPr lang="es-VE" sz="2800" b="1" dirty="0">
                <a:solidFill>
                  <a:srgbClr val="FFC000"/>
                </a:solidFill>
              </a:rPr>
              <a:t>[1]</a:t>
            </a:r>
            <a:r>
              <a:rPr lang="es-VE" sz="2800" dirty="0"/>
              <a:t>; aun hasta su obra evangelista fue una revelación del corazón del Padre celestial, y los que criticaron su obra entre los pecadores demostraron de esa manera falta de armonía con el espíritu del cielo </a:t>
            </a:r>
            <a:r>
              <a:rPr lang="es-VE" sz="2800" b="1" dirty="0">
                <a:solidFill>
                  <a:srgbClr val="FFC000"/>
                </a:solidFill>
              </a:rPr>
              <a:t>[2]</a:t>
            </a:r>
            <a:r>
              <a:rPr lang="es-VE" sz="2800" dirty="0"/>
              <a:t>.</a:t>
            </a:r>
            <a:endParaRPr lang="es-VE" sz="3200" dirty="0"/>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4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400" b="1" dirty="0">
                <a:solidFill>
                  <a:srgbClr val="FFC000"/>
                </a:solidFill>
              </a:rPr>
              <a:t>] </a:t>
            </a:r>
            <a:r>
              <a:rPr lang="es-VE" sz="1400" dirty="0"/>
              <a:t>Jn 5:19, Jn 5:20; Jn 10:38 </a:t>
            </a:r>
            <a:r>
              <a:rPr lang="es-VE" sz="1400" b="1" dirty="0">
                <a:solidFill>
                  <a:srgbClr val="FFC000"/>
                </a:solidFill>
              </a:rPr>
              <a:t>[2] </a:t>
            </a:r>
            <a:r>
              <a:rPr lang="es-VE" sz="1400" dirty="0"/>
              <a:t>Lc 15:1-7</a:t>
            </a:r>
            <a:endParaRPr kumimoji="0" lang="es-VE" sz="14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1892759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394013"/>
          </a:xfrm>
        </p:spPr>
        <p:txBody>
          <a:bodyPr anchor="ctr">
            <a:normAutofit fontScale="90000"/>
          </a:bodyPr>
          <a:lstStyle/>
          <a:p>
            <a:r>
              <a:rPr lang="es-VE" sz="5400" b="1" dirty="0"/>
              <a:t>1. LA NATURALEZA DE CRISTO</a:t>
            </a:r>
            <a:br>
              <a:rPr lang="es-VE" sz="5400" b="1" dirty="0"/>
            </a:br>
            <a:r>
              <a:rPr lang="es-VE" b="1" dirty="0"/>
              <a:t>1.4. </a:t>
            </a:r>
            <a:r>
              <a:rPr lang="es-VE" b="1" i="1" dirty="0"/>
              <a:t>El Hijo del hombre (humanidad)</a:t>
            </a:r>
            <a:br>
              <a:rPr lang="es-VE" sz="3600" b="1" dirty="0"/>
            </a:br>
            <a:r>
              <a:rPr lang="es-VE" sz="2700" b="1" dirty="0"/>
              <a:t>1.4.3. ¿Por qué el Hijo de Dios se hizo Hijo del hombre?</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37765"/>
            <a:ext cx="8686800" cy="3343836"/>
          </a:xfrm>
        </p:spPr>
        <p:txBody>
          <a:bodyPr anchor="ctr">
            <a:normAutofit/>
          </a:bodyPr>
          <a:lstStyle/>
          <a:p>
            <a:pPr marL="0" indent="0">
              <a:buNone/>
            </a:pPr>
            <a:r>
              <a:rPr lang="es-VE" sz="2800" b="1" dirty="0"/>
              <a:t>2.</a:t>
            </a:r>
            <a:r>
              <a:rPr lang="es-VE" sz="2800" dirty="0"/>
              <a:t> El Hijo de Dios, se convirtió en el Hijo del hombre con el objeto de que los hijos de los hombres pudieran convertirse en hijos de Dios </a:t>
            </a:r>
            <a:r>
              <a:rPr lang="es-VE" sz="2800" b="1" dirty="0">
                <a:solidFill>
                  <a:srgbClr val="FFC000"/>
                </a:solidFill>
              </a:rPr>
              <a:t>[1]</a:t>
            </a:r>
            <a:r>
              <a:rPr lang="es-VE" sz="2800" dirty="0"/>
              <a:t>, y un día serán como El </a:t>
            </a:r>
            <a:r>
              <a:rPr lang="es-VE" sz="2800" b="1" dirty="0">
                <a:solidFill>
                  <a:srgbClr val="FFC000"/>
                </a:solidFill>
              </a:rPr>
              <a:t>[2]</a:t>
            </a:r>
            <a:r>
              <a:rPr lang="es-VE" sz="2800" dirty="0"/>
              <a:t>; aun sus cuerpos serán semejantes a su cuerpo glorioso </a:t>
            </a:r>
            <a:r>
              <a:rPr lang="es-VE" sz="2800" b="1" dirty="0">
                <a:solidFill>
                  <a:srgbClr val="FFC000"/>
                </a:solidFill>
              </a:rPr>
              <a:t>[3]</a:t>
            </a:r>
            <a:r>
              <a:rPr lang="es-VE" sz="2800" dirty="0"/>
              <a:t>.</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4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400" b="1" dirty="0">
                <a:solidFill>
                  <a:srgbClr val="FFC000"/>
                </a:solidFill>
              </a:rPr>
              <a:t>] </a:t>
            </a:r>
            <a:r>
              <a:rPr lang="es-VE" sz="1400" dirty="0"/>
              <a:t>Jn 1:12 </a:t>
            </a:r>
            <a:r>
              <a:rPr lang="es-VE" sz="1400" b="1" dirty="0">
                <a:solidFill>
                  <a:srgbClr val="FFC000"/>
                </a:solidFill>
              </a:rPr>
              <a:t>[2] </a:t>
            </a:r>
            <a:r>
              <a:rPr lang="es-VE" sz="1400" dirty="0"/>
              <a:t>1Jn 3:2 </a:t>
            </a:r>
            <a:r>
              <a:rPr lang="es-VE" sz="1400" b="1" dirty="0">
                <a:solidFill>
                  <a:srgbClr val="FFC000"/>
                </a:solidFill>
              </a:rPr>
              <a:t>[3] </a:t>
            </a:r>
            <a:r>
              <a:rPr lang="es-VE" sz="1400" dirty="0"/>
              <a:t>Flp 3:21</a:t>
            </a:r>
            <a:endParaRPr kumimoji="0" lang="es-VE" sz="14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1392188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394013"/>
          </a:xfrm>
        </p:spPr>
        <p:txBody>
          <a:bodyPr anchor="ctr">
            <a:normAutofit fontScale="90000"/>
          </a:bodyPr>
          <a:lstStyle/>
          <a:p>
            <a:r>
              <a:rPr lang="es-VE" sz="5400" b="1" dirty="0"/>
              <a:t>1. LA NATURALEZA DE CRISTO</a:t>
            </a:r>
            <a:br>
              <a:rPr lang="es-VE" sz="5400" b="1" dirty="0"/>
            </a:br>
            <a:r>
              <a:rPr lang="es-VE" b="1" dirty="0"/>
              <a:t>1.5. El Cristo (título y misión oficiales)</a:t>
            </a:r>
            <a:br>
              <a:rPr lang="es-VE" sz="3600" b="1" dirty="0"/>
            </a:br>
            <a:r>
              <a:rPr lang="es-VE" sz="2700" b="1" dirty="0"/>
              <a:t>1.5.1. La profecía</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37765"/>
            <a:ext cx="8686800" cy="3343836"/>
          </a:xfrm>
        </p:spPr>
        <p:txBody>
          <a:bodyPr anchor="ctr">
            <a:normAutofit lnSpcReduction="10000"/>
          </a:bodyPr>
          <a:lstStyle/>
          <a:p>
            <a:pPr marL="0" indent="0">
              <a:buNone/>
            </a:pPr>
            <a:r>
              <a:rPr lang="es-VE" sz="1800" dirty="0"/>
              <a:t>“Cristo” es la forma griega del vocablo hebreo “Mesías” que significa “el ungido”. La palabra se deriva de la práctica de ungir con aceite como símbolo de la consagración divina al servicio. Mientras que sacerdotes, y a veces profetas, eran ungidos con aceite al ser puestos en posesión de sus funciones, el título “Ungido” fue aplicado particularmente a los reyes de Israel que gobernaban en calidad de representantes de Jehová </a:t>
            </a:r>
            <a:r>
              <a:rPr lang="es-VE" sz="1800" b="1" dirty="0">
                <a:solidFill>
                  <a:srgbClr val="FFC000"/>
                </a:solidFill>
              </a:rPr>
              <a:t>[1]</a:t>
            </a:r>
            <a:r>
              <a:rPr lang="es-VE" sz="1800" dirty="0"/>
              <a:t>.</a:t>
            </a:r>
          </a:p>
          <a:p>
            <a:pPr marL="0" indent="0">
              <a:buNone/>
            </a:pPr>
            <a:endParaRPr lang="es-VE" sz="1800" dirty="0"/>
          </a:p>
          <a:p>
            <a:pPr marL="0" indent="0">
              <a:buNone/>
            </a:pPr>
            <a:r>
              <a:rPr lang="es-VE" sz="1800" dirty="0"/>
              <a:t>La mayoría de los reyes se apartaron lamentablemente del patrón divino, conduciendo a la gente a la idolatría. Contra este oscuro telón de fondo, los profetas anunciaron la promesa de la venida del Rey de la casa de David, un Rey aún mayor que David. Sobre El reposaría el Espíritu del Señor con una fuerza desconocida hasta entonces </a:t>
            </a:r>
            <a:r>
              <a:rPr lang="es-VE" sz="1800" b="1" dirty="0">
                <a:solidFill>
                  <a:srgbClr val="FFC000"/>
                </a:solidFill>
              </a:rPr>
              <a:t>[2]</a:t>
            </a:r>
            <a:r>
              <a:rPr lang="es-VE" sz="1800" dirty="0"/>
              <a:t>. Aunque Hijo de David, sería también Hijo de Jehová, llevando nombres divinos </a:t>
            </a:r>
            <a:r>
              <a:rPr lang="es-VE" sz="1800" b="1" dirty="0">
                <a:solidFill>
                  <a:srgbClr val="FFC000"/>
                </a:solidFill>
              </a:rPr>
              <a:t>[3]</a:t>
            </a:r>
            <a:r>
              <a:rPr lang="es-VE" sz="1800" dirty="0"/>
              <a:t>. A diferencia del de David, su reino sería eterno, y todas las naciones quedarían bajo su cetro. Este era el Ungido por excelencia, o el Mesías, o el Cristo, y sobre él se centralizaban las esperanzas de Israel.</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lang="es-VE" sz="1400" b="1" dirty="0">
                <a:solidFill>
                  <a:srgbClr val="FFC000"/>
                </a:solidFill>
              </a:rPr>
              <a:t>[1] </a:t>
            </a:r>
            <a:r>
              <a:rPr lang="es-VE" sz="1400" dirty="0"/>
              <a:t>2Sa 1:14</a:t>
            </a:r>
            <a:r>
              <a:rPr lang="es-VE" sz="1400" b="1" dirty="0">
                <a:solidFill>
                  <a:srgbClr val="FFC000"/>
                </a:solidFill>
              </a:rPr>
              <a:t> [2] </a:t>
            </a:r>
            <a:r>
              <a:rPr lang="es-VE" sz="1400" dirty="0"/>
              <a:t>Isa 11:1-3; Isa 61:1 </a:t>
            </a:r>
            <a:r>
              <a:rPr lang="es-VE" sz="1400" b="1" dirty="0">
                <a:solidFill>
                  <a:srgbClr val="FFC000"/>
                </a:solidFill>
              </a:rPr>
              <a:t>[3] </a:t>
            </a:r>
            <a:r>
              <a:rPr lang="es-VE" sz="1400" dirty="0"/>
              <a:t>Isa 9:6, Isa 9:7; Jer 23:6</a:t>
            </a:r>
          </a:p>
        </p:txBody>
      </p:sp>
    </p:spTree>
    <p:extLst>
      <p:ext uri="{BB962C8B-B14F-4D97-AF65-F5344CB8AC3E}">
        <p14:creationId xmlns:p14="http://schemas.microsoft.com/office/powerpoint/2010/main" val="2640889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313766" y="408214"/>
            <a:ext cx="8516471" cy="4947557"/>
          </a:xfrm>
        </p:spPr>
        <p:txBody>
          <a:bodyPr anchor="ctr">
            <a:noAutofit/>
          </a:bodyPr>
          <a:lstStyle/>
          <a:p>
            <a:r>
              <a:rPr lang="es-VE" sz="8000" b="1" dirty="0"/>
              <a:t>2. LA PERSONA DE CRISTO</a:t>
            </a:r>
            <a:endParaRPr lang="es-VE" sz="8000" b="1" dirty="0">
              <a:latin typeface="+mn-lt"/>
            </a:endParaRPr>
          </a:p>
        </p:txBody>
      </p:sp>
    </p:spTree>
    <p:extLst>
      <p:ext uri="{BB962C8B-B14F-4D97-AF65-F5344CB8AC3E}">
        <p14:creationId xmlns:p14="http://schemas.microsoft.com/office/powerpoint/2010/main" val="4288010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1" y="381000"/>
            <a:ext cx="8689182" cy="1333500"/>
          </a:xfrm>
        </p:spPr>
        <p:txBody>
          <a:bodyPr anchor="ctr">
            <a:normAutofit fontScale="90000"/>
          </a:bodyPr>
          <a:lstStyle/>
          <a:p>
            <a:r>
              <a:rPr lang="es-VE" sz="5400" b="1" dirty="0"/>
              <a:t>2. LA PERSONA DE CRISTO</a:t>
            </a:r>
            <a:br>
              <a:rPr lang="es-VE" sz="5400" b="1" dirty="0"/>
            </a:br>
            <a:r>
              <a:rPr lang="es-VE" sz="2700" b="1" dirty="0"/>
              <a:t>2.1. Tres perspectivas inadecuadas de la persona de Cristo</a:t>
            </a:r>
            <a:br>
              <a:rPr lang="es-VE" b="1" dirty="0"/>
            </a:br>
            <a:r>
              <a:rPr lang="es-VE" sz="2700" b="1" dirty="0"/>
              <a:t>2.1.1 Apolinarismo</a:t>
            </a:r>
            <a:endParaRPr lang="es-VE" sz="6600" b="1" dirty="0"/>
          </a:p>
        </p:txBody>
      </p:sp>
      <p:pic>
        <p:nvPicPr>
          <p:cNvPr id="6" name="Marcador de posición de imagen 5">
            <a:extLst>
              <a:ext uri="{FF2B5EF4-FFF2-40B4-BE49-F238E27FC236}">
                <a16:creationId xmlns:a16="http://schemas.microsoft.com/office/drawing/2014/main" id="{FA8344CC-43B4-4A5A-91BF-7B1F44E89AEF}"/>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a:stretch/>
        </p:blipFill>
        <p:spPr>
          <a:xfrm>
            <a:off x="5538355" y="2234046"/>
            <a:ext cx="3377044" cy="23067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Marcador de contenido 2">
            <a:extLst>
              <a:ext uri="{FF2B5EF4-FFF2-40B4-BE49-F238E27FC236}">
                <a16:creationId xmlns:a16="http://schemas.microsoft.com/office/drawing/2014/main" id="{AA130F57-7D31-4139-81B2-4D70486C00F2}"/>
              </a:ext>
            </a:extLst>
          </p:cNvPr>
          <p:cNvSpPr>
            <a:spLocks noGrp="1"/>
          </p:cNvSpPr>
          <p:nvPr>
            <p:ph type="body" sz="half" idx="2"/>
          </p:nvPr>
        </p:nvSpPr>
        <p:spPr>
          <a:xfrm>
            <a:off x="228601" y="1828799"/>
            <a:ext cx="5216236" cy="3352801"/>
          </a:xfrm>
        </p:spPr>
        <p:txBody>
          <a:bodyPr anchor="ctr">
            <a:normAutofit lnSpcReduction="10000"/>
          </a:bodyPr>
          <a:lstStyle/>
          <a:p>
            <a:r>
              <a:rPr lang="es-VE" sz="1800" dirty="0"/>
              <a:t>Afirma que la persona de </a:t>
            </a:r>
            <a:r>
              <a:rPr lang="es-VE" sz="1800" b="1" dirty="0"/>
              <a:t>Cristo tenía un cuerpo humano, pero no una mente ni un espíritu humano</a:t>
            </a:r>
            <a:r>
              <a:rPr lang="es-VE" sz="1800" dirty="0"/>
              <a:t>, y que la mente y el espíritu de Cristo procedían de la naturaleza divina del Hijo de Dios.</a:t>
            </a:r>
          </a:p>
          <a:p>
            <a:endParaRPr lang="es-VE" sz="1800" dirty="0"/>
          </a:p>
          <a:p>
            <a:r>
              <a:rPr lang="es-VE" sz="1800" dirty="0"/>
              <a:t>Pero este punto de vista </a:t>
            </a:r>
            <a:r>
              <a:rPr lang="es-VE" sz="1800" dirty="0">
                <a:highlight>
                  <a:srgbClr val="008080"/>
                </a:highlight>
              </a:rPr>
              <a:t>fue rechazado </a:t>
            </a:r>
            <a:r>
              <a:rPr lang="es-VE" sz="1800" dirty="0"/>
              <a:t>por los líderes de la iglesia de aquel tiempo, quienes se dieron cuenta que no solo nuestro cuerpo humano necesitaba salvación y estar representado por Cristo en su obra redentora, sino también nuestra mente y espíritu (o almas) humanos. Cristo tenía que ser completa y verdaderamente hombre si es que iba a salvarnos. </a:t>
            </a:r>
            <a:r>
              <a:rPr lang="es-VE" sz="1800" b="1" dirty="0">
                <a:solidFill>
                  <a:srgbClr val="FFC000"/>
                </a:solidFill>
              </a:rPr>
              <a:t>[1]</a:t>
            </a:r>
            <a:endParaRPr lang="es-VE" sz="1800" dirty="0"/>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lang="es-VE" sz="1400" b="1" dirty="0">
                <a:solidFill>
                  <a:srgbClr val="FFC000"/>
                </a:solidFill>
              </a:rPr>
              <a:t>[1] </a:t>
            </a:r>
            <a:r>
              <a:rPr lang="es-VE" sz="1400" dirty="0"/>
              <a:t>Heb 2:17</a:t>
            </a:r>
          </a:p>
        </p:txBody>
      </p:sp>
    </p:spTree>
    <p:extLst>
      <p:ext uri="{BB962C8B-B14F-4D97-AF65-F5344CB8AC3E}">
        <p14:creationId xmlns:p14="http://schemas.microsoft.com/office/powerpoint/2010/main" val="811670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391885" y="573576"/>
            <a:ext cx="8360230" cy="714892"/>
          </a:xfrm>
        </p:spPr>
        <p:txBody>
          <a:bodyPr anchor="ctr">
            <a:normAutofit fontScale="90000"/>
          </a:bodyPr>
          <a:lstStyle/>
          <a:p>
            <a:r>
              <a:rPr lang="es-VE" sz="6600" b="1" dirty="0"/>
              <a:t>Introducción</a:t>
            </a:r>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391887" y="1288468"/>
            <a:ext cx="8360228" cy="4210401"/>
          </a:xfrm>
        </p:spPr>
        <p:txBody>
          <a:bodyPr anchor="ctr">
            <a:normAutofit/>
          </a:bodyPr>
          <a:lstStyle/>
          <a:p>
            <a:pPr marL="0" indent="0">
              <a:buNone/>
            </a:pPr>
            <a:r>
              <a:rPr lang="es-VE" sz="4000" dirty="0"/>
              <a:t>La mejor manera de responder a la pregunta </a:t>
            </a:r>
            <a:r>
              <a:rPr lang="es-VE" sz="4000" b="1" dirty="0"/>
              <a:t>¿quién es Cristo?</a:t>
            </a:r>
            <a:r>
              <a:rPr lang="es-VE" sz="4000" dirty="0"/>
              <a:t> es dando a conocer y explicando </a:t>
            </a:r>
            <a:r>
              <a:rPr lang="es-VE" sz="4000" dirty="0">
                <a:highlight>
                  <a:srgbClr val="008080"/>
                </a:highlight>
              </a:rPr>
              <a:t>los nombres</a:t>
            </a:r>
            <a:r>
              <a:rPr lang="es-VE" sz="4000" dirty="0"/>
              <a:t> y títulos por los cuales es conocido.</a:t>
            </a:r>
          </a:p>
        </p:txBody>
      </p:sp>
    </p:spTree>
    <p:extLst>
      <p:ext uri="{BB962C8B-B14F-4D97-AF65-F5344CB8AC3E}">
        <p14:creationId xmlns:p14="http://schemas.microsoft.com/office/powerpoint/2010/main" val="2003620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18209" y="381000"/>
            <a:ext cx="8686800" cy="1333500"/>
          </a:xfrm>
        </p:spPr>
        <p:txBody>
          <a:bodyPr anchor="ctr">
            <a:normAutofit fontScale="90000"/>
          </a:bodyPr>
          <a:lstStyle/>
          <a:p>
            <a:r>
              <a:rPr lang="es-VE" sz="5400" b="1" dirty="0"/>
              <a:t>2. LA PERSONA DE CRISTO</a:t>
            </a:r>
            <a:br>
              <a:rPr lang="es-VE" sz="5400" b="1" dirty="0"/>
            </a:br>
            <a:r>
              <a:rPr lang="es-VE" sz="2700" b="1" dirty="0"/>
              <a:t>2.1. Tres perspectivas inadecuadas de la persona de Cristo</a:t>
            </a:r>
            <a:br>
              <a:rPr lang="es-VE" b="1" dirty="0"/>
            </a:br>
            <a:r>
              <a:rPr lang="es-VE" sz="2700" b="1" dirty="0"/>
              <a:t>2.1.2 </a:t>
            </a:r>
            <a:r>
              <a:rPr lang="es-ES" b="1" dirty="0"/>
              <a:t>Nestorianismo</a:t>
            </a:r>
            <a:endParaRPr lang="es-VE" sz="6600" b="1" dirty="0"/>
          </a:p>
        </p:txBody>
      </p:sp>
      <p:pic>
        <p:nvPicPr>
          <p:cNvPr id="6" name="Marcador de posición de imagen 5">
            <a:extLst>
              <a:ext uri="{FF2B5EF4-FFF2-40B4-BE49-F238E27FC236}">
                <a16:creationId xmlns:a16="http://schemas.microsoft.com/office/drawing/2014/main" id="{FA8344CC-43B4-4A5A-91BF-7B1F44E89AEF}"/>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a:stretch/>
        </p:blipFill>
        <p:spPr>
          <a:xfrm>
            <a:off x="5724002" y="2545772"/>
            <a:ext cx="3181007" cy="16002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Marcador de contenido 2">
            <a:extLst>
              <a:ext uri="{FF2B5EF4-FFF2-40B4-BE49-F238E27FC236}">
                <a16:creationId xmlns:a16="http://schemas.microsoft.com/office/drawing/2014/main" id="{AA130F57-7D31-4139-81B2-4D70486C00F2}"/>
              </a:ext>
            </a:extLst>
          </p:cNvPr>
          <p:cNvSpPr>
            <a:spLocks noGrp="1"/>
          </p:cNvSpPr>
          <p:nvPr>
            <p:ph type="body" sz="half" idx="2"/>
          </p:nvPr>
        </p:nvSpPr>
        <p:spPr>
          <a:xfrm>
            <a:off x="218209" y="1828799"/>
            <a:ext cx="5392882" cy="3352801"/>
          </a:xfrm>
        </p:spPr>
        <p:txBody>
          <a:bodyPr anchor="ctr">
            <a:normAutofit fontScale="92500" lnSpcReduction="20000"/>
          </a:bodyPr>
          <a:lstStyle/>
          <a:p>
            <a:r>
              <a:rPr lang="es-VE" sz="1800" dirty="0"/>
              <a:t>El nestorianismo es la doctrina de que había </a:t>
            </a:r>
            <a:r>
              <a:rPr lang="es-VE" sz="1800" b="1" dirty="0"/>
              <a:t>dos personas separadas en Cristo</a:t>
            </a:r>
            <a:r>
              <a:rPr lang="es-VE" sz="1800" dirty="0"/>
              <a:t>, una persona humana y otra divina, una enseñanza que es distinta del punto de vista bíblico que ve a Jesús como una persona.</a:t>
            </a:r>
          </a:p>
          <a:p>
            <a:endParaRPr lang="es-VE" sz="1800" dirty="0"/>
          </a:p>
          <a:p>
            <a:r>
              <a:rPr lang="es-VE" sz="1800" dirty="0"/>
              <a:t>La Biblia siempre habla de Jesús como «él», no como «ellos». Y, aunque podemos a veces distinguir acciones de su naturaleza divina y acciones de su naturaleza humana registradas en las Escrituras, la Biblia misma nunca dice que la «naturaleza humana de Jesús hizo esto» o «la naturaleza divina de Jesús hizo aquello», como si fueran dos personas separadas, sino que siempre habla de lo que la persona de Cristo hizo. Por tanto, la iglesia continuó insistiendo en que Jesús era una persona, aunque poseía tanto la naturaleza humana como la divina.</a:t>
            </a:r>
          </a:p>
        </p:txBody>
      </p:sp>
    </p:spTree>
    <p:extLst>
      <p:ext uri="{BB962C8B-B14F-4D97-AF65-F5344CB8AC3E}">
        <p14:creationId xmlns:p14="http://schemas.microsoft.com/office/powerpoint/2010/main" val="3038896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70164" y="381000"/>
            <a:ext cx="8645235" cy="1333500"/>
          </a:xfrm>
        </p:spPr>
        <p:txBody>
          <a:bodyPr anchor="ctr">
            <a:normAutofit fontScale="90000"/>
          </a:bodyPr>
          <a:lstStyle/>
          <a:p>
            <a:r>
              <a:rPr lang="es-VE" sz="5400" b="1" dirty="0"/>
              <a:t>2. LA PERSONA DE CRISTO</a:t>
            </a:r>
            <a:br>
              <a:rPr lang="es-VE" sz="5400" b="1" dirty="0"/>
            </a:br>
            <a:r>
              <a:rPr lang="es-VE" sz="2700" b="1" dirty="0"/>
              <a:t>2.1. Tres perspectivas inadecuadas de la persona de Cristo</a:t>
            </a:r>
            <a:br>
              <a:rPr lang="es-VE" b="1" dirty="0"/>
            </a:br>
            <a:r>
              <a:rPr lang="es-VE" sz="2700" b="1" dirty="0"/>
              <a:t>2.1.3 </a:t>
            </a:r>
            <a:r>
              <a:rPr lang="es-ES" b="1" dirty="0"/>
              <a:t>Monofisismo (Eutiquismo)</a:t>
            </a:r>
            <a:endParaRPr lang="es-VE" sz="6600" b="1" dirty="0"/>
          </a:p>
        </p:txBody>
      </p:sp>
      <p:pic>
        <p:nvPicPr>
          <p:cNvPr id="6" name="Marcador de posición de imagen 5">
            <a:extLst>
              <a:ext uri="{FF2B5EF4-FFF2-40B4-BE49-F238E27FC236}">
                <a16:creationId xmlns:a16="http://schemas.microsoft.com/office/drawing/2014/main" id="{FA8344CC-43B4-4A5A-91BF-7B1F44E89AEF}"/>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a:stretch/>
        </p:blipFill>
        <p:spPr>
          <a:xfrm>
            <a:off x="5205846" y="2110229"/>
            <a:ext cx="3709554" cy="24505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Marcador de contenido 2">
            <a:extLst>
              <a:ext uri="{FF2B5EF4-FFF2-40B4-BE49-F238E27FC236}">
                <a16:creationId xmlns:a16="http://schemas.microsoft.com/office/drawing/2014/main" id="{AA130F57-7D31-4139-81B2-4D70486C00F2}"/>
              </a:ext>
            </a:extLst>
          </p:cNvPr>
          <p:cNvSpPr>
            <a:spLocks noGrp="1"/>
          </p:cNvSpPr>
          <p:nvPr>
            <p:ph type="body" sz="half" idx="2"/>
          </p:nvPr>
        </p:nvSpPr>
        <p:spPr>
          <a:xfrm>
            <a:off x="270164" y="1828799"/>
            <a:ext cx="4821382" cy="3352801"/>
          </a:xfrm>
        </p:spPr>
        <p:txBody>
          <a:bodyPr anchor="ctr">
            <a:normAutofit lnSpcReduction="10000"/>
          </a:bodyPr>
          <a:lstStyle/>
          <a:p>
            <a:r>
              <a:rPr lang="es-VE" sz="1800" dirty="0"/>
              <a:t>Enseña que Jesús era una mezcla de elementos divinos y humanos en los que ambos estaban de alguna manera modificados para formar una tercera clase de naturaleza.</a:t>
            </a:r>
          </a:p>
          <a:p>
            <a:endParaRPr lang="es-VE" sz="1800" dirty="0"/>
          </a:p>
          <a:p>
            <a:r>
              <a:rPr lang="es-VE" sz="1800" dirty="0"/>
              <a:t>El monofisismo también causó comprensiblemente gran preocupación en la iglesia, porque, según esta doctrina, Cristo no era verdaderamente Dios ni tampoco verdaderamente hombre. Y si eso era así, no podía representarnos de verdad a nosotros como hombre ni tampoco podía ser de verdad Dios y capaz de ganar nuestra salvación.</a:t>
            </a:r>
          </a:p>
        </p:txBody>
      </p:sp>
    </p:spTree>
    <p:extLst>
      <p:ext uri="{BB962C8B-B14F-4D97-AF65-F5344CB8AC3E}">
        <p14:creationId xmlns:p14="http://schemas.microsoft.com/office/powerpoint/2010/main" val="2227749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80555" y="381000"/>
            <a:ext cx="8235987" cy="1333500"/>
          </a:xfrm>
        </p:spPr>
        <p:txBody>
          <a:bodyPr anchor="ctr">
            <a:normAutofit/>
          </a:bodyPr>
          <a:lstStyle/>
          <a:p>
            <a:r>
              <a:rPr lang="es-VE" sz="5400" b="1" dirty="0"/>
              <a:t>2. LA PERSONA DE CRISTO</a:t>
            </a:r>
            <a:br>
              <a:rPr lang="es-VE" sz="5400" b="1" dirty="0"/>
            </a:br>
            <a:r>
              <a:rPr lang="es-VE" sz="2700" b="1" dirty="0"/>
              <a:t>2.2. Punto de vista correcto de la persona de Cristo</a:t>
            </a:r>
            <a:endParaRPr lang="es-VE" sz="6600" b="1" dirty="0"/>
          </a:p>
        </p:txBody>
      </p:sp>
      <p:pic>
        <p:nvPicPr>
          <p:cNvPr id="6" name="Marcador de posición de imagen 5">
            <a:extLst>
              <a:ext uri="{FF2B5EF4-FFF2-40B4-BE49-F238E27FC236}">
                <a16:creationId xmlns:a16="http://schemas.microsoft.com/office/drawing/2014/main" id="{FA8344CC-43B4-4A5A-91BF-7B1F44E89AEF}"/>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a:stretch/>
        </p:blipFill>
        <p:spPr>
          <a:xfrm>
            <a:off x="5305210" y="2137501"/>
            <a:ext cx="3558235" cy="27215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Marcador de contenido 2">
            <a:extLst>
              <a:ext uri="{FF2B5EF4-FFF2-40B4-BE49-F238E27FC236}">
                <a16:creationId xmlns:a16="http://schemas.microsoft.com/office/drawing/2014/main" id="{AA130F57-7D31-4139-81B2-4D70486C00F2}"/>
              </a:ext>
            </a:extLst>
          </p:cNvPr>
          <p:cNvSpPr>
            <a:spLocks noGrp="1"/>
          </p:cNvSpPr>
          <p:nvPr>
            <p:ph type="body" sz="half" idx="2"/>
          </p:nvPr>
        </p:nvSpPr>
        <p:spPr>
          <a:xfrm>
            <a:off x="280555" y="1828799"/>
            <a:ext cx="4925292" cy="3352801"/>
          </a:xfrm>
        </p:spPr>
        <p:txBody>
          <a:bodyPr anchor="ctr">
            <a:normAutofit/>
          </a:bodyPr>
          <a:lstStyle/>
          <a:p>
            <a:r>
              <a:rPr lang="es-VE" sz="1800" dirty="0"/>
              <a:t>La escritura enseña que </a:t>
            </a:r>
            <a:r>
              <a:rPr lang="es-VE" sz="1800" b="1" dirty="0"/>
              <a:t>Cristo definitivamente tiene dos naturalezas, una humana y otra divina</a:t>
            </a:r>
            <a:r>
              <a:rPr lang="es-VE" sz="1800" dirty="0"/>
              <a:t>, que su naturaleza divina es exactamente </a:t>
            </a:r>
            <a:r>
              <a:rPr lang="es-VE" sz="1800" dirty="0">
                <a:highlight>
                  <a:srgbClr val="008080"/>
                </a:highlight>
              </a:rPr>
              <a:t>igual a la del Padre</a:t>
            </a:r>
            <a:r>
              <a:rPr lang="es-VE" sz="1800" dirty="0"/>
              <a:t>, y que la naturaleza humana es exactamente como la nuestra, pero </a:t>
            </a:r>
            <a:r>
              <a:rPr lang="es-VE" sz="1800" b="1" dirty="0">
                <a:highlight>
                  <a:srgbClr val="008080"/>
                </a:highlight>
              </a:rPr>
              <a:t>sin pecado</a:t>
            </a:r>
            <a:r>
              <a:rPr lang="es-VE" sz="1800" dirty="0"/>
              <a:t>.</a:t>
            </a:r>
          </a:p>
          <a:p>
            <a:endParaRPr lang="es-VE" sz="1800" dirty="0"/>
          </a:p>
          <a:p>
            <a:r>
              <a:rPr lang="es-VE" sz="1800" dirty="0"/>
              <a:t>Además, afirma que en la persona de Cristo la naturaleza humana retiene sus características distintivas y que la naturaleza divina conserva sus características distintivas, y que estas dos naturalezas están unidas en la persona de Cristo.</a:t>
            </a:r>
          </a:p>
        </p:txBody>
      </p:sp>
    </p:spTree>
    <p:extLst>
      <p:ext uri="{BB962C8B-B14F-4D97-AF65-F5344CB8AC3E}">
        <p14:creationId xmlns:p14="http://schemas.microsoft.com/office/powerpoint/2010/main" val="4193152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313766" y="408214"/>
            <a:ext cx="8516471" cy="4947557"/>
          </a:xfrm>
        </p:spPr>
        <p:txBody>
          <a:bodyPr anchor="ctr">
            <a:noAutofit/>
          </a:bodyPr>
          <a:lstStyle/>
          <a:p>
            <a:r>
              <a:rPr lang="es-VE" sz="8000" b="1" dirty="0"/>
              <a:t>3. LA HUMANIDAD DE CRISTO</a:t>
            </a:r>
            <a:endParaRPr lang="es-VE" sz="8000" b="1" dirty="0">
              <a:latin typeface="+mn-lt"/>
            </a:endParaRPr>
          </a:p>
        </p:txBody>
      </p:sp>
    </p:spTree>
    <p:extLst>
      <p:ext uri="{BB962C8B-B14F-4D97-AF65-F5344CB8AC3E}">
        <p14:creationId xmlns:p14="http://schemas.microsoft.com/office/powerpoint/2010/main" val="4020474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394013"/>
          </a:xfrm>
        </p:spPr>
        <p:txBody>
          <a:bodyPr anchor="ctr">
            <a:normAutofit/>
          </a:bodyPr>
          <a:lstStyle/>
          <a:p>
            <a:r>
              <a:rPr lang="es-VE" sz="5400" b="1" dirty="0"/>
              <a:t>3. LA HUMANIDAD DE CRISTO</a:t>
            </a:r>
            <a:br>
              <a:rPr lang="es-VE" sz="5400" b="1" dirty="0"/>
            </a:br>
            <a:r>
              <a:rPr lang="es-VE" b="1" dirty="0"/>
              <a:t>3.1. El nacimiento virginal</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37765"/>
            <a:ext cx="8686800" cy="3343836"/>
          </a:xfrm>
        </p:spPr>
        <p:txBody>
          <a:bodyPr anchor="ctr">
            <a:normAutofit/>
          </a:bodyPr>
          <a:lstStyle/>
          <a:p>
            <a:pPr marL="0" indent="0">
              <a:buNone/>
            </a:pPr>
            <a:r>
              <a:rPr lang="es-VE" sz="2800" dirty="0"/>
              <a:t>Cuando hablamos de la humanidad de Cristo es apropiado empezar hablando del nacimiento virginal de Cristo.</a:t>
            </a:r>
          </a:p>
          <a:p>
            <a:pPr marL="0" indent="0">
              <a:buNone/>
            </a:pPr>
            <a:endParaRPr lang="es-VE" sz="2800" dirty="0"/>
          </a:p>
          <a:p>
            <a:pPr marL="0" indent="0">
              <a:buNone/>
            </a:pPr>
            <a:r>
              <a:rPr lang="es-VE" sz="2800" dirty="0"/>
              <a:t>Las Escrituras claramente afirman que Jesús fue concebido en el vientre de su madre María mediante la acción milagrosa del Espíritu Santo y sin padre humano. </a:t>
            </a:r>
            <a:r>
              <a:rPr lang="es-VE" sz="2800" b="1" dirty="0">
                <a:solidFill>
                  <a:srgbClr val="FFC000"/>
                </a:solidFill>
              </a:rPr>
              <a:t>[1]</a:t>
            </a:r>
            <a:endParaRPr lang="es-VE" sz="2800" dirty="0"/>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lang="es-VE" sz="1400" b="1" dirty="0">
                <a:solidFill>
                  <a:srgbClr val="FFC000"/>
                </a:solidFill>
              </a:rPr>
              <a:t>[1] </a:t>
            </a:r>
            <a:r>
              <a:rPr lang="es-VE" sz="1400" dirty="0"/>
              <a:t>Mt 1:18</a:t>
            </a:r>
          </a:p>
        </p:txBody>
      </p:sp>
    </p:spTree>
    <p:extLst>
      <p:ext uri="{BB962C8B-B14F-4D97-AF65-F5344CB8AC3E}">
        <p14:creationId xmlns:p14="http://schemas.microsoft.com/office/powerpoint/2010/main" val="1844503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903983"/>
          </a:xfrm>
        </p:spPr>
        <p:txBody>
          <a:bodyPr anchor="ctr">
            <a:normAutofit fontScale="90000"/>
          </a:bodyPr>
          <a:lstStyle/>
          <a:p>
            <a:r>
              <a:rPr lang="es-VE" sz="5400" b="1" dirty="0"/>
              <a:t>3. LA HUMANIDAD DE CRISTO</a:t>
            </a:r>
            <a:br>
              <a:rPr lang="es-VE" sz="5400" b="1" dirty="0"/>
            </a:br>
            <a:r>
              <a:rPr lang="es-VE" b="1" dirty="0"/>
              <a:t>3.1. El nacimiento virginal</a:t>
            </a:r>
            <a:br>
              <a:rPr lang="es-VE" b="1" dirty="0"/>
            </a:br>
            <a:r>
              <a:rPr lang="es-VE" sz="2700" b="1" dirty="0"/>
              <a:t>3.1.1. Importancia doctrinal del nacimiento virginal</a:t>
            </a:r>
            <a:br>
              <a:rPr lang="es-VE" sz="2700" b="1" dirty="0"/>
            </a:br>
            <a:r>
              <a:rPr lang="es-VE" sz="2700" b="1" dirty="0"/>
              <a:t>3.1.1.1. Salvación por gracia</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2213263"/>
            <a:ext cx="8686800" cy="2968337"/>
          </a:xfrm>
        </p:spPr>
        <p:txBody>
          <a:bodyPr anchor="ctr">
            <a:normAutofit fontScale="92500"/>
          </a:bodyPr>
          <a:lstStyle/>
          <a:p>
            <a:pPr marL="0" indent="0">
              <a:buNone/>
            </a:pPr>
            <a:r>
              <a:rPr lang="es-VE" sz="2000" dirty="0"/>
              <a:t>Muestra que la salvación debe venir en última instancia de parte del Señor. Como Dios había prometido que la «simiente» de la mujer </a:t>
            </a:r>
            <a:r>
              <a:rPr lang="es-VE" sz="2000" b="1" dirty="0">
                <a:solidFill>
                  <a:srgbClr val="FFC000"/>
                </a:solidFill>
              </a:rPr>
              <a:t>[1]</a:t>
            </a:r>
            <a:r>
              <a:rPr lang="es-VE" sz="2000" dirty="0"/>
              <a:t> destruiría al final a la serpiente, hizo que esto sucediera mediante su poder, no por medio del esfuerzo humano.</a:t>
            </a:r>
          </a:p>
          <a:p>
            <a:pPr marL="0" indent="0">
              <a:buNone/>
            </a:pPr>
            <a:endParaRPr lang="es-VE" sz="2000" dirty="0"/>
          </a:p>
          <a:p>
            <a:pPr marL="0" indent="0">
              <a:buNone/>
            </a:pPr>
            <a:r>
              <a:rPr lang="es-VE" sz="2000" dirty="0"/>
              <a:t>El nacimiento virginal de Cristo es un recordatorio inconfundible de que la salvación nunca llega mediante el esfuerzo humano, sino que es obra de Dios mismo. Nuestra salvación solo se produce a través de la obra sobrenatural de Dios, y eso se hizo evidente al principio de la vida de Jesús cuando «Dios envió a su Hijo, nacido de una mujer, nacido bajo la ley, para rescatar a los que estaban bajo la ley, a fin de que fuéramos adoptados como hijos» </a:t>
            </a:r>
            <a:r>
              <a:rPr lang="es-VE" sz="2000" b="1" dirty="0">
                <a:solidFill>
                  <a:srgbClr val="FFC000"/>
                </a:solidFill>
              </a:rPr>
              <a:t>[2]</a:t>
            </a:r>
            <a:r>
              <a:rPr lang="es-VE" sz="2000" dirty="0"/>
              <a:t>.</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lang="es-VE" sz="1400" b="1" dirty="0">
                <a:solidFill>
                  <a:srgbClr val="FFC000"/>
                </a:solidFill>
              </a:rPr>
              <a:t>[1] </a:t>
            </a:r>
            <a:r>
              <a:rPr lang="es-VE" sz="1400" dirty="0"/>
              <a:t>Gn 3:15 </a:t>
            </a:r>
            <a:r>
              <a:rPr lang="es-VE" sz="1400" b="1" dirty="0">
                <a:solidFill>
                  <a:srgbClr val="FFC000"/>
                </a:solidFill>
              </a:rPr>
              <a:t>[2]</a:t>
            </a:r>
            <a:r>
              <a:rPr lang="es-VE" sz="1400" dirty="0"/>
              <a:t> Gál_4:4-5</a:t>
            </a:r>
          </a:p>
        </p:txBody>
      </p:sp>
    </p:spTree>
    <p:extLst>
      <p:ext uri="{BB962C8B-B14F-4D97-AF65-F5344CB8AC3E}">
        <p14:creationId xmlns:p14="http://schemas.microsoft.com/office/powerpoint/2010/main" val="3785884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903983"/>
          </a:xfrm>
        </p:spPr>
        <p:txBody>
          <a:bodyPr anchor="ctr">
            <a:normAutofit fontScale="90000"/>
          </a:bodyPr>
          <a:lstStyle/>
          <a:p>
            <a:r>
              <a:rPr lang="es-VE" sz="5400" b="1" dirty="0"/>
              <a:t>3. LA HUMANIDAD DE CRISTO</a:t>
            </a:r>
            <a:br>
              <a:rPr lang="es-VE" sz="5400" b="1" dirty="0"/>
            </a:br>
            <a:r>
              <a:rPr lang="es-VE" b="1" dirty="0"/>
              <a:t>3.1. El nacimiento virginal</a:t>
            </a:r>
            <a:br>
              <a:rPr lang="es-VE" b="1" dirty="0"/>
            </a:br>
            <a:r>
              <a:rPr lang="es-VE" sz="2700" b="1" dirty="0"/>
              <a:t>3.1.1. Importancia doctrinal del nacimiento virginal</a:t>
            </a:r>
            <a:br>
              <a:rPr lang="es-VE" sz="2700" b="1" dirty="0"/>
            </a:br>
            <a:r>
              <a:rPr lang="es-VE" sz="2700" b="1" dirty="0"/>
              <a:t>3.1.1.2. Dios hecho hombre</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2213263"/>
            <a:ext cx="8686800" cy="2968337"/>
          </a:xfrm>
        </p:spPr>
        <p:txBody>
          <a:bodyPr anchor="ctr">
            <a:normAutofit/>
          </a:bodyPr>
          <a:lstStyle/>
          <a:p>
            <a:pPr marL="0" indent="0">
              <a:buNone/>
            </a:pPr>
            <a:r>
              <a:rPr lang="es-VE" sz="2800" dirty="0"/>
              <a:t>El nacimiento virginal hizo posible que se pudiera unir en una sola persona la deidad en su plenitud y la humanidad en su plenitud. Este fue el medio que Dios usó para enviar a su Hijo </a:t>
            </a:r>
            <a:r>
              <a:rPr lang="es-VE" sz="2800" b="1" dirty="0">
                <a:solidFill>
                  <a:srgbClr val="FFC000"/>
                </a:solidFill>
              </a:rPr>
              <a:t>[1]</a:t>
            </a:r>
            <a:r>
              <a:rPr lang="es-VE" sz="2800" dirty="0"/>
              <a:t> al mundo como hombre.</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lang="es-VE" sz="1400" b="1" dirty="0">
                <a:solidFill>
                  <a:srgbClr val="FFC000"/>
                </a:solidFill>
              </a:rPr>
              <a:t>[1] </a:t>
            </a:r>
            <a:r>
              <a:rPr lang="es-VE" sz="1400" dirty="0"/>
              <a:t>Jn 3:16; Gál 4:4</a:t>
            </a:r>
          </a:p>
        </p:txBody>
      </p:sp>
    </p:spTree>
    <p:extLst>
      <p:ext uri="{BB962C8B-B14F-4D97-AF65-F5344CB8AC3E}">
        <p14:creationId xmlns:p14="http://schemas.microsoft.com/office/powerpoint/2010/main" val="29495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903983"/>
          </a:xfrm>
        </p:spPr>
        <p:txBody>
          <a:bodyPr anchor="ctr">
            <a:normAutofit fontScale="90000"/>
          </a:bodyPr>
          <a:lstStyle/>
          <a:p>
            <a:r>
              <a:rPr lang="es-VE" sz="5400" b="1" dirty="0"/>
              <a:t>3. LA HUMANIDAD DE CRISTO</a:t>
            </a:r>
            <a:br>
              <a:rPr lang="es-VE" sz="5400" b="1" dirty="0"/>
            </a:br>
            <a:r>
              <a:rPr lang="es-VE" b="1" dirty="0"/>
              <a:t>3.1. El nacimiento virginal</a:t>
            </a:r>
            <a:br>
              <a:rPr lang="es-VE" b="1" dirty="0"/>
            </a:br>
            <a:r>
              <a:rPr lang="es-VE" sz="2700" b="1" dirty="0"/>
              <a:t>3.1.1. Importancia doctrinal del nacimiento virginal</a:t>
            </a:r>
            <a:br>
              <a:rPr lang="es-VE" sz="2700" b="1" dirty="0"/>
            </a:br>
            <a:r>
              <a:rPr lang="es-VE" sz="2700" b="1" dirty="0"/>
              <a:t>3.1.1.3. Jesús es humano, pero sin la herencia de pecado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2213263"/>
            <a:ext cx="8686800" cy="2968337"/>
          </a:xfrm>
        </p:spPr>
        <p:txBody>
          <a:bodyPr anchor="ctr">
            <a:normAutofit fontScale="70000" lnSpcReduction="20000"/>
          </a:bodyPr>
          <a:lstStyle/>
          <a:p>
            <a:pPr marL="0" indent="0">
              <a:buNone/>
            </a:pPr>
            <a:r>
              <a:rPr lang="es-VE" sz="2800" dirty="0"/>
              <a:t>El nacimiento virginal hizo también posible que Jesús fuera completamente humano pero sin la herencia de pecado. Todos los seres humanos hemos heredado la culpa legal y la naturaleza moral corrompida de nuestro primer padre, Adán (lo que a veces se le llama «pecado heredado» o «pecado original»).</a:t>
            </a:r>
          </a:p>
          <a:p>
            <a:pPr marL="0" indent="0">
              <a:buNone/>
            </a:pPr>
            <a:endParaRPr lang="es-VE" sz="2800" dirty="0"/>
          </a:p>
          <a:p>
            <a:pPr marL="0" indent="0">
              <a:buNone/>
            </a:pPr>
            <a:r>
              <a:rPr lang="es-VE" sz="2800" dirty="0"/>
              <a:t>Pero el hecho de que Jesús no tuviera un padre humano significa que la línea de descendencia de Adán quedó parcialmente interrumpida. Jesús no descendía de Adán exactamente en la misma manera que los demás seres humanos han descendido de Adán. Y esto nos ayuda a comprender por qué la culpa legal y la corrupción moral que cargan los demás seres humanos no la encontramos en Cristo.</a:t>
            </a:r>
          </a:p>
        </p:txBody>
      </p:sp>
    </p:spTree>
    <p:extLst>
      <p:ext uri="{BB962C8B-B14F-4D97-AF65-F5344CB8AC3E}">
        <p14:creationId xmlns:p14="http://schemas.microsoft.com/office/powerpoint/2010/main" val="2281827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2"/>
            <a:ext cx="8686800" cy="1582272"/>
          </a:xfrm>
        </p:spPr>
        <p:txBody>
          <a:bodyPr anchor="ctr">
            <a:normAutofit fontScale="90000"/>
          </a:bodyPr>
          <a:lstStyle/>
          <a:p>
            <a:r>
              <a:rPr lang="es-VE" sz="5400" b="1" dirty="0"/>
              <a:t>3. LA HUMANIDAD DE CRISTO</a:t>
            </a:r>
            <a:br>
              <a:rPr lang="es-VE" sz="5400" b="1" dirty="0"/>
            </a:br>
            <a:r>
              <a:rPr lang="es-VE" b="1" dirty="0"/>
              <a:t>3.2. Debilidades y limitaciones humanas</a:t>
            </a:r>
            <a:br>
              <a:rPr lang="es-VE" b="1" dirty="0"/>
            </a:br>
            <a:r>
              <a:rPr lang="es-VE" sz="2700" b="1" dirty="0"/>
              <a:t>3.2.1. Jesús tuvo un cuerpo humano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91555"/>
            <a:ext cx="8686800" cy="3290046"/>
          </a:xfrm>
        </p:spPr>
        <p:txBody>
          <a:bodyPr anchor="ctr">
            <a:normAutofit lnSpcReduction="10000"/>
          </a:bodyPr>
          <a:lstStyle/>
          <a:p>
            <a:pPr marL="0" indent="0">
              <a:buNone/>
            </a:pPr>
            <a:r>
              <a:rPr lang="es-VE" sz="1600" dirty="0"/>
              <a:t>El hecho de que Jesús tuviera un cuerpo humano como nosotros lo podemos ver en muchos pasajes de las Escrituras. Nació de la misma manera que nacen todos los demás seres humanos </a:t>
            </a:r>
            <a:r>
              <a:rPr lang="es-VE" sz="1600" b="1" dirty="0">
                <a:solidFill>
                  <a:srgbClr val="FFC000"/>
                </a:solidFill>
              </a:rPr>
              <a:t>[1]</a:t>
            </a:r>
            <a:r>
              <a:rPr lang="es-VE" sz="1600" dirty="0"/>
              <a:t>. Creció como niño hasta llegar a la edad adulta como todos los niños lo hacen </a:t>
            </a:r>
            <a:r>
              <a:rPr lang="es-VE" sz="1600" b="1" dirty="0">
                <a:solidFill>
                  <a:srgbClr val="FFC000"/>
                </a:solidFill>
              </a:rPr>
              <a:t>[2]</a:t>
            </a:r>
            <a:r>
              <a:rPr lang="es-VE" sz="1600" dirty="0"/>
              <a:t>. Además, Lucas nos dice que «Jesús siguió creciendo en sabiduría y estatura, y cada vez más gozaba del favor de Dios y de toda la gente» </a:t>
            </a:r>
            <a:r>
              <a:rPr lang="es-VE" sz="1600" b="1" dirty="0">
                <a:solidFill>
                  <a:srgbClr val="FFC000"/>
                </a:solidFill>
              </a:rPr>
              <a:t>[3]</a:t>
            </a:r>
            <a:r>
              <a:rPr lang="es-VE" sz="1600" dirty="0"/>
              <a:t>. Jesús se cansaba como todos nosotros </a:t>
            </a:r>
            <a:r>
              <a:rPr lang="es-VE" sz="1600" b="1" dirty="0">
                <a:solidFill>
                  <a:srgbClr val="FFC000"/>
                </a:solidFill>
              </a:rPr>
              <a:t>[4]</a:t>
            </a:r>
            <a:r>
              <a:rPr lang="es-VE" sz="1600" dirty="0"/>
              <a:t>. Sintió sed, porque cuando estaba en la cruz dijo: «Tengo sed» </a:t>
            </a:r>
            <a:r>
              <a:rPr lang="es-VE" sz="1600" b="1" dirty="0">
                <a:solidFill>
                  <a:srgbClr val="FFC000"/>
                </a:solidFill>
              </a:rPr>
              <a:t>[5]</a:t>
            </a:r>
            <a:r>
              <a:rPr lang="es-VE" sz="1600" dirty="0"/>
              <a:t>. Después de haber ayunado durante cuarenta días en el desierto, leemos que «tuvo hambre» </a:t>
            </a:r>
            <a:r>
              <a:rPr lang="es-VE" sz="1600" b="1" dirty="0">
                <a:solidFill>
                  <a:srgbClr val="FFC000"/>
                </a:solidFill>
              </a:rPr>
              <a:t>[6]</a:t>
            </a:r>
            <a:r>
              <a:rPr lang="es-VE" sz="1600" dirty="0"/>
              <a:t>.</a:t>
            </a:r>
          </a:p>
          <a:p>
            <a:pPr marL="0" indent="0">
              <a:buNone/>
            </a:pPr>
            <a:endParaRPr lang="es-VE" sz="1600" dirty="0"/>
          </a:p>
          <a:p>
            <a:pPr marL="0" indent="0">
              <a:buNone/>
            </a:pPr>
            <a:r>
              <a:rPr lang="es-VE" sz="1600" dirty="0"/>
              <a:t>A veces se sintió físicamente débil, porque durante el tiempo de sus tentaciones en el desierto ayunó por cuarenta días (hasta el punto cuando la fortaleza física de las personas se agota por completo y puede suceder un daño irreparable si continúa el ayuno). En ese tiempo «unos ángeles acudieron a servirle» </a:t>
            </a:r>
            <a:r>
              <a:rPr lang="es-VE" sz="1600" b="1" dirty="0">
                <a:solidFill>
                  <a:srgbClr val="FFC000"/>
                </a:solidFill>
              </a:rPr>
              <a:t>[7]</a:t>
            </a:r>
            <a:r>
              <a:rPr lang="es-VE" sz="1600" dirty="0"/>
              <a:t>, y aparentemente cuidaron de él y le proveyeron de sustento hasta que recuperó sus energías para salir del desierto. La culminación de las limitaciones de Jesús en términos de su cuerpo físico la vemos cuando murió en la cruz </a:t>
            </a:r>
            <a:r>
              <a:rPr lang="es-VE" sz="1600" b="1" dirty="0">
                <a:solidFill>
                  <a:srgbClr val="FFC000"/>
                </a:solidFill>
              </a:rPr>
              <a:t>[8]</a:t>
            </a:r>
            <a:r>
              <a:rPr lang="es-VE" sz="1600" dirty="0"/>
              <a:t>. Su cuerpo humano cesó de tener vida y cesaron sus funciones, lo mismo que en nuestros cuerpos cuando morimos.</a:t>
            </a:r>
          </a:p>
        </p:txBody>
      </p:sp>
      <p:sp>
        <p:nvSpPr>
          <p:cNvPr id="4" name="Marcador de contenido 2">
            <a:extLst>
              <a:ext uri="{FF2B5EF4-FFF2-40B4-BE49-F238E27FC236}">
                <a16:creationId xmlns:a16="http://schemas.microsoft.com/office/drawing/2014/main" id="{6D9F6753-3BF1-45AB-81F6-2E8A2CA504FA}"/>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lang="es-VE" sz="1400" b="1" dirty="0">
                <a:solidFill>
                  <a:srgbClr val="FFC000"/>
                </a:solidFill>
              </a:rPr>
              <a:t>[1] </a:t>
            </a:r>
            <a:r>
              <a:rPr lang="es-VE" sz="1400" dirty="0"/>
              <a:t>Lc 2:7</a:t>
            </a:r>
            <a:r>
              <a:rPr lang="es-VE" sz="1400" b="1" dirty="0">
                <a:solidFill>
                  <a:srgbClr val="FFC000"/>
                </a:solidFill>
              </a:rPr>
              <a:t> [2] </a:t>
            </a:r>
            <a:r>
              <a:rPr lang="es-VE" sz="1400" dirty="0"/>
              <a:t>Lc 2:40</a:t>
            </a:r>
            <a:r>
              <a:rPr lang="es-VE" sz="1400" b="1" dirty="0">
                <a:solidFill>
                  <a:srgbClr val="FFC000"/>
                </a:solidFill>
              </a:rPr>
              <a:t> [3] </a:t>
            </a:r>
            <a:r>
              <a:rPr lang="es-VE" sz="1400" dirty="0"/>
              <a:t>Lc 2:52</a:t>
            </a:r>
            <a:r>
              <a:rPr lang="es-VE" sz="1400" b="1" dirty="0">
                <a:solidFill>
                  <a:srgbClr val="FFC000"/>
                </a:solidFill>
              </a:rPr>
              <a:t> [4] </a:t>
            </a:r>
            <a:r>
              <a:rPr lang="es-VE" sz="1400" dirty="0"/>
              <a:t>Jn 4:6</a:t>
            </a:r>
            <a:r>
              <a:rPr lang="es-VE" sz="1400" b="1" dirty="0">
                <a:solidFill>
                  <a:srgbClr val="FFC000"/>
                </a:solidFill>
              </a:rPr>
              <a:t> [5] </a:t>
            </a:r>
            <a:r>
              <a:rPr lang="es-VE" sz="1400" dirty="0"/>
              <a:t>Jn 19:28</a:t>
            </a:r>
            <a:r>
              <a:rPr lang="es-VE" sz="1400" b="1" dirty="0">
                <a:solidFill>
                  <a:srgbClr val="FFC000"/>
                </a:solidFill>
              </a:rPr>
              <a:t> [6] </a:t>
            </a:r>
            <a:r>
              <a:rPr lang="es-VE" sz="1400" dirty="0"/>
              <a:t>Mt 4:2</a:t>
            </a:r>
            <a:r>
              <a:rPr lang="es-VE" sz="1400" b="1" dirty="0">
                <a:solidFill>
                  <a:srgbClr val="FFC000"/>
                </a:solidFill>
              </a:rPr>
              <a:t> [7] </a:t>
            </a:r>
            <a:r>
              <a:rPr lang="es-VE" sz="1400" dirty="0"/>
              <a:t>Mt 4:11</a:t>
            </a:r>
            <a:r>
              <a:rPr lang="es-VE" sz="1400" b="1" dirty="0">
                <a:solidFill>
                  <a:srgbClr val="FFC000"/>
                </a:solidFill>
              </a:rPr>
              <a:t> [8] </a:t>
            </a:r>
            <a:r>
              <a:rPr lang="es-VE" sz="1400" dirty="0"/>
              <a:t>Lc 23:46</a:t>
            </a:r>
          </a:p>
        </p:txBody>
      </p:sp>
    </p:spTree>
    <p:extLst>
      <p:ext uri="{BB962C8B-B14F-4D97-AF65-F5344CB8AC3E}">
        <p14:creationId xmlns:p14="http://schemas.microsoft.com/office/powerpoint/2010/main" val="3548339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2"/>
            <a:ext cx="8686800" cy="1582272"/>
          </a:xfrm>
        </p:spPr>
        <p:txBody>
          <a:bodyPr anchor="ctr">
            <a:normAutofit fontScale="90000"/>
          </a:bodyPr>
          <a:lstStyle/>
          <a:p>
            <a:r>
              <a:rPr lang="es-VE" sz="5400" b="1" dirty="0"/>
              <a:t>3. LA HUMANIDAD DE CRISTO</a:t>
            </a:r>
            <a:br>
              <a:rPr lang="es-VE" sz="5400" b="1" dirty="0"/>
            </a:br>
            <a:r>
              <a:rPr lang="es-VE" b="1" dirty="0"/>
              <a:t>3.2. Debilidades y limitaciones humanas</a:t>
            </a:r>
            <a:br>
              <a:rPr lang="es-VE" b="1" dirty="0"/>
            </a:br>
            <a:r>
              <a:rPr lang="es-VE" sz="2700" b="1" dirty="0"/>
              <a:t>3.2.2. Jesús tuvo una mente humana</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91555"/>
            <a:ext cx="8686800" cy="3290046"/>
          </a:xfrm>
        </p:spPr>
        <p:txBody>
          <a:bodyPr anchor="ctr">
            <a:normAutofit/>
          </a:bodyPr>
          <a:lstStyle/>
          <a:p>
            <a:pPr marL="0" indent="0">
              <a:buNone/>
            </a:pPr>
            <a:r>
              <a:rPr lang="es-VE" sz="2000" dirty="0"/>
              <a:t>El hecho de que Jesús «siguió creciendo en sabiduría» </a:t>
            </a:r>
            <a:r>
              <a:rPr lang="es-VE" sz="2000" b="1" dirty="0">
                <a:solidFill>
                  <a:srgbClr val="FFC000"/>
                </a:solidFill>
              </a:rPr>
              <a:t>[1]</a:t>
            </a:r>
            <a:r>
              <a:rPr lang="es-VE" sz="2000" dirty="0"/>
              <a:t> nos dice que pasó por un proceso de aprendizaje como lo hacen todos los niños. Aprendió a comer, a hablar, a leer y escribir, y cómo ser obediente a sus padres</a:t>
            </a:r>
            <a:r>
              <a:rPr lang="es-VE" sz="2000" b="1" dirty="0">
                <a:solidFill>
                  <a:srgbClr val="FFC000"/>
                </a:solidFill>
              </a:rPr>
              <a:t> [2]</a:t>
            </a:r>
            <a:r>
              <a:rPr lang="es-VE" sz="2000" dirty="0"/>
              <a:t> . Este proceso de aprendizaje común a todos fue parte de la auténtica humanidad de Cristo.</a:t>
            </a:r>
          </a:p>
          <a:p>
            <a:pPr marL="0" indent="0">
              <a:buNone/>
            </a:pPr>
            <a:endParaRPr lang="es-VE" sz="2000" dirty="0"/>
          </a:p>
          <a:p>
            <a:pPr marL="0" indent="0">
              <a:buNone/>
            </a:pPr>
            <a:r>
              <a:rPr lang="es-VE" sz="2000" dirty="0"/>
              <a:t>También podemos ver que Jesús tuvo una mente como la nuestra cuando habla del día en que regresará a la tierra: «Pero en cuanto al día y la hora, nadie lo sabe, ni siquiera los ángeles en el cielo, ni el Hijo, sino solo el Padre» </a:t>
            </a:r>
            <a:r>
              <a:rPr lang="es-VE" sz="2000" b="1" dirty="0">
                <a:solidFill>
                  <a:srgbClr val="FFC000"/>
                </a:solidFill>
              </a:rPr>
              <a:t>[3]</a:t>
            </a:r>
            <a:r>
              <a:rPr lang="es-VE" sz="2000" dirty="0"/>
              <a:t>.</a:t>
            </a:r>
          </a:p>
        </p:txBody>
      </p:sp>
      <p:sp>
        <p:nvSpPr>
          <p:cNvPr id="4" name="Marcador de contenido 2">
            <a:extLst>
              <a:ext uri="{FF2B5EF4-FFF2-40B4-BE49-F238E27FC236}">
                <a16:creationId xmlns:a16="http://schemas.microsoft.com/office/drawing/2014/main" id="{6D9F6753-3BF1-45AB-81F6-2E8A2CA504FA}"/>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lang="es-VE" sz="1400" b="1" dirty="0">
                <a:solidFill>
                  <a:srgbClr val="FFC000"/>
                </a:solidFill>
              </a:rPr>
              <a:t>[1] </a:t>
            </a:r>
            <a:r>
              <a:rPr lang="es-VE" sz="1400" dirty="0"/>
              <a:t>Lc 2:52</a:t>
            </a:r>
            <a:r>
              <a:rPr lang="es-VE" sz="1400" b="1" dirty="0">
                <a:solidFill>
                  <a:srgbClr val="FFC000"/>
                </a:solidFill>
              </a:rPr>
              <a:t> [2] </a:t>
            </a:r>
            <a:r>
              <a:rPr lang="es-VE" sz="1400" dirty="0"/>
              <a:t>Heb_5:8</a:t>
            </a:r>
            <a:r>
              <a:rPr lang="es-VE" sz="1400" b="1" dirty="0">
                <a:solidFill>
                  <a:srgbClr val="FFC000"/>
                </a:solidFill>
              </a:rPr>
              <a:t> [3] </a:t>
            </a:r>
            <a:r>
              <a:rPr lang="es-VE" sz="1400" dirty="0"/>
              <a:t>Mar 13:32</a:t>
            </a:r>
          </a:p>
        </p:txBody>
      </p:sp>
    </p:spTree>
    <p:extLst>
      <p:ext uri="{BB962C8B-B14F-4D97-AF65-F5344CB8AC3E}">
        <p14:creationId xmlns:p14="http://schemas.microsoft.com/office/powerpoint/2010/main" val="1930898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313766" y="408214"/>
            <a:ext cx="8516471" cy="4947557"/>
          </a:xfrm>
        </p:spPr>
        <p:txBody>
          <a:bodyPr anchor="ctr">
            <a:noAutofit/>
          </a:bodyPr>
          <a:lstStyle/>
          <a:p>
            <a:r>
              <a:rPr lang="es-VE" sz="8000" b="1" dirty="0"/>
              <a:t>1. LA NATURALEZA DE CRISTO</a:t>
            </a:r>
            <a:endParaRPr lang="es-VE" sz="8000" b="1" dirty="0">
              <a:latin typeface="+mn-lt"/>
            </a:endParaRPr>
          </a:p>
        </p:txBody>
      </p:sp>
    </p:spTree>
    <p:extLst>
      <p:ext uri="{BB962C8B-B14F-4D97-AF65-F5344CB8AC3E}">
        <p14:creationId xmlns:p14="http://schemas.microsoft.com/office/powerpoint/2010/main" val="41144388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2"/>
            <a:ext cx="8686800" cy="1582272"/>
          </a:xfrm>
        </p:spPr>
        <p:txBody>
          <a:bodyPr anchor="ctr">
            <a:normAutofit fontScale="90000"/>
          </a:bodyPr>
          <a:lstStyle/>
          <a:p>
            <a:r>
              <a:rPr lang="es-VE" sz="5400" b="1" dirty="0"/>
              <a:t>3. LA HUMANIDAD DE CRISTO</a:t>
            </a:r>
            <a:br>
              <a:rPr lang="es-VE" sz="5400" b="1" dirty="0"/>
            </a:br>
            <a:r>
              <a:rPr lang="es-VE" b="1" dirty="0"/>
              <a:t>3.2. Debilidades y limitaciones humanas</a:t>
            </a:r>
            <a:br>
              <a:rPr lang="es-VE" b="1" dirty="0"/>
            </a:br>
            <a:r>
              <a:rPr lang="es-VE" sz="2700" b="1" dirty="0"/>
              <a:t>3.2.3. Jesús tuvo un alma humana y emociones humanas</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91555"/>
            <a:ext cx="8686800" cy="3290046"/>
          </a:xfrm>
        </p:spPr>
        <p:txBody>
          <a:bodyPr anchor="ctr">
            <a:normAutofit/>
          </a:bodyPr>
          <a:lstStyle/>
          <a:p>
            <a:pPr marL="0" indent="0">
              <a:buNone/>
            </a:pPr>
            <a:r>
              <a:rPr lang="es-VE" sz="1900" dirty="0"/>
              <a:t>Vemos varias indicaciones de que Jesús tuvo alma humana (o espíritu). Poco antes de su crucifixión, Jesús dijo: «Ahora todo mi ser está angustiado» </a:t>
            </a:r>
            <a:r>
              <a:rPr lang="es-VE" sz="1900" b="1" dirty="0">
                <a:solidFill>
                  <a:srgbClr val="FFC000"/>
                </a:solidFill>
              </a:rPr>
              <a:t>[1]</a:t>
            </a:r>
            <a:r>
              <a:rPr lang="es-VE" sz="1900" dirty="0"/>
              <a:t>. Juan nos dice un poco después: «Dicho esto, Jesús se angustió profundamente»  </a:t>
            </a:r>
            <a:r>
              <a:rPr lang="es-VE" sz="1900" b="1" dirty="0">
                <a:solidFill>
                  <a:srgbClr val="FFC000"/>
                </a:solidFill>
              </a:rPr>
              <a:t>[2]</a:t>
            </a:r>
            <a:r>
              <a:rPr lang="es-VE" sz="1900" dirty="0"/>
              <a:t>. En ambos versículos la palabra angustiar representa al término griego </a:t>
            </a:r>
            <a:r>
              <a:rPr lang="es-VE" sz="1900" i="1" dirty="0"/>
              <a:t>tarasso</a:t>
            </a:r>
            <a:r>
              <a:rPr lang="es-VE" sz="1900" dirty="0"/>
              <a:t>, una palabra que se usa con frecuencia para referirse a personas con ansiedad o sorprendidos repentinamente por un peligro.</a:t>
            </a:r>
          </a:p>
          <a:p>
            <a:pPr marL="0" indent="0">
              <a:buNone/>
            </a:pPr>
            <a:endParaRPr lang="es-VE" sz="1900" dirty="0"/>
          </a:p>
          <a:p>
            <a:pPr marL="0" indent="0">
              <a:buNone/>
            </a:pPr>
            <a:r>
              <a:rPr lang="es-VE" sz="1900" dirty="0"/>
              <a:t>¿Fue Jesús completamente humano? Era tan humano que los que vivieron y trabajaron con él durante treinta años, y aun sus hermanos que crecieron juntos bajo el mismo techo, no lo vieron más que como un buen ser humano. Aparentemente no tenían ni idea de que Dios se hubiera encarnado y viviera entre ellos </a:t>
            </a:r>
            <a:r>
              <a:rPr lang="es-VE" sz="1900" b="1" dirty="0">
                <a:solidFill>
                  <a:srgbClr val="FFC000"/>
                </a:solidFill>
              </a:rPr>
              <a:t>[3]</a:t>
            </a:r>
            <a:r>
              <a:rPr lang="es-VE" sz="1900" dirty="0"/>
              <a:t>.</a:t>
            </a:r>
          </a:p>
        </p:txBody>
      </p:sp>
      <p:sp>
        <p:nvSpPr>
          <p:cNvPr id="4" name="Marcador de contenido 2">
            <a:extLst>
              <a:ext uri="{FF2B5EF4-FFF2-40B4-BE49-F238E27FC236}">
                <a16:creationId xmlns:a16="http://schemas.microsoft.com/office/drawing/2014/main" id="{6D9F6753-3BF1-45AB-81F6-2E8A2CA504FA}"/>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400" b="1" dirty="0">
                <a:solidFill>
                  <a:srgbClr val="FFC000"/>
                </a:solidFill>
              </a:rPr>
              <a:t>[1] </a:t>
            </a:r>
            <a:r>
              <a:rPr lang="es-VE" sz="1400" dirty="0"/>
              <a:t>Jn 12:27</a:t>
            </a:r>
            <a:r>
              <a:rPr lang="es-VE" sz="1400" b="1" dirty="0">
                <a:solidFill>
                  <a:srgbClr val="FFC000"/>
                </a:solidFill>
              </a:rPr>
              <a:t> [2] </a:t>
            </a:r>
            <a:r>
              <a:rPr lang="es-VE" sz="1400" dirty="0"/>
              <a:t>Jn 13:21</a:t>
            </a:r>
            <a:r>
              <a:rPr lang="es-VE" sz="1400" b="1" dirty="0">
                <a:solidFill>
                  <a:srgbClr val="FFC000"/>
                </a:solidFill>
              </a:rPr>
              <a:t> [3] </a:t>
            </a:r>
            <a:r>
              <a:rPr lang="es-VE" sz="1400" dirty="0"/>
              <a:t>Jn 7:5</a:t>
            </a:r>
          </a:p>
        </p:txBody>
      </p:sp>
    </p:spTree>
    <p:extLst>
      <p:ext uri="{BB962C8B-B14F-4D97-AF65-F5344CB8AC3E}">
        <p14:creationId xmlns:p14="http://schemas.microsoft.com/office/powerpoint/2010/main" val="42707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2"/>
            <a:ext cx="8686800" cy="1582272"/>
          </a:xfrm>
        </p:spPr>
        <p:txBody>
          <a:bodyPr anchor="ctr">
            <a:normAutofit fontScale="90000"/>
          </a:bodyPr>
          <a:lstStyle/>
          <a:p>
            <a:r>
              <a:rPr lang="es-VE" sz="5400" b="1" dirty="0"/>
              <a:t>3. LA HUMANIDAD DE CRISTO</a:t>
            </a:r>
            <a:br>
              <a:rPr lang="es-VE" sz="5400" b="1" dirty="0"/>
            </a:br>
            <a:r>
              <a:rPr lang="es-VE" b="1" dirty="0"/>
              <a:t>3.2. Debilidades y limitaciones humanas</a:t>
            </a:r>
            <a:br>
              <a:rPr lang="es-VE" b="1" dirty="0"/>
            </a:br>
            <a:r>
              <a:rPr lang="es-VE" sz="2700" b="1" dirty="0"/>
              <a:t>3.2.4. Sin pecado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91555"/>
            <a:ext cx="8686800" cy="3290046"/>
          </a:xfrm>
        </p:spPr>
        <p:txBody>
          <a:bodyPr anchor="ctr">
            <a:normAutofit/>
          </a:bodyPr>
          <a:lstStyle/>
          <a:p>
            <a:pPr marL="0" indent="0">
              <a:buNone/>
            </a:pPr>
            <a:r>
              <a:rPr lang="es-VE" sz="1900" dirty="0"/>
              <a:t>Las escrituras afirman con absoluta claridad que Jesús era completamente humano como nosotros lo somos, también afirma que Jesús era diferente en un aspecto importante: </a:t>
            </a:r>
            <a:r>
              <a:rPr lang="es-VE" sz="1900" b="1" dirty="0"/>
              <a:t>Era sin pecado, y nunca cometió ningún pecado durante su vida humana</a:t>
            </a:r>
            <a:r>
              <a:rPr lang="es-VE" sz="1900" dirty="0"/>
              <a:t>.</a:t>
            </a:r>
          </a:p>
          <a:p>
            <a:pPr marL="0" indent="0">
              <a:buNone/>
            </a:pPr>
            <a:endParaRPr lang="es-VE" sz="1900" dirty="0"/>
          </a:p>
          <a:p>
            <a:pPr marL="0" indent="0">
              <a:buNone/>
            </a:pPr>
            <a:r>
              <a:rPr lang="es-VE" sz="1900" dirty="0"/>
              <a:t>Luego vemos que Satanás no tuvo éxito en su intento de tentar a Jesús, y que después de cuarenta días no logró persuadirle a que pecara. «Así que el diablo, habiendo agotado todo recurso de tentación, lo dejó hasta otra oportunidad» </a:t>
            </a:r>
            <a:r>
              <a:rPr lang="es-VE" sz="2000" b="1" dirty="0">
                <a:solidFill>
                  <a:srgbClr val="FFC000"/>
                </a:solidFill>
              </a:rPr>
              <a:t>[1]</a:t>
            </a:r>
            <a:r>
              <a:rPr lang="es-VE" sz="1900" dirty="0"/>
              <a:t>. Tampoco vemos en los evangelios sinópticos (Mateo, Marcos y Lucas) ninguna evidencia de falta o error de parte de Jesús. A los judíos que se le oponían, Jesús les preguntó: «¿Quién de ustedes me puede probar que soy culpable de pecado?» </a:t>
            </a:r>
            <a:r>
              <a:rPr lang="es-VE" sz="2000" b="1" dirty="0">
                <a:solidFill>
                  <a:srgbClr val="FFC000"/>
                </a:solidFill>
              </a:rPr>
              <a:t>[2]</a:t>
            </a:r>
            <a:r>
              <a:rPr lang="es-VE" sz="1900" dirty="0"/>
              <a:t> y nadie le respondió.</a:t>
            </a:r>
          </a:p>
        </p:txBody>
      </p:sp>
      <p:sp>
        <p:nvSpPr>
          <p:cNvPr id="4" name="Marcador de contenido 2">
            <a:extLst>
              <a:ext uri="{FF2B5EF4-FFF2-40B4-BE49-F238E27FC236}">
                <a16:creationId xmlns:a16="http://schemas.microsoft.com/office/drawing/2014/main" id="{6D9F6753-3BF1-45AB-81F6-2E8A2CA504FA}"/>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400" b="1" dirty="0">
                <a:solidFill>
                  <a:srgbClr val="FFC000"/>
                </a:solidFill>
              </a:rPr>
              <a:t>[1] </a:t>
            </a:r>
            <a:r>
              <a:rPr lang="es-VE" sz="1400" dirty="0"/>
              <a:t>Lc 4:13</a:t>
            </a:r>
            <a:r>
              <a:rPr lang="es-VE" sz="1400" b="1" dirty="0">
                <a:solidFill>
                  <a:srgbClr val="FFC000"/>
                </a:solidFill>
              </a:rPr>
              <a:t> [2] </a:t>
            </a:r>
            <a:r>
              <a:rPr lang="es-VE" sz="1400" dirty="0"/>
              <a:t>Jn 8:46</a:t>
            </a:r>
          </a:p>
        </p:txBody>
      </p:sp>
    </p:spTree>
    <p:extLst>
      <p:ext uri="{BB962C8B-B14F-4D97-AF65-F5344CB8AC3E}">
        <p14:creationId xmlns:p14="http://schemas.microsoft.com/office/powerpoint/2010/main" val="14913919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313766" y="408214"/>
            <a:ext cx="8516471" cy="4947557"/>
          </a:xfrm>
        </p:spPr>
        <p:txBody>
          <a:bodyPr anchor="ctr">
            <a:noAutofit/>
          </a:bodyPr>
          <a:lstStyle/>
          <a:p>
            <a:r>
              <a:rPr lang="es-VE" sz="8000" b="1" dirty="0"/>
              <a:t>4. LA OBRA DE CRISTO</a:t>
            </a:r>
            <a:endParaRPr lang="es-VE" sz="8000" b="1" dirty="0">
              <a:latin typeface="+mn-lt"/>
            </a:endParaRPr>
          </a:p>
        </p:txBody>
      </p:sp>
    </p:spTree>
    <p:extLst>
      <p:ext uri="{BB962C8B-B14F-4D97-AF65-F5344CB8AC3E}">
        <p14:creationId xmlns:p14="http://schemas.microsoft.com/office/powerpoint/2010/main" val="8570184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2"/>
            <a:ext cx="8686800" cy="1582272"/>
          </a:xfrm>
        </p:spPr>
        <p:txBody>
          <a:bodyPr anchor="ctr">
            <a:normAutofit/>
          </a:bodyPr>
          <a:lstStyle/>
          <a:p>
            <a:r>
              <a:rPr lang="es-VE" sz="5400" b="1" dirty="0"/>
              <a:t>4. LA OBRA DE CRISTO</a:t>
            </a:r>
            <a:br>
              <a:rPr lang="es-VE" sz="5400" b="1" dirty="0"/>
            </a:br>
            <a:r>
              <a:rPr lang="es-VE" b="1" dirty="0"/>
              <a:t>Introducción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91555"/>
            <a:ext cx="8686800" cy="3290046"/>
          </a:xfrm>
        </p:spPr>
        <p:txBody>
          <a:bodyPr anchor="ctr">
            <a:normAutofit/>
          </a:bodyPr>
          <a:lstStyle/>
          <a:p>
            <a:pPr marL="0" indent="0">
              <a:buNone/>
            </a:pPr>
            <a:r>
              <a:rPr lang="es-VE" sz="2400" dirty="0"/>
              <a:t>Cristo realizó muchas obras, pero la obra por excelencia que realizó fue el morir por los pecados del mundo </a:t>
            </a:r>
            <a:r>
              <a:rPr lang="es-VE" sz="2400" b="1" dirty="0">
                <a:solidFill>
                  <a:srgbClr val="FFC000"/>
                </a:solidFill>
              </a:rPr>
              <a:t>[1]</a:t>
            </a:r>
            <a:r>
              <a:rPr lang="es-VE" sz="2400" dirty="0"/>
              <a:t>.</a:t>
            </a:r>
          </a:p>
          <a:p>
            <a:pPr marL="0" indent="0">
              <a:buNone/>
            </a:pPr>
            <a:endParaRPr lang="es-VE" sz="2400" dirty="0"/>
          </a:p>
          <a:p>
            <a:pPr marL="0" indent="0">
              <a:buNone/>
            </a:pPr>
            <a:r>
              <a:rPr lang="es-VE" sz="2400" dirty="0"/>
              <a:t>Están incluidas en su obra expiatoria su muerte, resurrección y ascensión. No sólo debe morir por nosotros, sino también debe vivir por nosotros. No sólo debe resucitar de los muertos, para nosotros, sino ascender para interceder por nosotros </a:t>
            </a:r>
            <a:r>
              <a:rPr lang="es-VE" sz="2400" b="1" dirty="0">
                <a:solidFill>
                  <a:srgbClr val="FFC000"/>
                </a:solidFill>
              </a:rPr>
              <a:t>[2]</a:t>
            </a:r>
            <a:r>
              <a:rPr lang="es-VE" sz="2400" dirty="0"/>
              <a:t>.</a:t>
            </a:r>
          </a:p>
        </p:txBody>
      </p:sp>
      <p:sp>
        <p:nvSpPr>
          <p:cNvPr id="4" name="Marcador de contenido 2">
            <a:extLst>
              <a:ext uri="{FF2B5EF4-FFF2-40B4-BE49-F238E27FC236}">
                <a16:creationId xmlns:a16="http://schemas.microsoft.com/office/drawing/2014/main" id="{6D9F6753-3BF1-45AB-81F6-2E8A2CA504FA}"/>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400" b="1" dirty="0">
                <a:solidFill>
                  <a:srgbClr val="FFC000"/>
                </a:solidFill>
              </a:rPr>
              <a:t>[1] </a:t>
            </a:r>
            <a:r>
              <a:rPr lang="es-VE" sz="1400" dirty="0"/>
              <a:t>Mt 1:21; </a:t>
            </a:r>
            <a:r>
              <a:rPr lang="es-VE" sz="1400" dirty="0" err="1"/>
              <a:t>Jn</a:t>
            </a:r>
            <a:r>
              <a:rPr lang="es-VE" sz="1400" dirty="0"/>
              <a:t> 1:29</a:t>
            </a:r>
            <a:r>
              <a:rPr lang="es-VE" sz="1400" b="1" dirty="0">
                <a:solidFill>
                  <a:srgbClr val="FFC000"/>
                </a:solidFill>
              </a:rPr>
              <a:t> [2] </a:t>
            </a:r>
            <a:r>
              <a:rPr lang="es-VE" sz="1400" dirty="0" err="1"/>
              <a:t>Rm</a:t>
            </a:r>
            <a:r>
              <a:rPr lang="es-VE" sz="1400" dirty="0"/>
              <a:t> 8:34; </a:t>
            </a:r>
            <a:r>
              <a:rPr lang="es-VE" sz="1400" dirty="0" err="1"/>
              <a:t>Rm</a:t>
            </a:r>
            <a:r>
              <a:rPr lang="es-VE" sz="1400" dirty="0"/>
              <a:t> 4:25; </a:t>
            </a:r>
            <a:r>
              <a:rPr lang="es-VE" sz="1400" dirty="0" err="1"/>
              <a:t>Rm</a:t>
            </a:r>
            <a:r>
              <a:rPr lang="es-VE" sz="1400" dirty="0"/>
              <a:t> 5:10</a:t>
            </a:r>
          </a:p>
        </p:txBody>
      </p:sp>
    </p:spTree>
    <p:extLst>
      <p:ext uri="{BB962C8B-B14F-4D97-AF65-F5344CB8AC3E}">
        <p14:creationId xmlns:p14="http://schemas.microsoft.com/office/powerpoint/2010/main" val="20571390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2"/>
            <a:ext cx="8686800" cy="1582272"/>
          </a:xfrm>
        </p:spPr>
        <p:txBody>
          <a:bodyPr anchor="ctr">
            <a:normAutofit fontScale="90000"/>
          </a:bodyPr>
          <a:lstStyle/>
          <a:p>
            <a:r>
              <a:rPr lang="es-VE" sz="5400" b="1" dirty="0"/>
              <a:t>4. LA OBRA DE CRISTO</a:t>
            </a:r>
            <a:br>
              <a:rPr lang="es-VE" sz="5400" b="1" dirty="0"/>
            </a:br>
            <a:r>
              <a:rPr lang="es-VE" b="1" dirty="0"/>
              <a:t>3.1. La muerte de Cristo</a:t>
            </a:r>
            <a:br>
              <a:rPr lang="es-VE" b="1" dirty="0"/>
            </a:br>
            <a:r>
              <a:rPr lang="es-VE" sz="2700" b="1" dirty="0"/>
              <a:t>3.1.1. Su importancia</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91555"/>
            <a:ext cx="8686800" cy="3290046"/>
          </a:xfrm>
        </p:spPr>
        <p:txBody>
          <a:bodyPr anchor="ctr">
            <a:normAutofit/>
          </a:bodyPr>
          <a:lstStyle/>
          <a:p>
            <a:pPr marL="0" indent="0">
              <a:buNone/>
            </a:pPr>
            <a:r>
              <a:rPr lang="es-VE" sz="2400" dirty="0"/>
              <a:t>La doctrina central de las Escrituras puede ser sintetizada en las siguientes palabras: </a:t>
            </a:r>
            <a:r>
              <a:rPr lang="es-VE" sz="2400" dirty="0">
                <a:highlight>
                  <a:srgbClr val="800000"/>
                </a:highlight>
              </a:rPr>
              <a:t>“Cristo fue muerto por nuestros pecados”</a:t>
            </a:r>
            <a:r>
              <a:rPr lang="es-VE" sz="2400" dirty="0"/>
              <a:t>.</a:t>
            </a:r>
          </a:p>
        </p:txBody>
      </p:sp>
      <p:sp>
        <p:nvSpPr>
          <p:cNvPr id="4" name="Marcador de contenido 2">
            <a:extLst>
              <a:ext uri="{FF2B5EF4-FFF2-40B4-BE49-F238E27FC236}">
                <a16:creationId xmlns:a16="http://schemas.microsoft.com/office/drawing/2014/main" id="{6D9F6753-3BF1-45AB-81F6-2E8A2CA504FA}"/>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400" b="1" dirty="0">
                <a:solidFill>
                  <a:srgbClr val="FFC000"/>
                </a:solidFill>
              </a:rPr>
              <a:t>[1] </a:t>
            </a:r>
            <a:r>
              <a:rPr lang="es-VE" sz="1400" dirty="0"/>
              <a:t>1Co 15:3</a:t>
            </a:r>
          </a:p>
        </p:txBody>
      </p:sp>
    </p:spTree>
    <p:extLst>
      <p:ext uri="{BB962C8B-B14F-4D97-AF65-F5344CB8AC3E}">
        <p14:creationId xmlns:p14="http://schemas.microsoft.com/office/powerpoint/2010/main" val="4114970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2"/>
            <a:ext cx="8686800" cy="1582272"/>
          </a:xfrm>
        </p:spPr>
        <p:txBody>
          <a:bodyPr anchor="ctr">
            <a:normAutofit fontScale="90000"/>
          </a:bodyPr>
          <a:lstStyle/>
          <a:p>
            <a:r>
              <a:rPr lang="es-VE" sz="5400" b="1" dirty="0"/>
              <a:t>4. LA OBRA DE CRISTO</a:t>
            </a:r>
            <a:br>
              <a:rPr lang="es-VE" sz="5400" b="1" dirty="0"/>
            </a:br>
            <a:r>
              <a:rPr lang="es-VE" b="1" dirty="0"/>
              <a:t>3.1. La muerte de Cristo</a:t>
            </a:r>
            <a:br>
              <a:rPr lang="es-VE" b="1" dirty="0"/>
            </a:br>
            <a:r>
              <a:rPr lang="es-VE" sz="2700" b="1" dirty="0"/>
              <a:t>3.1.2. Su significado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91555"/>
            <a:ext cx="8686800" cy="3290046"/>
          </a:xfrm>
        </p:spPr>
        <p:txBody>
          <a:bodyPr anchor="ctr">
            <a:normAutofit/>
          </a:bodyPr>
          <a:lstStyle/>
          <a:p>
            <a:pPr marL="0" indent="0">
              <a:buNone/>
            </a:pPr>
            <a:r>
              <a:rPr lang="es-VE" sz="1900" dirty="0"/>
              <a:t>La relación verdadera entre el hombre y Dios se destruyo y hay un obstáculo que bloquea u obstaculiza el camino, el cual el hombre no puede hacer a un lado por su propio esfuerzo, </a:t>
            </a:r>
            <a:r>
              <a:rPr lang="es-VE" sz="1900" dirty="0">
                <a:highlight>
                  <a:srgbClr val="800000"/>
                </a:highlight>
              </a:rPr>
              <a:t>ese obstáculo es el pecado</a:t>
            </a:r>
            <a:r>
              <a:rPr lang="es-VE" sz="1900" dirty="0"/>
              <a:t>. El hombre no puede remover ese obstáculo, sólo Dios puede hacerlo. </a:t>
            </a:r>
          </a:p>
          <a:p>
            <a:pPr marL="0" indent="0">
              <a:buNone/>
            </a:pPr>
            <a:endParaRPr lang="es-VE" sz="1900" dirty="0"/>
          </a:p>
          <a:p>
            <a:pPr marL="0" indent="0">
              <a:buNone/>
            </a:pPr>
            <a:r>
              <a:rPr lang="es-VE" sz="1900" dirty="0"/>
              <a:t>Envió a su Hijo del cielo a la tierra para remover ese obstáculo y hacer de esa manera posible la reconciliación del hombre con su Dios. Al morir por nuestros pecados, quitó la barrera </a:t>
            </a:r>
            <a:r>
              <a:rPr lang="es-VE" sz="1900" dirty="0" err="1"/>
              <a:t>separatoria</a:t>
            </a:r>
            <a:r>
              <a:rPr lang="es-VE" sz="1900" dirty="0"/>
              <a:t>; soportó sobre si lo que nosotros debíamos de haber soportado; realizó por nosotros lo que nosotros éramos impotentes de hacer por nosotros mismos; esto hizo porque era la voluntad del Padre.</a:t>
            </a:r>
          </a:p>
        </p:txBody>
      </p:sp>
    </p:spTree>
    <p:extLst>
      <p:ext uri="{BB962C8B-B14F-4D97-AF65-F5344CB8AC3E}">
        <p14:creationId xmlns:p14="http://schemas.microsoft.com/office/powerpoint/2010/main" val="1544450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2"/>
            <a:ext cx="8686800" cy="1582272"/>
          </a:xfrm>
        </p:spPr>
        <p:txBody>
          <a:bodyPr anchor="ctr">
            <a:normAutofit fontScale="90000"/>
          </a:bodyPr>
          <a:lstStyle/>
          <a:p>
            <a:r>
              <a:rPr lang="es-VE" sz="5400" b="1" dirty="0"/>
              <a:t>4. LA OBRA DE CRISTO</a:t>
            </a:r>
            <a:br>
              <a:rPr lang="es-VE" sz="5400" b="1" dirty="0"/>
            </a:br>
            <a:r>
              <a:rPr lang="es-VE" b="1" dirty="0"/>
              <a:t>3.2. La resurrección de Cristo</a:t>
            </a:r>
            <a:br>
              <a:rPr lang="es-VE" b="1" dirty="0"/>
            </a:br>
            <a:r>
              <a:rPr lang="es-VE" sz="2700" b="1" dirty="0"/>
              <a:t>3.2.1. El hecho o realidad de la resurrección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91555"/>
            <a:ext cx="8686800" cy="3290046"/>
          </a:xfrm>
        </p:spPr>
        <p:txBody>
          <a:bodyPr anchor="ctr">
            <a:normAutofit fontScale="92500" lnSpcReduction="10000"/>
          </a:bodyPr>
          <a:lstStyle/>
          <a:p>
            <a:pPr marL="0" indent="0">
              <a:buNone/>
            </a:pPr>
            <a:r>
              <a:rPr lang="es-VE" dirty="0"/>
              <a:t>El nacimiento y ministerio de Jesucristo, culminó con su muerte, sepultura y resurrección. De estos, </a:t>
            </a:r>
            <a:r>
              <a:rPr lang="es-VE" dirty="0">
                <a:highlight>
                  <a:srgbClr val="000080"/>
                </a:highlight>
              </a:rPr>
              <a:t>la resurrección es la corona</a:t>
            </a:r>
            <a:r>
              <a:rPr lang="es-VE" dirty="0"/>
              <a:t>.</a:t>
            </a:r>
          </a:p>
          <a:p>
            <a:pPr marL="0" indent="0">
              <a:buNone/>
            </a:pPr>
            <a:endParaRPr lang="es-VE" dirty="0">
              <a:highlight>
                <a:srgbClr val="800000"/>
              </a:highlight>
            </a:endParaRPr>
          </a:p>
          <a:p>
            <a:pPr marL="0" indent="0">
              <a:buNone/>
            </a:pPr>
            <a:r>
              <a:rPr lang="es-VE" dirty="0">
                <a:highlight>
                  <a:srgbClr val="800000"/>
                </a:highlight>
              </a:rPr>
              <a:t>Puesto que si Cristo no resucitó</a:t>
            </a:r>
            <a:r>
              <a:rPr lang="es-VE" dirty="0"/>
              <a:t>, luego no es lo que afirmaba ser; su muerte no fue entonces una muerte expiatoria; luego los cristianos han sido engañados por siglos; los predicadores han estado declarando errores; los fieles han sido engañados por la falsa esperanza de la salvación.</a:t>
            </a:r>
          </a:p>
          <a:p>
            <a:pPr marL="0" indent="0">
              <a:buNone/>
            </a:pPr>
            <a:endParaRPr lang="es-VE" dirty="0"/>
          </a:p>
          <a:p>
            <a:pPr marL="0" indent="0">
              <a:buNone/>
            </a:pPr>
            <a:r>
              <a:rPr lang="es-VE" dirty="0"/>
              <a:t>Pero, gracias a Dios, en vez del signo de interrogación, podemos colocar el de admiración en esta doctrina: </a:t>
            </a:r>
            <a:r>
              <a:rPr lang="es-VE" dirty="0">
                <a:highlight>
                  <a:srgbClr val="008000"/>
                </a:highlight>
              </a:rPr>
              <a:t>“¡Pero ahora Cristo ha resucitado de los muertos; primicias de los que durmieron es hecho!”</a:t>
            </a:r>
            <a:endParaRPr lang="es-VE" sz="1900" dirty="0">
              <a:highlight>
                <a:srgbClr val="008000"/>
              </a:highlight>
            </a:endParaRPr>
          </a:p>
        </p:txBody>
      </p:sp>
    </p:spTree>
    <p:extLst>
      <p:ext uri="{BB962C8B-B14F-4D97-AF65-F5344CB8AC3E}">
        <p14:creationId xmlns:p14="http://schemas.microsoft.com/office/powerpoint/2010/main" val="41670428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2"/>
            <a:ext cx="8686800" cy="1582272"/>
          </a:xfrm>
        </p:spPr>
        <p:txBody>
          <a:bodyPr anchor="ctr">
            <a:normAutofit fontScale="90000"/>
          </a:bodyPr>
          <a:lstStyle/>
          <a:p>
            <a:r>
              <a:rPr lang="es-VE" sz="5400" b="1" dirty="0"/>
              <a:t>4. LA OBRA DE CRISTO</a:t>
            </a:r>
            <a:br>
              <a:rPr lang="es-VE" sz="5400" b="1" dirty="0"/>
            </a:br>
            <a:r>
              <a:rPr lang="es-VE" b="1" dirty="0"/>
              <a:t>3.2. La resurrección de Cristo</a:t>
            </a:r>
            <a:br>
              <a:rPr lang="es-VE" b="1" dirty="0"/>
            </a:br>
            <a:r>
              <a:rPr lang="es-VE" sz="2700" b="1" dirty="0"/>
              <a:t>3.2.2. El significado de la resurrección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91555"/>
            <a:ext cx="8686800" cy="3290046"/>
          </a:xfrm>
        </p:spPr>
        <p:txBody>
          <a:bodyPr anchor="ctr">
            <a:normAutofit/>
          </a:bodyPr>
          <a:lstStyle/>
          <a:p>
            <a:pPr marL="0" indent="0">
              <a:buNone/>
            </a:pPr>
            <a:r>
              <a:rPr lang="es-VE" sz="3600" dirty="0"/>
              <a:t>Significa que Jesús es todo lo que afirmó ser, Hijo de Dios, Salvador, Señor. </a:t>
            </a:r>
            <a:r>
              <a:rPr lang="es-VE" sz="3600" b="1" dirty="0">
                <a:solidFill>
                  <a:srgbClr val="FFC000"/>
                </a:solidFill>
              </a:rPr>
              <a:t>[1]</a:t>
            </a:r>
            <a:endParaRPr lang="es-VE" sz="3600" dirty="0">
              <a:highlight>
                <a:srgbClr val="008000"/>
              </a:highlight>
            </a:endParaRPr>
          </a:p>
        </p:txBody>
      </p:sp>
      <p:sp>
        <p:nvSpPr>
          <p:cNvPr id="4" name="Marcador de contenido 2">
            <a:extLst>
              <a:ext uri="{FF2B5EF4-FFF2-40B4-BE49-F238E27FC236}">
                <a16:creationId xmlns:a16="http://schemas.microsoft.com/office/drawing/2014/main" id="{6D9F6753-3BF1-45AB-81F6-2E8A2CA504FA}"/>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400" b="1" dirty="0">
                <a:solidFill>
                  <a:srgbClr val="FFC000"/>
                </a:solidFill>
              </a:rPr>
              <a:t>[1] </a:t>
            </a:r>
            <a:r>
              <a:rPr lang="es-VE" sz="1400" dirty="0" err="1"/>
              <a:t>Rom</a:t>
            </a:r>
            <a:r>
              <a:rPr lang="es-VE" sz="1400" dirty="0"/>
              <a:t> 1:4</a:t>
            </a:r>
          </a:p>
        </p:txBody>
      </p:sp>
    </p:spTree>
    <p:extLst>
      <p:ext uri="{BB962C8B-B14F-4D97-AF65-F5344CB8AC3E}">
        <p14:creationId xmlns:p14="http://schemas.microsoft.com/office/powerpoint/2010/main" val="2905027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2"/>
            <a:ext cx="8686800" cy="1582272"/>
          </a:xfrm>
        </p:spPr>
        <p:txBody>
          <a:bodyPr anchor="ctr">
            <a:normAutofit/>
          </a:bodyPr>
          <a:lstStyle/>
          <a:p>
            <a:r>
              <a:rPr lang="es-VE" sz="5400" b="1" dirty="0"/>
              <a:t>4. LA OBRA DE CRISTO</a:t>
            </a:r>
            <a:br>
              <a:rPr lang="es-VE" sz="5400" b="1" dirty="0"/>
            </a:br>
            <a:r>
              <a:rPr lang="es-VE" b="1" dirty="0"/>
              <a:t>3.3. La ascensión de Cristo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91555"/>
            <a:ext cx="8686800" cy="3290046"/>
          </a:xfrm>
        </p:spPr>
        <p:txBody>
          <a:bodyPr anchor="ctr">
            <a:normAutofit lnSpcReduction="10000"/>
          </a:bodyPr>
          <a:lstStyle/>
          <a:p>
            <a:pPr marL="0" indent="0">
              <a:buNone/>
            </a:pPr>
            <a:r>
              <a:rPr lang="es-VE" sz="2800" dirty="0"/>
              <a:t>El Señor Jesucristo abandonó este mundo porque le había llegado el momento de retornar a su Padre.</a:t>
            </a:r>
          </a:p>
          <a:p>
            <a:pPr marL="0" indent="0">
              <a:buNone/>
            </a:pPr>
            <a:endParaRPr lang="es-VE" sz="2800" dirty="0"/>
          </a:p>
          <a:p>
            <a:pPr marL="0" indent="0">
              <a:buNone/>
            </a:pPr>
            <a:r>
              <a:rPr lang="es-VE" sz="2800" dirty="0"/>
              <a:t>Su partida fue un ascenso, así como su entrada en el mundo había sido un descenso. El que había descendido, ahora ascendió adonde estaba antes. Y de la misma manera que su entrada en el mundo era sobrenatural, así también fue su partida.</a:t>
            </a:r>
            <a:endParaRPr lang="es-VE" sz="2800" dirty="0">
              <a:highlight>
                <a:srgbClr val="008000"/>
              </a:highlight>
            </a:endParaRPr>
          </a:p>
        </p:txBody>
      </p:sp>
    </p:spTree>
    <p:extLst>
      <p:ext uri="{BB962C8B-B14F-4D97-AF65-F5344CB8AC3E}">
        <p14:creationId xmlns:p14="http://schemas.microsoft.com/office/powerpoint/2010/main" val="37340506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2"/>
            <a:ext cx="8686800" cy="1582272"/>
          </a:xfrm>
        </p:spPr>
        <p:txBody>
          <a:bodyPr anchor="ctr">
            <a:normAutofit fontScale="90000"/>
          </a:bodyPr>
          <a:lstStyle/>
          <a:p>
            <a:r>
              <a:rPr lang="es-VE" sz="5400" b="1" dirty="0"/>
              <a:t>4. LA OBRA DE CRISTO</a:t>
            </a:r>
            <a:br>
              <a:rPr lang="es-VE" sz="5400" b="1" dirty="0"/>
            </a:br>
            <a:r>
              <a:rPr lang="es-VE" b="1" dirty="0"/>
              <a:t>3.3. La ascensión de Cristo</a:t>
            </a:r>
            <a:br>
              <a:rPr lang="es-VE" b="1" dirty="0"/>
            </a:br>
            <a:r>
              <a:rPr lang="es-VE" sz="2700" b="1" dirty="0"/>
              <a:t>3.3.1. El Cristo celestial</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91555"/>
            <a:ext cx="8686800" cy="3290046"/>
          </a:xfrm>
        </p:spPr>
        <p:txBody>
          <a:bodyPr anchor="ctr">
            <a:normAutofit/>
          </a:bodyPr>
          <a:lstStyle/>
          <a:p>
            <a:pPr marL="0" indent="0">
              <a:buNone/>
            </a:pPr>
            <a:r>
              <a:rPr lang="es-VE" sz="3600" dirty="0"/>
              <a:t>Los discípulos no deben considerar a Jesús como el Cristo según la carne, es decir, que vive una vida terrenal, sino como el Cristo glorificado que vive una vida celestial en la presencia de Dios, y estableciendo contacto con ellos por medio del Espíritu Santo.</a:t>
            </a:r>
          </a:p>
        </p:txBody>
      </p:sp>
    </p:spTree>
    <p:extLst>
      <p:ext uri="{BB962C8B-B14F-4D97-AF65-F5344CB8AC3E}">
        <p14:creationId xmlns:p14="http://schemas.microsoft.com/office/powerpoint/2010/main" val="251344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160931"/>
          </a:xfrm>
        </p:spPr>
        <p:txBody>
          <a:bodyPr anchor="ctr">
            <a:normAutofit fontScale="90000"/>
          </a:bodyPr>
          <a:lstStyle/>
          <a:p>
            <a:r>
              <a:rPr lang="es-VE" sz="5400" b="1" dirty="0"/>
              <a:t>1. LA NATURALEZA DE CRISTO</a:t>
            </a:r>
            <a:br>
              <a:rPr lang="es-VE" sz="5400" b="1" dirty="0"/>
            </a:br>
            <a:r>
              <a:rPr lang="es-VE" sz="3600" b="1" dirty="0"/>
              <a:t>1.1. Hijo de Dios (Deidad)</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604686"/>
            <a:ext cx="8686800" cy="3576915"/>
          </a:xfrm>
        </p:spPr>
        <p:txBody>
          <a:bodyPr anchor="ctr">
            <a:normAutofit fontScale="92500" lnSpcReduction="10000"/>
          </a:bodyPr>
          <a:lstStyle/>
          <a:p>
            <a:pPr marL="0" indent="0">
              <a:buNone/>
            </a:pPr>
            <a:r>
              <a:rPr lang="es-VE" sz="2400" dirty="0">
                <a:solidFill>
                  <a:srgbClr val="F2F2F2"/>
                </a:solidFill>
              </a:rPr>
              <a:t>De la misma manera que la frase </a:t>
            </a:r>
            <a:r>
              <a:rPr lang="es-VE" sz="2400" b="1" dirty="0">
                <a:solidFill>
                  <a:srgbClr val="F2F2F2"/>
                </a:solidFill>
              </a:rPr>
              <a:t>“hijo del hombre”</a:t>
            </a:r>
            <a:r>
              <a:rPr lang="es-VE" sz="2400" dirty="0">
                <a:solidFill>
                  <a:srgbClr val="F2F2F2"/>
                </a:solidFill>
              </a:rPr>
              <a:t> significa nacido de hombre, así también </a:t>
            </a:r>
            <a:r>
              <a:rPr lang="es-VE" sz="2400" b="1" dirty="0">
                <a:solidFill>
                  <a:srgbClr val="F2F2F2"/>
                </a:solidFill>
              </a:rPr>
              <a:t>“Hijo de Dios”</a:t>
            </a:r>
            <a:r>
              <a:rPr lang="es-VE" sz="2400" dirty="0">
                <a:solidFill>
                  <a:srgbClr val="F2F2F2"/>
                </a:solidFill>
              </a:rPr>
              <a:t> significa nacido de Dios. De ahí que este título proclame la deidad de Cristo.</a:t>
            </a:r>
          </a:p>
          <a:p>
            <a:pPr marL="0" indent="0">
              <a:buNone/>
            </a:pPr>
            <a:endParaRPr lang="es-VE" sz="2400" dirty="0">
              <a:solidFill>
                <a:srgbClr val="F2F2F2"/>
              </a:solidFill>
            </a:endParaRPr>
          </a:p>
          <a:p>
            <a:pPr marL="0" indent="0">
              <a:buNone/>
            </a:pPr>
            <a:r>
              <a:rPr lang="es-VE" sz="2400" dirty="0">
                <a:solidFill>
                  <a:srgbClr val="F2F2F2"/>
                </a:solidFill>
              </a:rPr>
              <a:t>A Jesús jamás se lo denomina un Hijo de Dios, en el sentido general en que los hombres y los ángeles </a:t>
            </a:r>
            <a:r>
              <a:rPr lang="es-VE" sz="2400" b="1" dirty="0">
                <a:solidFill>
                  <a:srgbClr val="FFC000"/>
                </a:solidFill>
              </a:rPr>
              <a:t>[1]</a:t>
            </a:r>
            <a:r>
              <a:rPr lang="es-VE" sz="2400" dirty="0">
                <a:solidFill>
                  <a:srgbClr val="F2F2F2"/>
                </a:solidFill>
              </a:rPr>
              <a:t> son hijos de Dios. </a:t>
            </a:r>
            <a:r>
              <a:rPr lang="es-VE" sz="2400" dirty="0">
                <a:solidFill>
                  <a:srgbClr val="F2F2F2"/>
                </a:solidFill>
                <a:highlight>
                  <a:srgbClr val="000000"/>
                </a:highlight>
              </a:rPr>
              <a:t>Es el Hijo de Dios por excelencia, en sentido especial y único.</a:t>
            </a:r>
            <a:r>
              <a:rPr lang="es-VE" sz="2400" dirty="0">
                <a:solidFill>
                  <a:srgbClr val="F2F2F2"/>
                </a:solidFill>
              </a:rPr>
              <a:t> </a:t>
            </a:r>
          </a:p>
          <a:p>
            <a:pPr marL="0" indent="0">
              <a:buNone/>
            </a:pPr>
            <a:endParaRPr lang="es-VE" sz="2400" dirty="0">
              <a:solidFill>
                <a:srgbClr val="F2F2F2"/>
              </a:solidFill>
            </a:endParaRPr>
          </a:p>
          <a:p>
            <a:pPr marL="0" indent="0">
              <a:buNone/>
            </a:pPr>
            <a:r>
              <a:rPr lang="es-VE" sz="2400" dirty="0">
                <a:solidFill>
                  <a:srgbClr val="F2F2F2"/>
                </a:solidFill>
              </a:rPr>
              <a:t>Según la descripción que de Jesús nos hacen las Sagradas Escrituras, mantiene con Dios una relación que no es compartida por persona alguna en el universo.</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dirty="0"/>
              <a:t>Job 2:1</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20515876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2"/>
            <a:ext cx="8686800" cy="1582272"/>
          </a:xfrm>
        </p:spPr>
        <p:txBody>
          <a:bodyPr anchor="ctr">
            <a:normAutofit fontScale="90000"/>
          </a:bodyPr>
          <a:lstStyle/>
          <a:p>
            <a:r>
              <a:rPr lang="es-VE" sz="5400" b="1" dirty="0"/>
              <a:t>4. LA OBRA DE CRISTO</a:t>
            </a:r>
            <a:br>
              <a:rPr lang="es-VE" sz="5400" b="1" dirty="0"/>
            </a:br>
            <a:r>
              <a:rPr lang="es-VE" b="1" dirty="0"/>
              <a:t>3.3. La ascensión de Cristo</a:t>
            </a:r>
            <a:br>
              <a:rPr lang="es-VE" b="1" dirty="0"/>
            </a:br>
            <a:r>
              <a:rPr lang="es-VE" sz="2700" b="1" dirty="0"/>
              <a:t>3.3.3. El Cristo soberano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91555"/>
            <a:ext cx="8686800" cy="3290046"/>
          </a:xfrm>
        </p:spPr>
        <p:txBody>
          <a:bodyPr anchor="ctr">
            <a:normAutofit/>
          </a:bodyPr>
          <a:lstStyle/>
          <a:p>
            <a:pPr marL="0" indent="0">
              <a:buNone/>
            </a:pPr>
            <a:r>
              <a:rPr lang="es-VE" sz="3600" dirty="0"/>
              <a:t>Cristo esta sobre todas las criaturas. Es la “cabeza de todo varón” </a:t>
            </a:r>
            <a:r>
              <a:rPr lang="es-VE" sz="3600" b="1" dirty="0">
                <a:solidFill>
                  <a:srgbClr val="FFC000"/>
                </a:solidFill>
              </a:rPr>
              <a:t>[1]</a:t>
            </a:r>
            <a:r>
              <a:rPr lang="es-VE" sz="3600" dirty="0"/>
              <a:t>, “la cabeza de todo principado y potestad”</a:t>
            </a:r>
            <a:r>
              <a:rPr lang="es-VE" sz="3600" b="1" dirty="0">
                <a:solidFill>
                  <a:srgbClr val="FFC000"/>
                </a:solidFill>
              </a:rPr>
              <a:t> [2]</a:t>
            </a:r>
            <a:r>
              <a:rPr lang="es-VE" sz="3600" dirty="0"/>
              <a:t>; todas las autoridades del mundo invisible como así también del mundo de los hombres están bajo su dominio</a:t>
            </a:r>
            <a:r>
              <a:rPr lang="es-VE" sz="3600" b="1" dirty="0">
                <a:solidFill>
                  <a:srgbClr val="FFC000"/>
                </a:solidFill>
              </a:rPr>
              <a:t> [3]</a:t>
            </a:r>
            <a:r>
              <a:rPr lang="es-VE" sz="3600" dirty="0"/>
              <a:t>.</a:t>
            </a:r>
          </a:p>
        </p:txBody>
      </p:sp>
      <p:sp>
        <p:nvSpPr>
          <p:cNvPr id="4" name="Marcador de contenido 2">
            <a:extLst>
              <a:ext uri="{FF2B5EF4-FFF2-40B4-BE49-F238E27FC236}">
                <a16:creationId xmlns:a16="http://schemas.microsoft.com/office/drawing/2014/main" id="{CC29FFAA-B129-406C-A256-2F77D2575860}"/>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400" b="1" dirty="0">
                <a:solidFill>
                  <a:srgbClr val="FFC000"/>
                </a:solidFill>
              </a:rPr>
              <a:t>[1] </a:t>
            </a:r>
            <a:r>
              <a:rPr lang="es-VE" sz="1400" dirty="0"/>
              <a:t>1Co 11:3</a:t>
            </a:r>
            <a:r>
              <a:rPr lang="es-VE" sz="1400" b="1" dirty="0">
                <a:solidFill>
                  <a:srgbClr val="FFC000"/>
                </a:solidFill>
              </a:rPr>
              <a:t> [2] </a:t>
            </a:r>
            <a:r>
              <a:rPr lang="es-VE" sz="1400" dirty="0"/>
              <a:t>Col 2:10</a:t>
            </a:r>
            <a:r>
              <a:rPr lang="es-VE" sz="1400" b="1" dirty="0">
                <a:solidFill>
                  <a:srgbClr val="FFC000"/>
                </a:solidFill>
              </a:rPr>
              <a:t> [3] </a:t>
            </a:r>
            <a:r>
              <a:rPr lang="es-VE" sz="1400" dirty="0"/>
              <a:t>1Pe 3:22; </a:t>
            </a:r>
            <a:r>
              <a:rPr lang="es-VE" sz="1400" dirty="0" err="1"/>
              <a:t>Rom</a:t>
            </a:r>
            <a:r>
              <a:rPr lang="es-VE" sz="1400" dirty="0"/>
              <a:t> 14:9; </a:t>
            </a:r>
            <a:r>
              <a:rPr lang="es-VE" sz="1400" dirty="0" err="1"/>
              <a:t>Flp</a:t>
            </a:r>
            <a:r>
              <a:rPr lang="es-VE" sz="1400" dirty="0"/>
              <a:t> 2:10, </a:t>
            </a:r>
            <a:r>
              <a:rPr lang="es-VE" sz="1400" dirty="0" err="1"/>
              <a:t>Flp</a:t>
            </a:r>
            <a:r>
              <a:rPr lang="es-VE" sz="1400" dirty="0"/>
              <a:t> 2:11</a:t>
            </a:r>
          </a:p>
        </p:txBody>
      </p:sp>
    </p:spTree>
    <p:extLst>
      <p:ext uri="{BB962C8B-B14F-4D97-AF65-F5344CB8AC3E}">
        <p14:creationId xmlns:p14="http://schemas.microsoft.com/office/powerpoint/2010/main" val="195412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2"/>
            <a:ext cx="8686800" cy="1582272"/>
          </a:xfrm>
        </p:spPr>
        <p:txBody>
          <a:bodyPr anchor="ctr">
            <a:normAutofit fontScale="90000"/>
          </a:bodyPr>
          <a:lstStyle/>
          <a:p>
            <a:r>
              <a:rPr lang="es-VE" sz="5400" b="1" dirty="0"/>
              <a:t>4. LA OBRA DE CRISTO</a:t>
            </a:r>
            <a:br>
              <a:rPr lang="es-VE" sz="5400" b="1" dirty="0"/>
            </a:br>
            <a:r>
              <a:rPr lang="es-VE" b="1" dirty="0"/>
              <a:t>3.3. La ascensión de Cristo</a:t>
            </a:r>
            <a:br>
              <a:rPr lang="es-VE" b="1" dirty="0"/>
            </a:br>
            <a:r>
              <a:rPr lang="es-VE" sz="2700" b="1" dirty="0"/>
              <a:t>3.3.4. El Cristo que preparó el camino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91555"/>
            <a:ext cx="8686800" cy="3290046"/>
          </a:xfrm>
        </p:spPr>
        <p:txBody>
          <a:bodyPr anchor="ctr">
            <a:normAutofit fontScale="47500" lnSpcReduction="20000"/>
          </a:bodyPr>
          <a:lstStyle/>
          <a:p>
            <a:pPr marL="0" indent="0">
              <a:buNone/>
            </a:pPr>
            <a:r>
              <a:rPr lang="es-VE" sz="3600" dirty="0"/>
              <a:t>La separación entre Cristo y la iglesia terrena que comenzó con la ascensión, no es permanente. Ascendió en calidad de precursor para preparar el camino para ellos, a fin de que le siguieran. Su promesa fue la siguiente: “Donde yo estuviere, allí también estará mi servidor” (Jua_12:26). El término precursor se aplica primeramente a Juan el Bautista pues fue él quien preparó el camino para Cristo (Luc_1:76). Así como Juan preparó el camino para Cristo, así también el Cristo ascendido preparó el caminó para la iglesia.</a:t>
            </a:r>
          </a:p>
          <a:p>
            <a:pPr marL="0" indent="0">
              <a:buNone/>
            </a:pPr>
            <a:endParaRPr lang="es-VE" sz="3600" dirty="0"/>
          </a:p>
          <a:p>
            <a:pPr marL="0" indent="0">
              <a:buNone/>
            </a:pPr>
            <a:r>
              <a:rPr lang="es-VE" sz="3600" dirty="0"/>
              <a:t>Aunque sacudidos por las olas de la prueba y la adversidad, los fieles no necesitan temer el naufragio, mientras mantengan firme su esperanza en las realidades celestiales. En sentido espiritual, la iglesia ha seguido ya al Cristo glorificado. En efecto, Dios hizo sentar a los creyentes “en los cielos con Cristo Jesús” (Efe_2:6). Por medio del Espíritu, los creyentes ascienden con el corazón y la mente hasta el Cristo resucitado; pero se producirá una ascensión literal correspondiente a la de Cristo (1Ts_4:17; 1Co_15:52). Esta esperanza de los creyentes no es engaño, pues están conscientes del poder o fuerza de atracción del Cristo glorificado (1Pe_1:8). Con esta esperanza, el Señor Jesucristo consoló a sus discípulos antes de su partida (Jua_14:1-3). “Por tanto, alentaos los unos a los otros con estas palabras” (1Ts_4:18).</a:t>
            </a:r>
          </a:p>
        </p:txBody>
      </p:sp>
      <p:sp>
        <p:nvSpPr>
          <p:cNvPr id="4" name="Marcador de contenido 2">
            <a:extLst>
              <a:ext uri="{FF2B5EF4-FFF2-40B4-BE49-F238E27FC236}">
                <a16:creationId xmlns:a16="http://schemas.microsoft.com/office/drawing/2014/main" id="{CC29FFAA-B129-406C-A256-2F77D2575860}"/>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400" b="1" dirty="0">
                <a:solidFill>
                  <a:srgbClr val="FFC000"/>
                </a:solidFill>
              </a:rPr>
              <a:t>[1]</a:t>
            </a:r>
            <a:endParaRPr lang="es-VE" sz="1400" dirty="0"/>
          </a:p>
        </p:txBody>
      </p:sp>
    </p:spTree>
    <p:extLst>
      <p:ext uri="{BB962C8B-B14F-4D97-AF65-F5344CB8AC3E}">
        <p14:creationId xmlns:p14="http://schemas.microsoft.com/office/powerpoint/2010/main" val="36085561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2"/>
            <a:ext cx="8686800" cy="1582272"/>
          </a:xfrm>
        </p:spPr>
        <p:txBody>
          <a:bodyPr anchor="ctr">
            <a:normAutofit fontScale="90000"/>
          </a:bodyPr>
          <a:lstStyle/>
          <a:p>
            <a:r>
              <a:rPr lang="es-VE" sz="5400" b="1" dirty="0"/>
              <a:t>4. LA OBRA DE CRISTO</a:t>
            </a:r>
            <a:br>
              <a:rPr lang="es-VE" sz="5400" b="1" dirty="0"/>
            </a:br>
            <a:r>
              <a:rPr lang="es-VE" b="1" dirty="0"/>
              <a:t>3.3. La ascensión de Cristo</a:t>
            </a:r>
            <a:br>
              <a:rPr lang="es-VE" b="1" dirty="0"/>
            </a:br>
            <a:r>
              <a:rPr lang="es-VE" sz="2700" b="1" dirty="0"/>
              <a:t>3.3.5. El Cristo que intercede</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91555"/>
            <a:ext cx="8686800" cy="3290046"/>
          </a:xfrm>
        </p:spPr>
        <p:txBody>
          <a:bodyPr anchor="ctr">
            <a:normAutofit/>
          </a:bodyPr>
          <a:lstStyle/>
          <a:p>
            <a:pPr marL="0" indent="0">
              <a:buNone/>
            </a:pPr>
            <a:r>
              <a:rPr lang="es-VE" sz="1800" dirty="0"/>
              <a:t>En virtud de haber asumido nuestra naturaleza, y muerto por nuestros pecados, Jesús es el Mediador entre Dios y el hombre (1Ti_2:5). Pero el Mediador es también un Intercesor, y la intercesión va un paso más allá de la mediación. Un mediador quizá ponga en contacto a dos personas o partes, dejándolas luego solas para que solucionen sus dificultades.</a:t>
            </a:r>
          </a:p>
          <a:p>
            <a:pPr marL="0" indent="0">
              <a:buNone/>
            </a:pPr>
            <a:endParaRPr lang="es-VE" sz="1800" dirty="0"/>
          </a:p>
          <a:p>
            <a:pPr marL="0" indent="0">
              <a:buNone/>
            </a:pPr>
            <a:r>
              <a:rPr lang="es-VE" sz="1800" dirty="0"/>
              <a:t>Pero un intercesor hace algo más, ya que expresa una palabra en favor de la persona a quien representa, o por quien se toma interés. La intercesión es un ministerio importante del Cristo ascendido (Rom_8:34). Forma el punto culminante de sus actividades salvadoras. Murió por nosotros; resucitó por nosotros; ascendió por nosotros, y hace intercesión por nosotros (Rom_8:34). Nuestra esperanza no reside en el Cristo muerto, sino en uno que vive; y no simplemente en uno que vive, sino en uno que vive y reina con Dios. El sacerdocio de Cristo es eterno, por lo tanto su intercesión es permanente.</a:t>
            </a:r>
          </a:p>
        </p:txBody>
      </p:sp>
      <p:sp>
        <p:nvSpPr>
          <p:cNvPr id="4" name="Marcador de contenido 2">
            <a:extLst>
              <a:ext uri="{FF2B5EF4-FFF2-40B4-BE49-F238E27FC236}">
                <a16:creationId xmlns:a16="http://schemas.microsoft.com/office/drawing/2014/main" id="{CC29FFAA-B129-406C-A256-2F77D2575860}"/>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400" b="1" dirty="0">
                <a:solidFill>
                  <a:srgbClr val="FFC000"/>
                </a:solidFill>
              </a:rPr>
              <a:t>[1]</a:t>
            </a:r>
            <a:endParaRPr lang="es-VE" sz="1400" dirty="0"/>
          </a:p>
        </p:txBody>
      </p:sp>
    </p:spTree>
    <p:extLst>
      <p:ext uri="{BB962C8B-B14F-4D97-AF65-F5344CB8AC3E}">
        <p14:creationId xmlns:p14="http://schemas.microsoft.com/office/powerpoint/2010/main" val="3624722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394013"/>
          </a:xfrm>
        </p:spPr>
        <p:txBody>
          <a:bodyPr anchor="ctr">
            <a:normAutofit fontScale="90000"/>
          </a:bodyPr>
          <a:lstStyle/>
          <a:p>
            <a:r>
              <a:rPr lang="es-VE" sz="5400" b="1" dirty="0"/>
              <a:t>1. LA NATURALEZA DE CRISTO</a:t>
            </a:r>
            <a:br>
              <a:rPr lang="es-VE" sz="5400" b="1" dirty="0"/>
            </a:br>
            <a:r>
              <a:rPr lang="es-VE" sz="3600" b="1" dirty="0"/>
              <a:t>1.1. Hijo de Dios (Deidad)</a:t>
            </a:r>
            <a:br>
              <a:rPr lang="es-VE" sz="3600" b="1" dirty="0"/>
            </a:br>
            <a:r>
              <a:rPr lang="es-VE" sz="2700" b="1" dirty="0"/>
              <a:t>1.1.1. La conciencia que Cristo tenía de sí mismo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37765"/>
            <a:ext cx="8686800" cy="3343836"/>
          </a:xfrm>
        </p:spPr>
        <p:txBody>
          <a:bodyPr anchor="ctr">
            <a:normAutofit/>
          </a:bodyPr>
          <a:lstStyle/>
          <a:p>
            <a:pPr marL="0" indent="0">
              <a:buNone/>
            </a:pPr>
            <a:r>
              <a:rPr lang="es-VE" sz="2400" dirty="0">
                <a:solidFill>
                  <a:srgbClr val="F2F2F2"/>
                </a:solidFill>
              </a:rPr>
              <a:t>¿En que consistía la conciencia que el Señor tenía de sí mismo? En otras palabras, ¿qué sabía de sí? Lucas, el único escritor que registra un incidente de la niñez de Jesús, nos dice que a la edad de doce años (cuando menos) Jesús estaba consciente de dos cosas:</a:t>
            </a:r>
          </a:p>
          <a:p>
            <a:pPr marL="0" indent="0">
              <a:buNone/>
            </a:pPr>
            <a:endParaRPr lang="es-VE" sz="2400" dirty="0">
              <a:solidFill>
                <a:srgbClr val="F2F2F2"/>
              </a:solidFill>
            </a:endParaRPr>
          </a:p>
          <a:p>
            <a:pPr marL="457200" indent="-457200">
              <a:buFont typeface="+mj-lt"/>
              <a:buAutoNum type="arabicPeriod"/>
            </a:pPr>
            <a:r>
              <a:rPr lang="es-VE" sz="2400" dirty="0">
                <a:solidFill>
                  <a:srgbClr val="F2F2F2"/>
                </a:solidFill>
              </a:rPr>
              <a:t>Una relación especial con Dios, a quien describe como Padre.</a:t>
            </a:r>
          </a:p>
          <a:p>
            <a:pPr marL="457200" indent="-457200">
              <a:buFont typeface="+mj-lt"/>
              <a:buAutoNum type="arabicPeriod"/>
            </a:pPr>
            <a:r>
              <a:rPr lang="es-VE" sz="2400" dirty="0">
                <a:solidFill>
                  <a:srgbClr val="F2F2F2"/>
                </a:solidFill>
              </a:rPr>
              <a:t>Una misión especial en la tierra, los negocios de su Padre.</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[Referencia</a:t>
            </a:r>
            <a:r>
              <a:rPr lang="es-VE" sz="1800" b="1" dirty="0">
                <a:solidFill>
                  <a:srgbClr val="FFC000"/>
                </a:solidFill>
              </a:rPr>
              <a:t>] </a:t>
            </a:r>
            <a:r>
              <a:rPr lang="es-VE" sz="1800" dirty="0"/>
              <a:t>Luc 2:49</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2627848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394013"/>
          </a:xfrm>
        </p:spPr>
        <p:txBody>
          <a:bodyPr anchor="ctr">
            <a:normAutofit fontScale="90000"/>
          </a:bodyPr>
          <a:lstStyle/>
          <a:p>
            <a:r>
              <a:rPr lang="es-VE" sz="5400" b="1" dirty="0"/>
              <a:t>1. LA NATURALEZA DE CRISTO</a:t>
            </a:r>
            <a:br>
              <a:rPr lang="es-VE" sz="5400" b="1" dirty="0"/>
            </a:br>
            <a:r>
              <a:rPr lang="es-VE" sz="3600" b="1" dirty="0"/>
              <a:t>1.1. Hijo de Dios (Deidad)</a:t>
            </a:r>
            <a:br>
              <a:rPr lang="es-VE" sz="3600" b="1" dirty="0"/>
            </a:br>
            <a:r>
              <a:rPr lang="es-VE" sz="2700" b="1" dirty="0"/>
              <a:t>1.1.2. Las afirmaciones de Jesús </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37765"/>
            <a:ext cx="8686800" cy="3343836"/>
          </a:xfrm>
        </p:spPr>
        <p:txBody>
          <a:bodyPr anchor="ctr">
            <a:normAutofit fontScale="85000" lnSpcReduction="20000"/>
          </a:bodyPr>
          <a:lstStyle/>
          <a:p>
            <a:pPr marL="0" indent="0">
              <a:buNone/>
            </a:pPr>
            <a:r>
              <a:rPr lang="es-VE" sz="2400" dirty="0">
                <a:solidFill>
                  <a:srgbClr val="F2F2F2"/>
                </a:solidFill>
              </a:rPr>
              <a:t>1. Jesús se identificó plenamente con las actividades divinas. En efecto, dijo:</a:t>
            </a:r>
          </a:p>
          <a:p>
            <a:pPr lvl="1"/>
            <a:r>
              <a:rPr lang="es-VE" sz="2100" dirty="0">
                <a:solidFill>
                  <a:srgbClr val="F2F2F2"/>
                </a:solidFill>
              </a:rPr>
              <a:t>“Mi Padre hasta ahora trabaja, y yo trabajo” </a:t>
            </a:r>
            <a:r>
              <a:rPr lang="es-VE" sz="2100" b="1" dirty="0">
                <a:solidFill>
                  <a:srgbClr val="FFC000"/>
                </a:solidFill>
              </a:rPr>
              <a:t>[1]</a:t>
            </a:r>
            <a:r>
              <a:rPr lang="es-VE" sz="2100" dirty="0">
                <a:solidFill>
                  <a:srgbClr val="F2F2F2"/>
                </a:solidFill>
              </a:rPr>
              <a:t>.</a:t>
            </a:r>
          </a:p>
          <a:p>
            <a:pPr lvl="1"/>
            <a:r>
              <a:rPr lang="es-VE" sz="2100" dirty="0">
                <a:solidFill>
                  <a:srgbClr val="F2F2F2"/>
                </a:solidFill>
              </a:rPr>
              <a:t>“Salí del Padre” </a:t>
            </a:r>
            <a:r>
              <a:rPr lang="es-VE" sz="2100" b="1" dirty="0">
                <a:solidFill>
                  <a:srgbClr val="FFC000"/>
                </a:solidFill>
              </a:rPr>
              <a:t>[2]</a:t>
            </a:r>
            <a:r>
              <a:rPr lang="es-VE" sz="2100" dirty="0">
                <a:solidFill>
                  <a:srgbClr val="F2F2F2"/>
                </a:solidFill>
              </a:rPr>
              <a:t>.</a:t>
            </a:r>
          </a:p>
          <a:p>
            <a:pPr lvl="1"/>
            <a:r>
              <a:rPr lang="es-VE" sz="2100" dirty="0">
                <a:solidFill>
                  <a:srgbClr val="F2F2F2"/>
                </a:solidFill>
              </a:rPr>
              <a:t>“Como me envió el Padre” </a:t>
            </a:r>
            <a:r>
              <a:rPr lang="es-VE" sz="2100" b="1" dirty="0">
                <a:solidFill>
                  <a:srgbClr val="FFC000"/>
                </a:solidFill>
              </a:rPr>
              <a:t>[3]</a:t>
            </a:r>
            <a:r>
              <a:rPr lang="es-VE" sz="2100" dirty="0">
                <a:solidFill>
                  <a:srgbClr val="F2F2F2"/>
                </a:solidFill>
              </a:rPr>
              <a:t>.</a:t>
            </a:r>
            <a:endParaRPr lang="es-VE" sz="2400" dirty="0">
              <a:solidFill>
                <a:srgbClr val="F2F2F2"/>
              </a:solidFill>
            </a:endParaRPr>
          </a:p>
          <a:p>
            <a:pPr marL="0" indent="0">
              <a:buNone/>
            </a:pPr>
            <a:r>
              <a:rPr lang="es-VE" sz="2400" dirty="0">
                <a:solidFill>
                  <a:srgbClr val="F2F2F2"/>
                </a:solidFill>
              </a:rPr>
              <a:t>2. Afirmó tener conocimientos divinos y comunión </a:t>
            </a:r>
            <a:r>
              <a:rPr lang="es-VE" sz="2400" b="1" dirty="0">
                <a:solidFill>
                  <a:srgbClr val="FFC000"/>
                </a:solidFill>
              </a:rPr>
              <a:t>[4]</a:t>
            </a:r>
            <a:r>
              <a:rPr lang="es-VE" sz="2400" dirty="0">
                <a:solidFill>
                  <a:srgbClr val="F2F2F2"/>
                </a:solidFill>
              </a:rPr>
              <a:t>.</a:t>
            </a:r>
          </a:p>
          <a:p>
            <a:pPr marL="0" indent="0">
              <a:buNone/>
            </a:pPr>
            <a:r>
              <a:rPr lang="es-VE" sz="2400" dirty="0">
                <a:solidFill>
                  <a:srgbClr val="F2F2F2"/>
                </a:solidFill>
              </a:rPr>
              <a:t>3. Afirmó revelar el ser del Padre mediante sí mismo </a:t>
            </a:r>
            <a:r>
              <a:rPr lang="es-VE" sz="2400" b="1" dirty="0">
                <a:solidFill>
                  <a:srgbClr val="FFC000"/>
                </a:solidFill>
              </a:rPr>
              <a:t>[5]</a:t>
            </a:r>
            <a:r>
              <a:rPr lang="es-VE" sz="2400" dirty="0">
                <a:solidFill>
                  <a:srgbClr val="F2F2F2"/>
                </a:solidFill>
              </a:rPr>
              <a:t>.</a:t>
            </a:r>
          </a:p>
          <a:p>
            <a:pPr marL="0" indent="0">
              <a:buNone/>
            </a:pPr>
            <a:r>
              <a:rPr lang="es-VE" sz="2400" dirty="0">
                <a:solidFill>
                  <a:srgbClr val="F2F2F2"/>
                </a:solidFill>
              </a:rPr>
              <a:t>4. Asumió prerrogativas divinas: </a:t>
            </a:r>
          </a:p>
          <a:p>
            <a:pPr lvl="1"/>
            <a:r>
              <a:rPr lang="es-VE" sz="2100" dirty="0">
                <a:solidFill>
                  <a:srgbClr val="F2F2F2"/>
                </a:solidFill>
              </a:rPr>
              <a:t>omnipresencia </a:t>
            </a:r>
            <a:r>
              <a:rPr lang="es-VE" sz="2100" b="1" dirty="0">
                <a:solidFill>
                  <a:srgbClr val="FFC000"/>
                </a:solidFill>
              </a:rPr>
              <a:t>[6]</a:t>
            </a:r>
            <a:endParaRPr lang="es-VE" sz="2100" dirty="0">
              <a:solidFill>
                <a:srgbClr val="FFC000"/>
              </a:solidFill>
            </a:endParaRPr>
          </a:p>
          <a:p>
            <a:pPr lvl="1"/>
            <a:r>
              <a:rPr lang="es-VE" sz="2100" dirty="0">
                <a:solidFill>
                  <a:srgbClr val="F2F2F2"/>
                </a:solidFill>
              </a:rPr>
              <a:t>poder para perdonar pecados </a:t>
            </a:r>
            <a:r>
              <a:rPr lang="es-VE" sz="2100" b="1" dirty="0">
                <a:solidFill>
                  <a:srgbClr val="FFC000"/>
                </a:solidFill>
              </a:rPr>
              <a:t>[7]</a:t>
            </a:r>
          </a:p>
          <a:p>
            <a:pPr lvl="1"/>
            <a:r>
              <a:rPr lang="es-VE" sz="2100" dirty="0">
                <a:solidFill>
                  <a:srgbClr val="F2F2F2"/>
                </a:solidFill>
              </a:rPr>
              <a:t>poder para resucitar a los muertos </a:t>
            </a:r>
            <a:r>
              <a:rPr lang="es-VE" sz="2100" b="1" dirty="0">
                <a:solidFill>
                  <a:srgbClr val="FFC000"/>
                </a:solidFill>
              </a:rPr>
              <a:t>[8]</a:t>
            </a:r>
            <a:endParaRPr lang="es-VE" sz="2400" dirty="0">
              <a:solidFill>
                <a:srgbClr val="FFC000"/>
              </a:solidFill>
            </a:endParaRPr>
          </a:p>
          <a:p>
            <a:pPr marL="0" indent="0">
              <a:buNone/>
            </a:pPr>
            <a:r>
              <a:rPr lang="es-VE" sz="2400" dirty="0">
                <a:solidFill>
                  <a:srgbClr val="F2F2F2"/>
                </a:solidFill>
              </a:rPr>
              <a:t>5. Se proclamó a sí mismo el Juez y Arbitro del destino del hombre </a:t>
            </a:r>
            <a:r>
              <a:rPr lang="es-VE" sz="2400" b="1" dirty="0">
                <a:solidFill>
                  <a:srgbClr val="FFC000"/>
                </a:solidFill>
              </a:rPr>
              <a:t>[9]</a:t>
            </a:r>
            <a:r>
              <a:rPr lang="es-VE" sz="2400" dirty="0">
                <a:solidFill>
                  <a:srgbClr val="F2F2F2"/>
                </a:solidFill>
              </a:rPr>
              <a:t>.</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6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600" b="1" dirty="0">
                <a:solidFill>
                  <a:srgbClr val="FFC000"/>
                </a:solidFill>
              </a:rPr>
              <a:t>] </a:t>
            </a:r>
            <a:r>
              <a:rPr lang="es-VE" sz="1600" dirty="0">
                <a:solidFill>
                  <a:srgbClr val="F2F2F2"/>
                </a:solidFill>
              </a:rPr>
              <a:t>Jn 5:17 </a:t>
            </a:r>
            <a:r>
              <a:rPr lang="es-VE" sz="1600" b="1" dirty="0">
                <a:solidFill>
                  <a:srgbClr val="FFC000"/>
                </a:solidFill>
              </a:rPr>
              <a:t>[2]</a:t>
            </a:r>
            <a:r>
              <a:rPr lang="es-VE" sz="1600" b="1" dirty="0">
                <a:solidFill>
                  <a:srgbClr val="F2F2F2"/>
                </a:solidFill>
              </a:rPr>
              <a:t> </a:t>
            </a:r>
            <a:r>
              <a:rPr lang="es-VE" sz="1600" dirty="0">
                <a:solidFill>
                  <a:srgbClr val="F2F2F2"/>
                </a:solidFill>
              </a:rPr>
              <a:t>Jn 16:28 </a:t>
            </a:r>
            <a:r>
              <a:rPr lang="es-VE" sz="1600" b="1" dirty="0">
                <a:solidFill>
                  <a:srgbClr val="FFC000"/>
                </a:solidFill>
              </a:rPr>
              <a:t>[3]</a:t>
            </a:r>
            <a:r>
              <a:rPr lang="es-VE" sz="1600" b="1" dirty="0">
                <a:solidFill>
                  <a:srgbClr val="F2F2F2"/>
                </a:solidFill>
              </a:rPr>
              <a:t> </a:t>
            </a:r>
            <a:r>
              <a:rPr lang="es-VE" sz="1600" dirty="0">
                <a:solidFill>
                  <a:srgbClr val="F2F2F2"/>
                </a:solidFill>
              </a:rPr>
              <a:t>Jn 20:21 </a:t>
            </a:r>
            <a:r>
              <a:rPr lang="es-VE" sz="1600" b="1" dirty="0">
                <a:solidFill>
                  <a:srgbClr val="FFC000"/>
                </a:solidFill>
              </a:rPr>
              <a:t>[4]</a:t>
            </a:r>
            <a:r>
              <a:rPr lang="es-VE" sz="1600" b="1" dirty="0">
                <a:solidFill>
                  <a:srgbClr val="F2F2F2"/>
                </a:solidFill>
              </a:rPr>
              <a:t> </a:t>
            </a:r>
            <a:r>
              <a:rPr lang="es-VE" sz="1600" dirty="0">
                <a:solidFill>
                  <a:srgbClr val="F2F2F2"/>
                </a:solidFill>
              </a:rPr>
              <a:t>Mt 11:27; Jn 17:25 </a:t>
            </a:r>
            <a:r>
              <a:rPr lang="es-VE" sz="1600" b="1" dirty="0">
                <a:solidFill>
                  <a:srgbClr val="FFC000"/>
                </a:solidFill>
              </a:rPr>
              <a:t>[5]</a:t>
            </a:r>
            <a:r>
              <a:rPr lang="es-VE" sz="1600" b="1" dirty="0">
                <a:solidFill>
                  <a:srgbClr val="F2F2F2"/>
                </a:solidFill>
              </a:rPr>
              <a:t> </a:t>
            </a:r>
            <a:r>
              <a:rPr lang="es-VE" sz="1600" dirty="0">
                <a:solidFill>
                  <a:srgbClr val="F2F2F2"/>
                </a:solidFill>
              </a:rPr>
              <a:t>Jn 14:9-11 </a:t>
            </a:r>
            <a:r>
              <a:rPr lang="es-VE" sz="1600" b="1" dirty="0">
                <a:solidFill>
                  <a:srgbClr val="FFC000"/>
                </a:solidFill>
              </a:rPr>
              <a:t>[6]</a:t>
            </a:r>
            <a:r>
              <a:rPr lang="es-VE" sz="1600" b="1" dirty="0">
                <a:solidFill>
                  <a:srgbClr val="F2F2F2"/>
                </a:solidFill>
              </a:rPr>
              <a:t> </a:t>
            </a:r>
            <a:r>
              <a:rPr lang="es-VE" sz="1600" dirty="0">
                <a:solidFill>
                  <a:srgbClr val="F2F2F2"/>
                </a:solidFill>
              </a:rPr>
              <a:t>Mt 18:20 </a:t>
            </a:r>
            <a:r>
              <a:rPr lang="es-VE" sz="1600" b="1" dirty="0">
                <a:solidFill>
                  <a:srgbClr val="FFC000"/>
                </a:solidFill>
              </a:rPr>
              <a:t>[7]</a:t>
            </a:r>
            <a:r>
              <a:rPr lang="es-VE" sz="1600" b="1" dirty="0">
                <a:solidFill>
                  <a:srgbClr val="F2F2F2"/>
                </a:solidFill>
              </a:rPr>
              <a:t> </a:t>
            </a:r>
            <a:r>
              <a:rPr lang="es-VE" sz="1600" dirty="0">
                <a:solidFill>
                  <a:srgbClr val="F2F2F2"/>
                </a:solidFill>
              </a:rPr>
              <a:t>Mr 2:5-10 </a:t>
            </a:r>
            <a:r>
              <a:rPr lang="es-VE" sz="1600" b="1" dirty="0">
                <a:solidFill>
                  <a:srgbClr val="FFC000"/>
                </a:solidFill>
              </a:rPr>
              <a:t>[8] </a:t>
            </a:r>
            <a:r>
              <a:rPr lang="fi-FI" sz="1600" dirty="0">
                <a:solidFill>
                  <a:srgbClr val="F2F2F2"/>
                </a:solidFill>
              </a:rPr>
              <a:t>Jn 6:39, Jn 6:40, Jn 6:54; Jn 11:25; Jn 10:17, Jn 10:18 </a:t>
            </a:r>
            <a:r>
              <a:rPr lang="fi-FI" sz="1600" b="1" dirty="0">
                <a:solidFill>
                  <a:srgbClr val="FFC000"/>
                </a:solidFill>
              </a:rPr>
              <a:t>[9]</a:t>
            </a:r>
            <a:r>
              <a:rPr lang="fi-FI" sz="1600" b="1" dirty="0">
                <a:solidFill>
                  <a:srgbClr val="F2F2F2"/>
                </a:solidFill>
              </a:rPr>
              <a:t> </a:t>
            </a:r>
            <a:r>
              <a:rPr lang="fi-FI" sz="1600" dirty="0">
                <a:solidFill>
                  <a:srgbClr val="F2F2F2"/>
                </a:solidFill>
              </a:rPr>
              <a:t>Jn 5:22; Mt 25:31, Mt 25:46</a:t>
            </a:r>
            <a:endParaRPr kumimoji="0" lang="es-VE" sz="16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300535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259976"/>
            <a:ext cx="8686800" cy="4921625"/>
          </a:xfrm>
        </p:spPr>
        <p:txBody>
          <a:bodyPr anchor="ctr">
            <a:normAutofit/>
          </a:bodyPr>
          <a:lstStyle/>
          <a:p>
            <a:pPr marL="0" indent="0">
              <a:buNone/>
            </a:pPr>
            <a:r>
              <a:rPr lang="es-VE" sz="3600" dirty="0"/>
              <a:t>Demandó una rendición y fidelidad que sólo Dios podía reclamar con derecho.</a:t>
            </a:r>
          </a:p>
          <a:p>
            <a:pPr marL="0" indent="0">
              <a:buNone/>
            </a:pPr>
            <a:endParaRPr lang="es-VE" sz="3600" dirty="0"/>
          </a:p>
          <a:p>
            <a:pPr marL="0" indent="0">
              <a:buNone/>
            </a:pPr>
            <a:r>
              <a:rPr lang="es-VE" sz="3600" dirty="0"/>
              <a:t>Insistió en la </a:t>
            </a:r>
            <a:r>
              <a:rPr lang="es-VE" sz="3600" b="1" dirty="0">
                <a:highlight>
                  <a:srgbClr val="008080"/>
                </a:highlight>
              </a:rPr>
              <a:t>rendición o sumisión absoluta de parte de sus seguidores</a:t>
            </a:r>
            <a:r>
              <a:rPr lang="es-VE" sz="3600" dirty="0"/>
              <a:t>. Debían estar preparados para romper los lazos más queridos, pues cualquiera que amaba aún padre o madre más que a El no era digno de El.</a:t>
            </a:r>
            <a:endParaRPr lang="es-VE" sz="4000" dirty="0">
              <a:solidFill>
                <a:srgbClr val="F2F2F2"/>
              </a:solidFill>
            </a:endParaRP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[Referencia</a:t>
            </a:r>
            <a:r>
              <a:rPr lang="es-VE" sz="1800" b="1" dirty="0">
                <a:solidFill>
                  <a:srgbClr val="FFC000"/>
                </a:solidFill>
              </a:rPr>
              <a:t>] </a:t>
            </a:r>
            <a:r>
              <a:rPr lang="es-VE" sz="1800" dirty="0"/>
              <a:t>Mt 10:37; Lc 14:25-33</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134633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394013"/>
          </a:xfrm>
        </p:spPr>
        <p:txBody>
          <a:bodyPr anchor="ctr">
            <a:normAutofit fontScale="90000"/>
          </a:bodyPr>
          <a:lstStyle/>
          <a:p>
            <a:r>
              <a:rPr lang="es-VE" sz="5400" b="1" dirty="0"/>
              <a:t>1. LA NATURALEZA DE CRISTO</a:t>
            </a:r>
            <a:br>
              <a:rPr lang="es-VE" sz="5400" b="1" dirty="0"/>
            </a:br>
            <a:r>
              <a:rPr lang="es-VE" sz="3600" b="1" dirty="0"/>
              <a:t>1.1. Hijo de Dios (Deidad)</a:t>
            </a:r>
            <a:br>
              <a:rPr lang="es-VE" sz="3600" b="1" dirty="0"/>
            </a:br>
            <a:r>
              <a:rPr lang="es-VE" sz="2700" b="1" dirty="0"/>
              <a:t>1.1.3. La autoridad de Cristo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37765"/>
            <a:ext cx="8686800" cy="3343836"/>
          </a:xfrm>
        </p:spPr>
        <p:txBody>
          <a:bodyPr anchor="ctr">
            <a:normAutofit/>
          </a:bodyPr>
          <a:lstStyle/>
          <a:p>
            <a:pPr marL="0" indent="0">
              <a:buNone/>
            </a:pPr>
            <a:r>
              <a:rPr lang="es-VE" sz="2400" dirty="0">
                <a:solidFill>
                  <a:srgbClr val="F2F2F2"/>
                </a:solidFill>
              </a:rPr>
              <a:t>En las enseñanzas de Cristo, uno nota ausencia completa de expresiones como estas: “Según opino”, “quizá”, “creo que”, “supongamos”. El Señor hablaba con la autoridad del mismo Dios todopoderoso.</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600" b="1" i="0" u="none" strike="noStrike" kern="1200" cap="none" spc="0" normalizeH="0" baseline="0" noProof="0" dirty="0">
                <a:ln>
                  <a:noFill/>
                </a:ln>
                <a:solidFill>
                  <a:srgbClr val="FFC000"/>
                </a:solidFill>
                <a:effectLst/>
                <a:uLnTx/>
                <a:uFillTx/>
                <a:latin typeface="Calibri" panose="020F0502020204030204"/>
                <a:ea typeface="+mn-ea"/>
                <a:cs typeface="+mn-cs"/>
              </a:rPr>
              <a:t>[Referencia</a:t>
            </a:r>
            <a:r>
              <a:rPr lang="es-VE" sz="1600" b="1" dirty="0">
                <a:solidFill>
                  <a:srgbClr val="FFC000"/>
                </a:solidFill>
              </a:rPr>
              <a:t>] </a:t>
            </a:r>
            <a:r>
              <a:rPr lang="es-VE" sz="1600" dirty="0"/>
              <a:t>Mt 7:29</a:t>
            </a:r>
            <a:endParaRPr kumimoji="0" lang="es-VE" sz="16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3676618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394013"/>
          </a:xfrm>
        </p:spPr>
        <p:txBody>
          <a:bodyPr anchor="ctr">
            <a:normAutofit fontScale="90000"/>
          </a:bodyPr>
          <a:lstStyle/>
          <a:p>
            <a:r>
              <a:rPr lang="es-VE" sz="5400" b="1" dirty="0"/>
              <a:t>1. LA NATURALEZA DE CRISTO</a:t>
            </a:r>
            <a:br>
              <a:rPr lang="es-VE" sz="5400" b="1" dirty="0"/>
            </a:br>
            <a:r>
              <a:rPr lang="es-VE" sz="3600" b="1" dirty="0"/>
              <a:t>1.1. Hijo de Dios (Deidad)</a:t>
            </a:r>
            <a:br>
              <a:rPr lang="es-VE" sz="3600" b="1" dirty="0"/>
            </a:br>
            <a:r>
              <a:rPr lang="es-VE" sz="2700" b="1" dirty="0"/>
              <a:t>1.1.4. La perfección de Cristo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37765"/>
            <a:ext cx="8686800" cy="3343836"/>
          </a:xfrm>
        </p:spPr>
        <p:txBody>
          <a:bodyPr anchor="ctr">
            <a:normAutofit/>
          </a:bodyPr>
          <a:lstStyle/>
          <a:p>
            <a:pPr marL="0" indent="0">
              <a:buNone/>
            </a:pPr>
            <a:r>
              <a:rPr lang="es-VE" dirty="0"/>
              <a:t>Ningún maestro que llama a los hombres al arrepentimiento y a la justicia puede evitar alguna referencia a su propio pecado e imperfección. En realidad, cuanto más santo es, tanto más lamentará y reconocerá sus propias limitaciones. Pero en las palabras y hechos de Jesús, hay una ausencia total de la conciencia o confesión del pecado.</a:t>
            </a:r>
          </a:p>
          <a:p>
            <a:pPr marL="0" indent="0">
              <a:buNone/>
            </a:pPr>
            <a:endParaRPr lang="es-VE" dirty="0"/>
          </a:p>
          <a:p>
            <a:pPr marL="0" indent="0">
              <a:buNone/>
            </a:pPr>
            <a:r>
              <a:rPr lang="es-VE" dirty="0"/>
              <a:t>Tenía el conocimiento más profundo respecto de los males del pecado, y sin embargo no cayó sobre su alma sombra o mancha alguna. Por el contrario, El, el más humilde de los hombres, lanza el siguiente reto: “¿Quién de vosotros me redarguye de pecado?”.</a:t>
            </a:r>
            <a:endParaRPr lang="es-VE" sz="2400" dirty="0">
              <a:solidFill>
                <a:srgbClr val="F2F2F2"/>
              </a:solidFill>
            </a:endParaRP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600" b="1" i="0" u="none" strike="noStrike" kern="1200" cap="none" spc="0" normalizeH="0" baseline="0" noProof="0" dirty="0">
                <a:ln>
                  <a:noFill/>
                </a:ln>
                <a:solidFill>
                  <a:srgbClr val="FFC000"/>
                </a:solidFill>
                <a:effectLst/>
                <a:uLnTx/>
                <a:uFillTx/>
                <a:latin typeface="Calibri" panose="020F0502020204030204"/>
                <a:ea typeface="+mn-ea"/>
                <a:cs typeface="+mn-cs"/>
              </a:rPr>
              <a:t>[Referencia</a:t>
            </a:r>
            <a:r>
              <a:rPr lang="es-VE" sz="1600" b="1" dirty="0">
                <a:solidFill>
                  <a:srgbClr val="FFC000"/>
                </a:solidFill>
              </a:rPr>
              <a:t>] </a:t>
            </a:r>
            <a:r>
              <a:rPr lang="es-VE" sz="1600" dirty="0"/>
              <a:t>Jn 8:46</a:t>
            </a:r>
            <a:endParaRPr kumimoji="0" lang="es-VE" sz="16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2570832788"/>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Tema d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5565</TotalTime>
  <Words>5104</Words>
  <Application>Microsoft Office PowerPoint</Application>
  <PresentationFormat>Presentación en pantalla (16:10)</PresentationFormat>
  <Paragraphs>176</Paragraphs>
  <Slides>42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42</vt:i4>
      </vt:variant>
    </vt:vector>
  </HeadingPairs>
  <TitlesOfParts>
    <vt:vector size="46" baseType="lpstr">
      <vt:lpstr>Arial</vt:lpstr>
      <vt:lpstr>Calibri</vt:lpstr>
      <vt:lpstr>Calibri Light</vt:lpstr>
      <vt:lpstr>Office Theme</vt:lpstr>
      <vt:lpstr>Capítulo 7: Jesucristo</vt:lpstr>
      <vt:lpstr>Introducción</vt:lpstr>
      <vt:lpstr>1. LA NATURALEZA DE CRISTO</vt:lpstr>
      <vt:lpstr>1. LA NATURALEZA DE CRISTO 1.1. Hijo de Dios (Deidad)</vt:lpstr>
      <vt:lpstr>1. LA NATURALEZA DE CRISTO 1.1. Hijo de Dios (Deidad) 1.1.1. La conciencia que Cristo tenía de sí mismo</vt:lpstr>
      <vt:lpstr>1. LA NATURALEZA DE CRISTO 1.1. Hijo de Dios (Deidad) 1.1.2. Las afirmaciones de Jesús </vt:lpstr>
      <vt:lpstr>Presentación de PowerPoint</vt:lpstr>
      <vt:lpstr>1. LA NATURALEZA DE CRISTO 1.1. Hijo de Dios (Deidad) 1.1.3. La autoridad de Cristo</vt:lpstr>
      <vt:lpstr>1. LA NATURALEZA DE CRISTO 1.1. Hijo de Dios (Deidad) 1.1.4. La perfección de Cristo</vt:lpstr>
      <vt:lpstr>1. LA NATURALEZA DE CRISTO 1.1. Hijo de Dios (Deidad) 1.1.5. El testimonio de los discípulos</vt:lpstr>
      <vt:lpstr>1. LA NATURALEZA DE CRISTO 1.2. La Palabra (preexistencia y actividad eternas)</vt:lpstr>
      <vt:lpstr>1. LA NATURALEZA DE CRISTO 1.3. Señor</vt:lpstr>
      <vt:lpstr>1. LA NATURALEZA DE CRISTO 1.4. El Hijo del hombre (humanidad) 1.4.1. ¿Quién?</vt:lpstr>
      <vt:lpstr>1. LA NATURALEZA DE CRISTO 1.4. El Hijo del hombre (humanidad) 1.4.2. ¿De qué manera?</vt:lpstr>
      <vt:lpstr>1. LA NATURALEZA DE CRISTO 1.4. El Hijo del hombre (humanidad) 1.4.3. ¿Por qué el Hijo de Dios se hizo Hijo del hombre?</vt:lpstr>
      <vt:lpstr>1. LA NATURALEZA DE CRISTO 1.4. El Hijo del hombre (humanidad) 1.4.3. ¿Por qué el Hijo de Dios se hizo Hijo del hombre?</vt:lpstr>
      <vt:lpstr>1. LA NATURALEZA DE CRISTO 1.5. El Cristo (título y misión oficiales) 1.5.1. La profecía</vt:lpstr>
      <vt:lpstr>2. LA PERSONA DE CRISTO</vt:lpstr>
      <vt:lpstr>2. LA PERSONA DE CRISTO 2.1. Tres perspectivas inadecuadas de la persona de Cristo 2.1.1 Apolinarismo</vt:lpstr>
      <vt:lpstr>2. LA PERSONA DE CRISTO 2.1. Tres perspectivas inadecuadas de la persona de Cristo 2.1.2 Nestorianismo</vt:lpstr>
      <vt:lpstr>2. LA PERSONA DE CRISTO 2.1. Tres perspectivas inadecuadas de la persona de Cristo 2.1.3 Monofisismo (Eutiquismo)</vt:lpstr>
      <vt:lpstr>2. LA PERSONA DE CRISTO 2.2. Punto de vista correcto de la persona de Cristo</vt:lpstr>
      <vt:lpstr>3. LA HUMANIDAD DE CRISTO</vt:lpstr>
      <vt:lpstr>3. LA HUMANIDAD DE CRISTO 3.1. El nacimiento virginal</vt:lpstr>
      <vt:lpstr>3. LA HUMANIDAD DE CRISTO 3.1. El nacimiento virginal 3.1.1. Importancia doctrinal del nacimiento virginal 3.1.1.1. Salvación por gracia</vt:lpstr>
      <vt:lpstr>3. LA HUMANIDAD DE CRISTO 3.1. El nacimiento virginal 3.1.1. Importancia doctrinal del nacimiento virginal 3.1.1.2. Dios hecho hombre</vt:lpstr>
      <vt:lpstr>3. LA HUMANIDAD DE CRISTO 3.1. El nacimiento virginal 3.1.1. Importancia doctrinal del nacimiento virginal 3.1.1.3. Jesús es humano, pero sin la herencia de pecado</vt:lpstr>
      <vt:lpstr>3. LA HUMANIDAD DE CRISTO 3.2. Debilidades y limitaciones humanas 3.2.1. Jesús tuvo un cuerpo humano</vt:lpstr>
      <vt:lpstr>3. LA HUMANIDAD DE CRISTO 3.2. Debilidades y limitaciones humanas 3.2.2. Jesús tuvo una mente humana</vt:lpstr>
      <vt:lpstr>3. LA HUMANIDAD DE CRISTO 3.2. Debilidades y limitaciones humanas 3.2.3. Jesús tuvo un alma humana y emociones humanas</vt:lpstr>
      <vt:lpstr>3. LA HUMANIDAD DE CRISTO 3.2. Debilidades y limitaciones humanas 3.2.4. Sin pecado</vt:lpstr>
      <vt:lpstr>4. LA OBRA DE CRISTO</vt:lpstr>
      <vt:lpstr>4. LA OBRA DE CRISTO Introducción</vt:lpstr>
      <vt:lpstr>4. LA OBRA DE CRISTO 3.1. La muerte de Cristo 3.1.1. Su importancia</vt:lpstr>
      <vt:lpstr>4. LA OBRA DE CRISTO 3.1. La muerte de Cristo 3.1.2. Su significado</vt:lpstr>
      <vt:lpstr>4. LA OBRA DE CRISTO 3.2. La resurrección de Cristo 3.2.1. El hecho o realidad de la resurrección</vt:lpstr>
      <vt:lpstr>4. LA OBRA DE CRISTO 3.2. La resurrección de Cristo 3.2.2. El significado de la resurrección</vt:lpstr>
      <vt:lpstr>4. LA OBRA DE CRISTO 3.3. La ascensión de Cristo</vt:lpstr>
      <vt:lpstr>4. LA OBRA DE CRISTO 3.3. La ascensión de Cristo 3.3.1. El Cristo celestial</vt:lpstr>
      <vt:lpstr>4. LA OBRA DE CRISTO 3.3. La ascensión de Cristo 3.3.3. El Cristo soberano</vt:lpstr>
      <vt:lpstr>4. LA OBRA DE CRISTO 3.3. La ascensión de Cristo 3.3.4. El Cristo que preparó el camino</vt:lpstr>
      <vt:lpstr>4. LA OBRA DE CRISTO 3.3. La ascensión de Cristo 3.3.5. El Cristo que intercede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2: DIOS</dc:title>
  <dc:creator>Luis Romero</dc:creator>
  <cp:lastModifiedBy>nukxy@fxz.me</cp:lastModifiedBy>
  <cp:revision>289</cp:revision>
  <dcterms:created xsi:type="dcterms:W3CDTF">2021-02-17T16:23:53Z</dcterms:created>
  <dcterms:modified xsi:type="dcterms:W3CDTF">2021-05-29T13:07:21Z</dcterms:modified>
</cp:coreProperties>
</file>