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92" r:id="rId3"/>
    <p:sldId id="328" r:id="rId4"/>
    <p:sldId id="330" r:id="rId5"/>
    <p:sldId id="329" r:id="rId6"/>
    <p:sldId id="331" r:id="rId7"/>
    <p:sldId id="332" r:id="rId8"/>
    <p:sldId id="333" r:id="rId9"/>
    <p:sldId id="334" r:id="rId10"/>
    <p:sldId id="335" r:id="rId11"/>
    <p:sldId id="336" r:id="rId12"/>
    <p:sldId id="337" r:id="rId13"/>
    <p:sldId id="261" r:id="rId14"/>
    <p:sldId id="339" r:id="rId15"/>
    <p:sldId id="338" r:id="rId16"/>
    <p:sldId id="340" r:id="rId17"/>
    <p:sldId id="341" r:id="rId18"/>
    <p:sldId id="342" r:id="rId19"/>
    <p:sldId id="343" r:id="rId20"/>
    <p:sldId id="344" r:id="rId21"/>
    <p:sldId id="352" r:id="rId22"/>
    <p:sldId id="346" r:id="rId23"/>
    <p:sldId id="345" r:id="rId24"/>
    <p:sldId id="348" r:id="rId25"/>
    <p:sldId id="347" r:id="rId26"/>
    <p:sldId id="349" r:id="rId27"/>
    <p:sldId id="350" r:id="rId28"/>
    <p:sldId id="351" r:id="rId29"/>
  </p:sldIdLst>
  <p:sldSz cx="9144000" cy="5715000" type="screen16x1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E15"/>
    <a:srgbClr val="3E0037"/>
    <a:srgbClr val="003E1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27F97BB-C833-4FB7-BDE5-3F7075034690}" styleName="Estilo temático 2 - Énfasis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Estilo temático 2 - Énfasis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5758FB7-9AC5-4552-8A53-C91805E547FA}" styleName="Estilo temático 1 - Énfasis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46F890A9-2807-4EBB-B81D-B2AA78EC7F39}" styleName="Estilo oscuro 2 - Énfasis 5/Énfasis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68D230F3-CF80-4859-8CE7-A43EE81993B5}" styleName="Estilo claro 1 - Acento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16D9F66E-5EB9-4882-86FB-DCBF35E3C3E4}" styleName="Estilo medio 4 - Énfasis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797" autoAdjust="0"/>
    <p:restoredTop sz="94660"/>
  </p:normalViewPr>
  <p:slideViewPr>
    <p:cSldViewPr snapToGrid="0">
      <p:cViewPr varScale="1">
        <p:scale>
          <a:sx n="107" d="100"/>
          <a:sy n="107" d="100"/>
        </p:scale>
        <p:origin x="468" y="102"/>
      </p:cViewPr>
      <p:guideLst>
        <p:guide orient="horz" pos="180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3"/>
            <a:ext cx="6858000" cy="1989667"/>
          </a:xfrm>
        </p:spPr>
        <p:txBody>
          <a:bodyPr anchor="b"/>
          <a:lstStyle>
            <a:lvl1pPr algn="ctr">
              <a:defRPr sz="45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891" indent="0" algn="ctr">
              <a:buNone/>
              <a:defRPr sz="1500"/>
            </a:lvl2pPr>
            <a:lvl3pPr marL="685783" indent="0" algn="ctr">
              <a:buNone/>
              <a:defRPr sz="1351"/>
            </a:lvl3pPr>
            <a:lvl4pPr marL="1028674" indent="0" algn="ctr">
              <a:buNone/>
              <a:defRPr sz="1200"/>
            </a:lvl4pPr>
            <a:lvl5pPr marL="1371566" indent="0" algn="ctr">
              <a:buNone/>
              <a:defRPr sz="1200"/>
            </a:lvl5pPr>
            <a:lvl6pPr marL="1714457" indent="0" algn="ctr">
              <a:buNone/>
              <a:defRPr sz="1200"/>
            </a:lvl6pPr>
            <a:lvl7pPr marL="2057349" indent="0" algn="ctr">
              <a:buNone/>
              <a:defRPr sz="1200"/>
            </a:lvl7pPr>
            <a:lvl8pPr marL="2400240" indent="0" algn="ctr">
              <a:buNone/>
              <a:defRPr sz="1200"/>
            </a:lvl8pPr>
            <a:lvl9pPr marL="2743131" indent="0" algn="ctr">
              <a:buNone/>
              <a:defRPr sz="12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50DEE611-8BEF-4990-B4F5-91A0FAC492E5}" type="datetimeFigureOut">
              <a:rPr lang="es-VE" smtClean="0"/>
              <a:t>15/6/2021</a:t>
            </a:fld>
            <a:endParaRPr lang="es-VE" dirty="0"/>
          </a:p>
        </p:txBody>
      </p:sp>
      <p:sp>
        <p:nvSpPr>
          <p:cNvPr id="5" name="Footer Placeholder 4"/>
          <p:cNvSpPr>
            <a:spLocks noGrp="1"/>
          </p:cNvSpPr>
          <p:nvPr>
            <p:ph type="ftr" sz="quarter" idx="11"/>
          </p:nvPr>
        </p:nvSpPr>
        <p:spPr/>
        <p:txBody>
          <a:bodyPr/>
          <a:lstStyle/>
          <a:p>
            <a:endParaRPr lang="es-VE" dirty="0"/>
          </a:p>
        </p:txBody>
      </p:sp>
      <p:sp>
        <p:nvSpPr>
          <p:cNvPr id="6" name="Slide Number Placeholder 5"/>
          <p:cNvSpPr>
            <a:spLocks noGrp="1"/>
          </p:cNvSpPr>
          <p:nvPr>
            <p:ph type="sldNum" sz="quarter" idx="12"/>
          </p:nvPr>
        </p:nvSpPr>
        <p:spPr/>
        <p:txBody>
          <a:bodyPr/>
          <a:lstStyle/>
          <a:p>
            <a:fld id="{C59C3D6C-8A4B-4894-9C44-65904329E8B4}" type="slidenum">
              <a:rPr lang="es-VE" smtClean="0"/>
              <a:t>‹Nº›</a:t>
            </a:fld>
            <a:endParaRPr lang="es-VE" dirty="0"/>
          </a:p>
        </p:txBody>
      </p:sp>
    </p:spTree>
    <p:extLst>
      <p:ext uri="{BB962C8B-B14F-4D97-AF65-F5344CB8AC3E}">
        <p14:creationId xmlns:p14="http://schemas.microsoft.com/office/powerpoint/2010/main" val="4157022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0DEE611-8BEF-4990-B4F5-91A0FAC492E5}" type="datetimeFigureOut">
              <a:rPr lang="es-VE" smtClean="0"/>
              <a:t>15/6/2021</a:t>
            </a:fld>
            <a:endParaRPr lang="es-VE" dirty="0"/>
          </a:p>
        </p:txBody>
      </p:sp>
      <p:sp>
        <p:nvSpPr>
          <p:cNvPr id="5" name="Footer Placeholder 4"/>
          <p:cNvSpPr>
            <a:spLocks noGrp="1"/>
          </p:cNvSpPr>
          <p:nvPr>
            <p:ph type="ftr" sz="quarter" idx="11"/>
          </p:nvPr>
        </p:nvSpPr>
        <p:spPr/>
        <p:txBody>
          <a:bodyPr/>
          <a:lstStyle/>
          <a:p>
            <a:endParaRPr lang="es-VE" dirty="0"/>
          </a:p>
        </p:txBody>
      </p:sp>
      <p:sp>
        <p:nvSpPr>
          <p:cNvPr id="6" name="Slide Number Placeholder 5"/>
          <p:cNvSpPr>
            <a:spLocks noGrp="1"/>
          </p:cNvSpPr>
          <p:nvPr>
            <p:ph type="sldNum" sz="quarter" idx="12"/>
          </p:nvPr>
        </p:nvSpPr>
        <p:spPr/>
        <p:txBody>
          <a:bodyPr/>
          <a:lstStyle/>
          <a:p>
            <a:fld id="{C59C3D6C-8A4B-4894-9C44-65904329E8B4}" type="slidenum">
              <a:rPr lang="es-VE" smtClean="0"/>
              <a:t>‹Nº›</a:t>
            </a:fld>
            <a:endParaRPr lang="es-VE" dirty="0"/>
          </a:p>
        </p:txBody>
      </p:sp>
    </p:spTree>
    <p:extLst>
      <p:ext uri="{BB962C8B-B14F-4D97-AF65-F5344CB8AC3E}">
        <p14:creationId xmlns:p14="http://schemas.microsoft.com/office/powerpoint/2010/main" val="32468630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04272"/>
            <a:ext cx="1971675" cy="484319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28651" y="304272"/>
            <a:ext cx="5800725" cy="484319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0DEE611-8BEF-4990-B4F5-91A0FAC492E5}" type="datetimeFigureOut">
              <a:rPr lang="es-VE" smtClean="0"/>
              <a:t>15/6/2021</a:t>
            </a:fld>
            <a:endParaRPr lang="es-VE" dirty="0"/>
          </a:p>
        </p:txBody>
      </p:sp>
      <p:sp>
        <p:nvSpPr>
          <p:cNvPr id="5" name="Footer Placeholder 4"/>
          <p:cNvSpPr>
            <a:spLocks noGrp="1"/>
          </p:cNvSpPr>
          <p:nvPr>
            <p:ph type="ftr" sz="quarter" idx="11"/>
          </p:nvPr>
        </p:nvSpPr>
        <p:spPr/>
        <p:txBody>
          <a:bodyPr/>
          <a:lstStyle/>
          <a:p>
            <a:endParaRPr lang="es-VE" dirty="0"/>
          </a:p>
        </p:txBody>
      </p:sp>
      <p:sp>
        <p:nvSpPr>
          <p:cNvPr id="6" name="Slide Number Placeholder 5"/>
          <p:cNvSpPr>
            <a:spLocks noGrp="1"/>
          </p:cNvSpPr>
          <p:nvPr>
            <p:ph type="sldNum" sz="quarter" idx="12"/>
          </p:nvPr>
        </p:nvSpPr>
        <p:spPr/>
        <p:txBody>
          <a:bodyPr/>
          <a:lstStyle/>
          <a:p>
            <a:fld id="{C59C3D6C-8A4B-4894-9C44-65904329E8B4}" type="slidenum">
              <a:rPr lang="es-VE" smtClean="0"/>
              <a:t>‹Nº›</a:t>
            </a:fld>
            <a:endParaRPr lang="es-VE" dirty="0"/>
          </a:p>
        </p:txBody>
      </p:sp>
    </p:spTree>
    <p:extLst>
      <p:ext uri="{BB962C8B-B14F-4D97-AF65-F5344CB8AC3E}">
        <p14:creationId xmlns:p14="http://schemas.microsoft.com/office/powerpoint/2010/main" val="1175004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0DEE611-8BEF-4990-B4F5-91A0FAC492E5}" type="datetimeFigureOut">
              <a:rPr lang="es-VE" smtClean="0"/>
              <a:t>15/6/2021</a:t>
            </a:fld>
            <a:endParaRPr lang="es-VE" dirty="0"/>
          </a:p>
        </p:txBody>
      </p:sp>
      <p:sp>
        <p:nvSpPr>
          <p:cNvPr id="5" name="Footer Placeholder 4"/>
          <p:cNvSpPr>
            <a:spLocks noGrp="1"/>
          </p:cNvSpPr>
          <p:nvPr>
            <p:ph type="ftr" sz="quarter" idx="11"/>
          </p:nvPr>
        </p:nvSpPr>
        <p:spPr/>
        <p:txBody>
          <a:bodyPr/>
          <a:lstStyle/>
          <a:p>
            <a:endParaRPr lang="es-VE" dirty="0"/>
          </a:p>
        </p:txBody>
      </p:sp>
      <p:sp>
        <p:nvSpPr>
          <p:cNvPr id="6" name="Slide Number Placeholder 5"/>
          <p:cNvSpPr>
            <a:spLocks noGrp="1"/>
          </p:cNvSpPr>
          <p:nvPr>
            <p:ph type="sldNum" sz="quarter" idx="12"/>
          </p:nvPr>
        </p:nvSpPr>
        <p:spPr/>
        <p:txBody>
          <a:bodyPr/>
          <a:lstStyle/>
          <a:p>
            <a:fld id="{C59C3D6C-8A4B-4894-9C44-65904329E8B4}" type="slidenum">
              <a:rPr lang="es-VE" smtClean="0"/>
              <a:t>‹Nº›</a:t>
            </a:fld>
            <a:endParaRPr lang="es-VE" dirty="0"/>
          </a:p>
        </p:txBody>
      </p:sp>
    </p:spTree>
    <p:extLst>
      <p:ext uri="{BB962C8B-B14F-4D97-AF65-F5344CB8AC3E}">
        <p14:creationId xmlns:p14="http://schemas.microsoft.com/office/powerpoint/2010/main" val="9327875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9" y="1424783"/>
            <a:ext cx="7886700" cy="2377281"/>
          </a:xfrm>
        </p:spPr>
        <p:txBody>
          <a:bodyPr anchor="b"/>
          <a:lstStyle>
            <a:lvl1pPr>
              <a:defRPr sz="45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23889" y="3824553"/>
            <a:ext cx="7886700" cy="1250156"/>
          </a:xfrm>
        </p:spPr>
        <p:txBody>
          <a:bodyPr/>
          <a:lstStyle>
            <a:lvl1pPr marL="0" indent="0">
              <a:buNone/>
              <a:defRPr sz="1800">
                <a:solidFill>
                  <a:schemeClr val="tx1">
                    <a:tint val="75000"/>
                  </a:schemeClr>
                </a:solidFill>
              </a:defRPr>
            </a:lvl1pPr>
            <a:lvl2pPr marL="342891" indent="0">
              <a:buNone/>
              <a:defRPr sz="1500">
                <a:solidFill>
                  <a:schemeClr val="tx1">
                    <a:tint val="75000"/>
                  </a:schemeClr>
                </a:solidFill>
              </a:defRPr>
            </a:lvl2pPr>
            <a:lvl3pPr marL="685783" indent="0">
              <a:buNone/>
              <a:defRPr sz="1351">
                <a:solidFill>
                  <a:schemeClr val="tx1">
                    <a:tint val="75000"/>
                  </a:schemeClr>
                </a:solidFill>
              </a:defRPr>
            </a:lvl3pPr>
            <a:lvl4pPr marL="1028674" indent="0">
              <a:buNone/>
              <a:defRPr sz="1200">
                <a:solidFill>
                  <a:schemeClr val="tx1">
                    <a:tint val="75000"/>
                  </a:schemeClr>
                </a:solidFill>
              </a:defRPr>
            </a:lvl4pPr>
            <a:lvl5pPr marL="1371566" indent="0">
              <a:buNone/>
              <a:defRPr sz="1200">
                <a:solidFill>
                  <a:schemeClr val="tx1">
                    <a:tint val="75000"/>
                  </a:schemeClr>
                </a:solidFill>
              </a:defRPr>
            </a:lvl5pPr>
            <a:lvl6pPr marL="1714457" indent="0">
              <a:buNone/>
              <a:defRPr sz="1200">
                <a:solidFill>
                  <a:schemeClr val="tx1">
                    <a:tint val="75000"/>
                  </a:schemeClr>
                </a:solidFill>
              </a:defRPr>
            </a:lvl6pPr>
            <a:lvl7pPr marL="2057349" indent="0">
              <a:buNone/>
              <a:defRPr sz="1200">
                <a:solidFill>
                  <a:schemeClr val="tx1">
                    <a:tint val="75000"/>
                  </a:schemeClr>
                </a:solidFill>
              </a:defRPr>
            </a:lvl7pPr>
            <a:lvl8pPr marL="2400240" indent="0">
              <a:buNone/>
              <a:defRPr sz="1200">
                <a:solidFill>
                  <a:schemeClr val="tx1">
                    <a:tint val="75000"/>
                  </a:schemeClr>
                </a:solidFill>
              </a:defRPr>
            </a:lvl8pPr>
            <a:lvl9pPr marL="2743131" indent="0">
              <a:buNone/>
              <a:defRPr sz="12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50DEE611-8BEF-4990-B4F5-91A0FAC492E5}" type="datetimeFigureOut">
              <a:rPr lang="es-VE" smtClean="0"/>
              <a:t>15/6/2021</a:t>
            </a:fld>
            <a:endParaRPr lang="es-VE" dirty="0"/>
          </a:p>
        </p:txBody>
      </p:sp>
      <p:sp>
        <p:nvSpPr>
          <p:cNvPr id="5" name="Footer Placeholder 4"/>
          <p:cNvSpPr>
            <a:spLocks noGrp="1"/>
          </p:cNvSpPr>
          <p:nvPr>
            <p:ph type="ftr" sz="quarter" idx="11"/>
          </p:nvPr>
        </p:nvSpPr>
        <p:spPr/>
        <p:txBody>
          <a:bodyPr/>
          <a:lstStyle/>
          <a:p>
            <a:endParaRPr lang="es-VE" dirty="0"/>
          </a:p>
        </p:txBody>
      </p:sp>
      <p:sp>
        <p:nvSpPr>
          <p:cNvPr id="6" name="Slide Number Placeholder 5"/>
          <p:cNvSpPr>
            <a:spLocks noGrp="1"/>
          </p:cNvSpPr>
          <p:nvPr>
            <p:ph type="sldNum" sz="quarter" idx="12"/>
          </p:nvPr>
        </p:nvSpPr>
        <p:spPr/>
        <p:txBody>
          <a:bodyPr/>
          <a:lstStyle/>
          <a:p>
            <a:fld id="{C59C3D6C-8A4B-4894-9C44-65904329E8B4}" type="slidenum">
              <a:rPr lang="es-VE" smtClean="0"/>
              <a:t>‹Nº›</a:t>
            </a:fld>
            <a:endParaRPr lang="es-VE" dirty="0"/>
          </a:p>
        </p:txBody>
      </p:sp>
    </p:spTree>
    <p:extLst>
      <p:ext uri="{BB962C8B-B14F-4D97-AF65-F5344CB8AC3E}">
        <p14:creationId xmlns:p14="http://schemas.microsoft.com/office/powerpoint/2010/main" val="1341747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28651" y="1521354"/>
            <a:ext cx="3886200" cy="362611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29151" y="1521354"/>
            <a:ext cx="3886200" cy="362611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50DEE611-8BEF-4990-B4F5-91A0FAC492E5}" type="datetimeFigureOut">
              <a:rPr lang="es-VE" smtClean="0"/>
              <a:t>15/6/2021</a:t>
            </a:fld>
            <a:endParaRPr lang="es-VE" dirty="0"/>
          </a:p>
        </p:txBody>
      </p:sp>
      <p:sp>
        <p:nvSpPr>
          <p:cNvPr id="6" name="Footer Placeholder 5"/>
          <p:cNvSpPr>
            <a:spLocks noGrp="1"/>
          </p:cNvSpPr>
          <p:nvPr>
            <p:ph type="ftr" sz="quarter" idx="11"/>
          </p:nvPr>
        </p:nvSpPr>
        <p:spPr/>
        <p:txBody>
          <a:bodyPr/>
          <a:lstStyle/>
          <a:p>
            <a:endParaRPr lang="es-VE" dirty="0"/>
          </a:p>
        </p:txBody>
      </p:sp>
      <p:sp>
        <p:nvSpPr>
          <p:cNvPr id="7" name="Slide Number Placeholder 6"/>
          <p:cNvSpPr>
            <a:spLocks noGrp="1"/>
          </p:cNvSpPr>
          <p:nvPr>
            <p:ph type="sldNum" sz="quarter" idx="12"/>
          </p:nvPr>
        </p:nvSpPr>
        <p:spPr/>
        <p:txBody>
          <a:bodyPr/>
          <a:lstStyle/>
          <a:p>
            <a:fld id="{C59C3D6C-8A4B-4894-9C44-65904329E8B4}" type="slidenum">
              <a:rPr lang="es-VE" smtClean="0"/>
              <a:t>‹Nº›</a:t>
            </a:fld>
            <a:endParaRPr lang="es-VE" dirty="0"/>
          </a:p>
        </p:txBody>
      </p:sp>
    </p:spTree>
    <p:extLst>
      <p:ext uri="{BB962C8B-B14F-4D97-AF65-F5344CB8AC3E}">
        <p14:creationId xmlns:p14="http://schemas.microsoft.com/office/powerpoint/2010/main" val="34514073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29842" y="304271"/>
            <a:ext cx="7886700" cy="1104636"/>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29842" y="1400970"/>
            <a:ext cx="3868340" cy="686593"/>
          </a:xfrm>
        </p:spPr>
        <p:txBody>
          <a:bodyPr anchor="b"/>
          <a:lstStyle>
            <a:lvl1pPr marL="0" indent="0">
              <a:buNone/>
              <a:defRPr sz="1800" b="1"/>
            </a:lvl1pPr>
            <a:lvl2pPr marL="342891" indent="0">
              <a:buNone/>
              <a:defRPr sz="1500" b="1"/>
            </a:lvl2pPr>
            <a:lvl3pPr marL="685783" indent="0">
              <a:buNone/>
              <a:defRPr sz="1351" b="1"/>
            </a:lvl3pPr>
            <a:lvl4pPr marL="1028674" indent="0">
              <a:buNone/>
              <a:defRPr sz="1200" b="1"/>
            </a:lvl4pPr>
            <a:lvl5pPr marL="1371566" indent="0">
              <a:buNone/>
              <a:defRPr sz="1200" b="1"/>
            </a:lvl5pPr>
            <a:lvl6pPr marL="1714457" indent="0">
              <a:buNone/>
              <a:defRPr sz="1200" b="1"/>
            </a:lvl6pPr>
            <a:lvl7pPr marL="2057349" indent="0">
              <a:buNone/>
              <a:defRPr sz="1200" b="1"/>
            </a:lvl7pPr>
            <a:lvl8pPr marL="2400240" indent="0">
              <a:buNone/>
              <a:defRPr sz="1200" b="1"/>
            </a:lvl8pPr>
            <a:lvl9pPr marL="2743131" indent="0">
              <a:buNone/>
              <a:defRPr sz="1200" b="1"/>
            </a:lvl9pPr>
          </a:lstStyle>
          <a:p>
            <a:pPr lvl="0"/>
            <a:r>
              <a:rPr lang="es-ES"/>
              <a:t>Haga clic para modificar los estilos de texto del patrón</a:t>
            </a:r>
          </a:p>
        </p:txBody>
      </p:sp>
      <p:sp>
        <p:nvSpPr>
          <p:cNvPr id="4" name="Content Placeholder 3"/>
          <p:cNvSpPr>
            <a:spLocks noGrp="1"/>
          </p:cNvSpPr>
          <p:nvPr>
            <p:ph sz="half" idx="2"/>
          </p:nvPr>
        </p:nvSpPr>
        <p:spPr>
          <a:xfrm>
            <a:off x="629842" y="2087563"/>
            <a:ext cx="3868340" cy="307049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29151" y="1400970"/>
            <a:ext cx="3887391" cy="686593"/>
          </a:xfrm>
        </p:spPr>
        <p:txBody>
          <a:bodyPr anchor="b"/>
          <a:lstStyle>
            <a:lvl1pPr marL="0" indent="0">
              <a:buNone/>
              <a:defRPr sz="1800" b="1"/>
            </a:lvl1pPr>
            <a:lvl2pPr marL="342891" indent="0">
              <a:buNone/>
              <a:defRPr sz="1500" b="1"/>
            </a:lvl2pPr>
            <a:lvl3pPr marL="685783" indent="0">
              <a:buNone/>
              <a:defRPr sz="1351" b="1"/>
            </a:lvl3pPr>
            <a:lvl4pPr marL="1028674" indent="0">
              <a:buNone/>
              <a:defRPr sz="1200" b="1"/>
            </a:lvl4pPr>
            <a:lvl5pPr marL="1371566" indent="0">
              <a:buNone/>
              <a:defRPr sz="1200" b="1"/>
            </a:lvl5pPr>
            <a:lvl6pPr marL="1714457" indent="0">
              <a:buNone/>
              <a:defRPr sz="1200" b="1"/>
            </a:lvl6pPr>
            <a:lvl7pPr marL="2057349" indent="0">
              <a:buNone/>
              <a:defRPr sz="1200" b="1"/>
            </a:lvl7pPr>
            <a:lvl8pPr marL="2400240" indent="0">
              <a:buNone/>
              <a:defRPr sz="1200" b="1"/>
            </a:lvl8pPr>
            <a:lvl9pPr marL="2743131" indent="0">
              <a:buNone/>
              <a:defRPr sz="1200" b="1"/>
            </a:lvl9pPr>
          </a:lstStyle>
          <a:p>
            <a:pPr lvl="0"/>
            <a:r>
              <a:rPr lang="es-ES"/>
              <a:t>Haga clic para modificar los estilos de texto del patrón</a:t>
            </a:r>
          </a:p>
        </p:txBody>
      </p:sp>
      <p:sp>
        <p:nvSpPr>
          <p:cNvPr id="6" name="Content Placeholder 5"/>
          <p:cNvSpPr>
            <a:spLocks noGrp="1"/>
          </p:cNvSpPr>
          <p:nvPr>
            <p:ph sz="quarter" idx="4"/>
          </p:nvPr>
        </p:nvSpPr>
        <p:spPr>
          <a:xfrm>
            <a:off x="4629151" y="2087563"/>
            <a:ext cx="3887391" cy="307049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50DEE611-8BEF-4990-B4F5-91A0FAC492E5}" type="datetimeFigureOut">
              <a:rPr lang="es-VE" smtClean="0"/>
              <a:t>15/6/2021</a:t>
            </a:fld>
            <a:endParaRPr lang="es-VE" dirty="0"/>
          </a:p>
        </p:txBody>
      </p:sp>
      <p:sp>
        <p:nvSpPr>
          <p:cNvPr id="8" name="Footer Placeholder 7"/>
          <p:cNvSpPr>
            <a:spLocks noGrp="1"/>
          </p:cNvSpPr>
          <p:nvPr>
            <p:ph type="ftr" sz="quarter" idx="11"/>
          </p:nvPr>
        </p:nvSpPr>
        <p:spPr/>
        <p:txBody>
          <a:bodyPr/>
          <a:lstStyle/>
          <a:p>
            <a:endParaRPr lang="es-VE" dirty="0"/>
          </a:p>
        </p:txBody>
      </p:sp>
      <p:sp>
        <p:nvSpPr>
          <p:cNvPr id="9" name="Slide Number Placeholder 8"/>
          <p:cNvSpPr>
            <a:spLocks noGrp="1"/>
          </p:cNvSpPr>
          <p:nvPr>
            <p:ph type="sldNum" sz="quarter" idx="12"/>
          </p:nvPr>
        </p:nvSpPr>
        <p:spPr/>
        <p:txBody>
          <a:bodyPr/>
          <a:lstStyle/>
          <a:p>
            <a:fld id="{C59C3D6C-8A4B-4894-9C44-65904329E8B4}" type="slidenum">
              <a:rPr lang="es-VE" smtClean="0"/>
              <a:t>‹Nº›</a:t>
            </a:fld>
            <a:endParaRPr lang="es-VE" dirty="0"/>
          </a:p>
        </p:txBody>
      </p:sp>
    </p:spTree>
    <p:extLst>
      <p:ext uri="{BB962C8B-B14F-4D97-AF65-F5344CB8AC3E}">
        <p14:creationId xmlns:p14="http://schemas.microsoft.com/office/powerpoint/2010/main" val="19338288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50DEE611-8BEF-4990-B4F5-91A0FAC492E5}" type="datetimeFigureOut">
              <a:rPr lang="es-VE" smtClean="0"/>
              <a:t>15/6/2021</a:t>
            </a:fld>
            <a:endParaRPr lang="es-VE" dirty="0"/>
          </a:p>
        </p:txBody>
      </p:sp>
      <p:sp>
        <p:nvSpPr>
          <p:cNvPr id="4" name="Footer Placeholder 3"/>
          <p:cNvSpPr>
            <a:spLocks noGrp="1"/>
          </p:cNvSpPr>
          <p:nvPr>
            <p:ph type="ftr" sz="quarter" idx="11"/>
          </p:nvPr>
        </p:nvSpPr>
        <p:spPr/>
        <p:txBody>
          <a:bodyPr/>
          <a:lstStyle/>
          <a:p>
            <a:endParaRPr lang="es-VE" dirty="0"/>
          </a:p>
        </p:txBody>
      </p:sp>
      <p:sp>
        <p:nvSpPr>
          <p:cNvPr id="5" name="Slide Number Placeholder 4"/>
          <p:cNvSpPr>
            <a:spLocks noGrp="1"/>
          </p:cNvSpPr>
          <p:nvPr>
            <p:ph type="sldNum" sz="quarter" idx="12"/>
          </p:nvPr>
        </p:nvSpPr>
        <p:spPr/>
        <p:txBody>
          <a:bodyPr/>
          <a:lstStyle/>
          <a:p>
            <a:fld id="{C59C3D6C-8A4B-4894-9C44-65904329E8B4}" type="slidenum">
              <a:rPr lang="es-VE" smtClean="0"/>
              <a:t>‹Nº›</a:t>
            </a:fld>
            <a:endParaRPr lang="es-VE" dirty="0"/>
          </a:p>
        </p:txBody>
      </p:sp>
    </p:spTree>
    <p:extLst>
      <p:ext uri="{BB962C8B-B14F-4D97-AF65-F5344CB8AC3E}">
        <p14:creationId xmlns:p14="http://schemas.microsoft.com/office/powerpoint/2010/main" val="5641598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DEE611-8BEF-4990-B4F5-91A0FAC492E5}" type="datetimeFigureOut">
              <a:rPr lang="es-VE" smtClean="0"/>
              <a:t>15/6/2021</a:t>
            </a:fld>
            <a:endParaRPr lang="es-VE" dirty="0"/>
          </a:p>
        </p:txBody>
      </p:sp>
      <p:sp>
        <p:nvSpPr>
          <p:cNvPr id="3" name="Footer Placeholder 2"/>
          <p:cNvSpPr>
            <a:spLocks noGrp="1"/>
          </p:cNvSpPr>
          <p:nvPr>
            <p:ph type="ftr" sz="quarter" idx="11"/>
          </p:nvPr>
        </p:nvSpPr>
        <p:spPr/>
        <p:txBody>
          <a:bodyPr/>
          <a:lstStyle/>
          <a:p>
            <a:endParaRPr lang="es-VE" dirty="0"/>
          </a:p>
        </p:txBody>
      </p:sp>
      <p:sp>
        <p:nvSpPr>
          <p:cNvPr id="4" name="Slide Number Placeholder 3"/>
          <p:cNvSpPr>
            <a:spLocks noGrp="1"/>
          </p:cNvSpPr>
          <p:nvPr>
            <p:ph type="sldNum" sz="quarter" idx="12"/>
          </p:nvPr>
        </p:nvSpPr>
        <p:spPr/>
        <p:txBody>
          <a:bodyPr/>
          <a:lstStyle/>
          <a:p>
            <a:fld id="{C59C3D6C-8A4B-4894-9C44-65904329E8B4}" type="slidenum">
              <a:rPr lang="es-VE" smtClean="0"/>
              <a:t>‹Nº›</a:t>
            </a:fld>
            <a:endParaRPr lang="es-VE" dirty="0"/>
          </a:p>
        </p:txBody>
      </p:sp>
    </p:spTree>
    <p:extLst>
      <p:ext uri="{BB962C8B-B14F-4D97-AF65-F5344CB8AC3E}">
        <p14:creationId xmlns:p14="http://schemas.microsoft.com/office/powerpoint/2010/main" val="1236686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9" cy="1333500"/>
          </a:xfrm>
        </p:spPr>
        <p:txBody>
          <a:bodyPr anchor="b"/>
          <a:lstStyle>
            <a:lvl1pPr>
              <a:defRPr sz="24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87391" y="822855"/>
            <a:ext cx="4629151"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29841" y="1714501"/>
            <a:ext cx="2949179" cy="3176323"/>
          </a:xfrm>
        </p:spPr>
        <p:txBody>
          <a:bodyPr/>
          <a:lstStyle>
            <a:lvl1pPr marL="0" indent="0">
              <a:buNone/>
              <a:defRPr sz="1200"/>
            </a:lvl1pPr>
            <a:lvl2pPr marL="342891" indent="0">
              <a:buNone/>
              <a:defRPr sz="1051"/>
            </a:lvl2pPr>
            <a:lvl3pPr marL="685783" indent="0">
              <a:buNone/>
              <a:defRPr sz="900"/>
            </a:lvl3pPr>
            <a:lvl4pPr marL="1028674" indent="0">
              <a:buNone/>
              <a:defRPr sz="751"/>
            </a:lvl4pPr>
            <a:lvl5pPr marL="1371566" indent="0">
              <a:buNone/>
              <a:defRPr sz="751"/>
            </a:lvl5pPr>
            <a:lvl6pPr marL="1714457" indent="0">
              <a:buNone/>
              <a:defRPr sz="751"/>
            </a:lvl6pPr>
            <a:lvl7pPr marL="2057349" indent="0">
              <a:buNone/>
              <a:defRPr sz="751"/>
            </a:lvl7pPr>
            <a:lvl8pPr marL="2400240" indent="0">
              <a:buNone/>
              <a:defRPr sz="751"/>
            </a:lvl8pPr>
            <a:lvl9pPr marL="2743131" indent="0">
              <a:buNone/>
              <a:defRPr sz="751"/>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50DEE611-8BEF-4990-B4F5-91A0FAC492E5}" type="datetimeFigureOut">
              <a:rPr lang="es-VE" smtClean="0"/>
              <a:t>15/6/2021</a:t>
            </a:fld>
            <a:endParaRPr lang="es-VE" dirty="0"/>
          </a:p>
        </p:txBody>
      </p:sp>
      <p:sp>
        <p:nvSpPr>
          <p:cNvPr id="6" name="Footer Placeholder 5"/>
          <p:cNvSpPr>
            <a:spLocks noGrp="1"/>
          </p:cNvSpPr>
          <p:nvPr>
            <p:ph type="ftr" sz="quarter" idx="11"/>
          </p:nvPr>
        </p:nvSpPr>
        <p:spPr/>
        <p:txBody>
          <a:bodyPr/>
          <a:lstStyle/>
          <a:p>
            <a:endParaRPr lang="es-VE" dirty="0"/>
          </a:p>
        </p:txBody>
      </p:sp>
      <p:sp>
        <p:nvSpPr>
          <p:cNvPr id="7" name="Slide Number Placeholder 6"/>
          <p:cNvSpPr>
            <a:spLocks noGrp="1"/>
          </p:cNvSpPr>
          <p:nvPr>
            <p:ph type="sldNum" sz="quarter" idx="12"/>
          </p:nvPr>
        </p:nvSpPr>
        <p:spPr/>
        <p:txBody>
          <a:bodyPr/>
          <a:lstStyle/>
          <a:p>
            <a:fld id="{C59C3D6C-8A4B-4894-9C44-65904329E8B4}" type="slidenum">
              <a:rPr lang="es-VE" smtClean="0"/>
              <a:t>‹Nº›</a:t>
            </a:fld>
            <a:endParaRPr lang="es-VE" dirty="0"/>
          </a:p>
        </p:txBody>
      </p:sp>
    </p:spTree>
    <p:extLst>
      <p:ext uri="{BB962C8B-B14F-4D97-AF65-F5344CB8AC3E}">
        <p14:creationId xmlns:p14="http://schemas.microsoft.com/office/powerpoint/2010/main" val="214519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9" cy="1333500"/>
          </a:xfrm>
        </p:spPr>
        <p:txBody>
          <a:bodyPr anchor="b"/>
          <a:lstStyle>
            <a:lvl1pPr>
              <a:defRPr sz="24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3887391" y="822855"/>
            <a:ext cx="4629151" cy="4061354"/>
          </a:xfrm>
        </p:spPr>
        <p:txBody>
          <a:bodyPr anchor="t"/>
          <a:lstStyle>
            <a:lvl1pPr marL="0" indent="0">
              <a:buNone/>
              <a:defRPr sz="2400"/>
            </a:lvl1pPr>
            <a:lvl2pPr marL="342891" indent="0">
              <a:buNone/>
              <a:defRPr sz="2100"/>
            </a:lvl2pPr>
            <a:lvl3pPr marL="685783" indent="0">
              <a:buNone/>
              <a:defRPr sz="1800"/>
            </a:lvl3pPr>
            <a:lvl4pPr marL="1028674" indent="0">
              <a:buNone/>
              <a:defRPr sz="1500"/>
            </a:lvl4pPr>
            <a:lvl5pPr marL="1371566" indent="0">
              <a:buNone/>
              <a:defRPr sz="1500"/>
            </a:lvl5pPr>
            <a:lvl6pPr marL="1714457" indent="0">
              <a:buNone/>
              <a:defRPr sz="1500"/>
            </a:lvl6pPr>
            <a:lvl7pPr marL="2057349" indent="0">
              <a:buNone/>
              <a:defRPr sz="1500"/>
            </a:lvl7pPr>
            <a:lvl8pPr marL="2400240" indent="0">
              <a:buNone/>
              <a:defRPr sz="1500"/>
            </a:lvl8pPr>
            <a:lvl9pPr marL="2743131" indent="0">
              <a:buNone/>
              <a:defRPr sz="1500"/>
            </a:lvl9pPr>
          </a:lstStyle>
          <a:p>
            <a:r>
              <a:rPr lang="es-ES" dirty="0"/>
              <a:t>Haga clic en el icono para agregar una imagen</a:t>
            </a:r>
            <a:endParaRPr lang="en-US" dirty="0"/>
          </a:p>
        </p:txBody>
      </p:sp>
      <p:sp>
        <p:nvSpPr>
          <p:cNvPr id="4" name="Text Placeholder 3"/>
          <p:cNvSpPr>
            <a:spLocks noGrp="1"/>
          </p:cNvSpPr>
          <p:nvPr>
            <p:ph type="body" sz="half" idx="2"/>
          </p:nvPr>
        </p:nvSpPr>
        <p:spPr>
          <a:xfrm>
            <a:off x="629841" y="1714501"/>
            <a:ext cx="2949179" cy="3176323"/>
          </a:xfrm>
        </p:spPr>
        <p:txBody>
          <a:bodyPr/>
          <a:lstStyle>
            <a:lvl1pPr marL="0" indent="0">
              <a:buNone/>
              <a:defRPr sz="1200"/>
            </a:lvl1pPr>
            <a:lvl2pPr marL="342891" indent="0">
              <a:buNone/>
              <a:defRPr sz="1051"/>
            </a:lvl2pPr>
            <a:lvl3pPr marL="685783" indent="0">
              <a:buNone/>
              <a:defRPr sz="900"/>
            </a:lvl3pPr>
            <a:lvl4pPr marL="1028674" indent="0">
              <a:buNone/>
              <a:defRPr sz="751"/>
            </a:lvl4pPr>
            <a:lvl5pPr marL="1371566" indent="0">
              <a:buNone/>
              <a:defRPr sz="751"/>
            </a:lvl5pPr>
            <a:lvl6pPr marL="1714457" indent="0">
              <a:buNone/>
              <a:defRPr sz="751"/>
            </a:lvl6pPr>
            <a:lvl7pPr marL="2057349" indent="0">
              <a:buNone/>
              <a:defRPr sz="751"/>
            </a:lvl7pPr>
            <a:lvl8pPr marL="2400240" indent="0">
              <a:buNone/>
              <a:defRPr sz="751"/>
            </a:lvl8pPr>
            <a:lvl9pPr marL="2743131" indent="0">
              <a:buNone/>
              <a:defRPr sz="751"/>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50DEE611-8BEF-4990-B4F5-91A0FAC492E5}" type="datetimeFigureOut">
              <a:rPr lang="es-VE" smtClean="0"/>
              <a:t>15/6/2021</a:t>
            </a:fld>
            <a:endParaRPr lang="es-VE" dirty="0"/>
          </a:p>
        </p:txBody>
      </p:sp>
      <p:sp>
        <p:nvSpPr>
          <p:cNvPr id="6" name="Footer Placeholder 5"/>
          <p:cNvSpPr>
            <a:spLocks noGrp="1"/>
          </p:cNvSpPr>
          <p:nvPr>
            <p:ph type="ftr" sz="quarter" idx="11"/>
          </p:nvPr>
        </p:nvSpPr>
        <p:spPr/>
        <p:txBody>
          <a:bodyPr/>
          <a:lstStyle/>
          <a:p>
            <a:endParaRPr lang="es-VE" dirty="0"/>
          </a:p>
        </p:txBody>
      </p:sp>
      <p:sp>
        <p:nvSpPr>
          <p:cNvPr id="7" name="Slide Number Placeholder 6"/>
          <p:cNvSpPr>
            <a:spLocks noGrp="1"/>
          </p:cNvSpPr>
          <p:nvPr>
            <p:ph type="sldNum" sz="quarter" idx="12"/>
          </p:nvPr>
        </p:nvSpPr>
        <p:spPr/>
        <p:txBody>
          <a:bodyPr/>
          <a:lstStyle/>
          <a:p>
            <a:fld id="{C59C3D6C-8A4B-4894-9C44-65904329E8B4}" type="slidenum">
              <a:rPr lang="es-VE" smtClean="0"/>
              <a:t>‹Nº›</a:t>
            </a:fld>
            <a:endParaRPr lang="es-VE" dirty="0"/>
          </a:p>
        </p:txBody>
      </p:sp>
    </p:spTree>
    <p:extLst>
      <p:ext uri="{BB962C8B-B14F-4D97-AF65-F5344CB8AC3E}">
        <p14:creationId xmlns:p14="http://schemas.microsoft.com/office/powerpoint/2010/main" val="25891742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1" y="304271"/>
            <a:ext cx="7886700" cy="1104636"/>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28651" y="1521354"/>
            <a:ext cx="7886700" cy="3626115"/>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28651" y="5296960"/>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50DEE611-8BEF-4990-B4F5-91A0FAC492E5}" type="datetimeFigureOut">
              <a:rPr lang="es-VE" smtClean="0"/>
              <a:t>15/6/2021</a:t>
            </a:fld>
            <a:endParaRPr lang="es-VE" dirty="0"/>
          </a:p>
        </p:txBody>
      </p:sp>
      <p:sp>
        <p:nvSpPr>
          <p:cNvPr id="5" name="Footer Placeholder 4"/>
          <p:cNvSpPr>
            <a:spLocks noGrp="1"/>
          </p:cNvSpPr>
          <p:nvPr>
            <p:ph type="ftr" sz="quarter" idx="3"/>
          </p:nvPr>
        </p:nvSpPr>
        <p:spPr>
          <a:xfrm>
            <a:off x="3028951" y="5296960"/>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s-VE" dirty="0"/>
          </a:p>
        </p:txBody>
      </p:sp>
      <p:sp>
        <p:nvSpPr>
          <p:cNvPr id="6" name="Slide Number Placeholder 5"/>
          <p:cNvSpPr>
            <a:spLocks noGrp="1"/>
          </p:cNvSpPr>
          <p:nvPr>
            <p:ph type="sldNum" sz="quarter" idx="4"/>
          </p:nvPr>
        </p:nvSpPr>
        <p:spPr>
          <a:xfrm>
            <a:off x="6457951" y="5296960"/>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C59C3D6C-8A4B-4894-9C44-65904329E8B4}" type="slidenum">
              <a:rPr lang="es-VE" smtClean="0"/>
              <a:t>‹Nº›</a:t>
            </a:fld>
            <a:endParaRPr lang="es-VE" dirty="0"/>
          </a:p>
        </p:txBody>
      </p:sp>
    </p:spTree>
    <p:extLst>
      <p:ext uri="{BB962C8B-B14F-4D97-AF65-F5344CB8AC3E}">
        <p14:creationId xmlns:p14="http://schemas.microsoft.com/office/powerpoint/2010/main" val="3947717685"/>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783"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46" indent="-171446" algn="l" defTabSz="685783" rtl="0" eaLnBrk="1" latinLnBrk="0" hangingPunct="1">
        <a:lnSpc>
          <a:spcPct val="90000"/>
        </a:lnSpc>
        <a:spcBef>
          <a:spcPts val="751"/>
        </a:spcBef>
        <a:buFont typeface="Arial" panose="020B0604020202020204" pitchFamily="34" charset="0"/>
        <a:buChar char="•"/>
        <a:defRPr sz="2100" kern="1200">
          <a:solidFill>
            <a:schemeClr val="tx1"/>
          </a:solidFill>
          <a:latin typeface="+mn-lt"/>
          <a:ea typeface="+mn-ea"/>
          <a:cs typeface="+mn-cs"/>
        </a:defRPr>
      </a:lvl1pPr>
      <a:lvl2pPr marL="514338"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9"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1"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p:bodyStyle>
    <p:otherStyle>
      <a:defPPr>
        <a:defRPr lang="en-US"/>
      </a:defPPr>
      <a:lvl1pPr marL="0" algn="l" defTabSz="685783" rtl="0" eaLnBrk="1" latinLnBrk="0" hangingPunct="1">
        <a:defRPr sz="1351" kern="1200">
          <a:solidFill>
            <a:schemeClr val="tx1"/>
          </a:solidFill>
          <a:latin typeface="+mn-lt"/>
          <a:ea typeface="+mn-ea"/>
          <a:cs typeface="+mn-cs"/>
        </a:defRPr>
      </a:lvl1pPr>
      <a:lvl2pPr marL="342891" algn="l" defTabSz="685783" rtl="0" eaLnBrk="1" latinLnBrk="0" hangingPunct="1">
        <a:defRPr sz="1351" kern="1200">
          <a:solidFill>
            <a:schemeClr val="tx1"/>
          </a:solidFill>
          <a:latin typeface="+mn-lt"/>
          <a:ea typeface="+mn-ea"/>
          <a:cs typeface="+mn-cs"/>
        </a:defRPr>
      </a:lvl2pPr>
      <a:lvl3pPr marL="685783" algn="l" defTabSz="685783" rtl="0" eaLnBrk="1" latinLnBrk="0" hangingPunct="1">
        <a:defRPr sz="1351" kern="1200">
          <a:solidFill>
            <a:schemeClr val="tx1"/>
          </a:solidFill>
          <a:latin typeface="+mn-lt"/>
          <a:ea typeface="+mn-ea"/>
          <a:cs typeface="+mn-cs"/>
        </a:defRPr>
      </a:lvl3pPr>
      <a:lvl4pPr marL="1028674" algn="l" defTabSz="685783" rtl="0" eaLnBrk="1" latinLnBrk="0" hangingPunct="1">
        <a:defRPr sz="1351" kern="1200">
          <a:solidFill>
            <a:schemeClr val="tx1"/>
          </a:solidFill>
          <a:latin typeface="+mn-lt"/>
          <a:ea typeface="+mn-ea"/>
          <a:cs typeface="+mn-cs"/>
        </a:defRPr>
      </a:lvl4pPr>
      <a:lvl5pPr marL="1371566" algn="l" defTabSz="685783" rtl="0" eaLnBrk="1" latinLnBrk="0" hangingPunct="1">
        <a:defRPr sz="1351" kern="1200">
          <a:solidFill>
            <a:schemeClr val="tx1"/>
          </a:solidFill>
          <a:latin typeface="+mn-lt"/>
          <a:ea typeface="+mn-ea"/>
          <a:cs typeface="+mn-cs"/>
        </a:defRPr>
      </a:lvl5pPr>
      <a:lvl6pPr marL="1714457" algn="l" defTabSz="685783" rtl="0" eaLnBrk="1" latinLnBrk="0" hangingPunct="1">
        <a:defRPr sz="1351" kern="1200">
          <a:solidFill>
            <a:schemeClr val="tx1"/>
          </a:solidFill>
          <a:latin typeface="+mn-lt"/>
          <a:ea typeface="+mn-ea"/>
          <a:cs typeface="+mn-cs"/>
        </a:defRPr>
      </a:lvl6pPr>
      <a:lvl7pPr marL="2057349" algn="l" defTabSz="685783" rtl="0" eaLnBrk="1" latinLnBrk="0" hangingPunct="1">
        <a:defRPr sz="1351" kern="1200">
          <a:solidFill>
            <a:schemeClr val="tx1"/>
          </a:solidFill>
          <a:latin typeface="+mn-lt"/>
          <a:ea typeface="+mn-ea"/>
          <a:cs typeface="+mn-cs"/>
        </a:defRPr>
      </a:lvl7pPr>
      <a:lvl8pPr marL="2400240" algn="l" defTabSz="685783" rtl="0" eaLnBrk="1" latinLnBrk="0" hangingPunct="1">
        <a:defRPr sz="1351" kern="1200">
          <a:solidFill>
            <a:schemeClr val="tx1"/>
          </a:solidFill>
          <a:latin typeface="+mn-lt"/>
          <a:ea typeface="+mn-ea"/>
          <a:cs typeface="+mn-cs"/>
        </a:defRPr>
      </a:lvl8pPr>
      <a:lvl9pPr marL="2743131" algn="l" defTabSz="685783" rtl="0" eaLnBrk="1" latinLnBrk="0" hangingPunct="1">
        <a:defRPr sz="135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39663B-C752-4318-8673-4C9548A38A4C}"/>
              </a:ext>
            </a:extLst>
          </p:cNvPr>
          <p:cNvSpPr>
            <a:spLocks noGrp="1"/>
          </p:cNvSpPr>
          <p:nvPr>
            <p:ph type="ctrTitle"/>
          </p:nvPr>
        </p:nvSpPr>
        <p:spPr>
          <a:xfrm>
            <a:off x="313766" y="408215"/>
            <a:ext cx="8516471" cy="3408412"/>
          </a:xfrm>
        </p:spPr>
        <p:txBody>
          <a:bodyPr anchor="ctr">
            <a:noAutofit/>
          </a:bodyPr>
          <a:lstStyle/>
          <a:p>
            <a:r>
              <a:rPr lang="es-VE" sz="7200" b="1" dirty="0"/>
              <a:t>Capítulo 8: Iglesia</a:t>
            </a:r>
          </a:p>
        </p:txBody>
      </p:sp>
      <p:sp>
        <p:nvSpPr>
          <p:cNvPr id="3" name="Subtítulo 2">
            <a:extLst>
              <a:ext uri="{FF2B5EF4-FFF2-40B4-BE49-F238E27FC236}">
                <a16:creationId xmlns:a16="http://schemas.microsoft.com/office/drawing/2014/main" id="{6BE10DA7-E367-43D5-8023-1B2A5A6A75D9}"/>
              </a:ext>
            </a:extLst>
          </p:cNvPr>
          <p:cNvSpPr>
            <a:spLocks noGrp="1"/>
          </p:cNvSpPr>
          <p:nvPr>
            <p:ph type="subTitle" idx="1"/>
          </p:nvPr>
        </p:nvSpPr>
        <p:spPr>
          <a:xfrm>
            <a:off x="1143000" y="3816627"/>
            <a:ext cx="6858000" cy="1360492"/>
          </a:xfrm>
        </p:spPr>
        <p:txBody>
          <a:bodyPr anchor="ctr">
            <a:normAutofit/>
          </a:bodyPr>
          <a:lstStyle/>
          <a:p>
            <a:r>
              <a:rPr lang="es-VE" sz="4000" dirty="0"/>
              <a:t>Teología bíblica y sistemática</a:t>
            </a:r>
          </a:p>
          <a:p>
            <a:r>
              <a:rPr lang="es-VE" sz="4000" dirty="0"/>
              <a:t>Ministerio YHWH</a:t>
            </a:r>
          </a:p>
        </p:txBody>
      </p:sp>
    </p:spTree>
    <p:extLst>
      <p:ext uri="{BB962C8B-B14F-4D97-AF65-F5344CB8AC3E}">
        <p14:creationId xmlns:p14="http://schemas.microsoft.com/office/powerpoint/2010/main" val="29448251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228600" y="309281"/>
            <a:ext cx="8686800" cy="1295405"/>
          </a:xfrm>
        </p:spPr>
        <p:txBody>
          <a:bodyPr anchor="ctr">
            <a:normAutofit fontScale="90000"/>
          </a:bodyPr>
          <a:lstStyle/>
          <a:p>
            <a:r>
              <a:rPr lang="es-VE" sz="5400" b="1" dirty="0"/>
              <a:t>1. LA NATURALEZA DE LA IGLESIA</a:t>
            </a:r>
            <a:br>
              <a:rPr lang="es-VE" sz="5400" b="1" dirty="0"/>
            </a:br>
            <a:r>
              <a:rPr lang="es-VE" b="1" dirty="0"/>
              <a:t>1.3. Ilustraciones de la iglesia</a:t>
            </a:r>
            <a:br>
              <a:rPr lang="es-VE" b="1" dirty="0"/>
            </a:br>
            <a:r>
              <a:rPr lang="es-VE" sz="2700" b="1" dirty="0"/>
              <a:t>3.1. El cuerpo de Cristo</a:t>
            </a:r>
            <a:endParaRPr lang="es-VE" sz="6600" b="1" dirty="0"/>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228600" y="1604686"/>
            <a:ext cx="8686800" cy="3576915"/>
          </a:xfrm>
        </p:spPr>
        <p:txBody>
          <a:bodyPr anchor="ctr">
            <a:normAutofit fontScale="77500" lnSpcReduction="20000"/>
          </a:bodyPr>
          <a:lstStyle/>
          <a:p>
            <a:pPr marL="0" indent="0">
              <a:buNone/>
            </a:pPr>
            <a:r>
              <a:rPr lang="es-VE" sz="3600" dirty="0">
                <a:solidFill>
                  <a:srgbClr val="F2F2F2"/>
                </a:solidFill>
              </a:rPr>
              <a:t>El cuerpo humano es uno, y sin embargo, está hecho de millones de células vivas; de igual manera, el cuerpo de Cristo es uno, aunque está compuesto de millones de seres renacidos.</a:t>
            </a:r>
          </a:p>
          <a:p>
            <a:pPr marL="0" indent="0">
              <a:buNone/>
            </a:pPr>
            <a:endParaRPr lang="es-VE" sz="3600" dirty="0">
              <a:solidFill>
                <a:srgbClr val="F2F2F2"/>
              </a:solidFill>
            </a:endParaRPr>
          </a:p>
          <a:p>
            <a:pPr marL="0" indent="0">
              <a:buNone/>
            </a:pPr>
            <a:r>
              <a:rPr lang="es-VE" sz="3600" dirty="0">
                <a:solidFill>
                  <a:srgbClr val="F2F2F2"/>
                </a:solidFill>
              </a:rPr>
              <a:t>De la misma manera que el cuerpo humano es vigorizado por el alma, así también el cuerpo de Cristo es vigorizado por el Espíritu Santo. “Porque por un Espíritu somos todos bautizados en un cuerpo.”</a:t>
            </a:r>
          </a:p>
        </p:txBody>
      </p:sp>
      <p:sp>
        <p:nvSpPr>
          <p:cNvPr id="4" name="Marcador de contenido 2">
            <a:extLst>
              <a:ext uri="{FF2B5EF4-FFF2-40B4-BE49-F238E27FC236}">
                <a16:creationId xmlns:a16="http://schemas.microsoft.com/office/drawing/2014/main" id="{DA04B64E-B36C-4781-BA97-0684629DA5D3}"/>
              </a:ext>
            </a:extLst>
          </p:cNvPr>
          <p:cNvSpPr txBox="1">
            <a:spLocks/>
          </p:cNvSpPr>
          <p:nvPr/>
        </p:nvSpPr>
        <p:spPr>
          <a:xfrm>
            <a:off x="228600" y="5181601"/>
            <a:ext cx="8686800" cy="486210"/>
          </a:xfrm>
          <a:prstGeom prst="rect">
            <a:avLst/>
          </a:prstGeom>
        </p:spPr>
        <p:txBody>
          <a:bodyPr vert="horz" lIns="91440" tIns="45720" rIns="91440" bIns="45720" rtlCol="0" anchor="ctr">
            <a:normAutofit/>
          </a:bodyPr>
          <a:lstStyle>
            <a:lvl1pPr marL="171446" indent="-171446" algn="l" defTabSz="685783" rtl="0" eaLnBrk="1" latinLnBrk="0" hangingPunct="1">
              <a:lnSpc>
                <a:spcPct val="90000"/>
              </a:lnSpc>
              <a:spcBef>
                <a:spcPts val="751"/>
              </a:spcBef>
              <a:buFont typeface="Arial" panose="020B0604020202020204" pitchFamily="34" charset="0"/>
              <a:buChar char="•"/>
              <a:defRPr sz="2100" kern="1200">
                <a:solidFill>
                  <a:schemeClr val="tx1"/>
                </a:solidFill>
                <a:latin typeface="+mn-lt"/>
                <a:ea typeface="+mn-ea"/>
                <a:cs typeface="+mn-cs"/>
              </a:defRPr>
            </a:lvl1pPr>
            <a:lvl2pPr marL="514338"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9"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1"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a:lstStyle>
          <a:p>
            <a:pPr marL="0" lvl="0" indent="0" algn="r">
              <a:buNone/>
            </a:pPr>
            <a:r>
              <a:rPr lang="es-VE" sz="1800" b="1" dirty="0">
                <a:solidFill>
                  <a:srgbClr val="FFC000"/>
                </a:solidFill>
              </a:rPr>
              <a:t>[Referencia]</a:t>
            </a:r>
            <a:r>
              <a:rPr lang="es-VE" sz="1800" dirty="0">
                <a:solidFill>
                  <a:srgbClr val="F2F2F2"/>
                </a:solidFill>
              </a:rPr>
              <a:t> 1Co 12:12</a:t>
            </a:r>
            <a:endParaRPr kumimoji="0" lang="es-VE" sz="1800" i="0" strike="noStrike" kern="1200" cap="none" spc="0" normalizeH="0" baseline="0" noProof="0" dirty="0">
              <a:ln>
                <a:noFill/>
              </a:ln>
              <a:effectLst/>
              <a:uLnTx/>
              <a:uFillTx/>
              <a:latin typeface="Calibri" panose="020F0502020204030204"/>
            </a:endParaRPr>
          </a:p>
        </p:txBody>
      </p:sp>
    </p:spTree>
    <p:extLst>
      <p:ext uri="{BB962C8B-B14F-4D97-AF65-F5344CB8AC3E}">
        <p14:creationId xmlns:p14="http://schemas.microsoft.com/office/powerpoint/2010/main" val="39580282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228600" y="309281"/>
            <a:ext cx="8686800" cy="1295405"/>
          </a:xfrm>
        </p:spPr>
        <p:txBody>
          <a:bodyPr anchor="ctr">
            <a:normAutofit fontScale="90000"/>
          </a:bodyPr>
          <a:lstStyle/>
          <a:p>
            <a:r>
              <a:rPr lang="es-VE" sz="5400" b="1" dirty="0"/>
              <a:t>1. LA NATURALEZA DE LA IGLESIA</a:t>
            </a:r>
            <a:br>
              <a:rPr lang="es-VE" sz="5400" b="1" dirty="0"/>
            </a:br>
            <a:r>
              <a:rPr lang="es-VE" b="1" dirty="0"/>
              <a:t>1.3. Ilustraciones de la iglesia</a:t>
            </a:r>
            <a:br>
              <a:rPr lang="es-VE" b="1" dirty="0"/>
            </a:br>
            <a:r>
              <a:rPr lang="es-VE" sz="2700" b="1" dirty="0"/>
              <a:t>3.2. El templo de Dios</a:t>
            </a:r>
            <a:endParaRPr lang="es-VE" sz="6600" b="1" dirty="0"/>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228600" y="1604686"/>
            <a:ext cx="8686800" cy="3576915"/>
          </a:xfrm>
        </p:spPr>
        <p:txBody>
          <a:bodyPr anchor="ctr">
            <a:normAutofit fontScale="77500" lnSpcReduction="20000"/>
          </a:bodyPr>
          <a:lstStyle/>
          <a:p>
            <a:pPr marL="0" indent="0">
              <a:buNone/>
            </a:pPr>
            <a:r>
              <a:rPr lang="es-VE" sz="3600" dirty="0">
                <a:solidFill>
                  <a:srgbClr val="F2F2F2"/>
                </a:solidFill>
              </a:rPr>
              <a:t>Un templo es un lugar en el cual Dios, que habita en todas partes, se localiza a sí mismo en un lugar particular donde la gente lo puede encontrar siempre </a:t>
            </a:r>
            <a:r>
              <a:rPr lang="es-VE" sz="3600" b="1" dirty="0">
                <a:solidFill>
                  <a:srgbClr val="FFC000"/>
                </a:solidFill>
              </a:rPr>
              <a:t>[1]</a:t>
            </a:r>
            <a:r>
              <a:rPr lang="es-VE" sz="3600" dirty="0">
                <a:solidFill>
                  <a:srgbClr val="F2F2F2"/>
                </a:solidFill>
              </a:rPr>
              <a:t>.</a:t>
            </a:r>
          </a:p>
          <a:p>
            <a:pPr marL="0" indent="0">
              <a:buNone/>
            </a:pPr>
            <a:endParaRPr lang="es-VE" sz="3600" dirty="0">
              <a:solidFill>
                <a:srgbClr val="F2F2F2"/>
              </a:solidFill>
            </a:endParaRPr>
          </a:p>
          <a:p>
            <a:pPr marL="0" indent="0">
              <a:buNone/>
            </a:pPr>
            <a:r>
              <a:rPr lang="es-VE" sz="3600" dirty="0">
                <a:solidFill>
                  <a:srgbClr val="F2F2F2"/>
                </a:solidFill>
              </a:rPr>
              <a:t>De la misma manera que Dios habitó en el tabernáculo y en el templo, </a:t>
            </a:r>
            <a:r>
              <a:rPr lang="es-VE" sz="3600" b="1" dirty="0">
                <a:solidFill>
                  <a:srgbClr val="FFC000"/>
                </a:solidFill>
              </a:rPr>
              <a:t>[2]</a:t>
            </a:r>
            <a:r>
              <a:rPr lang="es-VE" sz="3600" dirty="0">
                <a:solidFill>
                  <a:srgbClr val="F2F2F2"/>
                </a:solidFill>
              </a:rPr>
              <a:t> así también El vive ahora, por su Espíritu, en la iglesia </a:t>
            </a:r>
            <a:r>
              <a:rPr lang="es-VE" sz="3600" b="1" dirty="0">
                <a:solidFill>
                  <a:srgbClr val="FFC000"/>
                </a:solidFill>
              </a:rPr>
              <a:t>[3]</a:t>
            </a:r>
            <a:r>
              <a:rPr lang="es-VE" sz="3600" dirty="0">
                <a:solidFill>
                  <a:srgbClr val="F2F2F2"/>
                </a:solidFill>
              </a:rPr>
              <a:t>. En este templo espiritual los creyentes, en calidad de sacerdotes, ofrecen sacrificios espirituales, sacrificios de oración, alabanza y buenas obras.</a:t>
            </a:r>
          </a:p>
        </p:txBody>
      </p:sp>
      <p:sp>
        <p:nvSpPr>
          <p:cNvPr id="4" name="Marcador de contenido 2">
            <a:extLst>
              <a:ext uri="{FF2B5EF4-FFF2-40B4-BE49-F238E27FC236}">
                <a16:creationId xmlns:a16="http://schemas.microsoft.com/office/drawing/2014/main" id="{DA04B64E-B36C-4781-BA97-0684629DA5D3}"/>
              </a:ext>
            </a:extLst>
          </p:cNvPr>
          <p:cNvSpPr txBox="1">
            <a:spLocks/>
          </p:cNvSpPr>
          <p:nvPr/>
        </p:nvSpPr>
        <p:spPr>
          <a:xfrm>
            <a:off x="228600" y="5181601"/>
            <a:ext cx="8686800" cy="486210"/>
          </a:xfrm>
          <a:prstGeom prst="rect">
            <a:avLst/>
          </a:prstGeom>
        </p:spPr>
        <p:txBody>
          <a:bodyPr vert="horz" lIns="91440" tIns="45720" rIns="91440" bIns="45720" rtlCol="0" anchor="ctr">
            <a:normAutofit/>
          </a:bodyPr>
          <a:lstStyle>
            <a:lvl1pPr marL="171446" indent="-171446" algn="l" defTabSz="685783" rtl="0" eaLnBrk="1" latinLnBrk="0" hangingPunct="1">
              <a:lnSpc>
                <a:spcPct val="90000"/>
              </a:lnSpc>
              <a:spcBef>
                <a:spcPts val="751"/>
              </a:spcBef>
              <a:buFont typeface="Arial" panose="020B0604020202020204" pitchFamily="34" charset="0"/>
              <a:buChar char="•"/>
              <a:defRPr sz="2100" kern="1200">
                <a:solidFill>
                  <a:schemeClr val="tx1"/>
                </a:solidFill>
                <a:latin typeface="+mn-lt"/>
                <a:ea typeface="+mn-ea"/>
                <a:cs typeface="+mn-cs"/>
              </a:defRPr>
            </a:lvl1pPr>
            <a:lvl2pPr marL="514338"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9"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1"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a:lstStyle>
          <a:p>
            <a:pPr marL="0" lvl="0" indent="0" algn="r">
              <a:buNone/>
            </a:pPr>
            <a:r>
              <a:rPr lang="es-VE" sz="1800" b="1" dirty="0">
                <a:solidFill>
                  <a:srgbClr val="FFC000"/>
                </a:solidFill>
              </a:rPr>
              <a:t>[1]</a:t>
            </a:r>
            <a:r>
              <a:rPr lang="es-VE" sz="1800" dirty="0">
                <a:solidFill>
                  <a:srgbClr val="F2F2F2"/>
                </a:solidFill>
              </a:rPr>
              <a:t> 1Pe 2:5, 1Pe 2:6 </a:t>
            </a:r>
            <a:r>
              <a:rPr lang="es-VE" sz="1800" b="1" dirty="0">
                <a:solidFill>
                  <a:srgbClr val="FFC000"/>
                </a:solidFill>
              </a:rPr>
              <a:t>[2] </a:t>
            </a:r>
            <a:r>
              <a:rPr lang="es-VE" sz="1800" dirty="0" err="1">
                <a:solidFill>
                  <a:srgbClr val="F2F2F2"/>
                </a:solidFill>
              </a:rPr>
              <a:t>Éxo</a:t>
            </a:r>
            <a:r>
              <a:rPr lang="es-VE" sz="1800" dirty="0">
                <a:solidFill>
                  <a:srgbClr val="F2F2F2"/>
                </a:solidFill>
              </a:rPr>
              <a:t> 25:8; 1Re 8:27 </a:t>
            </a:r>
            <a:r>
              <a:rPr lang="es-VE" sz="1800" b="1" dirty="0">
                <a:solidFill>
                  <a:srgbClr val="FFC000"/>
                </a:solidFill>
              </a:rPr>
              <a:t>[3] </a:t>
            </a:r>
            <a:r>
              <a:rPr lang="es-VE" sz="1800" dirty="0">
                <a:solidFill>
                  <a:srgbClr val="F2F2F2"/>
                </a:solidFill>
              </a:rPr>
              <a:t>Efe 2:21, Efe 2:22; 1Co 3:16, 1Co 3:17</a:t>
            </a:r>
            <a:endParaRPr kumimoji="0" lang="es-VE" sz="1800" i="0" strike="noStrike" kern="1200" cap="none" spc="0" normalizeH="0" baseline="0" noProof="0" dirty="0">
              <a:ln>
                <a:noFill/>
              </a:ln>
              <a:effectLst/>
              <a:uLnTx/>
              <a:uFillTx/>
              <a:latin typeface="Calibri" panose="020F0502020204030204"/>
            </a:endParaRPr>
          </a:p>
        </p:txBody>
      </p:sp>
    </p:spTree>
    <p:extLst>
      <p:ext uri="{BB962C8B-B14F-4D97-AF65-F5344CB8AC3E}">
        <p14:creationId xmlns:p14="http://schemas.microsoft.com/office/powerpoint/2010/main" val="30282554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228600" y="309281"/>
            <a:ext cx="8686800" cy="1295405"/>
          </a:xfrm>
        </p:spPr>
        <p:txBody>
          <a:bodyPr anchor="ctr">
            <a:normAutofit fontScale="90000"/>
          </a:bodyPr>
          <a:lstStyle/>
          <a:p>
            <a:r>
              <a:rPr lang="es-VE" sz="5400" b="1" dirty="0"/>
              <a:t>1. LA NATURALEZA DE LA IGLESIA</a:t>
            </a:r>
            <a:br>
              <a:rPr lang="es-VE" sz="5400" b="1" dirty="0"/>
            </a:br>
            <a:r>
              <a:rPr lang="es-VE" b="1" dirty="0"/>
              <a:t>1.3. Ilustraciones de la iglesia</a:t>
            </a:r>
            <a:br>
              <a:rPr lang="es-VE" b="1" dirty="0"/>
            </a:br>
            <a:r>
              <a:rPr lang="es-VE" sz="2700" b="1" dirty="0"/>
              <a:t>3.3. La esposa de Cristo</a:t>
            </a:r>
            <a:endParaRPr lang="es-VE" sz="6600" b="1" dirty="0"/>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228600" y="1604686"/>
            <a:ext cx="8686800" cy="3576915"/>
          </a:xfrm>
        </p:spPr>
        <p:txBody>
          <a:bodyPr anchor="ctr">
            <a:normAutofit/>
          </a:bodyPr>
          <a:lstStyle/>
          <a:p>
            <a:pPr marL="0" indent="0">
              <a:buNone/>
            </a:pPr>
            <a:r>
              <a:rPr lang="es-VE" sz="2400" dirty="0">
                <a:solidFill>
                  <a:srgbClr val="F2F2F2"/>
                </a:solidFill>
              </a:rPr>
              <a:t>Esta es una ilustración empleada tanto en el Antiguo Testamento como en el Nuevo, para representar la unión y comunión de Dios y su pueblo </a:t>
            </a:r>
            <a:r>
              <a:rPr lang="es-VE" sz="2400" b="1" dirty="0">
                <a:solidFill>
                  <a:srgbClr val="FFC000"/>
                </a:solidFill>
              </a:rPr>
              <a:t>[1]</a:t>
            </a:r>
            <a:r>
              <a:rPr lang="es-VE" sz="2400" dirty="0">
                <a:solidFill>
                  <a:srgbClr val="F2F2F2"/>
                </a:solidFill>
              </a:rPr>
              <a:t>.</a:t>
            </a:r>
          </a:p>
          <a:p>
            <a:pPr marL="0" indent="0">
              <a:buNone/>
            </a:pPr>
            <a:endParaRPr lang="es-VE" sz="2400" dirty="0">
              <a:solidFill>
                <a:srgbClr val="F2F2F2"/>
              </a:solidFill>
            </a:endParaRPr>
          </a:p>
          <a:p>
            <a:pPr marL="0" indent="0">
              <a:buNone/>
            </a:pPr>
            <a:r>
              <a:rPr lang="es-VE" sz="2400" dirty="0">
                <a:solidFill>
                  <a:srgbClr val="F2F2F2"/>
                </a:solidFill>
              </a:rPr>
              <a:t>Pero debe recordarse que se trata sólo de una ilustración, y no se debe ir demasiado lejos con la comparación. El propósito de un símbolo es iluminar un lado particular de la verdad, y no el de proporcionar fundamento para alguna doctrina.</a:t>
            </a:r>
          </a:p>
        </p:txBody>
      </p:sp>
      <p:sp>
        <p:nvSpPr>
          <p:cNvPr id="4" name="Marcador de contenido 2">
            <a:extLst>
              <a:ext uri="{FF2B5EF4-FFF2-40B4-BE49-F238E27FC236}">
                <a16:creationId xmlns:a16="http://schemas.microsoft.com/office/drawing/2014/main" id="{DA04B64E-B36C-4781-BA97-0684629DA5D3}"/>
              </a:ext>
            </a:extLst>
          </p:cNvPr>
          <p:cNvSpPr txBox="1">
            <a:spLocks/>
          </p:cNvSpPr>
          <p:nvPr/>
        </p:nvSpPr>
        <p:spPr>
          <a:xfrm>
            <a:off x="228600" y="5181601"/>
            <a:ext cx="8686800" cy="486210"/>
          </a:xfrm>
          <a:prstGeom prst="rect">
            <a:avLst/>
          </a:prstGeom>
        </p:spPr>
        <p:txBody>
          <a:bodyPr vert="horz" lIns="91440" tIns="45720" rIns="91440" bIns="45720" rtlCol="0" anchor="ctr">
            <a:normAutofit/>
          </a:bodyPr>
          <a:lstStyle>
            <a:lvl1pPr marL="171446" indent="-171446" algn="l" defTabSz="685783" rtl="0" eaLnBrk="1" latinLnBrk="0" hangingPunct="1">
              <a:lnSpc>
                <a:spcPct val="90000"/>
              </a:lnSpc>
              <a:spcBef>
                <a:spcPts val="751"/>
              </a:spcBef>
              <a:buFont typeface="Arial" panose="020B0604020202020204" pitchFamily="34" charset="0"/>
              <a:buChar char="•"/>
              <a:defRPr sz="2100" kern="1200">
                <a:solidFill>
                  <a:schemeClr val="tx1"/>
                </a:solidFill>
                <a:latin typeface="+mn-lt"/>
                <a:ea typeface="+mn-ea"/>
                <a:cs typeface="+mn-cs"/>
              </a:defRPr>
            </a:lvl1pPr>
            <a:lvl2pPr marL="514338"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9"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1"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a:lstStyle>
          <a:p>
            <a:pPr marL="0" lvl="0" indent="0" algn="r">
              <a:buNone/>
            </a:pPr>
            <a:r>
              <a:rPr lang="es-VE" sz="1800" b="1" dirty="0">
                <a:solidFill>
                  <a:srgbClr val="FFC000"/>
                </a:solidFill>
              </a:rPr>
              <a:t>[1]</a:t>
            </a:r>
            <a:r>
              <a:rPr lang="es-VE" sz="1800" dirty="0">
                <a:solidFill>
                  <a:srgbClr val="F2F2F2"/>
                </a:solidFill>
              </a:rPr>
              <a:t> 2Co 11:2; Efe 5:25-27; </a:t>
            </a:r>
            <a:r>
              <a:rPr lang="es-VE" sz="1800" dirty="0" err="1">
                <a:solidFill>
                  <a:srgbClr val="F2F2F2"/>
                </a:solidFill>
              </a:rPr>
              <a:t>Apo</a:t>
            </a:r>
            <a:r>
              <a:rPr lang="es-VE" sz="1800" dirty="0">
                <a:solidFill>
                  <a:srgbClr val="F2F2F2"/>
                </a:solidFill>
              </a:rPr>
              <a:t> 19:7; </a:t>
            </a:r>
            <a:r>
              <a:rPr lang="es-VE" sz="1800" dirty="0" err="1">
                <a:solidFill>
                  <a:srgbClr val="F2F2F2"/>
                </a:solidFill>
              </a:rPr>
              <a:t>Apo</a:t>
            </a:r>
            <a:r>
              <a:rPr lang="es-VE" sz="1800" dirty="0">
                <a:solidFill>
                  <a:srgbClr val="F2F2F2"/>
                </a:solidFill>
              </a:rPr>
              <a:t> 22:17; </a:t>
            </a:r>
            <a:r>
              <a:rPr lang="es-VE" sz="1800" dirty="0" err="1">
                <a:solidFill>
                  <a:srgbClr val="F2F2F2"/>
                </a:solidFill>
              </a:rPr>
              <a:t>Apo</a:t>
            </a:r>
            <a:r>
              <a:rPr lang="es-VE" sz="1800" dirty="0">
                <a:solidFill>
                  <a:srgbClr val="F2F2F2"/>
                </a:solidFill>
              </a:rPr>
              <a:t> 21:2</a:t>
            </a:r>
            <a:endParaRPr kumimoji="0" lang="es-VE" sz="1800" i="0" strike="noStrike" kern="1200" cap="none" spc="0" normalizeH="0" baseline="0" noProof="0" dirty="0">
              <a:ln>
                <a:noFill/>
              </a:ln>
              <a:effectLst/>
              <a:uLnTx/>
              <a:uFillTx/>
              <a:latin typeface="Calibri" panose="020F0502020204030204"/>
            </a:endParaRPr>
          </a:p>
        </p:txBody>
      </p:sp>
    </p:spTree>
    <p:extLst>
      <p:ext uri="{BB962C8B-B14F-4D97-AF65-F5344CB8AC3E}">
        <p14:creationId xmlns:p14="http://schemas.microsoft.com/office/powerpoint/2010/main" val="18823891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39663B-C752-4318-8673-4C9548A38A4C}"/>
              </a:ext>
            </a:extLst>
          </p:cNvPr>
          <p:cNvSpPr>
            <a:spLocks noGrp="1"/>
          </p:cNvSpPr>
          <p:nvPr>
            <p:ph type="ctrTitle"/>
          </p:nvPr>
        </p:nvSpPr>
        <p:spPr>
          <a:xfrm>
            <a:off x="313766" y="408214"/>
            <a:ext cx="8516471" cy="4947557"/>
          </a:xfrm>
        </p:spPr>
        <p:txBody>
          <a:bodyPr anchor="ctr">
            <a:noAutofit/>
          </a:bodyPr>
          <a:lstStyle/>
          <a:p>
            <a:r>
              <a:rPr lang="es-VE" sz="8000" b="1" dirty="0"/>
              <a:t>2. LOS PROPÓSITOS DE LA IGLESIA</a:t>
            </a:r>
            <a:endParaRPr lang="es-VE" sz="8000" b="1" dirty="0">
              <a:latin typeface="+mn-lt"/>
            </a:endParaRPr>
          </a:p>
        </p:txBody>
      </p:sp>
    </p:spTree>
    <p:extLst>
      <p:ext uri="{BB962C8B-B14F-4D97-AF65-F5344CB8AC3E}">
        <p14:creationId xmlns:p14="http://schemas.microsoft.com/office/powerpoint/2010/main" val="41144388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228600" y="309281"/>
            <a:ext cx="8686800" cy="1295405"/>
          </a:xfrm>
        </p:spPr>
        <p:txBody>
          <a:bodyPr anchor="ctr">
            <a:normAutofit fontScale="90000"/>
          </a:bodyPr>
          <a:lstStyle/>
          <a:p>
            <a:r>
              <a:rPr lang="es-VE" sz="5400" b="1" dirty="0"/>
              <a:t>2. LOS PROPÓSITOS DE LA IGLESIA</a:t>
            </a:r>
            <a:br>
              <a:rPr lang="es-VE" sz="5400" b="1" dirty="0"/>
            </a:br>
            <a:r>
              <a:rPr lang="es-VE" b="1" dirty="0"/>
              <a:t>Introducción</a:t>
            </a:r>
            <a:endParaRPr lang="es-VE" sz="6600" b="1" dirty="0"/>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228600" y="1604686"/>
            <a:ext cx="8686800" cy="3576915"/>
          </a:xfrm>
        </p:spPr>
        <p:txBody>
          <a:bodyPr anchor="ctr">
            <a:normAutofit/>
          </a:bodyPr>
          <a:lstStyle/>
          <a:p>
            <a:pPr marL="0" indent="0">
              <a:buNone/>
            </a:pPr>
            <a:r>
              <a:rPr lang="es-VE" sz="2800" dirty="0">
                <a:solidFill>
                  <a:srgbClr val="F2F2F2"/>
                </a:solidFill>
              </a:rPr>
              <a:t>Podemos entender los propósitos de la iglesia en términos de:</a:t>
            </a:r>
          </a:p>
          <a:p>
            <a:pPr marL="0" indent="0">
              <a:buNone/>
            </a:pPr>
            <a:endParaRPr lang="es-VE" sz="2800" dirty="0">
              <a:solidFill>
                <a:srgbClr val="F2F2F2"/>
              </a:solidFill>
            </a:endParaRPr>
          </a:p>
          <a:p>
            <a:pPr marL="457200" indent="-457200">
              <a:buFont typeface="+mj-lt"/>
              <a:buAutoNum type="arabicPeriod"/>
            </a:pPr>
            <a:r>
              <a:rPr lang="es-VE" sz="2800" dirty="0">
                <a:solidFill>
                  <a:srgbClr val="F2F2F2"/>
                </a:solidFill>
              </a:rPr>
              <a:t>Ministerio a Dios</a:t>
            </a:r>
          </a:p>
          <a:p>
            <a:pPr marL="457200" indent="-457200">
              <a:buFont typeface="+mj-lt"/>
              <a:buAutoNum type="arabicPeriod"/>
            </a:pPr>
            <a:r>
              <a:rPr lang="es-VE" sz="2800" dirty="0">
                <a:solidFill>
                  <a:srgbClr val="F2F2F2"/>
                </a:solidFill>
              </a:rPr>
              <a:t>Ministerio a los creyentes</a:t>
            </a:r>
          </a:p>
          <a:p>
            <a:pPr marL="457200" indent="-457200">
              <a:buFont typeface="+mj-lt"/>
              <a:buAutoNum type="arabicPeriod"/>
            </a:pPr>
            <a:r>
              <a:rPr lang="es-VE" sz="2800" dirty="0">
                <a:solidFill>
                  <a:srgbClr val="F2F2F2"/>
                </a:solidFill>
              </a:rPr>
              <a:t>Ministerio al mundo.</a:t>
            </a:r>
          </a:p>
        </p:txBody>
      </p:sp>
    </p:spTree>
    <p:extLst>
      <p:ext uri="{BB962C8B-B14F-4D97-AF65-F5344CB8AC3E}">
        <p14:creationId xmlns:p14="http://schemas.microsoft.com/office/powerpoint/2010/main" val="15116988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228600" y="309281"/>
            <a:ext cx="8686800" cy="1295405"/>
          </a:xfrm>
        </p:spPr>
        <p:txBody>
          <a:bodyPr anchor="ctr">
            <a:normAutofit fontScale="90000"/>
          </a:bodyPr>
          <a:lstStyle/>
          <a:p>
            <a:r>
              <a:rPr lang="es-VE" sz="5400" b="1" dirty="0"/>
              <a:t>2. LOS PROPÓSITOS DE LA IGLESIA</a:t>
            </a:r>
            <a:br>
              <a:rPr lang="es-VE" sz="5400" b="1" dirty="0"/>
            </a:br>
            <a:r>
              <a:rPr lang="en-US" b="1" dirty="0"/>
              <a:t>2.1. </a:t>
            </a:r>
            <a:r>
              <a:rPr lang="es-ES" b="1" dirty="0"/>
              <a:t>Ministerio a Dios</a:t>
            </a:r>
            <a:br>
              <a:rPr lang="es-ES" b="1" dirty="0"/>
            </a:br>
            <a:r>
              <a:rPr lang="es-ES" sz="2700" b="1" dirty="0"/>
              <a:t>2.1.1 Adoración</a:t>
            </a:r>
            <a:endParaRPr lang="es-VE" sz="6600" b="1" dirty="0"/>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228600" y="1604686"/>
            <a:ext cx="8686800" cy="3576915"/>
          </a:xfrm>
        </p:spPr>
        <p:txBody>
          <a:bodyPr anchor="ctr">
            <a:normAutofit fontScale="92500" lnSpcReduction="10000"/>
          </a:bodyPr>
          <a:lstStyle/>
          <a:p>
            <a:pPr marL="0" indent="0">
              <a:buNone/>
            </a:pPr>
            <a:r>
              <a:rPr lang="es-VE" sz="2400" dirty="0">
                <a:solidFill>
                  <a:srgbClr val="F2F2F2"/>
                </a:solidFill>
              </a:rPr>
              <a:t>En relación a Dios el propósito de la iglesia es adorarle. Pablo dice a la iglesia de Colosas: </a:t>
            </a:r>
            <a:r>
              <a:rPr lang="es-VE" sz="2400" i="1" dirty="0">
                <a:solidFill>
                  <a:srgbClr val="FFC000"/>
                </a:solidFill>
              </a:rPr>
              <a:t>«Canten salmos, himnos y canciones espirituales a Dios, con gratitud de corazón»</a:t>
            </a:r>
            <a:r>
              <a:rPr lang="es-VE" sz="2400" dirty="0">
                <a:solidFill>
                  <a:srgbClr val="F2F2F2"/>
                </a:solidFill>
              </a:rPr>
              <a:t> </a:t>
            </a:r>
            <a:r>
              <a:rPr lang="es-VE" sz="2400" b="1" dirty="0">
                <a:solidFill>
                  <a:srgbClr val="FFC000"/>
                </a:solidFill>
              </a:rPr>
              <a:t>[1]</a:t>
            </a:r>
            <a:r>
              <a:rPr lang="es-VE" sz="2400" dirty="0">
                <a:solidFill>
                  <a:srgbClr val="F2F2F2"/>
                </a:solidFill>
              </a:rPr>
              <a:t>. Dios nos ha destinado y señalado en Cristo para que </a:t>
            </a:r>
            <a:r>
              <a:rPr lang="es-VE" sz="2400" i="1" dirty="0">
                <a:solidFill>
                  <a:srgbClr val="FFC000"/>
                </a:solidFill>
              </a:rPr>
              <a:t>«seamos para alabanza de su gloria»</a:t>
            </a:r>
            <a:r>
              <a:rPr lang="es-VE" sz="2400" dirty="0">
                <a:solidFill>
                  <a:srgbClr val="F2F2F2"/>
                </a:solidFill>
              </a:rPr>
              <a:t> </a:t>
            </a:r>
            <a:r>
              <a:rPr lang="es-VE" sz="2400" b="1" dirty="0">
                <a:solidFill>
                  <a:srgbClr val="FFC000"/>
                </a:solidFill>
              </a:rPr>
              <a:t>[2]</a:t>
            </a:r>
            <a:r>
              <a:rPr lang="es-VE" sz="2400" dirty="0">
                <a:solidFill>
                  <a:srgbClr val="F2F2F2"/>
                </a:solidFill>
              </a:rPr>
              <a:t>.</a:t>
            </a:r>
          </a:p>
          <a:p>
            <a:pPr marL="0" indent="0">
              <a:buNone/>
            </a:pPr>
            <a:endParaRPr lang="es-VE" sz="2400" dirty="0">
              <a:solidFill>
                <a:srgbClr val="F2F2F2"/>
              </a:solidFill>
            </a:endParaRPr>
          </a:p>
          <a:p>
            <a:pPr marL="0" indent="0">
              <a:buNone/>
            </a:pPr>
            <a:r>
              <a:rPr lang="es-VE" sz="2400" dirty="0">
                <a:solidFill>
                  <a:srgbClr val="F2F2F2"/>
                </a:solidFill>
              </a:rPr>
              <a:t>La adoración en la iglesia no es meramente una preparación para algo más: es en sí misma cumplir el propósito principal de la iglesia con referencia a su Señor. Por eso Pablo puede seguir una exhortación de que debemos </a:t>
            </a:r>
            <a:r>
              <a:rPr lang="es-VE" sz="2400" i="1" dirty="0">
                <a:solidFill>
                  <a:srgbClr val="FFC000"/>
                </a:solidFill>
              </a:rPr>
              <a:t>«aprovecha[r] al máximo cada momento oportuno» </a:t>
            </a:r>
            <a:r>
              <a:rPr lang="es-VE" sz="2400" dirty="0">
                <a:solidFill>
                  <a:srgbClr val="F2F2F2"/>
                </a:solidFill>
              </a:rPr>
              <a:t>con un mandamiento de ser llenos del Espíritu y entonces decir: </a:t>
            </a:r>
            <a:r>
              <a:rPr lang="es-VE" sz="2400" dirty="0">
                <a:solidFill>
                  <a:srgbClr val="FFC000"/>
                </a:solidFill>
              </a:rPr>
              <a:t>«Canten y alaben al Señor con el corazón» </a:t>
            </a:r>
            <a:r>
              <a:rPr lang="es-VE" sz="2400" b="1" dirty="0">
                <a:solidFill>
                  <a:srgbClr val="FFC000"/>
                </a:solidFill>
              </a:rPr>
              <a:t>[3]</a:t>
            </a:r>
            <a:r>
              <a:rPr lang="es-VE" sz="2400" dirty="0">
                <a:solidFill>
                  <a:srgbClr val="F2F2F2"/>
                </a:solidFill>
              </a:rPr>
              <a:t>.</a:t>
            </a:r>
          </a:p>
        </p:txBody>
      </p:sp>
      <p:sp>
        <p:nvSpPr>
          <p:cNvPr id="4" name="Marcador de contenido 2">
            <a:extLst>
              <a:ext uri="{FF2B5EF4-FFF2-40B4-BE49-F238E27FC236}">
                <a16:creationId xmlns:a16="http://schemas.microsoft.com/office/drawing/2014/main" id="{DA04B64E-B36C-4781-BA97-0684629DA5D3}"/>
              </a:ext>
            </a:extLst>
          </p:cNvPr>
          <p:cNvSpPr txBox="1">
            <a:spLocks/>
          </p:cNvSpPr>
          <p:nvPr/>
        </p:nvSpPr>
        <p:spPr>
          <a:xfrm>
            <a:off x="228600" y="5181601"/>
            <a:ext cx="8686800" cy="486210"/>
          </a:xfrm>
          <a:prstGeom prst="rect">
            <a:avLst/>
          </a:prstGeom>
        </p:spPr>
        <p:txBody>
          <a:bodyPr vert="horz" lIns="91440" tIns="45720" rIns="91440" bIns="45720" rtlCol="0" anchor="ctr">
            <a:normAutofit/>
          </a:bodyPr>
          <a:lstStyle>
            <a:lvl1pPr marL="171446" indent="-171446" algn="l" defTabSz="685783" rtl="0" eaLnBrk="1" latinLnBrk="0" hangingPunct="1">
              <a:lnSpc>
                <a:spcPct val="90000"/>
              </a:lnSpc>
              <a:spcBef>
                <a:spcPts val="751"/>
              </a:spcBef>
              <a:buFont typeface="Arial" panose="020B0604020202020204" pitchFamily="34" charset="0"/>
              <a:buChar char="•"/>
              <a:defRPr sz="2100" kern="1200">
                <a:solidFill>
                  <a:schemeClr val="tx1"/>
                </a:solidFill>
                <a:latin typeface="+mn-lt"/>
                <a:ea typeface="+mn-ea"/>
                <a:cs typeface="+mn-cs"/>
              </a:defRPr>
            </a:lvl1pPr>
            <a:lvl2pPr marL="514338"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9"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1"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a:lstStyle>
          <a:p>
            <a:pPr marL="0" lvl="0" indent="0" algn="r">
              <a:buNone/>
            </a:pPr>
            <a:r>
              <a:rPr lang="es-VE" sz="1800" b="1" dirty="0">
                <a:solidFill>
                  <a:srgbClr val="FFC000"/>
                </a:solidFill>
              </a:rPr>
              <a:t>[1] </a:t>
            </a:r>
            <a:r>
              <a:rPr lang="es-VE" sz="1800" dirty="0">
                <a:solidFill>
                  <a:srgbClr val="F2F2F2"/>
                </a:solidFill>
              </a:rPr>
              <a:t>Col 3:16</a:t>
            </a:r>
            <a:r>
              <a:rPr lang="es-VE" sz="1800" b="1" dirty="0">
                <a:solidFill>
                  <a:srgbClr val="FFC000"/>
                </a:solidFill>
              </a:rPr>
              <a:t> [2] </a:t>
            </a:r>
            <a:r>
              <a:rPr lang="es-VE" sz="1800" dirty="0">
                <a:solidFill>
                  <a:srgbClr val="F2F2F2"/>
                </a:solidFill>
              </a:rPr>
              <a:t>Efe 1:12</a:t>
            </a:r>
            <a:r>
              <a:rPr lang="es-VE" sz="1800" b="1" dirty="0">
                <a:solidFill>
                  <a:srgbClr val="FFC000"/>
                </a:solidFill>
              </a:rPr>
              <a:t> [3] </a:t>
            </a:r>
            <a:r>
              <a:rPr lang="es-VE" sz="1800" dirty="0">
                <a:solidFill>
                  <a:srgbClr val="F2F2F2"/>
                </a:solidFill>
              </a:rPr>
              <a:t>Efe 5:16-19</a:t>
            </a:r>
            <a:r>
              <a:rPr lang="es-VE" sz="1800" b="1" dirty="0">
                <a:solidFill>
                  <a:srgbClr val="FFC000"/>
                </a:solidFill>
              </a:rPr>
              <a:t> </a:t>
            </a:r>
            <a:endParaRPr lang="es-VE" sz="1800" dirty="0"/>
          </a:p>
        </p:txBody>
      </p:sp>
    </p:spTree>
    <p:extLst>
      <p:ext uri="{BB962C8B-B14F-4D97-AF65-F5344CB8AC3E}">
        <p14:creationId xmlns:p14="http://schemas.microsoft.com/office/powerpoint/2010/main" val="20536294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228600" y="309281"/>
            <a:ext cx="8686800" cy="1295405"/>
          </a:xfrm>
        </p:spPr>
        <p:txBody>
          <a:bodyPr anchor="ctr">
            <a:normAutofit fontScale="90000"/>
          </a:bodyPr>
          <a:lstStyle/>
          <a:p>
            <a:r>
              <a:rPr lang="es-VE" sz="5400" b="1" dirty="0"/>
              <a:t>2. LOS PROPÓSITOS DE LA IGLESIA</a:t>
            </a:r>
            <a:br>
              <a:rPr lang="es-VE" sz="5400" b="1" dirty="0"/>
            </a:br>
            <a:r>
              <a:rPr lang="en-US" b="1" dirty="0"/>
              <a:t>2.2. </a:t>
            </a:r>
            <a:r>
              <a:rPr lang="es-ES" b="1" dirty="0"/>
              <a:t>Ministerio a los creyentes</a:t>
            </a:r>
            <a:br>
              <a:rPr lang="es-ES" b="1" dirty="0"/>
            </a:br>
            <a:r>
              <a:rPr lang="es-ES" sz="2700" b="1" dirty="0"/>
              <a:t>2.2.1 Nutrir</a:t>
            </a:r>
            <a:endParaRPr lang="es-VE" sz="6600" b="1" dirty="0"/>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228600" y="1604686"/>
            <a:ext cx="8686800" cy="3576915"/>
          </a:xfrm>
        </p:spPr>
        <p:txBody>
          <a:bodyPr anchor="ctr">
            <a:normAutofit fontScale="92500" lnSpcReduction="20000"/>
          </a:bodyPr>
          <a:lstStyle/>
          <a:p>
            <a:pPr marL="0" indent="0">
              <a:buNone/>
            </a:pPr>
            <a:r>
              <a:rPr lang="es-VE" sz="2400" dirty="0">
                <a:solidFill>
                  <a:srgbClr val="F2F2F2"/>
                </a:solidFill>
              </a:rPr>
              <a:t>Según la Biblia la iglesia tiene una obligación de nutrir a los que ya son creyentes y edificarlos a la madurez en la fe. Pablo dijo que su propia meta no era simplemente llevar a las personas a la fe inicial que salva sino </a:t>
            </a:r>
            <a:r>
              <a:rPr lang="es-VE" sz="2400" i="1" dirty="0">
                <a:solidFill>
                  <a:srgbClr val="FFC000"/>
                </a:solidFill>
              </a:rPr>
              <a:t>«presentar perfecto en Cristo Jesús a todo hombre»</a:t>
            </a:r>
            <a:r>
              <a:rPr lang="es-VE" sz="2400" dirty="0">
                <a:solidFill>
                  <a:srgbClr val="F2F2F2"/>
                </a:solidFill>
              </a:rPr>
              <a:t> </a:t>
            </a:r>
            <a:r>
              <a:rPr lang="es-VE" sz="2400" b="1" dirty="0">
                <a:solidFill>
                  <a:srgbClr val="FFC000"/>
                </a:solidFill>
              </a:rPr>
              <a:t>[1]</a:t>
            </a:r>
            <a:r>
              <a:rPr lang="es-VE" sz="2400" dirty="0">
                <a:solidFill>
                  <a:srgbClr val="F2F2F2"/>
                </a:solidFill>
              </a:rPr>
              <a:t>.</a:t>
            </a:r>
          </a:p>
          <a:p>
            <a:pPr marL="0" indent="0">
              <a:buNone/>
            </a:pPr>
            <a:endParaRPr lang="es-VE" sz="2400" dirty="0">
              <a:solidFill>
                <a:srgbClr val="F2F2F2"/>
              </a:solidFill>
            </a:endParaRPr>
          </a:p>
          <a:p>
            <a:pPr marL="0" indent="0">
              <a:buNone/>
            </a:pPr>
            <a:r>
              <a:rPr lang="es-VE" sz="2400" dirty="0">
                <a:solidFill>
                  <a:srgbClr val="F2F2F2"/>
                </a:solidFill>
              </a:rPr>
              <a:t>Le dijo a la iglesia de Éfeso que Dios dio a la iglesia personas dotadas </a:t>
            </a:r>
            <a:r>
              <a:rPr lang="es-VE" sz="2400" i="1" dirty="0">
                <a:solidFill>
                  <a:srgbClr val="FFC000"/>
                </a:solidFill>
              </a:rPr>
              <a:t>«a fin de capacitar al pueblo de Dios para la obra de servicio, para edificar el cuerpo de Cristo. De este modo, todos llegaremos a la unidad de la fe y del conocimiento del Hijo de Dios, a una humanidad perfecta que se conforme a la plena estatura de Cristo»</a:t>
            </a:r>
            <a:r>
              <a:rPr lang="es-VE" sz="2400" dirty="0">
                <a:solidFill>
                  <a:srgbClr val="F2F2F2"/>
                </a:solidFill>
              </a:rPr>
              <a:t> </a:t>
            </a:r>
            <a:r>
              <a:rPr lang="es-VE" sz="2400" b="1" dirty="0">
                <a:solidFill>
                  <a:srgbClr val="FFC000"/>
                </a:solidFill>
              </a:rPr>
              <a:t>[2]</a:t>
            </a:r>
            <a:r>
              <a:rPr lang="es-VE" sz="2400" dirty="0">
                <a:solidFill>
                  <a:srgbClr val="F2F2F2"/>
                </a:solidFill>
              </a:rPr>
              <a:t>. Es claramente contrario al patrón del Nuevo Testamento pensar que nuestra única meta con las personas es llevarlas a la fe inicial que salva. Nuestra meta como iglesia debe ser presentar a Dios a todo creyente </a:t>
            </a:r>
            <a:r>
              <a:rPr lang="es-VE" sz="2400" i="1" dirty="0">
                <a:solidFill>
                  <a:srgbClr val="FFC000"/>
                </a:solidFill>
              </a:rPr>
              <a:t>«perfecto en Cristo»</a:t>
            </a:r>
            <a:r>
              <a:rPr lang="es-VE" sz="2400" dirty="0">
                <a:solidFill>
                  <a:srgbClr val="F2F2F2"/>
                </a:solidFill>
              </a:rPr>
              <a:t> </a:t>
            </a:r>
            <a:r>
              <a:rPr lang="es-VE" sz="2400" b="1" dirty="0">
                <a:solidFill>
                  <a:srgbClr val="FFC000"/>
                </a:solidFill>
              </a:rPr>
              <a:t>[3]</a:t>
            </a:r>
            <a:r>
              <a:rPr lang="es-VE" sz="2400" dirty="0">
                <a:solidFill>
                  <a:srgbClr val="F2F2F2"/>
                </a:solidFill>
              </a:rPr>
              <a:t>.</a:t>
            </a:r>
          </a:p>
        </p:txBody>
      </p:sp>
      <p:sp>
        <p:nvSpPr>
          <p:cNvPr id="4" name="Marcador de contenido 2">
            <a:extLst>
              <a:ext uri="{FF2B5EF4-FFF2-40B4-BE49-F238E27FC236}">
                <a16:creationId xmlns:a16="http://schemas.microsoft.com/office/drawing/2014/main" id="{DA04B64E-B36C-4781-BA97-0684629DA5D3}"/>
              </a:ext>
            </a:extLst>
          </p:cNvPr>
          <p:cNvSpPr txBox="1">
            <a:spLocks/>
          </p:cNvSpPr>
          <p:nvPr/>
        </p:nvSpPr>
        <p:spPr>
          <a:xfrm>
            <a:off x="228600" y="5181601"/>
            <a:ext cx="8686800" cy="486210"/>
          </a:xfrm>
          <a:prstGeom prst="rect">
            <a:avLst/>
          </a:prstGeom>
        </p:spPr>
        <p:txBody>
          <a:bodyPr vert="horz" lIns="91440" tIns="45720" rIns="91440" bIns="45720" rtlCol="0" anchor="ctr">
            <a:normAutofit/>
          </a:bodyPr>
          <a:lstStyle>
            <a:lvl1pPr marL="171446" indent="-171446" algn="l" defTabSz="685783" rtl="0" eaLnBrk="1" latinLnBrk="0" hangingPunct="1">
              <a:lnSpc>
                <a:spcPct val="90000"/>
              </a:lnSpc>
              <a:spcBef>
                <a:spcPts val="751"/>
              </a:spcBef>
              <a:buFont typeface="Arial" panose="020B0604020202020204" pitchFamily="34" charset="0"/>
              <a:buChar char="•"/>
              <a:defRPr sz="2100" kern="1200">
                <a:solidFill>
                  <a:schemeClr val="tx1"/>
                </a:solidFill>
                <a:latin typeface="+mn-lt"/>
                <a:ea typeface="+mn-ea"/>
                <a:cs typeface="+mn-cs"/>
              </a:defRPr>
            </a:lvl1pPr>
            <a:lvl2pPr marL="514338"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9"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1"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a:lstStyle>
          <a:p>
            <a:pPr marL="0" lvl="0" indent="0" algn="r">
              <a:buNone/>
            </a:pPr>
            <a:r>
              <a:rPr lang="es-VE" sz="1800" b="1" dirty="0">
                <a:solidFill>
                  <a:srgbClr val="FFC000"/>
                </a:solidFill>
              </a:rPr>
              <a:t>[1] </a:t>
            </a:r>
            <a:r>
              <a:rPr lang="es-VE" sz="1800" dirty="0">
                <a:solidFill>
                  <a:srgbClr val="F2F2F2"/>
                </a:solidFill>
              </a:rPr>
              <a:t>Col 1:28</a:t>
            </a:r>
            <a:r>
              <a:rPr lang="es-VE" sz="1800" b="1" dirty="0">
                <a:solidFill>
                  <a:srgbClr val="FFC000"/>
                </a:solidFill>
              </a:rPr>
              <a:t> [2] </a:t>
            </a:r>
            <a:r>
              <a:rPr lang="es-VE" sz="1800" dirty="0">
                <a:solidFill>
                  <a:srgbClr val="F2F2F2"/>
                </a:solidFill>
              </a:rPr>
              <a:t>Efe 4:12-13</a:t>
            </a:r>
            <a:r>
              <a:rPr lang="es-VE" sz="1800" b="1" dirty="0">
                <a:solidFill>
                  <a:srgbClr val="FFC000"/>
                </a:solidFill>
              </a:rPr>
              <a:t> [3] </a:t>
            </a:r>
            <a:r>
              <a:rPr lang="es-VE" sz="1800" dirty="0">
                <a:solidFill>
                  <a:srgbClr val="F2F2F2"/>
                </a:solidFill>
              </a:rPr>
              <a:t>Col 1:28</a:t>
            </a:r>
            <a:endParaRPr lang="es-VE" sz="1800" dirty="0"/>
          </a:p>
        </p:txBody>
      </p:sp>
    </p:spTree>
    <p:extLst>
      <p:ext uri="{BB962C8B-B14F-4D97-AF65-F5344CB8AC3E}">
        <p14:creationId xmlns:p14="http://schemas.microsoft.com/office/powerpoint/2010/main" val="21865754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228600" y="309281"/>
            <a:ext cx="8686800" cy="1295405"/>
          </a:xfrm>
        </p:spPr>
        <p:txBody>
          <a:bodyPr anchor="ctr">
            <a:normAutofit fontScale="90000"/>
          </a:bodyPr>
          <a:lstStyle/>
          <a:p>
            <a:r>
              <a:rPr lang="es-VE" sz="5400" b="1" dirty="0"/>
              <a:t>2. LOS PROPÓSITOS DE LA IGLESIA</a:t>
            </a:r>
            <a:br>
              <a:rPr lang="es-VE" sz="5400" b="1" dirty="0"/>
            </a:br>
            <a:r>
              <a:rPr lang="en-US" b="1" dirty="0"/>
              <a:t>2.3.</a:t>
            </a:r>
            <a:r>
              <a:rPr lang="es-ES" b="1" dirty="0"/>
              <a:t> Ministerio al mundo</a:t>
            </a:r>
            <a:br>
              <a:rPr lang="es-ES" b="1" dirty="0"/>
            </a:br>
            <a:r>
              <a:rPr lang="es-ES" sz="2700" b="1" dirty="0"/>
              <a:t>2.3.1 Evangelización y misericordia</a:t>
            </a:r>
            <a:endParaRPr lang="es-VE" sz="6600" b="1" dirty="0"/>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228600" y="1604686"/>
            <a:ext cx="8686800" cy="3576915"/>
          </a:xfrm>
        </p:spPr>
        <p:txBody>
          <a:bodyPr anchor="ctr">
            <a:normAutofit lnSpcReduction="10000"/>
          </a:bodyPr>
          <a:lstStyle/>
          <a:p>
            <a:pPr marL="0" indent="0">
              <a:buNone/>
            </a:pPr>
            <a:r>
              <a:rPr lang="es-VE" sz="2400" dirty="0">
                <a:solidFill>
                  <a:srgbClr val="F2F2F2"/>
                </a:solidFill>
              </a:rPr>
              <a:t>Jesús les dijo a sus discípulos: </a:t>
            </a:r>
            <a:r>
              <a:rPr lang="es-VE" sz="2400" i="1" dirty="0">
                <a:solidFill>
                  <a:srgbClr val="FFC000"/>
                </a:solidFill>
              </a:rPr>
              <a:t>«hagan discípulos de todas las naciones»</a:t>
            </a:r>
            <a:r>
              <a:rPr lang="es-VE" sz="2400" dirty="0">
                <a:solidFill>
                  <a:srgbClr val="F2F2F2"/>
                </a:solidFill>
              </a:rPr>
              <a:t> </a:t>
            </a:r>
            <a:r>
              <a:rPr lang="es-VE" sz="2400" b="1" dirty="0">
                <a:solidFill>
                  <a:srgbClr val="FFC000"/>
                </a:solidFill>
              </a:rPr>
              <a:t> [1]</a:t>
            </a:r>
            <a:r>
              <a:rPr lang="es-VE" sz="2400" dirty="0">
                <a:solidFill>
                  <a:srgbClr val="F2F2F2"/>
                </a:solidFill>
              </a:rPr>
              <a:t>. Esta obra evangelizadora de declarar el evangelio es el ministerio primario de la iglesia hacia el mundo.</a:t>
            </a:r>
          </a:p>
          <a:p>
            <a:pPr marL="0" indent="0">
              <a:buNone/>
            </a:pPr>
            <a:endParaRPr lang="es-VE" sz="2400" dirty="0">
              <a:solidFill>
                <a:srgbClr val="F2F2F2"/>
              </a:solidFill>
            </a:endParaRPr>
          </a:p>
          <a:p>
            <a:pPr marL="0" indent="0">
              <a:buNone/>
            </a:pPr>
            <a:r>
              <a:rPr lang="es-VE" sz="2400" dirty="0">
                <a:solidFill>
                  <a:srgbClr val="F2F2F2"/>
                </a:solidFill>
              </a:rPr>
              <a:t>Sin embargo, acompañando a la obra de evangelización también está un ministerio de misericordia; misericordia que incluye atender en el nombre del Señor a los pobres y necesitados. A los que son parte de la iglesia</a:t>
            </a:r>
            <a:r>
              <a:rPr lang="es-VE" sz="2400" b="1" dirty="0">
                <a:solidFill>
                  <a:srgbClr val="FFC000"/>
                </a:solidFill>
              </a:rPr>
              <a:t> [2]</a:t>
            </a:r>
            <a:r>
              <a:rPr lang="es-VE" sz="2400" dirty="0">
                <a:solidFill>
                  <a:srgbClr val="F2F2F2"/>
                </a:solidFill>
              </a:rPr>
              <a:t>, así como también es correcto ayudar a los no creyentes aunque ellos no respondan con gratitud o aceptación del mensaje del evangelio. </a:t>
            </a:r>
            <a:r>
              <a:rPr lang="es-VE" sz="2400" b="1" dirty="0">
                <a:solidFill>
                  <a:srgbClr val="FFC000"/>
                </a:solidFill>
              </a:rPr>
              <a:t>[3]</a:t>
            </a:r>
            <a:endParaRPr lang="es-VE" sz="2400" dirty="0">
              <a:solidFill>
                <a:srgbClr val="F2F2F2"/>
              </a:solidFill>
            </a:endParaRPr>
          </a:p>
        </p:txBody>
      </p:sp>
      <p:sp>
        <p:nvSpPr>
          <p:cNvPr id="4" name="Marcador de contenido 2">
            <a:extLst>
              <a:ext uri="{FF2B5EF4-FFF2-40B4-BE49-F238E27FC236}">
                <a16:creationId xmlns:a16="http://schemas.microsoft.com/office/drawing/2014/main" id="{DA04B64E-B36C-4781-BA97-0684629DA5D3}"/>
              </a:ext>
            </a:extLst>
          </p:cNvPr>
          <p:cNvSpPr txBox="1">
            <a:spLocks/>
          </p:cNvSpPr>
          <p:nvPr/>
        </p:nvSpPr>
        <p:spPr>
          <a:xfrm>
            <a:off x="228600" y="5181601"/>
            <a:ext cx="8686800" cy="486210"/>
          </a:xfrm>
          <a:prstGeom prst="rect">
            <a:avLst/>
          </a:prstGeom>
        </p:spPr>
        <p:txBody>
          <a:bodyPr vert="horz" lIns="91440" tIns="45720" rIns="91440" bIns="45720" rtlCol="0" anchor="ctr">
            <a:normAutofit/>
          </a:bodyPr>
          <a:lstStyle>
            <a:lvl1pPr marL="171446" indent="-171446" algn="l" defTabSz="685783" rtl="0" eaLnBrk="1" latinLnBrk="0" hangingPunct="1">
              <a:lnSpc>
                <a:spcPct val="90000"/>
              </a:lnSpc>
              <a:spcBef>
                <a:spcPts val="751"/>
              </a:spcBef>
              <a:buFont typeface="Arial" panose="020B0604020202020204" pitchFamily="34" charset="0"/>
              <a:buChar char="•"/>
              <a:defRPr sz="2100" kern="1200">
                <a:solidFill>
                  <a:schemeClr val="tx1"/>
                </a:solidFill>
                <a:latin typeface="+mn-lt"/>
                <a:ea typeface="+mn-ea"/>
                <a:cs typeface="+mn-cs"/>
              </a:defRPr>
            </a:lvl1pPr>
            <a:lvl2pPr marL="514338"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9"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1"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a:lstStyle>
          <a:p>
            <a:pPr marL="0" lvl="0" indent="0" algn="r">
              <a:buNone/>
            </a:pPr>
            <a:r>
              <a:rPr lang="es-VE" sz="1800" b="1" dirty="0">
                <a:solidFill>
                  <a:srgbClr val="FFC000"/>
                </a:solidFill>
              </a:rPr>
              <a:t>[1] </a:t>
            </a:r>
            <a:r>
              <a:rPr lang="es-VE" sz="1800" dirty="0">
                <a:solidFill>
                  <a:srgbClr val="F2F2F2"/>
                </a:solidFill>
              </a:rPr>
              <a:t>Mat 28:19</a:t>
            </a:r>
            <a:r>
              <a:rPr lang="es-VE" sz="1800" b="1" dirty="0">
                <a:solidFill>
                  <a:srgbClr val="FFC000"/>
                </a:solidFill>
              </a:rPr>
              <a:t> [2] </a:t>
            </a:r>
            <a:r>
              <a:rPr lang="es-VE" sz="1800" dirty="0" err="1">
                <a:solidFill>
                  <a:srgbClr val="F2F2F2"/>
                </a:solidFill>
              </a:rPr>
              <a:t>Hch</a:t>
            </a:r>
            <a:r>
              <a:rPr lang="es-VE" sz="1800" dirty="0">
                <a:solidFill>
                  <a:srgbClr val="F2F2F2"/>
                </a:solidFill>
              </a:rPr>
              <a:t> 11:29; 2Co 8:4; 1Jn 3:17</a:t>
            </a:r>
            <a:r>
              <a:rPr lang="es-VE" sz="1800" b="1" dirty="0">
                <a:solidFill>
                  <a:srgbClr val="FFC000"/>
                </a:solidFill>
              </a:rPr>
              <a:t> [3] </a:t>
            </a:r>
            <a:r>
              <a:rPr lang="es-VE" sz="1800" dirty="0">
                <a:solidFill>
                  <a:srgbClr val="F2F2F2"/>
                </a:solidFill>
              </a:rPr>
              <a:t>Luc 6:35-36</a:t>
            </a:r>
            <a:endParaRPr lang="es-VE" sz="1800" dirty="0"/>
          </a:p>
        </p:txBody>
      </p:sp>
    </p:spTree>
    <p:extLst>
      <p:ext uri="{BB962C8B-B14F-4D97-AF65-F5344CB8AC3E}">
        <p14:creationId xmlns:p14="http://schemas.microsoft.com/office/powerpoint/2010/main" val="9487666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228600" y="309281"/>
            <a:ext cx="8686800" cy="1295405"/>
          </a:xfrm>
        </p:spPr>
        <p:txBody>
          <a:bodyPr anchor="ctr">
            <a:normAutofit fontScale="90000"/>
          </a:bodyPr>
          <a:lstStyle/>
          <a:p>
            <a:r>
              <a:rPr lang="es-VE" sz="5400" b="1" dirty="0"/>
              <a:t>2. LOS PROPÓSITOS DE LA IGLESIA</a:t>
            </a:r>
            <a:br>
              <a:rPr lang="es-VE" sz="5400" b="1" dirty="0"/>
            </a:br>
            <a:r>
              <a:rPr lang="en-US" b="1" dirty="0"/>
              <a:t>2.4.</a:t>
            </a:r>
            <a:r>
              <a:rPr lang="es-ES" b="1" dirty="0"/>
              <a:t> </a:t>
            </a:r>
            <a:r>
              <a:rPr lang="es-VE" b="1" dirty="0"/>
              <a:t>Cómo mantener en equilibrio estos propósitos</a:t>
            </a:r>
            <a:endParaRPr lang="es-VE" sz="6600" b="1" dirty="0"/>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228600" y="1604686"/>
            <a:ext cx="8686800" cy="3576915"/>
          </a:xfrm>
        </p:spPr>
        <p:txBody>
          <a:bodyPr anchor="ctr">
            <a:normAutofit/>
          </a:bodyPr>
          <a:lstStyle/>
          <a:p>
            <a:pPr marL="0" indent="0">
              <a:buNone/>
            </a:pPr>
            <a:r>
              <a:rPr lang="es-VE" sz="2400" dirty="0">
                <a:solidFill>
                  <a:srgbClr val="F2F2F2"/>
                </a:solidFill>
              </a:rPr>
              <a:t>Una vez que hemos mencionado estos tres propósitos para la iglesia alguien puede preguntar: ¿cuál es el más importante? O tal vez algún otro pudiera preguntar: ¿podríamos descuidar alguno de estos tres como menos importante que los otros?</a:t>
            </a:r>
          </a:p>
          <a:p>
            <a:pPr marL="0" indent="0">
              <a:buNone/>
            </a:pPr>
            <a:endParaRPr lang="es-VE" sz="2400" dirty="0">
              <a:solidFill>
                <a:srgbClr val="F2F2F2"/>
              </a:solidFill>
            </a:endParaRPr>
          </a:p>
          <a:p>
            <a:pPr marL="0" indent="0">
              <a:buNone/>
            </a:pPr>
            <a:r>
              <a:rPr lang="es-VE" sz="2400" dirty="0">
                <a:solidFill>
                  <a:srgbClr val="F2F2F2"/>
                </a:solidFill>
              </a:rPr>
              <a:t>A eso debemos responder que el Señor ordena en la Biblia los tres propósitos de la iglesia; por consiguiente, los tres son importantes y no se puede descuidar ninguno.</a:t>
            </a:r>
          </a:p>
        </p:txBody>
      </p:sp>
    </p:spTree>
    <p:extLst>
      <p:ext uri="{BB962C8B-B14F-4D97-AF65-F5344CB8AC3E}">
        <p14:creationId xmlns:p14="http://schemas.microsoft.com/office/powerpoint/2010/main" val="17359682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89000"/>
              </a:schemeClr>
            </a:gs>
            <a:gs pos="23000">
              <a:schemeClr val="accent6">
                <a:lumMod val="89000"/>
              </a:schemeClr>
            </a:gs>
            <a:gs pos="69000">
              <a:schemeClr val="accent6">
                <a:lumMod val="75000"/>
              </a:schemeClr>
            </a:gs>
            <a:gs pos="97000">
              <a:schemeClr val="accent6">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39663B-C752-4318-8673-4C9548A38A4C}"/>
              </a:ext>
            </a:extLst>
          </p:cNvPr>
          <p:cNvSpPr>
            <a:spLocks noGrp="1"/>
          </p:cNvSpPr>
          <p:nvPr>
            <p:ph type="ctrTitle"/>
          </p:nvPr>
        </p:nvSpPr>
        <p:spPr>
          <a:xfrm>
            <a:off x="313766" y="408214"/>
            <a:ext cx="8516471" cy="4947557"/>
          </a:xfrm>
        </p:spPr>
        <p:txBody>
          <a:bodyPr anchor="ctr">
            <a:noAutofit/>
          </a:bodyPr>
          <a:lstStyle/>
          <a:p>
            <a:r>
              <a:rPr lang="es-VE" sz="8000" b="1" dirty="0"/>
              <a:t>3. LAS ORDENANZAS DE LA IGLESIA</a:t>
            </a:r>
            <a:endParaRPr lang="es-VE" sz="8000" b="1" dirty="0">
              <a:latin typeface="+mn-lt"/>
            </a:endParaRPr>
          </a:p>
        </p:txBody>
      </p:sp>
    </p:spTree>
    <p:extLst>
      <p:ext uri="{BB962C8B-B14F-4D97-AF65-F5344CB8AC3E}">
        <p14:creationId xmlns:p14="http://schemas.microsoft.com/office/powerpoint/2010/main" val="26547341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391885" y="573576"/>
            <a:ext cx="8360230" cy="714892"/>
          </a:xfrm>
        </p:spPr>
        <p:txBody>
          <a:bodyPr anchor="ctr">
            <a:normAutofit fontScale="90000"/>
          </a:bodyPr>
          <a:lstStyle/>
          <a:p>
            <a:r>
              <a:rPr lang="es-VE" sz="6600" b="1" dirty="0"/>
              <a:t>Introducción</a:t>
            </a:r>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391887" y="1288468"/>
            <a:ext cx="8360228" cy="4210401"/>
          </a:xfrm>
        </p:spPr>
        <p:txBody>
          <a:bodyPr anchor="ctr">
            <a:normAutofit/>
          </a:bodyPr>
          <a:lstStyle/>
          <a:p>
            <a:pPr marL="0" indent="0">
              <a:buNone/>
            </a:pPr>
            <a:r>
              <a:rPr lang="es-VE" sz="2800" dirty="0"/>
              <a:t>En este capitulo vamos a tratar algunos puntos y preguntas que son importantes para entender conforme a la Palabra de Dios lo que realmente es la Iglesia.</a:t>
            </a:r>
          </a:p>
          <a:p>
            <a:pPr marL="0" indent="0">
              <a:buNone/>
            </a:pPr>
            <a:endParaRPr lang="es-VE" sz="2800" dirty="0"/>
          </a:p>
          <a:p>
            <a:pPr marL="742950" indent="-742950">
              <a:buFont typeface="+mj-lt"/>
              <a:buAutoNum type="arabicPeriod"/>
            </a:pPr>
            <a:r>
              <a:rPr lang="es-VE" sz="2800" dirty="0"/>
              <a:t>¿Qué es necesario para que haya una iglesia?</a:t>
            </a:r>
          </a:p>
          <a:p>
            <a:pPr marL="742950" indent="-742950">
              <a:buFont typeface="+mj-lt"/>
              <a:buAutoNum type="arabicPeriod"/>
            </a:pPr>
            <a:r>
              <a:rPr lang="es-VE" sz="2800" dirty="0"/>
              <a:t>¿Cómo podemos reconocer a una iglesia verdadera?</a:t>
            </a:r>
          </a:p>
          <a:p>
            <a:pPr marL="742950" indent="-742950">
              <a:buFont typeface="+mj-lt"/>
              <a:buAutoNum type="arabicPeriod"/>
            </a:pPr>
            <a:r>
              <a:rPr lang="es-VE" sz="2800" dirty="0"/>
              <a:t>Los propósitos de la iglesia.</a:t>
            </a:r>
          </a:p>
        </p:txBody>
      </p:sp>
    </p:spTree>
    <p:extLst>
      <p:ext uri="{BB962C8B-B14F-4D97-AF65-F5344CB8AC3E}">
        <p14:creationId xmlns:p14="http://schemas.microsoft.com/office/powerpoint/2010/main" val="20036200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89000"/>
              </a:schemeClr>
            </a:gs>
            <a:gs pos="23000">
              <a:schemeClr val="accent6">
                <a:lumMod val="89000"/>
              </a:schemeClr>
            </a:gs>
            <a:gs pos="69000">
              <a:schemeClr val="accent6">
                <a:lumMod val="75000"/>
              </a:schemeClr>
            </a:gs>
            <a:gs pos="97000">
              <a:schemeClr val="accent6">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228600" y="309281"/>
            <a:ext cx="8686800" cy="1498737"/>
          </a:xfrm>
        </p:spPr>
        <p:txBody>
          <a:bodyPr anchor="ctr">
            <a:normAutofit fontScale="90000"/>
          </a:bodyPr>
          <a:lstStyle/>
          <a:p>
            <a:r>
              <a:rPr lang="es-VE" sz="5300" b="1" dirty="0"/>
              <a:t>3. LAS ORDENANZAS DE LA IGLESIA</a:t>
            </a:r>
            <a:br>
              <a:rPr lang="es-VE" sz="5400" b="1" dirty="0"/>
            </a:br>
            <a:r>
              <a:rPr lang="en-US" b="1" dirty="0"/>
              <a:t>3.1</a:t>
            </a:r>
            <a:r>
              <a:rPr lang="es-ES" b="1" dirty="0"/>
              <a:t> El bautismo</a:t>
            </a:r>
            <a:br>
              <a:rPr lang="es-ES" b="1" dirty="0"/>
            </a:br>
            <a:r>
              <a:rPr lang="es-ES" sz="2700" b="1" dirty="0"/>
              <a:t>3.1.1 El modo</a:t>
            </a:r>
            <a:endParaRPr lang="es-VE" sz="6600" b="1" dirty="0"/>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228600" y="1808018"/>
            <a:ext cx="8686800" cy="3373583"/>
          </a:xfrm>
        </p:spPr>
        <p:txBody>
          <a:bodyPr anchor="ctr">
            <a:normAutofit fontScale="92500"/>
          </a:bodyPr>
          <a:lstStyle/>
          <a:p>
            <a:pPr marL="0" indent="0">
              <a:buNone/>
            </a:pPr>
            <a:r>
              <a:rPr lang="es-VE" sz="3200" dirty="0"/>
              <a:t>La palabra griega </a:t>
            </a:r>
            <a:r>
              <a:rPr lang="es-VE" sz="3200" i="1" dirty="0"/>
              <a:t>baptizo</a:t>
            </a:r>
            <a:r>
              <a:rPr lang="es-VE" sz="3200" dirty="0"/>
              <a:t> quiere decir </a:t>
            </a:r>
            <a:r>
              <a:rPr lang="es-VE" sz="3200" i="1" dirty="0"/>
              <a:t>«hundir, sumergir, inmergir»</a:t>
            </a:r>
            <a:r>
              <a:rPr lang="es-VE" sz="3200" dirty="0"/>
              <a:t> algo en agua.</a:t>
            </a:r>
            <a:endParaRPr lang="es-VE" sz="3200" dirty="0">
              <a:solidFill>
                <a:srgbClr val="F2F2F2"/>
              </a:solidFill>
            </a:endParaRPr>
          </a:p>
          <a:p>
            <a:pPr marL="0" indent="0">
              <a:buNone/>
            </a:pPr>
            <a:endParaRPr lang="es-VE" sz="3200" dirty="0">
              <a:solidFill>
                <a:srgbClr val="F2F2F2"/>
              </a:solidFill>
            </a:endParaRPr>
          </a:p>
          <a:p>
            <a:pPr marL="0" indent="0">
              <a:buNone/>
            </a:pPr>
            <a:r>
              <a:rPr lang="es-VE" sz="3200" dirty="0">
                <a:solidFill>
                  <a:srgbClr val="F2F2F2"/>
                </a:solidFill>
              </a:rPr>
              <a:t>La práctica del bautismo en el Nuevo Testamento se realizaba sólo de una manera: la persona que era bautizada era sumergida o puesta completamente bajo el agua y después sacada de nuevo.</a:t>
            </a:r>
          </a:p>
        </p:txBody>
      </p:sp>
      <p:sp>
        <p:nvSpPr>
          <p:cNvPr id="4" name="Marcador de contenido 2">
            <a:extLst>
              <a:ext uri="{FF2B5EF4-FFF2-40B4-BE49-F238E27FC236}">
                <a16:creationId xmlns:a16="http://schemas.microsoft.com/office/drawing/2014/main" id="{DA04B64E-B36C-4781-BA97-0684629DA5D3}"/>
              </a:ext>
            </a:extLst>
          </p:cNvPr>
          <p:cNvSpPr txBox="1">
            <a:spLocks/>
          </p:cNvSpPr>
          <p:nvPr/>
        </p:nvSpPr>
        <p:spPr>
          <a:xfrm>
            <a:off x="228600" y="5181601"/>
            <a:ext cx="8686800" cy="486210"/>
          </a:xfrm>
          <a:prstGeom prst="rect">
            <a:avLst/>
          </a:prstGeom>
        </p:spPr>
        <p:txBody>
          <a:bodyPr vert="horz" lIns="91440" tIns="45720" rIns="91440" bIns="45720" rtlCol="0" anchor="ctr">
            <a:normAutofit/>
          </a:bodyPr>
          <a:lstStyle>
            <a:lvl1pPr marL="171446" indent="-171446" algn="l" defTabSz="685783" rtl="0" eaLnBrk="1" latinLnBrk="0" hangingPunct="1">
              <a:lnSpc>
                <a:spcPct val="90000"/>
              </a:lnSpc>
              <a:spcBef>
                <a:spcPts val="751"/>
              </a:spcBef>
              <a:buFont typeface="Arial" panose="020B0604020202020204" pitchFamily="34" charset="0"/>
              <a:buChar char="•"/>
              <a:defRPr sz="2100" kern="1200">
                <a:solidFill>
                  <a:schemeClr val="tx1"/>
                </a:solidFill>
                <a:latin typeface="+mn-lt"/>
                <a:ea typeface="+mn-ea"/>
                <a:cs typeface="+mn-cs"/>
              </a:defRPr>
            </a:lvl1pPr>
            <a:lvl2pPr marL="514338"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9"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1"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a:lstStyle>
          <a:p>
            <a:pPr marL="0" lvl="0" indent="0" algn="r">
              <a:buNone/>
            </a:pPr>
            <a:r>
              <a:rPr lang="es-VE" sz="1800" b="1" dirty="0">
                <a:solidFill>
                  <a:srgbClr val="FFC000"/>
                </a:solidFill>
              </a:rPr>
              <a:t>[1] </a:t>
            </a:r>
            <a:r>
              <a:rPr lang="es-VE" sz="1800" dirty="0"/>
              <a:t>Mar 1:10</a:t>
            </a:r>
          </a:p>
        </p:txBody>
      </p:sp>
    </p:spTree>
    <p:extLst>
      <p:ext uri="{BB962C8B-B14F-4D97-AF65-F5344CB8AC3E}">
        <p14:creationId xmlns:p14="http://schemas.microsoft.com/office/powerpoint/2010/main" val="5879194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89000"/>
              </a:schemeClr>
            </a:gs>
            <a:gs pos="23000">
              <a:schemeClr val="accent6">
                <a:lumMod val="89000"/>
              </a:schemeClr>
            </a:gs>
            <a:gs pos="69000">
              <a:schemeClr val="accent6">
                <a:lumMod val="75000"/>
              </a:schemeClr>
            </a:gs>
            <a:gs pos="97000">
              <a:schemeClr val="accent6">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228600" y="309281"/>
            <a:ext cx="8686800" cy="1498737"/>
          </a:xfrm>
        </p:spPr>
        <p:txBody>
          <a:bodyPr anchor="ctr">
            <a:normAutofit fontScale="90000"/>
          </a:bodyPr>
          <a:lstStyle/>
          <a:p>
            <a:r>
              <a:rPr lang="es-VE" sz="5300" b="1" dirty="0"/>
              <a:t>3. LAS ORDENANZAS DE LA IGLESIA</a:t>
            </a:r>
            <a:br>
              <a:rPr lang="es-VE" sz="5400" b="1" dirty="0"/>
            </a:br>
            <a:r>
              <a:rPr lang="en-US" b="1" dirty="0"/>
              <a:t>3.1</a:t>
            </a:r>
            <a:r>
              <a:rPr lang="es-ES" b="1" dirty="0"/>
              <a:t> El bautismo</a:t>
            </a:r>
            <a:br>
              <a:rPr lang="es-ES" b="1" dirty="0"/>
            </a:br>
            <a:r>
              <a:rPr lang="es-ES" sz="2700" b="1" dirty="0"/>
              <a:t>3.1.2 El candidato</a:t>
            </a:r>
            <a:endParaRPr lang="es-VE" sz="6600" b="1" dirty="0"/>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228600" y="1808018"/>
            <a:ext cx="8686800" cy="3373583"/>
          </a:xfrm>
        </p:spPr>
        <p:txBody>
          <a:bodyPr anchor="ctr">
            <a:normAutofit/>
          </a:bodyPr>
          <a:lstStyle/>
          <a:p>
            <a:pPr marL="0" indent="0">
              <a:buNone/>
            </a:pPr>
            <a:r>
              <a:rPr lang="es-VE" sz="3200" dirty="0"/>
              <a:t>Todos los que sinceramente se arrepienten de sus pecados y ejercitan una fe viva en el Señor Jesús son elegibles para el bautismo. </a:t>
            </a:r>
            <a:r>
              <a:rPr lang="es-VE" sz="3200" b="1" dirty="0">
                <a:solidFill>
                  <a:srgbClr val="FFC000"/>
                </a:solidFill>
              </a:rPr>
              <a:t>[1] </a:t>
            </a:r>
            <a:r>
              <a:rPr lang="es-VE" sz="3200" b="1" i="1" dirty="0">
                <a:solidFill>
                  <a:srgbClr val="FFC000"/>
                </a:solidFill>
              </a:rPr>
              <a:t>“</a:t>
            </a:r>
            <a:r>
              <a:rPr lang="es-VE" sz="3200" i="1" dirty="0">
                <a:solidFill>
                  <a:srgbClr val="FFC000"/>
                </a:solidFill>
              </a:rPr>
              <a:t>Felipe dijo: Si crees de todo corazón, bien puedes. Y respondiendo, dijo: Creo que Jesucristo es el Hijo de Dios. </a:t>
            </a:r>
            <a:r>
              <a:rPr lang="es-VE" sz="3200" b="1" i="1" dirty="0">
                <a:solidFill>
                  <a:srgbClr val="FFC000"/>
                </a:solidFill>
              </a:rPr>
              <a:t>”</a:t>
            </a:r>
          </a:p>
        </p:txBody>
      </p:sp>
      <p:sp>
        <p:nvSpPr>
          <p:cNvPr id="4" name="Marcador de contenido 2">
            <a:extLst>
              <a:ext uri="{FF2B5EF4-FFF2-40B4-BE49-F238E27FC236}">
                <a16:creationId xmlns:a16="http://schemas.microsoft.com/office/drawing/2014/main" id="{DA04B64E-B36C-4781-BA97-0684629DA5D3}"/>
              </a:ext>
            </a:extLst>
          </p:cNvPr>
          <p:cNvSpPr txBox="1">
            <a:spLocks/>
          </p:cNvSpPr>
          <p:nvPr/>
        </p:nvSpPr>
        <p:spPr>
          <a:xfrm>
            <a:off x="228600" y="5181601"/>
            <a:ext cx="8686800" cy="486210"/>
          </a:xfrm>
          <a:prstGeom prst="rect">
            <a:avLst/>
          </a:prstGeom>
        </p:spPr>
        <p:txBody>
          <a:bodyPr vert="horz" lIns="91440" tIns="45720" rIns="91440" bIns="45720" rtlCol="0" anchor="ctr">
            <a:normAutofit/>
          </a:bodyPr>
          <a:lstStyle>
            <a:lvl1pPr marL="171446" indent="-171446" algn="l" defTabSz="685783" rtl="0" eaLnBrk="1" latinLnBrk="0" hangingPunct="1">
              <a:lnSpc>
                <a:spcPct val="90000"/>
              </a:lnSpc>
              <a:spcBef>
                <a:spcPts val="751"/>
              </a:spcBef>
              <a:buFont typeface="Arial" panose="020B0604020202020204" pitchFamily="34" charset="0"/>
              <a:buChar char="•"/>
              <a:defRPr sz="2100" kern="1200">
                <a:solidFill>
                  <a:schemeClr val="tx1"/>
                </a:solidFill>
                <a:latin typeface="+mn-lt"/>
                <a:ea typeface="+mn-ea"/>
                <a:cs typeface="+mn-cs"/>
              </a:defRPr>
            </a:lvl1pPr>
            <a:lvl2pPr marL="514338"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9"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1"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a:lstStyle>
          <a:p>
            <a:pPr marL="0" marR="0" lvl="0" indent="0" algn="r" defTabSz="685783" rtl="0" eaLnBrk="1" fontAlgn="auto" latinLnBrk="0" hangingPunct="1">
              <a:lnSpc>
                <a:spcPct val="90000"/>
              </a:lnSpc>
              <a:spcBef>
                <a:spcPts val="751"/>
              </a:spcBef>
              <a:spcAft>
                <a:spcPts val="0"/>
              </a:spcAft>
              <a:buClrTx/>
              <a:buSzTx/>
              <a:buFont typeface="Arial" panose="020B0604020202020204" pitchFamily="34" charset="0"/>
              <a:buNone/>
              <a:tabLst/>
              <a:defRPr/>
            </a:pPr>
            <a:r>
              <a:rPr kumimoji="0" lang="es-VE" sz="1800" b="1" i="0" u="none" strike="noStrike" kern="1200" cap="none" spc="0" normalizeH="0" baseline="0" noProof="0" dirty="0">
                <a:ln>
                  <a:noFill/>
                </a:ln>
                <a:solidFill>
                  <a:srgbClr val="FFC000"/>
                </a:solidFill>
                <a:effectLst/>
                <a:uLnTx/>
                <a:uFillTx/>
                <a:latin typeface="Calibri"/>
                <a:ea typeface="+mn-ea"/>
                <a:cs typeface="+mn-cs"/>
              </a:rPr>
              <a:t>[1] </a:t>
            </a:r>
            <a:r>
              <a:rPr kumimoji="0" lang="es-VE" sz="1800" b="0" i="0" u="none" strike="noStrike" kern="1200" cap="none" spc="0" normalizeH="0" baseline="0" noProof="0" dirty="0" err="1">
                <a:ln>
                  <a:noFill/>
                </a:ln>
                <a:solidFill>
                  <a:prstClr val="white"/>
                </a:solidFill>
                <a:effectLst/>
                <a:uLnTx/>
                <a:uFillTx/>
                <a:latin typeface="Calibri"/>
                <a:ea typeface="+mn-ea"/>
                <a:cs typeface="+mn-cs"/>
              </a:rPr>
              <a:t>Hch</a:t>
            </a:r>
            <a:r>
              <a:rPr kumimoji="0" lang="es-VE" sz="1800" b="0" i="0" u="none" strike="noStrike" kern="1200" cap="none" spc="0" normalizeH="0" baseline="0" noProof="0" dirty="0">
                <a:ln>
                  <a:noFill/>
                </a:ln>
                <a:solidFill>
                  <a:prstClr val="white"/>
                </a:solidFill>
                <a:effectLst/>
                <a:uLnTx/>
                <a:uFillTx/>
                <a:latin typeface="Calibri"/>
                <a:ea typeface="+mn-ea"/>
                <a:cs typeface="+mn-cs"/>
              </a:rPr>
              <a:t> 8:37</a:t>
            </a:r>
          </a:p>
        </p:txBody>
      </p:sp>
    </p:spTree>
    <p:extLst>
      <p:ext uri="{BB962C8B-B14F-4D97-AF65-F5344CB8AC3E}">
        <p14:creationId xmlns:p14="http://schemas.microsoft.com/office/powerpoint/2010/main" val="21286139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89000"/>
              </a:schemeClr>
            </a:gs>
            <a:gs pos="23000">
              <a:schemeClr val="accent6">
                <a:lumMod val="89000"/>
              </a:schemeClr>
            </a:gs>
            <a:gs pos="69000">
              <a:schemeClr val="accent6">
                <a:lumMod val="75000"/>
              </a:schemeClr>
            </a:gs>
            <a:gs pos="97000">
              <a:schemeClr val="accent6">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228600" y="309281"/>
            <a:ext cx="8686800" cy="1498737"/>
          </a:xfrm>
        </p:spPr>
        <p:txBody>
          <a:bodyPr anchor="ctr">
            <a:normAutofit fontScale="90000"/>
          </a:bodyPr>
          <a:lstStyle/>
          <a:p>
            <a:r>
              <a:rPr lang="es-VE" sz="5300" b="1" dirty="0"/>
              <a:t>3. LAS ORDENANZAS DE LA IGLESIA</a:t>
            </a:r>
            <a:br>
              <a:rPr lang="es-VE" sz="5400" b="1" dirty="0"/>
            </a:br>
            <a:r>
              <a:rPr lang="en-US" b="1" dirty="0"/>
              <a:t>3.1</a:t>
            </a:r>
            <a:r>
              <a:rPr lang="es-ES" b="1" dirty="0"/>
              <a:t> El bautismo</a:t>
            </a:r>
            <a:br>
              <a:rPr lang="es-ES" b="1" dirty="0"/>
            </a:br>
            <a:r>
              <a:rPr lang="es-ES" sz="2700" b="1" dirty="0"/>
              <a:t>3.1.3 La eficacia</a:t>
            </a:r>
            <a:endParaRPr lang="es-VE" sz="6600" b="1" dirty="0"/>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228600" y="1808018"/>
            <a:ext cx="8686800" cy="3373583"/>
          </a:xfrm>
        </p:spPr>
        <p:txBody>
          <a:bodyPr anchor="ctr">
            <a:normAutofit fontScale="92500" lnSpcReduction="10000"/>
          </a:bodyPr>
          <a:lstStyle/>
          <a:p>
            <a:pPr marL="0" indent="0">
              <a:buNone/>
            </a:pPr>
            <a:r>
              <a:rPr lang="es-VE" sz="3200" dirty="0"/>
              <a:t>El bautismo en agua no tiene poder salvador en sí mismo. Se bautiza a la gente, no para que sea salva, sino porque es salva.</a:t>
            </a:r>
          </a:p>
          <a:p>
            <a:pPr marL="0" indent="0">
              <a:buNone/>
            </a:pPr>
            <a:endParaRPr lang="es-VE" sz="3200" dirty="0"/>
          </a:p>
          <a:p>
            <a:pPr marL="0" indent="0">
              <a:buNone/>
            </a:pPr>
            <a:r>
              <a:rPr lang="es-VE" sz="3200" dirty="0"/>
              <a:t>Por lo tanto, no podemos decir que el rito sea absolutamente necesario para la salvación. Pero podemos insistir que es necesario si queremos cumplirlo todo, u obedecer todo.</a:t>
            </a:r>
            <a:endParaRPr lang="es-VE" sz="3600" dirty="0">
              <a:solidFill>
                <a:srgbClr val="F2F2F2"/>
              </a:solidFill>
            </a:endParaRPr>
          </a:p>
        </p:txBody>
      </p:sp>
      <p:sp>
        <p:nvSpPr>
          <p:cNvPr id="4" name="Marcador de contenido 2">
            <a:extLst>
              <a:ext uri="{FF2B5EF4-FFF2-40B4-BE49-F238E27FC236}">
                <a16:creationId xmlns:a16="http://schemas.microsoft.com/office/drawing/2014/main" id="{DA04B64E-B36C-4781-BA97-0684629DA5D3}"/>
              </a:ext>
            </a:extLst>
          </p:cNvPr>
          <p:cNvSpPr txBox="1">
            <a:spLocks/>
          </p:cNvSpPr>
          <p:nvPr/>
        </p:nvSpPr>
        <p:spPr>
          <a:xfrm>
            <a:off x="228600" y="5181601"/>
            <a:ext cx="8686800" cy="486210"/>
          </a:xfrm>
          <a:prstGeom prst="rect">
            <a:avLst/>
          </a:prstGeom>
        </p:spPr>
        <p:txBody>
          <a:bodyPr vert="horz" lIns="91440" tIns="45720" rIns="91440" bIns="45720" rtlCol="0" anchor="ctr">
            <a:normAutofit/>
          </a:bodyPr>
          <a:lstStyle>
            <a:lvl1pPr marL="171446" indent="-171446" algn="l" defTabSz="685783" rtl="0" eaLnBrk="1" latinLnBrk="0" hangingPunct="1">
              <a:lnSpc>
                <a:spcPct val="90000"/>
              </a:lnSpc>
              <a:spcBef>
                <a:spcPts val="751"/>
              </a:spcBef>
              <a:buFont typeface="Arial" panose="020B0604020202020204" pitchFamily="34" charset="0"/>
              <a:buChar char="•"/>
              <a:defRPr sz="2100" kern="1200">
                <a:solidFill>
                  <a:schemeClr val="tx1"/>
                </a:solidFill>
                <a:latin typeface="+mn-lt"/>
                <a:ea typeface="+mn-ea"/>
                <a:cs typeface="+mn-cs"/>
              </a:defRPr>
            </a:lvl1pPr>
            <a:lvl2pPr marL="514338"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9"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1"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a:lstStyle>
          <a:p>
            <a:pPr marL="0" lvl="0" indent="0" algn="r">
              <a:buNone/>
            </a:pPr>
            <a:r>
              <a:rPr lang="es-VE" sz="1800" b="1" dirty="0">
                <a:solidFill>
                  <a:srgbClr val="FFC000"/>
                </a:solidFill>
              </a:rPr>
              <a:t>[1] </a:t>
            </a:r>
            <a:r>
              <a:rPr lang="es-VE" sz="1800" dirty="0" err="1"/>
              <a:t>Hch</a:t>
            </a:r>
            <a:r>
              <a:rPr lang="es-VE" sz="1800" dirty="0"/>
              <a:t> 8:37</a:t>
            </a:r>
          </a:p>
        </p:txBody>
      </p:sp>
    </p:spTree>
    <p:extLst>
      <p:ext uri="{BB962C8B-B14F-4D97-AF65-F5344CB8AC3E}">
        <p14:creationId xmlns:p14="http://schemas.microsoft.com/office/powerpoint/2010/main" val="20558685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89000"/>
              </a:schemeClr>
            </a:gs>
            <a:gs pos="23000">
              <a:schemeClr val="accent6">
                <a:lumMod val="89000"/>
              </a:schemeClr>
            </a:gs>
            <a:gs pos="69000">
              <a:schemeClr val="accent6">
                <a:lumMod val="75000"/>
              </a:schemeClr>
            </a:gs>
            <a:gs pos="97000">
              <a:schemeClr val="accent6">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228600" y="309281"/>
            <a:ext cx="8686800" cy="1498737"/>
          </a:xfrm>
        </p:spPr>
        <p:txBody>
          <a:bodyPr anchor="ctr">
            <a:normAutofit fontScale="90000"/>
          </a:bodyPr>
          <a:lstStyle/>
          <a:p>
            <a:r>
              <a:rPr lang="es-VE" sz="5300" b="1" dirty="0"/>
              <a:t>3. LAS ORDENANZAS DE LA IGLESIA</a:t>
            </a:r>
            <a:br>
              <a:rPr lang="es-VE" sz="5400" b="1" dirty="0"/>
            </a:br>
            <a:r>
              <a:rPr lang="en-US" b="1" dirty="0"/>
              <a:t>3.1</a:t>
            </a:r>
            <a:r>
              <a:rPr lang="es-ES" b="1" dirty="0"/>
              <a:t> El bautismo</a:t>
            </a:r>
            <a:br>
              <a:rPr lang="es-ES" b="1" dirty="0"/>
            </a:br>
            <a:r>
              <a:rPr lang="es-ES" sz="2700" b="1" dirty="0"/>
              <a:t>3.1.4 El significado</a:t>
            </a:r>
            <a:endParaRPr lang="es-VE" sz="6600" b="1" dirty="0"/>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228600" y="1808018"/>
            <a:ext cx="8686800" cy="3373583"/>
          </a:xfrm>
        </p:spPr>
        <p:txBody>
          <a:bodyPr anchor="ctr">
            <a:normAutofit fontScale="92500"/>
          </a:bodyPr>
          <a:lstStyle/>
          <a:p>
            <a:pPr marL="457200" indent="-457200">
              <a:buFont typeface="+mj-lt"/>
              <a:buAutoNum type="arabicPeriod"/>
            </a:pPr>
            <a:r>
              <a:rPr lang="es-VE" sz="2800" dirty="0"/>
              <a:t>Cuando el candidato al bautismo es sumergido en el agua eso es un cuadro de descender a la tumba y ser sepultado.</a:t>
            </a:r>
          </a:p>
          <a:p>
            <a:pPr marL="457200" indent="-457200">
              <a:buFont typeface="+mj-lt"/>
              <a:buAutoNum type="arabicPeriod"/>
            </a:pPr>
            <a:r>
              <a:rPr lang="es-VE" sz="2800" dirty="0"/>
              <a:t>Salir del agua es entonces un cuadro de ser resucitado con Cristo para andar en vida nueva.</a:t>
            </a:r>
          </a:p>
          <a:p>
            <a:pPr marL="0" indent="0">
              <a:buNone/>
            </a:pPr>
            <a:endParaRPr lang="es-VE" sz="2800" dirty="0"/>
          </a:p>
          <a:p>
            <a:pPr marL="0" indent="0">
              <a:buNone/>
            </a:pPr>
            <a:r>
              <a:rPr lang="es-VE" sz="2800" dirty="0"/>
              <a:t>El bautismo de este modo claramente ilustra la muerte a la vieja vida de uno y la resurrección a una nueva vida en Cristo.</a:t>
            </a:r>
            <a:endParaRPr lang="es-VE" sz="3200" dirty="0">
              <a:solidFill>
                <a:srgbClr val="F2F2F2"/>
              </a:solidFill>
            </a:endParaRPr>
          </a:p>
        </p:txBody>
      </p:sp>
      <p:sp>
        <p:nvSpPr>
          <p:cNvPr id="4" name="Marcador de contenido 2">
            <a:extLst>
              <a:ext uri="{FF2B5EF4-FFF2-40B4-BE49-F238E27FC236}">
                <a16:creationId xmlns:a16="http://schemas.microsoft.com/office/drawing/2014/main" id="{DA04B64E-B36C-4781-BA97-0684629DA5D3}"/>
              </a:ext>
            </a:extLst>
          </p:cNvPr>
          <p:cNvSpPr txBox="1">
            <a:spLocks/>
          </p:cNvSpPr>
          <p:nvPr/>
        </p:nvSpPr>
        <p:spPr>
          <a:xfrm>
            <a:off x="228600" y="5181601"/>
            <a:ext cx="8686800" cy="486210"/>
          </a:xfrm>
          <a:prstGeom prst="rect">
            <a:avLst/>
          </a:prstGeom>
        </p:spPr>
        <p:txBody>
          <a:bodyPr vert="horz" lIns="91440" tIns="45720" rIns="91440" bIns="45720" rtlCol="0" anchor="ctr">
            <a:normAutofit/>
          </a:bodyPr>
          <a:lstStyle>
            <a:lvl1pPr marL="171446" indent="-171446" algn="l" defTabSz="685783" rtl="0" eaLnBrk="1" latinLnBrk="0" hangingPunct="1">
              <a:lnSpc>
                <a:spcPct val="90000"/>
              </a:lnSpc>
              <a:spcBef>
                <a:spcPts val="751"/>
              </a:spcBef>
              <a:buFont typeface="Arial" panose="020B0604020202020204" pitchFamily="34" charset="0"/>
              <a:buChar char="•"/>
              <a:defRPr sz="2100" kern="1200">
                <a:solidFill>
                  <a:schemeClr val="tx1"/>
                </a:solidFill>
                <a:latin typeface="+mn-lt"/>
                <a:ea typeface="+mn-ea"/>
                <a:cs typeface="+mn-cs"/>
              </a:defRPr>
            </a:lvl1pPr>
            <a:lvl2pPr marL="514338"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9"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1"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a:lstStyle>
          <a:p>
            <a:pPr marL="0" lvl="0" indent="0" algn="r">
              <a:buNone/>
            </a:pPr>
            <a:r>
              <a:rPr lang="es-VE" sz="1800" b="1" dirty="0">
                <a:solidFill>
                  <a:srgbClr val="FFC000"/>
                </a:solidFill>
              </a:rPr>
              <a:t>[1] </a:t>
            </a:r>
            <a:r>
              <a:rPr lang="es-VE" sz="1800" dirty="0" err="1"/>
              <a:t>Hch</a:t>
            </a:r>
            <a:r>
              <a:rPr lang="es-VE" sz="1800" dirty="0"/>
              <a:t> 8:37</a:t>
            </a:r>
          </a:p>
        </p:txBody>
      </p:sp>
    </p:spTree>
    <p:extLst>
      <p:ext uri="{BB962C8B-B14F-4D97-AF65-F5344CB8AC3E}">
        <p14:creationId xmlns:p14="http://schemas.microsoft.com/office/powerpoint/2010/main" val="40113565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89000"/>
              </a:schemeClr>
            </a:gs>
            <a:gs pos="23000">
              <a:schemeClr val="accent6">
                <a:lumMod val="89000"/>
              </a:schemeClr>
            </a:gs>
            <a:gs pos="69000">
              <a:schemeClr val="accent6">
                <a:lumMod val="75000"/>
              </a:schemeClr>
            </a:gs>
            <a:gs pos="97000">
              <a:schemeClr val="accent6">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228600" y="309281"/>
            <a:ext cx="8686800" cy="1498737"/>
          </a:xfrm>
        </p:spPr>
        <p:txBody>
          <a:bodyPr anchor="ctr">
            <a:normAutofit fontScale="90000"/>
          </a:bodyPr>
          <a:lstStyle/>
          <a:p>
            <a:r>
              <a:rPr lang="es-VE" sz="5300" b="1" dirty="0"/>
              <a:t>3. LAS ORDENANZAS DE LA IGLESIA</a:t>
            </a:r>
            <a:br>
              <a:rPr lang="es-VE" sz="5400" b="1" dirty="0"/>
            </a:br>
            <a:r>
              <a:rPr lang="en-US" b="1" dirty="0"/>
              <a:t>3.2</a:t>
            </a:r>
            <a:r>
              <a:rPr lang="es-ES" b="1" dirty="0"/>
              <a:t> La cena del Señor</a:t>
            </a:r>
            <a:endParaRPr lang="es-VE" sz="6600" b="1" dirty="0"/>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228600" y="1808018"/>
            <a:ext cx="8686800" cy="3373583"/>
          </a:xfrm>
        </p:spPr>
        <p:txBody>
          <a:bodyPr anchor="ctr">
            <a:normAutofit/>
          </a:bodyPr>
          <a:lstStyle/>
          <a:p>
            <a:pPr marL="0" indent="0">
              <a:buNone/>
            </a:pPr>
            <a:r>
              <a:rPr lang="es-VE" sz="2800" dirty="0"/>
              <a:t>La cena del Señor es un mandato instituido por el Señor Jesús en la víspera de su muerte expiatoria.</a:t>
            </a:r>
          </a:p>
          <a:p>
            <a:pPr marL="0" indent="0">
              <a:buNone/>
            </a:pPr>
            <a:endParaRPr lang="es-VE" sz="2800" dirty="0"/>
          </a:p>
          <a:p>
            <a:pPr marL="0" indent="0">
              <a:buNone/>
            </a:pPr>
            <a:r>
              <a:rPr lang="es-VE" sz="2800" dirty="0"/>
              <a:t>Consiste en la participación del pan y del vino, los que, habiendo sido presentados al Padre en memoria del sacrificio de Cristo, se convierten en medio de gracia por el cual se nos inspira a aumentar la fe y la fidelidad hacia El.</a:t>
            </a:r>
            <a:endParaRPr lang="es-VE" sz="3200" dirty="0">
              <a:solidFill>
                <a:srgbClr val="F2F2F2"/>
              </a:solidFill>
            </a:endParaRPr>
          </a:p>
        </p:txBody>
      </p:sp>
      <p:sp>
        <p:nvSpPr>
          <p:cNvPr id="4" name="Marcador de contenido 2">
            <a:extLst>
              <a:ext uri="{FF2B5EF4-FFF2-40B4-BE49-F238E27FC236}">
                <a16:creationId xmlns:a16="http://schemas.microsoft.com/office/drawing/2014/main" id="{DA04B64E-B36C-4781-BA97-0684629DA5D3}"/>
              </a:ext>
            </a:extLst>
          </p:cNvPr>
          <p:cNvSpPr txBox="1">
            <a:spLocks/>
          </p:cNvSpPr>
          <p:nvPr/>
        </p:nvSpPr>
        <p:spPr>
          <a:xfrm>
            <a:off x="228600" y="5181601"/>
            <a:ext cx="8686800" cy="486210"/>
          </a:xfrm>
          <a:prstGeom prst="rect">
            <a:avLst/>
          </a:prstGeom>
        </p:spPr>
        <p:txBody>
          <a:bodyPr vert="horz" lIns="91440" tIns="45720" rIns="91440" bIns="45720" rtlCol="0" anchor="ctr">
            <a:normAutofit/>
          </a:bodyPr>
          <a:lstStyle>
            <a:lvl1pPr marL="171446" indent="-171446" algn="l" defTabSz="685783" rtl="0" eaLnBrk="1" latinLnBrk="0" hangingPunct="1">
              <a:lnSpc>
                <a:spcPct val="90000"/>
              </a:lnSpc>
              <a:spcBef>
                <a:spcPts val="751"/>
              </a:spcBef>
              <a:buFont typeface="Arial" panose="020B0604020202020204" pitchFamily="34" charset="0"/>
              <a:buChar char="•"/>
              <a:defRPr sz="2100" kern="1200">
                <a:solidFill>
                  <a:schemeClr val="tx1"/>
                </a:solidFill>
                <a:latin typeface="+mn-lt"/>
                <a:ea typeface="+mn-ea"/>
                <a:cs typeface="+mn-cs"/>
              </a:defRPr>
            </a:lvl1pPr>
            <a:lvl2pPr marL="514338"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9"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1"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a:lstStyle>
          <a:p>
            <a:pPr marL="0" lvl="0" indent="0" algn="r">
              <a:buNone/>
            </a:pPr>
            <a:r>
              <a:rPr lang="es-VE" sz="1800" b="1" dirty="0">
                <a:solidFill>
                  <a:srgbClr val="FFC000"/>
                </a:solidFill>
              </a:rPr>
              <a:t>[1] </a:t>
            </a:r>
            <a:r>
              <a:rPr lang="es-VE" sz="1800" dirty="0" err="1"/>
              <a:t>Hch</a:t>
            </a:r>
            <a:r>
              <a:rPr lang="es-VE" sz="1800" dirty="0"/>
              <a:t> 8:37</a:t>
            </a:r>
          </a:p>
        </p:txBody>
      </p:sp>
    </p:spTree>
    <p:extLst>
      <p:ext uri="{BB962C8B-B14F-4D97-AF65-F5344CB8AC3E}">
        <p14:creationId xmlns:p14="http://schemas.microsoft.com/office/powerpoint/2010/main" val="13509955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89000"/>
              </a:schemeClr>
            </a:gs>
            <a:gs pos="23000">
              <a:schemeClr val="accent6">
                <a:lumMod val="89000"/>
              </a:schemeClr>
            </a:gs>
            <a:gs pos="69000">
              <a:schemeClr val="accent6">
                <a:lumMod val="75000"/>
              </a:schemeClr>
            </a:gs>
            <a:gs pos="97000">
              <a:schemeClr val="accent6">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228600" y="309281"/>
            <a:ext cx="8686800" cy="1498737"/>
          </a:xfrm>
        </p:spPr>
        <p:txBody>
          <a:bodyPr anchor="ctr">
            <a:normAutofit fontScale="90000"/>
          </a:bodyPr>
          <a:lstStyle/>
          <a:p>
            <a:r>
              <a:rPr lang="es-VE" sz="5300" b="1" dirty="0"/>
              <a:t>3. LAS ORDENANZAS DE LA IGLESIA</a:t>
            </a:r>
            <a:br>
              <a:rPr lang="es-VE" sz="5400" b="1" dirty="0"/>
            </a:br>
            <a:r>
              <a:rPr lang="en-US" b="1" dirty="0"/>
              <a:t>3.2</a:t>
            </a:r>
            <a:r>
              <a:rPr lang="es-ES" b="1" dirty="0"/>
              <a:t> La cena del Señor</a:t>
            </a:r>
            <a:br>
              <a:rPr lang="es-ES" b="1" dirty="0"/>
            </a:br>
            <a:r>
              <a:rPr lang="es-ES" sz="2700" b="1" dirty="0"/>
              <a:t>3.2.1 Conmemoración</a:t>
            </a:r>
            <a:endParaRPr lang="es-VE" sz="6600" b="1" dirty="0"/>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228600" y="1808018"/>
            <a:ext cx="8686800" cy="3373583"/>
          </a:xfrm>
        </p:spPr>
        <p:txBody>
          <a:bodyPr anchor="ctr">
            <a:normAutofit/>
          </a:bodyPr>
          <a:lstStyle/>
          <a:p>
            <a:pPr marL="0" indent="0">
              <a:buNone/>
            </a:pPr>
            <a:r>
              <a:rPr lang="es-VE" sz="2800" dirty="0"/>
              <a:t>Toda vez que un grupo de creyentes se congrega a celebrar la cena del Señor, recuerdan en forma especial la muerte expiatoria de Cristo que nos liberó del pecado.</a:t>
            </a:r>
          </a:p>
          <a:p>
            <a:pPr marL="0" indent="0">
              <a:buNone/>
            </a:pPr>
            <a:endParaRPr lang="es-VE" sz="2800" dirty="0">
              <a:solidFill>
                <a:srgbClr val="F2F2F2"/>
              </a:solidFill>
            </a:endParaRPr>
          </a:p>
          <a:p>
            <a:pPr marL="0" indent="0">
              <a:buNone/>
            </a:pPr>
            <a:r>
              <a:rPr lang="es-VE" sz="2800" dirty="0"/>
              <a:t>¿Por qué recordar su muerte por sobre todo otro acontecimiento en su vida? Porque era el acontecimiento cumbre de su ministerio, y porque somos salvos por su sacrificio expiatorio.</a:t>
            </a:r>
            <a:endParaRPr lang="es-VE" sz="2800" dirty="0">
              <a:solidFill>
                <a:srgbClr val="F2F2F2"/>
              </a:solidFill>
            </a:endParaRPr>
          </a:p>
        </p:txBody>
      </p:sp>
      <p:sp>
        <p:nvSpPr>
          <p:cNvPr id="4" name="Marcador de contenido 2">
            <a:extLst>
              <a:ext uri="{FF2B5EF4-FFF2-40B4-BE49-F238E27FC236}">
                <a16:creationId xmlns:a16="http://schemas.microsoft.com/office/drawing/2014/main" id="{DA04B64E-B36C-4781-BA97-0684629DA5D3}"/>
              </a:ext>
            </a:extLst>
          </p:cNvPr>
          <p:cNvSpPr txBox="1">
            <a:spLocks/>
          </p:cNvSpPr>
          <p:nvPr/>
        </p:nvSpPr>
        <p:spPr>
          <a:xfrm>
            <a:off x="228600" y="5181601"/>
            <a:ext cx="8686800" cy="486210"/>
          </a:xfrm>
          <a:prstGeom prst="rect">
            <a:avLst/>
          </a:prstGeom>
        </p:spPr>
        <p:txBody>
          <a:bodyPr vert="horz" lIns="91440" tIns="45720" rIns="91440" bIns="45720" rtlCol="0" anchor="ctr">
            <a:normAutofit/>
          </a:bodyPr>
          <a:lstStyle>
            <a:lvl1pPr marL="171446" indent="-171446" algn="l" defTabSz="685783" rtl="0" eaLnBrk="1" latinLnBrk="0" hangingPunct="1">
              <a:lnSpc>
                <a:spcPct val="90000"/>
              </a:lnSpc>
              <a:spcBef>
                <a:spcPts val="751"/>
              </a:spcBef>
              <a:buFont typeface="Arial" panose="020B0604020202020204" pitchFamily="34" charset="0"/>
              <a:buChar char="•"/>
              <a:defRPr sz="2100" kern="1200">
                <a:solidFill>
                  <a:schemeClr val="tx1"/>
                </a:solidFill>
                <a:latin typeface="+mn-lt"/>
                <a:ea typeface="+mn-ea"/>
                <a:cs typeface="+mn-cs"/>
              </a:defRPr>
            </a:lvl1pPr>
            <a:lvl2pPr marL="514338"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9"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1"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a:lstStyle>
          <a:p>
            <a:pPr marL="0" lvl="0" indent="0" algn="r">
              <a:buNone/>
            </a:pPr>
            <a:r>
              <a:rPr lang="es-VE" sz="1800" b="1" dirty="0">
                <a:solidFill>
                  <a:srgbClr val="FFC000"/>
                </a:solidFill>
              </a:rPr>
              <a:t>[1] </a:t>
            </a:r>
            <a:r>
              <a:rPr lang="es-VE" sz="1800" dirty="0" err="1"/>
              <a:t>Hch</a:t>
            </a:r>
            <a:r>
              <a:rPr lang="es-VE" sz="1800" dirty="0"/>
              <a:t> 8:37</a:t>
            </a:r>
          </a:p>
        </p:txBody>
      </p:sp>
    </p:spTree>
    <p:extLst>
      <p:ext uri="{BB962C8B-B14F-4D97-AF65-F5344CB8AC3E}">
        <p14:creationId xmlns:p14="http://schemas.microsoft.com/office/powerpoint/2010/main" val="2442387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89000"/>
              </a:schemeClr>
            </a:gs>
            <a:gs pos="23000">
              <a:schemeClr val="accent6">
                <a:lumMod val="89000"/>
              </a:schemeClr>
            </a:gs>
            <a:gs pos="69000">
              <a:schemeClr val="accent6">
                <a:lumMod val="75000"/>
              </a:schemeClr>
            </a:gs>
            <a:gs pos="97000">
              <a:schemeClr val="accent6">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228600" y="309281"/>
            <a:ext cx="8686800" cy="1498737"/>
          </a:xfrm>
        </p:spPr>
        <p:txBody>
          <a:bodyPr anchor="ctr">
            <a:normAutofit fontScale="90000"/>
          </a:bodyPr>
          <a:lstStyle/>
          <a:p>
            <a:r>
              <a:rPr lang="es-VE" sz="5300" b="1" dirty="0"/>
              <a:t>3. LAS ORDENANZAS DE LA IGLESIA</a:t>
            </a:r>
            <a:br>
              <a:rPr lang="es-VE" sz="5400" b="1" dirty="0"/>
            </a:br>
            <a:r>
              <a:rPr lang="en-US" b="1" dirty="0"/>
              <a:t>3.2</a:t>
            </a:r>
            <a:r>
              <a:rPr lang="es-ES" b="1" dirty="0"/>
              <a:t> La cena del Señor</a:t>
            </a:r>
            <a:br>
              <a:rPr lang="es-ES" b="1" dirty="0"/>
            </a:br>
            <a:r>
              <a:rPr lang="es-ES" sz="2700" b="1" dirty="0"/>
              <a:t>3.2.2 Instrucción</a:t>
            </a:r>
            <a:endParaRPr lang="es-VE" sz="6600" b="1" dirty="0"/>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228600" y="1808018"/>
            <a:ext cx="8686800" cy="3373583"/>
          </a:xfrm>
        </p:spPr>
        <p:txBody>
          <a:bodyPr anchor="ctr">
            <a:normAutofit lnSpcReduction="10000"/>
          </a:bodyPr>
          <a:lstStyle/>
          <a:p>
            <a:pPr marL="0" indent="0">
              <a:buNone/>
            </a:pPr>
            <a:r>
              <a:rPr lang="es-VE" dirty="0"/>
              <a:t>La cena del Señor expresa las dos verdades esenciales del evangelio:</a:t>
            </a:r>
          </a:p>
          <a:p>
            <a:pPr marL="0" indent="0">
              <a:buNone/>
            </a:pPr>
            <a:endParaRPr lang="es-VE" dirty="0"/>
          </a:p>
          <a:p>
            <a:pPr marL="457200" indent="-457200">
              <a:buFont typeface="+mj-lt"/>
              <a:buAutoNum type="arabicPeriod"/>
            </a:pPr>
            <a:r>
              <a:rPr lang="es-VE" b="1" dirty="0"/>
              <a:t>La encarnación:</a:t>
            </a:r>
            <a:r>
              <a:rPr lang="es-VE" dirty="0"/>
              <a:t> al tomar el pan, oímos que Juan el apóstol dice: </a:t>
            </a:r>
            <a:r>
              <a:rPr lang="es-VE" dirty="0">
                <a:solidFill>
                  <a:schemeClr val="accent5">
                    <a:lumMod val="50000"/>
                  </a:schemeClr>
                </a:solidFill>
              </a:rPr>
              <a:t>“Y aquel Verbo fue hecho carne, y habitó entre nosotros”</a:t>
            </a:r>
            <a:r>
              <a:rPr lang="es-VE" dirty="0"/>
              <a:t> </a:t>
            </a:r>
            <a:r>
              <a:rPr lang="es-VE" sz="2400" b="1" dirty="0">
                <a:solidFill>
                  <a:srgbClr val="FFC000"/>
                </a:solidFill>
              </a:rPr>
              <a:t>[1]</a:t>
            </a:r>
            <a:r>
              <a:rPr lang="es-VE" dirty="0"/>
              <a:t>; oímos al Señor mismo que declara: </a:t>
            </a:r>
            <a:r>
              <a:rPr lang="es-VE" dirty="0">
                <a:solidFill>
                  <a:schemeClr val="accent5">
                    <a:lumMod val="50000"/>
                  </a:schemeClr>
                </a:solidFill>
              </a:rPr>
              <a:t>“Porque el pan de Dios es aquel que descendió del cielo y da vida al mundo”</a:t>
            </a:r>
            <a:r>
              <a:rPr lang="es-VE" sz="2400" b="1" dirty="0">
                <a:solidFill>
                  <a:schemeClr val="accent5">
                    <a:lumMod val="50000"/>
                  </a:schemeClr>
                </a:solidFill>
              </a:rPr>
              <a:t> </a:t>
            </a:r>
            <a:r>
              <a:rPr lang="es-VE" sz="2400" b="1" dirty="0">
                <a:solidFill>
                  <a:srgbClr val="FFC000"/>
                </a:solidFill>
              </a:rPr>
              <a:t>[2]</a:t>
            </a:r>
            <a:r>
              <a:rPr lang="es-VE" dirty="0"/>
              <a:t>.</a:t>
            </a:r>
          </a:p>
          <a:p>
            <a:pPr marL="457200" indent="-457200">
              <a:buFont typeface="+mj-lt"/>
              <a:buAutoNum type="arabicPeriod"/>
            </a:pPr>
            <a:r>
              <a:rPr lang="es-VE" b="1" dirty="0"/>
              <a:t>La expiación:</a:t>
            </a:r>
            <a:r>
              <a:rPr lang="es-VE" dirty="0"/>
              <a:t> El pan nos dice que el Pan de la vida debe ser partido o quebrado en la muerte con el objeto de ser distribuido entre los que tienen hambre espiritual; el vino vertido simboliza que su sangre, que es su vida, debe ser derramada en la muerte con el objeto de que su poder que limpia y vivifica sea proporcionado a las almas necesitadas.</a:t>
            </a:r>
            <a:endParaRPr lang="es-VE" sz="2400" dirty="0">
              <a:solidFill>
                <a:srgbClr val="F2F2F2"/>
              </a:solidFill>
            </a:endParaRPr>
          </a:p>
        </p:txBody>
      </p:sp>
      <p:sp>
        <p:nvSpPr>
          <p:cNvPr id="4" name="Marcador de contenido 2">
            <a:extLst>
              <a:ext uri="{FF2B5EF4-FFF2-40B4-BE49-F238E27FC236}">
                <a16:creationId xmlns:a16="http://schemas.microsoft.com/office/drawing/2014/main" id="{DA04B64E-B36C-4781-BA97-0684629DA5D3}"/>
              </a:ext>
            </a:extLst>
          </p:cNvPr>
          <p:cNvSpPr txBox="1">
            <a:spLocks/>
          </p:cNvSpPr>
          <p:nvPr/>
        </p:nvSpPr>
        <p:spPr>
          <a:xfrm>
            <a:off x="228600" y="5181601"/>
            <a:ext cx="8686800" cy="486210"/>
          </a:xfrm>
          <a:prstGeom prst="rect">
            <a:avLst/>
          </a:prstGeom>
        </p:spPr>
        <p:txBody>
          <a:bodyPr vert="horz" lIns="91440" tIns="45720" rIns="91440" bIns="45720" rtlCol="0" anchor="ctr">
            <a:normAutofit/>
          </a:bodyPr>
          <a:lstStyle>
            <a:lvl1pPr marL="171446" indent="-171446" algn="l" defTabSz="685783" rtl="0" eaLnBrk="1" latinLnBrk="0" hangingPunct="1">
              <a:lnSpc>
                <a:spcPct val="90000"/>
              </a:lnSpc>
              <a:spcBef>
                <a:spcPts val="751"/>
              </a:spcBef>
              <a:buFont typeface="Arial" panose="020B0604020202020204" pitchFamily="34" charset="0"/>
              <a:buChar char="•"/>
              <a:defRPr sz="2100" kern="1200">
                <a:solidFill>
                  <a:schemeClr val="tx1"/>
                </a:solidFill>
                <a:latin typeface="+mn-lt"/>
                <a:ea typeface="+mn-ea"/>
                <a:cs typeface="+mn-cs"/>
              </a:defRPr>
            </a:lvl1pPr>
            <a:lvl2pPr marL="514338"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9"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1"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a:lstStyle>
          <a:p>
            <a:pPr marL="0" lvl="0" indent="0" algn="r">
              <a:buNone/>
            </a:pPr>
            <a:r>
              <a:rPr lang="es-VE" sz="1800" b="1" dirty="0">
                <a:solidFill>
                  <a:srgbClr val="FFC000"/>
                </a:solidFill>
              </a:rPr>
              <a:t>[1] </a:t>
            </a:r>
            <a:r>
              <a:rPr lang="es-VE" sz="1800" dirty="0" err="1"/>
              <a:t>Jn</a:t>
            </a:r>
            <a:r>
              <a:rPr lang="es-VE" sz="1800" dirty="0"/>
              <a:t> 1:14 </a:t>
            </a:r>
            <a:r>
              <a:rPr lang="es-VE" sz="1800" b="1" dirty="0">
                <a:solidFill>
                  <a:srgbClr val="FFC000"/>
                </a:solidFill>
              </a:rPr>
              <a:t>[2] </a:t>
            </a:r>
            <a:r>
              <a:rPr lang="es-VE" sz="1800" dirty="0" err="1"/>
              <a:t>Jn</a:t>
            </a:r>
            <a:r>
              <a:rPr lang="es-VE" sz="1800" dirty="0"/>
              <a:t> 6:33</a:t>
            </a:r>
          </a:p>
        </p:txBody>
      </p:sp>
    </p:spTree>
    <p:extLst>
      <p:ext uri="{BB962C8B-B14F-4D97-AF65-F5344CB8AC3E}">
        <p14:creationId xmlns:p14="http://schemas.microsoft.com/office/powerpoint/2010/main" val="23054098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89000"/>
              </a:schemeClr>
            </a:gs>
            <a:gs pos="23000">
              <a:schemeClr val="accent6">
                <a:lumMod val="89000"/>
              </a:schemeClr>
            </a:gs>
            <a:gs pos="69000">
              <a:schemeClr val="accent6">
                <a:lumMod val="75000"/>
              </a:schemeClr>
            </a:gs>
            <a:gs pos="97000">
              <a:schemeClr val="accent6">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228600" y="309281"/>
            <a:ext cx="8686800" cy="1498737"/>
          </a:xfrm>
        </p:spPr>
        <p:txBody>
          <a:bodyPr anchor="ctr">
            <a:normAutofit fontScale="90000"/>
          </a:bodyPr>
          <a:lstStyle/>
          <a:p>
            <a:r>
              <a:rPr lang="es-VE" sz="5300" b="1" dirty="0"/>
              <a:t>3. LAS ORDENANZAS DE LA IGLESIA</a:t>
            </a:r>
            <a:br>
              <a:rPr lang="es-VE" sz="5400" b="1" dirty="0"/>
            </a:br>
            <a:r>
              <a:rPr lang="en-US" b="1" dirty="0"/>
              <a:t>3.2</a:t>
            </a:r>
            <a:r>
              <a:rPr lang="es-ES" b="1" dirty="0"/>
              <a:t> La cena del Señor</a:t>
            </a:r>
            <a:br>
              <a:rPr lang="es-ES" b="1" dirty="0"/>
            </a:br>
            <a:r>
              <a:rPr lang="es-ES" sz="2700" b="1" dirty="0"/>
              <a:t>3.2.3 Seguridad</a:t>
            </a:r>
            <a:endParaRPr lang="es-VE" sz="6600" b="1" dirty="0"/>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228600" y="1808018"/>
            <a:ext cx="8686800" cy="3373583"/>
          </a:xfrm>
        </p:spPr>
        <p:txBody>
          <a:bodyPr anchor="ctr">
            <a:normAutofit lnSpcReduction="10000"/>
          </a:bodyPr>
          <a:lstStyle/>
          <a:p>
            <a:pPr marL="0" indent="0">
              <a:buNone/>
            </a:pPr>
            <a:r>
              <a:rPr lang="es-VE" sz="1800" dirty="0"/>
              <a:t>En épocas antiguas, la forma más solemne de acuerdo era el </a:t>
            </a:r>
            <a:r>
              <a:rPr lang="es-VE" sz="1800" b="1" dirty="0">
                <a:solidFill>
                  <a:srgbClr val="FFC000"/>
                </a:solidFill>
              </a:rPr>
              <a:t>pacto de sangre</a:t>
            </a:r>
            <a:r>
              <a:rPr lang="es-VE" sz="1800" dirty="0"/>
              <a:t>, sellado o firmado con la sangre del sacrificio. El pacto hecho con Israel en el Monte Sinaí fue un pacto de sangre. Después que Dios sentara sus condiciones, y el pueblo las hubiera aceptado, Moisés tomó una jofaina llena de la sangre del sacrificio y roció la mitad de ella sobre el altar del sacrificio, significando que Dios se obligaba a cumplir su parte del acuerdo; luego derramó el resto de la sangre sobre el pueblo, obligándole o comprometiéndole a cumplir su parte del contrato. </a:t>
            </a:r>
            <a:r>
              <a:rPr lang="es-VE" sz="1800" b="1" dirty="0">
                <a:solidFill>
                  <a:srgbClr val="FFC000"/>
                </a:solidFill>
              </a:rPr>
              <a:t>[1]</a:t>
            </a:r>
            <a:endParaRPr lang="es-VE" sz="1800" dirty="0"/>
          </a:p>
          <a:p>
            <a:pPr marL="0" indent="0">
              <a:buNone/>
            </a:pPr>
            <a:endParaRPr lang="es-VE" sz="1800" dirty="0"/>
          </a:p>
          <a:p>
            <a:pPr marL="0" indent="0">
              <a:buNone/>
            </a:pPr>
            <a:r>
              <a:rPr lang="es-VE" sz="1800" dirty="0"/>
              <a:t>El nuevo pacto instituido por Cristo es un pacto de sangre. Dios ha aceptado la sangre de Cristo </a:t>
            </a:r>
            <a:r>
              <a:rPr lang="es-VE" sz="1800" b="1" dirty="0">
                <a:solidFill>
                  <a:srgbClr val="FFC000"/>
                </a:solidFill>
              </a:rPr>
              <a:t>[2]</a:t>
            </a:r>
            <a:r>
              <a:rPr lang="es-VE" sz="1800" dirty="0"/>
              <a:t> y por ende se ha comprometido, por amor de Cristo, a perdonar y salvar a todos los que vienen a El. La sangre de Cristo es la garantía divina de que será misericordioso y benigno con el penitente. Nuestra parte del contrato es creer en la muerte expiatoria de Cristo</a:t>
            </a:r>
            <a:r>
              <a:rPr lang="es-VE" sz="1800" b="1" dirty="0">
                <a:solidFill>
                  <a:srgbClr val="FFC000"/>
                </a:solidFill>
              </a:rPr>
              <a:t> [3]</a:t>
            </a:r>
            <a:r>
              <a:rPr lang="es-VE" sz="1800" dirty="0"/>
              <a:t>. Luego podemos testificar de haber sido rociados con la sangre del nuevo pacto </a:t>
            </a:r>
            <a:r>
              <a:rPr lang="es-VE" sz="1800" b="1" dirty="0">
                <a:solidFill>
                  <a:srgbClr val="FFC000"/>
                </a:solidFill>
              </a:rPr>
              <a:t>[4]</a:t>
            </a:r>
            <a:r>
              <a:rPr lang="es-VE" sz="1800" dirty="0"/>
              <a:t>.</a:t>
            </a:r>
            <a:endParaRPr lang="es-VE" sz="1800" dirty="0">
              <a:solidFill>
                <a:srgbClr val="F2F2F2"/>
              </a:solidFill>
            </a:endParaRPr>
          </a:p>
        </p:txBody>
      </p:sp>
      <p:sp>
        <p:nvSpPr>
          <p:cNvPr id="4" name="Marcador de contenido 2">
            <a:extLst>
              <a:ext uri="{FF2B5EF4-FFF2-40B4-BE49-F238E27FC236}">
                <a16:creationId xmlns:a16="http://schemas.microsoft.com/office/drawing/2014/main" id="{DA04B64E-B36C-4781-BA97-0684629DA5D3}"/>
              </a:ext>
            </a:extLst>
          </p:cNvPr>
          <p:cNvSpPr txBox="1">
            <a:spLocks/>
          </p:cNvSpPr>
          <p:nvPr/>
        </p:nvSpPr>
        <p:spPr>
          <a:xfrm>
            <a:off x="228600" y="5181601"/>
            <a:ext cx="8686800" cy="486210"/>
          </a:xfrm>
          <a:prstGeom prst="rect">
            <a:avLst/>
          </a:prstGeom>
        </p:spPr>
        <p:txBody>
          <a:bodyPr vert="horz" lIns="91440" tIns="45720" rIns="91440" bIns="45720" rtlCol="0" anchor="ctr">
            <a:normAutofit/>
          </a:bodyPr>
          <a:lstStyle>
            <a:lvl1pPr marL="171446" indent="-171446" algn="l" defTabSz="685783" rtl="0" eaLnBrk="1" latinLnBrk="0" hangingPunct="1">
              <a:lnSpc>
                <a:spcPct val="90000"/>
              </a:lnSpc>
              <a:spcBef>
                <a:spcPts val="751"/>
              </a:spcBef>
              <a:buFont typeface="Arial" panose="020B0604020202020204" pitchFamily="34" charset="0"/>
              <a:buChar char="•"/>
              <a:defRPr sz="2100" kern="1200">
                <a:solidFill>
                  <a:schemeClr val="tx1"/>
                </a:solidFill>
                <a:latin typeface="+mn-lt"/>
                <a:ea typeface="+mn-ea"/>
                <a:cs typeface="+mn-cs"/>
              </a:defRPr>
            </a:lvl1pPr>
            <a:lvl2pPr marL="514338"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9"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1"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a:lstStyle>
          <a:p>
            <a:pPr marL="0" lvl="0" indent="0" algn="r">
              <a:buNone/>
            </a:pPr>
            <a:r>
              <a:rPr lang="es-VE" sz="1800" b="1" dirty="0">
                <a:solidFill>
                  <a:srgbClr val="FFC000"/>
                </a:solidFill>
              </a:rPr>
              <a:t>[1] </a:t>
            </a:r>
            <a:r>
              <a:rPr lang="es-VE" sz="1800" dirty="0" err="1"/>
              <a:t>Éxo</a:t>
            </a:r>
            <a:r>
              <a:rPr lang="es-VE" sz="1800" dirty="0"/>
              <a:t> 24:3-8 </a:t>
            </a:r>
            <a:r>
              <a:rPr lang="es-VE" sz="1800" b="1" dirty="0">
                <a:solidFill>
                  <a:srgbClr val="FFC000"/>
                </a:solidFill>
              </a:rPr>
              <a:t>[2] </a:t>
            </a:r>
            <a:r>
              <a:rPr lang="es-VE" sz="1800" dirty="0" err="1"/>
              <a:t>Heb</a:t>
            </a:r>
            <a:r>
              <a:rPr lang="es-VE" sz="1800" dirty="0"/>
              <a:t> 9:14-24 </a:t>
            </a:r>
            <a:r>
              <a:rPr lang="es-VE" sz="1800" b="1" dirty="0">
                <a:solidFill>
                  <a:srgbClr val="FFC000"/>
                </a:solidFill>
              </a:rPr>
              <a:t>[3] </a:t>
            </a:r>
            <a:r>
              <a:rPr lang="es-VE" sz="1800" dirty="0" err="1"/>
              <a:t>Rom</a:t>
            </a:r>
            <a:r>
              <a:rPr lang="es-VE" sz="1800" dirty="0"/>
              <a:t> 3:25, </a:t>
            </a:r>
            <a:r>
              <a:rPr lang="es-VE" sz="1800" dirty="0" err="1"/>
              <a:t>Rom</a:t>
            </a:r>
            <a:r>
              <a:rPr lang="es-VE" sz="1800" dirty="0"/>
              <a:t> 3:26 </a:t>
            </a:r>
            <a:r>
              <a:rPr lang="es-VE" sz="1800" b="1" dirty="0">
                <a:solidFill>
                  <a:srgbClr val="FFC000"/>
                </a:solidFill>
              </a:rPr>
              <a:t>[4] </a:t>
            </a:r>
            <a:r>
              <a:rPr lang="es-VE" sz="1800" dirty="0"/>
              <a:t>1Pe 1:2</a:t>
            </a:r>
          </a:p>
        </p:txBody>
      </p:sp>
    </p:spTree>
    <p:extLst>
      <p:ext uri="{BB962C8B-B14F-4D97-AF65-F5344CB8AC3E}">
        <p14:creationId xmlns:p14="http://schemas.microsoft.com/office/powerpoint/2010/main" val="38201593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89000"/>
              </a:schemeClr>
            </a:gs>
            <a:gs pos="23000">
              <a:schemeClr val="accent6">
                <a:lumMod val="89000"/>
              </a:schemeClr>
            </a:gs>
            <a:gs pos="69000">
              <a:schemeClr val="accent6">
                <a:lumMod val="75000"/>
              </a:schemeClr>
            </a:gs>
            <a:gs pos="97000">
              <a:schemeClr val="accent6">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0" y="1"/>
            <a:ext cx="9144000" cy="1192306"/>
          </a:xfrm>
        </p:spPr>
        <p:txBody>
          <a:bodyPr anchor="ctr">
            <a:noAutofit/>
          </a:bodyPr>
          <a:lstStyle/>
          <a:p>
            <a:r>
              <a:rPr lang="es-VE" sz="4000" b="1" dirty="0"/>
              <a:t>3. LAS ORDENANZAS DE LA IGLESIA</a:t>
            </a:r>
            <a:br>
              <a:rPr lang="es-VE" sz="4400" b="1" dirty="0"/>
            </a:br>
            <a:r>
              <a:rPr lang="en-US" sz="2400" b="1" dirty="0"/>
              <a:t>3.2</a:t>
            </a:r>
            <a:r>
              <a:rPr lang="es-ES" sz="2400" b="1" dirty="0"/>
              <a:t> La cena del Señor</a:t>
            </a:r>
            <a:br>
              <a:rPr lang="es-ES" sz="2400" b="1" dirty="0"/>
            </a:br>
            <a:r>
              <a:rPr lang="es-ES" sz="1800" b="1" dirty="0"/>
              <a:t>3.2.4 Responsabilidad</a:t>
            </a:r>
            <a:endParaRPr lang="es-VE" sz="4800" b="1" dirty="0"/>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0" y="1192307"/>
            <a:ext cx="9144000" cy="4246959"/>
          </a:xfrm>
        </p:spPr>
        <p:txBody>
          <a:bodyPr anchor="ctr">
            <a:normAutofit fontScale="92500" lnSpcReduction="10000"/>
          </a:bodyPr>
          <a:lstStyle/>
          <a:p>
            <a:pPr marL="0" indent="0">
              <a:buNone/>
            </a:pPr>
            <a:r>
              <a:rPr lang="es-VE" sz="1800" dirty="0"/>
              <a:t>¿Quién debe tomar de la mesa del Señor? Pablo trata el asunto de quién es digno de participar de la Cena del Señor al decir: </a:t>
            </a:r>
            <a:r>
              <a:rPr lang="es-VE" sz="1800" dirty="0">
                <a:solidFill>
                  <a:srgbClr val="FFC000"/>
                </a:solidFill>
              </a:rPr>
              <a:t>“Porque el que come y bebe indignamente, sin discernir el cuerpo del Señor, juicio come y bebe para sí.” </a:t>
            </a:r>
            <a:r>
              <a:rPr lang="es-VE" sz="1800" b="1" dirty="0">
                <a:solidFill>
                  <a:srgbClr val="FFC000"/>
                </a:solidFill>
              </a:rPr>
              <a:t>[1] </a:t>
            </a:r>
            <a:r>
              <a:rPr lang="es-VE" sz="1800" dirty="0"/>
              <a:t>¿Significa eso que sólo quienes son dignos pueden acercarse a la mesa del Señor? Entonces </a:t>
            </a:r>
            <a:r>
              <a:rPr lang="es-VE" sz="1800" b="1" dirty="0">
                <a:highlight>
                  <a:srgbClr val="800000"/>
                </a:highlight>
              </a:rPr>
              <a:t>TODOS SERIAMOS EXCLUIDOS</a:t>
            </a:r>
            <a:r>
              <a:rPr lang="es-VE" sz="1800" dirty="0"/>
              <a:t>, porque ninguno es digno de la infinita Misericordia de Dios.</a:t>
            </a:r>
          </a:p>
          <a:p>
            <a:pPr marL="0" indent="0">
              <a:buNone/>
            </a:pPr>
            <a:endParaRPr lang="es-VE" sz="1800" dirty="0"/>
          </a:p>
          <a:p>
            <a:pPr marL="0" indent="0">
              <a:buNone/>
            </a:pPr>
            <a:r>
              <a:rPr lang="es-VE" sz="1800" dirty="0"/>
              <a:t>Así, aunque parezca extraño, </a:t>
            </a:r>
            <a:r>
              <a:rPr lang="es-VE" sz="1800" b="1" dirty="0">
                <a:highlight>
                  <a:srgbClr val="008000"/>
                </a:highlight>
              </a:rPr>
              <a:t>ES POSIBLE QUE UNA PERSONA INDIGNA PARTICIPE DIGNAMENTE</a:t>
            </a:r>
            <a:r>
              <a:rPr lang="es-VE" sz="1800" dirty="0"/>
              <a:t>. Y en cierto sentido, </a:t>
            </a:r>
            <a:r>
              <a:rPr lang="es-VE" sz="1800" b="1" dirty="0">
                <a:highlight>
                  <a:srgbClr val="800000"/>
                </a:highlight>
              </a:rPr>
              <a:t>SÓLO QUIENES SIENTEN SINCERAMENTE SU INDIGNIDAD SE HALLAN EN EL ESTADO CORRECTO DE ACERCARSE A LA MESA; LOS QUE SE CREEN JUSTOS A SI MISMOS NO SON APTOS NUNCA</a:t>
            </a:r>
            <a:r>
              <a:rPr lang="es-VE" sz="1800" dirty="0"/>
              <a:t>. Además, se ha notado que es </a:t>
            </a:r>
            <a:r>
              <a:rPr lang="es-VE" sz="1800" b="1" dirty="0">
                <a:highlight>
                  <a:srgbClr val="008080"/>
                </a:highlight>
              </a:rPr>
              <a:t>LA GENTE PROFUNDAMENTE ESPIRITUAL ES LA QUE SIENTE SU INDIGNIDAD EN MAYOR GRADO</a:t>
            </a:r>
            <a:r>
              <a:rPr lang="es-VE" sz="1800" dirty="0"/>
              <a:t>. Pablo se describe a sí mismo como el primero de los pecadores.</a:t>
            </a:r>
          </a:p>
          <a:p>
            <a:pPr marL="0" indent="0">
              <a:buNone/>
            </a:pPr>
            <a:endParaRPr lang="es-VE" sz="1800" dirty="0"/>
          </a:p>
          <a:p>
            <a:pPr marL="0" indent="0">
              <a:buNone/>
            </a:pPr>
            <a:r>
              <a:rPr lang="es-VE" sz="1800" dirty="0"/>
              <a:t>El apóstol nos advierte en el sentido de no cometer acciones indignas o mantener una conducta también indigna al participar de la Cena del Señor. ¿Cómo puede una persona participar indignamente? Al hacer cualquier cosa que le impida apreciar claramente el significado de los elementos, y acercarse de manera correcta, en actitud reflexiva y reverente. En el caso de los corintios, el obstáculo era grave, es decir, la ebriedad.</a:t>
            </a:r>
            <a:endParaRPr lang="es-VE" sz="1800" dirty="0">
              <a:solidFill>
                <a:srgbClr val="F2F2F2"/>
              </a:solidFill>
            </a:endParaRPr>
          </a:p>
        </p:txBody>
      </p:sp>
      <p:sp>
        <p:nvSpPr>
          <p:cNvPr id="4" name="Marcador de contenido 2">
            <a:extLst>
              <a:ext uri="{FF2B5EF4-FFF2-40B4-BE49-F238E27FC236}">
                <a16:creationId xmlns:a16="http://schemas.microsoft.com/office/drawing/2014/main" id="{DA04B64E-B36C-4781-BA97-0684629DA5D3}"/>
              </a:ext>
            </a:extLst>
          </p:cNvPr>
          <p:cNvSpPr txBox="1">
            <a:spLocks/>
          </p:cNvSpPr>
          <p:nvPr/>
        </p:nvSpPr>
        <p:spPr>
          <a:xfrm>
            <a:off x="0" y="5439266"/>
            <a:ext cx="9144000" cy="275734"/>
          </a:xfrm>
          <a:prstGeom prst="rect">
            <a:avLst/>
          </a:prstGeom>
        </p:spPr>
        <p:txBody>
          <a:bodyPr vert="horz" lIns="91440" tIns="45720" rIns="91440" bIns="45720" rtlCol="0" anchor="ctr">
            <a:normAutofit fontScale="85000" lnSpcReduction="20000"/>
          </a:bodyPr>
          <a:lstStyle>
            <a:lvl1pPr marL="171446" indent="-171446" algn="l" defTabSz="685783" rtl="0" eaLnBrk="1" latinLnBrk="0" hangingPunct="1">
              <a:lnSpc>
                <a:spcPct val="90000"/>
              </a:lnSpc>
              <a:spcBef>
                <a:spcPts val="751"/>
              </a:spcBef>
              <a:buFont typeface="Arial" panose="020B0604020202020204" pitchFamily="34" charset="0"/>
              <a:buChar char="•"/>
              <a:defRPr sz="2100" kern="1200">
                <a:solidFill>
                  <a:schemeClr val="tx1"/>
                </a:solidFill>
                <a:latin typeface="+mn-lt"/>
                <a:ea typeface="+mn-ea"/>
                <a:cs typeface="+mn-cs"/>
              </a:defRPr>
            </a:lvl1pPr>
            <a:lvl2pPr marL="514338"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9"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1"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a:lstStyle>
          <a:p>
            <a:pPr marL="0" lvl="0" indent="0" algn="r">
              <a:buNone/>
            </a:pPr>
            <a:r>
              <a:rPr lang="es-VE" sz="1800" b="1" dirty="0">
                <a:solidFill>
                  <a:srgbClr val="FFC000"/>
                </a:solidFill>
              </a:rPr>
              <a:t>[1] </a:t>
            </a:r>
            <a:r>
              <a:rPr lang="es-VE" sz="1800" dirty="0"/>
              <a:t>1Co 11:20-34</a:t>
            </a:r>
          </a:p>
        </p:txBody>
      </p:sp>
    </p:spTree>
    <p:extLst>
      <p:ext uri="{BB962C8B-B14F-4D97-AF65-F5344CB8AC3E}">
        <p14:creationId xmlns:p14="http://schemas.microsoft.com/office/powerpoint/2010/main" val="9205102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228600" y="309281"/>
            <a:ext cx="8686800" cy="1160931"/>
          </a:xfrm>
        </p:spPr>
        <p:txBody>
          <a:bodyPr anchor="ctr">
            <a:normAutofit fontScale="90000"/>
          </a:bodyPr>
          <a:lstStyle/>
          <a:p>
            <a:r>
              <a:rPr lang="es-VE" sz="5400" b="1" dirty="0"/>
              <a:t>1. LA NATURALEZA DE LA IGLESIA</a:t>
            </a:r>
            <a:br>
              <a:rPr lang="es-VE" sz="5400" b="1" dirty="0"/>
            </a:br>
            <a:r>
              <a:rPr lang="es-ES" b="1" dirty="0"/>
              <a:t>1.1. Definición</a:t>
            </a:r>
            <a:endParaRPr lang="es-VE" sz="6600" b="1" dirty="0"/>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228600" y="1604686"/>
            <a:ext cx="8686800" cy="3576915"/>
          </a:xfrm>
        </p:spPr>
        <p:txBody>
          <a:bodyPr anchor="ctr">
            <a:normAutofit lnSpcReduction="10000"/>
          </a:bodyPr>
          <a:lstStyle/>
          <a:p>
            <a:pPr marL="0" indent="0">
              <a:buNone/>
            </a:pPr>
            <a:r>
              <a:rPr lang="es-VE" sz="2400" b="1" dirty="0">
                <a:solidFill>
                  <a:srgbClr val="F2F2F2"/>
                </a:solidFill>
              </a:rPr>
              <a:t>La iglesia </a:t>
            </a:r>
            <a:r>
              <a:rPr lang="es-VE" sz="2400" dirty="0">
                <a:solidFill>
                  <a:srgbClr val="F2F2F2"/>
                </a:solidFill>
              </a:rPr>
              <a:t>es la comunidad de todos </a:t>
            </a:r>
            <a:r>
              <a:rPr lang="es-VE" sz="2400" b="1" dirty="0">
                <a:solidFill>
                  <a:srgbClr val="F2F2F2"/>
                </a:solidFill>
              </a:rPr>
              <a:t>los verdaderos creyentes</a:t>
            </a:r>
            <a:r>
              <a:rPr lang="es-VE" sz="2400" dirty="0">
                <a:solidFill>
                  <a:srgbClr val="F2F2F2"/>
                </a:solidFill>
              </a:rPr>
              <a:t> de todos los tiempos. Esta definición entiende a la iglesia constituida por todos los que son verdaderamente salvados.</a:t>
            </a:r>
          </a:p>
          <a:p>
            <a:pPr marL="0" indent="0">
              <a:buNone/>
            </a:pPr>
            <a:endParaRPr lang="es-VE" sz="2400" dirty="0">
              <a:solidFill>
                <a:srgbClr val="F2F2F2"/>
              </a:solidFill>
            </a:endParaRPr>
          </a:p>
          <a:p>
            <a:pPr marL="0" indent="0">
              <a:buNone/>
            </a:pPr>
            <a:r>
              <a:rPr lang="es-VE" sz="2400" dirty="0">
                <a:solidFill>
                  <a:srgbClr val="F2F2F2"/>
                </a:solidFill>
              </a:rPr>
              <a:t>Pablo dice: </a:t>
            </a:r>
            <a:r>
              <a:rPr lang="es-VE" sz="2400" i="1" dirty="0">
                <a:solidFill>
                  <a:srgbClr val="FFC000"/>
                </a:solidFill>
              </a:rPr>
              <a:t>«Cristo amó a la iglesia y se entregó por ella»</a:t>
            </a:r>
            <a:r>
              <a:rPr lang="es-VE" sz="2400" dirty="0">
                <a:solidFill>
                  <a:srgbClr val="F2F2F2"/>
                </a:solidFill>
              </a:rPr>
              <a:t> </a:t>
            </a:r>
            <a:r>
              <a:rPr lang="es-VE" sz="2400" b="1" dirty="0">
                <a:solidFill>
                  <a:srgbClr val="FFC000"/>
                </a:solidFill>
              </a:rPr>
              <a:t>[1]</a:t>
            </a:r>
            <a:r>
              <a:rPr lang="es-VE" sz="2400" dirty="0">
                <a:solidFill>
                  <a:srgbClr val="F2F2F2"/>
                </a:solidFill>
              </a:rPr>
              <a:t>. Aquí el término </a:t>
            </a:r>
            <a:r>
              <a:rPr lang="es-VE" sz="2400" i="1" dirty="0">
                <a:solidFill>
                  <a:srgbClr val="FFC000"/>
                </a:solidFill>
              </a:rPr>
              <a:t>«la iglesia» </a:t>
            </a:r>
            <a:r>
              <a:rPr lang="es-VE" sz="2400" dirty="0">
                <a:solidFill>
                  <a:srgbClr val="F2F2F2"/>
                </a:solidFill>
              </a:rPr>
              <a:t>se usa para aplicar a todos aquellos por quienes Cristo murió para redimirlos, todos los que son salvados por la muerte de Cristo. Pero eso debe incluir a </a:t>
            </a:r>
            <a:r>
              <a:rPr lang="es-VE" sz="2400" dirty="0">
                <a:solidFill>
                  <a:srgbClr val="F2F2F2"/>
                </a:solidFill>
                <a:highlight>
                  <a:srgbClr val="008000"/>
                </a:highlight>
              </a:rPr>
              <a:t>todos los creyentes de todos los tiempos</a:t>
            </a:r>
            <a:r>
              <a:rPr lang="es-VE" sz="2400" dirty="0">
                <a:solidFill>
                  <a:srgbClr val="F2F2F2"/>
                </a:solidFill>
              </a:rPr>
              <a:t>, tanto creyentes de la edad del Nuevo Testamento como creyentes de la edad del Antiguo Testamento por igual.</a:t>
            </a:r>
          </a:p>
        </p:txBody>
      </p:sp>
      <p:sp>
        <p:nvSpPr>
          <p:cNvPr id="4" name="Marcador de contenido 2">
            <a:extLst>
              <a:ext uri="{FF2B5EF4-FFF2-40B4-BE49-F238E27FC236}">
                <a16:creationId xmlns:a16="http://schemas.microsoft.com/office/drawing/2014/main" id="{DA04B64E-B36C-4781-BA97-0684629DA5D3}"/>
              </a:ext>
            </a:extLst>
          </p:cNvPr>
          <p:cNvSpPr txBox="1">
            <a:spLocks/>
          </p:cNvSpPr>
          <p:nvPr/>
        </p:nvSpPr>
        <p:spPr>
          <a:xfrm>
            <a:off x="228600" y="5181601"/>
            <a:ext cx="8686800" cy="486210"/>
          </a:xfrm>
          <a:prstGeom prst="rect">
            <a:avLst/>
          </a:prstGeom>
        </p:spPr>
        <p:txBody>
          <a:bodyPr vert="horz" lIns="91440" tIns="45720" rIns="91440" bIns="45720" rtlCol="0" anchor="ctr">
            <a:normAutofit/>
          </a:bodyPr>
          <a:lstStyle>
            <a:lvl1pPr marL="171446" indent="-171446" algn="l" defTabSz="685783" rtl="0" eaLnBrk="1" latinLnBrk="0" hangingPunct="1">
              <a:lnSpc>
                <a:spcPct val="90000"/>
              </a:lnSpc>
              <a:spcBef>
                <a:spcPts val="751"/>
              </a:spcBef>
              <a:buFont typeface="Arial" panose="020B0604020202020204" pitchFamily="34" charset="0"/>
              <a:buChar char="•"/>
              <a:defRPr sz="2100" kern="1200">
                <a:solidFill>
                  <a:schemeClr val="tx1"/>
                </a:solidFill>
                <a:latin typeface="+mn-lt"/>
                <a:ea typeface="+mn-ea"/>
                <a:cs typeface="+mn-cs"/>
              </a:defRPr>
            </a:lvl1pPr>
            <a:lvl2pPr marL="514338"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9"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1"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a:lstStyle>
          <a:p>
            <a:pPr marL="0" lvl="0" indent="0" algn="r">
              <a:buNone/>
            </a:pPr>
            <a:r>
              <a:rPr kumimoji="0" lang="es-VE" sz="1800" b="1" i="0" u="none" strike="noStrike" kern="1200" cap="none" spc="0" normalizeH="0" baseline="0" noProof="0" dirty="0">
                <a:ln>
                  <a:noFill/>
                </a:ln>
                <a:solidFill>
                  <a:srgbClr val="FFC000"/>
                </a:solidFill>
                <a:effectLst/>
                <a:uLnTx/>
                <a:uFillTx/>
                <a:latin typeface="Calibri" panose="020F0502020204030204"/>
                <a:ea typeface="+mn-ea"/>
                <a:cs typeface="+mn-cs"/>
              </a:rPr>
              <a:t>[1</a:t>
            </a:r>
            <a:r>
              <a:rPr lang="es-VE" sz="1800" b="1" dirty="0">
                <a:solidFill>
                  <a:srgbClr val="FFC000"/>
                </a:solidFill>
              </a:rPr>
              <a:t>] </a:t>
            </a:r>
            <a:r>
              <a:rPr lang="es-VE" sz="1800" dirty="0">
                <a:solidFill>
                  <a:srgbClr val="F2F2F2"/>
                </a:solidFill>
              </a:rPr>
              <a:t>Efe 5:25</a:t>
            </a:r>
            <a:endParaRPr kumimoji="0" lang="es-VE" sz="1800" i="0" strike="noStrike" kern="1200" cap="none" spc="0" normalizeH="0" baseline="0" noProof="0" dirty="0">
              <a:ln>
                <a:noFill/>
              </a:ln>
              <a:effectLst/>
              <a:uLnTx/>
              <a:uFillTx/>
              <a:latin typeface="Calibri" panose="020F0502020204030204"/>
            </a:endParaRPr>
          </a:p>
        </p:txBody>
      </p:sp>
    </p:spTree>
    <p:extLst>
      <p:ext uri="{BB962C8B-B14F-4D97-AF65-F5344CB8AC3E}">
        <p14:creationId xmlns:p14="http://schemas.microsoft.com/office/powerpoint/2010/main" val="20515876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228600" y="309281"/>
            <a:ext cx="8686800" cy="1295405"/>
          </a:xfrm>
        </p:spPr>
        <p:txBody>
          <a:bodyPr anchor="ctr">
            <a:normAutofit fontScale="90000"/>
          </a:bodyPr>
          <a:lstStyle/>
          <a:p>
            <a:r>
              <a:rPr lang="es-VE" sz="5400" b="1" dirty="0"/>
              <a:t>1. LA NATURALEZA DE LA IGLESIA</a:t>
            </a:r>
            <a:br>
              <a:rPr lang="es-VE" sz="5400" b="1" dirty="0"/>
            </a:br>
            <a:r>
              <a:rPr lang="es-VE" b="1" dirty="0"/>
              <a:t>1.2. Vocablos que describen a los creyentes</a:t>
            </a:r>
            <a:br>
              <a:rPr lang="es-VE" b="1" dirty="0"/>
            </a:br>
            <a:r>
              <a:rPr lang="es-VE" sz="2700" b="1" dirty="0"/>
              <a:t>2.2. Creyentes</a:t>
            </a:r>
            <a:endParaRPr lang="es-VE" sz="6600" b="1" dirty="0"/>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228600" y="1604686"/>
            <a:ext cx="8686800" cy="3576915"/>
          </a:xfrm>
        </p:spPr>
        <p:txBody>
          <a:bodyPr anchor="ctr">
            <a:normAutofit/>
          </a:bodyPr>
          <a:lstStyle/>
          <a:p>
            <a:pPr marL="0" indent="0">
              <a:buNone/>
            </a:pPr>
            <a:r>
              <a:rPr lang="es-VE" sz="3600" dirty="0"/>
              <a:t>A los cristianos se los denomina creyentes, o “los que creen”, puesto que su doctrina característica es la fe en el Señor Jesucristo.</a:t>
            </a:r>
            <a:endParaRPr lang="es-VE" sz="4000" dirty="0">
              <a:solidFill>
                <a:srgbClr val="F2F2F2"/>
              </a:solidFill>
            </a:endParaRPr>
          </a:p>
        </p:txBody>
      </p:sp>
      <p:sp>
        <p:nvSpPr>
          <p:cNvPr id="4" name="Marcador de contenido 2">
            <a:extLst>
              <a:ext uri="{FF2B5EF4-FFF2-40B4-BE49-F238E27FC236}">
                <a16:creationId xmlns:a16="http://schemas.microsoft.com/office/drawing/2014/main" id="{DA04B64E-B36C-4781-BA97-0684629DA5D3}"/>
              </a:ext>
            </a:extLst>
          </p:cNvPr>
          <p:cNvSpPr txBox="1">
            <a:spLocks/>
          </p:cNvSpPr>
          <p:nvPr/>
        </p:nvSpPr>
        <p:spPr>
          <a:xfrm>
            <a:off x="228600" y="5181601"/>
            <a:ext cx="8686800" cy="486210"/>
          </a:xfrm>
          <a:prstGeom prst="rect">
            <a:avLst/>
          </a:prstGeom>
        </p:spPr>
        <p:txBody>
          <a:bodyPr vert="horz" lIns="91440" tIns="45720" rIns="91440" bIns="45720" rtlCol="0" anchor="ctr">
            <a:normAutofit/>
          </a:bodyPr>
          <a:lstStyle>
            <a:lvl1pPr marL="171446" indent="-171446" algn="l" defTabSz="685783" rtl="0" eaLnBrk="1" latinLnBrk="0" hangingPunct="1">
              <a:lnSpc>
                <a:spcPct val="90000"/>
              </a:lnSpc>
              <a:spcBef>
                <a:spcPts val="751"/>
              </a:spcBef>
              <a:buFont typeface="Arial" panose="020B0604020202020204" pitchFamily="34" charset="0"/>
              <a:buChar char="•"/>
              <a:defRPr sz="2100" kern="1200">
                <a:solidFill>
                  <a:schemeClr val="tx1"/>
                </a:solidFill>
                <a:latin typeface="+mn-lt"/>
                <a:ea typeface="+mn-ea"/>
                <a:cs typeface="+mn-cs"/>
              </a:defRPr>
            </a:lvl1pPr>
            <a:lvl2pPr marL="514338"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9"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1"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a:lstStyle>
          <a:p>
            <a:pPr marL="0" lvl="0" indent="0" algn="r">
              <a:buNone/>
            </a:pPr>
            <a:endParaRPr kumimoji="0" lang="es-VE" sz="1800" i="0" strike="noStrike" kern="1200" cap="none" spc="0" normalizeH="0" baseline="0" noProof="0" dirty="0">
              <a:ln>
                <a:noFill/>
              </a:ln>
              <a:effectLst/>
              <a:uLnTx/>
              <a:uFillTx/>
              <a:latin typeface="Calibri" panose="020F0502020204030204"/>
            </a:endParaRPr>
          </a:p>
        </p:txBody>
      </p:sp>
    </p:spTree>
    <p:extLst>
      <p:ext uri="{BB962C8B-B14F-4D97-AF65-F5344CB8AC3E}">
        <p14:creationId xmlns:p14="http://schemas.microsoft.com/office/powerpoint/2010/main" val="23499599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228600" y="309281"/>
            <a:ext cx="8686800" cy="1295405"/>
          </a:xfrm>
        </p:spPr>
        <p:txBody>
          <a:bodyPr anchor="ctr">
            <a:normAutofit fontScale="90000"/>
          </a:bodyPr>
          <a:lstStyle/>
          <a:p>
            <a:r>
              <a:rPr lang="es-VE" sz="5400" b="1" dirty="0"/>
              <a:t>1. LA NATURALEZA DE LA IGLESIA</a:t>
            </a:r>
            <a:br>
              <a:rPr lang="es-VE" sz="5400" b="1" dirty="0"/>
            </a:br>
            <a:r>
              <a:rPr lang="es-VE" b="1" dirty="0"/>
              <a:t>1.2. Vocablos que describen a los creyentes</a:t>
            </a:r>
            <a:br>
              <a:rPr lang="es-VE" b="1" dirty="0"/>
            </a:br>
            <a:r>
              <a:rPr lang="es-VE" sz="2700" b="1" dirty="0"/>
              <a:t>2.3. Santos</a:t>
            </a:r>
            <a:endParaRPr lang="es-VE" sz="6600" b="1" dirty="0"/>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228600" y="1604686"/>
            <a:ext cx="8686800" cy="3576915"/>
          </a:xfrm>
        </p:spPr>
        <p:txBody>
          <a:bodyPr anchor="ctr">
            <a:normAutofit/>
          </a:bodyPr>
          <a:lstStyle/>
          <a:p>
            <a:pPr marL="0" indent="0">
              <a:buNone/>
            </a:pPr>
            <a:r>
              <a:rPr lang="es-VE" sz="3200" dirty="0"/>
              <a:t>Se los denomina “santos” (literalmente consagrados) puesto que son separados del mundo y consagrados a Dios.</a:t>
            </a:r>
            <a:endParaRPr lang="es-VE" sz="3600" dirty="0">
              <a:solidFill>
                <a:srgbClr val="F2F2F2"/>
              </a:solidFill>
            </a:endParaRPr>
          </a:p>
        </p:txBody>
      </p:sp>
      <p:sp>
        <p:nvSpPr>
          <p:cNvPr id="4" name="Marcador de contenido 2">
            <a:extLst>
              <a:ext uri="{FF2B5EF4-FFF2-40B4-BE49-F238E27FC236}">
                <a16:creationId xmlns:a16="http://schemas.microsoft.com/office/drawing/2014/main" id="{DA04B64E-B36C-4781-BA97-0684629DA5D3}"/>
              </a:ext>
            </a:extLst>
          </p:cNvPr>
          <p:cNvSpPr txBox="1">
            <a:spLocks/>
          </p:cNvSpPr>
          <p:nvPr/>
        </p:nvSpPr>
        <p:spPr>
          <a:xfrm>
            <a:off x="228600" y="5181601"/>
            <a:ext cx="8686800" cy="486210"/>
          </a:xfrm>
          <a:prstGeom prst="rect">
            <a:avLst/>
          </a:prstGeom>
        </p:spPr>
        <p:txBody>
          <a:bodyPr vert="horz" lIns="91440" tIns="45720" rIns="91440" bIns="45720" rtlCol="0" anchor="ctr">
            <a:normAutofit/>
          </a:bodyPr>
          <a:lstStyle>
            <a:lvl1pPr marL="171446" indent="-171446" algn="l" defTabSz="685783" rtl="0" eaLnBrk="1" latinLnBrk="0" hangingPunct="1">
              <a:lnSpc>
                <a:spcPct val="90000"/>
              </a:lnSpc>
              <a:spcBef>
                <a:spcPts val="751"/>
              </a:spcBef>
              <a:buFont typeface="Arial" panose="020B0604020202020204" pitchFamily="34" charset="0"/>
              <a:buChar char="•"/>
              <a:defRPr sz="2100" kern="1200">
                <a:solidFill>
                  <a:schemeClr val="tx1"/>
                </a:solidFill>
                <a:latin typeface="+mn-lt"/>
                <a:ea typeface="+mn-ea"/>
                <a:cs typeface="+mn-cs"/>
              </a:defRPr>
            </a:lvl1pPr>
            <a:lvl2pPr marL="514338"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9"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1"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a:lstStyle>
          <a:p>
            <a:pPr marL="0" lvl="0" indent="0" algn="r">
              <a:buNone/>
            </a:pPr>
            <a:endParaRPr kumimoji="0" lang="es-VE" sz="1800" i="0" strike="noStrike" kern="1200" cap="none" spc="0" normalizeH="0" baseline="0" noProof="0" dirty="0">
              <a:ln>
                <a:noFill/>
              </a:ln>
              <a:effectLst/>
              <a:uLnTx/>
              <a:uFillTx/>
              <a:latin typeface="Calibri" panose="020F0502020204030204"/>
            </a:endParaRPr>
          </a:p>
        </p:txBody>
      </p:sp>
    </p:spTree>
    <p:extLst>
      <p:ext uri="{BB962C8B-B14F-4D97-AF65-F5344CB8AC3E}">
        <p14:creationId xmlns:p14="http://schemas.microsoft.com/office/powerpoint/2010/main" val="41161936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228600" y="309281"/>
            <a:ext cx="8686800" cy="1295405"/>
          </a:xfrm>
        </p:spPr>
        <p:txBody>
          <a:bodyPr anchor="ctr">
            <a:normAutofit fontScale="90000"/>
          </a:bodyPr>
          <a:lstStyle/>
          <a:p>
            <a:r>
              <a:rPr lang="es-VE" sz="5400" b="1" dirty="0"/>
              <a:t>1. LA NATURALEZA DE LA IGLESIA</a:t>
            </a:r>
            <a:br>
              <a:rPr lang="es-VE" sz="5400" b="1" dirty="0"/>
            </a:br>
            <a:r>
              <a:rPr lang="es-VE" b="1" dirty="0"/>
              <a:t>1.2. Vocablos que describen a los creyentes</a:t>
            </a:r>
            <a:br>
              <a:rPr lang="es-VE" b="1" dirty="0"/>
            </a:br>
            <a:r>
              <a:rPr lang="es-VE" sz="2700" b="1" dirty="0"/>
              <a:t>2.4. Escogidos</a:t>
            </a:r>
            <a:endParaRPr lang="es-VE" sz="6600" b="1" dirty="0"/>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228600" y="1604686"/>
            <a:ext cx="8686800" cy="3576915"/>
          </a:xfrm>
        </p:spPr>
        <p:txBody>
          <a:bodyPr anchor="ctr">
            <a:normAutofit/>
          </a:bodyPr>
          <a:lstStyle/>
          <a:p>
            <a:pPr marL="0" indent="0">
              <a:buNone/>
            </a:pPr>
            <a:r>
              <a:rPr lang="es-VE" sz="3200" dirty="0"/>
              <a:t>Se hace referencia a los creyentes con el vocablo “escogidos” puesto que Dios los ha escogido para realizar un ministerio importante y disfrutar de un glorioso destino.</a:t>
            </a:r>
            <a:endParaRPr lang="es-VE" sz="3600" dirty="0">
              <a:solidFill>
                <a:srgbClr val="F2F2F2"/>
              </a:solidFill>
            </a:endParaRPr>
          </a:p>
        </p:txBody>
      </p:sp>
      <p:sp>
        <p:nvSpPr>
          <p:cNvPr id="4" name="Marcador de contenido 2">
            <a:extLst>
              <a:ext uri="{FF2B5EF4-FFF2-40B4-BE49-F238E27FC236}">
                <a16:creationId xmlns:a16="http://schemas.microsoft.com/office/drawing/2014/main" id="{DA04B64E-B36C-4781-BA97-0684629DA5D3}"/>
              </a:ext>
            </a:extLst>
          </p:cNvPr>
          <p:cNvSpPr txBox="1">
            <a:spLocks/>
          </p:cNvSpPr>
          <p:nvPr/>
        </p:nvSpPr>
        <p:spPr>
          <a:xfrm>
            <a:off x="228600" y="5181601"/>
            <a:ext cx="8686800" cy="486210"/>
          </a:xfrm>
          <a:prstGeom prst="rect">
            <a:avLst/>
          </a:prstGeom>
        </p:spPr>
        <p:txBody>
          <a:bodyPr vert="horz" lIns="91440" tIns="45720" rIns="91440" bIns="45720" rtlCol="0" anchor="ctr">
            <a:normAutofit/>
          </a:bodyPr>
          <a:lstStyle>
            <a:lvl1pPr marL="171446" indent="-171446" algn="l" defTabSz="685783" rtl="0" eaLnBrk="1" latinLnBrk="0" hangingPunct="1">
              <a:lnSpc>
                <a:spcPct val="90000"/>
              </a:lnSpc>
              <a:spcBef>
                <a:spcPts val="751"/>
              </a:spcBef>
              <a:buFont typeface="Arial" panose="020B0604020202020204" pitchFamily="34" charset="0"/>
              <a:buChar char="•"/>
              <a:defRPr sz="2100" kern="1200">
                <a:solidFill>
                  <a:schemeClr val="tx1"/>
                </a:solidFill>
                <a:latin typeface="+mn-lt"/>
                <a:ea typeface="+mn-ea"/>
                <a:cs typeface="+mn-cs"/>
              </a:defRPr>
            </a:lvl1pPr>
            <a:lvl2pPr marL="514338"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9"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1"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a:lstStyle>
          <a:p>
            <a:pPr marL="0" lvl="0" indent="0" algn="r">
              <a:buNone/>
            </a:pPr>
            <a:endParaRPr kumimoji="0" lang="es-VE" sz="1800" i="0" strike="noStrike" kern="1200" cap="none" spc="0" normalizeH="0" baseline="0" noProof="0" dirty="0">
              <a:ln>
                <a:noFill/>
              </a:ln>
              <a:effectLst/>
              <a:uLnTx/>
              <a:uFillTx/>
              <a:latin typeface="Calibri" panose="020F0502020204030204"/>
            </a:endParaRPr>
          </a:p>
        </p:txBody>
      </p:sp>
    </p:spTree>
    <p:extLst>
      <p:ext uri="{BB962C8B-B14F-4D97-AF65-F5344CB8AC3E}">
        <p14:creationId xmlns:p14="http://schemas.microsoft.com/office/powerpoint/2010/main" val="16964798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228600" y="309281"/>
            <a:ext cx="8686800" cy="1295405"/>
          </a:xfrm>
        </p:spPr>
        <p:txBody>
          <a:bodyPr anchor="ctr">
            <a:normAutofit fontScale="90000"/>
          </a:bodyPr>
          <a:lstStyle/>
          <a:p>
            <a:r>
              <a:rPr lang="es-VE" sz="5400" b="1" dirty="0"/>
              <a:t>1. LA NATURALEZA DE LA IGLESIA</a:t>
            </a:r>
            <a:br>
              <a:rPr lang="es-VE" sz="5400" b="1" dirty="0"/>
            </a:br>
            <a:r>
              <a:rPr lang="es-VE" b="1" dirty="0"/>
              <a:t>1.2. Vocablos que describen a los creyentes</a:t>
            </a:r>
            <a:br>
              <a:rPr lang="es-VE" b="1" dirty="0"/>
            </a:br>
            <a:r>
              <a:rPr lang="es-VE" sz="2700" b="1" dirty="0"/>
              <a:t>2.5. Discípulos</a:t>
            </a:r>
            <a:endParaRPr lang="es-VE" sz="6600" b="1" dirty="0"/>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228600" y="1604686"/>
            <a:ext cx="8686800" cy="3576915"/>
          </a:xfrm>
        </p:spPr>
        <p:txBody>
          <a:bodyPr anchor="ctr">
            <a:normAutofit/>
          </a:bodyPr>
          <a:lstStyle/>
          <a:p>
            <a:pPr marL="0" indent="0">
              <a:buNone/>
            </a:pPr>
            <a:r>
              <a:rPr lang="es-VE" sz="3600" dirty="0">
                <a:solidFill>
                  <a:srgbClr val="F2F2F2"/>
                </a:solidFill>
              </a:rPr>
              <a:t>Son discípulos puesto que están sometidos a Cristo Jesús para ser preparados por El.</a:t>
            </a:r>
          </a:p>
        </p:txBody>
      </p:sp>
      <p:sp>
        <p:nvSpPr>
          <p:cNvPr id="4" name="Marcador de contenido 2">
            <a:extLst>
              <a:ext uri="{FF2B5EF4-FFF2-40B4-BE49-F238E27FC236}">
                <a16:creationId xmlns:a16="http://schemas.microsoft.com/office/drawing/2014/main" id="{DA04B64E-B36C-4781-BA97-0684629DA5D3}"/>
              </a:ext>
            </a:extLst>
          </p:cNvPr>
          <p:cNvSpPr txBox="1">
            <a:spLocks/>
          </p:cNvSpPr>
          <p:nvPr/>
        </p:nvSpPr>
        <p:spPr>
          <a:xfrm>
            <a:off x="228600" y="5181601"/>
            <a:ext cx="8686800" cy="486210"/>
          </a:xfrm>
          <a:prstGeom prst="rect">
            <a:avLst/>
          </a:prstGeom>
        </p:spPr>
        <p:txBody>
          <a:bodyPr vert="horz" lIns="91440" tIns="45720" rIns="91440" bIns="45720" rtlCol="0" anchor="ctr">
            <a:normAutofit/>
          </a:bodyPr>
          <a:lstStyle>
            <a:lvl1pPr marL="171446" indent="-171446" algn="l" defTabSz="685783" rtl="0" eaLnBrk="1" latinLnBrk="0" hangingPunct="1">
              <a:lnSpc>
                <a:spcPct val="90000"/>
              </a:lnSpc>
              <a:spcBef>
                <a:spcPts val="751"/>
              </a:spcBef>
              <a:buFont typeface="Arial" panose="020B0604020202020204" pitchFamily="34" charset="0"/>
              <a:buChar char="•"/>
              <a:defRPr sz="2100" kern="1200">
                <a:solidFill>
                  <a:schemeClr val="tx1"/>
                </a:solidFill>
                <a:latin typeface="+mn-lt"/>
                <a:ea typeface="+mn-ea"/>
                <a:cs typeface="+mn-cs"/>
              </a:defRPr>
            </a:lvl1pPr>
            <a:lvl2pPr marL="514338"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9"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1"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a:lstStyle>
          <a:p>
            <a:pPr marL="0" lvl="0" indent="0" algn="r">
              <a:buNone/>
            </a:pPr>
            <a:endParaRPr kumimoji="0" lang="es-VE" sz="1800" i="0" strike="noStrike" kern="1200" cap="none" spc="0" normalizeH="0" baseline="0" noProof="0" dirty="0">
              <a:ln>
                <a:noFill/>
              </a:ln>
              <a:effectLst/>
              <a:uLnTx/>
              <a:uFillTx/>
              <a:latin typeface="Calibri" panose="020F0502020204030204"/>
            </a:endParaRPr>
          </a:p>
        </p:txBody>
      </p:sp>
    </p:spTree>
    <p:extLst>
      <p:ext uri="{BB962C8B-B14F-4D97-AF65-F5344CB8AC3E}">
        <p14:creationId xmlns:p14="http://schemas.microsoft.com/office/powerpoint/2010/main" val="13291550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228600" y="309281"/>
            <a:ext cx="8686800" cy="1295405"/>
          </a:xfrm>
        </p:spPr>
        <p:txBody>
          <a:bodyPr anchor="ctr">
            <a:normAutofit fontScale="90000"/>
          </a:bodyPr>
          <a:lstStyle/>
          <a:p>
            <a:r>
              <a:rPr lang="es-VE" sz="5400" b="1" dirty="0"/>
              <a:t>1. LA NATURALEZA DE LA IGLESIA</a:t>
            </a:r>
            <a:br>
              <a:rPr lang="es-VE" sz="5400" b="1" dirty="0"/>
            </a:br>
            <a:r>
              <a:rPr lang="es-VE" b="1" dirty="0"/>
              <a:t>1.2. Vocablos que describen a los creyentes</a:t>
            </a:r>
            <a:br>
              <a:rPr lang="es-VE" b="1" dirty="0"/>
            </a:br>
            <a:r>
              <a:rPr lang="es-VE" sz="2700" b="1" dirty="0"/>
              <a:t>2.6. Cristianos</a:t>
            </a:r>
            <a:endParaRPr lang="es-VE" sz="6600" b="1" dirty="0"/>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228600" y="1604686"/>
            <a:ext cx="8686800" cy="3576915"/>
          </a:xfrm>
        </p:spPr>
        <p:txBody>
          <a:bodyPr anchor="ctr">
            <a:normAutofit/>
          </a:bodyPr>
          <a:lstStyle/>
          <a:p>
            <a:pPr marL="0" indent="0">
              <a:buNone/>
            </a:pPr>
            <a:r>
              <a:rPr lang="es-VE" sz="3600" dirty="0">
                <a:solidFill>
                  <a:srgbClr val="F2F2F2"/>
                </a:solidFill>
              </a:rPr>
              <a:t>Son “cristianos” puesto que su religión gira alrededor de la persona de Cristo.</a:t>
            </a:r>
          </a:p>
        </p:txBody>
      </p:sp>
      <p:sp>
        <p:nvSpPr>
          <p:cNvPr id="4" name="Marcador de contenido 2">
            <a:extLst>
              <a:ext uri="{FF2B5EF4-FFF2-40B4-BE49-F238E27FC236}">
                <a16:creationId xmlns:a16="http://schemas.microsoft.com/office/drawing/2014/main" id="{DA04B64E-B36C-4781-BA97-0684629DA5D3}"/>
              </a:ext>
            </a:extLst>
          </p:cNvPr>
          <p:cNvSpPr txBox="1">
            <a:spLocks/>
          </p:cNvSpPr>
          <p:nvPr/>
        </p:nvSpPr>
        <p:spPr>
          <a:xfrm>
            <a:off x="228600" y="5181601"/>
            <a:ext cx="8686800" cy="486210"/>
          </a:xfrm>
          <a:prstGeom prst="rect">
            <a:avLst/>
          </a:prstGeom>
        </p:spPr>
        <p:txBody>
          <a:bodyPr vert="horz" lIns="91440" tIns="45720" rIns="91440" bIns="45720" rtlCol="0" anchor="ctr">
            <a:normAutofit/>
          </a:bodyPr>
          <a:lstStyle>
            <a:lvl1pPr marL="171446" indent="-171446" algn="l" defTabSz="685783" rtl="0" eaLnBrk="1" latinLnBrk="0" hangingPunct="1">
              <a:lnSpc>
                <a:spcPct val="90000"/>
              </a:lnSpc>
              <a:spcBef>
                <a:spcPts val="751"/>
              </a:spcBef>
              <a:buFont typeface="Arial" panose="020B0604020202020204" pitchFamily="34" charset="0"/>
              <a:buChar char="•"/>
              <a:defRPr sz="2100" kern="1200">
                <a:solidFill>
                  <a:schemeClr val="tx1"/>
                </a:solidFill>
                <a:latin typeface="+mn-lt"/>
                <a:ea typeface="+mn-ea"/>
                <a:cs typeface="+mn-cs"/>
              </a:defRPr>
            </a:lvl1pPr>
            <a:lvl2pPr marL="514338"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9"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1"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a:lstStyle>
          <a:p>
            <a:pPr marL="0" lvl="0" indent="0" algn="r">
              <a:buNone/>
            </a:pPr>
            <a:endParaRPr kumimoji="0" lang="es-VE" sz="1800" i="0" strike="noStrike" kern="1200" cap="none" spc="0" normalizeH="0" baseline="0" noProof="0" dirty="0">
              <a:ln>
                <a:noFill/>
              </a:ln>
              <a:effectLst/>
              <a:uLnTx/>
              <a:uFillTx/>
              <a:latin typeface="Calibri" panose="020F0502020204030204"/>
            </a:endParaRPr>
          </a:p>
        </p:txBody>
      </p:sp>
    </p:spTree>
    <p:extLst>
      <p:ext uri="{BB962C8B-B14F-4D97-AF65-F5344CB8AC3E}">
        <p14:creationId xmlns:p14="http://schemas.microsoft.com/office/powerpoint/2010/main" val="41542798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228600" y="309281"/>
            <a:ext cx="8686800" cy="1295405"/>
          </a:xfrm>
        </p:spPr>
        <p:txBody>
          <a:bodyPr anchor="ctr">
            <a:normAutofit fontScale="90000"/>
          </a:bodyPr>
          <a:lstStyle/>
          <a:p>
            <a:r>
              <a:rPr lang="es-VE" sz="5400" b="1" dirty="0"/>
              <a:t>1. LA NATURALEZA DE LA IGLESIA</a:t>
            </a:r>
            <a:br>
              <a:rPr lang="es-VE" sz="5400" b="1" dirty="0"/>
            </a:br>
            <a:r>
              <a:rPr lang="es-VE" b="1" dirty="0"/>
              <a:t>1.2. Vocablos que describen a los creyentes</a:t>
            </a:r>
            <a:br>
              <a:rPr lang="es-VE" b="1" dirty="0"/>
            </a:br>
            <a:r>
              <a:rPr lang="es-VE" sz="2700" b="1" dirty="0"/>
              <a:t>2.7. Los del Camino</a:t>
            </a:r>
            <a:endParaRPr lang="es-VE" sz="6600" b="1" dirty="0"/>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228600" y="1604686"/>
            <a:ext cx="8686800" cy="3576915"/>
          </a:xfrm>
        </p:spPr>
        <p:txBody>
          <a:bodyPr anchor="ctr">
            <a:normAutofit/>
          </a:bodyPr>
          <a:lstStyle/>
          <a:p>
            <a:pPr marL="0" indent="0">
              <a:buNone/>
            </a:pPr>
            <a:r>
              <a:rPr lang="es-VE" sz="3600" dirty="0">
                <a:solidFill>
                  <a:srgbClr val="F2F2F2"/>
                </a:solidFill>
              </a:rPr>
              <a:t>Al principio de la iglesia los creyentes eran denominados con frecuencia los de “este Camino” </a:t>
            </a:r>
            <a:r>
              <a:rPr lang="es-VE" sz="3600" b="1" dirty="0">
                <a:solidFill>
                  <a:srgbClr val="FFC000"/>
                </a:solidFill>
              </a:rPr>
              <a:t>[1]</a:t>
            </a:r>
            <a:r>
              <a:rPr lang="es-VE" sz="3600" dirty="0">
                <a:solidFill>
                  <a:srgbClr val="F2F2F2"/>
                </a:solidFill>
              </a:rPr>
              <a:t>, puesto que se los identificaba con el Camino o forma de vida.</a:t>
            </a:r>
          </a:p>
        </p:txBody>
      </p:sp>
      <p:sp>
        <p:nvSpPr>
          <p:cNvPr id="4" name="Marcador de contenido 2">
            <a:extLst>
              <a:ext uri="{FF2B5EF4-FFF2-40B4-BE49-F238E27FC236}">
                <a16:creationId xmlns:a16="http://schemas.microsoft.com/office/drawing/2014/main" id="{DA04B64E-B36C-4781-BA97-0684629DA5D3}"/>
              </a:ext>
            </a:extLst>
          </p:cNvPr>
          <p:cNvSpPr txBox="1">
            <a:spLocks/>
          </p:cNvSpPr>
          <p:nvPr/>
        </p:nvSpPr>
        <p:spPr>
          <a:xfrm>
            <a:off x="228600" y="5181601"/>
            <a:ext cx="8686800" cy="486210"/>
          </a:xfrm>
          <a:prstGeom prst="rect">
            <a:avLst/>
          </a:prstGeom>
        </p:spPr>
        <p:txBody>
          <a:bodyPr vert="horz" lIns="91440" tIns="45720" rIns="91440" bIns="45720" rtlCol="0" anchor="ctr">
            <a:normAutofit/>
          </a:bodyPr>
          <a:lstStyle>
            <a:lvl1pPr marL="171446" indent="-171446" algn="l" defTabSz="685783" rtl="0" eaLnBrk="1" latinLnBrk="0" hangingPunct="1">
              <a:lnSpc>
                <a:spcPct val="90000"/>
              </a:lnSpc>
              <a:spcBef>
                <a:spcPts val="751"/>
              </a:spcBef>
              <a:buFont typeface="Arial" panose="020B0604020202020204" pitchFamily="34" charset="0"/>
              <a:buChar char="•"/>
              <a:defRPr sz="2100" kern="1200">
                <a:solidFill>
                  <a:schemeClr val="tx1"/>
                </a:solidFill>
                <a:latin typeface="+mn-lt"/>
                <a:ea typeface="+mn-ea"/>
                <a:cs typeface="+mn-cs"/>
              </a:defRPr>
            </a:lvl1pPr>
            <a:lvl2pPr marL="514338"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9"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1"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a:lstStyle>
          <a:p>
            <a:pPr marL="0" lvl="0" indent="0" algn="r">
              <a:buNone/>
            </a:pPr>
            <a:r>
              <a:rPr lang="es-VE" sz="1800" b="1" dirty="0">
                <a:solidFill>
                  <a:srgbClr val="FFC000"/>
                </a:solidFill>
              </a:rPr>
              <a:t>[1]</a:t>
            </a:r>
            <a:r>
              <a:rPr lang="es-VE" sz="1800" dirty="0">
                <a:solidFill>
                  <a:srgbClr val="F2F2F2"/>
                </a:solidFill>
              </a:rPr>
              <a:t> </a:t>
            </a:r>
            <a:r>
              <a:rPr lang="es-VE" sz="1800" dirty="0" err="1">
                <a:solidFill>
                  <a:srgbClr val="F2F2F2"/>
                </a:solidFill>
              </a:rPr>
              <a:t>Hch</a:t>
            </a:r>
            <a:r>
              <a:rPr lang="es-VE" sz="1800" dirty="0">
                <a:solidFill>
                  <a:srgbClr val="F2F2F2"/>
                </a:solidFill>
              </a:rPr>
              <a:t> 22:4</a:t>
            </a:r>
            <a:endParaRPr kumimoji="0" lang="es-VE" sz="1800" i="0" strike="noStrike" kern="1200" cap="none" spc="0" normalizeH="0" baseline="0" noProof="0" dirty="0">
              <a:ln>
                <a:noFill/>
              </a:ln>
              <a:effectLst/>
              <a:uLnTx/>
              <a:uFillTx/>
              <a:latin typeface="Calibri" panose="020F0502020204030204"/>
            </a:endParaRPr>
          </a:p>
        </p:txBody>
      </p:sp>
    </p:spTree>
    <p:extLst>
      <p:ext uri="{BB962C8B-B14F-4D97-AF65-F5344CB8AC3E}">
        <p14:creationId xmlns:p14="http://schemas.microsoft.com/office/powerpoint/2010/main" val="1489856932"/>
      </p:ext>
    </p:extLst>
  </p:cSld>
  <p:clrMapOvr>
    <a:masterClrMapping/>
  </p:clrMapOvr>
</p:sld>
</file>

<file path=ppt/theme/theme1.xml><?xml version="1.0" encoding="utf-8"?>
<a:theme xmlns:a="http://schemas.openxmlformats.org/drawingml/2006/main" name="Office Theme">
  <a:themeElements>
    <a:clrScheme name="Tema de Offic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Tema de 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docProps/app.xml><?xml version="1.0" encoding="utf-8"?>
<Properties xmlns="http://schemas.openxmlformats.org/officeDocument/2006/extended-properties" xmlns:vt="http://schemas.openxmlformats.org/officeDocument/2006/docPropsVTypes">
  <Template>Office Theme</Template>
  <TotalTime>6869</TotalTime>
  <Words>2647</Words>
  <Application>Microsoft Office PowerPoint</Application>
  <PresentationFormat>Presentación en pantalla (16:10)</PresentationFormat>
  <Paragraphs>116</Paragraphs>
  <Slides>28</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28</vt:i4>
      </vt:variant>
    </vt:vector>
  </HeadingPairs>
  <TitlesOfParts>
    <vt:vector size="32" baseType="lpstr">
      <vt:lpstr>Arial</vt:lpstr>
      <vt:lpstr>Calibri</vt:lpstr>
      <vt:lpstr>Calibri Light</vt:lpstr>
      <vt:lpstr>Office Theme</vt:lpstr>
      <vt:lpstr>Capítulo 8: Iglesia</vt:lpstr>
      <vt:lpstr>Introducción</vt:lpstr>
      <vt:lpstr>1. LA NATURALEZA DE LA IGLESIA 1.1. Definición</vt:lpstr>
      <vt:lpstr>1. LA NATURALEZA DE LA IGLESIA 1.2. Vocablos que describen a los creyentes 2.2. Creyentes</vt:lpstr>
      <vt:lpstr>1. LA NATURALEZA DE LA IGLESIA 1.2. Vocablos que describen a los creyentes 2.3. Santos</vt:lpstr>
      <vt:lpstr>1. LA NATURALEZA DE LA IGLESIA 1.2. Vocablos que describen a los creyentes 2.4. Escogidos</vt:lpstr>
      <vt:lpstr>1. LA NATURALEZA DE LA IGLESIA 1.2. Vocablos que describen a los creyentes 2.5. Discípulos</vt:lpstr>
      <vt:lpstr>1. LA NATURALEZA DE LA IGLESIA 1.2. Vocablos que describen a los creyentes 2.6. Cristianos</vt:lpstr>
      <vt:lpstr>1. LA NATURALEZA DE LA IGLESIA 1.2. Vocablos que describen a los creyentes 2.7. Los del Camino</vt:lpstr>
      <vt:lpstr>1. LA NATURALEZA DE LA IGLESIA 1.3. Ilustraciones de la iglesia 3.1. El cuerpo de Cristo</vt:lpstr>
      <vt:lpstr>1. LA NATURALEZA DE LA IGLESIA 1.3. Ilustraciones de la iglesia 3.2. El templo de Dios</vt:lpstr>
      <vt:lpstr>1. LA NATURALEZA DE LA IGLESIA 1.3. Ilustraciones de la iglesia 3.3. La esposa de Cristo</vt:lpstr>
      <vt:lpstr>2. LOS PROPÓSITOS DE LA IGLESIA</vt:lpstr>
      <vt:lpstr>2. LOS PROPÓSITOS DE LA IGLESIA Introducción</vt:lpstr>
      <vt:lpstr>2. LOS PROPÓSITOS DE LA IGLESIA 2.1. Ministerio a Dios 2.1.1 Adoración</vt:lpstr>
      <vt:lpstr>2. LOS PROPÓSITOS DE LA IGLESIA 2.2. Ministerio a los creyentes 2.2.1 Nutrir</vt:lpstr>
      <vt:lpstr>2. LOS PROPÓSITOS DE LA IGLESIA 2.3. Ministerio al mundo 2.3.1 Evangelización y misericordia</vt:lpstr>
      <vt:lpstr>2. LOS PROPÓSITOS DE LA IGLESIA 2.4. Cómo mantener en equilibrio estos propósitos</vt:lpstr>
      <vt:lpstr>3. LAS ORDENANZAS DE LA IGLESIA</vt:lpstr>
      <vt:lpstr>3. LAS ORDENANZAS DE LA IGLESIA 3.1 El bautismo 3.1.1 El modo</vt:lpstr>
      <vt:lpstr>3. LAS ORDENANZAS DE LA IGLESIA 3.1 El bautismo 3.1.2 El candidato</vt:lpstr>
      <vt:lpstr>3. LAS ORDENANZAS DE LA IGLESIA 3.1 El bautismo 3.1.3 La eficacia</vt:lpstr>
      <vt:lpstr>3. LAS ORDENANZAS DE LA IGLESIA 3.1 El bautismo 3.1.4 El significado</vt:lpstr>
      <vt:lpstr>3. LAS ORDENANZAS DE LA IGLESIA 3.2 La cena del Señor</vt:lpstr>
      <vt:lpstr>3. LAS ORDENANZAS DE LA IGLESIA 3.2 La cena del Señor 3.2.1 Conmemoración</vt:lpstr>
      <vt:lpstr>3. LAS ORDENANZAS DE LA IGLESIA 3.2 La cena del Señor 3.2.2 Instrucción</vt:lpstr>
      <vt:lpstr>3. LAS ORDENANZAS DE LA IGLESIA 3.2 La cena del Señor 3.2.3 Seguridad</vt:lpstr>
      <vt:lpstr>3. LAS ORDENANZAS DE LA IGLESIA 3.2 La cena del Señor 3.2.4 Responsabilidad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CAPITULO 2: DIOS</dc:title>
  <dc:creator>Luis Romero</dc:creator>
  <cp:lastModifiedBy>nuk</cp:lastModifiedBy>
  <cp:revision>324</cp:revision>
  <dcterms:created xsi:type="dcterms:W3CDTF">2021-02-17T16:23:53Z</dcterms:created>
  <dcterms:modified xsi:type="dcterms:W3CDTF">2021-06-15T14:52:08Z</dcterms:modified>
</cp:coreProperties>
</file>