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3" r:id="rId5"/>
    <p:sldId id="259" r:id="rId6"/>
    <p:sldId id="260" r:id="rId7"/>
    <p:sldId id="261" r:id="rId8"/>
    <p:sldId id="262" r:id="rId9"/>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59" d="100"/>
          <a:sy n="59" d="100"/>
        </p:scale>
        <p:origin x="66"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22/2/2021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41570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22/2/2021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246863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22/2/2021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1750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22/2/2021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932787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0DEE611-8BEF-4990-B4F5-91A0FAC492E5}" type="datetimeFigureOut">
              <a:rPr lang="es-VE" smtClean="0"/>
              <a:t>22/2/2021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34174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0DEE611-8BEF-4990-B4F5-91A0FAC492E5}" type="datetimeFigureOut">
              <a:rPr lang="es-VE" smtClean="0"/>
              <a:t>22/2/2021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45140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087563"/>
            <a:ext cx="3868340"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087563"/>
            <a:ext cx="3887391"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0DEE611-8BEF-4990-B4F5-91A0FAC492E5}" type="datetimeFigureOut">
              <a:rPr lang="es-VE" smtClean="0"/>
              <a:t>22/2/2021</a:t>
            </a:fld>
            <a:endParaRPr lang="es-VE" dirty="0"/>
          </a:p>
        </p:txBody>
      </p:sp>
      <p:sp>
        <p:nvSpPr>
          <p:cNvPr id="8" name="Footer Placeholder 7"/>
          <p:cNvSpPr>
            <a:spLocks noGrp="1"/>
          </p:cNvSpPr>
          <p:nvPr>
            <p:ph type="ftr" sz="quarter" idx="11"/>
          </p:nvPr>
        </p:nvSpPr>
        <p:spPr/>
        <p:txBody>
          <a:bodyPr/>
          <a:lstStyle/>
          <a:p>
            <a:endParaRPr lang="es-VE" dirty="0"/>
          </a:p>
        </p:txBody>
      </p:sp>
      <p:sp>
        <p:nvSpPr>
          <p:cNvPr id="9" name="Slide Number Placeholder 8"/>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93382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0DEE611-8BEF-4990-B4F5-91A0FAC492E5}" type="datetimeFigureOut">
              <a:rPr lang="es-VE" smtClean="0"/>
              <a:t>22/2/2021</a:t>
            </a:fld>
            <a:endParaRPr lang="es-VE" dirty="0"/>
          </a:p>
        </p:txBody>
      </p:sp>
      <p:sp>
        <p:nvSpPr>
          <p:cNvPr id="4" name="Footer Placeholder 3"/>
          <p:cNvSpPr>
            <a:spLocks noGrp="1"/>
          </p:cNvSpPr>
          <p:nvPr>
            <p:ph type="ftr" sz="quarter" idx="11"/>
          </p:nvPr>
        </p:nvSpPr>
        <p:spPr/>
        <p:txBody>
          <a:bodyPr/>
          <a:lstStyle/>
          <a:p>
            <a:endParaRPr lang="es-VE" dirty="0"/>
          </a:p>
        </p:txBody>
      </p:sp>
      <p:sp>
        <p:nvSpPr>
          <p:cNvPr id="5" name="Slide Number Placeholder 4"/>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564159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EE611-8BEF-4990-B4F5-91A0FAC492E5}" type="datetimeFigureOut">
              <a:rPr lang="es-VE" smtClean="0"/>
              <a:t>22/2/2021</a:t>
            </a:fld>
            <a:endParaRPr lang="es-VE" dirty="0"/>
          </a:p>
        </p:txBody>
      </p:sp>
      <p:sp>
        <p:nvSpPr>
          <p:cNvPr id="3" name="Footer Placeholder 2"/>
          <p:cNvSpPr>
            <a:spLocks noGrp="1"/>
          </p:cNvSpPr>
          <p:nvPr>
            <p:ph type="ftr" sz="quarter" idx="11"/>
          </p:nvPr>
        </p:nvSpPr>
        <p:spPr/>
        <p:txBody>
          <a:bodyPr/>
          <a:lstStyle/>
          <a:p>
            <a:endParaRPr lang="es-VE" dirty="0"/>
          </a:p>
        </p:txBody>
      </p:sp>
      <p:sp>
        <p:nvSpPr>
          <p:cNvPr id="4" name="Slide Number Placeholder 3"/>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23668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22/2/2021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1451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22/2/2021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58917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50DEE611-8BEF-4990-B4F5-91A0FAC492E5}" type="datetimeFigureOut">
              <a:rPr lang="es-VE" smtClean="0"/>
              <a:t>22/2/2021</a:t>
            </a:fld>
            <a:endParaRPr lang="es-VE"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VE"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94771768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5" y="408214"/>
            <a:ext cx="8516470" cy="2872868"/>
          </a:xfrm>
        </p:spPr>
        <p:txBody>
          <a:bodyPr anchor="ctr">
            <a:noAutofit/>
          </a:bodyPr>
          <a:lstStyle/>
          <a:p>
            <a:r>
              <a:rPr lang="es-VE" sz="8800" b="1" dirty="0"/>
              <a:t>Capítulo 1: La Palabra de Dios</a:t>
            </a:r>
          </a:p>
        </p:txBody>
      </p:sp>
      <p:sp>
        <p:nvSpPr>
          <p:cNvPr id="3" name="Subtítulo 2">
            <a:extLst>
              <a:ext uri="{FF2B5EF4-FFF2-40B4-BE49-F238E27FC236}">
                <a16:creationId xmlns:a16="http://schemas.microsoft.com/office/drawing/2014/main" id="{6BE10DA7-E367-43D5-8023-1B2A5A6A75D9}"/>
              </a:ext>
            </a:extLst>
          </p:cNvPr>
          <p:cNvSpPr>
            <a:spLocks noGrp="1"/>
          </p:cNvSpPr>
          <p:nvPr>
            <p:ph type="subTitle" idx="1"/>
          </p:nvPr>
        </p:nvSpPr>
        <p:spPr>
          <a:xfrm>
            <a:off x="1143000" y="3281082"/>
            <a:ext cx="6858000" cy="1896036"/>
          </a:xfrm>
        </p:spPr>
        <p:txBody>
          <a:bodyPr anchor="ctr">
            <a:normAutofit fontScale="85000" lnSpcReduction="20000"/>
          </a:bodyPr>
          <a:lstStyle/>
          <a:p>
            <a:r>
              <a:rPr lang="es-VE" sz="4000" dirty="0">
                <a:solidFill>
                  <a:srgbClr val="FFFF00"/>
                </a:solidFill>
              </a:rPr>
              <a:t>Mt 24:35 y Is 40:8</a:t>
            </a:r>
          </a:p>
          <a:p>
            <a:endParaRPr lang="es-VE" sz="4000" dirty="0"/>
          </a:p>
          <a:p>
            <a:r>
              <a:rPr lang="es-VE" sz="4000" dirty="0"/>
              <a:t>Teología bíblica y sistemática</a:t>
            </a:r>
          </a:p>
          <a:p>
            <a:r>
              <a:rPr lang="es-VE" sz="4000" dirty="0"/>
              <a:t>Ministerio YHWH</a:t>
            </a:r>
          </a:p>
        </p:txBody>
      </p:sp>
    </p:spTree>
    <p:extLst>
      <p:ext uri="{BB962C8B-B14F-4D97-AF65-F5344CB8AC3E}">
        <p14:creationId xmlns:p14="http://schemas.microsoft.com/office/powerpoint/2010/main" val="2944825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0" y="0"/>
            <a:ext cx="9144000" cy="1559858"/>
          </a:xfrm>
        </p:spPr>
        <p:txBody>
          <a:bodyPr anchor="ctr">
            <a:normAutofit/>
          </a:bodyPr>
          <a:lstStyle/>
          <a:p>
            <a:pPr algn="ctr"/>
            <a:r>
              <a:rPr lang="es-VE" sz="6600" b="1" dirty="0"/>
              <a:t>Índice de contenido</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559858"/>
            <a:ext cx="8686800" cy="3845859"/>
          </a:xfrm>
        </p:spPr>
        <p:txBody>
          <a:bodyPr anchor="ctr">
            <a:normAutofit/>
          </a:bodyPr>
          <a:lstStyle/>
          <a:p>
            <a:pPr marL="457200" indent="-457200">
              <a:buFont typeface="+mj-lt"/>
              <a:buAutoNum type="arabicPeriod"/>
            </a:pPr>
            <a:r>
              <a:rPr lang="es-VE" sz="3600" b="1" dirty="0">
                <a:latin typeface="+mj-lt"/>
              </a:rPr>
              <a:t>La Palabra de Dios como Persona: Jesucristo</a:t>
            </a:r>
          </a:p>
          <a:p>
            <a:pPr marL="342900" lvl="1" indent="0">
              <a:buNone/>
            </a:pPr>
            <a:r>
              <a:rPr lang="es-VE" sz="2800" b="1" dirty="0">
                <a:latin typeface="+mj-lt"/>
              </a:rPr>
              <a:t>1.1. ¿la traducción correcta es Verbo o Palabra?</a:t>
            </a:r>
          </a:p>
          <a:p>
            <a:pPr marL="457200" indent="-457200">
              <a:buFont typeface="+mj-lt"/>
              <a:buAutoNum type="arabicPeriod"/>
            </a:pPr>
            <a:r>
              <a:rPr lang="es-VE" sz="3600" b="1" dirty="0">
                <a:latin typeface="+mj-lt"/>
              </a:rPr>
              <a:t>La Palabra de Dios como discurso de Dios</a:t>
            </a:r>
          </a:p>
          <a:p>
            <a:pPr marL="342900" lvl="1" indent="0">
              <a:buNone/>
            </a:pPr>
            <a:r>
              <a:rPr lang="es-VE" sz="2800" b="1" dirty="0">
                <a:latin typeface="+mj-lt"/>
              </a:rPr>
              <a:t>2.1.</a:t>
            </a:r>
            <a:r>
              <a:rPr lang="es-VE" sz="2800" dirty="0">
                <a:latin typeface="+mj-lt"/>
              </a:rPr>
              <a:t> Decretos de Dios</a:t>
            </a:r>
          </a:p>
          <a:p>
            <a:pPr marL="342900" lvl="1" indent="0">
              <a:buNone/>
            </a:pPr>
            <a:r>
              <a:rPr lang="es-VE" sz="2800" b="1" dirty="0">
                <a:latin typeface="+mj-lt"/>
              </a:rPr>
              <a:t>2.2.</a:t>
            </a:r>
            <a:r>
              <a:rPr lang="es-VE" sz="2800" dirty="0">
                <a:latin typeface="+mj-lt"/>
              </a:rPr>
              <a:t> Palabras de Dios de comunicación personal</a:t>
            </a:r>
          </a:p>
          <a:p>
            <a:pPr marL="342900" lvl="1" indent="0">
              <a:buNone/>
            </a:pPr>
            <a:r>
              <a:rPr lang="es-VE" sz="2800" b="1" dirty="0">
                <a:latin typeface="+mj-lt"/>
              </a:rPr>
              <a:t>2.3.</a:t>
            </a:r>
            <a:r>
              <a:rPr lang="es-VE" sz="2800" dirty="0">
                <a:latin typeface="+mj-lt"/>
              </a:rPr>
              <a:t> Palabras de Dios como discurso pronunciadas por labios humanos</a:t>
            </a:r>
          </a:p>
          <a:p>
            <a:pPr marL="342900" lvl="1" indent="0">
              <a:buNone/>
            </a:pPr>
            <a:r>
              <a:rPr lang="es-VE" sz="2800" b="1" dirty="0">
                <a:latin typeface="+mj-lt"/>
              </a:rPr>
              <a:t>2.4. </a:t>
            </a:r>
            <a:r>
              <a:rPr lang="es-VE" sz="2800" dirty="0">
                <a:latin typeface="+mj-lt"/>
              </a:rPr>
              <a:t>Palabras de Dios en forma escrita (la Biblia)</a:t>
            </a:r>
          </a:p>
        </p:txBody>
      </p:sp>
    </p:spTree>
    <p:extLst>
      <p:ext uri="{BB962C8B-B14F-4D97-AF65-F5344CB8AC3E}">
        <p14:creationId xmlns:p14="http://schemas.microsoft.com/office/powerpoint/2010/main" val="104742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01A2EA-2398-4C84-A598-69EFD6F41ECA}"/>
              </a:ext>
            </a:extLst>
          </p:cNvPr>
          <p:cNvSpPr>
            <a:spLocks noGrp="1"/>
          </p:cNvSpPr>
          <p:nvPr>
            <p:ph type="title"/>
          </p:nvPr>
        </p:nvSpPr>
        <p:spPr>
          <a:xfrm>
            <a:off x="134471" y="149646"/>
            <a:ext cx="8875058" cy="585459"/>
          </a:xfrm>
        </p:spPr>
        <p:txBody>
          <a:bodyPr>
            <a:normAutofit fontScale="90000"/>
          </a:bodyPr>
          <a:lstStyle/>
          <a:p>
            <a:r>
              <a:rPr lang="es-VE" sz="3200" b="1" dirty="0"/>
              <a:t>1. La Palabra de Dios como Persona: Jesucristo </a:t>
            </a:r>
            <a:r>
              <a:rPr lang="es-VE" sz="3200" b="1" dirty="0">
                <a:solidFill>
                  <a:srgbClr val="FFC000"/>
                </a:solidFill>
              </a:rPr>
              <a:t>[1 Jn 5:7]</a:t>
            </a:r>
            <a:endParaRPr lang="es-VE" dirty="0">
              <a:solidFill>
                <a:srgbClr val="FFC000"/>
              </a:solidFill>
            </a:endParaRPr>
          </a:p>
        </p:txBody>
      </p:sp>
      <p:sp>
        <p:nvSpPr>
          <p:cNvPr id="3" name="Marcador de contenido 2">
            <a:extLst>
              <a:ext uri="{FF2B5EF4-FFF2-40B4-BE49-F238E27FC236}">
                <a16:creationId xmlns:a16="http://schemas.microsoft.com/office/drawing/2014/main" id="{A39B19C8-CD09-45D7-8AB1-B2A7E4382C8F}"/>
              </a:ext>
            </a:extLst>
          </p:cNvPr>
          <p:cNvSpPr>
            <a:spLocks noGrp="1"/>
          </p:cNvSpPr>
          <p:nvPr>
            <p:ph idx="1"/>
          </p:nvPr>
        </p:nvSpPr>
        <p:spPr>
          <a:xfrm>
            <a:off x="134471" y="735105"/>
            <a:ext cx="8875058" cy="4830249"/>
          </a:xfrm>
        </p:spPr>
        <p:txBody>
          <a:bodyPr anchor="ctr">
            <a:normAutofit/>
          </a:bodyPr>
          <a:lstStyle/>
          <a:p>
            <a:pPr marL="457200" indent="-457200">
              <a:buFont typeface="+mj-lt"/>
              <a:buAutoNum type="alphaLcPeriod"/>
            </a:pPr>
            <a:r>
              <a:rPr lang="es-VE" dirty="0"/>
              <a:t>A veces la Biblia se refiere al Hijo de Dios como “</a:t>
            </a:r>
            <a:r>
              <a:rPr lang="es-VE" dirty="0">
                <a:highlight>
                  <a:srgbClr val="800080"/>
                </a:highlight>
              </a:rPr>
              <a:t>la Palabra de Dios</a:t>
            </a:r>
            <a:r>
              <a:rPr lang="es-VE" dirty="0"/>
              <a:t>” </a:t>
            </a:r>
            <a:r>
              <a:rPr lang="es-VE" dirty="0">
                <a:solidFill>
                  <a:srgbClr val="FFC000"/>
                </a:solidFill>
              </a:rPr>
              <a:t>[Ap 19:13]</a:t>
            </a:r>
            <a:r>
              <a:rPr lang="es-VE" dirty="0"/>
              <a:t>.</a:t>
            </a:r>
          </a:p>
          <a:p>
            <a:pPr marL="457200" indent="-457200">
              <a:buFont typeface="+mj-lt"/>
              <a:buAutoNum type="alphaLcPeriod"/>
            </a:pPr>
            <a:r>
              <a:rPr lang="es-VE" dirty="0"/>
              <a:t>Al principio del Evangelio de Juan leemos: «En el principio ya existía </a:t>
            </a:r>
            <a:r>
              <a:rPr lang="es-VE" dirty="0">
                <a:highlight>
                  <a:srgbClr val="800080"/>
                </a:highlight>
              </a:rPr>
              <a:t>la Palabra</a:t>
            </a:r>
            <a:r>
              <a:rPr lang="es-VE" dirty="0"/>
              <a:t>, y </a:t>
            </a:r>
            <a:r>
              <a:rPr lang="es-VE" dirty="0">
                <a:highlight>
                  <a:srgbClr val="800080"/>
                </a:highlight>
              </a:rPr>
              <a:t>la Palabra</a:t>
            </a:r>
            <a:r>
              <a:rPr lang="es-VE" dirty="0"/>
              <a:t> estaba con Dios, y </a:t>
            </a:r>
            <a:r>
              <a:rPr lang="es-VE" dirty="0">
                <a:highlight>
                  <a:srgbClr val="800080"/>
                </a:highlight>
              </a:rPr>
              <a:t>la Palabra</a:t>
            </a:r>
            <a:r>
              <a:rPr lang="es-VE" dirty="0"/>
              <a:t> era Dios» </a:t>
            </a:r>
            <a:r>
              <a:rPr lang="es-VE" dirty="0">
                <a:solidFill>
                  <a:srgbClr val="FFC000"/>
                </a:solidFill>
              </a:rPr>
              <a:t>[Jn 1:1]</a:t>
            </a:r>
            <a:r>
              <a:rPr lang="es-VE" dirty="0"/>
              <a:t>.</a:t>
            </a:r>
          </a:p>
          <a:p>
            <a:pPr marL="457200" indent="-457200">
              <a:buFont typeface="+mj-lt"/>
              <a:buAutoNum type="alphaLcPeriod"/>
            </a:pPr>
            <a:r>
              <a:rPr lang="es-VE" dirty="0"/>
              <a:t>Es claro que Juan aquí está hablando del Hijo de Dios, porque en el versículo </a:t>
            </a:r>
            <a:r>
              <a:rPr lang="es-VE" dirty="0">
                <a:solidFill>
                  <a:srgbClr val="FFC000"/>
                </a:solidFill>
              </a:rPr>
              <a:t>[Jn 1:14]</a:t>
            </a:r>
            <a:r>
              <a:rPr lang="es-VE" dirty="0"/>
              <a:t> dice: «Y </a:t>
            </a:r>
            <a:r>
              <a:rPr lang="es-VE" dirty="0">
                <a:highlight>
                  <a:srgbClr val="800080"/>
                </a:highlight>
              </a:rPr>
              <a:t>la Palabra</a:t>
            </a:r>
            <a:r>
              <a:rPr lang="es-VE" dirty="0"/>
              <a:t> se hizo hombre y habitó entre nosotros. Y hemos contemplado su gloria, la gloria que corresponde al Hijo unigénito del Padre».</a:t>
            </a:r>
          </a:p>
          <a:p>
            <a:pPr marL="457200" indent="-457200">
              <a:buFont typeface="+mj-lt"/>
              <a:buAutoNum type="alphaLcPeriod"/>
            </a:pPr>
            <a:r>
              <a:rPr lang="es-VE" dirty="0"/>
              <a:t>También se habla de el como “</a:t>
            </a:r>
            <a:r>
              <a:rPr lang="es-VE" dirty="0">
                <a:highlight>
                  <a:srgbClr val="800080"/>
                </a:highlight>
              </a:rPr>
              <a:t>La Palabra de Vida</a:t>
            </a:r>
            <a:r>
              <a:rPr lang="es-VE" dirty="0"/>
              <a:t>” </a:t>
            </a:r>
            <a:r>
              <a:rPr lang="es-VE" dirty="0">
                <a:solidFill>
                  <a:srgbClr val="FFC000"/>
                </a:solidFill>
              </a:rPr>
              <a:t>[1 Jn 1:1]</a:t>
            </a:r>
          </a:p>
          <a:p>
            <a:pPr marL="0" indent="0">
              <a:buNone/>
            </a:pPr>
            <a:endParaRPr lang="es-VE" dirty="0"/>
          </a:p>
          <a:p>
            <a:pPr marL="0" indent="0">
              <a:buNone/>
            </a:pPr>
            <a:r>
              <a:rPr lang="es-VE" dirty="0"/>
              <a:t>Estos versículos son casos en que la Biblia se refiere al Hijo de Dios como «</a:t>
            </a:r>
            <a:r>
              <a:rPr lang="es-VE" dirty="0">
                <a:highlight>
                  <a:srgbClr val="800080"/>
                </a:highlight>
              </a:rPr>
              <a:t>la Palabra</a:t>
            </a:r>
            <a:r>
              <a:rPr lang="es-VE" dirty="0"/>
              <a:t>» o «</a:t>
            </a:r>
            <a:r>
              <a:rPr lang="es-VE" dirty="0">
                <a:highlight>
                  <a:srgbClr val="800080"/>
                </a:highlight>
              </a:rPr>
              <a:t>la Palabra</a:t>
            </a:r>
            <a:r>
              <a:rPr lang="es-VE" dirty="0"/>
              <a:t> de Dios», este uso no es común. Pero sí indica que es especialmente Dios Hijo quién tiene el papel de comunicarnos el carácter de Dios y expresarnos la voluntad de Dios.</a:t>
            </a:r>
          </a:p>
        </p:txBody>
      </p:sp>
    </p:spTree>
    <p:extLst>
      <p:ext uri="{BB962C8B-B14F-4D97-AF65-F5344CB8AC3E}">
        <p14:creationId xmlns:p14="http://schemas.microsoft.com/office/powerpoint/2010/main" val="1943531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5D171-D0C4-4171-B8C0-688BA9353C9F}"/>
              </a:ext>
            </a:extLst>
          </p:cNvPr>
          <p:cNvSpPr>
            <a:spLocks noGrp="1"/>
          </p:cNvSpPr>
          <p:nvPr>
            <p:ph type="title"/>
          </p:nvPr>
        </p:nvSpPr>
        <p:spPr>
          <a:xfrm>
            <a:off x="167148" y="1"/>
            <a:ext cx="8809704" cy="627528"/>
          </a:xfrm>
        </p:spPr>
        <p:txBody>
          <a:bodyPr>
            <a:normAutofit/>
          </a:bodyPr>
          <a:lstStyle/>
          <a:p>
            <a:r>
              <a:rPr lang="es-VE" b="1" dirty="0"/>
              <a:t>¿La traducción correcta es </a:t>
            </a:r>
            <a:r>
              <a:rPr lang="en-US" b="1" dirty="0"/>
              <a:t>Verbo </a:t>
            </a:r>
            <a:r>
              <a:rPr lang="es-VE" b="1" dirty="0"/>
              <a:t>o </a:t>
            </a:r>
            <a:r>
              <a:rPr lang="en-US" b="1" dirty="0"/>
              <a:t>Palabra</a:t>
            </a:r>
            <a:r>
              <a:rPr lang="es-VE" b="1" dirty="0"/>
              <a:t>?</a:t>
            </a:r>
            <a:endParaRPr lang="es-VE" dirty="0"/>
          </a:p>
        </p:txBody>
      </p:sp>
      <p:sp>
        <p:nvSpPr>
          <p:cNvPr id="3" name="Marcador de contenido 2">
            <a:extLst>
              <a:ext uri="{FF2B5EF4-FFF2-40B4-BE49-F238E27FC236}">
                <a16:creationId xmlns:a16="http://schemas.microsoft.com/office/drawing/2014/main" id="{AECB9829-9657-4D7F-876C-D14695C8D2EB}"/>
              </a:ext>
            </a:extLst>
          </p:cNvPr>
          <p:cNvSpPr>
            <a:spLocks noGrp="1"/>
          </p:cNvSpPr>
          <p:nvPr>
            <p:ph idx="1"/>
          </p:nvPr>
        </p:nvSpPr>
        <p:spPr>
          <a:xfrm>
            <a:off x="167148" y="627530"/>
            <a:ext cx="8809704" cy="4975411"/>
          </a:xfrm>
        </p:spPr>
        <p:txBody>
          <a:bodyPr anchor="ctr">
            <a:normAutofit/>
          </a:bodyPr>
          <a:lstStyle/>
          <a:p>
            <a:pPr marL="0" indent="0">
              <a:buNone/>
            </a:pPr>
            <a:r>
              <a:rPr lang="es-VE" sz="2000" dirty="0"/>
              <a:t>La palabra </a:t>
            </a:r>
            <a:r>
              <a:rPr lang="es-VE" sz="2000" dirty="0">
                <a:highlight>
                  <a:srgbClr val="800000"/>
                </a:highlight>
              </a:rPr>
              <a:t>Verbo es una traducción errónea</a:t>
            </a:r>
            <a:r>
              <a:rPr lang="es-VE" sz="2000" dirty="0"/>
              <a:t> de la palabra griega </a:t>
            </a:r>
            <a:r>
              <a:rPr lang="es-VE" sz="2000" b="1" dirty="0">
                <a:solidFill>
                  <a:srgbClr val="92D050"/>
                </a:solidFill>
              </a:rPr>
              <a:t>logos</a:t>
            </a:r>
            <a:r>
              <a:rPr lang="es-VE" sz="2000" dirty="0"/>
              <a:t> que significa </a:t>
            </a:r>
            <a:r>
              <a:rPr lang="es-VE" sz="2000" b="1" dirty="0">
                <a:solidFill>
                  <a:srgbClr val="92D050"/>
                </a:solidFill>
              </a:rPr>
              <a:t>palabra</a:t>
            </a:r>
            <a:r>
              <a:rPr lang="es-VE" sz="2000" dirty="0"/>
              <a:t>; este término es empleado, sobre todo, por Juan en su Evangelio. </a:t>
            </a:r>
          </a:p>
          <a:p>
            <a:pPr marL="0" indent="0">
              <a:buNone/>
            </a:pPr>
            <a:endParaRPr lang="es-VE" sz="2000" dirty="0"/>
          </a:p>
          <a:p>
            <a:pPr marL="0" indent="0">
              <a:buNone/>
            </a:pPr>
            <a:r>
              <a:rPr lang="es-VE" sz="2000" dirty="0"/>
              <a:t>Juan dice que la Palabra estaba con el Padre desde antes de la creación </a:t>
            </a:r>
            <a:r>
              <a:rPr lang="es-VE" sz="2000" b="1" dirty="0">
                <a:solidFill>
                  <a:srgbClr val="FFC000"/>
                </a:solidFill>
              </a:rPr>
              <a:t>[</a:t>
            </a:r>
            <a:r>
              <a:rPr lang="es-VE" sz="2000" b="1" dirty="0" err="1">
                <a:solidFill>
                  <a:srgbClr val="FFC000"/>
                </a:solidFill>
              </a:rPr>
              <a:t>Jn</a:t>
            </a:r>
            <a:r>
              <a:rPr lang="es-VE" sz="2000" b="1" dirty="0">
                <a:solidFill>
                  <a:srgbClr val="FFC000"/>
                </a:solidFill>
              </a:rPr>
              <a:t> 1:1] </a:t>
            </a:r>
            <a:r>
              <a:rPr lang="es-VE" sz="2000" dirty="0"/>
              <a:t>y el mundo fue creado por su Palabra </a:t>
            </a:r>
            <a:r>
              <a:rPr lang="es-VE" sz="2000" b="1" dirty="0">
                <a:solidFill>
                  <a:srgbClr val="FFC000"/>
                </a:solidFill>
              </a:rPr>
              <a:t>[</a:t>
            </a:r>
            <a:r>
              <a:rPr lang="es-VE" sz="2000" b="1" dirty="0" err="1">
                <a:solidFill>
                  <a:srgbClr val="FFC000"/>
                </a:solidFill>
              </a:rPr>
              <a:t>Heb</a:t>
            </a:r>
            <a:r>
              <a:rPr lang="es-VE" sz="2000" b="1" dirty="0">
                <a:solidFill>
                  <a:srgbClr val="FFC000"/>
                </a:solidFill>
              </a:rPr>
              <a:t> 11:3]</a:t>
            </a:r>
            <a:r>
              <a:rPr lang="es-VE" sz="2000" dirty="0"/>
              <a:t>. Para el apóstol Juan, Jesús es la </a:t>
            </a:r>
            <a:r>
              <a:rPr lang="es-VE" sz="2000" dirty="0">
                <a:highlight>
                  <a:srgbClr val="800080"/>
                </a:highlight>
              </a:rPr>
              <a:t>Palabra creadora hecha carne</a:t>
            </a:r>
            <a:r>
              <a:rPr lang="es-VE" sz="2000" dirty="0"/>
              <a:t>, que ha venido a dar la vida a los hombres; la Palabra fue enviada al mundo por Dios </a:t>
            </a:r>
            <a:r>
              <a:rPr lang="es-VE" sz="2000" b="1" dirty="0">
                <a:solidFill>
                  <a:srgbClr val="FFC000"/>
                </a:solidFill>
              </a:rPr>
              <a:t>[</a:t>
            </a:r>
            <a:r>
              <a:rPr lang="es-VE" sz="2000" b="1" dirty="0" err="1">
                <a:solidFill>
                  <a:srgbClr val="FFC000"/>
                </a:solidFill>
              </a:rPr>
              <a:t>Jn</a:t>
            </a:r>
            <a:r>
              <a:rPr lang="es-VE" sz="2000" b="1" dirty="0">
                <a:solidFill>
                  <a:srgbClr val="FFC000"/>
                </a:solidFill>
              </a:rPr>
              <a:t> 1:9-11]</a:t>
            </a:r>
            <a:r>
              <a:rPr lang="es-VE" sz="2000" dirty="0"/>
              <a:t>; para revelarle la verdad </a:t>
            </a:r>
            <a:r>
              <a:rPr lang="es-VE" sz="2000" b="1" dirty="0">
                <a:solidFill>
                  <a:srgbClr val="FFC000"/>
                </a:solidFill>
              </a:rPr>
              <a:t>[</a:t>
            </a:r>
            <a:r>
              <a:rPr lang="es-VE" sz="2000" b="1" dirty="0" err="1">
                <a:solidFill>
                  <a:srgbClr val="FFC000"/>
                </a:solidFill>
              </a:rPr>
              <a:t>Jn</a:t>
            </a:r>
            <a:r>
              <a:rPr lang="es-VE" sz="2000" b="1" dirty="0">
                <a:solidFill>
                  <a:srgbClr val="FFC000"/>
                </a:solidFill>
              </a:rPr>
              <a:t> 8:32]</a:t>
            </a:r>
            <a:r>
              <a:rPr lang="es-VE" sz="2000" dirty="0"/>
              <a:t>, y retornar a Dios después de haber cumplido su misión </a:t>
            </a:r>
            <a:r>
              <a:rPr lang="es-VE" sz="2000" b="1" dirty="0">
                <a:solidFill>
                  <a:srgbClr val="FFC000"/>
                </a:solidFill>
              </a:rPr>
              <a:t>[</a:t>
            </a:r>
            <a:r>
              <a:rPr lang="en-US" sz="2000" b="1" dirty="0">
                <a:solidFill>
                  <a:srgbClr val="FFC000"/>
                </a:solidFill>
              </a:rPr>
              <a:t>Jn 16:28</a:t>
            </a:r>
            <a:r>
              <a:rPr lang="es-VE" sz="2000" b="1" dirty="0">
                <a:solidFill>
                  <a:srgbClr val="FFC000"/>
                </a:solidFill>
              </a:rPr>
              <a:t>]</a:t>
            </a:r>
            <a:r>
              <a:rPr lang="es-VE" sz="2000" dirty="0"/>
              <a:t>; según lo dijo el profeta Isaías: </a:t>
            </a:r>
            <a:r>
              <a:rPr lang="es-VE" sz="2000" b="1" dirty="0">
                <a:solidFill>
                  <a:srgbClr val="FFC000"/>
                </a:solidFill>
              </a:rPr>
              <a:t>[</a:t>
            </a:r>
            <a:r>
              <a:rPr lang="es-VE" sz="2000" b="1" dirty="0" err="1">
                <a:solidFill>
                  <a:srgbClr val="FFC000"/>
                </a:solidFill>
              </a:rPr>
              <a:t>Is</a:t>
            </a:r>
            <a:r>
              <a:rPr lang="es-VE" sz="2000" b="1" dirty="0">
                <a:solidFill>
                  <a:srgbClr val="FFC000"/>
                </a:solidFill>
              </a:rPr>
              <a:t> 55:10-11]</a:t>
            </a:r>
            <a:r>
              <a:rPr lang="es-VE" sz="2000" dirty="0"/>
              <a:t>.</a:t>
            </a:r>
          </a:p>
          <a:p>
            <a:endParaRPr lang="en-US" sz="2000" dirty="0"/>
          </a:p>
          <a:p>
            <a:pPr marL="0" indent="0">
              <a:buNone/>
            </a:pPr>
            <a:r>
              <a:rPr lang="es-VE" sz="2000" dirty="0"/>
              <a:t>En este mismo sentido se habla en Hebreos donde se dice que Dios habló al mundo antiguamente por medio de los profetas, quienes eran sus portavoces, pero esta vez manifestó su palabra por medio de su propio Hijo, como lo dice Juan, la Palabra encarnada </a:t>
            </a:r>
            <a:r>
              <a:rPr lang="es-VE" sz="2000" b="1" dirty="0">
                <a:solidFill>
                  <a:srgbClr val="FFC000"/>
                </a:solidFill>
              </a:rPr>
              <a:t>[Hb 1:1-4]</a:t>
            </a:r>
            <a:r>
              <a:rPr lang="es-VE" sz="2000" dirty="0"/>
              <a:t>. Es decir, Jesús es el centro y el fin de la Escritura</a:t>
            </a:r>
            <a:r>
              <a:rPr lang="es-VE" sz="2000" b="1" dirty="0">
                <a:solidFill>
                  <a:srgbClr val="FFC000"/>
                </a:solidFill>
              </a:rPr>
              <a:t>[</a:t>
            </a:r>
            <a:r>
              <a:rPr lang="es-VE" sz="2000" b="1" dirty="0" err="1">
                <a:solidFill>
                  <a:srgbClr val="FFC000"/>
                </a:solidFill>
              </a:rPr>
              <a:t>Jn</a:t>
            </a:r>
            <a:r>
              <a:rPr lang="es-VE" sz="2000" b="1" dirty="0">
                <a:solidFill>
                  <a:srgbClr val="FFC000"/>
                </a:solidFill>
              </a:rPr>
              <a:t> 5:39]</a:t>
            </a:r>
            <a:r>
              <a:rPr lang="es-VE" sz="2000" dirty="0"/>
              <a:t>; en él se cumple toda la palabra </a:t>
            </a:r>
            <a:r>
              <a:rPr lang="es-VE" sz="2000" b="1" dirty="0">
                <a:solidFill>
                  <a:srgbClr val="FFC000"/>
                </a:solidFill>
              </a:rPr>
              <a:t>[Col 1:25-29]</a:t>
            </a:r>
            <a:r>
              <a:rPr lang="es-VE" sz="2000" dirty="0"/>
              <a:t>. El mismo Jesús afirmó la preexistencia la Palabra. </a:t>
            </a:r>
            <a:r>
              <a:rPr lang="es-VE" sz="2000" b="1" dirty="0">
                <a:solidFill>
                  <a:srgbClr val="FFC000"/>
                </a:solidFill>
              </a:rPr>
              <a:t>[</a:t>
            </a:r>
            <a:r>
              <a:rPr lang="es-VE" sz="2000" b="1" dirty="0" err="1">
                <a:solidFill>
                  <a:srgbClr val="FFC000"/>
                </a:solidFill>
              </a:rPr>
              <a:t>Jn</a:t>
            </a:r>
            <a:r>
              <a:rPr lang="es-VE" sz="2000" b="1" dirty="0">
                <a:solidFill>
                  <a:srgbClr val="FFC000"/>
                </a:solidFill>
              </a:rPr>
              <a:t> 8:58 y </a:t>
            </a:r>
            <a:r>
              <a:rPr lang="es-VE" sz="2000" b="1" dirty="0" err="1">
                <a:solidFill>
                  <a:srgbClr val="FFC000"/>
                </a:solidFill>
              </a:rPr>
              <a:t>Jn</a:t>
            </a:r>
            <a:r>
              <a:rPr lang="es-VE" sz="2000" b="1" dirty="0">
                <a:solidFill>
                  <a:srgbClr val="FFC000"/>
                </a:solidFill>
              </a:rPr>
              <a:t> 17, 5]</a:t>
            </a:r>
            <a:r>
              <a:rPr lang="es-VE" sz="2000" b="1" dirty="0"/>
              <a:t>.</a:t>
            </a:r>
          </a:p>
        </p:txBody>
      </p:sp>
    </p:spTree>
    <p:extLst>
      <p:ext uri="{BB962C8B-B14F-4D97-AF65-F5344CB8AC3E}">
        <p14:creationId xmlns:p14="http://schemas.microsoft.com/office/powerpoint/2010/main" val="2548701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01A2EA-2398-4C84-A598-69EFD6F41ECA}"/>
              </a:ext>
            </a:extLst>
          </p:cNvPr>
          <p:cNvSpPr>
            <a:spLocks noGrp="1"/>
          </p:cNvSpPr>
          <p:nvPr>
            <p:ph type="title"/>
          </p:nvPr>
        </p:nvSpPr>
        <p:spPr>
          <a:xfrm>
            <a:off x="134471" y="-1"/>
            <a:ext cx="8875058" cy="1048872"/>
          </a:xfrm>
        </p:spPr>
        <p:txBody>
          <a:bodyPr>
            <a:normAutofit/>
          </a:bodyPr>
          <a:lstStyle/>
          <a:p>
            <a:r>
              <a:rPr lang="es-VE" sz="3200" b="1" dirty="0"/>
              <a:t>2. La Palabra de Dios como discurso de Dios</a:t>
            </a:r>
            <a:br>
              <a:rPr lang="es-VE" sz="3200" b="1" dirty="0"/>
            </a:br>
            <a:r>
              <a:rPr lang="es-VE" sz="2700" dirty="0"/>
              <a:t>2.1. Decretos de Dios</a:t>
            </a:r>
            <a:endParaRPr lang="es-VE" sz="3200" dirty="0"/>
          </a:p>
        </p:txBody>
      </p:sp>
      <p:sp>
        <p:nvSpPr>
          <p:cNvPr id="3" name="Marcador de contenido 2">
            <a:extLst>
              <a:ext uri="{FF2B5EF4-FFF2-40B4-BE49-F238E27FC236}">
                <a16:creationId xmlns:a16="http://schemas.microsoft.com/office/drawing/2014/main" id="{A39B19C8-CD09-45D7-8AB1-B2A7E4382C8F}"/>
              </a:ext>
            </a:extLst>
          </p:cNvPr>
          <p:cNvSpPr>
            <a:spLocks noGrp="1"/>
          </p:cNvSpPr>
          <p:nvPr>
            <p:ph idx="1"/>
          </p:nvPr>
        </p:nvSpPr>
        <p:spPr>
          <a:xfrm>
            <a:off x="134471" y="1048871"/>
            <a:ext cx="8875058" cy="4516484"/>
          </a:xfrm>
        </p:spPr>
        <p:txBody>
          <a:bodyPr anchor="ctr">
            <a:normAutofit fontScale="92500"/>
          </a:bodyPr>
          <a:lstStyle/>
          <a:p>
            <a:pPr marL="0" indent="0">
              <a:buNone/>
            </a:pPr>
            <a:r>
              <a:rPr lang="es-VE" dirty="0"/>
              <a:t>A veces las palabras de Dios toman forma de </a:t>
            </a:r>
            <a:r>
              <a:rPr lang="es-VE" dirty="0">
                <a:highlight>
                  <a:srgbClr val="800000"/>
                </a:highlight>
              </a:rPr>
              <a:t>poderosos decretos</a:t>
            </a:r>
            <a:r>
              <a:rPr lang="es-VE" dirty="0"/>
              <a:t> que hacen que sucedan eventos o incluso hacen que las cosas lleguen a existir.</a:t>
            </a:r>
          </a:p>
          <a:p>
            <a:pPr marL="0" indent="0">
              <a:buNone/>
            </a:pPr>
            <a:endParaRPr lang="es-VE" dirty="0"/>
          </a:p>
          <a:p>
            <a:pPr marL="457200" indent="-457200">
              <a:buFont typeface="+mj-lt"/>
              <a:buAutoNum type="arabicPeriod"/>
            </a:pPr>
            <a:r>
              <a:rPr lang="es-VE" dirty="0"/>
              <a:t>Como en el principio Dios creo la luz </a:t>
            </a:r>
            <a:r>
              <a:rPr lang="es-VE" b="1" dirty="0">
                <a:solidFill>
                  <a:srgbClr val="FFC000"/>
                </a:solidFill>
              </a:rPr>
              <a:t>[Gn 1:3]</a:t>
            </a:r>
            <a:r>
              <a:rPr lang="es-VE" dirty="0"/>
              <a:t>.</a:t>
            </a:r>
          </a:p>
          <a:p>
            <a:pPr marL="457200" indent="-457200">
              <a:buFont typeface="+mj-lt"/>
              <a:buAutoNum type="arabicPeriod"/>
            </a:pPr>
            <a:r>
              <a:rPr lang="es-VE" dirty="0"/>
              <a:t>Dios incluso creó el mundo animal mediante su poderosa palabra </a:t>
            </a:r>
            <a:r>
              <a:rPr lang="es-VE" b="1" dirty="0">
                <a:solidFill>
                  <a:srgbClr val="FFC000"/>
                </a:solidFill>
              </a:rPr>
              <a:t>[Gn 1:24]</a:t>
            </a:r>
            <a:r>
              <a:rPr lang="es-VE" dirty="0"/>
              <a:t>.</a:t>
            </a:r>
          </a:p>
          <a:p>
            <a:pPr marL="457200" indent="-457200">
              <a:buFont typeface="+mj-lt"/>
              <a:buAutoNum type="arabicPeriod"/>
            </a:pPr>
            <a:r>
              <a:rPr lang="es-VE" dirty="0"/>
              <a:t>Así como Jesús dijo a los vientos que callaran y estos obedecieron </a:t>
            </a:r>
            <a:r>
              <a:rPr lang="es-VE" b="1" dirty="0">
                <a:solidFill>
                  <a:srgbClr val="FFC000"/>
                </a:solidFill>
              </a:rPr>
              <a:t>[Mar 4:39]</a:t>
            </a:r>
            <a:r>
              <a:rPr lang="es-VE" b="1" dirty="0"/>
              <a:t>.</a:t>
            </a:r>
          </a:p>
          <a:p>
            <a:pPr marL="457200" indent="-457200">
              <a:buFont typeface="+mj-lt"/>
              <a:buAutoNum type="arabicPeriod"/>
            </a:pPr>
            <a:r>
              <a:rPr lang="es-VE" dirty="0"/>
              <a:t>Cuando </a:t>
            </a:r>
            <a:r>
              <a:rPr lang="en-US" dirty="0"/>
              <a:t>el Se</a:t>
            </a:r>
            <a:r>
              <a:rPr lang="es-VE" dirty="0"/>
              <a:t>ñor Jesús decreta que de la higüera nadie nunca comerá frutos y esta se seco </a:t>
            </a:r>
            <a:r>
              <a:rPr lang="es-VE" b="1" dirty="0">
                <a:solidFill>
                  <a:srgbClr val="FFC000"/>
                </a:solidFill>
              </a:rPr>
              <a:t>[</a:t>
            </a:r>
            <a:r>
              <a:rPr lang="en-US" b="1" dirty="0">
                <a:solidFill>
                  <a:srgbClr val="FFC000"/>
                </a:solidFill>
              </a:rPr>
              <a:t>Mat 21:19</a:t>
            </a:r>
            <a:r>
              <a:rPr lang="es-VE" b="1" dirty="0">
                <a:solidFill>
                  <a:srgbClr val="FFC000"/>
                </a:solidFill>
              </a:rPr>
              <a:t>]</a:t>
            </a:r>
            <a:r>
              <a:rPr lang="es-VE" b="1" dirty="0"/>
              <a:t>.</a:t>
            </a:r>
          </a:p>
          <a:p>
            <a:pPr marL="0" indent="0">
              <a:buNone/>
            </a:pPr>
            <a:endParaRPr lang="es-VE" dirty="0"/>
          </a:p>
          <a:p>
            <a:pPr marL="0" indent="0">
              <a:buNone/>
            </a:pPr>
            <a:r>
              <a:rPr lang="es-VE" dirty="0"/>
              <a:t>A estas palabras poderosas y creativas de Dios a menudo se les llama los </a:t>
            </a:r>
            <a:r>
              <a:rPr lang="es-VE" dirty="0">
                <a:highlight>
                  <a:srgbClr val="800000"/>
                </a:highlight>
              </a:rPr>
              <a:t>decretos de Dios</a:t>
            </a:r>
            <a:r>
              <a:rPr lang="es-VE" dirty="0"/>
              <a:t>. Un decreto de Dios es una palabra de Dios que hace que algo suceda. Estos decretos de Dios incluyen no sólo los eventos de la creación original sino también la existencia continuada de las cosas, porque </a:t>
            </a:r>
            <a:r>
              <a:rPr lang="es-VE" b="1" dirty="0">
                <a:solidFill>
                  <a:srgbClr val="FFC000"/>
                </a:solidFill>
              </a:rPr>
              <a:t>[Heb 1:3]</a:t>
            </a:r>
            <a:r>
              <a:rPr lang="es-VE" dirty="0"/>
              <a:t> nos dice que Cristo continuamente es «el que sostiene todas las cosas con su palabra poderosa».</a:t>
            </a:r>
          </a:p>
        </p:txBody>
      </p:sp>
    </p:spTree>
    <p:extLst>
      <p:ext uri="{BB962C8B-B14F-4D97-AF65-F5344CB8AC3E}">
        <p14:creationId xmlns:p14="http://schemas.microsoft.com/office/powerpoint/2010/main" val="334343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01A2EA-2398-4C84-A598-69EFD6F41ECA}"/>
              </a:ext>
            </a:extLst>
          </p:cNvPr>
          <p:cNvSpPr>
            <a:spLocks noGrp="1"/>
          </p:cNvSpPr>
          <p:nvPr>
            <p:ph type="title"/>
          </p:nvPr>
        </p:nvSpPr>
        <p:spPr>
          <a:xfrm>
            <a:off x="134471" y="-2"/>
            <a:ext cx="8875058" cy="1156449"/>
          </a:xfrm>
        </p:spPr>
        <p:txBody>
          <a:bodyPr>
            <a:normAutofit/>
          </a:bodyPr>
          <a:lstStyle/>
          <a:p>
            <a:r>
              <a:rPr lang="es-VE" sz="3200" b="1" dirty="0"/>
              <a:t>2. La Palabra de Dios como discurso de Dios</a:t>
            </a:r>
            <a:br>
              <a:rPr lang="es-VE" sz="3200" b="1" dirty="0"/>
            </a:br>
            <a:r>
              <a:rPr lang="es-VE" sz="2700" dirty="0"/>
              <a:t>2.2. Palabras de Dios de comunicación personal</a:t>
            </a:r>
            <a:endParaRPr lang="es-VE" sz="3200" b="1" dirty="0"/>
          </a:p>
        </p:txBody>
      </p:sp>
      <p:sp>
        <p:nvSpPr>
          <p:cNvPr id="3" name="Marcador de contenido 2">
            <a:extLst>
              <a:ext uri="{FF2B5EF4-FFF2-40B4-BE49-F238E27FC236}">
                <a16:creationId xmlns:a16="http://schemas.microsoft.com/office/drawing/2014/main" id="{A39B19C8-CD09-45D7-8AB1-B2A7E4382C8F}"/>
              </a:ext>
            </a:extLst>
          </p:cNvPr>
          <p:cNvSpPr>
            <a:spLocks noGrp="1"/>
          </p:cNvSpPr>
          <p:nvPr>
            <p:ph idx="1"/>
          </p:nvPr>
        </p:nvSpPr>
        <p:spPr>
          <a:xfrm>
            <a:off x="134471" y="1156448"/>
            <a:ext cx="8875058" cy="4283846"/>
          </a:xfrm>
        </p:spPr>
        <p:txBody>
          <a:bodyPr anchor="ctr">
            <a:normAutofit/>
          </a:bodyPr>
          <a:lstStyle/>
          <a:p>
            <a:pPr marL="0" indent="0">
              <a:buNone/>
            </a:pPr>
            <a:r>
              <a:rPr lang="es-VE" dirty="0"/>
              <a:t>A veces Dios se comunica con personas en la tierra </a:t>
            </a:r>
            <a:r>
              <a:rPr lang="es-VE" dirty="0">
                <a:highlight>
                  <a:srgbClr val="008000"/>
                </a:highlight>
              </a:rPr>
              <a:t>hablándoles directamente</a:t>
            </a:r>
            <a:r>
              <a:rPr lang="es-VE" dirty="0"/>
              <a:t>. A estas se les puede llamar palabras de Dios de </a:t>
            </a:r>
            <a:r>
              <a:rPr lang="es-VE" dirty="0">
                <a:highlight>
                  <a:srgbClr val="800000"/>
                </a:highlight>
              </a:rPr>
              <a:t>comunicación personal</a:t>
            </a:r>
            <a:r>
              <a:rPr lang="es-VE" dirty="0"/>
              <a:t>.</a:t>
            </a:r>
          </a:p>
          <a:p>
            <a:pPr marL="0" indent="0">
              <a:buNone/>
            </a:pPr>
            <a:endParaRPr lang="es-VE" dirty="0"/>
          </a:p>
          <a:p>
            <a:r>
              <a:rPr lang="es-VE" dirty="0"/>
              <a:t>Al mismo principio de la creación Dios habla con Adán: </a:t>
            </a:r>
            <a:r>
              <a:rPr lang="es-VE" b="1" dirty="0">
                <a:solidFill>
                  <a:srgbClr val="FFC000"/>
                </a:solidFill>
              </a:rPr>
              <a:t>[Gn 2:16-17]</a:t>
            </a:r>
            <a:r>
              <a:rPr lang="es-VE" dirty="0"/>
              <a:t>.</a:t>
            </a:r>
          </a:p>
          <a:p>
            <a:r>
              <a:rPr lang="es-VE" dirty="0"/>
              <a:t>Después del pecado de Adán y Eva, Dios habla directa y personalmente con ellos en las palabras de la maldición </a:t>
            </a:r>
            <a:r>
              <a:rPr lang="es-VE" b="1" dirty="0">
                <a:solidFill>
                  <a:srgbClr val="FFC000"/>
                </a:solidFill>
              </a:rPr>
              <a:t>[Gn 3:16-19]</a:t>
            </a:r>
            <a:r>
              <a:rPr lang="es-VE" dirty="0"/>
              <a:t>.</a:t>
            </a:r>
          </a:p>
          <a:p>
            <a:r>
              <a:rPr lang="es-VE" dirty="0"/>
              <a:t>El otorgamiento de los Diez Mandamientos: </a:t>
            </a:r>
            <a:r>
              <a:rPr lang="es-VE" b="1" dirty="0">
                <a:solidFill>
                  <a:srgbClr val="FFC000"/>
                </a:solidFill>
              </a:rPr>
              <a:t>[Ex 20:1-3]</a:t>
            </a:r>
            <a:r>
              <a:rPr lang="es-VE" dirty="0"/>
              <a:t>.</a:t>
            </a:r>
          </a:p>
          <a:p>
            <a:r>
              <a:rPr lang="es-VE" dirty="0"/>
              <a:t>En el bautismo de Jesús, Dios Padre habló con una voz del cielo </a:t>
            </a:r>
            <a:r>
              <a:rPr lang="es-VE" b="1" dirty="0">
                <a:solidFill>
                  <a:srgbClr val="FFC000"/>
                </a:solidFill>
              </a:rPr>
              <a:t>[Mt 3:17]</a:t>
            </a:r>
            <a:r>
              <a:rPr lang="es-VE" dirty="0"/>
              <a:t>.</a:t>
            </a:r>
          </a:p>
          <a:p>
            <a:endParaRPr lang="es-VE" dirty="0"/>
          </a:p>
          <a:p>
            <a:pPr marL="0" indent="0">
              <a:buNone/>
            </a:pPr>
            <a:r>
              <a:rPr lang="es-VE" dirty="0"/>
              <a:t>En todos estos casos es la voz de Dios audible en </a:t>
            </a:r>
            <a:r>
              <a:rPr lang="es-VE" dirty="0">
                <a:highlight>
                  <a:srgbClr val="008000"/>
                </a:highlight>
              </a:rPr>
              <a:t>lenguaje humano</a:t>
            </a:r>
            <a:r>
              <a:rPr lang="es-VE" dirty="0"/>
              <a:t>, y por consiguiente estas palabras tienen </a:t>
            </a:r>
            <a:r>
              <a:rPr lang="es-VE" b="1" dirty="0"/>
              <a:t>confiabilidad y autoridad absoluta</a:t>
            </a:r>
            <a:r>
              <a:rPr lang="es-VE" dirty="0"/>
              <a:t>. No creer o desobedecer estas palabras </a:t>
            </a:r>
            <a:r>
              <a:rPr lang="es-VE" dirty="0">
                <a:solidFill>
                  <a:schemeClr val="accent5"/>
                </a:solidFill>
              </a:rPr>
              <a:t>seria pecado</a:t>
            </a:r>
            <a:r>
              <a:rPr lang="es-VE" dirty="0"/>
              <a:t>.</a:t>
            </a:r>
          </a:p>
        </p:txBody>
      </p:sp>
    </p:spTree>
    <p:extLst>
      <p:ext uri="{BB962C8B-B14F-4D97-AF65-F5344CB8AC3E}">
        <p14:creationId xmlns:p14="http://schemas.microsoft.com/office/powerpoint/2010/main" val="3078094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01A2EA-2398-4C84-A598-69EFD6F41ECA}"/>
              </a:ext>
            </a:extLst>
          </p:cNvPr>
          <p:cNvSpPr>
            <a:spLocks noGrp="1"/>
          </p:cNvSpPr>
          <p:nvPr>
            <p:ph type="title"/>
          </p:nvPr>
        </p:nvSpPr>
        <p:spPr>
          <a:xfrm>
            <a:off x="134471" y="-2"/>
            <a:ext cx="8875058" cy="1156449"/>
          </a:xfrm>
        </p:spPr>
        <p:txBody>
          <a:bodyPr>
            <a:normAutofit fontScale="90000"/>
          </a:bodyPr>
          <a:lstStyle/>
          <a:p>
            <a:r>
              <a:rPr lang="es-VE" sz="3200" b="1" dirty="0"/>
              <a:t>2. La Palabra de Dios como discurso de Dios</a:t>
            </a:r>
            <a:br>
              <a:rPr lang="es-VE" sz="3200" b="1" dirty="0"/>
            </a:br>
            <a:r>
              <a:rPr lang="es-VE" sz="2700" dirty="0"/>
              <a:t>2.3. Palabras de Dios como discurso pronunciadas por labios humanos</a:t>
            </a:r>
            <a:endParaRPr lang="es-VE" sz="3200" b="1" dirty="0"/>
          </a:p>
        </p:txBody>
      </p:sp>
      <p:sp>
        <p:nvSpPr>
          <p:cNvPr id="3" name="Marcador de contenido 2">
            <a:extLst>
              <a:ext uri="{FF2B5EF4-FFF2-40B4-BE49-F238E27FC236}">
                <a16:creationId xmlns:a16="http://schemas.microsoft.com/office/drawing/2014/main" id="{A39B19C8-CD09-45D7-8AB1-B2A7E4382C8F}"/>
              </a:ext>
            </a:extLst>
          </p:cNvPr>
          <p:cNvSpPr>
            <a:spLocks noGrp="1"/>
          </p:cNvSpPr>
          <p:nvPr>
            <p:ph idx="1"/>
          </p:nvPr>
        </p:nvSpPr>
        <p:spPr>
          <a:xfrm>
            <a:off x="134471" y="1156448"/>
            <a:ext cx="8875058" cy="4283846"/>
          </a:xfrm>
        </p:spPr>
        <p:txBody>
          <a:bodyPr anchor="ctr">
            <a:normAutofit/>
          </a:bodyPr>
          <a:lstStyle/>
          <a:p>
            <a:pPr marL="0" indent="0">
              <a:buNone/>
            </a:pPr>
            <a:r>
              <a:rPr lang="es-VE" dirty="0">
                <a:latin typeface="+mj-lt"/>
              </a:rPr>
              <a:t>Frecuentemente en la Biblia Dios levanta </a:t>
            </a:r>
            <a:r>
              <a:rPr lang="es-VE" dirty="0">
                <a:highlight>
                  <a:srgbClr val="800080"/>
                </a:highlight>
                <a:latin typeface="+mj-lt"/>
              </a:rPr>
              <a:t>profetas</a:t>
            </a:r>
            <a:r>
              <a:rPr lang="es-VE" dirty="0">
                <a:latin typeface="+mj-lt"/>
              </a:rPr>
              <a:t> por medio de los cuales habla.</a:t>
            </a:r>
          </a:p>
          <a:p>
            <a:pPr marL="0" indent="0">
              <a:buNone/>
            </a:pPr>
            <a:endParaRPr lang="es-VE" dirty="0">
              <a:latin typeface="+mj-lt"/>
            </a:endParaRPr>
          </a:p>
          <a:p>
            <a:r>
              <a:rPr lang="es-VE" dirty="0">
                <a:latin typeface="+mj-lt"/>
              </a:rPr>
              <a:t>Dios puso sus palabras en boca de Jeremías </a:t>
            </a:r>
            <a:r>
              <a:rPr lang="es-VE" b="1" dirty="0">
                <a:solidFill>
                  <a:srgbClr val="FFC000"/>
                </a:solidFill>
                <a:latin typeface="+mj-lt"/>
              </a:rPr>
              <a:t>[</a:t>
            </a:r>
            <a:r>
              <a:rPr lang="es-VE" b="1" dirty="0" err="1">
                <a:solidFill>
                  <a:srgbClr val="FFC000"/>
                </a:solidFill>
                <a:latin typeface="+mj-lt"/>
              </a:rPr>
              <a:t>Jr</a:t>
            </a:r>
            <a:r>
              <a:rPr lang="es-VE" b="1" dirty="0">
                <a:solidFill>
                  <a:srgbClr val="FFC000"/>
                </a:solidFill>
                <a:latin typeface="+mj-lt"/>
              </a:rPr>
              <a:t> 1:9]</a:t>
            </a:r>
            <a:r>
              <a:rPr lang="es-VE" dirty="0">
                <a:latin typeface="+mj-lt"/>
              </a:rPr>
              <a:t>.</a:t>
            </a:r>
          </a:p>
          <a:p>
            <a:r>
              <a:rPr lang="es-VE" dirty="0">
                <a:latin typeface="+mj-lt"/>
              </a:rPr>
              <a:t>Dios dice a Moises que enviara a Jesús para decir todo lo que el le ordene </a:t>
            </a:r>
            <a:r>
              <a:rPr lang="es-VE" b="1" dirty="0">
                <a:solidFill>
                  <a:srgbClr val="FFC000"/>
                </a:solidFill>
                <a:latin typeface="+mj-lt"/>
              </a:rPr>
              <a:t>[</a:t>
            </a:r>
            <a:r>
              <a:rPr lang="es-VE" b="1" dirty="0" err="1">
                <a:solidFill>
                  <a:srgbClr val="FFC000"/>
                </a:solidFill>
              </a:rPr>
              <a:t>Dt</a:t>
            </a:r>
            <a:r>
              <a:rPr lang="es-VE" b="1" dirty="0">
                <a:solidFill>
                  <a:srgbClr val="FFC000"/>
                </a:solidFill>
              </a:rPr>
              <a:t> 18:15-22]</a:t>
            </a:r>
            <a:r>
              <a:rPr lang="es-VE" dirty="0"/>
              <a:t>.</a:t>
            </a:r>
          </a:p>
          <a:p>
            <a:r>
              <a:rPr lang="es-VE" dirty="0"/>
              <a:t>Dios dice a Moises que pondrá palabras en su boca </a:t>
            </a:r>
            <a:r>
              <a:rPr lang="es-VE" b="1" dirty="0">
                <a:solidFill>
                  <a:srgbClr val="FFC000"/>
                </a:solidFill>
              </a:rPr>
              <a:t>[</a:t>
            </a:r>
            <a:r>
              <a:rPr lang="es-VE" b="1" dirty="0" err="1">
                <a:solidFill>
                  <a:srgbClr val="FFC000"/>
                </a:solidFill>
              </a:rPr>
              <a:t>Éxo</a:t>
            </a:r>
            <a:r>
              <a:rPr lang="es-VE" b="1" dirty="0">
                <a:solidFill>
                  <a:srgbClr val="FFC000"/>
                </a:solidFill>
              </a:rPr>
              <a:t> 4:12]</a:t>
            </a:r>
            <a:r>
              <a:rPr lang="es-VE" dirty="0"/>
              <a:t>.</a:t>
            </a:r>
          </a:p>
          <a:p>
            <a:r>
              <a:rPr lang="es-VE" dirty="0"/>
              <a:t>Ananías llevo el mensaje del Señor a Pablo </a:t>
            </a:r>
            <a:r>
              <a:rPr lang="es-VE" b="1" dirty="0">
                <a:solidFill>
                  <a:srgbClr val="FFC000"/>
                </a:solidFill>
              </a:rPr>
              <a:t>[</a:t>
            </a:r>
            <a:r>
              <a:rPr lang="en-US" b="1" dirty="0" err="1">
                <a:solidFill>
                  <a:srgbClr val="FFC000"/>
                </a:solidFill>
              </a:rPr>
              <a:t>Hch</a:t>
            </a:r>
            <a:r>
              <a:rPr lang="en-US" b="1" dirty="0">
                <a:solidFill>
                  <a:srgbClr val="FFC000"/>
                </a:solidFill>
              </a:rPr>
              <a:t> 9:10-18</a:t>
            </a:r>
            <a:r>
              <a:rPr lang="es-VE" b="1" dirty="0">
                <a:solidFill>
                  <a:srgbClr val="FFC000"/>
                </a:solidFill>
              </a:rPr>
              <a:t>]</a:t>
            </a:r>
            <a:r>
              <a:rPr lang="es-VE" dirty="0"/>
              <a:t>.</a:t>
            </a:r>
          </a:p>
          <a:p>
            <a:endParaRPr lang="es-VE" dirty="0"/>
          </a:p>
          <a:p>
            <a:pPr marL="0" indent="0">
              <a:buNone/>
            </a:pPr>
            <a:r>
              <a:rPr lang="es-VE" dirty="0"/>
              <a:t>A cualquiera que hablaba por el Señor pero no había recibido un mensaje de él se le castigaba severamente </a:t>
            </a:r>
            <a:r>
              <a:rPr lang="es-VE" b="1" dirty="0">
                <a:solidFill>
                  <a:srgbClr val="FFC000"/>
                </a:solidFill>
              </a:rPr>
              <a:t>[Ez 13:1-7; </a:t>
            </a:r>
            <a:r>
              <a:rPr lang="es-VE" b="1" dirty="0" err="1">
                <a:solidFill>
                  <a:srgbClr val="FFC000"/>
                </a:solidFill>
              </a:rPr>
              <a:t>Dt</a:t>
            </a:r>
            <a:r>
              <a:rPr lang="es-VE" b="1" dirty="0">
                <a:solidFill>
                  <a:srgbClr val="FFC000"/>
                </a:solidFill>
              </a:rPr>
              <a:t> 18:20-22]</a:t>
            </a:r>
            <a:r>
              <a:rPr lang="es-VE" dirty="0"/>
              <a:t>. Las palabras de Dios habladas por labios humanos son tan autoritativas y tan verdad como las palabras de Dios de comunicación personal.</a:t>
            </a:r>
          </a:p>
        </p:txBody>
      </p:sp>
    </p:spTree>
    <p:extLst>
      <p:ext uri="{BB962C8B-B14F-4D97-AF65-F5344CB8AC3E}">
        <p14:creationId xmlns:p14="http://schemas.microsoft.com/office/powerpoint/2010/main" val="2433758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01A2EA-2398-4C84-A598-69EFD6F41ECA}"/>
              </a:ext>
            </a:extLst>
          </p:cNvPr>
          <p:cNvSpPr>
            <a:spLocks noGrp="1"/>
          </p:cNvSpPr>
          <p:nvPr>
            <p:ph type="title"/>
          </p:nvPr>
        </p:nvSpPr>
        <p:spPr>
          <a:xfrm>
            <a:off x="134471" y="-2"/>
            <a:ext cx="8875058" cy="1156449"/>
          </a:xfrm>
        </p:spPr>
        <p:txBody>
          <a:bodyPr>
            <a:normAutofit/>
          </a:bodyPr>
          <a:lstStyle/>
          <a:p>
            <a:r>
              <a:rPr lang="es-VE" sz="3200" b="1" dirty="0"/>
              <a:t>2. La Palabra de Dios como discurso de Dios</a:t>
            </a:r>
            <a:br>
              <a:rPr lang="es-VE" sz="3200" b="1" dirty="0"/>
            </a:br>
            <a:r>
              <a:rPr lang="es-VE" sz="2700" dirty="0"/>
              <a:t>2.4. Palabras de Dios en forma escrita: La Biblia</a:t>
            </a:r>
            <a:endParaRPr lang="es-VE" sz="3200" b="1" dirty="0"/>
          </a:p>
        </p:txBody>
      </p:sp>
      <p:sp>
        <p:nvSpPr>
          <p:cNvPr id="3" name="Marcador de contenido 2">
            <a:extLst>
              <a:ext uri="{FF2B5EF4-FFF2-40B4-BE49-F238E27FC236}">
                <a16:creationId xmlns:a16="http://schemas.microsoft.com/office/drawing/2014/main" id="{A39B19C8-CD09-45D7-8AB1-B2A7E4382C8F}"/>
              </a:ext>
            </a:extLst>
          </p:cNvPr>
          <p:cNvSpPr>
            <a:spLocks noGrp="1"/>
          </p:cNvSpPr>
          <p:nvPr>
            <p:ph idx="1"/>
          </p:nvPr>
        </p:nvSpPr>
        <p:spPr>
          <a:xfrm>
            <a:off x="134471" y="1156448"/>
            <a:ext cx="8875058" cy="4283846"/>
          </a:xfrm>
        </p:spPr>
        <p:txBody>
          <a:bodyPr anchor="ctr">
            <a:normAutofit/>
          </a:bodyPr>
          <a:lstStyle/>
          <a:p>
            <a:pPr marL="0" indent="0">
              <a:buNone/>
            </a:pPr>
            <a:r>
              <a:rPr lang="es-VE" dirty="0">
                <a:latin typeface="+mj-lt"/>
              </a:rPr>
              <a:t>Este es el caso en que las palabras de Dios fueron puestas en </a:t>
            </a:r>
            <a:r>
              <a:rPr lang="es-VE" dirty="0">
                <a:highlight>
                  <a:srgbClr val="800000"/>
                </a:highlight>
                <a:latin typeface="+mj-lt"/>
              </a:rPr>
              <a:t>forma escrita</a:t>
            </a:r>
            <a:r>
              <a:rPr lang="es-VE" dirty="0">
                <a:latin typeface="+mj-lt"/>
              </a:rPr>
              <a:t>.</a:t>
            </a:r>
          </a:p>
          <a:p>
            <a:pPr marL="0" indent="0">
              <a:buNone/>
            </a:pPr>
            <a:endParaRPr lang="es-VE" dirty="0">
              <a:latin typeface="+mj-lt"/>
            </a:endParaRPr>
          </a:p>
          <a:p>
            <a:r>
              <a:rPr lang="es-VE" dirty="0"/>
              <a:t>El primer caso de esto se halla en las dos tablas de piedra que Dios escribió con su dedo </a:t>
            </a:r>
            <a:r>
              <a:rPr lang="es-VE" b="1" dirty="0">
                <a:solidFill>
                  <a:srgbClr val="FFC000"/>
                </a:solidFill>
              </a:rPr>
              <a:t>[Ex 31:18]</a:t>
            </a:r>
            <a:r>
              <a:rPr lang="es-VE" dirty="0"/>
              <a:t>.</a:t>
            </a:r>
          </a:p>
          <a:p>
            <a:r>
              <a:rPr lang="es-VE" dirty="0"/>
              <a:t>En el segundo caso fueron escritas por Moises siendo inspiradas por Dios. </a:t>
            </a:r>
            <a:r>
              <a:rPr lang="es-VE" b="1" dirty="0">
                <a:solidFill>
                  <a:srgbClr val="FFC000"/>
                </a:solidFill>
              </a:rPr>
              <a:t>[Ex 32:16]</a:t>
            </a:r>
            <a:r>
              <a:rPr lang="es-VE" dirty="0"/>
              <a:t>.</a:t>
            </a:r>
          </a:p>
          <a:p>
            <a:pPr marL="0" indent="0">
              <a:buNone/>
            </a:pPr>
            <a:endParaRPr lang="es-VE" dirty="0"/>
          </a:p>
          <a:p>
            <a:pPr marL="0" indent="0">
              <a:buNone/>
            </a:pPr>
            <a:r>
              <a:rPr lang="es-VE" dirty="0"/>
              <a:t>Claramente se debe notar que estas palabras son del mismo Dios, aunque son escritas en su mayoría por seres humanos y siempre en lenguaje humano y son absolutamente autoritativas y absolutamente verdad; desobedecerlas o no creerlas es un pecado serio y acarrea castigo de Dios </a:t>
            </a:r>
            <a:r>
              <a:rPr lang="es-VE" b="1" dirty="0">
                <a:solidFill>
                  <a:srgbClr val="FFC000"/>
                </a:solidFill>
              </a:rPr>
              <a:t>[1 Co 14:37]</a:t>
            </a:r>
            <a:r>
              <a:rPr lang="es-VE" dirty="0"/>
              <a:t>.</a:t>
            </a:r>
          </a:p>
        </p:txBody>
      </p:sp>
    </p:spTree>
    <p:extLst>
      <p:ext uri="{BB962C8B-B14F-4D97-AF65-F5344CB8AC3E}">
        <p14:creationId xmlns:p14="http://schemas.microsoft.com/office/powerpoint/2010/main" val="1607260091"/>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763</TotalTime>
  <Words>1120</Words>
  <Application>Microsoft Office PowerPoint</Application>
  <PresentationFormat>Presentación en pantalla (16:10)</PresentationFormat>
  <Paragraphs>60</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Office Theme</vt:lpstr>
      <vt:lpstr>Capítulo 1: La Palabra de Dios</vt:lpstr>
      <vt:lpstr>Índice de contenido</vt:lpstr>
      <vt:lpstr>1. La Palabra de Dios como Persona: Jesucristo [1 Jn 5:7]</vt:lpstr>
      <vt:lpstr>¿La traducción correcta es Verbo o Palabra?</vt:lpstr>
      <vt:lpstr>2. La Palabra de Dios como discurso de Dios 2.1. Decretos de Dios</vt:lpstr>
      <vt:lpstr>2. La Palabra de Dios como discurso de Dios 2.2. Palabras de Dios de comunicación personal</vt:lpstr>
      <vt:lpstr>2. La Palabra de Dios como discurso de Dios 2.3. Palabras de Dios como discurso pronunciadas por labios humanos</vt:lpstr>
      <vt:lpstr>2. La Palabra de Dios como discurso de Dios 2.4. Palabras de Dios en forma escrita: La Biblia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2: DIOS</dc:title>
  <dc:creator>Luis Romero</dc:creator>
  <cp:lastModifiedBy>Luis Romero</cp:lastModifiedBy>
  <cp:revision>43</cp:revision>
  <dcterms:created xsi:type="dcterms:W3CDTF">2021-02-17T16:23:53Z</dcterms:created>
  <dcterms:modified xsi:type="dcterms:W3CDTF">2021-02-23T00:30:31Z</dcterms:modified>
</cp:coreProperties>
</file>