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8" r:id="rId7"/>
    <p:sldId id="263" r:id="rId8"/>
    <p:sldId id="264" r:id="rId9"/>
    <p:sldId id="269" r:id="rId10"/>
    <p:sldId id="265" r:id="rId11"/>
    <p:sldId id="267" r:id="rId1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07" d="100"/>
          <a:sy n="107"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26/2/2021</a:t>
            </a:fld>
            <a:endParaRPr lang="es-VE"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5" y="408214"/>
            <a:ext cx="8516470" cy="2872868"/>
          </a:xfrm>
        </p:spPr>
        <p:txBody>
          <a:bodyPr anchor="ctr">
            <a:noAutofit/>
          </a:bodyPr>
          <a:lstStyle/>
          <a:p>
            <a:r>
              <a:rPr lang="es-VE" sz="8000" b="1" dirty="0"/>
              <a:t>Capítulo 2: LAS ESCRITURAS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281082"/>
            <a:ext cx="6858000" cy="1896036"/>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1"/>
            <a:ext cx="8360228" cy="1551214"/>
          </a:xfrm>
        </p:spPr>
        <p:txBody>
          <a:bodyPr anchor="ctr">
            <a:noAutofit/>
          </a:bodyPr>
          <a:lstStyle/>
          <a:p>
            <a:pPr algn="ctr"/>
            <a:r>
              <a:rPr lang="es-VE" sz="4400" b="1" dirty="0"/>
              <a:t>La letra de la Escrituras, sin el espíritu, mata. [</a:t>
            </a:r>
            <a:r>
              <a:rPr lang="es-VE" sz="4400" b="1" dirty="0" err="1"/>
              <a:t>Jn</a:t>
            </a:r>
            <a:r>
              <a:rPr lang="es-VE" sz="4400" b="1" dirty="0"/>
              <a:t> 6:63; 2Co 3:6.]</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14500"/>
            <a:ext cx="8686800" cy="3869870"/>
          </a:xfrm>
        </p:spPr>
        <p:txBody>
          <a:bodyPr anchor="ctr">
            <a:normAutofit fontScale="92500" lnSpcReduction="20000"/>
          </a:bodyPr>
          <a:lstStyle/>
          <a:p>
            <a:pPr marL="0" indent="0">
              <a:buNone/>
            </a:pPr>
            <a:r>
              <a:rPr lang="es-VE" sz="2800" b="1" dirty="0"/>
              <a:t>La letra mata de dos maneras:</a:t>
            </a:r>
          </a:p>
          <a:p>
            <a:pPr marL="0" indent="0">
              <a:buNone/>
            </a:pPr>
            <a:endParaRPr lang="es-VE" sz="2800" dirty="0"/>
          </a:p>
          <a:p>
            <a:pPr marL="742950" indent="-742950">
              <a:buAutoNum type="arabicParenR"/>
            </a:pPr>
            <a:r>
              <a:rPr lang="es-VE" sz="2800" dirty="0"/>
              <a:t>Resulta en una muerte en vida. Antes de que Pablo se convirtiera, él creía que era salvo por guardar la ley, pero todo lo que esta hizo fue matar su paz, su gozo y su esperanza.</a:t>
            </a:r>
          </a:p>
          <a:p>
            <a:pPr marL="742950" indent="-742950">
              <a:buAutoNum type="arabicParenR"/>
            </a:pPr>
            <a:endParaRPr lang="es-VE" sz="2800" dirty="0"/>
          </a:p>
          <a:p>
            <a:pPr marL="742950" indent="-742950">
              <a:buAutoNum type="arabicParenR"/>
            </a:pPr>
            <a:r>
              <a:rPr lang="es-VE" sz="2800" dirty="0"/>
              <a:t>Resulta en muerte espiritual. Su incapacidad para guardar la ley a perfección le sentenciaba a una muerte eterna (vea las notas sobre (</a:t>
            </a:r>
            <a:r>
              <a:rPr lang="es-VE" sz="2800" dirty="0" err="1"/>
              <a:t>Rm</a:t>
            </a:r>
            <a:r>
              <a:rPr lang="es-VE" sz="2800" dirty="0"/>
              <a:t> 7:9-11; Gal 3:10). Solo Jesucristo puede producir vida eterna en todo aquel que cree.</a:t>
            </a:r>
          </a:p>
        </p:txBody>
      </p:sp>
    </p:spTree>
    <p:extLst>
      <p:ext uri="{BB962C8B-B14F-4D97-AF65-F5344CB8AC3E}">
        <p14:creationId xmlns:p14="http://schemas.microsoft.com/office/powerpoint/2010/main" val="34160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0"/>
            <a:ext cx="8360228" cy="1210235"/>
          </a:xfrm>
        </p:spPr>
        <p:txBody>
          <a:bodyPr anchor="ctr">
            <a:noAutofit/>
          </a:bodyPr>
          <a:lstStyle/>
          <a:p>
            <a:pPr algn="ctr"/>
            <a:r>
              <a:rPr lang="es-VE" sz="4800" b="1" dirty="0"/>
              <a:t>Como entender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6"/>
            <a:ext cx="8686800" cy="4195482"/>
          </a:xfrm>
        </p:spPr>
        <p:txBody>
          <a:bodyPr anchor="ctr">
            <a:normAutofit fontScale="62500" lnSpcReduction="20000"/>
          </a:bodyPr>
          <a:lstStyle/>
          <a:p>
            <a:pPr marL="0" indent="0">
              <a:buNone/>
            </a:pPr>
            <a:r>
              <a:rPr lang="es-VE" sz="4400" dirty="0"/>
              <a:t>Solo Dios revela por medio de su Espíritu (1 Co 2:14). Dios es Espíritu, por lo tanto es el único que conoce y puede hablar al espíritu del hombre (1 Co 2:10-11; </a:t>
            </a:r>
            <a:r>
              <a:rPr lang="es-VE" sz="4400" dirty="0" err="1"/>
              <a:t>Jn</a:t>
            </a:r>
            <a:r>
              <a:rPr lang="es-VE" sz="4400" dirty="0"/>
              <a:t> 4:24). Apartarnos del mal y tener un corazón humilde para aceptar su palabra (1 Co 2:9), como está escrito en Proverbios 1:7 “El principio de la sabiduría es el temor de Jehová, Los insensatos desprecian la sabiduría y la enseñanza”.</a:t>
            </a:r>
          </a:p>
          <a:p>
            <a:pPr marL="0" indent="0">
              <a:buNone/>
            </a:pPr>
            <a:endParaRPr lang="es-VE" sz="4400" dirty="0"/>
          </a:p>
          <a:p>
            <a:pPr marL="0" indent="0">
              <a:buNone/>
            </a:pPr>
            <a:r>
              <a:rPr lang="es-VE" sz="4400" dirty="0"/>
              <a:t>En conclusión, con un corazón lleno de resentimiento, egoísmo, maldad y paradigmas nunca le será revelada la Palabra de Dios (Sal 138:6).</a:t>
            </a:r>
          </a:p>
        </p:txBody>
      </p:sp>
    </p:spTree>
    <p:extLst>
      <p:ext uri="{BB962C8B-B14F-4D97-AF65-F5344CB8AC3E}">
        <p14:creationId xmlns:p14="http://schemas.microsoft.com/office/powerpoint/2010/main" val="29093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 Que son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92500"/>
          </a:bodyPr>
          <a:lstStyle/>
          <a:p>
            <a:pPr marL="0" indent="0" algn="ctr">
              <a:buNone/>
            </a:pPr>
            <a:r>
              <a:rPr lang="es-VE" sz="4400" dirty="0"/>
              <a:t>Son las palabras de Dios puestas en forma escrita, y son inspiración de Dios </a:t>
            </a:r>
            <a:r>
              <a:rPr lang="es-VE" sz="4400" u="sng" dirty="0"/>
              <a:t>2Ti_3:16</a:t>
            </a:r>
            <a:r>
              <a:rPr lang="es-VE" sz="4400" dirty="0"/>
              <a:t>, y han sido escritas a través hombres escogidos por él, a los cuales ha inspirado a través del Espíritu Santo. </a:t>
            </a:r>
            <a:r>
              <a:rPr lang="es-VE" sz="4400" u="sng" dirty="0"/>
              <a:t>Hch_1:16</a:t>
            </a:r>
            <a:r>
              <a:rPr lang="es-VE" sz="4400" dirty="0"/>
              <a:t>; </a:t>
            </a:r>
            <a:r>
              <a:rPr lang="es-VE" sz="4400" u="sng" dirty="0"/>
              <a:t>Heb_3:7</a:t>
            </a:r>
            <a:r>
              <a:rPr lang="es-VE" sz="4400" dirty="0"/>
              <a:t>; </a:t>
            </a:r>
            <a:r>
              <a:rPr lang="es-VE" sz="4400" u="sng" dirty="0"/>
              <a:t>2Pe_1:21</a:t>
            </a:r>
            <a:r>
              <a:rPr lang="es-VE" sz="4400" dirty="0"/>
              <a:t>.</a:t>
            </a:r>
            <a:endParaRPr lang="es-VE" sz="7200" dirty="0"/>
          </a:p>
        </p:txBody>
      </p:sp>
    </p:spTree>
    <p:extLst>
      <p:ext uri="{BB962C8B-B14F-4D97-AF65-F5344CB8AC3E}">
        <p14:creationId xmlns:p14="http://schemas.microsoft.com/office/powerpoint/2010/main" val="11848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Son llamadas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92500" lnSpcReduction="10000"/>
          </a:bodyPr>
          <a:lstStyle/>
          <a:p>
            <a:pPr marL="514350" lvl="0" indent="-514350">
              <a:buFont typeface="+mj-lt"/>
              <a:buAutoNum type="arabicPeriod"/>
            </a:pPr>
            <a:r>
              <a:rPr lang="x-none" sz="2800" dirty="0"/>
              <a:t>La Palabra. </a:t>
            </a:r>
            <a:r>
              <a:rPr lang="x-none" sz="2800" u="sng" dirty="0"/>
              <a:t>Stg_1:21-23</a:t>
            </a:r>
            <a:r>
              <a:rPr lang="x-none" sz="2800" dirty="0"/>
              <a:t>; </a:t>
            </a:r>
            <a:r>
              <a:rPr lang="x-none" sz="2800" u="sng" dirty="0"/>
              <a:t>1Pe_2:2</a:t>
            </a:r>
            <a:r>
              <a:rPr lang="x-none" sz="2800" dirty="0"/>
              <a:t>.</a:t>
            </a:r>
            <a:endParaRPr lang="es-VE" sz="2800" dirty="0"/>
          </a:p>
          <a:p>
            <a:pPr marL="514350" lvl="0" indent="-514350">
              <a:buFont typeface="+mj-lt"/>
              <a:buAutoNum type="arabicPeriod"/>
            </a:pPr>
            <a:r>
              <a:rPr lang="x-none" sz="2800" dirty="0"/>
              <a:t>La Palabra de Dios. </a:t>
            </a:r>
            <a:r>
              <a:rPr lang="x-none" sz="2800" u="sng" dirty="0"/>
              <a:t>Luc_11:28</a:t>
            </a:r>
            <a:r>
              <a:rPr lang="x-none" sz="2800" dirty="0"/>
              <a:t>; </a:t>
            </a:r>
            <a:r>
              <a:rPr lang="x-none" sz="2800" u="sng" dirty="0"/>
              <a:t>Heb_4:12</a:t>
            </a:r>
            <a:r>
              <a:rPr lang="x-none" sz="2800" dirty="0"/>
              <a:t>.</a:t>
            </a:r>
            <a:endParaRPr lang="es-VE" sz="2800" dirty="0"/>
          </a:p>
          <a:p>
            <a:pPr marL="514350" lvl="0" indent="-514350">
              <a:buFont typeface="+mj-lt"/>
              <a:buAutoNum type="arabicPeriod"/>
            </a:pPr>
            <a:r>
              <a:rPr lang="x-none" sz="2800" dirty="0"/>
              <a:t>La palabra de Cristo. </a:t>
            </a:r>
            <a:r>
              <a:rPr lang="x-none" sz="2800" u="sng" dirty="0"/>
              <a:t>Col_3:16</a:t>
            </a:r>
            <a:r>
              <a:rPr lang="x-none" sz="2800" dirty="0"/>
              <a:t>.</a:t>
            </a:r>
            <a:endParaRPr lang="es-VE" sz="2800" dirty="0"/>
          </a:p>
          <a:p>
            <a:pPr marL="514350" lvl="0" indent="-514350">
              <a:buFont typeface="+mj-lt"/>
              <a:buAutoNum type="arabicPeriod"/>
            </a:pPr>
            <a:r>
              <a:rPr lang="x-none" sz="2800" dirty="0"/>
              <a:t>La palabra de verdad. </a:t>
            </a:r>
            <a:r>
              <a:rPr lang="x-none" sz="2800" u="sng" dirty="0"/>
              <a:t>Stg_1:18</a:t>
            </a:r>
            <a:r>
              <a:rPr lang="x-none" sz="2800" dirty="0"/>
              <a:t>.</a:t>
            </a:r>
            <a:endParaRPr lang="es-VE" sz="2800" dirty="0"/>
          </a:p>
          <a:p>
            <a:pPr marL="514350" lvl="0" indent="-514350">
              <a:buFont typeface="+mj-lt"/>
              <a:buAutoNum type="arabicPeriod"/>
            </a:pPr>
            <a:r>
              <a:rPr lang="x-none" sz="2800" dirty="0"/>
              <a:t>Las Santas Escrituras </a:t>
            </a:r>
            <a:r>
              <a:rPr lang="x-none" sz="2800" u="sng" dirty="0"/>
              <a:t>Rom_1:2</a:t>
            </a:r>
            <a:r>
              <a:rPr lang="x-none" sz="2800" dirty="0"/>
              <a:t>; </a:t>
            </a:r>
            <a:r>
              <a:rPr lang="x-none" sz="2800" u="sng" dirty="0"/>
              <a:t>2Ti_3:15</a:t>
            </a:r>
            <a:r>
              <a:rPr lang="x-none" sz="2800" dirty="0"/>
              <a:t>.</a:t>
            </a:r>
            <a:endParaRPr lang="es-VE" sz="2800" dirty="0"/>
          </a:p>
          <a:p>
            <a:pPr marL="514350" lvl="0" indent="-514350">
              <a:buFont typeface="+mj-lt"/>
              <a:buAutoNum type="arabicPeriod"/>
            </a:pPr>
            <a:r>
              <a:rPr lang="x-none" sz="2800" dirty="0"/>
              <a:t>El libro de la verdad. </a:t>
            </a:r>
            <a:r>
              <a:rPr lang="x-none" sz="2800" u="sng" dirty="0"/>
              <a:t>Dan_10:21</a:t>
            </a:r>
            <a:r>
              <a:rPr lang="x-none" sz="2800" dirty="0"/>
              <a:t>.</a:t>
            </a:r>
          </a:p>
          <a:p>
            <a:pPr marL="514350" lvl="0" indent="-514350">
              <a:buFont typeface="+mj-lt"/>
              <a:buAutoNum type="arabicPeriod"/>
            </a:pPr>
            <a:r>
              <a:rPr lang="x-none" sz="2800" dirty="0"/>
              <a:t>El libro. </a:t>
            </a:r>
            <a:r>
              <a:rPr lang="x-none" sz="2800" u="sng" dirty="0"/>
              <a:t>Sal_40:7</a:t>
            </a:r>
            <a:r>
              <a:rPr lang="x-none" sz="2800" dirty="0"/>
              <a:t>; </a:t>
            </a:r>
            <a:r>
              <a:rPr lang="x-none" sz="2800" u="sng" dirty="0"/>
              <a:t>Apo_22:19</a:t>
            </a:r>
            <a:r>
              <a:rPr lang="x-none" sz="2800" dirty="0"/>
              <a:t>.</a:t>
            </a:r>
            <a:endParaRPr lang="es-VE" sz="2800" dirty="0"/>
          </a:p>
          <a:p>
            <a:pPr marL="514350" lvl="0" indent="-514350">
              <a:buFont typeface="+mj-lt"/>
              <a:buAutoNum type="arabicPeriod"/>
            </a:pPr>
            <a:r>
              <a:rPr lang="x-none" sz="2800" dirty="0"/>
              <a:t>El libro de </a:t>
            </a:r>
            <a:r>
              <a:rPr lang="es-VE" sz="2800" dirty="0" err="1"/>
              <a:t>Yhwh</a:t>
            </a:r>
            <a:r>
              <a:rPr lang="x-none" sz="2800" dirty="0"/>
              <a:t>. </a:t>
            </a:r>
            <a:r>
              <a:rPr lang="x-none" sz="2800" u="sng" dirty="0"/>
              <a:t>Isa_34:16</a:t>
            </a:r>
            <a:r>
              <a:rPr lang="x-none" sz="2800" dirty="0"/>
              <a:t>.</a:t>
            </a:r>
            <a:endParaRPr lang="es-VE" sz="2800" dirty="0"/>
          </a:p>
          <a:p>
            <a:pPr marL="514350" lvl="0" indent="-514350">
              <a:buFont typeface="+mj-lt"/>
              <a:buAutoNum type="arabicPeriod"/>
            </a:pPr>
            <a:r>
              <a:rPr lang="x-none" sz="2800" dirty="0"/>
              <a:t>El libro de la ley. </a:t>
            </a:r>
            <a:r>
              <a:rPr lang="x-none" sz="2800" u="sng" dirty="0"/>
              <a:t>Neh_8:3</a:t>
            </a:r>
            <a:r>
              <a:rPr lang="x-none" sz="2800" dirty="0"/>
              <a:t>; </a:t>
            </a:r>
            <a:r>
              <a:rPr lang="x-none" sz="2800" u="sng" dirty="0"/>
              <a:t>Gál_3:10</a:t>
            </a:r>
            <a:r>
              <a:rPr lang="x-none" sz="2800" dirty="0"/>
              <a:t>.</a:t>
            </a:r>
            <a:endParaRPr lang="es-VE" sz="2800" dirty="0"/>
          </a:p>
          <a:p>
            <a:pPr marL="514350" lvl="0" indent="-514350">
              <a:buFont typeface="+mj-lt"/>
              <a:buAutoNum type="arabicPeriod"/>
            </a:pPr>
            <a:r>
              <a:rPr lang="x-none" sz="2800" dirty="0"/>
              <a:t>La ley de </a:t>
            </a:r>
            <a:r>
              <a:rPr lang="es-VE" sz="2800" dirty="0" err="1"/>
              <a:t>Yhwh</a:t>
            </a:r>
            <a:r>
              <a:rPr lang="x-none" sz="2800" dirty="0"/>
              <a:t>. </a:t>
            </a:r>
            <a:r>
              <a:rPr lang="x-none" sz="2800" u="sng" dirty="0"/>
              <a:t>Sal_1:2</a:t>
            </a:r>
            <a:r>
              <a:rPr lang="x-none" sz="2800" dirty="0"/>
              <a:t>; </a:t>
            </a:r>
            <a:r>
              <a:rPr lang="x-none" sz="2800" u="sng" dirty="0"/>
              <a:t>Isa_30:9</a:t>
            </a:r>
            <a:r>
              <a:rPr lang="x-none" sz="2800" dirty="0"/>
              <a:t>.</a:t>
            </a:r>
            <a:endParaRPr lang="es-VE" sz="2800" dirty="0"/>
          </a:p>
          <a:p>
            <a:pPr marL="514350" lvl="0" indent="-514350">
              <a:buFont typeface="+mj-lt"/>
              <a:buAutoNum type="arabicPeriod"/>
            </a:pPr>
            <a:r>
              <a:rPr lang="x-none" sz="2800" dirty="0"/>
              <a:t>La espada del Espíritu. </a:t>
            </a:r>
            <a:r>
              <a:rPr lang="x-none" sz="2800" u="sng" dirty="0"/>
              <a:t>Efe_6:17</a:t>
            </a:r>
            <a:r>
              <a:rPr lang="x-none" sz="2800" dirty="0"/>
              <a:t>.</a:t>
            </a:r>
            <a:endParaRPr lang="es-VE" sz="2800" dirty="0"/>
          </a:p>
        </p:txBody>
      </p:sp>
    </p:spTree>
    <p:extLst>
      <p:ext uri="{BB962C8B-B14F-4D97-AF65-F5344CB8AC3E}">
        <p14:creationId xmlns:p14="http://schemas.microsoft.com/office/powerpoint/2010/main" val="171889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Tienen autoridad</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lnSpcReduction="10000"/>
          </a:bodyPr>
          <a:lstStyle/>
          <a:p>
            <a:pPr marL="0" indent="0" algn="ctr">
              <a:buNone/>
            </a:pPr>
            <a:r>
              <a:rPr lang="es-VE" sz="4400" dirty="0"/>
              <a:t>La autoridad de las Escrituras quiere decir que todas las palabras de la Biblia son palabras de Dios de tal manera que no creer o desobedecer alguna palabra de las Escrituras es no creer o desobedecer a Dios.</a:t>
            </a:r>
            <a:endParaRPr lang="es-VE" sz="7200" dirty="0"/>
          </a:p>
        </p:txBody>
      </p:sp>
    </p:spTree>
    <p:extLst>
      <p:ext uri="{BB962C8B-B14F-4D97-AF65-F5344CB8AC3E}">
        <p14:creationId xmlns:p14="http://schemas.microsoft.com/office/powerpoint/2010/main" val="36407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1714499"/>
          </a:xfrm>
        </p:spPr>
        <p:txBody>
          <a:bodyPr anchor="ctr">
            <a:normAutofit fontScale="90000"/>
          </a:bodyPr>
          <a:lstStyle/>
          <a:p>
            <a:pPr algn="ctr"/>
            <a:r>
              <a:rPr lang="es-VE" sz="6600" b="1" dirty="0"/>
              <a:t>La inerrancia de las Escrituras</a:t>
            </a:r>
            <a:br>
              <a:rPr lang="es-VE" sz="6600" b="1" dirty="0"/>
            </a:br>
            <a:r>
              <a:rPr lang="es-VE" b="1" dirty="0"/>
              <a:t>Se basa en el carácter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85000" lnSpcReduction="10000"/>
          </a:bodyPr>
          <a:lstStyle/>
          <a:p>
            <a:pPr marL="0" indent="0" algn="ctr">
              <a:buNone/>
            </a:pPr>
            <a:r>
              <a:rPr lang="es-VE" sz="4400" dirty="0"/>
              <a:t>La inerrancia se basa en el carácter de Dios que no puede mentir (He. 6:18; Ti. 1:2). Dios no puede mentir intencionalmente porque es quien dio la ley moral absoluta. No puede equivocarse porque es omnisciente. Y si la Biblia es la Palabra de Dios escrita (y lo es), entonces es sin error.</a:t>
            </a:r>
            <a:endParaRPr lang="es-VE" sz="7200" dirty="0"/>
          </a:p>
        </p:txBody>
      </p:sp>
    </p:spTree>
    <p:extLst>
      <p:ext uri="{BB962C8B-B14F-4D97-AF65-F5344CB8AC3E}">
        <p14:creationId xmlns:p14="http://schemas.microsoft.com/office/powerpoint/2010/main" val="205811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Las Escrituras deben ser:</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77500" lnSpcReduction="20000"/>
          </a:bodyPr>
          <a:lstStyle/>
          <a:p>
            <a:r>
              <a:rPr lang="x-none" dirty="0"/>
              <a:t>La norma de la enseñanza. </a:t>
            </a:r>
            <a:r>
              <a:rPr lang="x-none" u="sng" dirty="0"/>
              <a:t>1Pe_4:11</a:t>
            </a:r>
            <a:r>
              <a:rPr lang="x-none" dirty="0"/>
              <a:t>.</a:t>
            </a:r>
            <a:endParaRPr lang="es-VE" dirty="0"/>
          </a:p>
          <a:p>
            <a:r>
              <a:rPr lang="x-none" dirty="0"/>
              <a:t>Creídas. </a:t>
            </a:r>
            <a:r>
              <a:rPr lang="x-none" u="sng" dirty="0"/>
              <a:t>Jua_2:22</a:t>
            </a:r>
            <a:r>
              <a:rPr lang="x-none" dirty="0"/>
              <a:t>.</a:t>
            </a:r>
            <a:endParaRPr lang="es-VE" dirty="0"/>
          </a:p>
          <a:p>
            <a:r>
              <a:rPr lang="x-none" dirty="0"/>
              <a:t>Buscadas. </a:t>
            </a:r>
            <a:r>
              <a:rPr lang="x-none" u="sng" dirty="0"/>
              <a:t>1Co_1:31</a:t>
            </a:r>
            <a:r>
              <a:rPr lang="x-none" dirty="0"/>
              <a:t>; </a:t>
            </a:r>
            <a:r>
              <a:rPr lang="x-none" u="sng" dirty="0"/>
              <a:t>1Pe_1:16</a:t>
            </a:r>
            <a:r>
              <a:rPr lang="x-none" dirty="0"/>
              <a:t>.</a:t>
            </a:r>
            <a:endParaRPr lang="es-VE" dirty="0"/>
          </a:p>
          <a:p>
            <a:r>
              <a:rPr lang="x-none" dirty="0"/>
              <a:t>Leídas. </a:t>
            </a:r>
            <a:r>
              <a:rPr lang="x-none" u="sng" dirty="0"/>
              <a:t>Deu_17:19</a:t>
            </a:r>
            <a:r>
              <a:rPr lang="x-none" dirty="0"/>
              <a:t>; </a:t>
            </a:r>
            <a:r>
              <a:rPr lang="x-none" u="sng" dirty="0"/>
              <a:t>Isa_34:16</a:t>
            </a:r>
            <a:r>
              <a:rPr lang="x-none" dirty="0"/>
              <a:t>.</a:t>
            </a:r>
            <a:endParaRPr lang="es-VE" dirty="0"/>
          </a:p>
          <a:p>
            <a:r>
              <a:rPr lang="x-none" dirty="0"/>
              <a:t>Leídas públicamente a tod</a:t>
            </a:r>
            <a:r>
              <a:rPr lang="es-VE" dirty="0"/>
              <a:t>o</a:t>
            </a:r>
            <a:r>
              <a:rPr lang="x-none" dirty="0"/>
              <a:t>s. </a:t>
            </a:r>
            <a:r>
              <a:rPr lang="x-none" u="sng" dirty="0"/>
              <a:t>Deu_31:11-13</a:t>
            </a:r>
            <a:r>
              <a:rPr lang="x-none" dirty="0"/>
              <a:t>; </a:t>
            </a:r>
            <a:r>
              <a:rPr lang="x-none" u="sng" dirty="0"/>
              <a:t>Neh_8:3</a:t>
            </a:r>
            <a:r>
              <a:rPr lang="x-none" dirty="0"/>
              <a:t>; </a:t>
            </a:r>
            <a:r>
              <a:rPr lang="x-none" u="sng" dirty="0"/>
              <a:t>Jer_36:6</a:t>
            </a:r>
            <a:r>
              <a:rPr lang="x-none" dirty="0"/>
              <a:t>; </a:t>
            </a:r>
            <a:r>
              <a:rPr lang="x-none" u="sng" dirty="0"/>
              <a:t>Hch_13:15</a:t>
            </a:r>
            <a:r>
              <a:rPr lang="x-none" dirty="0"/>
              <a:t>.</a:t>
            </a:r>
            <a:endParaRPr lang="es-VE" dirty="0"/>
          </a:p>
          <a:p>
            <a:r>
              <a:rPr lang="x-none" dirty="0"/>
              <a:t>Conocidas. </a:t>
            </a:r>
            <a:r>
              <a:rPr lang="x-none" u="sng" dirty="0"/>
              <a:t>2Ti_3:15</a:t>
            </a:r>
            <a:r>
              <a:rPr lang="x-none" dirty="0"/>
              <a:t>.</a:t>
            </a:r>
            <a:endParaRPr lang="es-VE" dirty="0"/>
          </a:p>
          <a:p>
            <a:r>
              <a:rPr lang="x-none" dirty="0"/>
              <a:t>Recibidas, no como palabra de hombres, sino como la Palabra de Dios. </a:t>
            </a:r>
            <a:r>
              <a:rPr lang="x-none" u="sng" dirty="0"/>
              <a:t>1Ts_2:13</a:t>
            </a:r>
            <a:r>
              <a:rPr lang="x-none" dirty="0"/>
              <a:t>.</a:t>
            </a:r>
            <a:endParaRPr lang="es-VE" dirty="0"/>
          </a:p>
          <a:p>
            <a:r>
              <a:rPr lang="x-none" dirty="0"/>
              <a:t>Recibidas con mansedumbre. </a:t>
            </a:r>
            <a:r>
              <a:rPr lang="x-none" u="sng" dirty="0"/>
              <a:t>Stg_1:21</a:t>
            </a:r>
            <a:r>
              <a:rPr lang="x-none" dirty="0"/>
              <a:t>.</a:t>
            </a:r>
            <a:endParaRPr lang="es-VE" dirty="0"/>
          </a:p>
          <a:p>
            <a:r>
              <a:rPr lang="x-none" dirty="0"/>
              <a:t>Escudriñadas. </a:t>
            </a:r>
            <a:r>
              <a:rPr lang="x-none" u="sng" dirty="0"/>
              <a:t>Jua_5:39</a:t>
            </a:r>
            <a:r>
              <a:rPr lang="x-none" dirty="0"/>
              <a:t>; </a:t>
            </a:r>
            <a:r>
              <a:rPr lang="x-none" u="sng" dirty="0"/>
              <a:t>Jua_7:52</a:t>
            </a:r>
            <a:r>
              <a:rPr lang="x-none" dirty="0"/>
              <a:t>.</a:t>
            </a:r>
            <a:endParaRPr lang="es-VE" dirty="0"/>
          </a:p>
          <a:p>
            <a:r>
              <a:rPr lang="x-none" dirty="0"/>
              <a:t>Escudriñadas cada día. </a:t>
            </a:r>
            <a:r>
              <a:rPr lang="x-none" u="sng" dirty="0"/>
              <a:t>Hch_17:11</a:t>
            </a:r>
            <a:r>
              <a:rPr lang="x-none" dirty="0"/>
              <a:t>.</a:t>
            </a:r>
            <a:endParaRPr lang="es-VE" dirty="0"/>
          </a:p>
          <a:p>
            <a:r>
              <a:rPr lang="x-none" dirty="0"/>
              <a:t>Atesoradas en el corazón. </a:t>
            </a:r>
            <a:r>
              <a:rPr lang="x-none" u="sng" dirty="0"/>
              <a:t>Deu_6:6</a:t>
            </a:r>
            <a:r>
              <a:rPr lang="x-none" dirty="0"/>
              <a:t>; </a:t>
            </a:r>
            <a:r>
              <a:rPr lang="x-none" u="sng" dirty="0"/>
              <a:t>Deu_11:18</a:t>
            </a:r>
            <a:r>
              <a:rPr lang="x-none" dirty="0"/>
              <a:t>.</a:t>
            </a:r>
            <a:endParaRPr lang="es-VE" dirty="0"/>
          </a:p>
          <a:p>
            <a:r>
              <a:rPr lang="x-none" dirty="0"/>
              <a:t>Enseñadas a los hijos. </a:t>
            </a:r>
            <a:r>
              <a:rPr lang="x-none" u="sng" dirty="0"/>
              <a:t>Deu_6:7</a:t>
            </a:r>
            <a:r>
              <a:rPr lang="x-none" dirty="0"/>
              <a:t>; </a:t>
            </a:r>
            <a:r>
              <a:rPr lang="x-none" u="sng" dirty="0"/>
              <a:t>Deu_11:19</a:t>
            </a:r>
            <a:r>
              <a:rPr lang="x-none" dirty="0"/>
              <a:t>; </a:t>
            </a:r>
            <a:r>
              <a:rPr lang="x-none" u="sng" dirty="0"/>
              <a:t>2Ti_3:15</a:t>
            </a:r>
            <a:r>
              <a:rPr lang="x-none" dirty="0"/>
              <a:t>.</a:t>
            </a:r>
            <a:endParaRPr lang="es-VE" dirty="0"/>
          </a:p>
          <a:p>
            <a:r>
              <a:rPr lang="x-none" dirty="0"/>
              <a:t>Enseñadas a todos. </a:t>
            </a:r>
            <a:r>
              <a:rPr lang="x-none" u="sng" dirty="0"/>
              <a:t>2Cr_17:7-9</a:t>
            </a:r>
            <a:r>
              <a:rPr lang="x-none" dirty="0"/>
              <a:t>; </a:t>
            </a:r>
            <a:r>
              <a:rPr lang="x-none" u="sng" dirty="0"/>
              <a:t>Neh_8:7-8</a:t>
            </a:r>
            <a:r>
              <a:rPr lang="x-none" dirty="0"/>
              <a:t>.</a:t>
            </a:r>
            <a:endParaRPr lang="es-VE" dirty="0"/>
          </a:p>
          <a:p>
            <a:r>
              <a:rPr lang="x-none" dirty="0"/>
              <a:t>Objeto constante de conversación. </a:t>
            </a:r>
            <a:r>
              <a:rPr lang="x-none" u="sng" dirty="0"/>
              <a:t>Deu_6:7</a:t>
            </a:r>
            <a:r>
              <a:rPr lang="x-none" dirty="0"/>
              <a:t>.</a:t>
            </a:r>
            <a:endParaRPr lang="es-VE" dirty="0"/>
          </a:p>
          <a:p>
            <a:r>
              <a:rPr lang="x-none" dirty="0"/>
              <a:t>Manejadas sin adulteración. </a:t>
            </a:r>
            <a:r>
              <a:rPr lang="x-none" u="sng" dirty="0"/>
              <a:t>2Co_4:2</a:t>
            </a:r>
            <a:r>
              <a:rPr lang="x-none" dirty="0"/>
              <a:t>.</a:t>
            </a:r>
            <a:endParaRPr lang="es-VE" dirty="0"/>
          </a:p>
          <a:p>
            <a:r>
              <a:rPr lang="x-none" dirty="0"/>
              <a:t>Obedecidas, y no solamente oídas. </a:t>
            </a:r>
            <a:r>
              <a:rPr lang="x-none" u="sng" dirty="0"/>
              <a:t>Mat_7:24</a:t>
            </a:r>
            <a:r>
              <a:rPr lang="x-none" dirty="0"/>
              <a:t>; </a:t>
            </a:r>
            <a:r>
              <a:rPr lang="x-none" u="sng" dirty="0"/>
              <a:t>Luc_11:28</a:t>
            </a:r>
            <a:r>
              <a:rPr lang="x-none" dirty="0"/>
              <a:t>; </a:t>
            </a:r>
            <a:r>
              <a:rPr lang="x-none" u="sng" dirty="0"/>
              <a:t>Stg_1:22</a:t>
            </a:r>
            <a:r>
              <a:rPr lang="x-none" dirty="0"/>
              <a:t>.</a:t>
            </a:r>
            <a:endParaRPr lang="es-VE" dirty="0"/>
          </a:p>
          <a:p>
            <a:r>
              <a:rPr lang="x-none" dirty="0"/>
              <a:t>Utilizadas contra nuestros enemigos espirituales. </a:t>
            </a:r>
            <a:r>
              <a:rPr lang="x-none" u="sng" dirty="0"/>
              <a:t>Mat_4:4</a:t>
            </a:r>
            <a:r>
              <a:rPr lang="x-none" dirty="0"/>
              <a:t>; </a:t>
            </a:r>
            <a:r>
              <a:rPr lang="x-none" u="sng" dirty="0"/>
              <a:t>Mat_4:7</a:t>
            </a:r>
            <a:r>
              <a:rPr lang="x-none" dirty="0"/>
              <a:t>; </a:t>
            </a:r>
            <a:r>
              <a:rPr lang="x-none" u="sng" dirty="0"/>
              <a:t>Mat_4:10</a:t>
            </a:r>
            <a:r>
              <a:rPr lang="x-none" dirty="0"/>
              <a:t>; </a:t>
            </a:r>
            <a:r>
              <a:rPr lang="x-none" u="sng" dirty="0"/>
              <a:t>Efe_6:11</a:t>
            </a:r>
            <a:r>
              <a:rPr lang="x-none" dirty="0"/>
              <a:t>; </a:t>
            </a:r>
            <a:r>
              <a:rPr lang="x-none" u="sng" dirty="0"/>
              <a:t>Efe_6:17</a:t>
            </a:r>
            <a:r>
              <a:rPr lang="x-none" dirty="0"/>
              <a:t>.</a:t>
            </a:r>
            <a:endParaRPr lang="es-VE" dirty="0"/>
          </a:p>
        </p:txBody>
      </p:sp>
    </p:spTree>
    <p:extLst>
      <p:ext uri="{BB962C8B-B14F-4D97-AF65-F5344CB8AC3E}">
        <p14:creationId xmlns:p14="http://schemas.microsoft.com/office/powerpoint/2010/main" val="308461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Autofit/>
          </a:bodyPr>
          <a:lstStyle/>
          <a:p>
            <a:pPr algn="ctr"/>
            <a:r>
              <a:rPr lang="es-VE" sz="4800" b="1" dirty="0"/>
              <a:t>Las escrituras son necesaria para mantener la vida espiritual</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70000" lnSpcReduction="20000"/>
          </a:bodyPr>
          <a:lstStyle/>
          <a:p>
            <a:pPr marL="0" indent="0" algn="ctr">
              <a:buNone/>
            </a:pPr>
            <a:r>
              <a:rPr lang="es-VE" sz="4400" dirty="0"/>
              <a:t>Jesús dijo en Mat_4:4 (citando Deu_8:3): «No sólo de pan vive el hombre, sino de toda palabra que sale de la boca de Dios». Aquí Jesús indica que nuestra vida espiritual se mantiene mediante la alimentación diaria con la Palabra de Dios, tal como nuestra vida física se mantiene por la nutrición diaria con alimento físico. Descuidar la lectura regular de la palabra de Dios es perjudicial para la salud del alma, así como descuidar el alimento físico es perjudicial para la salud de nuestro cuerpo.</a:t>
            </a:r>
            <a:endParaRPr lang="es-VE" sz="7200" dirty="0"/>
          </a:p>
        </p:txBody>
      </p:sp>
    </p:spTree>
    <p:extLst>
      <p:ext uri="{BB962C8B-B14F-4D97-AF65-F5344CB8AC3E}">
        <p14:creationId xmlns:p14="http://schemas.microsoft.com/office/powerpoint/2010/main" val="7192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Autofit/>
          </a:bodyPr>
          <a:lstStyle/>
          <a:p>
            <a:pPr algn="ctr"/>
            <a:r>
              <a:rPr lang="es-VE" sz="4800" b="1" dirty="0"/>
              <a:t>Suficiencia de la Biblia</a:t>
            </a:r>
            <a:br>
              <a:rPr lang="es-VE" sz="4800" b="1" dirty="0"/>
            </a:br>
            <a:r>
              <a:rPr lang="x-none" u="sng" dirty="0"/>
              <a:t>Luc_16:29</a:t>
            </a:r>
            <a:r>
              <a:rPr lang="x-none" dirty="0"/>
              <a:t>; </a:t>
            </a:r>
            <a:r>
              <a:rPr lang="x-none" u="sng" dirty="0"/>
              <a:t>Luc_16:31</a:t>
            </a:r>
            <a:r>
              <a:rPr lang="x-none" dirty="0"/>
              <a:t>.</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85000" lnSpcReduction="20000"/>
          </a:bodyPr>
          <a:lstStyle/>
          <a:p>
            <a:pPr marL="0" indent="0" algn="ctr">
              <a:buNone/>
            </a:pPr>
            <a:r>
              <a:rPr lang="es-VE" sz="4400" dirty="0"/>
              <a:t>La suficiencia de la Biblia quiere decir que la Biblia contiene todas las palabras de Dios que él quería que su pueblo tuviera en cada etapa de la historia de la redención, y que ahora contiene todo lo que necesitamos que Dios nos diga para salvación, para confiar en él perfectamente y para obedecerle perfectamente.</a:t>
            </a:r>
          </a:p>
        </p:txBody>
      </p:sp>
    </p:spTree>
    <p:extLst>
      <p:ext uri="{BB962C8B-B14F-4D97-AF65-F5344CB8AC3E}">
        <p14:creationId xmlns:p14="http://schemas.microsoft.com/office/powerpoint/2010/main" val="40339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Autofit/>
          </a:bodyPr>
          <a:lstStyle/>
          <a:p>
            <a:pPr algn="ctr"/>
            <a:r>
              <a:rPr lang="es-VE" sz="3600" b="1" dirty="0"/>
              <a:t>Los solo oidores de las Escrituras se engañan a sí mismos</a:t>
            </a:r>
            <a:br>
              <a:rPr lang="es-VE" sz="3600" b="1" dirty="0"/>
            </a:br>
            <a:r>
              <a:rPr lang="en-US" sz="2400" b="1" dirty="0"/>
              <a:t>Mateo 7:21 y Santiago 1:22</a:t>
            </a:r>
            <a:endParaRPr lang="es-VE" sz="3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77500" lnSpcReduction="20000"/>
          </a:bodyPr>
          <a:lstStyle/>
          <a:p>
            <a:pPr marL="0" indent="0" algn="ctr">
              <a:buNone/>
            </a:pPr>
            <a:r>
              <a:rPr lang="es-VE" sz="4400" dirty="0"/>
              <a:t>El ser "hacedores", ser refiere a que todos los aspectos de su personalidad y estilo de vida deberían caracterizarse por la obediencia a Dios.</a:t>
            </a:r>
          </a:p>
          <a:p>
            <a:pPr marL="0" indent="0" algn="ctr">
              <a:buNone/>
            </a:pPr>
            <a:endParaRPr lang="es-VE" sz="4400" dirty="0"/>
          </a:p>
          <a:p>
            <a:pPr marL="0" indent="0" algn="ctr">
              <a:buNone/>
            </a:pPr>
            <a:r>
              <a:rPr lang="es-VE" sz="4400" dirty="0"/>
              <a:t>La esterilidad de la fe demuestra el verdadero carácter. La fe que dice pero no hace, es realmente hipócrita, la verdadera fe no dejará de producir el fruto de las buenas obras.</a:t>
            </a:r>
          </a:p>
        </p:txBody>
      </p:sp>
    </p:spTree>
    <p:extLst>
      <p:ext uri="{BB962C8B-B14F-4D97-AF65-F5344CB8AC3E}">
        <p14:creationId xmlns:p14="http://schemas.microsoft.com/office/powerpoint/2010/main" val="2236016704"/>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1049</TotalTime>
  <Words>1012</Words>
  <Application>Microsoft Office PowerPoint</Application>
  <PresentationFormat>Presentación en pantalla (16:10)</PresentationFormat>
  <Paragraphs>57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Capítulo 2: LAS ESCRITURAS</vt:lpstr>
      <vt:lpstr>¿ Que son las Escrituras?</vt:lpstr>
      <vt:lpstr>Son llamadas</vt:lpstr>
      <vt:lpstr>Tienen autoridad</vt:lpstr>
      <vt:lpstr>La inerrancia de las Escrituras Se basa en el carácter de Dios.</vt:lpstr>
      <vt:lpstr>Las Escrituras deben ser:</vt:lpstr>
      <vt:lpstr>Las escrituras son necesaria para mantener la vida espiritual</vt:lpstr>
      <vt:lpstr>Suficiencia de la Biblia Luc_16:29; Luc_16:31.</vt:lpstr>
      <vt:lpstr>Los solo oidores de las Escrituras se engañan a sí mismos Mateo 7:21 y Santiago 1:22</vt:lpstr>
      <vt:lpstr>La letra de la Escrituras, sin el espíritu, mata. [Jn 6:63; 2Co 3:6.]</vt:lpstr>
      <vt:lpstr>Como entender las Escrituras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57</cp:revision>
  <dcterms:created xsi:type="dcterms:W3CDTF">2021-02-17T16:23:53Z</dcterms:created>
  <dcterms:modified xsi:type="dcterms:W3CDTF">2021-02-27T02:26:58Z</dcterms:modified>
</cp:coreProperties>
</file>