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2" r:id="rId3"/>
    <p:sldId id="353" r:id="rId4"/>
    <p:sldId id="328" r:id="rId5"/>
    <p:sldId id="354" r:id="rId6"/>
    <p:sldId id="355" r:id="rId7"/>
    <p:sldId id="356" r:id="rId8"/>
    <p:sldId id="357" r:id="rId9"/>
    <p:sldId id="358" r:id="rId10"/>
    <p:sldId id="359" r:id="rId11"/>
    <p:sldId id="361" r:id="rId12"/>
    <p:sldId id="360" r:id="rId13"/>
    <p:sldId id="362" r:id="rId14"/>
    <p:sldId id="363" r:id="rId15"/>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3E0037"/>
    <a:srgbClr val="00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7" autoAdjust="0"/>
    <p:restoredTop sz="94660"/>
  </p:normalViewPr>
  <p:slideViewPr>
    <p:cSldViewPr snapToGrid="0">
      <p:cViewPr varScale="1">
        <p:scale>
          <a:sx n="95" d="100"/>
          <a:sy n="95" d="100"/>
        </p:scale>
        <p:origin x="90" y="306"/>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2"/>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04272"/>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9" y="1424783"/>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9" y="3824553"/>
            <a:ext cx="7886700" cy="1250156"/>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2"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70"/>
            <a:ext cx="3868340"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400970"/>
            <a:ext cx="3887391"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1"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1" cy="4061354"/>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18/6/2021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1"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1"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18/6/2021</a:t>
            </a:fld>
            <a:endParaRPr lang="es-VE" dirty="0"/>
          </a:p>
        </p:txBody>
      </p:sp>
      <p:sp>
        <p:nvSpPr>
          <p:cNvPr id="5" name="Footer Placeholder 4"/>
          <p:cNvSpPr>
            <a:spLocks noGrp="1"/>
          </p:cNvSpPr>
          <p:nvPr>
            <p:ph type="ftr" sz="quarter" idx="3"/>
          </p:nvPr>
        </p:nvSpPr>
        <p:spPr>
          <a:xfrm>
            <a:off x="3028951"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1"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5"/>
            <a:ext cx="8516471" cy="3408412"/>
          </a:xfrm>
        </p:spPr>
        <p:txBody>
          <a:bodyPr anchor="ctr">
            <a:noAutofit/>
          </a:bodyPr>
          <a:lstStyle/>
          <a:p>
            <a:r>
              <a:rPr lang="es-VE" sz="6600" b="1" dirty="0"/>
              <a:t>Capítulo 9: Acontecimientos finales</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2. EL ESTADO INTERMEDIO</a:t>
            </a:r>
            <a:br>
              <a:rPr lang="es-VE" sz="5400" b="1" dirty="0"/>
            </a:br>
            <a:r>
              <a:rPr lang="es-VE" b="1" dirty="0"/>
              <a:t>2.2. Puntos de vista falsos</a:t>
            </a:r>
            <a:br>
              <a:rPr lang="es-VE" b="1" dirty="0"/>
            </a:br>
            <a:r>
              <a:rPr lang="es-VE" sz="2700" b="1" dirty="0"/>
              <a:t>2.2.2. Espiritismo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buNone/>
            </a:pPr>
            <a:r>
              <a:rPr lang="es-VE" sz="2400" dirty="0">
                <a:solidFill>
                  <a:srgbClr val="F2F2F2"/>
                </a:solidFill>
              </a:rPr>
              <a:t>El espiritismo es una doctrina que sostiene que es posible entablar una comunicación con el espíritu de un muerto a través de un </a:t>
            </a:r>
            <a:r>
              <a:rPr lang="es-VE" sz="2400" b="1" dirty="0">
                <a:solidFill>
                  <a:srgbClr val="F2F2F2"/>
                </a:solidFill>
              </a:rPr>
              <a:t>médium</a:t>
            </a:r>
            <a:r>
              <a:rPr lang="es-VE" sz="2400" dirty="0">
                <a:solidFill>
                  <a:srgbClr val="F2F2F2"/>
                </a:solidFill>
              </a:rPr>
              <a:t> o de otro modo. Un </a:t>
            </a:r>
            <a:r>
              <a:rPr lang="es-VE" sz="2400" b="1" dirty="0">
                <a:solidFill>
                  <a:srgbClr val="F2F2F2"/>
                </a:solidFill>
              </a:rPr>
              <a:t>médium</a:t>
            </a:r>
            <a:r>
              <a:rPr lang="es-VE" sz="2400" dirty="0">
                <a:solidFill>
                  <a:srgbClr val="F2F2F2"/>
                </a:solidFill>
              </a:rPr>
              <a:t>, por otra parte, es una persona que se atribuye facultades que le permiten actuar como mediadora.</a:t>
            </a:r>
          </a:p>
          <a:p>
            <a:pPr marL="0" indent="0">
              <a:buNone/>
            </a:pPr>
            <a:endParaRPr lang="es-VE" sz="2400" dirty="0">
              <a:solidFill>
                <a:srgbClr val="F2F2F2"/>
              </a:solidFill>
            </a:endParaRPr>
          </a:p>
          <a:p>
            <a:pPr marL="0" indent="0">
              <a:buNone/>
            </a:pPr>
            <a:r>
              <a:rPr lang="es-VE" sz="2400" dirty="0">
                <a:solidFill>
                  <a:srgbClr val="F2F2F2"/>
                </a:solidFill>
              </a:rPr>
              <a:t>Las personas que abrazan el espiritismo o consultan médiums han desechado la fe cristiana.</a:t>
            </a:r>
          </a:p>
        </p:txBody>
      </p:sp>
    </p:spTree>
    <p:extLst>
      <p:ext uri="{BB962C8B-B14F-4D97-AF65-F5344CB8AC3E}">
        <p14:creationId xmlns:p14="http://schemas.microsoft.com/office/powerpoint/2010/main" val="321924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7200" b="1" dirty="0"/>
              <a:t>3. LA RESURRECCION</a:t>
            </a:r>
            <a:endParaRPr lang="es-VE" sz="7200" b="1" dirty="0">
              <a:latin typeface="+mn-lt"/>
            </a:endParaRPr>
          </a:p>
        </p:txBody>
      </p:sp>
    </p:spTree>
    <p:extLst>
      <p:ext uri="{BB962C8B-B14F-4D97-AF65-F5344CB8AC3E}">
        <p14:creationId xmlns:p14="http://schemas.microsoft.com/office/powerpoint/2010/main" val="288106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3. LA RESURRECCION</a:t>
            </a:r>
            <a:br>
              <a:rPr lang="es-VE" sz="5400" b="1" dirty="0"/>
            </a:br>
            <a:r>
              <a:rPr lang="es-VE" b="1" dirty="0"/>
              <a:t>3.1. La naturaleza de la resurrección</a:t>
            </a:r>
            <a:br>
              <a:rPr lang="es-VE" b="1" dirty="0"/>
            </a:br>
            <a:r>
              <a:rPr lang="es-VE" sz="2700" b="1" dirty="0"/>
              <a:t>3.2.1. Realidad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lnSpcReduction="10000"/>
          </a:bodyPr>
          <a:lstStyle/>
          <a:p>
            <a:pPr marL="0" indent="0">
              <a:buNone/>
            </a:pPr>
            <a:r>
              <a:rPr lang="es-VE" sz="2400" dirty="0">
                <a:solidFill>
                  <a:srgbClr val="F2F2F2"/>
                </a:solidFill>
              </a:rPr>
              <a:t>Hay ciertas personas que no tienen deseo alguno de ir al cielo porque se han formado la idea de que esa vida será insubstancial, vaga. Por el contrario, la vida venidera </a:t>
            </a:r>
            <a:r>
              <a:rPr lang="es-VE" sz="2400" b="1" dirty="0">
                <a:solidFill>
                  <a:srgbClr val="F2F2F2"/>
                </a:solidFill>
                <a:highlight>
                  <a:srgbClr val="808000"/>
                </a:highlight>
              </a:rPr>
              <a:t>será tan real como la presente, y más aún</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Los cuerpos glorificados serán reales y tangibles, y nos conoceremos los unos a los otros, conversaremos los unos con los otros, y realizaremos libremente actividades celestiales. El Señor Jesús, en su cuerpo de resurrección, fue una realidad indiscutible para sus discípulos. Aunque glorificado, era el mismo Jesús.</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solidFill>
                  <a:srgbClr val="F2F2F2"/>
                </a:solidFill>
              </a:rPr>
              <a:t>1Co 15:36, 1Co 15:37</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 [2</a:t>
            </a:r>
            <a:r>
              <a:rPr lang="es-VE" sz="1800" b="1" dirty="0">
                <a:solidFill>
                  <a:srgbClr val="FFC000"/>
                </a:solidFill>
              </a:rPr>
              <a:t>]</a:t>
            </a:r>
            <a:r>
              <a:rPr lang="es-VE" sz="1800" dirty="0">
                <a:solidFill>
                  <a:srgbClr val="F2F2F2"/>
                </a:solidFill>
              </a:rPr>
              <a:t> 1Co 6:19</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55624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3. LA RESURRECCION</a:t>
            </a:r>
            <a:br>
              <a:rPr lang="es-VE" sz="5400" b="1" dirty="0"/>
            </a:br>
            <a:r>
              <a:rPr lang="es-VE" b="1" dirty="0"/>
              <a:t>3.1. La naturaleza de la resurrección</a:t>
            </a:r>
            <a:br>
              <a:rPr lang="es-VE" b="1" dirty="0"/>
            </a:br>
            <a:r>
              <a:rPr lang="es-VE" sz="2700" b="1" dirty="0"/>
              <a:t>3.2.2. Incorrupción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lgn="ctr">
              <a:buNone/>
            </a:pPr>
            <a:r>
              <a:rPr lang="es-VE" sz="3200" dirty="0">
                <a:solidFill>
                  <a:srgbClr val="F2F2F2"/>
                </a:solidFill>
              </a:rPr>
              <a:t>El cuerpo de resurrección estará libre de enfermedad, dolor, debilidad y muerte. </a:t>
            </a:r>
            <a:r>
              <a:rPr kumimoji="0" lang="es-VE" sz="32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3200" b="1" dirty="0">
                <a:solidFill>
                  <a:srgbClr val="FFC000"/>
                </a:solidFill>
              </a:rPr>
              <a:t>]</a:t>
            </a:r>
            <a:endParaRPr lang="es-VE" sz="3200" dirty="0">
              <a:solidFill>
                <a:srgbClr val="F2F2F2"/>
              </a:solidFill>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solidFill>
                  <a:srgbClr val="F2F2F2"/>
                </a:solidFill>
              </a:rPr>
              <a:t>Apo</a:t>
            </a:r>
            <a:r>
              <a:rPr lang="es-VE" sz="1800" dirty="0">
                <a:solidFill>
                  <a:srgbClr val="F2F2F2"/>
                </a:solidFill>
              </a:rPr>
              <a:t> 21:4</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794988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3. LA RESURRECCION</a:t>
            </a:r>
            <a:br>
              <a:rPr lang="es-VE" sz="5400" b="1" dirty="0"/>
            </a:br>
            <a:r>
              <a:rPr lang="es-VE" b="1" dirty="0"/>
              <a:t>3.1. La naturaleza de la resurrección</a:t>
            </a:r>
            <a:br>
              <a:rPr lang="es-VE" b="1" dirty="0"/>
            </a:br>
            <a:r>
              <a:rPr lang="es-VE" sz="2700" b="1" dirty="0"/>
              <a:t>3.2.3. Gloria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lnSpcReduction="10000"/>
          </a:bodyPr>
          <a:lstStyle/>
          <a:p>
            <a:pPr marL="0" indent="0">
              <a:buNone/>
            </a:pPr>
            <a:r>
              <a:rPr lang="es-VE" sz="2400" dirty="0">
                <a:solidFill>
                  <a:srgbClr val="F2F2F2"/>
                </a:solidFill>
              </a:rPr>
              <a:t>Nuestro viejo cuerpo es perecedero, sujeto a corrupción y cansancio, puesto que se trata del cuerpo “natural”, apto sólo para una existencia imperfecta en un mundo imperfecto. Pero el cuerpo de resurrección estará adaptado a una vida gloriosa, inmortal, en los cielos.</a:t>
            </a:r>
          </a:p>
          <a:p>
            <a:pPr marL="0" indent="0">
              <a:buNone/>
            </a:pPr>
            <a:endParaRPr lang="es-VE" sz="2400" dirty="0">
              <a:solidFill>
                <a:srgbClr val="F2F2F2"/>
              </a:solidFill>
            </a:endParaRPr>
          </a:p>
          <a:p>
            <a:pPr marL="0" indent="0">
              <a:buNone/>
            </a:pPr>
            <a:r>
              <a:rPr lang="es-VE" sz="2400" dirty="0">
                <a:solidFill>
                  <a:srgbClr val="F2F2F2"/>
                </a:solidFill>
              </a:rPr>
              <a:t>El espíritu del hombre, que originalmente recibió el soplo o hálito divino, vive ahora una existencia humilde en un cuerpo perecedero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r>
              <a:rPr lang="es-VE" sz="2400" dirty="0">
                <a:solidFill>
                  <a:srgbClr val="F2F2F2"/>
                </a:solidFill>
              </a:rPr>
              <a:t>, pero en el cuerpo de resurrección el espíritu estará vestido de un cuerpo glorioso, apto para ver a Dios cara a cara.</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a:t>
            </a:r>
            <a:r>
              <a:rPr lang="es-VE" sz="1800" dirty="0">
                <a:solidFill>
                  <a:srgbClr val="F2F2F2"/>
                </a:solidFill>
              </a:rPr>
              <a:t> </a:t>
            </a:r>
            <a:r>
              <a:rPr lang="es-VE" sz="1800" dirty="0" err="1">
                <a:solidFill>
                  <a:srgbClr val="F2F2F2"/>
                </a:solidFill>
              </a:rPr>
              <a:t>Flp</a:t>
            </a:r>
            <a:r>
              <a:rPr lang="es-VE" sz="1800" dirty="0">
                <a:solidFill>
                  <a:srgbClr val="F2F2F2"/>
                </a:solidFill>
              </a:rPr>
              <a:t> 3:21</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34524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5" y="573576"/>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391887" y="1288468"/>
            <a:ext cx="8360228" cy="3893133"/>
          </a:xfrm>
        </p:spPr>
        <p:txBody>
          <a:bodyPr anchor="ctr">
            <a:normAutofit fontScale="85000" lnSpcReduction="10000"/>
          </a:bodyPr>
          <a:lstStyle/>
          <a:p>
            <a:pPr marL="0" indent="0">
              <a:buNone/>
            </a:pPr>
            <a:r>
              <a:rPr lang="es-VE" sz="2400" dirty="0"/>
              <a:t>Dios ha escrito tanto el primero como el último capítulo de la historia de todas las cosas. </a:t>
            </a:r>
            <a:r>
              <a:rPr lang="es-VE" sz="2400" i="1" dirty="0">
                <a:solidFill>
                  <a:srgbClr val="FFC000"/>
                </a:solidFill>
              </a:rPr>
              <a:t>“Así dice Jehová … yo soy el primero, y soy yo el postrero”</a:t>
            </a:r>
            <a:r>
              <a:rPr lang="es-VE" sz="2400" dirty="0"/>
              <a:t> </a:t>
            </a:r>
            <a:r>
              <a:rPr kumimoji="0" lang="es-VE" sz="2400" b="1" i="0" u="none" strike="noStrike" kern="1200" cap="none" spc="0" normalizeH="0" baseline="0" noProof="0" dirty="0">
                <a:ln>
                  <a:noFill/>
                </a:ln>
                <a:solidFill>
                  <a:srgbClr val="FFC000"/>
                </a:solidFill>
                <a:effectLst/>
                <a:uLnTx/>
                <a:uFillTx/>
                <a:ea typeface="+mn-ea"/>
                <a:cs typeface="+mn-cs"/>
              </a:rPr>
              <a:t>[1</a:t>
            </a:r>
            <a:r>
              <a:rPr lang="es-VE" sz="2400" b="1" dirty="0">
                <a:solidFill>
                  <a:srgbClr val="FFC000"/>
                </a:solidFill>
              </a:rPr>
              <a:t>]</a:t>
            </a:r>
            <a:r>
              <a:rPr lang="es-VE" sz="2400" dirty="0"/>
              <a:t>.</a:t>
            </a:r>
          </a:p>
          <a:p>
            <a:pPr marL="0" indent="0">
              <a:buNone/>
            </a:pPr>
            <a:endParaRPr lang="es-VE" sz="2400" dirty="0"/>
          </a:p>
          <a:p>
            <a:r>
              <a:rPr lang="es-VE" sz="2400" dirty="0"/>
              <a:t>En el libro del Génesis, leemos con respecto al comienzo de todo:</a:t>
            </a:r>
            <a:r>
              <a:rPr lang="es-VE" sz="2400" i="1" dirty="0"/>
              <a:t> del universo, de la vida, del hombre, del pecado, de la muerte, de la sociedad</a:t>
            </a:r>
            <a:endParaRPr lang="es-VE" sz="2400" dirty="0"/>
          </a:p>
          <a:p>
            <a:r>
              <a:rPr lang="es-VE" sz="2400" dirty="0"/>
              <a:t>Por las Escrituras proféticas, que dan cima en el Apocalipsis, sabemos de qué manera todas las cosas alcanzarán </a:t>
            </a:r>
            <a:r>
              <a:rPr lang="es-VE" sz="2400" i="1" dirty="0">
                <a:solidFill>
                  <a:srgbClr val="FFC000"/>
                </a:solidFill>
              </a:rPr>
              <a:t>su objetivo y consumación. Muchos, a igual que Daniel, se preguntan: “¿Cuál será el fin de estas cosas?”</a:t>
            </a:r>
            <a:r>
              <a:rPr lang="es-VE" sz="2400" dirty="0"/>
              <a:t> </a:t>
            </a:r>
            <a:r>
              <a:rPr kumimoji="0" lang="es-VE" sz="2400" b="1" i="0" u="none" strike="noStrike" kern="1200" cap="none" spc="0" normalizeH="0" baseline="0" noProof="0" dirty="0">
                <a:ln>
                  <a:noFill/>
                </a:ln>
                <a:solidFill>
                  <a:srgbClr val="FFC000"/>
                </a:solidFill>
                <a:effectLst/>
                <a:uLnTx/>
                <a:uFillTx/>
                <a:ea typeface="+mn-ea"/>
                <a:cs typeface="+mn-cs"/>
              </a:rPr>
              <a:t>[2</a:t>
            </a:r>
            <a:r>
              <a:rPr lang="es-VE" sz="2400" b="1" dirty="0">
                <a:solidFill>
                  <a:srgbClr val="FFC000"/>
                </a:solidFill>
              </a:rPr>
              <a:t>]</a:t>
            </a:r>
            <a:r>
              <a:rPr lang="es-VE" sz="2400" dirty="0"/>
              <a:t>.</a:t>
            </a:r>
          </a:p>
          <a:p>
            <a:endParaRPr lang="es-VE" sz="2400" dirty="0"/>
          </a:p>
          <a:p>
            <a:pPr marL="0" indent="0">
              <a:buNone/>
            </a:pPr>
            <a:r>
              <a:rPr lang="es-VE" sz="2400" dirty="0"/>
              <a:t>Sólo Dios puede responder a la pregunta, y así lo ha hecho en las Sagradas Escrituras.</a:t>
            </a:r>
          </a:p>
        </p:txBody>
      </p:sp>
      <p:sp>
        <p:nvSpPr>
          <p:cNvPr id="4" name="Marcador de contenido 2">
            <a:extLst>
              <a:ext uri="{FF2B5EF4-FFF2-40B4-BE49-F238E27FC236}">
                <a16:creationId xmlns:a16="http://schemas.microsoft.com/office/drawing/2014/main" id="{DC80CB57-1C2B-469B-AD0D-96FE17427A3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Isa 44:6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a:t>Dan 12:8</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00362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1. MUERTE</a:t>
            </a:r>
            <a:endParaRPr lang="es-VE" sz="8000" b="1" dirty="0">
              <a:latin typeface="+mn-lt"/>
            </a:endParaRPr>
          </a:p>
        </p:txBody>
      </p:sp>
    </p:spTree>
    <p:extLst>
      <p:ext uri="{BB962C8B-B14F-4D97-AF65-F5344CB8AC3E}">
        <p14:creationId xmlns:p14="http://schemas.microsoft.com/office/powerpoint/2010/main" val="66878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1. MUERTE</a:t>
            </a:r>
            <a:br>
              <a:rPr lang="es-VE" sz="5400" b="1" dirty="0"/>
            </a:br>
            <a:r>
              <a:rPr lang="es-ES" b="1" dirty="0"/>
              <a:t>1.1. Definición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7"/>
            <a:ext cx="8686800" cy="1252814"/>
          </a:xfrm>
        </p:spPr>
        <p:txBody>
          <a:bodyPr anchor="ctr">
            <a:normAutofit/>
          </a:bodyPr>
          <a:lstStyle/>
          <a:p>
            <a:pPr marL="0" indent="0">
              <a:buNone/>
            </a:pPr>
            <a:r>
              <a:rPr lang="es-VE" sz="2400" dirty="0">
                <a:solidFill>
                  <a:srgbClr val="F2F2F2"/>
                </a:solidFill>
              </a:rPr>
              <a:t>La muerte es la separación del alma del cuerpo y la introducción del hombre al mundo invisible. Se la describe de:</a:t>
            </a:r>
          </a:p>
        </p:txBody>
      </p:sp>
      <p:graphicFrame>
        <p:nvGraphicFramePr>
          <p:cNvPr id="5" name="Tabla 5">
            <a:extLst>
              <a:ext uri="{FF2B5EF4-FFF2-40B4-BE49-F238E27FC236}">
                <a16:creationId xmlns:a16="http://schemas.microsoft.com/office/drawing/2014/main" id="{458D0B18-7E3D-46B9-8A19-BE69110FCD11}"/>
              </a:ext>
            </a:extLst>
          </p:cNvPr>
          <p:cNvGraphicFramePr>
            <a:graphicFrameLocks noGrp="1"/>
          </p:cNvGraphicFramePr>
          <p:nvPr>
            <p:extLst>
              <p:ext uri="{D42A27DB-BD31-4B8C-83A1-F6EECF244321}">
                <p14:modId xmlns:p14="http://schemas.microsoft.com/office/powerpoint/2010/main" val="633637961"/>
              </p:ext>
            </p:extLst>
          </p:nvPr>
        </p:nvGraphicFramePr>
        <p:xfrm>
          <a:off x="228599" y="2857499"/>
          <a:ext cx="8686800" cy="2548220"/>
        </p:xfrm>
        <a:graphic>
          <a:graphicData uri="http://schemas.openxmlformats.org/drawingml/2006/table">
            <a:tbl>
              <a:tblPr firstRow="1" bandRow="1">
                <a:tableStyleId>{5C22544A-7EE6-4342-B048-85BDC9FD1C3A}</a:tableStyleId>
              </a:tblPr>
              <a:tblGrid>
                <a:gridCol w="5012474">
                  <a:extLst>
                    <a:ext uri="{9D8B030D-6E8A-4147-A177-3AD203B41FA5}">
                      <a16:colId xmlns:a16="http://schemas.microsoft.com/office/drawing/2014/main" val="2875531218"/>
                    </a:ext>
                  </a:extLst>
                </a:gridCol>
                <a:gridCol w="3674326">
                  <a:extLst>
                    <a:ext uri="{9D8B030D-6E8A-4147-A177-3AD203B41FA5}">
                      <a16:colId xmlns:a16="http://schemas.microsoft.com/office/drawing/2014/main" val="1924906688"/>
                    </a:ext>
                  </a:extLst>
                </a:gridCol>
              </a:tblGrid>
              <a:tr h="2548220">
                <a:tc>
                  <a:txBody>
                    <a:bodyPr/>
                    <a:lstStyle/>
                    <a:p>
                      <a:pPr marL="457200" indent="-457200">
                        <a:buFont typeface="+mj-lt"/>
                        <a:buAutoNum type="arabicPeriod"/>
                      </a:pPr>
                      <a:r>
                        <a:rPr lang="es-VE" sz="2000" b="0" dirty="0">
                          <a:solidFill>
                            <a:srgbClr val="F2F2F2"/>
                          </a:solidFill>
                        </a:rPr>
                        <a:t>Sueño (</a:t>
                      </a:r>
                      <a:r>
                        <a:rPr lang="es-VE" sz="2000" b="0" dirty="0">
                          <a:solidFill>
                            <a:srgbClr val="FFC000"/>
                          </a:solidFill>
                        </a:rPr>
                        <a:t>jua 11:11; </a:t>
                      </a:r>
                      <a:r>
                        <a:rPr lang="es-VE" sz="2000" b="0" dirty="0" err="1">
                          <a:solidFill>
                            <a:srgbClr val="FFC000"/>
                          </a:solidFill>
                        </a:rPr>
                        <a:t>deu</a:t>
                      </a:r>
                      <a:r>
                        <a:rPr lang="es-VE" sz="2000" b="0" dirty="0">
                          <a:solidFill>
                            <a:srgbClr val="FFC000"/>
                          </a:solidFill>
                        </a:rPr>
                        <a:t> 31:16</a:t>
                      </a:r>
                      <a:r>
                        <a:rPr lang="es-VE" sz="2000" b="0" dirty="0">
                          <a:solidFill>
                            <a:srgbClr val="F2F2F2"/>
                          </a:solidFill>
                        </a:rPr>
                        <a:t>)</a:t>
                      </a:r>
                    </a:p>
                    <a:p>
                      <a:pPr marL="457200" indent="-457200">
                        <a:buFont typeface="+mj-lt"/>
                        <a:buAutoNum type="arabicPeriod"/>
                      </a:pPr>
                      <a:r>
                        <a:rPr lang="es-VE" sz="2000" b="0" dirty="0">
                          <a:solidFill>
                            <a:srgbClr val="F2F2F2"/>
                          </a:solidFill>
                        </a:rPr>
                        <a:t>Disolución de la casa terrenal de este tabernáculo (</a:t>
                      </a:r>
                      <a:r>
                        <a:rPr lang="es-VE" sz="2000" b="0" dirty="0">
                          <a:solidFill>
                            <a:srgbClr val="FFC000"/>
                          </a:solidFill>
                        </a:rPr>
                        <a:t>2co 5:1</a:t>
                      </a:r>
                      <a:r>
                        <a:rPr lang="es-VE" sz="2000" b="0" dirty="0">
                          <a:solidFill>
                            <a:srgbClr val="F2F2F2"/>
                          </a:solidFill>
                        </a:rPr>
                        <a:t>)</a:t>
                      </a:r>
                    </a:p>
                    <a:p>
                      <a:pPr marL="457200" indent="-457200">
                        <a:buFont typeface="+mj-lt"/>
                        <a:buAutoNum type="arabicPeriod"/>
                      </a:pPr>
                      <a:r>
                        <a:rPr lang="es-VE" sz="2000" b="0" dirty="0">
                          <a:solidFill>
                            <a:srgbClr val="F2F2F2"/>
                          </a:solidFill>
                        </a:rPr>
                        <a:t>El dejar este tabernáculo (</a:t>
                      </a:r>
                      <a:r>
                        <a:rPr lang="es-VE" sz="2000" b="0" dirty="0">
                          <a:solidFill>
                            <a:srgbClr val="FFC000"/>
                          </a:solidFill>
                        </a:rPr>
                        <a:t>2pe 1:14</a:t>
                      </a:r>
                      <a:r>
                        <a:rPr lang="es-VE" sz="2000" b="0" dirty="0">
                          <a:solidFill>
                            <a:srgbClr val="F2F2F2"/>
                          </a:solidFill>
                        </a:rPr>
                        <a:t>)</a:t>
                      </a:r>
                    </a:p>
                    <a:p>
                      <a:pPr marL="457200" indent="-457200">
                        <a:buFont typeface="+mj-lt"/>
                        <a:buAutoNum type="arabicPeriod"/>
                      </a:pPr>
                      <a:r>
                        <a:rPr lang="es-VE" sz="2000" b="0" dirty="0">
                          <a:solidFill>
                            <a:srgbClr val="F2F2F2"/>
                          </a:solidFill>
                        </a:rPr>
                        <a:t>El pedir el alma de parte de Dios (</a:t>
                      </a:r>
                      <a:r>
                        <a:rPr lang="es-VE" sz="2000" b="0" dirty="0" err="1">
                          <a:solidFill>
                            <a:srgbClr val="FFC000"/>
                          </a:solidFill>
                        </a:rPr>
                        <a:t>luc</a:t>
                      </a:r>
                      <a:r>
                        <a:rPr lang="es-VE" sz="2000" b="0" dirty="0">
                          <a:solidFill>
                            <a:srgbClr val="FFC000"/>
                          </a:solidFill>
                        </a:rPr>
                        <a:t> 12:20</a:t>
                      </a:r>
                      <a:r>
                        <a:rPr lang="es-VE" sz="2000" b="0" dirty="0">
                          <a:solidFill>
                            <a:srgbClr val="F2F2F2"/>
                          </a:solidFill>
                        </a:rPr>
                        <a:t>)</a:t>
                      </a:r>
                    </a:p>
                    <a:p>
                      <a:pPr marL="457200" indent="-457200">
                        <a:buFont typeface="+mj-lt"/>
                        <a:buAutoNum type="arabicPeriod"/>
                      </a:pPr>
                      <a:r>
                        <a:rPr lang="es-VE" sz="2000" b="0" dirty="0">
                          <a:solidFill>
                            <a:srgbClr val="F2F2F2"/>
                          </a:solidFill>
                        </a:rPr>
                        <a:t>Ir por el camino por el cual no se vuelve (</a:t>
                      </a:r>
                      <a:r>
                        <a:rPr lang="es-VE" sz="2000" b="0" dirty="0" err="1">
                          <a:solidFill>
                            <a:srgbClr val="FFC000"/>
                          </a:solidFill>
                        </a:rPr>
                        <a:t>job</a:t>
                      </a:r>
                      <a:r>
                        <a:rPr lang="es-VE" sz="2000" b="0" dirty="0">
                          <a:solidFill>
                            <a:srgbClr val="FFC000"/>
                          </a:solidFill>
                        </a:rPr>
                        <a:t> 16:22</a:t>
                      </a:r>
                      <a:r>
                        <a:rPr lang="es-VE" sz="2000" b="0" dirty="0">
                          <a:solidFill>
                            <a:srgbClr val="F2F2F2"/>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457200" indent="-457200">
                        <a:buFont typeface="+mj-lt"/>
                        <a:buAutoNum type="arabicPeriod" startAt="6"/>
                      </a:pPr>
                      <a:r>
                        <a:rPr lang="es-VE" sz="2000" b="0" dirty="0">
                          <a:solidFill>
                            <a:srgbClr val="F2F2F2"/>
                          </a:solidFill>
                        </a:rPr>
                        <a:t>El reunirse con sus padres (</a:t>
                      </a:r>
                      <a:r>
                        <a:rPr lang="es-VE" sz="2000" b="0" dirty="0" err="1">
                          <a:solidFill>
                            <a:srgbClr val="FFC000"/>
                          </a:solidFill>
                        </a:rPr>
                        <a:t>gén</a:t>
                      </a:r>
                      <a:r>
                        <a:rPr lang="es-VE" sz="2000" b="0" dirty="0">
                          <a:solidFill>
                            <a:srgbClr val="FFC000"/>
                          </a:solidFill>
                        </a:rPr>
                        <a:t> 49:33</a:t>
                      </a:r>
                      <a:r>
                        <a:rPr lang="es-VE" sz="2000" b="0" dirty="0">
                          <a:solidFill>
                            <a:srgbClr val="F2F2F2"/>
                          </a:solidFill>
                        </a:rPr>
                        <a:t>)</a:t>
                      </a:r>
                    </a:p>
                    <a:p>
                      <a:pPr marL="457200" indent="-457200">
                        <a:buFont typeface="+mj-lt"/>
                        <a:buAutoNum type="arabicPeriod" startAt="6"/>
                      </a:pPr>
                      <a:r>
                        <a:rPr lang="es-VE" sz="2000" b="0" dirty="0">
                          <a:solidFill>
                            <a:srgbClr val="F2F2F2"/>
                          </a:solidFill>
                        </a:rPr>
                        <a:t>Descender al silencio (</a:t>
                      </a:r>
                      <a:r>
                        <a:rPr lang="es-VE" sz="2000" b="0" dirty="0">
                          <a:solidFill>
                            <a:srgbClr val="FFC000"/>
                          </a:solidFill>
                        </a:rPr>
                        <a:t>sal 115:17</a:t>
                      </a:r>
                      <a:r>
                        <a:rPr lang="es-VE" sz="2000" b="0" dirty="0">
                          <a:solidFill>
                            <a:srgbClr val="F2F2F2"/>
                          </a:solidFill>
                        </a:rPr>
                        <a:t>)</a:t>
                      </a:r>
                    </a:p>
                    <a:p>
                      <a:pPr marL="457200" indent="-457200">
                        <a:buFont typeface="+mj-lt"/>
                        <a:buAutoNum type="arabicPeriod" startAt="6"/>
                      </a:pPr>
                      <a:r>
                        <a:rPr lang="es-VE" sz="2000" b="0" dirty="0">
                          <a:solidFill>
                            <a:srgbClr val="F2F2F2"/>
                          </a:solidFill>
                        </a:rPr>
                        <a:t>Expirar (</a:t>
                      </a:r>
                      <a:r>
                        <a:rPr lang="es-VE" sz="2000" b="0" dirty="0" err="1">
                          <a:solidFill>
                            <a:srgbClr val="FFC000"/>
                          </a:solidFill>
                        </a:rPr>
                        <a:t>hch</a:t>
                      </a:r>
                      <a:r>
                        <a:rPr lang="es-VE" sz="2000" b="0" dirty="0">
                          <a:solidFill>
                            <a:srgbClr val="FFC000"/>
                          </a:solidFill>
                        </a:rPr>
                        <a:t> 5:10</a:t>
                      </a:r>
                      <a:r>
                        <a:rPr lang="es-VE" sz="2000" b="0" dirty="0">
                          <a:solidFill>
                            <a:srgbClr val="F2F2F2"/>
                          </a:solidFill>
                        </a:rPr>
                        <a:t>)</a:t>
                      </a:r>
                    </a:p>
                    <a:p>
                      <a:pPr marL="457200" indent="-457200">
                        <a:buFont typeface="+mj-lt"/>
                        <a:buAutoNum type="arabicPeriod" startAt="6"/>
                      </a:pPr>
                      <a:r>
                        <a:rPr lang="es-VE" sz="2000" b="0" dirty="0">
                          <a:solidFill>
                            <a:srgbClr val="F2F2F2"/>
                          </a:solidFill>
                        </a:rPr>
                        <a:t>Tornar al polvo (</a:t>
                      </a:r>
                      <a:r>
                        <a:rPr lang="es-VE" sz="2000" b="0" dirty="0" err="1">
                          <a:solidFill>
                            <a:srgbClr val="FFC000"/>
                          </a:solidFill>
                        </a:rPr>
                        <a:t>gén</a:t>
                      </a:r>
                      <a:r>
                        <a:rPr lang="es-VE" sz="2000" b="0" dirty="0">
                          <a:solidFill>
                            <a:srgbClr val="FFC000"/>
                          </a:solidFill>
                        </a:rPr>
                        <a:t> 3:19</a:t>
                      </a:r>
                      <a:r>
                        <a:rPr lang="es-VE" sz="2000" b="0" dirty="0">
                          <a:solidFill>
                            <a:srgbClr val="F2F2F2"/>
                          </a:solidFill>
                        </a:rPr>
                        <a:t>)</a:t>
                      </a:r>
                    </a:p>
                    <a:p>
                      <a:pPr marL="457200" indent="-457200">
                        <a:buFont typeface="+mj-lt"/>
                        <a:buAutoNum type="arabicPeriod" startAt="6"/>
                      </a:pPr>
                      <a:r>
                        <a:rPr lang="es-VE" sz="2000" b="0" dirty="0">
                          <a:solidFill>
                            <a:srgbClr val="F2F2F2"/>
                          </a:solidFill>
                        </a:rPr>
                        <a:t>Ser cortado (</a:t>
                      </a:r>
                      <a:r>
                        <a:rPr lang="es-VE" sz="2000" b="0" dirty="0" err="1">
                          <a:solidFill>
                            <a:srgbClr val="FFC000"/>
                          </a:solidFill>
                        </a:rPr>
                        <a:t>job</a:t>
                      </a:r>
                      <a:r>
                        <a:rPr lang="es-VE" sz="2000" b="0" dirty="0">
                          <a:solidFill>
                            <a:srgbClr val="FFC000"/>
                          </a:solidFill>
                        </a:rPr>
                        <a:t> 14:2</a:t>
                      </a:r>
                      <a:r>
                        <a:rPr lang="es-VE" sz="2000" b="0" dirty="0">
                          <a:solidFill>
                            <a:srgbClr val="F2F2F2"/>
                          </a:solidFill>
                        </a:rPr>
                        <a:t>)</a:t>
                      </a:r>
                    </a:p>
                    <a:p>
                      <a:pPr marL="457200" indent="-457200">
                        <a:buFont typeface="+mj-lt"/>
                        <a:buAutoNum type="arabicPeriod" startAt="6"/>
                      </a:pPr>
                      <a:r>
                        <a:rPr lang="es-VE" sz="2000" b="0" dirty="0">
                          <a:solidFill>
                            <a:srgbClr val="F2F2F2"/>
                          </a:solidFill>
                        </a:rPr>
                        <a:t>Y una partida (</a:t>
                      </a:r>
                      <a:r>
                        <a:rPr lang="es-VE" sz="2000" b="0" dirty="0" err="1">
                          <a:solidFill>
                            <a:srgbClr val="FFC000"/>
                          </a:solidFill>
                        </a:rPr>
                        <a:t>flp</a:t>
                      </a:r>
                      <a:r>
                        <a:rPr lang="es-VE" sz="2000" b="0" dirty="0">
                          <a:solidFill>
                            <a:srgbClr val="FFC000"/>
                          </a:solidFill>
                        </a:rPr>
                        <a:t> 1:23</a:t>
                      </a:r>
                      <a:r>
                        <a:rPr lang="es-VE" sz="2000" b="0" dirty="0">
                          <a:solidFill>
                            <a:srgbClr val="F2F2F2"/>
                          </a:solidFill>
                        </a:rPr>
                        <a:t>).</a:t>
                      </a:r>
                      <a:endParaRPr lang="es-VE"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55219421"/>
                  </a:ext>
                </a:extLst>
              </a:tr>
            </a:tbl>
          </a:graphicData>
        </a:graphic>
      </p:graphicFrame>
    </p:spTree>
    <p:extLst>
      <p:ext uri="{BB962C8B-B14F-4D97-AF65-F5344CB8AC3E}">
        <p14:creationId xmlns:p14="http://schemas.microsoft.com/office/powerpoint/2010/main" val="205158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1. MUERTE</a:t>
            </a:r>
            <a:br>
              <a:rPr lang="es-VE" sz="5400" b="1" dirty="0"/>
            </a:br>
            <a:r>
              <a:rPr lang="es-ES" b="1" dirty="0"/>
              <a:t>1.2. ¿Por qué morimos?</a:t>
            </a:r>
            <a:endParaRPr lang="es-VE" sz="6600" b="1" dirty="0"/>
          </a:p>
        </p:txBody>
      </p:sp>
      <p:sp>
        <p:nvSpPr>
          <p:cNvPr id="6" name="Marcador de contenido 2">
            <a:extLst>
              <a:ext uri="{FF2B5EF4-FFF2-40B4-BE49-F238E27FC236}">
                <a16:creationId xmlns:a16="http://schemas.microsoft.com/office/drawing/2014/main" id="{43B07441-3B90-4BAA-8B65-914F2635B1B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i="0" strike="noStrike" baseline="0" dirty="0" err="1"/>
              <a:t>Rom</a:t>
            </a:r>
            <a:r>
              <a:rPr lang="es-VE" sz="1800" i="0" strike="noStrike" baseline="0" dirty="0"/>
              <a:t> 5:12; 1Co 15:26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a:t>2Ti_1:10</a:t>
            </a:r>
            <a:endParaRPr kumimoji="0" lang="es-VE" sz="1800" i="0" strike="noStrike" kern="1200" cap="none" spc="0" normalizeH="0" baseline="0" noProof="0" dirty="0">
              <a:ln>
                <a:noFill/>
              </a:ln>
              <a:effectLst/>
              <a:uLnTx/>
              <a:uFillTx/>
              <a:latin typeface="Calibri" panose="020F0502020204030204"/>
            </a:endParaRPr>
          </a:p>
        </p:txBody>
      </p:sp>
      <p:sp>
        <p:nvSpPr>
          <p:cNvPr id="7" name="Marcador de contenido 6">
            <a:extLst>
              <a:ext uri="{FF2B5EF4-FFF2-40B4-BE49-F238E27FC236}">
                <a16:creationId xmlns:a16="http://schemas.microsoft.com/office/drawing/2014/main" id="{9EB339C4-8F61-403C-B9D4-278A2A1F6DFF}"/>
              </a:ext>
            </a:extLst>
          </p:cNvPr>
          <p:cNvSpPr>
            <a:spLocks noGrp="1"/>
          </p:cNvSpPr>
          <p:nvPr>
            <p:ph idx="1"/>
          </p:nvPr>
        </p:nvSpPr>
        <p:spPr>
          <a:xfrm>
            <a:off x="228600" y="1521354"/>
            <a:ext cx="8686800" cy="3626115"/>
          </a:xfrm>
        </p:spPr>
        <p:txBody>
          <a:bodyPr anchor="ctr"/>
          <a:lstStyle/>
          <a:p>
            <a:pPr marL="0" indent="0">
              <a:buNone/>
            </a:pPr>
            <a:r>
              <a:rPr lang="es-VE" sz="2400" i="0" strike="noStrike" baseline="0" dirty="0"/>
              <a:t>La muerte es el primer efecto o manifestación visible del pecado, y será el último efecto del pecado del cual seremos salvados</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[1</a:t>
            </a:r>
            <a:r>
              <a:rPr lang="es-VE" sz="2400" b="1" dirty="0">
                <a:solidFill>
                  <a:srgbClr val="FFC000"/>
                </a:solidFill>
              </a:rPr>
              <a:t>]</a:t>
            </a:r>
            <a:r>
              <a:rPr lang="es-VE" sz="2400" i="0" strike="noStrike" baseline="0" dirty="0"/>
              <a:t>. El Salvador quitó la muerte y trajo vida e inmortalidad (“incorrupción”) a la luz por el evangelio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2400" b="1" dirty="0">
                <a:solidFill>
                  <a:srgbClr val="FFC000"/>
                </a:solidFill>
              </a:rPr>
              <a:t>]</a:t>
            </a:r>
            <a:r>
              <a:rPr lang="es-VE" sz="2400" i="0" strike="noStrike" baseline="0" dirty="0"/>
              <a:t>.</a:t>
            </a:r>
          </a:p>
          <a:p>
            <a:pPr marL="0" indent="0">
              <a:buNone/>
            </a:pPr>
            <a:endParaRPr lang="es-VE" sz="2400" dirty="0"/>
          </a:p>
          <a:p>
            <a:pPr marL="0" indent="0">
              <a:buNone/>
            </a:pPr>
            <a:r>
              <a:rPr lang="es-VE" sz="2400" i="0" strike="noStrike" baseline="0" dirty="0"/>
              <a:t>El vocablo “quitar” significa anular, o hacer negativo. Se anula a la muerte como sentencia condenatoria, y se ofrece la vida a todos. Mientras tanto, aunque la muerte continúa, se convierte en puerta de acceso a la vida en el caso de los que aceptan a Cristo.</a:t>
            </a:r>
            <a:endParaRPr lang="es-VE" sz="3200" dirty="0"/>
          </a:p>
        </p:txBody>
      </p:sp>
    </p:spTree>
    <p:extLst>
      <p:ext uri="{BB962C8B-B14F-4D97-AF65-F5344CB8AC3E}">
        <p14:creationId xmlns:p14="http://schemas.microsoft.com/office/powerpoint/2010/main" val="145020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2. EL ESTADO INTERMEDIO</a:t>
            </a:r>
            <a:endParaRPr lang="es-VE" sz="8000" b="1" dirty="0">
              <a:latin typeface="+mn-lt"/>
            </a:endParaRPr>
          </a:p>
        </p:txBody>
      </p:sp>
    </p:spTree>
    <p:extLst>
      <p:ext uri="{BB962C8B-B14F-4D97-AF65-F5344CB8AC3E}">
        <p14:creationId xmlns:p14="http://schemas.microsoft.com/office/powerpoint/2010/main" val="36772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2. EL ESTADO INTERMEDIO</a:t>
            </a:r>
            <a:br>
              <a:rPr lang="es-VE" sz="5400" b="1" dirty="0"/>
            </a:br>
            <a:r>
              <a:rPr lang="es-ES" b="1" dirty="0"/>
              <a:t>2.1. Definición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7"/>
            <a:ext cx="8686800" cy="3801032"/>
          </a:xfrm>
        </p:spPr>
        <p:txBody>
          <a:bodyPr anchor="ctr">
            <a:normAutofit/>
          </a:bodyPr>
          <a:lstStyle/>
          <a:p>
            <a:pPr marL="0" indent="0">
              <a:buNone/>
            </a:pPr>
            <a:r>
              <a:rPr lang="es-VE" sz="3200" dirty="0">
                <a:solidFill>
                  <a:srgbClr val="F2F2F2"/>
                </a:solidFill>
              </a:rPr>
              <a:t>Por estado intermedio significamos el estado de los muertos durante el período comprendido entre la muerte y la resurrección.</a:t>
            </a:r>
          </a:p>
        </p:txBody>
      </p:sp>
    </p:spTree>
    <p:extLst>
      <p:ext uri="{BB962C8B-B14F-4D97-AF65-F5344CB8AC3E}">
        <p14:creationId xmlns:p14="http://schemas.microsoft.com/office/powerpoint/2010/main" val="416567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2. EL ESTADO INTERMEDIO</a:t>
            </a:r>
            <a:br>
              <a:rPr lang="es-VE" sz="5400" b="1" dirty="0"/>
            </a:br>
            <a:r>
              <a:rPr lang="es-VE" b="1" dirty="0"/>
              <a:t>2.1. El punto de vista bíblico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7"/>
            <a:ext cx="8686800" cy="3576914"/>
          </a:xfrm>
        </p:spPr>
        <p:txBody>
          <a:bodyPr anchor="ctr">
            <a:normAutofit fontScale="92500" lnSpcReduction="10000"/>
          </a:bodyPr>
          <a:lstStyle/>
          <a:p>
            <a:pPr marL="0" indent="0">
              <a:buNone/>
            </a:pPr>
            <a:r>
              <a:rPr lang="es-VE" sz="2400" dirty="0">
                <a:solidFill>
                  <a:srgbClr val="F2F2F2"/>
                </a:solidFill>
              </a:rPr>
              <a:t>Debe notarse cuidadosamente que los justos no reciben su recompensa final, ni los malvados su castigo final, hasta después de sus resurrecciones respectivas. Ambas clases están en un estado intermedio, esperando ese acontecimiento. Los creyentes que han muerto parten para estar con el Señor, pero no reciben su recompensa final todavía.</a:t>
            </a:r>
          </a:p>
          <a:p>
            <a:pPr marL="0" indent="0">
              <a:buNone/>
            </a:pPr>
            <a:endParaRPr lang="es-VE" sz="2400" dirty="0">
              <a:solidFill>
                <a:srgbClr val="F2F2F2"/>
              </a:solidFill>
            </a:endParaRPr>
          </a:p>
          <a:p>
            <a:pPr marL="0" indent="0">
              <a:buNone/>
            </a:pPr>
            <a:r>
              <a:rPr lang="es-VE" sz="2400" dirty="0">
                <a:solidFill>
                  <a:srgbClr val="F2F2F2"/>
                </a:solidFill>
              </a:rPr>
              <a:t>El estado intermedio de los justos es uno de descanso</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[1</a:t>
            </a:r>
            <a:r>
              <a:rPr lang="es-VE" sz="2400" b="1" dirty="0">
                <a:solidFill>
                  <a:srgbClr val="FFC000"/>
                </a:solidFill>
              </a:rPr>
              <a:t>]</a:t>
            </a:r>
            <a:r>
              <a:rPr lang="es-VE" sz="2400" dirty="0">
                <a:solidFill>
                  <a:srgbClr val="F2F2F2"/>
                </a:solidFill>
              </a:rPr>
              <a:t>, espera</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[2</a:t>
            </a:r>
            <a:r>
              <a:rPr lang="es-VE" sz="2400" b="1" dirty="0">
                <a:solidFill>
                  <a:srgbClr val="FFC000"/>
                </a:solidFill>
              </a:rPr>
              <a:t>]</a:t>
            </a:r>
            <a:r>
              <a:rPr lang="es-VE" sz="2400" dirty="0">
                <a:solidFill>
                  <a:srgbClr val="F2F2F2"/>
                </a:solidFill>
              </a:rPr>
              <a:t>, actividad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lang="es-VE" sz="2400" b="1" dirty="0">
                <a:solidFill>
                  <a:srgbClr val="FFC000"/>
                </a:solidFill>
              </a:rPr>
              <a:t>]</a:t>
            </a:r>
            <a:r>
              <a:rPr lang="es-VE" sz="2400" dirty="0">
                <a:solidFill>
                  <a:srgbClr val="F2F2F2"/>
                </a:solidFill>
              </a:rPr>
              <a:t>, y santidad</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[4</a:t>
            </a:r>
            <a:r>
              <a:rPr lang="es-VE" sz="2400" b="1" dirty="0">
                <a:solidFill>
                  <a:srgbClr val="FFC000"/>
                </a:solidFill>
              </a:rPr>
              <a:t>]</a:t>
            </a:r>
            <a:r>
              <a:rPr lang="es-VE" sz="2400" dirty="0">
                <a:solidFill>
                  <a:srgbClr val="F2F2F2"/>
                </a:solidFill>
              </a:rPr>
              <a:t>. Los malvados también pasan a un estado intermedio, donde esperan el castigo final, que se produce después del juicio ante el Gran Trono Blanco, cuando la muerte y el infierno (Hades) son arrojados al lago de fuego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[5</a:t>
            </a:r>
            <a:r>
              <a:rPr lang="es-VE" sz="2400" b="1" dirty="0">
                <a:solidFill>
                  <a:srgbClr val="FFC000"/>
                </a:solidFill>
              </a:rPr>
              <a:t>]</a:t>
            </a:r>
            <a:r>
              <a:rPr lang="es-VE" sz="2400" dirty="0">
                <a:solidFill>
                  <a:srgbClr val="F2F2F2"/>
                </a:solidFill>
              </a:rPr>
              <a:t>.</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solidFill>
                  <a:srgbClr val="F2F2F2"/>
                </a:solidFill>
              </a:rPr>
              <a:t>Apo</a:t>
            </a:r>
            <a:r>
              <a:rPr lang="es-VE" sz="1800" dirty="0">
                <a:solidFill>
                  <a:srgbClr val="F2F2F2"/>
                </a:solidFill>
              </a:rPr>
              <a:t> 14:13</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err="1">
                <a:solidFill>
                  <a:srgbClr val="F2F2F2"/>
                </a:solidFill>
              </a:rPr>
              <a:t>Apo</a:t>
            </a:r>
            <a:r>
              <a:rPr lang="es-VE" sz="1800" dirty="0">
                <a:solidFill>
                  <a:srgbClr val="F2F2F2"/>
                </a:solidFill>
              </a:rPr>
              <a:t> 6:10, </a:t>
            </a:r>
            <a:r>
              <a:rPr lang="es-VE" sz="1800" dirty="0" err="1">
                <a:solidFill>
                  <a:srgbClr val="F2F2F2"/>
                </a:solidFill>
              </a:rPr>
              <a:t>Apo</a:t>
            </a:r>
            <a:r>
              <a:rPr lang="es-VE" sz="1800" dirty="0">
                <a:solidFill>
                  <a:srgbClr val="F2F2F2"/>
                </a:solidFill>
              </a:rPr>
              <a:t> 6:11</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lang="es-VE" sz="1800" b="1" dirty="0">
                <a:solidFill>
                  <a:srgbClr val="FFC000"/>
                </a:solidFill>
              </a:rPr>
              <a:t>] </a:t>
            </a:r>
            <a:r>
              <a:rPr lang="es-VE" sz="1800" dirty="0" err="1">
                <a:solidFill>
                  <a:srgbClr val="F2F2F2"/>
                </a:solidFill>
              </a:rPr>
              <a:t>Apo</a:t>
            </a:r>
            <a:r>
              <a:rPr lang="es-VE" sz="1800" dirty="0">
                <a:solidFill>
                  <a:srgbClr val="F2F2F2"/>
                </a:solidFill>
              </a:rPr>
              <a:t> 7:15</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 [4</a:t>
            </a:r>
            <a:r>
              <a:rPr lang="es-VE" sz="1800" b="1" dirty="0">
                <a:solidFill>
                  <a:srgbClr val="FFC000"/>
                </a:solidFill>
              </a:rPr>
              <a:t>] </a:t>
            </a:r>
            <a:r>
              <a:rPr lang="es-VE" sz="1800" dirty="0" err="1">
                <a:solidFill>
                  <a:srgbClr val="F2F2F2"/>
                </a:solidFill>
              </a:rPr>
              <a:t>Apo</a:t>
            </a:r>
            <a:r>
              <a:rPr lang="es-VE" sz="1800" dirty="0">
                <a:solidFill>
                  <a:srgbClr val="F2F2F2"/>
                </a:solidFill>
              </a:rPr>
              <a:t> 7:14</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 [5</a:t>
            </a:r>
            <a:r>
              <a:rPr lang="es-VE" sz="1800" b="1" dirty="0">
                <a:solidFill>
                  <a:srgbClr val="FFC000"/>
                </a:solidFill>
              </a:rPr>
              <a:t>] </a:t>
            </a:r>
            <a:r>
              <a:rPr lang="es-VE" sz="1800" dirty="0" err="1">
                <a:solidFill>
                  <a:srgbClr val="F2F2F2"/>
                </a:solidFill>
              </a:rPr>
              <a:t>Apo</a:t>
            </a:r>
            <a:r>
              <a:rPr lang="es-VE" sz="1800" dirty="0">
                <a:solidFill>
                  <a:srgbClr val="F2F2F2"/>
                </a:solidFill>
              </a:rPr>
              <a:t> 20:14</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64261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2. EL ESTADO INTERMEDIO</a:t>
            </a:r>
            <a:br>
              <a:rPr lang="es-VE" sz="5400" b="1" dirty="0"/>
            </a:br>
            <a:r>
              <a:rPr lang="es-VE" b="1" dirty="0"/>
              <a:t>2.2. Puntos de vista falsos</a:t>
            </a:r>
            <a:br>
              <a:rPr lang="es-VE" b="1" dirty="0"/>
            </a:br>
            <a:r>
              <a:rPr lang="es-VE" sz="2700" b="1" dirty="0"/>
              <a:t>2.2.1. Purgatorio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fontScale="92500" lnSpcReduction="20000"/>
          </a:bodyPr>
          <a:lstStyle/>
          <a:p>
            <a:pPr marL="0" indent="0">
              <a:buNone/>
            </a:pPr>
            <a:r>
              <a:rPr lang="es-VE" sz="2400" dirty="0">
                <a:solidFill>
                  <a:srgbClr val="F2F2F2"/>
                </a:solidFill>
              </a:rPr>
              <a:t>Según la doctrina católica, el purgatorio es un lugar o estado de expiación temporal, donde son retenidas las almas para lograr su completa purificación, es decir, el perdón de sus pecados. El Catecismo de la Iglesia Católica dice que los muertos tienen que sufrir una purificación “a fin de obtener la santidad necesaria para entrar en la alegría del cielo”. Sin embargo, esta no es una enseñanza bíblica.</a:t>
            </a:r>
          </a:p>
          <a:p>
            <a:pPr marL="0" indent="0">
              <a:buNone/>
            </a:pPr>
            <a:endParaRPr lang="es-VE" sz="2400" dirty="0">
              <a:solidFill>
                <a:srgbClr val="F2F2F2"/>
              </a:solidFill>
            </a:endParaRPr>
          </a:p>
          <a:p>
            <a:pPr marL="0" indent="0">
              <a:buNone/>
            </a:pPr>
            <a:r>
              <a:rPr lang="es-VE" sz="2400" dirty="0">
                <a:solidFill>
                  <a:srgbClr val="F2F2F2"/>
                </a:solidFill>
              </a:rPr>
              <a:t>El Nuevo Testamento habla sólo de dos clases: los salvos y los no salvos. El destino de cada una de las clases es determinado en esta vida, la cual es el único período de prueba mencionado. La con la muerte cierra el período de prueba, y luego sigue el juicio de acuerdo s obras hechas en el cuerpo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[1</a:t>
            </a:r>
            <a:r>
              <a:rPr lang="es-VE" sz="2400" b="1" dirty="0">
                <a:solidFill>
                  <a:srgbClr val="FFC000"/>
                </a:solidFill>
              </a:rPr>
              <a:t>]</a:t>
            </a:r>
            <a:r>
              <a:rPr lang="es-VE" sz="2400" dirty="0">
                <a:solidFill>
                  <a:srgbClr val="F2F2F2"/>
                </a:solidFill>
              </a:rPr>
              <a:t>.</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solidFill>
                  <a:srgbClr val="F2F2F2"/>
                </a:solidFill>
              </a:rPr>
              <a:t>Heb_9:27; 2Co_5:10</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419326017"/>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7122</TotalTime>
  <Words>1163</Words>
  <Application>Microsoft Office PowerPoint</Application>
  <PresentationFormat>Presentación en pantalla (16:10)</PresentationFormat>
  <Paragraphs>61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Office Theme</vt:lpstr>
      <vt:lpstr>Capítulo 9: Acontecimientos finales</vt:lpstr>
      <vt:lpstr>Introducción</vt:lpstr>
      <vt:lpstr>1. MUERTE</vt:lpstr>
      <vt:lpstr>1. MUERTE 1.1. Definición</vt:lpstr>
      <vt:lpstr>1. MUERTE 1.2. ¿Por qué morimos?</vt:lpstr>
      <vt:lpstr>2. EL ESTADO INTERMEDIO</vt:lpstr>
      <vt:lpstr>2. EL ESTADO INTERMEDIO 2.1. Definición</vt:lpstr>
      <vt:lpstr>2. EL ESTADO INTERMEDIO 2.1. El punto de vista bíblico</vt:lpstr>
      <vt:lpstr>2. EL ESTADO INTERMEDIO 2.2. Puntos de vista falsos 2.2.1. Purgatorio</vt:lpstr>
      <vt:lpstr>2. EL ESTADO INTERMEDIO 2.2. Puntos de vista falsos 2.2.2. Espiritismo</vt:lpstr>
      <vt:lpstr>3. LA RESURRECCION</vt:lpstr>
      <vt:lpstr>3. LA RESURRECCION 3.1. La naturaleza de la resurrección 3.2.1. Realidad</vt:lpstr>
      <vt:lpstr>3. LA RESURRECCION 3.1. La naturaleza de la resurrección 3.2.2. Incorrupción</vt:lpstr>
      <vt:lpstr>3. LA RESURRECCION 3.1. La naturaleza de la resurrección 3.2.3. Gloria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nuk</cp:lastModifiedBy>
  <cp:revision>343</cp:revision>
  <dcterms:created xsi:type="dcterms:W3CDTF">2021-02-17T16:23:53Z</dcterms:created>
  <dcterms:modified xsi:type="dcterms:W3CDTF">2021-06-19T02:35:58Z</dcterms:modified>
</cp:coreProperties>
</file>