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61" r:id="rId5"/>
    <p:sldId id="262" r:id="rId6"/>
    <p:sldId id="264" r:id="rId7"/>
    <p:sldId id="265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E1C"/>
    <a:srgbClr val="3E0037"/>
    <a:srgbClr val="002E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9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19/3/2021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1570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19/3/2021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2468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04272"/>
            <a:ext cx="1971675" cy="48431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04272"/>
            <a:ext cx="5800725" cy="484319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19/3/2021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1750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19/3/2021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93278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424783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19/3/2021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34174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521354"/>
            <a:ext cx="3886200" cy="362611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521354"/>
            <a:ext cx="3886200" cy="362611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19/3/2021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45140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04271"/>
            <a:ext cx="7886700" cy="110463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70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400970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087563"/>
            <a:ext cx="3887391" cy="30704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19/3/2021</a:t>
            </a:fld>
            <a:endParaRPr lang="es-V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93382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19/3/2021</a:t>
            </a:fld>
            <a:endParaRPr lang="es-V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56415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19/3/2021</a:t>
            </a:fld>
            <a:endParaRPr lang="es-V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23668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1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9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19/3/2021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1451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1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9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19/3/2021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58917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EE611-8BEF-4990-B4F5-91A0FAC492E5}" type="datetimeFigureOut">
              <a:rPr lang="es-VE" smtClean="0"/>
              <a:t>19/3/2021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5296960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947717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5"/>
            <a:ext cx="8516471" cy="3408412"/>
          </a:xfrm>
        </p:spPr>
        <p:txBody>
          <a:bodyPr anchor="ctr">
            <a:noAutofit/>
          </a:bodyPr>
          <a:lstStyle/>
          <a:p>
            <a:r>
              <a:rPr lang="es-VE" sz="9600" b="1" dirty="0"/>
              <a:t>Capítulo 3: Dios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E10DA7-E367-43D5-8023-1B2A5A6A7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16627"/>
            <a:ext cx="6858000" cy="1360492"/>
          </a:xfrm>
        </p:spPr>
        <p:txBody>
          <a:bodyPr anchor="ctr">
            <a:normAutofit/>
          </a:bodyPr>
          <a:lstStyle/>
          <a:p>
            <a:r>
              <a:rPr lang="es-VE" sz="4000" dirty="0"/>
              <a:t>Teología bíblica y sistemática</a:t>
            </a:r>
          </a:p>
          <a:p>
            <a:r>
              <a:rPr lang="es-VE" sz="4000" dirty="0"/>
              <a:t>Ministerio YHWH</a:t>
            </a:r>
          </a:p>
        </p:txBody>
      </p:sp>
    </p:spTree>
    <p:extLst>
      <p:ext uri="{BB962C8B-B14F-4D97-AF65-F5344CB8AC3E}">
        <p14:creationId xmlns:p14="http://schemas.microsoft.com/office/powerpoint/2010/main" val="294482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4"/>
            <a:ext cx="8516471" cy="4947557"/>
          </a:xfrm>
        </p:spPr>
        <p:txBody>
          <a:bodyPr anchor="ctr">
            <a:noAutofit/>
          </a:bodyPr>
          <a:lstStyle/>
          <a:p>
            <a:r>
              <a:rPr lang="es-VE" sz="6000" b="1" dirty="0">
                <a:latin typeface="+mn-lt"/>
              </a:rPr>
              <a:t>3. CREENCIAS ERRÓNEAS</a:t>
            </a:r>
          </a:p>
        </p:txBody>
      </p:sp>
    </p:spTree>
    <p:extLst>
      <p:ext uri="{BB962C8B-B14F-4D97-AF65-F5344CB8AC3E}">
        <p14:creationId xmlns:p14="http://schemas.microsoft.com/office/powerpoint/2010/main" val="204348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CREENCIAS ERRÓNEAS</a:t>
            </a:r>
            <a:br>
              <a:rPr lang="es-VE" sz="6600" b="1" dirty="0"/>
            </a:br>
            <a:r>
              <a:rPr lang="es-VE" b="1" i="1" dirty="0"/>
              <a:t>¿Qué son estas creencias?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Hay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otros puntos de vista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relativos a Dios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aparte de las Escrituras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De ellos, algunos son: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Verdades recalcadas con exceso.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Verdades que no se han acentuado como es debido.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Verdades falseadas, tergiversadas.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¿Por qué vamos a considerarlos? Porque es muy difícil describir a la perfección el ser de Dios, y al ver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lo que no es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recibiremos ayuda para entender mejor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lo que es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54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CREENCIAS ERRÓNEAS</a:t>
            </a:r>
            <a:br>
              <a:rPr lang="es-VE" sz="6600" b="1" dirty="0"/>
            </a:br>
            <a:r>
              <a:rPr lang="es-VE" b="1" i="1" dirty="0"/>
              <a:t>3.1. Agnosticismo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El agnosticismo, de un vocablo griego que significa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desconocido” 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o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 “imposible de conocer”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niega a la inteligencia humana capacidad para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conocer a Dios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“La mente finita no puede comprender lo infinito”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declara el agnóstico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Las Sagradas Escrituras se basan en la premisa de que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Dios es conocible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; por otra parte se nos advierte que aun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conocemos en parte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”.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Referencia: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</a:t>
            </a:r>
            <a:r>
              <a:rPr lang="es-VE" sz="2000" b="1" dirty="0">
                <a:solidFill>
                  <a:srgbClr val="FFFF00"/>
                </a:solidFill>
                <a:latin typeface="Verdana" panose="020B0604030504040204" pitchFamily="34" charset="0"/>
              </a:rPr>
              <a:t>1 Co 13:9-12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412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CREENCIAS ERRÓNEAS</a:t>
            </a:r>
            <a:br>
              <a:rPr lang="es-VE" sz="6600" b="1" dirty="0"/>
            </a:br>
            <a:r>
              <a:rPr lang="es-VE" b="1" i="1" dirty="0"/>
              <a:t>3.2. Politeísmo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Este vocablo significa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”adoración de muchos dioses”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Fue característica de las religiones antiguas, y se practica todavía en muchos países.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Se basa en la idea de que el universo es gobernado, no por una fuerza,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sino por varias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de manera que hay un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dios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del agua,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dios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del fuego,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dios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de las montañas,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dios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de la guerra, y así sucesivamente.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Esta creencia fue la consecuencia natural del paganismo, que hizo muchos dioses de objetos y fuerzas naturales, </a:t>
            </a:r>
            <a:r>
              <a:rPr lang="es-VE" sz="2000" dirty="0">
                <a:solidFill>
                  <a:srgbClr val="FFFF00"/>
                </a:solidFill>
                <a:latin typeface="Verdana" panose="020B0604030504040204" pitchFamily="34" charset="0"/>
              </a:rPr>
              <a:t>“honrando y dando culto a las criaturas antes que al Creador”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</a:t>
            </a:r>
            <a:r>
              <a:rPr lang="es-VE" sz="2000" b="1" dirty="0">
                <a:solidFill>
                  <a:srgbClr val="FFFF00"/>
                </a:solidFill>
                <a:latin typeface="Verdana" panose="020B0604030504040204" pitchFamily="34" charset="0"/>
              </a:rPr>
              <a:t>[</a:t>
            </a:r>
            <a:r>
              <a:rPr lang="es-VE" sz="2000" b="1" dirty="0" err="1">
                <a:solidFill>
                  <a:srgbClr val="FFFF00"/>
                </a:solidFill>
                <a:latin typeface="Verdana" panose="020B0604030504040204" pitchFamily="34" charset="0"/>
              </a:rPr>
              <a:t>Rm</a:t>
            </a:r>
            <a:r>
              <a:rPr lang="es-VE" sz="2000" b="1" dirty="0">
                <a:solidFill>
                  <a:srgbClr val="FFFF00"/>
                </a:solidFill>
                <a:latin typeface="Verdana" panose="020B0604030504040204" pitchFamily="34" charset="0"/>
              </a:rPr>
              <a:t> 1:25]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297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CREENCIAS ERRÓNEAS</a:t>
            </a:r>
            <a:br>
              <a:rPr lang="es-VE" sz="6600" b="1" dirty="0"/>
            </a:br>
            <a:r>
              <a:rPr lang="es-VE" b="1" i="1" dirty="0"/>
              <a:t>3.3. Panteísmo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5" y="1622611"/>
            <a:ext cx="4180113" cy="17436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El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“panteísmo”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es una concepción del mundo y una doctrina filosófica según la cual el universo, la naturaleza y Dios son lo mismo.</a:t>
            </a:r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5F8025B8-B853-4299-9299-AC725AD6C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60068"/>
              </p:ext>
            </p:extLst>
          </p:nvPr>
        </p:nvGraphicFramePr>
        <p:xfrm>
          <a:off x="4571999" y="1618127"/>
          <a:ext cx="4180113" cy="1748119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890586">
                  <a:extLst>
                    <a:ext uri="{9D8B030D-6E8A-4147-A177-3AD203B41FA5}">
                      <a16:colId xmlns:a16="http://schemas.microsoft.com/office/drawing/2014/main" val="852551054"/>
                    </a:ext>
                  </a:extLst>
                </a:gridCol>
                <a:gridCol w="1837848">
                  <a:extLst>
                    <a:ext uri="{9D8B030D-6E8A-4147-A177-3AD203B41FA5}">
                      <a16:colId xmlns:a16="http://schemas.microsoft.com/office/drawing/2014/main" val="4008511744"/>
                    </a:ext>
                  </a:extLst>
                </a:gridCol>
                <a:gridCol w="1451679">
                  <a:extLst>
                    <a:ext uri="{9D8B030D-6E8A-4147-A177-3AD203B41FA5}">
                      <a16:colId xmlns:a16="http://schemas.microsoft.com/office/drawing/2014/main" val="183743980"/>
                    </a:ext>
                  </a:extLst>
                </a:gridCol>
              </a:tblGrid>
              <a:tr h="514495">
                <a:tc>
                  <a:txBody>
                    <a:bodyPr/>
                    <a:lstStyle/>
                    <a:p>
                      <a:pPr algn="ctr"/>
                      <a:r>
                        <a:rPr lang="es-VE" sz="2000" dirty="0"/>
                        <a:t>Griego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000" dirty="0"/>
                        <a:t>Transliteración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000" dirty="0"/>
                        <a:t>Traducción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364068"/>
                  </a:ext>
                </a:extLst>
              </a:tr>
              <a:tr h="616812"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π</a:t>
                      </a:r>
                      <a:r>
                        <a:rPr lang="es-VE" sz="2800" dirty="0" err="1"/>
                        <a:t>ᾶν</a:t>
                      </a:r>
                      <a:endParaRPr lang="es-V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665573"/>
                  </a:ext>
                </a:extLst>
              </a:tr>
              <a:tr h="616812">
                <a:tc>
                  <a:txBody>
                    <a:bodyPr/>
                    <a:lstStyle/>
                    <a:p>
                      <a:pPr algn="ctr"/>
                      <a:r>
                        <a:rPr lang="es-VE" sz="2800" dirty="0" err="1"/>
                        <a:t>θεός</a:t>
                      </a:r>
                      <a:endParaRPr lang="es-V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 err="1"/>
                        <a:t>theos</a:t>
                      </a:r>
                      <a:endParaRPr lang="es-V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Dios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772487"/>
                  </a:ext>
                </a:extLst>
              </a:tr>
            </a:tbl>
          </a:graphicData>
        </a:graphic>
      </p:graphicFrame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83E36A6A-5715-449F-B213-32986F3CF615}"/>
              </a:ext>
            </a:extLst>
          </p:cNvPr>
          <p:cNvSpPr txBox="1">
            <a:spLocks/>
          </p:cNvSpPr>
          <p:nvPr/>
        </p:nvSpPr>
        <p:spPr>
          <a:xfrm>
            <a:off x="391884" y="3370730"/>
            <a:ext cx="8360228" cy="2115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Las Sagradas Escrituras corrigen ese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punto de vista falso, tergiversado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del panteísmo. Aunque el texto sagrado nos enseña que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Dios se revela en la naturaleza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al mismo tiempo hace una distinción entre Dios y la naturaleza. El panteísmo dice que Dios es el universo; la Biblia expresa que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Dios hizo el universo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</a:t>
            </a:r>
            <a:r>
              <a:rPr lang="es-VE" sz="2000" b="1" dirty="0">
                <a:solidFill>
                  <a:srgbClr val="FFFF00"/>
                </a:solidFill>
                <a:latin typeface="Verdana" panose="020B0604030504040204" pitchFamily="34" charset="0"/>
              </a:rPr>
              <a:t>[Gn 1:1]</a:t>
            </a:r>
          </a:p>
        </p:txBody>
      </p:sp>
    </p:spTree>
    <p:extLst>
      <p:ext uri="{BB962C8B-B14F-4D97-AF65-F5344CB8AC3E}">
        <p14:creationId xmlns:p14="http://schemas.microsoft.com/office/powerpoint/2010/main" val="293431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CREENCIAS ERRÓNEAS</a:t>
            </a:r>
            <a:br>
              <a:rPr lang="es-VE" sz="6600" b="1" dirty="0"/>
            </a:br>
            <a:r>
              <a:rPr lang="es-VE" b="1" i="1" dirty="0"/>
              <a:t>3.4. </a:t>
            </a:r>
            <a:r>
              <a:rPr lang="en-US" b="1" i="1" dirty="0"/>
              <a:t> </a:t>
            </a:r>
            <a:r>
              <a:rPr lang="es-VE" b="1" i="1" dirty="0"/>
              <a:t>Materialismo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dirty="0"/>
              <a:t>El materialismo es la doctrina filosófica según la cual </a:t>
            </a:r>
            <a:r>
              <a:rPr lang="es-VE" b="1" dirty="0"/>
              <a:t>la materia es lo primario</a:t>
            </a:r>
            <a:r>
              <a:rPr lang="es-VE" dirty="0"/>
              <a:t> y que la conciencia existe como consecuencia de un estado altamente organizado de esta, lo que produce un cambio del modo de ser o de las propiedades de un objeto, un individuo, una entidad o un estado.</a:t>
            </a:r>
          </a:p>
          <a:p>
            <a:pPr marL="0" indent="0">
              <a:buNone/>
            </a:pPr>
            <a:endParaRPr lang="es-VE" dirty="0"/>
          </a:p>
          <a:p>
            <a:pPr marL="0" indent="0">
              <a:buNone/>
            </a:pPr>
            <a:r>
              <a:rPr lang="es-VE" b="1" dirty="0"/>
              <a:t>¿Cuál es el antídoto para el materialismo?</a:t>
            </a:r>
            <a:r>
              <a:rPr lang="es-VE" dirty="0"/>
              <a:t> ¡El evangelio predicado en la demostración del Espíritu y con señales que lo siguen! </a:t>
            </a:r>
            <a:r>
              <a:rPr lang="es-VE" dirty="0">
                <a:solidFill>
                  <a:srgbClr val="FFFF00"/>
                </a:solidFill>
              </a:rPr>
              <a:t>[</a:t>
            </a:r>
            <a:r>
              <a:rPr lang="es-VE" b="1" dirty="0">
                <a:solidFill>
                  <a:srgbClr val="FFFF00"/>
                </a:solidFill>
              </a:rPr>
              <a:t>Mar 16:20]</a:t>
            </a:r>
            <a:r>
              <a:rPr lang="es-VE" dirty="0">
                <a:solidFill>
                  <a:srgbClr val="FFFF00"/>
                </a:solidFill>
              </a:rPr>
              <a:t> “Y ellos, saliendo, predicaron en todas partes, ayudándoles el Señor y confirmando la palabra con las señales que la seguían. Amén. ”</a:t>
            </a:r>
          </a:p>
        </p:txBody>
      </p:sp>
    </p:spTree>
    <p:extLst>
      <p:ext uri="{BB962C8B-B14F-4D97-AF65-F5344CB8AC3E}">
        <p14:creationId xmlns:p14="http://schemas.microsoft.com/office/powerpoint/2010/main" val="722042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CREENCIAS ERRÓNEAS</a:t>
            </a:r>
            <a:br>
              <a:rPr lang="es-VE" sz="6600" b="1" dirty="0"/>
            </a:br>
            <a:r>
              <a:rPr lang="es-VE" b="1" i="1" dirty="0"/>
              <a:t>3.5.</a:t>
            </a:r>
            <a:r>
              <a:rPr lang="en-US" b="1" i="1" dirty="0"/>
              <a:t> </a:t>
            </a:r>
            <a:r>
              <a:rPr lang="es-VE" b="1" i="1" dirty="0"/>
              <a:t>Deísmo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dirty="0"/>
              <a:t>El deísmo admite que </a:t>
            </a:r>
            <a:r>
              <a:rPr lang="es-VE" b="1" dirty="0">
                <a:solidFill>
                  <a:schemeClr val="bg1"/>
                </a:solidFill>
                <a:highlight>
                  <a:srgbClr val="FFFF00"/>
                </a:highlight>
              </a:rPr>
              <a:t>hay un Dios personal, que creó al mundo</a:t>
            </a:r>
            <a:r>
              <a:rPr lang="es-VE" dirty="0"/>
              <a:t>; pero insiste en que después de la creación lo dejó para que </a:t>
            </a:r>
            <a:r>
              <a:rPr lang="es-VE" dirty="0">
                <a:solidFill>
                  <a:schemeClr val="bg1"/>
                </a:solidFill>
                <a:highlight>
                  <a:srgbClr val="FFFF00"/>
                </a:highlight>
              </a:rPr>
              <a:t>se gobernara por las leyes naturales</a:t>
            </a:r>
            <a:r>
              <a:rPr lang="es-VE" dirty="0"/>
              <a:t>. De ahí que no sea posible revelación o milagro alguno. </a:t>
            </a:r>
          </a:p>
          <a:p>
            <a:pPr marL="0" indent="0">
              <a:buNone/>
            </a:pPr>
            <a:endParaRPr lang="es-VE" dirty="0"/>
          </a:p>
          <a:p>
            <a:pPr marL="0" indent="0">
              <a:buNone/>
            </a:pPr>
            <a:r>
              <a:rPr lang="es-VE" dirty="0"/>
              <a:t>Dios está separado del mundo y es realmente superior a él; pero por otra parte, está en el mundo. </a:t>
            </a:r>
            <a:r>
              <a:rPr lang="es-VE" b="1" dirty="0"/>
              <a:t>Envió al Hijo</a:t>
            </a:r>
            <a:r>
              <a:rPr lang="es-VE" dirty="0"/>
              <a:t> para que estuviera con nosotros, y </a:t>
            </a:r>
            <a:r>
              <a:rPr lang="es-VE" b="1" dirty="0"/>
              <a:t>el Hijo envió al Espíritu Santo</a:t>
            </a:r>
            <a:r>
              <a:rPr lang="es-VE" dirty="0"/>
              <a:t> para que estuviera en nosotros. A la pregunta de </a:t>
            </a:r>
            <a:r>
              <a:rPr lang="es-VE" b="1" dirty="0"/>
              <a:t>¿está Dios fuera del mundo o en él?</a:t>
            </a:r>
            <a:r>
              <a:rPr lang="es-VE" dirty="0"/>
              <a:t> la Biblia responde: Está fuera y dentro del mundo.</a:t>
            </a:r>
          </a:p>
        </p:txBody>
      </p:sp>
    </p:spTree>
    <p:extLst>
      <p:ext uri="{BB962C8B-B14F-4D97-AF65-F5344CB8AC3E}">
        <p14:creationId xmlns:p14="http://schemas.microsoft.com/office/powerpoint/2010/main" val="2482518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4"/>
            <a:ext cx="8516471" cy="4947557"/>
          </a:xfrm>
        </p:spPr>
        <p:txBody>
          <a:bodyPr anchor="ctr">
            <a:noAutofit/>
          </a:bodyPr>
          <a:lstStyle/>
          <a:p>
            <a:r>
              <a:rPr lang="es-VE" sz="8000" b="1" dirty="0">
                <a:latin typeface="+mn-lt"/>
              </a:rPr>
              <a:t>3. LOS ATRIBUTOS DE DIOS</a:t>
            </a:r>
          </a:p>
        </p:txBody>
      </p:sp>
    </p:spTree>
    <p:extLst>
      <p:ext uri="{BB962C8B-B14F-4D97-AF65-F5344CB8AC3E}">
        <p14:creationId xmlns:p14="http://schemas.microsoft.com/office/powerpoint/2010/main" val="3621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18700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000" b="1" dirty="0"/>
            </a:br>
            <a:r>
              <a:rPr lang="es-VE" sz="3100" b="1" dirty="0">
                <a:solidFill>
                  <a:srgbClr val="FFFF00"/>
                </a:solidFill>
              </a:rPr>
              <a:t>Introducción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96291"/>
            <a:ext cx="8686800" cy="40439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Dios se ha revelado en un idioma que </a:t>
            </a:r>
            <a:r>
              <a:rPr lang="es-VE" sz="2800" b="1" dirty="0">
                <a:solidFill>
                  <a:srgbClr val="F2F2F2"/>
                </a:solidFill>
              </a:rPr>
              <a:t>podemos entender</a:t>
            </a:r>
            <a:r>
              <a:rPr lang="es-VE" sz="2800" dirty="0">
                <a:solidFill>
                  <a:srgbClr val="F2F2F2"/>
                </a:solidFill>
              </a:rPr>
              <a:t>, y esa revelación está contenida en </a:t>
            </a:r>
            <a:r>
              <a:rPr lang="es-VE" sz="2800" b="1" dirty="0">
                <a:solidFill>
                  <a:srgbClr val="F2F2F2"/>
                </a:solidFill>
              </a:rPr>
              <a:t>las Escrituras</a:t>
            </a:r>
            <a:r>
              <a:rPr lang="es-VE" sz="2800" dirty="0">
                <a:solidFill>
                  <a:srgbClr val="F2F2F2"/>
                </a:solidFill>
              </a:rPr>
              <a:t>. Por ejemplo, Dios dice de sí mismo: </a:t>
            </a:r>
            <a:r>
              <a:rPr lang="es-VE" sz="2800" b="1" dirty="0">
                <a:solidFill>
                  <a:srgbClr val="F2F2F2"/>
                </a:solidFill>
              </a:rPr>
              <a:t>“Yo soy santo.”</a:t>
            </a:r>
            <a:r>
              <a:rPr lang="es-VE" sz="2800" dirty="0">
                <a:solidFill>
                  <a:srgbClr val="F2F2F2"/>
                </a:solidFill>
              </a:rPr>
              <a:t> Por lo tanto podemos decir que </a:t>
            </a:r>
            <a:r>
              <a:rPr lang="es-VE" sz="2800" b="1" dirty="0">
                <a:solidFill>
                  <a:srgbClr val="F2F2F2"/>
                </a:solidFill>
              </a:rPr>
              <a:t>Dios es santo</a:t>
            </a:r>
            <a:r>
              <a:rPr lang="es-VE" sz="2800" dirty="0">
                <a:solidFill>
                  <a:srgbClr val="F2F2F2"/>
                </a:solidFill>
              </a:rPr>
              <a:t>.</a:t>
            </a:r>
          </a:p>
          <a:p>
            <a:pPr marL="0" indent="0">
              <a:buNone/>
            </a:pPr>
            <a:endParaRPr lang="es-VE" sz="28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Podemos regular nuestros pensamientos e ideas con respecto a Dios con la ayuda de </a:t>
            </a:r>
            <a:r>
              <a:rPr lang="es-VE" sz="2800" b="1" dirty="0">
                <a:solidFill>
                  <a:srgbClr val="F2F2F2"/>
                </a:solidFill>
              </a:rPr>
              <a:t>la revelación que Dios ha dado de sí mismo</a:t>
            </a:r>
            <a:r>
              <a:rPr lang="es-VE" sz="2800" dirty="0">
                <a:solidFill>
                  <a:srgbClr val="F2F2F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1446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100" b="1" dirty="0"/>
              <a:t>¿Diferencia entre el nombre de Dios y los atributos de Dios?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4685"/>
            <a:ext cx="8686800" cy="39355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VE" sz="4000" dirty="0"/>
              <a:t>El nombre de Dios expresa </a:t>
            </a:r>
            <a:r>
              <a:rPr lang="es-VE" sz="4000" b="1" dirty="0"/>
              <a:t>todo su ser</a:t>
            </a:r>
            <a:r>
              <a:rPr lang="es-VE" sz="4000" dirty="0"/>
              <a:t>, mientras que sus </a:t>
            </a:r>
            <a:r>
              <a:rPr lang="es-VE" sz="4000" b="1" dirty="0"/>
              <a:t>atributos </a:t>
            </a:r>
            <a:r>
              <a:rPr lang="es-VE" sz="4000" dirty="0"/>
              <a:t>indican varias facetas o aspectos de su carácter.</a:t>
            </a:r>
          </a:p>
        </p:txBody>
      </p:sp>
    </p:spTree>
    <p:extLst>
      <p:ext uri="{BB962C8B-B14F-4D97-AF65-F5344CB8AC3E}">
        <p14:creationId xmlns:p14="http://schemas.microsoft.com/office/powerpoint/2010/main" val="9431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4"/>
            <a:ext cx="8516471" cy="4947557"/>
          </a:xfrm>
        </p:spPr>
        <p:txBody>
          <a:bodyPr anchor="ctr">
            <a:noAutofit/>
          </a:bodyPr>
          <a:lstStyle/>
          <a:p>
            <a:r>
              <a:rPr lang="es-VE" sz="8800" b="1" dirty="0">
                <a:latin typeface="+mn-lt"/>
              </a:rPr>
              <a:t>1. LA EXISTENCIA DE DIOS</a:t>
            </a:r>
          </a:p>
        </p:txBody>
      </p:sp>
    </p:spTree>
    <p:extLst>
      <p:ext uri="{BB962C8B-B14F-4D97-AF65-F5344CB8AC3E}">
        <p14:creationId xmlns:p14="http://schemas.microsoft.com/office/powerpoint/2010/main" val="3365219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100" b="1" dirty="0"/>
              <a:t>Tipos de atributos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62052"/>
            <a:ext cx="8686800" cy="3420772"/>
          </a:xfrm>
        </p:spPr>
        <p:txBody>
          <a:bodyPr anchor="ctr">
            <a:normAutofit/>
          </a:bodyPr>
          <a:lstStyle/>
          <a:p>
            <a:pPr marL="742950" indent="-742950">
              <a:buAutoNum type="arabicPeriod"/>
            </a:pPr>
            <a:r>
              <a:rPr lang="es-VE" sz="2800" b="1" dirty="0">
                <a:solidFill>
                  <a:srgbClr val="FFFF00"/>
                </a:solidFill>
              </a:rPr>
              <a:t>Atributos no relacionados:</a:t>
            </a:r>
            <a:r>
              <a:rPr lang="es-VE" sz="2800" dirty="0"/>
              <a:t> lo que Dios es en sí mismo, aparte de la creación. Responden a la siguiente pregunta: ¿Qué cualidades caracterizaron a Dios antes de existir lo creado?</a:t>
            </a:r>
          </a:p>
          <a:p>
            <a:pPr marL="742950" indent="-742950">
              <a:buAutoNum type="arabicPeriod"/>
            </a:pPr>
            <a:r>
              <a:rPr lang="es-VE" sz="2800" b="1" dirty="0">
                <a:solidFill>
                  <a:srgbClr val="FFFF00"/>
                </a:solidFill>
              </a:rPr>
              <a:t>Atributos activos:</a:t>
            </a:r>
            <a:r>
              <a:rPr lang="es-VE" sz="2800" dirty="0"/>
              <a:t> lo que Dios es con relación al universo.</a:t>
            </a:r>
          </a:p>
          <a:p>
            <a:pPr marL="742950" indent="-742950">
              <a:buAutoNum type="arabicPeriod"/>
            </a:pPr>
            <a:r>
              <a:rPr lang="es-VE" sz="2800" b="1" dirty="0">
                <a:solidFill>
                  <a:srgbClr val="FFFF00"/>
                </a:solidFill>
              </a:rPr>
              <a:t>Los atributos morales:</a:t>
            </a:r>
            <a:r>
              <a:rPr lang="es-VE" sz="2800" dirty="0"/>
              <a:t> lo que Dios es con relación a sus seres morales.</a:t>
            </a:r>
          </a:p>
        </p:txBody>
      </p:sp>
    </p:spTree>
    <p:extLst>
      <p:ext uri="{BB962C8B-B14F-4D97-AF65-F5344CB8AC3E}">
        <p14:creationId xmlns:p14="http://schemas.microsoft.com/office/powerpoint/2010/main" val="759576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51951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3.1 Atributos no relacionados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3.1.1. Espiritualidad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45178"/>
            <a:ext cx="8686800" cy="346054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VE" sz="2800" dirty="0"/>
              <a:t>Dios es Espíritu </a:t>
            </a:r>
            <a:r>
              <a:rPr lang="es-VE" sz="2800" b="1" dirty="0">
                <a:solidFill>
                  <a:srgbClr val="FFFF00"/>
                </a:solidFill>
              </a:rPr>
              <a:t>[</a:t>
            </a:r>
            <a:r>
              <a:rPr lang="es-VE" sz="2800" b="1" dirty="0" err="1">
                <a:solidFill>
                  <a:srgbClr val="FFFF00"/>
                </a:solidFill>
              </a:rPr>
              <a:t>Jn</a:t>
            </a:r>
            <a:r>
              <a:rPr lang="es-VE" sz="2800" b="1" dirty="0">
                <a:solidFill>
                  <a:srgbClr val="FFFF00"/>
                </a:solidFill>
              </a:rPr>
              <a:t> 4:24]</a:t>
            </a:r>
            <a:r>
              <a:rPr lang="es-VE" sz="2800" dirty="0"/>
              <a:t> y como Espíritu, Dios no está sujeto a las </a:t>
            </a:r>
            <a:r>
              <a:rPr lang="es-VE" sz="2800" b="1" dirty="0"/>
              <a:t>limitaciones</a:t>
            </a:r>
            <a:r>
              <a:rPr lang="es-VE" sz="2800" dirty="0"/>
              <a:t> que por tener cuerpo sufren los seres humanos.</a:t>
            </a:r>
          </a:p>
          <a:p>
            <a:pPr marL="0" indent="0">
              <a:buNone/>
            </a:pPr>
            <a:endParaRPr lang="es-VE" sz="2800" dirty="0"/>
          </a:p>
          <a:p>
            <a:pPr marL="0" indent="0">
              <a:buNone/>
            </a:pPr>
            <a:r>
              <a:rPr lang="es-VE" sz="2800" dirty="0"/>
              <a:t>No posee miembros corporales o pasiones, no está compuesto de </a:t>
            </a:r>
            <a:r>
              <a:rPr lang="es-VE" sz="2800" b="1" dirty="0"/>
              <a:t>elementos materiales</a:t>
            </a:r>
            <a:r>
              <a:rPr lang="es-VE" sz="2800" dirty="0"/>
              <a:t>, y no está sujeto a las condiciones de la </a:t>
            </a:r>
            <a:r>
              <a:rPr lang="es-VE" sz="2800" b="1" dirty="0"/>
              <a:t>existencia natural</a:t>
            </a:r>
            <a:r>
              <a:rPr lang="es-VE" sz="2800" dirty="0"/>
              <a:t>. De ahí que no pueda ser visto con ojos naturales o comprendido por los sentidos naturales.</a:t>
            </a:r>
          </a:p>
        </p:txBody>
      </p:sp>
    </p:spTree>
    <p:extLst>
      <p:ext uri="{BB962C8B-B14F-4D97-AF65-F5344CB8AC3E}">
        <p14:creationId xmlns:p14="http://schemas.microsoft.com/office/powerpoint/2010/main" val="229912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51951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3.1 Atributos no relacionados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3.1.2. Infinidad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45178"/>
            <a:ext cx="8686800" cy="34605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800" dirty="0"/>
              <a:t>En la </a:t>
            </a:r>
            <a:r>
              <a:rPr lang="es-VE" sz="2800" b="1" dirty="0"/>
              <a:t>infinidad</a:t>
            </a:r>
            <a:r>
              <a:rPr lang="es-VE" sz="2800" dirty="0"/>
              <a:t> se implica que </a:t>
            </a:r>
            <a:r>
              <a:rPr lang="es-VE" sz="2800" b="1" dirty="0"/>
              <a:t>Dios no puede estar limitado</a:t>
            </a:r>
            <a:r>
              <a:rPr lang="es-VE" sz="2800" dirty="0"/>
              <a:t> por el Universo, por el tiempo, por el espacio ni confinado de ninguna forma a su creación </a:t>
            </a:r>
            <a:r>
              <a:rPr lang="es-VE" sz="2800" b="1" dirty="0">
                <a:solidFill>
                  <a:srgbClr val="FFFF00"/>
                </a:solidFill>
              </a:rPr>
              <a:t>[1Re 8:27]</a:t>
            </a:r>
            <a:r>
              <a:rPr lang="es-VE" sz="2800" dirty="0"/>
              <a:t>.</a:t>
            </a:r>
          </a:p>
          <a:p>
            <a:pPr marL="0" indent="0">
              <a:buNone/>
            </a:pPr>
            <a:endParaRPr lang="es-VE" sz="2800" dirty="0"/>
          </a:p>
          <a:p>
            <a:pPr marL="0" indent="0">
              <a:buNone/>
            </a:pPr>
            <a:r>
              <a:rPr lang="es-VE" sz="2800" dirty="0"/>
              <a:t>Pensemos por contraste en el ser humano, </a:t>
            </a:r>
            <a:r>
              <a:rPr lang="es-VE" sz="2800" b="1" dirty="0"/>
              <a:t>finito</a:t>
            </a:r>
            <a:r>
              <a:rPr lang="es-VE" sz="2800" dirty="0"/>
              <a:t>, con una existencia limitada por el tiempo y el espacio. </a:t>
            </a:r>
            <a:r>
              <a:rPr lang="es-VE" sz="2800" b="1" dirty="0"/>
              <a:t>Para Dios esas limitaciones no aplican</a:t>
            </a:r>
            <a:r>
              <a:rPr lang="es-VE" sz="2800" dirty="0"/>
              <a:t>.</a:t>
            </a:r>
            <a:endParaRPr lang="es-VE" sz="3600" dirty="0"/>
          </a:p>
        </p:txBody>
      </p:sp>
    </p:spTree>
    <p:extLst>
      <p:ext uri="{BB962C8B-B14F-4D97-AF65-F5344CB8AC3E}">
        <p14:creationId xmlns:p14="http://schemas.microsoft.com/office/powerpoint/2010/main" val="3119814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51951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3.1 Atributos no relacionados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3.1.2. Unidad y unicidad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45178"/>
            <a:ext cx="8686800" cy="34605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800" dirty="0"/>
              <a:t>Dios es numéricamente uno </a:t>
            </a:r>
            <a:r>
              <a:rPr lang="es-VE" sz="2800" b="1" dirty="0"/>
              <a:t>(unidad)</a:t>
            </a:r>
            <a:r>
              <a:rPr lang="es-VE" sz="2800" dirty="0"/>
              <a:t> y que en su carácter es único </a:t>
            </a:r>
            <a:r>
              <a:rPr lang="es-VE" sz="2800" b="1" dirty="0"/>
              <a:t>(unicidad)</a:t>
            </a:r>
            <a:r>
              <a:rPr lang="es-VE" sz="2800" dirty="0"/>
              <a:t>. Implica que no hay sino un solo Ser Divino, que la naturaleza del caso exige que haya solamente uno, y que todos los otros seres tiene su existencia </a:t>
            </a:r>
            <a:r>
              <a:rPr lang="es-VE" sz="2800" b="1" dirty="0"/>
              <a:t>de El, por El y par El</a:t>
            </a:r>
            <a:r>
              <a:rPr lang="es-VE" sz="2800" dirty="0"/>
              <a:t>.</a:t>
            </a:r>
          </a:p>
          <a:p>
            <a:pPr marL="0" indent="0">
              <a:buNone/>
            </a:pPr>
            <a:endParaRPr lang="es-VE" sz="2800" dirty="0"/>
          </a:p>
          <a:p>
            <a:pPr marL="0" indent="0">
              <a:buNone/>
            </a:pPr>
            <a:r>
              <a:rPr lang="es-VE" sz="2800" dirty="0"/>
              <a:t>La Biblia nos enseña en varios pasajes que hay solamente </a:t>
            </a:r>
            <a:r>
              <a:rPr lang="es-VE" sz="2800" b="1" dirty="0"/>
              <a:t>un Dios verdadero</a:t>
            </a:r>
            <a:r>
              <a:rPr lang="es-VE" sz="2800" dirty="0"/>
              <a:t>. </a:t>
            </a:r>
            <a:r>
              <a:rPr lang="es-VE" sz="2800" b="1" dirty="0">
                <a:solidFill>
                  <a:srgbClr val="FFFF00"/>
                </a:solidFill>
              </a:rPr>
              <a:t>[</a:t>
            </a:r>
            <a:r>
              <a:rPr lang="es-VE" sz="2800" b="1" dirty="0" err="1">
                <a:solidFill>
                  <a:srgbClr val="FFFF00"/>
                </a:solidFill>
              </a:rPr>
              <a:t>Dt</a:t>
            </a:r>
            <a:r>
              <a:rPr lang="es-VE" sz="2800" b="1" dirty="0">
                <a:solidFill>
                  <a:srgbClr val="FFFF00"/>
                </a:solidFill>
              </a:rPr>
              <a:t> 6:4, 1R 8:60, 1Co 8:6]</a:t>
            </a:r>
            <a:endParaRPr lang="es-VE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22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51951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3.2 Atributos activos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3.2.1. Omnipotencia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45178"/>
            <a:ext cx="8686800" cy="3460540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s-VE" sz="2800" dirty="0"/>
              <a:t>La palabra omnipotente proviene de </a:t>
            </a:r>
            <a:r>
              <a:rPr lang="es-VE" sz="2800" b="1" dirty="0"/>
              <a:t>“</a:t>
            </a:r>
            <a:r>
              <a:rPr lang="es-VE" sz="2800" b="1" dirty="0" err="1"/>
              <a:t>omni</a:t>
            </a:r>
            <a:r>
              <a:rPr lang="es-VE" sz="2800" b="1" dirty="0"/>
              <a:t>”</a:t>
            </a:r>
            <a:r>
              <a:rPr lang="es-VE" sz="2800" dirty="0"/>
              <a:t> que significa </a:t>
            </a:r>
            <a:r>
              <a:rPr lang="es-VE" sz="2800" b="1" dirty="0"/>
              <a:t>“todo”</a:t>
            </a:r>
            <a:r>
              <a:rPr lang="es-VE" sz="2800" dirty="0"/>
              <a:t> y potente que significa </a:t>
            </a:r>
            <a:r>
              <a:rPr lang="es-VE" sz="2800" b="1" dirty="0"/>
              <a:t>“poder”.</a:t>
            </a:r>
            <a:r>
              <a:rPr lang="es-VE" sz="2800" dirty="0"/>
              <a:t> El es libre y tiene el poder para hacer todo lo que es consecuente con su naturaleza. Por ejemplo mentir o robar no son cosas consecuentes con su naturaleza.</a:t>
            </a:r>
          </a:p>
          <a:p>
            <a:pPr marL="0" indent="0">
              <a:buNone/>
            </a:pPr>
            <a:endParaRPr lang="es-VE" sz="2800" dirty="0"/>
          </a:p>
          <a:p>
            <a:pPr marL="0" indent="0">
              <a:buNone/>
            </a:pPr>
            <a:r>
              <a:rPr lang="es-VE" sz="2800" dirty="0"/>
              <a:t>También tiene el control y soberanía </a:t>
            </a:r>
            <a:r>
              <a:rPr lang="es-VE" sz="2800" b="1" dirty="0"/>
              <a:t>sobre todo</a:t>
            </a:r>
            <a:r>
              <a:rPr lang="es-VE" sz="2800" dirty="0"/>
              <a:t> lo hecho o que puede ser hecho. Ni aun Satanás puede hacer nada sin su consentimiento.</a:t>
            </a:r>
          </a:p>
          <a:p>
            <a:pPr marL="0" indent="0">
              <a:buNone/>
            </a:pPr>
            <a:endParaRPr lang="es-VE" sz="28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s-VE" sz="2400" b="1" dirty="0">
                <a:solidFill>
                  <a:srgbClr val="FFFF00"/>
                </a:solidFill>
              </a:rPr>
              <a:t>[Mt 19: 26]</a:t>
            </a:r>
          </a:p>
        </p:txBody>
      </p:sp>
    </p:spTree>
    <p:extLst>
      <p:ext uri="{BB962C8B-B14F-4D97-AF65-F5344CB8AC3E}">
        <p14:creationId xmlns:p14="http://schemas.microsoft.com/office/powerpoint/2010/main" val="2779956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51951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3.2 Atributos activos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3.2.2. Omnipresencia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45178"/>
            <a:ext cx="8686800" cy="34605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400" b="1" dirty="0"/>
              <a:t>“</a:t>
            </a:r>
            <a:r>
              <a:rPr lang="es-VE" sz="2400" b="1" dirty="0" err="1"/>
              <a:t>Omni</a:t>
            </a:r>
            <a:r>
              <a:rPr lang="es-VE" sz="2400" b="1" dirty="0"/>
              <a:t>”</a:t>
            </a:r>
            <a:r>
              <a:rPr lang="es-VE" sz="2400" dirty="0"/>
              <a:t> viene del latín </a:t>
            </a:r>
            <a:r>
              <a:rPr lang="es-VE" sz="2400" b="1" dirty="0"/>
              <a:t>“todo”</a:t>
            </a:r>
            <a:r>
              <a:rPr lang="es-VE" sz="2400" dirty="0"/>
              <a:t>. Es así como </a:t>
            </a:r>
            <a:r>
              <a:rPr lang="es-VE" sz="2400" b="1" dirty="0"/>
              <a:t>Omnipresencia</a:t>
            </a:r>
            <a:r>
              <a:rPr lang="es-VE" sz="2400" dirty="0"/>
              <a:t> significa que </a:t>
            </a:r>
            <a:r>
              <a:rPr lang="es-VE" sz="2400" b="1" dirty="0"/>
              <a:t>Dios está siempre presente en todas partes</a:t>
            </a:r>
            <a:r>
              <a:rPr lang="es-VE" sz="2400" dirty="0"/>
              <a:t>. Y cuando decimos que está en todas partes, no es que una parte de Dios esté en un sitio y otra en otro: Dios está </a:t>
            </a:r>
            <a:r>
              <a:rPr lang="es-VE" sz="2400" b="1" dirty="0"/>
              <a:t>Todo El </a:t>
            </a:r>
            <a:r>
              <a:rPr lang="es-VE" sz="2400" dirty="0"/>
              <a:t>en todas partes. </a:t>
            </a:r>
            <a:r>
              <a:rPr lang="es-VE" sz="2400" b="1" dirty="0">
                <a:solidFill>
                  <a:srgbClr val="FFFF00"/>
                </a:solidFill>
              </a:rPr>
              <a:t>[Sal 139:7-10]</a:t>
            </a:r>
            <a:endParaRPr lang="es-VE" sz="2400" dirty="0"/>
          </a:p>
          <a:p>
            <a:pPr marL="0" indent="0">
              <a:buNone/>
            </a:pPr>
            <a:endParaRPr lang="es-VE" sz="2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s-VE" sz="2400" dirty="0"/>
              <a:t>Aunque Dios está en todas partes, no significa que habite en todas partes. Sólo cuando entra en relación directa con un grupo o con una persona, se dice que habita o vive en ellos. </a:t>
            </a:r>
            <a:r>
              <a:rPr lang="es-VE" sz="2400" b="1" dirty="0">
                <a:solidFill>
                  <a:srgbClr val="FFFF00"/>
                </a:solidFill>
              </a:rPr>
              <a:t>[</a:t>
            </a:r>
            <a:r>
              <a:rPr lang="es-VE" sz="2400" b="1" dirty="0" err="1">
                <a:solidFill>
                  <a:srgbClr val="FFFF00"/>
                </a:solidFill>
              </a:rPr>
              <a:t>Gn</a:t>
            </a:r>
            <a:r>
              <a:rPr lang="es-VE" sz="2400" b="1" dirty="0">
                <a:solidFill>
                  <a:srgbClr val="FFFF00"/>
                </a:solidFill>
              </a:rPr>
              <a:t> 28:15]</a:t>
            </a:r>
          </a:p>
        </p:txBody>
      </p:sp>
    </p:spTree>
    <p:extLst>
      <p:ext uri="{BB962C8B-B14F-4D97-AF65-F5344CB8AC3E}">
        <p14:creationId xmlns:p14="http://schemas.microsoft.com/office/powerpoint/2010/main" val="2846368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51951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3.2 Atributos activos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3.2.3. Omnisciencia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45178"/>
            <a:ext cx="8686800" cy="34605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400" dirty="0"/>
              <a:t>Del latín </a:t>
            </a:r>
            <a:r>
              <a:rPr lang="es-VE" sz="2400" b="1" dirty="0"/>
              <a:t>“</a:t>
            </a:r>
            <a:r>
              <a:rPr lang="es-VE" sz="2400" b="1" dirty="0" err="1"/>
              <a:t>omnis</a:t>
            </a:r>
            <a:r>
              <a:rPr lang="es-VE" sz="2400" b="1" dirty="0"/>
              <a:t>” </a:t>
            </a:r>
            <a:r>
              <a:rPr lang="es-VE" sz="2400" dirty="0"/>
              <a:t>que es </a:t>
            </a:r>
            <a:r>
              <a:rPr lang="es-VE" sz="2400" b="1" dirty="0"/>
              <a:t>"todo"</a:t>
            </a:r>
            <a:r>
              <a:rPr lang="es-VE" sz="2400" dirty="0"/>
              <a:t>, y </a:t>
            </a:r>
            <a:r>
              <a:rPr lang="es-VE" sz="2400" b="1" dirty="0"/>
              <a:t>“</a:t>
            </a:r>
            <a:r>
              <a:rPr lang="es-VE" sz="2400" b="1" dirty="0" err="1"/>
              <a:t>scientia</a:t>
            </a:r>
            <a:r>
              <a:rPr lang="es-VE" sz="2400" b="1" dirty="0"/>
              <a:t>”</a:t>
            </a:r>
            <a:r>
              <a:rPr lang="es-VE" sz="2400" dirty="0"/>
              <a:t> que es </a:t>
            </a:r>
            <a:r>
              <a:rPr lang="es-VE" sz="2400" b="1" dirty="0"/>
              <a:t>"ciencia"</a:t>
            </a:r>
            <a:r>
              <a:rPr lang="es-VE" sz="2400" dirty="0"/>
              <a:t> es saber o conocer todo, es decir, el conocimiento absoluto.</a:t>
            </a:r>
          </a:p>
          <a:p>
            <a:pPr marL="0" indent="0">
              <a:buNone/>
            </a:pPr>
            <a:endParaRPr lang="es-VE" sz="2400" dirty="0"/>
          </a:p>
          <a:p>
            <a:pPr marL="0" indent="0">
              <a:buNone/>
            </a:pPr>
            <a:r>
              <a:rPr lang="es-VE" sz="2400" dirty="0"/>
              <a:t>El conocimiento de Dios </a:t>
            </a:r>
            <a:r>
              <a:rPr lang="es-VE" sz="2400" b="1" dirty="0"/>
              <a:t>es perfecto</a:t>
            </a:r>
            <a:r>
              <a:rPr lang="es-VE" sz="2400" dirty="0"/>
              <a:t>, no tiene que razonar o reflexionar, o descubrir cosas, o aprender gradualmente, puesto que sus conocimientos con respecto al pasado, presenté y futuro son completos. </a:t>
            </a:r>
            <a:r>
              <a:rPr lang="es-VE" sz="2400" dirty="0">
                <a:solidFill>
                  <a:srgbClr val="FFFF00"/>
                </a:solidFill>
              </a:rPr>
              <a:t>[Mt 6:8]</a:t>
            </a:r>
          </a:p>
        </p:txBody>
      </p:sp>
    </p:spTree>
    <p:extLst>
      <p:ext uri="{BB962C8B-B14F-4D97-AF65-F5344CB8AC3E}">
        <p14:creationId xmlns:p14="http://schemas.microsoft.com/office/powerpoint/2010/main" val="1579184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51951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3.2 Atributos activos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3.2.4. Sabiduría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45178"/>
            <a:ext cx="8686800" cy="34605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400" dirty="0"/>
              <a:t>La </a:t>
            </a:r>
            <a:r>
              <a:rPr lang="es-VE" sz="2400" b="1" dirty="0"/>
              <a:t>sabiduría</a:t>
            </a:r>
            <a:r>
              <a:rPr lang="es-VE" sz="2400" dirty="0"/>
              <a:t> de Dios es una combinación de su </a:t>
            </a:r>
            <a:r>
              <a:rPr lang="es-VE" sz="2400" b="1" dirty="0"/>
              <a:t>omnisciencia</a:t>
            </a:r>
            <a:r>
              <a:rPr lang="es-VE" sz="2400" dirty="0"/>
              <a:t> y </a:t>
            </a:r>
            <a:r>
              <a:rPr lang="es-VE" sz="2400" b="1" dirty="0"/>
              <a:t>omnipotencia</a:t>
            </a:r>
            <a:r>
              <a:rPr lang="es-VE" sz="2400" dirty="0"/>
              <a:t>. Dios tiene poder para aplicar sus conocimientos de manera que los mejores propósitos sean realizados o cumplidos por los mejores medios posibles. </a:t>
            </a:r>
            <a:r>
              <a:rPr lang="es-VE" sz="2800" b="1" dirty="0">
                <a:solidFill>
                  <a:srgbClr val="FFFF00"/>
                </a:solidFill>
              </a:rPr>
              <a:t>[</a:t>
            </a:r>
            <a:r>
              <a:rPr lang="en-US" sz="2400" b="1" dirty="0">
                <a:solidFill>
                  <a:srgbClr val="FFFF00"/>
                </a:solidFill>
              </a:rPr>
              <a:t>Rm 16:27</a:t>
            </a:r>
            <a:r>
              <a:rPr lang="es-VE" sz="2800" b="1" dirty="0">
                <a:solidFill>
                  <a:srgbClr val="FFFF00"/>
                </a:solidFill>
              </a:rPr>
              <a:t>]</a:t>
            </a:r>
            <a:endParaRPr lang="es-VE" sz="2400" dirty="0"/>
          </a:p>
          <a:p>
            <a:pPr marL="0" indent="0">
              <a:buNone/>
            </a:pPr>
            <a:endParaRPr lang="es-VE" sz="2400" dirty="0"/>
          </a:p>
          <a:p>
            <a:pPr marL="0" indent="0">
              <a:buNone/>
            </a:pPr>
            <a:r>
              <a:rPr lang="es-VE" sz="2400" dirty="0"/>
              <a:t>Dios hace siempre lo que corresponde, de la manera correcta, en el momento oportuno. </a:t>
            </a:r>
            <a:r>
              <a:rPr lang="es-VE" sz="2400" b="1" dirty="0">
                <a:solidFill>
                  <a:srgbClr val="FFFF00"/>
                </a:solidFill>
              </a:rPr>
              <a:t>[</a:t>
            </a:r>
            <a:r>
              <a:rPr lang="es-VE" sz="2400" b="1" dirty="0" err="1">
                <a:solidFill>
                  <a:srgbClr val="FFFF00"/>
                </a:solidFill>
              </a:rPr>
              <a:t>Jr</a:t>
            </a:r>
            <a:r>
              <a:rPr lang="es-VE" sz="2400" b="1" dirty="0">
                <a:solidFill>
                  <a:srgbClr val="FFFF00"/>
                </a:solidFill>
              </a:rPr>
              <a:t> 29:11]</a:t>
            </a:r>
          </a:p>
        </p:txBody>
      </p:sp>
    </p:spTree>
    <p:extLst>
      <p:ext uri="{BB962C8B-B14F-4D97-AF65-F5344CB8AC3E}">
        <p14:creationId xmlns:p14="http://schemas.microsoft.com/office/powerpoint/2010/main" val="1300055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51951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3.2 Atributos activos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3.2.5. Soberanía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45178"/>
            <a:ext cx="8686800" cy="346054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VE" sz="2400" dirty="0"/>
              <a:t>La </a:t>
            </a:r>
            <a:r>
              <a:rPr lang="es-VE" sz="2400" b="1" dirty="0"/>
              <a:t>soberanía</a:t>
            </a:r>
            <a:r>
              <a:rPr lang="es-VE" sz="2400" dirty="0"/>
              <a:t> representa una facultad de mando, poder y control que posee una persona o entidad sobre un sistema de gobierno, territorio o una población.</a:t>
            </a:r>
          </a:p>
          <a:p>
            <a:pPr marL="0" indent="0">
              <a:buNone/>
            </a:pPr>
            <a:endParaRPr lang="es-VE" sz="2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s-VE" sz="2400" dirty="0"/>
              <a:t>Dios tiene absoluto derecho de </a:t>
            </a:r>
            <a:r>
              <a:rPr lang="es-VE" sz="2400" b="1" dirty="0"/>
              <a:t>gobernar</a:t>
            </a:r>
            <a:r>
              <a:rPr lang="es-VE" sz="2400" dirty="0"/>
              <a:t>, y </a:t>
            </a:r>
            <a:r>
              <a:rPr lang="es-VE" sz="2400" b="1" dirty="0"/>
              <a:t>disponer</a:t>
            </a:r>
            <a:r>
              <a:rPr lang="es-VE" sz="2400" dirty="0"/>
              <a:t> de todo según su voluntad </a:t>
            </a:r>
            <a:r>
              <a:rPr lang="es-VE" sz="2400" b="1" dirty="0">
                <a:solidFill>
                  <a:srgbClr val="FFFF00"/>
                </a:solidFill>
              </a:rPr>
              <a:t>[</a:t>
            </a:r>
            <a:r>
              <a:rPr lang="es-VE" sz="2400" b="1" dirty="0" err="1">
                <a:solidFill>
                  <a:srgbClr val="FFFF00"/>
                </a:solidFill>
              </a:rPr>
              <a:t>Dn</a:t>
            </a:r>
            <a:r>
              <a:rPr lang="es-VE" sz="2400" b="1" dirty="0">
                <a:solidFill>
                  <a:srgbClr val="FFFF00"/>
                </a:solidFill>
              </a:rPr>
              <a:t> 4:35; Mt 20:15; </a:t>
            </a:r>
            <a:r>
              <a:rPr lang="es-VE" sz="2400" b="1" dirty="0" err="1">
                <a:solidFill>
                  <a:srgbClr val="FFFF00"/>
                </a:solidFill>
              </a:rPr>
              <a:t>Rm</a:t>
            </a:r>
            <a:r>
              <a:rPr lang="es-VE" sz="2400" b="1" dirty="0">
                <a:solidFill>
                  <a:srgbClr val="FFFF00"/>
                </a:solidFill>
              </a:rPr>
              <a:t> 9:21]</a:t>
            </a:r>
            <a:r>
              <a:rPr lang="es-VE" sz="2400" dirty="0"/>
              <a:t>. Posee este derecho en virtud de su infinita superioridad, de su propiedad absoluta de todo, y de la absoluta dependencia que todas las cosas tienen de él para su continuación. Por lo tanto, no es sólo necio sino también malvado criticar la conducta de Dios.</a:t>
            </a:r>
          </a:p>
        </p:txBody>
      </p:sp>
    </p:spTree>
    <p:extLst>
      <p:ext uri="{BB962C8B-B14F-4D97-AF65-F5344CB8AC3E}">
        <p14:creationId xmlns:p14="http://schemas.microsoft.com/office/powerpoint/2010/main" val="3121920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8612"/>
            <a:ext cx="8686800" cy="1425388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3.3 Atributos morales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3.3.1. Santidad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1"/>
            <a:ext cx="8686800" cy="3769222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VE" sz="2000" dirty="0"/>
              <a:t>Santo es</a:t>
            </a:r>
            <a:r>
              <a:rPr lang="es-VE" sz="2000" b="1" dirty="0"/>
              <a:t> </a:t>
            </a:r>
            <a:r>
              <a:rPr lang="es-VE" sz="2000" b="1" dirty="0">
                <a:highlight>
                  <a:srgbClr val="800080"/>
                </a:highlight>
              </a:rPr>
              <a:t>separado o apartado</a:t>
            </a:r>
            <a:r>
              <a:rPr lang="es-VE" sz="2000" b="1" dirty="0"/>
              <a:t>,</a:t>
            </a:r>
            <a:r>
              <a:rPr lang="es-VE" sz="2000" dirty="0"/>
              <a:t> La santidad de Dios</a:t>
            </a:r>
            <a:r>
              <a:rPr lang="es-VE" sz="2000" b="1" dirty="0"/>
              <a:t> </a:t>
            </a:r>
            <a:r>
              <a:rPr lang="es-VE" sz="2000" dirty="0"/>
              <a:t>significa</a:t>
            </a:r>
            <a:r>
              <a:rPr lang="es-VE" sz="2000" b="1" dirty="0"/>
              <a:t> </a:t>
            </a:r>
            <a:r>
              <a:rPr lang="es-VE" sz="2000" b="1" dirty="0">
                <a:highlight>
                  <a:srgbClr val="008000"/>
                </a:highlight>
              </a:rPr>
              <a:t>absoluta pureza moral</a:t>
            </a:r>
            <a:r>
              <a:rPr lang="es-VE" sz="2000" dirty="0"/>
              <a:t> </a:t>
            </a:r>
            <a:r>
              <a:rPr lang="es-VE" sz="2000" b="1" dirty="0">
                <a:solidFill>
                  <a:srgbClr val="FFFF00"/>
                </a:solidFill>
              </a:rPr>
              <a:t>[1]</a:t>
            </a:r>
            <a:r>
              <a:rPr lang="es-VE" sz="2000" dirty="0"/>
              <a:t>; no puede pecar ni tolerar el pecado.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000" b="1" dirty="0"/>
              <a:t>¿En qué sentido está </a:t>
            </a:r>
            <a:r>
              <a:rPr lang="es-VE" sz="2000" dirty="0"/>
              <a:t>separado</a:t>
            </a:r>
            <a:r>
              <a:rPr lang="es-VE" sz="2000" b="1" dirty="0"/>
              <a:t> Dios?</a:t>
            </a:r>
            <a:r>
              <a:rPr lang="es-VE" sz="2000" dirty="0"/>
              <a:t> El está en el cielo, el hombre en la tierra, Dios es perfecto, el hombre imperfecto; Dios es divino, el hombre humano; Dios es moralmente perfecto, el hombre es pecaminoso, etc.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000" b="1" dirty="0"/>
              <a:t>El hombre santifica a Dios</a:t>
            </a:r>
            <a:r>
              <a:rPr lang="es-VE" sz="2000" dirty="0"/>
              <a:t> cuando lo honra y reverencia como ser divino </a:t>
            </a:r>
            <a:r>
              <a:rPr lang="es-VE" sz="2000" b="1" dirty="0">
                <a:solidFill>
                  <a:srgbClr val="FFFF00"/>
                </a:solidFill>
              </a:rPr>
              <a:t>[2]</a:t>
            </a:r>
            <a:r>
              <a:rPr lang="es-VE" sz="2000" dirty="0"/>
              <a:t>. Cuando le afrentan al violar sus mandamientos, se dice que </a:t>
            </a:r>
            <a:r>
              <a:rPr lang="es-VE" sz="2000" dirty="0">
                <a:highlight>
                  <a:srgbClr val="800000"/>
                </a:highlight>
              </a:rPr>
              <a:t>“profanan”</a:t>
            </a:r>
            <a:r>
              <a:rPr lang="es-VE" sz="2000" dirty="0"/>
              <a:t> su nombre, lo cual es lo opuesto de santificarlo.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000" b="1" dirty="0"/>
              <a:t>Sólo Dios es santo en sí mismo</a:t>
            </a:r>
            <a:r>
              <a:rPr lang="es-VE" sz="2000" dirty="0"/>
              <a:t>. Toda gente, edificios u objetos son santos porque </a:t>
            </a:r>
            <a:r>
              <a:rPr lang="es-VE" sz="2000" dirty="0">
                <a:highlight>
                  <a:srgbClr val="800080"/>
                </a:highlight>
              </a:rPr>
              <a:t>Dios los ha hecho santos o los ha santificado</a:t>
            </a:r>
            <a:r>
              <a:rPr lang="es-VE" sz="2000" dirty="0"/>
              <a:t>, o sea, que ha sido separado o apartado para servir a Dios.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DF95A3-7A05-44B3-B094-A2BB7095F5B5}"/>
              </a:ext>
            </a:extLst>
          </p:cNvPr>
          <p:cNvSpPr txBox="1"/>
          <p:nvPr/>
        </p:nvSpPr>
        <p:spPr>
          <a:xfrm>
            <a:off x="2519082" y="5293222"/>
            <a:ext cx="6396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sz="1600" b="1" dirty="0">
                <a:solidFill>
                  <a:srgbClr val="FFFF00"/>
                </a:solidFill>
              </a:rPr>
              <a:t>[1]</a:t>
            </a:r>
            <a:r>
              <a:rPr lang="es-VE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s-VE" sz="1600" dirty="0"/>
              <a:t>Ex 15:11; </a:t>
            </a:r>
            <a:r>
              <a:rPr lang="es-VE" sz="1600" dirty="0" err="1"/>
              <a:t>Lv</a:t>
            </a:r>
            <a:r>
              <a:rPr lang="es-VE" sz="1600" dirty="0"/>
              <a:t> 11:44-45; </a:t>
            </a:r>
            <a:r>
              <a:rPr lang="es-VE" sz="1600" dirty="0" err="1"/>
              <a:t>Lv</a:t>
            </a:r>
            <a:r>
              <a:rPr lang="es-VE" sz="1600" dirty="0"/>
              <a:t> 20:26; </a:t>
            </a:r>
            <a:r>
              <a:rPr lang="es-VE" sz="1600" dirty="0" err="1"/>
              <a:t>Js</a:t>
            </a:r>
            <a:r>
              <a:rPr lang="es-VE" sz="1600" dirty="0"/>
              <a:t> 24:19; </a:t>
            </a:r>
            <a:r>
              <a:rPr lang="es-VE" sz="1600" b="1" dirty="0">
                <a:solidFill>
                  <a:srgbClr val="FFFF00"/>
                </a:solidFill>
              </a:rPr>
              <a:t>[2]</a:t>
            </a:r>
            <a:r>
              <a:rPr lang="es-VE" sz="16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s-VE" sz="1600" dirty="0"/>
              <a:t>Nm 20:12; </a:t>
            </a:r>
            <a:r>
              <a:rPr lang="es-VE" sz="1600" dirty="0" err="1"/>
              <a:t>Lv</a:t>
            </a:r>
            <a:r>
              <a:rPr lang="es-VE" sz="1600" dirty="0"/>
              <a:t> 10:3; </a:t>
            </a:r>
            <a:r>
              <a:rPr lang="es-VE" sz="1600" dirty="0" err="1"/>
              <a:t>Is</a:t>
            </a:r>
            <a:r>
              <a:rPr lang="es-VE" sz="1600" dirty="0"/>
              <a:t> 8:13.</a:t>
            </a:r>
          </a:p>
        </p:txBody>
      </p:sp>
    </p:spTree>
    <p:extLst>
      <p:ext uri="{BB962C8B-B14F-4D97-AF65-F5344CB8AC3E}">
        <p14:creationId xmlns:p14="http://schemas.microsoft.com/office/powerpoint/2010/main" val="71807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4"/>
            <a:ext cx="8360228" cy="1405217"/>
          </a:xfrm>
        </p:spPr>
        <p:txBody>
          <a:bodyPr anchor="ctr">
            <a:normAutofit fontScale="90000"/>
          </a:bodyPr>
          <a:lstStyle/>
          <a:p>
            <a:r>
              <a:rPr lang="es-VE" sz="6600" b="1" dirty="0"/>
              <a:t>1. LA EXISTENCIA DE DIOS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714502"/>
            <a:ext cx="8360228" cy="36912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800" dirty="0"/>
              <a:t>En ninguna parte tratan </a:t>
            </a:r>
            <a:r>
              <a:rPr lang="es-VE" sz="2800" b="1" dirty="0"/>
              <a:t>las Escrituras</a:t>
            </a:r>
            <a:r>
              <a:rPr lang="es-VE" sz="2800" dirty="0"/>
              <a:t> de demostrar la existencia de Dios mediante pruebas metódicas o convencionales. Se la asume como </a:t>
            </a:r>
            <a:r>
              <a:rPr lang="es-VE" sz="2800" b="1" dirty="0"/>
              <a:t>prueba evidente</a:t>
            </a:r>
            <a:r>
              <a:rPr lang="es-VE" sz="2800" dirty="0"/>
              <a:t>, como </a:t>
            </a:r>
            <a:r>
              <a:rPr lang="es-VE" sz="2800" b="1" dirty="0"/>
              <a:t>creencia natural para el hombre</a:t>
            </a:r>
            <a:r>
              <a:rPr lang="es-VE" sz="2800" dirty="0"/>
              <a:t>.</a:t>
            </a:r>
          </a:p>
          <a:p>
            <a:pPr marL="0" indent="0">
              <a:buNone/>
            </a:pPr>
            <a:endParaRPr lang="es-VE" sz="2800" dirty="0"/>
          </a:p>
          <a:p>
            <a:pPr marL="0" indent="0">
              <a:buNone/>
            </a:pPr>
            <a:r>
              <a:rPr lang="es-VE" sz="2800" dirty="0"/>
              <a:t>Tener fe constituye el </a:t>
            </a:r>
            <a:r>
              <a:rPr lang="es-VE" sz="2800" b="1" dirty="0"/>
              <a:t>punto inicial</a:t>
            </a:r>
            <a:r>
              <a:rPr lang="es-VE" sz="2800" dirty="0"/>
              <a:t> de la Biblia en lo que respecta a los tratos del hombre con Dios. </a:t>
            </a:r>
            <a:r>
              <a:rPr lang="es-VE" sz="2800" b="1" dirty="0">
                <a:solidFill>
                  <a:srgbClr val="FFC000"/>
                </a:solidFill>
              </a:rPr>
              <a:t>[</a:t>
            </a:r>
            <a:r>
              <a:rPr lang="es-VE" sz="2800" b="1" dirty="0" err="1">
                <a:solidFill>
                  <a:srgbClr val="FFC000"/>
                </a:solidFill>
              </a:rPr>
              <a:t>Heb</a:t>
            </a:r>
            <a:r>
              <a:rPr lang="es-VE" sz="2800" b="1" dirty="0">
                <a:solidFill>
                  <a:srgbClr val="FFC000"/>
                </a:solidFill>
              </a:rPr>
              <a:t> 11:6</a:t>
            </a:r>
            <a:r>
              <a:rPr lang="en-US" sz="2800" b="1" dirty="0">
                <a:solidFill>
                  <a:srgbClr val="FFC000"/>
                </a:solidFill>
              </a:rPr>
              <a:t>]</a:t>
            </a:r>
            <a:endParaRPr lang="es-VE" sz="4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01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6188"/>
            <a:ext cx="8686800" cy="1541930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3.3 Atributos morales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3.3.2. Justicia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48118"/>
            <a:ext cx="8686800" cy="332098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2400" dirty="0"/>
              <a:t>La justicia </a:t>
            </a:r>
            <a:r>
              <a:rPr lang="es-VE" sz="2400" b="1" dirty="0"/>
              <a:t>es la santidad de Dios manifestada</a:t>
            </a:r>
            <a:r>
              <a:rPr lang="es-VE" sz="2400" dirty="0"/>
              <a:t> en el </a:t>
            </a:r>
            <a:r>
              <a:rPr lang="es-VE" sz="2400" dirty="0">
                <a:highlight>
                  <a:srgbClr val="800080"/>
                </a:highlight>
              </a:rPr>
              <a:t>trato justo con sus criaturas</a:t>
            </a:r>
            <a:r>
              <a:rPr lang="es-VE" sz="2400" dirty="0"/>
              <a:t> </a:t>
            </a:r>
            <a:r>
              <a:rPr lang="es-VE" sz="2400" b="1" dirty="0">
                <a:solidFill>
                  <a:srgbClr val="FFFF00"/>
                </a:solidFill>
              </a:rPr>
              <a:t>[1]. </a:t>
            </a:r>
            <a:r>
              <a:rPr lang="es-VE" sz="2400" dirty="0"/>
              <a:t>Justicia es ajustarse a un nivel justo de conducta; es la conducta que corresponde con relación a los demás</a:t>
            </a:r>
            <a:r>
              <a:rPr lang="es-VE" sz="2400" b="1" dirty="0"/>
              <a:t>.</a:t>
            </a:r>
          </a:p>
          <a:p>
            <a:pPr marL="0" indent="0">
              <a:buNone/>
            </a:pPr>
            <a:endParaRPr lang="es-VE" sz="2400" b="1" dirty="0"/>
          </a:p>
          <a:p>
            <a:pPr marL="0" indent="0">
              <a:buNone/>
            </a:pPr>
            <a:r>
              <a:rPr lang="es-VE" sz="2400" b="1" dirty="0"/>
              <a:t>¿Cuándo manifiesta Dios este atributo? </a:t>
            </a:r>
            <a:r>
              <a:rPr lang="es-VE" sz="2400" dirty="0"/>
              <a:t>Cuando declara inocente al que lo es; y condena al malvado y vela porque se haga justicia </a:t>
            </a:r>
            <a:r>
              <a:rPr lang="es-VE" sz="2400" b="1" dirty="0">
                <a:solidFill>
                  <a:srgbClr val="FFFF00"/>
                </a:solidFill>
              </a:rPr>
              <a:t>[2]</a:t>
            </a:r>
            <a:r>
              <a:rPr lang="es-VE" sz="2400" dirty="0"/>
              <a:t>, Cuando perdona al penitente </a:t>
            </a:r>
            <a:r>
              <a:rPr lang="es-VE" sz="2400" b="1" dirty="0">
                <a:solidFill>
                  <a:srgbClr val="FFFF00"/>
                </a:solidFill>
              </a:rPr>
              <a:t>[3]</a:t>
            </a:r>
            <a:r>
              <a:rPr lang="es-VE" sz="2400" dirty="0"/>
              <a:t>, cuando castiga y juzga a su pueblo</a:t>
            </a:r>
            <a:r>
              <a:rPr lang="es-VE" sz="2400" b="1" dirty="0">
                <a:solidFill>
                  <a:srgbClr val="FFFF00"/>
                </a:solidFill>
              </a:rPr>
              <a:t> [4]</a:t>
            </a:r>
            <a:r>
              <a:rPr lang="es-VE" sz="2400" dirty="0"/>
              <a:t>, etc.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DF95A3-7A05-44B3-B094-A2BB7095F5B5}"/>
              </a:ext>
            </a:extLst>
          </p:cNvPr>
          <p:cNvSpPr txBox="1"/>
          <p:nvPr/>
        </p:nvSpPr>
        <p:spPr>
          <a:xfrm>
            <a:off x="2133602" y="5108702"/>
            <a:ext cx="678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b="1" dirty="0">
                <a:solidFill>
                  <a:srgbClr val="FFFF00"/>
                </a:solidFill>
              </a:rPr>
              <a:t>[1] </a:t>
            </a:r>
            <a:r>
              <a:rPr lang="es-VE" dirty="0" err="1"/>
              <a:t>Gn</a:t>
            </a:r>
            <a:r>
              <a:rPr lang="es-VE" dirty="0"/>
              <a:t> 18:25 </a:t>
            </a:r>
            <a:r>
              <a:rPr lang="es-VE" b="1" dirty="0">
                <a:solidFill>
                  <a:srgbClr val="FFFF00"/>
                </a:solidFill>
              </a:rPr>
              <a:t>[2]</a:t>
            </a:r>
            <a:r>
              <a:rPr lang="es-VE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s-VE" dirty="0" err="1"/>
              <a:t>Is</a:t>
            </a:r>
            <a:r>
              <a:rPr lang="es-VE" dirty="0"/>
              <a:t> 11:3 </a:t>
            </a:r>
            <a:r>
              <a:rPr lang="es-VE" b="1" dirty="0">
                <a:solidFill>
                  <a:srgbClr val="FFFF00"/>
                </a:solidFill>
              </a:rPr>
              <a:t>[3] </a:t>
            </a:r>
            <a:r>
              <a:rPr lang="es-VE" dirty="0"/>
              <a:t>1Jn 1:9; </a:t>
            </a:r>
            <a:r>
              <a:rPr lang="es-VE" dirty="0" err="1"/>
              <a:t>Heb</a:t>
            </a:r>
            <a:r>
              <a:rPr lang="es-VE" dirty="0"/>
              <a:t> 6:10 </a:t>
            </a:r>
            <a:r>
              <a:rPr lang="es-VE" b="1" dirty="0">
                <a:solidFill>
                  <a:srgbClr val="FFFF00"/>
                </a:solidFill>
              </a:rPr>
              <a:t>[4] </a:t>
            </a:r>
            <a:r>
              <a:rPr lang="es-VE" dirty="0" err="1"/>
              <a:t>Is</a:t>
            </a:r>
            <a:r>
              <a:rPr lang="es-VE" dirty="0"/>
              <a:t> 8:17; Am 3:2</a:t>
            </a:r>
          </a:p>
        </p:txBody>
      </p:sp>
    </p:spTree>
    <p:extLst>
      <p:ext uri="{BB962C8B-B14F-4D97-AF65-F5344CB8AC3E}">
        <p14:creationId xmlns:p14="http://schemas.microsoft.com/office/powerpoint/2010/main" val="2499795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6188"/>
            <a:ext cx="8686800" cy="1541930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3.3 Atributos morales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3.3.3. Fidelidad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48118"/>
            <a:ext cx="8686800" cy="256036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3600" dirty="0"/>
              <a:t>El es digno de confianza total, sus palabras </a:t>
            </a:r>
            <a:r>
              <a:rPr lang="es-VE" sz="3600" dirty="0">
                <a:highlight>
                  <a:srgbClr val="800080"/>
                </a:highlight>
              </a:rPr>
              <a:t>siempre se cumplirán</a:t>
            </a:r>
            <a:r>
              <a:rPr lang="es-VE" sz="3600" dirty="0"/>
              <a:t>. Por lo tanto, su pueblo debe </a:t>
            </a:r>
            <a:r>
              <a:rPr lang="es-VE" sz="3600" b="1" dirty="0">
                <a:highlight>
                  <a:srgbClr val="008000"/>
                </a:highlight>
              </a:rPr>
              <a:t>reposar en sus promesas</a:t>
            </a:r>
            <a:r>
              <a:rPr lang="es-VE" sz="3600" dirty="0"/>
              <a:t>. </a:t>
            </a:r>
            <a:r>
              <a:rPr lang="es-VE" sz="3600" b="1" dirty="0">
                <a:solidFill>
                  <a:srgbClr val="FFFF00"/>
                </a:solidFill>
              </a:rPr>
              <a:t>[1]</a:t>
            </a:r>
            <a:endParaRPr lang="es-VE" sz="3600" dirty="0">
              <a:solidFill>
                <a:srgbClr val="FFFF0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DF95A3-7A05-44B3-B094-A2BB7095F5B5}"/>
              </a:ext>
            </a:extLst>
          </p:cNvPr>
          <p:cNvSpPr txBox="1"/>
          <p:nvPr/>
        </p:nvSpPr>
        <p:spPr>
          <a:xfrm>
            <a:off x="3630706" y="4308483"/>
            <a:ext cx="5284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b="1" dirty="0">
                <a:solidFill>
                  <a:srgbClr val="FFFF00"/>
                </a:solidFill>
              </a:rPr>
              <a:t>[1]</a:t>
            </a:r>
            <a:r>
              <a:rPr lang="es-VE" dirty="0"/>
              <a:t> Ex 34:6; Nm 23:19; </a:t>
            </a:r>
            <a:r>
              <a:rPr lang="es-VE" dirty="0" err="1"/>
              <a:t>Dt</a:t>
            </a:r>
            <a:r>
              <a:rPr lang="es-VE" dirty="0"/>
              <a:t> 4:31; Jos 21:43-45; </a:t>
            </a:r>
            <a:r>
              <a:rPr lang="es-VE" dirty="0" err="1"/>
              <a:t>Lc</a:t>
            </a:r>
            <a:r>
              <a:rPr lang="es-VE" dirty="0"/>
              <a:t> 18:7, </a:t>
            </a:r>
            <a:r>
              <a:rPr lang="es-VE" dirty="0" err="1"/>
              <a:t>Lc</a:t>
            </a:r>
            <a:r>
              <a:rPr lang="es-VE" dirty="0"/>
              <a:t> 18:8; </a:t>
            </a:r>
            <a:r>
              <a:rPr lang="es-VE" dirty="0" err="1"/>
              <a:t>Rm</a:t>
            </a:r>
            <a:r>
              <a:rPr lang="es-VE" dirty="0"/>
              <a:t> 3:4; </a:t>
            </a:r>
            <a:r>
              <a:rPr lang="es-VE" dirty="0" err="1"/>
              <a:t>Rm</a:t>
            </a:r>
            <a:r>
              <a:rPr lang="es-VE" dirty="0"/>
              <a:t> 15:8; 1Co 1:9; 1Co 10:13; 2Co 1:20; 1Ts 5:24; 2Ts 3:3; 2Ti 2:13; </a:t>
            </a:r>
            <a:r>
              <a:rPr lang="es-VE" dirty="0" err="1"/>
              <a:t>Heb</a:t>
            </a:r>
            <a:r>
              <a:rPr lang="es-VE" dirty="0"/>
              <a:t> 6:18; </a:t>
            </a:r>
            <a:r>
              <a:rPr lang="es-VE" dirty="0" err="1"/>
              <a:t>Heb</a:t>
            </a:r>
            <a:r>
              <a:rPr lang="es-VE" dirty="0"/>
              <a:t> 10:23; 1Pe 4:19; </a:t>
            </a:r>
            <a:r>
              <a:rPr lang="es-VE" dirty="0" err="1"/>
              <a:t>Ap</a:t>
            </a:r>
            <a:r>
              <a:rPr lang="es-VE" dirty="0"/>
              <a:t> 15:3</a:t>
            </a:r>
          </a:p>
        </p:txBody>
      </p:sp>
    </p:spTree>
    <p:extLst>
      <p:ext uri="{BB962C8B-B14F-4D97-AF65-F5344CB8AC3E}">
        <p14:creationId xmlns:p14="http://schemas.microsoft.com/office/powerpoint/2010/main" val="3798372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8612"/>
            <a:ext cx="8686800" cy="1425388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3.3 Atributos morales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3.3.4. Misericordia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1"/>
            <a:ext cx="8686800" cy="3769221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VE" sz="2400" dirty="0"/>
              <a:t>La misericordia de Dios es </a:t>
            </a:r>
            <a:r>
              <a:rPr lang="es-VE" sz="2400" b="1" dirty="0"/>
              <a:t>la bondad divina ejercida</a:t>
            </a:r>
            <a:r>
              <a:rPr lang="es-VE" sz="2400" dirty="0"/>
              <a:t> para aliviar las desgracias y aflicciones de sus criaturas.</a:t>
            </a:r>
          </a:p>
          <a:p>
            <a:pPr marL="0" indent="0">
              <a:buNone/>
            </a:pPr>
            <a:endParaRPr lang="es-VE" sz="2400" dirty="0"/>
          </a:p>
          <a:p>
            <a:pPr marL="0" indent="0">
              <a:buNone/>
            </a:pPr>
            <a:r>
              <a:rPr lang="es-VE" sz="2400" dirty="0"/>
              <a:t>Es la cualidad de Dios de condolerse y tomar medidas para el alivio de las desgracias y aflicciones de sus criaturas.</a:t>
            </a:r>
          </a:p>
          <a:p>
            <a:pPr marL="0" indent="0">
              <a:buNone/>
            </a:pPr>
            <a:endParaRPr lang="es-VE" sz="2400" dirty="0"/>
          </a:p>
          <a:p>
            <a:pPr marL="0" indent="0">
              <a:buNone/>
            </a:pPr>
            <a:r>
              <a:rPr lang="es-VE" sz="2400" dirty="0"/>
              <a:t>Cuando se trata de un pecador impenitente </a:t>
            </a:r>
            <a:r>
              <a:rPr lang="es-VE" sz="2400" dirty="0">
                <a:highlight>
                  <a:srgbClr val="800000"/>
                </a:highlight>
              </a:rPr>
              <a:t>(persona se mantiene firme en su comportamiento, actitud, ideas o intenciones, a pesar de castigos, advertencias o consejos)</a:t>
            </a:r>
            <a:r>
              <a:rPr lang="es-VE" sz="2400" dirty="0"/>
              <a:t>, es la cualidad de Dios de sentir paciencia.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DF95A3-7A05-44B3-B094-A2BB7095F5B5}"/>
              </a:ext>
            </a:extLst>
          </p:cNvPr>
          <p:cNvSpPr txBox="1"/>
          <p:nvPr/>
        </p:nvSpPr>
        <p:spPr>
          <a:xfrm>
            <a:off x="2519084" y="5108556"/>
            <a:ext cx="639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b="1" dirty="0">
                <a:solidFill>
                  <a:srgbClr val="FFFF00"/>
                </a:solidFill>
              </a:rPr>
              <a:t>[Referencias] </a:t>
            </a:r>
            <a:r>
              <a:rPr lang="es-VE" b="1" dirty="0"/>
              <a:t>Lm 3:22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527764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8612"/>
            <a:ext cx="8686800" cy="1425388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3.3 Atributos morales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3.3.5. Amor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1"/>
            <a:ext cx="8686800" cy="35845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3600" b="1" dirty="0"/>
              <a:t>El amor</a:t>
            </a:r>
            <a:r>
              <a:rPr lang="es-VE" sz="3600" dirty="0"/>
              <a:t> es el atributo de Dios por cuya razón desea </a:t>
            </a:r>
            <a:r>
              <a:rPr lang="es-VE" sz="3600" b="1" dirty="0">
                <a:highlight>
                  <a:srgbClr val="800080"/>
                </a:highlight>
              </a:rPr>
              <a:t>mantener una relación personal</a:t>
            </a:r>
            <a:r>
              <a:rPr lang="es-VE" sz="3600" dirty="0"/>
              <a:t> con los que llevan su imagen, y especialmente con los que han sido hechos santos y son como él en carácter.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DF95A3-7A05-44B3-B094-A2BB7095F5B5}"/>
              </a:ext>
            </a:extLst>
          </p:cNvPr>
          <p:cNvSpPr txBox="1"/>
          <p:nvPr/>
        </p:nvSpPr>
        <p:spPr>
          <a:xfrm>
            <a:off x="2519084" y="5108556"/>
            <a:ext cx="639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b="1" dirty="0">
                <a:solidFill>
                  <a:srgbClr val="FFFF00"/>
                </a:solidFill>
              </a:rPr>
              <a:t>[Referencia] </a:t>
            </a:r>
            <a:r>
              <a:rPr lang="es-VE" b="1" dirty="0"/>
              <a:t>1Jn 3:1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036527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8612"/>
            <a:ext cx="8686800" cy="1425388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3.3 Atributos morales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3.3.6.  Bondad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79170"/>
            <a:ext cx="8686800" cy="34293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3600" b="1" dirty="0"/>
              <a:t>Bondad:</a:t>
            </a:r>
            <a:r>
              <a:rPr lang="es-VE" sz="3600" dirty="0"/>
              <a:t> es la inclinación o tendencia natural a hacer el bien.</a:t>
            </a:r>
            <a:endParaRPr lang="es-VE" sz="1050" dirty="0"/>
          </a:p>
          <a:p>
            <a:pPr marL="0" indent="0">
              <a:buNone/>
            </a:pPr>
            <a:endParaRPr lang="es-VE" sz="1050" dirty="0"/>
          </a:p>
          <a:p>
            <a:pPr marL="0" indent="0">
              <a:buNone/>
            </a:pPr>
            <a:r>
              <a:rPr lang="es-VE" sz="3600" b="1" dirty="0"/>
              <a:t>La bondad de Dios:</a:t>
            </a:r>
            <a:r>
              <a:rPr lang="es-VE" sz="3600" dirty="0"/>
              <a:t> es ese atributo en razón del cual imparte vida y otras bendiciones a sus criaturas.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DF95A3-7A05-44B3-B094-A2BB7095F5B5}"/>
              </a:ext>
            </a:extLst>
          </p:cNvPr>
          <p:cNvSpPr txBox="1"/>
          <p:nvPr/>
        </p:nvSpPr>
        <p:spPr>
          <a:xfrm>
            <a:off x="2519084" y="5108556"/>
            <a:ext cx="639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b="1" dirty="0">
                <a:solidFill>
                  <a:srgbClr val="FFFF00"/>
                </a:solidFill>
              </a:rPr>
              <a:t>[Referencias] </a:t>
            </a:r>
            <a:r>
              <a:rPr lang="es-VE" dirty="0"/>
              <a:t>Mt 5:45, Sal 31:19</a:t>
            </a:r>
          </a:p>
        </p:txBody>
      </p:sp>
    </p:spTree>
    <p:extLst>
      <p:ext uri="{BB962C8B-B14F-4D97-AF65-F5344CB8AC3E}">
        <p14:creationId xmlns:p14="http://schemas.microsoft.com/office/powerpoint/2010/main" val="56476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4"/>
            <a:ext cx="8516471" cy="4947557"/>
          </a:xfrm>
        </p:spPr>
        <p:txBody>
          <a:bodyPr anchor="ctr">
            <a:noAutofit/>
          </a:bodyPr>
          <a:lstStyle/>
          <a:p>
            <a:r>
              <a:rPr lang="es-VE" sz="8000" b="1" dirty="0">
                <a:latin typeface="+mn-lt"/>
              </a:rPr>
              <a:t>2. LA NATURALEZA DE DIOS</a:t>
            </a:r>
          </a:p>
        </p:txBody>
      </p:sp>
    </p:spTree>
    <p:extLst>
      <p:ext uri="{BB962C8B-B14F-4D97-AF65-F5344CB8AC3E}">
        <p14:creationId xmlns:p14="http://schemas.microsoft.com/office/powerpoint/2010/main" val="411443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2. LA NATURALEZA DE DIOS</a:t>
            </a:r>
            <a:br>
              <a:rPr lang="es-VE" sz="6600" b="1" dirty="0"/>
            </a:br>
            <a:r>
              <a:rPr lang="es-VE" b="1" dirty="0"/>
              <a:t>2.1. </a:t>
            </a:r>
            <a:r>
              <a:rPr lang="es-VE" b="1" i="1" dirty="0"/>
              <a:t>El punto de vista bíblico (El nombre de Dios)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4685"/>
            <a:ext cx="8686800" cy="39355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El nombre de Dios, en las Sagradas Escrituras, significa más que una combinación de sonidos; representa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su carácter revelado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Dios se revela mediante la proclamación de su nombre, o mediante el dar a conocer su nombre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[Ex 6:3]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El adorar a Dios significa invocar su nombre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[Gn 12:8]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temerle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</a:t>
            </a:r>
            <a:r>
              <a:rPr lang="es-VE" sz="2000" b="1" dirty="0" err="1">
                <a:solidFill>
                  <a:srgbClr val="FFC000"/>
                </a:solidFill>
                <a:latin typeface="Verdana" panose="020B0604030504040204" pitchFamily="34" charset="0"/>
              </a:rPr>
              <a:t>Dt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 28:58]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alabarle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[2Sa 22:50]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glorificarle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[Sal 86:9]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Es maldad tomar su nombre en vano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[Éx20:7]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o profanarlo o blasfemarlo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[Lv 18:21; Lv 24:16]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El reverenciar a Dios es santificar o reverenciar su nombre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[Mt 6:9]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El nombre de Dios defiende a su pueblo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[Sal 20:1]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y por amor de su nombre él no los desamparará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[1Sa 12:22]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  <a:endParaRPr lang="es-VE" sz="2800" dirty="0"/>
          </a:p>
        </p:txBody>
      </p:sp>
    </p:spTree>
    <p:extLst>
      <p:ext uri="{BB962C8B-B14F-4D97-AF65-F5344CB8AC3E}">
        <p14:creationId xmlns:p14="http://schemas.microsoft.com/office/powerpoint/2010/main" val="230773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2. LA NATURALEZA DE DIOS</a:t>
            </a:r>
            <a:br>
              <a:rPr lang="es-VE" sz="6600" b="1" dirty="0"/>
            </a:br>
            <a:r>
              <a:rPr lang="es-VE" b="1" dirty="0"/>
              <a:t>2.1.1 </a:t>
            </a:r>
            <a:r>
              <a:rPr lang="es-VE" b="1" i="1" dirty="0"/>
              <a:t>YHWH (traducido como Señor o Jehová)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“YHWH” 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es el nombre de Dios revelado a Moisés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[Ex 3:15]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También se lo denomina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tetragrama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("cuatro letras"). Aparece alrededor de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6800 veces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En las versiones españolas de la Biblia se traduce </a:t>
            </a:r>
            <a:r>
              <a:rPr lang="es-VE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«Jehová»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o </a:t>
            </a:r>
            <a:r>
              <a:rPr lang="es-VE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«Señor»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en este último caso se debe a que se convirtió en práctica común que los judíos dijeran </a:t>
            </a:r>
            <a:r>
              <a:rPr lang="es-VE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«Señor»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(Adonai) en vez de pronunciar el nombre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YHWH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El nombre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YHWH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procede del verbo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ser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” en el idioma hebreo, y abarca los tres tiempos gramaticales: pasado, presente y futuro. El nombre significa por lo tanto: El que fue, es, y será, o en otras palabras,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el Eterno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  <a:endParaRPr lang="es-VE" sz="2800" dirty="0"/>
          </a:p>
        </p:txBody>
      </p:sp>
    </p:spTree>
    <p:extLst>
      <p:ext uri="{BB962C8B-B14F-4D97-AF65-F5344CB8AC3E}">
        <p14:creationId xmlns:p14="http://schemas.microsoft.com/office/powerpoint/2010/main" val="295089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2. LA NATURALEZA DE DIOS</a:t>
            </a:r>
            <a:br>
              <a:rPr lang="es-VE" sz="6600" b="1" dirty="0"/>
            </a:br>
            <a:r>
              <a:rPr lang="es-VE" b="1" dirty="0"/>
              <a:t>2.1.2 </a:t>
            </a:r>
            <a:r>
              <a:rPr lang="es-VE" b="1" i="1" dirty="0"/>
              <a:t>EL (traducido como Dios)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</a:rPr>
              <a:t>Significa </a:t>
            </a:r>
            <a:r>
              <a:rPr lang="es-VE" sz="2000" b="1" dirty="0">
                <a:solidFill>
                  <a:srgbClr val="F2F2F2"/>
                </a:solidFill>
              </a:rPr>
              <a:t>e</a:t>
            </a:r>
            <a:r>
              <a:rPr lang="es-VE" b="1" dirty="0"/>
              <a:t>l fuerte</a:t>
            </a:r>
            <a:r>
              <a:rPr lang="es-VE" dirty="0"/>
              <a:t>, y se suele usar para decir que “</a:t>
            </a:r>
            <a:r>
              <a:rPr lang="es-VE" b="1" dirty="0"/>
              <a:t>Él</a:t>
            </a:r>
            <a:r>
              <a:rPr lang="es-VE" dirty="0"/>
              <a:t> es más poderoso que cualquier dios falso.” Y es utilizado por otras culturas para referirse a sus deidades.</a:t>
            </a:r>
            <a:endParaRPr lang="es-VE" sz="20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</a:rPr>
              <a:t>Aparece más de </a:t>
            </a:r>
            <a:r>
              <a:rPr lang="es-VE" sz="2000" b="1" dirty="0">
                <a:solidFill>
                  <a:srgbClr val="F2F2F2"/>
                </a:solidFill>
              </a:rPr>
              <a:t>200 veces en el Antiguo Testamento</a:t>
            </a:r>
            <a:r>
              <a:rPr lang="es-VE" sz="2000" dirty="0">
                <a:solidFill>
                  <a:srgbClr val="F2F2F2"/>
                </a:solidFill>
              </a:rPr>
              <a:t> (incluyendo las formas compuestas). </a:t>
            </a:r>
            <a:r>
              <a:rPr lang="es-VE" sz="2000" b="1" dirty="0">
                <a:solidFill>
                  <a:srgbClr val="F2F2F2"/>
                </a:solidFill>
              </a:rPr>
              <a:t>El</a:t>
            </a:r>
            <a:r>
              <a:rPr lang="es-VE" sz="2000" dirty="0">
                <a:solidFill>
                  <a:srgbClr val="F2F2F2"/>
                </a:solidFill>
              </a:rPr>
              <a:t> se emplea en nombres propios compuestos tales como: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es-VE" sz="2000" b="1" dirty="0">
                <a:solidFill>
                  <a:srgbClr val="F2F2F2"/>
                </a:solidFill>
              </a:rPr>
              <a:t>Isra-el</a:t>
            </a:r>
            <a:r>
              <a:rPr lang="es-VE" sz="2000" dirty="0">
                <a:solidFill>
                  <a:srgbClr val="F2F2F2"/>
                </a:solidFill>
              </a:rPr>
              <a:t> (el que lucha con Dios)</a:t>
            </a:r>
          </a:p>
          <a:p>
            <a:pPr marL="457189" indent="-457189">
              <a:buFont typeface="+mj-lt"/>
              <a:buAutoNum type="arabicPeriod"/>
            </a:pPr>
            <a:r>
              <a:rPr lang="es-VE" sz="2000" b="1" dirty="0" err="1">
                <a:solidFill>
                  <a:srgbClr val="F2F2F2"/>
                </a:solidFill>
              </a:rPr>
              <a:t>Bet</a:t>
            </a:r>
            <a:r>
              <a:rPr lang="es-VE" sz="2000" b="1" dirty="0">
                <a:solidFill>
                  <a:srgbClr val="F2F2F2"/>
                </a:solidFill>
              </a:rPr>
              <a:t>-el</a:t>
            </a:r>
            <a:r>
              <a:rPr lang="es-VE" sz="2000" dirty="0">
                <a:solidFill>
                  <a:srgbClr val="F2F2F2"/>
                </a:solidFill>
              </a:rPr>
              <a:t> (casa de Dios)</a:t>
            </a:r>
          </a:p>
          <a:p>
            <a:pPr marL="457189" indent="-457189">
              <a:buFont typeface="+mj-lt"/>
              <a:buAutoNum type="arabicPeriod"/>
            </a:pPr>
            <a:r>
              <a:rPr lang="es-VE" sz="2000" b="1" dirty="0">
                <a:solidFill>
                  <a:srgbClr val="F2F2F2"/>
                </a:solidFill>
              </a:rPr>
              <a:t>El-</a:t>
            </a:r>
            <a:r>
              <a:rPr lang="es-VE" sz="2000" b="1" dirty="0" err="1">
                <a:solidFill>
                  <a:srgbClr val="F2F2F2"/>
                </a:solidFill>
              </a:rPr>
              <a:t>iseo</a:t>
            </a:r>
            <a:r>
              <a:rPr lang="es-VE" sz="2000" dirty="0">
                <a:solidFill>
                  <a:srgbClr val="F2F2F2"/>
                </a:solidFill>
              </a:rPr>
              <a:t> (Dios es salvación).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000" b="1" dirty="0"/>
              <a:t>Referencias:</a:t>
            </a:r>
            <a:r>
              <a:rPr lang="es-VE" sz="2000" dirty="0"/>
              <a:t> </a:t>
            </a:r>
            <a:r>
              <a:rPr lang="es-VE" sz="2000" b="1" dirty="0">
                <a:solidFill>
                  <a:srgbClr val="FFC000"/>
                </a:solidFill>
              </a:rPr>
              <a:t>[</a:t>
            </a:r>
            <a:r>
              <a:rPr lang="pt-BR" sz="2000" b="1" dirty="0">
                <a:solidFill>
                  <a:srgbClr val="FFC000"/>
                </a:solidFill>
              </a:rPr>
              <a:t>Ex 15:2; Nm 23:22; Dt 7:9; Mc 15:34.</a:t>
            </a:r>
            <a:r>
              <a:rPr lang="es-VE" sz="2000" b="1" dirty="0">
                <a:solidFill>
                  <a:srgbClr val="FFC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9104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2. LA NATURALEZA DE DIOS</a:t>
            </a:r>
            <a:br>
              <a:rPr lang="es-VE" sz="6600" b="1" dirty="0"/>
            </a:br>
            <a:r>
              <a:rPr lang="es-VE" b="1" dirty="0"/>
              <a:t>2.1.3 </a:t>
            </a:r>
            <a:r>
              <a:rPr lang="es-VE" b="1" i="1" dirty="0"/>
              <a:t>Elohim (traducido Dios)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El término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Elohim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” es el plural de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El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” y significa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supremo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” o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poderoso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”. No solo se usa como el único Dios verdadero, sino que también se usa ocasionalmente para referirse a gobernantes humanos, jueces e incluso ángeles.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Si vieras a alguien que exhibiera la regla suprema y expresara poder poderoso, la palabra que usarías sería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Elohim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Eso no necesariamente significa que te estás refiriendo a un Dios único. Pero incluso cuando uno llega a entender a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Yhwh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aún puede agarrarse a esta palabra en particular,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Elohim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para enfatizar el poder y la fuerza de Dios.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b="1" dirty="0"/>
              <a:t>Referencias:</a:t>
            </a:r>
            <a:r>
              <a:rPr lang="es-VE" sz="2000" dirty="0"/>
              <a:t> </a:t>
            </a:r>
            <a:r>
              <a:rPr lang="es-VE" sz="2000" b="1" dirty="0">
                <a:solidFill>
                  <a:srgbClr val="FFC000"/>
                </a:solidFill>
              </a:rPr>
              <a:t>[</a:t>
            </a:r>
            <a:r>
              <a:rPr lang="pt-BR" b="1" dirty="0">
                <a:solidFill>
                  <a:srgbClr val="FFC000"/>
                </a:solidFill>
              </a:rPr>
              <a:t>Gn 1:1-3; Dt 10:17; Sal 68; Mc 13:19]</a:t>
            </a:r>
            <a:r>
              <a:rPr lang="pt-BR" dirty="0"/>
              <a:t>.</a:t>
            </a:r>
            <a:endParaRPr lang="es-VE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6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2. LA NATURALEZA DE DIOS</a:t>
            </a:r>
            <a:br>
              <a:rPr lang="es-VE" sz="6600" b="1" dirty="0"/>
            </a:br>
            <a:r>
              <a:rPr lang="es-VE" b="1" dirty="0"/>
              <a:t>2.1.4 </a:t>
            </a:r>
            <a:r>
              <a:rPr lang="es-VE" b="1" i="1" dirty="0"/>
              <a:t>Padre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La palabra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“padre”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puede referirse a quien dio vida a otra persona o a quien creó, originó o fundó algo.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Abraham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es llamado padre de los fieles porque la promesa de vida eterna por medio de la fe comenzó con él </a:t>
            </a:r>
            <a:r>
              <a:rPr lang="es-VE" sz="1800" b="1" dirty="0">
                <a:solidFill>
                  <a:srgbClr val="FFC000"/>
                </a:solidFill>
                <a:latin typeface="Verdana" panose="020B0604030504040204" pitchFamily="34" charset="0"/>
              </a:rPr>
              <a:t>[Rm 4:16]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s-VE" sz="18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Todo lo que hay en el cielo y en la tierra está bajo la autoridad de Dios. Por ser el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Creador de todo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, Dios es Padre tanto de los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ángeles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</a:t>
            </a:r>
            <a:r>
              <a:rPr lang="es-VE" sz="1800" b="1" dirty="0">
                <a:solidFill>
                  <a:srgbClr val="FFC000"/>
                </a:solidFill>
                <a:latin typeface="Verdana" panose="020B0604030504040204" pitchFamily="34" charset="0"/>
              </a:rPr>
              <a:t>[Job 1:6; 38:7]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como de los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hombres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</a:t>
            </a:r>
            <a:r>
              <a:rPr lang="es-VE" sz="1800" b="1" dirty="0">
                <a:solidFill>
                  <a:srgbClr val="FFC000"/>
                </a:solidFill>
                <a:latin typeface="Verdana" panose="020B0604030504040204" pitchFamily="34" charset="0"/>
              </a:rPr>
              <a:t>[Mal 2:10; Lc 3:38]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. De Él proviene todo lo que existe; Él es el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Padre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de todo ser viviente </a:t>
            </a:r>
            <a:r>
              <a:rPr lang="es-VE" sz="1800" b="1" dirty="0">
                <a:solidFill>
                  <a:srgbClr val="FFC000"/>
                </a:solidFill>
                <a:latin typeface="Verdana" panose="020B0604030504040204" pitchFamily="34" charset="0"/>
              </a:rPr>
              <a:t>[1 Ti 4:16]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s-VE" sz="18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Sin embargo,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esta relación no garantiza la salvación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. Sólo quienes han sido vivificados para que tengan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nueva vida por medio de su Espíritu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son sus hijos en un sentido íntimo y salvador </a:t>
            </a:r>
            <a:r>
              <a:rPr lang="es-VE" sz="1800" b="1" dirty="0">
                <a:solidFill>
                  <a:srgbClr val="FFC000"/>
                </a:solidFill>
                <a:latin typeface="Verdana" panose="020B0604030504040204" pitchFamily="34" charset="0"/>
              </a:rPr>
              <a:t>[Jn 1:12, Jn 1:13]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242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2281</TotalTime>
  <Words>3018</Words>
  <Application>Microsoft Office PowerPoint</Application>
  <PresentationFormat>Presentación en pantalla (16:10)</PresentationFormat>
  <Paragraphs>155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Verdana</vt:lpstr>
      <vt:lpstr>Office Theme</vt:lpstr>
      <vt:lpstr>Capítulo 3: Dios</vt:lpstr>
      <vt:lpstr>1. LA EXISTENCIA DE DIOS</vt:lpstr>
      <vt:lpstr>1. LA EXISTENCIA DE DIOS</vt:lpstr>
      <vt:lpstr>2. LA NATURALEZA DE DIOS</vt:lpstr>
      <vt:lpstr>2. LA NATURALEZA DE DIOS 2.1. El punto de vista bíblico (El nombre de Dios)</vt:lpstr>
      <vt:lpstr>2. LA NATURALEZA DE DIOS 2.1.1 YHWH (traducido como Señor o Jehová)</vt:lpstr>
      <vt:lpstr>2. LA NATURALEZA DE DIOS 2.1.2 EL (traducido como Dios)</vt:lpstr>
      <vt:lpstr>2. LA NATURALEZA DE DIOS 2.1.3 Elohim (traducido Dios)</vt:lpstr>
      <vt:lpstr>2. LA NATURALEZA DE DIOS 2.1.4 Padre</vt:lpstr>
      <vt:lpstr>3. CREENCIAS ERRÓNEAS</vt:lpstr>
      <vt:lpstr>3. CREENCIAS ERRÓNEAS ¿Qué son estas creencias?</vt:lpstr>
      <vt:lpstr>3. CREENCIAS ERRÓNEAS 3.1. Agnosticismo</vt:lpstr>
      <vt:lpstr>3. CREENCIAS ERRÓNEAS 3.2. Politeísmo</vt:lpstr>
      <vt:lpstr>3. CREENCIAS ERRÓNEAS 3.3. Panteísmo</vt:lpstr>
      <vt:lpstr>3. CREENCIAS ERRÓNEAS 3.4.  Materialismo</vt:lpstr>
      <vt:lpstr>3. CREENCIAS ERRÓNEAS 3.5. Deísmo</vt:lpstr>
      <vt:lpstr>3. LOS ATRIBUTOS DE DIOS</vt:lpstr>
      <vt:lpstr>3. LOS ATRIBUTOS DE DIOS Introducción</vt:lpstr>
      <vt:lpstr>3. LOS ATRIBUTOS DE DIOS ¿Diferencia entre el nombre de Dios y los atributos de Dios?</vt:lpstr>
      <vt:lpstr>3. LOS ATRIBUTOS DE DIOS Tipos de atributos</vt:lpstr>
      <vt:lpstr>3. LOS ATRIBUTOS DE DIOS 3.1 Atributos no relacionados 3.1.1. Espiritualidad</vt:lpstr>
      <vt:lpstr>3. LOS ATRIBUTOS DE DIOS 3.1 Atributos no relacionados 3.1.2. Infinidad</vt:lpstr>
      <vt:lpstr>3. LOS ATRIBUTOS DE DIOS 3.1 Atributos no relacionados 3.1.2. Unidad y unicidad</vt:lpstr>
      <vt:lpstr>3. LOS ATRIBUTOS DE DIOS 3.2 Atributos activos 3.2.1. Omnipotencia</vt:lpstr>
      <vt:lpstr>3. LOS ATRIBUTOS DE DIOS 3.2 Atributos activos 3.2.2. Omnipresencia</vt:lpstr>
      <vt:lpstr>3. LOS ATRIBUTOS DE DIOS 3.2 Atributos activos 3.2.3. Omnisciencia</vt:lpstr>
      <vt:lpstr>3. LOS ATRIBUTOS DE DIOS 3.2 Atributos activos 3.2.4. Sabiduría</vt:lpstr>
      <vt:lpstr>3. LOS ATRIBUTOS DE DIOS 3.2 Atributos activos 3.2.5. Soberanía</vt:lpstr>
      <vt:lpstr>3. LOS ATRIBUTOS DE DIOS 3.3 Atributos morales 3.3.1. Santidad</vt:lpstr>
      <vt:lpstr>3. LOS ATRIBUTOS DE DIOS 3.3 Atributos morales 3.3.2. Justicia</vt:lpstr>
      <vt:lpstr>3. LOS ATRIBUTOS DE DIOS 3.3 Atributos morales 3.3.3. Fidelidad</vt:lpstr>
      <vt:lpstr>3. LOS ATRIBUTOS DE DIOS 3.3 Atributos morales 3.3.4. Misericordia</vt:lpstr>
      <vt:lpstr>3. LOS ATRIBUTOS DE DIOS 3.3 Atributos morales 3.3.5. Amor</vt:lpstr>
      <vt:lpstr>3. LOS ATRIBUTOS DE DIOS 3.3 Atributos morales 3.3.6.  Bondad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2: DIOS</dc:title>
  <dc:creator>Luis Romero</dc:creator>
  <cp:lastModifiedBy>Luis Romero</cp:lastModifiedBy>
  <cp:revision>127</cp:revision>
  <dcterms:created xsi:type="dcterms:W3CDTF">2021-02-17T16:23:53Z</dcterms:created>
  <dcterms:modified xsi:type="dcterms:W3CDTF">2021-03-19T15:40:08Z</dcterms:modified>
</cp:coreProperties>
</file>