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1" r:id="rId5"/>
    <p:sldId id="262" r:id="rId6"/>
    <p:sldId id="268" r:id="rId7"/>
    <p:sldId id="263" r:id="rId8"/>
    <p:sldId id="264" r:id="rId9"/>
    <p:sldId id="269" r:id="rId10"/>
    <p:sldId id="265" r:id="rId11"/>
    <p:sldId id="267" r:id="rId12"/>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96" d="100"/>
          <a:sy n="96" d="100"/>
        </p:scale>
        <p:origin x="90"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27/2/2021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415702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27/2/2021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246863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27/2/2021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17500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27/2/2021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932787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0DEE611-8BEF-4990-B4F5-91A0FAC492E5}" type="datetimeFigureOut">
              <a:rPr lang="es-VE" smtClean="0"/>
              <a:t>27/2/2021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34174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0DEE611-8BEF-4990-B4F5-91A0FAC492E5}" type="datetimeFigureOut">
              <a:rPr lang="es-VE" smtClean="0"/>
              <a:t>27/2/2021</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451407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087563"/>
            <a:ext cx="3868340" cy="307049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087563"/>
            <a:ext cx="3887391" cy="307049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0DEE611-8BEF-4990-B4F5-91A0FAC492E5}" type="datetimeFigureOut">
              <a:rPr lang="es-VE" smtClean="0"/>
              <a:t>27/2/2021</a:t>
            </a:fld>
            <a:endParaRPr lang="es-VE" dirty="0"/>
          </a:p>
        </p:txBody>
      </p:sp>
      <p:sp>
        <p:nvSpPr>
          <p:cNvPr id="8" name="Footer Placeholder 7"/>
          <p:cNvSpPr>
            <a:spLocks noGrp="1"/>
          </p:cNvSpPr>
          <p:nvPr>
            <p:ph type="ftr" sz="quarter" idx="11"/>
          </p:nvPr>
        </p:nvSpPr>
        <p:spPr/>
        <p:txBody>
          <a:bodyPr/>
          <a:lstStyle/>
          <a:p>
            <a:endParaRPr lang="es-VE" dirty="0"/>
          </a:p>
        </p:txBody>
      </p:sp>
      <p:sp>
        <p:nvSpPr>
          <p:cNvPr id="9" name="Slide Number Placeholder 8"/>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933828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0DEE611-8BEF-4990-B4F5-91A0FAC492E5}" type="datetimeFigureOut">
              <a:rPr lang="es-VE" smtClean="0"/>
              <a:t>27/2/2021</a:t>
            </a:fld>
            <a:endParaRPr lang="es-VE" dirty="0"/>
          </a:p>
        </p:txBody>
      </p:sp>
      <p:sp>
        <p:nvSpPr>
          <p:cNvPr id="4" name="Footer Placeholder 3"/>
          <p:cNvSpPr>
            <a:spLocks noGrp="1"/>
          </p:cNvSpPr>
          <p:nvPr>
            <p:ph type="ftr" sz="quarter" idx="11"/>
          </p:nvPr>
        </p:nvSpPr>
        <p:spPr/>
        <p:txBody>
          <a:bodyPr/>
          <a:lstStyle/>
          <a:p>
            <a:endParaRPr lang="es-VE" dirty="0"/>
          </a:p>
        </p:txBody>
      </p:sp>
      <p:sp>
        <p:nvSpPr>
          <p:cNvPr id="5" name="Slide Number Placeholder 4"/>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564159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EE611-8BEF-4990-B4F5-91A0FAC492E5}" type="datetimeFigureOut">
              <a:rPr lang="es-VE" smtClean="0"/>
              <a:t>27/2/2021</a:t>
            </a:fld>
            <a:endParaRPr lang="es-VE" dirty="0"/>
          </a:p>
        </p:txBody>
      </p:sp>
      <p:sp>
        <p:nvSpPr>
          <p:cNvPr id="3" name="Footer Placeholder 2"/>
          <p:cNvSpPr>
            <a:spLocks noGrp="1"/>
          </p:cNvSpPr>
          <p:nvPr>
            <p:ph type="ftr" sz="quarter" idx="11"/>
          </p:nvPr>
        </p:nvSpPr>
        <p:spPr/>
        <p:txBody>
          <a:bodyPr/>
          <a:lstStyle/>
          <a:p>
            <a:endParaRPr lang="es-VE" dirty="0"/>
          </a:p>
        </p:txBody>
      </p:sp>
      <p:sp>
        <p:nvSpPr>
          <p:cNvPr id="4" name="Slide Number Placeholder 3"/>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23668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DEE611-8BEF-4990-B4F5-91A0FAC492E5}" type="datetimeFigureOut">
              <a:rPr lang="es-VE" smtClean="0"/>
              <a:t>27/2/2021</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214519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DEE611-8BEF-4990-B4F5-91A0FAC492E5}" type="datetimeFigureOut">
              <a:rPr lang="es-VE" smtClean="0"/>
              <a:t>27/2/2021</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2589174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50DEE611-8BEF-4990-B4F5-91A0FAC492E5}" type="datetimeFigureOut">
              <a:rPr lang="es-VE" smtClean="0"/>
              <a:t>27/2/2021</a:t>
            </a:fld>
            <a:endParaRPr lang="es-VE"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VE"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94771768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313765" y="408214"/>
            <a:ext cx="8516470" cy="2872868"/>
          </a:xfrm>
        </p:spPr>
        <p:txBody>
          <a:bodyPr anchor="ctr">
            <a:noAutofit/>
          </a:bodyPr>
          <a:lstStyle/>
          <a:p>
            <a:r>
              <a:rPr lang="es-VE" sz="8000" b="1" dirty="0"/>
              <a:t>Capítulo 2: Las Escrituras</a:t>
            </a:r>
          </a:p>
        </p:txBody>
      </p:sp>
      <p:sp>
        <p:nvSpPr>
          <p:cNvPr id="3" name="Subtítulo 2">
            <a:extLst>
              <a:ext uri="{FF2B5EF4-FFF2-40B4-BE49-F238E27FC236}">
                <a16:creationId xmlns:a16="http://schemas.microsoft.com/office/drawing/2014/main" id="{6BE10DA7-E367-43D5-8023-1B2A5A6A75D9}"/>
              </a:ext>
            </a:extLst>
          </p:cNvPr>
          <p:cNvSpPr>
            <a:spLocks noGrp="1"/>
          </p:cNvSpPr>
          <p:nvPr>
            <p:ph type="subTitle" idx="1"/>
          </p:nvPr>
        </p:nvSpPr>
        <p:spPr>
          <a:xfrm>
            <a:off x="1143000" y="3281082"/>
            <a:ext cx="6858000" cy="1896036"/>
          </a:xfrm>
        </p:spPr>
        <p:txBody>
          <a:bodyPr anchor="ctr">
            <a:normAutofit/>
          </a:bodyPr>
          <a:lstStyle/>
          <a:p>
            <a:r>
              <a:rPr lang="es-VE" sz="4000" dirty="0"/>
              <a:t>Teología bíblica y sistemática</a:t>
            </a:r>
          </a:p>
          <a:p>
            <a:r>
              <a:rPr lang="es-VE" sz="4000" dirty="0"/>
              <a:t>Ministerio YHWH</a:t>
            </a:r>
          </a:p>
        </p:txBody>
      </p:sp>
    </p:spTree>
    <p:extLst>
      <p:ext uri="{BB962C8B-B14F-4D97-AF65-F5344CB8AC3E}">
        <p14:creationId xmlns:p14="http://schemas.microsoft.com/office/powerpoint/2010/main" val="2944825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1"/>
            <a:ext cx="8686800" cy="1551214"/>
          </a:xfrm>
        </p:spPr>
        <p:txBody>
          <a:bodyPr anchor="ctr">
            <a:noAutofit/>
          </a:bodyPr>
          <a:lstStyle/>
          <a:p>
            <a:pPr algn="ctr"/>
            <a:r>
              <a:rPr lang="es-VE" sz="3600" b="1" dirty="0"/>
              <a:t>La letra de la Escrituras, sin el espíritu, mata.</a:t>
            </a:r>
            <a:br>
              <a:rPr lang="es-VE" sz="3600" b="1" dirty="0"/>
            </a:br>
            <a:r>
              <a:rPr lang="es-VE" sz="2800" b="1" dirty="0" err="1">
                <a:solidFill>
                  <a:srgbClr val="FFC000"/>
                </a:solidFill>
              </a:rPr>
              <a:t>Jn</a:t>
            </a:r>
            <a:r>
              <a:rPr lang="es-VE" sz="2800" b="1" dirty="0">
                <a:solidFill>
                  <a:srgbClr val="FFC000"/>
                </a:solidFill>
              </a:rPr>
              <a:t> 6:63</a:t>
            </a:r>
            <a:r>
              <a:rPr lang="es-VE" sz="2800" b="1" dirty="0"/>
              <a:t> y </a:t>
            </a:r>
            <a:r>
              <a:rPr lang="es-VE" sz="2800" b="1" dirty="0">
                <a:solidFill>
                  <a:srgbClr val="FFC000"/>
                </a:solidFill>
              </a:rPr>
              <a:t>2 Co 3:6</a:t>
            </a:r>
            <a:r>
              <a:rPr lang="es-VE" sz="2800" b="1" dirty="0"/>
              <a:t>.</a:t>
            </a:r>
            <a:endParaRPr lang="es-VE" sz="3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551215"/>
            <a:ext cx="8686800" cy="4033155"/>
          </a:xfrm>
        </p:spPr>
        <p:txBody>
          <a:bodyPr anchor="ctr">
            <a:normAutofit lnSpcReduction="10000"/>
          </a:bodyPr>
          <a:lstStyle/>
          <a:p>
            <a:pPr marL="0" indent="0">
              <a:buNone/>
            </a:pPr>
            <a:r>
              <a:rPr lang="es-VE" sz="2800" b="1" dirty="0"/>
              <a:t>La letra mata de dos maneras:</a:t>
            </a:r>
            <a:endParaRPr lang="es-VE" sz="2800" dirty="0"/>
          </a:p>
          <a:p>
            <a:pPr marL="0" indent="0">
              <a:buNone/>
            </a:pPr>
            <a:r>
              <a:rPr lang="es-VE" sz="2800" b="1" dirty="0"/>
              <a:t>1.</a:t>
            </a:r>
            <a:r>
              <a:rPr lang="es-VE" sz="2800" dirty="0"/>
              <a:t> Resulta en una muerte en vida. Antes de que Pablo se convirtiera, </a:t>
            </a:r>
            <a:r>
              <a:rPr lang="es-VE" sz="2800" dirty="0">
                <a:highlight>
                  <a:srgbClr val="800000"/>
                </a:highlight>
              </a:rPr>
              <a:t>él creía que era salvo por guardar la ley</a:t>
            </a:r>
            <a:r>
              <a:rPr lang="es-VE" sz="2800" dirty="0"/>
              <a:t>, pero todo lo que esta hizo fue matar su paz, su gozo y su esperanza.</a:t>
            </a:r>
          </a:p>
          <a:p>
            <a:pPr marL="0" indent="0">
              <a:buNone/>
            </a:pPr>
            <a:endParaRPr lang="es-VE" sz="2800" dirty="0"/>
          </a:p>
          <a:p>
            <a:pPr marL="0" indent="0">
              <a:buNone/>
            </a:pPr>
            <a:r>
              <a:rPr lang="es-VE" sz="2800" b="1" dirty="0"/>
              <a:t>2.</a:t>
            </a:r>
            <a:r>
              <a:rPr lang="es-VE" sz="2800" dirty="0"/>
              <a:t> Resulta en muerte espiritual. Su incapacidad para guardar la ley a perfección le sentenciaba a una muerte eterna </a:t>
            </a:r>
            <a:r>
              <a:rPr lang="es-VE" sz="2800" dirty="0" err="1">
                <a:solidFill>
                  <a:srgbClr val="FFC000"/>
                </a:solidFill>
              </a:rPr>
              <a:t>Rm</a:t>
            </a:r>
            <a:r>
              <a:rPr lang="es-VE" sz="2800" dirty="0">
                <a:solidFill>
                  <a:srgbClr val="FFC000"/>
                </a:solidFill>
              </a:rPr>
              <a:t> 7:9-11</a:t>
            </a:r>
            <a:r>
              <a:rPr lang="es-VE" sz="2800" dirty="0"/>
              <a:t>; </a:t>
            </a:r>
            <a:r>
              <a:rPr lang="es-VE" sz="2800" dirty="0">
                <a:solidFill>
                  <a:srgbClr val="FFC000"/>
                </a:solidFill>
              </a:rPr>
              <a:t>Gal 3:10</a:t>
            </a:r>
            <a:r>
              <a:rPr lang="es-VE" sz="2800" dirty="0"/>
              <a:t>. </a:t>
            </a:r>
            <a:r>
              <a:rPr lang="es-VE" sz="2800" dirty="0">
                <a:highlight>
                  <a:srgbClr val="008000"/>
                </a:highlight>
              </a:rPr>
              <a:t>Solo Jesucristo puede producir vida eterna en todo aquel que cree</a:t>
            </a:r>
            <a:r>
              <a:rPr lang="es-VE" sz="2800" dirty="0"/>
              <a:t>.</a:t>
            </a:r>
          </a:p>
        </p:txBody>
      </p:sp>
    </p:spTree>
    <p:extLst>
      <p:ext uri="{BB962C8B-B14F-4D97-AF65-F5344CB8AC3E}">
        <p14:creationId xmlns:p14="http://schemas.microsoft.com/office/powerpoint/2010/main" val="3416073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391886" y="0"/>
            <a:ext cx="8360228" cy="1210235"/>
          </a:xfrm>
        </p:spPr>
        <p:txBody>
          <a:bodyPr anchor="ctr">
            <a:noAutofit/>
          </a:bodyPr>
          <a:lstStyle/>
          <a:p>
            <a:pPr algn="ctr"/>
            <a:r>
              <a:rPr lang="es-VE" sz="4800" b="1" dirty="0"/>
              <a:t>Como entender las Escrituras</a:t>
            </a:r>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210236"/>
            <a:ext cx="8686800" cy="4195482"/>
          </a:xfrm>
        </p:spPr>
        <p:txBody>
          <a:bodyPr anchor="ctr">
            <a:normAutofit/>
          </a:bodyPr>
          <a:lstStyle/>
          <a:p>
            <a:pPr marL="0" indent="0">
              <a:buNone/>
            </a:pPr>
            <a:r>
              <a:rPr lang="es-VE" sz="2400" dirty="0"/>
              <a:t>Solo Dios revela por medio de su Espíritu (</a:t>
            </a:r>
            <a:r>
              <a:rPr lang="es-VE" sz="2400" dirty="0">
                <a:solidFill>
                  <a:srgbClr val="FFC000"/>
                </a:solidFill>
              </a:rPr>
              <a:t>1 Co 2:14</a:t>
            </a:r>
            <a:r>
              <a:rPr lang="es-VE" sz="2400" dirty="0"/>
              <a:t>). Dios es Espíritu, por lo tanto es el único que conoce y puede hablar al espíritu del hombre (</a:t>
            </a:r>
            <a:r>
              <a:rPr lang="es-VE" sz="2400" dirty="0">
                <a:solidFill>
                  <a:srgbClr val="FFC000"/>
                </a:solidFill>
              </a:rPr>
              <a:t>1 Co 2:10-11</a:t>
            </a:r>
            <a:r>
              <a:rPr lang="es-VE" sz="2400" dirty="0"/>
              <a:t>; </a:t>
            </a:r>
            <a:r>
              <a:rPr lang="es-VE" sz="2400" dirty="0" err="1">
                <a:solidFill>
                  <a:srgbClr val="FFC000"/>
                </a:solidFill>
              </a:rPr>
              <a:t>Jn</a:t>
            </a:r>
            <a:r>
              <a:rPr lang="es-VE" sz="2400" dirty="0">
                <a:solidFill>
                  <a:srgbClr val="FFC000"/>
                </a:solidFill>
              </a:rPr>
              <a:t> 4:24</a:t>
            </a:r>
            <a:r>
              <a:rPr lang="es-VE" sz="2400" dirty="0"/>
              <a:t>). </a:t>
            </a:r>
            <a:r>
              <a:rPr lang="es-VE" sz="2400" dirty="0">
                <a:highlight>
                  <a:srgbClr val="008000"/>
                </a:highlight>
              </a:rPr>
              <a:t>Apartarnos del mal y tener un corazón humilde</a:t>
            </a:r>
            <a:r>
              <a:rPr lang="es-VE" sz="2400" dirty="0"/>
              <a:t> para aceptar su palabra (</a:t>
            </a:r>
            <a:r>
              <a:rPr lang="es-VE" sz="2400" dirty="0">
                <a:solidFill>
                  <a:srgbClr val="FFC000"/>
                </a:solidFill>
              </a:rPr>
              <a:t>1 Co 2:9</a:t>
            </a:r>
            <a:r>
              <a:rPr lang="es-VE" sz="2400" dirty="0"/>
              <a:t>), como está escrito en </a:t>
            </a:r>
            <a:r>
              <a:rPr lang="es-VE" sz="2400" dirty="0">
                <a:solidFill>
                  <a:srgbClr val="FFC000"/>
                </a:solidFill>
              </a:rPr>
              <a:t>Proverbios 1:7</a:t>
            </a:r>
            <a:r>
              <a:rPr lang="es-VE" sz="2400" dirty="0"/>
              <a:t> </a:t>
            </a:r>
            <a:r>
              <a:rPr lang="es-VE" sz="2400" i="1" dirty="0">
                <a:solidFill>
                  <a:schemeClr val="bg1">
                    <a:lumMod val="50000"/>
                    <a:lumOff val="50000"/>
                  </a:schemeClr>
                </a:solidFill>
              </a:rPr>
              <a:t>“El principio de la sabiduría es el temor de Jehová, Los insensatos desprecian la sabiduría y la enseñanza”</a:t>
            </a:r>
            <a:r>
              <a:rPr lang="es-VE" sz="2400" dirty="0"/>
              <a:t>.</a:t>
            </a:r>
          </a:p>
          <a:p>
            <a:pPr marL="0" indent="0">
              <a:buNone/>
            </a:pPr>
            <a:endParaRPr lang="es-VE" sz="2400" dirty="0"/>
          </a:p>
          <a:p>
            <a:pPr marL="0" indent="0">
              <a:buNone/>
            </a:pPr>
            <a:r>
              <a:rPr lang="es-VE" sz="2400" dirty="0"/>
              <a:t>En conclusión, un corazón lleno de resentimiento, egoísmo, maldad y paradigmas </a:t>
            </a:r>
            <a:r>
              <a:rPr lang="es-VE" sz="2400" dirty="0">
                <a:highlight>
                  <a:srgbClr val="800080"/>
                </a:highlight>
              </a:rPr>
              <a:t>nos aparta de Dios</a:t>
            </a:r>
            <a:r>
              <a:rPr lang="es-VE" sz="2400" dirty="0"/>
              <a:t> (</a:t>
            </a:r>
            <a:r>
              <a:rPr lang="es-VE" sz="2400" dirty="0">
                <a:solidFill>
                  <a:srgbClr val="FFC000"/>
                </a:solidFill>
              </a:rPr>
              <a:t>Sal 138:6</a:t>
            </a:r>
            <a:r>
              <a:rPr lang="es-VE" sz="2400" dirty="0"/>
              <a:t>).</a:t>
            </a:r>
          </a:p>
        </p:txBody>
      </p:sp>
    </p:spTree>
    <p:extLst>
      <p:ext uri="{BB962C8B-B14F-4D97-AF65-F5344CB8AC3E}">
        <p14:creationId xmlns:p14="http://schemas.microsoft.com/office/powerpoint/2010/main" val="2909366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391886" y="309282"/>
            <a:ext cx="8360228" cy="1405217"/>
          </a:xfrm>
        </p:spPr>
        <p:txBody>
          <a:bodyPr anchor="ctr">
            <a:normAutofit/>
          </a:bodyPr>
          <a:lstStyle/>
          <a:p>
            <a:pPr algn="ctr"/>
            <a:r>
              <a:rPr lang="es-VE" sz="6600" b="1" dirty="0"/>
              <a:t>¿ Que son las Escrituras?</a:t>
            </a:r>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28800"/>
            <a:ext cx="8686800" cy="3576917"/>
          </a:xfrm>
        </p:spPr>
        <p:txBody>
          <a:bodyPr anchor="ctr">
            <a:normAutofit fontScale="92500"/>
          </a:bodyPr>
          <a:lstStyle/>
          <a:p>
            <a:pPr marL="0" indent="0" algn="ctr">
              <a:buNone/>
            </a:pPr>
            <a:r>
              <a:rPr lang="es-VE" sz="4400" dirty="0"/>
              <a:t>Son las palabras de Dios puestas en forma escrita, y son inspiración de Dios </a:t>
            </a:r>
            <a:r>
              <a:rPr lang="es-VE" sz="4400" u="sng" dirty="0">
                <a:solidFill>
                  <a:srgbClr val="FFC000"/>
                </a:solidFill>
              </a:rPr>
              <a:t>2Ti_3:16</a:t>
            </a:r>
            <a:r>
              <a:rPr lang="es-VE" sz="4400" dirty="0"/>
              <a:t>, y han sido escritas a través hombres escogidos por él, a los cuales ha inspirado a través del Espíritu Santo. </a:t>
            </a:r>
            <a:r>
              <a:rPr lang="es-VE" sz="4400" u="sng" dirty="0">
                <a:solidFill>
                  <a:srgbClr val="FFC000"/>
                </a:solidFill>
              </a:rPr>
              <a:t>Hch_1:16</a:t>
            </a:r>
            <a:r>
              <a:rPr lang="es-VE" sz="4400" dirty="0"/>
              <a:t>; </a:t>
            </a:r>
            <a:r>
              <a:rPr lang="es-VE" sz="4400" u="sng" dirty="0">
                <a:solidFill>
                  <a:srgbClr val="FFC000"/>
                </a:solidFill>
              </a:rPr>
              <a:t>Heb_3:7</a:t>
            </a:r>
            <a:r>
              <a:rPr lang="es-VE" sz="4400" dirty="0"/>
              <a:t>; </a:t>
            </a:r>
            <a:r>
              <a:rPr lang="es-VE" sz="4400" u="sng" dirty="0">
                <a:solidFill>
                  <a:srgbClr val="FFC000"/>
                </a:solidFill>
              </a:rPr>
              <a:t>2Pe_1:21</a:t>
            </a:r>
            <a:r>
              <a:rPr lang="es-VE" sz="4400" dirty="0"/>
              <a:t>.</a:t>
            </a:r>
            <a:endParaRPr lang="es-VE" sz="7200" dirty="0"/>
          </a:p>
        </p:txBody>
      </p:sp>
    </p:spTree>
    <p:extLst>
      <p:ext uri="{BB962C8B-B14F-4D97-AF65-F5344CB8AC3E}">
        <p14:creationId xmlns:p14="http://schemas.microsoft.com/office/powerpoint/2010/main" val="1184801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0" y="0"/>
            <a:ext cx="9144000" cy="881743"/>
          </a:xfrm>
        </p:spPr>
        <p:txBody>
          <a:bodyPr anchor="ctr">
            <a:normAutofit fontScale="90000"/>
          </a:bodyPr>
          <a:lstStyle/>
          <a:p>
            <a:pPr algn="ctr"/>
            <a:r>
              <a:rPr lang="es-VE" sz="6600" b="1" dirty="0"/>
              <a:t>Son llamadas</a:t>
            </a:r>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881743"/>
            <a:ext cx="8686800" cy="4833257"/>
          </a:xfrm>
        </p:spPr>
        <p:txBody>
          <a:bodyPr anchor="ctr">
            <a:normAutofit fontScale="92500" lnSpcReduction="10000"/>
          </a:bodyPr>
          <a:lstStyle/>
          <a:p>
            <a:pPr marL="514350" lvl="0" indent="-514350">
              <a:buFont typeface="+mj-lt"/>
              <a:buAutoNum type="arabicPeriod"/>
            </a:pPr>
            <a:r>
              <a:rPr lang="x-none" sz="2800" dirty="0"/>
              <a:t>La Palabra. </a:t>
            </a:r>
            <a:r>
              <a:rPr lang="x-none" sz="2800" u="sng" dirty="0">
                <a:solidFill>
                  <a:srgbClr val="FFC000"/>
                </a:solidFill>
              </a:rPr>
              <a:t>Stg_1:21-23</a:t>
            </a:r>
            <a:r>
              <a:rPr lang="x-none" sz="2800" dirty="0"/>
              <a:t>; </a:t>
            </a:r>
            <a:r>
              <a:rPr lang="x-none" sz="2800" u="sng" dirty="0">
                <a:solidFill>
                  <a:srgbClr val="FFC000"/>
                </a:solidFill>
              </a:rPr>
              <a:t>1Pe_2:2</a:t>
            </a:r>
            <a:r>
              <a:rPr lang="x-none" sz="2800" dirty="0"/>
              <a:t>.</a:t>
            </a:r>
            <a:endParaRPr lang="es-VE" sz="2800" dirty="0"/>
          </a:p>
          <a:p>
            <a:pPr marL="514350" lvl="0" indent="-514350">
              <a:buFont typeface="+mj-lt"/>
              <a:buAutoNum type="arabicPeriod"/>
            </a:pPr>
            <a:r>
              <a:rPr lang="x-none" sz="2800" dirty="0"/>
              <a:t>La Palabra de Dios. </a:t>
            </a:r>
            <a:r>
              <a:rPr lang="x-none" sz="2800" u="sng" dirty="0">
                <a:solidFill>
                  <a:srgbClr val="FFC000"/>
                </a:solidFill>
              </a:rPr>
              <a:t>Luc_11:28</a:t>
            </a:r>
            <a:r>
              <a:rPr lang="x-none" sz="2800" dirty="0"/>
              <a:t>; </a:t>
            </a:r>
            <a:r>
              <a:rPr lang="x-none" sz="2800" u="sng" dirty="0">
                <a:solidFill>
                  <a:srgbClr val="FFC000"/>
                </a:solidFill>
              </a:rPr>
              <a:t>Heb_4:12</a:t>
            </a:r>
            <a:r>
              <a:rPr lang="x-none" sz="2800" dirty="0"/>
              <a:t>.</a:t>
            </a:r>
            <a:endParaRPr lang="es-VE" sz="2800" dirty="0"/>
          </a:p>
          <a:p>
            <a:pPr marL="514350" lvl="0" indent="-514350">
              <a:buFont typeface="+mj-lt"/>
              <a:buAutoNum type="arabicPeriod"/>
            </a:pPr>
            <a:r>
              <a:rPr lang="x-none" sz="2800" dirty="0"/>
              <a:t>La palabra de Cristo. </a:t>
            </a:r>
            <a:r>
              <a:rPr lang="x-none" sz="2800" u="sng" dirty="0">
                <a:solidFill>
                  <a:srgbClr val="FFC000"/>
                </a:solidFill>
              </a:rPr>
              <a:t>Col_3:16</a:t>
            </a:r>
            <a:r>
              <a:rPr lang="x-none" sz="2800" dirty="0"/>
              <a:t>.</a:t>
            </a:r>
            <a:endParaRPr lang="es-VE" sz="2800" dirty="0"/>
          </a:p>
          <a:p>
            <a:pPr marL="514350" lvl="0" indent="-514350">
              <a:buFont typeface="+mj-lt"/>
              <a:buAutoNum type="arabicPeriod"/>
            </a:pPr>
            <a:r>
              <a:rPr lang="x-none" sz="2800" dirty="0"/>
              <a:t>La palabra de verdad. </a:t>
            </a:r>
            <a:r>
              <a:rPr lang="x-none" sz="2800" u="sng" dirty="0">
                <a:solidFill>
                  <a:srgbClr val="FFC000"/>
                </a:solidFill>
              </a:rPr>
              <a:t>Stg_1:18</a:t>
            </a:r>
            <a:r>
              <a:rPr lang="x-none" sz="2800" dirty="0"/>
              <a:t>.</a:t>
            </a:r>
            <a:endParaRPr lang="es-VE" sz="2800" dirty="0"/>
          </a:p>
          <a:p>
            <a:pPr marL="514350" lvl="0" indent="-514350">
              <a:buFont typeface="+mj-lt"/>
              <a:buAutoNum type="arabicPeriod"/>
            </a:pPr>
            <a:r>
              <a:rPr lang="x-none" sz="2800" dirty="0"/>
              <a:t>Las Santas Escrituras </a:t>
            </a:r>
            <a:r>
              <a:rPr lang="x-none" sz="2800" u="sng" dirty="0">
                <a:solidFill>
                  <a:srgbClr val="FFC000"/>
                </a:solidFill>
              </a:rPr>
              <a:t>Rom_1:2</a:t>
            </a:r>
            <a:r>
              <a:rPr lang="x-none" sz="2800" dirty="0"/>
              <a:t>; </a:t>
            </a:r>
            <a:r>
              <a:rPr lang="x-none" sz="2800" u="sng" dirty="0">
                <a:solidFill>
                  <a:srgbClr val="FFC000"/>
                </a:solidFill>
              </a:rPr>
              <a:t>2Ti_3:15</a:t>
            </a:r>
            <a:r>
              <a:rPr lang="x-none" sz="2800" dirty="0"/>
              <a:t>.</a:t>
            </a:r>
            <a:endParaRPr lang="es-VE" sz="2800" dirty="0"/>
          </a:p>
          <a:p>
            <a:pPr marL="514350" lvl="0" indent="-514350">
              <a:buFont typeface="+mj-lt"/>
              <a:buAutoNum type="arabicPeriod"/>
            </a:pPr>
            <a:r>
              <a:rPr lang="x-none" sz="2800" dirty="0"/>
              <a:t>El libro de la verdad. </a:t>
            </a:r>
            <a:r>
              <a:rPr lang="x-none" sz="2800" u="sng" dirty="0">
                <a:solidFill>
                  <a:srgbClr val="FFC000"/>
                </a:solidFill>
              </a:rPr>
              <a:t>Dan_10:21</a:t>
            </a:r>
            <a:r>
              <a:rPr lang="x-none" sz="2800" dirty="0"/>
              <a:t>.</a:t>
            </a:r>
          </a:p>
          <a:p>
            <a:pPr marL="514350" lvl="0" indent="-514350">
              <a:buFont typeface="+mj-lt"/>
              <a:buAutoNum type="arabicPeriod"/>
            </a:pPr>
            <a:r>
              <a:rPr lang="x-none" sz="2800" dirty="0"/>
              <a:t>El libro. </a:t>
            </a:r>
            <a:r>
              <a:rPr lang="x-none" sz="2800" u="sng" dirty="0">
                <a:solidFill>
                  <a:srgbClr val="FFC000"/>
                </a:solidFill>
              </a:rPr>
              <a:t>Sal_40:7</a:t>
            </a:r>
            <a:r>
              <a:rPr lang="x-none" sz="2800" dirty="0"/>
              <a:t>; </a:t>
            </a:r>
            <a:r>
              <a:rPr lang="x-none" sz="2800" u="sng" dirty="0">
                <a:solidFill>
                  <a:srgbClr val="FFC000"/>
                </a:solidFill>
              </a:rPr>
              <a:t>Apo_22:19</a:t>
            </a:r>
            <a:r>
              <a:rPr lang="x-none" sz="2800" dirty="0"/>
              <a:t>.</a:t>
            </a:r>
            <a:endParaRPr lang="es-VE" sz="2800" dirty="0"/>
          </a:p>
          <a:p>
            <a:pPr marL="514350" lvl="0" indent="-514350">
              <a:buFont typeface="+mj-lt"/>
              <a:buAutoNum type="arabicPeriod"/>
            </a:pPr>
            <a:r>
              <a:rPr lang="x-none" sz="2800" dirty="0"/>
              <a:t>El libro de </a:t>
            </a:r>
            <a:r>
              <a:rPr lang="es-VE" sz="2800" dirty="0" err="1"/>
              <a:t>Yhwh</a:t>
            </a:r>
            <a:r>
              <a:rPr lang="x-none" sz="2800" dirty="0"/>
              <a:t>. </a:t>
            </a:r>
            <a:r>
              <a:rPr lang="x-none" sz="2800" u="sng" dirty="0">
                <a:solidFill>
                  <a:srgbClr val="FFC000"/>
                </a:solidFill>
              </a:rPr>
              <a:t>Isa_34:16</a:t>
            </a:r>
            <a:r>
              <a:rPr lang="x-none" sz="2800" dirty="0"/>
              <a:t>.</a:t>
            </a:r>
            <a:endParaRPr lang="es-VE" sz="2800" dirty="0"/>
          </a:p>
          <a:p>
            <a:pPr marL="514350" lvl="0" indent="-514350">
              <a:buFont typeface="+mj-lt"/>
              <a:buAutoNum type="arabicPeriod"/>
            </a:pPr>
            <a:r>
              <a:rPr lang="x-none" sz="2800" dirty="0"/>
              <a:t>El libro de la ley. </a:t>
            </a:r>
            <a:r>
              <a:rPr lang="x-none" sz="2800" u="sng" dirty="0">
                <a:solidFill>
                  <a:srgbClr val="FFC000"/>
                </a:solidFill>
              </a:rPr>
              <a:t>Neh_8:3</a:t>
            </a:r>
            <a:r>
              <a:rPr lang="x-none" sz="2800" dirty="0"/>
              <a:t>; </a:t>
            </a:r>
            <a:r>
              <a:rPr lang="x-none" sz="2800" u="sng" dirty="0">
                <a:solidFill>
                  <a:srgbClr val="FFC000"/>
                </a:solidFill>
              </a:rPr>
              <a:t>Gál_3:10</a:t>
            </a:r>
            <a:r>
              <a:rPr lang="x-none" sz="2800" dirty="0"/>
              <a:t>.</a:t>
            </a:r>
            <a:endParaRPr lang="es-VE" sz="2800" dirty="0"/>
          </a:p>
          <a:p>
            <a:pPr marL="514350" lvl="0" indent="-514350">
              <a:buFont typeface="+mj-lt"/>
              <a:buAutoNum type="arabicPeriod"/>
            </a:pPr>
            <a:r>
              <a:rPr lang="x-none" sz="2800" dirty="0"/>
              <a:t>La ley de </a:t>
            </a:r>
            <a:r>
              <a:rPr lang="es-VE" sz="2800" dirty="0" err="1"/>
              <a:t>Yhwh</a:t>
            </a:r>
            <a:r>
              <a:rPr lang="x-none" sz="2800" dirty="0"/>
              <a:t>. </a:t>
            </a:r>
            <a:r>
              <a:rPr lang="x-none" sz="2800" u="sng" dirty="0">
                <a:solidFill>
                  <a:srgbClr val="FFC000"/>
                </a:solidFill>
              </a:rPr>
              <a:t>Sal_1:2</a:t>
            </a:r>
            <a:r>
              <a:rPr lang="x-none" sz="2800" dirty="0"/>
              <a:t>; </a:t>
            </a:r>
            <a:r>
              <a:rPr lang="x-none" sz="2800" u="sng" dirty="0">
                <a:solidFill>
                  <a:srgbClr val="FFC000"/>
                </a:solidFill>
              </a:rPr>
              <a:t>Isa_30:9</a:t>
            </a:r>
            <a:r>
              <a:rPr lang="x-none" sz="2800" dirty="0"/>
              <a:t>.</a:t>
            </a:r>
            <a:endParaRPr lang="es-VE" sz="2800" dirty="0"/>
          </a:p>
          <a:p>
            <a:pPr marL="514350" lvl="0" indent="-514350">
              <a:buFont typeface="+mj-lt"/>
              <a:buAutoNum type="arabicPeriod"/>
            </a:pPr>
            <a:r>
              <a:rPr lang="x-none" sz="2800" dirty="0"/>
              <a:t>La espada del Espíritu. </a:t>
            </a:r>
            <a:r>
              <a:rPr lang="x-none" sz="2800" u="sng" dirty="0">
                <a:solidFill>
                  <a:srgbClr val="FFC000"/>
                </a:solidFill>
              </a:rPr>
              <a:t>Efe_6:17</a:t>
            </a:r>
            <a:r>
              <a:rPr lang="x-none" sz="2800" dirty="0"/>
              <a:t>.</a:t>
            </a:r>
            <a:endParaRPr lang="es-VE" sz="2800" dirty="0"/>
          </a:p>
        </p:txBody>
      </p:sp>
    </p:spTree>
    <p:extLst>
      <p:ext uri="{BB962C8B-B14F-4D97-AF65-F5344CB8AC3E}">
        <p14:creationId xmlns:p14="http://schemas.microsoft.com/office/powerpoint/2010/main" val="1718895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391886" y="309282"/>
            <a:ext cx="8360228" cy="1405217"/>
          </a:xfrm>
        </p:spPr>
        <p:txBody>
          <a:bodyPr anchor="ctr">
            <a:normAutofit/>
          </a:bodyPr>
          <a:lstStyle/>
          <a:p>
            <a:pPr algn="ctr"/>
            <a:r>
              <a:rPr lang="es-VE" sz="6600" b="1" dirty="0"/>
              <a:t>Tienen autoridad</a:t>
            </a:r>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28800"/>
            <a:ext cx="8686800" cy="3576917"/>
          </a:xfrm>
        </p:spPr>
        <p:txBody>
          <a:bodyPr anchor="ctr">
            <a:normAutofit/>
          </a:bodyPr>
          <a:lstStyle/>
          <a:p>
            <a:pPr marL="0" indent="0" algn="ctr">
              <a:buNone/>
            </a:pPr>
            <a:r>
              <a:rPr lang="es-VE" sz="4000" dirty="0"/>
              <a:t>La autoridad de las Escrituras quiere decir que </a:t>
            </a:r>
            <a:r>
              <a:rPr lang="es-VE" sz="4000" dirty="0">
                <a:highlight>
                  <a:srgbClr val="008080"/>
                </a:highlight>
              </a:rPr>
              <a:t>todas las palabras de la Biblia son palabras de Dios</a:t>
            </a:r>
            <a:r>
              <a:rPr lang="es-VE" sz="4000" dirty="0"/>
              <a:t> de tal manera que no creer o desobedecer alguna palabra de las Escrituras es no creer o desobedecer a Dios.</a:t>
            </a:r>
            <a:endParaRPr lang="es-VE" sz="6600" dirty="0"/>
          </a:p>
        </p:txBody>
      </p:sp>
    </p:spTree>
    <p:extLst>
      <p:ext uri="{BB962C8B-B14F-4D97-AF65-F5344CB8AC3E}">
        <p14:creationId xmlns:p14="http://schemas.microsoft.com/office/powerpoint/2010/main" val="3640744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0" y="0"/>
            <a:ext cx="9144000" cy="1714499"/>
          </a:xfrm>
        </p:spPr>
        <p:txBody>
          <a:bodyPr anchor="ctr">
            <a:normAutofit fontScale="90000"/>
          </a:bodyPr>
          <a:lstStyle/>
          <a:p>
            <a:pPr algn="ctr"/>
            <a:r>
              <a:rPr lang="es-VE" sz="6600" b="1" dirty="0"/>
              <a:t>La inerrancia de las Escrituras</a:t>
            </a:r>
            <a:br>
              <a:rPr lang="es-VE" sz="6600" b="1" dirty="0"/>
            </a:br>
            <a:r>
              <a:rPr lang="es-VE" b="1" dirty="0"/>
              <a:t>Se basa en el carácter de Dios.</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28800"/>
            <a:ext cx="8686800" cy="3576917"/>
          </a:xfrm>
        </p:spPr>
        <p:txBody>
          <a:bodyPr anchor="ctr">
            <a:normAutofit fontScale="85000" lnSpcReduction="10000"/>
          </a:bodyPr>
          <a:lstStyle/>
          <a:p>
            <a:pPr marL="0" indent="0" algn="ctr">
              <a:buNone/>
            </a:pPr>
            <a:r>
              <a:rPr lang="es-VE" sz="4400" dirty="0"/>
              <a:t>La inerrancia se basa en el carácter de Dios que no puede mentir (</a:t>
            </a:r>
            <a:r>
              <a:rPr lang="es-VE" sz="4400" dirty="0">
                <a:solidFill>
                  <a:srgbClr val="FFC000"/>
                </a:solidFill>
              </a:rPr>
              <a:t>He. 6:18</a:t>
            </a:r>
            <a:r>
              <a:rPr lang="es-VE" sz="4400" dirty="0"/>
              <a:t>; </a:t>
            </a:r>
            <a:r>
              <a:rPr lang="es-VE" sz="4400" dirty="0">
                <a:solidFill>
                  <a:srgbClr val="FFC000"/>
                </a:solidFill>
              </a:rPr>
              <a:t>Ti. 1:2</a:t>
            </a:r>
            <a:r>
              <a:rPr lang="es-VE" sz="4400" dirty="0"/>
              <a:t>). </a:t>
            </a:r>
            <a:r>
              <a:rPr lang="es-VE" sz="4400" dirty="0">
                <a:highlight>
                  <a:srgbClr val="008080"/>
                </a:highlight>
              </a:rPr>
              <a:t>Dios no puede mentir</a:t>
            </a:r>
            <a:r>
              <a:rPr lang="es-VE" sz="4400" dirty="0"/>
              <a:t> intencionalmente porque es quien dio la ley moral absoluta. </a:t>
            </a:r>
            <a:r>
              <a:rPr lang="es-VE" sz="4400" dirty="0">
                <a:highlight>
                  <a:srgbClr val="800080"/>
                </a:highlight>
              </a:rPr>
              <a:t>No puede equivocarse</a:t>
            </a:r>
            <a:r>
              <a:rPr lang="es-VE" sz="4400" dirty="0"/>
              <a:t> porque es omnisciente. Y si la Biblia es la Palabra de Dios escrita (y lo es), entonces </a:t>
            </a:r>
            <a:r>
              <a:rPr lang="es-VE" sz="4400" dirty="0">
                <a:highlight>
                  <a:srgbClr val="800000"/>
                </a:highlight>
              </a:rPr>
              <a:t>es sin error</a:t>
            </a:r>
            <a:r>
              <a:rPr lang="es-VE" sz="4400" dirty="0"/>
              <a:t>.</a:t>
            </a:r>
            <a:endParaRPr lang="es-VE" sz="7200" dirty="0"/>
          </a:p>
        </p:txBody>
      </p:sp>
    </p:spTree>
    <p:extLst>
      <p:ext uri="{BB962C8B-B14F-4D97-AF65-F5344CB8AC3E}">
        <p14:creationId xmlns:p14="http://schemas.microsoft.com/office/powerpoint/2010/main" val="2058112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0" y="0"/>
            <a:ext cx="9144000" cy="881743"/>
          </a:xfrm>
        </p:spPr>
        <p:txBody>
          <a:bodyPr anchor="ctr">
            <a:normAutofit fontScale="90000"/>
          </a:bodyPr>
          <a:lstStyle/>
          <a:p>
            <a:pPr algn="ctr"/>
            <a:r>
              <a:rPr lang="es-VE" sz="6600" b="1" dirty="0"/>
              <a:t>Las Escrituras deben ser:</a:t>
            </a:r>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881743"/>
            <a:ext cx="8686800" cy="4833257"/>
          </a:xfrm>
        </p:spPr>
        <p:txBody>
          <a:bodyPr anchor="ctr">
            <a:normAutofit fontScale="77500" lnSpcReduction="20000"/>
          </a:bodyPr>
          <a:lstStyle/>
          <a:p>
            <a:r>
              <a:rPr lang="x-none" dirty="0"/>
              <a:t>La norma de la enseñanza. </a:t>
            </a:r>
            <a:r>
              <a:rPr lang="x-none" u="sng" dirty="0">
                <a:solidFill>
                  <a:srgbClr val="FFC000"/>
                </a:solidFill>
              </a:rPr>
              <a:t>1Pe_4:11</a:t>
            </a:r>
            <a:r>
              <a:rPr lang="x-none" dirty="0"/>
              <a:t>.</a:t>
            </a:r>
            <a:endParaRPr lang="es-VE" dirty="0"/>
          </a:p>
          <a:p>
            <a:r>
              <a:rPr lang="x-none" dirty="0"/>
              <a:t>Creídas. </a:t>
            </a:r>
            <a:r>
              <a:rPr lang="x-none" u="sng" dirty="0">
                <a:solidFill>
                  <a:srgbClr val="FFC000"/>
                </a:solidFill>
              </a:rPr>
              <a:t>Jua_2:22</a:t>
            </a:r>
            <a:r>
              <a:rPr lang="x-none" dirty="0"/>
              <a:t>.</a:t>
            </a:r>
            <a:endParaRPr lang="es-VE" dirty="0"/>
          </a:p>
          <a:p>
            <a:r>
              <a:rPr lang="x-none" dirty="0"/>
              <a:t>Buscadas. </a:t>
            </a:r>
            <a:r>
              <a:rPr lang="x-none" u="sng" dirty="0">
                <a:solidFill>
                  <a:srgbClr val="FFC000"/>
                </a:solidFill>
              </a:rPr>
              <a:t>1Co_1:31</a:t>
            </a:r>
            <a:r>
              <a:rPr lang="x-none" dirty="0"/>
              <a:t>; </a:t>
            </a:r>
            <a:r>
              <a:rPr lang="x-none" u="sng" dirty="0">
                <a:solidFill>
                  <a:srgbClr val="FFC000"/>
                </a:solidFill>
              </a:rPr>
              <a:t>1Pe_1:16</a:t>
            </a:r>
            <a:r>
              <a:rPr lang="x-none" dirty="0"/>
              <a:t>.</a:t>
            </a:r>
            <a:endParaRPr lang="es-VE" dirty="0"/>
          </a:p>
          <a:p>
            <a:r>
              <a:rPr lang="x-none" dirty="0"/>
              <a:t>Leídas. </a:t>
            </a:r>
            <a:r>
              <a:rPr lang="x-none" u="sng" dirty="0">
                <a:solidFill>
                  <a:srgbClr val="FFC000"/>
                </a:solidFill>
              </a:rPr>
              <a:t>Deu_17:19</a:t>
            </a:r>
            <a:r>
              <a:rPr lang="x-none" dirty="0"/>
              <a:t>; </a:t>
            </a:r>
            <a:r>
              <a:rPr lang="x-none" u="sng" dirty="0">
                <a:solidFill>
                  <a:srgbClr val="FFC000"/>
                </a:solidFill>
              </a:rPr>
              <a:t>Isa_34:16</a:t>
            </a:r>
            <a:r>
              <a:rPr lang="x-none" dirty="0"/>
              <a:t>.</a:t>
            </a:r>
            <a:endParaRPr lang="es-VE" dirty="0"/>
          </a:p>
          <a:p>
            <a:r>
              <a:rPr lang="x-none" dirty="0"/>
              <a:t>Leídas públicamente a tod</a:t>
            </a:r>
            <a:r>
              <a:rPr lang="es-VE" dirty="0"/>
              <a:t>o</a:t>
            </a:r>
            <a:r>
              <a:rPr lang="x-none" dirty="0"/>
              <a:t>s. </a:t>
            </a:r>
            <a:r>
              <a:rPr lang="x-none" u="sng" dirty="0">
                <a:solidFill>
                  <a:srgbClr val="FFC000"/>
                </a:solidFill>
              </a:rPr>
              <a:t>Deu_31:11-13</a:t>
            </a:r>
            <a:r>
              <a:rPr lang="x-none" dirty="0"/>
              <a:t>; </a:t>
            </a:r>
            <a:r>
              <a:rPr lang="x-none" u="sng" dirty="0">
                <a:solidFill>
                  <a:srgbClr val="FFC000"/>
                </a:solidFill>
              </a:rPr>
              <a:t>Neh_8:3</a:t>
            </a:r>
            <a:r>
              <a:rPr lang="x-none" dirty="0"/>
              <a:t>; </a:t>
            </a:r>
            <a:r>
              <a:rPr lang="x-none" u="sng" dirty="0">
                <a:solidFill>
                  <a:srgbClr val="FFC000"/>
                </a:solidFill>
              </a:rPr>
              <a:t>Jer_36:6</a:t>
            </a:r>
            <a:r>
              <a:rPr lang="x-none" dirty="0"/>
              <a:t>; </a:t>
            </a:r>
            <a:r>
              <a:rPr lang="x-none" u="sng" dirty="0">
                <a:solidFill>
                  <a:srgbClr val="FFC000"/>
                </a:solidFill>
              </a:rPr>
              <a:t>Hch_13:15</a:t>
            </a:r>
            <a:r>
              <a:rPr lang="x-none" dirty="0"/>
              <a:t>.</a:t>
            </a:r>
            <a:endParaRPr lang="es-VE" dirty="0"/>
          </a:p>
          <a:p>
            <a:r>
              <a:rPr lang="x-none" dirty="0"/>
              <a:t>Conocidas. </a:t>
            </a:r>
            <a:r>
              <a:rPr lang="x-none" u="sng" dirty="0">
                <a:solidFill>
                  <a:srgbClr val="FFC000"/>
                </a:solidFill>
              </a:rPr>
              <a:t>2Ti_3:15</a:t>
            </a:r>
            <a:r>
              <a:rPr lang="x-none" dirty="0"/>
              <a:t>.</a:t>
            </a:r>
            <a:endParaRPr lang="es-VE" dirty="0"/>
          </a:p>
          <a:p>
            <a:r>
              <a:rPr lang="x-none" dirty="0"/>
              <a:t>Recibidas, no como palabra de hombres, sino como la Palabra de Dios. </a:t>
            </a:r>
            <a:r>
              <a:rPr lang="x-none" u="sng" dirty="0">
                <a:solidFill>
                  <a:srgbClr val="FFC000"/>
                </a:solidFill>
              </a:rPr>
              <a:t>1Ts_2:13</a:t>
            </a:r>
            <a:r>
              <a:rPr lang="x-none" dirty="0"/>
              <a:t>.</a:t>
            </a:r>
            <a:endParaRPr lang="es-VE" dirty="0"/>
          </a:p>
          <a:p>
            <a:r>
              <a:rPr lang="x-none" dirty="0"/>
              <a:t>Recibidas con mansedumbre. </a:t>
            </a:r>
            <a:r>
              <a:rPr lang="x-none" u="sng" dirty="0">
                <a:solidFill>
                  <a:srgbClr val="FFC000"/>
                </a:solidFill>
              </a:rPr>
              <a:t>Stg_1:21</a:t>
            </a:r>
            <a:r>
              <a:rPr lang="x-none" dirty="0"/>
              <a:t>.</a:t>
            </a:r>
            <a:endParaRPr lang="es-VE" dirty="0"/>
          </a:p>
          <a:p>
            <a:r>
              <a:rPr lang="x-none" dirty="0"/>
              <a:t>Escudriñadas. </a:t>
            </a:r>
            <a:r>
              <a:rPr lang="x-none" u="sng" dirty="0">
                <a:solidFill>
                  <a:srgbClr val="FFC000"/>
                </a:solidFill>
              </a:rPr>
              <a:t>Jua_5:39</a:t>
            </a:r>
            <a:r>
              <a:rPr lang="x-none" dirty="0"/>
              <a:t>; </a:t>
            </a:r>
            <a:r>
              <a:rPr lang="x-none" u="sng" dirty="0">
                <a:solidFill>
                  <a:srgbClr val="FFC000"/>
                </a:solidFill>
              </a:rPr>
              <a:t>Jua_7:52</a:t>
            </a:r>
            <a:r>
              <a:rPr lang="x-none" dirty="0"/>
              <a:t>.</a:t>
            </a:r>
            <a:endParaRPr lang="es-VE" dirty="0"/>
          </a:p>
          <a:p>
            <a:r>
              <a:rPr lang="x-none" dirty="0"/>
              <a:t>Escudriñadas cada día. </a:t>
            </a:r>
            <a:r>
              <a:rPr lang="x-none" u="sng" dirty="0">
                <a:solidFill>
                  <a:srgbClr val="FFC000"/>
                </a:solidFill>
              </a:rPr>
              <a:t>Hch_17:11</a:t>
            </a:r>
            <a:r>
              <a:rPr lang="x-none" dirty="0"/>
              <a:t>.</a:t>
            </a:r>
            <a:endParaRPr lang="es-VE" dirty="0"/>
          </a:p>
          <a:p>
            <a:r>
              <a:rPr lang="x-none" dirty="0"/>
              <a:t>Atesoradas en el corazón. </a:t>
            </a:r>
            <a:r>
              <a:rPr lang="x-none" u="sng" dirty="0">
                <a:solidFill>
                  <a:srgbClr val="FFC000"/>
                </a:solidFill>
              </a:rPr>
              <a:t>Deu_6:6</a:t>
            </a:r>
            <a:r>
              <a:rPr lang="x-none" dirty="0"/>
              <a:t>; </a:t>
            </a:r>
            <a:r>
              <a:rPr lang="x-none" u="sng" dirty="0">
                <a:solidFill>
                  <a:srgbClr val="FFC000"/>
                </a:solidFill>
              </a:rPr>
              <a:t>Deu_11:18</a:t>
            </a:r>
            <a:r>
              <a:rPr lang="x-none" dirty="0"/>
              <a:t>.</a:t>
            </a:r>
            <a:endParaRPr lang="es-VE" dirty="0"/>
          </a:p>
          <a:p>
            <a:r>
              <a:rPr lang="x-none" dirty="0"/>
              <a:t>Enseñadas a los hijos. </a:t>
            </a:r>
            <a:r>
              <a:rPr lang="x-none" u="sng" dirty="0">
                <a:solidFill>
                  <a:srgbClr val="FFC000"/>
                </a:solidFill>
              </a:rPr>
              <a:t>Deu_6:7</a:t>
            </a:r>
            <a:r>
              <a:rPr lang="x-none" dirty="0"/>
              <a:t>; </a:t>
            </a:r>
            <a:r>
              <a:rPr lang="x-none" u="sng" dirty="0">
                <a:solidFill>
                  <a:srgbClr val="FFC000"/>
                </a:solidFill>
              </a:rPr>
              <a:t>Deu_11:19</a:t>
            </a:r>
            <a:r>
              <a:rPr lang="x-none" dirty="0"/>
              <a:t>; </a:t>
            </a:r>
            <a:r>
              <a:rPr lang="x-none" u="sng" dirty="0">
                <a:solidFill>
                  <a:srgbClr val="FFC000"/>
                </a:solidFill>
              </a:rPr>
              <a:t>2Ti_3:15</a:t>
            </a:r>
            <a:r>
              <a:rPr lang="x-none" dirty="0"/>
              <a:t>.</a:t>
            </a:r>
            <a:endParaRPr lang="es-VE" dirty="0"/>
          </a:p>
          <a:p>
            <a:r>
              <a:rPr lang="x-none" dirty="0"/>
              <a:t>Enseñadas a todos. </a:t>
            </a:r>
            <a:r>
              <a:rPr lang="x-none" u="sng" dirty="0">
                <a:solidFill>
                  <a:srgbClr val="FFC000"/>
                </a:solidFill>
              </a:rPr>
              <a:t>2Cr_17:7-9</a:t>
            </a:r>
            <a:r>
              <a:rPr lang="x-none" dirty="0"/>
              <a:t>; </a:t>
            </a:r>
            <a:r>
              <a:rPr lang="x-none" u="sng" dirty="0">
                <a:solidFill>
                  <a:srgbClr val="FFC000"/>
                </a:solidFill>
              </a:rPr>
              <a:t>Neh_8:7-8</a:t>
            </a:r>
            <a:r>
              <a:rPr lang="x-none" dirty="0"/>
              <a:t>.</a:t>
            </a:r>
            <a:endParaRPr lang="es-VE" dirty="0"/>
          </a:p>
          <a:p>
            <a:r>
              <a:rPr lang="x-none" dirty="0"/>
              <a:t>Objeto constante de conversación. </a:t>
            </a:r>
            <a:r>
              <a:rPr lang="x-none" u="sng" dirty="0">
                <a:solidFill>
                  <a:srgbClr val="FFC000"/>
                </a:solidFill>
              </a:rPr>
              <a:t>Deu_6:7</a:t>
            </a:r>
            <a:r>
              <a:rPr lang="x-none" dirty="0"/>
              <a:t>.</a:t>
            </a:r>
            <a:endParaRPr lang="es-VE" dirty="0"/>
          </a:p>
          <a:p>
            <a:r>
              <a:rPr lang="x-none" dirty="0"/>
              <a:t>Manejadas sin adulteración. </a:t>
            </a:r>
            <a:r>
              <a:rPr lang="x-none" u="sng" dirty="0">
                <a:solidFill>
                  <a:srgbClr val="FFC000"/>
                </a:solidFill>
              </a:rPr>
              <a:t>2Co_4:2</a:t>
            </a:r>
            <a:r>
              <a:rPr lang="x-none" dirty="0"/>
              <a:t>.</a:t>
            </a:r>
            <a:endParaRPr lang="es-VE" dirty="0"/>
          </a:p>
          <a:p>
            <a:r>
              <a:rPr lang="x-none" dirty="0"/>
              <a:t>Obedecidas, y no solamente oídas. </a:t>
            </a:r>
            <a:r>
              <a:rPr lang="x-none" u="sng" dirty="0">
                <a:solidFill>
                  <a:srgbClr val="FFC000"/>
                </a:solidFill>
              </a:rPr>
              <a:t>Mat_7:24</a:t>
            </a:r>
            <a:r>
              <a:rPr lang="x-none" dirty="0"/>
              <a:t>; </a:t>
            </a:r>
            <a:r>
              <a:rPr lang="x-none" u="sng" dirty="0">
                <a:solidFill>
                  <a:srgbClr val="FFC000"/>
                </a:solidFill>
              </a:rPr>
              <a:t>Luc_11:28</a:t>
            </a:r>
            <a:r>
              <a:rPr lang="x-none" dirty="0"/>
              <a:t>; </a:t>
            </a:r>
            <a:r>
              <a:rPr lang="x-none" u="sng" dirty="0">
                <a:solidFill>
                  <a:srgbClr val="FFC000"/>
                </a:solidFill>
              </a:rPr>
              <a:t>Stg_1:22</a:t>
            </a:r>
            <a:r>
              <a:rPr lang="x-none" dirty="0"/>
              <a:t>.</a:t>
            </a:r>
            <a:endParaRPr lang="es-VE" dirty="0"/>
          </a:p>
          <a:p>
            <a:r>
              <a:rPr lang="x-none" dirty="0"/>
              <a:t>Utilizadas contra nuestros enemigos espirituales. </a:t>
            </a:r>
            <a:r>
              <a:rPr lang="x-none" u="sng" dirty="0">
                <a:solidFill>
                  <a:srgbClr val="FFC000"/>
                </a:solidFill>
              </a:rPr>
              <a:t>Mat_4:4</a:t>
            </a:r>
            <a:r>
              <a:rPr lang="x-none" dirty="0"/>
              <a:t>; </a:t>
            </a:r>
            <a:r>
              <a:rPr lang="x-none" u="sng" dirty="0">
                <a:solidFill>
                  <a:srgbClr val="FFC000"/>
                </a:solidFill>
              </a:rPr>
              <a:t>Mat_4:7</a:t>
            </a:r>
            <a:r>
              <a:rPr lang="x-none" dirty="0"/>
              <a:t>; </a:t>
            </a:r>
            <a:r>
              <a:rPr lang="x-none" u="sng" dirty="0">
                <a:solidFill>
                  <a:srgbClr val="FFC000"/>
                </a:solidFill>
              </a:rPr>
              <a:t>Mat_4:10</a:t>
            </a:r>
            <a:r>
              <a:rPr lang="x-none" dirty="0"/>
              <a:t>; </a:t>
            </a:r>
            <a:r>
              <a:rPr lang="x-none" u="sng" dirty="0">
                <a:solidFill>
                  <a:srgbClr val="FFC000"/>
                </a:solidFill>
              </a:rPr>
              <a:t>Efe_6:11</a:t>
            </a:r>
            <a:r>
              <a:rPr lang="x-none" dirty="0"/>
              <a:t>; </a:t>
            </a:r>
            <a:r>
              <a:rPr lang="x-none" u="sng" dirty="0">
                <a:solidFill>
                  <a:srgbClr val="FFC000"/>
                </a:solidFill>
              </a:rPr>
              <a:t>Efe_6:17</a:t>
            </a:r>
            <a:r>
              <a:rPr lang="x-none" dirty="0"/>
              <a:t>.</a:t>
            </a:r>
            <a:endParaRPr lang="es-VE" dirty="0"/>
          </a:p>
        </p:txBody>
      </p:sp>
    </p:spTree>
    <p:extLst>
      <p:ext uri="{BB962C8B-B14F-4D97-AF65-F5344CB8AC3E}">
        <p14:creationId xmlns:p14="http://schemas.microsoft.com/office/powerpoint/2010/main" val="3084611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391886" y="178904"/>
            <a:ext cx="8360228" cy="1212575"/>
          </a:xfrm>
        </p:spPr>
        <p:txBody>
          <a:bodyPr anchor="ctr">
            <a:noAutofit/>
          </a:bodyPr>
          <a:lstStyle/>
          <a:p>
            <a:pPr algn="ctr"/>
            <a:r>
              <a:rPr lang="es-VE" sz="4800" b="1" dirty="0"/>
              <a:t>Las escrituras son necesarias para mantener la vida espiritual</a:t>
            </a:r>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391478"/>
            <a:ext cx="8686800" cy="4014239"/>
          </a:xfrm>
        </p:spPr>
        <p:txBody>
          <a:bodyPr anchor="ctr">
            <a:normAutofit/>
          </a:bodyPr>
          <a:lstStyle/>
          <a:p>
            <a:pPr marL="0" indent="0" algn="ctr">
              <a:buNone/>
            </a:pPr>
            <a:r>
              <a:rPr lang="es-VE" sz="2800" dirty="0"/>
              <a:t>Jesús dijo en </a:t>
            </a:r>
            <a:r>
              <a:rPr lang="es-VE" sz="2800" u="sng" dirty="0">
                <a:solidFill>
                  <a:srgbClr val="FFC000"/>
                </a:solidFill>
              </a:rPr>
              <a:t>Mat 4:4</a:t>
            </a:r>
            <a:r>
              <a:rPr lang="es-VE" sz="2800" dirty="0"/>
              <a:t> (citando </a:t>
            </a:r>
            <a:r>
              <a:rPr lang="es-VE" sz="2800" u="sng" dirty="0" err="1">
                <a:solidFill>
                  <a:srgbClr val="FFC000"/>
                </a:solidFill>
              </a:rPr>
              <a:t>Dt</a:t>
            </a:r>
            <a:r>
              <a:rPr lang="es-VE" sz="2800" u="sng" dirty="0">
                <a:solidFill>
                  <a:srgbClr val="FFC000"/>
                </a:solidFill>
              </a:rPr>
              <a:t> 8:3</a:t>
            </a:r>
            <a:r>
              <a:rPr lang="es-VE" sz="2800" dirty="0"/>
              <a:t>): </a:t>
            </a:r>
            <a:r>
              <a:rPr lang="es-VE" sz="2800" i="1" dirty="0">
                <a:solidFill>
                  <a:srgbClr val="C00000"/>
                </a:solidFill>
              </a:rPr>
              <a:t>«No sólo de pan vive el hombre, sino de toda palabra que sale de la boca de Dios»</a:t>
            </a:r>
            <a:r>
              <a:rPr lang="es-VE" sz="2800" dirty="0"/>
              <a:t>. Aquí Jesús indica que nuestra vida espiritual se mantiene mediante </a:t>
            </a:r>
            <a:r>
              <a:rPr lang="es-VE" sz="2800" dirty="0">
                <a:highlight>
                  <a:srgbClr val="800080"/>
                </a:highlight>
              </a:rPr>
              <a:t>la alimentación diaria con la Palabra de Dios</a:t>
            </a:r>
            <a:r>
              <a:rPr lang="es-VE" sz="2800" dirty="0"/>
              <a:t>, tal como nuestra vida física se mantiene por la nutrición diaria con alimento físico. Descuidar la lectura regular de la palabra de Dios es perjudicial para la salud del alma, así como descuidar el alimento físico es perjudicial para la salud de nuestro cuerpo.</a:t>
            </a:r>
            <a:endParaRPr lang="es-VE" sz="4800" dirty="0"/>
          </a:p>
        </p:txBody>
      </p:sp>
    </p:spTree>
    <p:extLst>
      <p:ext uri="{BB962C8B-B14F-4D97-AF65-F5344CB8AC3E}">
        <p14:creationId xmlns:p14="http://schemas.microsoft.com/office/powerpoint/2010/main" val="719273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391886" y="309283"/>
            <a:ext cx="8360228" cy="1171648"/>
          </a:xfrm>
        </p:spPr>
        <p:txBody>
          <a:bodyPr anchor="ctr">
            <a:noAutofit/>
          </a:bodyPr>
          <a:lstStyle/>
          <a:p>
            <a:pPr algn="ctr"/>
            <a:r>
              <a:rPr lang="es-VE" sz="4800" b="1" dirty="0"/>
              <a:t>Suficiencia de la Biblia</a:t>
            </a:r>
            <a:br>
              <a:rPr lang="es-VE" sz="4800" b="1" dirty="0"/>
            </a:br>
            <a:r>
              <a:rPr lang="x-none" u="sng" dirty="0">
                <a:solidFill>
                  <a:srgbClr val="FFC000"/>
                </a:solidFill>
              </a:rPr>
              <a:t>Luc_16:29</a:t>
            </a:r>
            <a:r>
              <a:rPr lang="x-none" dirty="0"/>
              <a:t>; </a:t>
            </a:r>
            <a:r>
              <a:rPr lang="x-none" u="sng" dirty="0">
                <a:solidFill>
                  <a:srgbClr val="FFC000"/>
                </a:solidFill>
              </a:rPr>
              <a:t>Luc_16:31</a:t>
            </a:r>
            <a:r>
              <a:rPr lang="x-none" dirty="0"/>
              <a:t>.</a:t>
            </a:r>
            <a:endParaRPr lang="es-VE" sz="48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480930"/>
            <a:ext cx="8686800" cy="3924787"/>
          </a:xfrm>
        </p:spPr>
        <p:txBody>
          <a:bodyPr anchor="ctr">
            <a:normAutofit lnSpcReduction="10000"/>
          </a:bodyPr>
          <a:lstStyle/>
          <a:p>
            <a:pPr marL="0" indent="0" algn="ctr">
              <a:buNone/>
            </a:pPr>
            <a:r>
              <a:rPr lang="es-VE" sz="3600" dirty="0"/>
              <a:t>La suficiencia de la Biblia quiere decir que la Biblia contiene todas las palabras de Dios que él quería que su pueblo tuviera en cada etapa de la historia de la redención, y que ahora </a:t>
            </a:r>
            <a:r>
              <a:rPr lang="es-VE" sz="3600" dirty="0">
                <a:highlight>
                  <a:srgbClr val="800080"/>
                </a:highlight>
              </a:rPr>
              <a:t>contiene todo lo que necesitamos</a:t>
            </a:r>
            <a:r>
              <a:rPr lang="es-VE" sz="3600" dirty="0"/>
              <a:t> que Dios nos diga para salvación, para confiar en él perfectamente y para obedecerle perfectamente.</a:t>
            </a:r>
          </a:p>
        </p:txBody>
      </p:sp>
    </p:spTree>
    <p:extLst>
      <p:ext uri="{BB962C8B-B14F-4D97-AF65-F5344CB8AC3E}">
        <p14:creationId xmlns:p14="http://schemas.microsoft.com/office/powerpoint/2010/main" val="4033979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391886" y="0"/>
            <a:ext cx="8360228" cy="1590260"/>
          </a:xfrm>
        </p:spPr>
        <p:txBody>
          <a:bodyPr anchor="ctr">
            <a:noAutofit/>
          </a:bodyPr>
          <a:lstStyle/>
          <a:p>
            <a:pPr algn="ctr"/>
            <a:r>
              <a:rPr lang="es-VE" sz="3600" b="1" dirty="0"/>
              <a:t>Los solo oidores de las Escrituras se engañan a sí mismos</a:t>
            </a:r>
            <a:br>
              <a:rPr lang="es-VE" sz="3600" b="1" dirty="0"/>
            </a:br>
            <a:r>
              <a:rPr lang="en-US" sz="2400" b="1" dirty="0">
                <a:solidFill>
                  <a:srgbClr val="FFC000"/>
                </a:solidFill>
              </a:rPr>
              <a:t>Mateo 7:21</a:t>
            </a:r>
            <a:r>
              <a:rPr lang="en-US" sz="2400" b="1" dirty="0"/>
              <a:t> y </a:t>
            </a:r>
            <a:r>
              <a:rPr lang="en-US" sz="2400" b="1" dirty="0">
                <a:solidFill>
                  <a:srgbClr val="FFC000"/>
                </a:solidFill>
              </a:rPr>
              <a:t>Santiago 1:22</a:t>
            </a:r>
            <a:endParaRPr lang="es-VE" sz="3600" b="1" dirty="0">
              <a:solidFill>
                <a:srgbClr val="FFC000"/>
              </a:solidFill>
            </a:endParaRPr>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590260"/>
            <a:ext cx="8686800" cy="3815457"/>
          </a:xfrm>
        </p:spPr>
        <p:txBody>
          <a:bodyPr anchor="ctr">
            <a:normAutofit/>
          </a:bodyPr>
          <a:lstStyle/>
          <a:p>
            <a:pPr marL="0" indent="0" algn="ctr">
              <a:buNone/>
            </a:pPr>
            <a:r>
              <a:rPr lang="es-VE" sz="3200" dirty="0"/>
              <a:t>El ser "hacedores", ser refiere a que todos los aspectos de su personalidad y estilo de vida deberían caracterizarse por la </a:t>
            </a:r>
            <a:r>
              <a:rPr lang="es-VE" sz="3200" dirty="0">
                <a:highlight>
                  <a:srgbClr val="008000"/>
                </a:highlight>
              </a:rPr>
              <a:t>obediencia a Dios</a:t>
            </a:r>
            <a:r>
              <a:rPr lang="es-VE" sz="3200" dirty="0"/>
              <a:t>.</a:t>
            </a:r>
          </a:p>
          <a:p>
            <a:pPr marL="0" indent="0" algn="ctr">
              <a:buNone/>
            </a:pPr>
            <a:endParaRPr lang="es-VE" sz="3200" dirty="0"/>
          </a:p>
          <a:p>
            <a:pPr marL="0" indent="0" algn="ctr">
              <a:buNone/>
            </a:pPr>
            <a:r>
              <a:rPr lang="es-VE" sz="3200" dirty="0"/>
              <a:t>La </a:t>
            </a:r>
            <a:r>
              <a:rPr lang="es-VE" sz="3200" dirty="0">
                <a:highlight>
                  <a:srgbClr val="800000"/>
                </a:highlight>
              </a:rPr>
              <a:t>esterilidad de la fe</a:t>
            </a:r>
            <a:r>
              <a:rPr lang="es-VE" sz="3200" dirty="0"/>
              <a:t> demuestra el verdadero carácter. La fe que dice pero no hace, es realmente hipócrita, </a:t>
            </a:r>
            <a:r>
              <a:rPr lang="es-VE" sz="3200" dirty="0">
                <a:highlight>
                  <a:srgbClr val="008000"/>
                </a:highlight>
              </a:rPr>
              <a:t>la verdadera fe no dejará de producir el fruto</a:t>
            </a:r>
            <a:r>
              <a:rPr lang="es-VE" sz="3200" dirty="0"/>
              <a:t> de las buenas obras.</a:t>
            </a:r>
          </a:p>
        </p:txBody>
      </p:sp>
    </p:spTree>
    <p:extLst>
      <p:ext uri="{BB962C8B-B14F-4D97-AF65-F5344CB8AC3E}">
        <p14:creationId xmlns:p14="http://schemas.microsoft.com/office/powerpoint/2010/main" val="2236016704"/>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1071</TotalTime>
  <Words>1004</Words>
  <Application>Microsoft Office PowerPoint</Application>
  <PresentationFormat>Presentación en pantalla (16:10)</PresentationFormat>
  <Paragraphs>56</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Calibri Light</vt:lpstr>
      <vt:lpstr>Office Theme</vt:lpstr>
      <vt:lpstr>Capítulo 2: Las Escrituras</vt:lpstr>
      <vt:lpstr>¿ Que son las Escrituras?</vt:lpstr>
      <vt:lpstr>Son llamadas</vt:lpstr>
      <vt:lpstr>Tienen autoridad</vt:lpstr>
      <vt:lpstr>La inerrancia de las Escrituras Se basa en el carácter de Dios.</vt:lpstr>
      <vt:lpstr>Las Escrituras deben ser:</vt:lpstr>
      <vt:lpstr>Las escrituras son necesarias para mantener la vida espiritual</vt:lpstr>
      <vt:lpstr>Suficiencia de la Biblia Luc_16:29; Luc_16:31.</vt:lpstr>
      <vt:lpstr>Los solo oidores de las Escrituras se engañan a sí mismos Mateo 7:21 y Santiago 1:22</vt:lpstr>
      <vt:lpstr>La letra de la Escrituras, sin el espíritu, mata. Jn 6:63 y 2 Co 3:6.</vt:lpstr>
      <vt:lpstr>Como entender las Escrituras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 2: DIOS</dc:title>
  <dc:creator>Luis Romero</dc:creator>
  <cp:lastModifiedBy>Luis Romero</cp:lastModifiedBy>
  <cp:revision>60</cp:revision>
  <dcterms:created xsi:type="dcterms:W3CDTF">2021-02-17T16:23:53Z</dcterms:created>
  <dcterms:modified xsi:type="dcterms:W3CDTF">2021-02-27T20:30:16Z</dcterms:modified>
</cp:coreProperties>
</file>