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2" r:id="rId3"/>
    <p:sldId id="353" r:id="rId4"/>
    <p:sldId id="328" r:id="rId5"/>
    <p:sldId id="354" r:id="rId6"/>
    <p:sldId id="355" r:id="rId7"/>
    <p:sldId id="356" r:id="rId8"/>
    <p:sldId id="357" r:id="rId9"/>
    <p:sldId id="358" r:id="rId10"/>
    <p:sldId id="359" r:id="rId11"/>
    <p:sldId id="360" r:id="rId12"/>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3E0037"/>
    <a:srgbClr val="00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7" autoAdjust="0"/>
    <p:restoredTop sz="94660"/>
  </p:normalViewPr>
  <p:slideViewPr>
    <p:cSldViewPr snapToGrid="0">
      <p:cViewPr varScale="1">
        <p:scale>
          <a:sx n="86" d="100"/>
          <a:sy n="86" d="100"/>
        </p:scale>
        <p:origin x="174" y="78"/>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3"/>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16/6/2021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16/6/2021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04272"/>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1" y="304272"/>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16/6/2021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16/6/2021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9" y="1424783"/>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9" y="3824553"/>
            <a:ext cx="7886700" cy="1250156"/>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16/6/2021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1"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16/6/2021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2"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70"/>
            <a:ext cx="3868340"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1" y="1400970"/>
            <a:ext cx="3887391" cy="686593"/>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1"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16/6/2021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16/6/2021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16/6/2021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1"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16/6/2021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9"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1" cy="4061354"/>
          </a:xfrm>
        </p:spPr>
        <p:txBody>
          <a:bodyPr anchor="t"/>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1"/>
            <a:ext cx="2949179" cy="3176323"/>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16/6/2021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1"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1" y="5296960"/>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16/6/2021</a:t>
            </a:fld>
            <a:endParaRPr lang="es-VE" dirty="0"/>
          </a:p>
        </p:txBody>
      </p:sp>
      <p:sp>
        <p:nvSpPr>
          <p:cNvPr id="5" name="Footer Placeholder 4"/>
          <p:cNvSpPr>
            <a:spLocks noGrp="1"/>
          </p:cNvSpPr>
          <p:nvPr>
            <p:ph type="ftr" sz="quarter" idx="3"/>
          </p:nvPr>
        </p:nvSpPr>
        <p:spPr>
          <a:xfrm>
            <a:off x="3028951" y="5296960"/>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1" y="5296960"/>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5"/>
            <a:ext cx="8516471" cy="3408412"/>
          </a:xfrm>
        </p:spPr>
        <p:txBody>
          <a:bodyPr anchor="ctr">
            <a:noAutofit/>
          </a:bodyPr>
          <a:lstStyle/>
          <a:p>
            <a:r>
              <a:rPr lang="es-VE" sz="6600" b="1" dirty="0"/>
              <a:t>Capítulo 9: Acontecimientos finales</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2. EL ESTADO INTERMEDIO</a:t>
            </a:r>
            <a:br>
              <a:rPr lang="es-VE" sz="5400" b="1" dirty="0"/>
            </a:br>
            <a:r>
              <a:rPr lang="es-VE" b="1" dirty="0"/>
              <a:t>2.2. Puntos de vista falsos</a:t>
            </a:r>
            <a:br>
              <a:rPr lang="es-VE" b="1" dirty="0"/>
            </a:br>
            <a:r>
              <a:rPr lang="es-VE" sz="2700" b="1" dirty="0"/>
              <a:t>2.2.2. Espiritismo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a:bodyPr>
          <a:lstStyle/>
          <a:p>
            <a:pPr marL="0" indent="0">
              <a:buNone/>
            </a:pPr>
            <a:r>
              <a:rPr lang="es-VE" sz="2400" dirty="0">
                <a:solidFill>
                  <a:srgbClr val="F2F2F2"/>
                </a:solidFill>
              </a:rPr>
              <a:t>El espiritismo es una doctrina que sostiene que es posible entablar una comunicación con el espíritu de un muerto a través de un </a:t>
            </a:r>
            <a:r>
              <a:rPr lang="es-VE" sz="2400" b="1" dirty="0">
                <a:solidFill>
                  <a:srgbClr val="F2F2F2"/>
                </a:solidFill>
              </a:rPr>
              <a:t>médium</a:t>
            </a:r>
            <a:r>
              <a:rPr lang="es-VE" sz="2400" dirty="0">
                <a:solidFill>
                  <a:srgbClr val="F2F2F2"/>
                </a:solidFill>
              </a:rPr>
              <a:t> o de otro modo. Un </a:t>
            </a:r>
            <a:r>
              <a:rPr lang="es-VE" sz="2400" b="1" dirty="0">
                <a:solidFill>
                  <a:srgbClr val="F2F2F2"/>
                </a:solidFill>
              </a:rPr>
              <a:t>médium</a:t>
            </a:r>
            <a:r>
              <a:rPr lang="es-VE" sz="2400" dirty="0">
                <a:solidFill>
                  <a:srgbClr val="F2F2F2"/>
                </a:solidFill>
              </a:rPr>
              <a:t>, por otra parte, es una persona que se atribuye facultades que le permiten actuar como mediadora.</a:t>
            </a:r>
          </a:p>
          <a:p>
            <a:pPr marL="0" indent="0">
              <a:buNone/>
            </a:pPr>
            <a:endParaRPr lang="es-VE" sz="2400" dirty="0">
              <a:solidFill>
                <a:srgbClr val="F2F2F2"/>
              </a:solidFill>
            </a:endParaRPr>
          </a:p>
          <a:p>
            <a:pPr marL="0" indent="0">
              <a:buNone/>
            </a:pPr>
            <a:r>
              <a:rPr lang="es-VE" sz="2400" dirty="0">
                <a:solidFill>
                  <a:srgbClr val="F2F2F2"/>
                </a:solidFill>
              </a:rPr>
              <a:t>Las personas que abrazan el espiritismo o consultan médiums han desechado la fe cristiana.</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solidFill>
                  <a:srgbClr val="F2F2F2"/>
                </a:solidFill>
              </a:rPr>
              <a:t>Heb_9:27; 2Co_5:10</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21924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2. EL ESTADO INTERMEDIO</a:t>
            </a:r>
            <a:br>
              <a:rPr lang="es-VE" sz="5400" b="1" dirty="0"/>
            </a:br>
            <a:r>
              <a:rPr lang="es-VE" b="1" dirty="0"/>
              <a:t>2.2. Puntos de vista falsos</a:t>
            </a:r>
            <a:br>
              <a:rPr lang="es-VE" b="1" dirty="0"/>
            </a:br>
            <a:r>
              <a:rPr lang="es-VE" sz="2700" b="1" dirty="0"/>
              <a:t>2.2.3. El sueño del alma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fontScale="92500" lnSpcReduction="10000"/>
          </a:bodyPr>
          <a:lstStyle/>
          <a:p>
            <a:pPr marL="0" indent="0">
              <a:buNone/>
            </a:pPr>
            <a:r>
              <a:rPr lang="es-VE" sz="2400" dirty="0">
                <a:solidFill>
                  <a:srgbClr val="F2F2F2"/>
                </a:solidFill>
              </a:rPr>
              <a:t>Algunos grupos, como los Adventistas del Séptimo Día, creen que el alma existe en estado </a:t>
            </a:r>
            <a:r>
              <a:rPr lang="es-VE" sz="2400" b="1" dirty="0">
                <a:solidFill>
                  <a:srgbClr val="F2F2F2"/>
                </a:solidFill>
              </a:rPr>
              <a:t>INCONSCIENTE</a:t>
            </a:r>
            <a:r>
              <a:rPr lang="es-VE" sz="2400" dirty="0">
                <a:solidFill>
                  <a:srgbClr val="F2F2F2"/>
                </a:solidFill>
              </a:rPr>
              <a:t> hasta la resurrección. Esa creencia, conocida con el nombre de sueño del alma, es compartida por personas de otros grupos.</a:t>
            </a:r>
          </a:p>
          <a:p>
            <a:pPr marL="0" indent="0">
              <a:buNone/>
            </a:pPr>
            <a:endParaRPr lang="es-VE" sz="2400" dirty="0">
              <a:solidFill>
                <a:srgbClr val="F2F2F2"/>
              </a:solidFill>
            </a:endParaRPr>
          </a:p>
          <a:p>
            <a:pPr marL="0" indent="0">
              <a:buNone/>
            </a:pPr>
            <a:r>
              <a:rPr lang="es-VE" sz="2400" dirty="0">
                <a:solidFill>
                  <a:srgbClr val="F2F2F2"/>
                </a:solidFill>
              </a:rPr>
              <a:t>Es cierto que la Biblia describe a la muerte como un sueño, pero ello es porque el creyente pierde la conciencia del mundo de cansancio y enfermedad, y se despierta en uno de paz y felicidad. En el Antiguo Testamento se nos enseña que mientras el cuerpo entra en la tumba, el espíritu de la persona que ha muerto entra en el </a:t>
            </a:r>
            <a:r>
              <a:rPr lang="es-VE" sz="2400" dirty="0" err="1">
                <a:solidFill>
                  <a:srgbClr val="F2F2F2"/>
                </a:solidFill>
              </a:rPr>
              <a:t>Seol</a:t>
            </a:r>
            <a:r>
              <a:rPr lang="es-VE" sz="2400" dirty="0">
                <a:solidFill>
                  <a:srgbClr val="F2F2F2"/>
                </a:solidFill>
              </a:rPr>
              <a:t> (traducido infierno en la versión Reina-Valera) donde vive una vida consciente.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2400" b="1" dirty="0">
                <a:solidFill>
                  <a:srgbClr val="FFC000"/>
                </a:solidFill>
              </a:rPr>
              <a:t>]</a:t>
            </a:r>
            <a:endParaRPr lang="es-VE" sz="2400" dirty="0">
              <a:solidFill>
                <a:srgbClr val="F2F2F2"/>
              </a:solidFill>
            </a:endParaRP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solidFill>
                  <a:srgbClr val="F2F2F2"/>
                </a:solidFill>
              </a:rPr>
              <a:t>Isa 14:9-11; Sal 16:10; Luc 16:23; Luc 23:43; 2Co 5:8; </a:t>
            </a:r>
            <a:r>
              <a:rPr lang="es-VE" sz="1800" dirty="0" err="1">
                <a:solidFill>
                  <a:srgbClr val="F2F2F2"/>
                </a:solidFill>
              </a:rPr>
              <a:t>Flp</a:t>
            </a:r>
            <a:r>
              <a:rPr lang="es-VE" sz="1800" dirty="0">
                <a:solidFill>
                  <a:srgbClr val="F2F2F2"/>
                </a:solidFill>
              </a:rPr>
              <a:t> 1:23; </a:t>
            </a:r>
            <a:r>
              <a:rPr lang="es-VE" sz="1800" dirty="0" err="1">
                <a:solidFill>
                  <a:srgbClr val="F2F2F2"/>
                </a:solidFill>
              </a:rPr>
              <a:t>Apo</a:t>
            </a:r>
            <a:r>
              <a:rPr lang="es-VE" sz="1800" dirty="0">
                <a:solidFill>
                  <a:srgbClr val="F2F2F2"/>
                </a:solidFill>
              </a:rPr>
              <a:t> 6:9</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55624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5" y="573576"/>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391887" y="1288468"/>
            <a:ext cx="8360228" cy="3893133"/>
          </a:xfrm>
        </p:spPr>
        <p:txBody>
          <a:bodyPr anchor="ctr">
            <a:normAutofit fontScale="85000" lnSpcReduction="10000"/>
          </a:bodyPr>
          <a:lstStyle/>
          <a:p>
            <a:pPr marL="0" indent="0">
              <a:buNone/>
            </a:pPr>
            <a:r>
              <a:rPr lang="es-VE" sz="2400" dirty="0"/>
              <a:t>Dios ha escrito tanto el primero como el último capítulo de la historia de todas las cosas. </a:t>
            </a:r>
            <a:r>
              <a:rPr lang="es-VE" sz="2400" i="1" dirty="0">
                <a:solidFill>
                  <a:srgbClr val="FFC000"/>
                </a:solidFill>
              </a:rPr>
              <a:t>“Así dice Jehová … yo soy el primero, y soy yo el postrero”</a:t>
            </a:r>
            <a:r>
              <a:rPr lang="es-VE" sz="2400" dirty="0"/>
              <a:t> </a:t>
            </a:r>
            <a:r>
              <a:rPr kumimoji="0" lang="es-VE" sz="2400" b="1" i="0" u="none" strike="noStrike" kern="1200" cap="none" spc="0" normalizeH="0" baseline="0" noProof="0" dirty="0">
                <a:ln>
                  <a:noFill/>
                </a:ln>
                <a:solidFill>
                  <a:srgbClr val="FFC000"/>
                </a:solidFill>
                <a:effectLst/>
                <a:uLnTx/>
                <a:uFillTx/>
                <a:ea typeface="+mn-ea"/>
                <a:cs typeface="+mn-cs"/>
              </a:rPr>
              <a:t>[1</a:t>
            </a:r>
            <a:r>
              <a:rPr lang="es-VE" sz="2400" b="1" dirty="0">
                <a:solidFill>
                  <a:srgbClr val="FFC000"/>
                </a:solidFill>
              </a:rPr>
              <a:t>]</a:t>
            </a:r>
            <a:r>
              <a:rPr lang="es-VE" sz="2400" dirty="0"/>
              <a:t>.</a:t>
            </a:r>
          </a:p>
          <a:p>
            <a:pPr marL="0" indent="0">
              <a:buNone/>
            </a:pPr>
            <a:endParaRPr lang="es-VE" sz="2400" dirty="0"/>
          </a:p>
          <a:p>
            <a:r>
              <a:rPr lang="es-VE" sz="2400" dirty="0"/>
              <a:t>En el libro del Génesis, leemos con respecto al comienzo de todo:</a:t>
            </a:r>
            <a:r>
              <a:rPr lang="es-VE" sz="2400" i="1" dirty="0"/>
              <a:t> del universo, de la vida, del hombre, del pecado, de la muerte, de la sociedad</a:t>
            </a:r>
            <a:endParaRPr lang="es-VE" sz="2400" dirty="0"/>
          </a:p>
          <a:p>
            <a:r>
              <a:rPr lang="es-VE" sz="2400" dirty="0"/>
              <a:t>Por las Escrituras proféticas, que dan cima en el Apocalipsis, sabemos de qué manera todas las cosas alcanzarán </a:t>
            </a:r>
            <a:r>
              <a:rPr lang="es-VE" sz="2400" i="1" dirty="0">
                <a:solidFill>
                  <a:srgbClr val="FFC000"/>
                </a:solidFill>
              </a:rPr>
              <a:t>su objetivo y consumación. Muchos, a igual que Daniel, se preguntan: “¿Cuál será el fin de estas cosas?”</a:t>
            </a:r>
            <a:r>
              <a:rPr lang="es-VE" sz="2400" dirty="0"/>
              <a:t> </a:t>
            </a:r>
            <a:r>
              <a:rPr kumimoji="0" lang="es-VE" sz="2400" b="1" i="0" u="none" strike="noStrike" kern="1200" cap="none" spc="0" normalizeH="0" baseline="0" noProof="0" dirty="0">
                <a:ln>
                  <a:noFill/>
                </a:ln>
                <a:solidFill>
                  <a:srgbClr val="FFC000"/>
                </a:solidFill>
                <a:effectLst/>
                <a:uLnTx/>
                <a:uFillTx/>
                <a:ea typeface="+mn-ea"/>
                <a:cs typeface="+mn-cs"/>
              </a:rPr>
              <a:t>[2</a:t>
            </a:r>
            <a:r>
              <a:rPr lang="es-VE" sz="2400" b="1" dirty="0">
                <a:solidFill>
                  <a:srgbClr val="FFC000"/>
                </a:solidFill>
              </a:rPr>
              <a:t>]</a:t>
            </a:r>
            <a:r>
              <a:rPr lang="es-VE" sz="2400" dirty="0"/>
              <a:t>.</a:t>
            </a:r>
          </a:p>
          <a:p>
            <a:endParaRPr lang="es-VE" sz="2400" dirty="0"/>
          </a:p>
          <a:p>
            <a:pPr marL="0" indent="0">
              <a:buNone/>
            </a:pPr>
            <a:r>
              <a:rPr lang="es-VE" sz="2400" dirty="0"/>
              <a:t>Sólo Dios puede responder a la pregunta, y así lo ha hecho en las Sagradas Escrituras.</a:t>
            </a:r>
          </a:p>
        </p:txBody>
      </p:sp>
      <p:sp>
        <p:nvSpPr>
          <p:cNvPr id="4" name="Marcador de contenido 2">
            <a:extLst>
              <a:ext uri="{FF2B5EF4-FFF2-40B4-BE49-F238E27FC236}">
                <a16:creationId xmlns:a16="http://schemas.microsoft.com/office/drawing/2014/main" id="{DC80CB57-1C2B-469B-AD0D-96FE17427A3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t>Isa 44:6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a:t>Dan 12:8</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003620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1. MUERTE</a:t>
            </a:r>
            <a:endParaRPr lang="es-VE" sz="8000" b="1" dirty="0">
              <a:latin typeface="+mn-lt"/>
            </a:endParaRPr>
          </a:p>
        </p:txBody>
      </p:sp>
    </p:spTree>
    <p:extLst>
      <p:ext uri="{BB962C8B-B14F-4D97-AF65-F5344CB8AC3E}">
        <p14:creationId xmlns:p14="http://schemas.microsoft.com/office/powerpoint/2010/main" val="668785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1. MUERTE</a:t>
            </a:r>
            <a:br>
              <a:rPr lang="es-VE" sz="5400" b="1" dirty="0"/>
            </a:br>
            <a:r>
              <a:rPr lang="es-ES" b="1" dirty="0"/>
              <a:t>1.1. Definición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7"/>
            <a:ext cx="8686800" cy="1252814"/>
          </a:xfrm>
        </p:spPr>
        <p:txBody>
          <a:bodyPr anchor="ctr">
            <a:normAutofit/>
          </a:bodyPr>
          <a:lstStyle/>
          <a:p>
            <a:pPr marL="0" indent="0">
              <a:buNone/>
            </a:pPr>
            <a:r>
              <a:rPr lang="es-VE" sz="2400" dirty="0">
                <a:solidFill>
                  <a:srgbClr val="F2F2F2"/>
                </a:solidFill>
              </a:rPr>
              <a:t>La muerte es la separación del alma del cuerpo y la introducción del hombre al mundo invisible. Se la describe de:</a:t>
            </a:r>
          </a:p>
        </p:txBody>
      </p:sp>
      <p:graphicFrame>
        <p:nvGraphicFramePr>
          <p:cNvPr id="5" name="Tabla 5">
            <a:extLst>
              <a:ext uri="{FF2B5EF4-FFF2-40B4-BE49-F238E27FC236}">
                <a16:creationId xmlns:a16="http://schemas.microsoft.com/office/drawing/2014/main" id="{458D0B18-7E3D-46B9-8A19-BE69110FCD11}"/>
              </a:ext>
            </a:extLst>
          </p:cNvPr>
          <p:cNvGraphicFramePr>
            <a:graphicFrameLocks noGrp="1"/>
          </p:cNvGraphicFramePr>
          <p:nvPr>
            <p:extLst>
              <p:ext uri="{D42A27DB-BD31-4B8C-83A1-F6EECF244321}">
                <p14:modId xmlns:p14="http://schemas.microsoft.com/office/powerpoint/2010/main" val="633637961"/>
              </p:ext>
            </p:extLst>
          </p:nvPr>
        </p:nvGraphicFramePr>
        <p:xfrm>
          <a:off x="228599" y="2857499"/>
          <a:ext cx="8686800" cy="2548220"/>
        </p:xfrm>
        <a:graphic>
          <a:graphicData uri="http://schemas.openxmlformats.org/drawingml/2006/table">
            <a:tbl>
              <a:tblPr firstRow="1" bandRow="1">
                <a:tableStyleId>{5C22544A-7EE6-4342-B048-85BDC9FD1C3A}</a:tableStyleId>
              </a:tblPr>
              <a:tblGrid>
                <a:gridCol w="5012474">
                  <a:extLst>
                    <a:ext uri="{9D8B030D-6E8A-4147-A177-3AD203B41FA5}">
                      <a16:colId xmlns:a16="http://schemas.microsoft.com/office/drawing/2014/main" val="2875531218"/>
                    </a:ext>
                  </a:extLst>
                </a:gridCol>
                <a:gridCol w="3674326">
                  <a:extLst>
                    <a:ext uri="{9D8B030D-6E8A-4147-A177-3AD203B41FA5}">
                      <a16:colId xmlns:a16="http://schemas.microsoft.com/office/drawing/2014/main" val="1924906688"/>
                    </a:ext>
                  </a:extLst>
                </a:gridCol>
              </a:tblGrid>
              <a:tr h="2548220">
                <a:tc>
                  <a:txBody>
                    <a:bodyPr/>
                    <a:lstStyle/>
                    <a:p>
                      <a:pPr marL="457200" indent="-457200">
                        <a:buFont typeface="+mj-lt"/>
                        <a:buAutoNum type="arabicPeriod"/>
                      </a:pPr>
                      <a:r>
                        <a:rPr lang="es-VE" sz="2000" b="0" dirty="0">
                          <a:solidFill>
                            <a:srgbClr val="F2F2F2"/>
                          </a:solidFill>
                        </a:rPr>
                        <a:t>Sueño (</a:t>
                      </a:r>
                      <a:r>
                        <a:rPr lang="es-VE" sz="2000" b="0" dirty="0">
                          <a:solidFill>
                            <a:srgbClr val="FFC000"/>
                          </a:solidFill>
                        </a:rPr>
                        <a:t>jua 11:11; </a:t>
                      </a:r>
                      <a:r>
                        <a:rPr lang="es-VE" sz="2000" b="0" dirty="0" err="1">
                          <a:solidFill>
                            <a:srgbClr val="FFC000"/>
                          </a:solidFill>
                        </a:rPr>
                        <a:t>deu</a:t>
                      </a:r>
                      <a:r>
                        <a:rPr lang="es-VE" sz="2000" b="0" dirty="0">
                          <a:solidFill>
                            <a:srgbClr val="FFC000"/>
                          </a:solidFill>
                        </a:rPr>
                        <a:t> 31:16</a:t>
                      </a:r>
                      <a:r>
                        <a:rPr lang="es-VE" sz="2000" b="0" dirty="0">
                          <a:solidFill>
                            <a:srgbClr val="F2F2F2"/>
                          </a:solidFill>
                        </a:rPr>
                        <a:t>)</a:t>
                      </a:r>
                    </a:p>
                    <a:p>
                      <a:pPr marL="457200" indent="-457200">
                        <a:buFont typeface="+mj-lt"/>
                        <a:buAutoNum type="arabicPeriod"/>
                      </a:pPr>
                      <a:r>
                        <a:rPr lang="es-VE" sz="2000" b="0" dirty="0">
                          <a:solidFill>
                            <a:srgbClr val="F2F2F2"/>
                          </a:solidFill>
                        </a:rPr>
                        <a:t>Disolución de la casa terrenal de este tabernáculo (</a:t>
                      </a:r>
                      <a:r>
                        <a:rPr lang="es-VE" sz="2000" b="0" dirty="0">
                          <a:solidFill>
                            <a:srgbClr val="FFC000"/>
                          </a:solidFill>
                        </a:rPr>
                        <a:t>2co 5:1</a:t>
                      </a:r>
                      <a:r>
                        <a:rPr lang="es-VE" sz="2000" b="0" dirty="0">
                          <a:solidFill>
                            <a:srgbClr val="F2F2F2"/>
                          </a:solidFill>
                        </a:rPr>
                        <a:t>)</a:t>
                      </a:r>
                    </a:p>
                    <a:p>
                      <a:pPr marL="457200" indent="-457200">
                        <a:buFont typeface="+mj-lt"/>
                        <a:buAutoNum type="arabicPeriod"/>
                      </a:pPr>
                      <a:r>
                        <a:rPr lang="es-VE" sz="2000" b="0" dirty="0">
                          <a:solidFill>
                            <a:srgbClr val="F2F2F2"/>
                          </a:solidFill>
                        </a:rPr>
                        <a:t>El dejar este tabernáculo (</a:t>
                      </a:r>
                      <a:r>
                        <a:rPr lang="es-VE" sz="2000" b="0" dirty="0">
                          <a:solidFill>
                            <a:srgbClr val="FFC000"/>
                          </a:solidFill>
                        </a:rPr>
                        <a:t>2pe 1:14</a:t>
                      </a:r>
                      <a:r>
                        <a:rPr lang="es-VE" sz="2000" b="0" dirty="0">
                          <a:solidFill>
                            <a:srgbClr val="F2F2F2"/>
                          </a:solidFill>
                        </a:rPr>
                        <a:t>)</a:t>
                      </a:r>
                    </a:p>
                    <a:p>
                      <a:pPr marL="457200" indent="-457200">
                        <a:buFont typeface="+mj-lt"/>
                        <a:buAutoNum type="arabicPeriod"/>
                      </a:pPr>
                      <a:r>
                        <a:rPr lang="es-VE" sz="2000" b="0" dirty="0">
                          <a:solidFill>
                            <a:srgbClr val="F2F2F2"/>
                          </a:solidFill>
                        </a:rPr>
                        <a:t>El pedir el alma de parte de Dios (</a:t>
                      </a:r>
                      <a:r>
                        <a:rPr lang="es-VE" sz="2000" b="0" dirty="0" err="1">
                          <a:solidFill>
                            <a:srgbClr val="FFC000"/>
                          </a:solidFill>
                        </a:rPr>
                        <a:t>luc</a:t>
                      </a:r>
                      <a:r>
                        <a:rPr lang="es-VE" sz="2000" b="0" dirty="0">
                          <a:solidFill>
                            <a:srgbClr val="FFC000"/>
                          </a:solidFill>
                        </a:rPr>
                        <a:t> 12:20</a:t>
                      </a:r>
                      <a:r>
                        <a:rPr lang="es-VE" sz="2000" b="0" dirty="0">
                          <a:solidFill>
                            <a:srgbClr val="F2F2F2"/>
                          </a:solidFill>
                        </a:rPr>
                        <a:t>)</a:t>
                      </a:r>
                    </a:p>
                    <a:p>
                      <a:pPr marL="457200" indent="-457200">
                        <a:buFont typeface="+mj-lt"/>
                        <a:buAutoNum type="arabicPeriod"/>
                      </a:pPr>
                      <a:r>
                        <a:rPr lang="es-VE" sz="2000" b="0" dirty="0">
                          <a:solidFill>
                            <a:srgbClr val="F2F2F2"/>
                          </a:solidFill>
                        </a:rPr>
                        <a:t>Ir por el camino por el cual no se vuelve (</a:t>
                      </a:r>
                      <a:r>
                        <a:rPr lang="es-VE" sz="2000" b="0" dirty="0" err="1">
                          <a:solidFill>
                            <a:srgbClr val="FFC000"/>
                          </a:solidFill>
                        </a:rPr>
                        <a:t>job</a:t>
                      </a:r>
                      <a:r>
                        <a:rPr lang="es-VE" sz="2000" b="0" dirty="0">
                          <a:solidFill>
                            <a:srgbClr val="FFC000"/>
                          </a:solidFill>
                        </a:rPr>
                        <a:t> 16:22</a:t>
                      </a:r>
                      <a:r>
                        <a:rPr lang="es-VE" sz="2000" b="0" dirty="0">
                          <a:solidFill>
                            <a:srgbClr val="F2F2F2"/>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457200" indent="-457200">
                        <a:buFont typeface="+mj-lt"/>
                        <a:buAutoNum type="arabicPeriod" startAt="6"/>
                      </a:pPr>
                      <a:r>
                        <a:rPr lang="es-VE" sz="2000" b="0" dirty="0">
                          <a:solidFill>
                            <a:srgbClr val="F2F2F2"/>
                          </a:solidFill>
                        </a:rPr>
                        <a:t>El reunirse con sus padres (</a:t>
                      </a:r>
                      <a:r>
                        <a:rPr lang="es-VE" sz="2000" b="0" dirty="0" err="1">
                          <a:solidFill>
                            <a:srgbClr val="FFC000"/>
                          </a:solidFill>
                        </a:rPr>
                        <a:t>gén</a:t>
                      </a:r>
                      <a:r>
                        <a:rPr lang="es-VE" sz="2000" b="0" dirty="0">
                          <a:solidFill>
                            <a:srgbClr val="FFC000"/>
                          </a:solidFill>
                        </a:rPr>
                        <a:t> 49:33</a:t>
                      </a:r>
                      <a:r>
                        <a:rPr lang="es-VE" sz="2000" b="0" dirty="0">
                          <a:solidFill>
                            <a:srgbClr val="F2F2F2"/>
                          </a:solidFill>
                        </a:rPr>
                        <a:t>)</a:t>
                      </a:r>
                    </a:p>
                    <a:p>
                      <a:pPr marL="457200" indent="-457200">
                        <a:buFont typeface="+mj-lt"/>
                        <a:buAutoNum type="arabicPeriod" startAt="6"/>
                      </a:pPr>
                      <a:r>
                        <a:rPr lang="es-VE" sz="2000" b="0" dirty="0">
                          <a:solidFill>
                            <a:srgbClr val="F2F2F2"/>
                          </a:solidFill>
                        </a:rPr>
                        <a:t>Descender al silencio (</a:t>
                      </a:r>
                      <a:r>
                        <a:rPr lang="es-VE" sz="2000" b="0" dirty="0">
                          <a:solidFill>
                            <a:srgbClr val="FFC000"/>
                          </a:solidFill>
                        </a:rPr>
                        <a:t>sal 115:17</a:t>
                      </a:r>
                      <a:r>
                        <a:rPr lang="es-VE" sz="2000" b="0" dirty="0">
                          <a:solidFill>
                            <a:srgbClr val="F2F2F2"/>
                          </a:solidFill>
                        </a:rPr>
                        <a:t>)</a:t>
                      </a:r>
                    </a:p>
                    <a:p>
                      <a:pPr marL="457200" indent="-457200">
                        <a:buFont typeface="+mj-lt"/>
                        <a:buAutoNum type="arabicPeriod" startAt="6"/>
                      </a:pPr>
                      <a:r>
                        <a:rPr lang="es-VE" sz="2000" b="0" dirty="0">
                          <a:solidFill>
                            <a:srgbClr val="F2F2F2"/>
                          </a:solidFill>
                        </a:rPr>
                        <a:t>Expirar (</a:t>
                      </a:r>
                      <a:r>
                        <a:rPr lang="es-VE" sz="2000" b="0" dirty="0" err="1">
                          <a:solidFill>
                            <a:srgbClr val="FFC000"/>
                          </a:solidFill>
                        </a:rPr>
                        <a:t>hch</a:t>
                      </a:r>
                      <a:r>
                        <a:rPr lang="es-VE" sz="2000" b="0" dirty="0">
                          <a:solidFill>
                            <a:srgbClr val="FFC000"/>
                          </a:solidFill>
                        </a:rPr>
                        <a:t> 5:10</a:t>
                      </a:r>
                      <a:r>
                        <a:rPr lang="es-VE" sz="2000" b="0" dirty="0">
                          <a:solidFill>
                            <a:srgbClr val="F2F2F2"/>
                          </a:solidFill>
                        </a:rPr>
                        <a:t>)</a:t>
                      </a:r>
                    </a:p>
                    <a:p>
                      <a:pPr marL="457200" indent="-457200">
                        <a:buFont typeface="+mj-lt"/>
                        <a:buAutoNum type="arabicPeriod" startAt="6"/>
                      </a:pPr>
                      <a:r>
                        <a:rPr lang="es-VE" sz="2000" b="0" dirty="0">
                          <a:solidFill>
                            <a:srgbClr val="F2F2F2"/>
                          </a:solidFill>
                        </a:rPr>
                        <a:t>Tornar al polvo (</a:t>
                      </a:r>
                      <a:r>
                        <a:rPr lang="es-VE" sz="2000" b="0" dirty="0" err="1">
                          <a:solidFill>
                            <a:srgbClr val="FFC000"/>
                          </a:solidFill>
                        </a:rPr>
                        <a:t>gén</a:t>
                      </a:r>
                      <a:r>
                        <a:rPr lang="es-VE" sz="2000" b="0" dirty="0">
                          <a:solidFill>
                            <a:srgbClr val="FFC000"/>
                          </a:solidFill>
                        </a:rPr>
                        <a:t> 3:19</a:t>
                      </a:r>
                      <a:r>
                        <a:rPr lang="es-VE" sz="2000" b="0" dirty="0">
                          <a:solidFill>
                            <a:srgbClr val="F2F2F2"/>
                          </a:solidFill>
                        </a:rPr>
                        <a:t>)</a:t>
                      </a:r>
                    </a:p>
                    <a:p>
                      <a:pPr marL="457200" indent="-457200">
                        <a:buFont typeface="+mj-lt"/>
                        <a:buAutoNum type="arabicPeriod" startAt="6"/>
                      </a:pPr>
                      <a:r>
                        <a:rPr lang="es-VE" sz="2000" b="0" dirty="0">
                          <a:solidFill>
                            <a:srgbClr val="F2F2F2"/>
                          </a:solidFill>
                        </a:rPr>
                        <a:t>Ser cortado (</a:t>
                      </a:r>
                      <a:r>
                        <a:rPr lang="es-VE" sz="2000" b="0" dirty="0" err="1">
                          <a:solidFill>
                            <a:srgbClr val="FFC000"/>
                          </a:solidFill>
                        </a:rPr>
                        <a:t>job</a:t>
                      </a:r>
                      <a:r>
                        <a:rPr lang="es-VE" sz="2000" b="0" dirty="0">
                          <a:solidFill>
                            <a:srgbClr val="FFC000"/>
                          </a:solidFill>
                        </a:rPr>
                        <a:t> 14:2</a:t>
                      </a:r>
                      <a:r>
                        <a:rPr lang="es-VE" sz="2000" b="0" dirty="0">
                          <a:solidFill>
                            <a:srgbClr val="F2F2F2"/>
                          </a:solidFill>
                        </a:rPr>
                        <a:t>)</a:t>
                      </a:r>
                    </a:p>
                    <a:p>
                      <a:pPr marL="457200" indent="-457200">
                        <a:buFont typeface="+mj-lt"/>
                        <a:buAutoNum type="arabicPeriod" startAt="6"/>
                      </a:pPr>
                      <a:r>
                        <a:rPr lang="es-VE" sz="2000" b="0" dirty="0">
                          <a:solidFill>
                            <a:srgbClr val="F2F2F2"/>
                          </a:solidFill>
                        </a:rPr>
                        <a:t>Y una partida (</a:t>
                      </a:r>
                      <a:r>
                        <a:rPr lang="es-VE" sz="2000" b="0" dirty="0" err="1">
                          <a:solidFill>
                            <a:srgbClr val="FFC000"/>
                          </a:solidFill>
                        </a:rPr>
                        <a:t>flp</a:t>
                      </a:r>
                      <a:r>
                        <a:rPr lang="es-VE" sz="2000" b="0" dirty="0">
                          <a:solidFill>
                            <a:srgbClr val="FFC000"/>
                          </a:solidFill>
                        </a:rPr>
                        <a:t> 1:23</a:t>
                      </a:r>
                      <a:r>
                        <a:rPr lang="es-VE" sz="2000" b="0" dirty="0">
                          <a:solidFill>
                            <a:srgbClr val="F2F2F2"/>
                          </a:solidFill>
                        </a:rPr>
                        <a:t>).</a:t>
                      </a:r>
                      <a:endParaRPr lang="es-VE" sz="2000" b="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55219421"/>
                  </a:ext>
                </a:extLst>
              </a:tr>
            </a:tbl>
          </a:graphicData>
        </a:graphic>
      </p:graphicFrame>
    </p:spTree>
    <p:extLst>
      <p:ext uri="{BB962C8B-B14F-4D97-AF65-F5344CB8AC3E}">
        <p14:creationId xmlns:p14="http://schemas.microsoft.com/office/powerpoint/2010/main" val="205158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1. MUERTE</a:t>
            </a:r>
            <a:br>
              <a:rPr lang="es-VE" sz="5400" b="1" dirty="0"/>
            </a:br>
            <a:r>
              <a:rPr lang="es-ES" b="1" dirty="0"/>
              <a:t>1.2. ¿Por qué morimos?</a:t>
            </a:r>
            <a:endParaRPr lang="es-VE" sz="6600" b="1" dirty="0"/>
          </a:p>
        </p:txBody>
      </p:sp>
      <p:sp>
        <p:nvSpPr>
          <p:cNvPr id="6" name="Marcador de contenido 2">
            <a:extLst>
              <a:ext uri="{FF2B5EF4-FFF2-40B4-BE49-F238E27FC236}">
                <a16:creationId xmlns:a16="http://schemas.microsoft.com/office/drawing/2014/main" id="{43B07441-3B90-4BAA-8B65-914F2635B1BA}"/>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i="0" strike="noStrike" baseline="0" dirty="0" err="1"/>
              <a:t>Rom</a:t>
            </a:r>
            <a:r>
              <a:rPr lang="es-VE" sz="1800" i="0" strike="noStrike" baseline="0" dirty="0"/>
              <a:t> 5:12; 1Co 15:26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a:t>2Ti_1:10</a:t>
            </a:r>
            <a:endParaRPr kumimoji="0" lang="es-VE" sz="1800" i="0" strike="noStrike" kern="1200" cap="none" spc="0" normalizeH="0" baseline="0" noProof="0" dirty="0">
              <a:ln>
                <a:noFill/>
              </a:ln>
              <a:effectLst/>
              <a:uLnTx/>
              <a:uFillTx/>
              <a:latin typeface="Calibri" panose="020F0502020204030204"/>
            </a:endParaRPr>
          </a:p>
        </p:txBody>
      </p:sp>
      <p:sp>
        <p:nvSpPr>
          <p:cNvPr id="7" name="Marcador de contenido 6">
            <a:extLst>
              <a:ext uri="{FF2B5EF4-FFF2-40B4-BE49-F238E27FC236}">
                <a16:creationId xmlns:a16="http://schemas.microsoft.com/office/drawing/2014/main" id="{9EB339C4-8F61-403C-B9D4-278A2A1F6DFF}"/>
              </a:ext>
            </a:extLst>
          </p:cNvPr>
          <p:cNvSpPr>
            <a:spLocks noGrp="1"/>
          </p:cNvSpPr>
          <p:nvPr>
            <p:ph idx="1"/>
          </p:nvPr>
        </p:nvSpPr>
        <p:spPr>
          <a:xfrm>
            <a:off x="228600" y="1521354"/>
            <a:ext cx="8686800" cy="3626115"/>
          </a:xfrm>
        </p:spPr>
        <p:txBody>
          <a:bodyPr anchor="ctr"/>
          <a:lstStyle/>
          <a:p>
            <a:pPr marL="0" indent="0">
              <a:buNone/>
            </a:pPr>
            <a:r>
              <a:rPr lang="es-VE" sz="2400" i="0" strike="noStrike" baseline="0" dirty="0"/>
              <a:t>La muerte es el primer efecto o manifestación visible del pecado, y será el último efecto del pecado del cual seremos salvados</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[1</a:t>
            </a:r>
            <a:r>
              <a:rPr lang="es-VE" sz="2400" b="1" dirty="0">
                <a:solidFill>
                  <a:srgbClr val="FFC000"/>
                </a:solidFill>
              </a:rPr>
              <a:t>]</a:t>
            </a:r>
            <a:r>
              <a:rPr lang="es-VE" sz="2400" i="0" strike="noStrike" baseline="0" dirty="0"/>
              <a:t>. El Salvador quitó la muerte y trajo vida e inmortalidad (“incorrupción”) a la luz por el evangelio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2400" b="1" dirty="0">
                <a:solidFill>
                  <a:srgbClr val="FFC000"/>
                </a:solidFill>
              </a:rPr>
              <a:t>]</a:t>
            </a:r>
            <a:r>
              <a:rPr lang="es-VE" sz="2400" i="0" strike="noStrike" baseline="0" dirty="0"/>
              <a:t>.</a:t>
            </a:r>
          </a:p>
          <a:p>
            <a:pPr marL="0" indent="0">
              <a:buNone/>
            </a:pPr>
            <a:endParaRPr lang="es-VE" sz="2400" dirty="0"/>
          </a:p>
          <a:p>
            <a:pPr marL="0" indent="0">
              <a:buNone/>
            </a:pPr>
            <a:r>
              <a:rPr lang="es-VE" sz="2400" i="0" strike="noStrike" baseline="0" dirty="0"/>
              <a:t>El vocablo “quitar” significa anular, o hacer negativo. Se anula a la muerte como sentencia condenatoria, y se ofrece la vida a todos. Mientras tanto, aunque la muerte continúa, se convierte en puerta de acceso a la vida en el caso de los que aceptan a Cristo.</a:t>
            </a:r>
            <a:endParaRPr lang="es-VE" sz="3200" dirty="0"/>
          </a:p>
        </p:txBody>
      </p:sp>
    </p:spTree>
    <p:extLst>
      <p:ext uri="{BB962C8B-B14F-4D97-AF65-F5344CB8AC3E}">
        <p14:creationId xmlns:p14="http://schemas.microsoft.com/office/powerpoint/2010/main" val="145020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6" y="408214"/>
            <a:ext cx="8516471" cy="4947557"/>
          </a:xfrm>
        </p:spPr>
        <p:txBody>
          <a:bodyPr anchor="ctr">
            <a:noAutofit/>
          </a:bodyPr>
          <a:lstStyle/>
          <a:p>
            <a:r>
              <a:rPr lang="es-VE" sz="8000" b="1" dirty="0"/>
              <a:t>2. EL ESTADO INTERMEDIO</a:t>
            </a:r>
            <a:endParaRPr lang="es-VE" sz="8000" b="1" dirty="0">
              <a:latin typeface="+mn-lt"/>
            </a:endParaRPr>
          </a:p>
        </p:txBody>
      </p:sp>
    </p:spTree>
    <p:extLst>
      <p:ext uri="{BB962C8B-B14F-4D97-AF65-F5344CB8AC3E}">
        <p14:creationId xmlns:p14="http://schemas.microsoft.com/office/powerpoint/2010/main" val="367729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2. EL ESTADO INTERMEDIO</a:t>
            </a:r>
            <a:br>
              <a:rPr lang="es-VE" sz="5400" b="1" dirty="0"/>
            </a:br>
            <a:r>
              <a:rPr lang="es-ES" b="1" dirty="0"/>
              <a:t>2.1. Definición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7"/>
            <a:ext cx="8686800" cy="3801032"/>
          </a:xfrm>
        </p:spPr>
        <p:txBody>
          <a:bodyPr anchor="ctr">
            <a:normAutofit/>
          </a:bodyPr>
          <a:lstStyle/>
          <a:p>
            <a:pPr marL="0" indent="0">
              <a:buNone/>
            </a:pPr>
            <a:r>
              <a:rPr lang="es-VE" sz="3200" dirty="0">
                <a:solidFill>
                  <a:srgbClr val="F2F2F2"/>
                </a:solidFill>
              </a:rPr>
              <a:t>Por estado intermedio significamos el estado de los muertos durante el período comprendido entre la muerte y la resurrección.</a:t>
            </a:r>
          </a:p>
        </p:txBody>
      </p:sp>
    </p:spTree>
    <p:extLst>
      <p:ext uri="{BB962C8B-B14F-4D97-AF65-F5344CB8AC3E}">
        <p14:creationId xmlns:p14="http://schemas.microsoft.com/office/powerpoint/2010/main" val="416567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160931"/>
          </a:xfrm>
        </p:spPr>
        <p:txBody>
          <a:bodyPr anchor="ctr">
            <a:normAutofit fontScale="90000"/>
          </a:bodyPr>
          <a:lstStyle/>
          <a:p>
            <a:r>
              <a:rPr lang="es-VE" sz="5400" b="1" dirty="0"/>
              <a:t>2. EL ESTADO INTERMEDIO</a:t>
            </a:r>
            <a:br>
              <a:rPr lang="es-VE" sz="5400" b="1" dirty="0"/>
            </a:br>
            <a:r>
              <a:rPr lang="es-VE" b="1" dirty="0"/>
              <a:t>2.1. El punto de vista bíblico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604687"/>
            <a:ext cx="8686800" cy="3576914"/>
          </a:xfrm>
        </p:spPr>
        <p:txBody>
          <a:bodyPr anchor="ctr">
            <a:normAutofit fontScale="92500" lnSpcReduction="10000"/>
          </a:bodyPr>
          <a:lstStyle/>
          <a:p>
            <a:pPr marL="0" indent="0">
              <a:buNone/>
            </a:pPr>
            <a:r>
              <a:rPr lang="es-VE" sz="2400" dirty="0">
                <a:solidFill>
                  <a:srgbClr val="F2F2F2"/>
                </a:solidFill>
              </a:rPr>
              <a:t>Debe notarse cuidadosamente que los justos no reciben su recompensa final, ni los malvados su castigo final, hasta después de sus resurrecciones respectivas. Ambas clases están en un estado intermedio, esperando ese acontecimiento. Los creyentes que han muerto parten para estar con el Señor, pero no reciben su recompensa final todavía.</a:t>
            </a:r>
          </a:p>
          <a:p>
            <a:pPr marL="0" indent="0">
              <a:buNone/>
            </a:pPr>
            <a:endParaRPr lang="es-VE" sz="2400" dirty="0">
              <a:solidFill>
                <a:srgbClr val="F2F2F2"/>
              </a:solidFill>
            </a:endParaRPr>
          </a:p>
          <a:p>
            <a:pPr marL="0" indent="0">
              <a:buNone/>
            </a:pPr>
            <a:r>
              <a:rPr lang="es-VE" sz="2400" dirty="0">
                <a:solidFill>
                  <a:srgbClr val="F2F2F2"/>
                </a:solidFill>
              </a:rPr>
              <a:t>El estado intermedio de los justos es uno de descanso</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[1</a:t>
            </a:r>
            <a:r>
              <a:rPr lang="es-VE" sz="2400" b="1" dirty="0">
                <a:solidFill>
                  <a:srgbClr val="FFC000"/>
                </a:solidFill>
              </a:rPr>
              <a:t>]</a:t>
            </a:r>
            <a:r>
              <a:rPr lang="es-VE" sz="2400" dirty="0">
                <a:solidFill>
                  <a:srgbClr val="F2F2F2"/>
                </a:solidFill>
              </a:rPr>
              <a:t>, espera</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[2</a:t>
            </a:r>
            <a:r>
              <a:rPr lang="es-VE" sz="2400" b="1" dirty="0">
                <a:solidFill>
                  <a:srgbClr val="FFC000"/>
                </a:solidFill>
              </a:rPr>
              <a:t>]</a:t>
            </a:r>
            <a:r>
              <a:rPr lang="es-VE" sz="2400" dirty="0">
                <a:solidFill>
                  <a:srgbClr val="F2F2F2"/>
                </a:solidFill>
              </a:rPr>
              <a:t>, actividad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lang="es-VE" sz="2400" b="1" dirty="0">
                <a:solidFill>
                  <a:srgbClr val="FFC000"/>
                </a:solidFill>
              </a:rPr>
              <a:t>]</a:t>
            </a:r>
            <a:r>
              <a:rPr lang="es-VE" sz="2400" dirty="0">
                <a:solidFill>
                  <a:srgbClr val="F2F2F2"/>
                </a:solidFill>
              </a:rPr>
              <a:t>, y santidad</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[4</a:t>
            </a:r>
            <a:r>
              <a:rPr lang="es-VE" sz="2400" b="1" dirty="0">
                <a:solidFill>
                  <a:srgbClr val="FFC000"/>
                </a:solidFill>
              </a:rPr>
              <a:t>]</a:t>
            </a:r>
            <a:r>
              <a:rPr lang="es-VE" sz="2400" dirty="0">
                <a:solidFill>
                  <a:srgbClr val="F2F2F2"/>
                </a:solidFill>
              </a:rPr>
              <a:t>. Los malvados también pasan a un estado intermedio, donde esperan el castigo final, que se produce después del juicio ante el Gran Trono Blanco, cuando la muerte y el infierno (Hades) son arrojados al lago de fuego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[5</a:t>
            </a:r>
            <a:r>
              <a:rPr lang="es-VE" sz="2400" b="1" dirty="0">
                <a:solidFill>
                  <a:srgbClr val="FFC000"/>
                </a:solidFill>
              </a:rPr>
              <a:t>]</a:t>
            </a:r>
            <a:r>
              <a:rPr lang="es-VE" sz="2400" dirty="0">
                <a:solidFill>
                  <a:srgbClr val="F2F2F2"/>
                </a:solidFill>
              </a:rPr>
              <a:t>.</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err="1">
                <a:solidFill>
                  <a:srgbClr val="F2F2F2"/>
                </a:solidFill>
              </a:rPr>
              <a:t>Apo</a:t>
            </a:r>
            <a:r>
              <a:rPr lang="es-VE" sz="1800" dirty="0">
                <a:solidFill>
                  <a:srgbClr val="F2F2F2"/>
                </a:solidFill>
              </a:rPr>
              <a:t> 14:13</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[2</a:t>
            </a:r>
            <a:r>
              <a:rPr lang="es-VE" sz="1800" b="1" dirty="0">
                <a:solidFill>
                  <a:srgbClr val="FFC000"/>
                </a:solidFill>
              </a:rPr>
              <a:t>] </a:t>
            </a:r>
            <a:r>
              <a:rPr lang="es-VE" sz="1800" dirty="0" err="1">
                <a:solidFill>
                  <a:srgbClr val="F2F2F2"/>
                </a:solidFill>
              </a:rPr>
              <a:t>Apo</a:t>
            </a:r>
            <a:r>
              <a:rPr lang="es-VE" sz="1800" dirty="0">
                <a:solidFill>
                  <a:srgbClr val="F2F2F2"/>
                </a:solidFill>
              </a:rPr>
              <a:t> 6:10, </a:t>
            </a:r>
            <a:r>
              <a:rPr lang="es-VE" sz="1800" dirty="0" err="1">
                <a:solidFill>
                  <a:srgbClr val="F2F2F2"/>
                </a:solidFill>
              </a:rPr>
              <a:t>Apo</a:t>
            </a:r>
            <a:r>
              <a:rPr lang="es-VE" sz="1800" dirty="0">
                <a:solidFill>
                  <a:srgbClr val="F2F2F2"/>
                </a:solidFill>
              </a:rPr>
              <a:t> 6:11</a:t>
            </a:r>
            <a:r>
              <a:rPr lang="es-VE" sz="1800" b="1" dirty="0">
                <a:solidFill>
                  <a:srgbClr val="FFC000"/>
                </a:solidFill>
              </a:rPr>
              <a:t> </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[3</a:t>
            </a:r>
            <a:r>
              <a:rPr lang="es-VE" sz="1800" b="1" dirty="0">
                <a:solidFill>
                  <a:srgbClr val="FFC000"/>
                </a:solidFill>
              </a:rPr>
              <a:t>] </a:t>
            </a:r>
            <a:r>
              <a:rPr lang="es-VE" sz="1800" dirty="0" err="1">
                <a:solidFill>
                  <a:srgbClr val="F2F2F2"/>
                </a:solidFill>
              </a:rPr>
              <a:t>Apo</a:t>
            </a:r>
            <a:r>
              <a:rPr lang="es-VE" sz="1800" dirty="0">
                <a:solidFill>
                  <a:srgbClr val="F2F2F2"/>
                </a:solidFill>
              </a:rPr>
              <a:t> 7:15</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 [4</a:t>
            </a:r>
            <a:r>
              <a:rPr lang="es-VE" sz="1800" b="1" dirty="0">
                <a:solidFill>
                  <a:srgbClr val="FFC000"/>
                </a:solidFill>
              </a:rPr>
              <a:t>] </a:t>
            </a:r>
            <a:r>
              <a:rPr lang="es-VE" sz="1800" dirty="0" err="1">
                <a:solidFill>
                  <a:srgbClr val="F2F2F2"/>
                </a:solidFill>
              </a:rPr>
              <a:t>Apo</a:t>
            </a:r>
            <a:r>
              <a:rPr lang="es-VE" sz="1800" dirty="0">
                <a:solidFill>
                  <a:srgbClr val="F2F2F2"/>
                </a:solidFill>
              </a:rPr>
              <a:t> 7:14</a:t>
            </a: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 [5</a:t>
            </a:r>
            <a:r>
              <a:rPr lang="es-VE" sz="1800" b="1" dirty="0">
                <a:solidFill>
                  <a:srgbClr val="FFC000"/>
                </a:solidFill>
              </a:rPr>
              <a:t>] </a:t>
            </a:r>
            <a:r>
              <a:rPr lang="es-VE" sz="1800" dirty="0" err="1">
                <a:solidFill>
                  <a:srgbClr val="F2F2F2"/>
                </a:solidFill>
              </a:rPr>
              <a:t>Apo</a:t>
            </a:r>
            <a:r>
              <a:rPr lang="es-VE" sz="1800" dirty="0">
                <a:solidFill>
                  <a:srgbClr val="F2F2F2"/>
                </a:solidFill>
              </a:rPr>
              <a:t> 20:14</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3642617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309281"/>
            <a:ext cx="8686800" cy="1463763"/>
          </a:xfrm>
        </p:spPr>
        <p:txBody>
          <a:bodyPr anchor="ctr">
            <a:normAutofit fontScale="90000"/>
          </a:bodyPr>
          <a:lstStyle/>
          <a:p>
            <a:r>
              <a:rPr lang="es-VE" sz="5400" b="1" dirty="0"/>
              <a:t>2. EL ESTADO INTERMEDIO</a:t>
            </a:r>
            <a:br>
              <a:rPr lang="es-VE" sz="5400" b="1" dirty="0"/>
            </a:br>
            <a:r>
              <a:rPr lang="es-VE" b="1" dirty="0"/>
              <a:t>2.2. Puntos de vista falsos</a:t>
            </a:r>
            <a:br>
              <a:rPr lang="es-VE" b="1" dirty="0"/>
            </a:br>
            <a:r>
              <a:rPr lang="es-VE" sz="2700" b="1" dirty="0"/>
              <a:t>2.2.1. Purgatorio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773043"/>
            <a:ext cx="8686800" cy="3408557"/>
          </a:xfrm>
        </p:spPr>
        <p:txBody>
          <a:bodyPr anchor="ctr">
            <a:normAutofit fontScale="92500" lnSpcReduction="20000"/>
          </a:bodyPr>
          <a:lstStyle/>
          <a:p>
            <a:pPr marL="0" indent="0">
              <a:buNone/>
            </a:pPr>
            <a:r>
              <a:rPr lang="es-VE" sz="2400" dirty="0">
                <a:solidFill>
                  <a:srgbClr val="F2F2F2"/>
                </a:solidFill>
              </a:rPr>
              <a:t>Según la doctrina católica, el purgatorio es un lugar o estado de expiación temporal, donde son retenidas las almas para lograr su completa purificación, es decir, el perdón de sus pecados. El Catecismo de la Iglesia Católica dice que los muertos tienen que sufrir una purificación “a fin de obtener la santidad necesaria para entrar en la alegría del cielo”. Sin embargo, esta no es una enseñanza bíblica.</a:t>
            </a:r>
          </a:p>
          <a:p>
            <a:pPr marL="0" indent="0">
              <a:buNone/>
            </a:pPr>
            <a:endParaRPr lang="es-VE" sz="2400" dirty="0">
              <a:solidFill>
                <a:srgbClr val="F2F2F2"/>
              </a:solidFill>
            </a:endParaRPr>
          </a:p>
          <a:p>
            <a:pPr marL="0" indent="0">
              <a:buNone/>
            </a:pPr>
            <a:r>
              <a:rPr lang="es-VE" sz="2400" dirty="0">
                <a:solidFill>
                  <a:srgbClr val="F2F2F2"/>
                </a:solidFill>
              </a:rPr>
              <a:t>El Nuevo Testamento habla sólo de dos clases: los salvos y los no salvos. El destino de cada una de las clases es determinado en esta vida, la cual es el único período de prueba mencionado. La con la muerte cierra el período de prueba, y luego sigue el juicio de acuerdo s obras hechas en el cuerpo </a:t>
            </a:r>
            <a:r>
              <a:rPr kumimoji="0" lang="es-VE" sz="2400" b="1" i="0" u="none" strike="noStrike" kern="1200" cap="none" spc="0" normalizeH="0" baseline="0" noProof="0" dirty="0">
                <a:ln>
                  <a:noFill/>
                </a:ln>
                <a:solidFill>
                  <a:srgbClr val="FFC000"/>
                </a:solidFill>
                <a:effectLst/>
                <a:uLnTx/>
                <a:uFillTx/>
                <a:latin typeface="Calibri" panose="020F0502020204030204"/>
                <a:ea typeface="+mn-ea"/>
                <a:cs typeface="+mn-cs"/>
              </a:rPr>
              <a:t> [1</a:t>
            </a:r>
            <a:r>
              <a:rPr lang="es-VE" sz="2400" b="1" dirty="0">
                <a:solidFill>
                  <a:srgbClr val="FFC000"/>
                </a:solidFill>
              </a:rPr>
              <a:t>]</a:t>
            </a:r>
            <a:r>
              <a:rPr lang="es-VE" sz="2400" dirty="0">
                <a:solidFill>
                  <a:srgbClr val="F2F2F2"/>
                </a:solidFill>
              </a:rPr>
              <a:t>.</a:t>
            </a:r>
          </a:p>
        </p:txBody>
      </p:sp>
      <p:sp>
        <p:nvSpPr>
          <p:cNvPr id="4" name="Marcador de contenido 2">
            <a:extLst>
              <a:ext uri="{FF2B5EF4-FFF2-40B4-BE49-F238E27FC236}">
                <a16:creationId xmlns:a16="http://schemas.microsoft.com/office/drawing/2014/main" id="{C715B099-C14F-40C6-A2DC-5053CC0A8561}"/>
              </a:ext>
            </a:extLst>
          </p:cNvPr>
          <p:cNvSpPr txBox="1">
            <a:spLocks/>
          </p:cNvSpPr>
          <p:nvPr/>
        </p:nvSpPr>
        <p:spPr>
          <a:xfrm>
            <a:off x="228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lvl="0" indent="0" algn="r">
              <a:buNone/>
            </a:pPr>
            <a:r>
              <a:rPr kumimoji="0" lang="es-VE" sz="1800" b="1" i="0" u="none" strike="noStrike" kern="1200" cap="none" spc="0" normalizeH="0" baseline="0" noProof="0" dirty="0">
                <a:ln>
                  <a:noFill/>
                </a:ln>
                <a:solidFill>
                  <a:srgbClr val="FFC000"/>
                </a:solidFill>
                <a:effectLst/>
                <a:uLnTx/>
                <a:uFillTx/>
                <a:latin typeface="Calibri" panose="020F0502020204030204"/>
                <a:ea typeface="+mn-ea"/>
                <a:cs typeface="+mn-cs"/>
              </a:rPr>
              <a:t>[1</a:t>
            </a:r>
            <a:r>
              <a:rPr lang="es-VE" sz="1800" b="1" dirty="0">
                <a:solidFill>
                  <a:srgbClr val="FFC000"/>
                </a:solidFill>
              </a:rPr>
              <a:t>] </a:t>
            </a:r>
            <a:r>
              <a:rPr lang="es-VE" sz="1800" dirty="0">
                <a:solidFill>
                  <a:srgbClr val="F2F2F2"/>
                </a:solidFill>
              </a:rPr>
              <a:t>Heb_9:27; 2Co_5:10</a:t>
            </a:r>
            <a:endParaRPr kumimoji="0" lang="es-VE" sz="1800" i="0" strike="noStrike" kern="1200" cap="none" spc="0" normalizeH="0" baseline="0" noProof="0" dirty="0">
              <a:ln>
                <a:noFill/>
              </a:ln>
              <a:effectLst/>
              <a:uLnTx/>
              <a:uFillTx/>
              <a:latin typeface="Calibri" panose="020F0502020204030204"/>
            </a:endParaRPr>
          </a:p>
        </p:txBody>
      </p:sp>
    </p:spTree>
    <p:extLst>
      <p:ext uri="{BB962C8B-B14F-4D97-AF65-F5344CB8AC3E}">
        <p14:creationId xmlns:p14="http://schemas.microsoft.com/office/powerpoint/2010/main" val="2419326017"/>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6962</TotalTime>
  <Words>1047</Words>
  <Application>Microsoft Office PowerPoint</Application>
  <PresentationFormat>Presentación en pantalla (16:10)</PresentationFormat>
  <Paragraphs>53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Office Theme</vt:lpstr>
      <vt:lpstr>Capítulo 9: Acontecimientos finales</vt:lpstr>
      <vt:lpstr>Introducción</vt:lpstr>
      <vt:lpstr>1. MUERTE</vt:lpstr>
      <vt:lpstr>1. MUERTE 1.1. Definición</vt:lpstr>
      <vt:lpstr>1. MUERTE 1.2. ¿Por qué morimos?</vt:lpstr>
      <vt:lpstr>2. EL ESTADO INTERMEDIO</vt:lpstr>
      <vt:lpstr>2. EL ESTADO INTERMEDIO 2.1. Definición</vt:lpstr>
      <vt:lpstr>2. EL ESTADO INTERMEDIO 2.1. El punto de vista bíblico</vt:lpstr>
      <vt:lpstr>2. EL ESTADO INTERMEDIO 2.2. Puntos de vista falsos 2.2.1. Purgatorio</vt:lpstr>
      <vt:lpstr>2. EL ESTADO INTERMEDIO 2.2. Puntos de vista falsos 2.2.2. Espiritismo</vt:lpstr>
      <vt:lpstr>2. EL ESTADO INTERMEDIO 2.2. Puntos de vista falsos 2.2.3. El sueño del alma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nuk</cp:lastModifiedBy>
  <cp:revision>333</cp:revision>
  <dcterms:created xsi:type="dcterms:W3CDTF">2021-02-17T16:23:53Z</dcterms:created>
  <dcterms:modified xsi:type="dcterms:W3CDTF">2021-06-16T18:32:19Z</dcterms:modified>
</cp:coreProperties>
</file>